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69" r:id="rId3"/>
    <p:sldId id="273" r:id="rId4"/>
    <p:sldId id="272" r:id="rId5"/>
    <p:sldId id="276" r:id="rId6"/>
    <p:sldId id="277" r:id="rId7"/>
    <p:sldId id="278" r:id="rId8"/>
    <p:sldId id="279" r:id="rId9"/>
    <p:sldId id="282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75BF3-5DE0-FC40-94D6-81616013A73A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AF1D6-2A1C-4247-9F63-7FB0AD2C2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0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F1D6-2A1C-4247-9F63-7FB0AD2C28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3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F1D6-2A1C-4247-9F63-7FB0AD2C28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*Baseline TBA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F1D6-2A1C-4247-9F63-7FB0AD2C28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81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F1D6-2A1C-4247-9F63-7FB0AD2C28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8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50E5E-5D19-714D-5CC6-58DA6D062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E40F8-E737-1D55-3CD3-C97749183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F1066-94FD-811F-B9E1-3245DEC0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35958-EC63-8F80-7849-0CCD8E0B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DADBF-235D-F569-D7D3-C9D74492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9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94A40-C86D-4A92-3602-E9069673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E8625-FA1E-AAFA-DACF-D9DA701B4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B44C4-6A77-CA10-1D3E-AB6A5028A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137BE-E8F6-FF6B-F870-6306A651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56B03-24CB-F558-44D0-864DCB05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C84C3-5BB0-D5B6-0402-788B094E7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843F5-52E3-4EB2-2D38-95A402448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D432F-A865-0FF3-DDBA-32BB464C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042EF-D6DF-9465-52E5-55CD976B5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8A8A8-B9CA-0584-91C7-13FB6020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0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Image Background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2B9CAF-71E9-4542-86F4-26A61CA1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315" r="39185" b="397"/>
          <a:stretch/>
        </p:blipFill>
        <p:spPr>
          <a:xfrm>
            <a:off x="1" y="22359"/>
            <a:ext cx="12191999" cy="6844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335C1-7AC6-654F-80FD-865B29E6AF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>
            <a:off x="-3484486" y="-2649402"/>
            <a:ext cx="12924049" cy="1254393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5B784CA-D164-DC4A-97C1-2D20D6A2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339644" cy="3044058"/>
          </a:xfrm>
          <a:prstGeom prst="rect">
            <a:avLst/>
          </a:prstGeom>
        </p:spPr>
        <p:txBody>
          <a:bodyPr lIns="0" rIns="0" anchor="b" anchorCtr="0">
            <a:normAutofit/>
          </a:bodyPr>
          <a:lstStyle>
            <a:lvl1pPr>
              <a:defRPr sz="3600">
                <a:solidFill>
                  <a:schemeClr val="accent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BBA540-A585-A846-A034-A8FEA9792A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3607755"/>
            <a:ext cx="5339644" cy="166081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Helvetica" pitchFamily="2" charset="0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Helvetica" pitchFamily="2" charset="0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Helvetica" pitchFamily="2" charset="0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Text&#10;&#10;Description automatically generated with low confidence">
            <a:extLst>
              <a:ext uri="{FF2B5EF4-FFF2-40B4-BE49-F238E27FC236}">
                <a16:creationId xmlns:a16="http://schemas.microsoft.com/office/drawing/2014/main" id="{1C48BED9-3772-4539-932A-1DD970C6BC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8519" y="6331291"/>
            <a:ext cx="2218416" cy="59616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BDB38F4-988A-46A1-9CF9-8F946049A4EA}"/>
              </a:ext>
            </a:extLst>
          </p:cNvPr>
          <p:cNvGrpSpPr/>
          <p:nvPr userDrawn="1"/>
        </p:nvGrpSpPr>
        <p:grpSpPr>
          <a:xfrm>
            <a:off x="1" y="6403867"/>
            <a:ext cx="12192000" cy="470918"/>
            <a:chOff x="0" y="6396465"/>
            <a:chExt cx="9144000" cy="4709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403B40-A2B0-47BA-8CB3-F98545B9DADB}"/>
                </a:ext>
              </a:extLst>
            </p:cNvPr>
            <p:cNvSpPr/>
            <p:nvPr/>
          </p:nvSpPr>
          <p:spPr>
            <a:xfrm>
              <a:off x="0" y="6401039"/>
              <a:ext cx="9144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1C2F29-1BF0-4006-A747-73952A05DA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96465"/>
              <a:ext cx="9144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A7C714BB-5893-4B70-B609-C1BAF883DE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456765"/>
            <a:ext cx="614097" cy="365125"/>
          </a:xfr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3112DB-3EEF-469A-B89C-AD40D3947B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4321" y="6338641"/>
            <a:ext cx="3646811" cy="6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97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98CC62-714D-5448-B245-5FF88E2E2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91640"/>
            <a:ext cx="10515600" cy="4351338"/>
          </a:xfrm>
          <a:prstGeom prst="rect">
            <a:avLst/>
          </a:prstGeom>
        </p:spPr>
        <p:txBody>
          <a:bodyPr lIns="0" rIns="0"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Helvetica" pitchFamily="2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Helvetica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Helvetica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Helvetica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B4A11E-3FBD-F143-AB94-68878B69C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8"/>
            <a:ext cx="10515600" cy="13255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3600">
                <a:solidFill>
                  <a:schemeClr val="accent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9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A5153DD-B73A-2241-8822-B064428C344F}"/>
              </a:ext>
            </a:extLst>
          </p:cNvPr>
          <p:cNvGrpSpPr/>
          <p:nvPr userDrawn="1"/>
        </p:nvGrpSpPr>
        <p:grpSpPr>
          <a:xfrm>
            <a:off x="0" y="6396465"/>
            <a:ext cx="12192000" cy="470918"/>
            <a:chOff x="0" y="6396465"/>
            <a:chExt cx="9144000" cy="4709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C45387-6472-414E-A89E-4D553EEC4197}"/>
                </a:ext>
              </a:extLst>
            </p:cNvPr>
            <p:cNvSpPr/>
            <p:nvPr/>
          </p:nvSpPr>
          <p:spPr>
            <a:xfrm>
              <a:off x="0" y="6401039"/>
              <a:ext cx="9144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A7C49B-6F90-A24C-823E-081F039D1B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96465"/>
              <a:ext cx="9144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A953D7F-1471-0D4A-8634-D1B160432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/>
          <a:stretch/>
        </p:blipFill>
        <p:spPr>
          <a:xfrm>
            <a:off x="8438219" y="0"/>
            <a:ext cx="5115221" cy="33568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2D4FD3B-8A89-B843-A21E-D05EEFD3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771779"/>
            <a:ext cx="10521949" cy="1772190"/>
          </a:xfrm>
          <a:prstGeom prst="rect">
            <a:avLst/>
          </a:prstGeom>
        </p:spPr>
        <p:txBody>
          <a:bodyPr lIns="0" rIns="0" anchor="b" anchorCtr="0">
            <a:normAutofit/>
          </a:bodyPr>
          <a:lstStyle>
            <a:lvl1pPr>
              <a:defRPr sz="3600">
                <a:solidFill>
                  <a:schemeClr val="accent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A01D6E03-790C-FF40-B0A3-7C2482640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550" y="4625182"/>
            <a:ext cx="10502901" cy="126126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Helvetica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5B1F63-366D-40C8-ACD8-6C8B5B4FCF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321" y="6338641"/>
            <a:ext cx="3646811" cy="6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6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3459-A903-70A3-4115-9BB7FCCCE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50068-EBD3-23D5-0CEF-EF5F99AC7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DDACA-E6AE-B9DB-BC2D-336B55E8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EE9AB-4D66-642D-CD74-59490797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0E9C4-5C49-B880-2A8E-8A27098D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9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4F70-A590-BD5F-E76D-86814F98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A7EC5-8AA3-E4C3-1CA6-C937058B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6C67E-55B2-0DE1-2DC7-6ED4B4635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2D57E-5146-594E-0DB7-B6871C023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D1109-D05B-515A-B82B-26492C45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9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83D7-4B39-8562-9530-C3A43823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AE604-9C1D-DE5E-1150-28D2B3EB7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FD433-F8A8-4446-8E32-D7D1B4952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D5D81-16EA-AA9E-1ACD-25132D024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6E7CE-1A60-7968-8B08-69812CEC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4D5B2-3BB8-5A0D-55EE-F1CA9C79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5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205E-4BE6-2C07-7D57-698CF89F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EA9AF-D692-CA6E-DBDA-E729B614A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A1387-0A7A-A7CC-56D1-7503158DA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5A9300-BED8-BB74-8670-C790373F3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7AE9F-E2EC-C70E-F4FD-0B7469DE0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C4278-7527-6F34-BB73-EA8E7D69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5962FF-92AE-038E-1258-56040DFDE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0BBB24-F43B-6033-FCA0-EFC3D3AD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5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696B-D6C8-8806-7BB9-4CCD24AC4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652EF0-CEC4-65B5-F5FF-DF6728C71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EE431-7137-1B38-E6E9-DBD8FD67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6442A-D0FA-2363-0964-50FAD446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3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B6DA68-3D67-31FD-9B6D-4DCC75B4C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65509-C152-E31A-CE09-6CC86EBE2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1F165-305B-61B2-99F5-1400FCF08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22BF-2866-9769-0A06-155C7184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F0095-A1EB-FF67-EA1F-39014C861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606F1-F4D1-232E-2AB2-612F7E9A3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08076-C53F-E611-AC7E-CE3DE537D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AC6D9-0C31-26B9-29E1-D663B468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2AF21-6F3F-3AA5-B8CA-A1DEE4AB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4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BA7BD-5038-FA62-DA44-45E26C26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B85053-6BC4-234B-5526-D7281E15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B647F-C14D-BF2F-E94E-C24430092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FE0AD-A224-AD7B-0A57-0C0E8131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8756-D35C-D2B2-2A11-17DD9B85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FD6D2-BF5A-BDF2-20D4-7654DCB1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9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6DE30E-B921-1BDC-0C3C-8B284525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B554B-DCFD-31FA-8C93-625A1FBB3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57CF7-E796-A81A-B3F1-07AC4F483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DEDD-3B9C-A24D-962C-32463ABE4201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65CC-AA68-3566-7256-7FB8B03F8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0960-BA31-6FE5-7F9C-542DB7EE9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FC387-B971-3947-87DA-6A75AA2E8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8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00F4D4-AB41-904C-882F-4034F9C6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Zone Network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C3295C-DC77-2F4C-9B39-BC53B5E888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Architectural Review</a:t>
            </a:r>
          </a:p>
          <a:p>
            <a:r>
              <a:rPr lang="en-US" dirty="0"/>
              <a:t>October 20, 2022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2281455-B482-4C66-AE28-1EB1F95851DA}"/>
              </a:ext>
            </a:extLst>
          </p:cNvPr>
          <p:cNvSpPr txBox="1">
            <a:spLocks/>
          </p:cNvSpPr>
          <p:nvPr/>
        </p:nvSpPr>
        <p:spPr>
          <a:xfrm>
            <a:off x="10207428" y="6571065"/>
            <a:ext cx="46057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5215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1A4F3-2240-9845-A2B7-72FA902F6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1D5C0-D0D7-9C4A-B33C-DF0729EE24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2010D-E30B-6E41-AFAE-87677C4E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2F97F9-7CFE-5640-871D-0427A4A78F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2650" y="1695160"/>
            <a:ext cx="7886700" cy="4351338"/>
          </a:xfrm>
        </p:spPr>
        <p:txBody>
          <a:bodyPr/>
          <a:lstStyle/>
          <a:p>
            <a:r>
              <a:rPr lang="en-US" dirty="0"/>
              <a:t>Modernized border protections were put in place</a:t>
            </a:r>
            <a:endParaRPr lang="en-US" dirty="0">
              <a:solidFill>
                <a:schemeClr val="tx2"/>
              </a:solidFill>
              <a:latin typeface="Helvetica" pitchFamily="2" charset="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Faculty/Researchers have collaborative machines</a:t>
            </a:r>
          </a:p>
          <a:p>
            <a:pPr lvl="2"/>
            <a:r>
              <a:rPr lang="en-US" dirty="0"/>
              <a:t>Individuals outside the University’s network require access to the machines</a:t>
            </a:r>
            <a:endParaRPr lang="en-US" dirty="0">
              <a:solidFill>
                <a:schemeClr val="tx2"/>
              </a:solidFill>
              <a:latin typeface="Helvetica" pitchFamily="2" charset="0"/>
            </a:endParaRPr>
          </a:p>
          <a:p>
            <a:pPr lvl="3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Not all of the individuals have credentials that permit VPN </a:t>
            </a:r>
          </a:p>
          <a:p>
            <a:pPr lvl="2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The machines require access beyond standard “zone” access packages</a:t>
            </a:r>
          </a:p>
          <a:p>
            <a:pPr lvl="3"/>
            <a:r>
              <a:rPr lang="en-US" dirty="0"/>
              <a:t>SSH/SFTP</a:t>
            </a:r>
          </a:p>
          <a:p>
            <a:pPr lvl="3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RDP</a:t>
            </a:r>
          </a:p>
          <a:p>
            <a:pPr lvl="3"/>
            <a:r>
              <a:rPr lang="en-US" dirty="0"/>
              <a:t>Etc.</a:t>
            </a:r>
            <a:endParaRPr lang="en-US" dirty="0">
              <a:solidFill>
                <a:schemeClr val="tx2"/>
              </a:solidFill>
              <a:latin typeface="Helvetica" pitchFamily="2" charset="0"/>
            </a:endParaRPr>
          </a:p>
          <a:p>
            <a:pPr lvl="2"/>
            <a:r>
              <a:rPr lang="en-US" dirty="0"/>
              <a:t>The machines potentially increase attack vectors</a:t>
            </a:r>
          </a:p>
          <a:p>
            <a:pPr lvl="2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The machines do not meet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SciDMZ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requirements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A430E-1633-CE4D-81BE-1C3EE64E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  <a:cs typeface="Arial" panose="020B0604020202020204" pitchFamily="34" charset="0"/>
              </a:rPr>
              <a:t>Problem Overview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AD075-494B-8144-82C3-AD4ACD74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5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1A4F3-2240-9845-A2B7-72FA902F6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Network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1D5C0-D0D7-9C4A-B33C-DF0729EE24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Open Zone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2010D-E30B-6E41-AFAE-87677C4E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3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46BE57F1-6658-5CC1-D29B-CA4C39237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1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1A4F3-2240-9845-A2B7-72FA902F6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and Security Design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1D5C0-D0D7-9C4A-B33C-DF0729EE24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Open Zone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2010D-E30B-6E41-AFAE-87677C4E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03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2F97F9-7CFE-5640-871D-0427A4A78F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2650" y="1695160"/>
            <a:ext cx="7886700" cy="4351338"/>
          </a:xfrm>
        </p:spPr>
        <p:txBody>
          <a:bodyPr/>
          <a:lstStyle/>
          <a:p>
            <a:r>
              <a:rPr lang="en-US" dirty="0"/>
              <a:t>One zone on the border firewall for all OZN machines</a:t>
            </a:r>
          </a:p>
          <a:p>
            <a:r>
              <a:rPr lang="en-US" dirty="0"/>
              <a:t>Building rollout will be as needed</a:t>
            </a:r>
          </a:p>
          <a:p>
            <a:r>
              <a:rPr lang="en-US" dirty="0"/>
              <a:t>Onboarding will only be done after the approval process</a:t>
            </a:r>
          </a:p>
          <a:p>
            <a:r>
              <a:rPr lang="en-US" dirty="0"/>
              <a:t>IP addressing – DHCP reservation, public and private subnets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A430E-1633-CE4D-81BE-1C3EE64E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31" y="1"/>
            <a:ext cx="8376745" cy="1325563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  <a:cs typeface="Arial" panose="020B0604020202020204" pitchFamily="34" charset="0"/>
              </a:rPr>
              <a:t>Network Design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AD075-494B-8144-82C3-AD4ACD74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9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2F97F9-7CFE-5640-871D-0427A4A78F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2650" y="1695160"/>
            <a:ext cx="7886700" cy="4351338"/>
          </a:xfrm>
        </p:spPr>
        <p:txBody>
          <a:bodyPr/>
          <a:lstStyle/>
          <a:p>
            <a:r>
              <a:rPr lang="en-US" dirty="0"/>
              <a:t>There will be some basic protections in place for the OZN*</a:t>
            </a:r>
          </a:p>
          <a:p>
            <a:r>
              <a:rPr lang="en-US" dirty="0"/>
              <a:t>Machines will have security measures in place</a:t>
            </a:r>
          </a:p>
          <a:p>
            <a:r>
              <a:rPr lang="en-US" dirty="0"/>
              <a:t>There will be an onboarding approval process</a:t>
            </a:r>
          </a:p>
          <a:p>
            <a:r>
              <a:rPr lang="en-US" dirty="0"/>
              <a:t>There will be connectivity requirements (similar to </a:t>
            </a:r>
            <a:r>
              <a:rPr lang="en-US" dirty="0" err="1"/>
              <a:t>SciDMZ</a:t>
            </a:r>
            <a:r>
              <a:rPr lang="en-US" dirty="0"/>
              <a:t> requirements)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A430E-1633-CE4D-81BE-1C3EE64E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31" y="1"/>
            <a:ext cx="8376745" cy="1325563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  <a:cs typeface="Arial" panose="020B0604020202020204" pitchFamily="34" charset="0"/>
              </a:rPr>
              <a:t>Security Design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AD075-494B-8144-82C3-AD4ACD74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8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2F97F9-7CFE-5640-871D-0427A4A78F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2650" y="1695160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Detailed workflow will be available prior to rollout</a:t>
            </a:r>
          </a:p>
          <a:p>
            <a:r>
              <a:rPr lang="en-US" dirty="0"/>
              <a:t>Request process starts with submitting onboarding packet to IT Security</a:t>
            </a:r>
          </a:p>
          <a:p>
            <a:r>
              <a:rPr lang="en-US" dirty="0"/>
              <a:t>IT Security reviews request, approves, passes request to Networking</a:t>
            </a:r>
          </a:p>
          <a:p>
            <a:r>
              <a:rPr lang="en-US" dirty="0"/>
              <a:t>Networking configures OZN VLAN in building if not pre-existing</a:t>
            </a:r>
          </a:p>
          <a:p>
            <a:r>
              <a:rPr lang="en-US" dirty="0"/>
              <a:t>Networking assigns machine IP in OZN building subnet.</a:t>
            </a:r>
          </a:p>
          <a:p>
            <a:r>
              <a:rPr lang="en-US" dirty="0"/>
              <a:t>Networking configures the machine’s switch port with OZN VLAN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A430E-1633-CE4D-81BE-1C3EE64E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31" y="1"/>
            <a:ext cx="8376745" cy="1325563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  <a:cs typeface="Arial" panose="020B0604020202020204" pitchFamily="34" charset="0"/>
              </a:rPr>
              <a:t>Workflow Basics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AD075-494B-8144-82C3-AD4ACD74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6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1A4F3-2240-9845-A2B7-72FA902F6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1D5C0-D0D7-9C4A-B33C-DF0729EE24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Open Zone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2010D-E30B-6E41-AFAE-87677C4E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7E7-75F5-3149-8EF4-BAC394943A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76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246</Words>
  <Application>Microsoft Macintosh PowerPoint</Application>
  <PresentationFormat>Widescreen</PresentationFormat>
  <Paragraphs>52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Office Theme</vt:lpstr>
      <vt:lpstr>Open Zone Network</vt:lpstr>
      <vt:lpstr>Problem Overview</vt:lpstr>
      <vt:lpstr>Logical Network Overview</vt:lpstr>
      <vt:lpstr>PowerPoint Presentation</vt:lpstr>
      <vt:lpstr>Network and Security Design Notes</vt:lpstr>
      <vt:lpstr>Network Design </vt:lpstr>
      <vt:lpstr>Security Design </vt:lpstr>
      <vt:lpstr>Workflow Basics</vt:lpstr>
      <vt:lpstr>Additional Information Discussion</vt:lpstr>
      <vt:lpstr>Questions?</vt:lpstr>
    </vt:vector>
  </TitlesOfParts>
  <Manager>Mike Ruel</Manager>
  <Company>The University of Chicago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Network Zone</dc:title>
  <dc:subject>Architectural Review</dc:subject>
  <dc:creator>David Jaremowicz</dc:creator>
  <cp:keywords>open network zone, onz, rdmz, ozn, open zone network, research dmz</cp:keywords>
  <dc:description/>
  <cp:lastModifiedBy>Rob</cp:lastModifiedBy>
  <cp:revision>4</cp:revision>
  <dcterms:created xsi:type="dcterms:W3CDTF">2022-10-19T14:40:50Z</dcterms:created>
  <dcterms:modified xsi:type="dcterms:W3CDTF">2022-10-20T09:54:22Z</dcterms:modified>
  <cp:category/>
</cp:coreProperties>
</file>