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9"/>
  </p:notesMasterIdLst>
  <p:sldIdLst>
    <p:sldId id="256" r:id="rId2"/>
    <p:sldId id="262" r:id="rId3"/>
    <p:sldId id="264" r:id="rId4"/>
    <p:sldId id="265" r:id="rId5"/>
    <p:sldId id="263" r:id="rId6"/>
    <p:sldId id="266" r:id="rId7"/>
    <p:sldId id="268" r:id="rId8"/>
    <p:sldId id="270" r:id="rId9"/>
    <p:sldId id="294" r:id="rId10"/>
    <p:sldId id="282" r:id="rId11"/>
    <p:sldId id="275" r:id="rId12"/>
    <p:sldId id="271" r:id="rId13"/>
    <p:sldId id="281" r:id="rId14"/>
    <p:sldId id="276" r:id="rId15"/>
    <p:sldId id="272" r:id="rId16"/>
    <p:sldId id="258" r:id="rId17"/>
    <p:sldId id="283" r:id="rId18"/>
    <p:sldId id="284" r:id="rId19"/>
    <p:sldId id="293" r:id="rId20"/>
    <p:sldId id="295" r:id="rId21"/>
    <p:sldId id="285" r:id="rId22"/>
    <p:sldId id="301" r:id="rId23"/>
    <p:sldId id="288" r:id="rId24"/>
    <p:sldId id="289" r:id="rId25"/>
    <p:sldId id="290" r:id="rId26"/>
    <p:sldId id="274" r:id="rId27"/>
    <p:sldId id="273" r:id="rId28"/>
    <p:sldId id="299" r:id="rId29"/>
    <p:sldId id="259" r:id="rId30"/>
    <p:sldId id="291" r:id="rId31"/>
    <p:sldId id="257" r:id="rId32"/>
    <p:sldId id="292" r:id="rId33"/>
    <p:sldId id="298" r:id="rId34"/>
    <p:sldId id="296" r:id="rId35"/>
    <p:sldId id="297" r:id="rId36"/>
    <p:sldId id="302" r:id="rId37"/>
    <p:sldId id="30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y Liss" initials="TL" lastIdx="1" clrIdx="0">
    <p:extLst>
      <p:ext uri="{19B8F6BF-5375-455C-9EA6-DF929625EA0E}">
        <p15:presenceInfo xmlns:p15="http://schemas.microsoft.com/office/powerpoint/2012/main" userId="S-1-5-21-4160642044-4185395347-552265656-4003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8" autoAdjust="0"/>
    <p:restoredTop sz="92985" autoAdjust="0"/>
  </p:normalViewPr>
  <p:slideViewPr>
    <p:cSldViewPr snapToGrid="0">
      <p:cViewPr varScale="1">
        <p:scale>
          <a:sx n="74" d="100"/>
          <a:sy n="74" d="100"/>
        </p:scale>
        <p:origin x="22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A4FB6-6F93-42DF-9DFF-B709F76653A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83BD9-DB62-4699-8BAD-7786E3351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7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few months after I joined CDF, UA1 discovered 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20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process of receiving</a:t>
            </a:r>
            <a:r>
              <a:rPr lang="en-US" baseline="0" dirty="0"/>
              <a:t> comments and responding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72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before on the archive from theorists – prediction of our result.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55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poor </a:t>
            </a:r>
            <a:r>
              <a:rPr lang="en-US" dirty="0" err="1"/>
              <a:t>schmoe</a:t>
            </a:r>
            <a:r>
              <a:rPr lang="en-US" dirty="0"/>
              <a:t> took his name off. Current Mt=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171.77±0.38 GeV (CMS). My experience at EPS (or whatever it was)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20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other changes to techniques that caused suspicion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73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Mel &amp; Bill at the discovery announcement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23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Including the mass peak reached the magic 5 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2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 for Evidence for top quark production and you get nucleus-nucleus </a:t>
            </a:r>
            <a:r>
              <a:rPr lang="en-US" dirty="0" smtClean="0"/>
              <a:t>collisions</a:t>
            </a:r>
          </a:p>
          <a:p>
            <a:r>
              <a:rPr lang="en-US" dirty="0" smtClean="0"/>
              <a:t>M=171.77±0.37 </a:t>
            </a:r>
            <a:r>
              <a:rPr lang="en-US" smtClean="0"/>
              <a:t>GeV from CMS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4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6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Roy passed away in January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2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</a:t>
            </a:r>
            <a:r>
              <a:rPr lang="en-US" baseline="0" dirty="0"/>
              <a:t> about cleanest channel and large BF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8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mention of </a:t>
            </a:r>
            <a:r>
              <a:rPr lang="en-US" dirty="0" err="1"/>
              <a:t>TopParents</a:t>
            </a:r>
            <a:r>
              <a:rPr lang="en-US" dirty="0"/>
              <a:t> in my notes, May 13, 1993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7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then Luciano built the SVT that made CDF a b-physics powerhouse.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55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interesting about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40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Alvin and Mel stopped me in the parking lot and said “What does Paul think</a:t>
            </a:r>
            <a:r>
              <a:rPr lang="en-US" baseline="0" dirty="0"/>
              <a:t> he’s going to show at L-P?”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37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debated including this (somehow) in the significance, but were ever conservative and did not.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83BD9-DB62-4699-8BAD-7786E3351C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16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92D5-5C3B-412D-AF63-ADE48F24A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07FC84-7865-4A58-AE27-0A6751556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CBA1F-F49D-489F-9707-FDF33E08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CA8AE-F19C-44BD-A9D6-CD7E11F37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E94BF-C96D-48F9-B34F-CC1E0320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33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4A00E-AB78-47BA-BA90-BA9CB58C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AFD7F-29E0-49DD-B670-A79E63B2A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BDCC6-21D1-47BE-8EBB-3CA3FFE8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B8D7F-161A-4610-B9DB-950C8ED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46D8F-E020-4231-8354-A0DF5FBD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3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756B0-CC5C-4873-B08D-251554274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1A6CD-D375-4B0D-82C5-761B36594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30D00-2DB7-4829-AEB9-98DA1556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973AD-1214-4A10-A90F-8B8E7116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3B2E2-C9C2-4D7E-8342-54AEFA100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4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70FFB-38D4-44FB-A7FD-99FAA52C2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39D70-9E9E-4DA9-9DB9-D6A9A0BFD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95AE-DC66-47AA-92A5-F076FFE4D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F4BA7-6895-4438-AD1E-41A0DF76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FD4B1-7824-499D-B4B5-0387E6B4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2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B779-0312-4F53-BC2C-29EAB9EA9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5A7FF-F444-4EBA-94A9-0D6E2231D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051E9-A3D4-4704-97D0-226915825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CE58A-9FC8-4BE1-9D50-05E99DFC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06351-BD9B-466A-8400-1A8C56328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65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8A0D-8AFE-4AFF-904C-018DD046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0D3CC-14B7-47A5-9D64-9FD54BA6E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43CC4-AC43-431D-9435-DC3313540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FBD27-B2AA-42DE-9C00-F125F3420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FA9DF-0484-4E0F-8E09-7AF502CF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99EA4-3AAC-484D-AD11-B3FEE5BA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2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7ECFB-047D-4854-B093-9F4BC4DAC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A4E9C-98BB-4578-B1C0-C54557EB5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0A933-8810-469A-956B-5118DBB87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348355-8C81-412C-87F7-A5AA61DDCF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254FE-37BD-4931-82D0-C21BD5D4D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F4B453-F682-49E6-A384-77893D6B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3F940A-7F8D-47CC-BAB4-19998A332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F842E3-A409-452F-97C9-93F7C820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2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7884A-583A-4551-A195-13485C77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11649C-FCA6-4330-ADC6-3B520641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42218-0814-4B87-A6B6-3E019CC7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59DCA-D2AF-4848-9362-3D0459DA2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5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B4B83-F840-432F-8824-6A71A6FA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DC50E6-980B-414C-8D69-ACC3CA7E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A1E3A-BF4A-4D21-A8B0-B17CA267C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7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19CB-2A4B-43D8-9187-9FCF8DD09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BB9A6-6A36-4852-B0EC-73AF6A144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AF4C6-0372-4F04-A9C3-87C50396E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2D85C-FBC5-45D0-B977-E1971778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69F62-CC11-4626-911B-59689B006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A4C23-8156-4942-BF67-701C94FF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F99D-40B4-42FE-8C87-046364D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E96AD-3D53-48BD-97B0-27C17545B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691BCB-51D6-4574-ADE6-02EC0B24C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AFA39-8A7E-4C52-A4F6-A4C37CE0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DF125-985B-4A05-B9DA-E962C4F8F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6B283-9925-46C3-A82F-C8C5BD10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0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7EB6C-52C7-4BED-A652-299D9C287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7E28E-8ABA-4F21-AB14-84182FFA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72E50-9168-4E80-909B-326E6C7D7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778FA-EB83-4834-A477-8CA47C47AFBE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71A42-8A62-4A21-A16D-C8140FC3E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0072C-C505-4DF4-9FFC-9C82201E1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46003-88CB-40A9-8024-FF0399DF1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0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42.wmf"/><Relationship Id="rId18" Type="http://schemas.openxmlformats.org/officeDocument/2006/relationships/oleObject" Target="../embeddings/oleObject11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44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5" Type="http://schemas.openxmlformats.org/officeDocument/2006/relationships/image" Target="../media/image43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45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9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C846-E24B-4EF6-8971-40E7F3C5E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785" y="1214438"/>
            <a:ext cx="9960429" cy="2387600"/>
          </a:xfrm>
        </p:spPr>
        <p:txBody>
          <a:bodyPr/>
          <a:lstStyle/>
          <a:p>
            <a:r>
              <a:rPr lang="en-US" dirty="0"/>
              <a:t>The Discovery of the Top Quark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30B49-CFC2-419C-8184-1E2290A401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Tony Liss</a:t>
            </a:r>
          </a:p>
          <a:p>
            <a:r>
              <a:rPr lang="en-US" dirty="0" err="1"/>
              <a:t>MelFest</a:t>
            </a:r>
            <a:endParaRPr lang="en-US" dirty="0"/>
          </a:p>
          <a:p>
            <a:r>
              <a:rPr lang="en-US" dirty="0"/>
              <a:t>May 20, 2023</a:t>
            </a:r>
          </a:p>
        </p:txBody>
      </p:sp>
    </p:spTree>
    <p:extLst>
      <p:ext uri="{BB962C8B-B14F-4D97-AF65-F5344CB8AC3E}">
        <p14:creationId xmlns:p14="http://schemas.microsoft.com/office/powerpoint/2010/main" val="28120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7AABA-59B3-4657-BF1C-00F6F8730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then, in October 1992…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B2255-B17A-46DC-A46E-13783448B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Event.pdf">
            <a:extLst>
              <a:ext uri="{FF2B5EF4-FFF2-40B4-BE49-F238E27FC236}">
                <a16:creationId xmlns:a16="http://schemas.microsoft.com/office/drawing/2014/main" id="{28D789E6-B162-4851-B65E-3FA560F1A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D6B5218-3C69-4CE8-95AE-065F4DE54946}"/>
              </a:ext>
            </a:extLst>
          </p:cNvPr>
          <p:cNvSpPr/>
          <p:nvPr/>
        </p:nvSpPr>
        <p:spPr>
          <a:xfrm>
            <a:off x="6531429" y="631371"/>
            <a:ext cx="914400" cy="522515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57641" y="0"/>
            <a:ext cx="487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Congressman Foster’s Damn Fast Event Display</a:t>
            </a:r>
          </a:p>
        </p:txBody>
      </p:sp>
    </p:spTree>
    <p:extLst>
      <p:ext uri="{BB962C8B-B14F-4D97-AF65-F5344CB8AC3E}">
        <p14:creationId xmlns:p14="http://schemas.microsoft.com/office/powerpoint/2010/main" val="4693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1915D-8151-4BD5-A22F-2E50562B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>
                <a:latin typeface="+mn-lt"/>
              </a:rPr>
              <a:t> </a:t>
            </a:r>
            <a:r>
              <a:rPr lang="en-US" dirty="0"/>
              <a:t>Event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0616D-3227-4B7F-8A4A-BD2A73B2F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8244" y="690449"/>
            <a:ext cx="5380038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477918-1D7F-4D1C-A683-B099CC630D98}"/>
              </a:ext>
            </a:extLst>
          </p:cNvPr>
          <p:cNvSpPr txBox="1"/>
          <p:nvPr/>
        </p:nvSpPr>
        <p:spPr>
          <a:xfrm>
            <a:off x="838199" y="2732314"/>
            <a:ext cx="369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the 1992 paper, our limit-setting ability started to deteriorate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C92EFE-04A2-4B4A-88FB-24E8C468A774}"/>
              </a:ext>
            </a:extLst>
          </p:cNvPr>
          <p:cNvSpPr/>
          <p:nvPr/>
        </p:nvSpPr>
        <p:spPr>
          <a:xfrm>
            <a:off x="7413171" y="4419600"/>
            <a:ext cx="576943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1D2C4-D510-4134-93BE-E91F0BA39A8C}"/>
              </a:ext>
            </a:extLst>
          </p:cNvPr>
          <p:cNvSpPr/>
          <p:nvPr/>
        </p:nvSpPr>
        <p:spPr>
          <a:xfrm>
            <a:off x="5655815" y="3244334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249.72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46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7204-CA32-47B6-94AF-6F89EA176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November 1992…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DB6F0-46FD-44F3-9D42-EF4C8AAA3CE7}"/>
              </a:ext>
            </a:extLst>
          </p:cNvPr>
          <p:cNvSpPr txBox="1"/>
          <p:nvPr/>
        </p:nvSpPr>
        <p:spPr>
          <a:xfrm>
            <a:off x="838200" y="1567266"/>
            <a:ext cx="10395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Tevatron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Run 1 started on August 31, 1992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Already, on October 29, we had a strong top candidate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Many more must be just around the corner!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D0 also had a strong dilepton candidate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Start your engines!</a:t>
            </a:r>
          </a:p>
          <a:p>
            <a:pPr lvl="1"/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F48AB-C00D-40DE-BF99-9BA5DCE344B3}"/>
              </a:ext>
            </a:extLst>
          </p:cNvPr>
          <p:cNvSpPr txBox="1"/>
          <p:nvPr/>
        </p:nvSpPr>
        <p:spPr>
          <a:xfrm>
            <a:off x="838200" y="3526971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Much to the dismay of many of us, there was an agreement between CDF and D0 to provide two weeks notice before a major announcement.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But in the meantime….TOP SECRET!!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But we worried about pillow talk.</a:t>
            </a:r>
          </a:p>
        </p:txBody>
      </p:sp>
    </p:spTree>
    <p:extLst>
      <p:ext uri="{BB962C8B-B14F-4D97-AF65-F5344CB8AC3E}">
        <p14:creationId xmlns:p14="http://schemas.microsoft.com/office/powerpoint/2010/main" val="340690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05BF9B-3C5B-439D-881A-8C37648F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022577"/>
            <a:ext cx="8391525" cy="55530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1BFD79-77C8-4522-A5AF-E3CE8097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38554"/>
            <a:ext cx="10515600" cy="1325563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Avi’s</a:t>
            </a:r>
            <a:r>
              <a:rPr lang="en-US" dirty="0"/>
              <a:t> Top Turns Ten Talk</a:t>
            </a:r>
          </a:p>
        </p:txBody>
      </p:sp>
    </p:spTree>
    <p:extLst>
      <p:ext uri="{BB962C8B-B14F-4D97-AF65-F5344CB8AC3E}">
        <p14:creationId xmlns:p14="http://schemas.microsoft.com/office/powerpoint/2010/main" val="204389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FD261-2E28-4726-A400-C0DF1A315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22696" y="-376738"/>
            <a:ext cx="4094946" cy="70219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40475" y="5563915"/>
            <a:ext cx="5259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And then, for a long time, it was </a:t>
            </a:r>
            <a:r>
              <a:rPr lang="en-US" sz="2400" dirty="0" smtClean="0"/>
              <a:t>quiet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97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B03C8-AC46-46AA-8DC2-C4452213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EB771-8F2A-4C7E-B60D-80CA68008A6C}"/>
              </a:ext>
            </a:extLst>
          </p:cNvPr>
          <p:cNvSpPr txBox="1"/>
          <p:nvPr/>
        </p:nvSpPr>
        <p:spPr>
          <a:xfrm>
            <a:off x="477671" y="1690688"/>
            <a:ext cx="6881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CDF focus was firmly on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last mass limit paper was D0’s, on the eve of the Evidence paper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54159D3-4B03-4B17-B9BE-D2216C11A6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313164"/>
              </p:ext>
            </p:extLst>
          </p:nvPr>
        </p:nvGraphicFramePr>
        <p:xfrm>
          <a:off x="838200" y="3016251"/>
          <a:ext cx="1903679" cy="415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Equation" r:id="rId3" imgW="1104840" imgH="241200" progId="Equation.DSMT4">
                  <p:embed/>
                </p:oleObj>
              </mc:Choice>
              <mc:Fallback>
                <p:oleObj name="Equation" r:id="rId3" imgW="11048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3016251"/>
                        <a:ext cx="1903679" cy="415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F385BD2-2B1D-4D04-B8AA-D45EB0C33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103" y="2891017"/>
            <a:ext cx="7134225" cy="1628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86A7-EB4B-4214-BD88-41FE3D553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992" y="4710470"/>
            <a:ext cx="7968445" cy="13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0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AAE2-2833-4B4C-8D32-C543C0C0E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90" y="215900"/>
            <a:ext cx="11579640" cy="1325563"/>
          </a:xfrm>
        </p:spPr>
        <p:txBody>
          <a:bodyPr/>
          <a:lstStyle/>
          <a:p>
            <a:r>
              <a:rPr lang="en-US" dirty="0"/>
              <a:t>The CDF Superpower: The SVX (Si Vertex Detector)</a:t>
            </a:r>
          </a:p>
        </p:txBody>
      </p:sp>
      <p:pic>
        <p:nvPicPr>
          <p:cNvPr id="3" name="Picture 4" descr="00-0659-10">
            <a:extLst>
              <a:ext uri="{FF2B5EF4-FFF2-40B4-BE49-F238E27FC236}">
                <a16:creationId xmlns:a16="http://schemas.microsoft.com/office/drawing/2014/main" id="{AEC4A0B0-7CE9-40DB-9A76-52FCE55E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324600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C2F39C-7756-4AB7-AF03-6C7FCA006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510" y="2945021"/>
            <a:ext cx="2352675" cy="2495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8832D8-1192-44CF-9CA0-2EB0666125E2}"/>
              </a:ext>
            </a:extLst>
          </p:cNvPr>
          <p:cNvSpPr txBox="1"/>
          <p:nvPr/>
        </p:nvSpPr>
        <p:spPr>
          <a:xfrm>
            <a:off x="8256896" y="1972101"/>
            <a:ext cx="2715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Proposed by Italian colleagues when CDF was barely in the womb </a:t>
            </a:r>
          </a:p>
        </p:txBody>
      </p:sp>
    </p:spTree>
    <p:extLst>
      <p:ext uri="{BB962C8B-B14F-4D97-AF65-F5344CB8AC3E}">
        <p14:creationId xmlns:p14="http://schemas.microsoft.com/office/powerpoint/2010/main" val="20687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377FE-856A-4715-B4DA-C16B53A71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1992-1994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A4FD3-16B3-4635-80E8-9BCD67C1B652}"/>
              </a:ext>
            </a:extLst>
          </p:cNvPr>
          <p:cNvSpPr txBox="1"/>
          <p:nvPr/>
        </p:nvSpPr>
        <p:spPr>
          <a:xfrm>
            <a:off x="478971" y="1589314"/>
            <a:ext cx="103740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After DPF-like events failed to flood in, we went back to our separate top-signature corners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Di-lepton searching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Lepton+jets</a:t>
            </a:r>
            <a:r>
              <a:rPr lang="en-US" sz="2400" dirty="0"/>
              <a:t> searching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SVX b-tagging (3 different algorithms)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Soft-lepton b-tagging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All-hadronic searching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Kinematic signatures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Top mass reconstruction techniques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9653F5-D675-4996-8864-12DC6CCF9A14}"/>
              </a:ext>
            </a:extLst>
          </p:cNvPr>
          <p:cNvSpPr txBox="1"/>
          <p:nvPr/>
        </p:nvSpPr>
        <p:spPr>
          <a:xfrm>
            <a:off x="478971" y="5075355"/>
            <a:ext cx="10874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Top group presentations were made, but most of us had blinders on for anything not directly relevant to what </a:t>
            </a:r>
            <a:r>
              <a:rPr lang="en-US" sz="2400" i="1" dirty="0"/>
              <a:t>we</a:t>
            </a:r>
            <a:r>
              <a:rPr lang="en-US" sz="2400" dirty="0"/>
              <a:t> were doing.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B8E5A-3FD6-4869-9C42-896AA9EB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1993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30C40-AE33-49CE-BC7C-39F3E187B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49769" y="881751"/>
            <a:ext cx="4892461" cy="65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27394D-882C-4C24-B5E6-5335108D8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20" y="0"/>
            <a:ext cx="106233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8C1898-619D-4096-A2AC-8579C37CFABA}"/>
              </a:ext>
            </a:extLst>
          </p:cNvPr>
          <p:cNvSpPr txBox="1"/>
          <p:nvPr/>
        </p:nvSpPr>
        <p:spPr>
          <a:xfrm>
            <a:off x="3272010" y="297455"/>
            <a:ext cx="479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August 1984 Physics Today</a:t>
            </a:r>
          </a:p>
        </p:txBody>
      </p:sp>
    </p:spTree>
    <p:extLst>
      <p:ext uri="{BB962C8B-B14F-4D97-AF65-F5344CB8AC3E}">
        <p14:creationId xmlns:p14="http://schemas.microsoft.com/office/powerpoint/2010/main" val="124907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377FE-856A-4715-B4DA-C16B53A7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983"/>
            <a:ext cx="10515600" cy="1325563"/>
          </a:xfrm>
        </p:spPr>
        <p:txBody>
          <a:bodyPr/>
          <a:lstStyle/>
          <a:p>
            <a:r>
              <a:rPr lang="en-US" dirty="0"/>
              <a:t>1992-1994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9D990D-19E0-41A2-BB21-D66ED079BFE2}"/>
              </a:ext>
            </a:extLst>
          </p:cNvPr>
          <p:cNvSpPr txBox="1"/>
          <p:nvPr/>
        </p:nvSpPr>
        <p:spPr>
          <a:xfrm>
            <a:off x="478971" y="4576580"/>
            <a:ext cx="11375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In July 1993 there was a two-day CDF collaboration meeting in which everyone gave status reports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There were hints in the dilepton and the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lepton+jets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analyses, but since everyone had been working in semi-isolation, we had not looked at them side-by-side before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Paul Tipton was scheduled to present the top-search status at Lepton-Photon in August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A4FD3-16B3-4635-80E8-9BCD67C1B652}"/>
              </a:ext>
            </a:extLst>
          </p:cNvPr>
          <p:cNvSpPr txBox="1"/>
          <p:nvPr/>
        </p:nvSpPr>
        <p:spPr>
          <a:xfrm>
            <a:off x="478971" y="1129737"/>
            <a:ext cx="103740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After DPF-like events failed to flood in, we went back to our separate top-signature corners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Di-lepton searching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Lepton+jets</a:t>
            </a:r>
            <a:r>
              <a:rPr lang="en-US" sz="2400" dirty="0"/>
              <a:t> searching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SVX b-tagging (3 different algorithms)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Soft-lepton b-tagging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All-hadronic searching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Kinematic signatures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Top mass reconstruction techniques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466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9864" y="1105546"/>
            <a:ext cx="9717438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“It was late in the day on Friday, the second day of a collaboration meeting, and…nobody paid much attention. My eyes opened up, and so did Alvin’s, and we looked at each other because we were counting.” </a:t>
            </a:r>
          </a:p>
          <a:p>
            <a:endParaRPr lang="en-US" sz="2800" dirty="0"/>
          </a:p>
          <a:p>
            <a:r>
              <a:rPr lang="en-US" sz="2800" dirty="0"/>
              <a:t>– Mel </a:t>
            </a:r>
            <a:r>
              <a:rPr lang="en-US" sz="2800" dirty="0" err="1"/>
              <a:t>Shochet</a:t>
            </a:r>
            <a:r>
              <a:rPr lang="en-US" sz="2800" dirty="0"/>
              <a:t> in “The Evidence for the Top Quark” by Kent W. Staley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90767-569E-4C82-9553-16286276F5BC}"/>
              </a:ext>
            </a:extLst>
          </p:cNvPr>
          <p:cNvSpPr txBox="1"/>
          <p:nvPr/>
        </p:nvSpPr>
        <p:spPr>
          <a:xfrm>
            <a:off x="4191000" y="4680857"/>
            <a:ext cx="334191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2 dilepton events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6 SVX b-tagged events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7 SLT b-tagged events</a:t>
            </a:r>
          </a:p>
        </p:txBody>
      </p:sp>
    </p:spTree>
    <p:extLst>
      <p:ext uri="{BB962C8B-B14F-4D97-AF65-F5344CB8AC3E}">
        <p14:creationId xmlns:p14="http://schemas.microsoft.com/office/powerpoint/2010/main" val="95462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71F9-0EBC-4D24-98B1-7745C65A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October Massacre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EE7210-3C6D-4EA6-A342-3C33FDA8ACA6}"/>
              </a:ext>
            </a:extLst>
          </p:cNvPr>
          <p:cNvSpPr txBox="1"/>
          <p:nvPr/>
        </p:nvSpPr>
        <p:spPr>
          <a:xfrm>
            <a:off x="1001811" y="1508727"/>
            <a:ext cx="10482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The original (bone-headed) plan was to prepare four short papers for PRL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400" dirty="0"/>
              <a:t>Results of the dilepton search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400" dirty="0"/>
              <a:t>Results of the </a:t>
            </a:r>
            <a:r>
              <a:rPr lang="en-US" sz="2400" dirty="0" err="1"/>
              <a:t>lepton+jets</a:t>
            </a:r>
            <a:r>
              <a:rPr lang="en-US" sz="2400" dirty="0"/>
              <a:t> search with SVX b-tagging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400" dirty="0"/>
              <a:t>Results of the </a:t>
            </a:r>
            <a:r>
              <a:rPr lang="en-US" sz="2400" dirty="0" err="1"/>
              <a:t>lepton+jets</a:t>
            </a:r>
            <a:r>
              <a:rPr lang="en-US" sz="2400" dirty="0"/>
              <a:t> search with SLT b-tagging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400" dirty="0"/>
              <a:t>A summary paper with cross section and mass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We presented this plan at a collaboration meeting in October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400" dirty="0"/>
              <a:t>It was not well received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59404-71CF-43C1-9BDE-3E4409F5520B}"/>
              </a:ext>
            </a:extLst>
          </p:cNvPr>
          <p:cNvSpPr txBox="1"/>
          <p:nvPr/>
        </p:nvSpPr>
        <p:spPr>
          <a:xfrm>
            <a:off x="1809141" y="5222276"/>
            <a:ext cx="816428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collaboration told us “These papers suck” – Paul Tipton in “The Evidence for the Top Quark” by Kent W. Staley</a:t>
            </a:r>
          </a:p>
        </p:txBody>
      </p:sp>
    </p:spTree>
    <p:extLst>
      <p:ext uri="{BB962C8B-B14F-4D97-AF65-F5344CB8AC3E}">
        <p14:creationId xmlns:p14="http://schemas.microsoft.com/office/powerpoint/2010/main" val="66869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6617" y="1797803"/>
            <a:ext cx="9490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monster Physical Review D paper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0935" y="3858150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err="1"/>
              <a:t>Dileptons</a:t>
            </a:r>
            <a:r>
              <a:rPr lang="en-US" sz="2800" dirty="0"/>
              <a:t>: 2 observed, 0.56 expected from backgrounds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err="1"/>
              <a:t>Lepton+jets</a:t>
            </a:r>
            <a:r>
              <a:rPr lang="en-US" sz="2800" dirty="0"/>
              <a:t> with SVX tag: 6 observed 2.3 expected from backgrounds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err="1"/>
              <a:t>Lepton+jets</a:t>
            </a:r>
            <a:r>
              <a:rPr lang="en-US" sz="2800" dirty="0"/>
              <a:t> with SLT tag: 7 observed 3.1 expected from backgrounds</a:t>
            </a:r>
          </a:p>
        </p:txBody>
      </p:sp>
    </p:spTree>
    <p:extLst>
      <p:ext uri="{BB962C8B-B14F-4D97-AF65-F5344CB8AC3E}">
        <p14:creationId xmlns:p14="http://schemas.microsoft.com/office/powerpoint/2010/main" val="262150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there was this…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098" y="238835"/>
            <a:ext cx="6372490" cy="6301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C5961C-4442-4C11-A673-7FD1298F0BCF}"/>
              </a:ext>
            </a:extLst>
          </p:cNvPr>
          <p:cNvSpPr txBox="1"/>
          <p:nvPr/>
        </p:nvSpPr>
        <p:spPr>
          <a:xfrm>
            <a:off x="1105468" y="2974062"/>
            <a:ext cx="395785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The reconstructed top mass from 7 tagged W+4 jet events</a:t>
            </a:r>
          </a:p>
        </p:txBody>
      </p:sp>
    </p:spTree>
    <p:extLst>
      <p:ext uri="{BB962C8B-B14F-4D97-AF65-F5344CB8AC3E}">
        <p14:creationId xmlns:p14="http://schemas.microsoft.com/office/powerpoint/2010/main" val="229203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C1087-B828-4F67-A7ED-6F457B79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Meanwhile in December 1993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F34FF-7632-48FB-8B60-039C93225DB6}"/>
              </a:ext>
            </a:extLst>
          </p:cNvPr>
          <p:cNvSpPr txBox="1"/>
          <p:nvPr/>
        </p:nvSpPr>
        <p:spPr>
          <a:xfrm>
            <a:off x="816429" y="2122714"/>
            <a:ext cx="10450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 Run 1b starts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First PRD draft is a Christmas gift to the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1045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596DEA-AA53-4EA7-972B-82F70F8D92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5" y="0"/>
            <a:ext cx="529936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0519" y="104798"/>
            <a:ext cx="328619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By January we were circulating close-to-final drafts, while debating how cautious to be in the conclusion.</a:t>
            </a:r>
          </a:p>
        </p:txBody>
      </p:sp>
      <p:pic>
        <p:nvPicPr>
          <p:cNvPr id="5" name="Picture 378">
            <a:extLst>
              <a:ext uri="{FF2B5EF4-FFF2-40B4-BE49-F238E27FC236}">
                <a16:creationId xmlns:a16="http://schemas.microsoft.com/office/drawing/2014/main" id="{6A0BFCBA-C1D2-4A74-A176-45AE4912A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03" y="1899737"/>
            <a:ext cx="6034368" cy="35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8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DE45-F85D-4AF2-B184-FDB3243D4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Finish Line</a:t>
            </a:r>
          </a:p>
        </p:txBody>
      </p:sp>
      <p:grpSp>
        <p:nvGrpSpPr>
          <p:cNvPr id="5" name="Group 399">
            <a:extLst>
              <a:ext uri="{FF2B5EF4-FFF2-40B4-BE49-F238E27FC236}">
                <a16:creationId xmlns:a16="http://schemas.microsoft.com/office/drawing/2014/main" id="{53E8275E-0576-4141-977A-A862E5499C33}"/>
              </a:ext>
            </a:extLst>
          </p:cNvPr>
          <p:cNvGrpSpPr>
            <a:grpSpLocks/>
          </p:cNvGrpSpPr>
          <p:nvPr/>
        </p:nvGrpSpPr>
        <p:grpSpPr bwMode="auto">
          <a:xfrm>
            <a:off x="266020" y="2569029"/>
            <a:ext cx="6324600" cy="3536950"/>
            <a:chOff x="576" y="2544"/>
            <a:chExt cx="3984" cy="2228"/>
          </a:xfrm>
        </p:grpSpPr>
        <p:pic>
          <p:nvPicPr>
            <p:cNvPr id="6" name="Picture 369">
              <a:extLst>
                <a:ext uri="{FF2B5EF4-FFF2-40B4-BE49-F238E27FC236}">
                  <a16:creationId xmlns:a16="http://schemas.microsoft.com/office/drawing/2014/main" id="{A19779C6-ED6C-4E14-B599-AAB68E22D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544"/>
              <a:ext cx="3834" cy="1855"/>
            </a:xfrm>
            <a:prstGeom prst="rect">
              <a:avLst/>
            </a:prstGeom>
            <a:noFill/>
            <a:ln w="9525">
              <a:solidFill>
                <a:srgbClr val="FF5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371">
              <a:extLst>
                <a:ext uri="{FF2B5EF4-FFF2-40B4-BE49-F238E27FC236}">
                  <a16:creationId xmlns:a16="http://schemas.microsoft.com/office/drawing/2014/main" id="{31566123-BE08-4535-87BB-35C9CEF836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4368"/>
              <a:ext cx="326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389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4389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4389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4389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4389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defTabSz="43894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defTabSz="43894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defTabSz="43894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defTabSz="43894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Referee #1, Phys. Rev. 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BC0FCE-690A-4F8F-B140-5A2843314615}"/>
              </a:ext>
            </a:extLst>
          </p:cNvPr>
          <p:cNvSpPr txBox="1"/>
          <p:nvPr/>
        </p:nvSpPr>
        <p:spPr>
          <a:xfrm>
            <a:off x="522514" y="1976892"/>
            <a:ext cx="557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Finally submitted to PRD on April 22, 1994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CBD14C-9D17-452E-BF08-341993C70F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91113" y="1176399"/>
            <a:ext cx="3689468" cy="529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3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od.fnal.gov/mod/stillphotos/1994/0300/94-0388-33.hr.jpg">
            <a:extLst>
              <a:ext uri="{FF2B5EF4-FFF2-40B4-BE49-F238E27FC236}">
                <a16:creationId xmlns:a16="http://schemas.microsoft.com/office/drawing/2014/main" id="{CC4D0393-91E6-4024-AC66-56A0F9C03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0"/>
            <a:ext cx="9853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83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60AA-0F7A-40B3-9CD7-845F29A1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CDD59D-BCC6-45BB-8B32-51F8A6427E3B}"/>
              </a:ext>
            </a:extLst>
          </p:cNvPr>
          <p:cNvGrpSpPr/>
          <p:nvPr/>
        </p:nvGrpSpPr>
        <p:grpSpPr>
          <a:xfrm>
            <a:off x="696625" y="2119451"/>
            <a:ext cx="7296150" cy="4684259"/>
            <a:chOff x="2208439" y="1362755"/>
            <a:chExt cx="7296150" cy="46842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5EA33D-2350-4D42-9481-810E5C37E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6126" y="3227614"/>
              <a:ext cx="6200775" cy="28194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BBC104-2A3B-4049-A0F1-B747B146E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8439" y="1362755"/>
              <a:ext cx="7296150" cy="1781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80884CC-A1BA-4329-A577-9C44D63AC082}"/>
              </a:ext>
            </a:extLst>
          </p:cNvPr>
          <p:cNvSpPr/>
          <p:nvPr/>
        </p:nvSpPr>
        <p:spPr>
          <a:xfrm>
            <a:off x="5801922" y="150743"/>
            <a:ext cx="6096000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4925"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en-US" dirty="0"/>
              <a:t>I witnessed the awkward first stage of CDF evidence, when four short draft papers were by compromise merged into a very long paper. I even promised CDF collaborators to read the thing and did, carefully, beginning to end, and found it a classic—a masterful exhibit of how science results should (but seldom do) get reported. – </a:t>
            </a:r>
            <a:r>
              <a:rPr lang="en-US" b="1" dirty="0">
                <a:solidFill>
                  <a:srgbClr val="FF0000"/>
                </a:solidFill>
              </a:rPr>
              <a:t>BJ SLAC Beamline Vol 25, #3, Fall 1995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BBE4E-D40A-473B-94E7-887E2A95A393}"/>
              </a:ext>
            </a:extLst>
          </p:cNvPr>
          <p:cNvSpPr txBox="1"/>
          <p:nvPr/>
        </p:nvSpPr>
        <p:spPr>
          <a:xfrm>
            <a:off x="8009830" y="2622822"/>
            <a:ext cx="35026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Counting experiment results almost unchanged from the 4 PRLs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8FA66BD-A970-4079-B1AA-792B5ECA9A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597676"/>
              </p:ext>
            </p:extLst>
          </p:nvPr>
        </p:nvGraphicFramePr>
        <p:xfrm>
          <a:off x="8015904" y="3944452"/>
          <a:ext cx="3536710" cy="546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" name="Equation" r:id="rId6" imgW="1562040" imgH="241200" progId="Equation.DSMT4">
                  <p:embed/>
                </p:oleObj>
              </mc:Choice>
              <mc:Fallback>
                <p:oleObj name="Equation" r:id="rId6" imgW="15620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15904" y="3944452"/>
                        <a:ext cx="3536710" cy="546321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C0187E6-B263-45BD-81FF-4D107AC5CF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499481"/>
              </p:ext>
            </p:extLst>
          </p:nvPr>
        </p:nvGraphicFramePr>
        <p:xfrm>
          <a:off x="8314618" y="4889074"/>
          <a:ext cx="2633070" cy="641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Equation" r:id="rId8" imgW="990360" imgH="241200" progId="Equation.DSMT4">
                  <p:embed/>
                </p:oleObj>
              </mc:Choice>
              <mc:Fallback>
                <p:oleObj name="Equation" r:id="rId8" imgW="990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14618" y="4889074"/>
                        <a:ext cx="2633070" cy="64138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D7D762-AE96-4B89-8F72-C680CB8D9775}"/>
              </a:ext>
            </a:extLst>
          </p:cNvPr>
          <p:cNvCxnSpPr>
            <a:stCxn id="7" idx="1"/>
          </p:cNvCxnSpPr>
          <p:nvPr/>
        </p:nvCxnSpPr>
        <p:spPr>
          <a:xfrm flipH="1">
            <a:off x="6632812" y="3084487"/>
            <a:ext cx="1377018" cy="2074367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0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5F1F7-B588-4D76-8BC9-94C20A711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CDF looked like this</a:t>
            </a:r>
          </a:p>
        </p:txBody>
      </p:sp>
      <p:pic>
        <p:nvPicPr>
          <p:cNvPr id="3" name="Picture 4" descr="84-1255-02">
            <a:extLst>
              <a:ext uri="{FF2B5EF4-FFF2-40B4-BE49-F238E27FC236}">
                <a16:creationId xmlns:a16="http://schemas.microsoft.com/office/drawing/2014/main" id="{BCFB88E0-7605-4A35-964B-3A4476F2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01" y="777875"/>
            <a:ext cx="4572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2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7523-C889-42C3-97D7-416F48F7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1b and “Observation”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DE0B2-D0AB-4AF9-85E3-DA547DFDA62B}"/>
              </a:ext>
            </a:extLst>
          </p:cNvPr>
          <p:cNvSpPr txBox="1"/>
          <p:nvPr/>
        </p:nvSpPr>
        <p:spPr>
          <a:xfrm>
            <a:off x="3363685" y="1815987"/>
            <a:ext cx="79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SVX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76375C-67DF-4E39-93BD-316FFDDB7045}"/>
              </a:ext>
            </a:extLst>
          </p:cNvPr>
          <p:cNvCxnSpPr>
            <a:cxnSpLocks/>
          </p:cNvCxnSpPr>
          <p:nvPr/>
        </p:nvCxnSpPr>
        <p:spPr>
          <a:xfrm>
            <a:off x="4576873" y="2042596"/>
            <a:ext cx="941696" cy="281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8B95662-D52A-46D7-81A6-A0999F2294F7}"/>
              </a:ext>
            </a:extLst>
          </p:cNvPr>
          <p:cNvSpPr txBox="1"/>
          <p:nvPr/>
        </p:nvSpPr>
        <p:spPr>
          <a:xfrm>
            <a:off x="5758541" y="1798947"/>
            <a:ext cx="79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SVX’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924285-04EC-4377-A828-4FF6EF0FECCD}"/>
              </a:ext>
            </a:extLst>
          </p:cNvPr>
          <p:cNvGrpSpPr/>
          <p:nvPr/>
        </p:nvGrpSpPr>
        <p:grpSpPr>
          <a:xfrm>
            <a:off x="3363685" y="3002846"/>
            <a:ext cx="3809999" cy="461666"/>
            <a:chOff x="3363685" y="2372510"/>
            <a:chExt cx="3809999" cy="4616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56A36-05B9-4C6F-8095-95DA85680265}"/>
                </a:ext>
              </a:extLst>
            </p:cNvPr>
            <p:cNvSpPr txBox="1"/>
            <p:nvPr/>
          </p:nvSpPr>
          <p:spPr>
            <a:xfrm>
              <a:off x="3363685" y="2372511"/>
              <a:ext cx="1213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JETVTX 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E82C630-87DE-4764-AE99-ADD988FAEFD5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4576873" y="2603344"/>
              <a:ext cx="941695" cy="281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6E696A-EEB9-4414-8C5C-47B2E83534EC}"/>
                </a:ext>
              </a:extLst>
            </p:cNvPr>
            <p:cNvSpPr txBox="1"/>
            <p:nvPr/>
          </p:nvSpPr>
          <p:spPr>
            <a:xfrm>
              <a:off x="5758541" y="2372510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SECVTX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A57046-F3B4-441F-9494-52D2EB880FE8}"/>
              </a:ext>
            </a:extLst>
          </p:cNvPr>
          <p:cNvGrpSpPr/>
          <p:nvPr/>
        </p:nvGrpSpPr>
        <p:grpSpPr>
          <a:xfrm>
            <a:off x="3363685" y="2357590"/>
            <a:ext cx="5484937" cy="461666"/>
            <a:chOff x="3363685" y="2967335"/>
            <a:chExt cx="5484937" cy="46166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0F39AC-F412-45E0-8910-ACA68EE3ACEE}"/>
                </a:ext>
              </a:extLst>
            </p:cNvPr>
            <p:cNvSpPr txBox="1"/>
            <p:nvPr/>
          </p:nvSpPr>
          <p:spPr>
            <a:xfrm>
              <a:off x="3363685" y="2967336"/>
              <a:ext cx="7995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CMX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B6840BC-DE14-4AC9-B366-7481C0E6B614}"/>
                </a:ext>
              </a:extLst>
            </p:cNvPr>
            <p:cNvCxnSpPr>
              <a:cxnSpLocks/>
            </p:cNvCxnSpPr>
            <p:nvPr/>
          </p:nvCxnSpPr>
          <p:spPr>
            <a:xfrm>
              <a:off x="4576873" y="3192537"/>
              <a:ext cx="941696" cy="281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0875A3-F663-411D-AF1B-B2BFDF814164}"/>
                </a:ext>
              </a:extLst>
            </p:cNvPr>
            <p:cNvSpPr txBox="1"/>
            <p:nvPr/>
          </p:nvSpPr>
          <p:spPr>
            <a:xfrm>
              <a:off x="5758541" y="2967335"/>
              <a:ext cx="3090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Completed coverage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98FE778-CD1C-4CC1-A1D8-43B185BE69DF}"/>
              </a:ext>
            </a:extLst>
          </p:cNvPr>
          <p:cNvSpPr txBox="1"/>
          <p:nvPr/>
        </p:nvSpPr>
        <p:spPr>
          <a:xfrm>
            <a:off x="2908921" y="3603677"/>
            <a:ext cx="170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“Method 1”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FD0199-F1EC-452A-92CC-B44454F3FAE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617979" y="3834510"/>
            <a:ext cx="875566" cy="28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F04F8BA-43C6-4B32-9E7E-6236668AF4EA}"/>
              </a:ext>
            </a:extLst>
          </p:cNvPr>
          <p:cNvSpPr txBox="1"/>
          <p:nvPr/>
        </p:nvSpPr>
        <p:spPr>
          <a:xfrm>
            <a:off x="5758541" y="3601145"/>
            <a:ext cx="1815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“Method 2”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7B203C-4E16-4F49-9754-DDBC0866A3D2}"/>
              </a:ext>
            </a:extLst>
          </p:cNvPr>
          <p:cNvSpPr txBox="1"/>
          <p:nvPr/>
        </p:nvSpPr>
        <p:spPr>
          <a:xfrm>
            <a:off x="1186543" y="5257800"/>
            <a:ext cx="638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And then…it was bad for a while….until it wasn’t</a:t>
            </a:r>
          </a:p>
        </p:txBody>
      </p:sp>
    </p:spTree>
    <p:extLst>
      <p:ext uri="{BB962C8B-B14F-4D97-AF65-F5344CB8AC3E}">
        <p14:creationId xmlns:p14="http://schemas.microsoft.com/office/powerpoint/2010/main" val="347684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EBF4F-DE55-4248-A13F-3988B39E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 presses The Button</a:t>
            </a:r>
          </a:p>
        </p:txBody>
      </p:sp>
      <p:pic>
        <p:nvPicPr>
          <p:cNvPr id="1026" name="Picture 2" descr="http://news.fnal.gov/wp-content/uploads/2020/02/cdf-top-quark-prl-95-0309-02.hr_.jpg">
            <a:extLst>
              <a:ext uri="{FF2B5EF4-FFF2-40B4-BE49-F238E27FC236}">
                <a16:creationId xmlns:a16="http://schemas.microsoft.com/office/drawing/2014/main" id="{6ED14430-11B6-417A-87E5-4DF447F0E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33" y="1795048"/>
            <a:ext cx="7190468" cy="484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BAE3A3-8B59-43FF-9DED-151753653676}"/>
              </a:ext>
            </a:extLst>
          </p:cNvPr>
          <p:cNvSpPr txBox="1"/>
          <p:nvPr/>
        </p:nvSpPr>
        <p:spPr>
          <a:xfrm>
            <a:off x="8784771" y="3254829"/>
            <a:ext cx="256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Submitting the 1995 paper</a:t>
            </a:r>
          </a:p>
        </p:txBody>
      </p:sp>
    </p:spTree>
    <p:extLst>
      <p:ext uri="{BB962C8B-B14F-4D97-AF65-F5344CB8AC3E}">
        <p14:creationId xmlns:p14="http://schemas.microsoft.com/office/powerpoint/2010/main" val="359302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32C8D-03A8-4352-AE05-8A17CC9CA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979" y="998764"/>
            <a:ext cx="7048500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58F67B-1443-4D27-96E5-2AB3FB43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566" y="2310446"/>
            <a:ext cx="6791325" cy="1123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4E9715-408E-4CFE-8B4A-B7969D6ED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41" y="3707636"/>
            <a:ext cx="6930798" cy="154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284E0-D068-4B75-826C-099A0C8D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65" y="5292740"/>
            <a:ext cx="59245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od.fnal.gov/mod/stillphotos/1995/0300/95-0352-02.hr.jpg">
            <a:extLst>
              <a:ext uri="{FF2B5EF4-FFF2-40B4-BE49-F238E27FC236}">
                <a16:creationId xmlns:a16="http://schemas.microsoft.com/office/drawing/2014/main" id="{6D070368-DF27-4782-ACC1-D1CE822C6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682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5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news.fnal.gov/wp-content/uploads/2020/02/top-quark-announcement-95-0358-10.hr_.jpg">
            <a:extLst>
              <a:ext uri="{FF2B5EF4-FFF2-40B4-BE49-F238E27FC236}">
                <a16:creationId xmlns:a16="http://schemas.microsoft.com/office/drawing/2014/main" id="{42C8CC5C-02BE-443C-92E1-896EAAE0F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0"/>
            <a:ext cx="10750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0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5D829-F91F-4FDE-8F7C-2B3E2B89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“Observation” vs. “Evidence”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8234D8-0B21-43A4-A941-73082F8C7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769234"/>
              </p:ext>
            </p:extLst>
          </p:nvPr>
        </p:nvGraphicFramePr>
        <p:xfrm>
          <a:off x="2209800" y="1927980"/>
          <a:ext cx="7950199" cy="403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533">
                  <a:extLst>
                    <a:ext uri="{9D8B030D-6E8A-4147-A177-3AD203B41FA5}">
                      <a16:colId xmlns:a16="http://schemas.microsoft.com/office/drawing/2014/main" val="71308748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4682022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582009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Evidence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38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Integrated Luminosity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48+19=67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19.3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479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SVX tags</a:t>
                      </a:r>
                    </a:p>
                    <a:p>
                      <a:r>
                        <a:rPr lang="en-US" dirty="0"/>
                        <a:t> (expected background)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</a:rPr>
                        <a:t>(6.7</a:t>
                      </a:r>
                      <a:r>
                        <a:rPr lang="en-US" b="0" dirty="0">
                          <a:latin typeface="+mn-lt"/>
                          <a:ea typeface="BatangChe" panose="02030609000101010101" pitchFamily="49" charset="-127"/>
                        </a:rPr>
                        <a:t>±2.1)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6 </a:t>
                      </a:r>
                    </a:p>
                    <a:p>
                      <a:pPr algn="ctr"/>
                      <a:r>
                        <a:rPr lang="en-US" dirty="0">
                          <a:latin typeface="+mn-lt"/>
                        </a:rPr>
                        <a:t>(2.3</a:t>
                      </a:r>
                      <a:r>
                        <a:rPr lang="en-US" b="0" dirty="0">
                          <a:latin typeface="+mn-lt"/>
                          <a:ea typeface="BatangChe" panose="02030609000101010101" pitchFamily="49" charset="-127"/>
                        </a:rPr>
                        <a:t>±0.3)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64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SLT tags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(expected background)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</a:rPr>
                        <a:t>(15.4</a:t>
                      </a:r>
                      <a:r>
                        <a:rPr lang="en-US" b="0" dirty="0">
                          <a:latin typeface="+mn-lt"/>
                          <a:ea typeface="BatangChe" panose="02030609000101010101" pitchFamily="49" charset="-127"/>
                        </a:rPr>
                        <a:t>±2.0)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7 </a:t>
                      </a:r>
                    </a:p>
                    <a:p>
                      <a:pPr algn="ctr"/>
                      <a:r>
                        <a:rPr lang="en-US" dirty="0">
                          <a:latin typeface="+mn-lt"/>
                        </a:rPr>
                        <a:t>(3.1</a:t>
                      </a:r>
                      <a:r>
                        <a:rPr lang="en-US" b="0" dirty="0">
                          <a:latin typeface="+mn-lt"/>
                          <a:ea typeface="BatangChe" panose="02030609000101010101" pitchFamily="49" charset="-127"/>
                        </a:rPr>
                        <a:t>±0.3)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797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Dilepton events</a:t>
                      </a:r>
                    </a:p>
                    <a:p>
                      <a:r>
                        <a:rPr lang="en-US" dirty="0"/>
                        <a:t>(expected background)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+mn-lt"/>
                        </a:rPr>
                        <a:t>(1.3</a:t>
                      </a:r>
                      <a:r>
                        <a:rPr lang="en-US" b="0">
                          <a:latin typeface="+mn-lt"/>
                          <a:ea typeface="BatangChe" panose="02030609000101010101" pitchFamily="49" charset="-127"/>
                        </a:rPr>
                        <a:t>±0.3</a:t>
                      </a:r>
                      <a:r>
                        <a:rPr lang="en-US" b="0" dirty="0">
                          <a:latin typeface="+mn-lt"/>
                          <a:ea typeface="BatangChe" panose="02030609000101010101" pitchFamily="49" charset="-127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618059"/>
                  </a:ext>
                </a:extLst>
              </a:tr>
              <a:tr h="319557">
                <a:tc>
                  <a:txBody>
                    <a:bodyPr/>
                    <a:lstStyle/>
                    <a:p>
                      <a:r>
                        <a:rPr lang="en-US" dirty="0"/>
                        <a:t>Production cross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15835"/>
                  </a:ext>
                </a:extLst>
              </a:tr>
              <a:tr h="319557">
                <a:tc>
                  <a:txBody>
                    <a:bodyPr/>
                    <a:lstStyle/>
                    <a:p>
                      <a:r>
                        <a:rPr lang="en-US" dirty="0"/>
                        <a:t>Top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269931"/>
                  </a:ext>
                </a:extLst>
              </a:tr>
              <a:tr h="319557">
                <a:tc>
                  <a:txBody>
                    <a:bodyPr/>
                    <a:lstStyle/>
                    <a:p>
                      <a:r>
                        <a:rPr lang="en-US" dirty="0"/>
                        <a:t>Significance (probability it’s all backgrounds)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        incl. mass 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717560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52D13F5-1081-4064-B159-8B11B43F79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204208"/>
              </p:ext>
            </p:extLst>
          </p:nvPr>
        </p:nvGraphicFramePr>
        <p:xfrm>
          <a:off x="8330386" y="4205583"/>
          <a:ext cx="995336" cy="39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4" name="Equation" r:id="rId4" imgW="609480" imgH="241200" progId="Equation.DSMT4">
                  <p:embed/>
                </p:oleObj>
              </mc:Choice>
              <mc:Fallback>
                <p:oleObj name="Equation" r:id="rId4" imgW="609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30386" y="4205583"/>
                        <a:ext cx="995336" cy="39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8D3832C-511A-4556-8F4B-B7B8E01AD4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435680"/>
              </p:ext>
            </p:extLst>
          </p:nvPr>
        </p:nvGraphicFramePr>
        <p:xfrm>
          <a:off x="8290178" y="4598825"/>
          <a:ext cx="1075754" cy="378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5" name="Equation" r:id="rId6" imgW="685800" imgH="241200" progId="Equation.DSMT4">
                  <p:embed/>
                </p:oleObj>
              </mc:Choice>
              <mc:Fallback>
                <p:oleObj name="Equation" r:id="rId6" imgW="685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90178" y="4598825"/>
                        <a:ext cx="1075754" cy="378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AE09232-D337-4B9F-A58C-0020F3EE44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808791"/>
              </p:ext>
            </p:extLst>
          </p:nvPr>
        </p:nvGraphicFramePr>
        <p:xfrm>
          <a:off x="7908925" y="4960938"/>
          <a:ext cx="1838325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6" name="Equation" r:id="rId8" imgW="1218960" imgH="241200" progId="Equation.DSMT4">
                  <p:embed/>
                </p:oleObj>
              </mc:Choice>
              <mc:Fallback>
                <p:oleObj name="Equation" r:id="rId8" imgW="12189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08925" y="4960938"/>
                        <a:ext cx="1838325" cy="36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B6BEE44-80D7-4F95-8E9F-82395DDEEF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132141"/>
              </p:ext>
            </p:extLst>
          </p:nvPr>
        </p:nvGraphicFramePr>
        <p:xfrm>
          <a:off x="8290178" y="5337313"/>
          <a:ext cx="1011931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7" name="Equation" r:id="rId10" imgW="596880" imgH="203040" progId="Equation.DSMT4">
                  <p:embed/>
                </p:oleObj>
              </mc:Choice>
              <mc:Fallback>
                <p:oleObj name="Equation" r:id="rId10" imgW="596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290178" y="5337313"/>
                        <a:ext cx="1011931" cy="344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5292B7B-C1F1-45A8-A085-CEEF5D9550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605983"/>
              </p:ext>
            </p:extLst>
          </p:nvPr>
        </p:nvGraphicFramePr>
        <p:xfrm>
          <a:off x="5607843" y="4598825"/>
          <a:ext cx="9763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8" name="Equation" r:id="rId12" imgW="622080" imgH="241200" progId="Equation.DSMT4">
                  <p:embed/>
                </p:oleObj>
              </mc:Choice>
              <mc:Fallback>
                <p:oleObj name="Equation" r:id="rId12" imgW="622080" imgH="241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8D3832C-511A-4556-8F4B-B7B8E01AD4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07843" y="4598825"/>
                        <a:ext cx="976313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EE33D87-0B88-4A24-87FA-849333F81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691490"/>
              </p:ext>
            </p:extLst>
          </p:nvPr>
        </p:nvGraphicFramePr>
        <p:xfrm>
          <a:off x="5227638" y="4960938"/>
          <a:ext cx="1914525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9" name="Equation" r:id="rId14" imgW="1269720" imgH="241200" progId="Equation.DSMT4">
                  <p:embed/>
                </p:oleObj>
              </mc:Choice>
              <mc:Fallback>
                <p:oleObj name="Equation" r:id="rId14" imgW="1269720" imgH="241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AE09232-D337-4B9F-A58C-0020F3EE44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227638" y="4960938"/>
                        <a:ext cx="1914525" cy="36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6F5130F-BDCE-4561-BE1B-03C47BB46C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043122"/>
              </p:ext>
            </p:extLst>
          </p:nvPr>
        </p:nvGraphicFramePr>
        <p:xfrm>
          <a:off x="5697538" y="5324475"/>
          <a:ext cx="79692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0" name="Equation" r:id="rId16" imgW="469800" imgH="203040" progId="Equation.DSMT4">
                  <p:embed/>
                </p:oleObj>
              </mc:Choice>
              <mc:Fallback>
                <p:oleObj name="Equation" r:id="rId16" imgW="469800" imgH="203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B6BEE44-80D7-4F95-8E9F-82395DDEEF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697538" y="5324475"/>
                        <a:ext cx="796925" cy="344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690BE70-8F2E-4930-8B22-928924FD0A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548994"/>
              </p:ext>
            </p:extLst>
          </p:nvPr>
        </p:nvGraphicFramePr>
        <p:xfrm>
          <a:off x="4839648" y="5607903"/>
          <a:ext cx="101282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1" name="Equation" r:id="rId18" imgW="596880" imgH="203040" progId="Equation.DSMT4">
                  <p:embed/>
                </p:oleObj>
              </mc:Choice>
              <mc:Fallback>
                <p:oleObj name="Equation" r:id="rId18" imgW="596880" imgH="2030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6F5130F-BDCE-4561-BE1B-03C47BB46C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39648" y="5607903"/>
                        <a:ext cx="1012825" cy="344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45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5342C9-275A-4A0B-AB0D-5D3DA1B633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The rest is history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F153D3C-005B-4EAE-A1B0-D487BD6320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9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od.fnal.gov/mod/stillphotos/1995/0300/95-0354-08.jpg">
            <a:extLst>
              <a:ext uri="{FF2B5EF4-FFF2-40B4-BE49-F238E27FC236}">
                <a16:creationId xmlns:a16="http://schemas.microsoft.com/office/drawing/2014/main" id="{770E5873-7521-4B35-8518-3FCC8E55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9" y="664028"/>
            <a:ext cx="4589417" cy="573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D1892C-9062-4219-A066-20298E24D44F}"/>
              </a:ext>
            </a:extLst>
          </p:cNvPr>
          <p:cNvSpPr txBox="1"/>
          <p:nvPr/>
        </p:nvSpPr>
        <p:spPr>
          <a:xfrm>
            <a:off x="664029" y="881742"/>
            <a:ext cx="448491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Thank you to Jaco Konigsberg &amp; Avi Yagil for help with archival material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3378C-3CE0-4A86-8FEB-B016C81D642B}"/>
              </a:ext>
            </a:extLst>
          </p:cNvPr>
          <p:cNvSpPr txBox="1"/>
          <p:nvPr/>
        </p:nvSpPr>
        <p:spPr>
          <a:xfrm>
            <a:off x="500743" y="3341914"/>
            <a:ext cx="5163078" cy="120032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And thanks to Mel &amp; Alvin for keeping us somewhat sane and reminding us that we were supposed to be having fun</a:t>
            </a:r>
          </a:p>
        </p:txBody>
      </p:sp>
    </p:spTree>
    <p:extLst>
      <p:ext uri="{BB962C8B-B14F-4D97-AF65-F5344CB8AC3E}">
        <p14:creationId xmlns:p14="http://schemas.microsoft.com/office/powerpoint/2010/main" val="405778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45BC5D2F-1D7F-4800-BDDE-55963D97C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90" y="1443210"/>
            <a:ext cx="9144000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126D5B-686C-461E-A9D9-E6387ED311C6}"/>
              </a:ext>
            </a:extLst>
          </p:cNvPr>
          <p:cNvSpPr txBox="1"/>
          <p:nvPr/>
        </p:nvSpPr>
        <p:spPr>
          <a:xfrm>
            <a:off x="7629099" y="5813946"/>
            <a:ext cx="375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Mel’s archives</a:t>
            </a:r>
          </a:p>
        </p:txBody>
      </p:sp>
    </p:spTree>
    <p:extLst>
      <p:ext uri="{BB962C8B-B14F-4D97-AF65-F5344CB8AC3E}">
        <p14:creationId xmlns:p14="http://schemas.microsoft.com/office/powerpoint/2010/main" val="18997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4842B-5958-49F3-98C8-FF68DDF36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695" y="1382884"/>
            <a:ext cx="6805695" cy="53609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926F32-6C00-4B66-A774-7CCA13A94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all began one October night in 1985</a:t>
            </a:r>
          </a:p>
        </p:txBody>
      </p:sp>
    </p:spTree>
    <p:extLst>
      <p:ext uri="{BB962C8B-B14F-4D97-AF65-F5344CB8AC3E}">
        <p14:creationId xmlns:p14="http://schemas.microsoft.com/office/powerpoint/2010/main" val="20244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DCCA88DD-96AD-4706-811F-64E5E2DD5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06" y="65550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85C9D-E555-4C7C-8812-31AC57795DF2}"/>
              </a:ext>
            </a:extLst>
          </p:cNvPr>
          <p:cNvSpPr txBox="1"/>
          <p:nvPr/>
        </p:nvSpPr>
        <p:spPr>
          <a:xfrm>
            <a:off x="587566" y="106496"/>
            <a:ext cx="1101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CCNY physics major with CCNY provost and Roy Schwitters</a:t>
            </a:r>
          </a:p>
        </p:txBody>
      </p:sp>
    </p:spTree>
    <p:extLst>
      <p:ext uri="{BB962C8B-B14F-4D97-AF65-F5344CB8AC3E}">
        <p14:creationId xmlns:p14="http://schemas.microsoft.com/office/powerpoint/2010/main" val="124691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D266E3-34D9-47E9-B0FA-B49A4536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CDF Enters the Top Mass Limit Contest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B593A-651E-4576-A929-8EBF59EA5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5257">
            <a:off x="4912056" y="1478022"/>
            <a:ext cx="7315200" cy="1514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923CBF-9A4A-420E-84D9-8543E8DAD501}"/>
              </a:ext>
            </a:extLst>
          </p:cNvPr>
          <p:cNvSpPr/>
          <p:nvPr/>
        </p:nvSpPr>
        <p:spPr>
          <a:xfrm>
            <a:off x="379824" y="1974474"/>
            <a:ext cx="4264275" cy="258532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en-US" dirty="0"/>
              <a:t>Ultimately, UA1,2 published </a:t>
            </a:r>
            <a:r>
              <a:rPr lang="en-US" altLang="en-US" dirty="0" err="1"/>
              <a:t>M</a:t>
            </a:r>
            <a:r>
              <a:rPr lang="en-US" altLang="en-US" baseline="-25000" dirty="0" err="1"/>
              <a:t>top</a:t>
            </a:r>
            <a:r>
              <a:rPr lang="en-US" altLang="en-US" dirty="0"/>
              <a:t> limits in 1990 of 60, 69 GeV/c</a:t>
            </a:r>
            <a:r>
              <a:rPr lang="en-US" altLang="en-US" baseline="30000" dirty="0"/>
              <a:t>2</a:t>
            </a:r>
          </a:p>
          <a:p>
            <a:endParaRPr lang="en-US" altLang="en-US" dirty="0"/>
          </a:p>
          <a:p>
            <a:r>
              <a:rPr lang="en-US" altLang="en-US" dirty="0"/>
              <a:t>In 1990 CDF published a limit</a:t>
            </a:r>
          </a:p>
          <a:p>
            <a:pPr lvl="1"/>
            <a:r>
              <a:rPr lang="en-US" altLang="en-US" dirty="0" err="1"/>
              <a:t>M</a:t>
            </a:r>
            <a:r>
              <a:rPr lang="en-US" altLang="en-US" baseline="-25000" dirty="0" err="1"/>
              <a:t>top</a:t>
            </a:r>
            <a:r>
              <a:rPr lang="en-US" altLang="en-US" dirty="0"/>
              <a:t>&gt; 77 GeV/c</a:t>
            </a:r>
            <a:r>
              <a:rPr lang="en-US" altLang="en-US" baseline="30000" dirty="0"/>
              <a:t>2</a:t>
            </a:r>
            <a:endParaRPr lang="en-US" altLang="en-US" dirty="0"/>
          </a:p>
          <a:p>
            <a:pPr lvl="1"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This put UA1/UA2 out of business in the search for top</a:t>
            </a:r>
          </a:p>
          <a:p>
            <a:pPr lvl="1">
              <a:buFontTx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CB1CC-134B-449B-A787-F4A1E79B3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2036">
            <a:off x="4669970" y="3289597"/>
            <a:ext cx="73152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1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B740E-31FF-4A48-A632-D4A27C11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270 Physicists fail to find the top quark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C3000-0473-412F-83D4-2EBA4A236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517" y="2376843"/>
            <a:ext cx="3943350" cy="3714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87F13-E265-4760-9E27-1446A614C0C9}"/>
              </a:ext>
            </a:extLst>
          </p:cNvPr>
          <p:cNvSpPr/>
          <p:nvPr/>
        </p:nvSpPr>
        <p:spPr>
          <a:xfrm>
            <a:off x="500134" y="1428452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/>
              <a:t>By 1992 we knew the top quark was heavy enough to decay to a real W boson:</a:t>
            </a:r>
          </a:p>
          <a:p>
            <a:r>
              <a:rPr lang="en-US" altLang="en-US" sz="2400" dirty="0"/>
              <a:t>   PRD </a:t>
            </a:r>
            <a:r>
              <a:rPr lang="en-US" altLang="en-US" sz="2400" b="1" dirty="0"/>
              <a:t>45</a:t>
            </a:r>
            <a:r>
              <a:rPr lang="en-US" altLang="en-US" sz="2400" dirty="0"/>
              <a:t> 3921 (1992)</a:t>
            </a:r>
          </a:p>
          <a:p>
            <a:pPr lvl="1"/>
            <a:r>
              <a:rPr lang="en-US" altLang="en-US" sz="2400" b="1" dirty="0" err="1"/>
              <a:t>M</a:t>
            </a:r>
            <a:r>
              <a:rPr lang="en-US" altLang="en-US" sz="2400" b="1" baseline="-25000" dirty="0" err="1"/>
              <a:t>top</a:t>
            </a:r>
            <a:r>
              <a:rPr lang="en-US" altLang="en-US" sz="2400" b="1" dirty="0"/>
              <a:t>&gt;91 GeV/c</a:t>
            </a:r>
            <a:r>
              <a:rPr lang="en-US" altLang="en-US" sz="2400" b="1" baseline="30000" dirty="0"/>
              <a:t>2  </a:t>
            </a:r>
            <a:r>
              <a:rPr lang="en-US" altLang="en-US" sz="2400" dirty="0"/>
              <a:t>	</a:t>
            </a:r>
            <a:r>
              <a:rPr lang="en-US" altLang="en-US" sz="2400" dirty="0" smtClean="0"/>
              <a:t>(“Run 0” 4.5 </a:t>
            </a:r>
            <a:r>
              <a:rPr lang="en-US" altLang="en-US" sz="2400" dirty="0"/>
              <a:t>pb</a:t>
            </a:r>
            <a:r>
              <a:rPr lang="en-US" altLang="en-US" sz="2400" baseline="30000" dirty="0"/>
              <a:t>-1</a:t>
            </a:r>
            <a:r>
              <a:rPr lang="en-US" altLang="en-US" sz="2400" dirty="0"/>
              <a:t>!)</a:t>
            </a:r>
            <a:endParaRPr lang="en-US" altLang="en-US" sz="2400" baseline="30000" dirty="0"/>
          </a:p>
          <a:p>
            <a:pPr lvl="1"/>
            <a:r>
              <a:rPr lang="en-US" altLang="en-US" dirty="0"/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M</a:t>
            </a:r>
            <a:r>
              <a:rPr lang="en-US" altLang="en-US" sz="2800" baseline="-25000" dirty="0" err="1">
                <a:solidFill>
                  <a:srgbClr val="FF0000"/>
                </a:solidFill>
              </a:rPr>
              <a:t>top</a:t>
            </a:r>
            <a:r>
              <a:rPr lang="en-US" altLang="en-US" sz="2800" dirty="0">
                <a:solidFill>
                  <a:srgbClr val="FF0000"/>
                </a:solidFill>
              </a:rPr>
              <a:t>&gt;</a:t>
            </a:r>
            <a:r>
              <a:rPr lang="en-US" altLang="en-US" sz="2800" dirty="0" err="1">
                <a:solidFill>
                  <a:srgbClr val="FF0000"/>
                </a:solidFill>
              </a:rPr>
              <a:t>M</a:t>
            </a:r>
            <a:r>
              <a:rPr lang="en-US" altLang="en-US" sz="2800" baseline="-25000" dirty="0" err="1">
                <a:solidFill>
                  <a:srgbClr val="FF0000"/>
                </a:solidFill>
              </a:rPr>
              <a:t>W</a:t>
            </a:r>
            <a:r>
              <a:rPr lang="en-US" altLang="en-US" sz="2800" dirty="0" err="1">
                <a:solidFill>
                  <a:srgbClr val="FF0000"/>
                </a:solidFill>
              </a:rPr>
              <a:t>+M</a:t>
            </a:r>
            <a:r>
              <a:rPr lang="en-US" altLang="en-US" sz="2800" baseline="-25000" dirty="0" err="1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D3964-CF81-4C8D-BAD6-4868D8807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0571">
            <a:off x="115579" y="3806452"/>
            <a:ext cx="7029450" cy="1762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008F0-A617-44FE-B6BD-6F57BF91D24F}"/>
              </a:ext>
            </a:extLst>
          </p:cNvPr>
          <p:cNvSpPr txBox="1"/>
          <p:nvPr/>
        </p:nvSpPr>
        <p:spPr>
          <a:xfrm>
            <a:off x="3630303" y="6091593"/>
            <a:ext cx="2361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Also in 1992….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94192-FF4F-40B0-9C00-282BFA67B20F}"/>
              </a:ext>
            </a:extLst>
          </p:cNvPr>
          <p:cNvSpPr txBox="1"/>
          <p:nvPr/>
        </p:nvSpPr>
        <p:spPr>
          <a:xfrm>
            <a:off x="5991366" y="6091593"/>
            <a:ext cx="353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D0 begins to take data</a:t>
            </a:r>
          </a:p>
        </p:txBody>
      </p:sp>
    </p:spTree>
    <p:extLst>
      <p:ext uri="{BB962C8B-B14F-4D97-AF65-F5344CB8AC3E}">
        <p14:creationId xmlns:p14="http://schemas.microsoft.com/office/powerpoint/2010/main" val="59457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511E-D38C-464D-94FE-50117E19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Search Primer</a:t>
            </a:r>
          </a:p>
        </p:txBody>
      </p:sp>
      <p:pic>
        <p:nvPicPr>
          <p:cNvPr id="3" name="Picture 4" descr="H:\For SMP\Image1310.gif">
            <a:extLst>
              <a:ext uri="{FF2B5EF4-FFF2-40B4-BE49-F238E27FC236}">
                <a16:creationId xmlns:a16="http://schemas.microsoft.com/office/drawing/2014/main" id="{4EE365E9-3D30-4359-8E97-0BC1AC4AD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07" y="232486"/>
            <a:ext cx="5827593" cy="6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3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9266</TotalTime>
  <Words>1181</Words>
  <Application>Microsoft Office PowerPoint</Application>
  <PresentationFormat>Widescreen</PresentationFormat>
  <Paragraphs>177</Paragraphs>
  <Slides>37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BatangChe</vt:lpstr>
      <vt:lpstr>Calibri</vt:lpstr>
      <vt:lpstr>Calibri Light</vt:lpstr>
      <vt:lpstr>Symbol</vt:lpstr>
      <vt:lpstr>Times New Roman</vt:lpstr>
      <vt:lpstr>Wingdings</vt:lpstr>
      <vt:lpstr>Office Theme</vt:lpstr>
      <vt:lpstr>Equation</vt:lpstr>
      <vt:lpstr>The Discovery of the Top Quark</vt:lpstr>
      <vt:lpstr>PowerPoint Presentation</vt:lpstr>
      <vt:lpstr>CDF looked like this</vt:lpstr>
      <vt:lpstr>PowerPoint Presentation</vt:lpstr>
      <vt:lpstr>It all began one October night in 1985</vt:lpstr>
      <vt:lpstr>PowerPoint Presentation</vt:lpstr>
      <vt:lpstr>CDF Enters the Top Mass Limit Contest</vt:lpstr>
      <vt:lpstr>270 Physicists fail to find the top quark</vt:lpstr>
      <vt:lpstr>Top Search Primer</vt:lpstr>
      <vt:lpstr>And then, in October 1992…</vt:lpstr>
      <vt:lpstr>PowerPoint Presentation</vt:lpstr>
      <vt:lpstr>The em Event</vt:lpstr>
      <vt:lpstr>In November 1992…</vt:lpstr>
      <vt:lpstr>From Avi’s Top Turns Ten Talk</vt:lpstr>
      <vt:lpstr>PowerPoint Presentation</vt:lpstr>
      <vt:lpstr>Limits</vt:lpstr>
      <vt:lpstr>The CDF Superpower: The SVX (Si Vertex Detector)</vt:lpstr>
      <vt:lpstr>1992-1994</vt:lpstr>
      <vt:lpstr>June 1993</vt:lpstr>
      <vt:lpstr>1992-1994</vt:lpstr>
      <vt:lpstr>PowerPoint Presentation</vt:lpstr>
      <vt:lpstr>The October Massacre</vt:lpstr>
      <vt:lpstr>Plan B</vt:lpstr>
      <vt:lpstr>And there was this…</vt:lpstr>
      <vt:lpstr>Meanwhile in December 1993</vt:lpstr>
      <vt:lpstr>PowerPoint Presentation</vt:lpstr>
      <vt:lpstr>The Finish Line</vt:lpstr>
      <vt:lpstr>PowerPoint Presentation</vt:lpstr>
      <vt:lpstr>Evidence</vt:lpstr>
      <vt:lpstr>Run 1b and “Observation”</vt:lpstr>
      <vt:lpstr>Mel presses The Button</vt:lpstr>
      <vt:lpstr>PowerPoint Presentation</vt:lpstr>
      <vt:lpstr>PowerPoint Presentation</vt:lpstr>
      <vt:lpstr>PowerPoint Presentation</vt:lpstr>
      <vt:lpstr>“Observation” vs. “Evidence”</vt:lpstr>
      <vt:lpstr>The rest is history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Discovery</dc:title>
  <dc:creator>Tony Liss</dc:creator>
  <cp:lastModifiedBy>Liss, Tony M</cp:lastModifiedBy>
  <cp:revision>97</cp:revision>
  <dcterms:created xsi:type="dcterms:W3CDTF">2023-04-04T20:58:17Z</dcterms:created>
  <dcterms:modified xsi:type="dcterms:W3CDTF">2023-05-19T13:57:46Z</dcterms:modified>
</cp:coreProperties>
</file>