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42"/>
  </p:notesMasterIdLst>
  <p:handoutMasterIdLst>
    <p:handoutMasterId r:id="rId43"/>
  </p:handoutMasterIdLst>
  <p:sldIdLst>
    <p:sldId id="337" r:id="rId2"/>
    <p:sldId id="728" r:id="rId3"/>
    <p:sldId id="748" r:id="rId4"/>
    <p:sldId id="730" r:id="rId5"/>
    <p:sldId id="731" r:id="rId6"/>
    <p:sldId id="737" r:id="rId7"/>
    <p:sldId id="739" r:id="rId8"/>
    <p:sldId id="750" r:id="rId9"/>
    <p:sldId id="751" r:id="rId10"/>
    <p:sldId id="752" r:id="rId11"/>
    <p:sldId id="738" r:id="rId12"/>
    <p:sldId id="734" r:id="rId13"/>
    <p:sldId id="732" r:id="rId14"/>
    <p:sldId id="735" r:id="rId15"/>
    <p:sldId id="720" r:id="rId16"/>
    <p:sldId id="711" r:id="rId17"/>
    <p:sldId id="740" r:id="rId18"/>
    <p:sldId id="703" r:id="rId19"/>
    <p:sldId id="762" r:id="rId20"/>
    <p:sldId id="761" r:id="rId21"/>
    <p:sldId id="759" r:id="rId22"/>
    <p:sldId id="741" r:id="rId23"/>
    <p:sldId id="727" r:id="rId24"/>
    <p:sldId id="315" r:id="rId25"/>
    <p:sldId id="666" r:id="rId26"/>
    <p:sldId id="680" r:id="rId27"/>
    <p:sldId id="705" r:id="rId28"/>
    <p:sldId id="687" r:id="rId29"/>
    <p:sldId id="742" r:id="rId30"/>
    <p:sldId id="743" r:id="rId31"/>
    <p:sldId id="749" r:id="rId32"/>
    <p:sldId id="754" r:id="rId33"/>
    <p:sldId id="753" r:id="rId34"/>
    <p:sldId id="709" r:id="rId35"/>
    <p:sldId id="736" r:id="rId36"/>
    <p:sldId id="744" r:id="rId37"/>
    <p:sldId id="745" r:id="rId38"/>
    <p:sldId id="756" r:id="rId39"/>
    <p:sldId id="758" r:id="rId40"/>
    <p:sldId id="68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C01EE6-DA81-4E31-AAE9-B9F38BA45F9B}">
          <p14:sldIdLst>
            <p14:sldId id="337"/>
            <p14:sldId id="728"/>
            <p14:sldId id="748"/>
            <p14:sldId id="730"/>
            <p14:sldId id="731"/>
            <p14:sldId id="737"/>
            <p14:sldId id="739"/>
            <p14:sldId id="750"/>
            <p14:sldId id="751"/>
            <p14:sldId id="752"/>
            <p14:sldId id="738"/>
            <p14:sldId id="734"/>
            <p14:sldId id="732"/>
            <p14:sldId id="735"/>
            <p14:sldId id="720"/>
            <p14:sldId id="711"/>
            <p14:sldId id="740"/>
            <p14:sldId id="703"/>
            <p14:sldId id="762"/>
            <p14:sldId id="761"/>
            <p14:sldId id="759"/>
            <p14:sldId id="741"/>
            <p14:sldId id="727"/>
            <p14:sldId id="315"/>
            <p14:sldId id="666"/>
            <p14:sldId id="680"/>
            <p14:sldId id="705"/>
            <p14:sldId id="687"/>
            <p14:sldId id="742"/>
            <p14:sldId id="743"/>
            <p14:sldId id="749"/>
            <p14:sldId id="754"/>
            <p14:sldId id="753"/>
            <p14:sldId id="709"/>
            <p14:sldId id="736"/>
            <p14:sldId id="744"/>
            <p14:sldId id="745"/>
            <p14:sldId id="756"/>
            <p14:sldId id="758"/>
            <p14:sldId id="682"/>
          </p14:sldIdLst>
        </p14:section>
        <p14:section name="Untitled Section" id="{64557510-290E-4BD3-855F-9D63FCE9AC2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119"/>
    <a:srgbClr val="1B8EFE"/>
    <a:srgbClr val="3298FE"/>
    <a:srgbClr val="69B4FF"/>
    <a:srgbClr val="D9D9D9"/>
    <a:srgbClr val="649BD3"/>
    <a:srgbClr val="416AA3"/>
    <a:srgbClr val="1F8FFF"/>
    <a:srgbClr val="6464FF"/>
    <a:srgbClr val="7CB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9" autoAdjust="0"/>
    <p:restoredTop sz="86880"/>
  </p:normalViewPr>
  <p:slideViewPr>
    <p:cSldViewPr snapToGrid="0">
      <p:cViewPr varScale="1">
        <p:scale>
          <a:sx n="93" d="100"/>
          <a:sy n="93" d="100"/>
        </p:scale>
        <p:origin x="144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err="1"/>
              <a:t>Xuheng</a:t>
            </a:r>
            <a:r>
              <a:rPr lang="en-US" dirty="0"/>
              <a:t> Luo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DDA48-539E-4A66-A7BB-13CBD44D0BE7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53F0A-0038-4EDC-AB23-4E8CB4CC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0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Erwin H. Tanin (IBS-CAPP)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36B2B-088F-43DD-A7C5-B203B0033F8F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F32A1-C4CD-4DB9-A8F6-89181F848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7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4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B333-CFAD-4B04-BDC7-6EF8545E83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B333-CFAD-4B04-BDC7-6EF8545E83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47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B333-CFAD-4B04-BDC7-6EF8545E83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5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B333-CFAD-4B04-BDC7-6EF8545E83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2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B333-CFAD-4B04-BDC7-6EF8545E83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17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69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65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8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9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5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6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7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F32A1-C4CD-4DB9-A8F6-89181F8483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9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B333-CFAD-4B04-BDC7-6EF8545E83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0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 28th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err="1"/>
              <a:t>Xuheng</a:t>
            </a:r>
            <a:r>
              <a:rPr lang="en-US" dirty="0"/>
              <a:t> Luo (JHU) arXiv:2407.06262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6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DE82E52-E84B-0642-A8A6-504F28A0F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8511" y="6334688"/>
            <a:ext cx="352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Aug 28th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27E9105-4B75-00D0-8BB3-4B43BCF60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795" y="6334688"/>
            <a:ext cx="5892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err="1"/>
              <a:t>Xuheng</a:t>
            </a:r>
            <a:r>
              <a:rPr lang="en-US" dirty="0"/>
              <a:t> Luo (JHU) arXiv:2407.06262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A3F4CD-E6A1-6521-C152-6A2CB6D92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1" y="633468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449276-AB3E-48E5-B913-9339EDA80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9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1D7F532-FC9D-EE49-EB68-C4EED1FF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98511" y="6334688"/>
            <a:ext cx="352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Aug 28th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06A9B77-E132-DA78-B904-647973897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795" y="6334688"/>
            <a:ext cx="5892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err="1"/>
              <a:t>Xuheng</a:t>
            </a:r>
            <a:r>
              <a:rPr lang="en-US" dirty="0"/>
              <a:t> Luo (JHU) arXiv:2407.06262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B76A78A-254A-D496-B847-4F48B9107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1" y="633468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449276-AB3E-48E5-B913-9339EDA80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1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7C5C32-A8F8-2D88-E595-4ABE0223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8511" y="6334688"/>
            <a:ext cx="352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Aug 28th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8F94A0B-4F12-85DD-5242-1E1DAB5DE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795" y="6334688"/>
            <a:ext cx="5892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err="1"/>
              <a:t>Xuheng</a:t>
            </a:r>
            <a:r>
              <a:rPr lang="en-US" dirty="0"/>
              <a:t> Luo (JHU) arXiv:2407.06262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C951D26-BC8D-4E4F-0371-DEF9010C4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1" y="633468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449276-AB3E-48E5-B913-9339EDA80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4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B4BEAEC-757A-A80A-A69D-184B64611EA7}"/>
              </a:ext>
            </a:extLst>
          </p:cNvPr>
          <p:cNvSpPr txBox="1">
            <a:spLocks/>
          </p:cNvSpPr>
          <p:nvPr userDrawn="1"/>
        </p:nvSpPr>
        <p:spPr>
          <a:xfrm>
            <a:off x="6898511" y="6334688"/>
            <a:ext cx="352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Aug 28th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0075A4-9CF2-4A55-4FC3-AD4A40ED106F}"/>
              </a:ext>
            </a:extLst>
          </p:cNvPr>
          <p:cNvSpPr txBox="1">
            <a:spLocks/>
          </p:cNvSpPr>
          <p:nvPr userDrawn="1"/>
        </p:nvSpPr>
        <p:spPr>
          <a:xfrm>
            <a:off x="913795" y="6334688"/>
            <a:ext cx="5892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Xuheng</a:t>
            </a:r>
            <a:r>
              <a:rPr lang="en-US" dirty="0"/>
              <a:t> Luo (JHU) arXiv:2407.06262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867A00-2310-0FFC-FF2E-3B31F7A26950}"/>
              </a:ext>
            </a:extLst>
          </p:cNvPr>
          <p:cNvSpPr txBox="1">
            <a:spLocks/>
          </p:cNvSpPr>
          <p:nvPr userDrawn="1"/>
        </p:nvSpPr>
        <p:spPr>
          <a:xfrm>
            <a:off x="10514011" y="633468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449276-AB3E-48E5-B913-9339EDA80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9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98511" y="6334688"/>
            <a:ext cx="352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Aug 28th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334688"/>
            <a:ext cx="58921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err="1"/>
              <a:t>Xuheng</a:t>
            </a:r>
            <a:r>
              <a:rPr lang="en-US" dirty="0"/>
              <a:t> Luo (JHU) arXiv:2407.06262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33468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449276-AB3E-48E5-B913-9339EDA80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6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4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0.png"/><Relationship Id="rId18" Type="http://schemas.openxmlformats.org/officeDocument/2006/relationships/image" Target="../media/image50.png"/><Relationship Id="rId3" Type="http://schemas.openxmlformats.org/officeDocument/2006/relationships/image" Target="../media/image15.png"/><Relationship Id="rId21" Type="http://schemas.openxmlformats.org/officeDocument/2006/relationships/image" Target="../media/image53.png"/><Relationship Id="rId7" Type="http://schemas.openxmlformats.org/officeDocument/2006/relationships/image" Target="../media/image390.png"/><Relationship Id="rId12" Type="http://schemas.openxmlformats.org/officeDocument/2006/relationships/image" Target="../media/image440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0.png"/><Relationship Id="rId5" Type="http://schemas.openxmlformats.org/officeDocument/2006/relationships/image" Target="../media/image17.png"/><Relationship Id="rId15" Type="http://schemas.openxmlformats.org/officeDocument/2006/relationships/image" Target="../media/image47.png"/><Relationship Id="rId23" Type="http://schemas.openxmlformats.org/officeDocument/2006/relationships/image" Target="../media/image19.png"/><Relationship Id="rId10" Type="http://schemas.openxmlformats.org/officeDocument/2006/relationships/image" Target="../media/image420.png"/><Relationship Id="rId19" Type="http://schemas.openxmlformats.org/officeDocument/2006/relationships/image" Target="../media/image51.png"/><Relationship Id="rId4" Type="http://schemas.openxmlformats.org/officeDocument/2006/relationships/image" Target="../media/image16.png"/><Relationship Id="rId9" Type="http://schemas.openxmlformats.org/officeDocument/2006/relationships/image" Target="../media/image410.png"/><Relationship Id="rId14" Type="http://schemas.openxmlformats.org/officeDocument/2006/relationships/image" Target="../media/image46.png"/><Relationship Id="rId2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0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5" Type="http://schemas.openxmlformats.org/officeDocument/2006/relationships/image" Target="../media/image77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0.png"/><Relationship Id="rId18" Type="http://schemas.openxmlformats.org/officeDocument/2006/relationships/image" Target="../media/image50.png"/><Relationship Id="rId3" Type="http://schemas.openxmlformats.org/officeDocument/2006/relationships/image" Target="../media/image15.png"/><Relationship Id="rId21" Type="http://schemas.openxmlformats.org/officeDocument/2006/relationships/image" Target="../media/image53.png"/><Relationship Id="rId7" Type="http://schemas.openxmlformats.org/officeDocument/2006/relationships/image" Target="../media/image390.png"/><Relationship Id="rId12" Type="http://schemas.openxmlformats.org/officeDocument/2006/relationships/image" Target="../media/image440.png"/><Relationship Id="rId17" Type="http://schemas.openxmlformats.org/officeDocument/2006/relationships/image" Target="../media/image49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0.png"/><Relationship Id="rId24" Type="http://schemas.openxmlformats.org/officeDocument/2006/relationships/image" Target="../media/image59.png"/><Relationship Id="rId5" Type="http://schemas.openxmlformats.org/officeDocument/2006/relationships/image" Target="../media/image17.png"/><Relationship Id="rId15" Type="http://schemas.openxmlformats.org/officeDocument/2006/relationships/image" Target="../media/image47.png"/><Relationship Id="rId23" Type="http://schemas.openxmlformats.org/officeDocument/2006/relationships/image" Target="../media/image580.png"/><Relationship Id="rId10" Type="http://schemas.openxmlformats.org/officeDocument/2006/relationships/image" Target="../media/image420.png"/><Relationship Id="rId19" Type="http://schemas.openxmlformats.org/officeDocument/2006/relationships/image" Target="../media/image51.png"/><Relationship Id="rId4" Type="http://schemas.openxmlformats.org/officeDocument/2006/relationships/image" Target="../media/image16.png"/><Relationship Id="rId9" Type="http://schemas.openxmlformats.org/officeDocument/2006/relationships/image" Target="../media/image410.png"/><Relationship Id="rId14" Type="http://schemas.openxmlformats.org/officeDocument/2006/relationships/image" Target="../media/image46.png"/><Relationship Id="rId22" Type="http://schemas.openxmlformats.org/officeDocument/2006/relationships/image" Target="../media/image5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18" Type="http://schemas.openxmlformats.org/officeDocument/2006/relationships/image" Target="../media/image49.png"/><Relationship Id="rId26" Type="http://schemas.openxmlformats.org/officeDocument/2006/relationships/image" Target="../media/image68.png"/><Relationship Id="rId3" Type="http://schemas.openxmlformats.org/officeDocument/2006/relationships/image" Target="../media/image61.png"/><Relationship Id="rId21" Type="http://schemas.openxmlformats.org/officeDocument/2006/relationships/image" Target="../media/image52.png"/><Relationship Id="rId7" Type="http://schemas.openxmlformats.org/officeDocument/2006/relationships/image" Target="../media/image380.png"/><Relationship Id="rId12" Type="http://schemas.openxmlformats.org/officeDocument/2006/relationships/image" Target="../media/image430.png"/><Relationship Id="rId17" Type="http://schemas.openxmlformats.org/officeDocument/2006/relationships/image" Target="../media/image48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420.png"/><Relationship Id="rId24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46.png"/><Relationship Id="rId23" Type="http://schemas.openxmlformats.org/officeDocument/2006/relationships/image" Target="../media/image65.png"/><Relationship Id="rId10" Type="http://schemas.openxmlformats.org/officeDocument/2006/relationships/image" Target="../media/image410.png"/><Relationship Id="rId19" Type="http://schemas.openxmlformats.org/officeDocument/2006/relationships/image" Target="../media/image50.png"/><Relationship Id="rId4" Type="http://schemas.openxmlformats.org/officeDocument/2006/relationships/image" Target="../media/image62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Relationship Id="rId2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390.png"/><Relationship Id="rId12" Type="http://schemas.openxmlformats.org/officeDocument/2006/relationships/image" Target="../media/image4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58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6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9B9F-DF9E-84EF-6A0E-0B7A7933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570747"/>
            <a:ext cx="10353762" cy="1524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Searches for Ultraheavy Dark Matter </a:t>
            </a:r>
            <a:br>
              <a:rPr lang="en-US" sz="4400" dirty="0"/>
            </a:br>
            <a:r>
              <a:rPr lang="en-US" sz="4400" dirty="0"/>
              <a:t>in the Time Domain 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BDAC7-955F-5FD5-DD9F-4C10830D43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E3563-8648-8686-47DF-8B5A21442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5457" y="6071015"/>
            <a:ext cx="7854033" cy="365125"/>
          </a:xfrm>
        </p:spPr>
        <p:txBody>
          <a:bodyPr/>
          <a:lstStyle/>
          <a:p>
            <a:r>
              <a:rPr lang="en-US" sz="1800" dirty="0"/>
              <a:t>Based on [arXiv:2407.06262] with David E. Kaplan, Ngan H. Nguyen,</a:t>
            </a:r>
          </a:p>
          <a:p>
            <a:r>
              <a:rPr lang="en-US" sz="1800" dirty="0"/>
              <a:t> Surjeet Rajendran, Erwin H. </a:t>
            </a:r>
            <a:r>
              <a:rPr lang="en-US" sz="1800" dirty="0" err="1"/>
              <a:t>Tanin</a:t>
            </a: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6EBEE-6533-ED44-2669-31E7B7C11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67BAE-EEBD-1939-95DD-C2416EEA75C1}"/>
              </a:ext>
            </a:extLst>
          </p:cNvPr>
          <p:cNvSpPr txBox="1"/>
          <p:nvPr/>
        </p:nvSpPr>
        <p:spPr>
          <a:xfrm>
            <a:off x="1655619" y="3745221"/>
            <a:ext cx="8880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Xuheng</a:t>
            </a:r>
            <a:r>
              <a:rPr lang="en-US" sz="2800" dirty="0"/>
              <a:t> Luo</a:t>
            </a:r>
          </a:p>
          <a:p>
            <a:pPr algn="ctr"/>
            <a:r>
              <a:rPr lang="en-US" sz="2800" dirty="0"/>
              <a:t>Johns Hopkins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D5A4B-4A03-D18D-79C3-85168AC4B513}"/>
              </a:ext>
            </a:extLst>
          </p:cNvPr>
          <p:cNvSpPr txBox="1"/>
          <p:nvPr/>
        </p:nvSpPr>
        <p:spPr>
          <a:xfrm>
            <a:off x="3298920" y="4932232"/>
            <a:ext cx="5594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</a:rPr>
              <a:t>TeV</a:t>
            </a:r>
            <a:r>
              <a:rPr lang="en-US" sz="3200" dirty="0">
                <a:solidFill>
                  <a:srgbClr val="FFC000"/>
                </a:solidFill>
              </a:rPr>
              <a:t> Particle Astrophysics 2024</a:t>
            </a:r>
          </a:p>
        </p:txBody>
      </p:sp>
    </p:spTree>
    <p:extLst>
      <p:ext uri="{BB962C8B-B14F-4D97-AF65-F5344CB8AC3E}">
        <p14:creationId xmlns:p14="http://schemas.microsoft.com/office/powerpoint/2010/main" val="2143559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DD74C-34E7-DBA0-FAE8-0E3F894F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2120070"/>
            <a:ext cx="10353762" cy="4058751"/>
          </a:xfrm>
        </p:spPr>
        <p:txBody>
          <a:bodyPr/>
          <a:lstStyle/>
          <a:p>
            <a:r>
              <a:rPr lang="en-US" dirty="0"/>
              <a:t>Dark sector is unknown</a:t>
            </a:r>
          </a:p>
          <a:p>
            <a:endParaRPr lang="en-US" dirty="0"/>
          </a:p>
          <a:p>
            <a:r>
              <a:rPr lang="en-US" dirty="0"/>
              <a:t>Self-interaction between dark matter </a:t>
            </a:r>
            <a:r>
              <a:rPr lang="en-US" dirty="0">
                <a:sym typeface="Wingdings" pitchFamily="2" charset="2"/>
              </a:rPr>
              <a:t> formation of bound states</a:t>
            </a:r>
          </a:p>
          <a:p>
            <a:pPr lvl="1"/>
            <a:r>
              <a:rPr lang="en-US" dirty="0">
                <a:sym typeface="Wingdings" pitchFamily="2" charset="2"/>
              </a:rPr>
              <a:t>Long range self interaction: Domenech 2023, ….</a:t>
            </a:r>
          </a:p>
          <a:p>
            <a:pPr lvl="1"/>
            <a:r>
              <a:rPr lang="en-US" dirty="0">
                <a:sym typeface="Wingdings" pitchFamily="2" charset="2"/>
              </a:rPr>
              <a:t>Strong self interaction: </a:t>
            </a:r>
            <a:r>
              <a:rPr lang="en-US" dirty="0"/>
              <a:t>Hardy 2014, …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First order phase transition: Bai 2018, …</a:t>
            </a:r>
          </a:p>
          <a:p>
            <a:pPr lvl="1"/>
            <a:endParaRPr lang="en-US" dirty="0">
              <a:solidFill>
                <a:srgbClr val="7030A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Composite bound states dark matter collisions  gamma ray burst</a:t>
            </a:r>
            <a:endParaRPr lang="en-US" b="0" i="0" u="none" strike="noStrike" dirty="0">
              <a:solidFill>
                <a:srgbClr val="7030A0"/>
              </a:solidFill>
              <a:effectLst/>
              <a:latin typeface="Linux Libertin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ADD08-3300-EB4E-5DAB-013C349ADB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0F01-5AA3-7E67-F9AA-7BF9FED26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31FDF-338F-AF6D-BDBE-B5BC5128D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B8DD76-97E4-0CED-FE42-01E06DE5D264}"/>
              </a:ext>
            </a:extLst>
          </p:cNvPr>
          <p:cNvGrpSpPr/>
          <p:nvPr/>
        </p:nvGrpSpPr>
        <p:grpSpPr>
          <a:xfrm>
            <a:off x="10014787" y="1226921"/>
            <a:ext cx="998448" cy="893149"/>
            <a:chOff x="8475828" y="2801132"/>
            <a:chExt cx="998448" cy="89314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37A485B-FF5F-0947-6ACB-5775B26F0A2B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07D07A-4F4F-13BB-506D-778BC317B4F0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5F3ADD-E7F3-96BB-E9BC-D9038CC533FB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EE69703-EAE3-A3E7-6BFE-FFDEA32677AC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DE2D023-A315-008D-8C80-D10C3D3DC3C1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3514186-61CD-DEC9-BCDE-8474B1359017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05BF72B-B359-5995-E3A7-B20050E54A5F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C07A561-14CA-8C44-B991-E232ED6EEDD1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E65C4A4-6852-3CE8-3599-6DDEF87C59E9}"/>
              </a:ext>
            </a:extLst>
          </p:cNvPr>
          <p:cNvSpPr txBox="1"/>
          <p:nvPr/>
        </p:nvSpPr>
        <p:spPr>
          <a:xfrm>
            <a:off x="7533098" y="3485472"/>
            <a:ext cx="515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+mj-lt"/>
              </a:rPr>
              <a:t>Composite bound states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E02702-5ADD-3217-AAC8-7FE03CB27B26}"/>
              </a:ext>
            </a:extLst>
          </p:cNvPr>
          <p:cNvGrpSpPr/>
          <p:nvPr/>
        </p:nvGrpSpPr>
        <p:grpSpPr>
          <a:xfrm>
            <a:off x="10014787" y="2439694"/>
            <a:ext cx="998448" cy="893149"/>
            <a:chOff x="8475828" y="2801132"/>
            <a:chExt cx="998448" cy="89314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CFA414E-7651-48EA-E1DD-577E5219EC82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235A20C-6494-AD3D-8594-1B79DD22A0E1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3EAC8C8-43EF-31C5-CB9A-1D41A8CCDCF0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45AB79E-262A-26EF-A39A-2230D230F30B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D6B2420-41D5-EF97-B09B-605ADEC26A9C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B33C3E8-3714-CAFC-057F-A0D823D46849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878E582-CDE2-6FC8-4AD9-5488AC24C263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50A107A-4F97-C9C4-914C-A9FAB22A3D05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3479FD-BFA2-2829-EB13-448535F3BB86}"/>
              </a:ext>
            </a:extLst>
          </p:cNvPr>
          <p:cNvGrpSpPr/>
          <p:nvPr/>
        </p:nvGrpSpPr>
        <p:grpSpPr>
          <a:xfrm>
            <a:off x="8889340" y="1853713"/>
            <a:ext cx="998448" cy="893149"/>
            <a:chOff x="8475828" y="2801132"/>
            <a:chExt cx="998448" cy="89314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D5E6D66-E82E-8BA4-307B-2CAD8FC900D1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7BA96C8-5C40-58CE-359C-7ABC5704C80B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E8B4B15-6150-BD69-79EC-CBF4D4948D88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832FA3B-37B0-5933-1C83-A43E7546C1BA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E6FD6A5-A939-951F-470E-46E749E24525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94BF263-AC75-60A3-8AA8-1C29DC50A778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B726D8D-21E8-3B6D-41E3-F02024E144DE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C3BA07D-C91C-7C74-013B-6AA0CE67DAD8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A71556F9-6D77-2557-578A-1788BDB8A927}"/>
              </a:ext>
            </a:extLst>
          </p:cNvPr>
          <p:cNvSpPr txBox="1">
            <a:spLocks/>
          </p:cNvSpPr>
          <p:nvPr/>
        </p:nvSpPr>
        <p:spPr>
          <a:xfrm>
            <a:off x="2143633" y="740509"/>
            <a:ext cx="7736920" cy="1726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Ultraheavy Composite Dark Matter</a:t>
            </a:r>
          </a:p>
          <a:p>
            <a:pPr marL="0" indent="0" algn="ctr">
              <a:buNone/>
            </a:pPr>
            <a:r>
              <a:rPr lang="en-US" dirty="0"/>
              <a:t>(or macroscopic dark matter, blob …)</a:t>
            </a:r>
          </a:p>
        </p:txBody>
      </p:sp>
    </p:spTree>
    <p:extLst>
      <p:ext uri="{BB962C8B-B14F-4D97-AF65-F5344CB8AC3E}">
        <p14:creationId xmlns:p14="http://schemas.microsoft.com/office/powerpoint/2010/main" val="418081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B7C2-60A7-6B74-403F-F39D4163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C9A64-B327-4A3D-B374-DDB923F7C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1E52-E1DC-BBBB-0036-E042D67D30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D592B-9DD4-B7DF-81C0-3FDFBD8E1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29A0-35A7-5B7C-503E-8E01C1A4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A14D4-9D76-BF9F-8716-3C2D21A39BED}"/>
              </a:ext>
            </a:extLst>
          </p:cNvPr>
          <p:cNvGrpSpPr/>
          <p:nvPr/>
        </p:nvGrpSpPr>
        <p:grpSpPr>
          <a:xfrm>
            <a:off x="1373738" y="-1770092"/>
            <a:ext cx="9095063" cy="8713535"/>
            <a:chOff x="9298742" y="1724498"/>
            <a:chExt cx="2148091" cy="216366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214369-8949-4C37-79B4-8C9FAE3B807F}"/>
                </a:ext>
              </a:extLst>
            </p:cNvPr>
            <p:cNvSpPr/>
            <p:nvPr/>
          </p:nvSpPr>
          <p:spPr>
            <a:xfrm>
              <a:off x="9298742" y="1724498"/>
              <a:ext cx="2148091" cy="2163661"/>
            </a:xfrm>
            <a:prstGeom prst="ellipse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0E77AB-A02F-CC76-E0B2-C518C4B69EF3}"/>
                </a:ext>
              </a:extLst>
            </p:cNvPr>
            <p:cNvSpPr/>
            <p:nvPr/>
          </p:nvSpPr>
          <p:spPr>
            <a:xfrm>
              <a:off x="9392082" y="1835537"/>
              <a:ext cx="1968641" cy="19665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F89AE-1782-7E93-C99F-D0BCF1EAEAC5}"/>
              </a:ext>
            </a:extLst>
          </p:cNvPr>
          <p:cNvGrpSpPr/>
          <p:nvPr/>
        </p:nvGrpSpPr>
        <p:grpSpPr>
          <a:xfrm rot="5400000">
            <a:off x="5668650" y="2976045"/>
            <a:ext cx="2061761" cy="1556522"/>
            <a:chOff x="9404367" y="1570128"/>
            <a:chExt cx="2061761" cy="15565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1DE262-58E3-D0FF-E230-3C733E962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367" y="2275782"/>
              <a:ext cx="1375710" cy="850868"/>
            </a:xfrm>
            <a:prstGeom prst="line">
              <a:avLst/>
            </a:prstGeom>
            <a:ln w="1270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82">
              <a:extLst>
                <a:ext uri="{FF2B5EF4-FFF2-40B4-BE49-F238E27FC236}">
                  <a16:creationId xmlns:a16="http://schemas.microsoft.com/office/drawing/2014/main" id="{87621A3A-6B44-8E01-7EFC-836636142491}"/>
                </a:ext>
              </a:extLst>
            </p:cNvPr>
            <p:cNvSpPr/>
            <p:nvPr/>
          </p:nvSpPr>
          <p:spPr>
            <a:xfrm rot="21269921">
              <a:off x="10761583" y="2165281"/>
              <a:ext cx="704545" cy="159855"/>
            </a:xfrm>
            <a:custGeom>
              <a:avLst/>
              <a:gdLst>
                <a:gd name="connsiteX0" fmla="*/ 0 w 952901"/>
                <a:gd name="connsiteY0" fmla="*/ 91480 h 160693"/>
                <a:gd name="connsiteX1" fmla="*/ 240632 w 952901"/>
                <a:gd name="connsiteY1" fmla="*/ 40 h 160693"/>
                <a:gd name="connsiteX2" fmla="*/ 356135 w 952901"/>
                <a:gd name="connsiteY2" fmla="*/ 101105 h 160693"/>
                <a:gd name="connsiteX3" fmla="*/ 505327 w 952901"/>
                <a:gd name="connsiteY3" fmla="*/ 33729 h 160693"/>
                <a:gd name="connsiteX4" fmla="*/ 668956 w 952901"/>
                <a:gd name="connsiteY4" fmla="*/ 158857 h 160693"/>
                <a:gd name="connsiteX5" fmla="*/ 827773 w 952901"/>
                <a:gd name="connsiteY5" fmla="*/ 110731 h 160693"/>
                <a:gd name="connsiteX6" fmla="*/ 952901 w 952901"/>
                <a:gd name="connsiteY6" fmla="*/ 144419 h 1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901" h="160693">
                  <a:moveTo>
                    <a:pt x="0" y="91480"/>
                  </a:moveTo>
                  <a:cubicBezTo>
                    <a:pt x="90638" y="44958"/>
                    <a:pt x="181276" y="-1564"/>
                    <a:pt x="240632" y="40"/>
                  </a:cubicBezTo>
                  <a:cubicBezTo>
                    <a:pt x="299988" y="1644"/>
                    <a:pt x="312019" y="95490"/>
                    <a:pt x="356135" y="101105"/>
                  </a:cubicBezTo>
                  <a:cubicBezTo>
                    <a:pt x="400251" y="106720"/>
                    <a:pt x="453190" y="24104"/>
                    <a:pt x="505327" y="33729"/>
                  </a:cubicBezTo>
                  <a:cubicBezTo>
                    <a:pt x="557464" y="43354"/>
                    <a:pt x="615215" y="146023"/>
                    <a:pt x="668956" y="158857"/>
                  </a:cubicBezTo>
                  <a:cubicBezTo>
                    <a:pt x="722697" y="171691"/>
                    <a:pt x="780449" y="113137"/>
                    <a:pt x="827773" y="110731"/>
                  </a:cubicBezTo>
                  <a:cubicBezTo>
                    <a:pt x="875097" y="108325"/>
                    <a:pt x="913999" y="126372"/>
                    <a:pt x="952901" y="144419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83">
              <a:extLst>
                <a:ext uri="{FF2B5EF4-FFF2-40B4-BE49-F238E27FC236}">
                  <a16:creationId xmlns:a16="http://schemas.microsoft.com/office/drawing/2014/main" id="{EB5C72C2-9740-3C20-3A4F-4684B4ABF38D}"/>
                </a:ext>
              </a:extLst>
            </p:cNvPr>
            <p:cNvSpPr/>
            <p:nvPr/>
          </p:nvSpPr>
          <p:spPr>
            <a:xfrm rot="16700217">
              <a:off x="10463227" y="1842473"/>
              <a:ext cx="704545" cy="159855"/>
            </a:xfrm>
            <a:custGeom>
              <a:avLst/>
              <a:gdLst>
                <a:gd name="connsiteX0" fmla="*/ 0 w 952901"/>
                <a:gd name="connsiteY0" fmla="*/ 91480 h 160693"/>
                <a:gd name="connsiteX1" fmla="*/ 240632 w 952901"/>
                <a:gd name="connsiteY1" fmla="*/ 40 h 160693"/>
                <a:gd name="connsiteX2" fmla="*/ 356135 w 952901"/>
                <a:gd name="connsiteY2" fmla="*/ 101105 h 160693"/>
                <a:gd name="connsiteX3" fmla="*/ 505327 w 952901"/>
                <a:gd name="connsiteY3" fmla="*/ 33729 h 160693"/>
                <a:gd name="connsiteX4" fmla="*/ 668956 w 952901"/>
                <a:gd name="connsiteY4" fmla="*/ 158857 h 160693"/>
                <a:gd name="connsiteX5" fmla="*/ 827773 w 952901"/>
                <a:gd name="connsiteY5" fmla="*/ 110731 h 160693"/>
                <a:gd name="connsiteX6" fmla="*/ 952901 w 952901"/>
                <a:gd name="connsiteY6" fmla="*/ 144419 h 1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901" h="160693">
                  <a:moveTo>
                    <a:pt x="0" y="91480"/>
                  </a:moveTo>
                  <a:cubicBezTo>
                    <a:pt x="90638" y="44958"/>
                    <a:pt x="181276" y="-1564"/>
                    <a:pt x="240632" y="40"/>
                  </a:cubicBezTo>
                  <a:cubicBezTo>
                    <a:pt x="299988" y="1644"/>
                    <a:pt x="312019" y="95490"/>
                    <a:pt x="356135" y="101105"/>
                  </a:cubicBezTo>
                  <a:cubicBezTo>
                    <a:pt x="400251" y="106720"/>
                    <a:pt x="453190" y="24104"/>
                    <a:pt x="505327" y="33729"/>
                  </a:cubicBezTo>
                  <a:cubicBezTo>
                    <a:pt x="557464" y="43354"/>
                    <a:pt x="615215" y="146023"/>
                    <a:pt x="668956" y="158857"/>
                  </a:cubicBezTo>
                  <a:cubicBezTo>
                    <a:pt x="722697" y="171691"/>
                    <a:pt x="780449" y="113137"/>
                    <a:pt x="827773" y="110731"/>
                  </a:cubicBezTo>
                  <a:cubicBezTo>
                    <a:pt x="875097" y="108325"/>
                    <a:pt x="913999" y="126372"/>
                    <a:pt x="952901" y="144419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Arrow: Right 35">
            <a:extLst>
              <a:ext uri="{FF2B5EF4-FFF2-40B4-BE49-F238E27FC236}">
                <a16:creationId xmlns:a16="http://schemas.microsoft.com/office/drawing/2014/main" id="{2330BF38-979A-6245-0C69-6FA318E1DC15}"/>
              </a:ext>
            </a:extLst>
          </p:cNvPr>
          <p:cNvSpPr/>
          <p:nvPr/>
        </p:nvSpPr>
        <p:spPr>
          <a:xfrm>
            <a:off x="4871242" y="2469390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37">
            <a:extLst>
              <a:ext uri="{FF2B5EF4-FFF2-40B4-BE49-F238E27FC236}">
                <a16:creationId xmlns:a16="http://schemas.microsoft.com/office/drawing/2014/main" id="{549ACE88-EE23-D72A-DD1D-F4DCB371077A}"/>
              </a:ext>
            </a:extLst>
          </p:cNvPr>
          <p:cNvSpPr/>
          <p:nvPr/>
        </p:nvSpPr>
        <p:spPr>
          <a:xfrm>
            <a:off x="5533038" y="2211423"/>
            <a:ext cx="669492" cy="659452"/>
          </a:xfrm>
          <a:prstGeom prst="irregularSeal1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38">
            <a:extLst>
              <a:ext uri="{FF2B5EF4-FFF2-40B4-BE49-F238E27FC236}">
                <a16:creationId xmlns:a16="http://schemas.microsoft.com/office/drawing/2014/main" id="{6552BC6D-980E-CF1C-CC31-72154D00C3B5}"/>
              </a:ext>
            </a:extLst>
          </p:cNvPr>
          <p:cNvSpPr/>
          <p:nvPr/>
        </p:nvSpPr>
        <p:spPr>
          <a:xfrm rot="10800000">
            <a:off x="6355659" y="2487844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39C84-014E-E81D-42D8-085E31D82AEF}"/>
                  </a:ext>
                </a:extLst>
              </p:cNvPr>
              <p:cNvSpPr txBox="1"/>
              <p:nvPr/>
            </p:nvSpPr>
            <p:spPr>
              <a:xfrm>
                <a:off x="6165353" y="369902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i="1" dirty="0">
                  <a:solidFill>
                    <a:srgbClr val="A0CAE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39C84-014E-E81D-42D8-085E31D82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353" y="3699026"/>
                <a:ext cx="56650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DCB56D-522C-FD54-8FB5-27D9E1262A85}"/>
                  </a:ext>
                </a:extLst>
              </p:cNvPr>
              <p:cNvSpPr txBox="1"/>
              <p:nvPr/>
            </p:nvSpPr>
            <p:spPr>
              <a:xfrm>
                <a:off x="7049744" y="3655271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DCB56D-522C-FD54-8FB5-27D9E1262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744" y="3655271"/>
                <a:ext cx="566505" cy="400110"/>
              </a:xfrm>
              <a:prstGeom prst="rect">
                <a:avLst/>
              </a:prstGeom>
              <a:blipFill>
                <a:blip r:embed="rId4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978D2B-8FD8-0DF5-3D93-7CD584BFB849}"/>
                  </a:ext>
                </a:extLst>
              </p:cNvPr>
              <p:cNvSpPr txBox="1"/>
              <p:nvPr/>
            </p:nvSpPr>
            <p:spPr>
              <a:xfrm>
                <a:off x="6355659" y="409913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978D2B-8FD8-0DF5-3D93-7CD584BF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659" y="4099136"/>
                <a:ext cx="566505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B6DD7-0C8E-E93B-4D00-4F2AE0B4A93B}"/>
              </a:ext>
            </a:extLst>
          </p:cNvPr>
          <p:cNvGrpSpPr/>
          <p:nvPr/>
        </p:nvGrpSpPr>
        <p:grpSpPr>
          <a:xfrm>
            <a:off x="3812373" y="2133134"/>
            <a:ext cx="1069979" cy="900118"/>
            <a:chOff x="1159550" y="1528474"/>
            <a:chExt cx="1069979" cy="9001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F819AB-F9F3-C2F4-9019-F87B4F70FE47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735EE3-D354-F7AB-ADD4-C0303F6F4D11}"/>
                    </a:ext>
                  </a:extLst>
                </p:cNvPr>
                <p:cNvSpPr txBox="1"/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CFB7CE1-E4E2-8FE4-FFD7-4F7F223AD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8E6EB07-4604-DEC6-9D45-D7CF3E96DFB6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069AA9A-1772-0D74-5820-A061F323F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2F9CFF0-DFE0-496C-5E84-537657D252C9}"/>
                    </a:ext>
                  </a:extLst>
                </p:cNvPr>
                <p:cNvSpPr txBox="1"/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4CEF17-D33D-A795-63EF-772E26A967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D9C7B8-721B-B976-4A4E-02DB07FA8A07}"/>
                    </a:ext>
                  </a:extLst>
                </p:cNvPr>
                <p:cNvSpPr txBox="1"/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256F176-30F4-66FD-8B52-FF07E9C0C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91874C-4D06-D25D-E274-2267EDA61779}"/>
                    </a:ext>
                  </a:extLst>
                </p:cNvPr>
                <p:cNvSpPr txBox="1"/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A04236E-CC96-48F0-9943-747426C0E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20AF18-3616-5613-0C45-091D4E1F8F05}"/>
                    </a:ext>
                  </a:extLst>
                </p:cNvPr>
                <p:cNvSpPr txBox="1"/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2FCA609-48C7-8AA9-E607-384DAC5D4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3262D56-D192-78EE-60A7-F1EEE4496D1C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A55FFD-AC07-9A05-E52C-446AA7B0F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E18FC-9695-ABD1-E94F-9124626B5DD0}"/>
                    </a:ext>
                  </a:extLst>
                </p:cNvPr>
                <p:cNvSpPr txBox="1"/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C3F6BE1-A813-9CF4-AB77-30A346578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289DE1-5319-028D-4C96-567251FF1679}"/>
              </a:ext>
            </a:extLst>
          </p:cNvPr>
          <p:cNvGrpSpPr/>
          <p:nvPr/>
        </p:nvGrpSpPr>
        <p:grpSpPr>
          <a:xfrm>
            <a:off x="7008462" y="2133134"/>
            <a:ext cx="1069979" cy="900118"/>
            <a:chOff x="1159550" y="1528474"/>
            <a:chExt cx="1069979" cy="90011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E27CE5-17F2-6EAA-A5AC-B483C0FE2F7B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D4E326F-F3EE-F7A4-6F74-57DEF98F03FC}"/>
                    </a:ext>
                  </a:extLst>
                </p:cNvPr>
                <p:cNvSpPr txBox="1"/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FF507F-7058-F3B0-2624-BB4446A10F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blipFill>
                  <a:blip r:embed="rId14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82F27DE-58DC-A1B1-41FA-3C7A6DEBD448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FE8CC4B-C931-F4FD-16EC-3EE6C92A3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D622E31-D456-F151-96AA-0C92B0D9CD58}"/>
                    </a:ext>
                  </a:extLst>
                </p:cNvPr>
                <p:cNvSpPr txBox="1"/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EDC84C-9A6B-F281-3935-85864412FD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blipFill>
                  <a:blip r:embed="rId1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EE353D5-E3D3-A3BD-98A1-5B0FA2747866}"/>
                    </a:ext>
                  </a:extLst>
                </p:cNvPr>
                <p:cNvSpPr txBox="1"/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7D88035-CC06-F001-023B-880EFA734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blipFill>
                  <a:blip r:embed="rId1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347DE1D-9375-D4C5-DDCD-8955329B390C}"/>
                    </a:ext>
                  </a:extLst>
                </p:cNvPr>
                <p:cNvSpPr txBox="1"/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3757D-EC33-A9DB-4EBF-66587200D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blipFill>
                  <a:blip r:embed="rId1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716B7-93FF-1EC4-E068-26B9FD1A8A84}"/>
                    </a:ext>
                  </a:extLst>
                </p:cNvPr>
                <p:cNvSpPr txBox="1"/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52B9D1-1E25-560A-E505-B434FDFF8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blipFill>
                  <a:blip r:embed="rId1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6EF2317-11EF-C6FF-EF44-09BC89F5169B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A6B1804-A72E-2BC2-07AA-B1BAA58E7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667AB3B-9C7C-C311-3912-1CB26978E3F7}"/>
                    </a:ext>
                  </a:extLst>
                </p:cNvPr>
                <p:cNvSpPr txBox="1"/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5A8E6DB-46CA-C90F-7A78-BB4CD3436C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blipFill>
                  <a:blip r:embed="rId21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8048CF-02B4-EE81-DA52-63DC999DB372}"/>
                  </a:ext>
                </a:extLst>
              </p:cNvPr>
              <p:cNvSpPr txBox="1"/>
              <p:nvPr/>
            </p:nvSpPr>
            <p:spPr>
              <a:xfrm>
                <a:off x="6639227" y="3022173"/>
                <a:ext cx="34792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92D050"/>
                    </a:solidFill>
                    <a:latin typeface="+mj-lt"/>
                  </a:rPr>
                  <a:t>heavy scalar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b="0" i="0" dirty="0">
                    <a:solidFill>
                      <a:srgbClr val="92D050"/>
                    </a:solidFill>
                    <a:latin typeface="+mj-lt"/>
                  </a:rPr>
                  <a:t>production</a:t>
                </a:r>
                <a:endParaRPr lang="en-US" sz="2000" i="1" dirty="0">
                  <a:solidFill>
                    <a:srgbClr val="92D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8048CF-02B4-EE81-DA52-63DC999DB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227" y="3022173"/>
                <a:ext cx="3479204" cy="400110"/>
              </a:xfrm>
              <a:prstGeom prst="rect">
                <a:avLst/>
              </a:prstGeom>
              <a:blipFill>
                <a:blip r:embed="rId22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B7D37E-3897-1F51-4C52-8A398A007FA3}"/>
                  </a:ext>
                </a:extLst>
              </p:cNvPr>
              <p:cNvSpPr txBox="1"/>
              <p:nvPr/>
            </p:nvSpPr>
            <p:spPr>
              <a:xfrm>
                <a:off x="4285992" y="4760194"/>
                <a:ext cx="470583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 decays to gamma-rays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000" dirty="0">
                  <a:solidFill>
                    <a:srgbClr val="7030A0"/>
                  </a:solidFill>
                  <a:latin typeface="+mj-lt"/>
                </a:endParaRPr>
              </a:p>
              <a:p>
                <a:pPr algn="ctr"/>
                <a:r>
                  <a:rPr lang="en-US" sz="2000" dirty="0">
                    <a:solidFill>
                      <a:srgbClr val="7030A0"/>
                    </a:solidFill>
                    <a:latin typeface="+mj-lt"/>
                    <a:sym typeface="Wingdings" pitchFamily="2" charset="2"/>
                  </a:rPr>
                  <a:t> </a:t>
                </a:r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sub-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 GRB</a:t>
                </a:r>
              </a:p>
              <a:p>
                <a:pPr algn="ctr"/>
                <a:endParaRPr lang="en-US" sz="2000" dirty="0">
                  <a:solidFill>
                    <a:srgbClr val="7030A0"/>
                  </a:solidFill>
                  <a:latin typeface="+mj-lt"/>
                </a:endParaRPr>
              </a:p>
              <a:p>
                <a:pPr algn="ctr"/>
                <a:endParaRPr lang="en-U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B7D37E-3897-1F51-4C52-8A398A007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992" y="4760194"/>
                <a:ext cx="4705838" cy="1323439"/>
              </a:xfrm>
              <a:prstGeom prst="rect">
                <a:avLst/>
              </a:prstGeom>
              <a:blipFill>
                <a:blip r:embed="rId23"/>
                <a:stretch>
                  <a:fillRect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FA55DCA7-3749-EF4E-D372-D2490F40F7DB}"/>
              </a:ext>
            </a:extLst>
          </p:cNvPr>
          <p:cNvSpPr txBox="1">
            <a:spLocks/>
          </p:cNvSpPr>
          <p:nvPr/>
        </p:nvSpPr>
        <p:spPr>
          <a:xfrm>
            <a:off x="2052810" y="926350"/>
            <a:ext cx="7736920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Dark Blob Collision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B9E5E30-587A-F1EA-09B0-8A84BEBC63A1}"/>
              </a:ext>
            </a:extLst>
          </p:cNvPr>
          <p:cNvCxnSpPr>
            <a:cxnSpLocks/>
          </p:cNvCxnSpPr>
          <p:nvPr/>
        </p:nvCxnSpPr>
        <p:spPr>
          <a:xfrm>
            <a:off x="5833395" y="2835860"/>
            <a:ext cx="369135" cy="1364960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30D64A-26F5-3BE6-4A18-D4461C236004}"/>
              </a:ext>
            </a:extLst>
          </p:cNvPr>
          <p:cNvCxnSpPr>
            <a:cxnSpLocks/>
          </p:cNvCxnSpPr>
          <p:nvPr/>
        </p:nvCxnSpPr>
        <p:spPr>
          <a:xfrm>
            <a:off x="6092423" y="2672028"/>
            <a:ext cx="946155" cy="1121942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1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0FAC-A018-9F7B-9F60-DC844902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ED6900-635B-731C-0604-87CE1AE38F94}"/>
              </a:ext>
            </a:extLst>
          </p:cNvPr>
          <p:cNvGrpSpPr/>
          <p:nvPr/>
        </p:nvGrpSpPr>
        <p:grpSpPr>
          <a:xfrm>
            <a:off x="-769769" y="-1831549"/>
            <a:ext cx="4317493" cy="4287693"/>
            <a:chOff x="9298742" y="1724498"/>
            <a:chExt cx="2148091" cy="216366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575F744-ED42-8DC4-7A7A-7ABC97642310}"/>
                </a:ext>
              </a:extLst>
            </p:cNvPr>
            <p:cNvSpPr/>
            <p:nvPr/>
          </p:nvSpPr>
          <p:spPr>
            <a:xfrm>
              <a:off x="9298742" y="1724498"/>
              <a:ext cx="2148091" cy="2163661"/>
            </a:xfrm>
            <a:prstGeom prst="ellipse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B90CCD2-0DF7-E00B-5B44-DEF8992565D5}"/>
                </a:ext>
              </a:extLst>
            </p:cNvPr>
            <p:cNvSpPr/>
            <p:nvPr/>
          </p:nvSpPr>
          <p:spPr>
            <a:xfrm>
              <a:off x="9392082" y="1835537"/>
              <a:ext cx="1968641" cy="19665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189FB9-99BD-3A11-FD21-AA02538E52C5}"/>
              </a:ext>
            </a:extLst>
          </p:cNvPr>
          <p:cNvGrpSpPr/>
          <p:nvPr/>
        </p:nvGrpSpPr>
        <p:grpSpPr>
          <a:xfrm>
            <a:off x="442319" y="246936"/>
            <a:ext cx="1907847" cy="514187"/>
            <a:chOff x="1173771" y="1535443"/>
            <a:chExt cx="4108671" cy="8970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F96AE0E-2CB7-D85E-DA70-BE1EBCC7860A}"/>
                </a:ext>
              </a:extLst>
            </p:cNvPr>
            <p:cNvGrpSpPr/>
            <p:nvPr/>
          </p:nvGrpSpPr>
          <p:grpSpPr>
            <a:xfrm>
              <a:off x="1173771" y="1535443"/>
              <a:ext cx="998448" cy="893149"/>
              <a:chOff x="8475828" y="2801132"/>
              <a:chExt cx="998448" cy="89314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9858F3F-D6CA-FBF0-0A38-C6836316D143}"/>
                  </a:ext>
                </a:extLst>
              </p:cNvPr>
              <p:cNvSpPr/>
              <p:nvPr/>
            </p:nvSpPr>
            <p:spPr>
              <a:xfrm>
                <a:off x="8475828" y="2801132"/>
                <a:ext cx="998448" cy="893149"/>
              </a:xfrm>
              <a:prstGeom prst="ellipse">
                <a:avLst/>
              </a:prstGeom>
              <a:gradFill flip="none" rotWithShape="1">
                <a:gsLst>
                  <a:gs pos="73000">
                    <a:schemeClr val="bg1"/>
                  </a:gs>
                  <a:gs pos="0">
                    <a:srgbClr val="29292B"/>
                  </a:gs>
                  <a:gs pos="21000">
                    <a:srgbClr val="0070C0">
                      <a:alpha val="51000"/>
                    </a:srgbClr>
                  </a:gs>
                  <a:gs pos="0">
                    <a:srgbClr val="0070C0">
                      <a:alpha val="52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1179759-2F04-871C-1029-030550D8EA9A}"/>
                  </a:ext>
                </a:extLst>
              </p:cNvPr>
              <p:cNvGrpSpPr/>
              <p:nvPr/>
            </p:nvGrpSpPr>
            <p:grpSpPr>
              <a:xfrm>
                <a:off x="8679025" y="2963533"/>
                <a:ext cx="573932" cy="553001"/>
                <a:chOff x="3407010" y="1949996"/>
                <a:chExt cx="1154020" cy="1177671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F0A1E4C-7541-F4F3-C7E7-70CB9F1E9428}"/>
                    </a:ext>
                  </a:extLst>
                </p:cNvPr>
                <p:cNvSpPr/>
                <p:nvPr/>
              </p:nvSpPr>
              <p:spPr>
                <a:xfrm rot="20785281">
                  <a:off x="3947125" y="1949996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FFDA88A-B0C8-7ECE-177F-B6DC71619D7E}"/>
                    </a:ext>
                  </a:extLst>
                </p:cNvPr>
                <p:cNvSpPr/>
                <p:nvPr/>
              </p:nvSpPr>
              <p:spPr>
                <a:xfrm rot="20785281">
                  <a:off x="4266515" y="2387955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0A5936C-112D-B3C9-69CC-F4D146B79DF4}"/>
                    </a:ext>
                  </a:extLst>
                </p:cNvPr>
                <p:cNvSpPr/>
                <p:nvPr/>
              </p:nvSpPr>
              <p:spPr>
                <a:xfrm rot="20785281">
                  <a:off x="3785212" y="2418798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EEB9BC5E-5032-0768-56DF-0A4D9C2473C7}"/>
                    </a:ext>
                  </a:extLst>
                </p:cNvPr>
                <p:cNvSpPr/>
                <p:nvPr/>
              </p:nvSpPr>
              <p:spPr>
                <a:xfrm rot="20785281">
                  <a:off x="4065603" y="2849569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74BA094-A45A-1725-D456-8B79999A4873}"/>
                    </a:ext>
                  </a:extLst>
                </p:cNvPr>
                <p:cNvSpPr/>
                <p:nvPr/>
              </p:nvSpPr>
              <p:spPr>
                <a:xfrm rot="20785281">
                  <a:off x="3599195" y="2785732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C511D11A-956E-926F-DC1E-D69535499B6A}"/>
                    </a:ext>
                  </a:extLst>
                </p:cNvPr>
                <p:cNvSpPr/>
                <p:nvPr/>
              </p:nvSpPr>
              <p:spPr>
                <a:xfrm rot="20785281">
                  <a:off x="3407010" y="2216170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84F818-562A-6B68-78D9-1E150CF18E61}"/>
                </a:ext>
              </a:extLst>
            </p:cNvPr>
            <p:cNvGrpSpPr/>
            <p:nvPr/>
          </p:nvGrpSpPr>
          <p:grpSpPr>
            <a:xfrm>
              <a:off x="4283994" y="1539325"/>
              <a:ext cx="998448" cy="893149"/>
              <a:chOff x="8475828" y="2801132"/>
              <a:chExt cx="998448" cy="89314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4C5B038-A991-445E-6C37-6AD7E3B2DCDB}"/>
                  </a:ext>
                </a:extLst>
              </p:cNvPr>
              <p:cNvSpPr/>
              <p:nvPr/>
            </p:nvSpPr>
            <p:spPr>
              <a:xfrm>
                <a:off x="8475828" y="2801132"/>
                <a:ext cx="998448" cy="893149"/>
              </a:xfrm>
              <a:prstGeom prst="ellipse">
                <a:avLst/>
              </a:prstGeom>
              <a:gradFill flip="none" rotWithShape="1">
                <a:gsLst>
                  <a:gs pos="73000">
                    <a:schemeClr val="bg1"/>
                  </a:gs>
                  <a:gs pos="0">
                    <a:srgbClr val="29292B"/>
                  </a:gs>
                  <a:gs pos="21000">
                    <a:srgbClr val="0070C0">
                      <a:alpha val="51000"/>
                    </a:srgbClr>
                  </a:gs>
                  <a:gs pos="0">
                    <a:srgbClr val="0070C0">
                      <a:alpha val="52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650E6D3-A6BC-A2E7-FA71-9708B6E2E03A}"/>
                  </a:ext>
                </a:extLst>
              </p:cNvPr>
              <p:cNvGrpSpPr/>
              <p:nvPr/>
            </p:nvGrpSpPr>
            <p:grpSpPr>
              <a:xfrm>
                <a:off x="8679025" y="2963533"/>
                <a:ext cx="573932" cy="553001"/>
                <a:chOff x="3407010" y="1949996"/>
                <a:chExt cx="1154020" cy="1177671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D8B7C42-078E-1DE3-7AB4-B44249D1FCA4}"/>
                    </a:ext>
                  </a:extLst>
                </p:cNvPr>
                <p:cNvSpPr/>
                <p:nvPr/>
              </p:nvSpPr>
              <p:spPr>
                <a:xfrm rot="20785281">
                  <a:off x="3947125" y="1949996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960A938-092A-A14F-6A77-31BB1145631D}"/>
                    </a:ext>
                  </a:extLst>
                </p:cNvPr>
                <p:cNvSpPr/>
                <p:nvPr/>
              </p:nvSpPr>
              <p:spPr>
                <a:xfrm rot="20785281">
                  <a:off x="4266515" y="2387955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41A31A6-E885-4005-0033-1045F6A8DF7B}"/>
                    </a:ext>
                  </a:extLst>
                </p:cNvPr>
                <p:cNvSpPr/>
                <p:nvPr/>
              </p:nvSpPr>
              <p:spPr>
                <a:xfrm rot="20785281">
                  <a:off x="3785212" y="2418798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374B5B3-6100-A7E6-50EB-63E2D4DFCE90}"/>
                    </a:ext>
                  </a:extLst>
                </p:cNvPr>
                <p:cNvSpPr/>
                <p:nvPr/>
              </p:nvSpPr>
              <p:spPr>
                <a:xfrm rot="20785281">
                  <a:off x="4065603" y="2849569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7CA03FBC-A088-F28D-1632-129277B444C7}"/>
                    </a:ext>
                  </a:extLst>
                </p:cNvPr>
                <p:cNvSpPr/>
                <p:nvPr/>
              </p:nvSpPr>
              <p:spPr>
                <a:xfrm rot="20785281">
                  <a:off x="3599195" y="2785732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15FC654-D702-D7D3-5DF6-682FF83C0146}"/>
                    </a:ext>
                  </a:extLst>
                </p:cNvPr>
                <p:cNvSpPr/>
                <p:nvPr/>
              </p:nvSpPr>
              <p:spPr>
                <a:xfrm rot="20785281">
                  <a:off x="3407010" y="2216170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9" name="Arrow: Right 35">
              <a:extLst>
                <a:ext uri="{FF2B5EF4-FFF2-40B4-BE49-F238E27FC236}">
                  <a16:creationId xmlns:a16="http://schemas.microsoft.com/office/drawing/2014/main" id="{4C90CF78-D4CA-E93B-5667-103D12F7AA71}"/>
                </a:ext>
              </a:extLst>
            </p:cNvPr>
            <p:cNvSpPr/>
            <p:nvPr/>
          </p:nvSpPr>
          <p:spPr>
            <a:xfrm>
              <a:off x="2218419" y="1864730"/>
              <a:ext cx="499674" cy="19766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37">
              <a:extLst>
                <a:ext uri="{FF2B5EF4-FFF2-40B4-BE49-F238E27FC236}">
                  <a16:creationId xmlns:a16="http://schemas.microsoft.com/office/drawing/2014/main" id="{AC19B31D-3FBA-EEEF-8DEA-3C003C466E9F}"/>
                </a:ext>
              </a:extLst>
            </p:cNvPr>
            <p:cNvSpPr/>
            <p:nvPr/>
          </p:nvSpPr>
          <p:spPr>
            <a:xfrm>
              <a:off x="2880214" y="1631952"/>
              <a:ext cx="669491" cy="659451"/>
            </a:xfrm>
            <a:prstGeom prst="irregularSeal1">
              <a:avLst/>
            </a:prstGeom>
            <a:solidFill>
              <a:srgbClr val="A0CA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38">
              <a:extLst>
                <a:ext uri="{FF2B5EF4-FFF2-40B4-BE49-F238E27FC236}">
                  <a16:creationId xmlns:a16="http://schemas.microsoft.com/office/drawing/2014/main" id="{B294851B-F49D-56ED-9721-99633FCA47F7}"/>
                </a:ext>
              </a:extLst>
            </p:cNvPr>
            <p:cNvSpPr/>
            <p:nvPr/>
          </p:nvSpPr>
          <p:spPr>
            <a:xfrm rot="10800000">
              <a:off x="3702836" y="1883184"/>
              <a:ext cx="499674" cy="19766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satellite in space with solar panels&#10;&#10;Description automatically generated">
            <a:extLst>
              <a:ext uri="{FF2B5EF4-FFF2-40B4-BE49-F238E27FC236}">
                <a16:creationId xmlns:a16="http://schemas.microsoft.com/office/drawing/2014/main" id="{71A860BC-11FC-5CF0-F388-129EBC32E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4307">
            <a:off x="7741265" y="2900716"/>
            <a:ext cx="1247332" cy="715137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481200FF-B942-8632-29E1-5178AC14570D}"/>
              </a:ext>
            </a:extLst>
          </p:cNvPr>
          <p:cNvSpPr txBox="1">
            <a:spLocks/>
          </p:cNvSpPr>
          <p:nvPr/>
        </p:nvSpPr>
        <p:spPr>
          <a:xfrm>
            <a:off x="7449824" y="3893285"/>
            <a:ext cx="1381719" cy="480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Fermi</a:t>
            </a:r>
            <a:endParaRPr lang="en-US" sz="2000" b="1" dirty="0"/>
          </a:p>
          <a:p>
            <a:pPr marL="0" indent="0" algn="ctr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0" name="Picture 29" descr="A blue and green globe&#10;&#10;Description automatically generated">
            <a:extLst>
              <a:ext uri="{FF2B5EF4-FFF2-40B4-BE49-F238E27FC236}">
                <a16:creationId xmlns:a16="http://schemas.microsoft.com/office/drawing/2014/main" id="{71A02DEC-07C1-27DB-9E0A-7D1CCD82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67" y="3546909"/>
            <a:ext cx="2147733" cy="2147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213899-0155-296E-1560-B20BCAD39E98}"/>
                  </a:ext>
                </a:extLst>
              </p:cNvPr>
              <p:cNvSpPr txBox="1"/>
              <p:nvPr/>
            </p:nvSpPr>
            <p:spPr>
              <a:xfrm>
                <a:off x="3238773" y="1405243"/>
                <a:ext cx="19444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sub-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 GRB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213899-0155-296E-1560-B20BCAD39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773" y="1405243"/>
                <a:ext cx="1944461" cy="400110"/>
              </a:xfrm>
              <a:prstGeom prst="rect">
                <a:avLst/>
              </a:prstGeom>
              <a:blipFill>
                <a:blip r:embed="rId4"/>
                <a:stretch>
                  <a:fillRect l="-258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19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E5B9-E5D5-5327-2FAC-877ED389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E20B50-AC76-67D3-BA06-871447675659}"/>
              </a:ext>
            </a:extLst>
          </p:cNvPr>
          <p:cNvGrpSpPr/>
          <p:nvPr/>
        </p:nvGrpSpPr>
        <p:grpSpPr>
          <a:xfrm>
            <a:off x="442319" y="246936"/>
            <a:ext cx="1907847" cy="514187"/>
            <a:chOff x="1173771" y="1535443"/>
            <a:chExt cx="4108671" cy="8970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EBD5AD-9BA9-2C21-1945-947B638925F7}"/>
                </a:ext>
              </a:extLst>
            </p:cNvPr>
            <p:cNvGrpSpPr/>
            <p:nvPr/>
          </p:nvGrpSpPr>
          <p:grpSpPr>
            <a:xfrm>
              <a:off x="1173771" y="1535443"/>
              <a:ext cx="998448" cy="893149"/>
              <a:chOff x="8475828" y="2801132"/>
              <a:chExt cx="998448" cy="89314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9C008E-0283-85E2-DC6B-B59495457FAD}"/>
                  </a:ext>
                </a:extLst>
              </p:cNvPr>
              <p:cNvSpPr/>
              <p:nvPr/>
            </p:nvSpPr>
            <p:spPr>
              <a:xfrm>
                <a:off x="8475828" y="2801132"/>
                <a:ext cx="998448" cy="893149"/>
              </a:xfrm>
              <a:prstGeom prst="ellipse">
                <a:avLst/>
              </a:prstGeom>
              <a:gradFill flip="none" rotWithShape="1">
                <a:gsLst>
                  <a:gs pos="73000">
                    <a:schemeClr val="bg1"/>
                  </a:gs>
                  <a:gs pos="0">
                    <a:srgbClr val="29292B"/>
                  </a:gs>
                  <a:gs pos="21000">
                    <a:srgbClr val="0070C0">
                      <a:alpha val="51000"/>
                    </a:srgbClr>
                  </a:gs>
                  <a:gs pos="0">
                    <a:srgbClr val="0070C0">
                      <a:alpha val="52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44F35BF-6120-6BDE-E8F5-0AE0E4B1E302}"/>
                  </a:ext>
                </a:extLst>
              </p:cNvPr>
              <p:cNvGrpSpPr/>
              <p:nvPr/>
            </p:nvGrpSpPr>
            <p:grpSpPr>
              <a:xfrm>
                <a:off x="8679025" y="2963533"/>
                <a:ext cx="573932" cy="553001"/>
                <a:chOff x="3407010" y="1949996"/>
                <a:chExt cx="1154020" cy="117767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5626309-6EC1-1361-7641-BF1A45223F53}"/>
                    </a:ext>
                  </a:extLst>
                </p:cNvPr>
                <p:cNvSpPr/>
                <p:nvPr/>
              </p:nvSpPr>
              <p:spPr>
                <a:xfrm rot="20785281">
                  <a:off x="3947125" y="1949996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424F154-5BE4-CDE1-DF79-D069C367E0E2}"/>
                    </a:ext>
                  </a:extLst>
                </p:cNvPr>
                <p:cNvSpPr/>
                <p:nvPr/>
              </p:nvSpPr>
              <p:spPr>
                <a:xfrm rot="20785281">
                  <a:off x="4266515" y="2387955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278EB98-4020-5C4B-D3D2-B5D7F0A2FCA7}"/>
                    </a:ext>
                  </a:extLst>
                </p:cNvPr>
                <p:cNvSpPr/>
                <p:nvPr/>
              </p:nvSpPr>
              <p:spPr>
                <a:xfrm rot="20785281">
                  <a:off x="3785212" y="2418798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E467DB3-28D3-E7B3-FC52-4A7D8BC51F62}"/>
                    </a:ext>
                  </a:extLst>
                </p:cNvPr>
                <p:cNvSpPr/>
                <p:nvPr/>
              </p:nvSpPr>
              <p:spPr>
                <a:xfrm rot="20785281">
                  <a:off x="4065603" y="2849569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80B04F0-2BBB-364D-9DFD-73A7799D436D}"/>
                    </a:ext>
                  </a:extLst>
                </p:cNvPr>
                <p:cNvSpPr/>
                <p:nvPr/>
              </p:nvSpPr>
              <p:spPr>
                <a:xfrm rot="20785281">
                  <a:off x="3599195" y="2785732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83E0FA1-8DFC-5CF6-9FFF-4D98ED529A04}"/>
                    </a:ext>
                  </a:extLst>
                </p:cNvPr>
                <p:cNvSpPr/>
                <p:nvPr/>
              </p:nvSpPr>
              <p:spPr>
                <a:xfrm rot="20785281">
                  <a:off x="3407010" y="2216170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1999E4-F6AA-B7F5-6226-ECA4EF071E1F}"/>
                </a:ext>
              </a:extLst>
            </p:cNvPr>
            <p:cNvGrpSpPr/>
            <p:nvPr/>
          </p:nvGrpSpPr>
          <p:grpSpPr>
            <a:xfrm>
              <a:off x="4283994" y="1539325"/>
              <a:ext cx="998448" cy="893149"/>
              <a:chOff x="8475828" y="2801132"/>
              <a:chExt cx="998448" cy="89314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1C95DA8-DDCC-2906-D17A-E014C693C47A}"/>
                  </a:ext>
                </a:extLst>
              </p:cNvPr>
              <p:cNvSpPr/>
              <p:nvPr/>
            </p:nvSpPr>
            <p:spPr>
              <a:xfrm>
                <a:off x="8475828" y="2801132"/>
                <a:ext cx="998448" cy="893149"/>
              </a:xfrm>
              <a:prstGeom prst="ellipse">
                <a:avLst/>
              </a:prstGeom>
              <a:gradFill flip="none" rotWithShape="1">
                <a:gsLst>
                  <a:gs pos="73000">
                    <a:schemeClr val="bg1"/>
                  </a:gs>
                  <a:gs pos="0">
                    <a:srgbClr val="29292B"/>
                  </a:gs>
                  <a:gs pos="21000">
                    <a:srgbClr val="0070C0">
                      <a:alpha val="51000"/>
                    </a:srgbClr>
                  </a:gs>
                  <a:gs pos="0">
                    <a:srgbClr val="0070C0">
                      <a:alpha val="52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907FECE-913D-E383-F4B2-F1FDE272B353}"/>
                  </a:ext>
                </a:extLst>
              </p:cNvPr>
              <p:cNvGrpSpPr/>
              <p:nvPr/>
            </p:nvGrpSpPr>
            <p:grpSpPr>
              <a:xfrm>
                <a:off x="8679025" y="2963533"/>
                <a:ext cx="573932" cy="553001"/>
                <a:chOff x="3407010" y="1949996"/>
                <a:chExt cx="1154020" cy="1177671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5AAACFC7-C700-69EC-8778-7951C2CDA71F}"/>
                    </a:ext>
                  </a:extLst>
                </p:cNvPr>
                <p:cNvSpPr/>
                <p:nvPr/>
              </p:nvSpPr>
              <p:spPr>
                <a:xfrm rot="20785281">
                  <a:off x="3947125" y="1949996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9515730-FF3E-9563-F553-BAA9AD0E7C03}"/>
                    </a:ext>
                  </a:extLst>
                </p:cNvPr>
                <p:cNvSpPr/>
                <p:nvPr/>
              </p:nvSpPr>
              <p:spPr>
                <a:xfrm rot="20785281">
                  <a:off x="4266515" y="2387955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2F78353-4284-99D1-81A9-FACE4B07CB7D}"/>
                    </a:ext>
                  </a:extLst>
                </p:cNvPr>
                <p:cNvSpPr/>
                <p:nvPr/>
              </p:nvSpPr>
              <p:spPr>
                <a:xfrm rot="20785281">
                  <a:off x="3785212" y="2418798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32E76A7-5AF6-87D2-FDD3-22F0C61488C8}"/>
                    </a:ext>
                  </a:extLst>
                </p:cNvPr>
                <p:cNvSpPr/>
                <p:nvPr/>
              </p:nvSpPr>
              <p:spPr>
                <a:xfrm rot="20785281">
                  <a:off x="4065603" y="2849569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BC433F9-ADAA-61DB-6AD7-A42BB2D7C350}"/>
                    </a:ext>
                  </a:extLst>
                </p:cNvPr>
                <p:cNvSpPr/>
                <p:nvPr/>
              </p:nvSpPr>
              <p:spPr>
                <a:xfrm rot="20785281">
                  <a:off x="3599195" y="2785732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12DDC25-6520-6395-761D-569F4A906EBB}"/>
                    </a:ext>
                  </a:extLst>
                </p:cNvPr>
                <p:cNvSpPr/>
                <p:nvPr/>
              </p:nvSpPr>
              <p:spPr>
                <a:xfrm rot="20785281">
                  <a:off x="3407010" y="2216170"/>
                  <a:ext cx="294515" cy="27809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" name="Arrow: Right 35">
              <a:extLst>
                <a:ext uri="{FF2B5EF4-FFF2-40B4-BE49-F238E27FC236}">
                  <a16:creationId xmlns:a16="http://schemas.microsoft.com/office/drawing/2014/main" id="{5DC2C0A6-D881-5FFD-9798-696EAE840BFD}"/>
                </a:ext>
              </a:extLst>
            </p:cNvPr>
            <p:cNvSpPr/>
            <p:nvPr/>
          </p:nvSpPr>
          <p:spPr>
            <a:xfrm>
              <a:off x="2218419" y="1864730"/>
              <a:ext cx="499674" cy="19766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xplosion: 8 Points 37">
              <a:extLst>
                <a:ext uri="{FF2B5EF4-FFF2-40B4-BE49-F238E27FC236}">
                  <a16:creationId xmlns:a16="http://schemas.microsoft.com/office/drawing/2014/main" id="{27A080AD-EB41-90D1-9733-59B1CBBCAECD}"/>
                </a:ext>
              </a:extLst>
            </p:cNvPr>
            <p:cNvSpPr/>
            <p:nvPr/>
          </p:nvSpPr>
          <p:spPr>
            <a:xfrm>
              <a:off x="2880214" y="1631952"/>
              <a:ext cx="669491" cy="659451"/>
            </a:xfrm>
            <a:prstGeom prst="irregularSeal1">
              <a:avLst/>
            </a:prstGeom>
            <a:solidFill>
              <a:srgbClr val="A0CA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38">
              <a:extLst>
                <a:ext uri="{FF2B5EF4-FFF2-40B4-BE49-F238E27FC236}">
                  <a16:creationId xmlns:a16="http://schemas.microsoft.com/office/drawing/2014/main" id="{AC048D77-E50D-8602-9536-B8FF02E3EA6C}"/>
                </a:ext>
              </a:extLst>
            </p:cNvPr>
            <p:cNvSpPr/>
            <p:nvPr/>
          </p:nvSpPr>
          <p:spPr>
            <a:xfrm rot="10800000">
              <a:off x="3702836" y="1883184"/>
              <a:ext cx="499674" cy="19766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B1DCA17-1B56-BB64-73FB-E6FE284AE78C}"/>
              </a:ext>
            </a:extLst>
          </p:cNvPr>
          <p:cNvSpPr/>
          <p:nvPr/>
        </p:nvSpPr>
        <p:spPr>
          <a:xfrm rot="18414377">
            <a:off x="3967119" y="3614677"/>
            <a:ext cx="12103768" cy="208236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satellite in space with solar panels&#10;&#10;Description automatically generated">
            <a:extLst>
              <a:ext uri="{FF2B5EF4-FFF2-40B4-BE49-F238E27FC236}">
                <a16:creationId xmlns:a16="http://schemas.microsoft.com/office/drawing/2014/main" id="{8ACCF295-58E4-21D4-D55F-1FB4E0C7F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4307">
            <a:off x="7741265" y="2900716"/>
            <a:ext cx="1247332" cy="715137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78EA95B-6B32-AA6F-8295-3836BFD67112}"/>
              </a:ext>
            </a:extLst>
          </p:cNvPr>
          <p:cNvSpPr txBox="1">
            <a:spLocks/>
          </p:cNvSpPr>
          <p:nvPr/>
        </p:nvSpPr>
        <p:spPr>
          <a:xfrm>
            <a:off x="7449824" y="3893285"/>
            <a:ext cx="1381719" cy="480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Fermi</a:t>
            </a:r>
            <a:endParaRPr lang="en-US" sz="2000" b="1" dirty="0"/>
          </a:p>
          <a:p>
            <a:pPr marL="0" indent="0" algn="ctr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8" name="Picture 27" descr="A blue and green globe&#10;&#10;Description automatically generated">
            <a:extLst>
              <a:ext uri="{FF2B5EF4-FFF2-40B4-BE49-F238E27FC236}">
                <a16:creationId xmlns:a16="http://schemas.microsoft.com/office/drawing/2014/main" id="{4CD0C13D-4D16-2874-DEA6-D5A3944D9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67" y="3546909"/>
            <a:ext cx="2147733" cy="21477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754D1F8-909F-02AD-51F6-1EE6C491A3D9}"/>
              </a:ext>
            </a:extLst>
          </p:cNvPr>
          <p:cNvGrpSpPr/>
          <p:nvPr/>
        </p:nvGrpSpPr>
        <p:grpSpPr>
          <a:xfrm>
            <a:off x="8234422" y="1062672"/>
            <a:ext cx="2022974" cy="1272722"/>
            <a:chOff x="8011363" y="1114305"/>
            <a:chExt cx="2022974" cy="1272722"/>
          </a:xfrm>
        </p:grpSpPr>
        <p:sp>
          <p:nvSpPr>
            <p:cNvPr id="30" name="Speech Bubble: Oval 4">
              <a:extLst>
                <a:ext uri="{FF2B5EF4-FFF2-40B4-BE49-F238E27FC236}">
                  <a16:creationId xmlns:a16="http://schemas.microsoft.com/office/drawing/2014/main" id="{49225FD5-D67D-F34A-B5C0-B81410E60405}"/>
                </a:ext>
              </a:extLst>
            </p:cNvPr>
            <p:cNvSpPr/>
            <p:nvPr/>
          </p:nvSpPr>
          <p:spPr>
            <a:xfrm>
              <a:off x="8011363" y="1114305"/>
              <a:ext cx="2022974" cy="1272722"/>
            </a:xfrm>
            <a:prstGeom prst="wedgeEllipseCallout">
              <a:avLst/>
            </a:prstGeom>
            <a:noFill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3">
              <a:extLst>
                <a:ext uri="{FF2B5EF4-FFF2-40B4-BE49-F238E27FC236}">
                  <a16:creationId xmlns:a16="http://schemas.microsoft.com/office/drawing/2014/main" id="{E7AE28F2-B523-AFBC-6BAB-424F54498BC6}"/>
                </a:ext>
              </a:extLst>
            </p:cNvPr>
            <p:cNvSpPr txBox="1">
              <a:spLocks/>
            </p:cNvSpPr>
            <p:nvPr/>
          </p:nvSpPr>
          <p:spPr>
            <a:xfrm>
              <a:off x="8261620" y="1293339"/>
              <a:ext cx="1509038" cy="8459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/>
                <a:t>one</a:t>
              </a:r>
              <a:r>
                <a:rPr lang="en-US" sz="2000" dirty="0"/>
                <a:t> event</a:t>
              </a:r>
            </a:p>
            <a:p>
              <a:pPr marL="0" indent="0" algn="ctr">
                <a:buNone/>
              </a:pPr>
              <a:r>
                <a:rPr lang="en-US" sz="2000" dirty="0"/>
                <a:t>triggered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736DF7-5857-68BF-9D34-5DAD7E9E863F}"/>
              </a:ext>
            </a:extLst>
          </p:cNvPr>
          <p:cNvGrpSpPr/>
          <p:nvPr/>
        </p:nvGrpSpPr>
        <p:grpSpPr>
          <a:xfrm>
            <a:off x="8688052" y="2428316"/>
            <a:ext cx="1499981" cy="2580957"/>
            <a:chOff x="6784134" y="1418451"/>
            <a:chExt cx="1499981" cy="25809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06706F3-AB13-8618-DF95-D652CCE66BC1}"/>
                </a:ext>
              </a:extLst>
            </p:cNvPr>
            <p:cNvGrpSpPr/>
            <p:nvPr/>
          </p:nvGrpSpPr>
          <p:grpSpPr>
            <a:xfrm rot="20359649">
              <a:off x="7203624" y="2274541"/>
              <a:ext cx="925458" cy="1160646"/>
              <a:chOff x="4915570" y="1856981"/>
              <a:chExt cx="925458" cy="1160646"/>
            </a:xfrm>
          </p:grpSpPr>
          <p:sp>
            <p:nvSpPr>
              <p:cNvPr id="36" name="Freeform: Shape 22">
                <a:extLst>
                  <a:ext uri="{FF2B5EF4-FFF2-40B4-BE49-F238E27FC236}">
                    <a16:creationId xmlns:a16="http://schemas.microsoft.com/office/drawing/2014/main" id="{01C9D9AF-AEBD-897B-73ED-50DA96A20878}"/>
                  </a:ext>
                </a:extLst>
              </p:cNvPr>
              <p:cNvSpPr/>
              <p:nvPr/>
            </p:nvSpPr>
            <p:spPr>
              <a:xfrm rot="2837705">
                <a:off x="4643225" y="2585427"/>
                <a:ext cx="704545" cy="159855"/>
              </a:xfrm>
              <a:custGeom>
                <a:avLst/>
                <a:gdLst>
                  <a:gd name="connsiteX0" fmla="*/ 0 w 952901"/>
                  <a:gd name="connsiteY0" fmla="*/ 91480 h 160693"/>
                  <a:gd name="connsiteX1" fmla="*/ 240632 w 952901"/>
                  <a:gd name="connsiteY1" fmla="*/ 40 h 160693"/>
                  <a:gd name="connsiteX2" fmla="*/ 356135 w 952901"/>
                  <a:gd name="connsiteY2" fmla="*/ 101105 h 160693"/>
                  <a:gd name="connsiteX3" fmla="*/ 505327 w 952901"/>
                  <a:gd name="connsiteY3" fmla="*/ 33729 h 160693"/>
                  <a:gd name="connsiteX4" fmla="*/ 668956 w 952901"/>
                  <a:gd name="connsiteY4" fmla="*/ 158857 h 160693"/>
                  <a:gd name="connsiteX5" fmla="*/ 827773 w 952901"/>
                  <a:gd name="connsiteY5" fmla="*/ 110731 h 160693"/>
                  <a:gd name="connsiteX6" fmla="*/ 952901 w 952901"/>
                  <a:gd name="connsiteY6" fmla="*/ 144419 h 16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901" h="160693">
                    <a:moveTo>
                      <a:pt x="0" y="91480"/>
                    </a:moveTo>
                    <a:cubicBezTo>
                      <a:pt x="90638" y="44958"/>
                      <a:pt x="181276" y="-1564"/>
                      <a:pt x="240632" y="40"/>
                    </a:cubicBezTo>
                    <a:cubicBezTo>
                      <a:pt x="299988" y="1644"/>
                      <a:pt x="312019" y="95490"/>
                      <a:pt x="356135" y="101105"/>
                    </a:cubicBezTo>
                    <a:cubicBezTo>
                      <a:pt x="400251" y="106720"/>
                      <a:pt x="453190" y="24104"/>
                      <a:pt x="505327" y="33729"/>
                    </a:cubicBezTo>
                    <a:cubicBezTo>
                      <a:pt x="557464" y="43354"/>
                      <a:pt x="615215" y="146023"/>
                      <a:pt x="668956" y="158857"/>
                    </a:cubicBezTo>
                    <a:cubicBezTo>
                      <a:pt x="722697" y="171691"/>
                      <a:pt x="780449" y="113137"/>
                      <a:pt x="827773" y="110731"/>
                    </a:cubicBezTo>
                    <a:cubicBezTo>
                      <a:pt x="875097" y="108325"/>
                      <a:pt x="913999" y="126372"/>
                      <a:pt x="952901" y="144419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23">
                <a:extLst>
                  <a:ext uri="{FF2B5EF4-FFF2-40B4-BE49-F238E27FC236}">
                    <a16:creationId xmlns:a16="http://schemas.microsoft.com/office/drawing/2014/main" id="{0C478A2E-1E14-DB0D-AFC5-DA578A9BBF33}"/>
                  </a:ext>
                </a:extLst>
              </p:cNvPr>
              <p:cNvSpPr/>
              <p:nvPr/>
            </p:nvSpPr>
            <p:spPr>
              <a:xfrm rot="2837705">
                <a:off x="4834270" y="2478010"/>
                <a:ext cx="704545" cy="159855"/>
              </a:xfrm>
              <a:custGeom>
                <a:avLst/>
                <a:gdLst>
                  <a:gd name="connsiteX0" fmla="*/ 0 w 952901"/>
                  <a:gd name="connsiteY0" fmla="*/ 91480 h 160693"/>
                  <a:gd name="connsiteX1" fmla="*/ 240632 w 952901"/>
                  <a:gd name="connsiteY1" fmla="*/ 40 h 160693"/>
                  <a:gd name="connsiteX2" fmla="*/ 356135 w 952901"/>
                  <a:gd name="connsiteY2" fmla="*/ 101105 h 160693"/>
                  <a:gd name="connsiteX3" fmla="*/ 505327 w 952901"/>
                  <a:gd name="connsiteY3" fmla="*/ 33729 h 160693"/>
                  <a:gd name="connsiteX4" fmla="*/ 668956 w 952901"/>
                  <a:gd name="connsiteY4" fmla="*/ 158857 h 160693"/>
                  <a:gd name="connsiteX5" fmla="*/ 827773 w 952901"/>
                  <a:gd name="connsiteY5" fmla="*/ 110731 h 160693"/>
                  <a:gd name="connsiteX6" fmla="*/ 952901 w 952901"/>
                  <a:gd name="connsiteY6" fmla="*/ 144419 h 16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901" h="160693">
                    <a:moveTo>
                      <a:pt x="0" y="91480"/>
                    </a:moveTo>
                    <a:cubicBezTo>
                      <a:pt x="90638" y="44958"/>
                      <a:pt x="181276" y="-1564"/>
                      <a:pt x="240632" y="40"/>
                    </a:cubicBezTo>
                    <a:cubicBezTo>
                      <a:pt x="299988" y="1644"/>
                      <a:pt x="312019" y="95490"/>
                      <a:pt x="356135" y="101105"/>
                    </a:cubicBezTo>
                    <a:cubicBezTo>
                      <a:pt x="400251" y="106720"/>
                      <a:pt x="453190" y="24104"/>
                      <a:pt x="505327" y="33729"/>
                    </a:cubicBezTo>
                    <a:cubicBezTo>
                      <a:pt x="557464" y="43354"/>
                      <a:pt x="615215" y="146023"/>
                      <a:pt x="668956" y="158857"/>
                    </a:cubicBezTo>
                    <a:cubicBezTo>
                      <a:pt x="722697" y="171691"/>
                      <a:pt x="780449" y="113137"/>
                      <a:pt x="827773" y="110731"/>
                    </a:cubicBezTo>
                    <a:cubicBezTo>
                      <a:pt x="875097" y="108325"/>
                      <a:pt x="913999" y="126372"/>
                      <a:pt x="952901" y="144419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24">
                <a:extLst>
                  <a:ext uri="{FF2B5EF4-FFF2-40B4-BE49-F238E27FC236}">
                    <a16:creationId xmlns:a16="http://schemas.microsoft.com/office/drawing/2014/main" id="{D6DDD2E5-21E1-82BD-C8A0-3950400FF50E}"/>
                  </a:ext>
                </a:extLst>
              </p:cNvPr>
              <p:cNvSpPr/>
              <p:nvPr/>
            </p:nvSpPr>
            <p:spPr>
              <a:xfrm rot="2837705">
                <a:off x="5046914" y="2355970"/>
                <a:ext cx="704545" cy="159855"/>
              </a:xfrm>
              <a:custGeom>
                <a:avLst/>
                <a:gdLst>
                  <a:gd name="connsiteX0" fmla="*/ 0 w 952901"/>
                  <a:gd name="connsiteY0" fmla="*/ 91480 h 160693"/>
                  <a:gd name="connsiteX1" fmla="*/ 240632 w 952901"/>
                  <a:gd name="connsiteY1" fmla="*/ 40 h 160693"/>
                  <a:gd name="connsiteX2" fmla="*/ 356135 w 952901"/>
                  <a:gd name="connsiteY2" fmla="*/ 101105 h 160693"/>
                  <a:gd name="connsiteX3" fmla="*/ 505327 w 952901"/>
                  <a:gd name="connsiteY3" fmla="*/ 33729 h 160693"/>
                  <a:gd name="connsiteX4" fmla="*/ 668956 w 952901"/>
                  <a:gd name="connsiteY4" fmla="*/ 158857 h 160693"/>
                  <a:gd name="connsiteX5" fmla="*/ 827773 w 952901"/>
                  <a:gd name="connsiteY5" fmla="*/ 110731 h 160693"/>
                  <a:gd name="connsiteX6" fmla="*/ 952901 w 952901"/>
                  <a:gd name="connsiteY6" fmla="*/ 144419 h 16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901" h="160693">
                    <a:moveTo>
                      <a:pt x="0" y="91480"/>
                    </a:moveTo>
                    <a:cubicBezTo>
                      <a:pt x="90638" y="44958"/>
                      <a:pt x="181276" y="-1564"/>
                      <a:pt x="240632" y="40"/>
                    </a:cubicBezTo>
                    <a:cubicBezTo>
                      <a:pt x="299988" y="1644"/>
                      <a:pt x="312019" y="95490"/>
                      <a:pt x="356135" y="101105"/>
                    </a:cubicBezTo>
                    <a:cubicBezTo>
                      <a:pt x="400251" y="106720"/>
                      <a:pt x="453190" y="24104"/>
                      <a:pt x="505327" y="33729"/>
                    </a:cubicBezTo>
                    <a:cubicBezTo>
                      <a:pt x="557464" y="43354"/>
                      <a:pt x="615215" y="146023"/>
                      <a:pt x="668956" y="158857"/>
                    </a:cubicBezTo>
                    <a:cubicBezTo>
                      <a:pt x="722697" y="171691"/>
                      <a:pt x="780449" y="113137"/>
                      <a:pt x="827773" y="110731"/>
                    </a:cubicBezTo>
                    <a:cubicBezTo>
                      <a:pt x="875097" y="108325"/>
                      <a:pt x="913999" y="126372"/>
                      <a:pt x="952901" y="144419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25">
                <a:extLst>
                  <a:ext uri="{FF2B5EF4-FFF2-40B4-BE49-F238E27FC236}">
                    <a16:creationId xmlns:a16="http://schemas.microsoft.com/office/drawing/2014/main" id="{FD5447AC-6F93-1A05-D965-0F267D59F673}"/>
                  </a:ext>
                </a:extLst>
              </p:cNvPr>
              <p:cNvSpPr/>
              <p:nvPr/>
            </p:nvSpPr>
            <p:spPr>
              <a:xfrm rot="2837705">
                <a:off x="5240388" y="2220232"/>
                <a:ext cx="704545" cy="159855"/>
              </a:xfrm>
              <a:custGeom>
                <a:avLst/>
                <a:gdLst>
                  <a:gd name="connsiteX0" fmla="*/ 0 w 952901"/>
                  <a:gd name="connsiteY0" fmla="*/ 91480 h 160693"/>
                  <a:gd name="connsiteX1" fmla="*/ 240632 w 952901"/>
                  <a:gd name="connsiteY1" fmla="*/ 40 h 160693"/>
                  <a:gd name="connsiteX2" fmla="*/ 356135 w 952901"/>
                  <a:gd name="connsiteY2" fmla="*/ 101105 h 160693"/>
                  <a:gd name="connsiteX3" fmla="*/ 505327 w 952901"/>
                  <a:gd name="connsiteY3" fmla="*/ 33729 h 160693"/>
                  <a:gd name="connsiteX4" fmla="*/ 668956 w 952901"/>
                  <a:gd name="connsiteY4" fmla="*/ 158857 h 160693"/>
                  <a:gd name="connsiteX5" fmla="*/ 827773 w 952901"/>
                  <a:gd name="connsiteY5" fmla="*/ 110731 h 160693"/>
                  <a:gd name="connsiteX6" fmla="*/ 952901 w 952901"/>
                  <a:gd name="connsiteY6" fmla="*/ 144419 h 16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901" h="160693">
                    <a:moveTo>
                      <a:pt x="0" y="91480"/>
                    </a:moveTo>
                    <a:cubicBezTo>
                      <a:pt x="90638" y="44958"/>
                      <a:pt x="181276" y="-1564"/>
                      <a:pt x="240632" y="40"/>
                    </a:cubicBezTo>
                    <a:cubicBezTo>
                      <a:pt x="299988" y="1644"/>
                      <a:pt x="312019" y="95490"/>
                      <a:pt x="356135" y="101105"/>
                    </a:cubicBezTo>
                    <a:cubicBezTo>
                      <a:pt x="400251" y="106720"/>
                      <a:pt x="453190" y="24104"/>
                      <a:pt x="505327" y="33729"/>
                    </a:cubicBezTo>
                    <a:cubicBezTo>
                      <a:pt x="557464" y="43354"/>
                      <a:pt x="615215" y="146023"/>
                      <a:pt x="668956" y="158857"/>
                    </a:cubicBezTo>
                    <a:cubicBezTo>
                      <a:pt x="722697" y="171691"/>
                      <a:pt x="780449" y="113137"/>
                      <a:pt x="827773" y="110731"/>
                    </a:cubicBezTo>
                    <a:cubicBezTo>
                      <a:pt x="875097" y="108325"/>
                      <a:pt x="913999" y="126372"/>
                      <a:pt x="952901" y="144419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26">
                <a:extLst>
                  <a:ext uri="{FF2B5EF4-FFF2-40B4-BE49-F238E27FC236}">
                    <a16:creationId xmlns:a16="http://schemas.microsoft.com/office/drawing/2014/main" id="{1B983F60-37DF-B9C2-9612-E74D73702DC2}"/>
                  </a:ext>
                </a:extLst>
              </p:cNvPr>
              <p:cNvSpPr/>
              <p:nvPr/>
            </p:nvSpPr>
            <p:spPr>
              <a:xfrm rot="2837705">
                <a:off x="5408828" y="2129326"/>
                <a:ext cx="704545" cy="159855"/>
              </a:xfrm>
              <a:custGeom>
                <a:avLst/>
                <a:gdLst>
                  <a:gd name="connsiteX0" fmla="*/ 0 w 952901"/>
                  <a:gd name="connsiteY0" fmla="*/ 91480 h 160693"/>
                  <a:gd name="connsiteX1" fmla="*/ 240632 w 952901"/>
                  <a:gd name="connsiteY1" fmla="*/ 40 h 160693"/>
                  <a:gd name="connsiteX2" fmla="*/ 356135 w 952901"/>
                  <a:gd name="connsiteY2" fmla="*/ 101105 h 160693"/>
                  <a:gd name="connsiteX3" fmla="*/ 505327 w 952901"/>
                  <a:gd name="connsiteY3" fmla="*/ 33729 h 160693"/>
                  <a:gd name="connsiteX4" fmla="*/ 668956 w 952901"/>
                  <a:gd name="connsiteY4" fmla="*/ 158857 h 160693"/>
                  <a:gd name="connsiteX5" fmla="*/ 827773 w 952901"/>
                  <a:gd name="connsiteY5" fmla="*/ 110731 h 160693"/>
                  <a:gd name="connsiteX6" fmla="*/ 952901 w 952901"/>
                  <a:gd name="connsiteY6" fmla="*/ 144419 h 16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901" h="160693">
                    <a:moveTo>
                      <a:pt x="0" y="91480"/>
                    </a:moveTo>
                    <a:cubicBezTo>
                      <a:pt x="90638" y="44958"/>
                      <a:pt x="181276" y="-1564"/>
                      <a:pt x="240632" y="40"/>
                    </a:cubicBezTo>
                    <a:cubicBezTo>
                      <a:pt x="299988" y="1644"/>
                      <a:pt x="312019" y="95490"/>
                      <a:pt x="356135" y="101105"/>
                    </a:cubicBezTo>
                    <a:cubicBezTo>
                      <a:pt x="400251" y="106720"/>
                      <a:pt x="453190" y="24104"/>
                      <a:pt x="505327" y="33729"/>
                    </a:cubicBezTo>
                    <a:cubicBezTo>
                      <a:pt x="557464" y="43354"/>
                      <a:pt x="615215" y="146023"/>
                      <a:pt x="668956" y="158857"/>
                    </a:cubicBezTo>
                    <a:cubicBezTo>
                      <a:pt x="722697" y="171691"/>
                      <a:pt x="780449" y="113137"/>
                      <a:pt x="827773" y="110731"/>
                    </a:cubicBezTo>
                    <a:cubicBezTo>
                      <a:pt x="875097" y="108325"/>
                      <a:pt x="913999" y="126372"/>
                      <a:pt x="952901" y="144419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ontent Placeholder 3">
                  <a:extLst>
                    <a:ext uri="{FF2B5EF4-FFF2-40B4-BE49-F238E27FC236}">
                      <a16:creationId xmlns:a16="http://schemas.microsoft.com/office/drawing/2014/main" id="{D356CF75-BC44-600F-6762-19AC1C0ED4C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8383296">
                  <a:off x="7499909" y="1725085"/>
                  <a:ext cx="1090839" cy="4775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SzPct val="70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28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Content Placeholder 3">
                  <a:extLst>
                    <a:ext uri="{FF2B5EF4-FFF2-40B4-BE49-F238E27FC236}">
                      <a16:creationId xmlns:a16="http://schemas.microsoft.com/office/drawing/2014/main" id="{B70062C7-3B4A-6E0E-5927-48E84BFCF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383296">
                  <a:off x="7499909" y="1725085"/>
                  <a:ext cx="1090839" cy="47757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ontent Placeholder 3">
                  <a:extLst>
                    <a:ext uri="{FF2B5EF4-FFF2-40B4-BE49-F238E27FC236}">
                      <a16:creationId xmlns:a16="http://schemas.microsoft.com/office/drawing/2014/main" id="{A065E267-DB97-757F-11FC-06D43FC2636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8383296">
                  <a:off x="6477500" y="3215203"/>
                  <a:ext cx="1090839" cy="4775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SzPct val="70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28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Content Placeholder 3">
                  <a:extLst>
                    <a:ext uri="{FF2B5EF4-FFF2-40B4-BE49-F238E27FC236}">
                      <a16:creationId xmlns:a16="http://schemas.microsoft.com/office/drawing/2014/main" id="{6C13D818-8810-3667-40BA-CF8DDDC476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383296">
                  <a:off x="6477500" y="3215203"/>
                  <a:ext cx="1090839" cy="47757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692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83038-05E2-E622-EDF8-92A1B86E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CB0CA258-504F-53E9-A582-C867A6147733}"/>
              </a:ext>
            </a:extLst>
          </p:cNvPr>
          <p:cNvSpPr/>
          <p:nvPr/>
        </p:nvSpPr>
        <p:spPr>
          <a:xfrm rot="10800000">
            <a:off x="6437312" y="25400"/>
            <a:ext cx="5562599" cy="2971800"/>
          </a:xfrm>
          <a:prstGeom prst="blockArc">
            <a:avLst>
              <a:gd name="adj1" fmla="val 11511839"/>
              <a:gd name="adj2" fmla="val 20880878"/>
              <a:gd name="adj3" fmla="val 2917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Explosion 1 22">
            <a:extLst>
              <a:ext uri="{FF2B5EF4-FFF2-40B4-BE49-F238E27FC236}">
                <a16:creationId xmlns:a16="http://schemas.microsoft.com/office/drawing/2014/main" id="{4CD2A2E4-F393-F309-7FB4-F2C2B3205B51}"/>
              </a:ext>
            </a:extLst>
          </p:cNvPr>
          <p:cNvSpPr/>
          <p:nvPr/>
        </p:nvSpPr>
        <p:spPr>
          <a:xfrm>
            <a:off x="8913812" y="1828800"/>
            <a:ext cx="609600" cy="492352"/>
          </a:xfrm>
          <a:prstGeom prst="irregularSeal1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3B17C7-C21A-8E9A-D085-A1F47000EDFA}"/>
              </a:ext>
            </a:extLst>
          </p:cNvPr>
          <p:cNvGrpSpPr/>
          <p:nvPr/>
        </p:nvGrpSpPr>
        <p:grpSpPr>
          <a:xfrm>
            <a:off x="6322219" y="3860800"/>
            <a:ext cx="1066800" cy="1500413"/>
            <a:chOff x="9488938" y="383146"/>
            <a:chExt cx="1512767" cy="206863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9FDF316D-7DB0-52FC-4301-C58E5A4E05E9}"/>
                </a:ext>
              </a:extLst>
            </p:cNvPr>
            <p:cNvSpPr/>
            <p:nvPr/>
          </p:nvSpPr>
          <p:spPr>
            <a:xfrm>
              <a:off x="9866313" y="1283380"/>
              <a:ext cx="674244" cy="1168401"/>
            </a:xfrm>
            <a:prstGeom prst="triangl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D7C4D41-BAB4-D7AC-7E86-D89D83399F7D}"/>
                </a:ext>
              </a:extLst>
            </p:cNvPr>
            <p:cNvSpPr/>
            <p:nvPr/>
          </p:nvSpPr>
          <p:spPr>
            <a:xfrm rot="1779882">
              <a:off x="9488938" y="947973"/>
              <a:ext cx="1447800" cy="609600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17C3AD3-9B5A-5101-73C7-4C8E7CD0EB55}"/>
                </a:ext>
              </a:extLst>
            </p:cNvPr>
            <p:cNvCxnSpPr>
              <a:cxnSpLocks/>
              <a:stCxn id="26" idx="2"/>
              <a:endCxn id="28" idx="2"/>
            </p:cNvCxnSpPr>
            <p:nvPr/>
          </p:nvCxnSpPr>
          <p:spPr>
            <a:xfrm flipV="1">
              <a:off x="9583815" y="426488"/>
              <a:ext cx="1027045" cy="468010"/>
            </a:xfrm>
            <a:prstGeom prst="line">
              <a:avLst/>
            </a:prstGeom>
            <a:grpFill/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9A5A5A-71FB-BEF2-7631-58DCC6F55DE4}"/>
                </a:ext>
              </a:extLst>
            </p:cNvPr>
            <p:cNvSpPr/>
            <p:nvPr/>
          </p:nvSpPr>
          <p:spPr>
            <a:xfrm rot="1744356">
              <a:off x="10584583" y="383146"/>
              <a:ext cx="417122" cy="289369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B39ECB-FDCA-785D-9BF4-71AAECA3C4E4}"/>
                </a:ext>
              </a:extLst>
            </p:cNvPr>
            <p:cNvCxnSpPr>
              <a:stCxn id="26" idx="6"/>
              <a:endCxn id="28" idx="6"/>
            </p:cNvCxnSpPr>
            <p:nvPr/>
          </p:nvCxnSpPr>
          <p:spPr>
            <a:xfrm flipV="1">
              <a:off x="10841861" y="629174"/>
              <a:ext cx="133566" cy="981874"/>
            </a:xfrm>
            <a:prstGeom prst="line">
              <a:avLst/>
            </a:prstGeom>
            <a:grpFill/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2469109-A279-1397-DACE-C933AEC32203}"/>
                </a:ext>
              </a:extLst>
            </p:cNvPr>
            <p:cNvCxnSpPr>
              <a:cxnSpLocks/>
              <a:stCxn id="28" idx="0"/>
              <a:endCxn id="26" idx="4"/>
            </p:cNvCxnSpPr>
            <p:nvPr/>
          </p:nvCxnSpPr>
          <p:spPr>
            <a:xfrm flipH="1">
              <a:off x="10061985" y="401376"/>
              <a:ext cx="801464" cy="1116249"/>
            </a:xfrm>
            <a:prstGeom prst="line">
              <a:avLst/>
            </a:prstGeom>
            <a:grpFill/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4CBF13-27E6-8695-FFC7-FE32ACD8F7F8}"/>
              </a:ext>
            </a:extLst>
          </p:cNvPr>
          <p:cNvGrpSpPr/>
          <p:nvPr/>
        </p:nvGrpSpPr>
        <p:grpSpPr>
          <a:xfrm flipH="1">
            <a:off x="10933846" y="3892237"/>
            <a:ext cx="1066800" cy="1500413"/>
            <a:chOff x="9488938" y="383146"/>
            <a:chExt cx="1512767" cy="206863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B911D043-A614-6B42-78F5-00D3760289C3}"/>
                </a:ext>
              </a:extLst>
            </p:cNvPr>
            <p:cNvSpPr/>
            <p:nvPr/>
          </p:nvSpPr>
          <p:spPr>
            <a:xfrm>
              <a:off x="9866313" y="1283380"/>
              <a:ext cx="674244" cy="1168401"/>
            </a:xfrm>
            <a:prstGeom prst="triangl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B8AB0E4-5E89-6024-31B2-953C60DCF95B}"/>
                </a:ext>
              </a:extLst>
            </p:cNvPr>
            <p:cNvSpPr/>
            <p:nvPr/>
          </p:nvSpPr>
          <p:spPr>
            <a:xfrm rot="1779882">
              <a:off x="9488938" y="947973"/>
              <a:ext cx="1447800" cy="609600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81993A9-E815-E5A6-81E5-B575D1595367}"/>
                </a:ext>
              </a:extLst>
            </p:cNvPr>
            <p:cNvCxnSpPr>
              <a:cxnSpLocks/>
              <a:stCxn id="33" idx="2"/>
              <a:endCxn id="35" idx="2"/>
            </p:cNvCxnSpPr>
            <p:nvPr/>
          </p:nvCxnSpPr>
          <p:spPr>
            <a:xfrm flipV="1">
              <a:off x="9583815" y="426488"/>
              <a:ext cx="1027045" cy="468010"/>
            </a:xfrm>
            <a:prstGeom prst="line">
              <a:avLst/>
            </a:prstGeom>
            <a:grpFill/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F102F43-2E18-FD88-D667-2CB6FE434ACD}"/>
                </a:ext>
              </a:extLst>
            </p:cNvPr>
            <p:cNvSpPr/>
            <p:nvPr/>
          </p:nvSpPr>
          <p:spPr>
            <a:xfrm rot="1744356">
              <a:off x="10584583" y="383146"/>
              <a:ext cx="417122" cy="289369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29D76D3-6CF7-23EE-316F-42A138DF8454}"/>
                </a:ext>
              </a:extLst>
            </p:cNvPr>
            <p:cNvCxnSpPr>
              <a:stCxn id="33" idx="6"/>
              <a:endCxn id="35" idx="6"/>
            </p:cNvCxnSpPr>
            <p:nvPr/>
          </p:nvCxnSpPr>
          <p:spPr>
            <a:xfrm flipV="1">
              <a:off x="10841861" y="629174"/>
              <a:ext cx="133566" cy="981874"/>
            </a:xfrm>
            <a:prstGeom prst="line">
              <a:avLst/>
            </a:prstGeom>
            <a:grpFill/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E28A35F-F6D6-3246-0EDB-B49218EB5E61}"/>
                </a:ext>
              </a:extLst>
            </p:cNvPr>
            <p:cNvCxnSpPr>
              <a:cxnSpLocks/>
              <a:stCxn id="35" idx="0"/>
              <a:endCxn id="33" idx="4"/>
            </p:cNvCxnSpPr>
            <p:nvPr/>
          </p:nvCxnSpPr>
          <p:spPr>
            <a:xfrm flipH="1">
              <a:off x="10061984" y="401377"/>
              <a:ext cx="801464" cy="1116249"/>
            </a:xfrm>
            <a:prstGeom prst="line">
              <a:avLst/>
            </a:prstGeom>
            <a:grpFill/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Block Arc 37">
            <a:extLst>
              <a:ext uri="{FF2B5EF4-FFF2-40B4-BE49-F238E27FC236}">
                <a16:creationId xmlns:a16="http://schemas.microsoft.com/office/drawing/2014/main" id="{DC2ACC36-85A5-F76D-1C9D-78468CFABE35}"/>
              </a:ext>
            </a:extLst>
          </p:cNvPr>
          <p:cNvSpPr/>
          <p:nvPr/>
        </p:nvSpPr>
        <p:spPr>
          <a:xfrm rot="10800000">
            <a:off x="6208711" y="1102033"/>
            <a:ext cx="6019800" cy="3065884"/>
          </a:xfrm>
          <a:prstGeom prst="blockArc">
            <a:avLst>
              <a:gd name="adj1" fmla="val 11156274"/>
              <a:gd name="adj2" fmla="val 21223921"/>
              <a:gd name="adj3" fmla="val 947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" name="Picture 40" descr="A red line on a white background&#10;&#10;Description automatically generated">
            <a:extLst>
              <a:ext uri="{FF2B5EF4-FFF2-40B4-BE49-F238E27FC236}">
                <a16:creationId xmlns:a16="http://schemas.microsoft.com/office/drawing/2014/main" id="{682B0B4D-4F8E-F4C8-88B6-99FC8B93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416" y="2373464"/>
            <a:ext cx="1493875" cy="2987749"/>
          </a:xfrm>
          <a:prstGeom prst="rect">
            <a:avLst/>
          </a:prstGeom>
          <a:noFill/>
          <a:effectLst/>
        </p:spPr>
      </p:pic>
      <p:sp>
        <p:nvSpPr>
          <p:cNvPr id="46" name="Freeform: Shape 10">
            <a:extLst>
              <a:ext uri="{FF2B5EF4-FFF2-40B4-BE49-F238E27FC236}">
                <a16:creationId xmlns:a16="http://schemas.microsoft.com/office/drawing/2014/main" id="{5667A83F-C61F-5578-DFDF-537B3052CC2B}"/>
              </a:ext>
            </a:extLst>
          </p:cNvPr>
          <p:cNvSpPr/>
          <p:nvPr/>
        </p:nvSpPr>
        <p:spPr>
          <a:xfrm rot="4794478">
            <a:off x="1555079" y="1974496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3">
                <a:extLst>
                  <a:ext uri="{FF2B5EF4-FFF2-40B4-BE49-F238E27FC236}">
                    <a16:creationId xmlns:a16="http://schemas.microsoft.com/office/drawing/2014/main" id="{4A6DF4F0-9498-54CD-01CE-785610E5AC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5257" y="2470320"/>
                <a:ext cx="3625419" cy="26671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solidFill>
                      <a:srgbClr val="7030A0"/>
                    </a:solidFill>
                  </a:rPr>
                  <a:t>Gamma ray </a:t>
                </a:r>
                <a:r>
                  <a:rPr lang="en-US" sz="2000" dirty="0">
                    <a:solidFill>
                      <a:srgbClr val="7030A0"/>
                    </a:solidFill>
                    <a:sym typeface="Wingdings" pitchFamily="2" charset="2"/>
                  </a:rPr>
                  <a:t> 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rgbClr val="C00000"/>
                    </a:solidFill>
                    <a:sym typeface="Wingdings" pitchFamily="2" charset="2"/>
                  </a:rPr>
                  <a:t>Shower in atmosphere </a:t>
                </a:r>
                <a:endParaRPr lang="en-US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rgbClr val="FFC000"/>
                    </a:solidFill>
                  </a:rPr>
                  <a:t>Cherenkov Light (Optical)</a:t>
                </a:r>
              </a:p>
              <a:p>
                <a:pPr marL="0" indent="0" algn="ctr">
                  <a:buNone/>
                </a:pPr>
                <a:r>
                  <a:rPr lang="en-US" sz="2000" b="0" dirty="0">
                    <a:solidFill>
                      <a:srgbClr val="FFC000"/>
                    </a:solidFill>
                  </a:rPr>
                  <a:t>Time spread: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∼10 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sz="2000" dirty="0">
                  <a:solidFill>
                    <a:srgbClr val="FFC000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7" name="Content Placeholder 3">
                <a:extLst>
                  <a:ext uri="{FF2B5EF4-FFF2-40B4-BE49-F238E27FC236}">
                    <a16:creationId xmlns:a16="http://schemas.microsoft.com/office/drawing/2014/main" id="{4A6DF4F0-9498-54CD-01CE-785610E5A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257" y="2470320"/>
                <a:ext cx="3625419" cy="2667164"/>
              </a:xfrm>
              <a:prstGeom prst="rect">
                <a:avLst/>
              </a:prstGeom>
              <a:blipFill>
                <a:blip r:embed="rId3"/>
                <a:stretch>
                  <a:fillRect t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3">
                <a:extLst>
                  <a:ext uri="{FF2B5EF4-FFF2-40B4-BE49-F238E27FC236}">
                    <a16:creationId xmlns:a16="http://schemas.microsoft.com/office/drawing/2014/main" id="{019635CD-53AB-7110-B8E3-8937E6295E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2255" y="5470703"/>
                <a:ext cx="3625419" cy="5316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𝑒𝑒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𝑒𝑒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8" name="Content Placeholder 3">
                <a:extLst>
                  <a:ext uri="{FF2B5EF4-FFF2-40B4-BE49-F238E27FC236}">
                    <a16:creationId xmlns:a16="http://schemas.microsoft.com/office/drawing/2014/main" id="{019635CD-53AB-7110-B8E3-8937E6295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55" y="5470703"/>
                <a:ext cx="3625419" cy="5316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38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0071-157D-3845-DD86-5F7F5E27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45" y="120846"/>
            <a:ext cx="8637048" cy="705635"/>
          </a:xfrm>
        </p:spPr>
        <p:txBody>
          <a:bodyPr>
            <a:normAutofit fontScale="90000"/>
          </a:bodyPr>
          <a:lstStyle/>
          <a:p>
            <a:r>
              <a:rPr lang="en-US" dirty="0"/>
              <a:t>Imaging Air Cherenkov Telescopes (IACTs)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62F26-9D63-BC71-0D80-10825C49577A}"/>
              </a:ext>
            </a:extLst>
          </p:cNvPr>
          <p:cNvGrpSpPr/>
          <p:nvPr/>
        </p:nvGrpSpPr>
        <p:grpSpPr>
          <a:xfrm>
            <a:off x="833070" y="1846065"/>
            <a:ext cx="6847368" cy="4497572"/>
            <a:chOff x="2328530" y="2658140"/>
            <a:chExt cx="3413051" cy="25597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077138-B236-A67C-B784-04A079946F56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E11EED-667C-76CC-E19C-DBD308E1D308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E98C65-FC41-CA81-0886-496CA1DAD4FB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solidFill>
              <a:srgbClr val="FFAE00">
                <a:alpha val="20000"/>
              </a:srgbClr>
            </a:solidFill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D5CCFDE-D1D0-BA6A-A1DE-B9B5BD43CE28}"/>
              </a:ext>
            </a:extLst>
          </p:cNvPr>
          <p:cNvGrpSpPr/>
          <p:nvPr/>
        </p:nvGrpSpPr>
        <p:grpSpPr>
          <a:xfrm>
            <a:off x="5625649" y="5013572"/>
            <a:ext cx="784744" cy="815099"/>
            <a:chOff x="7597535" y="1892064"/>
            <a:chExt cx="3219589" cy="2838726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D41AA5-50F5-134B-D893-3DA9371D1AAD}"/>
                </a:ext>
              </a:extLst>
            </p:cNvPr>
            <p:cNvSpPr/>
            <p:nvPr/>
          </p:nvSpPr>
          <p:spPr>
            <a:xfrm>
              <a:off x="9287172" y="3635637"/>
              <a:ext cx="1148317" cy="109515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9ED4608-5C96-C7E2-3B3D-A6E124390643}"/>
                </a:ext>
              </a:extLst>
            </p:cNvPr>
            <p:cNvSpPr/>
            <p:nvPr/>
          </p:nvSpPr>
          <p:spPr>
            <a:xfrm rot="19715675">
              <a:off x="8338835" y="2974821"/>
              <a:ext cx="2478289" cy="116655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rgbClr val="00B0F0"/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2CF122-5762-3F6C-A9AD-9738D44ACC3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 flipV="1">
              <a:off x="7597535" y="2093213"/>
              <a:ext cx="922834" cy="2013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CCDEB2-5755-14B3-B2EA-54394F4FD4A2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>
              <a:off x="7813084" y="1940592"/>
              <a:ext cx="2822507" cy="10693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5698466-59C6-2DBD-BF47-4C8196D6E6AC}"/>
                </a:ext>
              </a:extLst>
            </p:cNvPr>
            <p:cNvCxnSpPr>
              <a:cxnSpLocks/>
              <a:stCxn id="22" idx="4"/>
              <a:endCxn id="24" idx="0"/>
            </p:cNvCxnSpPr>
            <p:nvPr/>
          </p:nvCxnSpPr>
          <p:spPr>
            <a:xfrm flipH="1" flipV="1">
              <a:off x="7619837" y="1974837"/>
              <a:ext cx="2316198" cy="2081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FB11EA-B3F2-18DB-F682-B00262DB8BD5}"/>
                </a:ext>
              </a:extLst>
            </p:cNvPr>
            <p:cNvCxnSpPr>
              <a:cxnSpLocks/>
              <a:stCxn id="24" idx="0"/>
              <a:endCxn id="22" idx="0"/>
            </p:cNvCxnSpPr>
            <p:nvPr/>
          </p:nvCxnSpPr>
          <p:spPr>
            <a:xfrm>
              <a:off x="7619837" y="1974837"/>
              <a:ext cx="1600092" cy="108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E53730A-015D-2802-98DC-70704BA14E88}"/>
                </a:ext>
              </a:extLst>
            </p:cNvPr>
            <p:cNvSpPr/>
            <p:nvPr/>
          </p:nvSpPr>
          <p:spPr>
            <a:xfrm rot="18415342">
              <a:off x="7566237" y="1925455"/>
              <a:ext cx="268324" cy="201542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3C57E93-6ED8-D6F9-6923-AE1149538913}"/>
              </a:ext>
            </a:extLst>
          </p:cNvPr>
          <p:cNvGrpSpPr/>
          <p:nvPr/>
        </p:nvGrpSpPr>
        <p:grpSpPr>
          <a:xfrm>
            <a:off x="3561040" y="5024204"/>
            <a:ext cx="784744" cy="815099"/>
            <a:chOff x="7597535" y="1892064"/>
            <a:chExt cx="3219589" cy="2838726"/>
          </a:xfrm>
        </p:grpSpPr>
        <p:sp>
          <p:nvSpPr>
            <p:cNvPr id="151" name="Isosceles Triangle 150">
              <a:extLst>
                <a:ext uri="{FF2B5EF4-FFF2-40B4-BE49-F238E27FC236}">
                  <a16:creationId xmlns:a16="http://schemas.microsoft.com/office/drawing/2014/main" id="{B915D28F-BD76-162A-4628-4EF4B06C024A}"/>
                </a:ext>
              </a:extLst>
            </p:cNvPr>
            <p:cNvSpPr/>
            <p:nvPr/>
          </p:nvSpPr>
          <p:spPr>
            <a:xfrm>
              <a:off x="9287172" y="3635637"/>
              <a:ext cx="1148317" cy="109515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9D137AC-AE59-55B0-F59D-ECB5DB8356BD}"/>
                </a:ext>
              </a:extLst>
            </p:cNvPr>
            <p:cNvSpPr/>
            <p:nvPr/>
          </p:nvSpPr>
          <p:spPr>
            <a:xfrm rot="19715675">
              <a:off x="8338835" y="2974821"/>
              <a:ext cx="2478289" cy="116655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rgbClr val="00B0F0"/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6CE4676C-C4C2-9249-BBFF-AD3A7A246374}"/>
                </a:ext>
              </a:extLst>
            </p:cNvPr>
            <p:cNvCxnSpPr>
              <a:cxnSpLocks/>
              <a:stCxn id="152" idx="2"/>
            </p:cNvCxnSpPr>
            <p:nvPr/>
          </p:nvCxnSpPr>
          <p:spPr>
            <a:xfrm flipH="1" flipV="1">
              <a:off x="7597535" y="2093213"/>
              <a:ext cx="922834" cy="2013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D0B7CDB-732B-23DA-1F28-8441C5FF3B6B}"/>
                </a:ext>
              </a:extLst>
            </p:cNvPr>
            <p:cNvCxnSpPr>
              <a:cxnSpLocks/>
              <a:endCxn id="152" idx="6"/>
            </p:cNvCxnSpPr>
            <p:nvPr/>
          </p:nvCxnSpPr>
          <p:spPr>
            <a:xfrm>
              <a:off x="7813084" y="1940592"/>
              <a:ext cx="2822507" cy="10693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69A3F0B-C028-6908-67A4-AC831E86ABBE}"/>
                </a:ext>
              </a:extLst>
            </p:cNvPr>
            <p:cNvCxnSpPr>
              <a:cxnSpLocks/>
              <a:stCxn id="152" idx="4"/>
              <a:endCxn id="157" idx="0"/>
            </p:cNvCxnSpPr>
            <p:nvPr/>
          </p:nvCxnSpPr>
          <p:spPr>
            <a:xfrm flipH="1" flipV="1">
              <a:off x="7619837" y="1974837"/>
              <a:ext cx="2316198" cy="2081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330E3F1-212E-AB2C-9C73-7976F17D8872}"/>
                </a:ext>
              </a:extLst>
            </p:cNvPr>
            <p:cNvCxnSpPr>
              <a:cxnSpLocks/>
              <a:stCxn id="157" idx="0"/>
              <a:endCxn id="152" idx="0"/>
            </p:cNvCxnSpPr>
            <p:nvPr/>
          </p:nvCxnSpPr>
          <p:spPr>
            <a:xfrm>
              <a:off x="7619837" y="1974837"/>
              <a:ext cx="1600092" cy="108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A584CCC0-E370-1449-F982-FC13C09D1174}"/>
                </a:ext>
              </a:extLst>
            </p:cNvPr>
            <p:cNvSpPr/>
            <p:nvPr/>
          </p:nvSpPr>
          <p:spPr>
            <a:xfrm rot="18415342">
              <a:off x="7566237" y="1925455"/>
              <a:ext cx="268324" cy="201542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Content Placeholder 3">
            <a:extLst>
              <a:ext uri="{FF2B5EF4-FFF2-40B4-BE49-F238E27FC236}">
                <a16:creationId xmlns:a16="http://schemas.microsoft.com/office/drawing/2014/main" id="{6F89CE9D-9350-CA94-193C-A9C638D53990}"/>
              </a:ext>
            </a:extLst>
          </p:cNvPr>
          <p:cNvSpPr txBox="1">
            <a:spLocks/>
          </p:cNvSpPr>
          <p:nvPr/>
        </p:nvSpPr>
        <p:spPr>
          <a:xfrm>
            <a:off x="1392432" y="1400121"/>
            <a:ext cx="5824004" cy="6676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10 m mirror + PMTs with </a:t>
            </a:r>
            <a:r>
              <a:rPr lang="en-US" sz="2000" b="1" dirty="0"/>
              <a:t>nanosecond time-resolution</a:t>
            </a:r>
            <a:r>
              <a:rPr lang="en-US" sz="2000" dirty="0"/>
              <a:t> </a:t>
            </a:r>
            <a:endParaRPr lang="en-US" sz="2000" b="1" dirty="0"/>
          </a:p>
          <a:p>
            <a:pPr marL="0" indent="0" algn="ctr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651CC-D744-4FDE-1DC1-594D53D20CE3}"/>
              </a:ext>
            </a:extLst>
          </p:cNvPr>
          <p:cNvSpPr txBox="1">
            <a:spLocks/>
          </p:cNvSpPr>
          <p:nvPr/>
        </p:nvSpPr>
        <p:spPr>
          <a:xfrm>
            <a:off x="4453019" y="4601556"/>
            <a:ext cx="2345259" cy="539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FFA210E-1288-82EE-4A74-0B1BDCDDAC57}"/>
              </a:ext>
            </a:extLst>
          </p:cNvPr>
          <p:cNvSpPr txBox="1">
            <a:spLocks/>
          </p:cNvSpPr>
          <p:nvPr/>
        </p:nvSpPr>
        <p:spPr>
          <a:xfrm>
            <a:off x="2424060" y="4567510"/>
            <a:ext cx="2345259" cy="539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E84F5A1-DF2E-F3EC-AABB-7E6B31F4DE42}"/>
              </a:ext>
            </a:extLst>
          </p:cNvPr>
          <p:cNvSpPr txBox="1">
            <a:spLocks/>
          </p:cNvSpPr>
          <p:nvPr/>
        </p:nvSpPr>
        <p:spPr>
          <a:xfrm>
            <a:off x="1267367" y="1000673"/>
            <a:ext cx="4862663" cy="705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VERITAS,  CTA (soon), </a:t>
            </a:r>
            <a:r>
              <a:rPr lang="en-US" sz="2000" dirty="0" err="1"/>
              <a:t>etc</a:t>
            </a:r>
            <a:endParaRPr lang="en-US" sz="20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AC2524-0574-7B0A-C8A1-ADE57253E914}"/>
              </a:ext>
            </a:extLst>
          </p:cNvPr>
          <p:cNvSpPr/>
          <p:nvPr/>
        </p:nvSpPr>
        <p:spPr>
          <a:xfrm rot="2334294">
            <a:off x="236526" y="1498572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69D817A-D73E-8A51-24C8-E637EB3A4CD2}"/>
              </a:ext>
            </a:extLst>
          </p:cNvPr>
          <p:cNvSpPr/>
          <p:nvPr/>
        </p:nvSpPr>
        <p:spPr>
          <a:xfrm rot="6738989">
            <a:off x="355367" y="1345356"/>
            <a:ext cx="764026" cy="1066454"/>
          </a:xfrm>
          <a:prstGeom prst="arc">
            <a:avLst>
              <a:gd name="adj1" fmla="val 16200000"/>
              <a:gd name="adj2" fmla="val 18326597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3">
                <a:extLst>
                  <a:ext uri="{FF2B5EF4-FFF2-40B4-BE49-F238E27FC236}">
                    <a16:creationId xmlns:a16="http://schemas.microsoft.com/office/drawing/2014/main" id="{D5DC1AD9-C61E-2B9F-6FC7-DB6A8FB2D3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3024" y="2238434"/>
                <a:ext cx="1744599" cy="4929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Content Placeholder 3">
                <a:extLst>
                  <a:ext uri="{FF2B5EF4-FFF2-40B4-BE49-F238E27FC236}">
                    <a16:creationId xmlns:a16="http://schemas.microsoft.com/office/drawing/2014/main" id="{D5DC1AD9-C61E-2B9F-6FC7-DB6A8FB2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024" y="2238434"/>
                <a:ext cx="1744599" cy="4929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C4815D-0456-3182-4923-A816B0F00BC9}"/>
              </a:ext>
            </a:extLst>
          </p:cNvPr>
          <p:cNvCxnSpPr>
            <a:cxnSpLocks/>
            <a:endCxn id="13" idx="5"/>
          </p:cNvCxnSpPr>
          <p:nvPr/>
        </p:nvCxnSpPr>
        <p:spPr>
          <a:xfrm>
            <a:off x="4865571" y="5787863"/>
            <a:ext cx="2004214" cy="392991"/>
          </a:xfrm>
          <a:prstGeom prst="straightConnector1">
            <a:avLst/>
          </a:prstGeom>
          <a:ln w="127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3">
                <a:extLst>
                  <a:ext uri="{FF2B5EF4-FFF2-40B4-BE49-F238E27FC236}">
                    <a16:creationId xmlns:a16="http://schemas.microsoft.com/office/drawing/2014/main" id="{28C9BEE9-2CD0-4D37-E46D-BF1B32AB53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58213" y="5877553"/>
                <a:ext cx="1744599" cy="4929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∼100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Content Placeholder 3">
                <a:extLst>
                  <a:ext uri="{FF2B5EF4-FFF2-40B4-BE49-F238E27FC236}">
                    <a16:creationId xmlns:a16="http://schemas.microsoft.com/office/drawing/2014/main" id="{28C9BEE9-2CD0-4D37-E46D-BF1B32AB5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213" y="5877553"/>
                <a:ext cx="1744599" cy="4929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77A655CB-7B68-4A7A-BCFE-5AF6C28CA8B2}"/>
              </a:ext>
            </a:extLst>
          </p:cNvPr>
          <p:cNvSpPr txBox="1">
            <a:spLocks/>
          </p:cNvSpPr>
          <p:nvPr/>
        </p:nvSpPr>
        <p:spPr>
          <a:xfrm rot="1767798">
            <a:off x="2759366" y="3507174"/>
            <a:ext cx="3625419" cy="531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FFC000"/>
                </a:solidFill>
              </a:rPr>
              <a:t>Cherenkov Light (Optical)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06C77C4-3AEF-4D5E-F3FB-C07B7EE0076D}"/>
              </a:ext>
            </a:extLst>
          </p:cNvPr>
          <p:cNvGrpSpPr/>
          <p:nvPr/>
        </p:nvGrpSpPr>
        <p:grpSpPr>
          <a:xfrm>
            <a:off x="8573243" y="3685751"/>
            <a:ext cx="2983047" cy="2479241"/>
            <a:chOff x="4559616" y="1007875"/>
            <a:chExt cx="2983047" cy="2479241"/>
          </a:xfrm>
        </p:grpSpPr>
        <p:sp>
          <p:nvSpPr>
            <p:cNvPr id="65" name="Content Placeholder 3">
              <a:extLst>
                <a:ext uri="{FF2B5EF4-FFF2-40B4-BE49-F238E27FC236}">
                  <a16:creationId xmlns:a16="http://schemas.microsoft.com/office/drawing/2014/main" id="{E6467BA6-9032-E6FD-F9AB-7B46217EBF27}"/>
                </a:ext>
              </a:extLst>
            </p:cNvPr>
            <p:cNvSpPr txBox="1">
              <a:spLocks/>
            </p:cNvSpPr>
            <p:nvPr/>
          </p:nvSpPr>
          <p:spPr>
            <a:xfrm>
              <a:off x="4949014" y="2947247"/>
              <a:ext cx="2345259" cy="53986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</a:rPr>
                <a:t>single gamma-ray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593954A-AA3D-C27C-06D7-9EB1FFD114B6}"/>
                </a:ext>
              </a:extLst>
            </p:cNvPr>
            <p:cNvGrpSpPr/>
            <p:nvPr/>
          </p:nvGrpSpPr>
          <p:grpSpPr>
            <a:xfrm>
              <a:off x="4559616" y="1007875"/>
              <a:ext cx="2983047" cy="1930806"/>
              <a:chOff x="4559616" y="1007875"/>
              <a:chExt cx="2983047" cy="1930806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D96B362-52E2-0FC4-491D-57A51D669FEA}"/>
                  </a:ext>
                </a:extLst>
              </p:cNvPr>
              <p:cNvGrpSpPr/>
              <p:nvPr/>
            </p:nvGrpSpPr>
            <p:grpSpPr>
              <a:xfrm>
                <a:off x="5140108" y="1007875"/>
                <a:ext cx="1963073" cy="1930806"/>
                <a:chOff x="7823146" y="1530977"/>
                <a:chExt cx="3019713" cy="3051499"/>
              </a:xfrm>
            </p:grpSpPr>
            <p:pic>
              <p:nvPicPr>
                <p:cNvPr id="70" name="Picture 69" descr="A hexagon pattern with a white and blue backgrou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79C6E17-04C2-BE97-0263-D8C91AFF1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3146" y="1530977"/>
                  <a:ext cx="3019713" cy="3051499"/>
                </a:xfrm>
                <a:prstGeom prst="rect">
                  <a:avLst/>
                </a:prstGeom>
              </p:spPr>
            </p:pic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A0A8AD02-3C85-CEA2-7E05-7530918FCE39}"/>
                    </a:ext>
                  </a:extLst>
                </p:cNvPr>
                <p:cNvSpPr/>
                <p:nvPr/>
              </p:nvSpPr>
              <p:spPr>
                <a:xfrm rot="17859404">
                  <a:off x="9101551" y="2361666"/>
                  <a:ext cx="1138846" cy="39435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B6957F9-0497-F61F-0973-8C35A51EBF1E}"/>
                    </a:ext>
                  </a:extLst>
                </p:cNvPr>
                <p:cNvSpPr/>
                <p:nvPr/>
              </p:nvSpPr>
              <p:spPr>
                <a:xfrm rot="13902245">
                  <a:off x="8153147" y="2907607"/>
                  <a:ext cx="1138846" cy="39435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Content Placeholder 3">
                <a:extLst>
                  <a:ext uri="{FF2B5EF4-FFF2-40B4-BE49-F238E27FC236}">
                    <a16:creationId xmlns:a16="http://schemas.microsoft.com/office/drawing/2014/main" id="{4A23930A-5FFD-65DF-E619-BE4E4165A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9616" y="1797738"/>
                <a:ext cx="2345259" cy="5398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1</a:t>
                </a:r>
              </a:p>
            </p:txBody>
          </p:sp>
          <p:sp>
            <p:nvSpPr>
              <p:cNvPr id="69" name="Content Placeholder 3">
                <a:extLst>
                  <a:ext uri="{FF2B5EF4-FFF2-40B4-BE49-F238E27FC236}">
                    <a16:creationId xmlns:a16="http://schemas.microsoft.com/office/drawing/2014/main" id="{B2CAB21D-B523-0EB2-FC53-A5546C928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7404" y="1416134"/>
                <a:ext cx="2345259" cy="5398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43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62F26-9D63-BC71-0D80-10825C49577A}"/>
              </a:ext>
            </a:extLst>
          </p:cNvPr>
          <p:cNvGrpSpPr/>
          <p:nvPr/>
        </p:nvGrpSpPr>
        <p:grpSpPr>
          <a:xfrm>
            <a:off x="833070" y="1846065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077138-B236-A67C-B784-04A079946F56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E11EED-667C-76CC-E19C-DBD308E1D308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E98C65-FC41-CA81-0886-496CA1DAD4FB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BDF2D-7B42-C847-7DC6-4030DC44322E}"/>
              </a:ext>
            </a:extLst>
          </p:cNvPr>
          <p:cNvGrpSpPr/>
          <p:nvPr/>
        </p:nvGrpSpPr>
        <p:grpSpPr>
          <a:xfrm>
            <a:off x="1006324" y="1714852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978AC7-4E89-4EE8-4662-6843C6F908D1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2DDF14-3F7D-B99B-9F66-0AE2A302B2B2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4F5A21-1BB1-769F-42BF-B1900455AA2D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7D0E9-9DC7-A47A-71DB-6FD6F7C268B6}"/>
              </a:ext>
            </a:extLst>
          </p:cNvPr>
          <p:cNvGrpSpPr/>
          <p:nvPr/>
        </p:nvGrpSpPr>
        <p:grpSpPr>
          <a:xfrm>
            <a:off x="1206194" y="1576904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7F0FF2-ABA0-3645-5034-7EAAC0133595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C4C509-FFE6-A1DE-42E6-994DC0751B0F}"/>
                </a:ext>
              </a:extLst>
            </p:cNvPr>
            <p:cNvCxnSpPr>
              <a:cxnSpLocks/>
            </p:cNvCxnSpPr>
            <p:nvPr/>
          </p:nvCxnSpPr>
          <p:spPr>
            <a:xfrm>
              <a:off x="2330929" y="2663618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32B354-B295-FC93-D2DA-C5AC822F37A2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7E438-797C-2605-4C24-4EE81C4C7418}"/>
              </a:ext>
            </a:extLst>
          </p:cNvPr>
          <p:cNvGrpSpPr/>
          <p:nvPr/>
        </p:nvGrpSpPr>
        <p:grpSpPr>
          <a:xfrm>
            <a:off x="1415690" y="1468711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CBA310-BACC-B600-A0E8-64F49D48230E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8F9065-F7A1-A32F-88F1-183A00138AE9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BA1C08-A7B0-5BBA-52DE-00F200846CF0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DC2256-D64F-6D65-A19C-A93700741A25}"/>
              </a:ext>
            </a:extLst>
          </p:cNvPr>
          <p:cNvGrpSpPr/>
          <p:nvPr/>
        </p:nvGrpSpPr>
        <p:grpSpPr>
          <a:xfrm>
            <a:off x="1584131" y="1350389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376537-8403-ECD3-7942-2F934E399281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5F1B9C-35EA-C518-FC3E-7014CEBD8B00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6259E50-A38B-D0A1-6EBC-20D8B533E2A7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B0C4F842-EC3C-C0BA-BDD4-62E8876E7E41}"/>
              </a:ext>
            </a:extLst>
          </p:cNvPr>
          <p:cNvSpPr txBox="1">
            <a:spLocks/>
          </p:cNvSpPr>
          <p:nvPr/>
        </p:nvSpPr>
        <p:spPr>
          <a:xfrm>
            <a:off x="4460137" y="1433615"/>
            <a:ext cx="3771024" cy="9374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Numerous showers </a:t>
            </a:r>
            <a:r>
              <a:rPr lang="en-US" sz="2000" b="1" dirty="0">
                <a:solidFill>
                  <a:srgbClr val="7030A0"/>
                </a:solidFill>
              </a:rPr>
              <a:t>overlap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Gamma-rays detected </a:t>
            </a:r>
            <a:r>
              <a:rPr lang="en-US" sz="2000" b="1" dirty="0">
                <a:solidFill>
                  <a:srgbClr val="7030A0"/>
                </a:solidFill>
              </a:rPr>
              <a:t>collectively</a:t>
            </a:r>
          </a:p>
          <a:p>
            <a:pPr marL="0" indent="0" algn="ctr">
              <a:buNone/>
            </a:pP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03CEC21E-C8CE-6042-2CC3-9CECCE9F30F4}"/>
              </a:ext>
            </a:extLst>
          </p:cNvPr>
          <p:cNvSpPr txBox="1">
            <a:spLocks/>
          </p:cNvSpPr>
          <p:nvPr/>
        </p:nvSpPr>
        <p:spPr>
          <a:xfrm rot="19644521">
            <a:off x="1709824" y="605062"/>
            <a:ext cx="2498668" cy="459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gamma-ray wavefront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3">
                <a:extLst>
                  <a:ext uri="{FF2B5EF4-FFF2-40B4-BE49-F238E27FC236}">
                    <a16:creationId xmlns:a16="http://schemas.microsoft.com/office/drawing/2014/main" id="{16C867C2-251C-11D0-13A9-EA728A370C13}"/>
                  </a:ext>
                </a:extLst>
              </p:cNvPr>
              <p:cNvSpPr txBox="1">
                <a:spLocks/>
              </p:cNvSpPr>
              <p:nvPr/>
            </p:nvSpPr>
            <p:spPr>
              <a:xfrm rot="19644521">
                <a:off x="1220007" y="562332"/>
                <a:ext cx="1090839" cy="47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3">
                <a:extLst>
                  <a:ext uri="{FF2B5EF4-FFF2-40B4-BE49-F238E27FC236}">
                    <a16:creationId xmlns:a16="http://schemas.microsoft.com/office/drawing/2014/main" id="{16C867C2-251C-11D0-13A9-EA728A3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44521">
                <a:off x="1220007" y="562332"/>
                <a:ext cx="1090839" cy="4775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C7EFDD-68E5-0B85-71E4-3E682FB169D0}"/>
              </a:ext>
            </a:extLst>
          </p:cNvPr>
          <p:cNvCxnSpPr>
            <a:cxnSpLocks/>
          </p:cNvCxnSpPr>
          <p:nvPr/>
        </p:nvCxnSpPr>
        <p:spPr>
          <a:xfrm flipH="1">
            <a:off x="-51208" y="-19902"/>
            <a:ext cx="3836310" cy="242949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4D1D81-0636-F51C-EB81-2B09D382F25C}"/>
              </a:ext>
            </a:extLst>
          </p:cNvPr>
          <p:cNvGrpSpPr/>
          <p:nvPr/>
        </p:nvGrpSpPr>
        <p:grpSpPr>
          <a:xfrm>
            <a:off x="5415794" y="4802951"/>
            <a:ext cx="784744" cy="815099"/>
            <a:chOff x="7597535" y="1892064"/>
            <a:chExt cx="3219589" cy="2838726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B0DACB7-A943-3B85-2028-5EC6EF3CF51B}"/>
                </a:ext>
              </a:extLst>
            </p:cNvPr>
            <p:cNvSpPr/>
            <p:nvPr/>
          </p:nvSpPr>
          <p:spPr>
            <a:xfrm>
              <a:off x="9287172" y="3635637"/>
              <a:ext cx="1148317" cy="109515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D3F7EC2-1C2F-4527-FD0E-3FEE261E4D7C}"/>
                </a:ext>
              </a:extLst>
            </p:cNvPr>
            <p:cNvSpPr/>
            <p:nvPr/>
          </p:nvSpPr>
          <p:spPr>
            <a:xfrm rot="19715675">
              <a:off x="8338835" y="2974821"/>
              <a:ext cx="2478289" cy="116655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rgbClr val="00B0F0"/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78A66D-43F0-8EA9-F36B-0F4516383DB3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 flipV="1">
              <a:off x="7597535" y="2093213"/>
              <a:ext cx="922834" cy="2013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8444BBF-451E-4D64-E2A7-22D1D670A039}"/>
                </a:ext>
              </a:extLst>
            </p:cNvPr>
            <p:cNvCxnSpPr>
              <a:cxnSpLocks/>
              <a:endCxn id="48" idx="6"/>
            </p:cNvCxnSpPr>
            <p:nvPr/>
          </p:nvCxnSpPr>
          <p:spPr>
            <a:xfrm>
              <a:off x="7813084" y="1940592"/>
              <a:ext cx="2822507" cy="10693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A20C522-75F1-A73E-5824-22E83A1AB5C6}"/>
                </a:ext>
              </a:extLst>
            </p:cNvPr>
            <p:cNvCxnSpPr>
              <a:cxnSpLocks/>
              <a:stCxn id="48" idx="4"/>
              <a:endCxn id="53" idx="0"/>
            </p:cNvCxnSpPr>
            <p:nvPr/>
          </p:nvCxnSpPr>
          <p:spPr>
            <a:xfrm flipH="1" flipV="1">
              <a:off x="7619837" y="1974837"/>
              <a:ext cx="2316198" cy="2081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2917E31-3225-0FEA-5B5F-87B2C8846CE3}"/>
                </a:ext>
              </a:extLst>
            </p:cNvPr>
            <p:cNvCxnSpPr>
              <a:cxnSpLocks/>
              <a:stCxn id="53" idx="0"/>
              <a:endCxn id="48" idx="0"/>
            </p:cNvCxnSpPr>
            <p:nvPr/>
          </p:nvCxnSpPr>
          <p:spPr>
            <a:xfrm>
              <a:off x="7619837" y="1974837"/>
              <a:ext cx="1600092" cy="108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FEDC60C-24F6-FC11-A612-4AFDF4B30F13}"/>
                </a:ext>
              </a:extLst>
            </p:cNvPr>
            <p:cNvSpPr/>
            <p:nvPr/>
          </p:nvSpPr>
          <p:spPr>
            <a:xfrm rot="18415342">
              <a:off x="7566237" y="1925455"/>
              <a:ext cx="268324" cy="201542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A06EAE-5EF0-2413-2784-FE51D2EFFF8F}"/>
              </a:ext>
            </a:extLst>
          </p:cNvPr>
          <p:cNvGrpSpPr/>
          <p:nvPr/>
        </p:nvGrpSpPr>
        <p:grpSpPr>
          <a:xfrm>
            <a:off x="3955746" y="4807992"/>
            <a:ext cx="784744" cy="815099"/>
            <a:chOff x="7597535" y="1892064"/>
            <a:chExt cx="3219589" cy="2838726"/>
          </a:xfrm>
        </p:grpSpPr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57F31258-2A3E-06D7-BB02-BBED9794A828}"/>
                </a:ext>
              </a:extLst>
            </p:cNvPr>
            <p:cNvSpPr/>
            <p:nvPr/>
          </p:nvSpPr>
          <p:spPr>
            <a:xfrm>
              <a:off x="9287172" y="3635637"/>
              <a:ext cx="1148317" cy="109515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0EFAC5D-50AD-7EAE-8E0A-5892346D7F03}"/>
                </a:ext>
              </a:extLst>
            </p:cNvPr>
            <p:cNvSpPr/>
            <p:nvPr/>
          </p:nvSpPr>
          <p:spPr>
            <a:xfrm rot="19715675">
              <a:off x="8338835" y="2974821"/>
              <a:ext cx="2478289" cy="116655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rgbClr val="00B0F0"/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26DD62A-3CF4-6295-4119-BD69A090E947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7597535" y="2093213"/>
              <a:ext cx="922834" cy="2013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04B3CD-3200-7FF1-84D5-FE0FBFC90BE4}"/>
                </a:ext>
              </a:extLst>
            </p:cNvPr>
            <p:cNvCxnSpPr>
              <a:cxnSpLocks/>
              <a:endCxn id="56" idx="6"/>
            </p:cNvCxnSpPr>
            <p:nvPr/>
          </p:nvCxnSpPr>
          <p:spPr>
            <a:xfrm>
              <a:off x="7813084" y="1940592"/>
              <a:ext cx="2822507" cy="10693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41A1B72-4594-FDEF-B4EC-9666B885C822}"/>
                </a:ext>
              </a:extLst>
            </p:cNvPr>
            <p:cNvCxnSpPr>
              <a:cxnSpLocks/>
              <a:stCxn id="56" idx="4"/>
              <a:endCxn id="61" idx="0"/>
            </p:cNvCxnSpPr>
            <p:nvPr/>
          </p:nvCxnSpPr>
          <p:spPr>
            <a:xfrm flipH="1" flipV="1">
              <a:off x="7619837" y="1974837"/>
              <a:ext cx="2316198" cy="2081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3ACC29-BCFE-5242-FEFA-C2F7FCFB9CC6}"/>
                </a:ext>
              </a:extLst>
            </p:cNvPr>
            <p:cNvCxnSpPr>
              <a:cxnSpLocks/>
              <a:stCxn id="61" idx="0"/>
              <a:endCxn id="56" idx="0"/>
            </p:cNvCxnSpPr>
            <p:nvPr/>
          </p:nvCxnSpPr>
          <p:spPr>
            <a:xfrm>
              <a:off x="7619837" y="1974837"/>
              <a:ext cx="1600092" cy="108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56B2BB6-61D7-D18D-2F7F-C74FB43C1670}"/>
                </a:ext>
              </a:extLst>
            </p:cNvPr>
            <p:cNvSpPr/>
            <p:nvPr/>
          </p:nvSpPr>
          <p:spPr>
            <a:xfrm rot="18415342">
              <a:off x="7566237" y="1925455"/>
              <a:ext cx="268324" cy="201542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B8BE4-3A61-AAB4-C1BD-B631E792C873}"/>
              </a:ext>
            </a:extLst>
          </p:cNvPr>
          <p:cNvSpPr/>
          <p:nvPr/>
        </p:nvSpPr>
        <p:spPr>
          <a:xfrm rot="2837705">
            <a:off x="285815" y="1453059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D1F54C8-3289-9317-B8E2-FA5F25C881C7}"/>
              </a:ext>
            </a:extLst>
          </p:cNvPr>
          <p:cNvSpPr/>
          <p:nvPr/>
        </p:nvSpPr>
        <p:spPr>
          <a:xfrm rot="2837705">
            <a:off x="476860" y="1345642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A404A5B-E643-0159-C69D-C7E0D6421922}"/>
              </a:ext>
            </a:extLst>
          </p:cNvPr>
          <p:cNvSpPr/>
          <p:nvPr/>
        </p:nvSpPr>
        <p:spPr>
          <a:xfrm rot="2837705">
            <a:off x="689504" y="1223602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D6D3CE3-F4C8-7548-1391-6C955AE18EA2}"/>
              </a:ext>
            </a:extLst>
          </p:cNvPr>
          <p:cNvSpPr/>
          <p:nvPr/>
        </p:nvSpPr>
        <p:spPr>
          <a:xfrm rot="2837705">
            <a:off x="882978" y="1087864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A1C1355-2373-6338-3D96-82806409A618}"/>
              </a:ext>
            </a:extLst>
          </p:cNvPr>
          <p:cNvSpPr/>
          <p:nvPr/>
        </p:nvSpPr>
        <p:spPr>
          <a:xfrm rot="2837705">
            <a:off x="1051418" y="996958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itle 103">
            <a:extLst>
              <a:ext uri="{FF2B5EF4-FFF2-40B4-BE49-F238E27FC236}">
                <a16:creationId xmlns:a16="http://schemas.microsoft.com/office/drawing/2014/main" id="{831A1FB0-8230-AEE5-E5CA-45125A18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61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962F26-9D63-BC71-0D80-10825C49577A}"/>
              </a:ext>
            </a:extLst>
          </p:cNvPr>
          <p:cNvGrpSpPr/>
          <p:nvPr/>
        </p:nvGrpSpPr>
        <p:grpSpPr>
          <a:xfrm>
            <a:off x="833070" y="1846065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077138-B236-A67C-B784-04A079946F56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E11EED-667C-76CC-E19C-DBD308E1D308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E98C65-FC41-CA81-0886-496CA1DAD4FB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BDF2D-7B42-C847-7DC6-4030DC44322E}"/>
              </a:ext>
            </a:extLst>
          </p:cNvPr>
          <p:cNvGrpSpPr/>
          <p:nvPr/>
        </p:nvGrpSpPr>
        <p:grpSpPr>
          <a:xfrm>
            <a:off x="1006324" y="1714852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978AC7-4E89-4EE8-4662-6843C6F908D1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2DDF14-3F7D-B99B-9F66-0AE2A302B2B2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4F5A21-1BB1-769F-42BF-B1900455AA2D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7D0E9-9DC7-A47A-71DB-6FD6F7C268B6}"/>
              </a:ext>
            </a:extLst>
          </p:cNvPr>
          <p:cNvGrpSpPr/>
          <p:nvPr/>
        </p:nvGrpSpPr>
        <p:grpSpPr>
          <a:xfrm>
            <a:off x="1206194" y="1576904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7F0FF2-ABA0-3645-5034-7EAAC0133595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C4C509-FFE6-A1DE-42E6-994DC0751B0F}"/>
                </a:ext>
              </a:extLst>
            </p:cNvPr>
            <p:cNvCxnSpPr>
              <a:cxnSpLocks/>
            </p:cNvCxnSpPr>
            <p:nvPr/>
          </p:nvCxnSpPr>
          <p:spPr>
            <a:xfrm>
              <a:off x="2330929" y="2663618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32B354-B295-FC93-D2DA-C5AC822F37A2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7E438-797C-2605-4C24-4EE81C4C7418}"/>
              </a:ext>
            </a:extLst>
          </p:cNvPr>
          <p:cNvGrpSpPr/>
          <p:nvPr/>
        </p:nvGrpSpPr>
        <p:grpSpPr>
          <a:xfrm>
            <a:off x="1415690" y="1468711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CBA310-BACC-B600-A0E8-64F49D48230E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8F9065-F7A1-A32F-88F1-183A00138AE9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BA1C08-A7B0-5BBA-52DE-00F200846CF0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AE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DC2256-D64F-6D65-A19C-A93700741A25}"/>
              </a:ext>
            </a:extLst>
          </p:cNvPr>
          <p:cNvGrpSpPr/>
          <p:nvPr/>
        </p:nvGrpSpPr>
        <p:grpSpPr>
          <a:xfrm>
            <a:off x="1584131" y="1350389"/>
            <a:ext cx="6847368" cy="4497572"/>
            <a:chOff x="2328530" y="2658140"/>
            <a:chExt cx="3413051" cy="2559788"/>
          </a:xfrm>
          <a:solidFill>
            <a:srgbClr val="FFAE00">
              <a:alpha val="20000"/>
            </a:srgbClr>
          </a:solidFill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376537-8403-ECD3-7942-2F934E399281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2328530" y="2658140"/>
              <a:ext cx="653903" cy="2243470"/>
            </a:xfrm>
            <a:prstGeom prst="line">
              <a:avLst/>
            </a:prstGeom>
            <a:grpFill/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5F1B9C-35EA-C518-FC3E-7014CEBD8B00}"/>
                </a:ext>
              </a:extLst>
            </p:cNvPr>
            <p:cNvCxnSpPr>
              <a:cxnSpLocks/>
            </p:cNvCxnSpPr>
            <p:nvPr/>
          </p:nvCxnSpPr>
          <p:spPr>
            <a:xfrm>
              <a:off x="2328530" y="2658140"/>
              <a:ext cx="3381253" cy="2172492"/>
            </a:xfrm>
            <a:prstGeom prst="line">
              <a:avLst/>
            </a:prstGeom>
            <a:grpFill/>
            <a:ln w="12700">
              <a:solidFill>
                <a:srgbClr val="FFA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6259E50-A38B-D0A1-6EBC-20D8B533E2A7}"/>
                </a:ext>
              </a:extLst>
            </p:cNvPr>
            <p:cNvSpPr/>
            <p:nvPr/>
          </p:nvSpPr>
          <p:spPr>
            <a:xfrm>
              <a:off x="2982433" y="4585291"/>
              <a:ext cx="2759148" cy="632637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B0C4F842-EC3C-C0BA-BDD4-62E8876E7E41}"/>
              </a:ext>
            </a:extLst>
          </p:cNvPr>
          <p:cNvSpPr txBox="1">
            <a:spLocks/>
          </p:cNvSpPr>
          <p:nvPr/>
        </p:nvSpPr>
        <p:spPr>
          <a:xfrm>
            <a:off x="4460137" y="1433615"/>
            <a:ext cx="3771024" cy="9374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Numerous showers </a:t>
            </a:r>
            <a:r>
              <a:rPr lang="en-US" sz="2000" b="1" dirty="0">
                <a:solidFill>
                  <a:srgbClr val="7030A0"/>
                </a:solidFill>
              </a:rPr>
              <a:t>overlap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Gamma-rays detected </a:t>
            </a:r>
            <a:r>
              <a:rPr lang="en-US" sz="2000" b="1" dirty="0">
                <a:solidFill>
                  <a:srgbClr val="7030A0"/>
                </a:solidFill>
              </a:rPr>
              <a:t>collectively</a:t>
            </a:r>
          </a:p>
          <a:p>
            <a:pPr marL="0" indent="0" algn="ctr">
              <a:buNone/>
            </a:pP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03CEC21E-C8CE-6042-2CC3-9CECCE9F30F4}"/>
              </a:ext>
            </a:extLst>
          </p:cNvPr>
          <p:cNvSpPr txBox="1">
            <a:spLocks/>
          </p:cNvSpPr>
          <p:nvPr/>
        </p:nvSpPr>
        <p:spPr>
          <a:xfrm rot="19644521">
            <a:off x="1709824" y="605062"/>
            <a:ext cx="2498668" cy="459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gamma-ray wavefront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3">
                <a:extLst>
                  <a:ext uri="{FF2B5EF4-FFF2-40B4-BE49-F238E27FC236}">
                    <a16:creationId xmlns:a16="http://schemas.microsoft.com/office/drawing/2014/main" id="{16C867C2-251C-11D0-13A9-EA728A370C13}"/>
                  </a:ext>
                </a:extLst>
              </p:cNvPr>
              <p:cNvSpPr txBox="1">
                <a:spLocks/>
              </p:cNvSpPr>
              <p:nvPr/>
            </p:nvSpPr>
            <p:spPr>
              <a:xfrm rot="19644521">
                <a:off x="1220007" y="562332"/>
                <a:ext cx="1090839" cy="47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Content Placeholder 3">
                <a:extLst>
                  <a:ext uri="{FF2B5EF4-FFF2-40B4-BE49-F238E27FC236}">
                    <a16:creationId xmlns:a16="http://schemas.microsoft.com/office/drawing/2014/main" id="{16C867C2-251C-11D0-13A9-EA728A3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44521">
                <a:off x="1220007" y="562332"/>
                <a:ext cx="1090839" cy="4775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C7EFDD-68E5-0B85-71E4-3E682FB169D0}"/>
              </a:ext>
            </a:extLst>
          </p:cNvPr>
          <p:cNvCxnSpPr>
            <a:cxnSpLocks/>
          </p:cNvCxnSpPr>
          <p:nvPr/>
        </p:nvCxnSpPr>
        <p:spPr>
          <a:xfrm flipH="1">
            <a:off x="-51208" y="-19902"/>
            <a:ext cx="3836310" cy="242949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4D1D81-0636-F51C-EB81-2B09D382F25C}"/>
              </a:ext>
            </a:extLst>
          </p:cNvPr>
          <p:cNvGrpSpPr/>
          <p:nvPr/>
        </p:nvGrpSpPr>
        <p:grpSpPr>
          <a:xfrm>
            <a:off x="5415794" y="4802951"/>
            <a:ext cx="784744" cy="815099"/>
            <a:chOff x="7597535" y="1892064"/>
            <a:chExt cx="3219589" cy="2838726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B0DACB7-A943-3B85-2028-5EC6EF3CF51B}"/>
                </a:ext>
              </a:extLst>
            </p:cNvPr>
            <p:cNvSpPr/>
            <p:nvPr/>
          </p:nvSpPr>
          <p:spPr>
            <a:xfrm>
              <a:off x="9287172" y="3635637"/>
              <a:ext cx="1148317" cy="109515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D3F7EC2-1C2F-4527-FD0E-3FEE261E4D7C}"/>
                </a:ext>
              </a:extLst>
            </p:cNvPr>
            <p:cNvSpPr/>
            <p:nvPr/>
          </p:nvSpPr>
          <p:spPr>
            <a:xfrm rot="19715675">
              <a:off x="8338835" y="2974821"/>
              <a:ext cx="2478289" cy="116655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rgbClr val="00B0F0"/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78A66D-43F0-8EA9-F36B-0F4516383DB3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 flipV="1">
              <a:off x="7597535" y="2093213"/>
              <a:ext cx="922834" cy="2013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8444BBF-451E-4D64-E2A7-22D1D670A039}"/>
                </a:ext>
              </a:extLst>
            </p:cNvPr>
            <p:cNvCxnSpPr>
              <a:cxnSpLocks/>
              <a:endCxn id="48" idx="6"/>
            </p:cNvCxnSpPr>
            <p:nvPr/>
          </p:nvCxnSpPr>
          <p:spPr>
            <a:xfrm>
              <a:off x="7813084" y="1940592"/>
              <a:ext cx="2822507" cy="10693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A20C522-75F1-A73E-5824-22E83A1AB5C6}"/>
                </a:ext>
              </a:extLst>
            </p:cNvPr>
            <p:cNvCxnSpPr>
              <a:cxnSpLocks/>
              <a:stCxn id="48" idx="4"/>
              <a:endCxn id="53" idx="0"/>
            </p:cNvCxnSpPr>
            <p:nvPr/>
          </p:nvCxnSpPr>
          <p:spPr>
            <a:xfrm flipH="1" flipV="1">
              <a:off x="7619837" y="1974837"/>
              <a:ext cx="2316198" cy="2081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2917E31-3225-0FEA-5B5F-87B2C8846CE3}"/>
                </a:ext>
              </a:extLst>
            </p:cNvPr>
            <p:cNvCxnSpPr>
              <a:cxnSpLocks/>
              <a:stCxn id="53" idx="0"/>
              <a:endCxn id="48" idx="0"/>
            </p:cNvCxnSpPr>
            <p:nvPr/>
          </p:nvCxnSpPr>
          <p:spPr>
            <a:xfrm>
              <a:off x="7619837" y="1974837"/>
              <a:ext cx="1600092" cy="108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FEDC60C-24F6-FC11-A612-4AFDF4B30F13}"/>
                </a:ext>
              </a:extLst>
            </p:cNvPr>
            <p:cNvSpPr/>
            <p:nvPr/>
          </p:nvSpPr>
          <p:spPr>
            <a:xfrm rot="18415342">
              <a:off x="7566237" y="1925455"/>
              <a:ext cx="268324" cy="201542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A06EAE-5EF0-2413-2784-FE51D2EFFF8F}"/>
              </a:ext>
            </a:extLst>
          </p:cNvPr>
          <p:cNvGrpSpPr/>
          <p:nvPr/>
        </p:nvGrpSpPr>
        <p:grpSpPr>
          <a:xfrm>
            <a:off x="3955746" y="4807992"/>
            <a:ext cx="784744" cy="815099"/>
            <a:chOff x="7597535" y="1892064"/>
            <a:chExt cx="3219589" cy="2838726"/>
          </a:xfrm>
        </p:grpSpPr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57F31258-2A3E-06D7-BB02-BBED9794A828}"/>
                </a:ext>
              </a:extLst>
            </p:cNvPr>
            <p:cNvSpPr/>
            <p:nvPr/>
          </p:nvSpPr>
          <p:spPr>
            <a:xfrm>
              <a:off x="9287172" y="3635637"/>
              <a:ext cx="1148317" cy="109515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0EFAC5D-50AD-7EAE-8E0A-5892346D7F03}"/>
                </a:ext>
              </a:extLst>
            </p:cNvPr>
            <p:cNvSpPr/>
            <p:nvPr/>
          </p:nvSpPr>
          <p:spPr>
            <a:xfrm rot="19715675">
              <a:off x="8338835" y="2974821"/>
              <a:ext cx="2478289" cy="1166554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rgbClr val="00B0F0"/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26DD62A-3CF4-6295-4119-BD69A090E947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 flipV="1">
              <a:off x="7597535" y="2093213"/>
              <a:ext cx="922834" cy="2013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04B3CD-3200-7FF1-84D5-FE0FBFC90BE4}"/>
                </a:ext>
              </a:extLst>
            </p:cNvPr>
            <p:cNvCxnSpPr>
              <a:cxnSpLocks/>
              <a:endCxn id="56" idx="6"/>
            </p:cNvCxnSpPr>
            <p:nvPr/>
          </p:nvCxnSpPr>
          <p:spPr>
            <a:xfrm>
              <a:off x="7813084" y="1940592"/>
              <a:ext cx="2822507" cy="10693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41A1B72-4594-FDEF-B4EC-9666B885C822}"/>
                </a:ext>
              </a:extLst>
            </p:cNvPr>
            <p:cNvCxnSpPr>
              <a:cxnSpLocks/>
              <a:stCxn id="56" idx="4"/>
              <a:endCxn id="61" idx="0"/>
            </p:cNvCxnSpPr>
            <p:nvPr/>
          </p:nvCxnSpPr>
          <p:spPr>
            <a:xfrm flipH="1" flipV="1">
              <a:off x="7619837" y="1974837"/>
              <a:ext cx="2316198" cy="2081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3ACC29-BCFE-5242-FEFA-C2F7FCFB9CC6}"/>
                </a:ext>
              </a:extLst>
            </p:cNvPr>
            <p:cNvCxnSpPr>
              <a:cxnSpLocks/>
              <a:stCxn id="61" idx="0"/>
              <a:endCxn id="56" idx="0"/>
            </p:cNvCxnSpPr>
            <p:nvPr/>
          </p:nvCxnSpPr>
          <p:spPr>
            <a:xfrm>
              <a:off x="7619837" y="1974837"/>
              <a:ext cx="1600092" cy="1085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56B2BB6-61D7-D18D-2F7F-C74FB43C1670}"/>
                </a:ext>
              </a:extLst>
            </p:cNvPr>
            <p:cNvSpPr/>
            <p:nvPr/>
          </p:nvSpPr>
          <p:spPr>
            <a:xfrm rot="18415342">
              <a:off x="7566237" y="1925455"/>
              <a:ext cx="268324" cy="201542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B8BE4-3A61-AAB4-C1BD-B631E792C873}"/>
              </a:ext>
            </a:extLst>
          </p:cNvPr>
          <p:cNvSpPr/>
          <p:nvPr/>
        </p:nvSpPr>
        <p:spPr>
          <a:xfrm rot="2837705">
            <a:off x="285815" y="1453059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D1F54C8-3289-9317-B8E2-FA5F25C881C7}"/>
              </a:ext>
            </a:extLst>
          </p:cNvPr>
          <p:cNvSpPr/>
          <p:nvPr/>
        </p:nvSpPr>
        <p:spPr>
          <a:xfrm rot="2837705">
            <a:off x="476860" y="1345642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A404A5B-E643-0159-C69D-C7E0D6421922}"/>
              </a:ext>
            </a:extLst>
          </p:cNvPr>
          <p:cNvSpPr/>
          <p:nvPr/>
        </p:nvSpPr>
        <p:spPr>
          <a:xfrm rot="2837705">
            <a:off x="689504" y="1223602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D6D3CE3-F4C8-7548-1391-6C955AE18EA2}"/>
              </a:ext>
            </a:extLst>
          </p:cNvPr>
          <p:cNvSpPr/>
          <p:nvPr/>
        </p:nvSpPr>
        <p:spPr>
          <a:xfrm rot="2837705">
            <a:off x="882978" y="1087864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A1C1355-2373-6338-3D96-82806409A618}"/>
              </a:ext>
            </a:extLst>
          </p:cNvPr>
          <p:cNvSpPr/>
          <p:nvPr/>
        </p:nvSpPr>
        <p:spPr>
          <a:xfrm rot="2837705">
            <a:off x="1051418" y="996958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7030A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8A6A79-4FDD-4163-5A4F-FBF45C4B2E9B}"/>
              </a:ext>
            </a:extLst>
          </p:cNvPr>
          <p:cNvGrpSpPr/>
          <p:nvPr/>
        </p:nvGrpSpPr>
        <p:grpSpPr>
          <a:xfrm>
            <a:off x="9051782" y="1099401"/>
            <a:ext cx="1963073" cy="1951159"/>
            <a:chOff x="7823146" y="1530977"/>
            <a:chExt cx="3019713" cy="3051499"/>
          </a:xfrm>
        </p:grpSpPr>
        <p:pic>
          <p:nvPicPr>
            <p:cNvPr id="69" name="Picture 68" descr="A hexagon pattern with a white and blu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C65FBAA-BE6D-6DEA-E3D6-A5BBCAB00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146" y="1530977"/>
              <a:ext cx="3019713" cy="3051499"/>
            </a:xfrm>
            <a:prstGeom prst="rect">
              <a:avLst/>
            </a:pr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09C9E04-705E-3062-EF80-6BA392782E7D}"/>
                </a:ext>
              </a:extLst>
            </p:cNvPr>
            <p:cNvSpPr/>
            <p:nvPr/>
          </p:nvSpPr>
          <p:spPr>
            <a:xfrm rot="17859404">
              <a:off x="9053279" y="2383247"/>
              <a:ext cx="1138847" cy="39435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D15418A-6BCC-227D-FA8E-E5B4BAAF6F1C}"/>
                </a:ext>
              </a:extLst>
            </p:cNvPr>
            <p:cNvSpPr/>
            <p:nvPr/>
          </p:nvSpPr>
          <p:spPr>
            <a:xfrm rot="17859404">
              <a:off x="8859158" y="2653435"/>
              <a:ext cx="1138847" cy="39435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690E314-020B-E480-3E1F-EB6A2245722D}"/>
                </a:ext>
              </a:extLst>
            </p:cNvPr>
            <p:cNvSpPr/>
            <p:nvPr/>
          </p:nvSpPr>
          <p:spPr>
            <a:xfrm rot="16200000">
              <a:off x="8933407" y="2583351"/>
              <a:ext cx="1138847" cy="39435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8A68131-8322-0239-A812-EF2F08625C7F}"/>
                </a:ext>
              </a:extLst>
            </p:cNvPr>
            <p:cNvSpPr/>
            <p:nvPr/>
          </p:nvSpPr>
          <p:spPr>
            <a:xfrm rot="14737636">
              <a:off x="8965613" y="2548355"/>
              <a:ext cx="1138847" cy="39435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BAE6EE-8DB7-A083-3419-2E91CC1B5183}"/>
                </a:ext>
              </a:extLst>
            </p:cNvPr>
            <p:cNvSpPr/>
            <p:nvPr/>
          </p:nvSpPr>
          <p:spPr>
            <a:xfrm rot="13832246">
              <a:off x="9048185" y="2414341"/>
              <a:ext cx="1138847" cy="39435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0BA3C83-C31F-C0BC-44EE-AE23314535D7}"/>
                </a:ext>
              </a:extLst>
            </p:cNvPr>
            <p:cNvSpPr/>
            <p:nvPr/>
          </p:nvSpPr>
          <p:spPr>
            <a:xfrm rot="12821797">
              <a:off x="8940560" y="2468376"/>
              <a:ext cx="1108460" cy="405163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D936A45-B4E5-8534-35B4-B168D4F86418}"/>
                </a:ext>
              </a:extLst>
            </p:cNvPr>
            <p:cNvSpPr/>
            <p:nvPr/>
          </p:nvSpPr>
          <p:spPr>
            <a:xfrm rot="11576368">
              <a:off x="8893683" y="2480792"/>
              <a:ext cx="1108460" cy="447043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98B0F3F-9B90-D47E-1D05-71060587C136}"/>
                </a:ext>
              </a:extLst>
            </p:cNvPr>
            <p:cNvSpPr/>
            <p:nvPr/>
          </p:nvSpPr>
          <p:spPr>
            <a:xfrm rot="7186219">
              <a:off x="8811514" y="2475960"/>
              <a:ext cx="1138847" cy="435115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52AB499-1BFB-722B-3042-B517A63D191E}"/>
                </a:ext>
              </a:extLst>
            </p:cNvPr>
            <p:cNvSpPr/>
            <p:nvPr/>
          </p:nvSpPr>
          <p:spPr>
            <a:xfrm rot="8346968">
              <a:off x="8850607" y="2537313"/>
              <a:ext cx="1108460" cy="447043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23E3DC1-0EA3-0AEE-BAEB-50E1534EB2C7}"/>
                </a:ext>
              </a:extLst>
            </p:cNvPr>
            <p:cNvSpPr/>
            <p:nvPr/>
          </p:nvSpPr>
          <p:spPr>
            <a:xfrm rot="8346968">
              <a:off x="9060176" y="2603060"/>
              <a:ext cx="1108460" cy="447043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70CD54C-7D4E-47CF-68B0-671C57DE9E38}"/>
                </a:ext>
              </a:extLst>
            </p:cNvPr>
            <p:cNvSpPr/>
            <p:nvPr/>
          </p:nvSpPr>
          <p:spPr>
            <a:xfrm rot="8346968">
              <a:off x="9091680" y="2342338"/>
              <a:ext cx="823422" cy="839762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0">
                  <a:srgbClr val="FF0000"/>
                </a:gs>
                <a:gs pos="100000">
                  <a:srgbClr val="FFFF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76A040D-E4CF-6E50-9E09-BD7D29F4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609" y="109640"/>
            <a:ext cx="4151688" cy="7056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Wavefront Technique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E7B674-4F48-BF59-F109-9CA98E689E9E}"/>
              </a:ext>
            </a:extLst>
          </p:cNvPr>
          <p:cNvSpPr txBox="1">
            <a:spLocks/>
          </p:cNvSpPr>
          <p:nvPr/>
        </p:nvSpPr>
        <p:spPr>
          <a:xfrm>
            <a:off x="4650675" y="2501912"/>
            <a:ext cx="4725583" cy="166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FFC000"/>
                </a:solidFill>
              </a:rPr>
              <a:t>Porter &amp; Weekes (1978); </a:t>
            </a:r>
          </a:p>
          <a:p>
            <a:pPr marL="0" indent="0" algn="ctr">
              <a:buNone/>
            </a:pPr>
            <a:r>
              <a:rPr lang="en-US" sz="2000" dirty="0" err="1">
                <a:solidFill>
                  <a:srgbClr val="FFC000"/>
                </a:solidFill>
              </a:rPr>
              <a:t>Krennrich</a:t>
            </a:r>
            <a:r>
              <a:rPr lang="en-US" sz="2000" dirty="0">
                <a:solidFill>
                  <a:srgbClr val="FFC000"/>
                </a:solidFill>
              </a:rPr>
              <a:t>, </a:t>
            </a:r>
            <a:r>
              <a:rPr lang="en-US" sz="2000" dirty="0" err="1">
                <a:solidFill>
                  <a:srgbClr val="FFC000"/>
                </a:solidFill>
              </a:rPr>
              <a:t>LeBohec</a:t>
            </a:r>
            <a:r>
              <a:rPr lang="en-US" sz="2000" dirty="0">
                <a:solidFill>
                  <a:srgbClr val="FFC000"/>
                </a:solidFill>
              </a:rPr>
              <a:t>, Weekes (2000);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C000"/>
                </a:solidFill>
              </a:rPr>
              <a:t>SGARFACE collaboration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58EA8A-B90E-79E6-E8DE-CAEC45EDDF03}"/>
              </a:ext>
            </a:extLst>
          </p:cNvPr>
          <p:cNvGrpSpPr/>
          <p:nvPr/>
        </p:nvGrpSpPr>
        <p:grpSpPr>
          <a:xfrm>
            <a:off x="8573243" y="3685751"/>
            <a:ext cx="2983047" cy="2479241"/>
            <a:chOff x="4559616" y="1007875"/>
            <a:chExt cx="2983047" cy="2479241"/>
          </a:xfrm>
        </p:grpSpPr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66D659FE-A6C0-3876-7ADC-AC87D9640961}"/>
                </a:ext>
              </a:extLst>
            </p:cNvPr>
            <p:cNvSpPr txBox="1">
              <a:spLocks/>
            </p:cNvSpPr>
            <p:nvPr/>
          </p:nvSpPr>
          <p:spPr>
            <a:xfrm>
              <a:off x="4949014" y="2947247"/>
              <a:ext cx="2345259" cy="53986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</a:rPr>
                <a:t>single gamma-ray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2265C0-E08D-3858-332E-A7F0203BCF7A}"/>
                </a:ext>
              </a:extLst>
            </p:cNvPr>
            <p:cNvGrpSpPr/>
            <p:nvPr/>
          </p:nvGrpSpPr>
          <p:grpSpPr>
            <a:xfrm>
              <a:off x="4559616" y="1007875"/>
              <a:ext cx="2983047" cy="1930806"/>
              <a:chOff x="4559616" y="1007875"/>
              <a:chExt cx="2983047" cy="193080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D6A87CC-CA9E-DF89-28EE-38529120927E}"/>
                  </a:ext>
                </a:extLst>
              </p:cNvPr>
              <p:cNvGrpSpPr/>
              <p:nvPr/>
            </p:nvGrpSpPr>
            <p:grpSpPr>
              <a:xfrm>
                <a:off x="5140108" y="1007875"/>
                <a:ext cx="1963073" cy="1930806"/>
                <a:chOff x="7823146" y="1530977"/>
                <a:chExt cx="3019713" cy="3051499"/>
              </a:xfrm>
            </p:grpSpPr>
            <p:pic>
              <p:nvPicPr>
                <p:cNvPr id="23" name="Picture 22" descr="A hexagon pattern with a white and blue backgrou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96C7B3E-9F5E-4408-AE46-F42AF047A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3146" y="1530977"/>
                  <a:ext cx="3019713" cy="3051499"/>
                </a:xfrm>
                <a:prstGeom prst="rect">
                  <a:avLst/>
                </a:prstGeom>
              </p:spPr>
            </p:pic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E1246753-6ADC-4664-9E55-1C7C23F2A159}"/>
                    </a:ext>
                  </a:extLst>
                </p:cNvPr>
                <p:cNvSpPr/>
                <p:nvPr/>
              </p:nvSpPr>
              <p:spPr>
                <a:xfrm rot="17859404">
                  <a:off x="9101551" y="2361666"/>
                  <a:ext cx="1138846" cy="39435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1744C727-5F4F-0D9E-DA73-B113E80A7335}"/>
                    </a:ext>
                  </a:extLst>
                </p:cNvPr>
                <p:cNvSpPr/>
                <p:nvPr/>
              </p:nvSpPr>
              <p:spPr>
                <a:xfrm rot="13902245">
                  <a:off x="8153147" y="2907607"/>
                  <a:ext cx="1138846" cy="39435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1BB5D6A2-E79C-00E2-F29B-45629B32B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9616" y="1797738"/>
                <a:ext cx="2345259" cy="5398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1</a:t>
                </a:r>
              </a:p>
            </p:txBody>
          </p:sp>
          <p:sp>
            <p:nvSpPr>
              <p:cNvPr id="22" name="Content Placeholder 3">
                <a:extLst>
                  <a:ext uri="{FF2B5EF4-FFF2-40B4-BE49-F238E27FC236}">
                    <a16:creationId xmlns:a16="http://schemas.microsoft.com/office/drawing/2014/main" id="{301C80C5-6BD1-0B48-003B-74ED3EC432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7404" y="1416134"/>
                <a:ext cx="2345259" cy="5398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2</a:t>
                </a:r>
              </a:p>
            </p:txBody>
          </p:sp>
        </p:grpSp>
      </p:grp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D46A7B4-2FE5-716E-A275-F7B2EFF13FBD}"/>
              </a:ext>
            </a:extLst>
          </p:cNvPr>
          <p:cNvSpPr txBox="1">
            <a:spLocks/>
          </p:cNvSpPr>
          <p:nvPr/>
        </p:nvSpPr>
        <p:spPr>
          <a:xfrm>
            <a:off x="8222508" y="3033019"/>
            <a:ext cx="3771024" cy="93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7030A0"/>
                </a:solidFill>
              </a:rPr>
              <a:t>multi gamma-ray</a:t>
            </a:r>
          </a:p>
        </p:txBody>
      </p:sp>
    </p:spTree>
    <p:extLst>
      <p:ext uri="{BB962C8B-B14F-4D97-AF65-F5344CB8AC3E}">
        <p14:creationId xmlns:p14="http://schemas.microsoft.com/office/powerpoint/2010/main" val="22580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EF27-4FAB-B58E-E496-BAC74708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460" y="186607"/>
            <a:ext cx="9392669" cy="705373"/>
          </a:xfrm>
        </p:spPr>
        <p:txBody>
          <a:bodyPr/>
          <a:lstStyle/>
          <a:p>
            <a:pPr algn="ctr"/>
            <a:r>
              <a:rPr lang="en-US" dirty="0"/>
              <a:t>Projected Sensitivity (GRB)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633108-EB2E-6FAC-32A4-E56A57AE0358}"/>
              </a:ext>
            </a:extLst>
          </p:cNvPr>
          <p:cNvGrpSpPr/>
          <p:nvPr/>
        </p:nvGrpSpPr>
        <p:grpSpPr>
          <a:xfrm>
            <a:off x="3142185" y="1566383"/>
            <a:ext cx="7079986" cy="4234281"/>
            <a:chOff x="2849526" y="1155004"/>
            <a:chExt cx="7079986" cy="4234281"/>
          </a:xfrm>
        </p:grpSpPr>
        <p:pic>
          <p:nvPicPr>
            <p:cNvPr id="14" name="Picture 13" descr="A graph of a graph of a number of numbers&#10;&#10;Description automatically generated with medium confidence">
              <a:extLst>
                <a:ext uri="{FF2B5EF4-FFF2-40B4-BE49-F238E27FC236}">
                  <a16:creationId xmlns:a16="http://schemas.microsoft.com/office/drawing/2014/main" id="{61FD29A1-5906-AF0E-5E9C-8BB61829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526" y="1155004"/>
              <a:ext cx="5574245" cy="4234281"/>
            </a:xfrm>
            <a:prstGeom prst="rect">
              <a:avLst/>
            </a:prstGeom>
          </p:spPr>
        </p:pic>
        <p:sp>
          <p:nvSpPr>
            <p:cNvPr id="5" name="Content Placeholder 3">
              <a:extLst>
                <a:ext uri="{FF2B5EF4-FFF2-40B4-BE49-F238E27FC236}">
                  <a16:creationId xmlns:a16="http://schemas.microsoft.com/office/drawing/2014/main" id="{29CB02ED-B58D-20C0-6762-FA87AE8B1209}"/>
                </a:ext>
              </a:extLst>
            </p:cNvPr>
            <p:cNvSpPr txBox="1">
              <a:spLocks/>
            </p:cNvSpPr>
            <p:nvPr/>
          </p:nvSpPr>
          <p:spPr>
            <a:xfrm>
              <a:off x="6158488" y="3210301"/>
              <a:ext cx="3771024" cy="14067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i="0" dirty="0">
                  <a:solidFill>
                    <a:srgbClr val="C1BD57"/>
                  </a:solidFill>
                </a:rPr>
                <a:t>one decade</a:t>
              </a:r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9872E2AD-D39D-1D68-4537-2242E25A7106}"/>
                </a:ext>
              </a:extLst>
            </p:cNvPr>
            <p:cNvSpPr txBox="1">
              <a:spLocks/>
            </p:cNvSpPr>
            <p:nvPr/>
          </p:nvSpPr>
          <p:spPr>
            <a:xfrm>
              <a:off x="7480947" y="2138595"/>
              <a:ext cx="1126106" cy="6555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solidFill>
                    <a:srgbClr val="C42A29"/>
                  </a:solidFill>
                </a:rPr>
                <a:t>6 </a:t>
              </a:r>
              <a:r>
                <a:rPr lang="en-US" sz="1800" dirty="0" err="1">
                  <a:solidFill>
                    <a:srgbClr val="C42A29"/>
                  </a:solidFill>
                </a:rPr>
                <a:t>hr</a:t>
              </a:r>
              <a:endParaRPr lang="en-US" sz="1800" dirty="0">
                <a:solidFill>
                  <a:srgbClr val="C42A29"/>
                </a:solidFill>
              </a:endParaRPr>
            </a:p>
          </p:txBody>
        </p:sp>
      </p:grp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2DCE69A-61B0-CFB8-5644-274E99AC126B}"/>
              </a:ext>
            </a:extLst>
          </p:cNvPr>
          <p:cNvSpPr txBox="1">
            <a:spLocks/>
          </p:cNvSpPr>
          <p:nvPr/>
        </p:nvSpPr>
        <p:spPr>
          <a:xfrm>
            <a:off x="5704704" y="3180891"/>
            <a:ext cx="2788847" cy="1075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rgbClr val="C1BD5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118C6B-6606-B899-2228-847A756A3513}"/>
              </a:ext>
            </a:extLst>
          </p:cNvPr>
          <p:cNvSpPr txBox="1"/>
          <p:nvPr/>
        </p:nvSpPr>
        <p:spPr>
          <a:xfrm>
            <a:off x="6463188" y="3955740"/>
            <a:ext cx="194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BB51"/>
                </a:solidFill>
                <a:latin typeface="+mj-lt"/>
              </a:rPr>
              <a:t>VERITAS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CF4A1D-9785-BB7D-6278-4E5C267C32BE}"/>
              </a:ext>
            </a:extLst>
          </p:cNvPr>
          <p:cNvSpPr txBox="1"/>
          <p:nvPr/>
        </p:nvSpPr>
        <p:spPr>
          <a:xfrm>
            <a:off x="5412230" y="4228331"/>
            <a:ext cx="72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B9AB3"/>
                </a:solidFill>
                <a:latin typeface="+mj-lt"/>
              </a:rPr>
              <a:t>CTA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88B2E-3F0B-7308-B08C-9669125721E6}"/>
              </a:ext>
            </a:extLst>
          </p:cNvPr>
          <p:cNvSpPr txBox="1"/>
          <p:nvPr/>
        </p:nvSpPr>
        <p:spPr>
          <a:xfrm>
            <a:off x="4558726" y="2645416"/>
            <a:ext cx="137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D1E84"/>
                </a:solidFill>
                <a:latin typeface="+mj-lt"/>
              </a:rPr>
              <a:t>PANOSETI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2FC81-9E85-B9E2-EBBD-BF5C07FA983B}"/>
              </a:ext>
            </a:extLst>
          </p:cNvPr>
          <p:cNvSpPr txBox="1"/>
          <p:nvPr/>
        </p:nvSpPr>
        <p:spPr>
          <a:xfrm>
            <a:off x="4439999" y="1128841"/>
            <a:ext cx="476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+mj-lt"/>
              </a:rPr>
              <a:t>Monochromatic &amp; Instantaneous burst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D19490-59A5-AEC1-B200-74A7050AEE49}"/>
              </a:ext>
            </a:extLst>
          </p:cNvPr>
          <p:cNvSpPr txBox="1">
            <a:spLocks/>
          </p:cNvSpPr>
          <p:nvPr/>
        </p:nvSpPr>
        <p:spPr>
          <a:xfrm>
            <a:off x="973137" y="2856489"/>
            <a:ext cx="8878186" cy="6113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sz="2700" dirty="0">
                <a:solidFill>
                  <a:srgbClr val="7030A0"/>
                </a:solidFill>
              </a:rPr>
              <a:t>The Pulsed All-sky Near-infrared Optical SETI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11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9B7FCE8D-C0C9-134E-CD14-F544BFFAE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89" y="1070721"/>
            <a:ext cx="5821209" cy="435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434CA-369B-7180-6FF5-DF290D324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64" y="5608535"/>
            <a:ext cx="5331734" cy="5058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18F56E5-893D-7601-2E4F-4B17A8718B37}"/>
              </a:ext>
            </a:extLst>
          </p:cNvPr>
          <p:cNvSpPr txBox="1">
            <a:spLocks/>
          </p:cNvSpPr>
          <p:nvPr/>
        </p:nvSpPr>
        <p:spPr>
          <a:xfrm>
            <a:off x="1463460" y="186607"/>
            <a:ext cx="9392669" cy="7053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Projected Sensitivity (dm collision)</a:t>
            </a:r>
          </a:p>
        </p:txBody>
      </p:sp>
    </p:spTree>
    <p:extLst>
      <p:ext uri="{BB962C8B-B14F-4D97-AF65-F5344CB8AC3E}">
        <p14:creationId xmlns:p14="http://schemas.microsoft.com/office/powerpoint/2010/main" val="84818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68ED-9DA5-7A7F-3AA4-41D21237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3C71C59-C05E-675A-DD13-232065BF2A8D}"/>
              </a:ext>
            </a:extLst>
          </p:cNvPr>
          <p:cNvSpPr txBox="1">
            <a:spLocks/>
          </p:cNvSpPr>
          <p:nvPr/>
        </p:nvSpPr>
        <p:spPr>
          <a:xfrm>
            <a:off x="9852738" y="5264801"/>
            <a:ext cx="2129614" cy="63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Duration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29F295-93E7-C031-8B35-92398909942D}"/>
              </a:ext>
            </a:extLst>
          </p:cNvPr>
          <p:cNvSpPr/>
          <p:nvPr/>
        </p:nvSpPr>
        <p:spPr>
          <a:xfrm>
            <a:off x="2494018" y="1504394"/>
            <a:ext cx="7663813" cy="405898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E5D64B5E-34D5-B23F-4B3D-65C8CC7550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8884" y="5572868"/>
                <a:ext cx="646243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E5D64B5E-34D5-B23F-4B3D-65C8CC755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884" y="5572868"/>
                <a:ext cx="646243" cy="5455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ABFFEC-B914-B248-B82C-E1E30A9B7DEA}"/>
              </a:ext>
            </a:extLst>
          </p:cNvPr>
          <p:cNvSpPr txBox="1">
            <a:spLocks/>
          </p:cNvSpPr>
          <p:nvPr/>
        </p:nvSpPr>
        <p:spPr>
          <a:xfrm>
            <a:off x="7836344" y="1503805"/>
            <a:ext cx="2321488" cy="5541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Time Domain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101DCB-EB92-03C0-37A9-AF1D944D6920}"/>
              </a:ext>
            </a:extLst>
          </p:cNvPr>
          <p:cNvSpPr txBox="1">
            <a:spLocks/>
          </p:cNvSpPr>
          <p:nvPr/>
        </p:nvSpPr>
        <p:spPr>
          <a:xfrm>
            <a:off x="1777912" y="968574"/>
            <a:ext cx="1432206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Rate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22053BC-8644-61A8-D395-93F75B498113}"/>
              </a:ext>
            </a:extLst>
          </p:cNvPr>
          <p:cNvSpPr txBox="1">
            <a:spLocks/>
          </p:cNvSpPr>
          <p:nvPr/>
        </p:nvSpPr>
        <p:spPr>
          <a:xfrm>
            <a:off x="704584" y="313529"/>
            <a:ext cx="11103408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Gamma-Ray Bursts</a:t>
            </a:r>
          </a:p>
        </p:txBody>
      </p:sp>
    </p:spTree>
    <p:extLst>
      <p:ext uri="{BB962C8B-B14F-4D97-AF65-F5344CB8AC3E}">
        <p14:creationId xmlns:p14="http://schemas.microsoft.com/office/powerpoint/2010/main" val="308023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24700-EE15-21F4-3D2F-53FA623A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0F71C-E5CA-5D3E-9948-E41C261E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51595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Rare and brief gamma-ray bursts are largely unprobed</a:t>
            </a:r>
          </a:p>
          <a:p>
            <a:endParaRPr lang="en-US" dirty="0"/>
          </a:p>
          <a:p>
            <a:r>
              <a:rPr lang="en-US" dirty="0"/>
              <a:t>Dark blob collisions may produce such signals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Imaging Air Cherenkov Telescopes can probe this </a:t>
            </a:r>
            <a:r>
              <a:rPr lang="en-US"/>
              <a:t>GRB parameter </a:t>
            </a:r>
            <a:r>
              <a:rPr lang="en-US" dirty="0"/>
              <a:t>space</a:t>
            </a:r>
          </a:p>
          <a:p>
            <a:endParaRPr lang="en-US" dirty="0"/>
          </a:p>
          <a:p>
            <a:r>
              <a:rPr lang="en-US" dirty="0"/>
              <a:t>Our next step: VERITAS archival data search with air shower simulation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DD64-0C0E-8BDF-17CD-EA4863F755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5D767-7C6E-20CB-3844-612D5A03E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B4DD0-C04B-615A-FB53-0208317DC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8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3110-D427-AF15-DF20-3E5216D9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943775"/>
            <a:ext cx="10353762" cy="970450"/>
          </a:xfrm>
        </p:spPr>
        <p:txBody>
          <a:bodyPr>
            <a:noAutofit/>
          </a:bodyPr>
          <a:lstStyle/>
          <a:p>
            <a:r>
              <a:rPr 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85104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C694-ED6B-FCF1-E701-3AD3D74A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29" y="434936"/>
            <a:ext cx="8878186" cy="611372"/>
          </a:xfrm>
        </p:spPr>
        <p:txBody>
          <a:bodyPr>
            <a:normAutofit fontScale="90000"/>
          </a:bodyPr>
          <a:lstStyle/>
          <a:p>
            <a:r>
              <a:rPr lang="en-US" dirty="0"/>
              <a:t>PANOSETI </a:t>
            </a:r>
            <a:r>
              <a:rPr lang="en-US" sz="2000" dirty="0"/>
              <a:t>(The Pulsed All-sky Near-infrared Optical SETI) </a:t>
            </a:r>
            <a:br>
              <a:rPr lang="en-US" dirty="0"/>
            </a:br>
            <a:r>
              <a:rPr lang="en-US" dirty="0"/>
              <a:t>as Cherenkov Telescopes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44666BE-7C88-171A-A6D0-CC6CBC98FEFD}"/>
              </a:ext>
            </a:extLst>
          </p:cNvPr>
          <p:cNvSpPr txBox="1">
            <a:spLocks/>
          </p:cNvSpPr>
          <p:nvPr/>
        </p:nvSpPr>
        <p:spPr>
          <a:xfrm>
            <a:off x="5652646" y="1260815"/>
            <a:ext cx="6004836" cy="1259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Two prototypes </a:t>
            </a:r>
            <a:r>
              <a:rPr lang="en-US" sz="2000" dirty="0">
                <a:solidFill>
                  <a:schemeClr val="tx1"/>
                </a:solidFill>
              </a:rPr>
              <a:t>running next to VERITAS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Detected gamma-rays</a:t>
            </a:r>
            <a:r>
              <a:rPr lang="en-US" sz="2000" dirty="0">
                <a:solidFill>
                  <a:schemeClr val="tx1"/>
                </a:solidFill>
              </a:rPr>
              <a:t> from the Crab Nebula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8FBEB5A9-BAE2-D721-9337-C90E803B1A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89698" y="5229565"/>
                <a:ext cx="6528398" cy="679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1 PANOSETI telescope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FoV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Cover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𝓞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of the sky eventually</a:t>
                </a:r>
              </a:p>
            </p:txBody>
          </p:sp>
        </mc:Choice>
        <mc:Fallback xmlns=""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8FBEB5A9-BAE2-D721-9337-C90E803B1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8" y="5229565"/>
                <a:ext cx="6528398" cy="679866"/>
              </a:xfrm>
              <a:prstGeom prst="rect">
                <a:avLst/>
              </a:prstGeom>
              <a:blipFill>
                <a:blip r:embed="rId3"/>
                <a:stretch>
                  <a:fillRect t="-9091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825B8C0-0DC5-0A8F-5E9C-C7A4C467C99F}"/>
              </a:ext>
            </a:extLst>
          </p:cNvPr>
          <p:cNvSpPr txBox="1">
            <a:spLocks/>
          </p:cNvSpPr>
          <p:nvPr/>
        </p:nvSpPr>
        <p:spPr>
          <a:xfrm>
            <a:off x="7169896" y="5948463"/>
            <a:ext cx="4648200" cy="3899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Antonio et al. 2020, </a:t>
            </a:r>
            <a:r>
              <a:rPr lang="en-US" sz="2000" dirty="0" err="1">
                <a:solidFill>
                  <a:schemeClr val="tx1"/>
                </a:solidFill>
              </a:rPr>
              <a:t>Korzoun</a:t>
            </a:r>
            <a:r>
              <a:rPr lang="en-US" sz="2000" dirty="0">
                <a:solidFill>
                  <a:schemeClr val="tx1"/>
                </a:solidFill>
              </a:rPr>
              <a:t> et al. 2023</a:t>
            </a:r>
          </a:p>
        </p:txBody>
      </p:sp>
      <p:pic>
        <p:nvPicPr>
          <p:cNvPr id="4" name="Picture 3" descr="A telescope on tripod next to a building&#10;&#10;Description automatically generated">
            <a:extLst>
              <a:ext uri="{FF2B5EF4-FFF2-40B4-BE49-F238E27FC236}">
                <a16:creationId xmlns:a16="http://schemas.microsoft.com/office/drawing/2014/main" id="{76F17C8D-BA66-EC6C-96DF-13C64E632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395" y="2129797"/>
            <a:ext cx="4477638" cy="3511446"/>
          </a:xfrm>
          <a:prstGeom prst="rect">
            <a:avLst/>
          </a:prstGeom>
        </p:spPr>
      </p:pic>
      <p:pic>
        <p:nvPicPr>
          <p:cNvPr id="13" name="Picture 12" descr="A blue and red dotted diagram&#10;&#10;Description automatically generated with medium confidence">
            <a:extLst>
              <a:ext uri="{FF2B5EF4-FFF2-40B4-BE49-F238E27FC236}">
                <a16:creationId xmlns:a16="http://schemas.microsoft.com/office/drawing/2014/main" id="{5551EA7E-D6D3-7E73-E805-00EDBF6E2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16" y="2491780"/>
            <a:ext cx="5092240" cy="2308770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0ED28DA-DD4D-0A10-7BA8-B6AAB2A57262}"/>
              </a:ext>
            </a:extLst>
          </p:cNvPr>
          <p:cNvSpPr txBox="1">
            <a:spLocks/>
          </p:cNvSpPr>
          <p:nvPr/>
        </p:nvSpPr>
        <p:spPr>
          <a:xfrm>
            <a:off x="5775022" y="2129797"/>
            <a:ext cx="3467986" cy="632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92D050"/>
                </a:solidFill>
              </a:rPr>
              <a:t>PANOSETI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D0BC97A-755C-7628-B1B2-6985B1713240}"/>
              </a:ext>
            </a:extLst>
          </p:cNvPr>
          <p:cNvSpPr txBox="1">
            <a:spLocks/>
          </p:cNvSpPr>
          <p:nvPr/>
        </p:nvSpPr>
        <p:spPr>
          <a:xfrm>
            <a:off x="8455639" y="2122771"/>
            <a:ext cx="3467986" cy="632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VERITAS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BF1CC026-6312-6932-E74E-29DD1C0C11E6}"/>
              </a:ext>
            </a:extLst>
          </p:cNvPr>
          <p:cNvSpPr/>
          <p:nvPr/>
        </p:nvSpPr>
        <p:spPr>
          <a:xfrm rot="1488483">
            <a:off x="7326930" y="3475492"/>
            <a:ext cx="210820" cy="201739"/>
          </a:xfrm>
          <a:prstGeom prst="star5">
            <a:avLst/>
          </a:prstGeom>
          <a:solidFill>
            <a:srgbClr val="E31F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74EE5B8-4235-F8FC-9047-36359710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21" y="1185827"/>
            <a:ext cx="5686916" cy="43142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C2A21-1123-D722-CFBF-678E78EF0C10}"/>
              </a:ext>
            </a:extLst>
          </p:cNvPr>
          <p:cNvSpPr txBox="1">
            <a:spLocks/>
          </p:cNvSpPr>
          <p:nvPr/>
        </p:nvSpPr>
        <p:spPr>
          <a:xfrm>
            <a:off x="2971621" y="5136262"/>
            <a:ext cx="3522321" cy="40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monochromatic spectrum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126C1-7D52-67EA-B665-FD03A0EDF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7" y="5800185"/>
            <a:ext cx="4720006" cy="44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F5058-6909-C587-344F-F9FD8F78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460" y="186607"/>
            <a:ext cx="9392669" cy="705373"/>
          </a:xfrm>
        </p:spPr>
        <p:txBody>
          <a:bodyPr/>
          <a:lstStyle/>
          <a:p>
            <a:pPr algn="ctr"/>
            <a:r>
              <a:rPr lang="en-US" dirty="0"/>
              <a:t>Projected Sensitivity</a:t>
            </a:r>
          </a:p>
        </p:txBody>
      </p:sp>
      <p:pic>
        <p:nvPicPr>
          <p:cNvPr id="7" name="Picture 6" descr="A graph of a shower spreading&#10;&#10;Description automatically generated">
            <a:extLst>
              <a:ext uri="{FF2B5EF4-FFF2-40B4-BE49-F238E27FC236}">
                <a16:creationId xmlns:a16="http://schemas.microsoft.com/office/drawing/2014/main" id="{D85D4719-557A-F528-43C6-D6A82C2B9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3" y="1259119"/>
            <a:ext cx="5753607" cy="4240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45D71-1930-0F14-813C-887D392B622B}"/>
              </a:ext>
            </a:extLst>
          </p:cNvPr>
          <p:cNvSpPr txBox="1"/>
          <p:nvPr/>
        </p:nvSpPr>
        <p:spPr>
          <a:xfrm>
            <a:off x="1598377" y="892336"/>
            <a:ext cx="1944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+mj-lt"/>
              </a:rPr>
              <a:t>Monochromatic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A0537D-A3EB-57B2-58D4-8F951C21325B}"/>
              </a:ext>
            </a:extLst>
          </p:cNvPr>
          <p:cNvSpPr txBox="1"/>
          <p:nvPr/>
        </p:nvSpPr>
        <p:spPr>
          <a:xfrm>
            <a:off x="1274735" y="5097209"/>
            <a:ext cx="1944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+mj-lt"/>
              </a:rPr>
              <a:t>Burst Duration</a:t>
            </a:r>
          </a:p>
        </p:txBody>
      </p:sp>
    </p:spTree>
    <p:extLst>
      <p:ext uri="{BB962C8B-B14F-4D97-AF65-F5344CB8AC3E}">
        <p14:creationId xmlns:p14="http://schemas.microsoft.com/office/powerpoint/2010/main" val="2615016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2DBC2-A3F9-BF02-FAFD-0CF39D9E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BA54BD-C84D-46CE-8B72-31BFB26ABA4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32941-70D6-C6F5-1775-4C69DA39E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68462"/>
            <a:ext cx="5943600" cy="49149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8CE7E3-A142-6C4E-BBCD-2AFED385EF37}"/>
              </a:ext>
            </a:extLst>
          </p:cNvPr>
          <p:cNvGrpSpPr/>
          <p:nvPr/>
        </p:nvGrpSpPr>
        <p:grpSpPr>
          <a:xfrm>
            <a:off x="6350001" y="1825566"/>
            <a:ext cx="5561013" cy="4568157"/>
            <a:chOff x="7165727" y="3027808"/>
            <a:chExt cx="4105767" cy="3757164"/>
          </a:xfrm>
        </p:grpSpPr>
        <p:pic>
          <p:nvPicPr>
            <p:cNvPr id="4" name="Picture 3" descr="A graph with a diagram of a contour&#10;&#10;Description automatically generated with medium confidence">
              <a:extLst>
                <a:ext uri="{FF2B5EF4-FFF2-40B4-BE49-F238E27FC236}">
                  <a16:creationId xmlns:a16="http://schemas.microsoft.com/office/drawing/2014/main" id="{98AEB3B0-B773-9EA5-5B87-44E9F02E9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727" y="3027808"/>
              <a:ext cx="4105767" cy="37571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7661CC-05E1-5CDB-3431-08C80E47068F}"/>
                </a:ext>
              </a:extLst>
            </p:cNvPr>
            <p:cNvSpPr txBox="1"/>
            <p:nvPr/>
          </p:nvSpPr>
          <p:spPr>
            <a:xfrm>
              <a:off x="7171396" y="6553200"/>
              <a:ext cx="1752600" cy="212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Schroedter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2009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CB07243-3C6F-DA15-4D8B-CAC3192D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75C5ED-631F-6CAA-2256-37D29ABA4487}"/>
              </a:ext>
            </a:extLst>
          </p:cNvPr>
          <p:cNvSpPr txBox="1">
            <a:spLocks/>
          </p:cNvSpPr>
          <p:nvPr/>
        </p:nvSpPr>
        <p:spPr>
          <a:xfrm>
            <a:off x="1463460" y="186607"/>
            <a:ext cx="9392669" cy="7053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Cherenkov photon yield</a:t>
            </a:r>
          </a:p>
        </p:txBody>
      </p:sp>
    </p:spTree>
    <p:extLst>
      <p:ext uri="{BB962C8B-B14F-4D97-AF65-F5344CB8AC3E}">
        <p14:creationId xmlns:p14="http://schemas.microsoft.com/office/powerpoint/2010/main" val="2897695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1429-B3E8-BA52-2C39-00C232F3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49" y="276486"/>
            <a:ext cx="9967985" cy="616226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Fluence Sensitivity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5EB49BC1-0809-D332-8AC0-2EDA073828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39567" y="2889084"/>
                <a:ext cx="6717184" cy="1398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Ch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=300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o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sz="2000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5EB49BC1-0809-D332-8AC0-2EDA0738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567" y="2889084"/>
                <a:ext cx="6717184" cy="13981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3">
                <a:extLst>
                  <a:ext uri="{FF2B5EF4-FFF2-40B4-BE49-F238E27FC236}">
                    <a16:creationId xmlns:a16="http://schemas.microsoft.com/office/drawing/2014/main" id="{010C039C-2694-B3BB-4478-F02B087681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045" y="1309165"/>
                <a:ext cx="5051048" cy="1031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phe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Ch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PMT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collect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&gt;5</m:t>
                      </m:r>
                    </m:oMath>
                  </m:oMathPara>
                </a14:m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Content Placeholder 3">
                <a:extLst>
                  <a:ext uri="{FF2B5EF4-FFF2-40B4-BE49-F238E27FC236}">
                    <a16:creationId xmlns:a16="http://schemas.microsoft.com/office/drawing/2014/main" id="{010C039C-2694-B3BB-4478-F02B0876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45" y="1309165"/>
                <a:ext cx="5051048" cy="1031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23AD6E4-BCE6-853F-116B-9584B984A1A1}"/>
              </a:ext>
            </a:extLst>
          </p:cNvPr>
          <p:cNvSpPr txBox="1">
            <a:spLocks/>
          </p:cNvSpPr>
          <p:nvPr/>
        </p:nvSpPr>
        <p:spPr>
          <a:xfrm>
            <a:off x="470509" y="2225247"/>
            <a:ext cx="5497032" cy="944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Cherenkov yield of a gamma-ray wavefront</a:t>
            </a:r>
          </a:p>
        </p:txBody>
      </p:sp>
      <p:pic>
        <p:nvPicPr>
          <p:cNvPr id="4" name="Picture 3" descr="A graph of a number of waves&#10;&#10;Description automatically generated with medium confidence">
            <a:extLst>
              <a:ext uri="{FF2B5EF4-FFF2-40B4-BE49-F238E27FC236}">
                <a16:creationId xmlns:a16="http://schemas.microsoft.com/office/drawing/2014/main" id="{82D95796-F49C-4250-31BF-09FEE1E73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36" y="996745"/>
            <a:ext cx="4282796" cy="35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5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B9AC-27EA-B6C1-8E96-F31C615A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50" y="-280877"/>
            <a:ext cx="9500277" cy="1041105"/>
          </a:xfrm>
        </p:spPr>
        <p:txBody>
          <a:bodyPr/>
          <a:lstStyle/>
          <a:p>
            <a:r>
              <a:rPr lang="en-US" dirty="0"/>
              <a:t>SGARFACE</a:t>
            </a:r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EC6CD41-78D7-9044-5FC0-F82128116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58" y="1356746"/>
            <a:ext cx="4485010" cy="430998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2E9C2D4-820D-AE21-E112-F8E511938494}"/>
              </a:ext>
            </a:extLst>
          </p:cNvPr>
          <p:cNvSpPr txBox="1">
            <a:spLocks/>
          </p:cNvSpPr>
          <p:nvPr/>
        </p:nvSpPr>
        <p:spPr>
          <a:xfrm>
            <a:off x="9622628" y="6091491"/>
            <a:ext cx="2437097" cy="3899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/>
              <a:t>LeBohec</a:t>
            </a:r>
            <a:r>
              <a:rPr lang="en-US" sz="2000" dirty="0"/>
              <a:t> 2005</a:t>
            </a:r>
          </a:p>
        </p:txBody>
      </p:sp>
      <p:pic>
        <p:nvPicPr>
          <p:cNvPr id="6" name="Picture 5" descr="A graph of a shower signal&#10;&#10;Description automatically generated">
            <a:extLst>
              <a:ext uri="{FF2B5EF4-FFF2-40B4-BE49-F238E27FC236}">
                <a16:creationId xmlns:a16="http://schemas.microsoft.com/office/drawing/2014/main" id="{58A07F5A-3EC7-8872-F165-5D0D3533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4399"/>
            <a:ext cx="4644742" cy="45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6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F85E3-E6ED-9E08-6D49-1B6C944B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6" y="200305"/>
            <a:ext cx="5847907" cy="5912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Burst Duration Sensitivity</a:t>
            </a:r>
          </a:p>
        </p:txBody>
      </p:sp>
      <p:pic>
        <p:nvPicPr>
          <p:cNvPr id="4" name="Picture 3" descr="A graph of a shower spreading&#10;&#10;Description automatically generated">
            <a:extLst>
              <a:ext uri="{FF2B5EF4-FFF2-40B4-BE49-F238E27FC236}">
                <a16:creationId xmlns:a16="http://schemas.microsoft.com/office/drawing/2014/main" id="{8070EC14-2ECF-C695-9333-3887EF94D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75" y="3036115"/>
            <a:ext cx="4641282" cy="3421038"/>
          </a:xfrm>
          <a:prstGeom prst="rect">
            <a:avLst/>
          </a:prstGeom>
        </p:spPr>
      </p:pic>
      <p:pic>
        <p:nvPicPr>
          <p:cNvPr id="6" name="Picture 5" descr="A graph of a shower spreading&#10;&#10;Description automatically generated">
            <a:extLst>
              <a:ext uri="{FF2B5EF4-FFF2-40B4-BE49-F238E27FC236}">
                <a16:creationId xmlns:a16="http://schemas.microsoft.com/office/drawing/2014/main" id="{C7D86B2E-E01F-1937-FC7E-6651B32C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0" y="2986403"/>
            <a:ext cx="4701805" cy="3416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C765B9-FED7-CBE0-1572-74F38B871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43" y="2305245"/>
            <a:ext cx="4357177" cy="41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000C7F84-8728-6DD7-D837-2D3F31180B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6594" y="1307517"/>
                <a:ext cx="6618767" cy="997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Best SNR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𝐢𝐧𝐭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 burst duration</a:t>
                </a: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Run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signal copy</a:t>
                </a:r>
                <a:r>
                  <a:rPr lang="en-US" sz="2000" dirty="0">
                    <a:solidFill>
                      <a:schemeClr val="tx2"/>
                    </a:solidFill>
                  </a:rPr>
                  <a:t> through a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multi-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𝐢𝐧𝐭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trigger</a:t>
                </a:r>
              </a:p>
            </p:txBody>
          </p:sp>
        </mc:Choice>
        <mc:Fallback xmlns="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000C7F84-8728-6DD7-D837-2D3F31180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594" y="1307517"/>
                <a:ext cx="6618767" cy="997728"/>
              </a:xfrm>
              <a:prstGeom prst="rect">
                <a:avLst/>
              </a:prstGeom>
              <a:blipFill>
                <a:blip r:embed="rId6"/>
                <a:stretch>
                  <a:fillRect t="-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588A07FD-C367-C689-35C5-C0919FD74B25}"/>
              </a:ext>
            </a:extLst>
          </p:cNvPr>
          <p:cNvSpPr txBox="1">
            <a:spLocks/>
          </p:cNvSpPr>
          <p:nvPr/>
        </p:nvSpPr>
        <p:spPr>
          <a:xfrm>
            <a:off x="6122217" y="195269"/>
            <a:ext cx="5847907" cy="591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Piggyback Trigger System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A14A49-0499-6867-9BD6-1A0A3FC2E241}"/>
              </a:ext>
            </a:extLst>
          </p:cNvPr>
          <p:cNvCxnSpPr>
            <a:cxnSpLocks/>
          </p:cNvCxnSpPr>
          <p:nvPr/>
        </p:nvCxnSpPr>
        <p:spPr>
          <a:xfrm>
            <a:off x="6183354" y="290816"/>
            <a:ext cx="0" cy="58479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3">
                <a:extLst>
                  <a:ext uri="{FF2B5EF4-FFF2-40B4-BE49-F238E27FC236}">
                    <a16:creationId xmlns:a16="http://schemas.microsoft.com/office/drawing/2014/main" id="{897319B2-3C6C-03AE-5978-B296DF6B0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491" y="1307517"/>
                <a:ext cx="5624103" cy="8035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Standard IACT trigger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000" b="1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𝐢𝐧𝐭</m:t>
                        </m:r>
                      </m:sub>
                    </m:sSub>
                    <m:r>
                      <a:rPr lang="en-US" sz="2000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000" b="1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𝐧𝐬</m:t>
                    </m:r>
                  </m:oMath>
                </a14:m>
                <a:endParaRPr lang="en-US" sz="2000" b="1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May catch only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a fraction</a:t>
                </a:r>
                <a:r>
                  <a:rPr lang="en-US" sz="2000" dirty="0">
                    <a:solidFill>
                      <a:schemeClr val="tx2"/>
                    </a:solidFill>
                  </a:rPr>
                  <a:t> of the burst</a:t>
                </a:r>
              </a:p>
            </p:txBody>
          </p:sp>
        </mc:Choice>
        <mc:Fallback xmlns="">
          <p:sp>
            <p:nvSpPr>
              <p:cNvPr id="12" name="Content Placeholder 3">
                <a:extLst>
                  <a:ext uri="{FF2B5EF4-FFF2-40B4-BE49-F238E27FC236}">
                    <a16:creationId xmlns:a16="http://schemas.microsoft.com/office/drawing/2014/main" id="{897319B2-3C6C-03AE-5978-B296DF6B0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91" y="1307517"/>
                <a:ext cx="5624103" cy="803568"/>
              </a:xfrm>
              <a:prstGeom prst="rect">
                <a:avLst/>
              </a:prstGeom>
              <a:blipFill>
                <a:blip r:embed="rId7"/>
                <a:stretch>
                  <a:fillRect t="-757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722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>
            <a:extLst>
              <a:ext uri="{FF2B5EF4-FFF2-40B4-BE49-F238E27FC236}">
                <a16:creationId xmlns:a16="http://schemas.microsoft.com/office/drawing/2014/main" id="{A22B9B05-65C3-C1E8-9A4D-9CC0FFD32836}"/>
              </a:ext>
            </a:extLst>
          </p:cNvPr>
          <p:cNvGrpSpPr/>
          <p:nvPr/>
        </p:nvGrpSpPr>
        <p:grpSpPr>
          <a:xfrm>
            <a:off x="1276421" y="866276"/>
            <a:ext cx="6605274" cy="5667429"/>
            <a:chOff x="2996199" y="1424815"/>
            <a:chExt cx="5079898" cy="41852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6E60D0-9184-B882-AC55-3EF642D4222C}"/>
                </a:ext>
              </a:extLst>
            </p:cNvPr>
            <p:cNvGrpSpPr/>
            <p:nvPr/>
          </p:nvGrpSpPr>
          <p:grpSpPr>
            <a:xfrm>
              <a:off x="2996199" y="1424815"/>
              <a:ext cx="4571689" cy="4185286"/>
              <a:chOff x="7765171" y="1527568"/>
              <a:chExt cx="3019713" cy="3051499"/>
            </a:xfrm>
          </p:grpSpPr>
          <p:pic>
            <p:nvPicPr>
              <p:cNvPr id="4" name="Picture 3" descr="A hexagon pattern with a white and blu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17A7243B-8871-89F8-78A3-C8D1D4B7D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5171" y="1527568"/>
                <a:ext cx="3019713" cy="3051499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872CD24-39FD-BF56-33A1-F131BE8A3309}"/>
                  </a:ext>
                </a:extLst>
              </p:cNvPr>
              <p:cNvSpPr/>
              <p:nvPr/>
            </p:nvSpPr>
            <p:spPr>
              <a:xfrm rot="17859404">
                <a:off x="9289623" y="2276744"/>
                <a:ext cx="683846" cy="28015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F012B5E-F3AA-17E6-35EF-1EDA1936D79A}"/>
                  </a:ext>
                </a:extLst>
              </p:cNvPr>
              <p:cNvSpPr/>
              <p:nvPr/>
            </p:nvSpPr>
            <p:spPr>
              <a:xfrm rot="13902245">
                <a:off x="8725502" y="1970437"/>
                <a:ext cx="810667" cy="255999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8FEE51E-2CFB-9839-8127-D90F6F387869}"/>
                  </a:ext>
                </a:extLst>
              </p:cNvPr>
              <p:cNvSpPr/>
              <p:nvPr/>
            </p:nvSpPr>
            <p:spPr>
              <a:xfrm rot="13902245">
                <a:off x="9409017" y="3074843"/>
                <a:ext cx="712246" cy="60679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A517AE0-D2FA-2D17-249D-98D7F517355A}"/>
                  </a:ext>
                </a:extLst>
              </p:cNvPr>
              <p:cNvSpPr/>
              <p:nvPr/>
            </p:nvSpPr>
            <p:spPr>
              <a:xfrm rot="13902245">
                <a:off x="8676779" y="2422203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965C3FD2-F47B-7C6A-985C-44508B3EE9B8}"/>
                  </a:ext>
                </a:extLst>
              </p:cNvPr>
              <p:cNvSpPr/>
              <p:nvPr/>
            </p:nvSpPr>
            <p:spPr>
              <a:xfrm rot="13902245">
                <a:off x="8436798" y="2657286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32406BC-0B77-11E4-8974-9694DA6FF0AD}"/>
                  </a:ext>
                </a:extLst>
              </p:cNvPr>
              <p:cNvSpPr/>
              <p:nvPr/>
            </p:nvSpPr>
            <p:spPr>
              <a:xfrm rot="13902245">
                <a:off x="8761169" y="2750150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2B8C908D-15EE-686F-F359-FF3D1258F8EE}"/>
                  </a:ext>
                </a:extLst>
              </p:cNvPr>
              <p:cNvSpPr/>
              <p:nvPr/>
            </p:nvSpPr>
            <p:spPr>
              <a:xfrm rot="13902245">
                <a:off x="8435369" y="2937353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B3D58AA8-69F6-0A3D-B17C-E4FDE114C847}"/>
                  </a:ext>
                </a:extLst>
              </p:cNvPr>
              <p:cNvSpPr/>
              <p:nvPr/>
            </p:nvSpPr>
            <p:spPr>
              <a:xfrm rot="13902245">
                <a:off x="8754199" y="3023511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2577258C-2D30-26F1-B40E-BFA9E953B33E}"/>
                  </a:ext>
                </a:extLst>
              </p:cNvPr>
              <p:cNvSpPr/>
              <p:nvPr/>
            </p:nvSpPr>
            <p:spPr>
              <a:xfrm rot="13902245">
                <a:off x="8594358" y="2752183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12F01EF9-8E98-9425-DCC4-D9673BB5E917}"/>
                  </a:ext>
                </a:extLst>
              </p:cNvPr>
              <p:cNvSpPr/>
              <p:nvPr/>
            </p:nvSpPr>
            <p:spPr>
              <a:xfrm rot="13902245">
                <a:off x="8918756" y="2568889"/>
                <a:ext cx="108868" cy="8999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DC6D576D-B7AC-BC1A-1D23-DAA83EADF432}"/>
                </a:ext>
              </a:extLst>
            </p:cNvPr>
            <p:cNvSpPr txBox="1">
              <a:spLocks/>
            </p:cNvSpPr>
            <p:nvPr/>
          </p:nvSpPr>
          <p:spPr>
            <a:xfrm>
              <a:off x="5050684" y="2783963"/>
              <a:ext cx="3025413" cy="11466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rgbClr val="FFAE00"/>
                  </a:solidFill>
                </a:rPr>
                <a:t>Single Particle </a:t>
              </a:r>
            </a:p>
            <a:p>
              <a:pPr marL="0" indent="0" algn="ctr">
                <a:buNone/>
              </a:pPr>
              <a:r>
                <a:rPr lang="en-US" sz="1600" dirty="0">
                  <a:solidFill>
                    <a:srgbClr val="FFAE00"/>
                  </a:solidFill>
                </a:rPr>
                <a:t>(elliptical, parallactic)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3">
                  <a:extLst>
                    <a:ext uri="{FF2B5EF4-FFF2-40B4-BE49-F238E27FC236}">
                      <a16:creationId xmlns:a16="http://schemas.microsoft.com/office/drawing/2014/main" id="{1A39D9BE-F0E9-3688-E843-9C01455AACB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9086" y="4420175"/>
                  <a:ext cx="2546201" cy="4857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SzPct val="70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600" b="1" dirty="0">
                      <a:solidFill>
                        <a:srgbClr val="FFAE00"/>
                      </a:solidFill>
                    </a:rPr>
                    <a:t>Wavefront Signal </a:t>
                  </a:r>
                </a:p>
                <a:p>
                  <a:pPr marL="0" indent="0" algn="ctr">
                    <a:buNone/>
                  </a:pPr>
                  <a:r>
                    <a:rPr lang="en-US" sz="1600" b="1" dirty="0">
                      <a:solidFill>
                        <a:srgbClr val="FFAE00"/>
                      </a:solidFill>
                    </a:rPr>
                    <a:t>(circular, identical in 1,2,3</a:t>
                  </a:r>
                  <a14:m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AE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en-US" sz="1600" b="1" dirty="0">
                      <a:solidFill>
                        <a:srgbClr val="FFAE0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8" name="Content Placeholder 3">
                  <a:extLst>
                    <a:ext uri="{FF2B5EF4-FFF2-40B4-BE49-F238E27FC236}">
                      <a16:creationId xmlns:a16="http://schemas.microsoft.com/office/drawing/2014/main" id="{1A39D9BE-F0E9-3688-E843-9C01455AAC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9086" y="4420175"/>
                  <a:ext cx="2546201" cy="485771"/>
                </a:xfrm>
                <a:prstGeom prst="rect">
                  <a:avLst/>
                </a:prstGeom>
                <a:blipFill>
                  <a:blip r:embed="rId5"/>
                  <a:stretch>
                    <a:fillRect t="-1852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Content Placeholder 3">
              <a:extLst>
                <a:ext uri="{FF2B5EF4-FFF2-40B4-BE49-F238E27FC236}">
                  <a16:creationId xmlns:a16="http://schemas.microsoft.com/office/drawing/2014/main" id="{3A575E6A-0955-7342-1848-0F46BD967601}"/>
                </a:ext>
              </a:extLst>
            </p:cNvPr>
            <p:cNvSpPr txBox="1">
              <a:spLocks/>
            </p:cNvSpPr>
            <p:nvPr/>
          </p:nvSpPr>
          <p:spPr>
            <a:xfrm>
              <a:off x="3593246" y="3606127"/>
              <a:ext cx="1452442" cy="63532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rgbClr val="FFAE00"/>
                  </a:solidFill>
                </a:rPr>
                <a:t>Night Sky Background</a:t>
              </a:r>
            </a:p>
            <a:p>
              <a:pPr marL="0" indent="0" algn="ctr">
                <a:buNone/>
              </a:pPr>
              <a:r>
                <a:rPr lang="en-US" sz="1600" dirty="0">
                  <a:solidFill>
                    <a:srgbClr val="FFAE00"/>
                  </a:solidFill>
                </a:rPr>
                <a:t>(sporadic)</a:t>
              </a:r>
            </a:p>
          </p:txBody>
        </p:sp>
        <p:sp>
          <p:nvSpPr>
            <p:cNvPr id="108" name="Content Placeholder 3">
              <a:extLst>
                <a:ext uri="{FF2B5EF4-FFF2-40B4-BE49-F238E27FC236}">
                  <a16:creationId xmlns:a16="http://schemas.microsoft.com/office/drawing/2014/main" id="{2CA81C9F-A481-6E4C-D196-E67139A252A6}"/>
                </a:ext>
              </a:extLst>
            </p:cNvPr>
            <p:cNvSpPr txBox="1">
              <a:spLocks/>
            </p:cNvSpPr>
            <p:nvPr/>
          </p:nvSpPr>
          <p:spPr>
            <a:xfrm>
              <a:off x="4196846" y="2026293"/>
              <a:ext cx="1684079" cy="4857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5" name="Content Placeholder 3">
              <a:extLst>
                <a:ext uri="{FF2B5EF4-FFF2-40B4-BE49-F238E27FC236}">
                  <a16:creationId xmlns:a16="http://schemas.microsoft.com/office/drawing/2014/main" id="{67EF8A83-686E-69E9-B262-559B3D7A173A}"/>
                </a:ext>
              </a:extLst>
            </p:cNvPr>
            <p:cNvSpPr txBox="1">
              <a:spLocks/>
            </p:cNvSpPr>
            <p:nvPr/>
          </p:nvSpPr>
          <p:spPr>
            <a:xfrm>
              <a:off x="4981825" y="2501747"/>
              <a:ext cx="1684079" cy="4857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solidFill>
                    <a:schemeClr val="tx1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Content Placeholder 3">
                  <a:extLst>
                    <a:ext uri="{FF2B5EF4-FFF2-40B4-BE49-F238E27FC236}">
                      <a16:creationId xmlns:a16="http://schemas.microsoft.com/office/drawing/2014/main" id="{64CFE16E-FA78-D3E7-0BDB-0405672DE48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30465" y="3852044"/>
                  <a:ext cx="1684079" cy="4857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SzPct val="70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2000" dirty="0">
                      <a:solidFill>
                        <a:schemeClr val="tx1"/>
                      </a:solidFill>
                    </a:rPr>
                    <a:t>1, 2, 3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Content Placeholder 3">
                  <a:extLst>
                    <a:ext uri="{FF2B5EF4-FFF2-40B4-BE49-F238E27FC236}">
                      <a16:creationId xmlns:a16="http://schemas.microsoft.com/office/drawing/2014/main" id="{64CFE16E-FA78-D3E7-0BDB-0405672DE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0465" y="3852044"/>
                  <a:ext cx="1684079" cy="485771"/>
                </a:xfrm>
                <a:prstGeom prst="rect">
                  <a:avLst/>
                </a:prstGeom>
                <a:blipFill>
                  <a:blip r:embed="rId6"/>
                  <a:stretch>
                    <a:fillRect t="-43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0EEFC8-1DA4-B9FF-0418-5FCBCF01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225" y="-206300"/>
            <a:ext cx="8185657" cy="90657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Signal-Background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8F8B3B5B-5D14-6E24-5FA0-5FE5570C3A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3803" y="1774676"/>
                <a:ext cx="4525018" cy="29255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Trigger System: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Level 1: Single-Pixel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or more  photoelectrons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2"/>
                  </a:solidFill>
                </a:endParaRP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Level 2: Multi-Pixel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Level 1 trigger at several adjacent pixels </a:t>
                </a:r>
              </a:p>
              <a:p>
                <a:r>
                  <a:rPr lang="en-US" sz="2000" dirty="0">
                    <a:solidFill>
                      <a:schemeClr val="tx2"/>
                    </a:solidFill>
                  </a:rPr>
                  <a:t>Levels 3: Multi-Telescope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2"/>
                    </a:solidFill>
                  </a:rPr>
                  <a:t>Time-correlated Level 2 trigger</a:t>
                </a:r>
              </a:p>
            </p:txBody>
          </p:sp>
        </mc:Choice>
        <mc:Fallback xmlns="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8F8B3B5B-5D14-6E24-5FA0-5FE5570C3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803" y="1774676"/>
                <a:ext cx="4525018" cy="2925531"/>
              </a:xfrm>
              <a:prstGeom prst="rect">
                <a:avLst/>
              </a:prstGeom>
              <a:blipFill>
                <a:blip r:embed="rId7"/>
                <a:stretch>
                  <a:fillRect l="-1346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75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89C6-B450-F915-C513-C0389DAA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Ultrashort GRB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079B6-AAC2-8E44-EDE4-6D8BF5B52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Dark blob: </a:t>
            </a:r>
            <a:r>
              <a:rPr lang="en-US" b="1" dirty="0"/>
              <a:t>collisions (this work)</a:t>
            </a:r>
            <a:r>
              <a:rPr lang="en-US" dirty="0"/>
              <a:t>, decays, annihilation</a:t>
            </a:r>
          </a:p>
          <a:p>
            <a:endParaRPr lang="en-US" dirty="0"/>
          </a:p>
          <a:p>
            <a:r>
              <a:rPr lang="en-US" dirty="0"/>
              <a:t>Other dark structures: solitons?</a:t>
            </a:r>
          </a:p>
          <a:p>
            <a:endParaRPr lang="en-US" dirty="0"/>
          </a:p>
          <a:p>
            <a:r>
              <a:rPr lang="en-US" dirty="0"/>
              <a:t>SM? FRB counterparts (optical, gamma ray)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5F4D8-6F8B-79FC-F284-E4AD4EEB0C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ABBE-417C-CC79-DC47-BAB0FB1E0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A017B-5568-292F-69EB-74D98E279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9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314B-1956-2E6D-3729-5E61DED9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05175E-7228-EE9A-3B89-209F2E20D034}"/>
              </a:ext>
            </a:extLst>
          </p:cNvPr>
          <p:cNvSpPr/>
          <p:nvPr/>
        </p:nvSpPr>
        <p:spPr>
          <a:xfrm>
            <a:off x="7097230" y="1504394"/>
            <a:ext cx="3067555" cy="4058981"/>
          </a:xfrm>
          <a:prstGeom prst="rect">
            <a:avLst/>
          </a:prstGeom>
          <a:solidFill>
            <a:srgbClr val="02FFFF">
              <a:alpha val="2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4A9EB-8102-96C5-6DF4-4470D1625B07}"/>
              </a:ext>
            </a:extLst>
          </p:cNvPr>
          <p:cNvSpPr txBox="1">
            <a:spLocks/>
          </p:cNvSpPr>
          <p:nvPr/>
        </p:nvSpPr>
        <p:spPr>
          <a:xfrm>
            <a:off x="9852738" y="5264801"/>
            <a:ext cx="2129614" cy="63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Duration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5A6F4-EADD-8282-C7C3-F41793547264}"/>
              </a:ext>
            </a:extLst>
          </p:cNvPr>
          <p:cNvSpPr/>
          <p:nvPr/>
        </p:nvSpPr>
        <p:spPr>
          <a:xfrm>
            <a:off x="2494018" y="1504394"/>
            <a:ext cx="7663813" cy="405898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7763E808-234B-8A6D-D9A2-08A7D60CCA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6676" y="5617693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:r>
                  <a:rPr lang="en-US" b="0" i="1" dirty="0" err="1">
                    <a:latin typeface="+mj-lt"/>
                  </a:rPr>
                  <a:t>μ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7763E808-234B-8A6D-D9A2-08A7D60CC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676" y="5617693"/>
                <a:ext cx="2291139" cy="545581"/>
              </a:xfrm>
              <a:prstGeom prst="rect">
                <a:avLst/>
              </a:prstGeom>
              <a:blipFill>
                <a:blip r:embed="rId2"/>
                <a:stretch>
                  <a:fillRect t="-909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59BB039-C7B3-954F-2672-396B54EFE78B}"/>
              </a:ext>
            </a:extLst>
          </p:cNvPr>
          <p:cNvSpPr txBox="1">
            <a:spLocks/>
          </p:cNvSpPr>
          <p:nvPr/>
        </p:nvSpPr>
        <p:spPr>
          <a:xfrm>
            <a:off x="7485437" y="2480440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Fermi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21A0223D-6F70-B76F-D5B1-962E6BCB7C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3014" y="5609891"/>
                <a:ext cx="717434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21A0223D-6F70-B76F-D5B1-962E6BCB7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014" y="5609891"/>
                <a:ext cx="717434" cy="5455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43CB978-D1F1-CB72-2994-638FA44D133F}"/>
              </a:ext>
            </a:extLst>
          </p:cNvPr>
          <p:cNvGrpSpPr/>
          <p:nvPr/>
        </p:nvGrpSpPr>
        <p:grpSpPr>
          <a:xfrm>
            <a:off x="7751222" y="3274505"/>
            <a:ext cx="2291139" cy="1738736"/>
            <a:chOff x="8171209" y="1710817"/>
            <a:chExt cx="2291139" cy="1738736"/>
          </a:xfrm>
        </p:grpSpPr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B75DBDAC-E677-2E11-415A-B7D3A030D0B1}"/>
                </a:ext>
              </a:extLst>
            </p:cNvPr>
            <p:cNvSpPr/>
            <p:nvPr/>
          </p:nvSpPr>
          <p:spPr>
            <a:xfrm>
              <a:off x="8176525" y="1710817"/>
              <a:ext cx="2179866" cy="1738736"/>
            </a:xfrm>
            <a:custGeom>
              <a:avLst/>
              <a:gdLst>
                <a:gd name="connsiteX0" fmla="*/ 1100477 w 1839955"/>
                <a:gd name="connsiteY0" fmla="*/ 176478 h 1504831"/>
                <a:gd name="connsiteX1" fmla="*/ 1472617 w 1839955"/>
                <a:gd name="connsiteY1" fmla="*/ 107366 h 1504831"/>
                <a:gd name="connsiteX2" fmla="*/ 1509831 w 1839955"/>
                <a:gd name="connsiteY2" fmla="*/ 495455 h 1504831"/>
                <a:gd name="connsiteX3" fmla="*/ 1839440 w 1839955"/>
                <a:gd name="connsiteY3" fmla="*/ 989869 h 1504831"/>
                <a:gd name="connsiteX4" fmla="*/ 1424770 w 1839955"/>
                <a:gd name="connsiteY4" fmla="*/ 1159990 h 1504831"/>
                <a:gd name="connsiteX5" fmla="*/ 1244017 w 1839955"/>
                <a:gd name="connsiteY5" fmla="*/ 1500232 h 1504831"/>
                <a:gd name="connsiteX6" fmla="*/ 935673 w 1839955"/>
                <a:gd name="connsiteY6" fmla="*/ 1356692 h 1504831"/>
                <a:gd name="connsiteX7" fmla="*/ 265821 w 1839955"/>
                <a:gd name="connsiteY7" fmla="*/ 1356692 h 1504831"/>
                <a:gd name="connsiteX8" fmla="*/ 324301 w 1839955"/>
                <a:gd name="connsiteY8" fmla="*/ 1074929 h 1504831"/>
                <a:gd name="connsiteX9" fmla="*/ 8 w 1839955"/>
                <a:gd name="connsiteY9" fmla="*/ 819748 h 1504831"/>
                <a:gd name="connsiteX10" fmla="*/ 313668 w 1839955"/>
                <a:gd name="connsiteY10" fmla="*/ 654943 h 1504831"/>
                <a:gd name="connsiteX11" fmla="*/ 255189 w 1839955"/>
                <a:gd name="connsiteY11" fmla="*/ 155213 h 1504831"/>
                <a:gd name="connsiteX12" fmla="*/ 637961 w 1839955"/>
                <a:gd name="connsiteY12" fmla="*/ 362548 h 1504831"/>
                <a:gd name="connsiteX13" fmla="*/ 824031 w 1839955"/>
                <a:gd name="connsiteY13" fmla="*/ 1041 h 1504831"/>
                <a:gd name="connsiteX14" fmla="*/ 946305 w 1839955"/>
                <a:gd name="connsiteY14" fmla="*/ 250906 h 1504831"/>
                <a:gd name="connsiteX15" fmla="*/ 1100477 w 1839955"/>
                <a:gd name="connsiteY15" fmla="*/ 176478 h 150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9955" h="1504831">
                  <a:moveTo>
                    <a:pt x="1100477" y="176478"/>
                  </a:moveTo>
                  <a:cubicBezTo>
                    <a:pt x="1188196" y="152555"/>
                    <a:pt x="1404391" y="54203"/>
                    <a:pt x="1472617" y="107366"/>
                  </a:cubicBezTo>
                  <a:cubicBezTo>
                    <a:pt x="1540843" y="160529"/>
                    <a:pt x="1448694" y="348371"/>
                    <a:pt x="1509831" y="495455"/>
                  </a:cubicBezTo>
                  <a:cubicBezTo>
                    <a:pt x="1570968" y="642539"/>
                    <a:pt x="1853617" y="879113"/>
                    <a:pt x="1839440" y="989869"/>
                  </a:cubicBezTo>
                  <a:cubicBezTo>
                    <a:pt x="1825263" y="1100625"/>
                    <a:pt x="1524007" y="1074930"/>
                    <a:pt x="1424770" y="1159990"/>
                  </a:cubicBezTo>
                  <a:cubicBezTo>
                    <a:pt x="1325533" y="1245050"/>
                    <a:pt x="1325533" y="1467448"/>
                    <a:pt x="1244017" y="1500232"/>
                  </a:cubicBezTo>
                  <a:cubicBezTo>
                    <a:pt x="1162501" y="1533016"/>
                    <a:pt x="1098706" y="1380615"/>
                    <a:pt x="935673" y="1356692"/>
                  </a:cubicBezTo>
                  <a:cubicBezTo>
                    <a:pt x="772640" y="1332769"/>
                    <a:pt x="367716" y="1403652"/>
                    <a:pt x="265821" y="1356692"/>
                  </a:cubicBezTo>
                  <a:cubicBezTo>
                    <a:pt x="163926" y="1309732"/>
                    <a:pt x="368603" y="1164420"/>
                    <a:pt x="324301" y="1074929"/>
                  </a:cubicBezTo>
                  <a:cubicBezTo>
                    <a:pt x="279999" y="985438"/>
                    <a:pt x="1780" y="889746"/>
                    <a:pt x="8" y="819748"/>
                  </a:cubicBezTo>
                  <a:cubicBezTo>
                    <a:pt x="-1764" y="749750"/>
                    <a:pt x="271138" y="765699"/>
                    <a:pt x="313668" y="654943"/>
                  </a:cubicBezTo>
                  <a:cubicBezTo>
                    <a:pt x="356198" y="544187"/>
                    <a:pt x="201140" y="203946"/>
                    <a:pt x="255189" y="155213"/>
                  </a:cubicBezTo>
                  <a:cubicBezTo>
                    <a:pt x="309238" y="106480"/>
                    <a:pt x="543154" y="388243"/>
                    <a:pt x="637961" y="362548"/>
                  </a:cubicBezTo>
                  <a:cubicBezTo>
                    <a:pt x="732768" y="336853"/>
                    <a:pt x="772640" y="19648"/>
                    <a:pt x="824031" y="1041"/>
                  </a:cubicBezTo>
                  <a:cubicBezTo>
                    <a:pt x="875422" y="-17566"/>
                    <a:pt x="904661" y="219008"/>
                    <a:pt x="946305" y="250906"/>
                  </a:cubicBezTo>
                  <a:cubicBezTo>
                    <a:pt x="987949" y="282804"/>
                    <a:pt x="1012758" y="200401"/>
                    <a:pt x="1100477" y="176478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ontent Placeholder 3">
              <a:extLst>
                <a:ext uri="{FF2B5EF4-FFF2-40B4-BE49-F238E27FC236}">
                  <a16:creationId xmlns:a16="http://schemas.microsoft.com/office/drawing/2014/main" id="{23A2459F-C537-FC5A-3177-98315F7AFA0B}"/>
                </a:ext>
              </a:extLst>
            </p:cNvPr>
            <p:cNvSpPr txBox="1">
              <a:spLocks/>
            </p:cNvSpPr>
            <p:nvPr/>
          </p:nvSpPr>
          <p:spPr>
            <a:xfrm>
              <a:off x="8171209" y="2156061"/>
              <a:ext cx="2291139" cy="11859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Typical </a:t>
              </a:r>
            </a:p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GRBs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BEE7C902-2513-C482-5297-C960A9E84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8884" y="5572868"/>
                <a:ext cx="646243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BEE7C902-2513-C482-5297-C960A9E84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884" y="5572868"/>
                <a:ext cx="646243" cy="5455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B7530CE-9C53-F9B5-4B1E-4BAD2C07DF79}"/>
              </a:ext>
            </a:extLst>
          </p:cNvPr>
          <p:cNvSpPr txBox="1">
            <a:spLocks/>
          </p:cNvSpPr>
          <p:nvPr/>
        </p:nvSpPr>
        <p:spPr>
          <a:xfrm>
            <a:off x="5996675" y="5986963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solidFill>
                  <a:srgbClr val="00B0F0"/>
                </a:solidFill>
                <a:latin typeface="+mj-lt"/>
              </a:rPr>
              <a:t>Fermi dead time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352B362-8019-65BB-5606-1131CE94A735}"/>
              </a:ext>
            </a:extLst>
          </p:cNvPr>
          <p:cNvSpPr txBox="1">
            <a:spLocks/>
          </p:cNvSpPr>
          <p:nvPr/>
        </p:nvSpPr>
        <p:spPr>
          <a:xfrm>
            <a:off x="7836344" y="1503805"/>
            <a:ext cx="2321488" cy="5541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Time Domain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72FFFC8-CC6B-B891-1E32-5CEA0A2F0D40}"/>
              </a:ext>
            </a:extLst>
          </p:cNvPr>
          <p:cNvSpPr txBox="1">
            <a:spLocks/>
          </p:cNvSpPr>
          <p:nvPr/>
        </p:nvSpPr>
        <p:spPr>
          <a:xfrm>
            <a:off x="1777912" y="968574"/>
            <a:ext cx="1432206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Rate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93C1AEE-FB68-7942-35B6-672F995E8F04}"/>
              </a:ext>
            </a:extLst>
          </p:cNvPr>
          <p:cNvSpPr txBox="1">
            <a:spLocks/>
          </p:cNvSpPr>
          <p:nvPr/>
        </p:nvSpPr>
        <p:spPr>
          <a:xfrm>
            <a:off x="528524" y="5249530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1 event/yr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8CE807F-FE29-B4D1-8349-5788657CB31B}"/>
              </a:ext>
            </a:extLst>
          </p:cNvPr>
          <p:cNvSpPr txBox="1">
            <a:spLocks/>
          </p:cNvSpPr>
          <p:nvPr/>
        </p:nvSpPr>
        <p:spPr>
          <a:xfrm>
            <a:off x="704584" y="313529"/>
            <a:ext cx="11103408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Gamma-Ray Bursts</a:t>
            </a:r>
          </a:p>
        </p:txBody>
      </p:sp>
    </p:spTree>
    <p:extLst>
      <p:ext uri="{BB962C8B-B14F-4D97-AF65-F5344CB8AC3E}">
        <p14:creationId xmlns:p14="http://schemas.microsoft.com/office/powerpoint/2010/main" val="3243582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C16C-87DA-59BC-0294-FD7DA3DD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F2AE92-1E05-D37A-8F3E-A861079043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4" y="1732449"/>
                <a:ext cx="10671747" cy="44044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Blob parameters: blob mass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dirty="0"/>
                  <a:t>, blob radius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/>
                  <a:t>, consist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𝓞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dark matter </a:t>
                </a:r>
              </a:p>
              <a:p>
                <a:pPr lvl="1"/>
                <a:r>
                  <a:rPr lang="en-US" dirty="0"/>
                  <a:t>Microlensing constraints: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≲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Bullet Cluster constraints: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≲ 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 a black hole: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≳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F2AE92-1E05-D37A-8F3E-A861079043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4" y="1732449"/>
                <a:ext cx="10671747" cy="4404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2C77-C80C-5976-25D3-E2806F6964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26C32-62F8-9087-C30F-71993DF51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EE9C4-F5EE-F788-DEF4-25953EC58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80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C16C-87DA-59BC-0294-FD7DA3DD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F2AE92-1E05-D37A-8F3E-A861079043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4" y="1732449"/>
                <a:ext cx="10671747" cy="44044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Blob parameters: blob mass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, blob radius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, consist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𝓞</m:t>
                    </m:r>
                    <m:r>
                      <a:rPr lang="en-US" b="1" i="1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 dark matter </a:t>
                </a:r>
              </a:p>
              <a:p>
                <a:pPr lvl="1"/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Microlensing constraints: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≲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bg1">
                      <a:lumMod val="65000"/>
                      <a:lumOff val="35000"/>
                    </a:schemeClr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Bullet Cluster constraints: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p>
                            <m:r>
                              <a:rPr lang="en-US" b="0" i="0" smtClean="0">
                                <a:solidFill>
                                  <a:schemeClr val="bg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0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≲ 1 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bg1">
                      <a:lumMod val="65000"/>
                      <a:lumOff val="35000"/>
                    </a:schemeClr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1">
                        <a:lumMod val="65000"/>
                        <a:lumOff val="35000"/>
                      </a:schemeClr>
                    </a:solidFill>
                  </a:rPr>
                  <a:t>Not a black hole: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≳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−28</m:t>
                        </m:r>
                      </m:sup>
                    </m:sSup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>
                  <a:solidFill>
                    <a:schemeClr val="bg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en-US" dirty="0"/>
                  <a:t>Burst parameters: total energy release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, typical photon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n-US" dirty="0">
                    <a:effectLst/>
                  </a:rPr>
                  <a:t>duration of the burst </a:t>
                </a:r>
                <a14:m>
                  <m:oMath xmlns:m="http://schemas.openxmlformats.org/officeDocument/2006/math">
                    <m:r>
                      <a:rPr lang="en-US" b="1" i="0" smtClean="0">
                        <a:effectLst/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b="1" dirty="0">
                  <a:effectLst/>
                </a:endParaRPr>
              </a:p>
              <a:p>
                <a:pPr lvl="1"/>
                <a:r>
                  <a:rPr lang="en-US" b="1" dirty="0">
                    <a:latin typeface="Cambria Math" panose="02040503050406030204" pitchFamily="18" charset="0"/>
                  </a:rPr>
                  <a:t>These are very  model dependent</a:t>
                </a:r>
              </a:p>
              <a:p>
                <a:pPr lvl="1"/>
                <a:r>
                  <a:rPr lang="en-US" dirty="0"/>
                  <a:t>Total mass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effectLst/>
                  </a:rPr>
                  <a:t>, virial kinetic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dirty="0">
                  <a:effectLst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set by constituent mass, kinetic energy, thermal energy, </a:t>
                </a:r>
                <a:r>
                  <a:rPr lang="en-US" dirty="0" err="1">
                    <a:effectLst/>
                  </a:rPr>
                  <a:t>etc</a:t>
                </a:r>
                <a:r>
                  <a:rPr lang="en-US" dirty="0">
                    <a:effectLst/>
                  </a:rPr>
                  <a:t>…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0" smtClean="0">
                        <a:effectLst/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set by light crossing time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effectLst/>
                  </a:rPr>
                  <a:t>, blob interpenetration time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𝑑𝑚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, </a:t>
                </a:r>
                <a:r>
                  <a:rPr lang="en-US" dirty="0" err="1">
                    <a:effectLst/>
                  </a:rPr>
                  <a:t>etc</a:t>
                </a:r>
                <a:r>
                  <a:rPr lang="en-US" dirty="0">
                    <a:effectLst/>
                  </a:rPr>
                  <a:t>…</a:t>
                </a:r>
                <a:br>
                  <a:rPr lang="en-US" dirty="0">
                    <a:effectLst/>
                  </a:rPr>
                </a:br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F2AE92-1E05-D37A-8F3E-A861079043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4" y="1732449"/>
                <a:ext cx="10671747" cy="4404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2C77-C80C-5976-25D3-E2806F6964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26C32-62F8-9087-C30F-71993DF51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EE9C4-F5EE-F788-DEF4-25953EC58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92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53F4-2090-C303-9914-2E67AF15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ray burst from blob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593571-935A-8983-0847-BD77CCD736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5" y="1732449"/>
                <a:ext cx="10353762" cy="4515951"/>
              </a:xfrm>
            </p:spPr>
            <p:txBody>
              <a:bodyPr/>
              <a:lstStyle/>
              <a:p>
                <a:r>
                  <a:rPr lang="en-US" dirty="0"/>
                  <a:t>Fluence from the collision:</a:t>
                </a:r>
              </a:p>
              <a:p>
                <a:endParaRPr lang="en-US" dirty="0"/>
              </a:p>
              <a:p>
                <a:r>
                  <a:rPr lang="en-US" dirty="0"/>
                  <a:t>Visibility Depth: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Number of GRB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≲10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𝑘𝑝𝑐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 milky way radius):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92D050"/>
                    </a:solidFill>
                  </a:rPr>
                  <a:t>Benchmark for detection: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20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92D050"/>
                    </a:solidFill>
                  </a:rPr>
                  <a:t>, once per decade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593571-935A-8983-0847-BD77CCD736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1732449"/>
                <a:ext cx="10353762" cy="45159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0E04-94BA-B95D-27BD-8CD0B1987D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7A276-FD4B-6F4F-8366-7DFDCA629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1D0F9-028A-B7A6-8713-EA91785E4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C672C1-E69B-61D5-2AEF-DF1F4B1DADB1}"/>
                  </a:ext>
                </a:extLst>
              </p:cNvPr>
              <p:cNvSpPr txBox="1"/>
              <p:nvPr/>
            </p:nvSpPr>
            <p:spPr>
              <a:xfrm>
                <a:off x="4633777" y="1732449"/>
                <a:ext cx="2913797" cy="7543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C672C1-E69B-61D5-2AEF-DF1F4B1DA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777" y="1732449"/>
                <a:ext cx="2913797" cy="754309"/>
              </a:xfrm>
              <a:prstGeom prst="rect">
                <a:avLst/>
              </a:prstGeom>
              <a:blipFill>
                <a:blip r:embed="rId3"/>
                <a:stretch>
                  <a:fillRect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D4EB91-B38B-41C3-DFD0-1819994137B1}"/>
                  </a:ext>
                </a:extLst>
              </p:cNvPr>
              <p:cNvSpPr txBox="1"/>
              <p:nvPr/>
            </p:nvSpPr>
            <p:spPr>
              <a:xfrm>
                <a:off x="3231253" y="2686673"/>
                <a:ext cx="5718844" cy="1091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𝑑𝑒𝑡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D4EB91-B38B-41C3-DFD0-18199941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253" y="2686673"/>
                <a:ext cx="5718844" cy="1091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41D39F-B67E-A04B-36FA-F7FE2E3F93DF}"/>
                  </a:ext>
                </a:extLst>
              </p:cNvPr>
              <p:cNvSpPr txBox="1"/>
              <p:nvPr/>
            </p:nvSpPr>
            <p:spPr>
              <a:xfrm>
                <a:off x="3231253" y="4521593"/>
                <a:ext cx="5718844" cy="3839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𝐺𝑅𝐵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𝑏𝑙𝑜𝑏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41D39F-B67E-A04B-36FA-F7FE2E3F9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253" y="4521593"/>
                <a:ext cx="5718844" cy="383951"/>
              </a:xfrm>
              <a:prstGeom prst="rect">
                <a:avLst/>
              </a:prstGeom>
              <a:blipFill>
                <a:blip r:embed="rId5"/>
                <a:stretch>
                  <a:fillRect t="-3226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5031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1F5F-9DBC-1605-F572-B24F3D92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Diffused gamma rays from blob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BD760-8678-F2CC-B71C-61FB6C03F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Blob collisions in the galaxy </a:t>
            </a:r>
            <a:r>
              <a:rPr lang="en-US" dirty="0">
                <a:sym typeface="Wingdings" pitchFamily="2" charset="2"/>
              </a:rPr>
              <a:t> burst-like signal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Blob collisions at cosmic distance  diffused background (searched in particle dark matter)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7C60-C31A-458F-71AA-F64EFD3B43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181FC-E0AB-8D50-6EEF-DD81D1A86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817C7-1602-5EBE-2E7C-F95451DF3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 descr="A graph of a graph showing the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A3C58D5-F8D1-8F47-66BE-A3A40867B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44" y="3082540"/>
            <a:ext cx="5738311" cy="3434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37069763-4A17-A04F-8B38-E2239DE825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628" y="4112670"/>
                <a:ext cx="5051048" cy="1031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DM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𝜒𝜒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37069763-4A17-A04F-8B38-E2239DE82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28" y="4112670"/>
                <a:ext cx="5051048" cy="1031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5730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F2C46CE5-B01D-2CE8-8A52-C197DEFE1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35" y="1304930"/>
            <a:ext cx="5876076" cy="4303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69A88-063A-0197-E2AE-8A745B1D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302" y="179886"/>
            <a:ext cx="9486900" cy="818707"/>
          </a:xfrm>
        </p:spPr>
        <p:txBody>
          <a:bodyPr/>
          <a:lstStyle/>
          <a:p>
            <a:r>
              <a:rPr lang="en-US" dirty="0"/>
              <a:t>Blob Parameter Space</a:t>
            </a:r>
          </a:p>
        </p:txBody>
      </p:sp>
      <p:pic>
        <p:nvPicPr>
          <p:cNvPr id="4" name="Picture 3" descr="A graph of 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9B7FCE8D-C0C9-134E-CD14-F544BFFAE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1" y="1249462"/>
            <a:ext cx="5821209" cy="435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434CA-369B-7180-6FF5-DF290D324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" y="5859404"/>
            <a:ext cx="5331734" cy="5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2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0B7C2-60A7-6B74-403F-F39D4163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C9A64-B327-4A3D-B374-DDB923F7C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1E52-E1DC-BBBB-0036-E042D67D30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D592B-9DD4-B7DF-81C0-3FDFBD8E1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29A0-35A7-5B7C-503E-8E01C1A4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8A14D4-9D76-BF9F-8716-3C2D21A39BED}"/>
              </a:ext>
            </a:extLst>
          </p:cNvPr>
          <p:cNvGrpSpPr/>
          <p:nvPr/>
        </p:nvGrpSpPr>
        <p:grpSpPr>
          <a:xfrm>
            <a:off x="1373738" y="-1770092"/>
            <a:ext cx="9095063" cy="8713535"/>
            <a:chOff x="9298742" y="1724498"/>
            <a:chExt cx="2148091" cy="216366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214369-8949-4C37-79B4-8C9FAE3B807F}"/>
                </a:ext>
              </a:extLst>
            </p:cNvPr>
            <p:cNvSpPr/>
            <p:nvPr/>
          </p:nvSpPr>
          <p:spPr>
            <a:xfrm>
              <a:off x="9298742" y="1724498"/>
              <a:ext cx="2148091" cy="2163661"/>
            </a:xfrm>
            <a:prstGeom prst="ellipse">
              <a:avLst/>
            </a:prstGeom>
            <a:solidFill>
              <a:srgbClr val="7030A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0E77AB-A02F-CC76-E0B2-C518C4B69EF3}"/>
                </a:ext>
              </a:extLst>
            </p:cNvPr>
            <p:cNvSpPr/>
            <p:nvPr/>
          </p:nvSpPr>
          <p:spPr>
            <a:xfrm>
              <a:off x="9392082" y="1835537"/>
              <a:ext cx="1968641" cy="19665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F89AE-1782-7E93-C99F-D0BCF1EAEAC5}"/>
              </a:ext>
            </a:extLst>
          </p:cNvPr>
          <p:cNvGrpSpPr/>
          <p:nvPr/>
        </p:nvGrpSpPr>
        <p:grpSpPr>
          <a:xfrm rot="5400000">
            <a:off x="5668650" y="2976045"/>
            <a:ext cx="2061761" cy="1556522"/>
            <a:chOff x="9404367" y="1570128"/>
            <a:chExt cx="2061761" cy="15565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1DE262-58E3-D0FF-E230-3C733E962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367" y="2275782"/>
              <a:ext cx="1375710" cy="850868"/>
            </a:xfrm>
            <a:prstGeom prst="line">
              <a:avLst/>
            </a:prstGeom>
            <a:ln w="1270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82">
              <a:extLst>
                <a:ext uri="{FF2B5EF4-FFF2-40B4-BE49-F238E27FC236}">
                  <a16:creationId xmlns:a16="http://schemas.microsoft.com/office/drawing/2014/main" id="{87621A3A-6B44-8E01-7EFC-836636142491}"/>
                </a:ext>
              </a:extLst>
            </p:cNvPr>
            <p:cNvSpPr/>
            <p:nvPr/>
          </p:nvSpPr>
          <p:spPr>
            <a:xfrm rot="21269921">
              <a:off x="10761583" y="2165281"/>
              <a:ext cx="704545" cy="159855"/>
            </a:xfrm>
            <a:custGeom>
              <a:avLst/>
              <a:gdLst>
                <a:gd name="connsiteX0" fmla="*/ 0 w 952901"/>
                <a:gd name="connsiteY0" fmla="*/ 91480 h 160693"/>
                <a:gd name="connsiteX1" fmla="*/ 240632 w 952901"/>
                <a:gd name="connsiteY1" fmla="*/ 40 h 160693"/>
                <a:gd name="connsiteX2" fmla="*/ 356135 w 952901"/>
                <a:gd name="connsiteY2" fmla="*/ 101105 h 160693"/>
                <a:gd name="connsiteX3" fmla="*/ 505327 w 952901"/>
                <a:gd name="connsiteY3" fmla="*/ 33729 h 160693"/>
                <a:gd name="connsiteX4" fmla="*/ 668956 w 952901"/>
                <a:gd name="connsiteY4" fmla="*/ 158857 h 160693"/>
                <a:gd name="connsiteX5" fmla="*/ 827773 w 952901"/>
                <a:gd name="connsiteY5" fmla="*/ 110731 h 160693"/>
                <a:gd name="connsiteX6" fmla="*/ 952901 w 952901"/>
                <a:gd name="connsiteY6" fmla="*/ 144419 h 1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901" h="160693">
                  <a:moveTo>
                    <a:pt x="0" y="91480"/>
                  </a:moveTo>
                  <a:cubicBezTo>
                    <a:pt x="90638" y="44958"/>
                    <a:pt x="181276" y="-1564"/>
                    <a:pt x="240632" y="40"/>
                  </a:cubicBezTo>
                  <a:cubicBezTo>
                    <a:pt x="299988" y="1644"/>
                    <a:pt x="312019" y="95490"/>
                    <a:pt x="356135" y="101105"/>
                  </a:cubicBezTo>
                  <a:cubicBezTo>
                    <a:pt x="400251" y="106720"/>
                    <a:pt x="453190" y="24104"/>
                    <a:pt x="505327" y="33729"/>
                  </a:cubicBezTo>
                  <a:cubicBezTo>
                    <a:pt x="557464" y="43354"/>
                    <a:pt x="615215" y="146023"/>
                    <a:pt x="668956" y="158857"/>
                  </a:cubicBezTo>
                  <a:cubicBezTo>
                    <a:pt x="722697" y="171691"/>
                    <a:pt x="780449" y="113137"/>
                    <a:pt x="827773" y="110731"/>
                  </a:cubicBezTo>
                  <a:cubicBezTo>
                    <a:pt x="875097" y="108325"/>
                    <a:pt x="913999" y="126372"/>
                    <a:pt x="952901" y="144419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83">
              <a:extLst>
                <a:ext uri="{FF2B5EF4-FFF2-40B4-BE49-F238E27FC236}">
                  <a16:creationId xmlns:a16="http://schemas.microsoft.com/office/drawing/2014/main" id="{EB5C72C2-9740-3C20-3A4F-4684B4ABF38D}"/>
                </a:ext>
              </a:extLst>
            </p:cNvPr>
            <p:cNvSpPr/>
            <p:nvPr/>
          </p:nvSpPr>
          <p:spPr>
            <a:xfrm rot="16700217">
              <a:off x="10463227" y="1842473"/>
              <a:ext cx="704545" cy="159855"/>
            </a:xfrm>
            <a:custGeom>
              <a:avLst/>
              <a:gdLst>
                <a:gd name="connsiteX0" fmla="*/ 0 w 952901"/>
                <a:gd name="connsiteY0" fmla="*/ 91480 h 160693"/>
                <a:gd name="connsiteX1" fmla="*/ 240632 w 952901"/>
                <a:gd name="connsiteY1" fmla="*/ 40 h 160693"/>
                <a:gd name="connsiteX2" fmla="*/ 356135 w 952901"/>
                <a:gd name="connsiteY2" fmla="*/ 101105 h 160693"/>
                <a:gd name="connsiteX3" fmla="*/ 505327 w 952901"/>
                <a:gd name="connsiteY3" fmla="*/ 33729 h 160693"/>
                <a:gd name="connsiteX4" fmla="*/ 668956 w 952901"/>
                <a:gd name="connsiteY4" fmla="*/ 158857 h 160693"/>
                <a:gd name="connsiteX5" fmla="*/ 827773 w 952901"/>
                <a:gd name="connsiteY5" fmla="*/ 110731 h 160693"/>
                <a:gd name="connsiteX6" fmla="*/ 952901 w 952901"/>
                <a:gd name="connsiteY6" fmla="*/ 144419 h 1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901" h="160693">
                  <a:moveTo>
                    <a:pt x="0" y="91480"/>
                  </a:moveTo>
                  <a:cubicBezTo>
                    <a:pt x="90638" y="44958"/>
                    <a:pt x="181276" y="-1564"/>
                    <a:pt x="240632" y="40"/>
                  </a:cubicBezTo>
                  <a:cubicBezTo>
                    <a:pt x="299988" y="1644"/>
                    <a:pt x="312019" y="95490"/>
                    <a:pt x="356135" y="101105"/>
                  </a:cubicBezTo>
                  <a:cubicBezTo>
                    <a:pt x="400251" y="106720"/>
                    <a:pt x="453190" y="24104"/>
                    <a:pt x="505327" y="33729"/>
                  </a:cubicBezTo>
                  <a:cubicBezTo>
                    <a:pt x="557464" y="43354"/>
                    <a:pt x="615215" y="146023"/>
                    <a:pt x="668956" y="158857"/>
                  </a:cubicBezTo>
                  <a:cubicBezTo>
                    <a:pt x="722697" y="171691"/>
                    <a:pt x="780449" y="113137"/>
                    <a:pt x="827773" y="110731"/>
                  </a:cubicBezTo>
                  <a:cubicBezTo>
                    <a:pt x="875097" y="108325"/>
                    <a:pt x="913999" y="126372"/>
                    <a:pt x="952901" y="144419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Arrow: Right 35">
            <a:extLst>
              <a:ext uri="{FF2B5EF4-FFF2-40B4-BE49-F238E27FC236}">
                <a16:creationId xmlns:a16="http://schemas.microsoft.com/office/drawing/2014/main" id="{2330BF38-979A-6245-0C69-6FA318E1DC15}"/>
              </a:ext>
            </a:extLst>
          </p:cNvPr>
          <p:cNvSpPr/>
          <p:nvPr/>
        </p:nvSpPr>
        <p:spPr>
          <a:xfrm>
            <a:off x="4871242" y="2469390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37">
            <a:extLst>
              <a:ext uri="{FF2B5EF4-FFF2-40B4-BE49-F238E27FC236}">
                <a16:creationId xmlns:a16="http://schemas.microsoft.com/office/drawing/2014/main" id="{549ACE88-EE23-D72A-DD1D-F4DCB371077A}"/>
              </a:ext>
            </a:extLst>
          </p:cNvPr>
          <p:cNvSpPr/>
          <p:nvPr/>
        </p:nvSpPr>
        <p:spPr>
          <a:xfrm>
            <a:off x="5533038" y="2211423"/>
            <a:ext cx="669492" cy="659452"/>
          </a:xfrm>
          <a:prstGeom prst="irregularSeal1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38">
            <a:extLst>
              <a:ext uri="{FF2B5EF4-FFF2-40B4-BE49-F238E27FC236}">
                <a16:creationId xmlns:a16="http://schemas.microsoft.com/office/drawing/2014/main" id="{6552BC6D-980E-CF1C-CC31-72154D00C3B5}"/>
              </a:ext>
            </a:extLst>
          </p:cNvPr>
          <p:cNvSpPr/>
          <p:nvPr/>
        </p:nvSpPr>
        <p:spPr>
          <a:xfrm rot="10800000">
            <a:off x="6355659" y="2487844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39C84-014E-E81D-42D8-085E31D82AEF}"/>
                  </a:ext>
                </a:extLst>
              </p:cNvPr>
              <p:cNvSpPr txBox="1"/>
              <p:nvPr/>
            </p:nvSpPr>
            <p:spPr>
              <a:xfrm>
                <a:off x="6165353" y="369902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i="1" dirty="0">
                  <a:solidFill>
                    <a:srgbClr val="A0CAE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39C84-014E-E81D-42D8-085E31D82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353" y="3699026"/>
                <a:ext cx="56650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DCB56D-522C-FD54-8FB5-27D9E1262A85}"/>
                  </a:ext>
                </a:extLst>
              </p:cNvPr>
              <p:cNvSpPr txBox="1"/>
              <p:nvPr/>
            </p:nvSpPr>
            <p:spPr>
              <a:xfrm>
                <a:off x="7049744" y="3655271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DCB56D-522C-FD54-8FB5-27D9E1262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744" y="3655271"/>
                <a:ext cx="566505" cy="400110"/>
              </a:xfrm>
              <a:prstGeom prst="rect">
                <a:avLst/>
              </a:prstGeom>
              <a:blipFill>
                <a:blip r:embed="rId4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978D2B-8FD8-0DF5-3D93-7CD584BFB849}"/>
                  </a:ext>
                </a:extLst>
              </p:cNvPr>
              <p:cNvSpPr txBox="1"/>
              <p:nvPr/>
            </p:nvSpPr>
            <p:spPr>
              <a:xfrm>
                <a:off x="6355659" y="409913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978D2B-8FD8-0DF5-3D93-7CD584BF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659" y="4099136"/>
                <a:ext cx="566505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B6DD7-0C8E-E93B-4D00-4F2AE0B4A93B}"/>
              </a:ext>
            </a:extLst>
          </p:cNvPr>
          <p:cNvGrpSpPr/>
          <p:nvPr/>
        </p:nvGrpSpPr>
        <p:grpSpPr>
          <a:xfrm>
            <a:off x="3812373" y="2133134"/>
            <a:ext cx="1069979" cy="900118"/>
            <a:chOff x="1159550" y="1528474"/>
            <a:chExt cx="1069979" cy="9001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F819AB-F9F3-C2F4-9019-F87B4F70FE47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735EE3-D354-F7AB-ADD4-C0303F6F4D11}"/>
                    </a:ext>
                  </a:extLst>
                </p:cNvPr>
                <p:cNvSpPr txBox="1"/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CFB7CE1-E4E2-8FE4-FFD7-4F7F223AD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8E6EB07-4604-DEC6-9D45-D7CF3E96DFB6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069AA9A-1772-0D74-5820-A061F323F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2F9CFF0-DFE0-496C-5E84-537657D252C9}"/>
                    </a:ext>
                  </a:extLst>
                </p:cNvPr>
                <p:cNvSpPr txBox="1"/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4CEF17-D33D-A795-63EF-772E26A967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D9C7B8-721B-B976-4A4E-02DB07FA8A07}"/>
                    </a:ext>
                  </a:extLst>
                </p:cNvPr>
                <p:cNvSpPr txBox="1"/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256F176-30F4-66FD-8B52-FF07E9C0C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91874C-4D06-D25D-E274-2267EDA61779}"/>
                    </a:ext>
                  </a:extLst>
                </p:cNvPr>
                <p:cNvSpPr txBox="1"/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A04236E-CC96-48F0-9943-747426C0E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20AF18-3616-5613-0C45-091D4E1F8F05}"/>
                    </a:ext>
                  </a:extLst>
                </p:cNvPr>
                <p:cNvSpPr txBox="1"/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2FCA609-48C7-8AA9-E607-384DAC5D4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3262D56-D192-78EE-60A7-F1EEE4496D1C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A55FFD-AC07-9A05-E52C-446AA7B0F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E18FC-9695-ABD1-E94F-9124626B5DD0}"/>
                    </a:ext>
                  </a:extLst>
                </p:cNvPr>
                <p:cNvSpPr txBox="1"/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C3F6BE1-A813-9CF4-AB77-30A346578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289DE1-5319-028D-4C96-567251FF1679}"/>
              </a:ext>
            </a:extLst>
          </p:cNvPr>
          <p:cNvGrpSpPr/>
          <p:nvPr/>
        </p:nvGrpSpPr>
        <p:grpSpPr>
          <a:xfrm>
            <a:off x="7008462" y="2133134"/>
            <a:ext cx="1069979" cy="900118"/>
            <a:chOff x="1159550" y="1528474"/>
            <a:chExt cx="1069979" cy="90011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E27CE5-17F2-6EAA-A5AC-B483C0FE2F7B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D4E326F-F3EE-F7A4-6F74-57DEF98F03FC}"/>
                    </a:ext>
                  </a:extLst>
                </p:cNvPr>
                <p:cNvSpPr txBox="1"/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FF507F-7058-F3B0-2624-BB4446A10F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blipFill>
                  <a:blip r:embed="rId14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82F27DE-58DC-A1B1-41FA-3C7A6DEBD448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FE8CC4B-C931-F4FD-16EC-3EE6C92A3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D622E31-D456-F151-96AA-0C92B0D9CD58}"/>
                    </a:ext>
                  </a:extLst>
                </p:cNvPr>
                <p:cNvSpPr txBox="1"/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EDC84C-9A6B-F281-3935-85864412FD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blipFill>
                  <a:blip r:embed="rId1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EE353D5-E3D3-A3BD-98A1-5B0FA2747866}"/>
                    </a:ext>
                  </a:extLst>
                </p:cNvPr>
                <p:cNvSpPr txBox="1"/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7D88035-CC06-F001-023B-880EFA734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blipFill>
                  <a:blip r:embed="rId1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347DE1D-9375-D4C5-DDCD-8955329B390C}"/>
                    </a:ext>
                  </a:extLst>
                </p:cNvPr>
                <p:cNvSpPr txBox="1"/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3757D-EC33-A9DB-4EBF-66587200D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blipFill>
                  <a:blip r:embed="rId1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716B7-93FF-1EC4-E068-26B9FD1A8A84}"/>
                    </a:ext>
                  </a:extLst>
                </p:cNvPr>
                <p:cNvSpPr txBox="1"/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52B9D1-1E25-560A-E505-B434FDFF8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blipFill>
                  <a:blip r:embed="rId1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6EF2317-11EF-C6FF-EF44-09BC89F5169B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A6B1804-A72E-2BC2-07AA-B1BAA58E7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667AB3B-9C7C-C311-3912-1CB26978E3F7}"/>
                    </a:ext>
                  </a:extLst>
                </p:cNvPr>
                <p:cNvSpPr txBox="1"/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5A8E6DB-46CA-C90F-7A78-BB4CD3436C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blipFill>
                  <a:blip r:embed="rId21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9B9F8A-072A-CA72-61F2-2BE6E49E4230}"/>
                  </a:ext>
                </a:extLst>
              </p:cNvPr>
              <p:cNvSpPr txBox="1"/>
              <p:nvPr/>
            </p:nvSpPr>
            <p:spPr>
              <a:xfrm>
                <a:off x="2030639" y="3147475"/>
                <a:ext cx="3837145" cy="73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F0"/>
                    </a:solidFill>
                    <a:latin typeface="+mj-lt"/>
                  </a:rPr>
                  <a:t>Fermions</a:t>
                </a:r>
                <a:r>
                  <a:rPr lang="en-US" sz="20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0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000" dirty="0">
                    <a:solidFill>
                      <a:srgbClr val="00B0F0"/>
                    </a:solidFill>
                    <a:latin typeface="+mj-lt"/>
                  </a:rPr>
                  <a:t>bound by light scalar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solidFill>
                      <a:srgbClr val="00B0F0"/>
                    </a:solidFill>
                    <a:latin typeface="+mj-lt"/>
                  </a:rPr>
                  <a:t>,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sz="20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sz="20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9B9F8A-072A-CA72-61F2-2BE6E49E4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639" y="3147475"/>
                <a:ext cx="3837145" cy="735201"/>
              </a:xfrm>
              <a:prstGeom prst="rect">
                <a:avLst/>
              </a:prstGeom>
              <a:blipFill>
                <a:blip r:embed="rId22"/>
                <a:stretch>
                  <a:fillRect l="-1316" t="-3390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70ED05-A6AE-0325-E12D-FFEFD9AD40D2}"/>
                  </a:ext>
                </a:extLst>
              </p:cNvPr>
              <p:cNvSpPr txBox="1"/>
              <p:nvPr/>
            </p:nvSpPr>
            <p:spPr>
              <a:xfrm>
                <a:off x="4632205" y="1979127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0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70ED05-A6AE-0325-E12D-FFEFD9AD4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205" y="1979127"/>
                <a:ext cx="566505" cy="400110"/>
              </a:xfrm>
              <a:prstGeom prst="rect">
                <a:avLst/>
              </a:prstGeom>
              <a:blipFill>
                <a:blip r:embed="rId2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8048CF-02B4-EE81-DA52-63DC999DB372}"/>
                  </a:ext>
                </a:extLst>
              </p:cNvPr>
              <p:cNvSpPr txBox="1"/>
              <p:nvPr/>
            </p:nvSpPr>
            <p:spPr>
              <a:xfrm>
                <a:off x="6448605" y="3129899"/>
                <a:ext cx="34792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92D050"/>
                    </a:solidFill>
                    <a:latin typeface="+mj-lt"/>
                  </a:rPr>
                  <a:t>Brem. heavy scalar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b="0" i="0" dirty="0">
                    <a:solidFill>
                      <a:srgbClr val="92D050"/>
                    </a:solidFill>
                    <a:latin typeface="+mj-lt"/>
                  </a:rPr>
                  <a:t>via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sz="2000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sz="2000" i="1" dirty="0">
                  <a:solidFill>
                    <a:srgbClr val="92D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8048CF-02B4-EE81-DA52-63DC999DB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605" y="3129899"/>
                <a:ext cx="3479204" cy="400110"/>
              </a:xfrm>
              <a:prstGeom prst="rect">
                <a:avLst/>
              </a:prstGeom>
              <a:blipFill>
                <a:blip r:embed="rId24"/>
                <a:stretch>
                  <a:fillRect t="-9375" b="-10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B7D37E-3897-1F51-4C52-8A398A007FA3}"/>
                  </a:ext>
                </a:extLst>
              </p:cNvPr>
              <p:cNvSpPr txBox="1"/>
              <p:nvPr/>
            </p:nvSpPr>
            <p:spPr>
              <a:xfrm>
                <a:off x="4285992" y="4760194"/>
                <a:ext cx="4705838" cy="43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 decays to gamma-rays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,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B7D37E-3897-1F51-4C52-8A398A007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992" y="4760194"/>
                <a:ext cx="4705838" cy="430824"/>
              </a:xfrm>
              <a:prstGeom prst="rect">
                <a:avLst/>
              </a:prstGeom>
              <a:blipFill>
                <a:blip r:embed="rId25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055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CC9A64-B327-4A3D-B374-DDB923F7C0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⊃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i="1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 +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ultralight,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≳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≳</m:t>
                    </m:r>
                  </m:oMath>
                </a14:m>
                <a:r>
                  <a:rPr lang="en-US" dirty="0"/>
                  <a:t> 100 MeV to have short decay lifetime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CC9A64-B327-4A3D-B374-DDB923F7C0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1E52-E1DC-BBBB-0036-E042D67D30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D592B-9DD4-B7DF-81C0-3FDFBD8E1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29A0-35A7-5B7C-503E-8E01C1A4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F89AE-1782-7E93-C99F-D0BCF1EAEAC5}"/>
              </a:ext>
            </a:extLst>
          </p:cNvPr>
          <p:cNvGrpSpPr/>
          <p:nvPr/>
        </p:nvGrpSpPr>
        <p:grpSpPr>
          <a:xfrm rot="5400000">
            <a:off x="8449918" y="3017164"/>
            <a:ext cx="2061761" cy="1556522"/>
            <a:chOff x="9404367" y="1570128"/>
            <a:chExt cx="2061761" cy="155652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1DE262-58E3-D0FF-E230-3C733E9628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367" y="2275782"/>
              <a:ext cx="1375710" cy="850868"/>
            </a:xfrm>
            <a:prstGeom prst="line">
              <a:avLst/>
            </a:prstGeom>
            <a:ln w="1270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82">
              <a:extLst>
                <a:ext uri="{FF2B5EF4-FFF2-40B4-BE49-F238E27FC236}">
                  <a16:creationId xmlns:a16="http://schemas.microsoft.com/office/drawing/2014/main" id="{87621A3A-6B44-8E01-7EFC-836636142491}"/>
                </a:ext>
              </a:extLst>
            </p:cNvPr>
            <p:cNvSpPr/>
            <p:nvPr/>
          </p:nvSpPr>
          <p:spPr>
            <a:xfrm rot="21269921">
              <a:off x="10761583" y="2165281"/>
              <a:ext cx="704545" cy="159855"/>
            </a:xfrm>
            <a:custGeom>
              <a:avLst/>
              <a:gdLst>
                <a:gd name="connsiteX0" fmla="*/ 0 w 952901"/>
                <a:gd name="connsiteY0" fmla="*/ 91480 h 160693"/>
                <a:gd name="connsiteX1" fmla="*/ 240632 w 952901"/>
                <a:gd name="connsiteY1" fmla="*/ 40 h 160693"/>
                <a:gd name="connsiteX2" fmla="*/ 356135 w 952901"/>
                <a:gd name="connsiteY2" fmla="*/ 101105 h 160693"/>
                <a:gd name="connsiteX3" fmla="*/ 505327 w 952901"/>
                <a:gd name="connsiteY3" fmla="*/ 33729 h 160693"/>
                <a:gd name="connsiteX4" fmla="*/ 668956 w 952901"/>
                <a:gd name="connsiteY4" fmla="*/ 158857 h 160693"/>
                <a:gd name="connsiteX5" fmla="*/ 827773 w 952901"/>
                <a:gd name="connsiteY5" fmla="*/ 110731 h 160693"/>
                <a:gd name="connsiteX6" fmla="*/ 952901 w 952901"/>
                <a:gd name="connsiteY6" fmla="*/ 144419 h 1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901" h="160693">
                  <a:moveTo>
                    <a:pt x="0" y="91480"/>
                  </a:moveTo>
                  <a:cubicBezTo>
                    <a:pt x="90638" y="44958"/>
                    <a:pt x="181276" y="-1564"/>
                    <a:pt x="240632" y="40"/>
                  </a:cubicBezTo>
                  <a:cubicBezTo>
                    <a:pt x="299988" y="1644"/>
                    <a:pt x="312019" y="95490"/>
                    <a:pt x="356135" y="101105"/>
                  </a:cubicBezTo>
                  <a:cubicBezTo>
                    <a:pt x="400251" y="106720"/>
                    <a:pt x="453190" y="24104"/>
                    <a:pt x="505327" y="33729"/>
                  </a:cubicBezTo>
                  <a:cubicBezTo>
                    <a:pt x="557464" y="43354"/>
                    <a:pt x="615215" y="146023"/>
                    <a:pt x="668956" y="158857"/>
                  </a:cubicBezTo>
                  <a:cubicBezTo>
                    <a:pt x="722697" y="171691"/>
                    <a:pt x="780449" y="113137"/>
                    <a:pt x="827773" y="110731"/>
                  </a:cubicBezTo>
                  <a:cubicBezTo>
                    <a:pt x="875097" y="108325"/>
                    <a:pt x="913999" y="126372"/>
                    <a:pt x="952901" y="144419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83">
              <a:extLst>
                <a:ext uri="{FF2B5EF4-FFF2-40B4-BE49-F238E27FC236}">
                  <a16:creationId xmlns:a16="http://schemas.microsoft.com/office/drawing/2014/main" id="{EB5C72C2-9740-3C20-3A4F-4684B4ABF38D}"/>
                </a:ext>
              </a:extLst>
            </p:cNvPr>
            <p:cNvSpPr/>
            <p:nvPr/>
          </p:nvSpPr>
          <p:spPr>
            <a:xfrm rot="16700217">
              <a:off x="10463227" y="1842473"/>
              <a:ext cx="704545" cy="159855"/>
            </a:xfrm>
            <a:custGeom>
              <a:avLst/>
              <a:gdLst>
                <a:gd name="connsiteX0" fmla="*/ 0 w 952901"/>
                <a:gd name="connsiteY0" fmla="*/ 91480 h 160693"/>
                <a:gd name="connsiteX1" fmla="*/ 240632 w 952901"/>
                <a:gd name="connsiteY1" fmla="*/ 40 h 160693"/>
                <a:gd name="connsiteX2" fmla="*/ 356135 w 952901"/>
                <a:gd name="connsiteY2" fmla="*/ 101105 h 160693"/>
                <a:gd name="connsiteX3" fmla="*/ 505327 w 952901"/>
                <a:gd name="connsiteY3" fmla="*/ 33729 h 160693"/>
                <a:gd name="connsiteX4" fmla="*/ 668956 w 952901"/>
                <a:gd name="connsiteY4" fmla="*/ 158857 h 160693"/>
                <a:gd name="connsiteX5" fmla="*/ 827773 w 952901"/>
                <a:gd name="connsiteY5" fmla="*/ 110731 h 160693"/>
                <a:gd name="connsiteX6" fmla="*/ 952901 w 952901"/>
                <a:gd name="connsiteY6" fmla="*/ 144419 h 16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901" h="160693">
                  <a:moveTo>
                    <a:pt x="0" y="91480"/>
                  </a:moveTo>
                  <a:cubicBezTo>
                    <a:pt x="90638" y="44958"/>
                    <a:pt x="181276" y="-1564"/>
                    <a:pt x="240632" y="40"/>
                  </a:cubicBezTo>
                  <a:cubicBezTo>
                    <a:pt x="299988" y="1644"/>
                    <a:pt x="312019" y="95490"/>
                    <a:pt x="356135" y="101105"/>
                  </a:cubicBezTo>
                  <a:cubicBezTo>
                    <a:pt x="400251" y="106720"/>
                    <a:pt x="453190" y="24104"/>
                    <a:pt x="505327" y="33729"/>
                  </a:cubicBezTo>
                  <a:cubicBezTo>
                    <a:pt x="557464" y="43354"/>
                    <a:pt x="615215" y="146023"/>
                    <a:pt x="668956" y="158857"/>
                  </a:cubicBezTo>
                  <a:cubicBezTo>
                    <a:pt x="722697" y="171691"/>
                    <a:pt x="780449" y="113137"/>
                    <a:pt x="827773" y="110731"/>
                  </a:cubicBezTo>
                  <a:cubicBezTo>
                    <a:pt x="875097" y="108325"/>
                    <a:pt x="913999" y="126372"/>
                    <a:pt x="952901" y="144419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non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Arrow: Right 35">
            <a:extLst>
              <a:ext uri="{FF2B5EF4-FFF2-40B4-BE49-F238E27FC236}">
                <a16:creationId xmlns:a16="http://schemas.microsoft.com/office/drawing/2014/main" id="{2330BF38-979A-6245-0C69-6FA318E1DC15}"/>
              </a:ext>
            </a:extLst>
          </p:cNvPr>
          <p:cNvSpPr/>
          <p:nvPr/>
        </p:nvSpPr>
        <p:spPr>
          <a:xfrm>
            <a:off x="7652510" y="2510509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37">
            <a:extLst>
              <a:ext uri="{FF2B5EF4-FFF2-40B4-BE49-F238E27FC236}">
                <a16:creationId xmlns:a16="http://schemas.microsoft.com/office/drawing/2014/main" id="{549ACE88-EE23-D72A-DD1D-F4DCB371077A}"/>
              </a:ext>
            </a:extLst>
          </p:cNvPr>
          <p:cNvSpPr/>
          <p:nvPr/>
        </p:nvSpPr>
        <p:spPr>
          <a:xfrm>
            <a:off x="8314306" y="2252542"/>
            <a:ext cx="669492" cy="659452"/>
          </a:xfrm>
          <a:prstGeom prst="irregularSeal1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38">
            <a:extLst>
              <a:ext uri="{FF2B5EF4-FFF2-40B4-BE49-F238E27FC236}">
                <a16:creationId xmlns:a16="http://schemas.microsoft.com/office/drawing/2014/main" id="{6552BC6D-980E-CF1C-CC31-72154D00C3B5}"/>
              </a:ext>
            </a:extLst>
          </p:cNvPr>
          <p:cNvSpPr/>
          <p:nvPr/>
        </p:nvSpPr>
        <p:spPr>
          <a:xfrm rot="10800000">
            <a:off x="9136927" y="2528963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39C84-014E-E81D-42D8-085E31D82AEF}"/>
                  </a:ext>
                </a:extLst>
              </p:cNvPr>
              <p:cNvSpPr txBox="1"/>
              <p:nvPr/>
            </p:nvSpPr>
            <p:spPr>
              <a:xfrm>
                <a:off x="8946621" y="3740145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i="1" dirty="0">
                  <a:solidFill>
                    <a:srgbClr val="A0CAE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E39C84-014E-E81D-42D8-085E31D82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621" y="3740145"/>
                <a:ext cx="5665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DCB56D-522C-FD54-8FB5-27D9E1262A85}"/>
                  </a:ext>
                </a:extLst>
              </p:cNvPr>
              <p:cNvSpPr txBox="1"/>
              <p:nvPr/>
            </p:nvSpPr>
            <p:spPr>
              <a:xfrm>
                <a:off x="9831012" y="3696390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DCB56D-522C-FD54-8FB5-27D9E1262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12" y="3696390"/>
                <a:ext cx="566505" cy="40011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978D2B-8FD8-0DF5-3D93-7CD584BFB849}"/>
                  </a:ext>
                </a:extLst>
              </p:cNvPr>
              <p:cNvSpPr txBox="1"/>
              <p:nvPr/>
            </p:nvSpPr>
            <p:spPr>
              <a:xfrm>
                <a:off x="9136927" y="4140255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978D2B-8FD8-0DF5-3D93-7CD584BF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927" y="4140255"/>
                <a:ext cx="566505" cy="400110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B6DD7-0C8E-E93B-4D00-4F2AE0B4A93B}"/>
              </a:ext>
            </a:extLst>
          </p:cNvPr>
          <p:cNvGrpSpPr/>
          <p:nvPr/>
        </p:nvGrpSpPr>
        <p:grpSpPr>
          <a:xfrm>
            <a:off x="6593641" y="2174253"/>
            <a:ext cx="1069979" cy="900118"/>
            <a:chOff x="1159550" y="1528474"/>
            <a:chExt cx="1069979" cy="9001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F819AB-F9F3-C2F4-9019-F87B4F70FE47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735EE3-D354-F7AB-ADD4-C0303F6F4D11}"/>
                    </a:ext>
                  </a:extLst>
                </p:cNvPr>
                <p:cNvSpPr txBox="1"/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CFB7CE1-E4E2-8FE4-FFD7-4F7F223AD1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8E6EB07-4604-DEC6-9D45-D7CF3E96DFB6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069AA9A-1772-0D74-5820-A061F323F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2F9CFF0-DFE0-496C-5E84-537657D252C9}"/>
                    </a:ext>
                  </a:extLst>
                </p:cNvPr>
                <p:cNvSpPr txBox="1"/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4CEF17-D33D-A795-63EF-772E26A967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D9C7B8-721B-B976-4A4E-02DB07FA8A07}"/>
                    </a:ext>
                  </a:extLst>
                </p:cNvPr>
                <p:cNvSpPr txBox="1"/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256F176-30F4-66FD-8B52-FF07E9C0C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91874C-4D06-D25D-E274-2267EDA61779}"/>
                    </a:ext>
                  </a:extLst>
                </p:cNvPr>
                <p:cNvSpPr txBox="1"/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A04236E-CC96-48F0-9943-747426C0E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20AF18-3616-5613-0C45-091D4E1F8F05}"/>
                    </a:ext>
                  </a:extLst>
                </p:cNvPr>
                <p:cNvSpPr txBox="1"/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2FCA609-48C7-8AA9-E607-384DAC5D4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3262D56-D192-78EE-60A7-F1EEE4496D1C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A55FFD-AC07-9A05-E52C-446AA7B0F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E18FC-9695-ABD1-E94F-9124626B5DD0}"/>
                    </a:ext>
                  </a:extLst>
                </p:cNvPr>
                <p:cNvSpPr txBox="1"/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C3F6BE1-A813-9CF4-AB77-30A3465780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blipFill>
                  <a:blip r:embed="rId14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289DE1-5319-028D-4C96-567251FF1679}"/>
              </a:ext>
            </a:extLst>
          </p:cNvPr>
          <p:cNvGrpSpPr/>
          <p:nvPr/>
        </p:nvGrpSpPr>
        <p:grpSpPr>
          <a:xfrm>
            <a:off x="9789730" y="2174253"/>
            <a:ext cx="1069979" cy="900118"/>
            <a:chOff x="1159550" y="1528474"/>
            <a:chExt cx="1069979" cy="90011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E27CE5-17F2-6EAA-A5AC-B483C0FE2F7B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D4E326F-F3EE-F7A4-6F74-57DEF98F03FC}"/>
                    </a:ext>
                  </a:extLst>
                </p:cNvPr>
                <p:cNvSpPr txBox="1"/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FF507F-7058-F3B0-2624-BB4446A10F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50" y="1597054"/>
                  <a:ext cx="566505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82F27DE-58DC-A1B1-41FA-3C7A6DEBD448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FE8CC4B-C931-F4FD-16EC-3EE6C92A3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16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D622E31-D456-F151-96AA-0C92B0D9CD58}"/>
                    </a:ext>
                  </a:extLst>
                </p:cNvPr>
                <p:cNvSpPr txBox="1"/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EDC84C-9A6B-F281-3935-85864412FD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9772" y="1538348"/>
                  <a:ext cx="566505" cy="400110"/>
                </a:xfrm>
                <a:prstGeom prst="rect">
                  <a:avLst/>
                </a:prstGeom>
                <a:blipFill>
                  <a:blip r:embed="rId17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EE353D5-E3D3-A3BD-98A1-5B0FA2747866}"/>
                    </a:ext>
                  </a:extLst>
                </p:cNvPr>
                <p:cNvSpPr txBox="1"/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7D88035-CC06-F001-023B-880EFA734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804" y="1738403"/>
                  <a:ext cx="566505" cy="400110"/>
                </a:xfrm>
                <a:prstGeom prst="rect">
                  <a:avLst/>
                </a:prstGeom>
                <a:blipFill>
                  <a:blip r:embed="rId18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347DE1D-9375-D4C5-DDCD-8955329B390C}"/>
                    </a:ext>
                  </a:extLst>
                </p:cNvPr>
                <p:cNvSpPr txBox="1"/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3757D-EC33-A9DB-4EBF-66587200D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2992" y="1528474"/>
                  <a:ext cx="566505" cy="400110"/>
                </a:xfrm>
                <a:prstGeom prst="rect">
                  <a:avLst/>
                </a:prstGeom>
                <a:blipFill>
                  <a:blip r:embed="rId19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716B7-93FF-1EC4-E068-26B9FD1A8A84}"/>
                    </a:ext>
                  </a:extLst>
                </p:cNvPr>
                <p:cNvSpPr txBox="1"/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52B9D1-1E25-560A-E505-B434FDFF8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3024" y="1728529"/>
                  <a:ext cx="566505" cy="400110"/>
                </a:xfrm>
                <a:prstGeom prst="rect">
                  <a:avLst/>
                </a:prstGeom>
                <a:blipFill>
                  <a:blip r:embed="rId20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6EF2317-11EF-C6FF-EF44-09BC89F5169B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A6B1804-A72E-2BC2-07AA-B1BAA58E7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21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667AB3B-9C7C-C311-3912-1CB26978E3F7}"/>
                    </a:ext>
                  </a:extLst>
                </p:cNvPr>
                <p:cNvSpPr txBox="1"/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5A8E6DB-46CA-C90F-7A78-BB4CD3436C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052" y="1969907"/>
                  <a:ext cx="566505" cy="400110"/>
                </a:xfrm>
                <a:prstGeom prst="rect">
                  <a:avLst/>
                </a:prstGeom>
                <a:blipFill>
                  <a:blip r:embed="rId22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9B9F8A-072A-CA72-61F2-2BE6E49E4230}"/>
                  </a:ext>
                </a:extLst>
              </p:cNvPr>
              <p:cNvSpPr txBox="1"/>
              <p:nvPr/>
            </p:nvSpPr>
            <p:spPr>
              <a:xfrm>
                <a:off x="7990256" y="1223826"/>
                <a:ext cx="3837145" cy="73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F0"/>
                    </a:solidFill>
                    <a:latin typeface="+mj-lt"/>
                  </a:rPr>
                  <a:t>Fermions</a:t>
                </a:r>
                <a:r>
                  <a:rPr lang="en-US" sz="20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0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000" dirty="0">
                    <a:solidFill>
                      <a:srgbClr val="00B0F0"/>
                    </a:solidFill>
                    <a:latin typeface="+mj-lt"/>
                  </a:rPr>
                  <a:t>bound by light scalar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solidFill>
                      <a:srgbClr val="00B0F0"/>
                    </a:solidFill>
                    <a:latin typeface="+mj-lt"/>
                  </a:rPr>
                  <a:t>,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sz="20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sz="20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9B9F8A-072A-CA72-61F2-2BE6E49E4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256" y="1223826"/>
                <a:ext cx="3837145" cy="735201"/>
              </a:xfrm>
              <a:prstGeom prst="rect">
                <a:avLst/>
              </a:prstGeom>
              <a:blipFill>
                <a:blip r:embed="rId23"/>
                <a:stretch>
                  <a:fillRect l="-1650" t="-5085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70ED05-A6AE-0325-E12D-FFEFD9AD40D2}"/>
                  </a:ext>
                </a:extLst>
              </p:cNvPr>
              <p:cNvSpPr txBox="1"/>
              <p:nvPr/>
            </p:nvSpPr>
            <p:spPr>
              <a:xfrm>
                <a:off x="7413473" y="202024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0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70ED05-A6AE-0325-E12D-FFEFD9AD4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473" y="2020246"/>
                <a:ext cx="566505" cy="400110"/>
              </a:xfrm>
              <a:prstGeom prst="rect">
                <a:avLst/>
              </a:prstGeom>
              <a:blipFill>
                <a:blip r:embed="rId2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8048CF-02B4-EE81-DA52-63DC999DB372}"/>
                  </a:ext>
                </a:extLst>
              </p:cNvPr>
              <p:cNvSpPr txBox="1"/>
              <p:nvPr/>
            </p:nvSpPr>
            <p:spPr>
              <a:xfrm>
                <a:off x="9229873" y="3171018"/>
                <a:ext cx="34792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92D050"/>
                    </a:solidFill>
                    <a:latin typeface="+mj-lt"/>
                  </a:rPr>
                  <a:t>Brem. heavy scalar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b="0" i="0" dirty="0">
                    <a:solidFill>
                      <a:srgbClr val="92D050"/>
                    </a:solidFill>
                    <a:latin typeface="+mj-lt"/>
                  </a:rPr>
                  <a:t>via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sz="2000" b="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sz="2000" i="1" dirty="0">
                  <a:solidFill>
                    <a:srgbClr val="92D0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8048CF-02B4-EE81-DA52-63DC999DB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873" y="3171018"/>
                <a:ext cx="3479204" cy="400110"/>
              </a:xfrm>
              <a:prstGeom prst="rect">
                <a:avLst/>
              </a:prstGeom>
              <a:blipFill>
                <a:blip r:embed="rId25"/>
                <a:stretch>
                  <a:fillRect t="-6061" b="-96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B7D37E-3897-1F51-4C52-8A398A007FA3}"/>
                  </a:ext>
                </a:extLst>
              </p:cNvPr>
              <p:cNvSpPr txBox="1"/>
              <p:nvPr/>
            </p:nvSpPr>
            <p:spPr>
              <a:xfrm>
                <a:off x="7067260" y="4801313"/>
                <a:ext cx="4705838" cy="43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 decays to gamma-rays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  <a:latin typeface="+mj-lt"/>
                  </a:rPr>
                  <a:t>,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7030A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B7D37E-3897-1F51-4C52-8A398A007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260" y="4801313"/>
                <a:ext cx="4705838" cy="430824"/>
              </a:xfrm>
              <a:prstGeom prst="rect">
                <a:avLst/>
              </a:prstGeom>
              <a:blipFill>
                <a:blip r:embed="rId26"/>
                <a:stretch>
                  <a:fillRect t="-882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FA55DCA7-3749-EF4E-D372-D2490F40F7DB}"/>
              </a:ext>
            </a:extLst>
          </p:cNvPr>
          <p:cNvSpPr txBox="1">
            <a:spLocks/>
          </p:cNvSpPr>
          <p:nvPr/>
        </p:nvSpPr>
        <p:spPr>
          <a:xfrm>
            <a:off x="2052810" y="926350"/>
            <a:ext cx="7736920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tx1"/>
                </a:solidFill>
              </a:rPr>
              <a:t>Dark Blob Model</a:t>
            </a:r>
          </a:p>
        </p:txBody>
      </p:sp>
    </p:spTree>
    <p:extLst>
      <p:ext uri="{BB962C8B-B14F-4D97-AF65-F5344CB8AC3E}">
        <p14:creationId xmlns:p14="http://schemas.microsoft.com/office/powerpoint/2010/main" val="1896017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CC9A64-B327-4A3D-B374-DDB923F7C0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Structure of the blob: asymmetric fermion bound states</a:t>
                </a:r>
              </a:p>
              <a:p>
                <a:endParaRPr lang="en-US" dirty="0"/>
              </a:p>
              <a:p>
                <a:r>
                  <a:rPr lang="en-US" dirty="0"/>
                  <a:t>Attractive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Yukawa force balance with degenerate pressure</a:t>
                </a:r>
              </a:p>
              <a:p>
                <a:endParaRPr lang="en-US" dirty="0"/>
              </a:p>
              <a:p>
                <a:r>
                  <a:rPr lang="en-US" dirty="0"/>
                  <a:t>Mass radius relation (Wise, Zhang 2014)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CC9A64-B327-4A3D-B374-DDB923F7C0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1E52-E1DC-BBBB-0036-E042D67D30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D592B-9DD4-B7DF-81C0-3FDFBD8E1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29A0-35A7-5B7C-503E-8E01C1A4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B6DD7-0C8E-E93B-4D00-4F2AE0B4A93B}"/>
              </a:ext>
            </a:extLst>
          </p:cNvPr>
          <p:cNvGrpSpPr/>
          <p:nvPr/>
        </p:nvGrpSpPr>
        <p:grpSpPr>
          <a:xfrm>
            <a:off x="8259607" y="1343135"/>
            <a:ext cx="3116215" cy="3293458"/>
            <a:chOff x="1173771" y="1535443"/>
            <a:chExt cx="998448" cy="9812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F819AB-F9F3-C2F4-9019-F87B4F70FE47}"/>
                </a:ext>
              </a:extLst>
            </p:cNvPr>
            <p:cNvSpPr/>
            <p:nvPr/>
          </p:nvSpPr>
          <p:spPr>
            <a:xfrm>
              <a:off x="1173771" y="1535443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735EE3-D354-F7AB-ADD4-C0303F6F4D11}"/>
                    </a:ext>
                  </a:extLst>
                </p:cNvPr>
                <p:cNvSpPr txBox="1"/>
                <p:nvPr/>
              </p:nvSpPr>
              <p:spPr>
                <a:xfrm>
                  <a:off x="1208609" y="196895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735EE3-D354-F7AB-ADD4-C0303F6F4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8609" y="1968950"/>
                  <a:ext cx="5665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8E6EB07-4604-DEC6-9D45-D7CF3E96DFB6}"/>
                    </a:ext>
                  </a:extLst>
                </p:cNvPr>
                <p:cNvSpPr txBox="1"/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069AA9A-1772-0D74-5820-A061F323F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582" y="1797109"/>
                  <a:ext cx="566505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2F9CFF0-DFE0-496C-5E84-537657D252C9}"/>
                    </a:ext>
                  </a:extLst>
                </p:cNvPr>
                <p:cNvSpPr txBox="1"/>
                <p:nvPr/>
              </p:nvSpPr>
              <p:spPr>
                <a:xfrm>
                  <a:off x="1547158" y="2116561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2F9CFF0-DFE0-496C-5E84-537657D25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7158" y="2116561"/>
                  <a:ext cx="566505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D9C7B8-721B-B976-4A4E-02DB07FA8A07}"/>
                    </a:ext>
                  </a:extLst>
                </p:cNvPr>
                <p:cNvSpPr txBox="1"/>
                <p:nvPr/>
              </p:nvSpPr>
              <p:spPr>
                <a:xfrm>
                  <a:off x="1400744" y="1898691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D9C7B8-721B-B976-4A4E-02DB07FA8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0744" y="1898691"/>
                  <a:ext cx="566505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91874C-4D06-D25D-E274-2267EDA61779}"/>
                    </a:ext>
                  </a:extLst>
                </p:cNvPr>
                <p:cNvSpPr txBox="1"/>
                <p:nvPr/>
              </p:nvSpPr>
              <p:spPr>
                <a:xfrm>
                  <a:off x="1399559" y="171469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91874C-4D06-D25D-E274-2267EDA617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559" y="1714690"/>
                  <a:ext cx="566505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20AF18-3616-5613-0C45-091D4E1F8F05}"/>
                    </a:ext>
                  </a:extLst>
                </p:cNvPr>
                <p:cNvSpPr txBox="1"/>
                <p:nvPr/>
              </p:nvSpPr>
              <p:spPr>
                <a:xfrm>
                  <a:off x="1600599" y="1756787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20AF18-3616-5613-0C45-091D4E1F8F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599" y="1756787"/>
                  <a:ext cx="566505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3262D56-D192-78EE-60A7-F1EEE4496D1C}"/>
                    </a:ext>
                  </a:extLst>
                </p:cNvPr>
                <p:cNvSpPr txBox="1"/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1A55FFD-AC07-9A05-E52C-446AA7B0F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5642" y="1918710"/>
                  <a:ext cx="566505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E18FC-9695-ABD1-E94F-9124626B5DD0}"/>
                    </a:ext>
                  </a:extLst>
                </p:cNvPr>
                <p:cNvSpPr txBox="1"/>
                <p:nvPr/>
              </p:nvSpPr>
              <p:spPr>
                <a:xfrm>
                  <a:off x="1362868" y="2089282"/>
                  <a:ext cx="5665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en-US" sz="2000" i="1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EE18FC-9695-ABD1-E94F-9124626B5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2868" y="2089282"/>
                  <a:ext cx="566505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70ED05-A6AE-0325-E12D-FFEFD9AD40D2}"/>
                  </a:ext>
                </a:extLst>
              </p:cNvPr>
              <p:cNvSpPr txBox="1"/>
              <p:nvPr/>
            </p:nvSpPr>
            <p:spPr>
              <a:xfrm>
                <a:off x="10514011" y="2211538"/>
                <a:ext cx="1909716" cy="455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70ED05-A6AE-0325-E12D-FFEFD9AD4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011" y="2211538"/>
                <a:ext cx="1909716" cy="455509"/>
              </a:xfrm>
              <a:prstGeom prst="rect">
                <a:avLst/>
              </a:prstGeom>
              <a:blipFill>
                <a:blip r:embed="rId1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FA55DCA7-3749-EF4E-D372-D2490F40F7DB}"/>
              </a:ext>
            </a:extLst>
          </p:cNvPr>
          <p:cNvSpPr txBox="1">
            <a:spLocks/>
          </p:cNvSpPr>
          <p:nvPr/>
        </p:nvSpPr>
        <p:spPr>
          <a:xfrm>
            <a:off x="2052810" y="926350"/>
            <a:ext cx="7736920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3298FE"/>
                </a:solidFill>
              </a:rPr>
              <a:t>Dark Blob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E9DAD8-CF4C-04EC-FE05-E9145CA33677}"/>
              </a:ext>
            </a:extLst>
          </p:cNvPr>
          <p:cNvCxnSpPr>
            <a:cxnSpLocks/>
          </p:cNvCxnSpPr>
          <p:nvPr/>
        </p:nvCxnSpPr>
        <p:spPr>
          <a:xfrm>
            <a:off x="9891481" y="2816460"/>
            <a:ext cx="2108100" cy="25587"/>
          </a:xfrm>
          <a:prstGeom prst="line">
            <a:avLst/>
          </a:prstGeom>
          <a:ln w="38100">
            <a:solidFill>
              <a:srgbClr val="1B8E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2F31C-82FB-894D-A64E-64D10FA9149E}"/>
                  </a:ext>
                </a:extLst>
              </p:cNvPr>
              <p:cNvSpPr txBox="1"/>
              <p:nvPr/>
            </p:nvSpPr>
            <p:spPr>
              <a:xfrm>
                <a:off x="11336526" y="2991460"/>
                <a:ext cx="3935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3298FE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srgbClr val="3298FE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2F31C-82FB-894D-A64E-64D10FA91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6526" y="2991460"/>
                <a:ext cx="393569" cy="492443"/>
              </a:xfrm>
              <a:prstGeom prst="rect">
                <a:avLst/>
              </a:prstGeom>
              <a:blipFill>
                <a:blip r:embed="rId15"/>
                <a:stretch>
                  <a:fillRect l="-31250" r="-3125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650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CC9A64-B327-4A3D-B374-DDB923F7C0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5" y="1732448"/>
                <a:ext cx="10353762" cy="4602239"/>
              </a:xfrm>
            </p:spPr>
            <p:txBody>
              <a:bodyPr/>
              <a:lstStyle/>
              <a:p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/>
                  <a:t>In the limit</a:t>
                </a:r>
                <a:r>
                  <a:rPr lang="en-US" dirty="0">
                    <a:solidFill>
                      <a:srgbClr val="92D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, blob passes through without interaction</a:t>
                </a:r>
              </a:p>
              <a:p>
                <a:endParaRPr lang="en-US" dirty="0"/>
              </a:p>
              <a:p>
                <a:r>
                  <a:rPr lang="en-US" dirty="0"/>
                  <a:t>Gradually turn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, leading production channel: </a:t>
                </a:r>
                <a:r>
                  <a:rPr lang="en-US" b="1" dirty="0" err="1">
                    <a:solidFill>
                      <a:srgbClr val="92D050"/>
                    </a:solidFill>
                  </a:rPr>
                  <a:t>bremming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Avoid too much elastic scattering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≲#</m:t>
                    </m:r>
                  </m:oMath>
                </a14:m>
                <a:endParaRPr lang="en-US" dirty="0"/>
              </a:p>
              <a:p>
                <a:pPr marL="36900" indent="0">
                  <a:buNone/>
                </a:pPr>
                <a:endParaRPr lang="en-US" dirty="0"/>
              </a:p>
              <a:p>
                <a:r>
                  <a:rPr lang="en-US" dirty="0"/>
                  <a:t>Maximum energy yield:</a:t>
                </a:r>
              </a:p>
              <a:p>
                <a:endParaRPr lang="en-US" dirty="0"/>
              </a:p>
              <a:p>
                <a:r>
                  <a:rPr lang="en-US" dirty="0"/>
                  <a:t>Duration: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CC9A64-B327-4A3D-B374-DDB923F7C0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1732448"/>
                <a:ext cx="10353762" cy="460223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1E52-E1DC-BBBB-0036-E042D67D30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D592B-9DD4-B7DF-81C0-3FDFBD8E1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29A0-35A7-5B7C-503E-8E01C1A4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FA55DCA7-3749-EF4E-D372-D2490F40F7DB}"/>
              </a:ext>
            </a:extLst>
          </p:cNvPr>
          <p:cNvSpPr txBox="1">
            <a:spLocks/>
          </p:cNvSpPr>
          <p:nvPr/>
        </p:nvSpPr>
        <p:spPr>
          <a:xfrm>
            <a:off x="2052810" y="926350"/>
            <a:ext cx="7736920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92D050"/>
                </a:solidFill>
              </a:rPr>
              <a:t>Dark Blob Collision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3A7EC3-CAB1-60EE-F61B-98E1A410EEDC}"/>
                  </a:ext>
                </a:extLst>
              </p:cNvPr>
              <p:cNvSpPr txBox="1"/>
              <p:nvPr/>
            </p:nvSpPr>
            <p:spPr>
              <a:xfrm>
                <a:off x="9001627" y="4063972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3A7EC3-CAB1-60EE-F61B-98E1A410E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627" y="4063972"/>
                <a:ext cx="566505" cy="40011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5F7923-9484-1A0A-70A1-D2A500BB5477}"/>
                  </a:ext>
                </a:extLst>
              </p:cNvPr>
              <p:cNvSpPr txBox="1"/>
              <p:nvPr/>
            </p:nvSpPr>
            <p:spPr>
              <a:xfrm>
                <a:off x="9016614" y="507409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5F7923-9484-1A0A-70A1-D2A500BB5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6614" y="5074096"/>
                <a:ext cx="566505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4907FC-4EE1-41BE-C7E3-EF5BF0396AAA}"/>
                  </a:ext>
                </a:extLst>
              </p:cNvPr>
              <p:cNvSpPr txBox="1"/>
              <p:nvPr/>
            </p:nvSpPr>
            <p:spPr>
              <a:xfrm>
                <a:off x="10686064" y="411975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4907FC-4EE1-41BE-C7E3-EF5BF0396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064" y="4119756"/>
                <a:ext cx="566505" cy="400110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4F57A-4503-3E04-3B2E-29231CE1E37B}"/>
                  </a:ext>
                </a:extLst>
              </p:cNvPr>
              <p:cNvSpPr txBox="1"/>
              <p:nvPr/>
            </p:nvSpPr>
            <p:spPr>
              <a:xfrm>
                <a:off x="10701051" y="5129880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4F57A-4503-3E04-3B2E-29231CE1E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051" y="5129880"/>
                <a:ext cx="566505" cy="40011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00E70A-DCFA-8FF6-17FC-DDAAEFFFEEFA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9568132" y="4264027"/>
            <a:ext cx="583348" cy="221287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48D263-B6AA-139B-029F-B2CDD7DF694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9583119" y="5074096"/>
            <a:ext cx="610839" cy="200055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8C6428E-B674-C086-BE28-2C5016961DE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166094" y="5071305"/>
            <a:ext cx="534957" cy="258630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E169C2D-7D43-8F00-477C-99146E966716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0151107" y="4319811"/>
            <a:ext cx="534957" cy="162459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319F09C-4B6C-6926-9358-0939DC55C069}"/>
              </a:ext>
            </a:extLst>
          </p:cNvPr>
          <p:cNvCxnSpPr>
            <a:cxnSpLocks/>
          </p:cNvCxnSpPr>
          <p:nvPr/>
        </p:nvCxnSpPr>
        <p:spPr>
          <a:xfrm>
            <a:off x="10166094" y="4482270"/>
            <a:ext cx="8112" cy="609472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19D37C2-9554-6355-807B-6FBDD168B6C6}"/>
                  </a:ext>
                </a:extLst>
              </p:cNvPr>
              <p:cNvSpPr txBox="1"/>
              <p:nvPr/>
            </p:nvSpPr>
            <p:spPr>
              <a:xfrm>
                <a:off x="9728556" y="4592298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i="1" dirty="0">
                  <a:solidFill>
                    <a:srgbClr val="A0CAE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19D37C2-9554-6355-807B-6FBDD168B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556" y="4592298"/>
                <a:ext cx="56650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F10CC6F-ECE9-AEF1-75AB-57D4D53F3DC1}"/>
              </a:ext>
            </a:extLst>
          </p:cNvPr>
          <p:cNvCxnSpPr>
            <a:cxnSpLocks/>
          </p:cNvCxnSpPr>
          <p:nvPr/>
        </p:nvCxnSpPr>
        <p:spPr>
          <a:xfrm flipH="1">
            <a:off x="10504415" y="4772647"/>
            <a:ext cx="619187" cy="484732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403EFE8-EB1E-5477-70D2-86E6884FC782}"/>
                  </a:ext>
                </a:extLst>
              </p:cNvPr>
              <p:cNvSpPr txBox="1"/>
              <p:nvPr/>
            </p:nvSpPr>
            <p:spPr>
              <a:xfrm>
                <a:off x="10916726" y="4788093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i="1" dirty="0">
                  <a:solidFill>
                    <a:srgbClr val="A0CAE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403EFE8-EB1E-5477-70D2-86E6884FC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726" y="4788093"/>
                <a:ext cx="56650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Oval 60">
            <a:extLst>
              <a:ext uri="{FF2B5EF4-FFF2-40B4-BE49-F238E27FC236}">
                <a16:creationId xmlns:a16="http://schemas.microsoft.com/office/drawing/2014/main" id="{33BD25D3-A19F-32F7-BA69-AB44BCAFBCF5}"/>
              </a:ext>
            </a:extLst>
          </p:cNvPr>
          <p:cNvSpPr/>
          <p:nvPr/>
        </p:nvSpPr>
        <p:spPr>
          <a:xfrm>
            <a:off x="10041286" y="4337947"/>
            <a:ext cx="235527" cy="2355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1E120B5-4D54-9FF6-F8E7-A13855050252}"/>
              </a:ext>
            </a:extLst>
          </p:cNvPr>
          <p:cNvSpPr/>
          <p:nvPr/>
        </p:nvSpPr>
        <p:spPr>
          <a:xfrm>
            <a:off x="10041286" y="5001871"/>
            <a:ext cx="235527" cy="2355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4CEE13D-BEE1-2B1E-AA51-CACD2169B12E}"/>
              </a:ext>
            </a:extLst>
          </p:cNvPr>
          <p:cNvSpPr/>
          <p:nvPr/>
        </p:nvSpPr>
        <p:spPr>
          <a:xfrm>
            <a:off x="10429782" y="5094408"/>
            <a:ext cx="235527" cy="2355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F2B7724-0755-25AE-5484-D36297B173D5}"/>
                  </a:ext>
                </a:extLst>
              </p:cNvPr>
              <p:cNvSpPr txBox="1"/>
              <p:nvPr/>
            </p:nvSpPr>
            <p:spPr>
              <a:xfrm>
                <a:off x="9016614" y="1860778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F2B7724-0755-25AE-5484-D36297B17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6614" y="1860778"/>
                <a:ext cx="566505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7F395D1-26A8-5674-C2A3-131E43F33AA5}"/>
                  </a:ext>
                </a:extLst>
              </p:cNvPr>
              <p:cNvSpPr txBox="1"/>
              <p:nvPr/>
            </p:nvSpPr>
            <p:spPr>
              <a:xfrm>
                <a:off x="9031601" y="2870902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7F395D1-26A8-5674-C2A3-131E43F33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601" y="2870902"/>
                <a:ext cx="566505" cy="400110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8747646-474E-9141-5CFE-8DC777D32942}"/>
                  </a:ext>
                </a:extLst>
              </p:cNvPr>
              <p:cNvSpPr txBox="1"/>
              <p:nvPr/>
            </p:nvSpPr>
            <p:spPr>
              <a:xfrm>
                <a:off x="10701051" y="1916562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8747646-474E-9141-5CFE-8DC777D32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051" y="1916562"/>
                <a:ext cx="566505" cy="400110"/>
              </a:xfrm>
              <a:prstGeom prst="rect">
                <a:avLst/>
              </a:prstGeom>
              <a:blipFill>
                <a:blip r:embed="rId1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F7F27D1-51EB-DB71-501E-177801F473DC}"/>
                  </a:ext>
                </a:extLst>
              </p:cNvPr>
              <p:cNvSpPr txBox="1"/>
              <p:nvPr/>
            </p:nvSpPr>
            <p:spPr>
              <a:xfrm>
                <a:off x="10716038" y="2926686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2000" i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F7F27D1-51EB-DB71-501E-177801F47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038" y="2926686"/>
                <a:ext cx="566505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805FB6-D4C5-B830-6324-8C2FFCB8E767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9583119" y="2060833"/>
            <a:ext cx="583348" cy="221287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8488E0E-DC7C-1466-9731-552BA233D4F5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9598106" y="2870902"/>
            <a:ext cx="610839" cy="200055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8403FAF-CA5C-56E2-07B9-89AC246493B9}"/>
              </a:ext>
            </a:extLst>
          </p:cNvPr>
          <p:cNvCxnSpPr>
            <a:cxnSpLocks/>
            <a:endCxn id="68" idx="1"/>
          </p:cNvCxnSpPr>
          <p:nvPr/>
        </p:nvCxnSpPr>
        <p:spPr>
          <a:xfrm>
            <a:off x="10181081" y="2868111"/>
            <a:ext cx="534957" cy="258630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24E1480-B0DB-FF95-5FA3-BE9111AB8620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10166094" y="2116617"/>
            <a:ext cx="534957" cy="162459"/>
          </a:xfrm>
          <a:prstGeom prst="line">
            <a:avLst/>
          </a:prstGeom>
          <a:ln w="28575">
            <a:solidFill>
              <a:srgbClr val="329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1BE7CE3-9868-C11D-8386-6D44B9FA6973}"/>
              </a:ext>
            </a:extLst>
          </p:cNvPr>
          <p:cNvCxnSpPr>
            <a:cxnSpLocks/>
          </p:cNvCxnSpPr>
          <p:nvPr/>
        </p:nvCxnSpPr>
        <p:spPr>
          <a:xfrm>
            <a:off x="10181081" y="2279076"/>
            <a:ext cx="8112" cy="609472"/>
          </a:xfrm>
          <a:prstGeom prst="line">
            <a:avLst/>
          </a:prstGeom>
          <a:ln w="127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C7AC140-2361-A332-2B93-B29BA1A24730}"/>
                  </a:ext>
                </a:extLst>
              </p:cNvPr>
              <p:cNvSpPr txBox="1"/>
              <p:nvPr/>
            </p:nvSpPr>
            <p:spPr>
              <a:xfrm>
                <a:off x="9743543" y="2389104"/>
                <a:ext cx="5665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i="1" dirty="0">
                  <a:solidFill>
                    <a:srgbClr val="A0CAE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C7AC140-2361-A332-2B93-B29BA1A24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543" y="2389104"/>
                <a:ext cx="5665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>
            <a:extLst>
              <a:ext uri="{FF2B5EF4-FFF2-40B4-BE49-F238E27FC236}">
                <a16:creationId xmlns:a16="http://schemas.microsoft.com/office/drawing/2014/main" id="{2F44A20B-C70C-DF52-880D-3723E12F740C}"/>
              </a:ext>
            </a:extLst>
          </p:cNvPr>
          <p:cNvSpPr/>
          <p:nvPr/>
        </p:nvSpPr>
        <p:spPr>
          <a:xfrm>
            <a:off x="10056273" y="2134753"/>
            <a:ext cx="235527" cy="2355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D33DE32-149C-9983-6D95-3D87FBEFE58F}"/>
              </a:ext>
            </a:extLst>
          </p:cNvPr>
          <p:cNvSpPr/>
          <p:nvPr/>
        </p:nvSpPr>
        <p:spPr>
          <a:xfrm>
            <a:off x="10056273" y="2798677"/>
            <a:ext cx="235527" cy="2355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A1C071-D683-A349-056F-F8DF27EECE3B}"/>
                  </a:ext>
                </a:extLst>
              </p:cNvPr>
              <p:cNvSpPr txBox="1"/>
              <p:nvPr/>
            </p:nvSpPr>
            <p:spPr>
              <a:xfrm>
                <a:off x="10031937" y="1728820"/>
                <a:ext cx="2982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9A1C071-D683-A349-056F-F8DF27EEC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937" y="1728820"/>
                <a:ext cx="298287" cy="276999"/>
              </a:xfrm>
              <a:prstGeom prst="rect">
                <a:avLst/>
              </a:prstGeom>
              <a:blipFill>
                <a:blip r:embed="rId12"/>
                <a:stretch>
                  <a:fillRect l="-20833" r="-416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AA23888-0EEC-48CF-4D56-5EAAB0A4DA3D}"/>
                  </a:ext>
                </a:extLst>
              </p:cNvPr>
              <p:cNvSpPr txBox="1"/>
              <p:nvPr/>
            </p:nvSpPr>
            <p:spPr>
              <a:xfrm>
                <a:off x="4086953" y="4930800"/>
                <a:ext cx="2913797" cy="377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AA23888-0EEC-48CF-4D56-5EAAB0A4D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953" y="4930800"/>
                <a:ext cx="2913797" cy="377667"/>
              </a:xfrm>
              <a:prstGeom prst="rect">
                <a:avLst/>
              </a:prstGeom>
              <a:blipFill>
                <a:blip r:embed="rId13"/>
                <a:stretch>
                  <a:fillRect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46067486-7168-C272-005C-5C0B89C13DD4}"/>
              </a:ext>
            </a:extLst>
          </p:cNvPr>
          <p:cNvSpPr/>
          <p:nvPr/>
        </p:nvSpPr>
        <p:spPr>
          <a:xfrm>
            <a:off x="8589361" y="3600543"/>
            <a:ext cx="3103418" cy="2566252"/>
          </a:xfrm>
          <a:prstGeom prst="ellipse">
            <a:avLst/>
          </a:prstGeom>
          <a:noFill/>
          <a:ln w="698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1B5508-0A94-86C6-3CDB-EB0B71001C81}"/>
                  </a:ext>
                </a:extLst>
              </p:cNvPr>
              <p:cNvSpPr txBox="1"/>
              <p:nvPr/>
            </p:nvSpPr>
            <p:spPr>
              <a:xfrm>
                <a:off x="4086952" y="5824635"/>
                <a:ext cx="2913797" cy="377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1B5508-0A94-86C6-3CDB-EB0B71001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952" y="5824635"/>
                <a:ext cx="2913797" cy="377667"/>
              </a:xfrm>
              <a:prstGeom prst="rect">
                <a:avLst/>
              </a:prstGeom>
              <a:blipFill>
                <a:blip r:embed="rId14"/>
                <a:stretch>
                  <a:fillRect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113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1290-80BC-6E93-61D1-86DF1682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Gamma ray burst yield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882AA-814D-7A96-4752-B1479E939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Random collisions: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Binary blobs (Ali-</a:t>
            </a:r>
            <a:r>
              <a:rPr lang="en-US" dirty="0" err="1"/>
              <a:t>Haimoud</a:t>
            </a:r>
            <a:r>
              <a:rPr lang="en-US" dirty="0"/>
              <a:t> 2017):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320E7-6E01-6802-9FFC-802FE4959A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57737-D35E-91F9-11F9-7E7AD8236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35500-FB06-9176-4AF8-037CA622B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39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E7DCB5-614B-6223-DC65-2341D2AB6357}"/>
                  </a:ext>
                </a:extLst>
              </p:cNvPr>
              <p:cNvSpPr txBox="1"/>
              <p:nvPr/>
            </p:nvSpPr>
            <p:spPr>
              <a:xfrm>
                <a:off x="3369799" y="2595811"/>
                <a:ext cx="5718844" cy="3839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𝐺𝑅𝐵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AE7DCB5-614B-6223-DC65-2341D2AB6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799" y="2595811"/>
                <a:ext cx="5718844" cy="383951"/>
              </a:xfrm>
              <a:prstGeom prst="rect">
                <a:avLst/>
              </a:prstGeom>
              <a:blipFill>
                <a:blip r:embed="rId3"/>
                <a:stretch>
                  <a:fillRect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83471E-DA47-3A8D-6127-EBAB92567DB4}"/>
                  </a:ext>
                </a:extLst>
              </p:cNvPr>
              <p:cNvSpPr txBox="1"/>
              <p:nvPr/>
            </p:nvSpPr>
            <p:spPr>
              <a:xfrm>
                <a:off x="3369799" y="4612530"/>
                <a:ext cx="571884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𝐺𝑅𝐵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83471E-DA47-3A8D-6127-EBAB92567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799" y="4612530"/>
                <a:ext cx="5718844" cy="369332"/>
              </a:xfrm>
              <a:prstGeom prst="rect">
                <a:avLst/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DD41630-2255-0FF7-6658-E1ED41A48786}"/>
              </a:ext>
            </a:extLst>
          </p:cNvPr>
          <p:cNvGrpSpPr/>
          <p:nvPr/>
        </p:nvGrpSpPr>
        <p:grpSpPr>
          <a:xfrm>
            <a:off x="8281225" y="4769940"/>
            <a:ext cx="998448" cy="893149"/>
            <a:chOff x="8475828" y="2801132"/>
            <a:chExt cx="998448" cy="8931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88E409-473D-A083-9906-9209A7ADC800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609178B-A3A1-8BAC-901E-DABFD762BA43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DE449DA-94D8-1F13-F336-8CA04A0F2B3A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302767D-8EC6-D654-9708-18F33A9343E1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69E6865-4432-D38D-2138-FDCD7BDD1C66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A756B0E-DFE3-DF4D-DEBE-118C4274BE59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7387DA2-5E9B-6CFC-6AE9-2D21DC251F6D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1FA0BAA-800A-6C0E-6C34-69D8BB0BA946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74DFDA-7ECE-289F-7F57-41875673AFA8}"/>
              </a:ext>
            </a:extLst>
          </p:cNvPr>
          <p:cNvGrpSpPr/>
          <p:nvPr/>
        </p:nvGrpSpPr>
        <p:grpSpPr>
          <a:xfrm>
            <a:off x="10280867" y="4756711"/>
            <a:ext cx="998448" cy="893149"/>
            <a:chOff x="8475828" y="2801132"/>
            <a:chExt cx="998448" cy="89314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8F80F1-8AAD-6AA5-588C-352560576BB9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536D5D-BF86-4D81-EA8A-1C5CC174EDF2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623724C-7889-DCD6-30C2-407FFE49C9AB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0F9BA4A-09DE-F1A6-0128-29CCB537A83F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BB16C2D-C4BF-574D-C65C-7084F3424E3C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0F937C-8AD9-95C3-05C3-6F291E758C50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9BF203F-88B1-5CF8-61EC-B22D0672BC7E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CD29E50-68F9-EFBD-724A-67FEFEC561AB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7" name="Curved Down Arrow 26">
            <a:extLst>
              <a:ext uri="{FF2B5EF4-FFF2-40B4-BE49-F238E27FC236}">
                <a16:creationId xmlns:a16="http://schemas.microsoft.com/office/drawing/2014/main" id="{FC3BA51B-5405-579B-B72A-930E9F77AC0C}"/>
              </a:ext>
            </a:extLst>
          </p:cNvPr>
          <p:cNvSpPr/>
          <p:nvPr/>
        </p:nvSpPr>
        <p:spPr>
          <a:xfrm>
            <a:off x="8659231" y="4382838"/>
            <a:ext cx="2312127" cy="431166"/>
          </a:xfrm>
          <a:prstGeom prst="curvedDownArrow">
            <a:avLst/>
          </a:prstGeom>
          <a:solidFill>
            <a:srgbClr val="B341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Curved Down Arrow 27">
            <a:extLst>
              <a:ext uri="{FF2B5EF4-FFF2-40B4-BE49-F238E27FC236}">
                <a16:creationId xmlns:a16="http://schemas.microsoft.com/office/drawing/2014/main" id="{252D347B-4546-77A5-6447-EA98A069A389}"/>
              </a:ext>
            </a:extLst>
          </p:cNvPr>
          <p:cNvSpPr/>
          <p:nvPr/>
        </p:nvSpPr>
        <p:spPr>
          <a:xfrm rot="10800000">
            <a:off x="8659231" y="5644530"/>
            <a:ext cx="2312127" cy="431166"/>
          </a:xfrm>
          <a:prstGeom prst="curvedDownArrow">
            <a:avLst/>
          </a:prstGeom>
          <a:solidFill>
            <a:srgbClr val="B341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60643E-ED2B-3C1F-E661-109BE7C4355C}"/>
              </a:ext>
            </a:extLst>
          </p:cNvPr>
          <p:cNvGrpSpPr/>
          <p:nvPr/>
        </p:nvGrpSpPr>
        <p:grpSpPr>
          <a:xfrm>
            <a:off x="8090195" y="2274202"/>
            <a:ext cx="998448" cy="893149"/>
            <a:chOff x="8475828" y="2801132"/>
            <a:chExt cx="998448" cy="89314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649317C-0E5D-7DC4-351A-F9F78E5B474D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863F57-E963-EF6F-160B-EFE99B123D7D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C464892-D9CA-8647-A44B-4C92CA9186D8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189A701-0BD0-771A-E551-638AFA1F0275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3239676-707F-F07E-D39A-330AC94FA326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7B1E3AB-3195-CB1A-635B-681A64C621D7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69C1834-B114-E5CB-5B39-08649E5B7973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CB4CD9B-3CCB-0E2B-31CC-7897DE7F6C7A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E37B91-29FA-A5D5-5B2A-4E386FBAC7AE}"/>
              </a:ext>
            </a:extLst>
          </p:cNvPr>
          <p:cNvGrpSpPr/>
          <p:nvPr/>
        </p:nvGrpSpPr>
        <p:grpSpPr>
          <a:xfrm>
            <a:off x="10881058" y="2287431"/>
            <a:ext cx="998448" cy="893149"/>
            <a:chOff x="8475828" y="2801132"/>
            <a:chExt cx="998448" cy="89314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61CE4CC-6E15-83AB-05C2-39B0B3174A17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631FAA4-58B3-E590-BF3C-656C1BAF202B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A7DB40-E8F0-01A5-EFA0-7FC8BA8DF813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56256E3-D215-8533-B8AD-4126DE12179C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6DA303C-18A3-D700-57AF-01362FB08648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6692473-AC68-8EB6-4CDA-70DB4CB64177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E6AC7EA-FB1E-4DB5-C400-055021450967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96AE5CC-778A-5BE3-C114-D2ADDC86F7F1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7" name="Arrow: Right 35">
            <a:extLst>
              <a:ext uri="{FF2B5EF4-FFF2-40B4-BE49-F238E27FC236}">
                <a16:creationId xmlns:a16="http://schemas.microsoft.com/office/drawing/2014/main" id="{18388CAE-F637-79A8-8836-035D95C218B0}"/>
              </a:ext>
            </a:extLst>
          </p:cNvPr>
          <p:cNvSpPr/>
          <p:nvPr/>
        </p:nvSpPr>
        <p:spPr>
          <a:xfrm>
            <a:off x="8924155" y="2594307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38">
            <a:extLst>
              <a:ext uri="{FF2B5EF4-FFF2-40B4-BE49-F238E27FC236}">
                <a16:creationId xmlns:a16="http://schemas.microsoft.com/office/drawing/2014/main" id="{539B8D47-1B8B-A1E8-6AC2-CAAAE1D42FED}"/>
              </a:ext>
            </a:extLst>
          </p:cNvPr>
          <p:cNvSpPr/>
          <p:nvPr/>
        </p:nvSpPr>
        <p:spPr>
          <a:xfrm rot="10800000">
            <a:off x="10408572" y="2612761"/>
            <a:ext cx="499674" cy="197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0EC8-C69B-0D9A-DA6F-E9894993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99F3F5-74C5-5B9D-F76B-A80B93A3EA4A}"/>
              </a:ext>
            </a:extLst>
          </p:cNvPr>
          <p:cNvSpPr/>
          <p:nvPr/>
        </p:nvSpPr>
        <p:spPr>
          <a:xfrm>
            <a:off x="7096275" y="1505518"/>
            <a:ext cx="3067555" cy="4058981"/>
          </a:xfrm>
          <a:prstGeom prst="rect">
            <a:avLst/>
          </a:prstGeom>
          <a:solidFill>
            <a:srgbClr val="02FFFF">
              <a:alpha val="2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B8B2C-1C57-7E50-C936-6366141ADD7A}"/>
              </a:ext>
            </a:extLst>
          </p:cNvPr>
          <p:cNvSpPr txBox="1">
            <a:spLocks/>
          </p:cNvSpPr>
          <p:nvPr/>
        </p:nvSpPr>
        <p:spPr>
          <a:xfrm>
            <a:off x="9851783" y="5265925"/>
            <a:ext cx="2129614" cy="63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Duration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45DD5-B465-BF36-2F53-D799B5F8A54F}"/>
              </a:ext>
            </a:extLst>
          </p:cNvPr>
          <p:cNvSpPr/>
          <p:nvPr/>
        </p:nvSpPr>
        <p:spPr>
          <a:xfrm>
            <a:off x="2493063" y="1505518"/>
            <a:ext cx="7663813" cy="405898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13B8B866-7ADB-1569-803D-58FB3EE423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750" y="1955021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b="0" i="0" dirty="0">
                    <a:latin typeface="+mj-lt"/>
                  </a:rPr>
                  <a:t> event/</a:t>
                </a:r>
                <a:r>
                  <a:rPr lang="en-US" b="0" i="0" dirty="0" err="1">
                    <a:latin typeface="+mj-lt"/>
                  </a:rPr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13B8B866-7ADB-1569-803D-58FB3EE42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50" y="1955021"/>
                <a:ext cx="2291139" cy="545581"/>
              </a:xfrm>
              <a:prstGeom prst="rect">
                <a:avLst/>
              </a:prstGeom>
              <a:blipFill>
                <a:blip r:embed="rId2"/>
                <a:stretch>
                  <a:fillRect t="-930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C1639094-6E98-71EE-2363-EF1305C751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5721" y="5618817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:r>
                  <a:rPr lang="en-US" b="0" i="1" dirty="0" err="1">
                    <a:latin typeface="+mj-lt"/>
                  </a:rPr>
                  <a:t>μ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C1639094-6E98-71EE-2363-EF1305C75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21" y="5618817"/>
                <a:ext cx="2291139" cy="545581"/>
              </a:xfrm>
              <a:prstGeom prst="rect">
                <a:avLst/>
              </a:prstGeom>
              <a:blipFill>
                <a:blip r:embed="rId3"/>
                <a:stretch>
                  <a:fillRect t="-909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60C3767-F0C4-174B-4C76-89F2F8B953CF}"/>
              </a:ext>
            </a:extLst>
          </p:cNvPr>
          <p:cNvSpPr txBox="1">
            <a:spLocks/>
          </p:cNvSpPr>
          <p:nvPr/>
        </p:nvSpPr>
        <p:spPr>
          <a:xfrm>
            <a:off x="7484482" y="2481564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Fermi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08F3C47-5077-E34D-B797-EC1BC0DA0E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2059" y="5611015"/>
                <a:ext cx="717434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08F3C47-5077-E34D-B797-EC1BC0DA0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059" y="5611015"/>
                <a:ext cx="717434" cy="5455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F5EBBA4-5D0C-F02F-8433-0AE5AC4A62E3}"/>
              </a:ext>
            </a:extLst>
          </p:cNvPr>
          <p:cNvGrpSpPr/>
          <p:nvPr/>
        </p:nvGrpSpPr>
        <p:grpSpPr>
          <a:xfrm>
            <a:off x="7750267" y="3275629"/>
            <a:ext cx="2291139" cy="1738736"/>
            <a:chOff x="8171209" y="1710817"/>
            <a:chExt cx="2291139" cy="1738736"/>
          </a:xfrm>
        </p:grpSpPr>
        <p:sp>
          <p:nvSpPr>
            <p:cNvPr id="11" name="Freeform: Shape 25">
              <a:extLst>
                <a:ext uri="{FF2B5EF4-FFF2-40B4-BE49-F238E27FC236}">
                  <a16:creationId xmlns:a16="http://schemas.microsoft.com/office/drawing/2014/main" id="{BE4A2915-ED8F-B643-F3C2-3FDE44FCF6E5}"/>
                </a:ext>
              </a:extLst>
            </p:cNvPr>
            <p:cNvSpPr/>
            <p:nvPr/>
          </p:nvSpPr>
          <p:spPr>
            <a:xfrm>
              <a:off x="8176525" y="1710817"/>
              <a:ext cx="2179866" cy="1738736"/>
            </a:xfrm>
            <a:custGeom>
              <a:avLst/>
              <a:gdLst>
                <a:gd name="connsiteX0" fmla="*/ 1100477 w 1839955"/>
                <a:gd name="connsiteY0" fmla="*/ 176478 h 1504831"/>
                <a:gd name="connsiteX1" fmla="*/ 1472617 w 1839955"/>
                <a:gd name="connsiteY1" fmla="*/ 107366 h 1504831"/>
                <a:gd name="connsiteX2" fmla="*/ 1509831 w 1839955"/>
                <a:gd name="connsiteY2" fmla="*/ 495455 h 1504831"/>
                <a:gd name="connsiteX3" fmla="*/ 1839440 w 1839955"/>
                <a:gd name="connsiteY3" fmla="*/ 989869 h 1504831"/>
                <a:gd name="connsiteX4" fmla="*/ 1424770 w 1839955"/>
                <a:gd name="connsiteY4" fmla="*/ 1159990 h 1504831"/>
                <a:gd name="connsiteX5" fmla="*/ 1244017 w 1839955"/>
                <a:gd name="connsiteY5" fmla="*/ 1500232 h 1504831"/>
                <a:gd name="connsiteX6" fmla="*/ 935673 w 1839955"/>
                <a:gd name="connsiteY6" fmla="*/ 1356692 h 1504831"/>
                <a:gd name="connsiteX7" fmla="*/ 265821 w 1839955"/>
                <a:gd name="connsiteY7" fmla="*/ 1356692 h 1504831"/>
                <a:gd name="connsiteX8" fmla="*/ 324301 w 1839955"/>
                <a:gd name="connsiteY8" fmla="*/ 1074929 h 1504831"/>
                <a:gd name="connsiteX9" fmla="*/ 8 w 1839955"/>
                <a:gd name="connsiteY9" fmla="*/ 819748 h 1504831"/>
                <a:gd name="connsiteX10" fmla="*/ 313668 w 1839955"/>
                <a:gd name="connsiteY10" fmla="*/ 654943 h 1504831"/>
                <a:gd name="connsiteX11" fmla="*/ 255189 w 1839955"/>
                <a:gd name="connsiteY11" fmla="*/ 155213 h 1504831"/>
                <a:gd name="connsiteX12" fmla="*/ 637961 w 1839955"/>
                <a:gd name="connsiteY12" fmla="*/ 362548 h 1504831"/>
                <a:gd name="connsiteX13" fmla="*/ 824031 w 1839955"/>
                <a:gd name="connsiteY13" fmla="*/ 1041 h 1504831"/>
                <a:gd name="connsiteX14" fmla="*/ 946305 w 1839955"/>
                <a:gd name="connsiteY14" fmla="*/ 250906 h 1504831"/>
                <a:gd name="connsiteX15" fmla="*/ 1100477 w 1839955"/>
                <a:gd name="connsiteY15" fmla="*/ 176478 h 150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9955" h="1504831">
                  <a:moveTo>
                    <a:pt x="1100477" y="176478"/>
                  </a:moveTo>
                  <a:cubicBezTo>
                    <a:pt x="1188196" y="152555"/>
                    <a:pt x="1404391" y="54203"/>
                    <a:pt x="1472617" y="107366"/>
                  </a:cubicBezTo>
                  <a:cubicBezTo>
                    <a:pt x="1540843" y="160529"/>
                    <a:pt x="1448694" y="348371"/>
                    <a:pt x="1509831" y="495455"/>
                  </a:cubicBezTo>
                  <a:cubicBezTo>
                    <a:pt x="1570968" y="642539"/>
                    <a:pt x="1853617" y="879113"/>
                    <a:pt x="1839440" y="989869"/>
                  </a:cubicBezTo>
                  <a:cubicBezTo>
                    <a:pt x="1825263" y="1100625"/>
                    <a:pt x="1524007" y="1074930"/>
                    <a:pt x="1424770" y="1159990"/>
                  </a:cubicBezTo>
                  <a:cubicBezTo>
                    <a:pt x="1325533" y="1245050"/>
                    <a:pt x="1325533" y="1467448"/>
                    <a:pt x="1244017" y="1500232"/>
                  </a:cubicBezTo>
                  <a:cubicBezTo>
                    <a:pt x="1162501" y="1533016"/>
                    <a:pt x="1098706" y="1380615"/>
                    <a:pt x="935673" y="1356692"/>
                  </a:cubicBezTo>
                  <a:cubicBezTo>
                    <a:pt x="772640" y="1332769"/>
                    <a:pt x="367716" y="1403652"/>
                    <a:pt x="265821" y="1356692"/>
                  </a:cubicBezTo>
                  <a:cubicBezTo>
                    <a:pt x="163926" y="1309732"/>
                    <a:pt x="368603" y="1164420"/>
                    <a:pt x="324301" y="1074929"/>
                  </a:cubicBezTo>
                  <a:cubicBezTo>
                    <a:pt x="279999" y="985438"/>
                    <a:pt x="1780" y="889746"/>
                    <a:pt x="8" y="819748"/>
                  </a:cubicBezTo>
                  <a:cubicBezTo>
                    <a:pt x="-1764" y="749750"/>
                    <a:pt x="271138" y="765699"/>
                    <a:pt x="313668" y="654943"/>
                  </a:cubicBezTo>
                  <a:cubicBezTo>
                    <a:pt x="356198" y="544187"/>
                    <a:pt x="201140" y="203946"/>
                    <a:pt x="255189" y="155213"/>
                  </a:cubicBezTo>
                  <a:cubicBezTo>
                    <a:pt x="309238" y="106480"/>
                    <a:pt x="543154" y="388243"/>
                    <a:pt x="637961" y="362548"/>
                  </a:cubicBezTo>
                  <a:cubicBezTo>
                    <a:pt x="732768" y="336853"/>
                    <a:pt x="772640" y="19648"/>
                    <a:pt x="824031" y="1041"/>
                  </a:cubicBezTo>
                  <a:cubicBezTo>
                    <a:pt x="875422" y="-17566"/>
                    <a:pt x="904661" y="219008"/>
                    <a:pt x="946305" y="250906"/>
                  </a:cubicBezTo>
                  <a:cubicBezTo>
                    <a:pt x="987949" y="282804"/>
                    <a:pt x="1012758" y="200401"/>
                    <a:pt x="1100477" y="176478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ED911D85-C50F-3F15-C7CE-F70296980546}"/>
                </a:ext>
              </a:extLst>
            </p:cNvPr>
            <p:cNvSpPr txBox="1">
              <a:spLocks/>
            </p:cNvSpPr>
            <p:nvPr/>
          </p:nvSpPr>
          <p:spPr>
            <a:xfrm>
              <a:off x="8171209" y="2156061"/>
              <a:ext cx="2291139" cy="11859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Typical </a:t>
              </a:r>
            </a:p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GRBs</a:t>
              </a:r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74DE5F-CA2F-7741-3AA3-EAA9A3BEB799}"/>
              </a:ext>
            </a:extLst>
          </p:cNvPr>
          <p:cNvSpPr/>
          <p:nvPr/>
        </p:nvSpPr>
        <p:spPr>
          <a:xfrm>
            <a:off x="2486109" y="1515012"/>
            <a:ext cx="4610166" cy="65541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D86E519-D857-6B4D-73EB-24163280F404}"/>
              </a:ext>
            </a:extLst>
          </p:cNvPr>
          <p:cNvSpPr txBox="1">
            <a:spLocks/>
          </p:cNvSpPr>
          <p:nvPr/>
        </p:nvSpPr>
        <p:spPr>
          <a:xfrm>
            <a:off x="2877117" y="1482889"/>
            <a:ext cx="3845052" cy="483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SGARFACE + VERITAS (6 </a:t>
            </a:r>
            <a:r>
              <a:rPr lang="en-US" b="0" i="0" dirty="0" err="1">
                <a:latin typeface="+mj-lt"/>
              </a:rPr>
              <a:t>hr</a:t>
            </a:r>
            <a:r>
              <a:rPr lang="en-US" b="0" i="0" dirty="0">
                <a:latin typeface="+mj-lt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21C54-16A2-E8E9-1F4E-322C6196A7D9}"/>
              </a:ext>
            </a:extLst>
          </p:cNvPr>
          <p:cNvSpPr/>
          <p:nvPr/>
        </p:nvSpPr>
        <p:spPr>
          <a:xfrm>
            <a:off x="2503012" y="2179915"/>
            <a:ext cx="4593263" cy="338458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7365B012-F735-5869-E466-3E8B33F139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7929" y="5573992"/>
                <a:ext cx="646243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7365B012-F735-5869-E466-3E8B33F13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929" y="5573992"/>
                <a:ext cx="646243" cy="545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A4DD969-81F3-F215-D823-64C61BC3E2AF}"/>
              </a:ext>
            </a:extLst>
          </p:cNvPr>
          <p:cNvSpPr txBox="1">
            <a:spLocks/>
          </p:cNvSpPr>
          <p:nvPr/>
        </p:nvSpPr>
        <p:spPr>
          <a:xfrm>
            <a:off x="3597370" y="3229262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solidFill>
                  <a:schemeClr val="bg2"/>
                </a:solidFill>
                <a:latin typeface="+mj-lt"/>
              </a:rPr>
              <a:t>Not Explored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FE8A3A3-55FF-9DC8-AEDC-9B77043C0ADF}"/>
              </a:ext>
            </a:extLst>
          </p:cNvPr>
          <p:cNvSpPr txBox="1">
            <a:spLocks/>
          </p:cNvSpPr>
          <p:nvPr/>
        </p:nvSpPr>
        <p:spPr>
          <a:xfrm>
            <a:off x="3601714" y="4211484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solidFill>
                  <a:schemeClr val="bg2"/>
                </a:solidFill>
                <a:latin typeface="+mj-lt"/>
              </a:rPr>
              <a:t>New Discovery?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58BEE9F-CCB9-8D97-4071-5F904BB71A10}"/>
              </a:ext>
            </a:extLst>
          </p:cNvPr>
          <p:cNvSpPr txBox="1">
            <a:spLocks/>
          </p:cNvSpPr>
          <p:nvPr/>
        </p:nvSpPr>
        <p:spPr>
          <a:xfrm>
            <a:off x="5995720" y="5988087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solidFill>
                  <a:srgbClr val="00B0F0"/>
                </a:solidFill>
                <a:latin typeface="+mj-lt"/>
              </a:rPr>
              <a:t>Fermi dead time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90E148A-44C2-BAAD-037C-771ACED1511D}"/>
              </a:ext>
            </a:extLst>
          </p:cNvPr>
          <p:cNvSpPr txBox="1">
            <a:spLocks/>
          </p:cNvSpPr>
          <p:nvPr/>
        </p:nvSpPr>
        <p:spPr>
          <a:xfrm>
            <a:off x="2810053" y="1811575"/>
            <a:ext cx="3920790" cy="39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latin typeface="+mj-lt"/>
              </a:rPr>
              <a:t>(motivated by Hagedorn PBH)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228F0B7F-D609-D599-E958-9113628305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747" y="3974627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i="0" dirty="0">
                    <a:latin typeface="+mj-lt"/>
                  </a:rPr>
                  <a:t> event/</a:t>
                </a:r>
                <a:r>
                  <a:rPr lang="en-US" b="0" i="0" dirty="0" err="1">
                    <a:latin typeface="+mj-lt"/>
                  </a:rPr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21" name="Content Placeholder 3">
                <a:extLst>
                  <a:ext uri="{FF2B5EF4-FFF2-40B4-BE49-F238E27FC236}">
                    <a16:creationId xmlns:a16="http://schemas.microsoft.com/office/drawing/2014/main" id="{228F0B7F-D609-D599-E958-911362830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47" y="3974627"/>
                <a:ext cx="2291139" cy="545581"/>
              </a:xfrm>
              <a:prstGeom prst="rect">
                <a:avLst/>
              </a:prstGeom>
              <a:blipFill>
                <a:blip r:embed="rId6"/>
                <a:stretch>
                  <a:fillRect t="-66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F2583F0-902B-877F-D7B0-E1B68CDF7E10}"/>
              </a:ext>
            </a:extLst>
          </p:cNvPr>
          <p:cNvSpPr txBox="1">
            <a:spLocks/>
          </p:cNvSpPr>
          <p:nvPr/>
        </p:nvSpPr>
        <p:spPr>
          <a:xfrm>
            <a:off x="1777912" y="968574"/>
            <a:ext cx="1432206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Rate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1C1C11E-2C42-88C3-D05A-C1335DBCB0EE}"/>
              </a:ext>
            </a:extLst>
          </p:cNvPr>
          <p:cNvSpPr txBox="1">
            <a:spLocks/>
          </p:cNvSpPr>
          <p:nvPr/>
        </p:nvSpPr>
        <p:spPr>
          <a:xfrm>
            <a:off x="704584" y="313529"/>
            <a:ext cx="11103408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Gamma-Ray Bursts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2BAB8AE-5EC5-A661-F46B-A2AA6FB143CC}"/>
              </a:ext>
            </a:extLst>
          </p:cNvPr>
          <p:cNvSpPr txBox="1">
            <a:spLocks/>
          </p:cNvSpPr>
          <p:nvPr/>
        </p:nvSpPr>
        <p:spPr>
          <a:xfrm>
            <a:off x="528524" y="5249530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1 event/yr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69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1D4B-42A6-3CF3-198B-87879D07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46" y="-24436"/>
            <a:ext cx="9486900" cy="782053"/>
          </a:xfrm>
        </p:spPr>
        <p:txBody>
          <a:bodyPr>
            <a:normAutofit/>
          </a:bodyPr>
          <a:lstStyle/>
          <a:p>
            <a:r>
              <a:rPr lang="en-US" dirty="0"/>
              <a:t>Fireball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EB622B2-CAF5-3DC0-260E-1717DECD0C4E}"/>
              </a:ext>
            </a:extLst>
          </p:cNvPr>
          <p:cNvSpPr txBox="1">
            <a:spLocks/>
          </p:cNvSpPr>
          <p:nvPr/>
        </p:nvSpPr>
        <p:spPr>
          <a:xfrm>
            <a:off x="5558763" y="794088"/>
            <a:ext cx="5293722" cy="782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/>
              <a:t>thermalized, optically-thick, expandin</a:t>
            </a:r>
            <a:r>
              <a:rPr lang="en-US" sz="2000" dirty="0"/>
              <a:t>g </a:t>
            </a:r>
            <a:r>
              <a:rPr lang="en-US" sz="2000" b="0" dirty="0"/>
              <a:t>plasma</a:t>
            </a:r>
            <a:endParaRPr lang="en-US" sz="200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15D8603-934A-7674-9414-D11BC6D3EE03}"/>
              </a:ext>
            </a:extLst>
          </p:cNvPr>
          <p:cNvSpPr/>
          <p:nvPr/>
        </p:nvSpPr>
        <p:spPr>
          <a:xfrm rot="19915739">
            <a:off x="3637487" y="2028189"/>
            <a:ext cx="730100" cy="147044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E029F2D-CE6E-4240-67E5-CAB81CA50091}"/>
              </a:ext>
            </a:extLst>
          </p:cNvPr>
          <p:cNvSpPr/>
          <p:nvPr/>
        </p:nvSpPr>
        <p:spPr>
          <a:xfrm rot="2361753">
            <a:off x="3339017" y="4321365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422E2C-899C-2F48-AA89-6B3EEC4FAAEB}"/>
              </a:ext>
            </a:extLst>
          </p:cNvPr>
          <p:cNvGrpSpPr/>
          <p:nvPr/>
        </p:nvGrpSpPr>
        <p:grpSpPr>
          <a:xfrm>
            <a:off x="584884" y="1354052"/>
            <a:ext cx="3475254" cy="3342888"/>
            <a:chOff x="6903177" y="749387"/>
            <a:chExt cx="2148091" cy="210709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637048F-FCFA-E99A-1DA5-56E564B55CFF}"/>
                </a:ext>
              </a:extLst>
            </p:cNvPr>
            <p:cNvSpPr/>
            <p:nvPr/>
          </p:nvSpPr>
          <p:spPr>
            <a:xfrm>
              <a:off x="6903177" y="749387"/>
              <a:ext cx="2148091" cy="2107095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DECEA22-3314-895B-9678-985BE349D5BA}"/>
                </a:ext>
              </a:extLst>
            </p:cNvPr>
            <p:cNvSpPr/>
            <p:nvPr/>
          </p:nvSpPr>
          <p:spPr>
            <a:xfrm>
              <a:off x="7088056" y="927156"/>
              <a:ext cx="1778331" cy="1770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202968-3472-27C5-885F-E2EF00CA5CD1}"/>
              </a:ext>
            </a:extLst>
          </p:cNvPr>
          <p:cNvGrpSpPr/>
          <p:nvPr/>
        </p:nvGrpSpPr>
        <p:grpSpPr>
          <a:xfrm>
            <a:off x="1248467" y="1929541"/>
            <a:ext cx="7319669" cy="2107095"/>
            <a:chOff x="5931157" y="2405991"/>
            <a:chExt cx="7319669" cy="21070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35D726-656D-8537-564D-1C9DE940E4BC}"/>
                </a:ext>
              </a:extLst>
            </p:cNvPr>
            <p:cNvGrpSpPr/>
            <p:nvPr/>
          </p:nvGrpSpPr>
          <p:grpSpPr>
            <a:xfrm>
              <a:off x="5931157" y="2405991"/>
              <a:ext cx="7319669" cy="2107095"/>
              <a:chOff x="8378687" y="1918252"/>
              <a:chExt cx="9296714" cy="270841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A5F4A0C-AB07-E2A3-1CB2-7CA2D858669C}"/>
                  </a:ext>
                </a:extLst>
              </p:cNvPr>
              <p:cNvSpPr/>
              <p:nvPr/>
            </p:nvSpPr>
            <p:spPr>
              <a:xfrm>
                <a:off x="8378687" y="1918252"/>
                <a:ext cx="2728291" cy="270841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260C5B0-58C3-1BF0-7C9A-99945436B2C1}"/>
                  </a:ext>
                </a:extLst>
              </p:cNvPr>
              <p:cNvSpPr/>
              <p:nvPr/>
            </p:nvSpPr>
            <p:spPr>
              <a:xfrm>
                <a:off x="8613502" y="2146751"/>
                <a:ext cx="2258659" cy="22761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4FDB039-E42F-6CBC-A70E-231E233BFB71}"/>
                  </a:ext>
                </a:extLst>
              </p:cNvPr>
              <p:cNvSpPr/>
              <p:nvPr/>
            </p:nvSpPr>
            <p:spPr>
              <a:xfrm>
                <a:off x="15416742" y="2142741"/>
                <a:ext cx="2258659" cy="22761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803EE5-8B2F-5662-5A3D-CD9F5C79DD5A}"/>
                </a:ext>
              </a:extLst>
            </p:cNvPr>
            <p:cNvSpPr/>
            <p:nvPr/>
          </p:nvSpPr>
          <p:spPr>
            <a:xfrm>
              <a:off x="6711958" y="3140461"/>
              <a:ext cx="630027" cy="62103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2C96691-9436-4964-C47D-168DEA7F7E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1462" y="2994577"/>
              <a:ext cx="182922" cy="16720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1D3A8F-33FC-A6B2-DE10-25162D69BE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0390" y="2986709"/>
              <a:ext cx="221801" cy="17832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76268F5-733B-2AB7-24AA-1B54B1CCAE09}"/>
                </a:ext>
              </a:extLst>
            </p:cNvPr>
            <p:cNvCxnSpPr>
              <a:cxnSpLocks/>
            </p:cNvCxnSpPr>
            <p:nvPr/>
          </p:nvCxnSpPr>
          <p:spPr>
            <a:xfrm>
              <a:off x="7366935" y="3759156"/>
              <a:ext cx="217449" cy="19413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002169-DAB8-A6FA-A12C-12B7030C1C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2984" y="3789444"/>
              <a:ext cx="198502" cy="20122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3">
                  <a:extLst>
                    <a:ext uri="{FF2B5EF4-FFF2-40B4-BE49-F238E27FC236}">
                      <a16:creationId xmlns:a16="http://schemas.microsoft.com/office/drawing/2014/main" id="{39DE5A9C-671F-84F6-EBFA-E301D23CEE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01902" y="3263434"/>
                  <a:ext cx="1113192" cy="47702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SzPct val="70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70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2"/>
                      </a:solidFill>
                      <a:latin typeface="+mj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Content Placeholder 3">
                  <a:extLst>
                    <a:ext uri="{FF2B5EF4-FFF2-40B4-BE49-F238E27FC236}">
                      <a16:creationId xmlns:a16="http://schemas.microsoft.com/office/drawing/2014/main" id="{39DE5A9C-671F-84F6-EBFA-E301D23CE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1902" y="3263434"/>
                  <a:ext cx="1113192" cy="47702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C9549C-74D7-9998-B898-288B80D0DC6D}"/>
              </a:ext>
            </a:extLst>
          </p:cNvPr>
          <p:cNvSpPr txBox="1"/>
          <p:nvPr/>
        </p:nvSpPr>
        <p:spPr>
          <a:xfrm>
            <a:off x="3671675" y="2557857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photon decoupling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47BA08F-B670-9625-D38C-F2A9A30D2556}"/>
              </a:ext>
            </a:extLst>
          </p:cNvPr>
          <p:cNvSpPr/>
          <p:nvPr/>
        </p:nvSpPr>
        <p:spPr>
          <a:xfrm rot="794479">
            <a:off x="3825869" y="3539228"/>
            <a:ext cx="704545" cy="159855"/>
          </a:xfrm>
          <a:custGeom>
            <a:avLst/>
            <a:gdLst>
              <a:gd name="connsiteX0" fmla="*/ 0 w 952901"/>
              <a:gd name="connsiteY0" fmla="*/ 91480 h 160693"/>
              <a:gd name="connsiteX1" fmla="*/ 240632 w 952901"/>
              <a:gd name="connsiteY1" fmla="*/ 40 h 160693"/>
              <a:gd name="connsiteX2" fmla="*/ 356135 w 952901"/>
              <a:gd name="connsiteY2" fmla="*/ 101105 h 160693"/>
              <a:gd name="connsiteX3" fmla="*/ 505327 w 952901"/>
              <a:gd name="connsiteY3" fmla="*/ 33729 h 160693"/>
              <a:gd name="connsiteX4" fmla="*/ 668956 w 952901"/>
              <a:gd name="connsiteY4" fmla="*/ 158857 h 160693"/>
              <a:gd name="connsiteX5" fmla="*/ 827773 w 952901"/>
              <a:gd name="connsiteY5" fmla="*/ 110731 h 160693"/>
              <a:gd name="connsiteX6" fmla="*/ 952901 w 952901"/>
              <a:gd name="connsiteY6" fmla="*/ 144419 h 16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901" h="160693">
                <a:moveTo>
                  <a:pt x="0" y="91480"/>
                </a:moveTo>
                <a:cubicBezTo>
                  <a:pt x="90638" y="44958"/>
                  <a:pt x="181276" y="-1564"/>
                  <a:pt x="240632" y="40"/>
                </a:cubicBezTo>
                <a:cubicBezTo>
                  <a:pt x="299988" y="1644"/>
                  <a:pt x="312019" y="95490"/>
                  <a:pt x="356135" y="101105"/>
                </a:cubicBezTo>
                <a:cubicBezTo>
                  <a:pt x="400251" y="106720"/>
                  <a:pt x="453190" y="24104"/>
                  <a:pt x="505327" y="33729"/>
                </a:cubicBezTo>
                <a:cubicBezTo>
                  <a:pt x="557464" y="43354"/>
                  <a:pt x="615215" y="146023"/>
                  <a:pt x="668956" y="158857"/>
                </a:cubicBezTo>
                <a:cubicBezTo>
                  <a:pt x="722697" y="171691"/>
                  <a:pt x="780449" y="113137"/>
                  <a:pt x="827773" y="110731"/>
                </a:cubicBezTo>
                <a:cubicBezTo>
                  <a:pt x="875097" y="108325"/>
                  <a:pt x="913999" y="126372"/>
                  <a:pt x="952901" y="144419"/>
                </a:cubicBezTo>
              </a:path>
            </a:pathLst>
          </a:custGeom>
          <a:noFill/>
          <a:ln>
            <a:solidFill>
              <a:srgbClr val="FFC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3">
                <a:extLst>
                  <a:ext uri="{FF2B5EF4-FFF2-40B4-BE49-F238E27FC236}">
                    <a16:creationId xmlns:a16="http://schemas.microsoft.com/office/drawing/2014/main" id="{F9B1CE85-40C6-F7CD-D976-5176E71C7C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8763" y="1452092"/>
                <a:ext cx="5293722" cy="7825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0" dirty="0">
                    <a:solidFill>
                      <a:schemeClr val="tx2"/>
                    </a:solidFill>
                  </a:rPr>
                  <a:t>Expansion preserves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9" name="Content Placeholder 3">
                <a:extLst>
                  <a:ext uri="{FF2B5EF4-FFF2-40B4-BE49-F238E27FC236}">
                    <a16:creationId xmlns:a16="http://schemas.microsoft.com/office/drawing/2014/main" id="{F9B1CE85-40C6-F7CD-D976-5176E71C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763" y="1452092"/>
                <a:ext cx="5293722" cy="782534"/>
              </a:xfrm>
              <a:prstGeom prst="rect">
                <a:avLst/>
              </a:prstGeom>
              <a:blipFill>
                <a:blip r:embed="rId3"/>
                <a:stretch>
                  <a:fillRect l="-1267" t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84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412D-6CC8-9572-ED83-21617374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ABAC4-8481-8616-BA66-294BFB4C4A24}"/>
              </a:ext>
            </a:extLst>
          </p:cNvPr>
          <p:cNvSpPr/>
          <p:nvPr/>
        </p:nvSpPr>
        <p:spPr>
          <a:xfrm>
            <a:off x="7096275" y="1505518"/>
            <a:ext cx="3067555" cy="4058981"/>
          </a:xfrm>
          <a:prstGeom prst="rect">
            <a:avLst/>
          </a:prstGeom>
          <a:solidFill>
            <a:srgbClr val="02FFFF">
              <a:alpha val="2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147B9-269E-6C56-1DDF-AA22A1C5D8D1}"/>
              </a:ext>
            </a:extLst>
          </p:cNvPr>
          <p:cNvSpPr txBox="1">
            <a:spLocks/>
          </p:cNvSpPr>
          <p:nvPr/>
        </p:nvSpPr>
        <p:spPr>
          <a:xfrm>
            <a:off x="1777912" y="968574"/>
            <a:ext cx="1432206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Rate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FE78FE4-CA18-E788-E728-93C66B04B177}"/>
              </a:ext>
            </a:extLst>
          </p:cNvPr>
          <p:cNvSpPr txBox="1">
            <a:spLocks/>
          </p:cNvSpPr>
          <p:nvPr/>
        </p:nvSpPr>
        <p:spPr>
          <a:xfrm>
            <a:off x="9852738" y="5265925"/>
            <a:ext cx="2129614" cy="63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Duration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0375F-1B85-6C8D-24F9-6166A04640C8}"/>
              </a:ext>
            </a:extLst>
          </p:cNvPr>
          <p:cNvSpPr/>
          <p:nvPr/>
        </p:nvSpPr>
        <p:spPr>
          <a:xfrm>
            <a:off x="2494018" y="1505518"/>
            <a:ext cx="7663813" cy="405898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4D03FF9-51A3-BF7E-90E6-3238E0E6B65A}"/>
              </a:ext>
            </a:extLst>
          </p:cNvPr>
          <p:cNvSpPr txBox="1">
            <a:spLocks/>
          </p:cNvSpPr>
          <p:nvPr/>
        </p:nvSpPr>
        <p:spPr>
          <a:xfrm>
            <a:off x="528524" y="5249530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1 event/yr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75C5CAB1-F0E0-AA5A-9ED3-2781397C8E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705" y="1955021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b="0" i="0" dirty="0">
                    <a:latin typeface="+mj-lt"/>
                  </a:rPr>
                  <a:t> event/</a:t>
                </a:r>
                <a:r>
                  <a:rPr lang="en-US" b="0" i="0" dirty="0" err="1">
                    <a:latin typeface="+mj-lt"/>
                  </a:rPr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75C5CAB1-F0E0-AA5A-9ED3-2781397C8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05" y="1955021"/>
                <a:ext cx="2291139" cy="545581"/>
              </a:xfrm>
              <a:prstGeom prst="rect">
                <a:avLst/>
              </a:prstGeom>
              <a:blipFill>
                <a:blip r:embed="rId2"/>
                <a:stretch>
                  <a:fillRect t="-930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2676B461-2C91-53E5-4D00-5725D97D2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6676" y="5618817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:r>
                  <a:rPr lang="en-US" b="0" i="1" dirty="0" err="1">
                    <a:latin typeface="+mj-lt"/>
                  </a:rPr>
                  <a:t>μ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2676B461-2C91-53E5-4D00-5725D97D2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676" y="5618817"/>
                <a:ext cx="2291139" cy="545581"/>
              </a:xfrm>
              <a:prstGeom prst="rect">
                <a:avLst/>
              </a:prstGeom>
              <a:blipFill>
                <a:blip r:embed="rId3"/>
                <a:stretch>
                  <a:fillRect t="-909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4F9E8A8-FBE2-91E9-4A72-7BC2AD965960}"/>
              </a:ext>
            </a:extLst>
          </p:cNvPr>
          <p:cNvSpPr txBox="1">
            <a:spLocks/>
          </p:cNvSpPr>
          <p:nvPr/>
        </p:nvSpPr>
        <p:spPr>
          <a:xfrm>
            <a:off x="7485437" y="2481564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Fermi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0F754C8E-91AC-4F74-E94B-8C082912C2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3014" y="5611015"/>
                <a:ext cx="717434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0F754C8E-91AC-4F74-E94B-8C082912C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014" y="5611015"/>
                <a:ext cx="717434" cy="5455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DE88D-EABD-6490-0A5B-FFD1BE0E1D9A}"/>
              </a:ext>
            </a:extLst>
          </p:cNvPr>
          <p:cNvGrpSpPr/>
          <p:nvPr/>
        </p:nvGrpSpPr>
        <p:grpSpPr>
          <a:xfrm>
            <a:off x="7751222" y="3275629"/>
            <a:ext cx="2291139" cy="1738736"/>
            <a:chOff x="8171209" y="1710817"/>
            <a:chExt cx="2291139" cy="1738736"/>
          </a:xfrm>
        </p:grpSpPr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63A463D5-CA9E-F251-BA59-200DF530F285}"/>
                </a:ext>
              </a:extLst>
            </p:cNvPr>
            <p:cNvSpPr/>
            <p:nvPr/>
          </p:nvSpPr>
          <p:spPr>
            <a:xfrm>
              <a:off x="8176525" y="1710817"/>
              <a:ext cx="2179866" cy="1738736"/>
            </a:xfrm>
            <a:custGeom>
              <a:avLst/>
              <a:gdLst>
                <a:gd name="connsiteX0" fmla="*/ 1100477 w 1839955"/>
                <a:gd name="connsiteY0" fmla="*/ 176478 h 1504831"/>
                <a:gd name="connsiteX1" fmla="*/ 1472617 w 1839955"/>
                <a:gd name="connsiteY1" fmla="*/ 107366 h 1504831"/>
                <a:gd name="connsiteX2" fmla="*/ 1509831 w 1839955"/>
                <a:gd name="connsiteY2" fmla="*/ 495455 h 1504831"/>
                <a:gd name="connsiteX3" fmla="*/ 1839440 w 1839955"/>
                <a:gd name="connsiteY3" fmla="*/ 989869 h 1504831"/>
                <a:gd name="connsiteX4" fmla="*/ 1424770 w 1839955"/>
                <a:gd name="connsiteY4" fmla="*/ 1159990 h 1504831"/>
                <a:gd name="connsiteX5" fmla="*/ 1244017 w 1839955"/>
                <a:gd name="connsiteY5" fmla="*/ 1500232 h 1504831"/>
                <a:gd name="connsiteX6" fmla="*/ 935673 w 1839955"/>
                <a:gd name="connsiteY6" fmla="*/ 1356692 h 1504831"/>
                <a:gd name="connsiteX7" fmla="*/ 265821 w 1839955"/>
                <a:gd name="connsiteY7" fmla="*/ 1356692 h 1504831"/>
                <a:gd name="connsiteX8" fmla="*/ 324301 w 1839955"/>
                <a:gd name="connsiteY8" fmla="*/ 1074929 h 1504831"/>
                <a:gd name="connsiteX9" fmla="*/ 8 w 1839955"/>
                <a:gd name="connsiteY9" fmla="*/ 819748 h 1504831"/>
                <a:gd name="connsiteX10" fmla="*/ 313668 w 1839955"/>
                <a:gd name="connsiteY10" fmla="*/ 654943 h 1504831"/>
                <a:gd name="connsiteX11" fmla="*/ 255189 w 1839955"/>
                <a:gd name="connsiteY11" fmla="*/ 155213 h 1504831"/>
                <a:gd name="connsiteX12" fmla="*/ 637961 w 1839955"/>
                <a:gd name="connsiteY12" fmla="*/ 362548 h 1504831"/>
                <a:gd name="connsiteX13" fmla="*/ 824031 w 1839955"/>
                <a:gd name="connsiteY13" fmla="*/ 1041 h 1504831"/>
                <a:gd name="connsiteX14" fmla="*/ 946305 w 1839955"/>
                <a:gd name="connsiteY14" fmla="*/ 250906 h 1504831"/>
                <a:gd name="connsiteX15" fmla="*/ 1100477 w 1839955"/>
                <a:gd name="connsiteY15" fmla="*/ 176478 h 150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9955" h="1504831">
                  <a:moveTo>
                    <a:pt x="1100477" y="176478"/>
                  </a:moveTo>
                  <a:cubicBezTo>
                    <a:pt x="1188196" y="152555"/>
                    <a:pt x="1404391" y="54203"/>
                    <a:pt x="1472617" y="107366"/>
                  </a:cubicBezTo>
                  <a:cubicBezTo>
                    <a:pt x="1540843" y="160529"/>
                    <a:pt x="1448694" y="348371"/>
                    <a:pt x="1509831" y="495455"/>
                  </a:cubicBezTo>
                  <a:cubicBezTo>
                    <a:pt x="1570968" y="642539"/>
                    <a:pt x="1853617" y="879113"/>
                    <a:pt x="1839440" y="989869"/>
                  </a:cubicBezTo>
                  <a:cubicBezTo>
                    <a:pt x="1825263" y="1100625"/>
                    <a:pt x="1524007" y="1074930"/>
                    <a:pt x="1424770" y="1159990"/>
                  </a:cubicBezTo>
                  <a:cubicBezTo>
                    <a:pt x="1325533" y="1245050"/>
                    <a:pt x="1325533" y="1467448"/>
                    <a:pt x="1244017" y="1500232"/>
                  </a:cubicBezTo>
                  <a:cubicBezTo>
                    <a:pt x="1162501" y="1533016"/>
                    <a:pt x="1098706" y="1380615"/>
                    <a:pt x="935673" y="1356692"/>
                  </a:cubicBezTo>
                  <a:cubicBezTo>
                    <a:pt x="772640" y="1332769"/>
                    <a:pt x="367716" y="1403652"/>
                    <a:pt x="265821" y="1356692"/>
                  </a:cubicBezTo>
                  <a:cubicBezTo>
                    <a:pt x="163926" y="1309732"/>
                    <a:pt x="368603" y="1164420"/>
                    <a:pt x="324301" y="1074929"/>
                  </a:cubicBezTo>
                  <a:cubicBezTo>
                    <a:pt x="279999" y="985438"/>
                    <a:pt x="1780" y="889746"/>
                    <a:pt x="8" y="819748"/>
                  </a:cubicBezTo>
                  <a:cubicBezTo>
                    <a:pt x="-1764" y="749750"/>
                    <a:pt x="271138" y="765699"/>
                    <a:pt x="313668" y="654943"/>
                  </a:cubicBezTo>
                  <a:cubicBezTo>
                    <a:pt x="356198" y="544187"/>
                    <a:pt x="201140" y="203946"/>
                    <a:pt x="255189" y="155213"/>
                  </a:cubicBezTo>
                  <a:cubicBezTo>
                    <a:pt x="309238" y="106480"/>
                    <a:pt x="543154" y="388243"/>
                    <a:pt x="637961" y="362548"/>
                  </a:cubicBezTo>
                  <a:cubicBezTo>
                    <a:pt x="732768" y="336853"/>
                    <a:pt x="772640" y="19648"/>
                    <a:pt x="824031" y="1041"/>
                  </a:cubicBezTo>
                  <a:cubicBezTo>
                    <a:pt x="875422" y="-17566"/>
                    <a:pt x="904661" y="219008"/>
                    <a:pt x="946305" y="250906"/>
                  </a:cubicBezTo>
                  <a:cubicBezTo>
                    <a:pt x="987949" y="282804"/>
                    <a:pt x="1012758" y="200401"/>
                    <a:pt x="1100477" y="176478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64933E39-290D-917D-84A3-2041F93E3D53}"/>
                </a:ext>
              </a:extLst>
            </p:cNvPr>
            <p:cNvSpPr txBox="1">
              <a:spLocks/>
            </p:cNvSpPr>
            <p:nvPr/>
          </p:nvSpPr>
          <p:spPr>
            <a:xfrm>
              <a:off x="8171209" y="2156061"/>
              <a:ext cx="2291139" cy="11859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Typical </a:t>
              </a:r>
            </a:p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GRBs</a:t>
              </a:r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2B11B6-D52D-3F0B-D42A-B2B4CD554F97}"/>
              </a:ext>
            </a:extLst>
          </p:cNvPr>
          <p:cNvSpPr/>
          <p:nvPr/>
        </p:nvSpPr>
        <p:spPr>
          <a:xfrm>
            <a:off x="2487064" y="1515012"/>
            <a:ext cx="4617118" cy="65541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9AE03103-F0BC-3F35-0A73-87D49BA6B9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8884" y="5573992"/>
                <a:ext cx="646243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9AE03103-F0BC-3F35-0A73-87D49BA6B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884" y="5573992"/>
                <a:ext cx="646243" cy="545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4769410-3CCB-B915-42FA-941FB3BC247B}"/>
              </a:ext>
            </a:extLst>
          </p:cNvPr>
          <p:cNvSpPr txBox="1">
            <a:spLocks/>
          </p:cNvSpPr>
          <p:nvPr/>
        </p:nvSpPr>
        <p:spPr>
          <a:xfrm>
            <a:off x="5996675" y="5988087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solidFill>
                  <a:srgbClr val="00B0F0"/>
                </a:solidFill>
                <a:latin typeface="+mj-lt"/>
              </a:rPr>
              <a:t>Fermi dead time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6881323-C456-0348-6184-7DFB55A9F3C4}"/>
              </a:ext>
            </a:extLst>
          </p:cNvPr>
          <p:cNvSpPr txBox="1">
            <a:spLocks/>
          </p:cNvSpPr>
          <p:nvPr/>
        </p:nvSpPr>
        <p:spPr>
          <a:xfrm>
            <a:off x="2811008" y="1811575"/>
            <a:ext cx="3920790" cy="39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latin typeface="+mj-lt"/>
              </a:rPr>
              <a:t>(motivated by Hagedorn PBH)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3880BAE-A28A-D274-80F1-AD23A8F0D330}"/>
              </a:ext>
            </a:extLst>
          </p:cNvPr>
          <p:cNvSpPr txBox="1">
            <a:spLocks/>
          </p:cNvSpPr>
          <p:nvPr/>
        </p:nvSpPr>
        <p:spPr>
          <a:xfrm>
            <a:off x="704584" y="313529"/>
            <a:ext cx="11103408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Gamma-Ray Bursts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3">
                <a:extLst>
                  <a:ext uri="{FF2B5EF4-FFF2-40B4-BE49-F238E27FC236}">
                    <a16:creationId xmlns:a16="http://schemas.microsoft.com/office/drawing/2014/main" id="{0AC8C925-9B6A-2781-9375-4C2465910A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702" y="3974627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i="0" dirty="0">
                    <a:latin typeface="+mj-lt"/>
                  </a:rPr>
                  <a:t> event/</a:t>
                </a:r>
                <a:r>
                  <a:rPr lang="en-US" b="0" i="0" dirty="0" err="1">
                    <a:latin typeface="+mj-lt"/>
                  </a:rPr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20" name="Content Placeholder 3">
                <a:extLst>
                  <a:ext uri="{FF2B5EF4-FFF2-40B4-BE49-F238E27FC236}">
                    <a16:creationId xmlns:a16="http://schemas.microsoft.com/office/drawing/2014/main" id="{0AC8C925-9B6A-2781-9375-4C2465910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02" y="3974627"/>
                <a:ext cx="2291139" cy="545581"/>
              </a:xfrm>
              <a:prstGeom prst="rect">
                <a:avLst/>
              </a:prstGeom>
              <a:blipFill>
                <a:blip r:embed="rId6"/>
                <a:stretch>
                  <a:fillRect t="-66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91EF48C1-B911-86CD-0E93-CA841DE16EEC}"/>
              </a:ext>
            </a:extLst>
          </p:cNvPr>
          <p:cNvSpPr/>
          <p:nvPr/>
        </p:nvSpPr>
        <p:spPr>
          <a:xfrm>
            <a:off x="2494017" y="2170422"/>
            <a:ext cx="4603213" cy="1514483"/>
          </a:xfrm>
          <a:prstGeom prst="rect">
            <a:avLst/>
          </a:prstGeom>
          <a:pattFill prst="wdDnDiag">
            <a:fgClr>
              <a:srgbClr val="02FFFF"/>
            </a:fgClr>
            <a:bgClr>
              <a:schemeClr val="tx1"/>
            </a:bgClr>
          </a:patt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21AC23-20F3-4FE6-075A-77D28518A0ED}"/>
              </a:ext>
            </a:extLst>
          </p:cNvPr>
          <p:cNvSpPr/>
          <p:nvPr/>
        </p:nvSpPr>
        <p:spPr>
          <a:xfrm>
            <a:off x="2494015" y="3684905"/>
            <a:ext cx="4603215" cy="1879594"/>
          </a:xfrm>
          <a:prstGeom prst="rect">
            <a:avLst/>
          </a:prstGeom>
          <a:pattFill prst="wdDnDiag">
            <a:fgClr>
              <a:srgbClr val="FFFF00"/>
            </a:fgClr>
            <a:bgClr>
              <a:schemeClr val="tx1"/>
            </a:bgClr>
          </a:patt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1D6DC19-A367-B215-B941-49407E1065E8}"/>
              </a:ext>
            </a:extLst>
          </p:cNvPr>
          <p:cNvSpPr txBox="1">
            <a:spLocks/>
          </p:cNvSpPr>
          <p:nvPr/>
        </p:nvSpPr>
        <p:spPr>
          <a:xfrm>
            <a:off x="2255596" y="2534653"/>
            <a:ext cx="4989043" cy="1009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This Work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(</a:t>
            </a:r>
            <a:r>
              <a:rPr lang="en-US" sz="1800" b="1" i="0" dirty="0">
                <a:solidFill>
                  <a:schemeClr val="bg1"/>
                </a:solidFill>
                <a:latin typeface="+mj-lt"/>
              </a:rPr>
              <a:t>IACTs with new analysis &amp; trigger)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0980369-5F7D-8FA8-52F6-E6ED2AFAD47C}"/>
              </a:ext>
            </a:extLst>
          </p:cNvPr>
          <p:cNvSpPr txBox="1">
            <a:spLocks/>
          </p:cNvSpPr>
          <p:nvPr/>
        </p:nvSpPr>
        <p:spPr>
          <a:xfrm>
            <a:off x="2255596" y="4094606"/>
            <a:ext cx="4989043" cy="1009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This Work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(</a:t>
            </a:r>
            <a:r>
              <a:rPr lang="en-US" sz="1800" b="1" i="0" dirty="0">
                <a:solidFill>
                  <a:schemeClr val="bg1"/>
                </a:solidFill>
                <a:latin typeface="+mj-lt"/>
              </a:rPr>
              <a:t>PANOSETI with new analysis &amp; trigger)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5DBC095E-1043-20CB-A1D8-02058F5030B8}"/>
              </a:ext>
            </a:extLst>
          </p:cNvPr>
          <p:cNvSpPr txBox="1">
            <a:spLocks/>
          </p:cNvSpPr>
          <p:nvPr/>
        </p:nvSpPr>
        <p:spPr>
          <a:xfrm>
            <a:off x="2877117" y="1482889"/>
            <a:ext cx="3845052" cy="483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SGARFACE + VERITAS (6 </a:t>
            </a:r>
            <a:r>
              <a:rPr lang="en-US" b="0" i="0" dirty="0" err="1">
                <a:latin typeface="+mj-lt"/>
              </a:rPr>
              <a:t>hr</a:t>
            </a:r>
            <a:r>
              <a:rPr lang="en-US" b="0" i="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07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412D-6CC8-9572-ED83-21617374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ABAC4-8481-8616-BA66-294BFB4C4A24}"/>
              </a:ext>
            </a:extLst>
          </p:cNvPr>
          <p:cNvSpPr/>
          <p:nvPr/>
        </p:nvSpPr>
        <p:spPr>
          <a:xfrm>
            <a:off x="7096275" y="1505518"/>
            <a:ext cx="3067555" cy="4058981"/>
          </a:xfrm>
          <a:prstGeom prst="rect">
            <a:avLst/>
          </a:prstGeom>
          <a:solidFill>
            <a:srgbClr val="02FFFF">
              <a:alpha val="20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147B9-269E-6C56-1DDF-AA22A1C5D8D1}"/>
              </a:ext>
            </a:extLst>
          </p:cNvPr>
          <p:cNvSpPr txBox="1">
            <a:spLocks/>
          </p:cNvSpPr>
          <p:nvPr/>
        </p:nvSpPr>
        <p:spPr>
          <a:xfrm>
            <a:off x="1777912" y="968574"/>
            <a:ext cx="1432206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Rate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FE78FE4-CA18-E788-E728-93C66B04B177}"/>
              </a:ext>
            </a:extLst>
          </p:cNvPr>
          <p:cNvSpPr txBox="1">
            <a:spLocks/>
          </p:cNvSpPr>
          <p:nvPr/>
        </p:nvSpPr>
        <p:spPr>
          <a:xfrm>
            <a:off x="9852738" y="5265925"/>
            <a:ext cx="2129614" cy="63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Duration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0375F-1B85-6C8D-24F9-6166A04640C8}"/>
              </a:ext>
            </a:extLst>
          </p:cNvPr>
          <p:cNvSpPr/>
          <p:nvPr/>
        </p:nvSpPr>
        <p:spPr>
          <a:xfrm>
            <a:off x="2494018" y="1505518"/>
            <a:ext cx="7663813" cy="405898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4D03FF9-51A3-BF7E-90E6-3238E0E6B65A}"/>
              </a:ext>
            </a:extLst>
          </p:cNvPr>
          <p:cNvSpPr txBox="1">
            <a:spLocks/>
          </p:cNvSpPr>
          <p:nvPr/>
        </p:nvSpPr>
        <p:spPr>
          <a:xfrm>
            <a:off x="528524" y="5249530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1 event/yr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75C5CAB1-F0E0-AA5A-9ED3-2781397C8E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705" y="1955021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b="0" i="0" dirty="0">
                    <a:latin typeface="+mj-lt"/>
                  </a:rPr>
                  <a:t> event/</a:t>
                </a:r>
                <a:r>
                  <a:rPr lang="en-US" b="0" i="0" dirty="0" err="1">
                    <a:latin typeface="+mj-lt"/>
                  </a:rPr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3">
                <a:extLst>
                  <a:ext uri="{FF2B5EF4-FFF2-40B4-BE49-F238E27FC236}">
                    <a16:creationId xmlns:a16="http://schemas.microsoft.com/office/drawing/2014/main" id="{75C5CAB1-F0E0-AA5A-9ED3-2781397C8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05" y="1955021"/>
                <a:ext cx="2291139" cy="545581"/>
              </a:xfrm>
              <a:prstGeom prst="rect">
                <a:avLst/>
              </a:prstGeom>
              <a:blipFill>
                <a:blip r:embed="rId2"/>
                <a:stretch>
                  <a:fillRect t="-930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2676B461-2C91-53E5-4D00-5725D97D2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6676" y="5618817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:r>
                  <a:rPr lang="en-US" b="0" i="1" dirty="0" err="1">
                    <a:latin typeface="+mj-lt"/>
                  </a:rPr>
                  <a:t>μ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2676B461-2C91-53E5-4D00-5725D97D2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676" y="5618817"/>
                <a:ext cx="2291139" cy="545581"/>
              </a:xfrm>
              <a:prstGeom prst="rect">
                <a:avLst/>
              </a:prstGeom>
              <a:blipFill>
                <a:blip r:embed="rId3"/>
                <a:stretch>
                  <a:fillRect t="-9091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4F9E8A8-FBE2-91E9-4A72-7BC2AD965960}"/>
              </a:ext>
            </a:extLst>
          </p:cNvPr>
          <p:cNvSpPr txBox="1">
            <a:spLocks/>
          </p:cNvSpPr>
          <p:nvPr/>
        </p:nvSpPr>
        <p:spPr>
          <a:xfrm>
            <a:off x="7485437" y="2481564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Fermi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0F754C8E-91AC-4F74-E94B-8C082912C2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3014" y="5611015"/>
                <a:ext cx="717434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3">
                <a:extLst>
                  <a:ext uri="{FF2B5EF4-FFF2-40B4-BE49-F238E27FC236}">
                    <a16:creationId xmlns:a16="http://schemas.microsoft.com/office/drawing/2014/main" id="{0F754C8E-91AC-4F74-E94B-8C082912C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014" y="5611015"/>
                <a:ext cx="717434" cy="5455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DE88D-EABD-6490-0A5B-FFD1BE0E1D9A}"/>
              </a:ext>
            </a:extLst>
          </p:cNvPr>
          <p:cNvGrpSpPr/>
          <p:nvPr/>
        </p:nvGrpSpPr>
        <p:grpSpPr>
          <a:xfrm>
            <a:off x="7751222" y="3275629"/>
            <a:ext cx="2291139" cy="1738736"/>
            <a:chOff x="8171209" y="1710817"/>
            <a:chExt cx="2291139" cy="1738736"/>
          </a:xfrm>
        </p:grpSpPr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63A463D5-CA9E-F251-BA59-200DF530F285}"/>
                </a:ext>
              </a:extLst>
            </p:cNvPr>
            <p:cNvSpPr/>
            <p:nvPr/>
          </p:nvSpPr>
          <p:spPr>
            <a:xfrm>
              <a:off x="8176525" y="1710817"/>
              <a:ext cx="2179866" cy="1738736"/>
            </a:xfrm>
            <a:custGeom>
              <a:avLst/>
              <a:gdLst>
                <a:gd name="connsiteX0" fmla="*/ 1100477 w 1839955"/>
                <a:gd name="connsiteY0" fmla="*/ 176478 h 1504831"/>
                <a:gd name="connsiteX1" fmla="*/ 1472617 w 1839955"/>
                <a:gd name="connsiteY1" fmla="*/ 107366 h 1504831"/>
                <a:gd name="connsiteX2" fmla="*/ 1509831 w 1839955"/>
                <a:gd name="connsiteY2" fmla="*/ 495455 h 1504831"/>
                <a:gd name="connsiteX3" fmla="*/ 1839440 w 1839955"/>
                <a:gd name="connsiteY3" fmla="*/ 989869 h 1504831"/>
                <a:gd name="connsiteX4" fmla="*/ 1424770 w 1839955"/>
                <a:gd name="connsiteY4" fmla="*/ 1159990 h 1504831"/>
                <a:gd name="connsiteX5" fmla="*/ 1244017 w 1839955"/>
                <a:gd name="connsiteY5" fmla="*/ 1500232 h 1504831"/>
                <a:gd name="connsiteX6" fmla="*/ 935673 w 1839955"/>
                <a:gd name="connsiteY6" fmla="*/ 1356692 h 1504831"/>
                <a:gd name="connsiteX7" fmla="*/ 265821 w 1839955"/>
                <a:gd name="connsiteY7" fmla="*/ 1356692 h 1504831"/>
                <a:gd name="connsiteX8" fmla="*/ 324301 w 1839955"/>
                <a:gd name="connsiteY8" fmla="*/ 1074929 h 1504831"/>
                <a:gd name="connsiteX9" fmla="*/ 8 w 1839955"/>
                <a:gd name="connsiteY9" fmla="*/ 819748 h 1504831"/>
                <a:gd name="connsiteX10" fmla="*/ 313668 w 1839955"/>
                <a:gd name="connsiteY10" fmla="*/ 654943 h 1504831"/>
                <a:gd name="connsiteX11" fmla="*/ 255189 w 1839955"/>
                <a:gd name="connsiteY11" fmla="*/ 155213 h 1504831"/>
                <a:gd name="connsiteX12" fmla="*/ 637961 w 1839955"/>
                <a:gd name="connsiteY12" fmla="*/ 362548 h 1504831"/>
                <a:gd name="connsiteX13" fmla="*/ 824031 w 1839955"/>
                <a:gd name="connsiteY13" fmla="*/ 1041 h 1504831"/>
                <a:gd name="connsiteX14" fmla="*/ 946305 w 1839955"/>
                <a:gd name="connsiteY14" fmla="*/ 250906 h 1504831"/>
                <a:gd name="connsiteX15" fmla="*/ 1100477 w 1839955"/>
                <a:gd name="connsiteY15" fmla="*/ 176478 h 150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9955" h="1504831">
                  <a:moveTo>
                    <a:pt x="1100477" y="176478"/>
                  </a:moveTo>
                  <a:cubicBezTo>
                    <a:pt x="1188196" y="152555"/>
                    <a:pt x="1404391" y="54203"/>
                    <a:pt x="1472617" y="107366"/>
                  </a:cubicBezTo>
                  <a:cubicBezTo>
                    <a:pt x="1540843" y="160529"/>
                    <a:pt x="1448694" y="348371"/>
                    <a:pt x="1509831" y="495455"/>
                  </a:cubicBezTo>
                  <a:cubicBezTo>
                    <a:pt x="1570968" y="642539"/>
                    <a:pt x="1853617" y="879113"/>
                    <a:pt x="1839440" y="989869"/>
                  </a:cubicBezTo>
                  <a:cubicBezTo>
                    <a:pt x="1825263" y="1100625"/>
                    <a:pt x="1524007" y="1074930"/>
                    <a:pt x="1424770" y="1159990"/>
                  </a:cubicBezTo>
                  <a:cubicBezTo>
                    <a:pt x="1325533" y="1245050"/>
                    <a:pt x="1325533" y="1467448"/>
                    <a:pt x="1244017" y="1500232"/>
                  </a:cubicBezTo>
                  <a:cubicBezTo>
                    <a:pt x="1162501" y="1533016"/>
                    <a:pt x="1098706" y="1380615"/>
                    <a:pt x="935673" y="1356692"/>
                  </a:cubicBezTo>
                  <a:cubicBezTo>
                    <a:pt x="772640" y="1332769"/>
                    <a:pt x="367716" y="1403652"/>
                    <a:pt x="265821" y="1356692"/>
                  </a:cubicBezTo>
                  <a:cubicBezTo>
                    <a:pt x="163926" y="1309732"/>
                    <a:pt x="368603" y="1164420"/>
                    <a:pt x="324301" y="1074929"/>
                  </a:cubicBezTo>
                  <a:cubicBezTo>
                    <a:pt x="279999" y="985438"/>
                    <a:pt x="1780" y="889746"/>
                    <a:pt x="8" y="819748"/>
                  </a:cubicBezTo>
                  <a:cubicBezTo>
                    <a:pt x="-1764" y="749750"/>
                    <a:pt x="271138" y="765699"/>
                    <a:pt x="313668" y="654943"/>
                  </a:cubicBezTo>
                  <a:cubicBezTo>
                    <a:pt x="356198" y="544187"/>
                    <a:pt x="201140" y="203946"/>
                    <a:pt x="255189" y="155213"/>
                  </a:cubicBezTo>
                  <a:cubicBezTo>
                    <a:pt x="309238" y="106480"/>
                    <a:pt x="543154" y="388243"/>
                    <a:pt x="637961" y="362548"/>
                  </a:cubicBezTo>
                  <a:cubicBezTo>
                    <a:pt x="732768" y="336853"/>
                    <a:pt x="772640" y="19648"/>
                    <a:pt x="824031" y="1041"/>
                  </a:cubicBezTo>
                  <a:cubicBezTo>
                    <a:pt x="875422" y="-17566"/>
                    <a:pt x="904661" y="219008"/>
                    <a:pt x="946305" y="250906"/>
                  </a:cubicBezTo>
                  <a:cubicBezTo>
                    <a:pt x="987949" y="282804"/>
                    <a:pt x="1012758" y="200401"/>
                    <a:pt x="1100477" y="176478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64933E39-290D-917D-84A3-2041F93E3D53}"/>
                </a:ext>
              </a:extLst>
            </p:cNvPr>
            <p:cNvSpPr txBox="1">
              <a:spLocks/>
            </p:cNvSpPr>
            <p:nvPr/>
          </p:nvSpPr>
          <p:spPr>
            <a:xfrm>
              <a:off x="8171209" y="2156061"/>
              <a:ext cx="2291139" cy="11859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SzPct val="70000"/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70000"/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Typical </a:t>
              </a:r>
            </a:p>
            <a:p>
              <a:pPr marL="0" indent="0" algn="ctr">
                <a:buNone/>
              </a:pPr>
              <a:r>
                <a:rPr lang="en-US" b="0" i="0" dirty="0">
                  <a:latin typeface="+mj-lt"/>
                </a:rPr>
                <a:t>GRBs</a:t>
              </a:r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2B11B6-D52D-3F0B-D42A-B2B4CD554F97}"/>
              </a:ext>
            </a:extLst>
          </p:cNvPr>
          <p:cNvSpPr/>
          <p:nvPr/>
        </p:nvSpPr>
        <p:spPr>
          <a:xfrm>
            <a:off x="2487064" y="1515012"/>
            <a:ext cx="4617118" cy="65541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9AE03103-F0BC-3F35-0A73-87D49BA6B9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8884" y="5573992"/>
                <a:ext cx="646243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3">
                <a:extLst>
                  <a:ext uri="{FF2B5EF4-FFF2-40B4-BE49-F238E27FC236}">
                    <a16:creationId xmlns:a16="http://schemas.microsoft.com/office/drawing/2014/main" id="{9AE03103-F0BC-3F35-0A73-87D49BA6B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884" y="5573992"/>
                <a:ext cx="646243" cy="545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4769410-3CCB-B915-42FA-941FB3BC247B}"/>
              </a:ext>
            </a:extLst>
          </p:cNvPr>
          <p:cNvSpPr txBox="1">
            <a:spLocks/>
          </p:cNvSpPr>
          <p:nvPr/>
        </p:nvSpPr>
        <p:spPr>
          <a:xfrm>
            <a:off x="5996675" y="5988087"/>
            <a:ext cx="2291139" cy="54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solidFill>
                  <a:srgbClr val="00B0F0"/>
                </a:solidFill>
                <a:latin typeface="+mj-lt"/>
              </a:rPr>
              <a:t>Fermi dead time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6881323-C456-0348-6184-7DFB55A9F3C4}"/>
              </a:ext>
            </a:extLst>
          </p:cNvPr>
          <p:cNvSpPr txBox="1">
            <a:spLocks/>
          </p:cNvSpPr>
          <p:nvPr/>
        </p:nvSpPr>
        <p:spPr>
          <a:xfrm>
            <a:off x="2811008" y="1811575"/>
            <a:ext cx="3920790" cy="39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 i="0" dirty="0">
                <a:latin typeface="+mj-lt"/>
              </a:rPr>
              <a:t>(motivated by Hagedorn PBH)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3880BAE-A28A-D274-80F1-AD23A8F0D330}"/>
              </a:ext>
            </a:extLst>
          </p:cNvPr>
          <p:cNvSpPr txBox="1">
            <a:spLocks/>
          </p:cNvSpPr>
          <p:nvPr/>
        </p:nvSpPr>
        <p:spPr>
          <a:xfrm>
            <a:off x="704584" y="313529"/>
            <a:ext cx="11103408" cy="70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Gamma-Ray Bursts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3">
                <a:extLst>
                  <a:ext uri="{FF2B5EF4-FFF2-40B4-BE49-F238E27FC236}">
                    <a16:creationId xmlns:a16="http://schemas.microsoft.com/office/drawing/2014/main" id="{0AC8C925-9B6A-2781-9375-4C2465910A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702" y="3974627"/>
                <a:ext cx="2291139" cy="5455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SzPct val="70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7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i="0" dirty="0">
                    <a:latin typeface="+mj-lt"/>
                  </a:rPr>
                  <a:t> event/</a:t>
                </a:r>
                <a:r>
                  <a:rPr lang="en-US" b="0" i="0" dirty="0" err="1">
                    <a:latin typeface="+mj-lt"/>
                  </a:rPr>
                  <a:t>yr</a:t>
                </a:r>
                <a:endParaRPr lang="en-US" dirty="0"/>
              </a:p>
            </p:txBody>
          </p:sp>
        </mc:Choice>
        <mc:Fallback xmlns="">
          <p:sp>
            <p:nvSpPr>
              <p:cNvPr id="20" name="Content Placeholder 3">
                <a:extLst>
                  <a:ext uri="{FF2B5EF4-FFF2-40B4-BE49-F238E27FC236}">
                    <a16:creationId xmlns:a16="http://schemas.microsoft.com/office/drawing/2014/main" id="{0AC8C925-9B6A-2781-9375-4C2465910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02" y="3974627"/>
                <a:ext cx="2291139" cy="545581"/>
              </a:xfrm>
              <a:prstGeom prst="rect">
                <a:avLst/>
              </a:prstGeom>
              <a:blipFill>
                <a:blip r:embed="rId6"/>
                <a:stretch>
                  <a:fillRect t="-66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91EF48C1-B911-86CD-0E93-CA841DE16EEC}"/>
              </a:ext>
            </a:extLst>
          </p:cNvPr>
          <p:cNvSpPr/>
          <p:nvPr/>
        </p:nvSpPr>
        <p:spPr>
          <a:xfrm>
            <a:off x="2494017" y="2170422"/>
            <a:ext cx="4603213" cy="1514483"/>
          </a:xfrm>
          <a:prstGeom prst="rect">
            <a:avLst/>
          </a:prstGeom>
          <a:pattFill prst="wdDnDiag">
            <a:fgClr>
              <a:srgbClr val="02FFFF"/>
            </a:fgClr>
            <a:bgClr>
              <a:schemeClr val="tx1"/>
            </a:bgClr>
          </a:patt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21AC23-20F3-4FE6-075A-77D28518A0ED}"/>
              </a:ext>
            </a:extLst>
          </p:cNvPr>
          <p:cNvSpPr/>
          <p:nvPr/>
        </p:nvSpPr>
        <p:spPr>
          <a:xfrm>
            <a:off x="2494015" y="3684905"/>
            <a:ext cx="4603215" cy="1879594"/>
          </a:xfrm>
          <a:prstGeom prst="rect">
            <a:avLst/>
          </a:prstGeom>
          <a:pattFill prst="wdDnDiag">
            <a:fgClr>
              <a:srgbClr val="FFFF00"/>
            </a:fgClr>
            <a:bgClr>
              <a:schemeClr val="tx1"/>
            </a:bgClr>
          </a:patt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1D6DC19-A367-B215-B941-49407E1065E8}"/>
              </a:ext>
            </a:extLst>
          </p:cNvPr>
          <p:cNvSpPr txBox="1">
            <a:spLocks/>
          </p:cNvSpPr>
          <p:nvPr/>
        </p:nvSpPr>
        <p:spPr>
          <a:xfrm>
            <a:off x="2255596" y="2534653"/>
            <a:ext cx="4989043" cy="1009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This Work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(</a:t>
            </a:r>
            <a:r>
              <a:rPr lang="en-US" sz="1800" b="1" i="0" dirty="0">
                <a:solidFill>
                  <a:schemeClr val="bg1"/>
                </a:solidFill>
                <a:latin typeface="+mj-lt"/>
              </a:rPr>
              <a:t>IACTs with new analysis &amp; trigger)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70980369-5F7D-8FA8-52F6-E6ED2AFAD47C}"/>
              </a:ext>
            </a:extLst>
          </p:cNvPr>
          <p:cNvSpPr txBox="1">
            <a:spLocks/>
          </p:cNvSpPr>
          <p:nvPr/>
        </p:nvSpPr>
        <p:spPr>
          <a:xfrm>
            <a:off x="2255596" y="4094606"/>
            <a:ext cx="4989043" cy="1009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This Work 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(</a:t>
            </a:r>
            <a:r>
              <a:rPr lang="en-US" sz="1800" b="1" i="0" dirty="0">
                <a:solidFill>
                  <a:schemeClr val="bg1"/>
                </a:solidFill>
                <a:latin typeface="+mj-lt"/>
              </a:rPr>
              <a:t>PANOSETI with new analysis &amp; trigger)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5DBC095E-1043-20CB-A1D8-02058F5030B8}"/>
              </a:ext>
            </a:extLst>
          </p:cNvPr>
          <p:cNvSpPr txBox="1">
            <a:spLocks/>
          </p:cNvSpPr>
          <p:nvPr/>
        </p:nvSpPr>
        <p:spPr>
          <a:xfrm>
            <a:off x="2877117" y="1482889"/>
            <a:ext cx="3845052" cy="483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i="0" dirty="0">
                <a:latin typeface="+mj-lt"/>
              </a:rPr>
              <a:t>SGARFACE + VERITAS (6 </a:t>
            </a:r>
            <a:r>
              <a:rPr lang="en-US" b="0" i="0" dirty="0" err="1">
                <a:latin typeface="+mj-lt"/>
              </a:rPr>
              <a:t>hr</a:t>
            </a:r>
            <a:r>
              <a:rPr lang="en-US" b="0" i="0" dirty="0">
                <a:latin typeface="+mj-lt"/>
              </a:rPr>
              <a:t>)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D561EA4E-E425-FB31-7230-A1922F9D2791}"/>
              </a:ext>
            </a:extLst>
          </p:cNvPr>
          <p:cNvSpPr txBox="1">
            <a:spLocks/>
          </p:cNvSpPr>
          <p:nvPr/>
        </p:nvSpPr>
        <p:spPr>
          <a:xfrm>
            <a:off x="6062117" y="6011851"/>
            <a:ext cx="2084129" cy="480873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0" dirty="0">
                <a:latin typeface="+mj-lt"/>
              </a:rPr>
              <a:t>neutron star radius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59770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7464-1B5E-CFA8-535A-2733B3B8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75691"/>
            <a:ext cx="10353762" cy="97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E99F5-DBE9-2779-A6FF-712194E4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498540"/>
            <a:ext cx="10353762" cy="40587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3BA9-EE4A-F4CE-2E41-8824B49E32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Aug 28th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B50D6-C20E-EEC7-4A52-36C267B1E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Xuheng</a:t>
            </a:r>
            <a:r>
              <a:rPr lang="en-US" dirty="0"/>
              <a:t> Luo (JHU)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360A9-729F-EBC5-1933-F5646D8AD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44CBA-14CE-2A1E-59FF-2D0F5994E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5" y="55489"/>
            <a:ext cx="11764370" cy="6279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9896C-BC56-EEB2-8E5C-9643A66639E4}"/>
              </a:ext>
            </a:extLst>
          </p:cNvPr>
          <p:cNvSpPr txBox="1"/>
          <p:nvPr/>
        </p:nvSpPr>
        <p:spPr>
          <a:xfrm>
            <a:off x="7403757" y="629166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 err="1">
                <a:effectLst/>
                <a:latin typeface="Lucida Grande" panose="020B0600040502020204" pitchFamily="34" charset="0"/>
              </a:rPr>
              <a:t>Cirelli</a:t>
            </a:r>
            <a:r>
              <a:rPr lang="en-US" b="0" i="0" u="none" strike="noStrike" dirty="0">
                <a:effectLst/>
                <a:latin typeface="Lucida Grande" panose="020B0600040502020204" pitchFamily="34" charset="0"/>
              </a:rPr>
              <a:t>  2024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98BA5-1F07-B2D1-5DF8-D3FF51BCCE13}"/>
              </a:ext>
            </a:extLst>
          </p:cNvPr>
          <p:cNvCxnSpPr/>
          <p:nvPr/>
        </p:nvCxnSpPr>
        <p:spPr>
          <a:xfrm>
            <a:off x="3024554" y="2700997"/>
            <a:ext cx="739738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DBFE07-FB80-7DAA-1E6C-3F3D412015A6}"/>
                  </a:ext>
                </a:extLst>
              </p:cNvPr>
              <p:cNvSpPr txBox="1"/>
              <p:nvPr/>
            </p:nvSpPr>
            <p:spPr>
              <a:xfrm>
                <a:off x="5392822" y="2279376"/>
                <a:ext cx="20109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</a:rPr>
                  <a:t>Radius/c &gt;10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rgbClr val="FFC000"/>
                    </a:solidFill>
                  </a:rPr>
                  <a:t>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DBFE07-FB80-7DAA-1E6C-3F3D41201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822" y="2279376"/>
                <a:ext cx="2010935" cy="400110"/>
              </a:xfrm>
              <a:prstGeom prst="rect">
                <a:avLst/>
              </a:prstGeom>
              <a:blipFill>
                <a:blip r:embed="rId4"/>
                <a:stretch>
                  <a:fillRect l="-3125" t="-9091" r="-1875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1264E52D-1086-B628-5C99-A926ADA5907C}"/>
              </a:ext>
            </a:extLst>
          </p:cNvPr>
          <p:cNvSpPr/>
          <p:nvPr/>
        </p:nvSpPr>
        <p:spPr>
          <a:xfrm rot="19316610">
            <a:off x="8964052" y="1837350"/>
            <a:ext cx="1800848" cy="584397"/>
          </a:xfrm>
          <a:custGeom>
            <a:avLst/>
            <a:gdLst>
              <a:gd name="connsiteX0" fmla="*/ 0 w 1800848"/>
              <a:gd name="connsiteY0" fmla="*/ 292199 h 584397"/>
              <a:gd name="connsiteX1" fmla="*/ 900424 w 1800848"/>
              <a:gd name="connsiteY1" fmla="*/ 0 h 584397"/>
              <a:gd name="connsiteX2" fmla="*/ 1800848 w 1800848"/>
              <a:gd name="connsiteY2" fmla="*/ 292199 h 584397"/>
              <a:gd name="connsiteX3" fmla="*/ 900424 w 1800848"/>
              <a:gd name="connsiteY3" fmla="*/ 584398 h 584397"/>
              <a:gd name="connsiteX4" fmla="*/ 0 w 1800848"/>
              <a:gd name="connsiteY4" fmla="*/ 292199 h 58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848" h="584397" extrusionOk="0">
                <a:moveTo>
                  <a:pt x="0" y="292199"/>
                </a:moveTo>
                <a:cubicBezTo>
                  <a:pt x="-44279" y="103509"/>
                  <a:pt x="354733" y="18166"/>
                  <a:pt x="900424" y="0"/>
                </a:cubicBezTo>
                <a:cubicBezTo>
                  <a:pt x="1436321" y="8128"/>
                  <a:pt x="1769215" y="131828"/>
                  <a:pt x="1800848" y="292199"/>
                </a:cubicBezTo>
                <a:cubicBezTo>
                  <a:pt x="1731802" y="521003"/>
                  <a:pt x="1392295" y="614352"/>
                  <a:pt x="900424" y="584398"/>
                </a:cubicBezTo>
                <a:cubicBezTo>
                  <a:pt x="389416" y="576893"/>
                  <a:pt x="12455" y="459527"/>
                  <a:pt x="0" y="29219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00B0F0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EF88EB-0E0B-232E-4C4A-637B6A310EAB}"/>
              </a:ext>
            </a:extLst>
          </p:cNvPr>
          <p:cNvSpPr txBox="1"/>
          <p:nvPr/>
        </p:nvSpPr>
        <p:spPr>
          <a:xfrm>
            <a:off x="10307818" y="2143752"/>
            <a:ext cx="141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Dense stars </a:t>
            </a:r>
          </a:p>
          <a:p>
            <a:r>
              <a:rPr lang="en-US" b="1" dirty="0">
                <a:solidFill>
                  <a:srgbClr val="C00000"/>
                </a:solidFill>
              </a:rPr>
              <a:t>as source of GRB</a:t>
            </a:r>
          </a:p>
        </p:txBody>
      </p:sp>
    </p:spTree>
    <p:extLst>
      <p:ext uri="{BB962C8B-B14F-4D97-AF65-F5344CB8AC3E}">
        <p14:creationId xmlns:p14="http://schemas.microsoft.com/office/powerpoint/2010/main" val="14619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7464-1B5E-CFA8-535A-2733B3B8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75691"/>
            <a:ext cx="10353762" cy="97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E99F5-DBE9-2779-A6FF-712194E4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498540"/>
            <a:ext cx="10353762" cy="40587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3BA9-EE4A-F4CE-2E41-8824B49E32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Aug 28th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B50D6-C20E-EEC7-4A52-36C267B1E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Xuheng</a:t>
            </a:r>
            <a:r>
              <a:rPr lang="en-US" dirty="0"/>
              <a:t> Luo (JHU)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360A9-729F-EBC5-1933-F5646D8AD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44CBA-14CE-2A1E-59FF-2D0F5994E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5" y="55489"/>
            <a:ext cx="11764370" cy="6279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49896C-BC56-EEB2-8E5C-9643A66639E4}"/>
              </a:ext>
            </a:extLst>
          </p:cNvPr>
          <p:cNvSpPr txBox="1"/>
          <p:nvPr/>
        </p:nvSpPr>
        <p:spPr>
          <a:xfrm>
            <a:off x="7403757" y="6291665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 err="1">
                <a:effectLst/>
                <a:latin typeface="Lucida Grande" panose="020B0600040502020204" pitchFamily="34" charset="0"/>
              </a:rPr>
              <a:t>Cirelli</a:t>
            </a:r>
            <a:r>
              <a:rPr lang="en-US" b="0" i="0" u="none" strike="noStrike" dirty="0">
                <a:effectLst/>
                <a:latin typeface="Lucida Grande" panose="020B0600040502020204" pitchFamily="34" charset="0"/>
              </a:rPr>
              <a:t>  2024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262187-4302-7A9F-1A97-53FCB2B414FD}"/>
              </a:ext>
            </a:extLst>
          </p:cNvPr>
          <p:cNvSpPr txBox="1"/>
          <p:nvPr/>
        </p:nvSpPr>
        <p:spPr>
          <a:xfrm rot="19828084">
            <a:off x="5658744" y="3831148"/>
            <a:ext cx="377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Dark structure as source of GRB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98BA5-1F07-B2D1-5DF8-D3FF51BCCE13}"/>
              </a:ext>
            </a:extLst>
          </p:cNvPr>
          <p:cNvCxnSpPr/>
          <p:nvPr/>
        </p:nvCxnSpPr>
        <p:spPr>
          <a:xfrm>
            <a:off x="3024554" y="2700997"/>
            <a:ext cx="739738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DBFE07-FB80-7DAA-1E6C-3F3D412015A6}"/>
                  </a:ext>
                </a:extLst>
              </p:cNvPr>
              <p:cNvSpPr txBox="1"/>
              <p:nvPr/>
            </p:nvSpPr>
            <p:spPr>
              <a:xfrm>
                <a:off x="5392822" y="2279376"/>
                <a:ext cx="20109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</a:rPr>
                  <a:t>Radius/c &gt;10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rgbClr val="FFC000"/>
                    </a:solidFill>
                  </a:rPr>
                  <a:t>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DBFE07-FB80-7DAA-1E6C-3F3D41201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822" y="2279376"/>
                <a:ext cx="2010935" cy="400110"/>
              </a:xfrm>
              <a:prstGeom prst="rect">
                <a:avLst/>
              </a:prstGeom>
              <a:blipFill>
                <a:blip r:embed="rId4"/>
                <a:stretch>
                  <a:fillRect l="-3125" t="-9091" r="-1875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1264E52D-1086-B628-5C99-A926ADA5907C}"/>
              </a:ext>
            </a:extLst>
          </p:cNvPr>
          <p:cNvSpPr/>
          <p:nvPr/>
        </p:nvSpPr>
        <p:spPr>
          <a:xfrm rot="19316610">
            <a:off x="8964052" y="1837350"/>
            <a:ext cx="1800848" cy="584397"/>
          </a:xfrm>
          <a:custGeom>
            <a:avLst/>
            <a:gdLst>
              <a:gd name="connsiteX0" fmla="*/ 0 w 1800848"/>
              <a:gd name="connsiteY0" fmla="*/ 292199 h 584397"/>
              <a:gd name="connsiteX1" fmla="*/ 900424 w 1800848"/>
              <a:gd name="connsiteY1" fmla="*/ 0 h 584397"/>
              <a:gd name="connsiteX2" fmla="*/ 1800848 w 1800848"/>
              <a:gd name="connsiteY2" fmla="*/ 292199 h 584397"/>
              <a:gd name="connsiteX3" fmla="*/ 900424 w 1800848"/>
              <a:gd name="connsiteY3" fmla="*/ 584398 h 584397"/>
              <a:gd name="connsiteX4" fmla="*/ 0 w 1800848"/>
              <a:gd name="connsiteY4" fmla="*/ 292199 h 58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848" h="584397" extrusionOk="0">
                <a:moveTo>
                  <a:pt x="0" y="292199"/>
                </a:moveTo>
                <a:cubicBezTo>
                  <a:pt x="-44279" y="103509"/>
                  <a:pt x="354733" y="18166"/>
                  <a:pt x="900424" y="0"/>
                </a:cubicBezTo>
                <a:cubicBezTo>
                  <a:pt x="1436321" y="8128"/>
                  <a:pt x="1769215" y="131828"/>
                  <a:pt x="1800848" y="292199"/>
                </a:cubicBezTo>
                <a:cubicBezTo>
                  <a:pt x="1731802" y="521003"/>
                  <a:pt x="1392295" y="614352"/>
                  <a:pt x="900424" y="584398"/>
                </a:cubicBezTo>
                <a:cubicBezTo>
                  <a:pt x="389416" y="576893"/>
                  <a:pt x="12455" y="459527"/>
                  <a:pt x="0" y="29219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00B0F0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EF88EB-0E0B-232E-4C4A-637B6A310EAB}"/>
              </a:ext>
            </a:extLst>
          </p:cNvPr>
          <p:cNvSpPr txBox="1"/>
          <p:nvPr/>
        </p:nvSpPr>
        <p:spPr>
          <a:xfrm>
            <a:off x="10307818" y="2143752"/>
            <a:ext cx="141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Dense stars </a:t>
            </a:r>
          </a:p>
          <a:p>
            <a:r>
              <a:rPr lang="en-US" b="1" dirty="0">
                <a:solidFill>
                  <a:srgbClr val="C00000"/>
                </a:solidFill>
              </a:rPr>
              <a:t>as source of GRB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B3ACBE-438E-D0B9-4F97-34F26BDF6F43}"/>
              </a:ext>
            </a:extLst>
          </p:cNvPr>
          <p:cNvSpPr/>
          <p:nvPr/>
        </p:nvSpPr>
        <p:spPr>
          <a:xfrm rot="19704544">
            <a:off x="5483926" y="3449067"/>
            <a:ext cx="4010812" cy="1062947"/>
          </a:xfrm>
          <a:prstGeom prst="ellipse">
            <a:avLst/>
          </a:prstGeom>
          <a:noFill/>
          <a:ln w="44450">
            <a:solidFill>
              <a:srgbClr val="7030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4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DD74C-34E7-DBA0-FAE8-0E3F894F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2120070"/>
            <a:ext cx="10353762" cy="4058751"/>
          </a:xfrm>
        </p:spPr>
        <p:txBody>
          <a:bodyPr/>
          <a:lstStyle/>
          <a:p>
            <a:r>
              <a:rPr lang="en-US" dirty="0"/>
              <a:t>Dark sector is unknown</a:t>
            </a:r>
          </a:p>
          <a:p>
            <a:endParaRPr lang="en-US" dirty="0"/>
          </a:p>
          <a:p>
            <a:r>
              <a:rPr lang="en-US" dirty="0"/>
              <a:t>Self-interaction between dark matter </a:t>
            </a:r>
            <a:r>
              <a:rPr lang="en-US" dirty="0">
                <a:sym typeface="Wingdings" pitchFamily="2" charset="2"/>
              </a:rPr>
              <a:t> formation of bound states</a:t>
            </a:r>
          </a:p>
          <a:p>
            <a:pPr lvl="1"/>
            <a:r>
              <a:rPr lang="en-US" dirty="0">
                <a:sym typeface="Wingdings" pitchFamily="2" charset="2"/>
              </a:rPr>
              <a:t>Long range self interaction: Domenech 2023, ….</a:t>
            </a:r>
          </a:p>
          <a:p>
            <a:pPr lvl="1"/>
            <a:r>
              <a:rPr lang="en-US" dirty="0">
                <a:sym typeface="Wingdings" pitchFamily="2" charset="2"/>
              </a:rPr>
              <a:t>Strong self interaction: </a:t>
            </a:r>
            <a:r>
              <a:rPr lang="en-US" dirty="0"/>
              <a:t>Hardy 2014, …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First order phase transition: Bai 2018, …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particle dark matter </a:t>
            </a:r>
            <a:r>
              <a:rPr lang="en-US" dirty="0">
                <a:effectLst/>
                <a:latin typeface="Linux Libertine"/>
                <a:sym typeface="Wingdings" pitchFamily="2" charset="2"/>
              </a:rPr>
              <a:t>a</a:t>
            </a:r>
            <a:r>
              <a:rPr lang="en-US" b="0" i="0" u="none" strike="noStrike" dirty="0">
                <a:effectLst/>
                <a:latin typeface="Linux Libertine"/>
              </a:rPr>
              <a:t>nnihilation </a:t>
            </a:r>
            <a:r>
              <a:rPr lang="en-US" b="0" i="0" u="none" strike="noStrike" dirty="0">
                <a:effectLst/>
                <a:latin typeface="Linux Libertine"/>
                <a:sym typeface="Wingdings" pitchFamily="2" charset="2"/>
              </a:rPr>
              <a:t> gamma ray photons </a:t>
            </a:r>
            <a:endParaRPr lang="en-US" b="0" i="0" u="none" strike="noStrike" dirty="0">
              <a:effectLst/>
              <a:latin typeface="Linux Libertin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ADD08-3300-EB4E-5DAB-013C349ADB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Aug 28th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0F01-5AA3-7E67-F9AA-7BF9FED26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Xuheng Luo (JHU) arXiv:2407.06262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31FDF-338F-AF6D-BDBE-B5BC5128D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49276-AB3E-48E5-B913-9339EDA8089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B8DD76-97E4-0CED-FE42-01E06DE5D264}"/>
              </a:ext>
            </a:extLst>
          </p:cNvPr>
          <p:cNvGrpSpPr/>
          <p:nvPr/>
        </p:nvGrpSpPr>
        <p:grpSpPr>
          <a:xfrm>
            <a:off x="10014787" y="1226921"/>
            <a:ext cx="998448" cy="893149"/>
            <a:chOff x="8475828" y="2801132"/>
            <a:chExt cx="998448" cy="89314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37A485B-FF5F-0947-6ACB-5775B26F0A2B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07D07A-4F4F-13BB-506D-778BC317B4F0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5F3ADD-E7F3-96BB-E9BC-D9038CC533FB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EE69703-EAE3-A3E7-6BFE-FFDEA32677AC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DE2D023-A315-008D-8C80-D10C3D3DC3C1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3514186-61CD-DEC9-BCDE-8474B1359017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05BF72B-B359-5995-E3A7-B20050E54A5F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C07A561-14CA-8C44-B991-E232ED6EEDD1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E65C4A4-6852-3CE8-3599-6DDEF87C59E9}"/>
              </a:ext>
            </a:extLst>
          </p:cNvPr>
          <p:cNvSpPr txBox="1"/>
          <p:nvPr/>
        </p:nvSpPr>
        <p:spPr>
          <a:xfrm>
            <a:off x="7533098" y="3485472"/>
            <a:ext cx="515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+mj-lt"/>
              </a:rPr>
              <a:t>Composite bound states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E02702-5ADD-3217-AAC8-7FE03CB27B26}"/>
              </a:ext>
            </a:extLst>
          </p:cNvPr>
          <p:cNvGrpSpPr/>
          <p:nvPr/>
        </p:nvGrpSpPr>
        <p:grpSpPr>
          <a:xfrm>
            <a:off x="10014787" y="2439694"/>
            <a:ext cx="998448" cy="893149"/>
            <a:chOff x="8475828" y="2801132"/>
            <a:chExt cx="998448" cy="89314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CFA414E-7651-48EA-E1DD-577E5219EC82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235A20C-6494-AD3D-8594-1B79DD22A0E1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3EAC8C8-43EF-31C5-CB9A-1D41A8CCDCF0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45AB79E-262A-26EF-A39A-2230D230F30B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D6B2420-41D5-EF97-B09B-605ADEC26A9C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B33C3E8-3714-CAFC-057F-A0D823D46849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878E582-CDE2-6FC8-4AD9-5488AC24C263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50A107A-4F97-C9C4-914C-A9FAB22A3D05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F3479FD-BFA2-2829-EB13-448535F3BB86}"/>
              </a:ext>
            </a:extLst>
          </p:cNvPr>
          <p:cNvGrpSpPr/>
          <p:nvPr/>
        </p:nvGrpSpPr>
        <p:grpSpPr>
          <a:xfrm>
            <a:off x="8889340" y="1853713"/>
            <a:ext cx="998448" cy="893149"/>
            <a:chOff x="8475828" y="2801132"/>
            <a:chExt cx="998448" cy="89314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D5E6D66-E82E-8BA4-307B-2CAD8FC900D1}"/>
                </a:ext>
              </a:extLst>
            </p:cNvPr>
            <p:cNvSpPr/>
            <p:nvPr/>
          </p:nvSpPr>
          <p:spPr>
            <a:xfrm>
              <a:off x="8475828" y="2801132"/>
              <a:ext cx="998448" cy="893149"/>
            </a:xfrm>
            <a:prstGeom prst="ellipse">
              <a:avLst/>
            </a:prstGeom>
            <a:gradFill flip="none" rotWithShape="1">
              <a:gsLst>
                <a:gs pos="73000">
                  <a:schemeClr val="bg1"/>
                </a:gs>
                <a:gs pos="0">
                  <a:srgbClr val="29292B"/>
                </a:gs>
                <a:gs pos="21000">
                  <a:srgbClr val="0070C0">
                    <a:alpha val="51000"/>
                  </a:srgbClr>
                </a:gs>
                <a:gs pos="0">
                  <a:srgbClr val="0070C0">
                    <a:alpha val="5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7BA96C8-5C40-58CE-359C-7ABC5704C80B}"/>
                </a:ext>
              </a:extLst>
            </p:cNvPr>
            <p:cNvGrpSpPr/>
            <p:nvPr/>
          </p:nvGrpSpPr>
          <p:grpSpPr>
            <a:xfrm>
              <a:off x="8679025" y="2963533"/>
              <a:ext cx="573932" cy="553001"/>
              <a:chOff x="3407010" y="1949996"/>
              <a:chExt cx="1154020" cy="1177671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E8B4B15-6150-BD69-79EC-CBF4D4948D88}"/>
                  </a:ext>
                </a:extLst>
              </p:cNvPr>
              <p:cNvSpPr/>
              <p:nvPr/>
            </p:nvSpPr>
            <p:spPr>
              <a:xfrm rot="20785281">
                <a:off x="3947125" y="1949996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832FA3B-37B0-5933-1C83-A43E7546C1BA}"/>
                  </a:ext>
                </a:extLst>
              </p:cNvPr>
              <p:cNvSpPr/>
              <p:nvPr/>
            </p:nvSpPr>
            <p:spPr>
              <a:xfrm rot="20785281">
                <a:off x="4266515" y="2387955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E6FD6A5-A939-951F-470E-46E749E24525}"/>
                  </a:ext>
                </a:extLst>
              </p:cNvPr>
              <p:cNvSpPr/>
              <p:nvPr/>
            </p:nvSpPr>
            <p:spPr>
              <a:xfrm rot="20785281">
                <a:off x="3785212" y="2418798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94BF263-AC75-60A3-8AA8-1C29DC50A778}"/>
                  </a:ext>
                </a:extLst>
              </p:cNvPr>
              <p:cNvSpPr/>
              <p:nvPr/>
            </p:nvSpPr>
            <p:spPr>
              <a:xfrm rot="20785281">
                <a:off x="4065603" y="2849569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B726D8D-21E8-3B6D-41E3-F02024E144DE}"/>
                  </a:ext>
                </a:extLst>
              </p:cNvPr>
              <p:cNvSpPr/>
              <p:nvPr/>
            </p:nvSpPr>
            <p:spPr>
              <a:xfrm rot="20785281">
                <a:off x="3599195" y="2785732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C3BA07D-C91C-7C74-013B-6AA0CE67DAD8}"/>
                  </a:ext>
                </a:extLst>
              </p:cNvPr>
              <p:cNvSpPr/>
              <p:nvPr/>
            </p:nvSpPr>
            <p:spPr>
              <a:xfrm rot="20785281">
                <a:off x="3407010" y="2216170"/>
                <a:ext cx="294515" cy="27809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A71556F9-6D77-2557-578A-1788BDB8A927}"/>
              </a:ext>
            </a:extLst>
          </p:cNvPr>
          <p:cNvSpPr txBox="1">
            <a:spLocks/>
          </p:cNvSpPr>
          <p:nvPr/>
        </p:nvSpPr>
        <p:spPr>
          <a:xfrm>
            <a:off x="2143633" y="740509"/>
            <a:ext cx="7736920" cy="1726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Ultraheavy Composite Dark Matter</a:t>
            </a:r>
          </a:p>
          <a:p>
            <a:pPr marL="0" indent="0" algn="ctr">
              <a:buNone/>
            </a:pPr>
            <a:r>
              <a:rPr lang="en-US" dirty="0"/>
              <a:t>(or macroscopic dark matter, blob …)</a:t>
            </a:r>
          </a:p>
        </p:txBody>
      </p:sp>
    </p:spTree>
    <p:extLst>
      <p:ext uri="{BB962C8B-B14F-4D97-AF65-F5344CB8AC3E}">
        <p14:creationId xmlns:p14="http://schemas.microsoft.com/office/powerpoint/2010/main" val="3072747382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57568</TotalTime>
  <Words>1604</Words>
  <Application>Microsoft Macintosh PowerPoint</Application>
  <PresentationFormat>Widescreen</PresentationFormat>
  <Paragraphs>456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Linux Libertine</vt:lpstr>
      <vt:lpstr>Arial</vt:lpstr>
      <vt:lpstr>Calibri</vt:lpstr>
      <vt:lpstr>Calisto MT</vt:lpstr>
      <vt:lpstr>Cambria Math</vt:lpstr>
      <vt:lpstr>Lucida Grande</vt:lpstr>
      <vt:lpstr>Wingdings 2</vt:lpstr>
      <vt:lpstr>Slate</vt:lpstr>
      <vt:lpstr>Searches for Ultraheavy Dark Matter  in the Time Domain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Imaging Air Cherenkov Telescopes (IACTs)</vt:lpstr>
      <vt:lpstr>PowerPoint Presentation</vt:lpstr>
      <vt:lpstr>Wavefront Technique</vt:lpstr>
      <vt:lpstr>Projected Sensitivity (GRB)</vt:lpstr>
      <vt:lpstr>PowerPoint Presentation</vt:lpstr>
      <vt:lpstr>Summary and outlook</vt:lpstr>
      <vt:lpstr>Thank you!</vt:lpstr>
      <vt:lpstr>PANOSETI (The Pulsed All-sky Near-infrared Optical SETI)  as Cherenkov Telescopes</vt:lpstr>
      <vt:lpstr>Projected Sensitivity</vt:lpstr>
      <vt:lpstr>PowerPoint Presentation</vt:lpstr>
      <vt:lpstr>Energy Fluence Sensitivity </vt:lpstr>
      <vt:lpstr>SGARFACE</vt:lpstr>
      <vt:lpstr>Burst Duration Sensitivity</vt:lpstr>
      <vt:lpstr>Signal-Background Separation</vt:lpstr>
      <vt:lpstr>Ultrashort GRB Sources</vt:lpstr>
      <vt:lpstr>Parameterization</vt:lpstr>
      <vt:lpstr>Parameterization</vt:lpstr>
      <vt:lpstr>Gamma ray burst from blob collisions</vt:lpstr>
      <vt:lpstr>Diffused gamma rays from blob collisions</vt:lpstr>
      <vt:lpstr>Blob Parameter Space</vt:lpstr>
      <vt:lpstr>PowerPoint Presentation</vt:lpstr>
      <vt:lpstr>PowerPoint Presentation</vt:lpstr>
      <vt:lpstr>PowerPoint Presentation</vt:lpstr>
      <vt:lpstr>PowerPoint Presentation</vt:lpstr>
      <vt:lpstr>Gamma ray burst yield</vt:lpstr>
      <vt:lpstr>Fireball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Solar Wind</dc:title>
  <dc:creator>Temp</dc:creator>
  <cp:lastModifiedBy>Xuheng Luo</cp:lastModifiedBy>
  <cp:revision>1315</cp:revision>
  <cp:lastPrinted>2024-08-28T14:45:47Z</cp:lastPrinted>
  <dcterms:created xsi:type="dcterms:W3CDTF">2017-06-02T07:11:15Z</dcterms:created>
  <dcterms:modified xsi:type="dcterms:W3CDTF">2024-08-28T14:59:10Z</dcterms:modified>
</cp:coreProperties>
</file>