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312" r:id="rId2"/>
    <p:sldId id="257" r:id="rId3"/>
    <p:sldId id="262" r:id="rId4"/>
    <p:sldId id="294" r:id="rId5"/>
    <p:sldId id="315" r:id="rId6"/>
    <p:sldId id="316" r:id="rId7"/>
    <p:sldId id="318" r:id="rId8"/>
    <p:sldId id="311" r:id="rId9"/>
    <p:sldId id="314" r:id="rId10"/>
    <p:sldId id="321" r:id="rId11"/>
    <p:sldId id="313" r:id="rId12"/>
    <p:sldId id="32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8AE55E-2E23-CF3B-FA3E-E3BDDDFAA67B}" v="163" dt="2024-06-10T21:51:06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Pawan Giri (UNL)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Pawan Giri (UNL)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Pawan Giri (UNL)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56C8C1-E81C-436D-A310-A71CAAE33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0" y="946404"/>
            <a:ext cx="5486400" cy="49651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103120"/>
            <a:ext cx="3848101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7421" y="1600200"/>
            <a:ext cx="2743199" cy="365760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F7B6DF9-E76A-44ED-B84C-1391CD5D55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2614" y="1893262"/>
            <a:ext cx="2743200" cy="3071477"/>
          </a:xfrm>
        </p:spPr>
        <p:txBody>
          <a:bodyPr anchor="ctr" anchorCtr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Pawan Giri (UNL)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CB9306-A7FD-4B22-8E8A-E0B8D7862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624728" y="3747150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0145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Pawan Giri (UNL)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Pawan Giri (UNL)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Pawan Giri (UNL)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Pawan Giri (UNL)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Pawan Giri (UNL)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Pawan Giri (UNL)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Pawan Giri (UNL)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Pawan Giri (UNL)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Pawan Giri (UNL)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5968-A610-E0A4-B9D3-2CFB32DAA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" y="340661"/>
            <a:ext cx="11800780" cy="2288560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Georgia Pro"/>
                <a:cs typeface="Arial"/>
              </a:rPr>
              <a:t>ARA-Next: a new DAQ and </a:t>
            </a:r>
            <a:r>
              <a:rPr lang="en-US" sz="4400" b="1" i="0">
                <a:solidFill>
                  <a:srgbClr val="002060"/>
                </a:solidFill>
                <a:effectLst/>
                <a:latin typeface="Georgia Pro"/>
                <a:cs typeface="Arial"/>
              </a:rPr>
              <a:t>trigger </a:t>
            </a:r>
            <a:r>
              <a:rPr lang="en-US" sz="4400" b="1">
                <a:solidFill>
                  <a:srgbClr val="002060"/>
                </a:solidFill>
                <a:latin typeface="Georgia Pro"/>
                <a:cs typeface="Arial"/>
              </a:rPr>
              <a:t>architecture for </a:t>
            </a:r>
            <a:r>
              <a:rPr lang="en-US" sz="4400" b="1" i="0">
                <a:solidFill>
                  <a:srgbClr val="002060"/>
                </a:solidFill>
                <a:effectLst/>
                <a:latin typeface="Georgia Pro"/>
                <a:cs typeface="Arial"/>
              </a:rPr>
              <a:t>the </a:t>
            </a:r>
            <a:r>
              <a:rPr lang="en-US" sz="4400" b="1" i="0" err="1">
                <a:solidFill>
                  <a:srgbClr val="002060"/>
                </a:solidFill>
                <a:effectLst/>
                <a:latin typeface="Georgia Pro"/>
                <a:cs typeface="Arial"/>
              </a:rPr>
              <a:t>Askaryan</a:t>
            </a:r>
            <a:r>
              <a:rPr lang="en-US" sz="4400" b="1" i="0">
                <a:solidFill>
                  <a:srgbClr val="002060"/>
                </a:solidFill>
                <a:effectLst/>
                <a:latin typeface="Georgia Pro"/>
                <a:cs typeface="Arial"/>
              </a:rPr>
              <a:t> Radio </a:t>
            </a:r>
            <a:r>
              <a:rPr lang="en-US" sz="4400" b="1">
                <a:solidFill>
                  <a:srgbClr val="002060"/>
                </a:solidFill>
                <a:latin typeface="Georgia Pro"/>
                <a:cs typeface="Arial"/>
              </a:rPr>
              <a:t>Array</a:t>
            </a:r>
            <a:endParaRPr lang="en-US" sz="4400" b="1">
              <a:solidFill>
                <a:srgbClr val="002060"/>
              </a:solidFill>
              <a:latin typeface="Georgia Pro"/>
            </a:endParaRPr>
          </a:p>
        </p:txBody>
      </p:sp>
      <p:sp>
        <p:nvSpPr>
          <p:cNvPr id="6" name="Subtitle 7">
            <a:extLst>
              <a:ext uri="{FF2B5EF4-FFF2-40B4-BE49-F238E27FC236}">
                <a16:creationId xmlns:a16="http://schemas.microsoft.com/office/drawing/2014/main" id="{DDF73553-769C-F85A-5DC1-49151D9361A5}"/>
              </a:ext>
            </a:extLst>
          </p:cNvPr>
          <p:cNvSpPr txBox="1">
            <a:spLocks/>
          </p:cNvSpPr>
          <p:nvPr/>
        </p:nvSpPr>
        <p:spPr>
          <a:xfrm>
            <a:off x="494138" y="3429789"/>
            <a:ext cx="10840451" cy="11945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u="sng">
                <a:solidFill>
                  <a:srgbClr val="0070C0"/>
                </a:solidFill>
                <a:latin typeface="Georgia Pro"/>
                <a:ea typeface="ＭＳ Ｐゴシック"/>
              </a:rPr>
              <a:t>Pawan Giri</a:t>
            </a:r>
            <a:r>
              <a:rPr lang="en-US" sz="2800" b="1">
                <a:solidFill>
                  <a:srgbClr val="0070C0"/>
                </a:solidFill>
                <a:latin typeface="Georgia Pro"/>
                <a:ea typeface="ＭＳ Ｐゴシック"/>
              </a:rPr>
              <a:t>, Ilya Kravchenko, </a:t>
            </a:r>
            <a:r>
              <a:rPr lang="en-US" sz="2800" b="1">
                <a:solidFill>
                  <a:srgbClr val="0070C0"/>
                </a:solidFill>
                <a:latin typeface="Georgia Pro"/>
                <a:ea typeface="+mn-lt"/>
                <a:cs typeface="+mn-lt"/>
              </a:rPr>
              <a:t>Patrick Allison</a:t>
            </a:r>
            <a:r>
              <a:rPr lang="en-US" sz="2800" b="1">
                <a:solidFill>
                  <a:srgbClr val="0070C0"/>
                </a:solidFill>
                <a:latin typeface="Georgia Pro"/>
                <a:ea typeface="ＭＳ Ｐゴシック"/>
              </a:rPr>
              <a:t>, </a:t>
            </a:r>
            <a:r>
              <a:rPr lang="en-US" sz="2800" b="1">
                <a:solidFill>
                  <a:srgbClr val="0070C0"/>
                </a:solidFill>
                <a:latin typeface="Georgia Pro"/>
                <a:ea typeface="+mn-lt"/>
                <a:cs typeface="+mn-lt"/>
              </a:rPr>
              <a:t> Amy L. Connolly</a:t>
            </a:r>
          </a:p>
          <a:p>
            <a:r>
              <a:rPr lang="en-US" b="1">
                <a:solidFill>
                  <a:srgbClr val="7030A0"/>
                </a:solidFill>
                <a:latin typeface="Georgia Pro"/>
                <a:ea typeface="ＭＳ Ｐゴシック"/>
              </a:rPr>
              <a:t>University of Nebraska Lincoln, Ohio State University</a:t>
            </a:r>
          </a:p>
          <a:p>
            <a:r>
              <a:rPr lang="en-US" sz="2800" b="1">
                <a:solidFill>
                  <a:srgbClr val="7030A0"/>
                </a:solidFill>
                <a:ea typeface="ＭＳ Ｐゴシック"/>
              </a:rPr>
              <a:t>(6/11/ 2024)</a:t>
            </a:r>
            <a:endParaRPr lang="en-US" sz="2800" b="1">
              <a:solidFill>
                <a:srgbClr val="002060"/>
              </a:solidFill>
            </a:endParaRPr>
          </a:p>
          <a:p>
            <a:endParaRPr lang="en-US" sz="160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347A2E1-9B13-5F64-3442-A496F94B7DA6}"/>
              </a:ext>
            </a:extLst>
          </p:cNvPr>
          <p:cNvSpPr txBox="1">
            <a:spLocks/>
          </p:cNvSpPr>
          <p:nvPr/>
        </p:nvSpPr>
        <p:spPr>
          <a:xfrm>
            <a:off x="1834367" y="6551786"/>
            <a:ext cx="8951238" cy="304279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ea typeface="+mn-lt"/>
                <a:cs typeface="+mn-lt"/>
              </a:rPr>
              <a:t>U.S. National Science Foundation-</a:t>
            </a:r>
            <a:r>
              <a:rPr lang="en-US" b="1" err="1">
                <a:ea typeface="+mn-lt"/>
                <a:cs typeface="+mn-lt"/>
              </a:rPr>
              <a:t>EPSCoR</a:t>
            </a:r>
            <a:r>
              <a:rPr lang="en-US" b="1">
                <a:ea typeface="+mn-lt"/>
                <a:cs typeface="+mn-lt"/>
              </a:rPr>
              <a:t> (RII Track-2 FEC, award #2019597)</a:t>
            </a:r>
            <a:endParaRPr lang="en-US" b="1"/>
          </a:p>
        </p:txBody>
      </p:sp>
      <p:pic>
        <p:nvPicPr>
          <p:cNvPr id="13" name="Picture 12" descr="File:The Ohio State University Logo.jpg ...">
            <a:extLst>
              <a:ext uri="{FF2B5EF4-FFF2-40B4-BE49-F238E27FC236}">
                <a16:creationId xmlns:a16="http://schemas.microsoft.com/office/drawing/2014/main" id="{7DFB2C7E-E95A-5641-7E2C-764532996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142" y="4829086"/>
            <a:ext cx="1986772" cy="1584923"/>
          </a:xfrm>
          <a:prstGeom prst="rect">
            <a:avLst/>
          </a:prstGeom>
        </p:spPr>
      </p:pic>
      <p:pic>
        <p:nvPicPr>
          <p:cNvPr id="14" name="Picture 13" descr="Our Marks | University Communication ...">
            <a:extLst>
              <a:ext uri="{FF2B5EF4-FFF2-40B4-BE49-F238E27FC236}">
                <a16:creationId xmlns:a16="http://schemas.microsoft.com/office/drawing/2014/main" id="{E9BEFBCC-25E7-6CC0-AB18-AFA41D77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356" y="5011137"/>
            <a:ext cx="1996118" cy="1249573"/>
          </a:xfrm>
          <a:prstGeom prst="rect">
            <a:avLst/>
          </a:prstGeom>
        </p:spPr>
      </p:pic>
      <p:pic>
        <p:nvPicPr>
          <p:cNvPr id="3" name="Picture 2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DFE21291-744C-6AA2-8218-EA689B74E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5961" y="153043"/>
            <a:ext cx="1163860" cy="116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67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aph of a signal&#10;&#10;Description automatically generated">
            <a:extLst>
              <a:ext uri="{FF2B5EF4-FFF2-40B4-BE49-F238E27FC236}">
                <a16:creationId xmlns:a16="http://schemas.microsoft.com/office/drawing/2014/main" id="{27D9A536-23A4-54D0-BF00-A31101EC4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887" y="3795871"/>
            <a:ext cx="5248275" cy="2880633"/>
          </a:xfrm>
          <a:prstGeom prst="rect">
            <a:avLst/>
          </a:prstGeom>
        </p:spPr>
      </p:pic>
      <p:pic>
        <p:nvPicPr>
          <p:cNvPr id="7" name="Content Placeholder 5" descr="A graph of a waveform&#10;&#10;Description automatically generated">
            <a:extLst>
              <a:ext uri="{FF2B5EF4-FFF2-40B4-BE49-F238E27FC236}">
                <a16:creationId xmlns:a16="http://schemas.microsoft.com/office/drawing/2014/main" id="{E701F3BA-32CE-0D3C-0691-93B8D425B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41" y="3829234"/>
            <a:ext cx="5720522" cy="2754194"/>
          </a:xfrm>
          <a:prstGeom prst="rect">
            <a:avLst/>
          </a:prstGeom>
        </p:spPr>
      </p:pic>
      <p:pic>
        <p:nvPicPr>
          <p:cNvPr id="9" name="Picture 8" descr="A circuit board with wires&#10;&#10;Description automatically generated">
            <a:extLst>
              <a:ext uri="{FF2B5EF4-FFF2-40B4-BE49-F238E27FC236}">
                <a16:creationId xmlns:a16="http://schemas.microsoft.com/office/drawing/2014/main" id="{E1BFB651-CE34-5801-800D-D0BB3D72E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75" y="1494190"/>
            <a:ext cx="4478619" cy="2481848"/>
          </a:xfrm>
          <a:prstGeom prst="rect">
            <a:avLst/>
          </a:prstGeom>
        </p:spPr>
      </p:pic>
      <p:pic>
        <p:nvPicPr>
          <p:cNvPr id="14" name="Picture 13" descr="A graph of a signal&#10;&#10;Description automatically generated">
            <a:extLst>
              <a:ext uri="{FF2B5EF4-FFF2-40B4-BE49-F238E27FC236}">
                <a16:creationId xmlns:a16="http://schemas.microsoft.com/office/drawing/2014/main" id="{E0736D5B-896F-B086-F059-65365A82F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132" y="873578"/>
            <a:ext cx="5235872" cy="308278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06AD7E5-EFC8-80B3-1F42-D60223A4F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17" y="169859"/>
            <a:ext cx="9705200" cy="574002"/>
          </a:xfrm>
        </p:spPr>
        <p:txBody>
          <a:bodyPr>
            <a:no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Georgia Pro"/>
              </a:rPr>
              <a:t>Test waveforms in </a:t>
            </a:r>
            <a:r>
              <a:rPr lang="en-US" sz="4400" b="1" err="1">
                <a:solidFill>
                  <a:schemeClr val="tx1"/>
                </a:solidFill>
                <a:latin typeface="Georgia Pro"/>
              </a:rPr>
              <a:t>RFSoC</a:t>
            </a:r>
            <a:endParaRPr lang="en-US" sz="4400" b="1">
              <a:solidFill>
                <a:schemeClr val="tx1"/>
              </a:solidFill>
              <a:latin typeface="Georgia Pr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BCCF45-F1C4-D144-FCD9-E9687A5E591B}"/>
              </a:ext>
            </a:extLst>
          </p:cNvPr>
          <p:cNvSpPr txBox="1"/>
          <p:nvPr/>
        </p:nvSpPr>
        <p:spPr>
          <a:xfrm>
            <a:off x="798777" y="749104"/>
            <a:ext cx="4406733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242424"/>
                </a:solidFill>
                <a:latin typeface="Georgia Pro"/>
                <a:ea typeface="Segoe UI"/>
                <a:cs typeface="Segoe UI"/>
              </a:rPr>
              <a:t>Used a signal pattern originally used by Jakob Henrich (RNOG from DESY) for RADIANT board testing</a:t>
            </a:r>
            <a:endParaRPr lang="en-US" sz="1400" b="1" dirty="0">
              <a:latin typeface="Georgia Pro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4D05CC54-CA68-89CA-7F35-FB2339A5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4487" y="6528878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dirty="0" smtClean="0"/>
              <a:t>10</a:t>
            </a:fld>
            <a:endParaRPr lang="en-US" sz="14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A1526B-4808-5A6B-1AA0-35A704E734D9}"/>
              </a:ext>
            </a:extLst>
          </p:cNvPr>
          <p:cNvSpPr txBox="1"/>
          <p:nvPr/>
        </p:nvSpPr>
        <p:spPr>
          <a:xfrm>
            <a:off x="8433353" y="3780662"/>
            <a:ext cx="999126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dirty="0">
                <a:latin typeface="Georgia Pro"/>
              </a:rPr>
              <a:t>time[sec]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96DCF4-746C-FB60-D4CA-FE6679931956}"/>
              </a:ext>
            </a:extLst>
          </p:cNvPr>
          <p:cNvSpPr txBox="1"/>
          <p:nvPr/>
        </p:nvSpPr>
        <p:spPr>
          <a:xfrm>
            <a:off x="8433353" y="6563618"/>
            <a:ext cx="999126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dirty="0">
                <a:latin typeface="Georgia Pro"/>
              </a:rPr>
              <a:t>time[sec]</a:t>
            </a:r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664BA040-6CC0-A4F7-2B84-4FCD25867F11}"/>
              </a:ext>
            </a:extLst>
          </p:cNvPr>
          <p:cNvSpPr>
            <a:spLocks noGrp="1"/>
          </p:cNvSpPr>
          <p:nvPr/>
        </p:nvSpPr>
        <p:spPr>
          <a:xfrm>
            <a:off x="3049420" y="65265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Pawan Giri (UNL)</a:t>
            </a:r>
          </a:p>
        </p:txBody>
      </p:sp>
      <p:pic>
        <p:nvPicPr>
          <p:cNvPr id="4" name="Picture 3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900C1C3A-042F-0527-0A7D-B644D1203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3526" y="130955"/>
            <a:ext cx="666906" cy="5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5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9D9F3-39F5-20B1-3595-8D0D4A97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Georgia Pro"/>
              </a:rPr>
              <a:t>Summary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BDC8AE9-5F75-D847-69A6-E8ABF728BCA8}"/>
              </a:ext>
            </a:extLst>
          </p:cNvPr>
          <p:cNvSpPr txBox="1"/>
          <p:nvPr/>
        </p:nvSpPr>
        <p:spPr>
          <a:xfrm>
            <a:off x="277661" y="1486241"/>
            <a:ext cx="11887197" cy="452431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/>
              <a:buChar char="q"/>
            </a:pPr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Georgia Pro"/>
                <a:cs typeface="Arial"/>
              </a:rPr>
              <a:t>ARA-Next will be more advanced, significantly enhancing ARA's sensitivity</a:t>
            </a:r>
            <a:endParaRPr lang="en-US" sz="2400">
              <a:solidFill>
                <a:schemeClr val="accent2">
                  <a:lumMod val="75000"/>
                </a:schemeClr>
              </a:solidFill>
              <a:latin typeface="Georgia Pro"/>
            </a:endParaRPr>
          </a:p>
          <a:p>
            <a:pPr marL="342900" indent="-342900">
              <a:buFont typeface="Wingdings"/>
              <a:buChar char="q"/>
            </a:pPr>
            <a:r>
              <a:rPr lang="en-US" sz="2400">
                <a:solidFill>
                  <a:srgbClr val="7030A0"/>
                </a:solidFill>
                <a:latin typeface="Georgia Pro"/>
                <a:cs typeface="Arial"/>
              </a:rPr>
              <a:t>With </a:t>
            </a:r>
            <a:r>
              <a:rPr lang="en-US" sz="2400" err="1">
                <a:solidFill>
                  <a:srgbClr val="7030A0"/>
                </a:solidFill>
                <a:latin typeface="Georgia Pro"/>
                <a:cs typeface="Arial"/>
              </a:rPr>
              <a:t>RFSoC</a:t>
            </a:r>
            <a:r>
              <a:rPr lang="en-US" sz="2400">
                <a:solidFill>
                  <a:srgbClr val="7030A0"/>
                </a:solidFill>
                <a:latin typeface="Georgia Pro"/>
                <a:cs typeface="Arial"/>
              </a:rPr>
              <a:t>, we will be able to add numerous new features to the ARA DAQ, such as:</a:t>
            </a:r>
          </a:p>
          <a:p>
            <a:r>
              <a:rPr lang="en-US" sz="2400">
                <a:solidFill>
                  <a:srgbClr val="0070C0"/>
                </a:solidFill>
                <a:latin typeface="Georgia Pro"/>
                <a:cs typeface="Arial"/>
              </a:rPr>
              <a:t>    </a:t>
            </a:r>
            <a:r>
              <a:rPr lang="en-US" sz="2400">
                <a:latin typeface="Georgia Pro"/>
                <a:cs typeface="Arial"/>
              </a:rPr>
              <a:t> - Designing a new trigger system</a:t>
            </a:r>
          </a:p>
          <a:p>
            <a:r>
              <a:rPr lang="en-US" sz="2400">
                <a:latin typeface="Georgia Pro"/>
                <a:cs typeface="Arial"/>
              </a:rPr>
              <a:t>     - Adding more tags and event classifications​</a:t>
            </a:r>
          </a:p>
          <a:p>
            <a:r>
              <a:rPr lang="en-US" sz="2400">
                <a:latin typeface="Georgia Pro"/>
                <a:cs typeface="Arial"/>
              </a:rPr>
              <a:t>     - Rejecting surface events​</a:t>
            </a:r>
          </a:p>
          <a:p>
            <a:r>
              <a:rPr lang="en-US" sz="2400">
                <a:latin typeface="Georgia Pro"/>
                <a:cs typeface="Arial"/>
              </a:rPr>
              <a:t>     - Identifying known traces at the trigger level​</a:t>
            </a:r>
          </a:p>
          <a:p>
            <a:pPr marL="342900" indent="-342900">
              <a:buFont typeface="Wingdings"/>
              <a:buChar char="q"/>
            </a:pPr>
            <a:r>
              <a:rPr lang="en-US" sz="2400">
                <a:solidFill>
                  <a:srgbClr val="0D0D0D"/>
                </a:solidFill>
                <a:latin typeface="Georgia Pro"/>
                <a:ea typeface="+mn-lt"/>
                <a:cs typeface="+mn-lt"/>
              </a:rPr>
              <a:t>ARA plans to upgrade at least one station's DAQ with ARA-Next DAQ in the coming pole season</a:t>
            </a:r>
            <a:endParaRPr lang="en-US" sz="2400">
              <a:solidFill>
                <a:srgbClr val="000000"/>
              </a:solidFill>
              <a:latin typeface="Georgia Pro"/>
              <a:ea typeface="+mn-lt"/>
              <a:cs typeface="+mn-lt"/>
            </a:endParaRPr>
          </a:p>
          <a:p>
            <a:pPr marL="228600" indent="-228600">
              <a:buFont typeface="Wingdings"/>
              <a:buChar char="q"/>
            </a:pPr>
            <a:r>
              <a:rPr lang="en-US" sz="2400">
                <a:solidFill>
                  <a:srgbClr val="0070C0"/>
                </a:solidFill>
                <a:latin typeface="Georgia Pro"/>
                <a:cs typeface="Arial"/>
              </a:rPr>
              <a:t> Exploration of </a:t>
            </a:r>
            <a:r>
              <a:rPr lang="en-US" sz="2400" err="1">
                <a:solidFill>
                  <a:srgbClr val="0070C0"/>
                </a:solidFill>
                <a:latin typeface="Georgia Pro"/>
                <a:cs typeface="Arial"/>
              </a:rPr>
              <a:t>RFSoC</a:t>
            </a:r>
            <a:r>
              <a:rPr lang="en-US" sz="2400">
                <a:solidFill>
                  <a:srgbClr val="0070C0"/>
                </a:solidFill>
                <a:latin typeface="Georgia Pro"/>
                <a:cs typeface="Arial"/>
              </a:rPr>
              <a:t> and development of the ARA-Next DAQ are ongoing</a:t>
            </a:r>
          </a:p>
          <a:p>
            <a:pPr marL="228600" indent="-228600">
              <a:buFont typeface="Wingdings"/>
              <a:buChar char="q"/>
            </a:pPr>
            <a:r>
              <a:rPr lang="en-US" sz="2400" b="1">
                <a:solidFill>
                  <a:schemeClr val="accent3">
                    <a:lumMod val="50000"/>
                  </a:schemeClr>
                </a:solidFill>
                <a:latin typeface="Georgia Pro"/>
                <a:cs typeface="Arial"/>
              </a:rPr>
              <a:t> Dr. Patrick </a:t>
            </a:r>
            <a:r>
              <a:rPr lang="en-US" sz="2400" b="1">
                <a:solidFill>
                  <a:schemeClr val="accent3">
                    <a:lumMod val="50000"/>
                  </a:schemeClr>
                </a:solidFill>
                <a:latin typeface="Georgia Pro"/>
                <a:ea typeface="+mn-lt"/>
                <a:cs typeface="+mn-lt"/>
              </a:rPr>
              <a:t>Allison</a:t>
            </a:r>
            <a:r>
              <a:rPr lang="en-US" sz="2400">
                <a:solidFill>
                  <a:schemeClr val="accent3">
                    <a:lumMod val="50000"/>
                  </a:schemeClr>
                </a:solidFill>
                <a:latin typeface="Georgia Pro"/>
                <a:cs typeface="Arial"/>
              </a:rPr>
              <a:t> (OSU) is working on the optimal development of the hardware configuration for ARA-Next DAQ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34968412-D10B-76D4-6870-FE57602B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4487" y="6528878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dirty="0" smtClean="0"/>
              <a:t>11</a:t>
            </a:fld>
            <a:endParaRPr lang="en-US" sz="1400" b="1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664BA040-6CC0-A4F7-2B84-4FCD25867F11}"/>
              </a:ext>
            </a:extLst>
          </p:cNvPr>
          <p:cNvSpPr>
            <a:spLocks noGrp="1"/>
          </p:cNvSpPr>
          <p:nvPr/>
        </p:nvSpPr>
        <p:spPr>
          <a:xfrm>
            <a:off x="3049420" y="65265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Pawan Giri (UNL)</a:t>
            </a:r>
          </a:p>
        </p:txBody>
      </p:sp>
      <p:pic>
        <p:nvPicPr>
          <p:cNvPr id="7" name="Picture 6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9554E140-ABA1-AC21-B796-BFA7CAB98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526" y="130955"/>
            <a:ext cx="666906" cy="5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49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2C907-1E0C-A7FE-B24D-481B0496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Pawan Giri (UNL)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11147-2223-959E-D091-D876DD84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086DC1-8900-C387-5B98-96A4C631AD44}"/>
              </a:ext>
            </a:extLst>
          </p:cNvPr>
          <p:cNvSpPr txBox="1">
            <a:spLocks/>
          </p:cNvSpPr>
          <p:nvPr/>
        </p:nvSpPr>
        <p:spPr>
          <a:xfrm>
            <a:off x="2605841" y="27642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latin typeface="Georgia Pro"/>
              </a:rPr>
              <a:t>Thank you !</a:t>
            </a:r>
          </a:p>
        </p:txBody>
      </p:sp>
      <p:pic>
        <p:nvPicPr>
          <p:cNvPr id="8" name="Picture 7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35E80F3C-9998-5E2C-A5BF-CE7E0970C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526" y="130955"/>
            <a:ext cx="666906" cy="5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7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4F9E0-A0DA-CF0E-4B22-8E6B9D40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2935" y="-97367"/>
            <a:ext cx="11862147" cy="1111047"/>
          </a:xfrm>
        </p:spPr>
        <p:txBody>
          <a:bodyPr>
            <a:normAutofit fontScale="90000"/>
          </a:bodyPr>
          <a:lstStyle/>
          <a:p>
            <a:r>
              <a:rPr lang="en-US"/>
              <a:t>     </a:t>
            </a:r>
            <a:r>
              <a:rPr lang="en-US">
                <a:latin typeface="Georgia Pro"/>
              </a:rPr>
              <a:t>           </a:t>
            </a:r>
            <a:r>
              <a:rPr lang="en-US" b="1" err="1">
                <a:latin typeface="Georgia Pro"/>
              </a:rPr>
              <a:t>Askaryan</a:t>
            </a:r>
            <a:r>
              <a:rPr lang="en-US" b="1">
                <a:latin typeface="Georgia Pro"/>
              </a:rPr>
              <a:t> Radio Array - Experiment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F97673-2FF3-A177-9503-F3AD7A153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2" y="3592729"/>
            <a:ext cx="4507295" cy="30298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B62923-BF01-EFB4-7595-0DD03D28F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835" y="3429001"/>
            <a:ext cx="4784145" cy="32924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C02A38-BDE2-E6C2-6AF4-C201583B669C}"/>
              </a:ext>
            </a:extLst>
          </p:cNvPr>
          <p:cNvSpPr txBox="1"/>
          <p:nvPr/>
        </p:nvSpPr>
        <p:spPr>
          <a:xfrm>
            <a:off x="882071" y="983383"/>
            <a:ext cx="11055929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>
              <a:solidFill>
                <a:srgbClr val="7030A0"/>
              </a:solidFill>
            </a:endParaRPr>
          </a:p>
          <a:p>
            <a:pPr marL="342900" indent="-342900">
              <a:buFont typeface="Wingdings"/>
              <a:buChar char="q"/>
            </a:pPr>
            <a:r>
              <a:rPr lang="en-US" sz="2400">
                <a:latin typeface="Georgia Pro"/>
              </a:rPr>
              <a:t>Neutrino detector based on </a:t>
            </a:r>
            <a:r>
              <a:rPr lang="en-US" sz="2400" err="1">
                <a:latin typeface="Georgia Pro"/>
              </a:rPr>
              <a:t>Askaryan</a:t>
            </a:r>
            <a:r>
              <a:rPr lang="en-US" sz="2400">
                <a:latin typeface="Georgia Pro"/>
              </a:rPr>
              <a:t> radiation principle </a:t>
            </a:r>
            <a:endParaRPr lang="en-US" sz="2400">
              <a:latin typeface="Georgia Pro"/>
              <a:ea typeface="Jost" panose="020B0604020202020204" charset="0"/>
            </a:endParaRPr>
          </a:p>
          <a:p>
            <a:pPr marL="342900" indent="-342900">
              <a:buFont typeface="Wingdings"/>
              <a:buChar char="q"/>
            </a:pPr>
            <a:r>
              <a:rPr lang="en-US" sz="2400">
                <a:latin typeface="Georgia Pro"/>
                <a:ea typeface="Jost" panose="020B0604020202020204" charset="0"/>
              </a:rPr>
              <a:t>Traditional ARA station contains 16 receiving antennas(8 </a:t>
            </a:r>
            <a:r>
              <a:rPr lang="en-US" sz="2400" err="1">
                <a:latin typeface="Georgia Pro"/>
                <a:ea typeface="Jost" panose="020B0604020202020204" charset="0"/>
              </a:rPr>
              <a:t>Vpols</a:t>
            </a:r>
            <a:r>
              <a:rPr lang="en-US" sz="2400">
                <a:latin typeface="Georgia Pro"/>
                <a:ea typeface="Jost" panose="020B0604020202020204" charset="0"/>
              </a:rPr>
              <a:t>, 8 </a:t>
            </a:r>
            <a:r>
              <a:rPr lang="en-US" sz="2400" err="1">
                <a:latin typeface="Georgia Pro"/>
                <a:ea typeface="Jost" panose="020B0604020202020204" charset="0"/>
              </a:rPr>
              <a:t>Hpols</a:t>
            </a:r>
            <a:r>
              <a:rPr lang="en-US" sz="2400">
                <a:latin typeface="Georgia Pro"/>
                <a:ea typeface="Jost" panose="020B0604020202020204" charset="0"/>
              </a:rPr>
              <a:t>) and calibration pulser antennas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>
                <a:solidFill>
                  <a:srgbClr val="0070C0"/>
                </a:solidFill>
                <a:latin typeface="Georgia Pro"/>
                <a:ea typeface="Jost" panose="020B0604020202020204" charset="0"/>
              </a:rPr>
              <a:t>Why Radio detector?</a:t>
            </a:r>
          </a:p>
          <a:p>
            <a:r>
              <a:rPr lang="en-US" sz="2000">
                <a:latin typeface="Georgia Pro"/>
                <a:ea typeface="Jost" panose="020B0604020202020204" charset="0"/>
              </a:rPr>
              <a:t>   -</a:t>
            </a:r>
            <a:r>
              <a:rPr lang="en-US" sz="2400">
                <a:latin typeface="Georgia Pro"/>
                <a:ea typeface="Jost" panose="020B0604020202020204" charset="0"/>
              </a:rPr>
              <a:t>  ice is low-loss to radio frequency and field attenuation length goes up kilometer</a:t>
            </a:r>
          </a:p>
          <a:p>
            <a:endParaRPr lang="en-US" sz="2000">
              <a:latin typeface="Georgia Pro"/>
              <a:ea typeface="Jost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09B086-BE53-937B-DDA8-DFE60921A49D}"/>
              </a:ext>
            </a:extLst>
          </p:cNvPr>
          <p:cNvSpPr txBox="1"/>
          <p:nvPr/>
        </p:nvSpPr>
        <p:spPr>
          <a:xfrm>
            <a:off x="957720" y="6435650"/>
            <a:ext cx="424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Schematic diagram of ARA station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B3CBE-8A22-E199-50E5-CF8FE6966AC6}"/>
              </a:ext>
            </a:extLst>
          </p:cNvPr>
          <p:cNvSpPr txBox="1"/>
          <p:nvPr/>
        </p:nvSpPr>
        <p:spPr>
          <a:xfrm>
            <a:off x="5955175" y="6490117"/>
            <a:ext cx="62396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Calibration  event recorded on  ARA2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1EB2AB-DF54-89F8-3EF1-8D1B57C8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4487" y="6528878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dirty="0" smtClean="0"/>
              <a:t>2</a:t>
            </a:fld>
            <a:endParaRPr lang="en-US" sz="1400" b="1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05A8BED3-813F-8DC0-9A27-F55C6E27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9420" y="6526538"/>
            <a:ext cx="4114800" cy="365125"/>
          </a:xfrm>
        </p:spPr>
        <p:txBody>
          <a:bodyPr/>
          <a:lstStyle/>
          <a:p>
            <a:r>
              <a:rPr lang="en-US" b="1"/>
              <a:t>Pawan Giri (UNL)</a:t>
            </a:r>
          </a:p>
        </p:txBody>
      </p:sp>
      <p:pic>
        <p:nvPicPr>
          <p:cNvPr id="8" name="Picture 7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74F2E898-F8C4-9109-9722-4C5592F09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526" y="130955"/>
            <a:ext cx="666906" cy="5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B160B5-D8A9-9368-4759-6268A292B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2" y="3012060"/>
            <a:ext cx="4978167" cy="38162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574E00-4B3D-5CE7-C987-0172C375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397" y="-213758"/>
            <a:ext cx="10044549" cy="1325563"/>
          </a:xfrm>
        </p:spPr>
        <p:txBody>
          <a:bodyPr/>
          <a:lstStyle/>
          <a:p>
            <a:r>
              <a:rPr lang="en-US" b="1">
                <a:latin typeface="Georgia Pro"/>
              </a:rPr>
              <a:t>ARA DAQ Upgrade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66FE3-E9DF-F26E-AECD-CA8A6065D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84" y="744626"/>
            <a:ext cx="11944152" cy="21245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C00000"/>
                </a:solidFill>
                <a:latin typeface="Georgia Pro"/>
              </a:rPr>
              <a:t>Current DAQ: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>
                <a:solidFill>
                  <a:srgbClr val="7030A0"/>
                </a:solidFill>
                <a:latin typeface="Georgia Pro"/>
              </a:rPr>
              <a:t> Based on a custom motherboard ARA Trigger and Readout Interface(ATRI)</a:t>
            </a:r>
            <a:r>
              <a:rPr lang="en-US" sz="2400">
                <a:latin typeface="Georgia Pro"/>
              </a:rPr>
              <a:t>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>
                <a:solidFill>
                  <a:srgbClr val="0070C0"/>
                </a:solidFill>
                <a:latin typeface="Georgia Pro"/>
              </a:rPr>
              <a:t> Each incoming string from ice carries signal from four channels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>
                <a:latin typeface="Georgia Pro"/>
              </a:rPr>
              <a:t> Signal goes into digitizer (DDA) and trigger (TDA) simultaneously via splitter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>
                <a:latin typeface="Georgia Pro"/>
              </a:rPr>
              <a:t> </a:t>
            </a:r>
            <a:r>
              <a:rPr lang="en-US" sz="2400">
                <a:solidFill>
                  <a:srgbClr val="0070C0"/>
                </a:solidFill>
                <a:latin typeface="Georgia Pro"/>
              </a:rPr>
              <a:t>At FPGA, trigger logic is performed(</a:t>
            </a:r>
            <a:r>
              <a:rPr lang="en-US" sz="2400">
                <a:solidFill>
                  <a:srgbClr val="0070C0"/>
                </a:solidFill>
                <a:latin typeface="Georgia Pro"/>
                <a:ea typeface="+mn-lt"/>
                <a:cs typeface="+mn-lt"/>
              </a:rPr>
              <a:t>3 hit logic)</a:t>
            </a:r>
          </a:p>
          <a:p>
            <a:pPr marL="0" indent="0">
              <a:buNone/>
            </a:pPr>
            <a:endParaRPr lang="en-US" sz="2400">
              <a:solidFill>
                <a:srgbClr val="7030A0"/>
              </a:solidFill>
              <a:latin typeface="Georgia Pro"/>
              <a:ea typeface="Jost" panose="020B0604020202020204" charset="0"/>
            </a:endParaRPr>
          </a:p>
          <a:p>
            <a:pPr marL="0" indent="0">
              <a:buNone/>
            </a:pPr>
            <a:endParaRPr lang="en-US" sz="2400" b="1">
              <a:latin typeface="Georgia Pro"/>
              <a:ea typeface="Jost" panose="020B0604020202020204" charset="0"/>
            </a:endParaRPr>
          </a:p>
          <a:p>
            <a:pPr marL="0" indent="0">
              <a:buNone/>
            </a:pPr>
            <a:endParaRPr lang="en-US" sz="2000">
              <a:latin typeface="Georgia Pro"/>
            </a:endParaRP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6" name="Picture 5" descr="A diagram of a radio array&#10;&#10;Description automatically generated">
            <a:extLst>
              <a:ext uri="{FF2B5EF4-FFF2-40B4-BE49-F238E27FC236}">
                <a16:creationId xmlns:a16="http://schemas.microsoft.com/office/drawing/2014/main" id="{0EE5B49E-79FD-CCBE-5C3E-2C50F2DD8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953" y="3015320"/>
            <a:ext cx="6305195" cy="39623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2EBE95-701D-E189-66D3-B876CCBC04F8}"/>
              </a:ext>
            </a:extLst>
          </p:cNvPr>
          <p:cNvSpPr txBox="1"/>
          <p:nvPr/>
        </p:nvSpPr>
        <p:spPr>
          <a:xfrm>
            <a:off x="5789113" y="6185771"/>
            <a:ext cx="631311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Georgia Pro"/>
              </a:rPr>
              <a:t>ARA-Next DAQ will be based on </a:t>
            </a:r>
            <a:r>
              <a:rPr lang="en-US" sz="1400" b="1" err="1">
                <a:latin typeface="Georgia Pro"/>
              </a:rPr>
              <a:t>RFSoC</a:t>
            </a:r>
            <a:endParaRPr lang="en-US" sz="140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F31CD1-06F6-0C74-2496-976E097A2D32}"/>
              </a:ext>
            </a:extLst>
          </p:cNvPr>
          <p:cNvSpPr txBox="1"/>
          <p:nvPr/>
        </p:nvSpPr>
        <p:spPr>
          <a:xfrm>
            <a:off x="1446756" y="6519797"/>
            <a:ext cx="407930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Georgia Pro"/>
              </a:rPr>
              <a:t>Current ARA DAQ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D8ECE9E5-5A9F-F8A7-67CD-6662F88F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4487" y="6528878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dirty="0" smtClean="0"/>
              <a:t>3</a:t>
            </a:fld>
            <a:endParaRPr lang="en-US" sz="1400" b="1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6B36405-28BB-D103-CB16-B83EC3ED2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9420" y="6526538"/>
            <a:ext cx="4114800" cy="365125"/>
          </a:xfrm>
        </p:spPr>
        <p:txBody>
          <a:bodyPr/>
          <a:lstStyle/>
          <a:p>
            <a:r>
              <a:rPr lang="en-US" b="1"/>
              <a:t>Pawan Giri (UNL)</a:t>
            </a:r>
          </a:p>
        </p:txBody>
      </p:sp>
      <p:pic>
        <p:nvPicPr>
          <p:cNvPr id="10" name="Picture 9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3E87ADD8-CCE4-E010-F74A-2E96D6062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526" y="130955"/>
            <a:ext cx="666906" cy="5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circuit board with white text&#10;&#10;Description automatically generated">
            <a:extLst>
              <a:ext uri="{FF2B5EF4-FFF2-40B4-BE49-F238E27FC236}">
                <a16:creationId xmlns:a16="http://schemas.microsoft.com/office/drawing/2014/main" id="{D626FC56-B625-78CA-D3C4-BCF64B62F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550" y="642938"/>
            <a:ext cx="5842000" cy="5026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7780" y="255435"/>
            <a:ext cx="6557963" cy="782638"/>
          </a:xfrm>
        </p:spPr>
        <p:txBody>
          <a:bodyPr/>
          <a:lstStyle/>
          <a:p>
            <a:r>
              <a:rPr lang="en-US" b="1" err="1">
                <a:latin typeface="Georgia Pro"/>
              </a:rPr>
              <a:t>RFSoC</a:t>
            </a:r>
            <a:r>
              <a:rPr lang="en-US" b="1">
                <a:latin typeface="Georgia Pro"/>
              </a:rPr>
              <a:t> 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21450-3024-4103-98AE-6D80CECEDA4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216150"/>
            <a:ext cx="5440363" cy="3433763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spcBef>
                <a:spcPts val="1800"/>
              </a:spcBef>
              <a:buFont typeface="Wingdings" panose="020B0604020202020204" pitchFamily="34" charset="0"/>
              <a:buChar char="q"/>
            </a:pPr>
            <a:r>
              <a:rPr lang="en-US" sz="2400">
                <a:solidFill>
                  <a:srgbClr val="7030A0"/>
                </a:solidFill>
                <a:latin typeface="Georgia Pro"/>
                <a:ea typeface="Source Sans Pro Light"/>
                <a:cs typeface="Arial"/>
              </a:rPr>
              <a:t> Integrated circuit that combines an FPGA with ADCs and DACs on a single chip</a:t>
            </a:r>
            <a:endParaRPr lang="en-US"/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2400" err="1">
                <a:solidFill>
                  <a:srgbClr val="0070C0"/>
                </a:solidFill>
                <a:latin typeface="Georgia Pro"/>
                <a:ea typeface="Source Sans Pro Light"/>
                <a:cs typeface="Arial"/>
              </a:rPr>
              <a:t>RFSoC</a:t>
            </a:r>
            <a:r>
              <a:rPr lang="en-US" sz="2400">
                <a:solidFill>
                  <a:srgbClr val="0070C0"/>
                </a:solidFill>
                <a:latin typeface="Georgia Pro"/>
                <a:ea typeface="Source Sans Pro Light"/>
                <a:cs typeface="Arial"/>
              </a:rPr>
              <a:t> devices :</a:t>
            </a:r>
          </a:p>
          <a:p>
            <a:pPr>
              <a:spcBef>
                <a:spcPts val="1800"/>
              </a:spcBef>
              <a:buFont typeface="Wingdings" panose="020B0604020202020204" pitchFamily="34" charset="0"/>
              <a:buChar char="q"/>
            </a:pPr>
            <a:r>
              <a:rPr lang="en-US" sz="2400">
                <a:latin typeface="Georgia Pro"/>
                <a:ea typeface="Source Sans Pro Light"/>
                <a:cs typeface="Arial"/>
              </a:rPr>
              <a:t> Highly flexible and programmable, rich in customization</a:t>
            </a:r>
          </a:p>
          <a:p>
            <a:pPr>
              <a:spcBef>
                <a:spcPts val="1800"/>
              </a:spcBef>
              <a:buFont typeface="Wingdings" panose="020B0604020202020204" pitchFamily="34" charset="0"/>
              <a:buChar char="q"/>
            </a:pPr>
            <a:r>
              <a:rPr lang="en-US" sz="2400">
                <a:latin typeface="Georgia Pro"/>
                <a:ea typeface="Source Sans Pro Light"/>
                <a:cs typeface="Arial"/>
              </a:rPr>
              <a:t> Wide range of application</a:t>
            </a:r>
          </a:p>
          <a:p>
            <a:pPr>
              <a:spcBef>
                <a:spcPts val="1800"/>
              </a:spcBef>
              <a:buFont typeface="Wingdings" panose="020B0604020202020204" pitchFamily="34" charset="0"/>
              <a:buChar char="q"/>
            </a:pPr>
            <a:r>
              <a:rPr lang="en-US" sz="2400">
                <a:latin typeface="Georgia Pro"/>
                <a:ea typeface="Source Sans Pro Light"/>
                <a:cs typeface="Arial"/>
              </a:rPr>
              <a:t> Development tools and programming languages </a:t>
            </a:r>
          </a:p>
          <a:p>
            <a:pPr>
              <a:spcBef>
                <a:spcPts val="1800"/>
              </a:spcBef>
              <a:buFont typeface="Wingdings" panose="020B0604020202020204" pitchFamily="34" charset="0"/>
              <a:buChar char="q"/>
            </a:pPr>
            <a:r>
              <a:rPr lang="en-US" sz="2400">
                <a:latin typeface="Georgia Pro"/>
                <a:ea typeface="Source Sans Pro Light"/>
                <a:cs typeface="Arial"/>
              </a:rPr>
              <a:t> High speed signal processing</a:t>
            </a:r>
          </a:p>
          <a:p>
            <a:pPr>
              <a:spcBef>
                <a:spcPts val="1800"/>
              </a:spcBef>
              <a:buFont typeface="Wingdings" panose="020B0604020202020204" pitchFamily="34" charset="0"/>
              <a:buChar char="q"/>
            </a:pPr>
            <a:r>
              <a:rPr lang="en-US" sz="2400">
                <a:latin typeface="Georgia Pro"/>
                <a:ea typeface="Source Sans Pro Light"/>
                <a:cs typeface="Arial"/>
              </a:rPr>
              <a:t> Can operate at low power levels</a:t>
            </a:r>
          </a:p>
          <a:p>
            <a:pPr marL="0" indent="0">
              <a:buNone/>
            </a:pPr>
            <a:endParaRPr lang="en-US" sz="2400">
              <a:latin typeface="Georgia Pro"/>
              <a:ea typeface="Source Sans Pro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2ABF2-DD07-0A91-0C1F-E14AFFE6B0BC}"/>
              </a:ext>
            </a:extLst>
          </p:cNvPr>
          <p:cNvSpPr txBox="1"/>
          <p:nvPr/>
        </p:nvSpPr>
        <p:spPr>
          <a:xfrm>
            <a:off x="6242234" y="6092927"/>
            <a:ext cx="586025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Georgia Pro"/>
                <a:ea typeface="Calibri"/>
                <a:cs typeface="Calibri"/>
              </a:rPr>
              <a:t>Fig : </a:t>
            </a:r>
            <a:r>
              <a:rPr lang="en-US" sz="2000" b="1">
                <a:latin typeface="Georgia Pro"/>
                <a:ea typeface="Calibri"/>
                <a:cs typeface="Calibri"/>
              </a:rPr>
              <a:t>R</a:t>
            </a:r>
            <a:r>
              <a:rPr lang="en-US" sz="2000">
                <a:latin typeface="Georgia Pro"/>
                <a:ea typeface="Calibri"/>
                <a:cs typeface="Calibri"/>
              </a:rPr>
              <a:t>adio</a:t>
            </a:r>
            <a:r>
              <a:rPr lang="en-US" sz="2000" b="1">
                <a:latin typeface="Georgia Pro"/>
                <a:ea typeface="Calibri"/>
                <a:cs typeface="Calibri"/>
              </a:rPr>
              <a:t> F</a:t>
            </a:r>
            <a:r>
              <a:rPr lang="en-US" sz="2000">
                <a:latin typeface="Georgia Pro"/>
                <a:ea typeface="Calibri"/>
                <a:cs typeface="Calibri"/>
              </a:rPr>
              <a:t>requency</a:t>
            </a:r>
            <a:r>
              <a:rPr lang="en-US" sz="2000" b="1">
                <a:latin typeface="Georgia Pro"/>
                <a:ea typeface="Calibri"/>
                <a:cs typeface="Calibri"/>
              </a:rPr>
              <a:t> S</a:t>
            </a:r>
            <a:r>
              <a:rPr lang="en-US" sz="2000">
                <a:latin typeface="Georgia Pro"/>
                <a:ea typeface="Calibri"/>
                <a:cs typeface="Calibri"/>
              </a:rPr>
              <a:t>ystem </a:t>
            </a:r>
            <a:r>
              <a:rPr lang="en-US" sz="2000" b="1">
                <a:latin typeface="Georgia Pro"/>
                <a:ea typeface="Calibri"/>
                <a:cs typeface="Calibri"/>
              </a:rPr>
              <a:t>o</a:t>
            </a:r>
            <a:r>
              <a:rPr lang="en-US" sz="2000">
                <a:latin typeface="Georgia Pro"/>
                <a:ea typeface="Calibri"/>
                <a:cs typeface="Calibri"/>
              </a:rPr>
              <a:t>n </a:t>
            </a:r>
            <a:r>
              <a:rPr lang="en-US" sz="2000" b="1">
                <a:latin typeface="Georgia Pro"/>
                <a:ea typeface="Calibri"/>
                <a:cs typeface="Calibri"/>
              </a:rPr>
              <a:t>C</a:t>
            </a:r>
            <a:r>
              <a:rPr lang="en-US" sz="2000">
                <a:latin typeface="Georgia Pro"/>
                <a:ea typeface="Calibri"/>
                <a:cs typeface="Calibri"/>
              </a:rPr>
              <a:t>hip(</a:t>
            </a:r>
            <a:r>
              <a:rPr lang="en-US" sz="2000" b="1" err="1">
                <a:latin typeface="Georgia Pro"/>
                <a:ea typeface="Calibri"/>
                <a:cs typeface="Calibri"/>
              </a:rPr>
              <a:t>RFSoC</a:t>
            </a:r>
            <a:r>
              <a:rPr lang="en-US" sz="2000">
                <a:latin typeface="Georgia Pro"/>
                <a:ea typeface="Calibri"/>
                <a:cs typeface="Calibri"/>
              </a:rPr>
              <a:t>)</a:t>
            </a:r>
            <a:endParaRPr lang="en-US" sz="2000">
              <a:latin typeface="Georgia Pro"/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DE0871B8-9A9C-20A7-8317-49D0ED89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4487" y="6528878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dirty="0" smtClean="0"/>
              <a:t>4</a:t>
            </a:fld>
            <a:endParaRPr lang="en-US" sz="1400" b="1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A0F3AE6A-C125-089D-4BD4-39C09FFB1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9420" y="6526538"/>
            <a:ext cx="4114800" cy="365125"/>
          </a:xfrm>
        </p:spPr>
        <p:txBody>
          <a:bodyPr/>
          <a:lstStyle/>
          <a:p>
            <a:r>
              <a:rPr lang="en-US" b="1"/>
              <a:t>Pawan Giri (UNL)</a:t>
            </a:r>
          </a:p>
        </p:txBody>
      </p:sp>
      <p:pic>
        <p:nvPicPr>
          <p:cNvPr id="8" name="Picture 7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F4A7EC11-1F0F-7E7C-3538-3301EE7D5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526" y="130955"/>
            <a:ext cx="666906" cy="5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0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iagram of a signal&#10;&#10;Description automatically generated">
            <a:extLst>
              <a:ext uri="{FF2B5EF4-FFF2-40B4-BE49-F238E27FC236}">
                <a16:creationId xmlns:a16="http://schemas.microsoft.com/office/drawing/2014/main" id="{CF4E8162-D31D-5F30-F0F2-5996DC559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10" y="774763"/>
            <a:ext cx="5607167" cy="1968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AB02E-67AA-F8B1-5F5B-355E666F179E}"/>
              </a:ext>
            </a:extLst>
          </p:cNvPr>
          <p:cNvSpPr txBox="1"/>
          <p:nvPr/>
        </p:nvSpPr>
        <p:spPr>
          <a:xfrm>
            <a:off x="107303" y="1908965"/>
            <a:ext cx="562741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en-US" sz="2400">
                <a:solidFill>
                  <a:srgbClr val="0070C0"/>
                </a:solidFill>
                <a:latin typeface="Georgia Pro"/>
              </a:rPr>
              <a:t>No more need of traditional Front end radio chips</a:t>
            </a:r>
            <a:endParaRPr lang="en-US"/>
          </a:p>
          <a:p>
            <a:pPr marL="342900" indent="-342900">
              <a:buFont typeface="Wingdings"/>
              <a:buChar char="q"/>
            </a:pPr>
            <a:r>
              <a:rPr lang="en-US" sz="2400">
                <a:solidFill>
                  <a:srgbClr val="7030A0"/>
                </a:solidFill>
                <a:latin typeface="Georgia Pro"/>
              </a:rPr>
              <a:t>All the radio components available in a single device</a:t>
            </a:r>
          </a:p>
          <a:p>
            <a:pPr marL="342900" indent="-342900">
              <a:buFont typeface="Wingdings"/>
              <a:buChar char="q"/>
            </a:pPr>
            <a:r>
              <a:rPr lang="en-US" sz="2400">
                <a:solidFill>
                  <a:schemeClr val="accent5"/>
                </a:solidFill>
                <a:latin typeface="Georgia Pro"/>
              </a:rPr>
              <a:t>Faster than traditional radio receiver/transmitter</a:t>
            </a:r>
          </a:p>
          <a:p>
            <a:pPr marL="342900" indent="-342900">
              <a:buFont typeface="Wingdings"/>
              <a:buChar char="q"/>
            </a:pPr>
            <a:r>
              <a:rPr lang="en-US" sz="2400">
                <a:solidFill>
                  <a:srgbClr val="0070C0"/>
                </a:solidFill>
                <a:latin typeface="Georgia Pro"/>
              </a:rPr>
              <a:t>Lesser the radio components, less the power loss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F51250-5CCA-2D68-A9AF-7D560D175937}"/>
              </a:ext>
            </a:extLst>
          </p:cNvPr>
          <p:cNvSpPr txBox="1">
            <a:spLocks/>
          </p:cNvSpPr>
          <p:nvPr/>
        </p:nvSpPr>
        <p:spPr>
          <a:xfrm>
            <a:off x="1107672" y="327085"/>
            <a:ext cx="8725140" cy="715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err="1">
                <a:latin typeface="Georgia Pro"/>
              </a:rPr>
              <a:t>RFSoC</a:t>
            </a:r>
            <a:r>
              <a:rPr lang="en-US" b="1">
                <a:latin typeface="Georgia Pro"/>
              </a:rPr>
              <a:t> Vs Other Alternatives</a:t>
            </a:r>
          </a:p>
        </p:txBody>
      </p:sp>
      <p:pic>
        <p:nvPicPr>
          <p:cNvPr id="14" name="Picture 13" descr="A diagram of a radio chip&#10;&#10;Description automatically generated">
            <a:extLst>
              <a:ext uri="{FF2B5EF4-FFF2-40B4-BE49-F238E27FC236}">
                <a16:creationId xmlns:a16="http://schemas.microsoft.com/office/drawing/2014/main" id="{71A93378-84DC-1CC0-CC08-5851FE110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855" y="2738166"/>
            <a:ext cx="5635927" cy="2219307"/>
          </a:xfrm>
          <a:prstGeom prst="rect">
            <a:avLst/>
          </a:prstGeom>
        </p:spPr>
      </p:pic>
      <p:pic>
        <p:nvPicPr>
          <p:cNvPr id="15" name="Picture 14" descr="A diagram of a radio chip&#10;&#10;Description automatically generated">
            <a:extLst>
              <a:ext uri="{FF2B5EF4-FFF2-40B4-BE49-F238E27FC236}">
                <a16:creationId xmlns:a16="http://schemas.microsoft.com/office/drawing/2014/main" id="{E063BAE7-2E98-8037-7D51-DE77A4079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014" y="4954686"/>
            <a:ext cx="5607171" cy="1876102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5D1652F-678B-05A5-BB9E-91A90ACE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4487" y="6528878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dirty="0" smtClean="0"/>
              <a:t>5</a:t>
            </a:fld>
            <a:endParaRPr lang="en-US" sz="1400" b="1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CA781D0F-DCEB-50AA-8DCE-2363A670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9420" y="6526538"/>
            <a:ext cx="4114800" cy="365125"/>
          </a:xfrm>
        </p:spPr>
        <p:txBody>
          <a:bodyPr/>
          <a:lstStyle/>
          <a:p>
            <a:r>
              <a:rPr lang="en-US" b="1"/>
              <a:t>Pawan Giri (UNL)</a:t>
            </a:r>
          </a:p>
        </p:txBody>
      </p:sp>
      <p:pic>
        <p:nvPicPr>
          <p:cNvPr id="4" name="Picture 3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70A9673B-A239-CD67-A12D-1C606441D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3526" y="130955"/>
            <a:ext cx="666906" cy="5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4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ound wave graph&#10;&#10;Description automatically generated">
            <a:extLst>
              <a:ext uri="{FF2B5EF4-FFF2-40B4-BE49-F238E27FC236}">
                <a16:creationId xmlns:a16="http://schemas.microsoft.com/office/drawing/2014/main" id="{814D2F3D-3804-1A37-EDE2-9866FF36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308" y="4574005"/>
            <a:ext cx="3333750" cy="2124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2D5719-B5CA-3C6D-DD0E-34967BC96B75}"/>
              </a:ext>
            </a:extLst>
          </p:cNvPr>
          <p:cNvSpPr txBox="1"/>
          <p:nvPr/>
        </p:nvSpPr>
        <p:spPr>
          <a:xfrm>
            <a:off x="233625" y="1130459"/>
            <a:ext cx="11927052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en-US" sz="2300" b="1" dirty="0">
                <a:solidFill>
                  <a:srgbClr val="0070C0"/>
                </a:solidFill>
                <a:latin typeface="Georgia Pro"/>
                <a:ea typeface="+mn-lt"/>
                <a:cs typeface="+mn-lt"/>
              </a:rPr>
              <a:t>Trigger with 3 hits among all 16 channels (no longer only </a:t>
            </a:r>
            <a:r>
              <a:rPr lang="en-US" sz="2300" b="1" dirty="0" err="1">
                <a:solidFill>
                  <a:srgbClr val="0070C0"/>
                </a:solidFill>
                <a:latin typeface="Georgia Pro"/>
                <a:ea typeface="+mn-lt"/>
                <a:cs typeface="+mn-lt"/>
              </a:rPr>
              <a:t>HPols</a:t>
            </a:r>
            <a:r>
              <a:rPr lang="en-US" sz="2300" b="1" dirty="0">
                <a:solidFill>
                  <a:srgbClr val="0070C0"/>
                </a:solidFill>
                <a:latin typeface="Georgia Pro"/>
                <a:ea typeface="+mn-lt"/>
                <a:cs typeface="+mn-lt"/>
              </a:rPr>
              <a:t> or </a:t>
            </a:r>
            <a:r>
              <a:rPr lang="en-US" sz="2300" b="1" dirty="0" err="1">
                <a:solidFill>
                  <a:srgbClr val="0070C0"/>
                </a:solidFill>
                <a:latin typeface="Georgia Pro"/>
                <a:ea typeface="+mn-lt"/>
                <a:cs typeface="+mn-lt"/>
              </a:rPr>
              <a:t>VPols</a:t>
            </a:r>
            <a:r>
              <a:rPr lang="en-US" sz="2300" b="1" dirty="0">
                <a:solidFill>
                  <a:srgbClr val="0070C0"/>
                </a:solidFill>
                <a:latin typeface="Georgia Pro"/>
                <a:ea typeface="+mn-lt"/>
                <a:cs typeface="+mn-lt"/>
              </a:rPr>
              <a:t>)</a:t>
            </a:r>
            <a:endParaRPr lang="en-US" sz="2300" b="1" dirty="0">
              <a:solidFill>
                <a:srgbClr val="0070C0"/>
              </a:solidFill>
              <a:latin typeface="Georgia Pro"/>
            </a:endParaRPr>
          </a:p>
          <a:p>
            <a:pPr marL="800100" lvl="1" indent="-342900">
              <a:buFont typeface="Calibri"/>
              <a:buChar char="-"/>
            </a:pPr>
            <a:r>
              <a:rPr lang="en-US" sz="2300" dirty="0">
                <a:solidFill>
                  <a:srgbClr val="0D0D0D"/>
                </a:solidFill>
                <a:latin typeface="Georgia Pro"/>
                <a:ea typeface="+mn-lt"/>
                <a:cs typeface="+mn-lt"/>
              </a:rPr>
              <a:t>ARA has observed power split in </a:t>
            </a:r>
            <a:r>
              <a:rPr lang="en-US" sz="2300" err="1">
                <a:solidFill>
                  <a:srgbClr val="0D0D0D"/>
                </a:solidFill>
                <a:latin typeface="Georgia Pro"/>
                <a:ea typeface="+mn-lt"/>
                <a:cs typeface="+mn-lt"/>
              </a:rPr>
              <a:t>VPol</a:t>
            </a:r>
            <a:r>
              <a:rPr lang="en-US" sz="2300" dirty="0">
                <a:solidFill>
                  <a:srgbClr val="0D0D0D"/>
                </a:solidFill>
                <a:latin typeface="Georgia Pro"/>
                <a:ea typeface="+mn-lt"/>
                <a:cs typeface="+mn-lt"/>
              </a:rPr>
              <a:t> and </a:t>
            </a:r>
            <a:r>
              <a:rPr lang="en-US" sz="2300" err="1">
                <a:solidFill>
                  <a:srgbClr val="0D0D0D"/>
                </a:solidFill>
                <a:latin typeface="Georgia Pro"/>
                <a:ea typeface="+mn-lt"/>
                <a:cs typeface="+mn-lt"/>
              </a:rPr>
              <a:t>HPol</a:t>
            </a:r>
            <a:r>
              <a:rPr lang="en-US" sz="2300" dirty="0">
                <a:solidFill>
                  <a:srgbClr val="0D0D0D"/>
                </a:solidFill>
                <a:latin typeface="Georgia Pro"/>
                <a:ea typeface="+mn-lt"/>
                <a:cs typeface="+mn-lt"/>
              </a:rPr>
              <a:t> receivers for a signal coming from a distant </a:t>
            </a:r>
            <a:r>
              <a:rPr lang="en-US" sz="2300" err="1">
                <a:solidFill>
                  <a:srgbClr val="0D0D0D"/>
                </a:solidFill>
                <a:latin typeface="Georgia Pro"/>
                <a:ea typeface="+mn-lt"/>
                <a:cs typeface="+mn-lt"/>
              </a:rPr>
              <a:t>VPol</a:t>
            </a:r>
            <a:r>
              <a:rPr lang="en-US" sz="2300" dirty="0">
                <a:solidFill>
                  <a:srgbClr val="0D0D0D"/>
                </a:solidFill>
                <a:latin typeface="Georgia Pro"/>
                <a:ea typeface="+mn-lt"/>
                <a:cs typeface="+mn-lt"/>
              </a:rPr>
              <a:t> pulser (Birefringence : previous talk by </a:t>
            </a:r>
            <a:r>
              <a:rPr lang="en-US" sz="2300" b="1" i="1" dirty="0">
                <a:solidFill>
                  <a:srgbClr val="0D0D0D"/>
                </a:solidFill>
                <a:latin typeface="Georgia Pro"/>
                <a:ea typeface="+mn-lt"/>
                <a:cs typeface="+mn-lt"/>
              </a:rPr>
              <a:t>Alan S. Gomez</a:t>
            </a:r>
            <a:r>
              <a:rPr lang="en-US" sz="2300" dirty="0">
                <a:solidFill>
                  <a:srgbClr val="0D0D0D"/>
                </a:solidFill>
                <a:latin typeface="Georgia Pro"/>
                <a:ea typeface="+mn-lt"/>
                <a:cs typeface="+mn-lt"/>
              </a:rPr>
              <a:t>)</a:t>
            </a:r>
            <a:endParaRPr lang="en-US" sz="2300" dirty="0">
              <a:latin typeface="Georgia Pro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546142-7DFE-5E4D-9393-58FF5129FD7F}"/>
              </a:ext>
            </a:extLst>
          </p:cNvPr>
          <p:cNvSpPr txBox="1">
            <a:spLocks/>
          </p:cNvSpPr>
          <p:nvPr/>
        </p:nvSpPr>
        <p:spPr>
          <a:xfrm>
            <a:off x="1069616" y="163917"/>
            <a:ext cx="10044549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Georgia Pro"/>
              </a:rPr>
              <a:t>Complex trigger ideas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3CAD98-3141-E545-8924-C78839308490}"/>
              </a:ext>
            </a:extLst>
          </p:cNvPr>
          <p:cNvSpPr txBox="1"/>
          <p:nvPr/>
        </p:nvSpPr>
        <p:spPr>
          <a:xfrm>
            <a:off x="224864" y="2499994"/>
            <a:ext cx="10338116" cy="18620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,Sans-Serif"/>
              <a:buChar char="q"/>
            </a:pPr>
            <a:r>
              <a:rPr lang="en-US" sz="2300" b="1" dirty="0">
                <a:solidFill>
                  <a:srgbClr val="7030A0"/>
                </a:solidFill>
                <a:latin typeface="Georgia Pro"/>
                <a:cs typeface="Arial"/>
              </a:rPr>
              <a:t>New DAQ will be flexible to record waveforms of variable length</a:t>
            </a:r>
            <a:endParaRPr lang="en-US" sz="2300" b="1" dirty="0">
              <a:latin typeface="Georgia Pro"/>
              <a:cs typeface="Arial"/>
            </a:endParaRPr>
          </a:p>
          <a:p>
            <a:pPr marL="800100" lvl="1" indent="-342900">
              <a:buFont typeface="Calibri"/>
              <a:buChar char="-"/>
            </a:pPr>
            <a:r>
              <a:rPr lang="en-US" sz="2300" dirty="0">
                <a:solidFill>
                  <a:srgbClr val="0D0D0D"/>
                </a:solidFill>
                <a:latin typeface="Georgia Pro"/>
                <a:cs typeface="Arial"/>
              </a:rPr>
              <a:t>We can optimize the trigger to search for the "double-bang" signature of tau neutrinos</a:t>
            </a:r>
            <a:endParaRPr lang="en-US" sz="2300" b="1">
              <a:latin typeface="Georgia Pro"/>
              <a:cs typeface="Arial"/>
            </a:endParaRPr>
          </a:p>
          <a:p>
            <a:pPr marL="342900" indent="-342900">
              <a:buFont typeface="Wingdings,Sans-Serif"/>
              <a:buChar char="q"/>
            </a:pPr>
            <a:r>
              <a:rPr lang="en-US" sz="2300" b="1" dirty="0">
                <a:solidFill>
                  <a:srgbClr val="00B0F0"/>
                </a:solidFill>
                <a:latin typeface="Georgia Pro"/>
                <a:cs typeface="Arial"/>
              </a:rPr>
              <a:t>ARA can take advantage of multi-messenger astronomy</a:t>
            </a:r>
            <a:endParaRPr lang="en-US" sz="2300" b="1">
              <a:latin typeface="Georgia Pro"/>
              <a:cs typeface="Arial"/>
            </a:endParaRPr>
          </a:p>
          <a:p>
            <a:pPr marL="800100" lvl="1" indent="-342900">
              <a:buFont typeface="Calibri"/>
              <a:buChar char="-"/>
            </a:pPr>
            <a:r>
              <a:rPr lang="en-US" sz="2300" dirty="0">
                <a:solidFill>
                  <a:srgbClr val="0D0D0D"/>
                </a:solidFill>
                <a:latin typeface="Georgia Pro"/>
                <a:cs typeface="Arial"/>
              </a:rPr>
              <a:t>Keeping an eye on known astrophysical sources from other experiments</a:t>
            </a:r>
            <a:endParaRPr lang="en-US" sz="2300" dirty="0">
              <a:solidFill>
                <a:srgbClr val="000000"/>
              </a:solidFill>
              <a:latin typeface="Georgia Pro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0DE7A-8AD3-5359-EEAC-783BA73B789E}"/>
              </a:ext>
            </a:extLst>
          </p:cNvPr>
          <p:cNvSpPr txBox="1"/>
          <p:nvPr/>
        </p:nvSpPr>
        <p:spPr>
          <a:xfrm>
            <a:off x="229892" y="4574844"/>
            <a:ext cx="8813369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,Sans-Serif"/>
              <a:buChar char="q"/>
            </a:pPr>
            <a:r>
              <a:rPr lang="en-US" sz="2300" b="1" dirty="0">
                <a:solidFill>
                  <a:srgbClr val="7030A0"/>
                </a:solidFill>
                <a:latin typeface="Georgia Pro"/>
                <a:cs typeface="Arial"/>
              </a:rPr>
              <a:t>Tag or reject/veto anthropogenic events</a:t>
            </a:r>
            <a:endParaRPr lang="en-US" sz="2300" b="1" dirty="0">
              <a:latin typeface="Georgia Pro"/>
              <a:cs typeface="Arial"/>
            </a:endParaRPr>
          </a:p>
          <a:p>
            <a:pPr marL="800100" lvl="1" indent="-342900">
              <a:buFont typeface="Calibri"/>
              <a:buChar char="-"/>
            </a:pPr>
            <a:r>
              <a:rPr lang="en-US" sz="2300" dirty="0">
                <a:solidFill>
                  <a:srgbClr val="0D0D0D"/>
                </a:solidFill>
                <a:latin typeface="Georgia Pro"/>
                <a:cs typeface="Arial"/>
              </a:rPr>
              <a:t>Unusually long radio pulses ("fish tails"), multiple pulses in a small-time window, pointing towards the ice surface, etc..</a:t>
            </a:r>
            <a:r>
              <a:rPr lang="en-US" sz="2300" dirty="0">
                <a:latin typeface="Georgia Pro"/>
                <a:cs typeface="Arial"/>
              </a:rPr>
              <a:t>​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E8A6C48E-E27E-2999-EC43-EA6DBFCE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4487" y="6528878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dirty="0" smtClean="0"/>
              <a:t>6</a:t>
            </a:fld>
            <a:endParaRPr lang="en-US" sz="1400" b="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7EDAAA-5573-EB00-ADAF-B8F1D3ECD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9420" y="6526538"/>
            <a:ext cx="4114800" cy="365125"/>
          </a:xfrm>
        </p:spPr>
        <p:txBody>
          <a:bodyPr/>
          <a:lstStyle/>
          <a:p>
            <a:r>
              <a:rPr lang="en-US" b="1"/>
              <a:t>Pawan Giri (UNL)</a:t>
            </a:r>
          </a:p>
        </p:txBody>
      </p:sp>
      <p:pic>
        <p:nvPicPr>
          <p:cNvPr id="9" name="Picture 8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6A223A3E-D953-3C6C-FF53-9ADB25633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526" y="130955"/>
            <a:ext cx="666906" cy="5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4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47623E2-F757-4728-EA0A-8FDCF110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8" y="3739796"/>
            <a:ext cx="1536779" cy="17648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388AF-6DAC-4C7C-EEE6-A4C230E51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7" y="1201630"/>
            <a:ext cx="11081632" cy="8319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rgbClr val="7030A0"/>
                </a:solidFill>
                <a:latin typeface="Georgia Pro"/>
              </a:rPr>
              <a:t> Tag events with a physical time sequence of hits</a:t>
            </a:r>
            <a:endParaRPr lang="en-US" b="1" dirty="0"/>
          </a:p>
          <a:p>
            <a:pPr marL="0" indent="0" algn="just">
              <a:buNone/>
            </a:pPr>
            <a:r>
              <a:rPr lang="en-US" sz="2300" dirty="0">
                <a:solidFill>
                  <a:srgbClr val="7030A0"/>
                </a:solidFill>
                <a:latin typeface="Georgia Pro"/>
              </a:rPr>
              <a:t>     -</a:t>
            </a:r>
            <a:r>
              <a:rPr lang="en-US" sz="2300" dirty="0">
                <a:solidFill>
                  <a:srgbClr val="7030A0"/>
                </a:solidFill>
                <a:latin typeface="Georgia Pro"/>
                <a:cs typeface="Arial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Georgia Pro"/>
                <a:cs typeface="Arial"/>
              </a:rPr>
              <a:t>This will make sure non-physical events discarded at trigger level </a:t>
            </a:r>
          </a:p>
          <a:p>
            <a:pPr>
              <a:buFont typeface="Wingdings" panose="020B0604020202020204" pitchFamily="34" charset="0"/>
              <a:buChar char="q"/>
            </a:pPr>
            <a:endParaRPr lang="en-US">
              <a:solidFill>
                <a:srgbClr val="000000"/>
              </a:solidFill>
              <a:latin typeface="Aptos" panose="020B000402020202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63918C-BCD7-E969-F09D-B429E0346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72" y="5324294"/>
            <a:ext cx="1765391" cy="15367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1C2528-64CE-8EC4-9AED-D5BBEC49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716" y="-217083"/>
            <a:ext cx="10044549" cy="1325563"/>
          </a:xfrm>
        </p:spPr>
        <p:txBody>
          <a:bodyPr/>
          <a:lstStyle/>
          <a:p>
            <a:r>
              <a:rPr lang="en-US" b="1">
                <a:latin typeface="Georgia Pro"/>
              </a:rPr>
              <a:t>Complex trigger ideas ..</a:t>
            </a:r>
          </a:p>
        </p:txBody>
      </p:sp>
      <p:pic>
        <p:nvPicPr>
          <p:cNvPr id="6" name="Picture 5" descr="A diagram of a voltage and direct pulse&#10;&#10;Description automatically generated">
            <a:extLst>
              <a:ext uri="{FF2B5EF4-FFF2-40B4-BE49-F238E27FC236}">
                <a16:creationId xmlns:a16="http://schemas.microsoft.com/office/drawing/2014/main" id="{A86CC08D-24BF-9D39-B954-53A75198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041" y="4517868"/>
            <a:ext cx="6169064" cy="19598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426EF3-1434-2CEC-D3CA-A484A69D7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06" y="4577948"/>
            <a:ext cx="2779451" cy="1856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A236B3-AE38-879F-2DB3-FECC1315FA34}"/>
              </a:ext>
            </a:extLst>
          </p:cNvPr>
          <p:cNvSpPr txBox="1"/>
          <p:nvPr/>
        </p:nvSpPr>
        <p:spPr>
          <a:xfrm>
            <a:off x="767292" y="2028542"/>
            <a:ext cx="9572445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algn="just">
              <a:buFont typeface="Wingdings,Sans-Serif"/>
              <a:buChar char="q"/>
            </a:pPr>
            <a:r>
              <a:rPr lang="en-US" sz="2300" b="1" dirty="0">
                <a:solidFill>
                  <a:srgbClr val="0070C0"/>
                </a:solidFill>
                <a:latin typeface="Georgia Pro"/>
                <a:cs typeface="Arial"/>
              </a:rPr>
              <a:t> Tag events with double pulses (n out of N channels having double pulses)</a:t>
            </a:r>
            <a:r>
              <a:rPr lang="en-US" sz="2300" b="1" dirty="0">
                <a:latin typeface="Georgia Pro"/>
                <a:cs typeface="Arial"/>
              </a:rPr>
              <a:t>​</a:t>
            </a:r>
          </a:p>
          <a:p>
            <a:pPr algn="just"/>
            <a:r>
              <a:rPr lang="en-US" sz="2300" dirty="0">
                <a:solidFill>
                  <a:srgbClr val="0070C0"/>
                </a:solidFill>
                <a:latin typeface="Georgia Pro"/>
                <a:cs typeface="Arial"/>
              </a:rPr>
              <a:t>     </a:t>
            </a:r>
            <a:r>
              <a:rPr lang="en-US" sz="2300" dirty="0">
                <a:latin typeface="Georgia Pro"/>
                <a:cs typeface="Arial"/>
              </a:rPr>
              <a:t>- Potential deep-ice neutrino event 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CB809F-4756-36AA-7096-A45AE38B7A36}"/>
              </a:ext>
            </a:extLst>
          </p:cNvPr>
          <p:cNvSpPr txBox="1"/>
          <p:nvPr/>
        </p:nvSpPr>
        <p:spPr>
          <a:xfrm>
            <a:off x="767292" y="3035164"/>
            <a:ext cx="8149086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algn="just">
              <a:buFont typeface="Wingdings,Sans-Serif"/>
              <a:buChar char="q"/>
            </a:pPr>
            <a:r>
              <a:rPr lang="en-US" sz="2300" b="1" dirty="0">
                <a:solidFill>
                  <a:srgbClr val="002060"/>
                </a:solidFill>
                <a:latin typeface="Georgia Pro"/>
                <a:cs typeface="Arial"/>
              </a:rPr>
              <a:t> Tag events with possible cosmic ray pulses </a:t>
            </a:r>
            <a:r>
              <a:rPr lang="en-US" sz="2300" b="1" dirty="0">
                <a:latin typeface="Georgia Pro"/>
                <a:cs typeface="Arial"/>
              </a:rPr>
              <a:t>​​</a:t>
            </a:r>
          </a:p>
          <a:p>
            <a:pPr algn="just"/>
            <a:r>
              <a:rPr lang="en-US" sz="2300" dirty="0">
                <a:solidFill>
                  <a:srgbClr val="002060"/>
                </a:solidFill>
                <a:latin typeface="Georgia Pro"/>
                <a:cs typeface="Arial"/>
              </a:rPr>
              <a:t>      </a:t>
            </a:r>
            <a:r>
              <a:rPr lang="en-US" sz="2300" dirty="0">
                <a:latin typeface="Georgia Pro"/>
                <a:cs typeface="Arial"/>
              </a:rPr>
              <a:t>- Unique waveform shape from cosmic ray interaction 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4BC192-9E76-CDED-A204-7C5F1A136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086" y="6134090"/>
            <a:ext cx="615092" cy="568960"/>
          </a:xfrm>
          <a:prstGeom prst="rect">
            <a:avLst/>
          </a:prstGeom>
        </p:spPr>
      </p:pic>
      <p:pic>
        <p:nvPicPr>
          <p:cNvPr id="24" name="Picture 23" descr="A white square with blue lines&#10;&#10;Description automatically generated">
            <a:extLst>
              <a:ext uri="{FF2B5EF4-FFF2-40B4-BE49-F238E27FC236}">
                <a16:creationId xmlns:a16="http://schemas.microsoft.com/office/drawing/2014/main" id="{904935AB-A1A8-EFD9-7070-FF2F479D3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463260">
            <a:off x="789898" y="4735165"/>
            <a:ext cx="615092" cy="568960"/>
          </a:xfrm>
          <a:prstGeom prst="rect">
            <a:avLst/>
          </a:prstGeom>
        </p:spPr>
      </p:pic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F8439A06-F04A-AC38-11E9-39A35E5C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4487" y="6528878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dirty="0" smtClean="0"/>
              <a:t>7</a:t>
            </a:fld>
            <a:endParaRPr lang="en-US" sz="1400" b="1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664BA040-6CC0-A4F7-2B84-4FCD25867F11}"/>
              </a:ext>
            </a:extLst>
          </p:cNvPr>
          <p:cNvSpPr>
            <a:spLocks noGrp="1"/>
          </p:cNvSpPr>
          <p:nvPr/>
        </p:nvSpPr>
        <p:spPr>
          <a:xfrm>
            <a:off x="3049420" y="65265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Pawan Giri (UNL)</a:t>
            </a:r>
          </a:p>
        </p:txBody>
      </p:sp>
      <p:pic>
        <p:nvPicPr>
          <p:cNvPr id="7" name="Picture 6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D8EC539B-F1C1-AB6B-9078-4EB37F7AFC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3526" y="130955"/>
            <a:ext cx="666906" cy="5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ntr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FFB98-8227-70F6-911C-B02CCFFB4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590" y="1517"/>
            <a:ext cx="10515600" cy="1325563"/>
          </a:xfrm>
        </p:spPr>
        <p:txBody>
          <a:bodyPr/>
          <a:lstStyle/>
          <a:p>
            <a:r>
              <a:rPr lang="en-US" b="1">
                <a:latin typeface="Georgia Pro"/>
                <a:cs typeface="Calibri Light"/>
              </a:rPr>
              <a:t>Goals with ARA-Next ..</a:t>
            </a:r>
            <a:endParaRPr lang="en-US" b="1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E4B6B-F475-1259-D75F-397DFA626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61" y="1501537"/>
            <a:ext cx="12050567" cy="53412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en-US" sz="2300">
                <a:solidFill>
                  <a:srgbClr val="002060"/>
                </a:solidFill>
                <a:latin typeface="Georgia Pro"/>
                <a:ea typeface="+mn-lt"/>
                <a:cs typeface="+mn-lt"/>
              </a:rPr>
              <a:t> We will explore the potential of machine learning algorithms at the trigger level</a:t>
            </a:r>
            <a:endParaRPr lang="en-US" sz="2300">
              <a:solidFill>
                <a:srgbClr val="002060"/>
              </a:solidFill>
              <a:latin typeface="Georgia Pro"/>
            </a:endParaRPr>
          </a:p>
          <a:p>
            <a:pPr>
              <a:buFont typeface="Wingdings" panose="020B0604020202020204" pitchFamily="34" charset="0"/>
              <a:buChar char="q"/>
            </a:pPr>
            <a:r>
              <a:rPr lang="en-US" sz="2300">
                <a:solidFill>
                  <a:srgbClr val="0070C0"/>
                </a:solidFill>
                <a:latin typeface="Georgia Pro"/>
                <a:ea typeface="+mn-lt"/>
                <a:cs typeface="+mn-lt"/>
              </a:rPr>
              <a:t> Recently, RNO-G studied and concluded that CNNs can be implemented on FPGAs, which should be easier on </a:t>
            </a:r>
            <a:r>
              <a:rPr lang="en-US" sz="2300" err="1">
                <a:solidFill>
                  <a:srgbClr val="0070C0"/>
                </a:solidFill>
                <a:latin typeface="Georgia Pro"/>
                <a:ea typeface="+mn-lt"/>
                <a:cs typeface="+mn-lt"/>
              </a:rPr>
              <a:t>RFSoC</a:t>
            </a:r>
            <a:endParaRPr lang="en-US" sz="2300">
              <a:solidFill>
                <a:srgbClr val="0070C0"/>
              </a:solidFill>
              <a:latin typeface="Georgia Pro"/>
            </a:endParaRPr>
          </a:p>
          <a:p>
            <a:pPr>
              <a:buFont typeface="Wingdings" panose="020B0604020202020204" pitchFamily="34" charset="0"/>
              <a:buChar char="q"/>
            </a:pPr>
            <a:r>
              <a:rPr lang="en-US" sz="2300">
                <a:solidFill>
                  <a:srgbClr val="7030A0"/>
                </a:solidFill>
                <a:latin typeface="Georgia Pro"/>
                <a:ea typeface="+mn-lt"/>
                <a:cs typeface="+mn-lt"/>
              </a:rPr>
              <a:t> Implementation of new threshold techniques in addition to or in place of the existing 3-hit technique in ARA:</a:t>
            </a:r>
          </a:p>
          <a:p>
            <a:pPr marL="0" indent="0">
              <a:buNone/>
            </a:pPr>
            <a:r>
              <a:rPr lang="en-US" sz="2300">
                <a:solidFill>
                  <a:srgbClr val="0D0D0D"/>
                </a:solidFill>
                <a:latin typeface="Georgia Pro"/>
                <a:ea typeface="+mn-lt"/>
                <a:cs typeface="+mn-lt"/>
              </a:rPr>
              <a:t>       - This will lower the threshold value for stations/channels, increasing the likelihood of detecting weaker neutrino signals from larger distances</a:t>
            </a:r>
            <a:endParaRPr lang="en-US" sz="2300">
              <a:solidFill>
                <a:srgbClr val="000000"/>
              </a:solidFill>
              <a:latin typeface="Georgia Pro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300">
                <a:solidFill>
                  <a:srgbClr val="0D0D0D"/>
                </a:solidFill>
                <a:latin typeface="Georgia Pro"/>
                <a:ea typeface="+mn-lt"/>
                <a:cs typeface="+mn-lt"/>
              </a:rPr>
              <a:t>       -  This ultimately increases the effective volume and enhances ARA's sensitivity as a radio neutrino detector</a:t>
            </a:r>
            <a:endParaRPr lang="en-US" sz="2300">
              <a:latin typeface="Georgia Pro"/>
            </a:endParaRPr>
          </a:p>
          <a:p>
            <a:pPr marL="0" indent="0">
              <a:buNone/>
            </a:pPr>
            <a:r>
              <a:rPr lang="en-US" sz="2300">
                <a:solidFill>
                  <a:srgbClr val="0D0D0D"/>
                </a:solidFill>
                <a:latin typeface="Georgia Pro"/>
                <a:ea typeface="+mn-lt"/>
                <a:cs typeface="+mn-lt"/>
              </a:rPr>
              <a:t>       -  Several possibilities exist for this, such as cross-correlating waveforms with neutrino templates from simulations</a:t>
            </a:r>
            <a:endParaRPr lang="en-US" sz="2300">
              <a:latin typeface="Georgia Pro"/>
            </a:endParaRPr>
          </a:p>
          <a:p>
            <a:pPr marL="0" indent="0">
              <a:buNone/>
            </a:pPr>
            <a:r>
              <a:rPr lang="en-US" sz="2300">
                <a:solidFill>
                  <a:srgbClr val="7030A0"/>
                </a:solidFill>
                <a:latin typeface="Georgia Pro"/>
                <a:ea typeface="+mn-lt"/>
                <a:cs typeface="+mn-lt"/>
              </a:rPr>
              <a:t>Not only ARA and RNO-G, but IceCube-Gen2 is also exploring the potential use of </a:t>
            </a:r>
            <a:r>
              <a:rPr lang="en-US" sz="2300" err="1">
                <a:solidFill>
                  <a:srgbClr val="7030A0"/>
                </a:solidFill>
                <a:latin typeface="Georgia Pro"/>
                <a:ea typeface="+mn-lt"/>
                <a:cs typeface="+mn-lt"/>
              </a:rPr>
              <a:t>RFSoC</a:t>
            </a:r>
            <a:r>
              <a:rPr lang="en-US" sz="2300">
                <a:solidFill>
                  <a:srgbClr val="7030A0"/>
                </a:solidFill>
                <a:latin typeface="Georgia Pro"/>
                <a:ea typeface="+mn-lt"/>
                <a:cs typeface="+mn-lt"/>
              </a:rPr>
              <a:t> for data acquisition</a:t>
            </a:r>
            <a:endParaRPr lang="en-US" sz="2300">
              <a:solidFill>
                <a:srgbClr val="7030A0"/>
              </a:solidFill>
              <a:latin typeface="Georgia Pro"/>
            </a:endParaRPr>
          </a:p>
          <a:p>
            <a:pPr marL="0" indent="0">
              <a:buNone/>
            </a:pPr>
            <a:endParaRPr lang="en-US">
              <a:latin typeface="Georgia Pro"/>
              <a:cs typeface="Calibri"/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86A1159-4B3A-BA62-EB1C-3A2F270F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4487" y="6528878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dirty="0" smtClean="0"/>
              <a:t>8</a:t>
            </a:fld>
            <a:endParaRPr lang="en-US" sz="1400" b="1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664BA040-6CC0-A4F7-2B84-4FCD25867F11}"/>
              </a:ext>
            </a:extLst>
          </p:cNvPr>
          <p:cNvSpPr>
            <a:spLocks noGrp="1"/>
          </p:cNvSpPr>
          <p:nvPr/>
        </p:nvSpPr>
        <p:spPr>
          <a:xfrm>
            <a:off x="3049420" y="65265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Pawan Giri (UNL)</a:t>
            </a:r>
          </a:p>
        </p:txBody>
      </p:sp>
      <p:pic>
        <p:nvPicPr>
          <p:cNvPr id="6" name="Picture 5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62425D48-C03F-9C38-360A-53159C13B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526" y="130955"/>
            <a:ext cx="666906" cy="5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monitor and electronic equipment&#10;&#10;Description automatically generated">
            <a:extLst>
              <a:ext uri="{FF2B5EF4-FFF2-40B4-BE49-F238E27FC236}">
                <a16:creationId xmlns:a16="http://schemas.microsoft.com/office/drawing/2014/main" id="{E66A2664-F851-F908-8CB4-D62791C02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19" b="5"/>
          <a:stretch/>
        </p:blipFill>
        <p:spPr>
          <a:xfrm>
            <a:off x="300271" y="952512"/>
            <a:ext cx="6355523" cy="5020215"/>
          </a:xfrm>
          <a:custGeom>
            <a:avLst/>
            <a:gdLst/>
            <a:ahLst/>
            <a:cxnLst/>
            <a:rect l="l" t="t" r="r" b="b"/>
            <a:pathLst>
              <a:path w="3492455" h="2670464">
                <a:moveTo>
                  <a:pt x="3492454" y="0"/>
                </a:moveTo>
                <a:lnTo>
                  <a:pt x="3492455" y="0"/>
                </a:lnTo>
                <a:lnTo>
                  <a:pt x="3492455" y="2670464"/>
                </a:lnTo>
                <a:lnTo>
                  <a:pt x="22094" y="2670464"/>
                </a:lnTo>
                <a:lnTo>
                  <a:pt x="26537" y="2636565"/>
                </a:lnTo>
                <a:cubicBezTo>
                  <a:pt x="37788" y="2451923"/>
                  <a:pt x="28413" y="2267533"/>
                  <a:pt x="15822" y="2083521"/>
                </a:cubicBezTo>
                <a:cubicBezTo>
                  <a:pt x="-1861" y="1835118"/>
                  <a:pt x="-387" y="1585844"/>
                  <a:pt x="20242" y="1337642"/>
                </a:cubicBezTo>
                <a:cubicBezTo>
                  <a:pt x="41459" y="1117571"/>
                  <a:pt x="37454" y="895988"/>
                  <a:pt x="8320" y="676712"/>
                </a:cubicBezTo>
                <a:cubicBezTo>
                  <a:pt x="-9495" y="552441"/>
                  <a:pt x="6579" y="427036"/>
                  <a:pt x="8320" y="302134"/>
                </a:cubicBezTo>
                <a:lnTo>
                  <a:pt x="12190" y="139575"/>
                </a:lnTo>
                <a:lnTo>
                  <a:pt x="99516" y="133852"/>
                </a:lnTo>
                <a:cubicBezTo>
                  <a:pt x="211510" y="121998"/>
                  <a:pt x="323504" y="131171"/>
                  <a:pt x="435498" y="139780"/>
                </a:cubicBezTo>
                <a:cubicBezTo>
                  <a:pt x="632608" y="155162"/>
                  <a:pt x="829578" y="148247"/>
                  <a:pt x="1026268" y="136957"/>
                </a:cubicBezTo>
                <a:cubicBezTo>
                  <a:pt x="1161684" y="129731"/>
                  <a:pt x="1297462" y="133697"/>
                  <a:pt x="1432246" y="148811"/>
                </a:cubicBezTo>
                <a:lnTo>
                  <a:pt x="1479476" y="151347"/>
                </a:lnTo>
                <a:lnTo>
                  <a:pt x="1505794" y="154630"/>
                </a:lnTo>
                <a:lnTo>
                  <a:pt x="1623334" y="159020"/>
                </a:lnTo>
                <a:lnTo>
                  <a:pt x="1624456" y="159537"/>
                </a:lnTo>
                <a:lnTo>
                  <a:pt x="1638454" y="159537"/>
                </a:lnTo>
                <a:lnTo>
                  <a:pt x="1639578" y="158918"/>
                </a:lnTo>
                <a:lnTo>
                  <a:pt x="1754394" y="154630"/>
                </a:lnTo>
                <a:lnTo>
                  <a:pt x="1839394" y="144027"/>
                </a:lnTo>
                <a:lnTo>
                  <a:pt x="1958902" y="138104"/>
                </a:lnTo>
                <a:cubicBezTo>
                  <a:pt x="2055700" y="136855"/>
                  <a:pt x="2152544" y="139151"/>
                  <a:pt x="2249244" y="145001"/>
                </a:cubicBezTo>
                <a:cubicBezTo>
                  <a:pt x="2427314" y="153610"/>
                  <a:pt x="2605104" y="144719"/>
                  <a:pt x="2783036" y="134275"/>
                </a:cubicBezTo>
                <a:cubicBezTo>
                  <a:pt x="2994564" y="121857"/>
                  <a:pt x="3205954" y="141614"/>
                  <a:pt x="3417482" y="144578"/>
                </a:cubicBezTo>
                <a:cubicBezTo>
                  <a:pt x="3436450" y="144861"/>
                  <a:pt x="3455454" y="143802"/>
                  <a:pt x="3474460" y="142496"/>
                </a:cubicBezTo>
                <a:lnTo>
                  <a:pt x="3492454" y="141371"/>
                </a:lnTo>
                <a:close/>
              </a:path>
            </a:pathLst>
          </a:custGeom>
        </p:spPr>
      </p:pic>
      <p:pic>
        <p:nvPicPr>
          <p:cNvPr id="7" name="Picture 6" descr="A black circuit board with many wires&#10;&#10;Description automatically generated">
            <a:extLst>
              <a:ext uri="{FF2B5EF4-FFF2-40B4-BE49-F238E27FC236}">
                <a16:creationId xmlns:a16="http://schemas.microsoft.com/office/drawing/2014/main" id="{24C057A4-1FB6-1455-986B-858C9F9AC7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13" r="-2" b="12287"/>
          <a:stretch/>
        </p:blipFill>
        <p:spPr>
          <a:xfrm rot="10800000">
            <a:off x="6938167" y="873125"/>
            <a:ext cx="3863664" cy="3003763"/>
          </a:xfrm>
          <a:custGeom>
            <a:avLst/>
            <a:gdLst/>
            <a:ahLst/>
            <a:cxnLst/>
            <a:rect l="l" t="t" r="r" b="b"/>
            <a:pathLst>
              <a:path w="4337195" h="4244532">
                <a:moveTo>
                  <a:pt x="24052" y="0"/>
                </a:moveTo>
                <a:lnTo>
                  <a:pt x="4337195" y="0"/>
                </a:lnTo>
                <a:lnTo>
                  <a:pt x="4337195" y="4244532"/>
                </a:lnTo>
                <a:lnTo>
                  <a:pt x="4337193" y="4244532"/>
                </a:lnTo>
                <a:lnTo>
                  <a:pt x="4337193" y="4095069"/>
                </a:lnTo>
                <a:lnTo>
                  <a:pt x="3956757" y="4077385"/>
                </a:lnTo>
                <a:cubicBezTo>
                  <a:pt x="3688111" y="4074422"/>
                  <a:pt x="3418905" y="4066377"/>
                  <a:pt x="3151099" y="4091498"/>
                </a:cubicBezTo>
                <a:cubicBezTo>
                  <a:pt x="2969669" y="4108573"/>
                  <a:pt x="2789079" y="4101800"/>
                  <a:pt x="2607789" y="4098695"/>
                </a:cubicBezTo>
                <a:cubicBezTo>
                  <a:pt x="2404097" y="4095167"/>
                  <a:pt x="2200271" y="4096860"/>
                  <a:pt x="1996579" y="4096860"/>
                </a:cubicBezTo>
                <a:cubicBezTo>
                  <a:pt x="1907965" y="4097143"/>
                  <a:pt x="1819909" y="4092344"/>
                  <a:pt x="1731715" y="4084159"/>
                </a:cubicBezTo>
                <a:cubicBezTo>
                  <a:pt x="1603761" y="4072445"/>
                  <a:pt x="1476507" y="4086558"/>
                  <a:pt x="1350515" y="4105328"/>
                </a:cubicBezTo>
                <a:cubicBezTo>
                  <a:pt x="1262725" y="4116448"/>
                  <a:pt x="1174249" y="4121161"/>
                  <a:pt x="1085789" y="4119440"/>
                </a:cubicBezTo>
                <a:cubicBezTo>
                  <a:pt x="869639" y="4119581"/>
                  <a:pt x="653911" y="4109844"/>
                  <a:pt x="438322" y="4092203"/>
                </a:cubicBezTo>
                <a:cubicBezTo>
                  <a:pt x="358961" y="4087927"/>
                  <a:pt x="279402" y="4089860"/>
                  <a:pt x="200334" y="4097989"/>
                </a:cubicBezTo>
                <a:cubicBezTo>
                  <a:pt x="155697" y="4102053"/>
                  <a:pt x="110897" y="4103376"/>
                  <a:pt x="66180" y="4101963"/>
                </a:cubicBezTo>
                <a:lnTo>
                  <a:pt x="20169" y="4097680"/>
                </a:lnTo>
                <a:lnTo>
                  <a:pt x="13739" y="3839937"/>
                </a:lnTo>
                <a:cubicBezTo>
                  <a:pt x="10831" y="3754087"/>
                  <a:pt x="8257" y="3668350"/>
                  <a:pt x="9315" y="3582774"/>
                </a:cubicBezTo>
                <a:cubicBezTo>
                  <a:pt x="10444" y="3487531"/>
                  <a:pt x="31612" y="3392542"/>
                  <a:pt x="27661" y="3297045"/>
                </a:cubicBezTo>
                <a:cubicBezTo>
                  <a:pt x="16089" y="3007633"/>
                  <a:pt x="19899" y="2718094"/>
                  <a:pt x="4798" y="2428809"/>
                </a:cubicBezTo>
                <a:cubicBezTo>
                  <a:pt x="-4968" y="2287812"/>
                  <a:pt x="184" y="2146305"/>
                  <a:pt x="20181" y="2006184"/>
                </a:cubicBezTo>
                <a:cubicBezTo>
                  <a:pt x="36835" y="1901163"/>
                  <a:pt x="26532" y="1795252"/>
                  <a:pt x="19476" y="1689723"/>
                </a:cubicBezTo>
                <a:cubicBezTo>
                  <a:pt x="10867" y="1561970"/>
                  <a:pt x="6210" y="1434344"/>
                  <a:pt x="20323" y="1306338"/>
                </a:cubicBezTo>
                <a:cubicBezTo>
                  <a:pt x="30483" y="1215286"/>
                  <a:pt x="21028" y="1123726"/>
                  <a:pt x="15383" y="1032419"/>
                </a:cubicBezTo>
                <a:cubicBezTo>
                  <a:pt x="8045" y="937126"/>
                  <a:pt x="8045" y="841475"/>
                  <a:pt x="15383" y="746182"/>
                </a:cubicBezTo>
                <a:cubicBezTo>
                  <a:pt x="22749" y="659066"/>
                  <a:pt x="20999" y="571532"/>
                  <a:pt x="10161" y="484708"/>
                </a:cubicBezTo>
                <a:cubicBezTo>
                  <a:pt x="-1693" y="383115"/>
                  <a:pt x="7480" y="281523"/>
                  <a:pt x="16089" y="179930"/>
                </a:cubicBezTo>
                <a:cubicBezTo>
                  <a:pt x="19935" y="135229"/>
                  <a:pt x="22387" y="90537"/>
                  <a:pt x="23725" y="45854"/>
                </a:cubicBezTo>
                <a:close/>
              </a:path>
            </a:pathLst>
          </a:custGeom>
        </p:spPr>
      </p:pic>
      <p:pic>
        <p:nvPicPr>
          <p:cNvPr id="9" name="Picture 8" descr="A machine with a screen and wires&#10;&#10;Description automatically generated">
            <a:extLst>
              <a:ext uri="{FF2B5EF4-FFF2-40B4-BE49-F238E27FC236}">
                <a16:creationId xmlns:a16="http://schemas.microsoft.com/office/drawing/2014/main" id="{101D92D7-C7E3-486D-9952-0DF14477CC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54" r="-4" b="9083"/>
          <a:stretch/>
        </p:blipFill>
        <p:spPr>
          <a:xfrm>
            <a:off x="6943981" y="3937409"/>
            <a:ext cx="4095601" cy="2586144"/>
          </a:xfrm>
          <a:custGeom>
            <a:avLst/>
            <a:gdLst/>
            <a:ahLst/>
            <a:cxnLst/>
            <a:rect l="l" t="t" r="r" b="b"/>
            <a:pathLst>
              <a:path w="3851767" h="2546773">
                <a:moveTo>
                  <a:pt x="2228768" y="1329"/>
                </a:moveTo>
                <a:cubicBezTo>
                  <a:pt x="2306504" y="3895"/>
                  <a:pt x="2384120" y="10183"/>
                  <a:pt x="2461354" y="20181"/>
                </a:cubicBezTo>
                <a:cubicBezTo>
                  <a:pt x="2577127" y="36835"/>
                  <a:pt x="2693882" y="26532"/>
                  <a:pt x="2810216" y="19476"/>
                </a:cubicBezTo>
                <a:cubicBezTo>
                  <a:pt x="2951049" y="10867"/>
                  <a:pt x="3091741" y="6210"/>
                  <a:pt x="3232853" y="20323"/>
                </a:cubicBezTo>
                <a:cubicBezTo>
                  <a:pt x="3333228" y="30483"/>
                  <a:pt x="3434162" y="21028"/>
                  <a:pt x="3534817" y="15383"/>
                </a:cubicBezTo>
                <a:cubicBezTo>
                  <a:pt x="3587342" y="11714"/>
                  <a:pt x="3639965" y="9879"/>
                  <a:pt x="3692589" y="9879"/>
                </a:cubicBezTo>
                <a:lnTo>
                  <a:pt x="3834056" y="14814"/>
                </a:lnTo>
                <a:lnTo>
                  <a:pt x="3836624" y="266102"/>
                </a:lnTo>
                <a:cubicBezTo>
                  <a:pt x="3833493" y="376950"/>
                  <a:pt x="3829341" y="487798"/>
                  <a:pt x="3833895" y="598646"/>
                </a:cubicBezTo>
                <a:cubicBezTo>
                  <a:pt x="3842870" y="818327"/>
                  <a:pt x="3853184" y="1038005"/>
                  <a:pt x="3838717" y="1257560"/>
                </a:cubicBezTo>
                <a:cubicBezTo>
                  <a:pt x="3828806" y="1408046"/>
                  <a:pt x="3815811" y="1559288"/>
                  <a:pt x="3819831" y="1710531"/>
                </a:cubicBezTo>
                <a:cubicBezTo>
                  <a:pt x="3824117" y="1865807"/>
                  <a:pt x="3838181" y="2020453"/>
                  <a:pt x="3848495" y="2175350"/>
                </a:cubicBezTo>
                <a:cubicBezTo>
                  <a:pt x="3855955" y="2288984"/>
                  <a:pt x="3850652" y="2403058"/>
                  <a:pt x="3832690" y="2515646"/>
                </a:cubicBezTo>
                <a:lnTo>
                  <a:pt x="3830673" y="2546773"/>
                </a:lnTo>
                <a:lnTo>
                  <a:pt x="20600" y="2546773"/>
                </a:lnTo>
                <a:lnTo>
                  <a:pt x="22581" y="2532072"/>
                </a:lnTo>
                <a:cubicBezTo>
                  <a:pt x="35339" y="2420570"/>
                  <a:pt x="24877" y="2309706"/>
                  <a:pt x="14289" y="2199097"/>
                </a:cubicBezTo>
                <a:cubicBezTo>
                  <a:pt x="2577" y="2063804"/>
                  <a:pt x="6226" y="1927626"/>
                  <a:pt x="25133" y="1793147"/>
                </a:cubicBezTo>
                <a:cubicBezTo>
                  <a:pt x="35786" y="1702096"/>
                  <a:pt x="35530" y="1610100"/>
                  <a:pt x="24367" y="1519113"/>
                </a:cubicBezTo>
                <a:cubicBezTo>
                  <a:pt x="5996" y="1349691"/>
                  <a:pt x="-19775" y="1179121"/>
                  <a:pt x="24367" y="1008806"/>
                </a:cubicBezTo>
                <a:cubicBezTo>
                  <a:pt x="43121" y="936342"/>
                  <a:pt x="37125" y="860307"/>
                  <a:pt x="26663" y="786440"/>
                </a:cubicBezTo>
                <a:cubicBezTo>
                  <a:pt x="9721" y="659871"/>
                  <a:pt x="8778" y="531669"/>
                  <a:pt x="23857" y="404858"/>
                </a:cubicBezTo>
                <a:cubicBezTo>
                  <a:pt x="32239" y="337778"/>
                  <a:pt x="31895" y="269894"/>
                  <a:pt x="22836" y="202904"/>
                </a:cubicBezTo>
                <a:cubicBezTo>
                  <a:pt x="16458" y="161314"/>
                  <a:pt x="17159" y="119533"/>
                  <a:pt x="18260" y="77719"/>
                </a:cubicBezTo>
                <a:lnTo>
                  <a:pt x="17201" y="16987"/>
                </a:lnTo>
                <a:lnTo>
                  <a:pt x="155607" y="20171"/>
                </a:lnTo>
                <a:cubicBezTo>
                  <a:pt x="345286" y="19609"/>
                  <a:pt x="534670" y="7199"/>
                  <a:pt x="723345" y="9315"/>
                </a:cubicBezTo>
                <a:cubicBezTo>
                  <a:pt x="828339" y="10444"/>
                  <a:pt x="933054" y="31612"/>
                  <a:pt x="1038328" y="27661"/>
                </a:cubicBezTo>
                <a:cubicBezTo>
                  <a:pt x="1357371" y="16089"/>
                  <a:pt x="1676555" y="19899"/>
                  <a:pt x="1995458" y="4798"/>
                </a:cubicBezTo>
                <a:cubicBezTo>
                  <a:pt x="2073175" y="-85"/>
                  <a:pt x="2151032" y="-1238"/>
                  <a:pt x="2228768" y="1329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44D439-FEA1-B6F8-FF27-767BF708A747}"/>
              </a:ext>
            </a:extLst>
          </p:cNvPr>
          <p:cNvSpPr txBox="1"/>
          <p:nvPr/>
        </p:nvSpPr>
        <p:spPr>
          <a:xfrm>
            <a:off x="1091852" y="162838"/>
            <a:ext cx="898533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err="1">
                <a:latin typeface="Georgia Pro"/>
              </a:rPr>
              <a:t>RFSoC</a:t>
            </a:r>
            <a:r>
              <a:rPr lang="en-US" sz="4400" b="1">
                <a:latin typeface="Georgia Pro"/>
              </a:rPr>
              <a:t> testbench at UNL</a:t>
            </a:r>
            <a:endParaRPr lang="en-US" b="1">
              <a:latin typeface="Georgia Pro"/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A94FB23-D785-E77D-C54A-E6B6ABA2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4487" y="6528878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dirty="0" smtClean="0"/>
              <a:t>9</a:t>
            </a:fld>
            <a:endParaRPr lang="en-US" sz="1400" b="1"/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664BA040-6CC0-A4F7-2B84-4FCD25867F11}"/>
              </a:ext>
            </a:extLst>
          </p:cNvPr>
          <p:cNvSpPr>
            <a:spLocks noGrp="1"/>
          </p:cNvSpPr>
          <p:nvPr/>
        </p:nvSpPr>
        <p:spPr>
          <a:xfrm>
            <a:off x="3049420" y="65265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Pawan Giri (UNL)</a:t>
            </a:r>
          </a:p>
        </p:txBody>
      </p:sp>
      <p:pic>
        <p:nvPicPr>
          <p:cNvPr id="4" name="Picture 3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84B37F36-E442-260E-7FF3-E93CC576E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3526" y="130955"/>
            <a:ext cx="666906" cy="5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64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ARA-Next: a new DAQ and trigger architecture for the Askaryan Radio Array</vt:lpstr>
      <vt:lpstr>                Askaryan Radio Array - Experiment</vt:lpstr>
      <vt:lpstr>ARA DAQ Upgrade</vt:lpstr>
      <vt:lpstr>RFSoC Overview</vt:lpstr>
      <vt:lpstr>PowerPoint Presentation</vt:lpstr>
      <vt:lpstr>PowerPoint Presentation</vt:lpstr>
      <vt:lpstr>Complex trigger ideas ..</vt:lpstr>
      <vt:lpstr>Goals with ARA-Next ..</vt:lpstr>
      <vt:lpstr>PowerPoint Presentation</vt:lpstr>
      <vt:lpstr>Test waveforms in RFSoC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173</cp:revision>
  <dcterms:created xsi:type="dcterms:W3CDTF">2024-05-27T16:46:14Z</dcterms:created>
  <dcterms:modified xsi:type="dcterms:W3CDTF">2024-06-11T04:27:23Z</dcterms:modified>
</cp:coreProperties>
</file>