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6"/>
  </p:notesMasterIdLst>
  <p:sldIdLst>
    <p:sldId id="257" r:id="rId2"/>
    <p:sldId id="258" r:id="rId3"/>
    <p:sldId id="281" r:id="rId4"/>
    <p:sldId id="284" r:id="rId5"/>
    <p:sldId id="285" r:id="rId6"/>
    <p:sldId id="286" r:id="rId7"/>
    <p:sldId id="288" r:id="rId8"/>
    <p:sldId id="283" r:id="rId9"/>
    <p:sldId id="324" r:id="rId10"/>
    <p:sldId id="329" r:id="rId11"/>
    <p:sldId id="330" r:id="rId12"/>
    <p:sldId id="299" r:id="rId13"/>
    <p:sldId id="336" r:id="rId14"/>
    <p:sldId id="266" r:id="rId15"/>
    <p:sldId id="302" r:id="rId16"/>
    <p:sldId id="300" r:id="rId17"/>
    <p:sldId id="301" r:id="rId18"/>
    <p:sldId id="331" r:id="rId19"/>
    <p:sldId id="332" r:id="rId20"/>
    <p:sldId id="333" r:id="rId21"/>
    <p:sldId id="316" r:id="rId22"/>
    <p:sldId id="317" r:id="rId23"/>
    <p:sldId id="304" r:id="rId24"/>
    <p:sldId id="315" r:id="rId25"/>
    <p:sldId id="334" r:id="rId26"/>
    <p:sldId id="344" r:id="rId27"/>
    <p:sldId id="337" r:id="rId28"/>
    <p:sldId id="338" r:id="rId29"/>
    <p:sldId id="323" r:id="rId30"/>
    <p:sldId id="272" r:id="rId31"/>
    <p:sldId id="327" r:id="rId32"/>
    <p:sldId id="273" r:id="rId33"/>
    <p:sldId id="308" r:id="rId34"/>
    <p:sldId id="269" r:id="rId35"/>
    <p:sldId id="303" r:id="rId36"/>
    <p:sldId id="306" r:id="rId37"/>
    <p:sldId id="263" r:id="rId38"/>
    <p:sldId id="322" r:id="rId39"/>
    <p:sldId id="321" r:id="rId40"/>
    <p:sldId id="312" r:id="rId41"/>
    <p:sldId id="274" r:id="rId42"/>
    <p:sldId id="313" r:id="rId43"/>
    <p:sldId id="343" r:id="rId44"/>
    <p:sldId id="289" r:id="rId45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05"/>
    <p:restoredTop sz="94803"/>
  </p:normalViewPr>
  <p:slideViewPr>
    <p:cSldViewPr snapToGrid="0">
      <p:cViewPr varScale="1">
        <p:scale>
          <a:sx n="107" d="100"/>
          <a:sy n="107" d="100"/>
        </p:scale>
        <p:origin x="16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0258F-A015-CB4D-8D9F-6A0B5218FE33}" type="datetimeFigureOut">
              <a:rPr lang="en-SE" smtClean="0"/>
              <a:t>2024-06-12</a:t>
            </a:fld>
            <a:endParaRPr lang="en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6AE88-4A18-0B47-9C67-B7B32CCF454A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95882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6AE88-4A18-0B47-9C67-B7B32CCF454A}" type="slidenum">
              <a:rPr lang="en-SE" smtClean="0"/>
              <a:t>9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722585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EB743-1557-954F-BD69-6D01A744470F}" type="slidenum">
              <a:rPr lang="en-SE" smtClean="0"/>
              <a:t>20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515040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6AE88-4A18-0B47-9C67-B7B32CCF454A}" type="slidenum">
              <a:rPr lang="en-SE" smtClean="0"/>
              <a:t>21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577778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6AE88-4A18-0B47-9C67-B7B32CCF454A}" type="slidenum">
              <a:rPr lang="en-SE" smtClean="0"/>
              <a:t>22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304438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6AE88-4A18-0B47-9C67-B7B32CCF454A}" type="slidenum">
              <a:rPr lang="en-SE" smtClean="0"/>
              <a:t>34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11626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6AE88-4A18-0B47-9C67-B7B32CCF454A}" type="slidenum">
              <a:rPr lang="en-SE" smtClean="0"/>
              <a:t>36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46771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6AE88-4A18-0B47-9C67-B7B32CCF454A}" type="slidenum">
              <a:rPr lang="en-SE" smtClean="0"/>
              <a:t>39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25499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6AE88-4A18-0B47-9C67-B7B32CCF454A}" type="slidenum">
              <a:rPr lang="en-SE" smtClean="0"/>
              <a:t>10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340855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6AE88-4A18-0B47-9C67-B7B32CCF454A}" type="slidenum">
              <a:rPr lang="en-SE" smtClean="0"/>
              <a:t>11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057597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EB743-1557-954F-BD69-6D01A744470F}" type="slidenum">
              <a:rPr lang="en-SE" smtClean="0"/>
              <a:t>14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34444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EB743-1557-954F-BD69-6D01A744470F}" type="slidenum">
              <a:rPr lang="en-SE" smtClean="0"/>
              <a:t>15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73593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EB743-1557-954F-BD69-6D01A744470F}" type="slidenum">
              <a:rPr lang="en-SE" smtClean="0"/>
              <a:t>16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951028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EB743-1557-954F-BD69-6D01A744470F}" type="slidenum">
              <a:rPr lang="en-SE" smtClean="0"/>
              <a:t>17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581053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EB743-1557-954F-BD69-6D01A744470F}" type="slidenum">
              <a:rPr lang="en-SE" smtClean="0"/>
              <a:t>18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987630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EB743-1557-954F-BD69-6D01A744470F}" type="slidenum">
              <a:rPr lang="en-SE" smtClean="0"/>
              <a:t>19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436462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6A90B-D68D-E0FD-DF5F-EAB662208A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FF4C04-EC52-21FE-F028-EE81A155C6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BA770-8CE3-7EDD-6CDE-B23A45D6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323335" y="-571971"/>
            <a:ext cx="2743200" cy="365125"/>
          </a:xfrm>
        </p:spPr>
        <p:txBody>
          <a:bodyPr/>
          <a:lstStyle/>
          <a:p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74242-ECEF-E671-E161-061E888EF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2465" y="6356350"/>
            <a:ext cx="2057400" cy="365125"/>
          </a:xfrm>
        </p:spPr>
        <p:txBody>
          <a:bodyPr/>
          <a:lstStyle/>
          <a:p>
            <a:pPr algn="l"/>
            <a:r>
              <a:rPr lang="en-GB" dirty="0"/>
              <a:t>Nils </a:t>
            </a:r>
            <a:r>
              <a:rPr lang="en-GB" dirty="0" err="1"/>
              <a:t>Heyer</a:t>
            </a:r>
            <a:endParaRPr lang="en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BD8F6-1BE4-6BF2-08E2-E59DBE7A9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6335" y="6356349"/>
            <a:ext cx="2743200" cy="365125"/>
          </a:xfrm>
        </p:spPr>
        <p:txBody>
          <a:bodyPr/>
          <a:lstStyle/>
          <a:p>
            <a:fld id="{27CFC9F3-B058-6444-BAA9-2B175AD78282}" type="slidenum">
              <a:rPr lang="en-SE" smtClean="0"/>
              <a:t>‹#›</a:t>
            </a:fld>
            <a:endParaRPr lang="en-S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334B2DE-565A-C6AC-0243-A1961E4E2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231" t="43561" r="48518" b="47515"/>
          <a:stretch/>
        </p:blipFill>
        <p:spPr>
          <a:xfrm>
            <a:off x="8610601" y="0"/>
            <a:ext cx="3581400" cy="325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01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E88B4-5939-3268-93D0-D520C38DA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A64292-1954-0916-1525-8AD1EC515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6A4F3-BE37-3C59-C7D7-1877165D3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3A37D-5569-41CC-A44E-B280C4D19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Nils Heyer</a:t>
            </a:r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AFC4D-4F86-8DBE-7478-7A0EA4BAC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800259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026B33-D85B-DA0E-718F-3F24FB1B5E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9D3BF1-0A71-3DBC-3680-EE9053051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9FB1C-CAC9-B5B4-FDFD-E5580C666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D2308-7422-7854-3E19-1F356B24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Nils Heyer</a:t>
            </a:r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A4529-FE59-83FE-2002-DB827D9FB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054841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00E42-3A8B-B85B-B33D-77A17D0E1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3AB20-71F6-ABE3-BCF3-F23755FFF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BD734ED-AC6C-0F69-1479-78F631222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231" t="43561" r="48518" b="47515"/>
          <a:stretch/>
        </p:blipFill>
        <p:spPr>
          <a:xfrm>
            <a:off x="10565175" y="0"/>
            <a:ext cx="1626825" cy="1478997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EC61CD9-BCBA-6FBC-754B-D6E6D3750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2465" y="6356350"/>
            <a:ext cx="2057400" cy="365125"/>
          </a:xfrm>
        </p:spPr>
        <p:txBody>
          <a:bodyPr/>
          <a:lstStyle/>
          <a:p>
            <a:pPr algn="l"/>
            <a:r>
              <a:rPr lang="en-GB" dirty="0"/>
              <a:t>Nils </a:t>
            </a:r>
            <a:r>
              <a:rPr lang="en-GB" dirty="0" err="1"/>
              <a:t>Heyer</a:t>
            </a:r>
            <a:endParaRPr lang="en-SE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06FE6D0-5B62-AC99-E562-D2D0B344F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27CFC9F3-B058-6444-BAA9-2B175AD78282}" type="slidenum">
              <a:rPr lang="en-SE" smtClean="0"/>
              <a:pPr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268961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CA17F-7418-085F-7BF6-7A87F53DE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89BB2-E659-13C7-9F7F-3D1C5D8C7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7F59A-164B-AF95-400F-1D7972770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2437D-EC8C-E471-B129-248CF7B6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Nils Heyer</a:t>
            </a:r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7EC8C-4E19-20F1-5759-EF56E838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014941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A2845-706B-64C8-DA9C-CD9F85431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66934-86CA-3F48-E5AC-57A2AD30CE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5C1774-8348-A9BA-B2D9-6F54BE944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FE231F-C0BF-313D-8AC9-F67660E6C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0ED9DF-79C9-B669-863D-85A198069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Nils Heyer</a:t>
            </a:r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ABEDF6-9DC6-A20D-A0EA-9676FE379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584460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5CE48-5AA0-8011-04BA-3A6226BB7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1DD5AB-41D6-8BAF-BDAF-F64D5671B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0C310C-B74E-CC2D-A128-C0BCCD0A51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877DEB-2E50-8AC1-233E-A9860695B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1E6AA3-FC1C-32CE-EDD3-BF42D6A741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FB772A-B8F5-BA1F-7B5B-7881C0CFA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8DBA9D-A338-527D-AB60-0CAEBDF13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Nils Heyer</a:t>
            </a:r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987912-735F-EF62-9470-29DBCAEC9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787015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25DBF-2AA0-2C05-BE4E-5450BBF54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79F64-BC22-68E7-9876-EF52E4675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9E2656-F645-3CEC-D65C-5F8CDAA34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Nils Heyer</a:t>
            </a:r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3ABF8-DE25-D184-1EC7-5DA890606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4800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9E8466-D72F-DF8C-1288-4F9C3DFE6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C8BF51-9C03-2F7D-8884-C827D06CE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Nils Heyer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917FE-5BD7-47CD-3CB2-FD796ABC6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51740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62555-6145-CFAD-CBD2-2B2AF77EE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3AAD7-AB58-A76B-99A0-A71580903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28AE7-6600-C04B-9F2F-4FAF70860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501DDD-455F-E6B9-DD24-93601FBDD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12D37-B38B-9900-49DD-D433890FE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Nils Heyer</a:t>
            </a:r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B4F28B-C556-C83E-3E47-0303BFB22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87637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B8DB2-EDDC-0E97-F839-CB01F0702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C0172B-13A4-67DD-8140-C1391AAEA1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A2F951-30A3-B947-2D3D-8EAC8C0EF5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D95DB-5B42-7F17-A21B-D593A1FC0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7B2CC-8513-158C-A8DB-07DC8D0A5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Nils Heyer</a:t>
            </a:r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5AF721-43DB-D99C-E243-CAFDD7A46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638967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C7958C-5C33-0486-416A-239A36A2A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1D85AD-16AA-BDE2-43A9-99677AA62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1FBE4-166C-F769-65C1-854063EB6E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101D6-F07D-C22C-AA45-33A6839834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Nils Heyer</a:t>
            </a:r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519D5-4C36-18E3-DB08-22160141E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FC9F3-B058-6444-BAA9-2B175AD78282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88193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github.com/nu-radio/NuRadioMC" TargetMode="External"/><Relationship Id="rId4" Type="http://schemas.openxmlformats.org/officeDocument/2006/relationships/hyperlink" Target="https://icecube-gen2.wisc.edu/science/publications/TDR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github.com/nu-radio/NuRadioMC" TargetMode="External"/><Relationship Id="rId4" Type="http://schemas.openxmlformats.org/officeDocument/2006/relationships/hyperlink" Target="https://icecube-gen2.wisc.edu/science/publications/TDR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211.01520" TargetMode="External"/><Relationship Id="rId4" Type="http://schemas.openxmlformats.org/officeDocument/2006/relationships/hyperlink" Target="https://www.cv-foundation.org/openaccess/content_cvpr_2016/papers/He_Deep_Residual_Learning_CVPR_2016_paper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arxiv.org/abs/2211.01520" TargetMode="External"/><Relationship Id="rId4" Type="http://schemas.openxmlformats.org/officeDocument/2006/relationships/hyperlink" Target="https://www.cv-foundation.org/openaccess/content_cvpr_2016/papers/He_Deep_Residual_Learning_CVPR_2016_paper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arxiv.org/abs/2211.01520" TargetMode="External"/><Relationship Id="rId4" Type="http://schemas.openxmlformats.org/officeDocument/2006/relationships/hyperlink" Target="https://www.cv-foundation.org/openaccess/content_cvpr_2016/papers/He_Deep_Residual_Learning_CVPR_2016_paper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arxiv.org/abs/2211.0152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v-foundation.org/openaccess/content_cvpr_2016/papers/He_Deep_Residual_Learning_CVPR_2016_paper.pdf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link.springer.com/article/10.1140/epjc/s10052-024-12473-7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s://arxiv.org/abs/2211.01520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v-foundation.org/openaccess/content_cvpr_2016/papers/He_Deep_Residual_Learning_CVPR_2016_paper.pdf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direct.com/science/article/pii/S0927650522000822?via%3Dihub" TargetMode="External"/><Relationship Id="rId5" Type="http://schemas.openxmlformats.org/officeDocument/2006/relationships/hyperlink" Target="https://link.springer.com/article/10.1140/epjc/s10052-022-10034-4" TargetMode="Externa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ciencedirect.com/science/article/pii/S0927650522000822?via%3Dihub" TargetMode="External"/><Relationship Id="rId4" Type="http://schemas.openxmlformats.org/officeDocument/2006/relationships/hyperlink" Target="https://link.springer.com/article/10.1140/epjc/s10052-022-10034-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140/epjc/s10052-023-11604-w" TargetMode="External"/><Relationship Id="rId2" Type="http://schemas.openxmlformats.org/officeDocument/2006/relationships/hyperlink" Target="https://pos.sissa.it/444/1045/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www.sciencedirect.com/science/article/pii/S0927650522000822?via%3Dihub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os.sissa.it/444/1045/pdf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ciencedirect.com/science/article/pii/S0927650522000822?via%3Dihub" TargetMode="External"/><Relationship Id="rId4" Type="http://schemas.openxmlformats.org/officeDocument/2006/relationships/hyperlink" Target="https://link.springer.com/article/10.1140/epjc/s10052-023-11604-w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2.02432" TargetMode="External"/><Relationship Id="rId2" Type="http://schemas.openxmlformats.org/officeDocument/2006/relationships/hyperlink" Target="https://uu.diva-portal.org/smash/record.jsf?pid=diva2%3A1582385&amp;dswid=764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hyperlink" Target="https://pos.sissa.it/424/021/pdf" TargetMode="External"/><Relationship Id="rId4" Type="http://schemas.openxmlformats.org/officeDocument/2006/relationships/hyperlink" Target="https://link.springer.com/article/10.1140/epjc/s10052-023-11238-y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927650522000822?via%3Dihub" TargetMode="External"/><Relationship Id="rId2" Type="http://schemas.openxmlformats.org/officeDocument/2006/relationships/hyperlink" Target="https://uu.diva-portal.org/smash/record.jsf?pid=diva2%3A1582385&amp;dswid=764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arxiv.org/html/2402.02432v1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927650522000822?via%3Dihub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hyperlink" Target="https://arxiv.org/pdf/2107.02604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ciencedirect.com/science/article/pii/S0927650522000822?via%3Dihub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pos.sissa.it/444/1045/pdf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html/2402.02432v1" TargetMode="External"/><Relationship Id="rId5" Type="http://schemas.openxmlformats.org/officeDocument/2006/relationships/hyperlink" Target="https://www.sciencedirect.com/science/article/pii/S0927650522000822?via%3Dihub" TargetMode="Externa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hyperlink" Target="https://pos.sissa.it/424/021/pdf" TargetMode="External"/><Relationship Id="rId4" Type="http://schemas.openxmlformats.org/officeDocument/2006/relationships/hyperlink" Target="https://link.springer.com/article/10.1140/epjc/s10052-023-11238-y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ciencedirect.com/science/article/pii/S0927650522000822?via%3Dihub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icecube-gen2.wisc.edu/science/publications/TDR/" TargetMode="External"/><Relationship Id="rId3" Type="http://schemas.openxmlformats.org/officeDocument/2006/relationships/hyperlink" Target="https://github.com/nu-radio/NuRadioMC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24A99-D569-1DFA-1C86-0029408A2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52978"/>
            <a:ext cx="7301552" cy="5293982"/>
          </a:xfrm>
        </p:spPr>
        <p:txBody>
          <a:bodyPr>
            <a:normAutofit/>
          </a:bodyPr>
          <a:lstStyle/>
          <a:p>
            <a:pPr algn="l"/>
            <a:r>
              <a:rPr lang="en-SE" sz="4000" b="1" dirty="0"/>
              <a:t>Deep Learning</a:t>
            </a:r>
            <a:br>
              <a:rPr lang="en-SE" sz="4000" b="1" dirty="0"/>
            </a:br>
            <a:r>
              <a:rPr lang="en-SE" sz="4000" b="1" dirty="0"/>
              <a:t>Reconstruction of in-ice </a:t>
            </a:r>
            <a:br>
              <a:rPr lang="en-SE" sz="4000" b="1" dirty="0"/>
            </a:br>
            <a:r>
              <a:rPr lang="en-SE" sz="4000" b="1" dirty="0"/>
              <a:t>Radio Neutrino Signals</a:t>
            </a:r>
            <a:br>
              <a:rPr lang="en-SE" sz="4400" dirty="0"/>
            </a:br>
            <a:r>
              <a:rPr lang="en-SE" sz="2800" dirty="0"/>
              <a:t>ARENA 2024, Chicago</a:t>
            </a:r>
            <a:br>
              <a:rPr lang="en-SE" sz="2800" dirty="0"/>
            </a:br>
            <a:br>
              <a:rPr lang="en-SE" sz="3100" dirty="0"/>
            </a:br>
            <a:br>
              <a:rPr lang="en-SE" sz="3100" dirty="0"/>
            </a:br>
            <a:br>
              <a:rPr lang="en-SE" sz="3100" dirty="0"/>
            </a:br>
            <a:r>
              <a:rPr lang="en-SE" sz="2800" dirty="0"/>
              <a:t>Nils Heyer, Thorsten Glüsenkamp, Christian Glaser</a:t>
            </a:r>
            <a:br>
              <a:rPr lang="en-SE" sz="3100" dirty="0"/>
            </a:br>
            <a:endParaRPr lang="en-SE" sz="3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915FB3-3E18-4D48-5271-8621793EB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971" y="0"/>
            <a:ext cx="9046029" cy="688639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DCF2E27-49BB-0C23-1F7A-BD14B3DD5C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9816" t="40231" r="40369" b="40194"/>
          <a:stretch/>
        </p:blipFill>
        <p:spPr>
          <a:xfrm>
            <a:off x="0" y="0"/>
            <a:ext cx="1589903" cy="148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A5B67-4BBA-5F93-AF1F-0AD73467A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Simulating Neutrino Events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8008D-A0C4-F321-4E15-CD28B6D57E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8" t="61585" r="77243" b="24936"/>
          <a:stretch/>
        </p:blipFill>
        <p:spPr>
          <a:xfrm>
            <a:off x="8516157" y="2877306"/>
            <a:ext cx="799007" cy="8211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25498F-2368-D756-F464-0759C67081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85"/>
          <a:stretch/>
        </p:blipFill>
        <p:spPr>
          <a:xfrm>
            <a:off x="9390888" y="365125"/>
            <a:ext cx="2646662" cy="62133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A38944-DC27-9056-92D6-9ED5D2571C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1" t="48851" r="76629" b="45443"/>
          <a:stretch/>
        </p:blipFill>
        <p:spPr>
          <a:xfrm>
            <a:off x="8516157" y="2529737"/>
            <a:ext cx="815776" cy="347569"/>
          </a:xfrm>
          <a:prstGeom prst="rect">
            <a:avLst/>
          </a:prstGeom>
        </p:spPr>
      </p:pic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C15C078F-D4D7-E9E0-88A8-BBFA8B627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5BCC8F9-F672-5BB5-ACFA-42C830634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10</a:t>
            </a:fld>
            <a:endParaRPr lang="en-SE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A28912D-9031-B8FF-04BA-ABFB99D9224B}"/>
              </a:ext>
            </a:extLst>
          </p:cNvPr>
          <p:cNvSpPr/>
          <p:nvPr/>
        </p:nvSpPr>
        <p:spPr>
          <a:xfrm>
            <a:off x="9043416" y="279516"/>
            <a:ext cx="2859523" cy="1979052"/>
          </a:xfrm>
          <a:prstGeom prst="ellipse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5A253F-2C46-7895-6FCC-259959F4428D}"/>
              </a:ext>
            </a:extLst>
          </p:cNvPr>
          <p:cNvSpPr txBox="1"/>
          <p:nvPr/>
        </p:nvSpPr>
        <p:spPr>
          <a:xfrm>
            <a:off x="8165592" y="311705"/>
            <a:ext cx="941579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</a:t>
            </a:r>
            <a:r>
              <a:rPr lang="en-SE" dirty="0"/>
              <a:t>hallow station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C1BD4E-90E5-BD19-F790-7D96FFE7C475}"/>
              </a:ext>
            </a:extLst>
          </p:cNvPr>
          <p:cNvSpPr txBox="1"/>
          <p:nvPr/>
        </p:nvSpPr>
        <p:spPr>
          <a:xfrm>
            <a:off x="9902769" y="6516605"/>
            <a:ext cx="1754299" cy="276999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hlinkClick r:id="rId4"/>
              </a:rPr>
              <a:t>IceCube Gen2, TDR, 2023</a:t>
            </a:r>
            <a:endParaRPr lang="en-SE" sz="1200" dirty="0">
              <a:solidFill>
                <a:schemeClr val="tx2"/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0EF5198-6AEC-AD21-3AEA-7E7490A67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34003" cy="4351338"/>
          </a:xfrm>
        </p:spPr>
        <p:txBody>
          <a:bodyPr>
            <a:normAutofit/>
          </a:bodyPr>
          <a:lstStyle/>
          <a:p>
            <a:r>
              <a:rPr lang="en-SE" sz="2400" dirty="0">
                <a:solidFill>
                  <a:schemeClr val="accent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NuRadioMC</a:t>
            </a:r>
            <a:r>
              <a:rPr lang="en-SE" sz="2400" b="1" dirty="0"/>
              <a:t> </a:t>
            </a:r>
            <a:r>
              <a:rPr lang="en-SE" sz="2400" dirty="0"/>
              <a:t>generated events for a single station        @ South Pole</a:t>
            </a:r>
          </a:p>
          <a:p>
            <a:r>
              <a:rPr lang="en-GB" sz="2400" dirty="0"/>
              <a:t>T</a:t>
            </a:r>
            <a:r>
              <a:rPr lang="en-SE" sz="2400" dirty="0"/>
              <a:t>he events have a </a:t>
            </a:r>
            <a:r>
              <a:rPr lang="en-SE" sz="2400" dirty="0">
                <a:solidFill>
                  <a:schemeClr val="accent2"/>
                </a:solidFill>
              </a:rPr>
              <a:t>uniform shower energy distribution</a:t>
            </a:r>
            <a:endParaRPr lang="en-SE" sz="2400" dirty="0"/>
          </a:p>
          <a:p>
            <a:r>
              <a:rPr lang="en-US" sz="2400" dirty="0"/>
              <a:t>Single station event topologies: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Hadronic shower (                   ,                  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Hadronic shower + EM shower (                )</a:t>
            </a:r>
          </a:p>
          <a:p>
            <a:r>
              <a:rPr lang="en-SE" sz="2400" dirty="0"/>
              <a:t>The current IceCube Gen2 station:</a:t>
            </a:r>
          </a:p>
          <a:p>
            <a:pPr lvl="1"/>
            <a:r>
              <a:rPr lang="en-SE" sz="2000" dirty="0"/>
              <a:t>Shallow – 5 antennas - </a:t>
            </a:r>
            <a:r>
              <a:rPr lang="en-SE" sz="2000" dirty="0">
                <a:solidFill>
                  <a:schemeClr val="accent2"/>
                </a:solidFill>
              </a:rPr>
              <a:t>100 Hz</a:t>
            </a:r>
            <a:r>
              <a:rPr lang="en-SE" sz="2000" dirty="0"/>
              <a:t> 2/4 LPDA trigger </a:t>
            </a:r>
          </a:p>
          <a:p>
            <a:pPr lvl="1"/>
            <a:r>
              <a:rPr lang="en-SE" sz="2000" dirty="0"/>
              <a:t>Deep – 16 antennas - </a:t>
            </a:r>
            <a:r>
              <a:rPr lang="en-SE" sz="2000" dirty="0">
                <a:solidFill>
                  <a:schemeClr val="accent2"/>
                </a:solidFill>
              </a:rPr>
              <a:t>100 Hz</a:t>
            </a:r>
            <a:r>
              <a:rPr lang="en-SE" sz="2000" dirty="0"/>
              <a:t> phased array trigger</a:t>
            </a:r>
          </a:p>
          <a:p>
            <a:pPr lvl="1"/>
            <a:r>
              <a:rPr lang="en-SE" sz="2000" dirty="0">
                <a:solidFill>
                  <a:schemeClr val="accent2"/>
                </a:solidFill>
              </a:rPr>
              <a:t>2.1 million neutrino events </a:t>
            </a:r>
            <a:r>
              <a:rPr lang="en-SE" sz="2000" dirty="0"/>
              <a:t>for each station layout</a:t>
            </a:r>
          </a:p>
          <a:p>
            <a:pPr marL="457200" lvl="1" indent="0">
              <a:buNone/>
            </a:pPr>
            <a:r>
              <a:rPr lang="en-SE" sz="20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E3296C4-F123-613C-BF2D-A55B03916859}"/>
                  </a:ext>
                </a:extLst>
              </p:cNvPr>
              <p:cNvSpPr txBox="1"/>
              <p:nvPr/>
            </p:nvSpPr>
            <p:spPr>
              <a:xfrm>
                <a:off x="5107493" y="3838114"/>
                <a:ext cx="8792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𝐶𝐶</m:t>
                      </m:r>
                    </m:oMath>
                  </m:oMathPara>
                </a14:m>
                <a:endParaRPr lang="en-SE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E3296C4-F123-613C-BF2D-A55B03916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493" y="3838114"/>
                <a:ext cx="879280" cy="276999"/>
              </a:xfrm>
              <a:prstGeom prst="rect">
                <a:avLst/>
              </a:prstGeom>
              <a:blipFill>
                <a:blip r:embed="rId6"/>
                <a:stretch>
                  <a:fillRect l="-4286" t="-9091" r="-4286" b="-40909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1CD8E61-3813-528C-302D-8BB1155CBEF6}"/>
                  </a:ext>
                </a:extLst>
              </p:cNvPr>
              <p:cNvSpPr txBox="1"/>
              <p:nvPr/>
            </p:nvSpPr>
            <p:spPr>
              <a:xfrm>
                <a:off x="3699469" y="3501432"/>
                <a:ext cx="1131015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𝑁𝐶</m:t>
                      </m:r>
                    </m:oMath>
                  </m:oMathPara>
                </a14:m>
                <a:endParaRPr lang="en-SE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1CD8E61-3813-528C-302D-8BB1155CB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9469" y="3501432"/>
                <a:ext cx="1131015" cy="299313"/>
              </a:xfrm>
              <a:prstGeom prst="rect">
                <a:avLst/>
              </a:prstGeom>
              <a:blipFill>
                <a:blip r:embed="rId7"/>
                <a:stretch>
                  <a:fillRect l="-3333" r="-3333" b="-2000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3BCED75-73CF-DED7-5B54-51AA18D44BBC}"/>
                  </a:ext>
                </a:extLst>
              </p:cNvPr>
              <p:cNvSpPr txBox="1"/>
              <p:nvPr/>
            </p:nvSpPr>
            <p:spPr>
              <a:xfrm>
                <a:off x="4940328" y="3497914"/>
                <a:ext cx="959815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𝐶𝐶</m:t>
                      </m:r>
                    </m:oMath>
                  </m:oMathPara>
                </a14:m>
                <a:endParaRPr lang="en-SE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3BCED75-73CF-DED7-5B54-51AA18D44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0328" y="3497914"/>
                <a:ext cx="959815" cy="299313"/>
              </a:xfrm>
              <a:prstGeom prst="rect">
                <a:avLst/>
              </a:prstGeom>
              <a:blipFill>
                <a:blip r:embed="rId8"/>
                <a:stretch>
                  <a:fillRect l="-2597" r="-3896" b="-1600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352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A5B67-4BBA-5F93-AF1F-0AD73467A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Simulating Neutrino Events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8008D-A0C4-F321-4E15-CD28B6D57E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8" t="61585" r="77243" b="24936"/>
          <a:stretch/>
        </p:blipFill>
        <p:spPr>
          <a:xfrm>
            <a:off x="8516157" y="2877306"/>
            <a:ext cx="799007" cy="8211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25498F-2368-D756-F464-0759C67081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85"/>
          <a:stretch/>
        </p:blipFill>
        <p:spPr>
          <a:xfrm>
            <a:off x="9390888" y="365125"/>
            <a:ext cx="2646662" cy="62133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A38944-DC27-9056-92D6-9ED5D2571C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1" t="48851" r="76629" b="45443"/>
          <a:stretch/>
        </p:blipFill>
        <p:spPr>
          <a:xfrm>
            <a:off x="8516157" y="2529737"/>
            <a:ext cx="815776" cy="347569"/>
          </a:xfrm>
          <a:prstGeom prst="rect">
            <a:avLst/>
          </a:prstGeom>
        </p:spPr>
      </p:pic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C15C078F-D4D7-E9E0-88A8-BBFA8B627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5BCC8F9-F672-5BB5-ACFA-42C830634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11</a:t>
            </a:fld>
            <a:endParaRPr lang="en-S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23AF1D-39BA-9B36-5AD9-99B73A6B1B47}"/>
              </a:ext>
            </a:extLst>
          </p:cNvPr>
          <p:cNvSpPr txBox="1"/>
          <p:nvPr/>
        </p:nvSpPr>
        <p:spPr>
          <a:xfrm>
            <a:off x="9902769" y="6516605"/>
            <a:ext cx="1754299" cy="276999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hlinkClick r:id="rId4"/>
              </a:rPr>
              <a:t>IceCube Gen2, TDR, 2023</a:t>
            </a:r>
            <a:endParaRPr lang="en-SE" sz="1200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B02B18-FAAE-22A7-BE8A-A843773E1239}"/>
              </a:ext>
            </a:extLst>
          </p:cNvPr>
          <p:cNvSpPr txBox="1"/>
          <p:nvPr/>
        </p:nvSpPr>
        <p:spPr>
          <a:xfrm>
            <a:off x="8709534" y="5731702"/>
            <a:ext cx="941579" cy="646331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Deep</a:t>
            </a:r>
            <a:r>
              <a:rPr lang="en-SE" dirty="0"/>
              <a:t> station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00510E7-398F-0CA6-D608-91D184BB6222}"/>
              </a:ext>
            </a:extLst>
          </p:cNvPr>
          <p:cNvSpPr/>
          <p:nvPr/>
        </p:nvSpPr>
        <p:spPr>
          <a:xfrm>
            <a:off x="9043416" y="279516"/>
            <a:ext cx="2859523" cy="1979052"/>
          </a:xfrm>
          <a:prstGeom prst="ellipse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619041-A892-CF0D-9E70-0128514B8E1F}"/>
              </a:ext>
            </a:extLst>
          </p:cNvPr>
          <p:cNvSpPr txBox="1"/>
          <p:nvPr/>
        </p:nvSpPr>
        <p:spPr>
          <a:xfrm>
            <a:off x="8165592" y="311705"/>
            <a:ext cx="941579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</a:t>
            </a:r>
            <a:r>
              <a:rPr lang="en-SE" dirty="0"/>
              <a:t>hallow station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8FC49C6-D71B-3D73-F884-7DAFA1F67353}"/>
              </a:ext>
            </a:extLst>
          </p:cNvPr>
          <p:cNvSpPr/>
          <p:nvPr/>
        </p:nvSpPr>
        <p:spPr>
          <a:xfrm>
            <a:off x="9676454" y="2598012"/>
            <a:ext cx="2351550" cy="3758338"/>
          </a:xfrm>
          <a:prstGeom prst="round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74B1C79-F596-847F-CC5B-4F4A22DAE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34003" cy="4351338"/>
          </a:xfrm>
        </p:spPr>
        <p:txBody>
          <a:bodyPr>
            <a:normAutofit/>
          </a:bodyPr>
          <a:lstStyle/>
          <a:p>
            <a:r>
              <a:rPr lang="en-SE" sz="2400" dirty="0">
                <a:solidFill>
                  <a:schemeClr val="accent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NuRadioMC</a:t>
            </a:r>
            <a:r>
              <a:rPr lang="en-SE" sz="2400" b="1" dirty="0"/>
              <a:t> </a:t>
            </a:r>
            <a:r>
              <a:rPr lang="en-SE" sz="2400" dirty="0"/>
              <a:t>generated events for a single station        @ South Pole</a:t>
            </a:r>
          </a:p>
          <a:p>
            <a:r>
              <a:rPr lang="en-GB" sz="2400" dirty="0"/>
              <a:t>T</a:t>
            </a:r>
            <a:r>
              <a:rPr lang="en-SE" sz="2400" dirty="0"/>
              <a:t>he events have a </a:t>
            </a:r>
            <a:r>
              <a:rPr lang="en-SE" sz="2400" dirty="0">
                <a:solidFill>
                  <a:schemeClr val="accent2"/>
                </a:solidFill>
              </a:rPr>
              <a:t>uniform shower energy distribution</a:t>
            </a:r>
            <a:endParaRPr lang="en-SE" sz="2400" dirty="0"/>
          </a:p>
          <a:p>
            <a:r>
              <a:rPr lang="en-US" sz="2400" dirty="0"/>
              <a:t>Single station event topologies: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Hadronic shower (                   ,                  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Hadronic shower + EM shower (                )</a:t>
            </a:r>
          </a:p>
          <a:p>
            <a:r>
              <a:rPr lang="en-SE" sz="2400" dirty="0"/>
              <a:t>The current IceCube Gen2 station:</a:t>
            </a:r>
          </a:p>
          <a:p>
            <a:pPr lvl="1"/>
            <a:r>
              <a:rPr lang="en-SE" sz="2000" dirty="0"/>
              <a:t>Shallow – 5 antennas - </a:t>
            </a:r>
            <a:r>
              <a:rPr lang="en-SE" sz="2000" dirty="0">
                <a:solidFill>
                  <a:schemeClr val="accent2"/>
                </a:solidFill>
              </a:rPr>
              <a:t>100 Hz</a:t>
            </a:r>
            <a:r>
              <a:rPr lang="en-SE" sz="2000" dirty="0"/>
              <a:t> 2/4 LPDA trigger </a:t>
            </a:r>
          </a:p>
          <a:p>
            <a:pPr lvl="1"/>
            <a:r>
              <a:rPr lang="en-SE" sz="2000" dirty="0"/>
              <a:t>Deep – 16 antennas - </a:t>
            </a:r>
            <a:r>
              <a:rPr lang="en-SE" sz="2000" dirty="0">
                <a:solidFill>
                  <a:schemeClr val="accent2"/>
                </a:solidFill>
              </a:rPr>
              <a:t>100 Hz</a:t>
            </a:r>
            <a:r>
              <a:rPr lang="en-SE" sz="2000" dirty="0"/>
              <a:t> phased array trigger </a:t>
            </a:r>
          </a:p>
          <a:p>
            <a:pPr lvl="1"/>
            <a:r>
              <a:rPr lang="en-SE" sz="2000" dirty="0">
                <a:solidFill>
                  <a:schemeClr val="accent2"/>
                </a:solidFill>
              </a:rPr>
              <a:t>2.1 million neutrino events </a:t>
            </a:r>
            <a:r>
              <a:rPr lang="en-SE" sz="2000" dirty="0"/>
              <a:t>for each station layout</a:t>
            </a:r>
          </a:p>
          <a:p>
            <a:pPr lvl="1"/>
            <a:endParaRPr lang="en-SE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81A4A6B-531F-98C7-72C4-63D12B348EC5}"/>
                  </a:ext>
                </a:extLst>
              </p:cNvPr>
              <p:cNvSpPr txBox="1"/>
              <p:nvPr/>
            </p:nvSpPr>
            <p:spPr>
              <a:xfrm>
                <a:off x="5107493" y="3838114"/>
                <a:ext cx="8792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𝐶𝐶</m:t>
                      </m:r>
                    </m:oMath>
                  </m:oMathPara>
                </a14:m>
                <a:endParaRPr lang="en-SE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81A4A6B-531F-98C7-72C4-63D12B348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493" y="3838114"/>
                <a:ext cx="879280" cy="276999"/>
              </a:xfrm>
              <a:prstGeom prst="rect">
                <a:avLst/>
              </a:prstGeom>
              <a:blipFill>
                <a:blip r:embed="rId6"/>
                <a:stretch>
                  <a:fillRect l="-4286" t="-9091" r="-4286" b="-40909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738969-BC25-DA4A-2184-7ADD846AE79C}"/>
                  </a:ext>
                </a:extLst>
              </p:cNvPr>
              <p:cNvSpPr txBox="1"/>
              <p:nvPr/>
            </p:nvSpPr>
            <p:spPr>
              <a:xfrm>
                <a:off x="3699469" y="3501432"/>
                <a:ext cx="1131015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𝑁𝐶</m:t>
                      </m:r>
                    </m:oMath>
                  </m:oMathPara>
                </a14:m>
                <a:endParaRPr lang="en-SE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738969-BC25-DA4A-2184-7ADD846AE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9469" y="3501432"/>
                <a:ext cx="1131015" cy="299313"/>
              </a:xfrm>
              <a:prstGeom prst="rect">
                <a:avLst/>
              </a:prstGeom>
              <a:blipFill>
                <a:blip r:embed="rId7"/>
                <a:stretch>
                  <a:fillRect l="-3333" r="-3333" b="-2000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67E1464-A3A1-CC7A-48E7-FBBF2ED4AA60}"/>
                  </a:ext>
                </a:extLst>
              </p:cNvPr>
              <p:cNvSpPr txBox="1"/>
              <p:nvPr/>
            </p:nvSpPr>
            <p:spPr>
              <a:xfrm>
                <a:off x="4940328" y="3497914"/>
                <a:ext cx="959815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𝐶𝐶</m:t>
                      </m:r>
                    </m:oMath>
                  </m:oMathPara>
                </a14:m>
                <a:endParaRPr lang="en-SE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67E1464-A3A1-CC7A-48E7-FBBF2ED4A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0328" y="3497914"/>
                <a:ext cx="959815" cy="299313"/>
              </a:xfrm>
              <a:prstGeom prst="rect">
                <a:avLst/>
              </a:prstGeom>
              <a:blipFill>
                <a:blip r:embed="rId8"/>
                <a:stretch>
                  <a:fillRect l="-2597" r="-3896" b="-1600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1635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66E69-9B07-F0EA-9447-AF3FDAE2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Important Deep Learning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1DA0E-9B14-7F90-E253-4E4E0062A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695" y="1817587"/>
            <a:ext cx="5580000" cy="4860000"/>
          </a:xfrm>
          <a:ln w="38100">
            <a:solidFill>
              <a:schemeClr val="accent1">
                <a:shade val="15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SE" dirty="0"/>
              <a:t>ResNet</a:t>
            </a:r>
          </a:p>
          <a:p>
            <a:endParaRPr lang="en-SE" sz="100" dirty="0"/>
          </a:p>
          <a:p>
            <a:r>
              <a:rPr lang="en-US" dirty="0"/>
              <a:t>Developed for </a:t>
            </a:r>
            <a:r>
              <a:rPr lang="en-US" b="1" dirty="0"/>
              <a:t>image </a:t>
            </a:r>
            <a:r>
              <a:rPr lang="en-SE" b="1" dirty="0"/>
              <a:t>classification</a:t>
            </a:r>
          </a:p>
          <a:p>
            <a:r>
              <a:rPr lang="en-SE" dirty="0"/>
              <a:t>Allows for very deep networks </a:t>
            </a:r>
            <a:r>
              <a:rPr lang="en-SE" b="1" dirty="0"/>
              <a:t>without vanishing gradients</a:t>
            </a:r>
          </a:p>
          <a:p>
            <a:r>
              <a:rPr lang="en-US" dirty="0"/>
              <a:t>Previously </a:t>
            </a:r>
            <a:r>
              <a:rPr lang="en-SE" dirty="0"/>
              <a:t>used for </a:t>
            </a:r>
            <a:r>
              <a:rPr lang="en-SE" b="1" dirty="0"/>
              <a:t>GW detection</a:t>
            </a:r>
          </a:p>
        </p:txBody>
      </p:sp>
      <p:sp>
        <p:nvSpPr>
          <p:cNvPr id="7" name="Half-frame 6">
            <a:extLst>
              <a:ext uri="{FF2B5EF4-FFF2-40B4-BE49-F238E27FC236}">
                <a16:creationId xmlns:a16="http://schemas.microsoft.com/office/drawing/2014/main" id="{C17C415A-FE65-DFF7-6034-1CE108A659B1}"/>
              </a:ext>
            </a:extLst>
          </p:cNvPr>
          <p:cNvSpPr/>
          <p:nvPr/>
        </p:nvSpPr>
        <p:spPr>
          <a:xfrm rot="10800000">
            <a:off x="408379" y="1817586"/>
            <a:ext cx="1242000" cy="557872"/>
          </a:xfrm>
          <a:prstGeom prst="halfFrame">
            <a:avLst>
              <a:gd name="adj1" fmla="val 19540"/>
              <a:gd name="adj2" fmla="val 20919"/>
            </a:avLst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FCEC65-E1E0-0834-3BA5-6504A7F09AB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73856" y="4397167"/>
            <a:ext cx="1549677" cy="228042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AF017A-B21F-443B-9263-D7D823E61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409562E-6719-2306-02F7-15B01A12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12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829431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66E69-9B07-F0EA-9447-AF3FDAE2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Important Deep Learning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1DA0E-9B14-7F90-E253-4E4E0062A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695" y="1817587"/>
            <a:ext cx="5580000" cy="4860000"/>
          </a:xfrm>
          <a:ln w="38100">
            <a:solidFill>
              <a:schemeClr val="accent1">
                <a:shade val="15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SE" dirty="0"/>
              <a:t>ResNet</a:t>
            </a:r>
          </a:p>
          <a:p>
            <a:endParaRPr lang="en-SE" sz="100" dirty="0"/>
          </a:p>
          <a:p>
            <a:r>
              <a:rPr lang="en-US" dirty="0"/>
              <a:t>Developed for </a:t>
            </a:r>
            <a:r>
              <a:rPr lang="en-US" b="1" dirty="0"/>
              <a:t>image </a:t>
            </a:r>
            <a:r>
              <a:rPr lang="en-SE" b="1" dirty="0"/>
              <a:t>classification</a:t>
            </a:r>
          </a:p>
          <a:p>
            <a:r>
              <a:rPr lang="en-SE" dirty="0"/>
              <a:t>Allows for very deep networks </a:t>
            </a:r>
            <a:r>
              <a:rPr lang="en-SE" b="1" dirty="0"/>
              <a:t>without vanishing gradients</a:t>
            </a:r>
          </a:p>
          <a:p>
            <a:r>
              <a:rPr lang="en-US" dirty="0"/>
              <a:t>Previously </a:t>
            </a:r>
            <a:r>
              <a:rPr lang="en-SE" dirty="0"/>
              <a:t>used for </a:t>
            </a:r>
            <a:r>
              <a:rPr lang="en-SE" b="1" dirty="0"/>
              <a:t>GW detection</a:t>
            </a:r>
          </a:p>
        </p:txBody>
      </p:sp>
      <p:sp>
        <p:nvSpPr>
          <p:cNvPr id="7" name="Half-frame 6">
            <a:extLst>
              <a:ext uri="{FF2B5EF4-FFF2-40B4-BE49-F238E27FC236}">
                <a16:creationId xmlns:a16="http://schemas.microsoft.com/office/drawing/2014/main" id="{C17C415A-FE65-DFF7-6034-1CE108A659B1}"/>
              </a:ext>
            </a:extLst>
          </p:cNvPr>
          <p:cNvSpPr/>
          <p:nvPr/>
        </p:nvSpPr>
        <p:spPr>
          <a:xfrm rot="10800000">
            <a:off x="408379" y="1817586"/>
            <a:ext cx="1242000" cy="557872"/>
          </a:xfrm>
          <a:prstGeom prst="halfFrame">
            <a:avLst>
              <a:gd name="adj1" fmla="val 19540"/>
              <a:gd name="adj2" fmla="val 20919"/>
            </a:avLst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>
              <a:solidFill>
                <a:schemeClr val="tx1"/>
              </a:solidFill>
            </a:endParaRPr>
          </a:p>
        </p:txBody>
      </p:sp>
      <p:sp>
        <p:nvSpPr>
          <p:cNvPr id="8" name="Half-frame 7">
            <a:extLst>
              <a:ext uri="{FF2B5EF4-FFF2-40B4-BE49-F238E27FC236}">
                <a16:creationId xmlns:a16="http://schemas.microsoft.com/office/drawing/2014/main" id="{380CCB51-A14E-608A-19CD-338C96EF6FE7}"/>
              </a:ext>
            </a:extLst>
          </p:cNvPr>
          <p:cNvSpPr/>
          <p:nvPr/>
        </p:nvSpPr>
        <p:spPr>
          <a:xfrm rot="10800000">
            <a:off x="6214946" y="1817586"/>
            <a:ext cx="2836127" cy="557872"/>
          </a:xfrm>
          <a:prstGeom prst="halfFrame">
            <a:avLst>
              <a:gd name="adj1" fmla="val 19540"/>
              <a:gd name="adj2" fmla="val 20919"/>
            </a:avLst>
          </a:prstGeom>
          <a:solidFill>
            <a:srgbClr val="C000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tx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5B9A1B-DEF3-E8AB-CE8F-560B7B92F540}"/>
              </a:ext>
            </a:extLst>
          </p:cNvPr>
          <p:cNvSpPr txBox="1">
            <a:spLocks/>
          </p:cNvSpPr>
          <p:nvPr/>
        </p:nvSpPr>
        <p:spPr>
          <a:xfrm>
            <a:off x="6216136" y="1817587"/>
            <a:ext cx="5580000" cy="4860000"/>
          </a:xfrm>
          <a:prstGeom prst="rect">
            <a:avLst/>
          </a:prstGeom>
          <a:ln w="38100">
            <a:solidFill>
              <a:schemeClr val="accent1">
                <a:shade val="1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SE" dirty="0"/>
              <a:t>Normalizing Flow</a:t>
            </a:r>
          </a:p>
          <a:p>
            <a:endParaRPr lang="en-SE" sz="100" dirty="0"/>
          </a:p>
          <a:p>
            <a:r>
              <a:rPr lang="en-US" dirty="0"/>
              <a:t>A </a:t>
            </a:r>
            <a:r>
              <a:rPr lang="en-US" b="1" dirty="0"/>
              <a:t>function that maps</a:t>
            </a:r>
            <a:r>
              <a:rPr lang="en-US" dirty="0"/>
              <a:t> a gaussian PDF to a non-Gaussian target PDF</a:t>
            </a:r>
          </a:p>
          <a:p>
            <a:r>
              <a:rPr lang="en-US" dirty="0"/>
              <a:t>Parameters of the flow can be learned by a </a:t>
            </a:r>
            <a:r>
              <a:rPr lang="en-US" b="1" dirty="0"/>
              <a:t>neural network</a:t>
            </a:r>
          </a:p>
          <a:p>
            <a:r>
              <a:rPr lang="en-US" dirty="0"/>
              <a:t>Can model </a:t>
            </a:r>
            <a:r>
              <a:rPr lang="en-US" b="1" dirty="0"/>
              <a:t>complex PDF shapes</a:t>
            </a:r>
          </a:p>
          <a:p>
            <a:endParaRPr lang="en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FCEC65-E1E0-0834-3BA5-6504A7F09AB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73856" y="4397167"/>
            <a:ext cx="1549677" cy="228042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45FEA0C-2881-136F-EFDC-0753F18066B0}"/>
              </a:ext>
            </a:extLst>
          </p:cNvPr>
          <p:cNvSpPr/>
          <p:nvPr/>
        </p:nvSpPr>
        <p:spPr>
          <a:xfrm>
            <a:off x="6406276" y="5331150"/>
            <a:ext cx="1080000" cy="1080000"/>
          </a:xfrm>
          <a:custGeom>
            <a:avLst/>
            <a:gdLst>
              <a:gd name="connsiteX0" fmla="*/ 0 w 1080000"/>
              <a:gd name="connsiteY0" fmla="*/ 540000 h 1080000"/>
              <a:gd name="connsiteX1" fmla="*/ 540000 w 1080000"/>
              <a:gd name="connsiteY1" fmla="*/ 0 h 1080000"/>
              <a:gd name="connsiteX2" fmla="*/ 1080000 w 1080000"/>
              <a:gd name="connsiteY2" fmla="*/ 540000 h 1080000"/>
              <a:gd name="connsiteX3" fmla="*/ 540000 w 1080000"/>
              <a:gd name="connsiteY3" fmla="*/ 1080000 h 1080000"/>
              <a:gd name="connsiteX4" fmla="*/ 0 w 1080000"/>
              <a:gd name="connsiteY4" fmla="*/ 540000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000" h="1080000" extrusionOk="0">
                <a:moveTo>
                  <a:pt x="0" y="540000"/>
                </a:moveTo>
                <a:cubicBezTo>
                  <a:pt x="-63135" y="202823"/>
                  <a:pt x="226948" y="5561"/>
                  <a:pt x="540000" y="0"/>
                </a:cubicBezTo>
                <a:cubicBezTo>
                  <a:pt x="893470" y="11629"/>
                  <a:pt x="1063855" y="242279"/>
                  <a:pt x="1080000" y="540000"/>
                </a:cubicBezTo>
                <a:cubicBezTo>
                  <a:pt x="1028759" y="888274"/>
                  <a:pt x="825510" y="1150329"/>
                  <a:pt x="540000" y="1080000"/>
                </a:cubicBezTo>
                <a:cubicBezTo>
                  <a:pt x="228865" y="1072942"/>
                  <a:pt x="23059" y="849252"/>
                  <a:pt x="0" y="540000"/>
                </a:cubicBezTo>
                <a:close/>
              </a:path>
            </a:pathLst>
          </a:custGeom>
          <a:noFill/>
          <a:ln w="38100">
            <a:prstDash val="lgDash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3D64F6-BA7B-8B12-E999-0AA4ADC25DD5}"/>
              </a:ext>
            </a:extLst>
          </p:cNvPr>
          <p:cNvSpPr txBox="1"/>
          <p:nvPr/>
        </p:nvSpPr>
        <p:spPr>
          <a:xfrm>
            <a:off x="6563901" y="4880047"/>
            <a:ext cx="714945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E" dirty="0"/>
              <a:t>base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DF579A-165B-2A64-C1D1-48000B3DD147}"/>
              </a:ext>
            </a:extLst>
          </p:cNvPr>
          <p:cNvSpPr txBox="1"/>
          <p:nvPr/>
        </p:nvSpPr>
        <p:spPr>
          <a:xfrm>
            <a:off x="10511883" y="4880047"/>
            <a:ext cx="791726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E" dirty="0"/>
              <a:t>target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11439BF-2281-CDCE-D2A1-1228A06479EF}"/>
              </a:ext>
            </a:extLst>
          </p:cNvPr>
          <p:cNvCxnSpPr/>
          <p:nvPr/>
        </p:nvCxnSpPr>
        <p:spPr>
          <a:xfrm>
            <a:off x="6507310" y="6030132"/>
            <a:ext cx="8537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AA0ABCC-2763-6D76-E45A-09F0125ECEC5}"/>
              </a:ext>
            </a:extLst>
          </p:cNvPr>
          <p:cNvCxnSpPr>
            <a:cxnSpLocks/>
          </p:cNvCxnSpPr>
          <p:nvPr/>
        </p:nvCxnSpPr>
        <p:spPr>
          <a:xfrm flipV="1">
            <a:off x="6934191" y="5437568"/>
            <a:ext cx="0" cy="8519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8B9EF03F-49F1-13C0-8FCC-2560AECFEB63}"/>
              </a:ext>
            </a:extLst>
          </p:cNvPr>
          <p:cNvSpPr/>
          <p:nvPr/>
        </p:nvSpPr>
        <p:spPr>
          <a:xfrm>
            <a:off x="10395619" y="5331150"/>
            <a:ext cx="1080000" cy="1080000"/>
          </a:xfrm>
          <a:custGeom>
            <a:avLst/>
            <a:gdLst>
              <a:gd name="connsiteX0" fmla="*/ 0 w 1080000"/>
              <a:gd name="connsiteY0" fmla="*/ 540000 h 1080000"/>
              <a:gd name="connsiteX1" fmla="*/ 540000 w 1080000"/>
              <a:gd name="connsiteY1" fmla="*/ 0 h 1080000"/>
              <a:gd name="connsiteX2" fmla="*/ 1080000 w 1080000"/>
              <a:gd name="connsiteY2" fmla="*/ 540000 h 1080000"/>
              <a:gd name="connsiteX3" fmla="*/ 540000 w 1080000"/>
              <a:gd name="connsiteY3" fmla="*/ 1080000 h 1080000"/>
              <a:gd name="connsiteX4" fmla="*/ 0 w 1080000"/>
              <a:gd name="connsiteY4" fmla="*/ 540000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000" h="1080000" extrusionOk="0">
                <a:moveTo>
                  <a:pt x="0" y="540000"/>
                </a:moveTo>
                <a:cubicBezTo>
                  <a:pt x="7187" y="187705"/>
                  <a:pt x="285590" y="35302"/>
                  <a:pt x="540000" y="0"/>
                </a:cubicBezTo>
                <a:cubicBezTo>
                  <a:pt x="767957" y="-26572"/>
                  <a:pt x="1088834" y="210793"/>
                  <a:pt x="1080000" y="540000"/>
                </a:cubicBezTo>
                <a:cubicBezTo>
                  <a:pt x="1100558" y="824646"/>
                  <a:pt x="818877" y="1129324"/>
                  <a:pt x="540000" y="1080000"/>
                </a:cubicBezTo>
                <a:cubicBezTo>
                  <a:pt x="236174" y="1098365"/>
                  <a:pt x="50832" y="793524"/>
                  <a:pt x="0" y="54000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D63C49F-9758-6564-A99F-C14D70E9FA31}"/>
              </a:ext>
            </a:extLst>
          </p:cNvPr>
          <p:cNvSpPr/>
          <p:nvPr/>
        </p:nvSpPr>
        <p:spPr>
          <a:xfrm>
            <a:off x="8400947" y="5331150"/>
            <a:ext cx="1080000" cy="1080000"/>
          </a:xfrm>
          <a:custGeom>
            <a:avLst/>
            <a:gdLst>
              <a:gd name="connsiteX0" fmla="*/ 0 w 1080000"/>
              <a:gd name="connsiteY0" fmla="*/ 540000 h 1080000"/>
              <a:gd name="connsiteX1" fmla="*/ 540000 w 1080000"/>
              <a:gd name="connsiteY1" fmla="*/ 0 h 1080000"/>
              <a:gd name="connsiteX2" fmla="*/ 1080000 w 1080000"/>
              <a:gd name="connsiteY2" fmla="*/ 540000 h 1080000"/>
              <a:gd name="connsiteX3" fmla="*/ 540000 w 1080000"/>
              <a:gd name="connsiteY3" fmla="*/ 1080000 h 1080000"/>
              <a:gd name="connsiteX4" fmla="*/ 0 w 1080000"/>
              <a:gd name="connsiteY4" fmla="*/ 540000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000" h="1080000" extrusionOk="0">
                <a:moveTo>
                  <a:pt x="0" y="540000"/>
                </a:moveTo>
                <a:cubicBezTo>
                  <a:pt x="-22614" y="242733"/>
                  <a:pt x="253557" y="11593"/>
                  <a:pt x="540000" y="0"/>
                </a:cubicBezTo>
                <a:cubicBezTo>
                  <a:pt x="870743" y="66722"/>
                  <a:pt x="1080343" y="252228"/>
                  <a:pt x="1080000" y="540000"/>
                </a:cubicBezTo>
                <a:cubicBezTo>
                  <a:pt x="1052803" y="797202"/>
                  <a:pt x="855178" y="1100486"/>
                  <a:pt x="540000" y="1080000"/>
                </a:cubicBezTo>
                <a:cubicBezTo>
                  <a:pt x="262457" y="1003039"/>
                  <a:pt x="7400" y="852031"/>
                  <a:pt x="0" y="54000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B60831C-2354-E884-1DF6-CE6DF2913AC7}"/>
              </a:ext>
            </a:extLst>
          </p:cNvPr>
          <p:cNvCxnSpPr/>
          <p:nvPr/>
        </p:nvCxnSpPr>
        <p:spPr>
          <a:xfrm>
            <a:off x="8501981" y="6038358"/>
            <a:ext cx="8537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B6901F3-7159-C982-6E3D-97760F0ED37B}"/>
              </a:ext>
            </a:extLst>
          </p:cNvPr>
          <p:cNvCxnSpPr>
            <a:cxnSpLocks/>
          </p:cNvCxnSpPr>
          <p:nvPr/>
        </p:nvCxnSpPr>
        <p:spPr>
          <a:xfrm flipV="1">
            <a:off x="8928862" y="5437568"/>
            <a:ext cx="0" cy="8519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48B6BF8-B6C3-0C69-273F-ED72FA79D9E2}"/>
              </a:ext>
            </a:extLst>
          </p:cNvPr>
          <p:cNvCxnSpPr/>
          <p:nvPr/>
        </p:nvCxnSpPr>
        <p:spPr>
          <a:xfrm>
            <a:off x="10511883" y="6038358"/>
            <a:ext cx="8537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0B00ED6-0F26-32AE-6874-B37F9493DA4F}"/>
              </a:ext>
            </a:extLst>
          </p:cNvPr>
          <p:cNvCxnSpPr>
            <a:cxnSpLocks/>
          </p:cNvCxnSpPr>
          <p:nvPr/>
        </p:nvCxnSpPr>
        <p:spPr>
          <a:xfrm flipV="1">
            <a:off x="10938754" y="5437568"/>
            <a:ext cx="0" cy="8519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34">
            <a:extLst>
              <a:ext uri="{FF2B5EF4-FFF2-40B4-BE49-F238E27FC236}">
                <a16:creationId xmlns:a16="http://schemas.microsoft.com/office/drawing/2014/main" id="{B9D239BF-3314-8203-C6DA-05A1CD936636}"/>
              </a:ext>
            </a:extLst>
          </p:cNvPr>
          <p:cNvSpPr/>
          <p:nvPr/>
        </p:nvSpPr>
        <p:spPr>
          <a:xfrm>
            <a:off x="8633354" y="5636040"/>
            <a:ext cx="591015" cy="357025"/>
          </a:xfrm>
          <a:custGeom>
            <a:avLst/>
            <a:gdLst>
              <a:gd name="connsiteX0" fmla="*/ 0 w 591015"/>
              <a:gd name="connsiteY0" fmla="*/ 357025 h 357025"/>
              <a:gd name="connsiteX1" fmla="*/ 133815 w 591015"/>
              <a:gd name="connsiteY1" fmla="*/ 278966 h 357025"/>
              <a:gd name="connsiteX2" fmla="*/ 223025 w 591015"/>
              <a:gd name="connsiteY2" fmla="*/ 156303 h 357025"/>
              <a:gd name="connsiteX3" fmla="*/ 278781 w 591015"/>
              <a:gd name="connsiteY3" fmla="*/ 312420 h 357025"/>
              <a:gd name="connsiteX4" fmla="*/ 434898 w 591015"/>
              <a:gd name="connsiteY4" fmla="*/ 186 h 357025"/>
              <a:gd name="connsiteX5" fmla="*/ 524108 w 591015"/>
              <a:gd name="connsiteY5" fmla="*/ 267815 h 357025"/>
              <a:gd name="connsiteX6" fmla="*/ 591015 w 591015"/>
              <a:gd name="connsiteY6" fmla="*/ 345874 h 35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015" h="357025">
                <a:moveTo>
                  <a:pt x="0" y="357025"/>
                </a:moveTo>
                <a:cubicBezTo>
                  <a:pt x="48322" y="334722"/>
                  <a:pt x="96644" y="312420"/>
                  <a:pt x="133815" y="278966"/>
                </a:cubicBezTo>
                <a:cubicBezTo>
                  <a:pt x="170986" y="245512"/>
                  <a:pt x="198864" y="150727"/>
                  <a:pt x="223025" y="156303"/>
                </a:cubicBezTo>
                <a:cubicBezTo>
                  <a:pt x="247186" y="161879"/>
                  <a:pt x="243469" y="338439"/>
                  <a:pt x="278781" y="312420"/>
                </a:cubicBezTo>
                <a:cubicBezTo>
                  <a:pt x="314093" y="286401"/>
                  <a:pt x="394010" y="7620"/>
                  <a:pt x="434898" y="186"/>
                </a:cubicBezTo>
                <a:cubicBezTo>
                  <a:pt x="475786" y="-7248"/>
                  <a:pt x="498089" y="210200"/>
                  <a:pt x="524108" y="267815"/>
                </a:cubicBezTo>
                <a:cubicBezTo>
                  <a:pt x="550128" y="325430"/>
                  <a:pt x="570571" y="335652"/>
                  <a:pt x="591015" y="34587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E85042B6-58BC-186F-D2DD-C57EEF8FFA5C}"/>
              </a:ext>
            </a:extLst>
          </p:cNvPr>
          <p:cNvSpPr/>
          <p:nvPr/>
        </p:nvSpPr>
        <p:spPr>
          <a:xfrm>
            <a:off x="10539756" y="5600130"/>
            <a:ext cx="735980" cy="392935"/>
          </a:xfrm>
          <a:custGeom>
            <a:avLst/>
            <a:gdLst>
              <a:gd name="connsiteX0" fmla="*/ 0 w 735980"/>
              <a:gd name="connsiteY0" fmla="*/ 390424 h 392935"/>
              <a:gd name="connsiteX1" fmla="*/ 122663 w 735980"/>
              <a:gd name="connsiteY1" fmla="*/ 312365 h 392935"/>
              <a:gd name="connsiteX2" fmla="*/ 200722 w 735980"/>
              <a:gd name="connsiteY2" fmla="*/ 167399 h 392935"/>
              <a:gd name="connsiteX3" fmla="*/ 245327 w 735980"/>
              <a:gd name="connsiteY3" fmla="*/ 345819 h 392935"/>
              <a:gd name="connsiteX4" fmla="*/ 278780 w 735980"/>
              <a:gd name="connsiteY4" fmla="*/ 267760 h 392935"/>
              <a:gd name="connsiteX5" fmla="*/ 334536 w 735980"/>
              <a:gd name="connsiteY5" fmla="*/ 368121 h 392935"/>
              <a:gd name="connsiteX6" fmla="*/ 423746 w 735980"/>
              <a:gd name="connsiteY6" fmla="*/ 131 h 392935"/>
              <a:gd name="connsiteX7" fmla="*/ 501805 w 735980"/>
              <a:gd name="connsiteY7" fmla="*/ 323516 h 392935"/>
              <a:gd name="connsiteX8" fmla="*/ 591014 w 735980"/>
              <a:gd name="connsiteY8" fmla="*/ 122794 h 392935"/>
              <a:gd name="connsiteX9" fmla="*/ 669073 w 735980"/>
              <a:gd name="connsiteY9" fmla="*/ 345819 h 392935"/>
              <a:gd name="connsiteX10" fmla="*/ 735980 w 735980"/>
              <a:gd name="connsiteY10" fmla="*/ 390424 h 39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5980" h="392935">
                <a:moveTo>
                  <a:pt x="0" y="390424"/>
                </a:moveTo>
                <a:cubicBezTo>
                  <a:pt x="44604" y="369980"/>
                  <a:pt x="89209" y="349536"/>
                  <a:pt x="122663" y="312365"/>
                </a:cubicBezTo>
                <a:cubicBezTo>
                  <a:pt x="156117" y="275194"/>
                  <a:pt x="180278" y="161823"/>
                  <a:pt x="200722" y="167399"/>
                </a:cubicBezTo>
                <a:cubicBezTo>
                  <a:pt x="221166" y="172975"/>
                  <a:pt x="232317" y="329092"/>
                  <a:pt x="245327" y="345819"/>
                </a:cubicBezTo>
                <a:cubicBezTo>
                  <a:pt x="258337" y="362546"/>
                  <a:pt x="263912" y="264043"/>
                  <a:pt x="278780" y="267760"/>
                </a:cubicBezTo>
                <a:cubicBezTo>
                  <a:pt x="293648" y="271477"/>
                  <a:pt x="310375" y="412726"/>
                  <a:pt x="334536" y="368121"/>
                </a:cubicBezTo>
                <a:cubicBezTo>
                  <a:pt x="358697" y="323516"/>
                  <a:pt x="395868" y="7565"/>
                  <a:pt x="423746" y="131"/>
                </a:cubicBezTo>
                <a:cubicBezTo>
                  <a:pt x="451624" y="-7303"/>
                  <a:pt x="473927" y="303072"/>
                  <a:pt x="501805" y="323516"/>
                </a:cubicBezTo>
                <a:cubicBezTo>
                  <a:pt x="529683" y="343960"/>
                  <a:pt x="563136" y="119077"/>
                  <a:pt x="591014" y="122794"/>
                </a:cubicBezTo>
                <a:cubicBezTo>
                  <a:pt x="618892" y="126511"/>
                  <a:pt x="644912" y="301214"/>
                  <a:pt x="669073" y="345819"/>
                </a:cubicBezTo>
                <a:cubicBezTo>
                  <a:pt x="693234" y="390424"/>
                  <a:pt x="695092" y="397858"/>
                  <a:pt x="735980" y="39042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8F9DF84-3522-AB6F-6E4C-5CE1938CED2E}"/>
              </a:ext>
            </a:extLst>
          </p:cNvPr>
          <p:cNvCxnSpPr>
            <a:cxnSpLocks/>
          </p:cNvCxnSpPr>
          <p:nvPr/>
        </p:nvCxnSpPr>
        <p:spPr>
          <a:xfrm>
            <a:off x="7278846" y="5069222"/>
            <a:ext cx="2074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1A7BC62-7EE5-ADB2-901C-1AC939163DA2}"/>
              </a:ext>
            </a:extLst>
          </p:cNvPr>
          <p:cNvCxnSpPr>
            <a:cxnSpLocks/>
          </p:cNvCxnSpPr>
          <p:nvPr/>
        </p:nvCxnSpPr>
        <p:spPr>
          <a:xfrm>
            <a:off x="10291904" y="5067316"/>
            <a:ext cx="2074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8C096175-39C1-F4C4-3E82-D964C38112B1}"/>
              </a:ext>
            </a:extLst>
          </p:cNvPr>
          <p:cNvSpPr/>
          <p:nvPr/>
        </p:nvSpPr>
        <p:spPr>
          <a:xfrm>
            <a:off x="7486442" y="4860940"/>
            <a:ext cx="432000" cy="432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f</a:t>
            </a:r>
            <a:r>
              <a:rPr lang="en-SE" sz="800" dirty="0"/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FA0DB29-6BD8-5600-459D-588A2F2071CC}"/>
              </a:ext>
            </a:extLst>
          </p:cNvPr>
          <p:cNvSpPr/>
          <p:nvPr/>
        </p:nvSpPr>
        <p:spPr>
          <a:xfrm>
            <a:off x="9822657" y="4860940"/>
            <a:ext cx="432000" cy="432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f</a:t>
            </a:r>
            <a:r>
              <a:rPr lang="en-SE" sz="700" dirty="0"/>
              <a:t>n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FE354AE-C150-4094-8A43-53425569484D}"/>
              </a:ext>
            </a:extLst>
          </p:cNvPr>
          <p:cNvSpPr/>
          <p:nvPr/>
        </p:nvSpPr>
        <p:spPr>
          <a:xfrm>
            <a:off x="8125872" y="4861205"/>
            <a:ext cx="432000" cy="432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f</a:t>
            </a:r>
            <a:r>
              <a:rPr lang="en-SE" sz="800" dirty="0"/>
              <a:t>2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B96EEE-485F-E171-89F5-3DC2B6A1D731}"/>
              </a:ext>
            </a:extLst>
          </p:cNvPr>
          <p:cNvCxnSpPr>
            <a:cxnSpLocks/>
          </p:cNvCxnSpPr>
          <p:nvPr/>
        </p:nvCxnSpPr>
        <p:spPr>
          <a:xfrm>
            <a:off x="7918442" y="5076940"/>
            <a:ext cx="2074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F5FDFB4-77BA-9A8B-505F-1B7654D13800}"/>
              </a:ext>
            </a:extLst>
          </p:cNvPr>
          <p:cNvCxnSpPr>
            <a:cxnSpLocks/>
          </p:cNvCxnSpPr>
          <p:nvPr/>
        </p:nvCxnSpPr>
        <p:spPr>
          <a:xfrm>
            <a:off x="8557872" y="5076940"/>
            <a:ext cx="2074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E3BB597B-B1BC-101A-930D-D003B0D214E7}"/>
              </a:ext>
            </a:extLst>
          </p:cNvPr>
          <p:cNvSpPr/>
          <p:nvPr/>
        </p:nvSpPr>
        <p:spPr>
          <a:xfrm>
            <a:off x="8758264" y="4857217"/>
            <a:ext cx="432000" cy="432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f</a:t>
            </a:r>
            <a:r>
              <a:rPr lang="en-SE" sz="800" dirty="0"/>
              <a:t>3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0CC45C1-E9D2-7476-AAD0-5B4D13368043}"/>
              </a:ext>
            </a:extLst>
          </p:cNvPr>
          <p:cNvCxnSpPr>
            <a:cxnSpLocks/>
          </p:cNvCxnSpPr>
          <p:nvPr/>
        </p:nvCxnSpPr>
        <p:spPr>
          <a:xfrm>
            <a:off x="9202067" y="5073217"/>
            <a:ext cx="2074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7B7CD13-CB2B-855C-A133-BBAC3CC37491}"/>
              </a:ext>
            </a:extLst>
          </p:cNvPr>
          <p:cNvCxnSpPr>
            <a:cxnSpLocks/>
          </p:cNvCxnSpPr>
          <p:nvPr/>
        </p:nvCxnSpPr>
        <p:spPr>
          <a:xfrm>
            <a:off x="9615227" y="5073217"/>
            <a:ext cx="2074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D3D3FDFC-80F2-9359-C270-EE8DC2A5ABCB}"/>
              </a:ext>
            </a:extLst>
          </p:cNvPr>
          <p:cNvSpPr txBox="1"/>
          <p:nvPr/>
        </p:nvSpPr>
        <p:spPr>
          <a:xfrm>
            <a:off x="9353355" y="4923580"/>
            <a:ext cx="533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1" dirty="0"/>
              <a:t>…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AF017A-B21F-443B-9263-D7D823E61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409562E-6719-2306-02F7-15B01A12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13</a:t>
            </a:fld>
            <a:endParaRPr lang="en-SE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621DB711-7660-89F8-9FB2-CC2582BB23F7}"/>
              </a:ext>
            </a:extLst>
          </p:cNvPr>
          <p:cNvSpPr/>
          <p:nvPr/>
        </p:nvSpPr>
        <p:spPr>
          <a:xfrm>
            <a:off x="6508056" y="5643054"/>
            <a:ext cx="735943" cy="367973"/>
          </a:xfrm>
          <a:custGeom>
            <a:avLst/>
            <a:gdLst>
              <a:gd name="connsiteX0" fmla="*/ 0 w 634313"/>
              <a:gd name="connsiteY0" fmla="*/ 362471 h 362471"/>
              <a:gd name="connsiteX1" fmla="*/ 214184 w 634313"/>
              <a:gd name="connsiteY1" fmla="*/ 288330 h 362471"/>
              <a:gd name="connsiteX2" fmla="*/ 362465 w 634313"/>
              <a:gd name="connsiteY2" fmla="*/ 6 h 362471"/>
              <a:gd name="connsiteX3" fmla="*/ 469557 w 634313"/>
              <a:gd name="connsiteY3" fmla="*/ 280092 h 362471"/>
              <a:gd name="connsiteX4" fmla="*/ 634313 w 634313"/>
              <a:gd name="connsiteY4" fmla="*/ 345995 h 36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313" h="362471">
                <a:moveTo>
                  <a:pt x="0" y="362471"/>
                </a:moveTo>
                <a:cubicBezTo>
                  <a:pt x="76886" y="355606"/>
                  <a:pt x="153773" y="348741"/>
                  <a:pt x="214184" y="288330"/>
                </a:cubicBezTo>
                <a:cubicBezTo>
                  <a:pt x="274595" y="227919"/>
                  <a:pt x="319903" y="1379"/>
                  <a:pt x="362465" y="6"/>
                </a:cubicBezTo>
                <a:cubicBezTo>
                  <a:pt x="405027" y="-1367"/>
                  <a:pt x="424249" y="222427"/>
                  <a:pt x="469557" y="280092"/>
                </a:cubicBezTo>
                <a:cubicBezTo>
                  <a:pt x="514865" y="337757"/>
                  <a:pt x="579394" y="348741"/>
                  <a:pt x="634313" y="34599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118658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61151-48E5-7CE8-9C27-37E5C31D4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4737100" cy="769145"/>
          </a:xfrm>
        </p:spPr>
        <p:txBody>
          <a:bodyPr anchor="t">
            <a:normAutofit/>
          </a:bodyPr>
          <a:lstStyle/>
          <a:p>
            <a:r>
              <a:rPr lang="en-SE" dirty="0"/>
              <a:t>Model architecture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0CC284-2751-438C-11CE-232C9DAF84B5}"/>
              </a:ext>
            </a:extLst>
          </p:cNvPr>
          <p:cNvSpPr/>
          <p:nvPr/>
        </p:nvSpPr>
        <p:spPr>
          <a:xfrm>
            <a:off x="67047" y="18469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440FC6-D3A2-5CAA-51A6-3C10788C3960}"/>
              </a:ext>
            </a:extLst>
          </p:cNvPr>
          <p:cNvSpPr/>
          <p:nvPr/>
        </p:nvSpPr>
        <p:spPr>
          <a:xfrm>
            <a:off x="219447" y="19993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1B74D5-C115-677B-D5A3-E0F46F2EA5CD}"/>
              </a:ext>
            </a:extLst>
          </p:cNvPr>
          <p:cNvSpPr/>
          <p:nvPr/>
        </p:nvSpPr>
        <p:spPr>
          <a:xfrm>
            <a:off x="371847" y="21517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D874F8-A25F-5D53-FB14-A224FDC5E7AE}"/>
              </a:ext>
            </a:extLst>
          </p:cNvPr>
          <p:cNvSpPr/>
          <p:nvPr/>
        </p:nvSpPr>
        <p:spPr>
          <a:xfrm>
            <a:off x="524247" y="23041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850F81-593C-12C7-7F3F-79122403A0E3}"/>
              </a:ext>
            </a:extLst>
          </p:cNvPr>
          <p:cNvSpPr/>
          <p:nvPr/>
        </p:nvSpPr>
        <p:spPr>
          <a:xfrm>
            <a:off x="676647" y="24565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B9713B-872C-FE33-1CDF-55C53431FFA4}"/>
              </a:ext>
            </a:extLst>
          </p:cNvPr>
          <p:cNvSpPr txBox="1"/>
          <p:nvPr/>
        </p:nvSpPr>
        <p:spPr>
          <a:xfrm>
            <a:off x="-21424" y="1210523"/>
            <a:ext cx="213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1" u="sng" dirty="0"/>
              <a:t>Model Shallow</a:t>
            </a:r>
            <a:r>
              <a:rPr lang="en-SE" u="sng" dirty="0"/>
              <a:t>:</a:t>
            </a:r>
          </a:p>
          <a:p>
            <a:r>
              <a:rPr lang="en-SE" dirty="0"/>
              <a:t>1 x 5 x 512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C013B5-31EF-5E94-8E57-04FD520825A2}"/>
              </a:ext>
            </a:extLst>
          </p:cNvPr>
          <p:cNvSpPr/>
          <p:nvPr/>
        </p:nvSpPr>
        <p:spPr>
          <a:xfrm>
            <a:off x="43781" y="4827326"/>
            <a:ext cx="1537854" cy="1849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0EF095-41C1-1995-52F4-E9959D3EC9C3}"/>
              </a:ext>
            </a:extLst>
          </p:cNvPr>
          <p:cNvSpPr/>
          <p:nvPr/>
        </p:nvSpPr>
        <p:spPr>
          <a:xfrm>
            <a:off x="196181" y="4979726"/>
            <a:ext cx="1537854" cy="1849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5E2F64-0CE7-A258-2626-5AF9E5EF7485}"/>
              </a:ext>
            </a:extLst>
          </p:cNvPr>
          <p:cNvSpPr/>
          <p:nvPr/>
        </p:nvSpPr>
        <p:spPr>
          <a:xfrm>
            <a:off x="348581" y="5132126"/>
            <a:ext cx="1533196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33DE41-13D4-6FC9-BA4E-ED06053AF967}"/>
              </a:ext>
            </a:extLst>
          </p:cNvPr>
          <p:cNvSpPr/>
          <p:nvPr/>
        </p:nvSpPr>
        <p:spPr>
          <a:xfrm>
            <a:off x="653380" y="5436926"/>
            <a:ext cx="1533195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8EEE6C-E302-A378-5042-83D619595E65}"/>
              </a:ext>
            </a:extLst>
          </p:cNvPr>
          <p:cNvSpPr txBox="1"/>
          <p:nvPr/>
        </p:nvSpPr>
        <p:spPr>
          <a:xfrm rot="3127196">
            <a:off x="386772" y="5293824"/>
            <a:ext cx="533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1" dirty="0"/>
              <a:t>…</a:t>
            </a:r>
          </a:p>
        </p:txBody>
      </p:sp>
      <p:sp>
        <p:nvSpPr>
          <p:cNvPr id="6161" name="Rectangle 6160">
            <a:extLst>
              <a:ext uri="{FF2B5EF4-FFF2-40B4-BE49-F238E27FC236}">
                <a16:creationId xmlns:a16="http://schemas.microsoft.com/office/drawing/2014/main" id="{9815D1CA-D45D-F38E-FAC9-581F1EBA12A5}"/>
              </a:ext>
            </a:extLst>
          </p:cNvPr>
          <p:cNvSpPr/>
          <p:nvPr/>
        </p:nvSpPr>
        <p:spPr>
          <a:xfrm>
            <a:off x="-227070" y="-765480"/>
            <a:ext cx="4891305" cy="1414376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CEFF16-4423-31B8-A031-5C15363BBB73}"/>
              </a:ext>
            </a:extLst>
          </p:cNvPr>
          <p:cNvSpPr txBox="1"/>
          <p:nvPr/>
        </p:nvSpPr>
        <p:spPr>
          <a:xfrm>
            <a:off x="-2130" y="4150857"/>
            <a:ext cx="213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1" u="sng" dirty="0"/>
              <a:t>Model Deep</a:t>
            </a:r>
            <a:r>
              <a:rPr lang="en-SE" u="sng" dirty="0"/>
              <a:t>:</a:t>
            </a:r>
          </a:p>
          <a:p>
            <a:r>
              <a:rPr lang="en-SE" dirty="0"/>
              <a:t>1 x 16 x 2046</a:t>
            </a:r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B6A43B1C-6D7C-6FFC-17E0-4834E45AC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F7CDFDF7-5DBF-FDA8-5B26-2179A0D8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14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770099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61151-48E5-7CE8-9C27-37E5C31D4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4737100" cy="769145"/>
          </a:xfrm>
        </p:spPr>
        <p:txBody>
          <a:bodyPr anchor="t">
            <a:normAutofit/>
          </a:bodyPr>
          <a:lstStyle/>
          <a:p>
            <a:r>
              <a:rPr lang="en-SE" dirty="0"/>
              <a:t>Model architecture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0CC284-2751-438C-11CE-232C9DAF84B5}"/>
              </a:ext>
            </a:extLst>
          </p:cNvPr>
          <p:cNvSpPr/>
          <p:nvPr/>
        </p:nvSpPr>
        <p:spPr>
          <a:xfrm>
            <a:off x="67047" y="18469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440FC6-D3A2-5CAA-51A6-3C10788C3960}"/>
              </a:ext>
            </a:extLst>
          </p:cNvPr>
          <p:cNvSpPr/>
          <p:nvPr/>
        </p:nvSpPr>
        <p:spPr>
          <a:xfrm>
            <a:off x="219447" y="19993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1B74D5-C115-677B-D5A3-E0F46F2EA5CD}"/>
              </a:ext>
            </a:extLst>
          </p:cNvPr>
          <p:cNvSpPr/>
          <p:nvPr/>
        </p:nvSpPr>
        <p:spPr>
          <a:xfrm>
            <a:off x="371847" y="21517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D874F8-A25F-5D53-FB14-A224FDC5E7AE}"/>
              </a:ext>
            </a:extLst>
          </p:cNvPr>
          <p:cNvSpPr/>
          <p:nvPr/>
        </p:nvSpPr>
        <p:spPr>
          <a:xfrm>
            <a:off x="524247" y="23041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850F81-593C-12C7-7F3F-79122403A0E3}"/>
              </a:ext>
            </a:extLst>
          </p:cNvPr>
          <p:cNvSpPr/>
          <p:nvPr/>
        </p:nvSpPr>
        <p:spPr>
          <a:xfrm>
            <a:off x="676647" y="24565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B9713B-872C-FE33-1CDF-55C53431FFA4}"/>
              </a:ext>
            </a:extLst>
          </p:cNvPr>
          <p:cNvSpPr txBox="1"/>
          <p:nvPr/>
        </p:nvSpPr>
        <p:spPr>
          <a:xfrm>
            <a:off x="-21424" y="1210523"/>
            <a:ext cx="213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1" u="sng" dirty="0"/>
              <a:t>Model Shallow</a:t>
            </a:r>
            <a:r>
              <a:rPr lang="en-SE" u="sng" dirty="0"/>
              <a:t>:</a:t>
            </a:r>
          </a:p>
          <a:p>
            <a:r>
              <a:rPr lang="en-SE" dirty="0"/>
              <a:t>1 x 5 x 512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C013B5-31EF-5E94-8E57-04FD520825A2}"/>
              </a:ext>
            </a:extLst>
          </p:cNvPr>
          <p:cNvSpPr/>
          <p:nvPr/>
        </p:nvSpPr>
        <p:spPr>
          <a:xfrm>
            <a:off x="43781" y="4827326"/>
            <a:ext cx="1537854" cy="1849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0EF095-41C1-1995-52F4-E9959D3EC9C3}"/>
              </a:ext>
            </a:extLst>
          </p:cNvPr>
          <p:cNvSpPr/>
          <p:nvPr/>
        </p:nvSpPr>
        <p:spPr>
          <a:xfrm>
            <a:off x="196181" y="4979726"/>
            <a:ext cx="1537854" cy="1849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5E2F64-0CE7-A258-2626-5AF9E5EF7485}"/>
              </a:ext>
            </a:extLst>
          </p:cNvPr>
          <p:cNvSpPr/>
          <p:nvPr/>
        </p:nvSpPr>
        <p:spPr>
          <a:xfrm>
            <a:off x="348581" y="5132126"/>
            <a:ext cx="1533196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33DE41-13D4-6FC9-BA4E-ED06053AF967}"/>
              </a:ext>
            </a:extLst>
          </p:cNvPr>
          <p:cNvSpPr/>
          <p:nvPr/>
        </p:nvSpPr>
        <p:spPr>
          <a:xfrm>
            <a:off x="653380" y="5436926"/>
            <a:ext cx="1533195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8EEE6C-E302-A378-5042-83D619595E65}"/>
              </a:ext>
            </a:extLst>
          </p:cNvPr>
          <p:cNvSpPr txBox="1"/>
          <p:nvPr/>
        </p:nvSpPr>
        <p:spPr>
          <a:xfrm rot="3127196">
            <a:off x="386772" y="5293824"/>
            <a:ext cx="533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1" dirty="0"/>
              <a:t>…</a:t>
            </a:r>
          </a:p>
        </p:txBody>
      </p:sp>
      <p:sp>
        <p:nvSpPr>
          <p:cNvPr id="121" name="Cube 120">
            <a:extLst>
              <a:ext uri="{FF2B5EF4-FFF2-40B4-BE49-F238E27FC236}">
                <a16:creationId xmlns:a16="http://schemas.microsoft.com/office/drawing/2014/main" id="{6ECCD64A-5CDA-4340-1139-C4381C3BBC3A}"/>
              </a:ext>
            </a:extLst>
          </p:cNvPr>
          <p:cNvSpPr>
            <a:spLocks/>
          </p:cNvSpPr>
          <p:nvPr/>
        </p:nvSpPr>
        <p:spPr>
          <a:xfrm>
            <a:off x="2496119" y="1802666"/>
            <a:ext cx="720000" cy="108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C319992A-0B30-6031-585D-2FB2122A690A}"/>
              </a:ext>
            </a:extLst>
          </p:cNvPr>
          <p:cNvSpPr>
            <a:spLocks/>
          </p:cNvSpPr>
          <p:nvPr/>
        </p:nvSpPr>
        <p:spPr>
          <a:xfrm>
            <a:off x="3216119" y="1442666"/>
            <a:ext cx="720000" cy="144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F5DBA23A-43E8-5CB6-D3A0-620BD0626E78}"/>
              </a:ext>
            </a:extLst>
          </p:cNvPr>
          <p:cNvSpPr>
            <a:spLocks/>
          </p:cNvSpPr>
          <p:nvPr/>
        </p:nvSpPr>
        <p:spPr>
          <a:xfrm>
            <a:off x="2363068" y="4975214"/>
            <a:ext cx="720000" cy="90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9303991E-AF1F-2CEC-F99D-12C8DD4419F0}"/>
              </a:ext>
            </a:extLst>
          </p:cNvPr>
          <p:cNvSpPr>
            <a:spLocks/>
          </p:cNvSpPr>
          <p:nvPr/>
        </p:nvSpPr>
        <p:spPr>
          <a:xfrm>
            <a:off x="2723068" y="4795214"/>
            <a:ext cx="720000" cy="108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2E17C926-1929-0F85-B469-ACA2F42D37FB}"/>
              </a:ext>
            </a:extLst>
          </p:cNvPr>
          <p:cNvSpPr>
            <a:spLocks/>
          </p:cNvSpPr>
          <p:nvPr/>
        </p:nvSpPr>
        <p:spPr>
          <a:xfrm>
            <a:off x="3083068" y="4615214"/>
            <a:ext cx="720000" cy="126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C8C1A11B-5192-2948-052D-AB67A0B3BD7F}"/>
              </a:ext>
            </a:extLst>
          </p:cNvPr>
          <p:cNvSpPr>
            <a:spLocks/>
          </p:cNvSpPr>
          <p:nvPr/>
        </p:nvSpPr>
        <p:spPr>
          <a:xfrm>
            <a:off x="3443068" y="4435214"/>
            <a:ext cx="720000" cy="144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3308F1-954A-54A2-6881-85947CC4F66A}"/>
              </a:ext>
            </a:extLst>
          </p:cNvPr>
          <p:cNvSpPr txBox="1"/>
          <p:nvPr/>
        </p:nvSpPr>
        <p:spPr>
          <a:xfrm>
            <a:off x="2048774" y="853510"/>
            <a:ext cx="108170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CNN1 </a:t>
            </a:r>
          </a:p>
          <a:p>
            <a:r>
              <a:rPr lang="en-SE" sz="1000" dirty="0"/>
              <a:t>4x 1d-conv</a:t>
            </a:r>
          </a:p>
          <a:p>
            <a:r>
              <a:rPr lang="en-SE" sz="1000" dirty="0"/>
              <a:t>64 filter</a:t>
            </a:r>
          </a:p>
          <a:p>
            <a:r>
              <a:rPr lang="en-SE" sz="1000" dirty="0"/>
              <a:t>kernel (1 x 16),</a:t>
            </a:r>
          </a:p>
          <a:p>
            <a:r>
              <a:rPr lang="en-SE" sz="1000" dirty="0"/>
              <a:t>average pooling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A050042-23F2-B90F-A96A-DDA512EF84F5}"/>
              </a:ext>
            </a:extLst>
          </p:cNvPr>
          <p:cNvSpPr txBox="1"/>
          <p:nvPr/>
        </p:nvSpPr>
        <p:spPr>
          <a:xfrm rot="18923800">
            <a:off x="3185058" y="1657519"/>
            <a:ext cx="11421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000" dirty="0"/>
              <a:t>256 x 5 x 256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25B3057-4B5C-BC0B-708C-3DE147DD56A6}"/>
              </a:ext>
            </a:extLst>
          </p:cNvPr>
          <p:cNvSpPr txBox="1"/>
          <p:nvPr/>
        </p:nvSpPr>
        <p:spPr>
          <a:xfrm rot="18923800">
            <a:off x="3382252" y="4646229"/>
            <a:ext cx="11421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000" dirty="0"/>
              <a:t>256 x 16 x 256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58583CEB-A81E-4889-0E65-09C0F6F768F9}"/>
              </a:ext>
            </a:extLst>
          </p:cNvPr>
          <p:cNvSpPr txBox="1"/>
          <p:nvPr/>
        </p:nvSpPr>
        <p:spPr>
          <a:xfrm>
            <a:off x="3148158" y="687252"/>
            <a:ext cx="1574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CNN2 </a:t>
            </a:r>
          </a:p>
          <a:p>
            <a:r>
              <a:rPr lang="en-SE" sz="1000" dirty="0"/>
              <a:t>4x 1d-conv</a:t>
            </a:r>
          </a:p>
          <a:p>
            <a:r>
              <a:rPr lang="en-SE" sz="1000" dirty="0"/>
              <a:t>kernel (1 x 16),</a:t>
            </a:r>
          </a:p>
          <a:p>
            <a:r>
              <a:rPr lang="en-SE" sz="1000" dirty="0"/>
              <a:t>256 filter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A3DBE872-D5D3-B2E1-0134-461E70365041}"/>
              </a:ext>
            </a:extLst>
          </p:cNvPr>
          <p:cNvSpPr txBox="1"/>
          <p:nvPr/>
        </p:nvSpPr>
        <p:spPr>
          <a:xfrm>
            <a:off x="2225539" y="5802045"/>
            <a:ext cx="3781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CNN1 </a:t>
            </a:r>
            <a:r>
              <a:rPr lang="en-SE" sz="1000" dirty="0"/>
              <a:t>4x 1d-conv, 32 filter, kernel (1 x 16), average pooling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A76A20CE-72DE-74CA-76E6-686321ABBD00}"/>
              </a:ext>
            </a:extLst>
          </p:cNvPr>
          <p:cNvSpPr txBox="1"/>
          <p:nvPr/>
        </p:nvSpPr>
        <p:spPr>
          <a:xfrm>
            <a:off x="3373011" y="6450206"/>
            <a:ext cx="267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CNN4 </a:t>
            </a:r>
            <a:r>
              <a:rPr lang="en-SE" sz="1000" dirty="0"/>
              <a:t>4x 1d-conv, 256 filter, kernel (1 x 16)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9CE2948A-D52E-B44F-A725-9EFB5E06763E}"/>
              </a:ext>
            </a:extLst>
          </p:cNvPr>
          <p:cNvSpPr txBox="1"/>
          <p:nvPr/>
        </p:nvSpPr>
        <p:spPr>
          <a:xfrm>
            <a:off x="2957288" y="6207112"/>
            <a:ext cx="3877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CNN3 </a:t>
            </a:r>
            <a:r>
              <a:rPr lang="en-SE" sz="1000" dirty="0"/>
              <a:t>4x 1d-conv, 128 filte, kernel (1 x 16), average pooling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E9B03D6F-D031-AAAA-FC42-9CDBBEC8D724}"/>
              </a:ext>
            </a:extLst>
          </p:cNvPr>
          <p:cNvSpPr txBox="1"/>
          <p:nvPr/>
        </p:nvSpPr>
        <p:spPr>
          <a:xfrm>
            <a:off x="2588573" y="6004579"/>
            <a:ext cx="47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CNN2 </a:t>
            </a:r>
            <a:r>
              <a:rPr lang="en-SE" sz="1000" dirty="0"/>
              <a:t>4x 1d-conv, 64 filter, kernel (1 x 16), average pooling</a:t>
            </a:r>
          </a:p>
        </p:txBody>
      </p:sp>
      <p:sp>
        <p:nvSpPr>
          <p:cNvPr id="6161" name="Rectangle 6160">
            <a:extLst>
              <a:ext uri="{FF2B5EF4-FFF2-40B4-BE49-F238E27FC236}">
                <a16:creationId xmlns:a16="http://schemas.microsoft.com/office/drawing/2014/main" id="{9815D1CA-D45D-F38E-FAC9-581F1EBA12A5}"/>
              </a:ext>
            </a:extLst>
          </p:cNvPr>
          <p:cNvSpPr/>
          <p:nvPr/>
        </p:nvSpPr>
        <p:spPr>
          <a:xfrm>
            <a:off x="-227070" y="-765480"/>
            <a:ext cx="4891305" cy="1414376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6174" name="Right Arrow 6173">
            <a:extLst>
              <a:ext uri="{FF2B5EF4-FFF2-40B4-BE49-F238E27FC236}">
                <a16:creationId xmlns:a16="http://schemas.microsoft.com/office/drawing/2014/main" id="{7C37E62E-A1AF-88EE-1E96-0159437ED28E}"/>
              </a:ext>
            </a:extLst>
          </p:cNvPr>
          <p:cNvSpPr/>
          <p:nvPr/>
        </p:nvSpPr>
        <p:spPr>
          <a:xfrm>
            <a:off x="2101293" y="5057545"/>
            <a:ext cx="394099" cy="3260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175" name="Right Arrow 6174">
            <a:extLst>
              <a:ext uri="{FF2B5EF4-FFF2-40B4-BE49-F238E27FC236}">
                <a16:creationId xmlns:a16="http://schemas.microsoft.com/office/drawing/2014/main" id="{82FCE6C7-1F6D-D4EE-D96A-F647DFF90254}"/>
              </a:ext>
            </a:extLst>
          </p:cNvPr>
          <p:cNvSpPr/>
          <p:nvPr/>
        </p:nvSpPr>
        <p:spPr>
          <a:xfrm>
            <a:off x="1625369" y="2052973"/>
            <a:ext cx="740616" cy="3260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CEFF16-4423-31B8-A031-5C15363BBB73}"/>
              </a:ext>
            </a:extLst>
          </p:cNvPr>
          <p:cNvSpPr txBox="1"/>
          <p:nvPr/>
        </p:nvSpPr>
        <p:spPr>
          <a:xfrm>
            <a:off x="-2130" y="4150857"/>
            <a:ext cx="213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1" u="sng" dirty="0"/>
              <a:t>Model Deep</a:t>
            </a:r>
            <a:r>
              <a:rPr lang="en-SE" u="sng" dirty="0"/>
              <a:t>:</a:t>
            </a:r>
          </a:p>
          <a:p>
            <a:r>
              <a:rPr lang="en-SE" dirty="0"/>
              <a:t>1 x 16 x 2046</a:t>
            </a: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9D7D1137-4DD6-1AB2-65B3-3F771DDEB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725B88E-5676-43F8-EE32-82AC63CC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15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127100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61151-48E5-7CE8-9C27-37E5C31D4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4737100" cy="769145"/>
          </a:xfrm>
        </p:spPr>
        <p:txBody>
          <a:bodyPr anchor="t">
            <a:normAutofit/>
          </a:bodyPr>
          <a:lstStyle/>
          <a:p>
            <a:r>
              <a:rPr lang="en-SE" dirty="0"/>
              <a:t>Model architecture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0CC284-2751-438C-11CE-232C9DAF84B5}"/>
              </a:ext>
            </a:extLst>
          </p:cNvPr>
          <p:cNvSpPr/>
          <p:nvPr/>
        </p:nvSpPr>
        <p:spPr>
          <a:xfrm>
            <a:off x="67047" y="18469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440FC6-D3A2-5CAA-51A6-3C10788C3960}"/>
              </a:ext>
            </a:extLst>
          </p:cNvPr>
          <p:cNvSpPr/>
          <p:nvPr/>
        </p:nvSpPr>
        <p:spPr>
          <a:xfrm>
            <a:off x="219447" y="19993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1B74D5-C115-677B-D5A3-E0F46F2EA5CD}"/>
              </a:ext>
            </a:extLst>
          </p:cNvPr>
          <p:cNvSpPr/>
          <p:nvPr/>
        </p:nvSpPr>
        <p:spPr>
          <a:xfrm>
            <a:off x="371847" y="21517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D874F8-A25F-5D53-FB14-A224FDC5E7AE}"/>
              </a:ext>
            </a:extLst>
          </p:cNvPr>
          <p:cNvSpPr/>
          <p:nvPr/>
        </p:nvSpPr>
        <p:spPr>
          <a:xfrm>
            <a:off x="524247" y="23041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850F81-593C-12C7-7F3F-79122403A0E3}"/>
              </a:ext>
            </a:extLst>
          </p:cNvPr>
          <p:cNvSpPr/>
          <p:nvPr/>
        </p:nvSpPr>
        <p:spPr>
          <a:xfrm>
            <a:off x="676647" y="24565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B9713B-872C-FE33-1CDF-55C53431FFA4}"/>
              </a:ext>
            </a:extLst>
          </p:cNvPr>
          <p:cNvSpPr txBox="1"/>
          <p:nvPr/>
        </p:nvSpPr>
        <p:spPr>
          <a:xfrm>
            <a:off x="-21424" y="1210523"/>
            <a:ext cx="213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1" u="sng" dirty="0"/>
              <a:t>Model Shallow</a:t>
            </a:r>
            <a:r>
              <a:rPr lang="en-SE" u="sng" dirty="0"/>
              <a:t>:</a:t>
            </a:r>
          </a:p>
          <a:p>
            <a:r>
              <a:rPr lang="en-SE" dirty="0"/>
              <a:t>1 x 5 x 512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C013B5-31EF-5E94-8E57-04FD520825A2}"/>
              </a:ext>
            </a:extLst>
          </p:cNvPr>
          <p:cNvSpPr/>
          <p:nvPr/>
        </p:nvSpPr>
        <p:spPr>
          <a:xfrm>
            <a:off x="43781" y="4827326"/>
            <a:ext cx="1537854" cy="1849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0EF095-41C1-1995-52F4-E9959D3EC9C3}"/>
              </a:ext>
            </a:extLst>
          </p:cNvPr>
          <p:cNvSpPr/>
          <p:nvPr/>
        </p:nvSpPr>
        <p:spPr>
          <a:xfrm>
            <a:off x="196181" y="4979726"/>
            <a:ext cx="1537854" cy="1849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5E2F64-0CE7-A258-2626-5AF9E5EF7485}"/>
              </a:ext>
            </a:extLst>
          </p:cNvPr>
          <p:cNvSpPr/>
          <p:nvPr/>
        </p:nvSpPr>
        <p:spPr>
          <a:xfrm>
            <a:off x="348581" y="5132126"/>
            <a:ext cx="1533196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33DE41-13D4-6FC9-BA4E-ED06053AF967}"/>
              </a:ext>
            </a:extLst>
          </p:cNvPr>
          <p:cNvSpPr/>
          <p:nvPr/>
        </p:nvSpPr>
        <p:spPr>
          <a:xfrm>
            <a:off x="653380" y="5436926"/>
            <a:ext cx="1533195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8EEE6C-E302-A378-5042-83D619595E65}"/>
              </a:ext>
            </a:extLst>
          </p:cNvPr>
          <p:cNvSpPr txBox="1"/>
          <p:nvPr/>
        </p:nvSpPr>
        <p:spPr>
          <a:xfrm rot="3127196">
            <a:off x="386772" y="5293824"/>
            <a:ext cx="533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1" dirty="0"/>
              <a:t>…</a:t>
            </a:r>
          </a:p>
        </p:txBody>
      </p:sp>
      <p:sp>
        <p:nvSpPr>
          <p:cNvPr id="121" name="Cube 120">
            <a:extLst>
              <a:ext uri="{FF2B5EF4-FFF2-40B4-BE49-F238E27FC236}">
                <a16:creationId xmlns:a16="http://schemas.microsoft.com/office/drawing/2014/main" id="{6ECCD64A-5CDA-4340-1139-C4381C3BBC3A}"/>
              </a:ext>
            </a:extLst>
          </p:cNvPr>
          <p:cNvSpPr>
            <a:spLocks/>
          </p:cNvSpPr>
          <p:nvPr/>
        </p:nvSpPr>
        <p:spPr>
          <a:xfrm>
            <a:off x="2496119" y="1802666"/>
            <a:ext cx="720000" cy="108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C319992A-0B30-6031-585D-2FB2122A690A}"/>
              </a:ext>
            </a:extLst>
          </p:cNvPr>
          <p:cNvSpPr>
            <a:spLocks/>
          </p:cNvSpPr>
          <p:nvPr/>
        </p:nvSpPr>
        <p:spPr>
          <a:xfrm>
            <a:off x="3216119" y="1442666"/>
            <a:ext cx="720000" cy="144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F5DBA23A-43E8-5CB6-D3A0-620BD0626E78}"/>
              </a:ext>
            </a:extLst>
          </p:cNvPr>
          <p:cNvSpPr>
            <a:spLocks/>
          </p:cNvSpPr>
          <p:nvPr/>
        </p:nvSpPr>
        <p:spPr>
          <a:xfrm>
            <a:off x="2363068" y="4975214"/>
            <a:ext cx="720000" cy="90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9303991E-AF1F-2CEC-F99D-12C8DD4419F0}"/>
              </a:ext>
            </a:extLst>
          </p:cNvPr>
          <p:cNvSpPr>
            <a:spLocks/>
          </p:cNvSpPr>
          <p:nvPr/>
        </p:nvSpPr>
        <p:spPr>
          <a:xfrm>
            <a:off x="2723068" y="4795214"/>
            <a:ext cx="720000" cy="108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2E17C926-1929-0F85-B469-ACA2F42D37FB}"/>
              </a:ext>
            </a:extLst>
          </p:cNvPr>
          <p:cNvSpPr>
            <a:spLocks/>
          </p:cNvSpPr>
          <p:nvPr/>
        </p:nvSpPr>
        <p:spPr>
          <a:xfrm>
            <a:off x="3083068" y="4615214"/>
            <a:ext cx="720000" cy="126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C8C1A11B-5192-2948-052D-AB67A0B3BD7F}"/>
              </a:ext>
            </a:extLst>
          </p:cNvPr>
          <p:cNvSpPr>
            <a:spLocks/>
          </p:cNvSpPr>
          <p:nvPr/>
        </p:nvSpPr>
        <p:spPr>
          <a:xfrm>
            <a:off x="3443068" y="4435214"/>
            <a:ext cx="720000" cy="144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3308F1-954A-54A2-6881-85947CC4F66A}"/>
              </a:ext>
            </a:extLst>
          </p:cNvPr>
          <p:cNvSpPr txBox="1"/>
          <p:nvPr/>
        </p:nvSpPr>
        <p:spPr>
          <a:xfrm>
            <a:off x="2048774" y="853510"/>
            <a:ext cx="108170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CNN1 </a:t>
            </a:r>
          </a:p>
          <a:p>
            <a:r>
              <a:rPr lang="en-SE" sz="1000" dirty="0"/>
              <a:t>4x 1d-conv</a:t>
            </a:r>
          </a:p>
          <a:p>
            <a:r>
              <a:rPr lang="en-SE" sz="1000" dirty="0"/>
              <a:t>64 filter</a:t>
            </a:r>
          </a:p>
          <a:p>
            <a:r>
              <a:rPr lang="en-SE" sz="1000" dirty="0"/>
              <a:t>kernel (1 x 16),</a:t>
            </a:r>
          </a:p>
          <a:p>
            <a:r>
              <a:rPr lang="en-SE" sz="1000" dirty="0"/>
              <a:t>average pooling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A050042-23F2-B90F-A96A-DDA512EF84F5}"/>
              </a:ext>
            </a:extLst>
          </p:cNvPr>
          <p:cNvSpPr txBox="1"/>
          <p:nvPr/>
        </p:nvSpPr>
        <p:spPr>
          <a:xfrm rot="18923800">
            <a:off x="3185058" y="1657519"/>
            <a:ext cx="11421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000" dirty="0"/>
              <a:t>256 x 5 x 256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25B3057-4B5C-BC0B-708C-3DE147DD56A6}"/>
              </a:ext>
            </a:extLst>
          </p:cNvPr>
          <p:cNvSpPr txBox="1"/>
          <p:nvPr/>
        </p:nvSpPr>
        <p:spPr>
          <a:xfrm rot="18923800">
            <a:off x="3382252" y="4646229"/>
            <a:ext cx="11421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000" dirty="0"/>
              <a:t>256 x 16 x 256</a:t>
            </a:r>
          </a:p>
        </p:txBody>
      </p:sp>
      <p:sp>
        <p:nvSpPr>
          <p:cNvPr id="98" name="Cube 97">
            <a:extLst>
              <a:ext uri="{FF2B5EF4-FFF2-40B4-BE49-F238E27FC236}">
                <a16:creationId xmlns:a16="http://schemas.microsoft.com/office/drawing/2014/main" id="{04F00F17-982B-8065-5BC8-69D659F58D5F}"/>
              </a:ext>
            </a:extLst>
          </p:cNvPr>
          <p:cNvSpPr>
            <a:spLocks/>
          </p:cNvSpPr>
          <p:nvPr/>
        </p:nvSpPr>
        <p:spPr>
          <a:xfrm>
            <a:off x="4287337" y="2668129"/>
            <a:ext cx="553206" cy="1274967"/>
          </a:xfrm>
          <a:prstGeom prst="cube">
            <a:avLst>
              <a:gd name="adj" fmla="val 82089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99" name="Cube 98">
            <a:extLst>
              <a:ext uri="{FF2B5EF4-FFF2-40B4-BE49-F238E27FC236}">
                <a16:creationId xmlns:a16="http://schemas.microsoft.com/office/drawing/2014/main" id="{E51DB2CA-FB86-8BF3-C097-374593FD0748}"/>
              </a:ext>
            </a:extLst>
          </p:cNvPr>
          <p:cNvSpPr>
            <a:spLocks/>
          </p:cNvSpPr>
          <p:nvPr/>
        </p:nvSpPr>
        <p:spPr>
          <a:xfrm>
            <a:off x="5123299" y="2627768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8551544-4692-05BD-C417-F1B741420ACA}"/>
              </a:ext>
            </a:extLst>
          </p:cNvPr>
          <p:cNvSpPr txBox="1"/>
          <p:nvPr/>
        </p:nvSpPr>
        <p:spPr>
          <a:xfrm>
            <a:off x="4121901" y="3910027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ResNet</a:t>
            </a:r>
            <a:r>
              <a:rPr lang="en-SE" dirty="0"/>
              <a:t>-1</a:t>
            </a:r>
          </a:p>
          <a:p>
            <a:r>
              <a:rPr lang="en-SE" sz="1000" dirty="0"/>
              <a:t>1x conv, 64 filter</a:t>
            </a:r>
          </a:p>
          <a:p>
            <a:r>
              <a:rPr lang="en-GB" sz="1000" dirty="0"/>
              <a:t>S</a:t>
            </a:r>
            <a:r>
              <a:rPr lang="en-SE" sz="1000" dirty="0"/>
              <a:t>tride 2 </a:t>
            </a:r>
          </a:p>
          <a:p>
            <a:r>
              <a:rPr lang="en-GB" sz="1000" dirty="0"/>
              <a:t>k</a:t>
            </a:r>
            <a:r>
              <a:rPr lang="en-SE" sz="1000" dirty="0"/>
              <a:t>ernel (7 x 7)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DDD30DE-5E24-BF44-7BF5-1D94357890B3}"/>
              </a:ext>
            </a:extLst>
          </p:cNvPr>
          <p:cNvSpPr txBox="1"/>
          <p:nvPr/>
        </p:nvSpPr>
        <p:spPr>
          <a:xfrm>
            <a:off x="5197935" y="3928876"/>
            <a:ext cx="1371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ResNet</a:t>
            </a:r>
            <a:r>
              <a:rPr lang="en-SE" dirty="0"/>
              <a:t>-2</a:t>
            </a:r>
          </a:p>
          <a:p>
            <a:r>
              <a:rPr lang="en-SE" sz="1000" dirty="0"/>
              <a:t>3x ResNet Block</a:t>
            </a:r>
          </a:p>
          <a:p>
            <a:r>
              <a:rPr lang="en-SE" sz="1000" dirty="0"/>
              <a:t>64 filter</a:t>
            </a:r>
          </a:p>
          <a:p>
            <a:r>
              <a:rPr lang="en-GB" sz="1000" dirty="0"/>
              <a:t>k</a:t>
            </a:r>
            <a:r>
              <a:rPr lang="en-SE" sz="1000" dirty="0"/>
              <a:t>ernel (3 x 3)</a:t>
            </a:r>
          </a:p>
          <a:p>
            <a:endParaRPr lang="en-SE" sz="1000" dirty="0"/>
          </a:p>
          <a:p>
            <a:endParaRPr lang="en-SE" sz="1000" dirty="0"/>
          </a:p>
        </p:txBody>
      </p:sp>
      <p:sp>
        <p:nvSpPr>
          <p:cNvPr id="102" name="Cube 101">
            <a:extLst>
              <a:ext uri="{FF2B5EF4-FFF2-40B4-BE49-F238E27FC236}">
                <a16:creationId xmlns:a16="http://schemas.microsoft.com/office/drawing/2014/main" id="{CC7D1CED-78BE-B1CD-56B8-D4A7492369AB}"/>
              </a:ext>
            </a:extLst>
          </p:cNvPr>
          <p:cNvSpPr>
            <a:spLocks/>
          </p:cNvSpPr>
          <p:nvPr/>
        </p:nvSpPr>
        <p:spPr>
          <a:xfrm>
            <a:off x="5218198" y="2904777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3" name="Cube 102">
            <a:extLst>
              <a:ext uri="{FF2B5EF4-FFF2-40B4-BE49-F238E27FC236}">
                <a16:creationId xmlns:a16="http://schemas.microsoft.com/office/drawing/2014/main" id="{E5B5C23A-9A18-9399-56A6-B18F8BA0D9F8}"/>
              </a:ext>
            </a:extLst>
          </p:cNvPr>
          <p:cNvSpPr>
            <a:spLocks/>
          </p:cNvSpPr>
          <p:nvPr/>
        </p:nvSpPr>
        <p:spPr>
          <a:xfrm>
            <a:off x="5302753" y="3275195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5" name="Cube 104">
            <a:extLst>
              <a:ext uri="{FF2B5EF4-FFF2-40B4-BE49-F238E27FC236}">
                <a16:creationId xmlns:a16="http://schemas.microsoft.com/office/drawing/2014/main" id="{7387AE51-23F3-4C89-1589-F439D6ABD090}"/>
              </a:ext>
            </a:extLst>
          </p:cNvPr>
          <p:cNvSpPr>
            <a:spLocks/>
          </p:cNvSpPr>
          <p:nvPr/>
        </p:nvSpPr>
        <p:spPr>
          <a:xfrm>
            <a:off x="6928752" y="2089404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6" name="Cube 105">
            <a:extLst>
              <a:ext uri="{FF2B5EF4-FFF2-40B4-BE49-F238E27FC236}">
                <a16:creationId xmlns:a16="http://schemas.microsoft.com/office/drawing/2014/main" id="{66CCEBCF-DC3F-9D5B-5C99-B67CBE600467}"/>
              </a:ext>
            </a:extLst>
          </p:cNvPr>
          <p:cNvSpPr>
            <a:spLocks/>
          </p:cNvSpPr>
          <p:nvPr/>
        </p:nvSpPr>
        <p:spPr>
          <a:xfrm>
            <a:off x="7013307" y="2459822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7" name="Cube 106">
            <a:extLst>
              <a:ext uri="{FF2B5EF4-FFF2-40B4-BE49-F238E27FC236}">
                <a16:creationId xmlns:a16="http://schemas.microsoft.com/office/drawing/2014/main" id="{28608B37-B027-206C-3CDA-AF3F0E964CD4}"/>
              </a:ext>
            </a:extLst>
          </p:cNvPr>
          <p:cNvSpPr>
            <a:spLocks/>
          </p:cNvSpPr>
          <p:nvPr/>
        </p:nvSpPr>
        <p:spPr>
          <a:xfrm>
            <a:off x="7097954" y="2812813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8" name="Cube 107">
            <a:extLst>
              <a:ext uri="{FF2B5EF4-FFF2-40B4-BE49-F238E27FC236}">
                <a16:creationId xmlns:a16="http://schemas.microsoft.com/office/drawing/2014/main" id="{19B9D7F1-9679-4A4C-FA9B-4E4D751197A3}"/>
              </a:ext>
            </a:extLst>
          </p:cNvPr>
          <p:cNvSpPr>
            <a:spLocks/>
          </p:cNvSpPr>
          <p:nvPr/>
        </p:nvSpPr>
        <p:spPr>
          <a:xfrm>
            <a:off x="7192853" y="3089822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10" name="Cube 109">
            <a:extLst>
              <a:ext uri="{FF2B5EF4-FFF2-40B4-BE49-F238E27FC236}">
                <a16:creationId xmlns:a16="http://schemas.microsoft.com/office/drawing/2014/main" id="{4167D195-1C6E-7F6D-B39E-AF0E9C6DA97F}"/>
              </a:ext>
            </a:extLst>
          </p:cNvPr>
          <p:cNvSpPr>
            <a:spLocks/>
          </p:cNvSpPr>
          <p:nvPr/>
        </p:nvSpPr>
        <p:spPr>
          <a:xfrm>
            <a:off x="7277408" y="3460240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2" name="Cube 121">
            <a:extLst>
              <a:ext uri="{FF2B5EF4-FFF2-40B4-BE49-F238E27FC236}">
                <a16:creationId xmlns:a16="http://schemas.microsoft.com/office/drawing/2014/main" id="{28B9539A-EB3F-C0D4-0062-16044050FBEE}"/>
              </a:ext>
            </a:extLst>
          </p:cNvPr>
          <p:cNvSpPr>
            <a:spLocks/>
          </p:cNvSpPr>
          <p:nvPr/>
        </p:nvSpPr>
        <p:spPr>
          <a:xfrm>
            <a:off x="6007239" y="2295572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3" name="Cube 122">
            <a:extLst>
              <a:ext uri="{FF2B5EF4-FFF2-40B4-BE49-F238E27FC236}">
                <a16:creationId xmlns:a16="http://schemas.microsoft.com/office/drawing/2014/main" id="{636ACDFD-D0BA-3166-4A4D-298FC119CDEC}"/>
              </a:ext>
            </a:extLst>
          </p:cNvPr>
          <p:cNvSpPr>
            <a:spLocks/>
          </p:cNvSpPr>
          <p:nvPr/>
        </p:nvSpPr>
        <p:spPr>
          <a:xfrm>
            <a:off x="6102138" y="2572581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4" name="Cube 123">
            <a:extLst>
              <a:ext uri="{FF2B5EF4-FFF2-40B4-BE49-F238E27FC236}">
                <a16:creationId xmlns:a16="http://schemas.microsoft.com/office/drawing/2014/main" id="{E84403AA-0A25-533C-583F-6C48370C4333}"/>
              </a:ext>
            </a:extLst>
          </p:cNvPr>
          <p:cNvSpPr>
            <a:spLocks/>
          </p:cNvSpPr>
          <p:nvPr/>
        </p:nvSpPr>
        <p:spPr>
          <a:xfrm>
            <a:off x="6186693" y="2942999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5" name="Cube 124">
            <a:extLst>
              <a:ext uri="{FF2B5EF4-FFF2-40B4-BE49-F238E27FC236}">
                <a16:creationId xmlns:a16="http://schemas.microsoft.com/office/drawing/2014/main" id="{98DD57B4-2A74-8FCE-0ABF-90AF421A5A72}"/>
              </a:ext>
            </a:extLst>
          </p:cNvPr>
          <p:cNvSpPr>
            <a:spLocks/>
          </p:cNvSpPr>
          <p:nvPr/>
        </p:nvSpPr>
        <p:spPr>
          <a:xfrm>
            <a:off x="6272902" y="3284540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8" name="Cube 127">
            <a:extLst>
              <a:ext uri="{FF2B5EF4-FFF2-40B4-BE49-F238E27FC236}">
                <a16:creationId xmlns:a16="http://schemas.microsoft.com/office/drawing/2014/main" id="{F60E7391-B0C4-187B-5ACA-390710A113C3}"/>
              </a:ext>
            </a:extLst>
          </p:cNvPr>
          <p:cNvSpPr>
            <a:spLocks/>
          </p:cNvSpPr>
          <p:nvPr/>
        </p:nvSpPr>
        <p:spPr>
          <a:xfrm>
            <a:off x="8037825" y="2466573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9" name="Cube 128">
            <a:extLst>
              <a:ext uri="{FF2B5EF4-FFF2-40B4-BE49-F238E27FC236}">
                <a16:creationId xmlns:a16="http://schemas.microsoft.com/office/drawing/2014/main" id="{2727F785-380E-4981-6CD5-120CAAF90D79}"/>
              </a:ext>
            </a:extLst>
          </p:cNvPr>
          <p:cNvSpPr>
            <a:spLocks/>
          </p:cNvSpPr>
          <p:nvPr/>
        </p:nvSpPr>
        <p:spPr>
          <a:xfrm>
            <a:off x="8132724" y="2743582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30" name="Cube 129">
            <a:extLst>
              <a:ext uri="{FF2B5EF4-FFF2-40B4-BE49-F238E27FC236}">
                <a16:creationId xmlns:a16="http://schemas.microsoft.com/office/drawing/2014/main" id="{AA99064E-0682-BC3B-F377-6FB300F54FC4}"/>
              </a:ext>
            </a:extLst>
          </p:cNvPr>
          <p:cNvSpPr>
            <a:spLocks/>
          </p:cNvSpPr>
          <p:nvPr/>
        </p:nvSpPr>
        <p:spPr>
          <a:xfrm>
            <a:off x="8217279" y="3114000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31" name="Cube 130">
            <a:extLst>
              <a:ext uri="{FF2B5EF4-FFF2-40B4-BE49-F238E27FC236}">
                <a16:creationId xmlns:a16="http://schemas.microsoft.com/office/drawing/2014/main" id="{149C5B8D-62C6-C93D-C0F4-88E5A46241E6}"/>
              </a:ext>
            </a:extLst>
          </p:cNvPr>
          <p:cNvSpPr>
            <a:spLocks/>
          </p:cNvSpPr>
          <p:nvPr/>
        </p:nvSpPr>
        <p:spPr>
          <a:xfrm>
            <a:off x="5138357" y="402199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62BEEEC2-1A85-8905-1C40-C814C420EF92}"/>
              </a:ext>
            </a:extLst>
          </p:cNvPr>
          <p:cNvSpPr/>
          <p:nvPr/>
        </p:nvSpPr>
        <p:spPr>
          <a:xfrm>
            <a:off x="5902379" y="547930"/>
            <a:ext cx="568627" cy="10096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B789A82E-C1D2-B2D4-A5AC-FF90F53AE03B}"/>
              </a:ext>
            </a:extLst>
          </p:cNvPr>
          <p:cNvSpPr/>
          <p:nvPr/>
        </p:nvSpPr>
        <p:spPr>
          <a:xfrm>
            <a:off x="5902379" y="736917"/>
            <a:ext cx="568627" cy="10096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54D90F6-9F73-8CA0-5CA6-9DA46847EEAD}"/>
              </a:ext>
            </a:extLst>
          </p:cNvPr>
          <p:cNvSpPr/>
          <p:nvPr/>
        </p:nvSpPr>
        <p:spPr>
          <a:xfrm rot="5400000">
            <a:off x="8383569" y="3259789"/>
            <a:ext cx="1363452" cy="2111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000" dirty="0">
                <a:solidFill>
                  <a:schemeClr val="tx1"/>
                </a:solidFill>
              </a:rPr>
              <a:t>Adaptive Pooling - 512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35F791C9-231A-832B-0205-C9C0A3303224}"/>
              </a:ext>
            </a:extLst>
          </p:cNvPr>
          <p:cNvSpPr/>
          <p:nvPr/>
        </p:nvSpPr>
        <p:spPr>
          <a:xfrm>
            <a:off x="4881946" y="18255"/>
            <a:ext cx="2805856" cy="1424411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58583CEB-A81E-4889-0E65-09C0F6F768F9}"/>
              </a:ext>
            </a:extLst>
          </p:cNvPr>
          <p:cNvSpPr txBox="1"/>
          <p:nvPr/>
        </p:nvSpPr>
        <p:spPr>
          <a:xfrm>
            <a:off x="3148158" y="687252"/>
            <a:ext cx="1574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CNN2 </a:t>
            </a:r>
          </a:p>
          <a:p>
            <a:r>
              <a:rPr lang="en-SE" sz="1000" dirty="0"/>
              <a:t>4x 1d-conv</a:t>
            </a:r>
          </a:p>
          <a:p>
            <a:r>
              <a:rPr lang="en-SE" sz="1000" dirty="0"/>
              <a:t>kernel (1 x 16),</a:t>
            </a:r>
          </a:p>
          <a:p>
            <a:r>
              <a:rPr lang="en-SE" sz="1000" dirty="0"/>
              <a:t>256 filter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A3DBE872-D5D3-B2E1-0134-461E70365041}"/>
              </a:ext>
            </a:extLst>
          </p:cNvPr>
          <p:cNvSpPr txBox="1"/>
          <p:nvPr/>
        </p:nvSpPr>
        <p:spPr>
          <a:xfrm>
            <a:off x="2225539" y="5802045"/>
            <a:ext cx="3781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CNN1 </a:t>
            </a:r>
            <a:r>
              <a:rPr lang="en-SE" sz="1000" dirty="0"/>
              <a:t>4x 1d-conv, 32 filter, kernel (1 x 16), average pooling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A76A20CE-72DE-74CA-76E6-686321ABBD00}"/>
              </a:ext>
            </a:extLst>
          </p:cNvPr>
          <p:cNvSpPr txBox="1"/>
          <p:nvPr/>
        </p:nvSpPr>
        <p:spPr>
          <a:xfrm>
            <a:off x="3373011" y="6450206"/>
            <a:ext cx="267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CNN4 </a:t>
            </a:r>
            <a:r>
              <a:rPr lang="en-SE" sz="1000" dirty="0"/>
              <a:t>4x 1d-conv, 256 filter, kernel (1 x 16)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9CE2948A-D52E-B44F-A725-9EFB5E06763E}"/>
              </a:ext>
            </a:extLst>
          </p:cNvPr>
          <p:cNvSpPr txBox="1"/>
          <p:nvPr/>
        </p:nvSpPr>
        <p:spPr>
          <a:xfrm>
            <a:off x="2957288" y="6207112"/>
            <a:ext cx="3877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CNN3 </a:t>
            </a:r>
            <a:r>
              <a:rPr lang="en-SE" sz="1000" dirty="0"/>
              <a:t>4x 1d-conv, 128 filte, kernel (1 x 16), average pooling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E9B03D6F-D031-AAAA-FC42-9CDBBEC8D724}"/>
              </a:ext>
            </a:extLst>
          </p:cNvPr>
          <p:cNvSpPr txBox="1"/>
          <p:nvPr/>
        </p:nvSpPr>
        <p:spPr>
          <a:xfrm>
            <a:off x="2588573" y="6004579"/>
            <a:ext cx="47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CNN2 </a:t>
            </a:r>
            <a:r>
              <a:rPr lang="en-SE" sz="1000" dirty="0"/>
              <a:t>4x 1d-conv, 64 filter, kernel (1 x 16), average pooling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D177AE0E-7247-DB4C-BAAD-297C361E494A}"/>
              </a:ext>
            </a:extLst>
          </p:cNvPr>
          <p:cNvSpPr txBox="1"/>
          <p:nvPr/>
        </p:nvSpPr>
        <p:spPr>
          <a:xfrm>
            <a:off x="4860096" y="11289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000" dirty="0"/>
              <a:t>ResNet Block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43194A83-99D5-D069-6FED-288686957BEE}"/>
              </a:ext>
            </a:extLst>
          </p:cNvPr>
          <p:cNvSpPr/>
          <p:nvPr/>
        </p:nvSpPr>
        <p:spPr>
          <a:xfrm>
            <a:off x="4881946" y="18255"/>
            <a:ext cx="831201" cy="253591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BCFADC0F-011F-CC46-5596-64A72982D6B4}"/>
              </a:ext>
            </a:extLst>
          </p:cNvPr>
          <p:cNvSpPr txBox="1"/>
          <p:nvPr/>
        </p:nvSpPr>
        <p:spPr>
          <a:xfrm>
            <a:off x="6190133" y="4047079"/>
            <a:ext cx="1371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ResNet</a:t>
            </a:r>
            <a:r>
              <a:rPr lang="en-SE" dirty="0"/>
              <a:t>-3</a:t>
            </a:r>
          </a:p>
          <a:p>
            <a:r>
              <a:rPr lang="en-SE" sz="1000" dirty="0"/>
              <a:t>4x ResNet Block</a:t>
            </a:r>
          </a:p>
          <a:p>
            <a:r>
              <a:rPr lang="en-SE" sz="1000" dirty="0"/>
              <a:t>128 filter</a:t>
            </a:r>
          </a:p>
          <a:p>
            <a:r>
              <a:rPr lang="en-GB" sz="1000" dirty="0"/>
              <a:t>k</a:t>
            </a:r>
            <a:r>
              <a:rPr lang="en-SE" sz="1000" dirty="0"/>
              <a:t>ernel (3 x 3)</a:t>
            </a:r>
          </a:p>
          <a:p>
            <a:endParaRPr lang="en-SE" sz="1000" dirty="0"/>
          </a:p>
          <a:p>
            <a:endParaRPr lang="en-SE" sz="1000" dirty="0"/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F2821BF-6405-584E-B1F2-A7052D2D7C4A}"/>
              </a:ext>
            </a:extLst>
          </p:cNvPr>
          <p:cNvSpPr txBox="1"/>
          <p:nvPr/>
        </p:nvSpPr>
        <p:spPr>
          <a:xfrm>
            <a:off x="7037216" y="4640590"/>
            <a:ext cx="1371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ResNet</a:t>
            </a:r>
            <a:r>
              <a:rPr lang="en-SE" dirty="0"/>
              <a:t>-4</a:t>
            </a:r>
          </a:p>
          <a:p>
            <a:r>
              <a:rPr lang="en-SE" sz="1000" dirty="0"/>
              <a:t>6x ResNet Block</a:t>
            </a:r>
          </a:p>
          <a:p>
            <a:r>
              <a:rPr lang="en-SE" sz="1000" dirty="0"/>
              <a:t>256 filter</a:t>
            </a:r>
          </a:p>
          <a:p>
            <a:r>
              <a:rPr lang="en-GB" sz="1000" dirty="0"/>
              <a:t>k</a:t>
            </a:r>
            <a:r>
              <a:rPr lang="en-SE" sz="1000" dirty="0"/>
              <a:t>ernel (3 x 3)</a:t>
            </a:r>
          </a:p>
          <a:p>
            <a:endParaRPr lang="en-SE" sz="1000" dirty="0"/>
          </a:p>
          <a:p>
            <a:endParaRPr lang="en-SE" sz="1000" dirty="0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3C363B0E-FC3D-73B7-85F2-364027E14B89}"/>
              </a:ext>
            </a:extLst>
          </p:cNvPr>
          <p:cNvSpPr txBox="1"/>
          <p:nvPr/>
        </p:nvSpPr>
        <p:spPr>
          <a:xfrm>
            <a:off x="7972972" y="3847296"/>
            <a:ext cx="105981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ResNet</a:t>
            </a:r>
            <a:r>
              <a:rPr lang="en-SE" dirty="0"/>
              <a:t>-5</a:t>
            </a:r>
          </a:p>
          <a:p>
            <a:r>
              <a:rPr lang="en-SE" sz="1000" dirty="0"/>
              <a:t>3x ResNet Block</a:t>
            </a:r>
          </a:p>
          <a:p>
            <a:r>
              <a:rPr lang="en-SE" sz="1000" dirty="0"/>
              <a:t>512 filter</a:t>
            </a:r>
          </a:p>
          <a:p>
            <a:r>
              <a:rPr lang="en-GB" sz="1000" dirty="0"/>
              <a:t>k</a:t>
            </a:r>
            <a:r>
              <a:rPr lang="en-SE" sz="1000" dirty="0"/>
              <a:t>ernel (3 x 3)</a:t>
            </a:r>
          </a:p>
          <a:p>
            <a:endParaRPr lang="en-SE" sz="1000" dirty="0"/>
          </a:p>
          <a:p>
            <a:endParaRPr lang="en-SE" sz="1000" dirty="0"/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4FCFCF2A-D2A5-8369-2022-E2F60E3256B0}"/>
              </a:ext>
            </a:extLst>
          </p:cNvPr>
          <p:cNvSpPr txBox="1"/>
          <p:nvPr/>
        </p:nvSpPr>
        <p:spPr>
          <a:xfrm rot="18923800">
            <a:off x="4183576" y="2755403"/>
            <a:ext cx="11421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800" dirty="0"/>
              <a:t>64 x 128 x128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3029EC6-C57A-782A-A754-33162D7FA08F}"/>
              </a:ext>
            </a:extLst>
          </p:cNvPr>
          <p:cNvSpPr txBox="1"/>
          <p:nvPr/>
        </p:nvSpPr>
        <p:spPr>
          <a:xfrm rot="18923800">
            <a:off x="5045192" y="2015190"/>
            <a:ext cx="1142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Max Pooling</a:t>
            </a:r>
            <a:endParaRPr lang="en-SE" sz="800" dirty="0"/>
          </a:p>
          <a:p>
            <a:r>
              <a:rPr lang="en-SE" sz="800" dirty="0"/>
              <a:t>64 x 64 x 64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3700B79C-3FD4-D6AC-EB8F-A8210F7504B2}"/>
              </a:ext>
            </a:extLst>
          </p:cNvPr>
          <p:cNvSpPr txBox="1"/>
          <p:nvPr/>
        </p:nvSpPr>
        <p:spPr>
          <a:xfrm rot="18923800">
            <a:off x="6131922" y="1712380"/>
            <a:ext cx="1142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D</a:t>
            </a:r>
            <a:r>
              <a:rPr lang="en-SE" sz="800" dirty="0"/>
              <a:t>own sampling</a:t>
            </a:r>
          </a:p>
          <a:p>
            <a:r>
              <a:rPr lang="en-SE" sz="800" dirty="0"/>
              <a:t>128 x 32 x 32</a:t>
            </a:r>
          </a:p>
        </p:txBody>
      </p:sp>
      <p:sp>
        <p:nvSpPr>
          <p:cNvPr id="6144" name="TextBox 6143">
            <a:extLst>
              <a:ext uri="{FF2B5EF4-FFF2-40B4-BE49-F238E27FC236}">
                <a16:creationId xmlns:a16="http://schemas.microsoft.com/office/drawing/2014/main" id="{4FAF9171-1AE4-076A-A35C-BA78FBA03B53}"/>
              </a:ext>
            </a:extLst>
          </p:cNvPr>
          <p:cNvSpPr txBox="1"/>
          <p:nvPr/>
        </p:nvSpPr>
        <p:spPr>
          <a:xfrm rot="18923800">
            <a:off x="7229851" y="1546083"/>
            <a:ext cx="1142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D</a:t>
            </a:r>
            <a:r>
              <a:rPr lang="en-SE" sz="800" dirty="0"/>
              <a:t>own sampling</a:t>
            </a:r>
          </a:p>
          <a:p>
            <a:r>
              <a:rPr lang="en-SE" sz="800" dirty="0"/>
              <a:t>256 x 16 x 16</a:t>
            </a:r>
          </a:p>
        </p:txBody>
      </p:sp>
      <p:sp>
        <p:nvSpPr>
          <p:cNvPr id="6145" name="TextBox 6144">
            <a:extLst>
              <a:ext uri="{FF2B5EF4-FFF2-40B4-BE49-F238E27FC236}">
                <a16:creationId xmlns:a16="http://schemas.microsoft.com/office/drawing/2014/main" id="{D3578529-D8E2-89A3-5FA3-8A4F905A0E8A}"/>
              </a:ext>
            </a:extLst>
          </p:cNvPr>
          <p:cNvSpPr txBox="1"/>
          <p:nvPr/>
        </p:nvSpPr>
        <p:spPr>
          <a:xfrm rot="18923800">
            <a:off x="8159988" y="1829842"/>
            <a:ext cx="1142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D</a:t>
            </a:r>
            <a:r>
              <a:rPr lang="en-SE" sz="800" dirty="0"/>
              <a:t>own sampling</a:t>
            </a:r>
          </a:p>
          <a:p>
            <a:r>
              <a:rPr lang="en-SE" sz="800" dirty="0"/>
              <a:t>512 x 8 x 8</a:t>
            </a:r>
          </a:p>
        </p:txBody>
      </p:sp>
      <p:cxnSp>
        <p:nvCxnSpPr>
          <p:cNvPr id="6147" name="Straight Arrow Connector 6146">
            <a:extLst>
              <a:ext uri="{FF2B5EF4-FFF2-40B4-BE49-F238E27FC236}">
                <a16:creationId xmlns:a16="http://schemas.microsoft.com/office/drawing/2014/main" id="{F4905962-680F-D1C5-1B89-A5020558B6C6}"/>
              </a:ext>
            </a:extLst>
          </p:cNvPr>
          <p:cNvCxnSpPr>
            <a:cxnSpLocks/>
          </p:cNvCxnSpPr>
          <p:nvPr/>
        </p:nvCxnSpPr>
        <p:spPr>
          <a:xfrm>
            <a:off x="5387445" y="2776604"/>
            <a:ext cx="173797" cy="690573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1" name="Straight Arrow Connector 6150">
            <a:extLst>
              <a:ext uri="{FF2B5EF4-FFF2-40B4-BE49-F238E27FC236}">
                <a16:creationId xmlns:a16="http://schemas.microsoft.com/office/drawing/2014/main" id="{AD6584EC-1E70-5491-B1FA-2FE0AD579F4D}"/>
              </a:ext>
            </a:extLst>
          </p:cNvPr>
          <p:cNvCxnSpPr>
            <a:cxnSpLocks/>
          </p:cNvCxnSpPr>
          <p:nvPr/>
        </p:nvCxnSpPr>
        <p:spPr>
          <a:xfrm>
            <a:off x="6251237" y="2439823"/>
            <a:ext cx="289281" cy="1027354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7" name="Straight Arrow Connector 6156">
            <a:extLst>
              <a:ext uri="{FF2B5EF4-FFF2-40B4-BE49-F238E27FC236}">
                <a16:creationId xmlns:a16="http://schemas.microsoft.com/office/drawing/2014/main" id="{A064BC3A-E712-F4C2-3D8A-FE264FC53629}"/>
              </a:ext>
            </a:extLst>
          </p:cNvPr>
          <p:cNvCxnSpPr>
            <a:cxnSpLocks/>
          </p:cNvCxnSpPr>
          <p:nvPr/>
        </p:nvCxnSpPr>
        <p:spPr>
          <a:xfrm>
            <a:off x="8288696" y="2591209"/>
            <a:ext cx="190045" cy="707609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61" name="Rectangle 6160">
            <a:extLst>
              <a:ext uri="{FF2B5EF4-FFF2-40B4-BE49-F238E27FC236}">
                <a16:creationId xmlns:a16="http://schemas.microsoft.com/office/drawing/2014/main" id="{9815D1CA-D45D-F38E-FAC9-581F1EBA12A5}"/>
              </a:ext>
            </a:extLst>
          </p:cNvPr>
          <p:cNvSpPr/>
          <p:nvPr/>
        </p:nvSpPr>
        <p:spPr>
          <a:xfrm>
            <a:off x="-227070" y="-765480"/>
            <a:ext cx="4891305" cy="1414376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6162" name="Cube 6161">
            <a:extLst>
              <a:ext uri="{FF2B5EF4-FFF2-40B4-BE49-F238E27FC236}">
                <a16:creationId xmlns:a16="http://schemas.microsoft.com/office/drawing/2014/main" id="{7F805716-74C2-5EF7-9D10-4C22B6E4D0BB}"/>
              </a:ext>
            </a:extLst>
          </p:cNvPr>
          <p:cNvSpPr>
            <a:spLocks/>
          </p:cNvSpPr>
          <p:nvPr/>
        </p:nvSpPr>
        <p:spPr>
          <a:xfrm>
            <a:off x="7360323" y="3790023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cxnSp>
        <p:nvCxnSpPr>
          <p:cNvPr id="6153" name="Straight Arrow Connector 6152">
            <a:extLst>
              <a:ext uri="{FF2B5EF4-FFF2-40B4-BE49-F238E27FC236}">
                <a16:creationId xmlns:a16="http://schemas.microsoft.com/office/drawing/2014/main" id="{252949DB-5692-E40B-7698-2C62BC41FFFE}"/>
              </a:ext>
            </a:extLst>
          </p:cNvPr>
          <p:cNvCxnSpPr>
            <a:cxnSpLocks/>
          </p:cNvCxnSpPr>
          <p:nvPr/>
        </p:nvCxnSpPr>
        <p:spPr>
          <a:xfrm>
            <a:off x="7171631" y="2228200"/>
            <a:ext cx="445036" cy="174867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74" name="Right Arrow 6173">
            <a:extLst>
              <a:ext uri="{FF2B5EF4-FFF2-40B4-BE49-F238E27FC236}">
                <a16:creationId xmlns:a16="http://schemas.microsoft.com/office/drawing/2014/main" id="{7C37E62E-A1AF-88EE-1E96-0159437ED28E}"/>
              </a:ext>
            </a:extLst>
          </p:cNvPr>
          <p:cNvSpPr/>
          <p:nvPr/>
        </p:nvSpPr>
        <p:spPr>
          <a:xfrm>
            <a:off x="2101293" y="5057545"/>
            <a:ext cx="394099" cy="3260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175" name="Right Arrow 6174">
            <a:extLst>
              <a:ext uri="{FF2B5EF4-FFF2-40B4-BE49-F238E27FC236}">
                <a16:creationId xmlns:a16="http://schemas.microsoft.com/office/drawing/2014/main" id="{82FCE6C7-1F6D-D4EE-D96A-F647DFF90254}"/>
              </a:ext>
            </a:extLst>
          </p:cNvPr>
          <p:cNvSpPr/>
          <p:nvPr/>
        </p:nvSpPr>
        <p:spPr>
          <a:xfrm>
            <a:off x="1625369" y="2052973"/>
            <a:ext cx="740616" cy="3260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1BDCEDD-A29A-DE50-0721-2CAF0AA1D0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68234" y="56930"/>
            <a:ext cx="923708" cy="13592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CEFF16-4423-31B8-A031-5C15363BBB73}"/>
              </a:ext>
            </a:extLst>
          </p:cNvPr>
          <p:cNvSpPr txBox="1"/>
          <p:nvPr/>
        </p:nvSpPr>
        <p:spPr>
          <a:xfrm>
            <a:off x="-2130" y="4150857"/>
            <a:ext cx="213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1" u="sng" dirty="0"/>
              <a:t>Model Deep</a:t>
            </a:r>
            <a:r>
              <a:rPr lang="en-SE" u="sng" dirty="0"/>
              <a:t>:</a:t>
            </a:r>
          </a:p>
          <a:p>
            <a:r>
              <a:rPr lang="en-SE" dirty="0"/>
              <a:t>1 x 16 x 2046</a:t>
            </a: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90C18C62-A4A6-4F42-C72D-A0B32615A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DA16326B-89E8-84A6-908A-3B13EFC9E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16</a:t>
            </a:fld>
            <a:endParaRPr lang="en-S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04C80-4257-2490-3E39-E3287A6241D5}"/>
              </a:ext>
            </a:extLst>
          </p:cNvPr>
          <p:cNvSpPr txBox="1"/>
          <p:nvPr/>
        </p:nvSpPr>
        <p:spPr>
          <a:xfrm>
            <a:off x="4925889" y="1060843"/>
            <a:ext cx="923708" cy="338554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tx2"/>
                </a:solidFill>
                <a:hlinkClick r:id="rId4"/>
              </a:rPr>
              <a:t>He </a:t>
            </a:r>
            <a:r>
              <a:rPr lang="en-SE" sz="800" dirty="0">
                <a:solidFill>
                  <a:schemeClr val="tx2"/>
                </a:solidFill>
                <a:hlinkClick r:id="rId4"/>
              </a:rPr>
              <a:t>et. </a:t>
            </a:r>
            <a:r>
              <a:rPr lang="en-GB" sz="800" dirty="0">
                <a:solidFill>
                  <a:schemeClr val="tx2"/>
                </a:solidFill>
                <a:hlinkClick r:id="rId4"/>
              </a:rPr>
              <a:t>a</a:t>
            </a:r>
            <a:r>
              <a:rPr lang="en-SE" sz="800" dirty="0">
                <a:solidFill>
                  <a:schemeClr val="tx2"/>
                </a:solidFill>
                <a:hlinkClick r:id="rId4"/>
              </a:rPr>
              <a:t>l, 2015</a:t>
            </a:r>
            <a:endParaRPr lang="en-SE" sz="800" dirty="0">
              <a:solidFill>
                <a:schemeClr val="tx2"/>
              </a:solidFill>
            </a:endParaRPr>
          </a:p>
          <a:p>
            <a:r>
              <a:rPr lang="en-GB" sz="800" dirty="0">
                <a:solidFill>
                  <a:schemeClr val="tx2"/>
                </a:solidFill>
                <a:hlinkClick r:id="rId5"/>
              </a:rPr>
              <a:t>Nousi et. Al, 2023 </a:t>
            </a:r>
            <a:endParaRPr lang="en-GB" sz="800" dirty="0">
              <a:solidFill>
                <a:schemeClr val="tx2"/>
              </a:solidFill>
            </a:endParaRPr>
          </a:p>
        </p:txBody>
      </p:sp>
      <p:sp>
        <p:nvSpPr>
          <p:cNvPr id="15" name="Bent Up Arrow 14">
            <a:extLst>
              <a:ext uri="{FF2B5EF4-FFF2-40B4-BE49-F238E27FC236}">
                <a16:creationId xmlns:a16="http://schemas.microsoft.com/office/drawing/2014/main" id="{0F054356-D36F-BCC3-A61F-26BE48E54D22}"/>
              </a:ext>
            </a:extLst>
          </p:cNvPr>
          <p:cNvSpPr/>
          <p:nvPr/>
        </p:nvSpPr>
        <p:spPr>
          <a:xfrm rot="5400000">
            <a:off x="3494621" y="3093716"/>
            <a:ext cx="804720" cy="426841"/>
          </a:xfrm>
          <a:prstGeom prst="bentUpArrow">
            <a:avLst>
              <a:gd name="adj1" fmla="val 30951"/>
              <a:gd name="adj2" fmla="val 25000"/>
              <a:gd name="adj3" fmla="val 25000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8" name="Bent Up Arrow 17">
            <a:extLst>
              <a:ext uri="{FF2B5EF4-FFF2-40B4-BE49-F238E27FC236}">
                <a16:creationId xmlns:a16="http://schemas.microsoft.com/office/drawing/2014/main" id="{DC858CB2-65C8-17A3-741C-AD09427F5C4E}"/>
              </a:ext>
            </a:extLst>
          </p:cNvPr>
          <p:cNvSpPr/>
          <p:nvPr/>
        </p:nvSpPr>
        <p:spPr>
          <a:xfrm rot="16200000" flipV="1">
            <a:off x="3442000" y="3737597"/>
            <a:ext cx="912409" cy="429291"/>
          </a:xfrm>
          <a:prstGeom prst="bentUpArrow">
            <a:avLst>
              <a:gd name="adj1" fmla="val 32438"/>
              <a:gd name="adj2" fmla="val 25000"/>
              <a:gd name="adj3" fmla="val 25000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9EF46A-61FD-FB66-2010-4C8950C20593}"/>
              </a:ext>
            </a:extLst>
          </p:cNvPr>
          <p:cNvSpPr/>
          <p:nvPr/>
        </p:nvSpPr>
        <p:spPr>
          <a:xfrm rot="5400000">
            <a:off x="3224219" y="3565185"/>
            <a:ext cx="1054283" cy="1170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000" dirty="0">
                <a:solidFill>
                  <a:schemeClr val="tx1"/>
                </a:solidFill>
              </a:rPr>
              <a:t>Reshape</a:t>
            </a:r>
          </a:p>
        </p:txBody>
      </p:sp>
    </p:spTree>
    <p:extLst>
      <p:ext uri="{BB962C8B-B14F-4D97-AF65-F5344CB8AC3E}">
        <p14:creationId xmlns:p14="http://schemas.microsoft.com/office/powerpoint/2010/main" val="3367148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3" name="Rectangle 6172">
            <a:extLst>
              <a:ext uri="{FF2B5EF4-FFF2-40B4-BE49-F238E27FC236}">
                <a16:creationId xmlns:a16="http://schemas.microsoft.com/office/drawing/2014/main" id="{772F50D1-47A9-F7D6-BD2E-C10D43B1B40A}"/>
              </a:ext>
            </a:extLst>
          </p:cNvPr>
          <p:cNvSpPr/>
          <p:nvPr/>
        </p:nvSpPr>
        <p:spPr>
          <a:xfrm>
            <a:off x="9860239" y="322744"/>
            <a:ext cx="2265757" cy="15600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44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A61151-48E5-7CE8-9C27-37E5C31D4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4737100" cy="769145"/>
          </a:xfrm>
        </p:spPr>
        <p:txBody>
          <a:bodyPr anchor="t">
            <a:normAutofit/>
          </a:bodyPr>
          <a:lstStyle/>
          <a:p>
            <a:r>
              <a:rPr lang="en-SE" dirty="0"/>
              <a:t>Model architecture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0CC284-2751-438C-11CE-232C9DAF84B5}"/>
              </a:ext>
            </a:extLst>
          </p:cNvPr>
          <p:cNvSpPr/>
          <p:nvPr/>
        </p:nvSpPr>
        <p:spPr>
          <a:xfrm>
            <a:off x="67047" y="18469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440FC6-D3A2-5CAA-51A6-3C10788C3960}"/>
              </a:ext>
            </a:extLst>
          </p:cNvPr>
          <p:cNvSpPr/>
          <p:nvPr/>
        </p:nvSpPr>
        <p:spPr>
          <a:xfrm>
            <a:off x="219447" y="19993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1B74D5-C115-677B-D5A3-E0F46F2EA5CD}"/>
              </a:ext>
            </a:extLst>
          </p:cNvPr>
          <p:cNvSpPr/>
          <p:nvPr/>
        </p:nvSpPr>
        <p:spPr>
          <a:xfrm>
            <a:off x="371847" y="21517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D874F8-A25F-5D53-FB14-A224FDC5E7AE}"/>
              </a:ext>
            </a:extLst>
          </p:cNvPr>
          <p:cNvSpPr/>
          <p:nvPr/>
        </p:nvSpPr>
        <p:spPr>
          <a:xfrm>
            <a:off x="524247" y="23041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850F81-593C-12C7-7F3F-79122403A0E3}"/>
              </a:ext>
            </a:extLst>
          </p:cNvPr>
          <p:cNvSpPr/>
          <p:nvPr/>
        </p:nvSpPr>
        <p:spPr>
          <a:xfrm>
            <a:off x="676647" y="24565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B9713B-872C-FE33-1CDF-55C53431FFA4}"/>
              </a:ext>
            </a:extLst>
          </p:cNvPr>
          <p:cNvSpPr txBox="1"/>
          <p:nvPr/>
        </p:nvSpPr>
        <p:spPr>
          <a:xfrm>
            <a:off x="-21424" y="1210523"/>
            <a:ext cx="213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1" u="sng" dirty="0"/>
              <a:t>Model Shallow</a:t>
            </a:r>
            <a:r>
              <a:rPr lang="en-SE" u="sng" dirty="0"/>
              <a:t>:</a:t>
            </a:r>
          </a:p>
          <a:p>
            <a:r>
              <a:rPr lang="en-SE" dirty="0"/>
              <a:t>1 x 5 x 512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C013B5-31EF-5E94-8E57-04FD520825A2}"/>
              </a:ext>
            </a:extLst>
          </p:cNvPr>
          <p:cNvSpPr/>
          <p:nvPr/>
        </p:nvSpPr>
        <p:spPr>
          <a:xfrm>
            <a:off x="43781" y="4827326"/>
            <a:ext cx="1537854" cy="1849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0EF095-41C1-1995-52F4-E9959D3EC9C3}"/>
              </a:ext>
            </a:extLst>
          </p:cNvPr>
          <p:cNvSpPr/>
          <p:nvPr/>
        </p:nvSpPr>
        <p:spPr>
          <a:xfrm>
            <a:off x="196181" y="4979726"/>
            <a:ext cx="1537854" cy="1849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5E2F64-0CE7-A258-2626-5AF9E5EF7485}"/>
              </a:ext>
            </a:extLst>
          </p:cNvPr>
          <p:cNvSpPr/>
          <p:nvPr/>
        </p:nvSpPr>
        <p:spPr>
          <a:xfrm>
            <a:off x="348581" y="5132126"/>
            <a:ext cx="1533196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33DE41-13D4-6FC9-BA4E-ED06053AF967}"/>
              </a:ext>
            </a:extLst>
          </p:cNvPr>
          <p:cNvSpPr/>
          <p:nvPr/>
        </p:nvSpPr>
        <p:spPr>
          <a:xfrm>
            <a:off x="653380" y="5436926"/>
            <a:ext cx="1533195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8EEE6C-E302-A378-5042-83D619595E65}"/>
              </a:ext>
            </a:extLst>
          </p:cNvPr>
          <p:cNvSpPr txBox="1"/>
          <p:nvPr/>
        </p:nvSpPr>
        <p:spPr>
          <a:xfrm rot="3127196">
            <a:off x="386772" y="5293824"/>
            <a:ext cx="533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1" dirty="0"/>
              <a:t>…</a:t>
            </a:r>
          </a:p>
        </p:txBody>
      </p:sp>
      <p:sp>
        <p:nvSpPr>
          <p:cNvPr id="121" name="Cube 120">
            <a:extLst>
              <a:ext uri="{FF2B5EF4-FFF2-40B4-BE49-F238E27FC236}">
                <a16:creationId xmlns:a16="http://schemas.microsoft.com/office/drawing/2014/main" id="{6ECCD64A-5CDA-4340-1139-C4381C3BBC3A}"/>
              </a:ext>
            </a:extLst>
          </p:cNvPr>
          <p:cNvSpPr>
            <a:spLocks/>
          </p:cNvSpPr>
          <p:nvPr/>
        </p:nvSpPr>
        <p:spPr>
          <a:xfrm>
            <a:off x="2496119" y="1802666"/>
            <a:ext cx="720000" cy="108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C319992A-0B30-6031-585D-2FB2122A690A}"/>
              </a:ext>
            </a:extLst>
          </p:cNvPr>
          <p:cNvSpPr>
            <a:spLocks/>
          </p:cNvSpPr>
          <p:nvPr/>
        </p:nvSpPr>
        <p:spPr>
          <a:xfrm>
            <a:off x="3216119" y="1442666"/>
            <a:ext cx="720000" cy="144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F5DBA23A-43E8-5CB6-D3A0-620BD0626E78}"/>
              </a:ext>
            </a:extLst>
          </p:cNvPr>
          <p:cNvSpPr>
            <a:spLocks/>
          </p:cNvSpPr>
          <p:nvPr/>
        </p:nvSpPr>
        <p:spPr>
          <a:xfrm>
            <a:off x="2363068" y="4975214"/>
            <a:ext cx="720000" cy="90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9303991E-AF1F-2CEC-F99D-12C8DD4419F0}"/>
              </a:ext>
            </a:extLst>
          </p:cNvPr>
          <p:cNvSpPr>
            <a:spLocks/>
          </p:cNvSpPr>
          <p:nvPr/>
        </p:nvSpPr>
        <p:spPr>
          <a:xfrm>
            <a:off x="2723068" y="4795214"/>
            <a:ext cx="720000" cy="108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2E17C926-1929-0F85-B469-ACA2F42D37FB}"/>
              </a:ext>
            </a:extLst>
          </p:cNvPr>
          <p:cNvSpPr>
            <a:spLocks/>
          </p:cNvSpPr>
          <p:nvPr/>
        </p:nvSpPr>
        <p:spPr>
          <a:xfrm>
            <a:off x="3083068" y="4615214"/>
            <a:ext cx="720000" cy="126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C8C1A11B-5192-2948-052D-AB67A0B3BD7F}"/>
              </a:ext>
            </a:extLst>
          </p:cNvPr>
          <p:cNvSpPr>
            <a:spLocks/>
          </p:cNvSpPr>
          <p:nvPr/>
        </p:nvSpPr>
        <p:spPr>
          <a:xfrm>
            <a:off x="3443068" y="4435214"/>
            <a:ext cx="720000" cy="144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3308F1-954A-54A2-6881-85947CC4F66A}"/>
              </a:ext>
            </a:extLst>
          </p:cNvPr>
          <p:cNvSpPr txBox="1"/>
          <p:nvPr/>
        </p:nvSpPr>
        <p:spPr>
          <a:xfrm>
            <a:off x="2048774" y="853510"/>
            <a:ext cx="108170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CNN1 </a:t>
            </a:r>
          </a:p>
          <a:p>
            <a:r>
              <a:rPr lang="en-SE" sz="1000" dirty="0"/>
              <a:t>4x 1d-conv</a:t>
            </a:r>
          </a:p>
          <a:p>
            <a:r>
              <a:rPr lang="en-SE" sz="1000" dirty="0"/>
              <a:t>64 filter</a:t>
            </a:r>
          </a:p>
          <a:p>
            <a:r>
              <a:rPr lang="en-SE" sz="1000" dirty="0"/>
              <a:t>kernel (1 x 16),</a:t>
            </a:r>
          </a:p>
          <a:p>
            <a:r>
              <a:rPr lang="en-SE" sz="1000" dirty="0"/>
              <a:t>average pooling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A050042-23F2-B90F-A96A-DDA512EF84F5}"/>
              </a:ext>
            </a:extLst>
          </p:cNvPr>
          <p:cNvSpPr txBox="1"/>
          <p:nvPr/>
        </p:nvSpPr>
        <p:spPr>
          <a:xfrm rot="18923800">
            <a:off x="3185058" y="1657519"/>
            <a:ext cx="11421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000" dirty="0"/>
              <a:t>256 x 5 x 256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25B3057-4B5C-BC0B-708C-3DE147DD56A6}"/>
              </a:ext>
            </a:extLst>
          </p:cNvPr>
          <p:cNvSpPr txBox="1"/>
          <p:nvPr/>
        </p:nvSpPr>
        <p:spPr>
          <a:xfrm rot="18923800">
            <a:off x="3382252" y="4646229"/>
            <a:ext cx="11421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000" dirty="0"/>
              <a:t>256 x 16 x 256</a:t>
            </a:r>
          </a:p>
        </p:txBody>
      </p:sp>
      <p:sp>
        <p:nvSpPr>
          <p:cNvPr id="98" name="Cube 97">
            <a:extLst>
              <a:ext uri="{FF2B5EF4-FFF2-40B4-BE49-F238E27FC236}">
                <a16:creationId xmlns:a16="http://schemas.microsoft.com/office/drawing/2014/main" id="{04F00F17-982B-8065-5BC8-69D659F58D5F}"/>
              </a:ext>
            </a:extLst>
          </p:cNvPr>
          <p:cNvSpPr>
            <a:spLocks/>
          </p:cNvSpPr>
          <p:nvPr/>
        </p:nvSpPr>
        <p:spPr>
          <a:xfrm>
            <a:off x="4287337" y="2668129"/>
            <a:ext cx="553206" cy="1274967"/>
          </a:xfrm>
          <a:prstGeom prst="cube">
            <a:avLst>
              <a:gd name="adj" fmla="val 82089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99" name="Cube 98">
            <a:extLst>
              <a:ext uri="{FF2B5EF4-FFF2-40B4-BE49-F238E27FC236}">
                <a16:creationId xmlns:a16="http://schemas.microsoft.com/office/drawing/2014/main" id="{E51DB2CA-FB86-8BF3-C097-374593FD0748}"/>
              </a:ext>
            </a:extLst>
          </p:cNvPr>
          <p:cNvSpPr>
            <a:spLocks/>
          </p:cNvSpPr>
          <p:nvPr/>
        </p:nvSpPr>
        <p:spPr>
          <a:xfrm>
            <a:off x="5123299" y="2627768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8551544-4692-05BD-C417-F1B741420ACA}"/>
              </a:ext>
            </a:extLst>
          </p:cNvPr>
          <p:cNvSpPr txBox="1"/>
          <p:nvPr/>
        </p:nvSpPr>
        <p:spPr>
          <a:xfrm>
            <a:off x="4121901" y="3910027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ResNet</a:t>
            </a:r>
            <a:r>
              <a:rPr lang="en-SE" dirty="0"/>
              <a:t>-1</a:t>
            </a:r>
          </a:p>
          <a:p>
            <a:r>
              <a:rPr lang="en-SE" sz="1000" dirty="0"/>
              <a:t>1x conv, 64 filter</a:t>
            </a:r>
          </a:p>
          <a:p>
            <a:r>
              <a:rPr lang="en-GB" sz="1000" dirty="0"/>
              <a:t>S</a:t>
            </a:r>
            <a:r>
              <a:rPr lang="en-SE" sz="1000" dirty="0"/>
              <a:t>tride 2 </a:t>
            </a:r>
          </a:p>
          <a:p>
            <a:r>
              <a:rPr lang="en-GB" sz="1000" dirty="0"/>
              <a:t>k</a:t>
            </a:r>
            <a:r>
              <a:rPr lang="en-SE" sz="1000" dirty="0"/>
              <a:t>ernel (7 x 7)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DDD30DE-5E24-BF44-7BF5-1D94357890B3}"/>
              </a:ext>
            </a:extLst>
          </p:cNvPr>
          <p:cNvSpPr txBox="1"/>
          <p:nvPr/>
        </p:nvSpPr>
        <p:spPr>
          <a:xfrm>
            <a:off x="5197935" y="3928876"/>
            <a:ext cx="1371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ResNet</a:t>
            </a:r>
            <a:r>
              <a:rPr lang="en-SE" dirty="0"/>
              <a:t>-2</a:t>
            </a:r>
          </a:p>
          <a:p>
            <a:r>
              <a:rPr lang="en-SE" sz="1000" dirty="0"/>
              <a:t>3x ResNet Block</a:t>
            </a:r>
          </a:p>
          <a:p>
            <a:r>
              <a:rPr lang="en-SE" sz="1000" dirty="0"/>
              <a:t>64 filter</a:t>
            </a:r>
          </a:p>
          <a:p>
            <a:r>
              <a:rPr lang="en-GB" sz="1000" dirty="0"/>
              <a:t>k</a:t>
            </a:r>
            <a:r>
              <a:rPr lang="en-SE" sz="1000" dirty="0"/>
              <a:t>ernel (3 x 3)</a:t>
            </a:r>
          </a:p>
          <a:p>
            <a:endParaRPr lang="en-SE" sz="1000" dirty="0"/>
          </a:p>
          <a:p>
            <a:endParaRPr lang="en-SE" sz="1000" dirty="0"/>
          </a:p>
        </p:txBody>
      </p:sp>
      <p:sp>
        <p:nvSpPr>
          <p:cNvPr id="102" name="Cube 101">
            <a:extLst>
              <a:ext uri="{FF2B5EF4-FFF2-40B4-BE49-F238E27FC236}">
                <a16:creationId xmlns:a16="http://schemas.microsoft.com/office/drawing/2014/main" id="{CC7D1CED-78BE-B1CD-56B8-D4A7492369AB}"/>
              </a:ext>
            </a:extLst>
          </p:cNvPr>
          <p:cNvSpPr>
            <a:spLocks/>
          </p:cNvSpPr>
          <p:nvPr/>
        </p:nvSpPr>
        <p:spPr>
          <a:xfrm>
            <a:off x="5218198" y="2904777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3" name="Cube 102">
            <a:extLst>
              <a:ext uri="{FF2B5EF4-FFF2-40B4-BE49-F238E27FC236}">
                <a16:creationId xmlns:a16="http://schemas.microsoft.com/office/drawing/2014/main" id="{E5B5C23A-9A18-9399-56A6-B18F8BA0D9F8}"/>
              </a:ext>
            </a:extLst>
          </p:cNvPr>
          <p:cNvSpPr>
            <a:spLocks/>
          </p:cNvSpPr>
          <p:nvPr/>
        </p:nvSpPr>
        <p:spPr>
          <a:xfrm>
            <a:off x="5302753" y="3275195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5" name="Cube 104">
            <a:extLst>
              <a:ext uri="{FF2B5EF4-FFF2-40B4-BE49-F238E27FC236}">
                <a16:creationId xmlns:a16="http://schemas.microsoft.com/office/drawing/2014/main" id="{7387AE51-23F3-4C89-1589-F439D6ABD090}"/>
              </a:ext>
            </a:extLst>
          </p:cNvPr>
          <p:cNvSpPr>
            <a:spLocks/>
          </p:cNvSpPr>
          <p:nvPr/>
        </p:nvSpPr>
        <p:spPr>
          <a:xfrm>
            <a:off x="6928752" y="2089404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6" name="Cube 105">
            <a:extLst>
              <a:ext uri="{FF2B5EF4-FFF2-40B4-BE49-F238E27FC236}">
                <a16:creationId xmlns:a16="http://schemas.microsoft.com/office/drawing/2014/main" id="{66CCEBCF-DC3F-9D5B-5C99-B67CBE600467}"/>
              </a:ext>
            </a:extLst>
          </p:cNvPr>
          <p:cNvSpPr>
            <a:spLocks/>
          </p:cNvSpPr>
          <p:nvPr/>
        </p:nvSpPr>
        <p:spPr>
          <a:xfrm>
            <a:off x="7013307" y="2459822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7" name="Cube 106">
            <a:extLst>
              <a:ext uri="{FF2B5EF4-FFF2-40B4-BE49-F238E27FC236}">
                <a16:creationId xmlns:a16="http://schemas.microsoft.com/office/drawing/2014/main" id="{28608B37-B027-206C-3CDA-AF3F0E964CD4}"/>
              </a:ext>
            </a:extLst>
          </p:cNvPr>
          <p:cNvSpPr>
            <a:spLocks/>
          </p:cNvSpPr>
          <p:nvPr/>
        </p:nvSpPr>
        <p:spPr>
          <a:xfrm>
            <a:off x="7097954" y="2812813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8" name="Cube 107">
            <a:extLst>
              <a:ext uri="{FF2B5EF4-FFF2-40B4-BE49-F238E27FC236}">
                <a16:creationId xmlns:a16="http://schemas.microsoft.com/office/drawing/2014/main" id="{19B9D7F1-9679-4A4C-FA9B-4E4D751197A3}"/>
              </a:ext>
            </a:extLst>
          </p:cNvPr>
          <p:cNvSpPr>
            <a:spLocks/>
          </p:cNvSpPr>
          <p:nvPr/>
        </p:nvSpPr>
        <p:spPr>
          <a:xfrm>
            <a:off x="7192853" y="3089822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10" name="Cube 109">
            <a:extLst>
              <a:ext uri="{FF2B5EF4-FFF2-40B4-BE49-F238E27FC236}">
                <a16:creationId xmlns:a16="http://schemas.microsoft.com/office/drawing/2014/main" id="{4167D195-1C6E-7F6D-B39E-AF0E9C6DA97F}"/>
              </a:ext>
            </a:extLst>
          </p:cNvPr>
          <p:cNvSpPr>
            <a:spLocks/>
          </p:cNvSpPr>
          <p:nvPr/>
        </p:nvSpPr>
        <p:spPr>
          <a:xfrm>
            <a:off x="7277408" y="3460240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2" name="Cube 121">
            <a:extLst>
              <a:ext uri="{FF2B5EF4-FFF2-40B4-BE49-F238E27FC236}">
                <a16:creationId xmlns:a16="http://schemas.microsoft.com/office/drawing/2014/main" id="{28B9539A-EB3F-C0D4-0062-16044050FBEE}"/>
              </a:ext>
            </a:extLst>
          </p:cNvPr>
          <p:cNvSpPr>
            <a:spLocks/>
          </p:cNvSpPr>
          <p:nvPr/>
        </p:nvSpPr>
        <p:spPr>
          <a:xfrm>
            <a:off x="6007239" y="2295572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3" name="Cube 122">
            <a:extLst>
              <a:ext uri="{FF2B5EF4-FFF2-40B4-BE49-F238E27FC236}">
                <a16:creationId xmlns:a16="http://schemas.microsoft.com/office/drawing/2014/main" id="{636ACDFD-D0BA-3166-4A4D-298FC119CDEC}"/>
              </a:ext>
            </a:extLst>
          </p:cNvPr>
          <p:cNvSpPr>
            <a:spLocks/>
          </p:cNvSpPr>
          <p:nvPr/>
        </p:nvSpPr>
        <p:spPr>
          <a:xfrm>
            <a:off x="6102138" y="2572581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4" name="Cube 123">
            <a:extLst>
              <a:ext uri="{FF2B5EF4-FFF2-40B4-BE49-F238E27FC236}">
                <a16:creationId xmlns:a16="http://schemas.microsoft.com/office/drawing/2014/main" id="{E84403AA-0A25-533C-583F-6C48370C4333}"/>
              </a:ext>
            </a:extLst>
          </p:cNvPr>
          <p:cNvSpPr>
            <a:spLocks/>
          </p:cNvSpPr>
          <p:nvPr/>
        </p:nvSpPr>
        <p:spPr>
          <a:xfrm>
            <a:off x="6186693" y="2942999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5" name="Cube 124">
            <a:extLst>
              <a:ext uri="{FF2B5EF4-FFF2-40B4-BE49-F238E27FC236}">
                <a16:creationId xmlns:a16="http://schemas.microsoft.com/office/drawing/2014/main" id="{98DD57B4-2A74-8FCE-0ABF-90AF421A5A72}"/>
              </a:ext>
            </a:extLst>
          </p:cNvPr>
          <p:cNvSpPr>
            <a:spLocks/>
          </p:cNvSpPr>
          <p:nvPr/>
        </p:nvSpPr>
        <p:spPr>
          <a:xfrm>
            <a:off x="6272902" y="3284540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8" name="Cube 127">
            <a:extLst>
              <a:ext uri="{FF2B5EF4-FFF2-40B4-BE49-F238E27FC236}">
                <a16:creationId xmlns:a16="http://schemas.microsoft.com/office/drawing/2014/main" id="{F60E7391-B0C4-187B-5ACA-390710A113C3}"/>
              </a:ext>
            </a:extLst>
          </p:cNvPr>
          <p:cNvSpPr>
            <a:spLocks/>
          </p:cNvSpPr>
          <p:nvPr/>
        </p:nvSpPr>
        <p:spPr>
          <a:xfrm>
            <a:off x="8037825" y="2466573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9" name="Cube 128">
            <a:extLst>
              <a:ext uri="{FF2B5EF4-FFF2-40B4-BE49-F238E27FC236}">
                <a16:creationId xmlns:a16="http://schemas.microsoft.com/office/drawing/2014/main" id="{2727F785-380E-4981-6CD5-120CAAF90D79}"/>
              </a:ext>
            </a:extLst>
          </p:cNvPr>
          <p:cNvSpPr>
            <a:spLocks/>
          </p:cNvSpPr>
          <p:nvPr/>
        </p:nvSpPr>
        <p:spPr>
          <a:xfrm>
            <a:off x="8132724" y="2743582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30" name="Cube 129">
            <a:extLst>
              <a:ext uri="{FF2B5EF4-FFF2-40B4-BE49-F238E27FC236}">
                <a16:creationId xmlns:a16="http://schemas.microsoft.com/office/drawing/2014/main" id="{AA99064E-0682-BC3B-F377-6FB300F54FC4}"/>
              </a:ext>
            </a:extLst>
          </p:cNvPr>
          <p:cNvSpPr>
            <a:spLocks/>
          </p:cNvSpPr>
          <p:nvPr/>
        </p:nvSpPr>
        <p:spPr>
          <a:xfrm>
            <a:off x="8217279" y="3114000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31" name="Cube 130">
            <a:extLst>
              <a:ext uri="{FF2B5EF4-FFF2-40B4-BE49-F238E27FC236}">
                <a16:creationId xmlns:a16="http://schemas.microsoft.com/office/drawing/2014/main" id="{149C5B8D-62C6-C93D-C0F4-88E5A46241E6}"/>
              </a:ext>
            </a:extLst>
          </p:cNvPr>
          <p:cNvSpPr>
            <a:spLocks/>
          </p:cNvSpPr>
          <p:nvPr/>
        </p:nvSpPr>
        <p:spPr>
          <a:xfrm>
            <a:off x="5138357" y="402199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62BEEEC2-1A85-8905-1C40-C814C420EF92}"/>
              </a:ext>
            </a:extLst>
          </p:cNvPr>
          <p:cNvSpPr/>
          <p:nvPr/>
        </p:nvSpPr>
        <p:spPr>
          <a:xfrm>
            <a:off x="5902379" y="547930"/>
            <a:ext cx="568627" cy="10096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B789A82E-C1D2-B2D4-A5AC-FF90F53AE03B}"/>
              </a:ext>
            </a:extLst>
          </p:cNvPr>
          <p:cNvSpPr/>
          <p:nvPr/>
        </p:nvSpPr>
        <p:spPr>
          <a:xfrm>
            <a:off x="5902379" y="736917"/>
            <a:ext cx="568627" cy="10096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54D90F6-9F73-8CA0-5CA6-9DA46847EEAD}"/>
              </a:ext>
            </a:extLst>
          </p:cNvPr>
          <p:cNvSpPr/>
          <p:nvPr/>
        </p:nvSpPr>
        <p:spPr>
          <a:xfrm rot="5400000">
            <a:off x="8383569" y="3259789"/>
            <a:ext cx="1363452" cy="2111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000" dirty="0">
                <a:solidFill>
                  <a:schemeClr val="tx1"/>
                </a:solidFill>
              </a:rPr>
              <a:t>Adaptive Pooling - 512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35F791C9-231A-832B-0205-C9C0A3303224}"/>
              </a:ext>
            </a:extLst>
          </p:cNvPr>
          <p:cNvSpPr/>
          <p:nvPr/>
        </p:nvSpPr>
        <p:spPr>
          <a:xfrm>
            <a:off x="4881946" y="18255"/>
            <a:ext cx="2805856" cy="1424411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70" name="Bent Up Arrow 169">
            <a:extLst>
              <a:ext uri="{FF2B5EF4-FFF2-40B4-BE49-F238E27FC236}">
                <a16:creationId xmlns:a16="http://schemas.microsoft.com/office/drawing/2014/main" id="{B6F902DD-9169-AFCD-AC59-DAE9904A96B0}"/>
              </a:ext>
            </a:extLst>
          </p:cNvPr>
          <p:cNvSpPr/>
          <p:nvPr/>
        </p:nvSpPr>
        <p:spPr>
          <a:xfrm rot="5400000">
            <a:off x="3494621" y="3093716"/>
            <a:ext cx="804720" cy="426841"/>
          </a:xfrm>
          <a:prstGeom prst="bentUpArrow">
            <a:avLst>
              <a:gd name="adj1" fmla="val 30951"/>
              <a:gd name="adj2" fmla="val 25000"/>
              <a:gd name="adj3" fmla="val 25000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1" name="Bent Up Arrow 170">
            <a:extLst>
              <a:ext uri="{FF2B5EF4-FFF2-40B4-BE49-F238E27FC236}">
                <a16:creationId xmlns:a16="http://schemas.microsoft.com/office/drawing/2014/main" id="{32C7A745-4EF7-D684-84ED-94E0C1DF9D7E}"/>
              </a:ext>
            </a:extLst>
          </p:cNvPr>
          <p:cNvSpPr/>
          <p:nvPr/>
        </p:nvSpPr>
        <p:spPr>
          <a:xfrm rot="16200000" flipV="1">
            <a:off x="3442000" y="3737597"/>
            <a:ext cx="912409" cy="429291"/>
          </a:xfrm>
          <a:prstGeom prst="bentUpArrow">
            <a:avLst>
              <a:gd name="adj1" fmla="val 32438"/>
              <a:gd name="adj2" fmla="val 25000"/>
              <a:gd name="adj3" fmla="val 25000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58583CEB-A81E-4889-0E65-09C0F6F768F9}"/>
              </a:ext>
            </a:extLst>
          </p:cNvPr>
          <p:cNvSpPr txBox="1"/>
          <p:nvPr/>
        </p:nvSpPr>
        <p:spPr>
          <a:xfrm>
            <a:off x="3148158" y="687252"/>
            <a:ext cx="1574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CNN2 </a:t>
            </a:r>
          </a:p>
          <a:p>
            <a:r>
              <a:rPr lang="en-SE" sz="1000" dirty="0"/>
              <a:t>4x 1d-conv</a:t>
            </a:r>
          </a:p>
          <a:p>
            <a:r>
              <a:rPr lang="en-SE" sz="1000" dirty="0"/>
              <a:t>kernel (1 x 16),</a:t>
            </a:r>
          </a:p>
          <a:p>
            <a:r>
              <a:rPr lang="en-SE" sz="1000" dirty="0"/>
              <a:t>256 filter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77E19BF7-1CF0-8659-845D-B4CC30EDF040}"/>
              </a:ext>
            </a:extLst>
          </p:cNvPr>
          <p:cNvSpPr/>
          <p:nvPr/>
        </p:nvSpPr>
        <p:spPr>
          <a:xfrm rot="5400000">
            <a:off x="3224219" y="3565185"/>
            <a:ext cx="1054283" cy="1170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000" dirty="0">
                <a:solidFill>
                  <a:schemeClr val="tx1"/>
                </a:solidFill>
              </a:rPr>
              <a:t>Reshape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A3DBE872-D5D3-B2E1-0134-461E70365041}"/>
              </a:ext>
            </a:extLst>
          </p:cNvPr>
          <p:cNvSpPr txBox="1"/>
          <p:nvPr/>
        </p:nvSpPr>
        <p:spPr>
          <a:xfrm>
            <a:off x="2225539" y="5802045"/>
            <a:ext cx="3781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CNN1 </a:t>
            </a:r>
            <a:r>
              <a:rPr lang="en-SE" sz="1000" dirty="0"/>
              <a:t>4x 1d-conv, 32 filter, kernel (1 x 16), average pooling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A76A20CE-72DE-74CA-76E6-686321ABBD00}"/>
              </a:ext>
            </a:extLst>
          </p:cNvPr>
          <p:cNvSpPr txBox="1"/>
          <p:nvPr/>
        </p:nvSpPr>
        <p:spPr>
          <a:xfrm>
            <a:off x="3373011" y="6450206"/>
            <a:ext cx="267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CNN4 </a:t>
            </a:r>
            <a:r>
              <a:rPr lang="en-SE" sz="1000" dirty="0"/>
              <a:t>4x 1d-conv, 256 filter, kernel (1 x 16)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9CE2948A-D52E-B44F-A725-9EFB5E06763E}"/>
              </a:ext>
            </a:extLst>
          </p:cNvPr>
          <p:cNvSpPr txBox="1"/>
          <p:nvPr/>
        </p:nvSpPr>
        <p:spPr>
          <a:xfrm>
            <a:off x="2957288" y="6207112"/>
            <a:ext cx="3877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CNN3 </a:t>
            </a:r>
            <a:r>
              <a:rPr lang="en-SE" sz="1000" dirty="0"/>
              <a:t>4x 1d-conv, 128 filte, kernel (1 x 16), average pooling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E9B03D6F-D031-AAAA-FC42-9CDBBEC8D724}"/>
              </a:ext>
            </a:extLst>
          </p:cNvPr>
          <p:cNvSpPr txBox="1"/>
          <p:nvPr/>
        </p:nvSpPr>
        <p:spPr>
          <a:xfrm>
            <a:off x="2588573" y="6004579"/>
            <a:ext cx="47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CNN2 </a:t>
            </a:r>
            <a:r>
              <a:rPr lang="en-SE" sz="1000" dirty="0"/>
              <a:t>4x 1d-conv, 64 filter, kernel (1 x 16), average pooling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E70AC81A-A45B-F972-7CF8-08EBAB865CD3}"/>
              </a:ext>
            </a:extLst>
          </p:cNvPr>
          <p:cNvSpPr txBox="1"/>
          <p:nvPr/>
        </p:nvSpPr>
        <p:spPr>
          <a:xfrm>
            <a:off x="9624372" y="393796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Sigmoid activation</a:t>
            </a:r>
            <a:endParaRPr lang="en-SE" sz="1400" dirty="0"/>
          </a:p>
        </p:txBody>
      </p:sp>
      <p:cxnSp>
        <p:nvCxnSpPr>
          <p:cNvPr id="180" name="Curved Connector 179">
            <a:extLst>
              <a:ext uri="{FF2B5EF4-FFF2-40B4-BE49-F238E27FC236}">
                <a16:creationId xmlns:a16="http://schemas.microsoft.com/office/drawing/2014/main" id="{531E4E0F-3364-4165-73F4-FA7DCBDE4E06}"/>
              </a:ext>
            </a:extLst>
          </p:cNvPr>
          <p:cNvCxnSpPr/>
          <p:nvPr/>
        </p:nvCxnSpPr>
        <p:spPr>
          <a:xfrm flipV="1">
            <a:off x="9915922" y="911464"/>
            <a:ext cx="754879" cy="649222"/>
          </a:xfrm>
          <a:prstGeom prst="curvedConnector3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>
            <a:extLst>
              <a:ext uri="{FF2B5EF4-FFF2-40B4-BE49-F238E27FC236}">
                <a16:creationId xmlns:a16="http://schemas.microsoft.com/office/drawing/2014/main" id="{D177AE0E-7247-DB4C-BAAD-297C361E494A}"/>
              </a:ext>
            </a:extLst>
          </p:cNvPr>
          <p:cNvSpPr txBox="1"/>
          <p:nvPr/>
        </p:nvSpPr>
        <p:spPr>
          <a:xfrm>
            <a:off x="4860096" y="11289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000" dirty="0"/>
              <a:t>ResNet Block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43194A83-99D5-D069-6FED-288686957BEE}"/>
              </a:ext>
            </a:extLst>
          </p:cNvPr>
          <p:cNvSpPr/>
          <p:nvPr/>
        </p:nvSpPr>
        <p:spPr>
          <a:xfrm>
            <a:off x="4881946" y="18255"/>
            <a:ext cx="831201" cy="253591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BCFADC0F-011F-CC46-5596-64A72982D6B4}"/>
              </a:ext>
            </a:extLst>
          </p:cNvPr>
          <p:cNvSpPr txBox="1"/>
          <p:nvPr/>
        </p:nvSpPr>
        <p:spPr>
          <a:xfrm>
            <a:off x="6190133" y="4047079"/>
            <a:ext cx="1371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ResNet</a:t>
            </a:r>
            <a:r>
              <a:rPr lang="en-SE" dirty="0"/>
              <a:t>-3</a:t>
            </a:r>
          </a:p>
          <a:p>
            <a:r>
              <a:rPr lang="en-SE" sz="1000" dirty="0"/>
              <a:t>4x ResNet Block</a:t>
            </a:r>
          </a:p>
          <a:p>
            <a:r>
              <a:rPr lang="en-SE" sz="1000" dirty="0"/>
              <a:t>128 filter</a:t>
            </a:r>
          </a:p>
          <a:p>
            <a:r>
              <a:rPr lang="en-GB" sz="1000" dirty="0"/>
              <a:t>k</a:t>
            </a:r>
            <a:r>
              <a:rPr lang="en-SE" sz="1000" dirty="0"/>
              <a:t>ernel (3 x 3)</a:t>
            </a:r>
          </a:p>
          <a:p>
            <a:endParaRPr lang="en-SE" sz="1000" dirty="0"/>
          </a:p>
          <a:p>
            <a:endParaRPr lang="en-SE" sz="1000" dirty="0"/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F2821BF-6405-584E-B1F2-A7052D2D7C4A}"/>
              </a:ext>
            </a:extLst>
          </p:cNvPr>
          <p:cNvSpPr txBox="1"/>
          <p:nvPr/>
        </p:nvSpPr>
        <p:spPr>
          <a:xfrm>
            <a:off x="7037216" y="4640590"/>
            <a:ext cx="1371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ResNet</a:t>
            </a:r>
            <a:r>
              <a:rPr lang="en-SE" dirty="0"/>
              <a:t>-4</a:t>
            </a:r>
          </a:p>
          <a:p>
            <a:r>
              <a:rPr lang="en-SE" sz="1000" dirty="0"/>
              <a:t>6x ResNet Block</a:t>
            </a:r>
          </a:p>
          <a:p>
            <a:r>
              <a:rPr lang="en-SE" sz="1000" dirty="0"/>
              <a:t>256 filter</a:t>
            </a:r>
          </a:p>
          <a:p>
            <a:r>
              <a:rPr lang="en-GB" sz="1000" dirty="0"/>
              <a:t>k</a:t>
            </a:r>
            <a:r>
              <a:rPr lang="en-SE" sz="1000" dirty="0"/>
              <a:t>ernel (3 x 3)</a:t>
            </a:r>
          </a:p>
          <a:p>
            <a:endParaRPr lang="en-SE" sz="1000" dirty="0"/>
          </a:p>
          <a:p>
            <a:endParaRPr lang="en-SE" sz="1000" dirty="0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3C363B0E-FC3D-73B7-85F2-364027E14B89}"/>
              </a:ext>
            </a:extLst>
          </p:cNvPr>
          <p:cNvSpPr txBox="1"/>
          <p:nvPr/>
        </p:nvSpPr>
        <p:spPr>
          <a:xfrm>
            <a:off x="7972972" y="3847296"/>
            <a:ext cx="105981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ResNet</a:t>
            </a:r>
            <a:r>
              <a:rPr lang="en-SE" dirty="0"/>
              <a:t>-5</a:t>
            </a:r>
          </a:p>
          <a:p>
            <a:r>
              <a:rPr lang="en-SE" sz="1000" dirty="0"/>
              <a:t>3x ResNet Block</a:t>
            </a:r>
          </a:p>
          <a:p>
            <a:r>
              <a:rPr lang="en-SE" sz="1000" dirty="0"/>
              <a:t>512 filter</a:t>
            </a:r>
          </a:p>
          <a:p>
            <a:r>
              <a:rPr lang="en-GB" sz="1000" dirty="0"/>
              <a:t>k</a:t>
            </a:r>
            <a:r>
              <a:rPr lang="en-SE" sz="1000" dirty="0"/>
              <a:t>ernel (3 x 3)</a:t>
            </a:r>
          </a:p>
          <a:p>
            <a:endParaRPr lang="en-SE" sz="1000" dirty="0"/>
          </a:p>
          <a:p>
            <a:endParaRPr lang="en-SE" sz="1000" dirty="0"/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4FCFCF2A-D2A5-8369-2022-E2F60E3256B0}"/>
              </a:ext>
            </a:extLst>
          </p:cNvPr>
          <p:cNvSpPr txBox="1"/>
          <p:nvPr/>
        </p:nvSpPr>
        <p:spPr>
          <a:xfrm rot="18923800">
            <a:off x="4183576" y="2755403"/>
            <a:ext cx="11421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800" dirty="0"/>
              <a:t>64 x 128 x128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3029EC6-C57A-782A-A754-33162D7FA08F}"/>
              </a:ext>
            </a:extLst>
          </p:cNvPr>
          <p:cNvSpPr txBox="1"/>
          <p:nvPr/>
        </p:nvSpPr>
        <p:spPr>
          <a:xfrm rot="18923800">
            <a:off x="5045192" y="2015190"/>
            <a:ext cx="1142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Max Pooling</a:t>
            </a:r>
            <a:endParaRPr lang="en-SE" sz="800" dirty="0"/>
          </a:p>
          <a:p>
            <a:r>
              <a:rPr lang="en-SE" sz="800" dirty="0"/>
              <a:t>64 x 64 x 64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3700B79C-3FD4-D6AC-EB8F-A8210F7504B2}"/>
              </a:ext>
            </a:extLst>
          </p:cNvPr>
          <p:cNvSpPr txBox="1"/>
          <p:nvPr/>
        </p:nvSpPr>
        <p:spPr>
          <a:xfrm rot="18923800">
            <a:off x="6131922" y="1712380"/>
            <a:ext cx="1142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D</a:t>
            </a:r>
            <a:r>
              <a:rPr lang="en-SE" sz="800" dirty="0"/>
              <a:t>own sampling</a:t>
            </a:r>
          </a:p>
          <a:p>
            <a:r>
              <a:rPr lang="en-SE" sz="800" dirty="0"/>
              <a:t>128 x 32 x 32</a:t>
            </a:r>
          </a:p>
        </p:txBody>
      </p:sp>
      <p:sp>
        <p:nvSpPr>
          <p:cNvPr id="6144" name="TextBox 6143">
            <a:extLst>
              <a:ext uri="{FF2B5EF4-FFF2-40B4-BE49-F238E27FC236}">
                <a16:creationId xmlns:a16="http://schemas.microsoft.com/office/drawing/2014/main" id="{4FAF9171-1AE4-076A-A35C-BA78FBA03B53}"/>
              </a:ext>
            </a:extLst>
          </p:cNvPr>
          <p:cNvSpPr txBox="1"/>
          <p:nvPr/>
        </p:nvSpPr>
        <p:spPr>
          <a:xfrm rot="18923800">
            <a:off x="7229851" y="1546083"/>
            <a:ext cx="1142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D</a:t>
            </a:r>
            <a:r>
              <a:rPr lang="en-SE" sz="800" dirty="0"/>
              <a:t>own sampling</a:t>
            </a:r>
          </a:p>
          <a:p>
            <a:r>
              <a:rPr lang="en-SE" sz="800" dirty="0"/>
              <a:t>256 x 16 x 16</a:t>
            </a:r>
          </a:p>
        </p:txBody>
      </p:sp>
      <p:sp>
        <p:nvSpPr>
          <p:cNvPr id="6145" name="TextBox 6144">
            <a:extLst>
              <a:ext uri="{FF2B5EF4-FFF2-40B4-BE49-F238E27FC236}">
                <a16:creationId xmlns:a16="http://schemas.microsoft.com/office/drawing/2014/main" id="{D3578529-D8E2-89A3-5FA3-8A4F905A0E8A}"/>
              </a:ext>
            </a:extLst>
          </p:cNvPr>
          <p:cNvSpPr txBox="1"/>
          <p:nvPr/>
        </p:nvSpPr>
        <p:spPr>
          <a:xfrm rot="18923800">
            <a:off x="8159988" y="1829842"/>
            <a:ext cx="1142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D</a:t>
            </a:r>
            <a:r>
              <a:rPr lang="en-SE" sz="800" dirty="0"/>
              <a:t>own sampling</a:t>
            </a:r>
          </a:p>
          <a:p>
            <a:r>
              <a:rPr lang="en-SE" sz="800" dirty="0"/>
              <a:t>512 x 8 x 8</a:t>
            </a:r>
          </a:p>
        </p:txBody>
      </p:sp>
      <p:cxnSp>
        <p:nvCxnSpPr>
          <p:cNvPr id="6147" name="Straight Arrow Connector 6146">
            <a:extLst>
              <a:ext uri="{FF2B5EF4-FFF2-40B4-BE49-F238E27FC236}">
                <a16:creationId xmlns:a16="http://schemas.microsoft.com/office/drawing/2014/main" id="{F4905962-680F-D1C5-1B89-A5020558B6C6}"/>
              </a:ext>
            </a:extLst>
          </p:cNvPr>
          <p:cNvCxnSpPr>
            <a:cxnSpLocks/>
          </p:cNvCxnSpPr>
          <p:nvPr/>
        </p:nvCxnSpPr>
        <p:spPr>
          <a:xfrm>
            <a:off x="5387445" y="2776604"/>
            <a:ext cx="173797" cy="690573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1" name="Straight Arrow Connector 6150">
            <a:extLst>
              <a:ext uri="{FF2B5EF4-FFF2-40B4-BE49-F238E27FC236}">
                <a16:creationId xmlns:a16="http://schemas.microsoft.com/office/drawing/2014/main" id="{AD6584EC-1E70-5491-B1FA-2FE0AD579F4D}"/>
              </a:ext>
            </a:extLst>
          </p:cNvPr>
          <p:cNvCxnSpPr>
            <a:cxnSpLocks/>
          </p:cNvCxnSpPr>
          <p:nvPr/>
        </p:nvCxnSpPr>
        <p:spPr>
          <a:xfrm>
            <a:off x="6251237" y="2439823"/>
            <a:ext cx="289281" cy="1027354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7" name="Straight Arrow Connector 6156">
            <a:extLst>
              <a:ext uri="{FF2B5EF4-FFF2-40B4-BE49-F238E27FC236}">
                <a16:creationId xmlns:a16="http://schemas.microsoft.com/office/drawing/2014/main" id="{A064BC3A-E712-F4C2-3D8A-FE264FC53629}"/>
              </a:ext>
            </a:extLst>
          </p:cNvPr>
          <p:cNvCxnSpPr>
            <a:cxnSpLocks/>
          </p:cNvCxnSpPr>
          <p:nvPr/>
        </p:nvCxnSpPr>
        <p:spPr>
          <a:xfrm>
            <a:off x="8288696" y="2591209"/>
            <a:ext cx="190045" cy="707609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61" name="Rectangle 6160">
            <a:extLst>
              <a:ext uri="{FF2B5EF4-FFF2-40B4-BE49-F238E27FC236}">
                <a16:creationId xmlns:a16="http://schemas.microsoft.com/office/drawing/2014/main" id="{9815D1CA-D45D-F38E-FAC9-581F1EBA12A5}"/>
              </a:ext>
            </a:extLst>
          </p:cNvPr>
          <p:cNvSpPr/>
          <p:nvPr/>
        </p:nvSpPr>
        <p:spPr>
          <a:xfrm>
            <a:off x="-227070" y="-765480"/>
            <a:ext cx="4891305" cy="1414376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6162" name="Cube 6161">
            <a:extLst>
              <a:ext uri="{FF2B5EF4-FFF2-40B4-BE49-F238E27FC236}">
                <a16:creationId xmlns:a16="http://schemas.microsoft.com/office/drawing/2014/main" id="{7F805716-74C2-5EF7-9D10-4C22B6E4D0BB}"/>
              </a:ext>
            </a:extLst>
          </p:cNvPr>
          <p:cNvSpPr>
            <a:spLocks/>
          </p:cNvSpPr>
          <p:nvPr/>
        </p:nvSpPr>
        <p:spPr>
          <a:xfrm>
            <a:off x="7360323" y="3790023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cxnSp>
        <p:nvCxnSpPr>
          <p:cNvPr id="6153" name="Straight Arrow Connector 6152">
            <a:extLst>
              <a:ext uri="{FF2B5EF4-FFF2-40B4-BE49-F238E27FC236}">
                <a16:creationId xmlns:a16="http://schemas.microsoft.com/office/drawing/2014/main" id="{252949DB-5692-E40B-7698-2C62BC41FFFE}"/>
              </a:ext>
            </a:extLst>
          </p:cNvPr>
          <p:cNvCxnSpPr>
            <a:cxnSpLocks/>
          </p:cNvCxnSpPr>
          <p:nvPr/>
        </p:nvCxnSpPr>
        <p:spPr>
          <a:xfrm>
            <a:off x="7171631" y="2228200"/>
            <a:ext cx="445036" cy="174867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67" name="Right Arrow 6166">
            <a:extLst>
              <a:ext uri="{FF2B5EF4-FFF2-40B4-BE49-F238E27FC236}">
                <a16:creationId xmlns:a16="http://schemas.microsoft.com/office/drawing/2014/main" id="{78D4BB1F-9B92-161A-1DF6-17BC6708A5EB}"/>
              </a:ext>
            </a:extLst>
          </p:cNvPr>
          <p:cNvSpPr/>
          <p:nvPr/>
        </p:nvSpPr>
        <p:spPr>
          <a:xfrm rot="17861722">
            <a:off x="9078465" y="2357627"/>
            <a:ext cx="961531" cy="3260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174" name="Right Arrow 6173">
            <a:extLst>
              <a:ext uri="{FF2B5EF4-FFF2-40B4-BE49-F238E27FC236}">
                <a16:creationId xmlns:a16="http://schemas.microsoft.com/office/drawing/2014/main" id="{7C37E62E-A1AF-88EE-1E96-0159437ED28E}"/>
              </a:ext>
            </a:extLst>
          </p:cNvPr>
          <p:cNvSpPr/>
          <p:nvPr/>
        </p:nvSpPr>
        <p:spPr>
          <a:xfrm>
            <a:off x="2101293" y="5057545"/>
            <a:ext cx="394099" cy="3260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175" name="Right Arrow 6174">
            <a:extLst>
              <a:ext uri="{FF2B5EF4-FFF2-40B4-BE49-F238E27FC236}">
                <a16:creationId xmlns:a16="http://schemas.microsoft.com/office/drawing/2014/main" id="{82FCE6C7-1F6D-D4EE-D96A-F647DFF90254}"/>
              </a:ext>
            </a:extLst>
          </p:cNvPr>
          <p:cNvSpPr/>
          <p:nvPr/>
        </p:nvSpPr>
        <p:spPr>
          <a:xfrm>
            <a:off x="1625369" y="2052973"/>
            <a:ext cx="740616" cy="3260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1BDCEDD-A29A-DE50-0721-2CAF0AA1D0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68234" y="56930"/>
            <a:ext cx="923708" cy="13592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CEFF16-4423-31B8-A031-5C15363BBB73}"/>
              </a:ext>
            </a:extLst>
          </p:cNvPr>
          <p:cNvSpPr txBox="1"/>
          <p:nvPr/>
        </p:nvSpPr>
        <p:spPr>
          <a:xfrm>
            <a:off x="-2130" y="4150857"/>
            <a:ext cx="213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1" u="sng" dirty="0"/>
              <a:t>Model Deep</a:t>
            </a:r>
            <a:r>
              <a:rPr lang="en-SE" u="sng" dirty="0"/>
              <a:t>:</a:t>
            </a:r>
          </a:p>
          <a:p>
            <a:r>
              <a:rPr lang="en-SE" dirty="0"/>
              <a:t>1 x 16 x 2046</a:t>
            </a: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27D1041E-0B92-AADC-45FD-F7A7F754E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77E004BB-2C6F-E5EA-ECFE-8ACEBA0C2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17</a:t>
            </a:fld>
            <a:endParaRPr lang="en-S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C6DC29-90F1-F58E-CBC1-8FDC23A656DF}"/>
              </a:ext>
            </a:extLst>
          </p:cNvPr>
          <p:cNvSpPr txBox="1"/>
          <p:nvPr/>
        </p:nvSpPr>
        <p:spPr>
          <a:xfrm>
            <a:off x="4925889" y="1060843"/>
            <a:ext cx="923708" cy="338554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tx2"/>
                </a:solidFill>
                <a:hlinkClick r:id="rId4"/>
              </a:rPr>
              <a:t>He </a:t>
            </a:r>
            <a:r>
              <a:rPr lang="en-SE" sz="800" dirty="0">
                <a:solidFill>
                  <a:schemeClr val="tx2"/>
                </a:solidFill>
                <a:hlinkClick r:id="rId4"/>
              </a:rPr>
              <a:t>et. </a:t>
            </a:r>
            <a:r>
              <a:rPr lang="en-GB" sz="800" dirty="0">
                <a:solidFill>
                  <a:schemeClr val="tx2"/>
                </a:solidFill>
                <a:hlinkClick r:id="rId4"/>
              </a:rPr>
              <a:t>a</a:t>
            </a:r>
            <a:r>
              <a:rPr lang="en-SE" sz="800" dirty="0">
                <a:solidFill>
                  <a:schemeClr val="tx2"/>
                </a:solidFill>
                <a:hlinkClick r:id="rId4"/>
              </a:rPr>
              <a:t>l, 2015</a:t>
            </a:r>
            <a:endParaRPr lang="en-SE" sz="800" dirty="0">
              <a:solidFill>
                <a:schemeClr val="tx2"/>
              </a:solidFill>
            </a:endParaRPr>
          </a:p>
          <a:p>
            <a:r>
              <a:rPr lang="en-GB" sz="800" dirty="0">
                <a:solidFill>
                  <a:schemeClr val="tx2"/>
                </a:solidFill>
                <a:hlinkClick r:id="rId5"/>
              </a:rPr>
              <a:t>Nousi et. Al, 2023 </a:t>
            </a:r>
            <a:endParaRPr lang="en-GB" sz="800" dirty="0">
              <a:solidFill>
                <a:schemeClr val="tx2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AD7120E-8A23-9C48-410D-A34059A278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322" t="68808"/>
          <a:stretch/>
        </p:blipFill>
        <p:spPr>
          <a:xfrm>
            <a:off x="10705211" y="692098"/>
            <a:ext cx="1375267" cy="114876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BC7C16A-6A5F-95DF-7F45-7BF7EEA46371}"/>
              </a:ext>
            </a:extLst>
          </p:cNvPr>
          <p:cNvSpPr/>
          <p:nvPr/>
        </p:nvSpPr>
        <p:spPr>
          <a:xfrm>
            <a:off x="9860239" y="59794"/>
            <a:ext cx="2265757" cy="2829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44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400" dirty="0">
                <a:solidFill>
                  <a:schemeClr val="tx1"/>
                </a:solidFill>
              </a:rPr>
              <a:t>Classifier – Shower type</a:t>
            </a:r>
          </a:p>
        </p:txBody>
      </p:sp>
    </p:spTree>
    <p:extLst>
      <p:ext uri="{BB962C8B-B14F-4D97-AF65-F5344CB8AC3E}">
        <p14:creationId xmlns:p14="http://schemas.microsoft.com/office/powerpoint/2010/main" val="822210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3" name="Rectangle 6172">
            <a:extLst>
              <a:ext uri="{FF2B5EF4-FFF2-40B4-BE49-F238E27FC236}">
                <a16:creationId xmlns:a16="http://schemas.microsoft.com/office/drawing/2014/main" id="{772F50D1-47A9-F7D6-BD2E-C10D43B1B40A}"/>
              </a:ext>
            </a:extLst>
          </p:cNvPr>
          <p:cNvSpPr/>
          <p:nvPr/>
        </p:nvSpPr>
        <p:spPr>
          <a:xfrm>
            <a:off x="9860239" y="322744"/>
            <a:ext cx="2265757" cy="15600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44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A61151-48E5-7CE8-9C27-37E5C31D4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4737100" cy="769145"/>
          </a:xfrm>
        </p:spPr>
        <p:txBody>
          <a:bodyPr anchor="t">
            <a:normAutofit/>
          </a:bodyPr>
          <a:lstStyle/>
          <a:p>
            <a:r>
              <a:rPr lang="en-SE" dirty="0"/>
              <a:t>Model architecture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0CC284-2751-438C-11CE-232C9DAF84B5}"/>
              </a:ext>
            </a:extLst>
          </p:cNvPr>
          <p:cNvSpPr/>
          <p:nvPr/>
        </p:nvSpPr>
        <p:spPr>
          <a:xfrm>
            <a:off x="67047" y="18469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440FC6-D3A2-5CAA-51A6-3C10788C3960}"/>
              </a:ext>
            </a:extLst>
          </p:cNvPr>
          <p:cNvSpPr/>
          <p:nvPr/>
        </p:nvSpPr>
        <p:spPr>
          <a:xfrm>
            <a:off x="219447" y="19993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1B74D5-C115-677B-D5A3-E0F46F2EA5CD}"/>
              </a:ext>
            </a:extLst>
          </p:cNvPr>
          <p:cNvSpPr/>
          <p:nvPr/>
        </p:nvSpPr>
        <p:spPr>
          <a:xfrm>
            <a:off x="371847" y="21517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D874F8-A25F-5D53-FB14-A224FDC5E7AE}"/>
              </a:ext>
            </a:extLst>
          </p:cNvPr>
          <p:cNvSpPr/>
          <p:nvPr/>
        </p:nvSpPr>
        <p:spPr>
          <a:xfrm>
            <a:off x="524247" y="23041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850F81-593C-12C7-7F3F-79122403A0E3}"/>
              </a:ext>
            </a:extLst>
          </p:cNvPr>
          <p:cNvSpPr/>
          <p:nvPr/>
        </p:nvSpPr>
        <p:spPr>
          <a:xfrm>
            <a:off x="676647" y="24565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B9713B-872C-FE33-1CDF-55C53431FFA4}"/>
              </a:ext>
            </a:extLst>
          </p:cNvPr>
          <p:cNvSpPr txBox="1"/>
          <p:nvPr/>
        </p:nvSpPr>
        <p:spPr>
          <a:xfrm>
            <a:off x="-21424" y="1210523"/>
            <a:ext cx="213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1" u="sng" dirty="0"/>
              <a:t>Model Shallow</a:t>
            </a:r>
            <a:r>
              <a:rPr lang="en-SE" u="sng" dirty="0"/>
              <a:t>:</a:t>
            </a:r>
          </a:p>
          <a:p>
            <a:r>
              <a:rPr lang="en-SE" dirty="0"/>
              <a:t>1 x 5 x 512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C013B5-31EF-5E94-8E57-04FD520825A2}"/>
              </a:ext>
            </a:extLst>
          </p:cNvPr>
          <p:cNvSpPr/>
          <p:nvPr/>
        </p:nvSpPr>
        <p:spPr>
          <a:xfrm>
            <a:off x="43781" y="4827326"/>
            <a:ext cx="1537854" cy="1849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0EF095-41C1-1995-52F4-E9959D3EC9C3}"/>
              </a:ext>
            </a:extLst>
          </p:cNvPr>
          <p:cNvSpPr/>
          <p:nvPr/>
        </p:nvSpPr>
        <p:spPr>
          <a:xfrm>
            <a:off x="196181" y="4979726"/>
            <a:ext cx="1537854" cy="1849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5E2F64-0CE7-A258-2626-5AF9E5EF7485}"/>
              </a:ext>
            </a:extLst>
          </p:cNvPr>
          <p:cNvSpPr/>
          <p:nvPr/>
        </p:nvSpPr>
        <p:spPr>
          <a:xfrm>
            <a:off x="348581" y="5132126"/>
            <a:ext cx="1533196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33DE41-13D4-6FC9-BA4E-ED06053AF967}"/>
              </a:ext>
            </a:extLst>
          </p:cNvPr>
          <p:cNvSpPr/>
          <p:nvPr/>
        </p:nvSpPr>
        <p:spPr>
          <a:xfrm>
            <a:off x="653380" y="5436926"/>
            <a:ext cx="1533195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8EEE6C-E302-A378-5042-83D619595E65}"/>
              </a:ext>
            </a:extLst>
          </p:cNvPr>
          <p:cNvSpPr txBox="1"/>
          <p:nvPr/>
        </p:nvSpPr>
        <p:spPr>
          <a:xfrm rot="3127196">
            <a:off x="386772" y="5293824"/>
            <a:ext cx="533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1" dirty="0"/>
              <a:t>…</a:t>
            </a:r>
          </a:p>
        </p:txBody>
      </p:sp>
      <p:sp>
        <p:nvSpPr>
          <p:cNvPr id="121" name="Cube 120">
            <a:extLst>
              <a:ext uri="{FF2B5EF4-FFF2-40B4-BE49-F238E27FC236}">
                <a16:creationId xmlns:a16="http://schemas.microsoft.com/office/drawing/2014/main" id="{6ECCD64A-5CDA-4340-1139-C4381C3BBC3A}"/>
              </a:ext>
            </a:extLst>
          </p:cNvPr>
          <p:cNvSpPr>
            <a:spLocks/>
          </p:cNvSpPr>
          <p:nvPr/>
        </p:nvSpPr>
        <p:spPr>
          <a:xfrm>
            <a:off x="2496119" y="1802666"/>
            <a:ext cx="720000" cy="108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C319992A-0B30-6031-585D-2FB2122A690A}"/>
              </a:ext>
            </a:extLst>
          </p:cNvPr>
          <p:cNvSpPr>
            <a:spLocks/>
          </p:cNvSpPr>
          <p:nvPr/>
        </p:nvSpPr>
        <p:spPr>
          <a:xfrm>
            <a:off x="3216119" y="1442666"/>
            <a:ext cx="720000" cy="144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F5DBA23A-43E8-5CB6-D3A0-620BD0626E78}"/>
              </a:ext>
            </a:extLst>
          </p:cNvPr>
          <p:cNvSpPr>
            <a:spLocks/>
          </p:cNvSpPr>
          <p:nvPr/>
        </p:nvSpPr>
        <p:spPr>
          <a:xfrm>
            <a:off x="2363068" y="4975214"/>
            <a:ext cx="720000" cy="90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9303991E-AF1F-2CEC-F99D-12C8DD4419F0}"/>
              </a:ext>
            </a:extLst>
          </p:cNvPr>
          <p:cNvSpPr>
            <a:spLocks/>
          </p:cNvSpPr>
          <p:nvPr/>
        </p:nvSpPr>
        <p:spPr>
          <a:xfrm>
            <a:off x="2723068" y="4795214"/>
            <a:ext cx="720000" cy="108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2E17C926-1929-0F85-B469-ACA2F42D37FB}"/>
              </a:ext>
            </a:extLst>
          </p:cNvPr>
          <p:cNvSpPr>
            <a:spLocks/>
          </p:cNvSpPr>
          <p:nvPr/>
        </p:nvSpPr>
        <p:spPr>
          <a:xfrm>
            <a:off x="3083068" y="4615214"/>
            <a:ext cx="720000" cy="126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C8C1A11B-5192-2948-052D-AB67A0B3BD7F}"/>
              </a:ext>
            </a:extLst>
          </p:cNvPr>
          <p:cNvSpPr>
            <a:spLocks/>
          </p:cNvSpPr>
          <p:nvPr/>
        </p:nvSpPr>
        <p:spPr>
          <a:xfrm>
            <a:off x="3443068" y="4435214"/>
            <a:ext cx="720000" cy="144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3308F1-954A-54A2-6881-85947CC4F66A}"/>
              </a:ext>
            </a:extLst>
          </p:cNvPr>
          <p:cNvSpPr txBox="1"/>
          <p:nvPr/>
        </p:nvSpPr>
        <p:spPr>
          <a:xfrm>
            <a:off x="2048774" y="853510"/>
            <a:ext cx="108170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CNN1 </a:t>
            </a:r>
          </a:p>
          <a:p>
            <a:r>
              <a:rPr lang="en-SE" sz="1000" dirty="0"/>
              <a:t>4x 1d-conv</a:t>
            </a:r>
          </a:p>
          <a:p>
            <a:r>
              <a:rPr lang="en-SE" sz="1000" dirty="0"/>
              <a:t>64 filter</a:t>
            </a:r>
          </a:p>
          <a:p>
            <a:r>
              <a:rPr lang="en-SE" sz="1000" dirty="0"/>
              <a:t>kernel (1 x 16),</a:t>
            </a:r>
          </a:p>
          <a:p>
            <a:r>
              <a:rPr lang="en-SE" sz="1000" dirty="0"/>
              <a:t>average pooling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A050042-23F2-B90F-A96A-DDA512EF84F5}"/>
              </a:ext>
            </a:extLst>
          </p:cNvPr>
          <p:cNvSpPr txBox="1"/>
          <p:nvPr/>
        </p:nvSpPr>
        <p:spPr>
          <a:xfrm rot="18923800">
            <a:off x="3185058" y="1657519"/>
            <a:ext cx="11421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000" dirty="0"/>
              <a:t>256 x 5 x 256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25B3057-4B5C-BC0B-708C-3DE147DD56A6}"/>
              </a:ext>
            </a:extLst>
          </p:cNvPr>
          <p:cNvSpPr txBox="1"/>
          <p:nvPr/>
        </p:nvSpPr>
        <p:spPr>
          <a:xfrm rot="18923800">
            <a:off x="3382252" y="4646229"/>
            <a:ext cx="11421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000" dirty="0"/>
              <a:t>256 x 16 x 256</a:t>
            </a:r>
          </a:p>
        </p:txBody>
      </p:sp>
      <p:sp>
        <p:nvSpPr>
          <p:cNvPr id="98" name="Cube 97">
            <a:extLst>
              <a:ext uri="{FF2B5EF4-FFF2-40B4-BE49-F238E27FC236}">
                <a16:creationId xmlns:a16="http://schemas.microsoft.com/office/drawing/2014/main" id="{04F00F17-982B-8065-5BC8-69D659F58D5F}"/>
              </a:ext>
            </a:extLst>
          </p:cNvPr>
          <p:cNvSpPr>
            <a:spLocks/>
          </p:cNvSpPr>
          <p:nvPr/>
        </p:nvSpPr>
        <p:spPr>
          <a:xfrm>
            <a:off x="4287337" y="2668129"/>
            <a:ext cx="553206" cy="1274967"/>
          </a:xfrm>
          <a:prstGeom prst="cube">
            <a:avLst>
              <a:gd name="adj" fmla="val 82089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99" name="Cube 98">
            <a:extLst>
              <a:ext uri="{FF2B5EF4-FFF2-40B4-BE49-F238E27FC236}">
                <a16:creationId xmlns:a16="http://schemas.microsoft.com/office/drawing/2014/main" id="{E51DB2CA-FB86-8BF3-C097-374593FD0748}"/>
              </a:ext>
            </a:extLst>
          </p:cNvPr>
          <p:cNvSpPr>
            <a:spLocks/>
          </p:cNvSpPr>
          <p:nvPr/>
        </p:nvSpPr>
        <p:spPr>
          <a:xfrm>
            <a:off x="5123299" y="2627768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8551544-4692-05BD-C417-F1B741420ACA}"/>
              </a:ext>
            </a:extLst>
          </p:cNvPr>
          <p:cNvSpPr txBox="1"/>
          <p:nvPr/>
        </p:nvSpPr>
        <p:spPr>
          <a:xfrm>
            <a:off x="4121901" y="3910027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ResNet</a:t>
            </a:r>
            <a:r>
              <a:rPr lang="en-SE" dirty="0"/>
              <a:t>-1</a:t>
            </a:r>
          </a:p>
          <a:p>
            <a:r>
              <a:rPr lang="en-SE" sz="1000" dirty="0"/>
              <a:t>1x conv, 64 filter</a:t>
            </a:r>
          </a:p>
          <a:p>
            <a:r>
              <a:rPr lang="en-GB" sz="1000" dirty="0"/>
              <a:t>S</a:t>
            </a:r>
            <a:r>
              <a:rPr lang="en-SE" sz="1000" dirty="0"/>
              <a:t>tride 2 </a:t>
            </a:r>
          </a:p>
          <a:p>
            <a:r>
              <a:rPr lang="en-GB" sz="1000" dirty="0"/>
              <a:t>k</a:t>
            </a:r>
            <a:r>
              <a:rPr lang="en-SE" sz="1000" dirty="0"/>
              <a:t>ernel (7 x 7)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DDD30DE-5E24-BF44-7BF5-1D94357890B3}"/>
              </a:ext>
            </a:extLst>
          </p:cNvPr>
          <p:cNvSpPr txBox="1"/>
          <p:nvPr/>
        </p:nvSpPr>
        <p:spPr>
          <a:xfrm>
            <a:off x="5197935" y="3928876"/>
            <a:ext cx="1371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ResNet</a:t>
            </a:r>
            <a:r>
              <a:rPr lang="en-SE" dirty="0"/>
              <a:t>-2</a:t>
            </a:r>
          </a:p>
          <a:p>
            <a:r>
              <a:rPr lang="en-SE" sz="1000" dirty="0"/>
              <a:t>3x ResNet Block</a:t>
            </a:r>
          </a:p>
          <a:p>
            <a:r>
              <a:rPr lang="en-SE" sz="1000" dirty="0"/>
              <a:t>64 filter</a:t>
            </a:r>
          </a:p>
          <a:p>
            <a:r>
              <a:rPr lang="en-GB" sz="1000" dirty="0"/>
              <a:t>k</a:t>
            </a:r>
            <a:r>
              <a:rPr lang="en-SE" sz="1000" dirty="0"/>
              <a:t>ernel (3 x 3)</a:t>
            </a:r>
          </a:p>
          <a:p>
            <a:endParaRPr lang="en-SE" sz="1000" dirty="0"/>
          </a:p>
          <a:p>
            <a:endParaRPr lang="en-SE" sz="1000" dirty="0"/>
          </a:p>
        </p:txBody>
      </p:sp>
      <p:sp>
        <p:nvSpPr>
          <p:cNvPr id="102" name="Cube 101">
            <a:extLst>
              <a:ext uri="{FF2B5EF4-FFF2-40B4-BE49-F238E27FC236}">
                <a16:creationId xmlns:a16="http://schemas.microsoft.com/office/drawing/2014/main" id="{CC7D1CED-78BE-B1CD-56B8-D4A7492369AB}"/>
              </a:ext>
            </a:extLst>
          </p:cNvPr>
          <p:cNvSpPr>
            <a:spLocks/>
          </p:cNvSpPr>
          <p:nvPr/>
        </p:nvSpPr>
        <p:spPr>
          <a:xfrm>
            <a:off x="5218198" y="2904777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3" name="Cube 102">
            <a:extLst>
              <a:ext uri="{FF2B5EF4-FFF2-40B4-BE49-F238E27FC236}">
                <a16:creationId xmlns:a16="http://schemas.microsoft.com/office/drawing/2014/main" id="{E5B5C23A-9A18-9399-56A6-B18F8BA0D9F8}"/>
              </a:ext>
            </a:extLst>
          </p:cNvPr>
          <p:cNvSpPr>
            <a:spLocks/>
          </p:cNvSpPr>
          <p:nvPr/>
        </p:nvSpPr>
        <p:spPr>
          <a:xfrm>
            <a:off x="5302753" y="3275195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5" name="Cube 104">
            <a:extLst>
              <a:ext uri="{FF2B5EF4-FFF2-40B4-BE49-F238E27FC236}">
                <a16:creationId xmlns:a16="http://schemas.microsoft.com/office/drawing/2014/main" id="{7387AE51-23F3-4C89-1589-F439D6ABD090}"/>
              </a:ext>
            </a:extLst>
          </p:cNvPr>
          <p:cNvSpPr>
            <a:spLocks/>
          </p:cNvSpPr>
          <p:nvPr/>
        </p:nvSpPr>
        <p:spPr>
          <a:xfrm>
            <a:off x="6928752" y="2089404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6" name="Cube 105">
            <a:extLst>
              <a:ext uri="{FF2B5EF4-FFF2-40B4-BE49-F238E27FC236}">
                <a16:creationId xmlns:a16="http://schemas.microsoft.com/office/drawing/2014/main" id="{66CCEBCF-DC3F-9D5B-5C99-B67CBE600467}"/>
              </a:ext>
            </a:extLst>
          </p:cNvPr>
          <p:cNvSpPr>
            <a:spLocks/>
          </p:cNvSpPr>
          <p:nvPr/>
        </p:nvSpPr>
        <p:spPr>
          <a:xfrm>
            <a:off x="7013307" y="2459822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7" name="Cube 106">
            <a:extLst>
              <a:ext uri="{FF2B5EF4-FFF2-40B4-BE49-F238E27FC236}">
                <a16:creationId xmlns:a16="http://schemas.microsoft.com/office/drawing/2014/main" id="{28608B37-B027-206C-3CDA-AF3F0E964CD4}"/>
              </a:ext>
            </a:extLst>
          </p:cNvPr>
          <p:cNvSpPr>
            <a:spLocks/>
          </p:cNvSpPr>
          <p:nvPr/>
        </p:nvSpPr>
        <p:spPr>
          <a:xfrm>
            <a:off x="7097954" y="2812813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8" name="Cube 107">
            <a:extLst>
              <a:ext uri="{FF2B5EF4-FFF2-40B4-BE49-F238E27FC236}">
                <a16:creationId xmlns:a16="http://schemas.microsoft.com/office/drawing/2014/main" id="{19B9D7F1-9679-4A4C-FA9B-4E4D751197A3}"/>
              </a:ext>
            </a:extLst>
          </p:cNvPr>
          <p:cNvSpPr>
            <a:spLocks/>
          </p:cNvSpPr>
          <p:nvPr/>
        </p:nvSpPr>
        <p:spPr>
          <a:xfrm>
            <a:off x="7192853" y="3089822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10" name="Cube 109">
            <a:extLst>
              <a:ext uri="{FF2B5EF4-FFF2-40B4-BE49-F238E27FC236}">
                <a16:creationId xmlns:a16="http://schemas.microsoft.com/office/drawing/2014/main" id="{4167D195-1C6E-7F6D-B39E-AF0E9C6DA97F}"/>
              </a:ext>
            </a:extLst>
          </p:cNvPr>
          <p:cNvSpPr>
            <a:spLocks/>
          </p:cNvSpPr>
          <p:nvPr/>
        </p:nvSpPr>
        <p:spPr>
          <a:xfrm>
            <a:off x="7277408" y="3460240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2" name="Cube 121">
            <a:extLst>
              <a:ext uri="{FF2B5EF4-FFF2-40B4-BE49-F238E27FC236}">
                <a16:creationId xmlns:a16="http://schemas.microsoft.com/office/drawing/2014/main" id="{28B9539A-EB3F-C0D4-0062-16044050FBEE}"/>
              </a:ext>
            </a:extLst>
          </p:cNvPr>
          <p:cNvSpPr>
            <a:spLocks/>
          </p:cNvSpPr>
          <p:nvPr/>
        </p:nvSpPr>
        <p:spPr>
          <a:xfrm>
            <a:off x="6007239" y="2295572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3" name="Cube 122">
            <a:extLst>
              <a:ext uri="{FF2B5EF4-FFF2-40B4-BE49-F238E27FC236}">
                <a16:creationId xmlns:a16="http://schemas.microsoft.com/office/drawing/2014/main" id="{636ACDFD-D0BA-3166-4A4D-298FC119CDEC}"/>
              </a:ext>
            </a:extLst>
          </p:cNvPr>
          <p:cNvSpPr>
            <a:spLocks/>
          </p:cNvSpPr>
          <p:nvPr/>
        </p:nvSpPr>
        <p:spPr>
          <a:xfrm>
            <a:off x="6102138" y="2572581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4" name="Cube 123">
            <a:extLst>
              <a:ext uri="{FF2B5EF4-FFF2-40B4-BE49-F238E27FC236}">
                <a16:creationId xmlns:a16="http://schemas.microsoft.com/office/drawing/2014/main" id="{E84403AA-0A25-533C-583F-6C48370C4333}"/>
              </a:ext>
            </a:extLst>
          </p:cNvPr>
          <p:cNvSpPr>
            <a:spLocks/>
          </p:cNvSpPr>
          <p:nvPr/>
        </p:nvSpPr>
        <p:spPr>
          <a:xfrm>
            <a:off x="6186693" y="2942999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5" name="Cube 124">
            <a:extLst>
              <a:ext uri="{FF2B5EF4-FFF2-40B4-BE49-F238E27FC236}">
                <a16:creationId xmlns:a16="http://schemas.microsoft.com/office/drawing/2014/main" id="{98DD57B4-2A74-8FCE-0ABF-90AF421A5A72}"/>
              </a:ext>
            </a:extLst>
          </p:cNvPr>
          <p:cNvSpPr>
            <a:spLocks/>
          </p:cNvSpPr>
          <p:nvPr/>
        </p:nvSpPr>
        <p:spPr>
          <a:xfrm>
            <a:off x="6272902" y="3284540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8" name="Cube 127">
            <a:extLst>
              <a:ext uri="{FF2B5EF4-FFF2-40B4-BE49-F238E27FC236}">
                <a16:creationId xmlns:a16="http://schemas.microsoft.com/office/drawing/2014/main" id="{F60E7391-B0C4-187B-5ACA-390710A113C3}"/>
              </a:ext>
            </a:extLst>
          </p:cNvPr>
          <p:cNvSpPr>
            <a:spLocks/>
          </p:cNvSpPr>
          <p:nvPr/>
        </p:nvSpPr>
        <p:spPr>
          <a:xfrm>
            <a:off x="8037825" y="2466573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9" name="Cube 128">
            <a:extLst>
              <a:ext uri="{FF2B5EF4-FFF2-40B4-BE49-F238E27FC236}">
                <a16:creationId xmlns:a16="http://schemas.microsoft.com/office/drawing/2014/main" id="{2727F785-380E-4981-6CD5-120CAAF90D79}"/>
              </a:ext>
            </a:extLst>
          </p:cNvPr>
          <p:cNvSpPr>
            <a:spLocks/>
          </p:cNvSpPr>
          <p:nvPr/>
        </p:nvSpPr>
        <p:spPr>
          <a:xfrm>
            <a:off x="8132724" y="2743582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30" name="Cube 129">
            <a:extLst>
              <a:ext uri="{FF2B5EF4-FFF2-40B4-BE49-F238E27FC236}">
                <a16:creationId xmlns:a16="http://schemas.microsoft.com/office/drawing/2014/main" id="{AA99064E-0682-BC3B-F377-6FB300F54FC4}"/>
              </a:ext>
            </a:extLst>
          </p:cNvPr>
          <p:cNvSpPr>
            <a:spLocks/>
          </p:cNvSpPr>
          <p:nvPr/>
        </p:nvSpPr>
        <p:spPr>
          <a:xfrm>
            <a:off x="8217279" y="3114000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31" name="Cube 130">
            <a:extLst>
              <a:ext uri="{FF2B5EF4-FFF2-40B4-BE49-F238E27FC236}">
                <a16:creationId xmlns:a16="http://schemas.microsoft.com/office/drawing/2014/main" id="{149C5B8D-62C6-C93D-C0F4-88E5A46241E6}"/>
              </a:ext>
            </a:extLst>
          </p:cNvPr>
          <p:cNvSpPr>
            <a:spLocks/>
          </p:cNvSpPr>
          <p:nvPr/>
        </p:nvSpPr>
        <p:spPr>
          <a:xfrm>
            <a:off x="5138357" y="402199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62BEEEC2-1A85-8905-1C40-C814C420EF92}"/>
              </a:ext>
            </a:extLst>
          </p:cNvPr>
          <p:cNvSpPr/>
          <p:nvPr/>
        </p:nvSpPr>
        <p:spPr>
          <a:xfrm>
            <a:off x="5902379" y="547930"/>
            <a:ext cx="568627" cy="10096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B789A82E-C1D2-B2D4-A5AC-FF90F53AE03B}"/>
              </a:ext>
            </a:extLst>
          </p:cNvPr>
          <p:cNvSpPr/>
          <p:nvPr/>
        </p:nvSpPr>
        <p:spPr>
          <a:xfrm>
            <a:off x="5902379" y="736917"/>
            <a:ext cx="568627" cy="10096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54D90F6-9F73-8CA0-5CA6-9DA46847EEAD}"/>
              </a:ext>
            </a:extLst>
          </p:cNvPr>
          <p:cNvSpPr/>
          <p:nvPr/>
        </p:nvSpPr>
        <p:spPr>
          <a:xfrm rot="5400000">
            <a:off x="8383569" y="3259789"/>
            <a:ext cx="1363452" cy="2111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000" dirty="0">
                <a:solidFill>
                  <a:schemeClr val="tx1"/>
                </a:solidFill>
              </a:rPr>
              <a:t>Adaptive Pooling - 512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35F791C9-231A-832B-0205-C9C0A3303224}"/>
              </a:ext>
            </a:extLst>
          </p:cNvPr>
          <p:cNvSpPr/>
          <p:nvPr/>
        </p:nvSpPr>
        <p:spPr>
          <a:xfrm>
            <a:off x="4881946" y="18255"/>
            <a:ext cx="2805856" cy="1424411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70" name="Bent Up Arrow 169">
            <a:extLst>
              <a:ext uri="{FF2B5EF4-FFF2-40B4-BE49-F238E27FC236}">
                <a16:creationId xmlns:a16="http://schemas.microsoft.com/office/drawing/2014/main" id="{B6F902DD-9169-AFCD-AC59-DAE9904A96B0}"/>
              </a:ext>
            </a:extLst>
          </p:cNvPr>
          <p:cNvSpPr/>
          <p:nvPr/>
        </p:nvSpPr>
        <p:spPr>
          <a:xfrm rot="5400000">
            <a:off x="3494621" y="3093716"/>
            <a:ext cx="804720" cy="426841"/>
          </a:xfrm>
          <a:prstGeom prst="bentUpArrow">
            <a:avLst>
              <a:gd name="adj1" fmla="val 30951"/>
              <a:gd name="adj2" fmla="val 25000"/>
              <a:gd name="adj3" fmla="val 25000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1" name="Bent Up Arrow 170">
            <a:extLst>
              <a:ext uri="{FF2B5EF4-FFF2-40B4-BE49-F238E27FC236}">
                <a16:creationId xmlns:a16="http://schemas.microsoft.com/office/drawing/2014/main" id="{32C7A745-4EF7-D684-84ED-94E0C1DF9D7E}"/>
              </a:ext>
            </a:extLst>
          </p:cNvPr>
          <p:cNvSpPr/>
          <p:nvPr/>
        </p:nvSpPr>
        <p:spPr>
          <a:xfrm rot="16200000" flipV="1">
            <a:off x="3442000" y="3737597"/>
            <a:ext cx="912409" cy="429291"/>
          </a:xfrm>
          <a:prstGeom prst="bentUpArrow">
            <a:avLst>
              <a:gd name="adj1" fmla="val 32438"/>
              <a:gd name="adj2" fmla="val 25000"/>
              <a:gd name="adj3" fmla="val 25000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58583CEB-A81E-4889-0E65-09C0F6F768F9}"/>
              </a:ext>
            </a:extLst>
          </p:cNvPr>
          <p:cNvSpPr txBox="1"/>
          <p:nvPr/>
        </p:nvSpPr>
        <p:spPr>
          <a:xfrm>
            <a:off x="3148158" y="687252"/>
            <a:ext cx="1574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CNN2 </a:t>
            </a:r>
          </a:p>
          <a:p>
            <a:r>
              <a:rPr lang="en-SE" sz="1000" dirty="0"/>
              <a:t>4x 1d-conv</a:t>
            </a:r>
          </a:p>
          <a:p>
            <a:r>
              <a:rPr lang="en-SE" sz="1000" dirty="0"/>
              <a:t>kernel (1 x 16),</a:t>
            </a:r>
          </a:p>
          <a:p>
            <a:r>
              <a:rPr lang="en-SE" sz="1000" dirty="0"/>
              <a:t>256 filter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77E19BF7-1CF0-8659-845D-B4CC30EDF040}"/>
              </a:ext>
            </a:extLst>
          </p:cNvPr>
          <p:cNvSpPr/>
          <p:nvPr/>
        </p:nvSpPr>
        <p:spPr>
          <a:xfrm rot="5400000">
            <a:off x="3224219" y="3565185"/>
            <a:ext cx="1054283" cy="1170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000" dirty="0">
                <a:solidFill>
                  <a:schemeClr val="tx1"/>
                </a:solidFill>
              </a:rPr>
              <a:t>Reshape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A3DBE872-D5D3-B2E1-0134-461E70365041}"/>
              </a:ext>
            </a:extLst>
          </p:cNvPr>
          <p:cNvSpPr txBox="1"/>
          <p:nvPr/>
        </p:nvSpPr>
        <p:spPr>
          <a:xfrm>
            <a:off x="2225539" y="5802045"/>
            <a:ext cx="3781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CNN1 </a:t>
            </a:r>
            <a:r>
              <a:rPr lang="en-SE" sz="1000" dirty="0"/>
              <a:t>4x 1d-conv, 32 filter, kernel (1 x 16), average pooling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A76A20CE-72DE-74CA-76E6-686321ABBD00}"/>
              </a:ext>
            </a:extLst>
          </p:cNvPr>
          <p:cNvSpPr txBox="1"/>
          <p:nvPr/>
        </p:nvSpPr>
        <p:spPr>
          <a:xfrm>
            <a:off x="3373011" y="6450206"/>
            <a:ext cx="267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CNN4 </a:t>
            </a:r>
            <a:r>
              <a:rPr lang="en-SE" sz="1000" dirty="0"/>
              <a:t>4x 1d-conv, 256 filter, kernel (1 x 16)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9CE2948A-D52E-B44F-A725-9EFB5E06763E}"/>
              </a:ext>
            </a:extLst>
          </p:cNvPr>
          <p:cNvSpPr txBox="1"/>
          <p:nvPr/>
        </p:nvSpPr>
        <p:spPr>
          <a:xfrm>
            <a:off x="2957288" y="6207112"/>
            <a:ext cx="3877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CNN3 </a:t>
            </a:r>
            <a:r>
              <a:rPr lang="en-SE" sz="1000" dirty="0"/>
              <a:t>4x 1d-conv, 128 filte, kernel (1 x 16), average pooling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E9B03D6F-D031-AAAA-FC42-9CDBBEC8D724}"/>
              </a:ext>
            </a:extLst>
          </p:cNvPr>
          <p:cNvSpPr txBox="1"/>
          <p:nvPr/>
        </p:nvSpPr>
        <p:spPr>
          <a:xfrm>
            <a:off x="2588573" y="6004579"/>
            <a:ext cx="47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CNN2 </a:t>
            </a:r>
            <a:r>
              <a:rPr lang="en-SE" sz="1000" dirty="0"/>
              <a:t>4x 1d-conv, 64 filter, kernel (1 x 16), average pooling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E70AC81A-A45B-F972-7CF8-08EBAB865CD3}"/>
              </a:ext>
            </a:extLst>
          </p:cNvPr>
          <p:cNvSpPr txBox="1"/>
          <p:nvPr/>
        </p:nvSpPr>
        <p:spPr>
          <a:xfrm>
            <a:off x="9624372" y="393796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Sigmoid activation</a:t>
            </a:r>
            <a:endParaRPr lang="en-SE" sz="1400" dirty="0"/>
          </a:p>
        </p:txBody>
      </p:sp>
      <p:cxnSp>
        <p:nvCxnSpPr>
          <p:cNvPr id="180" name="Curved Connector 179">
            <a:extLst>
              <a:ext uri="{FF2B5EF4-FFF2-40B4-BE49-F238E27FC236}">
                <a16:creationId xmlns:a16="http://schemas.microsoft.com/office/drawing/2014/main" id="{531E4E0F-3364-4165-73F4-FA7DCBDE4E06}"/>
              </a:ext>
            </a:extLst>
          </p:cNvPr>
          <p:cNvCxnSpPr/>
          <p:nvPr/>
        </p:nvCxnSpPr>
        <p:spPr>
          <a:xfrm flipV="1">
            <a:off x="9915922" y="911464"/>
            <a:ext cx="754879" cy="649222"/>
          </a:xfrm>
          <a:prstGeom prst="curvedConnector3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>
            <a:extLst>
              <a:ext uri="{FF2B5EF4-FFF2-40B4-BE49-F238E27FC236}">
                <a16:creationId xmlns:a16="http://schemas.microsoft.com/office/drawing/2014/main" id="{D177AE0E-7247-DB4C-BAAD-297C361E494A}"/>
              </a:ext>
            </a:extLst>
          </p:cNvPr>
          <p:cNvSpPr txBox="1"/>
          <p:nvPr/>
        </p:nvSpPr>
        <p:spPr>
          <a:xfrm>
            <a:off x="4860096" y="11289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000" dirty="0"/>
              <a:t>ResNet Block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43194A83-99D5-D069-6FED-288686957BEE}"/>
              </a:ext>
            </a:extLst>
          </p:cNvPr>
          <p:cNvSpPr/>
          <p:nvPr/>
        </p:nvSpPr>
        <p:spPr>
          <a:xfrm>
            <a:off x="4881946" y="18255"/>
            <a:ext cx="831201" cy="253591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BCFADC0F-011F-CC46-5596-64A72982D6B4}"/>
              </a:ext>
            </a:extLst>
          </p:cNvPr>
          <p:cNvSpPr txBox="1"/>
          <p:nvPr/>
        </p:nvSpPr>
        <p:spPr>
          <a:xfrm>
            <a:off x="6190133" y="4047079"/>
            <a:ext cx="1371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ResNet</a:t>
            </a:r>
            <a:r>
              <a:rPr lang="en-SE" dirty="0"/>
              <a:t>-3</a:t>
            </a:r>
          </a:p>
          <a:p>
            <a:r>
              <a:rPr lang="en-SE" sz="1000" dirty="0"/>
              <a:t>4x ResNet Block</a:t>
            </a:r>
          </a:p>
          <a:p>
            <a:r>
              <a:rPr lang="en-SE" sz="1000" dirty="0"/>
              <a:t>128 filter</a:t>
            </a:r>
          </a:p>
          <a:p>
            <a:r>
              <a:rPr lang="en-GB" sz="1000" dirty="0"/>
              <a:t>k</a:t>
            </a:r>
            <a:r>
              <a:rPr lang="en-SE" sz="1000" dirty="0"/>
              <a:t>ernel (3 x 3)</a:t>
            </a:r>
          </a:p>
          <a:p>
            <a:endParaRPr lang="en-SE" sz="1000" dirty="0"/>
          </a:p>
          <a:p>
            <a:endParaRPr lang="en-SE" sz="1000" dirty="0"/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F2821BF-6405-584E-B1F2-A7052D2D7C4A}"/>
              </a:ext>
            </a:extLst>
          </p:cNvPr>
          <p:cNvSpPr txBox="1"/>
          <p:nvPr/>
        </p:nvSpPr>
        <p:spPr>
          <a:xfrm>
            <a:off x="7037216" y="4640590"/>
            <a:ext cx="1371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ResNet</a:t>
            </a:r>
            <a:r>
              <a:rPr lang="en-SE" dirty="0"/>
              <a:t>-4</a:t>
            </a:r>
          </a:p>
          <a:p>
            <a:r>
              <a:rPr lang="en-SE" sz="1000" dirty="0"/>
              <a:t>6x ResNet Block</a:t>
            </a:r>
          </a:p>
          <a:p>
            <a:r>
              <a:rPr lang="en-SE" sz="1000" dirty="0"/>
              <a:t>256 filter</a:t>
            </a:r>
          </a:p>
          <a:p>
            <a:r>
              <a:rPr lang="en-GB" sz="1000" dirty="0"/>
              <a:t>k</a:t>
            </a:r>
            <a:r>
              <a:rPr lang="en-SE" sz="1000" dirty="0"/>
              <a:t>ernel (3 x 3)</a:t>
            </a:r>
          </a:p>
          <a:p>
            <a:endParaRPr lang="en-SE" sz="1000" dirty="0"/>
          </a:p>
          <a:p>
            <a:endParaRPr lang="en-SE" sz="1000" dirty="0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3C363B0E-FC3D-73B7-85F2-364027E14B89}"/>
              </a:ext>
            </a:extLst>
          </p:cNvPr>
          <p:cNvSpPr txBox="1"/>
          <p:nvPr/>
        </p:nvSpPr>
        <p:spPr>
          <a:xfrm>
            <a:off x="7972972" y="3847296"/>
            <a:ext cx="105981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ResNet</a:t>
            </a:r>
            <a:r>
              <a:rPr lang="en-SE" dirty="0"/>
              <a:t>-5</a:t>
            </a:r>
          </a:p>
          <a:p>
            <a:r>
              <a:rPr lang="en-SE" sz="1000" dirty="0"/>
              <a:t>3x ResNet Block</a:t>
            </a:r>
          </a:p>
          <a:p>
            <a:r>
              <a:rPr lang="en-SE" sz="1000" dirty="0"/>
              <a:t>512 filter</a:t>
            </a:r>
          </a:p>
          <a:p>
            <a:r>
              <a:rPr lang="en-GB" sz="1000" dirty="0"/>
              <a:t>k</a:t>
            </a:r>
            <a:r>
              <a:rPr lang="en-SE" sz="1000" dirty="0"/>
              <a:t>ernel (3 x 3)</a:t>
            </a:r>
          </a:p>
          <a:p>
            <a:endParaRPr lang="en-SE" sz="1000" dirty="0"/>
          </a:p>
          <a:p>
            <a:endParaRPr lang="en-SE" sz="1000" dirty="0"/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4FCFCF2A-D2A5-8369-2022-E2F60E3256B0}"/>
              </a:ext>
            </a:extLst>
          </p:cNvPr>
          <p:cNvSpPr txBox="1"/>
          <p:nvPr/>
        </p:nvSpPr>
        <p:spPr>
          <a:xfrm rot="18923800">
            <a:off x="4183576" y="2755403"/>
            <a:ext cx="11421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800" dirty="0"/>
              <a:t>64 x 128 x128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3029EC6-C57A-782A-A754-33162D7FA08F}"/>
              </a:ext>
            </a:extLst>
          </p:cNvPr>
          <p:cNvSpPr txBox="1"/>
          <p:nvPr/>
        </p:nvSpPr>
        <p:spPr>
          <a:xfrm rot="18923800">
            <a:off x="5045192" y="2015190"/>
            <a:ext cx="1142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Max Pooling</a:t>
            </a:r>
            <a:endParaRPr lang="en-SE" sz="800" dirty="0"/>
          </a:p>
          <a:p>
            <a:r>
              <a:rPr lang="en-SE" sz="800" dirty="0"/>
              <a:t>64 x 64 x 64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3700B79C-3FD4-D6AC-EB8F-A8210F7504B2}"/>
              </a:ext>
            </a:extLst>
          </p:cNvPr>
          <p:cNvSpPr txBox="1"/>
          <p:nvPr/>
        </p:nvSpPr>
        <p:spPr>
          <a:xfrm rot="18923800">
            <a:off x="6131922" y="1712380"/>
            <a:ext cx="1142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D</a:t>
            </a:r>
            <a:r>
              <a:rPr lang="en-SE" sz="800" dirty="0"/>
              <a:t>own sampling</a:t>
            </a:r>
          </a:p>
          <a:p>
            <a:r>
              <a:rPr lang="en-SE" sz="800" dirty="0"/>
              <a:t>128 x 32 x 32</a:t>
            </a:r>
          </a:p>
        </p:txBody>
      </p:sp>
      <p:sp>
        <p:nvSpPr>
          <p:cNvPr id="6144" name="TextBox 6143">
            <a:extLst>
              <a:ext uri="{FF2B5EF4-FFF2-40B4-BE49-F238E27FC236}">
                <a16:creationId xmlns:a16="http://schemas.microsoft.com/office/drawing/2014/main" id="{4FAF9171-1AE4-076A-A35C-BA78FBA03B53}"/>
              </a:ext>
            </a:extLst>
          </p:cNvPr>
          <p:cNvSpPr txBox="1"/>
          <p:nvPr/>
        </p:nvSpPr>
        <p:spPr>
          <a:xfrm rot="18923800">
            <a:off x="7229851" y="1546083"/>
            <a:ext cx="1142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D</a:t>
            </a:r>
            <a:r>
              <a:rPr lang="en-SE" sz="800" dirty="0"/>
              <a:t>own sampling</a:t>
            </a:r>
          </a:p>
          <a:p>
            <a:r>
              <a:rPr lang="en-SE" sz="800" dirty="0"/>
              <a:t>256 x 16 x 16</a:t>
            </a:r>
          </a:p>
        </p:txBody>
      </p:sp>
      <p:sp>
        <p:nvSpPr>
          <p:cNvPr id="6145" name="TextBox 6144">
            <a:extLst>
              <a:ext uri="{FF2B5EF4-FFF2-40B4-BE49-F238E27FC236}">
                <a16:creationId xmlns:a16="http://schemas.microsoft.com/office/drawing/2014/main" id="{D3578529-D8E2-89A3-5FA3-8A4F905A0E8A}"/>
              </a:ext>
            </a:extLst>
          </p:cNvPr>
          <p:cNvSpPr txBox="1"/>
          <p:nvPr/>
        </p:nvSpPr>
        <p:spPr>
          <a:xfrm rot="18923800">
            <a:off x="8159988" y="1829842"/>
            <a:ext cx="1142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D</a:t>
            </a:r>
            <a:r>
              <a:rPr lang="en-SE" sz="800" dirty="0"/>
              <a:t>own sampling</a:t>
            </a:r>
          </a:p>
          <a:p>
            <a:r>
              <a:rPr lang="en-SE" sz="800" dirty="0"/>
              <a:t>512 x 8 x 8</a:t>
            </a:r>
          </a:p>
        </p:txBody>
      </p:sp>
      <p:cxnSp>
        <p:nvCxnSpPr>
          <p:cNvPr id="6147" name="Straight Arrow Connector 6146">
            <a:extLst>
              <a:ext uri="{FF2B5EF4-FFF2-40B4-BE49-F238E27FC236}">
                <a16:creationId xmlns:a16="http://schemas.microsoft.com/office/drawing/2014/main" id="{F4905962-680F-D1C5-1B89-A5020558B6C6}"/>
              </a:ext>
            </a:extLst>
          </p:cNvPr>
          <p:cNvCxnSpPr>
            <a:cxnSpLocks/>
          </p:cNvCxnSpPr>
          <p:nvPr/>
        </p:nvCxnSpPr>
        <p:spPr>
          <a:xfrm>
            <a:off x="5387445" y="2776604"/>
            <a:ext cx="173797" cy="690573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1" name="Straight Arrow Connector 6150">
            <a:extLst>
              <a:ext uri="{FF2B5EF4-FFF2-40B4-BE49-F238E27FC236}">
                <a16:creationId xmlns:a16="http://schemas.microsoft.com/office/drawing/2014/main" id="{AD6584EC-1E70-5491-B1FA-2FE0AD579F4D}"/>
              </a:ext>
            </a:extLst>
          </p:cNvPr>
          <p:cNvCxnSpPr>
            <a:cxnSpLocks/>
          </p:cNvCxnSpPr>
          <p:nvPr/>
        </p:nvCxnSpPr>
        <p:spPr>
          <a:xfrm>
            <a:off x="6251237" y="2439823"/>
            <a:ext cx="289281" cy="1027354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7" name="Straight Arrow Connector 6156">
            <a:extLst>
              <a:ext uri="{FF2B5EF4-FFF2-40B4-BE49-F238E27FC236}">
                <a16:creationId xmlns:a16="http://schemas.microsoft.com/office/drawing/2014/main" id="{A064BC3A-E712-F4C2-3D8A-FE264FC53629}"/>
              </a:ext>
            </a:extLst>
          </p:cNvPr>
          <p:cNvCxnSpPr>
            <a:cxnSpLocks/>
          </p:cNvCxnSpPr>
          <p:nvPr/>
        </p:nvCxnSpPr>
        <p:spPr>
          <a:xfrm>
            <a:off x="8288696" y="2591209"/>
            <a:ext cx="190045" cy="707609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61" name="Rectangle 6160">
            <a:extLst>
              <a:ext uri="{FF2B5EF4-FFF2-40B4-BE49-F238E27FC236}">
                <a16:creationId xmlns:a16="http://schemas.microsoft.com/office/drawing/2014/main" id="{9815D1CA-D45D-F38E-FAC9-581F1EBA12A5}"/>
              </a:ext>
            </a:extLst>
          </p:cNvPr>
          <p:cNvSpPr/>
          <p:nvPr/>
        </p:nvSpPr>
        <p:spPr>
          <a:xfrm>
            <a:off x="-227070" y="-765480"/>
            <a:ext cx="4891305" cy="1414376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6162" name="Cube 6161">
            <a:extLst>
              <a:ext uri="{FF2B5EF4-FFF2-40B4-BE49-F238E27FC236}">
                <a16:creationId xmlns:a16="http://schemas.microsoft.com/office/drawing/2014/main" id="{7F805716-74C2-5EF7-9D10-4C22B6E4D0BB}"/>
              </a:ext>
            </a:extLst>
          </p:cNvPr>
          <p:cNvSpPr>
            <a:spLocks/>
          </p:cNvSpPr>
          <p:nvPr/>
        </p:nvSpPr>
        <p:spPr>
          <a:xfrm>
            <a:off x="7360323" y="3790023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cxnSp>
        <p:nvCxnSpPr>
          <p:cNvPr id="6153" name="Straight Arrow Connector 6152">
            <a:extLst>
              <a:ext uri="{FF2B5EF4-FFF2-40B4-BE49-F238E27FC236}">
                <a16:creationId xmlns:a16="http://schemas.microsoft.com/office/drawing/2014/main" id="{252949DB-5692-E40B-7698-2C62BC41FFFE}"/>
              </a:ext>
            </a:extLst>
          </p:cNvPr>
          <p:cNvCxnSpPr>
            <a:cxnSpLocks/>
          </p:cNvCxnSpPr>
          <p:nvPr/>
        </p:nvCxnSpPr>
        <p:spPr>
          <a:xfrm>
            <a:off x="7171631" y="2228200"/>
            <a:ext cx="445036" cy="174867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66" name="Right Arrow 6165">
            <a:extLst>
              <a:ext uri="{FF2B5EF4-FFF2-40B4-BE49-F238E27FC236}">
                <a16:creationId xmlns:a16="http://schemas.microsoft.com/office/drawing/2014/main" id="{B6D2CEC2-7AE5-E4CD-3FEC-A94AD3B5FE1B}"/>
              </a:ext>
            </a:extLst>
          </p:cNvPr>
          <p:cNvSpPr/>
          <p:nvPr/>
        </p:nvSpPr>
        <p:spPr>
          <a:xfrm>
            <a:off x="9238057" y="3165132"/>
            <a:ext cx="740616" cy="3260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167" name="Right Arrow 6166">
            <a:extLst>
              <a:ext uri="{FF2B5EF4-FFF2-40B4-BE49-F238E27FC236}">
                <a16:creationId xmlns:a16="http://schemas.microsoft.com/office/drawing/2014/main" id="{78D4BB1F-9B92-161A-1DF6-17BC6708A5EB}"/>
              </a:ext>
            </a:extLst>
          </p:cNvPr>
          <p:cNvSpPr/>
          <p:nvPr/>
        </p:nvSpPr>
        <p:spPr>
          <a:xfrm rot="17861722">
            <a:off x="9078465" y="2357627"/>
            <a:ext cx="961531" cy="3260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172" name="Rectangle 6171">
            <a:extLst>
              <a:ext uri="{FF2B5EF4-FFF2-40B4-BE49-F238E27FC236}">
                <a16:creationId xmlns:a16="http://schemas.microsoft.com/office/drawing/2014/main" id="{C29A219C-22AE-114D-698A-2EE1E5B4A1D7}"/>
              </a:ext>
            </a:extLst>
          </p:cNvPr>
          <p:cNvSpPr/>
          <p:nvPr/>
        </p:nvSpPr>
        <p:spPr>
          <a:xfrm>
            <a:off x="10053575" y="2485695"/>
            <a:ext cx="2072421" cy="1665162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6174" name="Right Arrow 6173">
            <a:extLst>
              <a:ext uri="{FF2B5EF4-FFF2-40B4-BE49-F238E27FC236}">
                <a16:creationId xmlns:a16="http://schemas.microsoft.com/office/drawing/2014/main" id="{7C37E62E-A1AF-88EE-1E96-0159437ED28E}"/>
              </a:ext>
            </a:extLst>
          </p:cNvPr>
          <p:cNvSpPr/>
          <p:nvPr/>
        </p:nvSpPr>
        <p:spPr>
          <a:xfrm>
            <a:off x="2101293" y="5057545"/>
            <a:ext cx="394099" cy="3260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175" name="Right Arrow 6174">
            <a:extLst>
              <a:ext uri="{FF2B5EF4-FFF2-40B4-BE49-F238E27FC236}">
                <a16:creationId xmlns:a16="http://schemas.microsoft.com/office/drawing/2014/main" id="{82FCE6C7-1F6D-D4EE-D96A-F647DFF90254}"/>
              </a:ext>
            </a:extLst>
          </p:cNvPr>
          <p:cNvSpPr/>
          <p:nvPr/>
        </p:nvSpPr>
        <p:spPr>
          <a:xfrm>
            <a:off x="1625369" y="2052973"/>
            <a:ext cx="740616" cy="3260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1BDCEDD-A29A-DE50-0721-2CAF0AA1D0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68234" y="56930"/>
            <a:ext cx="923708" cy="13592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CEFF16-4423-31B8-A031-5C15363BBB73}"/>
              </a:ext>
            </a:extLst>
          </p:cNvPr>
          <p:cNvSpPr txBox="1"/>
          <p:nvPr/>
        </p:nvSpPr>
        <p:spPr>
          <a:xfrm>
            <a:off x="-2130" y="4150857"/>
            <a:ext cx="213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1" u="sng" dirty="0"/>
              <a:t>Model Deep</a:t>
            </a:r>
            <a:r>
              <a:rPr lang="en-SE" u="sng" dirty="0"/>
              <a:t>:</a:t>
            </a:r>
          </a:p>
          <a:p>
            <a:r>
              <a:rPr lang="en-SE" dirty="0"/>
              <a:t>1 x 16 x 2046</a:t>
            </a: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27D1041E-0B92-AADC-45FD-F7A7F754E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77E004BB-2C6F-E5EA-ECFE-8ACEBA0C2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18</a:t>
            </a:fld>
            <a:endParaRPr lang="en-S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C6DC29-90F1-F58E-CBC1-8FDC23A656DF}"/>
              </a:ext>
            </a:extLst>
          </p:cNvPr>
          <p:cNvSpPr txBox="1"/>
          <p:nvPr/>
        </p:nvSpPr>
        <p:spPr>
          <a:xfrm>
            <a:off x="4925889" y="1060843"/>
            <a:ext cx="923708" cy="338554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tx2"/>
                </a:solidFill>
                <a:hlinkClick r:id="rId4"/>
              </a:rPr>
              <a:t>He </a:t>
            </a:r>
            <a:r>
              <a:rPr lang="en-SE" sz="800" dirty="0">
                <a:solidFill>
                  <a:schemeClr val="tx2"/>
                </a:solidFill>
                <a:hlinkClick r:id="rId4"/>
              </a:rPr>
              <a:t>et. </a:t>
            </a:r>
            <a:r>
              <a:rPr lang="en-GB" sz="800" dirty="0">
                <a:solidFill>
                  <a:schemeClr val="tx2"/>
                </a:solidFill>
                <a:hlinkClick r:id="rId4"/>
              </a:rPr>
              <a:t>a</a:t>
            </a:r>
            <a:r>
              <a:rPr lang="en-SE" sz="800" dirty="0">
                <a:solidFill>
                  <a:schemeClr val="tx2"/>
                </a:solidFill>
                <a:hlinkClick r:id="rId4"/>
              </a:rPr>
              <a:t>l, 2015</a:t>
            </a:r>
            <a:endParaRPr lang="en-SE" sz="800" dirty="0">
              <a:solidFill>
                <a:schemeClr val="tx2"/>
              </a:solidFill>
            </a:endParaRPr>
          </a:p>
          <a:p>
            <a:r>
              <a:rPr lang="en-GB" sz="800" dirty="0">
                <a:solidFill>
                  <a:schemeClr val="tx2"/>
                </a:solidFill>
                <a:hlinkClick r:id="rId5"/>
              </a:rPr>
              <a:t>Nousi et. Al, 2023 </a:t>
            </a:r>
            <a:endParaRPr lang="en-GB" sz="800" dirty="0">
              <a:solidFill>
                <a:schemeClr val="tx2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AD7120E-8A23-9C48-410D-A34059A278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322" t="68808"/>
          <a:stretch/>
        </p:blipFill>
        <p:spPr>
          <a:xfrm>
            <a:off x="10705211" y="692098"/>
            <a:ext cx="1375267" cy="11487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8824AD4-C6E5-0DF8-3BA9-FB3AFEB6AA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8741" r="47060" b="351"/>
          <a:stretch/>
        </p:blipFill>
        <p:spPr>
          <a:xfrm>
            <a:off x="10919063" y="3257313"/>
            <a:ext cx="1172440" cy="85563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BC7C16A-6A5F-95DF-7F45-7BF7EEA46371}"/>
              </a:ext>
            </a:extLst>
          </p:cNvPr>
          <p:cNvSpPr/>
          <p:nvPr/>
        </p:nvSpPr>
        <p:spPr>
          <a:xfrm>
            <a:off x="9860239" y="59794"/>
            <a:ext cx="2265757" cy="2829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44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400" dirty="0">
                <a:solidFill>
                  <a:schemeClr val="tx1"/>
                </a:solidFill>
              </a:rPr>
              <a:t>Classifier – Shower type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8CA5555-3A5A-26EE-B944-9588D41E7F82}"/>
              </a:ext>
            </a:extLst>
          </p:cNvPr>
          <p:cNvSpPr/>
          <p:nvPr/>
        </p:nvSpPr>
        <p:spPr>
          <a:xfrm>
            <a:off x="10053575" y="2204773"/>
            <a:ext cx="2074133" cy="4524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44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400" dirty="0">
                <a:solidFill>
                  <a:schemeClr val="tx1"/>
                </a:solidFill>
              </a:rPr>
              <a:t>Normalizing Flow – Shower energy</a:t>
            </a:r>
          </a:p>
        </p:txBody>
      </p:sp>
      <p:sp>
        <p:nvSpPr>
          <p:cNvPr id="104" name="Cube 103">
            <a:extLst>
              <a:ext uri="{FF2B5EF4-FFF2-40B4-BE49-F238E27FC236}">
                <a16:creationId xmlns:a16="http://schemas.microsoft.com/office/drawing/2014/main" id="{9AEDFF91-7C3F-5CF7-FD57-72B39896C379}"/>
              </a:ext>
            </a:extLst>
          </p:cNvPr>
          <p:cNvSpPr>
            <a:spLocks/>
          </p:cNvSpPr>
          <p:nvPr/>
        </p:nvSpPr>
        <p:spPr>
          <a:xfrm>
            <a:off x="10259175" y="2799137"/>
            <a:ext cx="742524" cy="630000"/>
          </a:xfrm>
          <a:prstGeom prst="cube">
            <a:avLst>
              <a:gd name="adj" fmla="val 9837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54" name="Cube 153">
            <a:extLst>
              <a:ext uri="{FF2B5EF4-FFF2-40B4-BE49-F238E27FC236}">
                <a16:creationId xmlns:a16="http://schemas.microsoft.com/office/drawing/2014/main" id="{6F94F212-4739-B830-E697-A313B6C4F5CB}"/>
              </a:ext>
            </a:extLst>
          </p:cNvPr>
          <p:cNvSpPr>
            <a:spLocks/>
          </p:cNvSpPr>
          <p:nvPr/>
        </p:nvSpPr>
        <p:spPr>
          <a:xfrm>
            <a:off x="10175576" y="2893405"/>
            <a:ext cx="722902" cy="630000"/>
          </a:xfrm>
          <a:prstGeom prst="cube">
            <a:avLst>
              <a:gd name="adj" fmla="val 9837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55" name="Cube 154">
            <a:extLst>
              <a:ext uri="{FF2B5EF4-FFF2-40B4-BE49-F238E27FC236}">
                <a16:creationId xmlns:a16="http://schemas.microsoft.com/office/drawing/2014/main" id="{BF130BA7-0EA7-A1FF-F343-4B668FC68F03}"/>
              </a:ext>
            </a:extLst>
          </p:cNvPr>
          <p:cNvSpPr>
            <a:spLocks/>
          </p:cNvSpPr>
          <p:nvPr/>
        </p:nvSpPr>
        <p:spPr>
          <a:xfrm>
            <a:off x="10091977" y="2991444"/>
            <a:ext cx="688078" cy="630000"/>
          </a:xfrm>
          <a:prstGeom prst="cube">
            <a:avLst>
              <a:gd name="adj" fmla="val 9837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4FA970-0634-36DB-D60E-A7D6C6E01D57}"/>
              </a:ext>
            </a:extLst>
          </p:cNvPr>
          <p:cNvSpPr txBox="1"/>
          <p:nvPr/>
        </p:nvSpPr>
        <p:spPr>
          <a:xfrm>
            <a:off x="9994208" y="3063818"/>
            <a:ext cx="7550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/>
              <a:t>Gaussian- </a:t>
            </a:r>
            <a:r>
              <a:rPr lang="en-GB" sz="1000" dirty="0" err="1"/>
              <a:t>ization</a:t>
            </a:r>
            <a:r>
              <a:rPr lang="en-GB" sz="1000" dirty="0"/>
              <a:t> Flow</a:t>
            </a:r>
          </a:p>
        </p:txBody>
      </p:sp>
      <p:sp>
        <p:nvSpPr>
          <p:cNvPr id="6169" name="TextBox 6168">
            <a:extLst>
              <a:ext uri="{FF2B5EF4-FFF2-40B4-BE49-F238E27FC236}">
                <a16:creationId xmlns:a16="http://schemas.microsoft.com/office/drawing/2014/main" id="{DD9A5DFD-690A-B4C8-4477-39E156BDAFA9}"/>
              </a:ext>
            </a:extLst>
          </p:cNvPr>
          <p:cNvSpPr txBox="1"/>
          <p:nvPr/>
        </p:nvSpPr>
        <p:spPr>
          <a:xfrm>
            <a:off x="11046044" y="2710182"/>
            <a:ext cx="1028234" cy="553998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Posterior PDF over the energy distribution</a:t>
            </a:r>
            <a:endParaRPr lang="en-SE" sz="1000" dirty="0"/>
          </a:p>
        </p:txBody>
      </p:sp>
    </p:spTree>
    <p:extLst>
      <p:ext uri="{BB962C8B-B14F-4D97-AF65-F5344CB8AC3E}">
        <p14:creationId xmlns:p14="http://schemas.microsoft.com/office/powerpoint/2010/main" val="3383542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3" name="Rectangle 6172">
            <a:extLst>
              <a:ext uri="{FF2B5EF4-FFF2-40B4-BE49-F238E27FC236}">
                <a16:creationId xmlns:a16="http://schemas.microsoft.com/office/drawing/2014/main" id="{772F50D1-47A9-F7D6-BD2E-C10D43B1B40A}"/>
              </a:ext>
            </a:extLst>
          </p:cNvPr>
          <p:cNvSpPr/>
          <p:nvPr/>
        </p:nvSpPr>
        <p:spPr>
          <a:xfrm>
            <a:off x="9860239" y="322744"/>
            <a:ext cx="2265757" cy="15600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44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A8088DD-87F2-0216-C3B3-E21EE4D034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89" t="40270" r="10990" b="33052"/>
          <a:stretch/>
        </p:blipFill>
        <p:spPr>
          <a:xfrm>
            <a:off x="9611672" y="5809158"/>
            <a:ext cx="2325133" cy="96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A61151-48E5-7CE8-9C27-37E5C31D4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4737100" cy="769145"/>
          </a:xfrm>
        </p:spPr>
        <p:txBody>
          <a:bodyPr anchor="t">
            <a:normAutofit/>
          </a:bodyPr>
          <a:lstStyle/>
          <a:p>
            <a:r>
              <a:rPr lang="en-SE" dirty="0"/>
              <a:t>Model architecture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0CC284-2751-438C-11CE-232C9DAF84B5}"/>
              </a:ext>
            </a:extLst>
          </p:cNvPr>
          <p:cNvSpPr/>
          <p:nvPr/>
        </p:nvSpPr>
        <p:spPr>
          <a:xfrm>
            <a:off x="67047" y="18469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440FC6-D3A2-5CAA-51A6-3C10788C3960}"/>
              </a:ext>
            </a:extLst>
          </p:cNvPr>
          <p:cNvSpPr/>
          <p:nvPr/>
        </p:nvSpPr>
        <p:spPr>
          <a:xfrm>
            <a:off x="219447" y="19993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1B74D5-C115-677B-D5A3-E0F46F2EA5CD}"/>
              </a:ext>
            </a:extLst>
          </p:cNvPr>
          <p:cNvSpPr/>
          <p:nvPr/>
        </p:nvSpPr>
        <p:spPr>
          <a:xfrm>
            <a:off x="371847" y="21517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D874F8-A25F-5D53-FB14-A224FDC5E7AE}"/>
              </a:ext>
            </a:extLst>
          </p:cNvPr>
          <p:cNvSpPr/>
          <p:nvPr/>
        </p:nvSpPr>
        <p:spPr>
          <a:xfrm>
            <a:off x="524247" y="23041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850F81-593C-12C7-7F3F-79122403A0E3}"/>
              </a:ext>
            </a:extLst>
          </p:cNvPr>
          <p:cNvSpPr/>
          <p:nvPr/>
        </p:nvSpPr>
        <p:spPr>
          <a:xfrm>
            <a:off x="676647" y="24565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B9713B-872C-FE33-1CDF-55C53431FFA4}"/>
              </a:ext>
            </a:extLst>
          </p:cNvPr>
          <p:cNvSpPr txBox="1"/>
          <p:nvPr/>
        </p:nvSpPr>
        <p:spPr>
          <a:xfrm>
            <a:off x="-21424" y="1210523"/>
            <a:ext cx="213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1" u="sng" dirty="0"/>
              <a:t>Model Shallow</a:t>
            </a:r>
            <a:r>
              <a:rPr lang="en-SE" u="sng" dirty="0"/>
              <a:t>:</a:t>
            </a:r>
          </a:p>
          <a:p>
            <a:r>
              <a:rPr lang="en-SE" dirty="0"/>
              <a:t>1 x 5 x 512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C013B5-31EF-5E94-8E57-04FD520825A2}"/>
              </a:ext>
            </a:extLst>
          </p:cNvPr>
          <p:cNvSpPr/>
          <p:nvPr/>
        </p:nvSpPr>
        <p:spPr>
          <a:xfrm>
            <a:off x="43781" y="4827326"/>
            <a:ext cx="1537854" cy="1849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0EF095-41C1-1995-52F4-E9959D3EC9C3}"/>
              </a:ext>
            </a:extLst>
          </p:cNvPr>
          <p:cNvSpPr/>
          <p:nvPr/>
        </p:nvSpPr>
        <p:spPr>
          <a:xfrm>
            <a:off x="196181" y="4979726"/>
            <a:ext cx="1537854" cy="1849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5E2F64-0CE7-A258-2626-5AF9E5EF7485}"/>
              </a:ext>
            </a:extLst>
          </p:cNvPr>
          <p:cNvSpPr/>
          <p:nvPr/>
        </p:nvSpPr>
        <p:spPr>
          <a:xfrm>
            <a:off x="348581" y="5132126"/>
            <a:ext cx="1533196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33DE41-13D4-6FC9-BA4E-ED06053AF967}"/>
              </a:ext>
            </a:extLst>
          </p:cNvPr>
          <p:cNvSpPr/>
          <p:nvPr/>
        </p:nvSpPr>
        <p:spPr>
          <a:xfrm>
            <a:off x="653380" y="5436926"/>
            <a:ext cx="1533195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8EEE6C-E302-A378-5042-83D619595E65}"/>
              </a:ext>
            </a:extLst>
          </p:cNvPr>
          <p:cNvSpPr txBox="1"/>
          <p:nvPr/>
        </p:nvSpPr>
        <p:spPr>
          <a:xfrm rot="3127196">
            <a:off x="386772" y="5293824"/>
            <a:ext cx="533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1" dirty="0"/>
              <a:t>…</a:t>
            </a:r>
          </a:p>
        </p:txBody>
      </p:sp>
      <p:sp>
        <p:nvSpPr>
          <p:cNvPr id="121" name="Cube 120">
            <a:extLst>
              <a:ext uri="{FF2B5EF4-FFF2-40B4-BE49-F238E27FC236}">
                <a16:creationId xmlns:a16="http://schemas.microsoft.com/office/drawing/2014/main" id="{6ECCD64A-5CDA-4340-1139-C4381C3BBC3A}"/>
              </a:ext>
            </a:extLst>
          </p:cNvPr>
          <p:cNvSpPr>
            <a:spLocks/>
          </p:cNvSpPr>
          <p:nvPr/>
        </p:nvSpPr>
        <p:spPr>
          <a:xfrm>
            <a:off x="2496119" y="1802666"/>
            <a:ext cx="720000" cy="108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C319992A-0B30-6031-585D-2FB2122A690A}"/>
              </a:ext>
            </a:extLst>
          </p:cNvPr>
          <p:cNvSpPr>
            <a:spLocks/>
          </p:cNvSpPr>
          <p:nvPr/>
        </p:nvSpPr>
        <p:spPr>
          <a:xfrm>
            <a:off x="3216119" y="1442666"/>
            <a:ext cx="720000" cy="144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F5DBA23A-43E8-5CB6-D3A0-620BD0626E78}"/>
              </a:ext>
            </a:extLst>
          </p:cNvPr>
          <p:cNvSpPr>
            <a:spLocks/>
          </p:cNvSpPr>
          <p:nvPr/>
        </p:nvSpPr>
        <p:spPr>
          <a:xfrm>
            <a:off x="2363068" y="4975214"/>
            <a:ext cx="720000" cy="90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9303991E-AF1F-2CEC-F99D-12C8DD4419F0}"/>
              </a:ext>
            </a:extLst>
          </p:cNvPr>
          <p:cNvSpPr>
            <a:spLocks/>
          </p:cNvSpPr>
          <p:nvPr/>
        </p:nvSpPr>
        <p:spPr>
          <a:xfrm>
            <a:off x="2723068" y="4795214"/>
            <a:ext cx="720000" cy="108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2E17C926-1929-0F85-B469-ACA2F42D37FB}"/>
              </a:ext>
            </a:extLst>
          </p:cNvPr>
          <p:cNvSpPr>
            <a:spLocks/>
          </p:cNvSpPr>
          <p:nvPr/>
        </p:nvSpPr>
        <p:spPr>
          <a:xfrm>
            <a:off x="3083068" y="4615214"/>
            <a:ext cx="720000" cy="126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C8C1A11B-5192-2948-052D-AB67A0B3BD7F}"/>
              </a:ext>
            </a:extLst>
          </p:cNvPr>
          <p:cNvSpPr>
            <a:spLocks/>
          </p:cNvSpPr>
          <p:nvPr/>
        </p:nvSpPr>
        <p:spPr>
          <a:xfrm>
            <a:off x="3443068" y="4435214"/>
            <a:ext cx="720000" cy="144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3308F1-954A-54A2-6881-85947CC4F66A}"/>
              </a:ext>
            </a:extLst>
          </p:cNvPr>
          <p:cNvSpPr txBox="1"/>
          <p:nvPr/>
        </p:nvSpPr>
        <p:spPr>
          <a:xfrm>
            <a:off x="2048774" y="853510"/>
            <a:ext cx="108170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CNN1 </a:t>
            </a:r>
          </a:p>
          <a:p>
            <a:r>
              <a:rPr lang="en-SE" sz="1000" dirty="0"/>
              <a:t>4x 1d-conv</a:t>
            </a:r>
          </a:p>
          <a:p>
            <a:r>
              <a:rPr lang="en-SE" sz="1000" dirty="0"/>
              <a:t>64 filter</a:t>
            </a:r>
          </a:p>
          <a:p>
            <a:r>
              <a:rPr lang="en-SE" sz="1000" dirty="0"/>
              <a:t>kernel (1 x 16),</a:t>
            </a:r>
          </a:p>
          <a:p>
            <a:r>
              <a:rPr lang="en-SE" sz="1000" dirty="0"/>
              <a:t>average pooling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A050042-23F2-B90F-A96A-DDA512EF84F5}"/>
              </a:ext>
            </a:extLst>
          </p:cNvPr>
          <p:cNvSpPr txBox="1"/>
          <p:nvPr/>
        </p:nvSpPr>
        <p:spPr>
          <a:xfrm rot="18923800">
            <a:off x="3185058" y="1657519"/>
            <a:ext cx="11421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000" dirty="0"/>
              <a:t>256 x 5 x 256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25B3057-4B5C-BC0B-708C-3DE147DD56A6}"/>
              </a:ext>
            </a:extLst>
          </p:cNvPr>
          <p:cNvSpPr txBox="1"/>
          <p:nvPr/>
        </p:nvSpPr>
        <p:spPr>
          <a:xfrm rot="18923800">
            <a:off x="3382252" y="4646229"/>
            <a:ext cx="11421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000" dirty="0"/>
              <a:t>256 x 16 x 256</a:t>
            </a:r>
          </a:p>
        </p:txBody>
      </p:sp>
      <p:sp>
        <p:nvSpPr>
          <p:cNvPr id="98" name="Cube 97">
            <a:extLst>
              <a:ext uri="{FF2B5EF4-FFF2-40B4-BE49-F238E27FC236}">
                <a16:creationId xmlns:a16="http://schemas.microsoft.com/office/drawing/2014/main" id="{04F00F17-982B-8065-5BC8-69D659F58D5F}"/>
              </a:ext>
            </a:extLst>
          </p:cNvPr>
          <p:cNvSpPr>
            <a:spLocks/>
          </p:cNvSpPr>
          <p:nvPr/>
        </p:nvSpPr>
        <p:spPr>
          <a:xfrm>
            <a:off x="4287337" y="2668129"/>
            <a:ext cx="553206" cy="1274967"/>
          </a:xfrm>
          <a:prstGeom prst="cube">
            <a:avLst>
              <a:gd name="adj" fmla="val 82089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99" name="Cube 98">
            <a:extLst>
              <a:ext uri="{FF2B5EF4-FFF2-40B4-BE49-F238E27FC236}">
                <a16:creationId xmlns:a16="http://schemas.microsoft.com/office/drawing/2014/main" id="{E51DB2CA-FB86-8BF3-C097-374593FD0748}"/>
              </a:ext>
            </a:extLst>
          </p:cNvPr>
          <p:cNvSpPr>
            <a:spLocks/>
          </p:cNvSpPr>
          <p:nvPr/>
        </p:nvSpPr>
        <p:spPr>
          <a:xfrm>
            <a:off x="5123299" y="2627768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8551544-4692-05BD-C417-F1B741420ACA}"/>
              </a:ext>
            </a:extLst>
          </p:cNvPr>
          <p:cNvSpPr txBox="1"/>
          <p:nvPr/>
        </p:nvSpPr>
        <p:spPr>
          <a:xfrm>
            <a:off x="4121901" y="3910027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ResNet</a:t>
            </a:r>
            <a:r>
              <a:rPr lang="en-SE" dirty="0"/>
              <a:t>-1</a:t>
            </a:r>
          </a:p>
          <a:p>
            <a:r>
              <a:rPr lang="en-SE" sz="1000" dirty="0"/>
              <a:t>1x conv, 64 filter</a:t>
            </a:r>
          </a:p>
          <a:p>
            <a:r>
              <a:rPr lang="en-GB" sz="1000" dirty="0"/>
              <a:t>S</a:t>
            </a:r>
            <a:r>
              <a:rPr lang="en-SE" sz="1000" dirty="0"/>
              <a:t>tride 2 </a:t>
            </a:r>
          </a:p>
          <a:p>
            <a:r>
              <a:rPr lang="en-GB" sz="1000" dirty="0"/>
              <a:t>k</a:t>
            </a:r>
            <a:r>
              <a:rPr lang="en-SE" sz="1000" dirty="0"/>
              <a:t>ernel (7 x 7)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DDD30DE-5E24-BF44-7BF5-1D94357890B3}"/>
              </a:ext>
            </a:extLst>
          </p:cNvPr>
          <p:cNvSpPr txBox="1"/>
          <p:nvPr/>
        </p:nvSpPr>
        <p:spPr>
          <a:xfrm>
            <a:off x="5197935" y="3928876"/>
            <a:ext cx="1371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ResNet</a:t>
            </a:r>
            <a:r>
              <a:rPr lang="en-SE" dirty="0"/>
              <a:t>-2</a:t>
            </a:r>
          </a:p>
          <a:p>
            <a:r>
              <a:rPr lang="en-SE" sz="1000" dirty="0"/>
              <a:t>3x ResNet Block</a:t>
            </a:r>
          </a:p>
          <a:p>
            <a:r>
              <a:rPr lang="en-SE" sz="1000" dirty="0"/>
              <a:t>64 filter</a:t>
            </a:r>
          </a:p>
          <a:p>
            <a:r>
              <a:rPr lang="en-GB" sz="1000" dirty="0"/>
              <a:t>k</a:t>
            </a:r>
            <a:r>
              <a:rPr lang="en-SE" sz="1000" dirty="0"/>
              <a:t>ernel (3 x 3)</a:t>
            </a:r>
          </a:p>
          <a:p>
            <a:endParaRPr lang="en-SE" sz="1000" dirty="0"/>
          </a:p>
          <a:p>
            <a:endParaRPr lang="en-SE" sz="1000" dirty="0"/>
          </a:p>
        </p:txBody>
      </p:sp>
      <p:sp>
        <p:nvSpPr>
          <p:cNvPr id="102" name="Cube 101">
            <a:extLst>
              <a:ext uri="{FF2B5EF4-FFF2-40B4-BE49-F238E27FC236}">
                <a16:creationId xmlns:a16="http://schemas.microsoft.com/office/drawing/2014/main" id="{CC7D1CED-78BE-B1CD-56B8-D4A7492369AB}"/>
              </a:ext>
            </a:extLst>
          </p:cNvPr>
          <p:cNvSpPr>
            <a:spLocks/>
          </p:cNvSpPr>
          <p:nvPr/>
        </p:nvSpPr>
        <p:spPr>
          <a:xfrm>
            <a:off x="5218198" y="2904777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3" name="Cube 102">
            <a:extLst>
              <a:ext uri="{FF2B5EF4-FFF2-40B4-BE49-F238E27FC236}">
                <a16:creationId xmlns:a16="http://schemas.microsoft.com/office/drawing/2014/main" id="{E5B5C23A-9A18-9399-56A6-B18F8BA0D9F8}"/>
              </a:ext>
            </a:extLst>
          </p:cNvPr>
          <p:cNvSpPr>
            <a:spLocks/>
          </p:cNvSpPr>
          <p:nvPr/>
        </p:nvSpPr>
        <p:spPr>
          <a:xfrm>
            <a:off x="5302753" y="3275195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5" name="Cube 104">
            <a:extLst>
              <a:ext uri="{FF2B5EF4-FFF2-40B4-BE49-F238E27FC236}">
                <a16:creationId xmlns:a16="http://schemas.microsoft.com/office/drawing/2014/main" id="{7387AE51-23F3-4C89-1589-F439D6ABD090}"/>
              </a:ext>
            </a:extLst>
          </p:cNvPr>
          <p:cNvSpPr>
            <a:spLocks/>
          </p:cNvSpPr>
          <p:nvPr/>
        </p:nvSpPr>
        <p:spPr>
          <a:xfrm>
            <a:off x="6928752" y="2089404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6" name="Cube 105">
            <a:extLst>
              <a:ext uri="{FF2B5EF4-FFF2-40B4-BE49-F238E27FC236}">
                <a16:creationId xmlns:a16="http://schemas.microsoft.com/office/drawing/2014/main" id="{66CCEBCF-DC3F-9D5B-5C99-B67CBE600467}"/>
              </a:ext>
            </a:extLst>
          </p:cNvPr>
          <p:cNvSpPr>
            <a:spLocks/>
          </p:cNvSpPr>
          <p:nvPr/>
        </p:nvSpPr>
        <p:spPr>
          <a:xfrm>
            <a:off x="7013307" y="2459822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7" name="Cube 106">
            <a:extLst>
              <a:ext uri="{FF2B5EF4-FFF2-40B4-BE49-F238E27FC236}">
                <a16:creationId xmlns:a16="http://schemas.microsoft.com/office/drawing/2014/main" id="{28608B37-B027-206C-3CDA-AF3F0E964CD4}"/>
              </a:ext>
            </a:extLst>
          </p:cNvPr>
          <p:cNvSpPr>
            <a:spLocks/>
          </p:cNvSpPr>
          <p:nvPr/>
        </p:nvSpPr>
        <p:spPr>
          <a:xfrm>
            <a:off x="7097954" y="2812813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8" name="Cube 107">
            <a:extLst>
              <a:ext uri="{FF2B5EF4-FFF2-40B4-BE49-F238E27FC236}">
                <a16:creationId xmlns:a16="http://schemas.microsoft.com/office/drawing/2014/main" id="{19B9D7F1-9679-4A4C-FA9B-4E4D751197A3}"/>
              </a:ext>
            </a:extLst>
          </p:cNvPr>
          <p:cNvSpPr>
            <a:spLocks/>
          </p:cNvSpPr>
          <p:nvPr/>
        </p:nvSpPr>
        <p:spPr>
          <a:xfrm>
            <a:off x="7192853" y="3089822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10" name="Cube 109">
            <a:extLst>
              <a:ext uri="{FF2B5EF4-FFF2-40B4-BE49-F238E27FC236}">
                <a16:creationId xmlns:a16="http://schemas.microsoft.com/office/drawing/2014/main" id="{4167D195-1C6E-7F6D-B39E-AF0E9C6DA97F}"/>
              </a:ext>
            </a:extLst>
          </p:cNvPr>
          <p:cNvSpPr>
            <a:spLocks/>
          </p:cNvSpPr>
          <p:nvPr/>
        </p:nvSpPr>
        <p:spPr>
          <a:xfrm>
            <a:off x="7277408" y="3460240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2" name="Cube 121">
            <a:extLst>
              <a:ext uri="{FF2B5EF4-FFF2-40B4-BE49-F238E27FC236}">
                <a16:creationId xmlns:a16="http://schemas.microsoft.com/office/drawing/2014/main" id="{28B9539A-EB3F-C0D4-0062-16044050FBEE}"/>
              </a:ext>
            </a:extLst>
          </p:cNvPr>
          <p:cNvSpPr>
            <a:spLocks/>
          </p:cNvSpPr>
          <p:nvPr/>
        </p:nvSpPr>
        <p:spPr>
          <a:xfrm>
            <a:off x="6007239" y="2295572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3" name="Cube 122">
            <a:extLst>
              <a:ext uri="{FF2B5EF4-FFF2-40B4-BE49-F238E27FC236}">
                <a16:creationId xmlns:a16="http://schemas.microsoft.com/office/drawing/2014/main" id="{636ACDFD-D0BA-3166-4A4D-298FC119CDEC}"/>
              </a:ext>
            </a:extLst>
          </p:cNvPr>
          <p:cNvSpPr>
            <a:spLocks/>
          </p:cNvSpPr>
          <p:nvPr/>
        </p:nvSpPr>
        <p:spPr>
          <a:xfrm>
            <a:off x="6102138" y="2572581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4" name="Cube 123">
            <a:extLst>
              <a:ext uri="{FF2B5EF4-FFF2-40B4-BE49-F238E27FC236}">
                <a16:creationId xmlns:a16="http://schemas.microsoft.com/office/drawing/2014/main" id="{E84403AA-0A25-533C-583F-6C48370C4333}"/>
              </a:ext>
            </a:extLst>
          </p:cNvPr>
          <p:cNvSpPr>
            <a:spLocks/>
          </p:cNvSpPr>
          <p:nvPr/>
        </p:nvSpPr>
        <p:spPr>
          <a:xfrm>
            <a:off x="6186693" y="2942999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5" name="Cube 124">
            <a:extLst>
              <a:ext uri="{FF2B5EF4-FFF2-40B4-BE49-F238E27FC236}">
                <a16:creationId xmlns:a16="http://schemas.microsoft.com/office/drawing/2014/main" id="{98DD57B4-2A74-8FCE-0ABF-90AF421A5A72}"/>
              </a:ext>
            </a:extLst>
          </p:cNvPr>
          <p:cNvSpPr>
            <a:spLocks/>
          </p:cNvSpPr>
          <p:nvPr/>
        </p:nvSpPr>
        <p:spPr>
          <a:xfrm>
            <a:off x="6272902" y="3284540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8" name="Cube 127">
            <a:extLst>
              <a:ext uri="{FF2B5EF4-FFF2-40B4-BE49-F238E27FC236}">
                <a16:creationId xmlns:a16="http://schemas.microsoft.com/office/drawing/2014/main" id="{F60E7391-B0C4-187B-5ACA-390710A113C3}"/>
              </a:ext>
            </a:extLst>
          </p:cNvPr>
          <p:cNvSpPr>
            <a:spLocks/>
          </p:cNvSpPr>
          <p:nvPr/>
        </p:nvSpPr>
        <p:spPr>
          <a:xfrm>
            <a:off x="8037825" y="2466573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9" name="Cube 128">
            <a:extLst>
              <a:ext uri="{FF2B5EF4-FFF2-40B4-BE49-F238E27FC236}">
                <a16:creationId xmlns:a16="http://schemas.microsoft.com/office/drawing/2014/main" id="{2727F785-380E-4981-6CD5-120CAAF90D79}"/>
              </a:ext>
            </a:extLst>
          </p:cNvPr>
          <p:cNvSpPr>
            <a:spLocks/>
          </p:cNvSpPr>
          <p:nvPr/>
        </p:nvSpPr>
        <p:spPr>
          <a:xfrm>
            <a:off x="8132724" y="2743582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30" name="Cube 129">
            <a:extLst>
              <a:ext uri="{FF2B5EF4-FFF2-40B4-BE49-F238E27FC236}">
                <a16:creationId xmlns:a16="http://schemas.microsoft.com/office/drawing/2014/main" id="{AA99064E-0682-BC3B-F377-6FB300F54FC4}"/>
              </a:ext>
            </a:extLst>
          </p:cNvPr>
          <p:cNvSpPr>
            <a:spLocks/>
          </p:cNvSpPr>
          <p:nvPr/>
        </p:nvSpPr>
        <p:spPr>
          <a:xfrm>
            <a:off x="8217279" y="3114000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31" name="Cube 130">
            <a:extLst>
              <a:ext uri="{FF2B5EF4-FFF2-40B4-BE49-F238E27FC236}">
                <a16:creationId xmlns:a16="http://schemas.microsoft.com/office/drawing/2014/main" id="{149C5B8D-62C6-C93D-C0F4-88E5A46241E6}"/>
              </a:ext>
            </a:extLst>
          </p:cNvPr>
          <p:cNvSpPr>
            <a:spLocks/>
          </p:cNvSpPr>
          <p:nvPr/>
        </p:nvSpPr>
        <p:spPr>
          <a:xfrm>
            <a:off x="5138357" y="402199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62BEEEC2-1A85-8905-1C40-C814C420EF92}"/>
              </a:ext>
            </a:extLst>
          </p:cNvPr>
          <p:cNvSpPr/>
          <p:nvPr/>
        </p:nvSpPr>
        <p:spPr>
          <a:xfrm>
            <a:off x="5902379" y="547930"/>
            <a:ext cx="568627" cy="10096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B789A82E-C1D2-B2D4-A5AC-FF90F53AE03B}"/>
              </a:ext>
            </a:extLst>
          </p:cNvPr>
          <p:cNvSpPr/>
          <p:nvPr/>
        </p:nvSpPr>
        <p:spPr>
          <a:xfrm>
            <a:off x="5902379" y="736917"/>
            <a:ext cx="568627" cy="10096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54D90F6-9F73-8CA0-5CA6-9DA46847EEAD}"/>
              </a:ext>
            </a:extLst>
          </p:cNvPr>
          <p:cNvSpPr/>
          <p:nvPr/>
        </p:nvSpPr>
        <p:spPr>
          <a:xfrm rot="5400000">
            <a:off x="8383569" y="3259789"/>
            <a:ext cx="1363452" cy="2111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000" dirty="0">
                <a:solidFill>
                  <a:schemeClr val="tx1"/>
                </a:solidFill>
              </a:rPr>
              <a:t>Adaptive Pooling - 512</a:t>
            </a:r>
          </a:p>
        </p:txBody>
      </p:sp>
      <p:sp>
        <p:nvSpPr>
          <p:cNvPr id="156" name="Cube 155">
            <a:extLst>
              <a:ext uri="{FF2B5EF4-FFF2-40B4-BE49-F238E27FC236}">
                <a16:creationId xmlns:a16="http://schemas.microsoft.com/office/drawing/2014/main" id="{232D157B-5FA4-3E43-8DEF-53562A1C0938}"/>
              </a:ext>
            </a:extLst>
          </p:cNvPr>
          <p:cNvSpPr>
            <a:spLocks/>
          </p:cNvSpPr>
          <p:nvPr/>
        </p:nvSpPr>
        <p:spPr>
          <a:xfrm>
            <a:off x="9932349" y="4909323"/>
            <a:ext cx="494949" cy="630000"/>
          </a:xfrm>
          <a:prstGeom prst="cube">
            <a:avLst>
              <a:gd name="adj" fmla="val 3422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57" name="Cube 156">
            <a:extLst>
              <a:ext uri="{FF2B5EF4-FFF2-40B4-BE49-F238E27FC236}">
                <a16:creationId xmlns:a16="http://schemas.microsoft.com/office/drawing/2014/main" id="{0DE38D02-D548-048C-FAB0-1E2E6227D5C5}"/>
              </a:ext>
            </a:extLst>
          </p:cNvPr>
          <p:cNvSpPr>
            <a:spLocks/>
          </p:cNvSpPr>
          <p:nvPr/>
        </p:nvSpPr>
        <p:spPr>
          <a:xfrm>
            <a:off x="9888923" y="4942988"/>
            <a:ext cx="494949" cy="630000"/>
          </a:xfrm>
          <a:prstGeom prst="cube">
            <a:avLst>
              <a:gd name="adj" fmla="val 3422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58" name="Cube 157">
            <a:extLst>
              <a:ext uri="{FF2B5EF4-FFF2-40B4-BE49-F238E27FC236}">
                <a16:creationId xmlns:a16="http://schemas.microsoft.com/office/drawing/2014/main" id="{DE10E7C5-4DBD-7472-A311-2022705951C6}"/>
              </a:ext>
            </a:extLst>
          </p:cNvPr>
          <p:cNvSpPr>
            <a:spLocks/>
          </p:cNvSpPr>
          <p:nvPr/>
        </p:nvSpPr>
        <p:spPr>
          <a:xfrm>
            <a:off x="9852073" y="4976653"/>
            <a:ext cx="494949" cy="630000"/>
          </a:xfrm>
          <a:prstGeom prst="cube">
            <a:avLst>
              <a:gd name="adj" fmla="val 3422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59" name="Cube 158">
            <a:extLst>
              <a:ext uri="{FF2B5EF4-FFF2-40B4-BE49-F238E27FC236}">
                <a16:creationId xmlns:a16="http://schemas.microsoft.com/office/drawing/2014/main" id="{531C8EDC-0094-ECDD-4F0D-81ACFFCEEA0C}"/>
              </a:ext>
            </a:extLst>
          </p:cNvPr>
          <p:cNvSpPr>
            <a:spLocks/>
          </p:cNvSpPr>
          <p:nvPr/>
        </p:nvSpPr>
        <p:spPr>
          <a:xfrm>
            <a:off x="9815223" y="5017518"/>
            <a:ext cx="494949" cy="630000"/>
          </a:xfrm>
          <a:prstGeom prst="cube">
            <a:avLst>
              <a:gd name="adj" fmla="val 3422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60" name="Cube 159">
            <a:extLst>
              <a:ext uri="{FF2B5EF4-FFF2-40B4-BE49-F238E27FC236}">
                <a16:creationId xmlns:a16="http://schemas.microsoft.com/office/drawing/2014/main" id="{4BC8F94D-1E72-EF1F-C0AC-B3EB83F4C5BB}"/>
              </a:ext>
            </a:extLst>
          </p:cNvPr>
          <p:cNvSpPr>
            <a:spLocks/>
          </p:cNvSpPr>
          <p:nvPr/>
        </p:nvSpPr>
        <p:spPr>
          <a:xfrm>
            <a:off x="9778373" y="5051658"/>
            <a:ext cx="494949" cy="630000"/>
          </a:xfrm>
          <a:prstGeom prst="cube">
            <a:avLst>
              <a:gd name="adj" fmla="val 3422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61" name="Cube 160">
            <a:extLst>
              <a:ext uri="{FF2B5EF4-FFF2-40B4-BE49-F238E27FC236}">
                <a16:creationId xmlns:a16="http://schemas.microsoft.com/office/drawing/2014/main" id="{F645E1DD-CCF8-A3A4-A14B-519990D336D3}"/>
              </a:ext>
            </a:extLst>
          </p:cNvPr>
          <p:cNvSpPr>
            <a:spLocks/>
          </p:cNvSpPr>
          <p:nvPr/>
        </p:nvSpPr>
        <p:spPr>
          <a:xfrm>
            <a:off x="9741523" y="5085798"/>
            <a:ext cx="494949" cy="630000"/>
          </a:xfrm>
          <a:prstGeom prst="cube">
            <a:avLst>
              <a:gd name="adj" fmla="val 3422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64" name="Cube 163">
            <a:extLst>
              <a:ext uri="{FF2B5EF4-FFF2-40B4-BE49-F238E27FC236}">
                <a16:creationId xmlns:a16="http://schemas.microsoft.com/office/drawing/2014/main" id="{1BAB750D-8AA3-C54F-EE4E-30399F9CE330}"/>
              </a:ext>
            </a:extLst>
          </p:cNvPr>
          <p:cNvSpPr>
            <a:spLocks/>
          </p:cNvSpPr>
          <p:nvPr/>
        </p:nvSpPr>
        <p:spPr>
          <a:xfrm>
            <a:off x="9704673" y="5120934"/>
            <a:ext cx="494949" cy="630000"/>
          </a:xfrm>
          <a:prstGeom prst="cube">
            <a:avLst>
              <a:gd name="adj" fmla="val 3422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D7F17716-DC21-F3BF-A5B5-D00FA883CAC7}"/>
              </a:ext>
            </a:extLst>
          </p:cNvPr>
          <p:cNvSpPr txBox="1"/>
          <p:nvPr/>
        </p:nvSpPr>
        <p:spPr>
          <a:xfrm>
            <a:off x="9613359" y="5159087"/>
            <a:ext cx="6599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Spherical Spline Flow</a:t>
            </a:r>
            <a:endParaRPr lang="en-SE" sz="1000" dirty="0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35F791C9-231A-832B-0205-C9C0A3303224}"/>
              </a:ext>
            </a:extLst>
          </p:cNvPr>
          <p:cNvSpPr/>
          <p:nvPr/>
        </p:nvSpPr>
        <p:spPr>
          <a:xfrm>
            <a:off x="4881946" y="18255"/>
            <a:ext cx="2805856" cy="1424411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70" name="Bent Up Arrow 169">
            <a:extLst>
              <a:ext uri="{FF2B5EF4-FFF2-40B4-BE49-F238E27FC236}">
                <a16:creationId xmlns:a16="http://schemas.microsoft.com/office/drawing/2014/main" id="{B6F902DD-9169-AFCD-AC59-DAE9904A96B0}"/>
              </a:ext>
            </a:extLst>
          </p:cNvPr>
          <p:cNvSpPr/>
          <p:nvPr/>
        </p:nvSpPr>
        <p:spPr>
          <a:xfrm rot="5400000">
            <a:off x="3494621" y="3093716"/>
            <a:ext cx="804720" cy="426841"/>
          </a:xfrm>
          <a:prstGeom prst="bentUpArrow">
            <a:avLst>
              <a:gd name="adj1" fmla="val 30951"/>
              <a:gd name="adj2" fmla="val 25000"/>
              <a:gd name="adj3" fmla="val 25000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1" name="Bent Up Arrow 170">
            <a:extLst>
              <a:ext uri="{FF2B5EF4-FFF2-40B4-BE49-F238E27FC236}">
                <a16:creationId xmlns:a16="http://schemas.microsoft.com/office/drawing/2014/main" id="{32C7A745-4EF7-D684-84ED-94E0C1DF9D7E}"/>
              </a:ext>
            </a:extLst>
          </p:cNvPr>
          <p:cNvSpPr/>
          <p:nvPr/>
        </p:nvSpPr>
        <p:spPr>
          <a:xfrm rot="16200000" flipV="1">
            <a:off x="3442000" y="3737597"/>
            <a:ext cx="912409" cy="429291"/>
          </a:xfrm>
          <a:prstGeom prst="bentUpArrow">
            <a:avLst>
              <a:gd name="adj1" fmla="val 32438"/>
              <a:gd name="adj2" fmla="val 25000"/>
              <a:gd name="adj3" fmla="val 25000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58583CEB-A81E-4889-0E65-09C0F6F768F9}"/>
              </a:ext>
            </a:extLst>
          </p:cNvPr>
          <p:cNvSpPr txBox="1"/>
          <p:nvPr/>
        </p:nvSpPr>
        <p:spPr>
          <a:xfrm>
            <a:off x="3148158" y="687252"/>
            <a:ext cx="1574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CNN2 </a:t>
            </a:r>
          </a:p>
          <a:p>
            <a:r>
              <a:rPr lang="en-SE" sz="1000" dirty="0"/>
              <a:t>4x 1d-conv</a:t>
            </a:r>
          </a:p>
          <a:p>
            <a:r>
              <a:rPr lang="en-SE" sz="1000" dirty="0"/>
              <a:t>kernel (1 x 16),</a:t>
            </a:r>
          </a:p>
          <a:p>
            <a:r>
              <a:rPr lang="en-SE" sz="1000" dirty="0"/>
              <a:t>256 filter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77E19BF7-1CF0-8659-845D-B4CC30EDF040}"/>
              </a:ext>
            </a:extLst>
          </p:cNvPr>
          <p:cNvSpPr/>
          <p:nvPr/>
        </p:nvSpPr>
        <p:spPr>
          <a:xfrm rot="5400000">
            <a:off x="3224219" y="3565185"/>
            <a:ext cx="1054283" cy="1170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000" dirty="0">
                <a:solidFill>
                  <a:schemeClr val="tx1"/>
                </a:solidFill>
              </a:rPr>
              <a:t>Reshape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A3DBE872-D5D3-B2E1-0134-461E70365041}"/>
              </a:ext>
            </a:extLst>
          </p:cNvPr>
          <p:cNvSpPr txBox="1"/>
          <p:nvPr/>
        </p:nvSpPr>
        <p:spPr>
          <a:xfrm>
            <a:off x="2225539" y="5802045"/>
            <a:ext cx="3781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CNN1 </a:t>
            </a:r>
            <a:r>
              <a:rPr lang="en-SE" sz="1000" dirty="0"/>
              <a:t>4x 1d-conv, 32 filter, kernel (1 x 16), average pooling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A76A20CE-72DE-74CA-76E6-686321ABBD00}"/>
              </a:ext>
            </a:extLst>
          </p:cNvPr>
          <p:cNvSpPr txBox="1"/>
          <p:nvPr/>
        </p:nvSpPr>
        <p:spPr>
          <a:xfrm>
            <a:off x="3373011" y="6450206"/>
            <a:ext cx="267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CNN4 </a:t>
            </a:r>
            <a:r>
              <a:rPr lang="en-SE" sz="1000" dirty="0"/>
              <a:t>4x 1d-conv, 256 filter, kernel (1 x 16)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9CE2948A-D52E-B44F-A725-9EFB5E06763E}"/>
              </a:ext>
            </a:extLst>
          </p:cNvPr>
          <p:cNvSpPr txBox="1"/>
          <p:nvPr/>
        </p:nvSpPr>
        <p:spPr>
          <a:xfrm>
            <a:off x="2957288" y="6207112"/>
            <a:ext cx="3877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CNN3 </a:t>
            </a:r>
            <a:r>
              <a:rPr lang="en-SE" sz="1000" dirty="0"/>
              <a:t>4x 1d-conv, 128 filte, kernel (1 x 16), average pooling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E9B03D6F-D031-AAAA-FC42-9CDBBEC8D724}"/>
              </a:ext>
            </a:extLst>
          </p:cNvPr>
          <p:cNvSpPr txBox="1"/>
          <p:nvPr/>
        </p:nvSpPr>
        <p:spPr>
          <a:xfrm>
            <a:off x="2588573" y="6004579"/>
            <a:ext cx="47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CNN2 </a:t>
            </a:r>
            <a:r>
              <a:rPr lang="en-SE" sz="1000" dirty="0"/>
              <a:t>4x 1d-conv, 64 filter, kernel (1 x 16), average pooling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E70AC81A-A45B-F972-7CF8-08EBAB865CD3}"/>
              </a:ext>
            </a:extLst>
          </p:cNvPr>
          <p:cNvSpPr txBox="1"/>
          <p:nvPr/>
        </p:nvSpPr>
        <p:spPr>
          <a:xfrm>
            <a:off x="9624372" y="393796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Sigmoid activation</a:t>
            </a:r>
            <a:endParaRPr lang="en-SE" sz="1400" dirty="0"/>
          </a:p>
        </p:txBody>
      </p:sp>
      <p:cxnSp>
        <p:nvCxnSpPr>
          <p:cNvPr id="180" name="Curved Connector 179">
            <a:extLst>
              <a:ext uri="{FF2B5EF4-FFF2-40B4-BE49-F238E27FC236}">
                <a16:creationId xmlns:a16="http://schemas.microsoft.com/office/drawing/2014/main" id="{531E4E0F-3364-4165-73F4-FA7DCBDE4E06}"/>
              </a:ext>
            </a:extLst>
          </p:cNvPr>
          <p:cNvCxnSpPr/>
          <p:nvPr/>
        </p:nvCxnSpPr>
        <p:spPr>
          <a:xfrm flipV="1">
            <a:off x="9915922" y="911464"/>
            <a:ext cx="754879" cy="649222"/>
          </a:xfrm>
          <a:prstGeom prst="curvedConnector3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>
            <a:extLst>
              <a:ext uri="{FF2B5EF4-FFF2-40B4-BE49-F238E27FC236}">
                <a16:creationId xmlns:a16="http://schemas.microsoft.com/office/drawing/2014/main" id="{D177AE0E-7247-DB4C-BAAD-297C361E494A}"/>
              </a:ext>
            </a:extLst>
          </p:cNvPr>
          <p:cNvSpPr txBox="1"/>
          <p:nvPr/>
        </p:nvSpPr>
        <p:spPr>
          <a:xfrm>
            <a:off x="4860096" y="11289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000" dirty="0"/>
              <a:t>ResNet Block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43194A83-99D5-D069-6FED-288686957BEE}"/>
              </a:ext>
            </a:extLst>
          </p:cNvPr>
          <p:cNvSpPr/>
          <p:nvPr/>
        </p:nvSpPr>
        <p:spPr>
          <a:xfrm>
            <a:off x="4881946" y="18255"/>
            <a:ext cx="831201" cy="253591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BCFADC0F-011F-CC46-5596-64A72982D6B4}"/>
              </a:ext>
            </a:extLst>
          </p:cNvPr>
          <p:cNvSpPr txBox="1"/>
          <p:nvPr/>
        </p:nvSpPr>
        <p:spPr>
          <a:xfrm>
            <a:off x="6190133" y="4047079"/>
            <a:ext cx="1371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ResNet</a:t>
            </a:r>
            <a:r>
              <a:rPr lang="en-SE" dirty="0"/>
              <a:t>-3</a:t>
            </a:r>
          </a:p>
          <a:p>
            <a:r>
              <a:rPr lang="en-SE" sz="1000" dirty="0"/>
              <a:t>4x ResNet Block</a:t>
            </a:r>
          </a:p>
          <a:p>
            <a:r>
              <a:rPr lang="en-SE" sz="1000" dirty="0"/>
              <a:t>128 filter</a:t>
            </a:r>
          </a:p>
          <a:p>
            <a:r>
              <a:rPr lang="en-GB" sz="1000" dirty="0"/>
              <a:t>k</a:t>
            </a:r>
            <a:r>
              <a:rPr lang="en-SE" sz="1000" dirty="0"/>
              <a:t>ernel (3 x 3)</a:t>
            </a:r>
          </a:p>
          <a:p>
            <a:endParaRPr lang="en-SE" sz="1000" dirty="0"/>
          </a:p>
          <a:p>
            <a:endParaRPr lang="en-SE" sz="1000" dirty="0"/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F2821BF-6405-584E-B1F2-A7052D2D7C4A}"/>
              </a:ext>
            </a:extLst>
          </p:cNvPr>
          <p:cNvSpPr txBox="1"/>
          <p:nvPr/>
        </p:nvSpPr>
        <p:spPr>
          <a:xfrm>
            <a:off x="7037216" y="4640590"/>
            <a:ext cx="1371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ResNet</a:t>
            </a:r>
            <a:r>
              <a:rPr lang="en-SE" dirty="0"/>
              <a:t>-4</a:t>
            </a:r>
          </a:p>
          <a:p>
            <a:r>
              <a:rPr lang="en-SE" sz="1000" dirty="0"/>
              <a:t>6x ResNet Block</a:t>
            </a:r>
          </a:p>
          <a:p>
            <a:r>
              <a:rPr lang="en-SE" sz="1000" dirty="0"/>
              <a:t>256 filter</a:t>
            </a:r>
          </a:p>
          <a:p>
            <a:r>
              <a:rPr lang="en-GB" sz="1000" dirty="0"/>
              <a:t>k</a:t>
            </a:r>
            <a:r>
              <a:rPr lang="en-SE" sz="1000" dirty="0"/>
              <a:t>ernel (3 x 3)</a:t>
            </a:r>
          </a:p>
          <a:p>
            <a:endParaRPr lang="en-SE" sz="1000" dirty="0"/>
          </a:p>
          <a:p>
            <a:endParaRPr lang="en-SE" sz="1000" dirty="0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3C363B0E-FC3D-73B7-85F2-364027E14B89}"/>
              </a:ext>
            </a:extLst>
          </p:cNvPr>
          <p:cNvSpPr txBox="1"/>
          <p:nvPr/>
        </p:nvSpPr>
        <p:spPr>
          <a:xfrm>
            <a:off x="7972972" y="3847296"/>
            <a:ext cx="105981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ResNet</a:t>
            </a:r>
            <a:r>
              <a:rPr lang="en-SE" dirty="0"/>
              <a:t>-5</a:t>
            </a:r>
          </a:p>
          <a:p>
            <a:r>
              <a:rPr lang="en-SE" sz="1000" dirty="0"/>
              <a:t>3x ResNet Block</a:t>
            </a:r>
          </a:p>
          <a:p>
            <a:r>
              <a:rPr lang="en-SE" sz="1000" dirty="0"/>
              <a:t>512 filter</a:t>
            </a:r>
          </a:p>
          <a:p>
            <a:r>
              <a:rPr lang="en-GB" sz="1000" dirty="0"/>
              <a:t>k</a:t>
            </a:r>
            <a:r>
              <a:rPr lang="en-SE" sz="1000" dirty="0"/>
              <a:t>ernel (3 x 3)</a:t>
            </a:r>
          </a:p>
          <a:p>
            <a:endParaRPr lang="en-SE" sz="1000" dirty="0"/>
          </a:p>
          <a:p>
            <a:endParaRPr lang="en-SE" sz="1000" dirty="0"/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4FCFCF2A-D2A5-8369-2022-E2F60E3256B0}"/>
              </a:ext>
            </a:extLst>
          </p:cNvPr>
          <p:cNvSpPr txBox="1"/>
          <p:nvPr/>
        </p:nvSpPr>
        <p:spPr>
          <a:xfrm rot="18923800">
            <a:off x="4183576" y="2755403"/>
            <a:ext cx="11421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800" dirty="0"/>
              <a:t>64 x 128 x128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3029EC6-C57A-782A-A754-33162D7FA08F}"/>
              </a:ext>
            </a:extLst>
          </p:cNvPr>
          <p:cNvSpPr txBox="1"/>
          <p:nvPr/>
        </p:nvSpPr>
        <p:spPr>
          <a:xfrm rot="18923800">
            <a:off x="5045192" y="2015190"/>
            <a:ext cx="1142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Max Pooling</a:t>
            </a:r>
            <a:endParaRPr lang="en-SE" sz="800" dirty="0"/>
          </a:p>
          <a:p>
            <a:r>
              <a:rPr lang="en-SE" sz="800" dirty="0"/>
              <a:t>64 x 64 x 64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3700B79C-3FD4-D6AC-EB8F-A8210F7504B2}"/>
              </a:ext>
            </a:extLst>
          </p:cNvPr>
          <p:cNvSpPr txBox="1"/>
          <p:nvPr/>
        </p:nvSpPr>
        <p:spPr>
          <a:xfrm rot="18923800">
            <a:off x="6131922" y="1712380"/>
            <a:ext cx="1142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D</a:t>
            </a:r>
            <a:r>
              <a:rPr lang="en-SE" sz="800" dirty="0"/>
              <a:t>own sampling</a:t>
            </a:r>
          </a:p>
          <a:p>
            <a:r>
              <a:rPr lang="en-SE" sz="800" dirty="0"/>
              <a:t>128 x 32 x 32</a:t>
            </a:r>
          </a:p>
        </p:txBody>
      </p:sp>
      <p:sp>
        <p:nvSpPr>
          <p:cNvPr id="6144" name="TextBox 6143">
            <a:extLst>
              <a:ext uri="{FF2B5EF4-FFF2-40B4-BE49-F238E27FC236}">
                <a16:creationId xmlns:a16="http://schemas.microsoft.com/office/drawing/2014/main" id="{4FAF9171-1AE4-076A-A35C-BA78FBA03B53}"/>
              </a:ext>
            </a:extLst>
          </p:cNvPr>
          <p:cNvSpPr txBox="1"/>
          <p:nvPr/>
        </p:nvSpPr>
        <p:spPr>
          <a:xfrm rot="18923800">
            <a:off x="7229851" y="1546083"/>
            <a:ext cx="1142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D</a:t>
            </a:r>
            <a:r>
              <a:rPr lang="en-SE" sz="800" dirty="0"/>
              <a:t>own sampling</a:t>
            </a:r>
          </a:p>
          <a:p>
            <a:r>
              <a:rPr lang="en-SE" sz="800" dirty="0"/>
              <a:t>256 x 16 x 16</a:t>
            </a:r>
          </a:p>
        </p:txBody>
      </p:sp>
      <p:sp>
        <p:nvSpPr>
          <p:cNvPr id="6145" name="TextBox 6144">
            <a:extLst>
              <a:ext uri="{FF2B5EF4-FFF2-40B4-BE49-F238E27FC236}">
                <a16:creationId xmlns:a16="http://schemas.microsoft.com/office/drawing/2014/main" id="{D3578529-D8E2-89A3-5FA3-8A4F905A0E8A}"/>
              </a:ext>
            </a:extLst>
          </p:cNvPr>
          <p:cNvSpPr txBox="1"/>
          <p:nvPr/>
        </p:nvSpPr>
        <p:spPr>
          <a:xfrm rot="18923800">
            <a:off x="8159988" y="1829842"/>
            <a:ext cx="1142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D</a:t>
            </a:r>
            <a:r>
              <a:rPr lang="en-SE" sz="800" dirty="0"/>
              <a:t>own sampling</a:t>
            </a:r>
          </a:p>
          <a:p>
            <a:r>
              <a:rPr lang="en-SE" sz="800" dirty="0"/>
              <a:t>512 x 8 x 8</a:t>
            </a:r>
          </a:p>
        </p:txBody>
      </p:sp>
      <p:cxnSp>
        <p:nvCxnSpPr>
          <p:cNvPr id="6147" name="Straight Arrow Connector 6146">
            <a:extLst>
              <a:ext uri="{FF2B5EF4-FFF2-40B4-BE49-F238E27FC236}">
                <a16:creationId xmlns:a16="http://schemas.microsoft.com/office/drawing/2014/main" id="{F4905962-680F-D1C5-1B89-A5020558B6C6}"/>
              </a:ext>
            </a:extLst>
          </p:cNvPr>
          <p:cNvCxnSpPr>
            <a:cxnSpLocks/>
          </p:cNvCxnSpPr>
          <p:nvPr/>
        </p:nvCxnSpPr>
        <p:spPr>
          <a:xfrm>
            <a:off x="5387445" y="2776604"/>
            <a:ext cx="173797" cy="690573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1" name="Straight Arrow Connector 6150">
            <a:extLst>
              <a:ext uri="{FF2B5EF4-FFF2-40B4-BE49-F238E27FC236}">
                <a16:creationId xmlns:a16="http://schemas.microsoft.com/office/drawing/2014/main" id="{AD6584EC-1E70-5491-B1FA-2FE0AD579F4D}"/>
              </a:ext>
            </a:extLst>
          </p:cNvPr>
          <p:cNvCxnSpPr>
            <a:cxnSpLocks/>
          </p:cNvCxnSpPr>
          <p:nvPr/>
        </p:nvCxnSpPr>
        <p:spPr>
          <a:xfrm>
            <a:off x="6251237" y="2439823"/>
            <a:ext cx="289281" cy="1027354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7" name="Straight Arrow Connector 6156">
            <a:extLst>
              <a:ext uri="{FF2B5EF4-FFF2-40B4-BE49-F238E27FC236}">
                <a16:creationId xmlns:a16="http://schemas.microsoft.com/office/drawing/2014/main" id="{A064BC3A-E712-F4C2-3D8A-FE264FC53629}"/>
              </a:ext>
            </a:extLst>
          </p:cNvPr>
          <p:cNvCxnSpPr>
            <a:cxnSpLocks/>
          </p:cNvCxnSpPr>
          <p:nvPr/>
        </p:nvCxnSpPr>
        <p:spPr>
          <a:xfrm>
            <a:off x="8288696" y="2591209"/>
            <a:ext cx="190045" cy="707609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61" name="Rectangle 6160">
            <a:extLst>
              <a:ext uri="{FF2B5EF4-FFF2-40B4-BE49-F238E27FC236}">
                <a16:creationId xmlns:a16="http://schemas.microsoft.com/office/drawing/2014/main" id="{9815D1CA-D45D-F38E-FAC9-581F1EBA12A5}"/>
              </a:ext>
            </a:extLst>
          </p:cNvPr>
          <p:cNvSpPr/>
          <p:nvPr/>
        </p:nvSpPr>
        <p:spPr>
          <a:xfrm>
            <a:off x="-227070" y="-765480"/>
            <a:ext cx="4891305" cy="1414376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6162" name="Cube 6161">
            <a:extLst>
              <a:ext uri="{FF2B5EF4-FFF2-40B4-BE49-F238E27FC236}">
                <a16:creationId xmlns:a16="http://schemas.microsoft.com/office/drawing/2014/main" id="{7F805716-74C2-5EF7-9D10-4C22B6E4D0BB}"/>
              </a:ext>
            </a:extLst>
          </p:cNvPr>
          <p:cNvSpPr>
            <a:spLocks/>
          </p:cNvSpPr>
          <p:nvPr/>
        </p:nvSpPr>
        <p:spPr>
          <a:xfrm>
            <a:off x="7360323" y="3790023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cxnSp>
        <p:nvCxnSpPr>
          <p:cNvPr id="6153" name="Straight Arrow Connector 6152">
            <a:extLst>
              <a:ext uri="{FF2B5EF4-FFF2-40B4-BE49-F238E27FC236}">
                <a16:creationId xmlns:a16="http://schemas.microsoft.com/office/drawing/2014/main" id="{252949DB-5692-E40B-7698-2C62BC41FFFE}"/>
              </a:ext>
            </a:extLst>
          </p:cNvPr>
          <p:cNvCxnSpPr>
            <a:cxnSpLocks/>
          </p:cNvCxnSpPr>
          <p:nvPr/>
        </p:nvCxnSpPr>
        <p:spPr>
          <a:xfrm>
            <a:off x="7171631" y="2228200"/>
            <a:ext cx="445036" cy="174867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65" name="Right Arrow 6164">
            <a:extLst>
              <a:ext uri="{FF2B5EF4-FFF2-40B4-BE49-F238E27FC236}">
                <a16:creationId xmlns:a16="http://schemas.microsoft.com/office/drawing/2014/main" id="{039437EC-0EF7-8DF5-6D73-F5D7534B5F73}"/>
              </a:ext>
            </a:extLst>
          </p:cNvPr>
          <p:cNvSpPr/>
          <p:nvPr/>
        </p:nvSpPr>
        <p:spPr>
          <a:xfrm rot="2571303">
            <a:off x="9140811" y="3916419"/>
            <a:ext cx="898459" cy="3260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166" name="Right Arrow 6165">
            <a:extLst>
              <a:ext uri="{FF2B5EF4-FFF2-40B4-BE49-F238E27FC236}">
                <a16:creationId xmlns:a16="http://schemas.microsoft.com/office/drawing/2014/main" id="{B6D2CEC2-7AE5-E4CD-3FEC-A94AD3B5FE1B}"/>
              </a:ext>
            </a:extLst>
          </p:cNvPr>
          <p:cNvSpPr/>
          <p:nvPr/>
        </p:nvSpPr>
        <p:spPr>
          <a:xfrm>
            <a:off x="9238057" y="3165132"/>
            <a:ext cx="740616" cy="3260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167" name="Right Arrow 6166">
            <a:extLst>
              <a:ext uri="{FF2B5EF4-FFF2-40B4-BE49-F238E27FC236}">
                <a16:creationId xmlns:a16="http://schemas.microsoft.com/office/drawing/2014/main" id="{78D4BB1F-9B92-161A-1DF6-17BC6708A5EB}"/>
              </a:ext>
            </a:extLst>
          </p:cNvPr>
          <p:cNvSpPr/>
          <p:nvPr/>
        </p:nvSpPr>
        <p:spPr>
          <a:xfrm rot="17861722">
            <a:off x="9078465" y="2357627"/>
            <a:ext cx="961531" cy="3260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171" name="Rectangle 6170">
            <a:extLst>
              <a:ext uri="{FF2B5EF4-FFF2-40B4-BE49-F238E27FC236}">
                <a16:creationId xmlns:a16="http://schemas.microsoft.com/office/drawing/2014/main" id="{C69AFEA4-57AD-5E82-5AC1-84DDBD94A2A1}"/>
              </a:ext>
            </a:extLst>
          </p:cNvPr>
          <p:cNvSpPr/>
          <p:nvPr/>
        </p:nvSpPr>
        <p:spPr>
          <a:xfrm>
            <a:off x="9505174" y="4764132"/>
            <a:ext cx="2643045" cy="2055405"/>
          </a:xfrm>
          <a:prstGeom prst="rect">
            <a:avLst/>
          </a:prstGeom>
          <a:noFill/>
          <a:ln w="444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6172" name="Rectangle 6171">
            <a:extLst>
              <a:ext uri="{FF2B5EF4-FFF2-40B4-BE49-F238E27FC236}">
                <a16:creationId xmlns:a16="http://schemas.microsoft.com/office/drawing/2014/main" id="{C29A219C-22AE-114D-698A-2EE1E5B4A1D7}"/>
              </a:ext>
            </a:extLst>
          </p:cNvPr>
          <p:cNvSpPr/>
          <p:nvPr/>
        </p:nvSpPr>
        <p:spPr>
          <a:xfrm>
            <a:off x="10053575" y="2485695"/>
            <a:ext cx="2072421" cy="1665162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6174" name="Right Arrow 6173">
            <a:extLst>
              <a:ext uri="{FF2B5EF4-FFF2-40B4-BE49-F238E27FC236}">
                <a16:creationId xmlns:a16="http://schemas.microsoft.com/office/drawing/2014/main" id="{7C37E62E-A1AF-88EE-1E96-0159437ED28E}"/>
              </a:ext>
            </a:extLst>
          </p:cNvPr>
          <p:cNvSpPr/>
          <p:nvPr/>
        </p:nvSpPr>
        <p:spPr>
          <a:xfrm>
            <a:off x="2101293" y="5057545"/>
            <a:ext cx="394099" cy="3260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175" name="Right Arrow 6174">
            <a:extLst>
              <a:ext uri="{FF2B5EF4-FFF2-40B4-BE49-F238E27FC236}">
                <a16:creationId xmlns:a16="http://schemas.microsoft.com/office/drawing/2014/main" id="{82FCE6C7-1F6D-D4EE-D96A-F647DFF90254}"/>
              </a:ext>
            </a:extLst>
          </p:cNvPr>
          <p:cNvSpPr/>
          <p:nvPr/>
        </p:nvSpPr>
        <p:spPr>
          <a:xfrm>
            <a:off x="1625369" y="2052973"/>
            <a:ext cx="740616" cy="3260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DE4FE5-8268-8A5E-9B83-27B7088EC985}"/>
              </a:ext>
            </a:extLst>
          </p:cNvPr>
          <p:cNvSpPr txBox="1"/>
          <p:nvPr/>
        </p:nvSpPr>
        <p:spPr>
          <a:xfrm>
            <a:off x="10652339" y="5393309"/>
            <a:ext cx="1400409" cy="40011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Posterior PDF over the direction distribution</a:t>
            </a:r>
            <a:endParaRPr lang="en-SE" sz="10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1BDCEDD-A29A-DE50-0721-2CAF0AA1D08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68234" y="56930"/>
            <a:ext cx="923708" cy="13592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CEFF16-4423-31B8-A031-5C15363BBB73}"/>
              </a:ext>
            </a:extLst>
          </p:cNvPr>
          <p:cNvSpPr txBox="1"/>
          <p:nvPr/>
        </p:nvSpPr>
        <p:spPr>
          <a:xfrm>
            <a:off x="-2130" y="4150857"/>
            <a:ext cx="213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1" u="sng" dirty="0"/>
              <a:t>Model Deep</a:t>
            </a:r>
            <a:r>
              <a:rPr lang="en-SE" u="sng" dirty="0"/>
              <a:t>:</a:t>
            </a:r>
          </a:p>
          <a:p>
            <a:r>
              <a:rPr lang="en-SE" dirty="0"/>
              <a:t>1 x 16 x 2046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DD3FB8A-6435-6D21-AA76-D17E817F19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493" t="10744" r="6777" b="64035"/>
          <a:stretch/>
        </p:blipFill>
        <p:spPr>
          <a:xfrm>
            <a:off x="11755816" y="5809158"/>
            <a:ext cx="296932" cy="962130"/>
          </a:xfrm>
          <a:prstGeom prst="rect">
            <a:avLst/>
          </a:prstGeom>
        </p:spPr>
      </p:pic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27D1041E-0B92-AADC-45FD-F7A7F754E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77E004BB-2C6F-E5EA-ECFE-8ACEBA0C2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19</a:t>
            </a:fld>
            <a:endParaRPr lang="en-S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C6DC29-90F1-F58E-CBC1-8FDC23A656DF}"/>
              </a:ext>
            </a:extLst>
          </p:cNvPr>
          <p:cNvSpPr txBox="1"/>
          <p:nvPr/>
        </p:nvSpPr>
        <p:spPr>
          <a:xfrm>
            <a:off x="4925889" y="1060843"/>
            <a:ext cx="923708" cy="338554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tx2"/>
                </a:solidFill>
                <a:hlinkClick r:id="rId6"/>
              </a:rPr>
              <a:t>He </a:t>
            </a:r>
            <a:r>
              <a:rPr lang="en-SE" sz="800" dirty="0">
                <a:solidFill>
                  <a:schemeClr val="tx2"/>
                </a:solidFill>
                <a:hlinkClick r:id="rId6"/>
              </a:rPr>
              <a:t>et. </a:t>
            </a:r>
            <a:r>
              <a:rPr lang="en-GB" sz="800" dirty="0">
                <a:solidFill>
                  <a:schemeClr val="tx2"/>
                </a:solidFill>
                <a:hlinkClick r:id="rId6"/>
              </a:rPr>
              <a:t>a</a:t>
            </a:r>
            <a:r>
              <a:rPr lang="en-SE" sz="800" dirty="0">
                <a:solidFill>
                  <a:schemeClr val="tx2"/>
                </a:solidFill>
                <a:hlinkClick r:id="rId6"/>
              </a:rPr>
              <a:t>l, 2015</a:t>
            </a:r>
            <a:endParaRPr lang="en-SE" sz="800" dirty="0">
              <a:solidFill>
                <a:schemeClr val="tx2"/>
              </a:solidFill>
            </a:endParaRPr>
          </a:p>
          <a:p>
            <a:r>
              <a:rPr lang="en-GB" sz="800" dirty="0">
                <a:solidFill>
                  <a:schemeClr val="tx2"/>
                </a:solidFill>
                <a:hlinkClick r:id="rId7"/>
              </a:rPr>
              <a:t>Nousi et. Al, 2023 </a:t>
            </a:r>
            <a:endParaRPr lang="en-GB" sz="800" dirty="0">
              <a:solidFill>
                <a:schemeClr val="tx2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AD7120E-8A23-9C48-410D-A34059A278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22" t="68808"/>
          <a:stretch/>
        </p:blipFill>
        <p:spPr>
          <a:xfrm>
            <a:off x="10705211" y="692098"/>
            <a:ext cx="1375267" cy="11487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8824AD4-C6E5-0DF8-3BA9-FB3AFEB6AA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741" r="47060" b="351"/>
          <a:stretch/>
        </p:blipFill>
        <p:spPr>
          <a:xfrm>
            <a:off x="10919063" y="3257313"/>
            <a:ext cx="1172440" cy="85563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BC7C16A-6A5F-95DF-7F45-7BF7EEA46371}"/>
              </a:ext>
            </a:extLst>
          </p:cNvPr>
          <p:cNvSpPr/>
          <p:nvPr/>
        </p:nvSpPr>
        <p:spPr>
          <a:xfrm>
            <a:off x="9860239" y="59794"/>
            <a:ext cx="2265757" cy="2829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44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400" dirty="0">
                <a:solidFill>
                  <a:schemeClr val="tx1"/>
                </a:solidFill>
              </a:rPr>
              <a:t>Classifier – Shower type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8CA5555-3A5A-26EE-B944-9588D41E7F82}"/>
              </a:ext>
            </a:extLst>
          </p:cNvPr>
          <p:cNvSpPr/>
          <p:nvPr/>
        </p:nvSpPr>
        <p:spPr>
          <a:xfrm>
            <a:off x="10053575" y="2204773"/>
            <a:ext cx="2074133" cy="4524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44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400" dirty="0">
                <a:solidFill>
                  <a:schemeClr val="tx1"/>
                </a:solidFill>
              </a:rPr>
              <a:t>Normalizing Flow – Shower energy</a:t>
            </a:r>
          </a:p>
        </p:txBody>
      </p:sp>
      <p:sp>
        <p:nvSpPr>
          <p:cNvPr id="104" name="Cube 103">
            <a:extLst>
              <a:ext uri="{FF2B5EF4-FFF2-40B4-BE49-F238E27FC236}">
                <a16:creationId xmlns:a16="http://schemas.microsoft.com/office/drawing/2014/main" id="{9AEDFF91-7C3F-5CF7-FD57-72B39896C379}"/>
              </a:ext>
            </a:extLst>
          </p:cNvPr>
          <p:cNvSpPr>
            <a:spLocks/>
          </p:cNvSpPr>
          <p:nvPr/>
        </p:nvSpPr>
        <p:spPr>
          <a:xfrm>
            <a:off x="10259175" y="2799137"/>
            <a:ext cx="742524" cy="630000"/>
          </a:xfrm>
          <a:prstGeom prst="cube">
            <a:avLst>
              <a:gd name="adj" fmla="val 9837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54" name="Cube 153">
            <a:extLst>
              <a:ext uri="{FF2B5EF4-FFF2-40B4-BE49-F238E27FC236}">
                <a16:creationId xmlns:a16="http://schemas.microsoft.com/office/drawing/2014/main" id="{6F94F212-4739-B830-E697-A313B6C4F5CB}"/>
              </a:ext>
            </a:extLst>
          </p:cNvPr>
          <p:cNvSpPr>
            <a:spLocks/>
          </p:cNvSpPr>
          <p:nvPr/>
        </p:nvSpPr>
        <p:spPr>
          <a:xfrm>
            <a:off x="10175576" y="2893405"/>
            <a:ext cx="722902" cy="630000"/>
          </a:xfrm>
          <a:prstGeom prst="cube">
            <a:avLst>
              <a:gd name="adj" fmla="val 9837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55" name="Cube 154">
            <a:extLst>
              <a:ext uri="{FF2B5EF4-FFF2-40B4-BE49-F238E27FC236}">
                <a16:creationId xmlns:a16="http://schemas.microsoft.com/office/drawing/2014/main" id="{BF130BA7-0EA7-A1FF-F343-4B668FC68F03}"/>
              </a:ext>
            </a:extLst>
          </p:cNvPr>
          <p:cNvSpPr>
            <a:spLocks/>
          </p:cNvSpPr>
          <p:nvPr/>
        </p:nvSpPr>
        <p:spPr>
          <a:xfrm>
            <a:off x="10091977" y="2991444"/>
            <a:ext cx="688078" cy="630000"/>
          </a:xfrm>
          <a:prstGeom prst="cube">
            <a:avLst>
              <a:gd name="adj" fmla="val 9837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4FA970-0634-36DB-D60E-A7D6C6E01D57}"/>
              </a:ext>
            </a:extLst>
          </p:cNvPr>
          <p:cNvSpPr txBox="1"/>
          <p:nvPr/>
        </p:nvSpPr>
        <p:spPr>
          <a:xfrm>
            <a:off x="9994208" y="3063818"/>
            <a:ext cx="7550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/>
              <a:t>Gaussian- </a:t>
            </a:r>
            <a:r>
              <a:rPr lang="en-GB" sz="1000" dirty="0" err="1"/>
              <a:t>ization</a:t>
            </a:r>
            <a:r>
              <a:rPr lang="en-GB" sz="1000" dirty="0"/>
              <a:t> Flow</a:t>
            </a:r>
          </a:p>
        </p:txBody>
      </p:sp>
      <p:sp>
        <p:nvSpPr>
          <p:cNvPr id="6169" name="TextBox 6168">
            <a:extLst>
              <a:ext uri="{FF2B5EF4-FFF2-40B4-BE49-F238E27FC236}">
                <a16:creationId xmlns:a16="http://schemas.microsoft.com/office/drawing/2014/main" id="{DD9A5DFD-690A-B4C8-4477-39E156BDAFA9}"/>
              </a:ext>
            </a:extLst>
          </p:cNvPr>
          <p:cNvSpPr txBox="1"/>
          <p:nvPr/>
        </p:nvSpPr>
        <p:spPr>
          <a:xfrm>
            <a:off x="11046044" y="2710182"/>
            <a:ext cx="1028234" cy="553998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Posterior PDF over the energy distribution</a:t>
            </a:r>
            <a:endParaRPr lang="en-SE" sz="10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7CDE60E-53CA-552B-BC57-177176081DC2}"/>
              </a:ext>
            </a:extLst>
          </p:cNvPr>
          <p:cNvSpPr/>
          <p:nvPr/>
        </p:nvSpPr>
        <p:spPr>
          <a:xfrm>
            <a:off x="10070423" y="4310755"/>
            <a:ext cx="2074133" cy="4524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44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400" dirty="0">
                <a:solidFill>
                  <a:schemeClr val="tx1"/>
                </a:solidFill>
              </a:rPr>
              <a:t>Normalizing Flow – Neutrino Direction</a:t>
            </a:r>
          </a:p>
        </p:txBody>
      </p:sp>
    </p:spTree>
    <p:extLst>
      <p:ext uri="{BB962C8B-B14F-4D97-AF65-F5344CB8AC3E}">
        <p14:creationId xmlns:p14="http://schemas.microsoft.com/office/powerpoint/2010/main" val="1641446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2158E-4A4E-E20B-A42F-2BBBAC96E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88877" cy="1325563"/>
          </a:xfrm>
        </p:spPr>
        <p:txBody>
          <a:bodyPr>
            <a:normAutofit fontScale="90000"/>
          </a:bodyPr>
          <a:lstStyle/>
          <a:p>
            <a:r>
              <a:rPr lang="en-SE" b="1" dirty="0"/>
              <a:t>What will we do after measuring the first neutrino?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8D3B815-D8E0-EA74-878B-BBCDDDB5A2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723"/>
          <a:stretch/>
        </p:blipFill>
        <p:spPr>
          <a:xfrm>
            <a:off x="511146" y="2904886"/>
            <a:ext cx="2355010" cy="224964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BF336CD-7F1D-8896-9D71-C73F3F5D34C1}"/>
              </a:ext>
            </a:extLst>
          </p:cNvPr>
          <p:cNvSpPr txBox="1"/>
          <p:nvPr/>
        </p:nvSpPr>
        <p:spPr>
          <a:xfrm>
            <a:off x="1097636" y="2455297"/>
            <a:ext cx="1182029" cy="369332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SE" dirty="0"/>
              <a:t>raw traces</a:t>
            </a:r>
          </a:p>
        </p:txBody>
      </p:sp>
      <p:sp>
        <p:nvSpPr>
          <p:cNvPr id="44" name="Footer Placeholder 43">
            <a:extLst>
              <a:ext uri="{FF2B5EF4-FFF2-40B4-BE49-F238E27FC236}">
                <a16:creationId xmlns:a16="http://schemas.microsoft.com/office/drawing/2014/main" id="{6DD22154-73D8-CB86-C612-2548A8E28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7321937E-71B4-F438-EBCE-5B2B22761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118682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3" name="Rectangle 6172">
            <a:extLst>
              <a:ext uri="{FF2B5EF4-FFF2-40B4-BE49-F238E27FC236}">
                <a16:creationId xmlns:a16="http://schemas.microsoft.com/office/drawing/2014/main" id="{772F50D1-47A9-F7D6-BD2E-C10D43B1B40A}"/>
              </a:ext>
            </a:extLst>
          </p:cNvPr>
          <p:cNvSpPr/>
          <p:nvPr/>
        </p:nvSpPr>
        <p:spPr>
          <a:xfrm>
            <a:off x="9860239" y="322744"/>
            <a:ext cx="2265757" cy="15600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44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A8088DD-87F2-0216-C3B3-E21EE4D034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89" t="40270" r="10990" b="33052"/>
          <a:stretch/>
        </p:blipFill>
        <p:spPr>
          <a:xfrm>
            <a:off x="9611672" y="5809158"/>
            <a:ext cx="2325133" cy="96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A61151-48E5-7CE8-9C27-37E5C31D4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4737100" cy="769145"/>
          </a:xfrm>
        </p:spPr>
        <p:txBody>
          <a:bodyPr anchor="t">
            <a:normAutofit/>
          </a:bodyPr>
          <a:lstStyle/>
          <a:p>
            <a:r>
              <a:rPr lang="en-SE" dirty="0"/>
              <a:t>Model architecture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0CC284-2751-438C-11CE-232C9DAF84B5}"/>
              </a:ext>
            </a:extLst>
          </p:cNvPr>
          <p:cNvSpPr/>
          <p:nvPr/>
        </p:nvSpPr>
        <p:spPr>
          <a:xfrm>
            <a:off x="67047" y="18469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440FC6-D3A2-5CAA-51A6-3C10788C3960}"/>
              </a:ext>
            </a:extLst>
          </p:cNvPr>
          <p:cNvSpPr/>
          <p:nvPr/>
        </p:nvSpPr>
        <p:spPr>
          <a:xfrm>
            <a:off x="219447" y="19993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1B74D5-C115-677B-D5A3-E0F46F2EA5CD}"/>
              </a:ext>
            </a:extLst>
          </p:cNvPr>
          <p:cNvSpPr/>
          <p:nvPr/>
        </p:nvSpPr>
        <p:spPr>
          <a:xfrm>
            <a:off x="371847" y="21517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D874F8-A25F-5D53-FB14-A224FDC5E7AE}"/>
              </a:ext>
            </a:extLst>
          </p:cNvPr>
          <p:cNvSpPr/>
          <p:nvPr/>
        </p:nvSpPr>
        <p:spPr>
          <a:xfrm>
            <a:off x="524247" y="23041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850F81-593C-12C7-7F3F-79122403A0E3}"/>
              </a:ext>
            </a:extLst>
          </p:cNvPr>
          <p:cNvSpPr/>
          <p:nvPr/>
        </p:nvSpPr>
        <p:spPr>
          <a:xfrm>
            <a:off x="676647" y="2456509"/>
            <a:ext cx="928254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B9713B-872C-FE33-1CDF-55C53431FFA4}"/>
              </a:ext>
            </a:extLst>
          </p:cNvPr>
          <p:cNvSpPr txBox="1"/>
          <p:nvPr/>
        </p:nvSpPr>
        <p:spPr>
          <a:xfrm>
            <a:off x="-21424" y="1210523"/>
            <a:ext cx="213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1" u="sng" dirty="0"/>
              <a:t>Model Shallow</a:t>
            </a:r>
            <a:r>
              <a:rPr lang="en-SE" u="sng" dirty="0"/>
              <a:t>:</a:t>
            </a:r>
          </a:p>
          <a:p>
            <a:r>
              <a:rPr lang="en-SE" dirty="0"/>
              <a:t>1 x 5 x 512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C013B5-31EF-5E94-8E57-04FD520825A2}"/>
              </a:ext>
            </a:extLst>
          </p:cNvPr>
          <p:cNvSpPr/>
          <p:nvPr/>
        </p:nvSpPr>
        <p:spPr>
          <a:xfrm>
            <a:off x="43781" y="4827326"/>
            <a:ext cx="1537854" cy="1849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0EF095-41C1-1995-52F4-E9959D3EC9C3}"/>
              </a:ext>
            </a:extLst>
          </p:cNvPr>
          <p:cNvSpPr/>
          <p:nvPr/>
        </p:nvSpPr>
        <p:spPr>
          <a:xfrm>
            <a:off x="196181" y="4979726"/>
            <a:ext cx="1537854" cy="1849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5E2F64-0CE7-A258-2626-5AF9E5EF7485}"/>
              </a:ext>
            </a:extLst>
          </p:cNvPr>
          <p:cNvSpPr/>
          <p:nvPr/>
        </p:nvSpPr>
        <p:spPr>
          <a:xfrm>
            <a:off x="348581" y="5132126"/>
            <a:ext cx="1533196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33DE41-13D4-6FC9-BA4E-ED06053AF967}"/>
              </a:ext>
            </a:extLst>
          </p:cNvPr>
          <p:cNvSpPr/>
          <p:nvPr/>
        </p:nvSpPr>
        <p:spPr>
          <a:xfrm>
            <a:off x="653380" y="5436926"/>
            <a:ext cx="1533195" cy="193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8EEE6C-E302-A378-5042-83D619595E65}"/>
              </a:ext>
            </a:extLst>
          </p:cNvPr>
          <p:cNvSpPr txBox="1"/>
          <p:nvPr/>
        </p:nvSpPr>
        <p:spPr>
          <a:xfrm rot="3127196">
            <a:off x="386772" y="5293824"/>
            <a:ext cx="533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1" dirty="0"/>
              <a:t>…</a:t>
            </a:r>
          </a:p>
        </p:txBody>
      </p:sp>
      <p:sp>
        <p:nvSpPr>
          <p:cNvPr id="121" name="Cube 120">
            <a:extLst>
              <a:ext uri="{FF2B5EF4-FFF2-40B4-BE49-F238E27FC236}">
                <a16:creationId xmlns:a16="http://schemas.microsoft.com/office/drawing/2014/main" id="{6ECCD64A-5CDA-4340-1139-C4381C3BBC3A}"/>
              </a:ext>
            </a:extLst>
          </p:cNvPr>
          <p:cNvSpPr>
            <a:spLocks/>
          </p:cNvSpPr>
          <p:nvPr/>
        </p:nvSpPr>
        <p:spPr>
          <a:xfrm>
            <a:off x="2496119" y="1802666"/>
            <a:ext cx="720000" cy="108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C319992A-0B30-6031-585D-2FB2122A690A}"/>
              </a:ext>
            </a:extLst>
          </p:cNvPr>
          <p:cNvSpPr>
            <a:spLocks/>
          </p:cNvSpPr>
          <p:nvPr/>
        </p:nvSpPr>
        <p:spPr>
          <a:xfrm>
            <a:off x="3216119" y="1442666"/>
            <a:ext cx="720000" cy="144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F5DBA23A-43E8-5CB6-D3A0-620BD0626E78}"/>
              </a:ext>
            </a:extLst>
          </p:cNvPr>
          <p:cNvSpPr>
            <a:spLocks/>
          </p:cNvSpPr>
          <p:nvPr/>
        </p:nvSpPr>
        <p:spPr>
          <a:xfrm>
            <a:off x="2363068" y="4975214"/>
            <a:ext cx="720000" cy="90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9303991E-AF1F-2CEC-F99D-12C8DD4419F0}"/>
              </a:ext>
            </a:extLst>
          </p:cNvPr>
          <p:cNvSpPr>
            <a:spLocks/>
          </p:cNvSpPr>
          <p:nvPr/>
        </p:nvSpPr>
        <p:spPr>
          <a:xfrm>
            <a:off x="2723068" y="4795214"/>
            <a:ext cx="720000" cy="108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2E17C926-1929-0F85-B469-ACA2F42D37FB}"/>
              </a:ext>
            </a:extLst>
          </p:cNvPr>
          <p:cNvSpPr>
            <a:spLocks/>
          </p:cNvSpPr>
          <p:nvPr/>
        </p:nvSpPr>
        <p:spPr>
          <a:xfrm>
            <a:off x="3083068" y="4615214"/>
            <a:ext cx="720000" cy="126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C8C1A11B-5192-2948-052D-AB67A0B3BD7F}"/>
              </a:ext>
            </a:extLst>
          </p:cNvPr>
          <p:cNvSpPr>
            <a:spLocks/>
          </p:cNvSpPr>
          <p:nvPr/>
        </p:nvSpPr>
        <p:spPr>
          <a:xfrm>
            <a:off x="3443068" y="4435214"/>
            <a:ext cx="720000" cy="1440000"/>
          </a:xfrm>
          <a:prstGeom prst="cube">
            <a:avLst>
              <a:gd name="adj" fmla="val 820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3308F1-954A-54A2-6881-85947CC4F66A}"/>
              </a:ext>
            </a:extLst>
          </p:cNvPr>
          <p:cNvSpPr txBox="1"/>
          <p:nvPr/>
        </p:nvSpPr>
        <p:spPr>
          <a:xfrm>
            <a:off x="2048774" y="853510"/>
            <a:ext cx="108170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CNN1 </a:t>
            </a:r>
          </a:p>
          <a:p>
            <a:r>
              <a:rPr lang="en-SE" sz="1000" dirty="0"/>
              <a:t>4x 1d-conv</a:t>
            </a:r>
          </a:p>
          <a:p>
            <a:r>
              <a:rPr lang="en-SE" sz="1000" dirty="0"/>
              <a:t>64 filter</a:t>
            </a:r>
          </a:p>
          <a:p>
            <a:r>
              <a:rPr lang="en-SE" sz="1000" dirty="0"/>
              <a:t>kernel (1 x 16),</a:t>
            </a:r>
          </a:p>
          <a:p>
            <a:r>
              <a:rPr lang="en-SE" sz="1000" dirty="0"/>
              <a:t>average pooling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A050042-23F2-B90F-A96A-DDA512EF84F5}"/>
              </a:ext>
            </a:extLst>
          </p:cNvPr>
          <p:cNvSpPr txBox="1"/>
          <p:nvPr/>
        </p:nvSpPr>
        <p:spPr>
          <a:xfrm rot="18923800">
            <a:off x="3185058" y="1657519"/>
            <a:ext cx="11421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000" dirty="0"/>
              <a:t>256 x 5 x 256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25B3057-4B5C-BC0B-708C-3DE147DD56A6}"/>
              </a:ext>
            </a:extLst>
          </p:cNvPr>
          <p:cNvSpPr txBox="1"/>
          <p:nvPr/>
        </p:nvSpPr>
        <p:spPr>
          <a:xfrm rot="18923800">
            <a:off x="3382252" y="4646229"/>
            <a:ext cx="11421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000" dirty="0"/>
              <a:t>256 x 16 x 256</a:t>
            </a:r>
          </a:p>
        </p:txBody>
      </p:sp>
      <p:sp>
        <p:nvSpPr>
          <p:cNvPr id="98" name="Cube 97">
            <a:extLst>
              <a:ext uri="{FF2B5EF4-FFF2-40B4-BE49-F238E27FC236}">
                <a16:creationId xmlns:a16="http://schemas.microsoft.com/office/drawing/2014/main" id="{04F00F17-982B-8065-5BC8-69D659F58D5F}"/>
              </a:ext>
            </a:extLst>
          </p:cNvPr>
          <p:cNvSpPr>
            <a:spLocks/>
          </p:cNvSpPr>
          <p:nvPr/>
        </p:nvSpPr>
        <p:spPr>
          <a:xfrm>
            <a:off x="4287337" y="2668129"/>
            <a:ext cx="553206" cy="1274967"/>
          </a:xfrm>
          <a:prstGeom prst="cube">
            <a:avLst>
              <a:gd name="adj" fmla="val 82089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99" name="Cube 98">
            <a:extLst>
              <a:ext uri="{FF2B5EF4-FFF2-40B4-BE49-F238E27FC236}">
                <a16:creationId xmlns:a16="http://schemas.microsoft.com/office/drawing/2014/main" id="{E51DB2CA-FB86-8BF3-C097-374593FD0748}"/>
              </a:ext>
            </a:extLst>
          </p:cNvPr>
          <p:cNvSpPr>
            <a:spLocks/>
          </p:cNvSpPr>
          <p:nvPr/>
        </p:nvSpPr>
        <p:spPr>
          <a:xfrm>
            <a:off x="5123299" y="2627768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8551544-4692-05BD-C417-F1B741420ACA}"/>
              </a:ext>
            </a:extLst>
          </p:cNvPr>
          <p:cNvSpPr txBox="1"/>
          <p:nvPr/>
        </p:nvSpPr>
        <p:spPr>
          <a:xfrm>
            <a:off x="4121901" y="3910027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ResNet</a:t>
            </a:r>
            <a:r>
              <a:rPr lang="en-SE" dirty="0"/>
              <a:t>-1</a:t>
            </a:r>
          </a:p>
          <a:p>
            <a:r>
              <a:rPr lang="en-SE" sz="1000" dirty="0"/>
              <a:t>1x conv, 64 filter</a:t>
            </a:r>
          </a:p>
          <a:p>
            <a:r>
              <a:rPr lang="en-GB" sz="1000" dirty="0"/>
              <a:t>S</a:t>
            </a:r>
            <a:r>
              <a:rPr lang="en-SE" sz="1000" dirty="0"/>
              <a:t>tride 2 </a:t>
            </a:r>
          </a:p>
          <a:p>
            <a:r>
              <a:rPr lang="en-GB" sz="1000" dirty="0"/>
              <a:t>k</a:t>
            </a:r>
            <a:r>
              <a:rPr lang="en-SE" sz="1000" dirty="0"/>
              <a:t>ernel (7 x 7)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DDD30DE-5E24-BF44-7BF5-1D94357890B3}"/>
              </a:ext>
            </a:extLst>
          </p:cNvPr>
          <p:cNvSpPr txBox="1"/>
          <p:nvPr/>
        </p:nvSpPr>
        <p:spPr>
          <a:xfrm>
            <a:off x="5197935" y="3928876"/>
            <a:ext cx="1371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ResNet</a:t>
            </a:r>
            <a:r>
              <a:rPr lang="en-SE" dirty="0"/>
              <a:t>-2</a:t>
            </a:r>
          </a:p>
          <a:p>
            <a:r>
              <a:rPr lang="en-SE" sz="1000" dirty="0"/>
              <a:t>3x ResNet Block</a:t>
            </a:r>
          </a:p>
          <a:p>
            <a:r>
              <a:rPr lang="en-SE" sz="1000" dirty="0"/>
              <a:t>64 filter</a:t>
            </a:r>
          </a:p>
          <a:p>
            <a:r>
              <a:rPr lang="en-GB" sz="1000" dirty="0"/>
              <a:t>k</a:t>
            </a:r>
            <a:r>
              <a:rPr lang="en-SE" sz="1000" dirty="0"/>
              <a:t>ernel (3 x 3)</a:t>
            </a:r>
          </a:p>
          <a:p>
            <a:endParaRPr lang="en-SE" sz="1000" dirty="0"/>
          </a:p>
          <a:p>
            <a:endParaRPr lang="en-SE" sz="1000" dirty="0"/>
          </a:p>
        </p:txBody>
      </p:sp>
      <p:sp>
        <p:nvSpPr>
          <p:cNvPr id="102" name="Cube 101">
            <a:extLst>
              <a:ext uri="{FF2B5EF4-FFF2-40B4-BE49-F238E27FC236}">
                <a16:creationId xmlns:a16="http://schemas.microsoft.com/office/drawing/2014/main" id="{CC7D1CED-78BE-B1CD-56B8-D4A7492369AB}"/>
              </a:ext>
            </a:extLst>
          </p:cNvPr>
          <p:cNvSpPr>
            <a:spLocks/>
          </p:cNvSpPr>
          <p:nvPr/>
        </p:nvSpPr>
        <p:spPr>
          <a:xfrm>
            <a:off x="5218198" y="2904777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3" name="Cube 102">
            <a:extLst>
              <a:ext uri="{FF2B5EF4-FFF2-40B4-BE49-F238E27FC236}">
                <a16:creationId xmlns:a16="http://schemas.microsoft.com/office/drawing/2014/main" id="{E5B5C23A-9A18-9399-56A6-B18F8BA0D9F8}"/>
              </a:ext>
            </a:extLst>
          </p:cNvPr>
          <p:cNvSpPr>
            <a:spLocks/>
          </p:cNvSpPr>
          <p:nvPr/>
        </p:nvSpPr>
        <p:spPr>
          <a:xfrm>
            <a:off x="5302753" y="3275195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5" name="Cube 104">
            <a:extLst>
              <a:ext uri="{FF2B5EF4-FFF2-40B4-BE49-F238E27FC236}">
                <a16:creationId xmlns:a16="http://schemas.microsoft.com/office/drawing/2014/main" id="{7387AE51-23F3-4C89-1589-F439D6ABD090}"/>
              </a:ext>
            </a:extLst>
          </p:cNvPr>
          <p:cNvSpPr>
            <a:spLocks/>
          </p:cNvSpPr>
          <p:nvPr/>
        </p:nvSpPr>
        <p:spPr>
          <a:xfrm>
            <a:off x="6928752" y="2089404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6" name="Cube 105">
            <a:extLst>
              <a:ext uri="{FF2B5EF4-FFF2-40B4-BE49-F238E27FC236}">
                <a16:creationId xmlns:a16="http://schemas.microsoft.com/office/drawing/2014/main" id="{66CCEBCF-DC3F-9D5B-5C99-B67CBE600467}"/>
              </a:ext>
            </a:extLst>
          </p:cNvPr>
          <p:cNvSpPr>
            <a:spLocks/>
          </p:cNvSpPr>
          <p:nvPr/>
        </p:nvSpPr>
        <p:spPr>
          <a:xfrm>
            <a:off x="7013307" y="2459822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7" name="Cube 106">
            <a:extLst>
              <a:ext uri="{FF2B5EF4-FFF2-40B4-BE49-F238E27FC236}">
                <a16:creationId xmlns:a16="http://schemas.microsoft.com/office/drawing/2014/main" id="{28608B37-B027-206C-3CDA-AF3F0E964CD4}"/>
              </a:ext>
            </a:extLst>
          </p:cNvPr>
          <p:cNvSpPr>
            <a:spLocks/>
          </p:cNvSpPr>
          <p:nvPr/>
        </p:nvSpPr>
        <p:spPr>
          <a:xfrm>
            <a:off x="7097954" y="2812813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8" name="Cube 107">
            <a:extLst>
              <a:ext uri="{FF2B5EF4-FFF2-40B4-BE49-F238E27FC236}">
                <a16:creationId xmlns:a16="http://schemas.microsoft.com/office/drawing/2014/main" id="{19B9D7F1-9679-4A4C-FA9B-4E4D751197A3}"/>
              </a:ext>
            </a:extLst>
          </p:cNvPr>
          <p:cNvSpPr>
            <a:spLocks/>
          </p:cNvSpPr>
          <p:nvPr/>
        </p:nvSpPr>
        <p:spPr>
          <a:xfrm>
            <a:off x="7192853" y="3089822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10" name="Cube 109">
            <a:extLst>
              <a:ext uri="{FF2B5EF4-FFF2-40B4-BE49-F238E27FC236}">
                <a16:creationId xmlns:a16="http://schemas.microsoft.com/office/drawing/2014/main" id="{4167D195-1C6E-7F6D-B39E-AF0E9C6DA97F}"/>
              </a:ext>
            </a:extLst>
          </p:cNvPr>
          <p:cNvSpPr>
            <a:spLocks/>
          </p:cNvSpPr>
          <p:nvPr/>
        </p:nvSpPr>
        <p:spPr>
          <a:xfrm>
            <a:off x="7277408" y="3460240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2" name="Cube 121">
            <a:extLst>
              <a:ext uri="{FF2B5EF4-FFF2-40B4-BE49-F238E27FC236}">
                <a16:creationId xmlns:a16="http://schemas.microsoft.com/office/drawing/2014/main" id="{28B9539A-EB3F-C0D4-0062-16044050FBEE}"/>
              </a:ext>
            </a:extLst>
          </p:cNvPr>
          <p:cNvSpPr>
            <a:spLocks/>
          </p:cNvSpPr>
          <p:nvPr/>
        </p:nvSpPr>
        <p:spPr>
          <a:xfrm>
            <a:off x="6007239" y="2295572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3" name="Cube 122">
            <a:extLst>
              <a:ext uri="{FF2B5EF4-FFF2-40B4-BE49-F238E27FC236}">
                <a16:creationId xmlns:a16="http://schemas.microsoft.com/office/drawing/2014/main" id="{636ACDFD-D0BA-3166-4A4D-298FC119CDEC}"/>
              </a:ext>
            </a:extLst>
          </p:cNvPr>
          <p:cNvSpPr>
            <a:spLocks/>
          </p:cNvSpPr>
          <p:nvPr/>
        </p:nvSpPr>
        <p:spPr>
          <a:xfrm>
            <a:off x="6102138" y="2572581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4" name="Cube 123">
            <a:extLst>
              <a:ext uri="{FF2B5EF4-FFF2-40B4-BE49-F238E27FC236}">
                <a16:creationId xmlns:a16="http://schemas.microsoft.com/office/drawing/2014/main" id="{E84403AA-0A25-533C-583F-6C48370C4333}"/>
              </a:ext>
            </a:extLst>
          </p:cNvPr>
          <p:cNvSpPr>
            <a:spLocks/>
          </p:cNvSpPr>
          <p:nvPr/>
        </p:nvSpPr>
        <p:spPr>
          <a:xfrm>
            <a:off x="6186693" y="2942999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5" name="Cube 124">
            <a:extLst>
              <a:ext uri="{FF2B5EF4-FFF2-40B4-BE49-F238E27FC236}">
                <a16:creationId xmlns:a16="http://schemas.microsoft.com/office/drawing/2014/main" id="{98DD57B4-2A74-8FCE-0ABF-90AF421A5A72}"/>
              </a:ext>
            </a:extLst>
          </p:cNvPr>
          <p:cNvSpPr>
            <a:spLocks/>
          </p:cNvSpPr>
          <p:nvPr/>
        </p:nvSpPr>
        <p:spPr>
          <a:xfrm>
            <a:off x="6272902" y="3284540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8" name="Cube 127">
            <a:extLst>
              <a:ext uri="{FF2B5EF4-FFF2-40B4-BE49-F238E27FC236}">
                <a16:creationId xmlns:a16="http://schemas.microsoft.com/office/drawing/2014/main" id="{F60E7391-B0C4-187B-5ACA-390710A113C3}"/>
              </a:ext>
            </a:extLst>
          </p:cNvPr>
          <p:cNvSpPr>
            <a:spLocks/>
          </p:cNvSpPr>
          <p:nvPr/>
        </p:nvSpPr>
        <p:spPr>
          <a:xfrm>
            <a:off x="8037825" y="2466573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9" name="Cube 128">
            <a:extLst>
              <a:ext uri="{FF2B5EF4-FFF2-40B4-BE49-F238E27FC236}">
                <a16:creationId xmlns:a16="http://schemas.microsoft.com/office/drawing/2014/main" id="{2727F785-380E-4981-6CD5-120CAAF90D79}"/>
              </a:ext>
            </a:extLst>
          </p:cNvPr>
          <p:cNvSpPr>
            <a:spLocks/>
          </p:cNvSpPr>
          <p:nvPr/>
        </p:nvSpPr>
        <p:spPr>
          <a:xfrm>
            <a:off x="8132724" y="2743582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30" name="Cube 129">
            <a:extLst>
              <a:ext uri="{FF2B5EF4-FFF2-40B4-BE49-F238E27FC236}">
                <a16:creationId xmlns:a16="http://schemas.microsoft.com/office/drawing/2014/main" id="{AA99064E-0682-BC3B-F377-6FB300F54FC4}"/>
              </a:ext>
            </a:extLst>
          </p:cNvPr>
          <p:cNvSpPr>
            <a:spLocks/>
          </p:cNvSpPr>
          <p:nvPr/>
        </p:nvSpPr>
        <p:spPr>
          <a:xfrm>
            <a:off x="8217279" y="3114000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31" name="Cube 130">
            <a:extLst>
              <a:ext uri="{FF2B5EF4-FFF2-40B4-BE49-F238E27FC236}">
                <a16:creationId xmlns:a16="http://schemas.microsoft.com/office/drawing/2014/main" id="{149C5B8D-62C6-C93D-C0F4-88E5A46241E6}"/>
              </a:ext>
            </a:extLst>
          </p:cNvPr>
          <p:cNvSpPr>
            <a:spLocks/>
          </p:cNvSpPr>
          <p:nvPr/>
        </p:nvSpPr>
        <p:spPr>
          <a:xfrm>
            <a:off x="5138357" y="402199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62BEEEC2-1A85-8905-1C40-C814C420EF92}"/>
              </a:ext>
            </a:extLst>
          </p:cNvPr>
          <p:cNvSpPr/>
          <p:nvPr/>
        </p:nvSpPr>
        <p:spPr>
          <a:xfrm>
            <a:off x="5902379" y="547930"/>
            <a:ext cx="568627" cy="10096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B789A82E-C1D2-B2D4-A5AC-FF90F53AE03B}"/>
              </a:ext>
            </a:extLst>
          </p:cNvPr>
          <p:cNvSpPr/>
          <p:nvPr/>
        </p:nvSpPr>
        <p:spPr>
          <a:xfrm>
            <a:off x="5902379" y="736917"/>
            <a:ext cx="568627" cy="10096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54D90F6-9F73-8CA0-5CA6-9DA46847EEAD}"/>
              </a:ext>
            </a:extLst>
          </p:cNvPr>
          <p:cNvSpPr/>
          <p:nvPr/>
        </p:nvSpPr>
        <p:spPr>
          <a:xfrm rot="5400000">
            <a:off x="8383569" y="3259789"/>
            <a:ext cx="1363452" cy="2111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000" dirty="0">
                <a:solidFill>
                  <a:schemeClr val="tx1"/>
                </a:solidFill>
              </a:rPr>
              <a:t>Adaptive Pooling - 512</a:t>
            </a:r>
          </a:p>
        </p:txBody>
      </p:sp>
      <p:sp>
        <p:nvSpPr>
          <p:cNvPr id="156" name="Cube 155">
            <a:extLst>
              <a:ext uri="{FF2B5EF4-FFF2-40B4-BE49-F238E27FC236}">
                <a16:creationId xmlns:a16="http://schemas.microsoft.com/office/drawing/2014/main" id="{232D157B-5FA4-3E43-8DEF-53562A1C0938}"/>
              </a:ext>
            </a:extLst>
          </p:cNvPr>
          <p:cNvSpPr>
            <a:spLocks/>
          </p:cNvSpPr>
          <p:nvPr/>
        </p:nvSpPr>
        <p:spPr>
          <a:xfrm>
            <a:off x="9932349" y="4909323"/>
            <a:ext cx="494949" cy="630000"/>
          </a:xfrm>
          <a:prstGeom prst="cube">
            <a:avLst>
              <a:gd name="adj" fmla="val 3422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57" name="Cube 156">
            <a:extLst>
              <a:ext uri="{FF2B5EF4-FFF2-40B4-BE49-F238E27FC236}">
                <a16:creationId xmlns:a16="http://schemas.microsoft.com/office/drawing/2014/main" id="{0DE38D02-D548-048C-FAB0-1E2E6227D5C5}"/>
              </a:ext>
            </a:extLst>
          </p:cNvPr>
          <p:cNvSpPr>
            <a:spLocks/>
          </p:cNvSpPr>
          <p:nvPr/>
        </p:nvSpPr>
        <p:spPr>
          <a:xfrm>
            <a:off x="9888923" y="4942988"/>
            <a:ext cx="494949" cy="630000"/>
          </a:xfrm>
          <a:prstGeom prst="cube">
            <a:avLst>
              <a:gd name="adj" fmla="val 3422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58" name="Cube 157">
            <a:extLst>
              <a:ext uri="{FF2B5EF4-FFF2-40B4-BE49-F238E27FC236}">
                <a16:creationId xmlns:a16="http://schemas.microsoft.com/office/drawing/2014/main" id="{DE10E7C5-4DBD-7472-A311-2022705951C6}"/>
              </a:ext>
            </a:extLst>
          </p:cNvPr>
          <p:cNvSpPr>
            <a:spLocks/>
          </p:cNvSpPr>
          <p:nvPr/>
        </p:nvSpPr>
        <p:spPr>
          <a:xfrm>
            <a:off x="9852073" y="4976653"/>
            <a:ext cx="494949" cy="630000"/>
          </a:xfrm>
          <a:prstGeom prst="cube">
            <a:avLst>
              <a:gd name="adj" fmla="val 3422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59" name="Cube 158">
            <a:extLst>
              <a:ext uri="{FF2B5EF4-FFF2-40B4-BE49-F238E27FC236}">
                <a16:creationId xmlns:a16="http://schemas.microsoft.com/office/drawing/2014/main" id="{531C8EDC-0094-ECDD-4F0D-81ACFFCEEA0C}"/>
              </a:ext>
            </a:extLst>
          </p:cNvPr>
          <p:cNvSpPr>
            <a:spLocks/>
          </p:cNvSpPr>
          <p:nvPr/>
        </p:nvSpPr>
        <p:spPr>
          <a:xfrm>
            <a:off x="9815223" y="5017518"/>
            <a:ext cx="494949" cy="630000"/>
          </a:xfrm>
          <a:prstGeom prst="cube">
            <a:avLst>
              <a:gd name="adj" fmla="val 3422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60" name="Cube 159">
            <a:extLst>
              <a:ext uri="{FF2B5EF4-FFF2-40B4-BE49-F238E27FC236}">
                <a16:creationId xmlns:a16="http://schemas.microsoft.com/office/drawing/2014/main" id="{4BC8F94D-1E72-EF1F-C0AC-B3EB83F4C5BB}"/>
              </a:ext>
            </a:extLst>
          </p:cNvPr>
          <p:cNvSpPr>
            <a:spLocks/>
          </p:cNvSpPr>
          <p:nvPr/>
        </p:nvSpPr>
        <p:spPr>
          <a:xfrm>
            <a:off x="9778373" y="5051658"/>
            <a:ext cx="494949" cy="630000"/>
          </a:xfrm>
          <a:prstGeom prst="cube">
            <a:avLst>
              <a:gd name="adj" fmla="val 3422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61" name="Cube 160">
            <a:extLst>
              <a:ext uri="{FF2B5EF4-FFF2-40B4-BE49-F238E27FC236}">
                <a16:creationId xmlns:a16="http://schemas.microsoft.com/office/drawing/2014/main" id="{F645E1DD-CCF8-A3A4-A14B-519990D336D3}"/>
              </a:ext>
            </a:extLst>
          </p:cNvPr>
          <p:cNvSpPr>
            <a:spLocks/>
          </p:cNvSpPr>
          <p:nvPr/>
        </p:nvSpPr>
        <p:spPr>
          <a:xfrm>
            <a:off x="9741523" y="5085798"/>
            <a:ext cx="494949" cy="630000"/>
          </a:xfrm>
          <a:prstGeom prst="cube">
            <a:avLst>
              <a:gd name="adj" fmla="val 3422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64" name="Cube 163">
            <a:extLst>
              <a:ext uri="{FF2B5EF4-FFF2-40B4-BE49-F238E27FC236}">
                <a16:creationId xmlns:a16="http://schemas.microsoft.com/office/drawing/2014/main" id="{1BAB750D-8AA3-C54F-EE4E-30399F9CE330}"/>
              </a:ext>
            </a:extLst>
          </p:cNvPr>
          <p:cNvSpPr>
            <a:spLocks/>
          </p:cNvSpPr>
          <p:nvPr/>
        </p:nvSpPr>
        <p:spPr>
          <a:xfrm>
            <a:off x="9704673" y="5120934"/>
            <a:ext cx="494949" cy="630000"/>
          </a:xfrm>
          <a:prstGeom prst="cube">
            <a:avLst>
              <a:gd name="adj" fmla="val 3422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D7F17716-DC21-F3BF-A5B5-D00FA883CAC7}"/>
              </a:ext>
            </a:extLst>
          </p:cNvPr>
          <p:cNvSpPr txBox="1"/>
          <p:nvPr/>
        </p:nvSpPr>
        <p:spPr>
          <a:xfrm>
            <a:off x="9613359" y="5159087"/>
            <a:ext cx="6599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Spherical Spline Flow</a:t>
            </a:r>
            <a:endParaRPr lang="en-SE" sz="1000" dirty="0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35F791C9-231A-832B-0205-C9C0A3303224}"/>
              </a:ext>
            </a:extLst>
          </p:cNvPr>
          <p:cNvSpPr/>
          <p:nvPr/>
        </p:nvSpPr>
        <p:spPr>
          <a:xfrm>
            <a:off x="4881946" y="18255"/>
            <a:ext cx="2805856" cy="1424411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70" name="Bent Up Arrow 169">
            <a:extLst>
              <a:ext uri="{FF2B5EF4-FFF2-40B4-BE49-F238E27FC236}">
                <a16:creationId xmlns:a16="http://schemas.microsoft.com/office/drawing/2014/main" id="{B6F902DD-9169-AFCD-AC59-DAE9904A96B0}"/>
              </a:ext>
            </a:extLst>
          </p:cNvPr>
          <p:cNvSpPr/>
          <p:nvPr/>
        </p:nvSpPr>
        <p:spPr>
          <a:xfrm rot="5400000">
            <a:off x="3494621" y="3093716"/>
            <a:ext cx="804720" cy="426841"/>
          </a:xfrm>
          <a:prstGeom prst="bentUpArrow">
            <a:avLst>
              <a:gd name="adj1" fmla="val 30951"/>
              <a:gd name="adj2" fmla="val 25000"/>
              <a:gd name="adj3" fmla="val 25000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1" name="Bent Up Arrow 170">
            <a:extLst>
              <a:ext uri="{FF2B5EF4-FFF2-40B4-BE49-F238E27FC236}">
                <a16:creationId xmlns:a16="http://schemas.microsoft.com/office/drawing/2014/main" id="{32C7A745-4EF7-D684-84ED-94E0C1DF9D7E}"/>
              </a:ext>
            </a:extLst>
          </p:cNvPr>
          <p:cNvSpPr/>
          <p:nvPr/>
        </p:nvSpPr>
        <p:spPr>
          <a:xfrm rot="16200000" flipV="1">
            <a:off x="3442000" y="3737597"/>
            <a:ext cx="912409" cy="429291"/>
          </a:xfrm>
          <a:prstGeom prst="bentUpArrow">
            <a:avLst>
              <a:gd name="adj1" fmla="val 32438"/>
              <a:gd name="adj2" fmla="val 25000"/>
              <a:gd name="adj3" fmla="val 25000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58583CEB-A81E-4889-0E65-09C0F6F768F9}"/>
              </a:ext>
            </a:extLst>
          </p:cNvPr>
          <p:cNvSpPr txBox="1"/>
          <p:nvPr/>
        </p:nvSpPr>
        <p:spPr>
          <a:xfrm>
            <a:off x="3148158" y="687252"/>
            <a:ext cx="1574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CNN2 </a:t>
            </a:r>
          </a:p>
          <a:p>
            <a:r>
              <a:rPr lang="en-SE" sz="1000" dirty="0"/>
              <a:t>4x 1d-conv</a:t>
            </a:r>
          </a:p>
          <a:p>
            <a:r>
              <a:rPr lang="en-SE" sz="1000" dirty="0"/>
              <a:t>kernel (1 x 16),</a:t>
            </a:r>
          </a:p>
          <a:p>
            <a:r>
              <a:rPr lang="en-SE" sz="1000" dirty="0"/>
              <a:t>256 filter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77E19BF7-1CF0-8659-845D-B4CC30EDF040}"/>
              </a:ext>
            </a:extLst>
          </p:cNvPr>
          <p:cNvSpPr/>
          <p:nvPr/>
        </p:nvSpPr>
        <p:spPr>
          <a:xfrm rot="5400000">
            <a:off x="3224219" y="3565185"/>
            <a:ext cx="1054283" cy="1170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000" dirty="0">
                <a:solidFill>
                  <a:schemeClr val="tx1"/>
                </a:solidFill>
              </a:rPr>
              <a:t>Reshape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A3DBE872-D5D3-B2E1-0134-461E70365041}"/>
              </a:ext>
            </a:extLst>
          </p:cNvPr>
          <p:cNvSpPr txBox="1"/>
          <p:nvPr/>
        </p:nvSpPr>
        <p:spPr>
          <a:xfrm>
            <a:off x="2225539" y="5802045"/>
            <a:ext cx="3781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CNN1 </a:t>
            </a:r>
            <a:r>
              <a:rPr lang="en-SE" sz="1000" dirty="0"/>
              <a:t>4x 1d-conv, 32 filter, kernel (1 x 16), average pooling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A76A20CE-72DE-74CA-76E6-686321ABBD00}"/>
              </a:ext>
            </a:extLst>
          </p:cNvPr>
          <p:cNvSpPr txBox="1"/>
          <p:nvPr/>
        </p:nvSpPr>
        <p:spPr>
          <a:xfrm>
            <a:off x="3373011" y="6450206"/>
            <a:ext cx="267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CNN4 </a:t>
            </a:r>
            <a:r>
              <a:rPr lang="en-SE" sz="1000" dirty="0"/>
              <a:t>4x 1d-conv, 256 filter, kernel (1 x 16)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9CE2948A-D52E-B44F-A725-9EFB5E06763E}"/>
              </a:ext>
            </a:extLst>
          </p:cNvPr>
          <p:cNvSpPr txBox="1"/>
          <p:nvPr/>
        </p:nvSpPr>
        <p:spPr>
          <a:xfrm>
            <a:off x="2957288" y="6207112"/>
            <a:ext cx="3877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CNN3 </a:t>
            </a:r>
            <a:r>
              <a:rPr lang="en-SE" sz="1000" dirty="0"/>
              <a:t>4x 1d-conv, 128 filte, kernel (1 x 16), average pooling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E9B03D6F-D031-AAAA-FC42-9CDBBEC8D724}"/>
              </a:ext>
            </a:extLst>
          </p:cNvPr>
          <p:cNvSpPr txBox="1"/>
          <p:nvPr/>
        </p:nvSpPr>
        <p:spPr>
          <a:xfrm>
            <a:off x="2588573" y="6004579"/>
            <a:ext cx="47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CNN2 </a:t>
            </a:r>
            <a:r>
              <a:rPr lang="en-SE" sz="1000" dirty="0"/>
              <a:t>4x 1d-conv, 64 filter, kernel (1 x 16), average pooling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E70AC81A-A45B-F972-7CF8-08EBAB865CD3}"/>
              </a:ext>
            </a:extLst>
          </p:cNvPr>
          <p:cNvSpPr txBox="1"/>
          <p:nvPr/>
        </p:nvSpPr>
        <p:spPr>
          <a:xfrm>
            <a:off x="9624372" y="393796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Sigmoid activation</a:t>
            </a:r>
            <a:endParaRPr lang="en-SE" sz="1400" dirty="0"/>
          </a:p>
        </p:txBody>
      </p:sp>
      <p:cxnSp>
        <p:nvCxnSpPr>
          <p:cNvPr id="180" name="Curved Connector 179">
            <a:extLst>
              <a:ext uri="{FF2B5EF4-FFF2-40B4-BE49-F238E27FC236}">
                <a16:creationId xmlns:a16="http://schemas.microsoft.com/office/drawing/2014/main" id="{531E4E0F-3364-4165-73F4-FA7DCBDE4E06}"/>
              </a:ext>
            </a:extLst>
          </p:cNvPr>
          <p:cNvCxnSpPr/>
          <p:nvPr/>
        </p:nvCxnSpPr>
        <p:spPr>
          <a:xfrm flipV="1">
            <a:off x="9915922" y="911464"/>
            <a:ext cx="754879" cy="649222"/>
          </a:xfrm>
          <a:prstGeom prst="curvedConnector3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>
            <a:extLst>
              <a:ext uri="{FF2B5EF4-FFF2-40B4-BE49-F238E27FC236}">
                <a16:creationId xmlns:a16="http://schemas.microsoft.com/office/drawing/2014/main" id="{D177AE0E-7247-DB4C-BAAD-297C361E494A}"/>
              </a:ext>
            </a:extLst>
          </p:cNvPr>
          <p:cNvSpPr txBox="1"/>
          <p:nvPr/>
        </p:nvSpPr>
        <p:spPr>
          <a:xfrm>
            <a:off x="4860096" y="11289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000" dirty="0"/>
              <a:t>ResNet Block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43194A83-99D5-D069-6FED-288686957BEE}"/>
              </a:ext>
            </a:extLst>
          </p:cNvPr>
          <p:cNvSpPr/>
          <p:nvPr/>
        </p:nvSpPr>
        <p:spPr>
          <a:xfrm>
            <a:off x="4881946" y="18255"/>
            <a:ext cx="831201" cy="253591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BCFADC0F-011F-CC46-5596-64A72982D6B4}"/>
              </a:ext>
            </a:extLst>
          </p:cNvPr>
          <p:cNvSpPr txBox="1"/>
          <p:nvPr/>
        </p:nvSpPr>
        <p:spPr>
          <a:xfrm>
            <a:off x="6190133" y="4047079"/>
            <a:ext cx="1371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ResNet</a:t>
            </a:r>
            <a:r>
              <a:rPr lang="en-SE" dirty="0"/>
              <a:t>-3</a:t>
            </a:r>
          </a:p>
          <a:p>
            <a:r>
              <a:rPr lang="en-SE" sz="1000" dirty="0"/>
              <a:t>4x ResNet Block</a:t>
            </a:r>
          </a:p>
          <a:p>
            <a:r>
              <a:rPr lang="en-SE" sz="1000" dirty="0"/>
              <a:t>128 filter</a:t>
            </a:r>
          </a:p>
          <a:p>
            <a:r>
              <a:rPr lang="en-GB" sz="1000" dirty="0"/>
              <a:t>k</a:t>
            </a:r>
            <a:r>
              <a:rPr lang="en-SE" sz="1000" dirty="0"/>
              <a:t>ernel (3 x 3)</a:t>
            </a:r>
          </a:p>
          <a:p>
            <a:endParaRPr lang="en-SE" sz="1000" dirty="0"/>
          </a:p>
          <a:p>
            <a:endParaRPr lang="en-SE" sz="1000" dirty="0"/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F2821BF-6405-584E-B1F2-A7052D2D7C4A}"/>
              </a:ext>
            </a:extLst>
          </p:cNvPr>
          <p:cNvSpPr txBox="1"/>
          <p:nvPr/>
        </p:nvSpPr>
        <p:spPr>
          <a:xfrm>
            <a:off x="7037216" y="4640590"/>
            <a:ext cx="1371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ResNet</a:t>
            </a:r>
            <a:r>
              <a:rPr lang="en-SE" dirty="0"/>
              <a:t>-4</a:t>
            </a:r>
          </a:p>
          <a:p>
            <a:r>
              <a:rPr lang="en-SE" sz="1000" dirty="0"/>
              <a:t>6x ResNet Block</a:t>
            </a:r>
          </a:p>
          <a:p>
            <a:r>
              <a:rPr lang="en-SE" sz="1000" dirty="0"/>
              <a:t>256 filter</a:t>
            </a:r>
          </a:p>
          <a:p>
            <a:r>
              <a:rPr lang="en-GB" sz="1000" dirty="0"/>
              <a:t>k</a:t>
            </a:r>
            <a:r>
              <a:rPr lang="en-SE" sz="1000" dirty="0"/>
              <a:t>ernel (3 x 3)</a:t>
            </a:r>
          </a:p>
          <a:p>
            <a:endParaRPr lang="en-SE" sz="1000" dirty="0"/>
          </a:p>
          <a:p>
            <a:endParaRPr lang="en-SE" sz="1000" dirty="0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3C363B0E-FC3D-73B7-85F2-364027E14B89}"/>
              </a:ext>
            </a:extLst>
          </p:cNvPr>
          <p:cNvSpPr txBox="1"/>
          <p:nvPr/>
        </p:nvSpPr>
        <p:spPr>
          <a:xfrm>
            <a:off x="7972972" y="3847296"/>
            <a:ext cx="105981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ResNet</a:t>
            </a:r>
            <a:r>
              <a:rPr lang="en-SE" dirty="0"/>
              <a:t>-5</a:t>
            </a:r>
          </a:p>
          <a:p>
            <a:r>
              <a:rPr lang="en-SE" sz="1000" dirty="0"/>
              <a:t>3x ResNet Block</a:t>
            </a:r>
          </a:p>
          <a:p>
            <a:r>
              <a:rPr lang="en-SE" sz="1000" dirty="0"/>
              <a:t>512 filter</a:t>
            </a:r>
          </a:p>
          <a:p>
            <a:r>
              <a:rPr lang="en-GB" sz="1000" dirty="0"/>
              <a:t>k</a:t>
            </a:r>
            <a:r>
              <a:rPr lang="en-SE" sz="1000" dirty="0"/>
              <a:t>ernel (3 x 3)</a:t>
            </a:r>
          </a:p>
          <a:p>
            <a:endParaRPr lang="en-SE" sz="1000" dirty="0"/>
          </a:p>
          <a:p>
            <a:endParaRPr lang="en-SE" sz="1000" dirty="0"/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4FCFCF2A-D2A5-8369-2022-E2F60E3256B0}"/>
              </a:ext>
            </a:extLst>
          </p:cNvPr>
          <p:cNvSpPr txBox="1"/>
          <p:nvPr/>
        </p:nvSpPr>
        <p:spPr>
          <a:xfrm rot="18923800">
            <a:off x="4183576" y="2755403"/>
            <a:ext cx="11421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800" dirty="0"/>
              <a:t>64 x 128 x128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3029EC6-C57A-782A-A754-33162D7FA08F}"/>
              </a:ext>
            </a:extLst>
          </p:cNvPr>
          <p:cNvSpPr txBox="1"/>
          <p:nvPr/>
        </p:nvSpPr>
        <p:spPr>
          <a:xfrm rot="18923800">
            <a:off x="5045192" y="2015190"/>
            <a:ext cx="1142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Max Pooling</a:t>
            </a:r>
            <a:endParaRPr lang="en-SE" sz="800" dirty="0"/>
          </a:p>
          <a:p>
            <a:r>
              <a:rPr lang="en-SE" sz="800" dirty="0"/>
              <a:t>64 x 64 x 64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3700B79C-3FD4-D6AC-EB8F-A8210F7504B2}"/>
              </a:ext>
            </a:extLst>
          </p:cNvPr>
          <p:cNvSpPr txBox="1"/>
          <p:nvPr/>
        </p:nvSpPr>
        <p:spPr>
          <a:xfrm rot="18923800">
            <a:off x="6131922" y="1712380"/>
            <a:ext cx="1142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D</a:t>
            </a:r>
            <a:r>
              <a:rPr lang="en-SE" sz="800" dirty="0"/>
              <a:t>own sampling</a:t>
            </a:r>
          </a:p>
          <a:p>
            <a:r>
              <a:rPr lang="en-SE" sz="800" dirty="0"/>
              <a:t>128 x 32 x 32</a:t>
            </a:r>
          </a:p>
        </p:txBody>
      </p:sp>
      <p:sp>
        <p:nvSpPr>
          <p:cNvPr id="6144" name="TextBox 6143">
            <a:extLst>
              <a:ext uri="{FF2B5EF4-FFF2-40B4-BE49-F238E27FC236}">
                <a16:creationId xmlns:a16="http://schemas.microsoft.com/office/drawing/2014/main" id="{4FAF9171-1AE4-076A-A35C-BA78FBA03B53}"/>
              </a:ext>
            </a:extLst>
          </p:cNvPr>
          <p:cNvSpPr txBox="1"/>
          <p:nvPr/>
        </p:nvSpPr>
        <p:spPr>
          <a:xfrm rot="18923800">
            <a:off x="7229851" y="1546083"/>
            <a:ext cx="1142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D</a:t>
            </a:r>
            <a:r>
              <a:rPr lang="en-SE" sz="800" dirty="0"/>
              <a:t>own sampling</a:t>
            </a:r>
          </a:p>
          <a:p>
            <a:r>
              <a:rPr lang="en-SE" sz="800" dirty="0"/>
              <a:t>256 x 16 x 16</a:t>
            </a:r>
          </a:p>
        </p:txBody>
      </p:sp>
      <p:sp>
        <p:nvSpPr>
          <p:cNvPr id="6145" name="TextBox 6144">
            <a:extLst>
              <a:ext uri="{FF2B5EF4-FFF2-40B4-BE49-F238E27FC236}">
                <a16:creationId xmlns:a16="http://schemas.microsoft.com/office/drawing/2014/main" id="{D3578529-D8E2-89A3-5FA3-8A4F905A0E8A}"/>
              </a:ext>
            </a:extLst>
          </p:cNvPr>
          <p:cNvSpPr txBox="1"/>
          <p:nvPr/>
        </p:nvSpPr>
        <p:spPr>
          <a:xfrm rot="18923800">
            <a:off x="8159988" y="1829842"/>
            <a:ext cx="1142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D</a:t>
            </a:r>
            <a:r>
              <a:rPr lang="en-SE" sz="800" dirty="0"/>
              <a:t>own sampling</a:t>
            </a:r>
          </a:p>
          <a:p>
            <a:r>
              <a:rPr lang="en-SE" sz="800" dirty="0"/>
              <a:t>512 x 8 x 8</a:t>
            </a:r>
          </a:p>
        </p:txBody>
      </p:sp>
      <p:cxnSp>
        <p:nvCxnSpPr>
          <p:cNvPr id="6147" name="Straight Arrow Connector 6146">
            <a:extLst>
              <a:ext uri="{FF2B5EF4-FFF2-40B4-BE49-F238E27FC236}">
                <a16:creationId xmlns:a16="http://schemas.microsoft.com/office/drawing/2014/main" id="{F4905962-680F-D1C5-1B89-A5020558B6C6}"/>
              </a:ext>
            </a:extLst>
          </p:cNvPr>
          <p:cNvCxnSpPr>
            <a:cxnSpLocks/>
          </p:cNvCxnSpPr>
          <p:nvPr/>
        </p:nvCxnSpPr>
        <p:spPr>
          <a:xfrm>
            <a:off x="5387445" y="2776604"/>
            <a:ext cx="173797" cy="690573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1" name="Straight Arrow Connector 6150">
            <a:extLst>
              <a:ext uri="{FF2B5EF4-FFF2-40B4-BE49-F238E27FC236}">
                <a16:creationId xmlns:a16="http://schemas.microsoft.com/office/drawing/2014/main" id="{AD6584EC-1E70-5491-B1FA-2FE0AD579F4D}"/>
              </a:ext>
            </a:extLst>
          </p:cNvPr>
          <p:cNvCxnSpPr>
            <a:cxnSpLocks/>
          </p:cNvCxnSpPr>
          <p:nvPr/>
        </p:nvCxnSpPr>
        <p:spPr>
          <a:xfrm>
            <a:off x="6251237" y="2439823"/>
            <a:ext cx="289281" cy="1027354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7" name="Straight Arrow Connector 6156">
            <a:extLst>
              <a:ext uri="{FF2B5EF4-FFF2-40B4-BE49-F238E27FC236}">
                <a16:creationId xmlns:a16="http://schemas.microsoft.com/office/drawing/2014/main" id="{A064BC3A-E712-F4C2-3D8A-FE264FC53629}"/>
              </a:ext>
            </a:extLst>
          </p:cNvPr>
          <p:cNvCxnSpPr>
            <a:cxnSpLocks/>
          </p:cNvCxnSpPr>
          <p:nvPr/>
        </p:nvCxnSpPr>
        <p:spPr>
          <a:xfrm>
            <a:off x="8288696" y="2591209"/>
            <a:ext cx="190045" cy="707609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61" name="Rectangle 6160">
            <a:extLst>
              <a:ext uri="{FF2B5EF4-FFF2-40B4-BE49-F238E27FC236}">
                <a16:creationId xmlns:a16="http://schemas.microsoft.com/office/drawing/2014/main" id="{9815D1CA-D45D-F38E-FAC9-581F1EBA12A5}"/>
              </a:ext>
            </a:extLst>
          </p:cNvPr>
          <p:cNvSpPr/>
          <p:nvPr/>
        </p:nvSpPr>
        <p:spPr>
          <a:xfrm>
            <a:off x="-227070" y="-765480"/>
            <a:ext cx="4891305" cy="1414376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6162" name="Cube 6161">
            <a:extLst>
              <a:ext uri="{FF2B5EF4-FFF2-40B4-BE49-F238E27FC236}">
                <a16:creationId xmlns:a16="http://schemas.microsoft.com/office/drawing/2014/main" id="{7F805716-74C2-5EF7-9D10-4C22B6E4D0BB}"/>
              </a:ext>
            </a:extLst>
          </p:cNvPr>
          <p:cNvSpPr>
            <a:spLocks/>
          </p:cNvSpPr>
          <p:nvPr/>
        </p:nvSpPr>
        <p:spPr>
          <a:xfrm>
            <a:off x="7360323" y="3790023"/>
            <a:ext cx="494949" cy="630000"/>
          </a:xfrm>
          <a:prstGeom prst="cube">
            <a:avLst>
              <a:gd name="adj" fmla="val 431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cxnSp>
        <p:nvCxnSpPr>
          <p:cNvPr id="6153" name="Straight Arrow Connector 6152">
            <a:extLst>
              <a:ext uri="{FF2B5EF4-FFF2-40B4-BE49-F238E27FC236}">
                <a16:creationId xmlns:a16="http://schemas.microsoft.com/office/drawing/2014/main" id="{252949DB-5692-E40B-7698-2C62BC41FFFE}"/>
              </a:ext>
            </a:extLst>
          </p:cNvPr>
          <p:cNvCxnSpPr>
            <a:cxnSpLocks/>
          </p:cNvCxnSpPr>
          <p:nvPr/>
        </p:nvCxnSpPr>
        <p:spPr>
          <a:xfrm>
            <a:off x="7171631" y="2228200"/>
            <a:ext cx="445036" cy="174867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65" name="Right Arrow 6164">
            <a:extLst>
              <a:ext uri="{FF2B5EF4-FFF2-40B4-BE49-F238E27FC236}">
                <a16:creationId xmlns:a16="http://schemas.microsoft.com/office/drawing/2014/main" id="{039437EC-0EF7-8DF5-6D73-F5D7534B5F73}"/>
              </a:ext>
            </a:extLst>
          </p:cNvPr>
          <p:cNvSpPr/>
          <p:nvPr/>
        </p:nvSpPr>
        <p:spPr>
          <a:xfrm rot="2571303">
            <a:off x="9140811" y="3916419"/>
            <a:ext cx="898459" cy="3260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166" name="Right Arrow 6165">
            <a:extLst>
              <a:ext uri="{FF2B5EF4-FFF2-40B4-BE49-F238E27FC236}">
                <a16:creationId xmlns:a16="http://schemas.microsoft.com/office/drawing/2014/main" id="{B6D2CEC2-7AE5-E4CD-3FEC-A94AD3B5FE1B}"/>
              </a:ext>
            </a:extLst>
          </p:cNvPr>
          <p:cNvSpPr/>
          <p:nvPr/>
        </p:nvSpPr>
        <p:spPr>
          <a:xfrm>
            <a:off x="9238057" y="3165132"/>
            <a:ext cx="740616" cy="3260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167" name="Right Arrow 6166">
            <a:extLst>
              <a:ext uri="{FF2B5EF4-FFF2-40B4-BE49-F238E27FC236}">
                <a16:creationId xmlns:a16="http://schemas.microsoft.com/office/drawing/2014/main" id="{78D4BB1F-9B92-161A-1DF6-17BC6708A5EB}"/>
              </a:ext>
            </a:extLst>
          </p:cNvPr>
          <p:cNvSpPr/>
          <p:nvPr/>
        </p:nvSpPr>
        <p:spPr>
          <a:xfrm rot="17861722">
            <a:off x="9078465" y="2357627"/>
            <a:ext cx="961531" cy="3260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171" name="Rectangle 6170">
            <a:extLst>
              <a:ext uri="{FF2B5EF4-FFF2-40B4-BE49-F238E27FC236}">
                <a16:creationId xmlns:a16="http://schemas.microsoft.com/office/drawing/2014/main" id="{C69AFEA4-57AD-5E82-5AC1-84DDBD94A2A1}"/>
              </a:ext>
            </a:extLst>
          </p:cNvPr>
          <p:cNvSpPr/>
          <p:nvPr/>
        </p:nvSpPr>
        <p:spPr>
          <a:xfrm>
            <a:off x="9505174" y="4764132"/>
            <a:ext cx="2643045" cy="2055405"/>
          </a:xfrm>
          <a:prstGeom prst="rect">
            <a:avLst/>
          </a:prstGeom>
          <a:noFill/>
          <a:ln w="444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6172" name="Rectangle 6171">
            <a:extLst>
              <a:ext uri="{FF2B5EF4-FFF2-40B4-BE49-F238E27FC236}">
                <a16:creationId xmlns:a16="http://schemas.microsoft.com/office/drawing/2014/main" id="{C29A219C-22AE-114D-698A-2EE1E5B4A1D7}"/>
              </a:ext>
            </a:extLst>
          </p:cNvPr>
          <p:cNvSpPr/>
          <p:nvPr/>
        </p:nvSpPr>
        <p:spPr>
          <a:xfrm>
            <a:off x="10053575" y="2485695"/>
            <a:ext cx="2072421" cy="1665162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6174" name="Right Arrow 6173">
            <a:extLst>
              <a:ext uri="{FF2B5EF4-FFF2-40B4-BE49-F238E27FC236}">
                <a16:creationId xmlns:a16="http://schemas.microsoft.com/office/drawing/2014/main" id="{7C37E62E-A1AF-88EE-1E96-0159437ED28E}"/>
              </a:ext>
            </a:extLst>
          </p:cNvPr>
          <p:cNvSpPr/>
          <p:nvPr/>
        </p:nvSpPr>
        <p:spPr>
          <a:xfrm>
            <a:off x="2101293" y="5057545"/>
            <a:ext cx="394099" cy="3260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175" name="Right Arrow 6174">
            <a:extLst>
              <a:ext uri="{FF2B5EF4-FFF2-40B4-BE49-F238E27FC236}">
                <a16:creationId xmlns:a16="http://schemas.microsoft.com/office/drawing/2014/main" id="{82FCE6C7-1F6D-D4EE-D96A-F647DFF90254}"/>
              </a:ext>
            </a:extLst>
          </p:cNvPr>
          <p:cNvSpPr/>
          <p:nvPr/>
        </p:nvSpPr>
        <p:spPr>
          <a:xfrm>
            <a:off x="1625369" y="2052973"/>
            <a:ext cx="740616" cy="3260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DE4FE5-8268-8A5E-9B83-27B7088EC985}"/>
              </a:ext>
            </a:extLst>
          </p:cNvPr>
          <p:cNvSpPr txBox="1"/>
          <p:nvPr/>
        </p:nvSpPr>
        <p:spPr>
          <a:xfrm>
            <a:off x="10652339" y="5393309"/>
            <a:ext cx="1400409" cy="40011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Posterior PDF over the direction distribution</a:t>
            </a:r>
            <a:endParaRPr lang="en-SE" sz="10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1BDCEDD-A29A-DE50-0721-2CAF0AA1D08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68234" y="56930"/>
            <a:ext cx="923708" cy="13592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CEFF16-4423-31B8-A031-5C15363BBB73}"/>
              </a:ext>
            </a:extLst>
          </p:cNvPr>
          <p:cNvSpPr txBox="1"/>
          <p:nvPr/>
        </p:nvSpPr>
        <p:spPr>
          <a:xfrm>
            <a:off x="-2130" y="4150857"/>
            <a:ext cx="213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1" u="sng" dirty="0"/>
              <a:t>Model Deep</a:t>
            </a:r>
            <a:r>
              <a:rPr lang="en-SE" u="sng" dirty="0"/>
              <a:t>:</a:t>
            </a:r>
          </a:p>
          <a:p>
            <a:r>
              <a:rPr lang="en-SE" dirty="0"/>
              <a:t>1 x 16 x 2046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DD3FB8A-6435-6D21-AA76-D17E817F19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493" t="10744" r="6777" b="64035"/>
          <a:stretch/>
        </p:blipFill>
        <p:spPr>
          <a:xfrm>
            <a:off x="11755816" y="5809158"/>
            <a:ext cx="296932" cy="962130"/>
          </a:xfrm>
          <a:prstGeom prst="rect">
            <a:avLst/>
          </a:prstGeom>
        </p:spPr>
      </p:pic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27D1041E-0B92-AADC-45FD-F7A7F754E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77E004BB-2C6F-E5EA-ECFE-8ACEBA0C2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20</a:t>
            </a:fld>
            <a:endParaRPr lang="en-S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C6DC29-90F1-F58E-CBC1-8FDC23A656DF}"/>
              </a:ext>
            </a:extLst>
          </p:cNvPr>
          <p:cNvSpPr txBox="1"/>
          <p:nvPr/>
        </p:nvSpPr>
        <p:spPr>
          <a:xfrm>
            <a:off x="4925889" y="1060843"/>
            <a:ext cx="923708" cy="338554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tx2"/>
                </a:solidFill>
                <a:hlinkClick r:id="rId6"/>
              </a:rPr>
              <a:t>He </a:t>
            </a:r>
            <a:r>
              <a:rPr lang="en-SE" sz="800" dirty="0">
                <a:solidFill>
                  <a:schemeClr val="tx2"/>
                </a:solidFill>
                <a:hlinkClick r:id="rId6"/>
              </a:rPr>
              <a:t>et. </a:t>
            </a:r>
            <a:r>
              <a:rPr lang="en-GB" sz="800" dirty="0">
                <a:solidFill>
                  <a:schemeClr val="tx2"/>
                </a:solidFill>
                <a:hlinkClick r:id="rId6"/>
              </a:rPr>
              <a:t>a</a:t>
            </a:r>
            <a:r>
              <a:rPr lang="en-SE" sz="800" dirty="0">
                <a:solidFill>
                  <a:schemeClr val="tx2"/>
                </a:solidFill>
                <a:hlinkClick r:id="rId6"/>
              </a:rPr>
              <a:t>l, 2015</a:t>
            </a:r>
            <a:endParaRPr lang="en-SE" sz="800" dirty="0">
              <a:solidFill>
                <a:schemeClr val="tx2"/>
              </a:solidFill>
            </a:endParaRPr>
          </a:p>
          <a:p>
            <a:r>
              <a:rPr lang="en-GB" sz="800" dirty="0">
                <a:solidFill>
                  <a:schemeClr val="tx2"/>
                </a:solidFill>
                <a:hlinkClick r:id="rId7"/>
              </a:rPr>
              <a:t>Nousi et. Al, 2023 </a:t>
            </a:r>
            <a:endParaRPr lang="en-GB" sz="800" dirty="0">
              <a:solidFill>
                <a:schemeClr val="tx2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AD7120E-8A23-9C48-410D-A34059A278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22" t="68808"/>
          <a:stretch/>
        </p:blipFill>
        <p:spPr>
          <a:xfrm>
            <a:off x="10705211" y="692098"/>
            <a:ext cx="1375267" cy="11487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8824AD4-C6E5-0DF8-3BA9-FB3AFEB6AA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741" r="47060" b="351"/>
          <a:stretch/>
        </p:blipFill>
        <p:spPr>
          <a:xfrm>
            <a:off x="10919063" y="3257313"/>
            <a:ext cx="1172440" cy="85563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BC7C16A-6A5F-95DF-7F45-7BF7EEA46371}"/>
              </a:ext>
            </a:extLst>
          </p:cNvPr>
          <p:cNvSpPr/>
          <p:nvPr/>
        </p:nvSpPr>
        <p:spPr>
          <a:xfrm>
            <a:off x="9860239" y="59794"/>
            <a:ext cx="2265757" cy="2829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44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400" dirty="0">
                <a:solidFill>
                  <a:schemeClr val="tx1"/>
                </a:solidFill>
              </a:rPr>
              <a:t>Classifier – Shower type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8CA5555-3A5A-26EE-B944-9588D41E7F82}"/>
              </a:ext>
            </a:extLst>
          </p:cNvPr>
          <p:cNvSpPr/>
          <p:nvPr/>
        </p:nvSpPr>
        <p:spPr>
          <a:xfrm>
            <a:off x="10053575" y="2204773"/>
            <a:ext cx="2074133" cy="4524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44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400" dirty="0">
                <a:solidFill>
                  <a:schemeClr val="tx1"/>
                </a:solidFill>
              </a:rPr>
              <a:t>Normalizing Flow – Shower energy</a:t>
            </a:r>
          </a:p>
        </p:txBody>
      </p:sp>
      <p:sp>
        <p:nvSpPr>
          <p:cNvPr id="104" name="Cube 103">
            <a:extLst>
              <a:ext uri="{FF2B5EF4-FFF2-40B4-BE49-F238E27FC236}">
                <a16:creationId xmlns:a16="http://schemas.microsoft.com/office/drawing/2014/main" id="{9AEDFF91-7C3F-5CF7-FD57-72B39896C379}"/>
              </a:ext>
            </a:extLst>
          </p:cNvPr>
          <p:cNvSpPr>
            <a:spLocks/>
          </p:cNvSpPr>
          <p:nvPr/>
        </p:nvSpPr>
        <p:spPr>
          <a:xfrm>
            <a:off x="10259175" y="2799137"/>
            <a:ext cx="742524" cy="630000"/>
          </a:xfrm>
          <a:prstGeom prst="cube">
            <a:avLst>
              <a:gd name="adj" fmla="val 9837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54" name="Cube 153">
            <a:extLst>
              <a:ext uri="{FF2B5EF4-FFF2-40B4-BE49-F238E27FC236}">
                <a16:creationId xmlns:a16="http://schemas.microsoft.com/office/drawing/2014/main" id="{6F94F212-4739-B830-E697-A313B6C4F5CB}"/>
              </a:ext>
            </a:extLst>
          </p:cNvPr>
          <p:cNvSpPr>
            <a:spLocks/>
          </p:cNvSpPr>
          <p:nvPr/>
        </p:nvSpPr>
        <p:spPr>
          <a:xfrm>
            <a:off x="10175576" y="2893405"/>
            <a:ext cx="722902" cy="630000"/>
          </a:xfrm>
          <a:prstGeom prst="cube">
            <a:avLst>
              <a:gd name="adj" fmla="val 9837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55" name="Cube 154">
            <a:extLst>
              <a:ext uri="{FF2B5EF4-FFF2-40B4-BE49-F238E27FC236}">
                <a16:creationId xmlns:a16="http://schemas.microsoft.com/office/drawing/2014/main" id="{BF130BA7-0EA7-A1FF-F343-4B668FC68F03}"/>
              </a:ext>
            </a:extLst>
          </p:cNvPr>
          <p:cNvSpPr>
            <a:spLocks/>
          </p:cNvSpPr>
          <p:nvPr/>
        </p:nvSpPr>
        <p:spPr>
          <a:xfrm>
            <a:off x="10091977" y="2991444"/>
            <a:ext cx="688078" cy="630000"/>
          </a:xfrm>
          <a:prstGeom prst="cube">
            <a:avLst>
              <a:gd name="adj" fmla="val 9837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4FA970-0634-36DB-D60E-A7D6C6E01D57}"/>
              </a:ext>
            </a:extLst>
          </p:cNvPr>
          <p:cNvSpPr txBox="1"/>
          <p:nvPr/>
        </p:nvSpPr>
        <p:spPr>
          <a:xfrm>
            <a:off x="9994208" y="3063818"/>
            <a:ext cx="7550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/>
              <a:t>Gaussian- </a:t>
            </a:r>
            <a:r>
              <a:rPr lang="en-GB" sz="1000" dirty="0" err="1"/>
              <a:t>ization</a:t>
            </a:r>
            <a:r>
              <a:rPr lang="en-GB" sz="1000" dirty="0"/>
              <a:t> Flow</a:t>
            </a:r>
          </a:p>
        </p:txBody>
      </p:sp>
      <p:sp>
        <p:nvSpPr>
          <p:cNvPr id="6169" name="TextBox 6168">
            <a:extLst>
              <a:ext uri="{FF2B5EF4-FFF2-40B4-BE49-F238E27FC236}">
                <a16:creationId xmlns:a16="http://schemas.microsoft.com/office/drawing/2014/main" id="{DD9A5DFD-690A-B4C8-4477-39E156BDAFA9}"/>
              </a:ext>
            </a:extLst>
          </p:cNvPr>
          <p:cNvSpPr txBox="1"/>
          <p:nvPr/>
        </p:nvSpPr>
        <p:spPr>
          <a:xfrm>
            <a:off x="11046044" y="2710182"/>
            <a:ext cx="1028234" cy="553998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Posterior PDF over the energy distribution</a:t>
            </a:r>
            <a:endParaRPr lang="en-SE" sz="10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7CDE60E-53CA-552B-BC57-177176081DC2}"/>
              </a:ext>
            </a:extLst>
          </p:cNvPr>
          <p:cNvSpPr/>
          <p:nvPr/>
        </p:nvSpPr>
        <p:spPr>
          <a:xfrm>
            <a:off x="10070423" y="4310755"/>
            <a:ext cx="2074133" cy="4524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44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400" dirty="0">
                <a:solidFill>
                  <a:schemeClr val="tx1"/>
                </a:solidFill>
              </a:rPr>
              <a:t>Normalizing Flow – Neutrino Direction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BB1F8F2-B506-95A7-3D5D-481592B023EE}"/>
              </a:ext>
            </a:extLst>
          </p:cNvPr>
          <p:cNvSpPr/>
          <p:nvPr/>
        </p:nvSpPr>
        <p:spPr>
          <a:xfrm>
            <a:off x="2018588" y="1405042"/>
            <a:ext cx="8662047" cy="3770227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SE" sz="3200" b="1" u="sng" dirty="0">
                <a:solidFill>
                  <a:schemeClr val="tx1"/>
                </a:solidFill>
              </a:rPr>
              <a:t>Improvements to previous reconstructions:</a:t>
            </a:r>
          </a:p>
          <a:p>
            <a:pPr marL="514350" indent="-514350" algn="ctr">
              <a:buFont typeface="+mj-lt"/>
              <a:buAutoNum type="arabicPeriod"/>
            </a:pPr>
            <a:endParaRPr lang="en-SE" sz="3200" b="1" u="sng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SE" sz="2400" dirty="0">
                <a:solidFill>
                  <a:srgbClr val="C00000"/>
                </a:solidFill>
              </a:rPr>
              <a:t>One model </a:t>
            </a:r>
            <a:r>
              <a:rPr lang="en-SE" sz="2400" dirty="0">
                <a:solidFill>
                  <a:schemeClr val="tx1"/>
                </a:solidFill>
              </a:rPr>
              <a:t>(per station type) to predict all parameters</a:t>
            </a:r>
          </a:p>
          <a:p>
            <a:pPr marL="514350" indent="-514350">
              <a:buFont typeface="+mj-lt"/>
              <a:buAutoNum type="arabicPeriod"/>
            </a:pPr>
            <a:endParaRPr lang="en-SE" sz="8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SE" sz="2400" dirty="0">
                <a:solidFill>
                  <a:schemeClr val="tx1"/>
                </a:solidFill>
              </a:rPr>
              <a:t>Normalizing flows return </a:t>
            </a:r>
            <a:r>
              <a:rPr lang="en-SE" sz="2400" dirty="0">
                <a:solidFill>
                  <a:srgbClr val="C00000"/>
                </a:solidFill>
              </a:rPr>
              <a:t>full posterior PDFs </a:t>
            </a:r>
            <a:r>
              <a:rPr lang="en-SE" sz="2400" dirty="0">
                <a:solidFill>
                  <a:schemeClr val="tx1"/>
                </a:solidFill>
              </a:rPr>
              <a:t>allowing for event-by-event uncertainties </a:t>
            </a:r>
            <a:r>
              <a:rPr lang="en-SE" sz="1200" dirty="0">
                <a:solidFill>
                  <a:schemeClr val="tx1"/>
                </a:solidFill>
              </a:rPr>
              <a:t>(</a:t>
            </a:r>
            <a:r>
              <a:rPr lang="en-US" sz="1200" dirty="0">
                <a:solidFill>
                  <a:schemeClr val="tx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Glüsenkamp, EPJ-C, 2024</a:t>
            </a:r>
            <a:r>
              <a:rPr lang="en-SE" sz="1200" dirty="0">
                <a:solidFill>
                  <a:schemeClr val="tx1"/>
                </a:solidFill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endParaRPr lang="en-SE" sz="8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SE" sz="2400" dirty="0">
                <a:solidFill>
                  <a:schemeClr val="tx1"/>
                </a:solidFill>
              </a:rPr>
              <a:t>The model has no prior knowledge of the shower type</a:t>
            </a:r>
          </a:p>
          <a:p>
            <a:pPr marL="514350" indent="-514350">
              <a:buFont typeface="+mj-lt"/>
              <a:buAutoNum type="arabicPeriod"/>
            </a:pPr>
            <a:endParaRPr lang="en-SE" sz="8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SE" sz="2400" dirty="0">
                <a:solidFill>
                  <a:srgbClr val="C00000"/>
                </a:solidFill>
              </a:rPr>
              <a:t>No analysis cuts are needed </a:t>
            </a:r>
            <a:r>
              <a:rPr lang="en-SE" sz="2400" dirty="0">
                <a:solidFill>
                  <a:schemeClr val="tx1"/>
                </a:solidFill>
              </a:rPr>
              <a:t>– all neutrino events can be used</a:t>
            </a:r>
          </a:p>
          <a:p>
            <a:pPr marL="514350" indent="-514350">
              <a:buFont typeface="+mj-lt"/>
              <a:buAutoNum type="arabicPeriod"/>
            </a:pPr>
            <a:endParaRPr lang="en-SE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426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B346C7-D126-B773-D748-FA819C712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057" y="43188"/>
            <a:ext cx="4172717" cy="3311999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332484-282F-3742-3E65-35D68F74B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058" y="3502813"/>
            <a:ext cx="4172717" cy="3311999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31D948FF-FDC9-6CAF-1E1F-8DFC145E2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9AF809F-C9C2-D788-98B0-9A1AE21E7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21</a:t>
            </a:fld>
            <a:endParaRPr lang="en-S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129BBC-75BE-4487-6C6D-C73319AA25D5}"/>
              </a:ext>
            </a:extLst>
          </p:cNvPr>
          <p:cNvSpPr txBox="1"/>
          <p:nvPr/>
        </p:nvSpPr>
        <p:spPr>
          <a:xfrm>
            <a:off x="8494694" y="244467"/>
            <a:ext cx="1377778" cy="369332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d</a:t>
            </a:r>
            <a:r>
              <a:rPr lang="en-SE" dirty="0"/>
              <a:t>eep station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21A867-696F-0AB3-AC04-EC698A30D46E}"/>
              </a:ext>
            </a:extLst>
          </p:cNvPr>
          <p:cNvSpPr txBox="1"/>
          <p:nvPr/>
        </p:nvSpPr>
        <p:spPr>
          <a:xfrm>
            <a:off x="8494694" y="3627421"/>
            <a:ext cx="1594021" cy="369332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shallow</a:t>
            </a:r>
            <a:r>
              <a:rPr lang="en-SE" dirty="0"/>
              <a:t> station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A195A5-73FA-74B4-FF11-A031FB694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SE" dirty="0"/>
              <a:t>Results – Shower Energy</a:t>
            </a:r>
            <a:br>
              <a:rPr lang="en-SE" dirty="0"/>
            </a:br>
            <a:endParaRPr lang="en-SE" sz="28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841B571-6DB2-D73C-6CD8-6A8FCD5AA45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6906904" cy="4595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 sz="2400" dirty="0">
                <a:solidFill>
                  <a:schemeClr val="accent2"/>
                </a:solidFill>
              </a:rPr>
              <a:t>Median uncertainty </a:t>
            </a:r>
            <a:r>
              <a:rPr lang="en-SE" sz="2400" dirty="0"/>
              <a:t>at 1EeV shower energy</a:t>
            </a:r>
          </a:p>
          <a:p>
            <a:pPr marL="457200" lvl="1" indent="0">
              <a:buNone/>
            </a:pPr>
            <a:r>
              <a:rPr lang="en-SE" sz="2000" dirty="0"/>
              <a:t>Deep: 	</a:t>
            </a:r>
            <a:r>
              <a:rPr lang="en-SE" sz="2000" dirty="0">
                <a:solidFill>
                  <a:schemeClr val="accent2"/>
                </a:solidFill>
              </a:rPr>
              <a:t>~0.15 log E </a:t>
            </a:r>
            <a:r>
              <a:rPr lang="en-SE" sz="2000" dirty="0"/>
              <a:t>(~0.2 log E ) for </a:t>
            </a:r>
            <a:r>
              <a:rPr lang="en-SE" sz="2000" dirty="0">
                <a:solidFill>
                  <a:schemeClr val="accent2"/>
                </a:solidFill>
              </a:rPr>
              <a:t>had. </a:t>
            </a:r>
            <a:r>
              <a:rPr lang="en-SE" sz="2000" dirty="0"/>
              <a:t>(+EM)</a:t>
            </a:r>
          </a:p>
          <a:p>
            <a:pPr marL="457200" lvl="1" indent="0">
              <a:buNone/>
            </a:pPr>
            <a:r>
              <a:rPr lang="en-SE" sz="2000" dirty="0"/>
              <a:t>Shallow: 	</a:t>
            </a:r>
            <a:r>
              <a:rPr lang="en-SE" sz="2000" dirty="0">
                <a:solidFill>
                  <a:schemeClr val="accent2"/>
                </a:solidFill>
              </a:rPr>
              <a:t>~0.3 log E </a:t>
            </a:r>
            <a:r>
              <a:rPr lang="en-SE" sz="2000" dirty="0"/>
              <a:t>(~0.3 log E ) for </a:t>
            </a:r>
            <a:r>
              <a:rPr lang="en-SE" sz="2000" dirty="0">
                <a:solidFill>
                  <a:schemeClr val="accent2"/>
                </a:solidFill>
              </a:rPr>
              <a:t>had. </a:t>
            </a:r>
            <a:r>
              <a:rPr lang="en-SE" sz="2000" dirty="0"/>
              <a:t>(+EM)</a:t>
            </a:r>
            <a:endParaRPr lang="en-GB" sz="2000" dirty="0"/>
          </a:p>
          <a:p>
            <a:endParaRPr lang="en-US" sz="2400" dirty="0">
              <a:solidFill>
                <a:schemeClr val="accent2"/>
              </a:solidFill>
            </a:endParaRPr>
          </a:p>
          <a:p>
            <a:r>
              <a:rPr lang="en-US" sz="2400" dirty="0">
                <a:solidFill>
                  <a:schemeClr val="accent2"/>
                </a:solidFill>
              </a:rPr>
              <a:t>Substantial improvement </a:t>
            </a:r>
            <a:r>
              <a:rPr lang="en-US" sz="2400" dirty="0"/>
              <a:t>to previous reconstructions</a:t>
            </a:r>
          </a:p>
          <a:p>
            <a:pPr marL="457200" lvl="1" indent="0">
              <a:buNone/>
            </a:pPr>
            <a:r>
              <a:rPr lang="en-SE" sz="2000" dirty="0"/>
              <a:t>Deep: 	</a:t>
            </a:r>
            <a:r>
              <a:rPr lang="en-US" sz="2000" dirty="0"/>
              <a:t>Improved resolution </a:t>
            </a:r>
            <a:r>
              <a:rPr lang="en-US" sz="2000" dirty="0">
                <a:solidFill>
                  <a:schemeClr val="accent2"/>
                </a:solidFill>
              </a:rPr>
              <a:t>without quality cuts      </a:t>
            </a:r>
            <a:r>
              <a:rPr lang="en-US" sz="2000" dirty="0"/>
              <a:t>  </a:t>
            </a:r>
            <a:r>
              <a:rPr lang="en-US" sz="1200" dirty="0"/>
              <a:t>		</a:t>
            </a:r>
            <a:r>
              <a:rPr lang="en-US" sz="1300" dirty="0"/>
              <a:t>(</a:t>
            </a:r>
            <a:r>
              <a:rPr lang="en-US" sz="13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RNO-G, EPJ-C, 2022</a:t>
            </a:r>
            <a:r>
              <a:rPr lang="en-US" sz="1300" dirty="0"/>
              <a:t>)</a:t>
            </a:r>
            <a:endParaRPr lang="en-SE" sz="1300" dirty="0"/>
          </a:p>
          <a:p>
            <a:pPr marL="457200" lvl="1" indent="0">
              <a:buNone/>
            </a:pPr>
            <a:r>
              <a:rPr lang="en-SE" sz="2000" dirty="0"/>
              <a:t>Shallow: 	</a:t>
            </a:r>
            <a:r>
              <a:rPr lang="en-US" sz="2000" dirty="0">
                <a:solidFill>
                  <a:schemeClr val="accent2"/>
                </a:solidFill>
              </a:rPr>
              <a:t>Reduction in bias </a:t>
            </a:r>
            <a:r>
              <a:rPr lang="en-US" sz="2000" dirty="0"/>
              <a:t>from </a:t>
            </a:r>
            <a:r>
              <a:rPr lang="en-SE" sz="2000" dirty="0"/>
              <a:t>±0.4 log E  to ±0.03 log E    </a:t>
            </a:r>
            <a:r>
              <a:rPr lang="en-US" sz="2000" dirty="0"/>
              <a:t>        </a:t>
            </a:r>
            <a:r>
              <a:rPr lang="en-US" sz="1200" dirty="0"/>
              <a:t>		</a:t>
            </a:r>
            <a:r>
              <a:rPr lang="en-US" sz="1300" dirty="0"/>
              <a:t>(</a:t>
            </a:r>
            <a:r>
              <a:rPr lang="en-SE" sz="13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Glaser et </a:t>
            </a:r>
            <a:r>
              <a:rPr lang="en-US" sz="13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al.</a:t>
            </a:r>
            <a:r>
              <a:rPr lang="en-SE" sz="13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n-GB" sz="13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Astroparticle Physics</a:t>
            </a:r>
            <a:r>
              <a:rPr lang="en-SE" sz="13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2022</a:t>
            </a:r>
            <a:r>
              <a:rPr lang="en-US" sz="1300" dirty="0"/>
              <a:t>) </a:t>
            </a:r>
            <a:endParaRPr lang="en-GB" sz="1300" dirty="0">
              <a:solidFill>
                <a:schemeClr val="accent2"/>
              </a:solidFill>
            </a:endParaRPr>
          </a:p>
          <a:p>
            <a:endParaRPr lang="en-GB" sz="2400" dirty="0">
              <a:solidFill>
                <a:schemeClr val="accent2"/>
              </a:solidFill>
            </a:endParaRPr>
          </a:p>
          <a:p>
            <a:r>
              <a:rPr lang="en-GB" sz="2400" dirty="0"/>
              <a:t>Well-understood </a:t>
            </a:r>
            <a:r>
              <a:rPr lang="en-GB" sz="2400" dirty="0">
                <a:solidFill>
                  <a:schemeClr val="accent2"/>
                </a:solidFill>
              </a:rPr>
              <a:t>edge effect </a:t>
            </a:r>
            <a:r>
              <a:rPr lang="en-GB" sz="2400" dirty="0"/>
              <a:t>at low energies</a:t>
            </a:r>
            <a:endParaRPr lang="en-GB" sz="2400" dirty="0">
              <a:solidFill>
                <a:schemeClr val="accent2"/>
              </a:solidFill>
            </a:endParaRP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SE" sz="2000" dirty="0"/>
          </a:p>
        </p:txBody>
      </p:sp>
    </p:spTree>
    <p:extLst>
      <p:ext uri="{BB962C8B-B14F-4D97-AF65-F5344CB8AC3E}">
        <p14:creationId xmlns:p14="http://schemas.microsoft.com/office/powerpoint/2010/main" val="1086437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31D948FF-FDC9-6CAF-1E1F-8DFC145E2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9AF809F-C9C2-D788-98B0-9A1AE21E7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22</a:t>
            </a:fld>
            <a:endParaRPr lang="en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A195A5-73FA-74B4-FF11-A031FB694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SE" dirty="0"/>
              <a:t>Results – Shower Energy</a:t>
            </a:r>
            <a:br>
              <a:rPr lang="en-SE" dirty="0"/>
            </a:br>
            <a:endParaRPr lang="en-SE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2CFAC6-C3FA-B1B3-3395-C6F10B242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552" y="539087"/>
            <a:ext cx="4798683" cy="3808846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148807-690F-ECC6-0837-82AD91F398F6}"/>
              </a:ext>
            </a:extLst>
          </p:cNvPr>
          <p:cNvSpPr txBox="1"/>
          <p:nvPr/>
        </p:nvSpPr>
        <p:spPr>
          <a:xfrm>
            <a:off x="9334030" y="3176180"/>
            <a:ext cx="1092859" cy="30777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d</a:t>
            </a:r>
            <a:r>
              <a:rPr lang="en-SE" sz="1400" dirty="0"/>
              <a:t>eep station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C68D05-6B45-E0EC-C01F-7E24E32F56ED}"/>
              </a:ext>
            </a:extLst>
          </p:cNvPr>
          <p:cNvSpPr txBox="1"/>
          <p:nvPr/>
        </p:nvSpPr>
        <p:spPr>
          <a:xfrm>
            <a:off x="8891194" y="1517848"/>
            <a:ext cx="1276387" cy="30777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shallow </a:t>
            </a:r>
            <a:r>
              <a:rPr lang="en-SE" sz="1400" dirty="0"/>
              <a:t>station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9999556-8C2F-DD7B-7854-8C4A281FD660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6906904" cy="4595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 sz="2400" dirty="0">
                <a:solidFill>
                  <a:schemeClr val="accent2"/>
                </a:solidFill>
              </a:rPr>
              <a:t>Median uncertainty </a:t>
            </a:r>
            <a:r>
              <a:rPr lang="en-SE" sz="2400" dirty="0"/>
              <a:t>at 1EeV shower energy</a:t>
            </a:r>
          </a:p>
          <a:p>
            <a:pPr marL="457200" lvl="1" indent="0">
              <a:buNone/>
            </a:pPr>
            <a:r>
              <a:rPr lang="en-SE" sz="2000" dirty="0"/>
              <a:t>Deep: 	</a:t>
            </a:r>
            <a:r>
              <a:rPr lang="en-SE" sz="2000" dirty="0">
                <a:solidFill>
                  <a:schemeClr val="accent2"/>
                </a:solidFill>
              </a:rPr>
              <a:t>~0.15 log E </a:t>
            </a:r>
            <a:r>
              <a:rPr lang="en-SE" sz="2000" dirty="0"/>
              <a:t>(~0.2 log E ) for </a:t>
            </a:r>
            <a:r>
              <a:rPr lang="en-SE" sz="2000" dirty="0">
                <a:solidFill>
                  <a:schemeClr val="accent2"/>
                </a:solidFill>
              </a:rPr>
              <a:t>had. </a:t>
            </a:r>
            <a:r>
              <a:rPr lang="en-SE" sz="2000" dirty="0"/>
              <a:t>(+EM)</a:t>
            </a:r>
          </a:p>
          <a:p>
            <a:pPr marL="457200" lvl="1" indent="0">
              <a:buNone/>
            </a:pPr>
            <a:r>
              <a:rPr lang="en-SE" sz="2000" dirty="0"/>
              <a:t>Shallow: 	</a:t>
            </a:r>
            <a:r>
              <a:rPr lang="en-SE" sz="2000" dirty="0">
                <a:solidFill>
                  <a:schemeClr val="accent2"/>
                </a:solidFill>
              </a:rPr>
              <a:t>~0.3 log E </a:t>
            </a:r>
            <a:r>
              <a:rPr lang="en-SE" sz="2000" dirty="0"/>
              <a:t>(~0.3 log E ) for </a:t>
            </a:r>
            <a:r>
              <a:rPr lang="en-SE" sz="2000" dirty="0">
                <a:solidFill>
                  <a:schemeClr val="accent2"/>
                </a:solidFill>
              </a:rPr>
              <a:t>had. </a:t>
            </a:r>
            <a:r>
              <a:rPr lang="en-SE" sz="2000" dirty="0"/>
              <a:t>(+EM)</a:t>
            </a:r>
            <a:endParaRPr lang="en-GB" sz="2000" dirty="0"/>
          </a:p>
          <a:p>
            <a:endParaRPr lang="en-US" sz="2400" dirty="0">
              <a:solidFill>
                <a:schemeClr val="accent2"/>
              </a:solidFill>
            </a:endParaRPr>
          </a:p>
          <a:p>
            <a:r>
              <a:rPr lang="en-US" sz="2400" dirty="0">
                <a:solidFill>
                  <a:schemeClr val="accent2"/>
                </a:solidFill>
              </a:rPr>
              <a:t>Substantial improvement </a:t>
            </a:r>
            <a:r>
              <a:rPr lang="en-US" sz="2400" dirty="0"/>
              <a:t>to previous reconstructions</a:t>
            </a:r>
          </a:p>
          <a:p>
            <a:pPr marL="457200" lvl="1" indent="0">
              <a:buNone/>
            </a:pPr>
            <a:r>
              <a:rPr lang="en-SE" sz="2000" dirty="0"/>
              <a:t>Deep: 	</a:t>
            </a:r>
            <a:r>
              <a:rPr lang="en-US" sz="2000" dirty="0"/>
              <a:t>Improved resolution </a:t>
            </a:r>
            <a:r>
              <a:rPr lang="en-US" sz="2000" dirty="0">
                <a:solidFill>
                  <a:schemeClr val="accent2"/>
                </a:solidFill>
              </a:rPr>
              <a:t>without quality cuts      </a:t>
            </a:r>
            <a:r>
              <a:rPr lang="en-US" sz="2000" dirty="0"/>
              <a:t>  </a:t>
            </a:r>
            <a:r>
              <a:rPr lang="en-US" sz="1200" dirty="0"/>
              <a:t>		</a:t>
            </a:r>
            <a:r>
              <a:rPr lang="en-US" sz="1300" dirty="0"/>
              <a:t>(</a:t>
            </a:r>
            <a:r>
              <a:rPr lang="en-US" sz="13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RNO-G, EPJ-C, 2022</a:t>
            </a:r>
            <a:r>
              <a:rPr lang="en-US" sz="1300" dirty="0"/>
              <a:t>)</a:t>
            </a:r>
            <a:endParaRPr lang="en-SE" sz="1300" dirty="0"/>
          </a:p>
          <a:p>
            <a:pPr marL="457200" lvl="1" indent="0">
              <a:buNone/>
            </a:pPr>
            <a:r>
              <a:rPr lang="en-SE" sz="2000" dirty="0"/>
              <a:t>Shallow: 	</a:t>
            </a:r>
            <a:r>
              <a:rPr lang="en-US" sz="2000" dirty="0">
                <a:solidFill>
                  <a:schemeClr val="accent2"/>
                </a:solidFill>
              </a:rPr>
              <a:t>Reduction in bias </a:t>
            </a:r>
            <a:r>
              <a:rPr lang="en-US" sz="2000" dirty="0"/>
              <a:t>from </a:t>
            </a:r>
            <a:r>
              <a:rPr lang="en-SE" sz="2000" dirty="0"/>
              <a:t>±0.4 log E  to ±0.03 log E    </a:t>
            </a:r>
            <a:r>
              <a:rPr lang="en-US" sz="2000" dirty="0"/>
              <a:t>        </a:t>
            </a:r>
            <a:r>
              <a:rPr lang="en-US" sz="1200" dirty="0"/>
              <a:t>		</a:t>
            </a:r>
            <a:r>
              <a:rPr lang="en-US" sz="1300" dirty="0"/>
              <a:t>(</a:t>
            </a:r>
            <a:r>
              <a:rPr lang="en-SE" sz="13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Glaser et </a:t>
            </a:r>
            <a:r>
              <a:rPr lang="en-US" sz="13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al.</a:t>
            </a:r>
            <a:r>
              <a:rPr lang="en-SE" sz="13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n-GB" sz="13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Astroparticle Physics</a:t>
            </a:r>
            <a:r>
              <a:rPr lang="en-SE" sz="13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2022</a:t>
            </a:r>
            <a:r>
              <a:rPr lang="en-US" sz="1300" dirty="0"/>
              <a:t>) </a:t>
            </a:r>
            <a:endParaRPr lang="en-GB" sz="1300" dirty="0">
              <a:solidFill>
                <a:schemeClr val="accent2"/>
              </a:solidFill>
            </a:endParaRPr>
          </a:p>
          <a:p>
            <a:endParaRPr lang="en-GB" sz="2400" dirty="0">
              <a:solidFill>
                <a:schemeClr val="accent2"/>
              </a:solidFill>
            </a:endParaRPr>
          </a:p>
          <a:p>
            <a:r>
              <a:rPr lang="en-GB" sz="2400" dirty="0"/>
              <a:t>Well-understood </a:t>
            </a:r>
            <a:r>
              <a:rPr lang="en-GB" sz="2400" dirty="0">
                <a:solidFill>
                  <a:schemeClr val="accent2"/>
                </a:solidFill>
              </a:rPr>
              <a:t>edge effect </a:t>
            </a:r>
            <a:r>
              <a:rPr lang="en-GB" sz="2400" dirty="0"/>
              <a:t>at low energies</a:t>
            </a:r>
            <a:endParaRPr lang="en-GB" sz="2400" dirty="0">
              <a:solidFill>
                <a:schemeClr val="accent2"/>
              </a:solidFill>
            </a:endParaRP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SE" sz="2000" dirty="0"/>
          </a:p>
        </p:txBody>
      </p:sp>
    </p:spTree>
    <p:extLst>
      <p:ext uri="{BB962C8B-B14F-4D97-AF65-F5344CB8AC3E}">
        <p14:creationId xmlns:p14="http://schemas.microsoft.com/office/powerpoint/2010/main" val="887192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2A63-3CBA-3182-BDC5-8F6A172BB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Results – Neutrino Direction</a:t>
            </a:r>
            <a:br>
              <a:rPr lang="en-SE" dirty="0"/>
            </a:br>
            <a:endParaRPr lang="en-SE" sz="2800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31D948FF-FDC9-6CAF-1E1F-8DFC145E2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9AF809F-C9C2-D788-98B0-9A1AE21E7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23</a:t>
            </a:fld>
            <a:endParaRPr lang="en-SE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DFB4701-85D1-1FA5-C339-FDFD446BC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29233" cy="4351338"/>
          </a:xfrm>
        </p:spPr>
        <p:txBody>
          <a:bodyPr>
            <a:normAutofit/>
          </a:bodyPr>
          <a:lstStyle/>
          <a:p>
            <a:r>
              <a:rPr lang="en-SE" sz="2400" dirty="0">
                <a:solidFill>
                  <a:schemeClr val="accent2"/>
                </a:solidFill>
              </a:rPr>
              <a:t>Median uncertainty area </a:t>
            </a:r>
            <a:r>
              <a:rPr lang="en-SE" sz="2400" dirty="0"/>
              <a:t>at 1EeV shower energy</a:t>
            </a:r>
          </a:p>
          <a:p>
            <a:pPr marL="457200" lvl="1" indent="0">
              <a:buNone/>
            </a:pPr>
            <a:r>
              <a:rPr lang="en-SE" sz="2000" dirty="0"/>
              <a:t>Deep: </a:t>
            </a:r>
            <a:r>
              <a:rPr lang="en-SE" sz="2000" dirty="0">
                <a:solidFill>
                  <a:schemeClr val="accent2"/>
                </a:solidFill>
              </a:rPr>
              <a:t>	~70 deg</a:t>
            </a:r>
            <a:r>
              <a:rPr lang="en-SE" sz="2000" baseline="30000" dirty="0">
                <a:solidFill>
                  <a:schemeClr val="accent2"/>
                </a:solidFill>
              </a:rPr>
              <a:t>2</a:t>
            </a:r>
            <a:r>
              <a:rPr lang="en-SE" sz="2000" dirty="0">
                <a:solidFill>
                  <a:schemeClr val="accent2"/>
                </a:solidFill>
              </a:rPr>
              <a:t> </a:t>
            </a:r>
            <a:r>
              <a:rPr lang="en-SE" sz="2000" dirty="0"/>
              <a:t>(~70 deg</a:t>
            </a:r>
            <a:r>
              <a:rPr lang="en-SE" sz="2000" baseline="30000" dirty="0"/>
              <a:t>2</a:t>
            </a:r>
            <a:r>
              <a:rPr lang="en-SE" sz="2000" dirty="0"/>
              <a:t> ) for </a:t>
            </a:r>
            <a:r>
              <a:rPr lang="en-SE" sz="2000" dirty="0">
                <a:solidFill>
                  <a:schemeClr val="accent2"/>
                </a:solidFill>
              </a:rPr>
              <a:t>had. </a:t>
            </a:r>
            <a:r>
              <a:rPr lang="en-SE" sz="2000" dirty="0"/>
              <a:t>(+EM)</a:t>
            </a:r>
          </a:p>
          <a:p>
            <a:pPr marL="457200" lvl="1" indent="0">
              <a:buNone/>
            </a:pPr>
            <a:r>
              <a:rPr lang="en-SE" sz="2000" dirty="0"/>
              <a:t>Shallow: </a:t>
            </a:r>
            <a:r>
              <a:rPr lang="en-SE" sz="2000" dirty="0">
                <a:solidFill>
                  <a:schemeClr val="accent2"/>
                </a:solidFill>
              </a:rPr>
              <a:t>	~10 deg</a:t>
            </a:r>
            <a:r>
              <a:rPr lang="en-SE" sz="2000" baseline="30000" dirty="0">
                <a:solidFill>
                  <a:schemeClr val="accent2"/>
                </a:solidFill>
              </a:rPr>
              <a:t>2</a:t>
            </a:r>
            <a:r>
              <a:rPr lang="en-SE" sz="2000" dirty="0">
                <a:solidFill>
                  <a:schemeClr val="accent2"/>
                </a:solidFill>
              </a:rPr>
              <a:t> </a:t>
            </a:r>
            <a:r>
              <a:rPr lang="en-SE" sz="2000" dirty="0"/>
              <a:t>(~20 deg</a:t>
            </a:r>
            <a:r>
              <a:rPr lang="en-SE" sz="2000" baseline="30000" dirty="0"/>
              <a:t>2</a:t>
            </a:r>
            <a:r>
              <a:rPr lang="en-SE" sz="2000" dirty="0"/>
              <a:t> ) for </a:t>
            </a:r>
            <a:r>
              <a:rPr lang="en-SE" sz="2000" dirty="0">
                <a:solidFill>
                  <a:schemeClr val="accent2"/>
                </a:solidFill>
              </a:rPr>
              <a:t>had. </a:t>
            </a:r>
            <a:r>
              <a:rPr lang="en-SE" sz="2000" dirty="0"/>
              <a:t>(+EM)</a:t>
            </a:r>
          </a:p>
          <a:p>
            <a:endParaRPr lang="en-US" sz="2400" dirty="0">
              <a:solidFill>
                <a:schemeClr val="accent2"/>
              </a:solidFill>
            </a:endParaRPr>
          </a:p>
          <a:p>
            <a:r>
              <a:rPr lang="en-US" sz="2400" dirty="0">
                <a:solidFill>
                  <a:schemeClr val="accent2"/>
                </a:solidFill>
              </a:rPr>
              <a:t>Substantial improvement </a:t>
            </a:r>
            <a:r>
              <a:rPr lang="en-US" sz="2400" dirty="0"/>
              <a:t>to previous reconstructions</a:t>
            </a:r>
          </a:p>
          <a:p>
            <a:pPr marL="457200" lvl="1" indent="0">
              <a:buNone/>
            </a:pPr>
            <a:r>
              <a:rPr lang="en-SE" sz="2000" dirty="0"/>
              <a:t>Deep: 	</a:t>
            </a:r>
            <a:r>
              <a:rPr lang="en-SE" sz="2000" dirty="0">
                <a:solidFill>
                  <a:schemeClr val="accent2"/>
                </a:solidFill>
              </a:rPr>
              <a:t>~10x reduction </a:t>
            </a:r>
            <a:r>
              <a:rPr lang="en-SE" sz="2000" dirty="0"/>
              <a:t>in uncertainty area</a:t>
            </a:r>
            <a:r>
              <a:rPr lang="en-SE" sz="1300" dirty="0"/>
              <a:t>           		</a:t>
            </a:r>
            <a:r>
              <a:rPr lang="en-SE" sz="1200" dirty="0"/>
              <a:t>(</a:t>
            </a:r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IceCube Gen2</a:t>
            </a:r>
            <a:r>
              <a:rPr lang="en-SE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PoS, 2023</a:t>
            </a:r>
            <a:r>
              <a:rPr lang="en-SE" sz="1200" dirty="0"/>
              <a:t>; </a:t>
            </a:r>
            <a:r>
              <a:rPr lang="en-GB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Plaisier et al., EPJ-C, 2023</a:t>
            </a:r>
            <a:r>
              <a:rPr lang="en-SE" sz="1200" dirty="0"/>
              <a:t>)</a:t>
            </a:r>
          </a:p>
          <a:p>
            <a:pPr marL="457200" lvl="1" indent="0">
              <a:buNone/>
            </a:pPr>
            <a:r>
              <a:rPr lang="en-SE" sz="2000" dirty="0"/>
              <a:t>Shallow: 	</a:t>
            </a:r>
            <a:r>
              <a:rPr lang="en-SE" sz="2000" dirty="0">
                <a:solidFill>
                  <a:schemeClr val="accent2"/>
                </a:solidFill>
              </a:rPr>
              <a:t>~2° reduction </a:t>
            </a:r>
            <a:r>
              <a:rPr lang="en-SE" sz="2000" dirty="0"/>
              <a:t>in uncertainty</a:t>
            </a:r>
            <a:r>
              <a:rPr lang="en-SE" sz="2200" dirty="0"/>
              <a:t>                     </a:t>
            </a:r>
            <a:r>
              <a:rPr lang="en-US" sz="1200" dirty="0"/>
              <a:t>                   		(</a:t>
            </a:r>
            <a:r>
              <a:rPr lang="en-SE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Glaser et </a:t>
            </a:r>
            <a:r>
              <a:rPr lang="en-US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al.</a:t>
            </a:r>
            <a:r>
              <a:rPr lang="en-SE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n-GB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Astroparticle Physics</a:t>
            </a:r>
            <a:r>
              <a:rPr lang="en-SE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2022</a:t>
            </a:r>
            <a:r>
              <a:rPr lang="en-US" sz="1200" dirty="0"/>
              <a:t>) </a:t>
            </a:r>
            <a:endParaRPr lang="en-GB" sz="12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BF28FB-B3EB-2622-0D39-18C8AF205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6591" y="3601717"/>
            <a:ext cx="4327062" cy="3119758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321A867-696F-0AB3-AC04-EC698A30D46E}"/>
              </a:ext>
            </a:extLst>
          </p:cNvPr>
          <p:cNvSpPr txBox="1"/>
          <p:nvPr/>
        </p:nvSpPr>
        <p:spPr>
          <a:xfrm>
            <a:off x="8752610" y="3695364"/>
            <a:ext cx="1594021" cy="369332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shallow</a:t>
            </a:r>
            <a:r>
              <a:rPr lang="en-SE" dirty="0"/>
              <a:t> station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61E06C-F3FF-B846-7DDF-7E51FDEEB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6591" y="309242"/>
            <a:ext cx="4327062" cy="3119758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3129BBC-75BE-4487-6C6D-C73319AA25D5}"/>
              </a:ext>
            </a:extLst>
          </p:cNvPr>
          <p:cNvSpPr txBox="1"/>
          <p:nvPr/>
        </p:nvSpPr>
        <p:spPr>
          <a:xfrm>
            <a:off x="10198185" y="419295"/>
            <a:ext cx="1377778" cy="369332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d</a:t>
            </a:r>
            <a:r>
              <a:rPr lang="en-SE" dirty="0"/>
              <a:t>eep station</a:t>
            </a:r>
          </a:p>
        </p:txBody>
      </p:sp>
    </p:spTree>
    <p:extLst>
      <p:ext uri="{BB962C8B-B14F-4D97-AF65-F5344CB8AC3E}">
        <p14:creationId xmlns:p14="http://schemas.microsoft.com/office/powerpoint/2010/main" val="371196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4A9A17A-CFA4-5791-4976-894B27192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815" y="2669820"/>
            <a:ext cx="5113167" cy="3686530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E2A63-3CBA-3182-BDC5-8F6A172BB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Results – Neutrino Direction</a:t>
            </a:r>
            <a:br>
              <a:rPr lang="en-SE" dirty="0"/>
            </a:br>
            <a:endParaRPr lang="en-SE" sz="2800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31D948FF-FDC9-6CAF-1E1F-8DFC145E2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9AF809F-C9C2-D788-98B0-9A1AE21E7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24</a:t>
            </a:fld>
            <a:endParaRPr lang="en-S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6DFB5B-2740-A8FF-A2A9-D43CAB8C3CEB}"/>
              </a:ext>
            </a:extLst>
          </p:cNvPr>
          <p:cNvSpPr txBox="1"/>
          <p:nvPr/>
        </p:nvSpPr>
        <p:spPr>
          <a:xfrm>
            <a:off x="8392479" y="3524263"/>
            <a:ext cx="1096369" cy="30777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d</a:t>
            </a:r>
            <a:r>
              <a:rPr lang="en-SE" sz="1400" dirty="0"/>
              <a:t>eep station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04FAAF-8FE1-97A9-40F5-2599C35F7CAA}"/>
              </a:ext>
            </a:extLst>
          </p:cNvPr>
          <p:cNvSpPr txBox="1"/>
          <p:nvPr/>
        </p:nvSpPr>
        <p:spPr>
          <a:xfrm>
            <a:off x="8211824" y="4940306"/>
            <a:ext cx="1290574" cy="30777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shallow </a:t>
            </a:r>
            <a:r>
              <a:rPr lang="en-SE" sz="1400" dirty="0"/>
              <a:t>station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1A489E2-7CA9-D147-5525-C1ABE6F04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29233" cy="4351338"/>
          </a:xfrm>
        </p:spPr>
        <p:txBody>
          <a:bodyPr>
            <a:normAutofit/>
          </a:bodyPr>
          <a:lstStyle/>
          <a:p>
            <a:r>
              <a:rPr lang="en-SE" sz="2400" dirty="0">
                <a:solidFill>
                  <a:schemeClr val="accent2"/>
                </a:solidFill>
              </a:rPr>
              <a:t>Median uncertainty area </a:t>
            </a:r>
            <a:r>
              <a:rPr lang="en-SE" sz="2400" dirty="0"/>
              <a:t>at 1EeV shower energy</a:t>
            </a:r>
          </a:p>
          <a:p>
            <a:pPr marL="457200" lvl="1" indent="0">
              <a:buNone/>
            </a:pPr>
            <a:r>
              <a:rPr lang="en-SE" sz="2000" dirty="0"/>
              <a:t>Deep: </a:t>
            </a:r>
            <a:r>
              <a:rPr lang="en-SE" sz="2000" dirty="0">
                <a:solidFill>
                  <a:schemeClr val="accent2"/>
                </a:solidFill>
              </a:rPr>
              <a:t>	~70 deg</a:t>
            </a:r>
            <a:r>
              <a:rPr lang="en-SE" sz="2000" baseline="30000" dirty="0">
                <a:solidFill>
                  <a:schemeClr val="accent2"/>
                </a:solidFill>
              </a:rPr>
              <a:t>2</a:t>
            </a:r>
            <a:r>
              <a:rPr lang="en-SE" sz="2000" dirty="0">
                <a:solidFill>
                  <a:schemeClr val="accent2"/>
                </a:solidFill>
              </a:rPr>
              <a:t> </a:t>
            </a:r>
            <a:r>
              <a:rPr lang="en-SE" sz="2000" dirty="0"/>
              <a:t>(~70 deg</a:t>
            </a:r>
            <a:r>
              <a:rPr lang="en-SE" sz="2000" baseline="30000" dirty="0"/>
              <a:t>2</a:t>
            </a:r>
            <a:r>
              <a:rPr lang="en-SE" sz="2000" dirty="0"/>
              <a:t> ) for </a:t>
            </a:r>
            <a:r>
              <a:rPr lang="en-SE" sz="2000" dirty="0">
                <a:solidFill>
                  <a:schemeClr val="accent2"/>
                </a:solidFill>
              </a:rPr>
              <a:t>had. </a:t>
            </a:r>
            <a:r>
              <a:rPr lang="en-SE" sz="2000" dirty="0"/>
              <a:t>(+EM)</a:t>
            </a:r>
          </a:p>
          <a:p>
            <a:pPr marL="457200" lvl="1" indent="0">
              <a:buNone/>
            </a:pPr>
            <a:r>
              <a:rPr lang="en-SE" sz="2000" dirty="0"/>
              <a:t>Shallow: </a:t>
            </a:r>
            <a:r>
              <a:rPr lang="en-SE" sz="2000" dirty="0">
                <a:solidFill>
                  <a:schemeClr val="accent2"/>
                </a:solidFill>
              </a:rPr>
              <a:t>	~10 deg</a:t>
            </a:r>
            <a:r>
              <a:rPr lang="en-SE" sz="2000" baseline="30000" dirty="0">
                <a:solidFill>
                  <a:schemeClr val="accent2"/>
                </a:solidFill>
              </a:rPr>
              <a:t>2</a:t>
            </a:r>
            <a:r>
              <a:rPr lang="en-SE" sz="2000" dirty="0">
                <a:solidFill>
                  <a:schemeClr val="accent2"/>
                </a:solidFill>
              </a:rPr>
              <a:t> </a:t>
            </a:r>
            <a:r>
              <a:rPr lang="en-SE" sz="2000" dirty="0"/>
              <a:t>(~20 deg</a:t>
            </a:r>
            <a:r>
              <a:rPr lang="en-SE" sz="2000" baseline="30000" dirty="0"/>
              <a:t>2</a:t>
            </a:r>
            <a:r>
              <a:rPr lang="en-SE" sz="2000" dirty="0"/>
              <a:t> ) for </a:t>
            </a:r>
            <a:r>
              <a:rPr lang="en-SE" sz="2000" dirty="0">
                <a:solidFill>
                  <a:schemeClr val="accent2"/>
                </a:solidFill>
              </a:rPr>
              <a:t>had. </a:t>
            </a:r>
            <a:r>
              <a:rPr lang="en-SE" sz="2000" dirty="0"/>
              <a:t>(+EM)</a:t>
            </a:r>
          </a:p>
          <a:p>
            <a:endParaRPr lang="en-US" sz="2400" dirty="0">
              <a:solidFill>
                <a:schemeClr val="accent2"/>
              </a:solidFill>
            </a:endParaRPr>
          </a:p>
          <a:p>
            <a:r>
              <a:rPr lang="en-US" sz="2400" dirty="0">
                <a:solidFill>
                  <a:schemeClr val="accent2"/>
                </a:solidFill>
              </a:rPr>
              <a:t>Substantial improvement </a:t>
            </a:r>
            <a:r>
              <a:rPr lang="en-US" sz="2400" dirty="0"/>
              <a:t>to previous reconstructions</a:t>
            </a:r>
          </a:p>
          <a:p>
            <a:pPr marL="457200" lvl="1" indent="0">
              <a:buNone/>
            </a:pPr>
            <a:r>
              <a:rPr lang="en-SE" sz="2000" dirty="0"/>
              <a:t>Deep: 	</a:t>
            </a:r>
            <a:r>
              <a:rPr lang="en-SE" sz="2000" dirty="0">
                <a:solidFill>
                  <a:schemeClr val="accent2"/>
                </a:solidFill>
              </a:rPr>
              <a:t>~10x reduction </a:t>
            </a:r>
            <a:r>
              <a:rPr lang="en-SE" sz="2000" dirty="0"/>
              <a:t>in uncertainty area</a:t>
            </a:r>
            <a:r>
              <a:rPr lang="en-SE" sz="1300" dirty="0"/>
              <a:t>           		</a:t>
            </a:r>
            <a:r>
              <a:rPr lang="en-SE" sz="1200" dirty="0"/>
              <a:t>(</a:t>
            </a:r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IceCube Gen2</a:t>
            </a:r>
            <a:r>
              <a:rPr lang="en-S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PoS, 2023</a:t>
            </a:r>
            <a:r>
              <a:rPr lang="en-SE" sz="1200" dirty="0"/>
              <a:t>; </a:t>
            </a:r>
            <a:r>
              <a:rPr lang="en-GB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Plaisier et al., EPJ-C, 2023</a:t>
            </a:r>
            <a:r>
              <a:rPr lang="en-SE" sz="1200" dirty="0"/>
              <a:t>)</a:t>
            </a:r>
          </a:p>
          <a:p>
            <a:pPr marL="457200" lvl="1" indent="0">
              <a:buNone/>
            </a:pPr>
            <a:r>
              <a:rPr lang="en-SE" sz="2000" dirty="0"/>
              <a:t>Shallow: 	</a:t>
            </a:r>
            <a:r>
              <a:rPr lang="en-SE" sz="2000" dirty="0">
                <a:solidFill>
                  <a:schemeClr val="accent2"/>
                </a:solidFill>
              </a:rPr>
              <a:t>~2° reduction </a:t>
            </a:r>
            <a:r>
              <a:rPr lang="en-SE" sz="2000" dirty="0"/>
              <a:t>in uncertainty</a:t>
            </a:r>
            <a:r>
              <a:rPr lang="en-SE" sz="2200" dirty="0"/>
              <a:t>                     </a:t>
            </a:r>
            <a:r>
              <a:rPr lang="en-US" sz="1200" dirty="0"/>
              <a:t>                   		(</a:t>
            </a:r>
            <a:r>
              <a:rPr lang="en-SE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Glaser et </a:t>
            </a:r>
            <a:r>
              <a:rPr lang="en-US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al.</a:t>
            </a:r>
            <a:r>
              <a:rPr lang="en-SE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n-GB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Astroparticle Physics</a:t>
            </a:r>
            <a:r>
              <a:rPr lang="en-SE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2022</a:t>
            </a:r>
            <a:r>
              <a:rPr lang="en-US" sz="1200" dirty="0"/>
              <a:t>) </a:t>
            </a:r>
            <a:endParaRPr lang="en-GB" sz="12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38056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2A63-3CBA-3182-BDC5-8F6A172BB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Results – Shower Type</a:t>
            </a:r>
            <a:br>
              <a:rPr lang="en-SE" dirty="0"/>
            </a:br>
            <a:endParaRPr lang="en-SE" sz="28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C57A23-8974-83F8-BCC8-9ACD590B2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3063EC-6FB2-7E25-D748-60EB75EBB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25</a:t>
            </a:fld>
            <a:endParaRPr lang="en-SE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B4F960-18BB-E9ED-2081-8B1D3678C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629401" cy="4351338"/>
          </a:xfrm>
        </p:spPr>
        <p:txBody>
          <a:bodyPr>
            <a:normAutofit/>
          </a:bodyPr>
          <a:lstStyle/>
          <a:p>
            <a:r>
              <a:rPr lang="en-SE" sz="2400" dirty="0">
                <a:solidFill>
                  <a:schemeClr val="accent2"/>
                </a:solidFill>
              </a:rPr>
              <a:t>Correctly identified had. + EM showers </a:t>
            </a:r>
            <a:r>
              <a:rPr lang="en-SE" sz="2400" dirty="0"/>
              <a:t>(true positive) at 1EeV shower energy</a:t>
            </a:r>
          </a:p>
          <a:p>
            <a:pPr marL="457200" lvl="1" indent="0">
              <a:buNone/>
            </a:pPr>
            <a:r>
              <a:rPr lang="en-SE" sz="2000" dirty="0"/>
              <a:t>Deep: </a:t>
            </a:r>
            <a:r>
              <a:rPr lang="en-SE" sz="2000" dirty="0">
                <a:solidFill>
                  <a:schemeClr val="accent2"/>
                </a:solidFill>
              </a:rPr>
              <a:t>	~73 % </a:t>
            </a:r>
            <a:r>
              <a:rPr lang="en-SE" sz="2000" dirty="0"/>
              <a:t>at 10% false positive rate</a:t>
            </a:r>
          </a:p>
          <a:p>
            <a:pPr marL="457200" lvl="1" indent="0">
              <a:buNone/>
            </a:pPr>
            <a:r>
              <a:rPr lang="en-SE" sz="2000" dirty="0"/>
              <a:t>Shallow: </a:t>
            </a:r>
            <a:r>
              <a:rPr lang="en-SE" sz="2000" dirty="0">
                <a:solidFill>
                  <a:schemeClr val="accent2"/>
                </a:solidFill>
              </a:rPr>
              <a:t>	~64 % </a:t>
            </a:r>
            <a:r>
              <a:rPr lang="en-SE" sz="2000" dirty="0"/>
              <a:t>at 10% false positive rate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US" sz="2400" dirty="0"/>
              <a:t>Classification </a:t>
            </a:r>
            <a:r>
              <a:rPr lang="en-US" sz="2400" dirty="0">
                <a:solidFill>
                  <a:schemeClr val="accent2"/>
                </a:solidFill>
              </a:rPr>
              <a:t>improves with energy </a:t>
            </a:r>
            <a:r>
              <a:rPr lang="en-US" sz="2400" dirty="0"/>
              <a:t>due to the LPM effect</a:t>
            </a:r>
          </a:p>
          <a:p>
            <a:r>
              <a:rPr lang="en-SE" sz="2400" dirty="0"/>
              <a:t>Comparable performance to previous results   </a:t>
            </a:r>
            <a:r>
              <a:rPr lang="en-SE" sz="1200" dirty="0"/>
              <a:t>(</a:t>
            </a:r>
            <a:r>
              <a:rPr lang="en-SE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Ericsson, Thesis, 2021</a:t>
            </a:r>
            <a:r>
              <a:rPr lang="en-SE" sz="1200" dirty="0"/>
              <a:t>)</a:t>
            </a:r>
            <a:endParaRPr lang="en-SE" sz="2000" dirty="0"/>
          </a:p>
          <a:p>
            <a:r>
              <a:rPr lang="en-SE" sz="2400" dirty="0"/>
              <a:t>The information about the shower type can be used to </a:t>
            </a:r>
            <a:r>
              <a:rPr lang="en-SE" sz="2400" dirty="0">
                <a:solidFill>
                  <a:schemeClr val="accent2"/>
                </a:solidFill>
              </a:rPr>
              <a:t>constrain the flavor ratio</a:t>
            </a:r>
            <a:r>
              <a:rPr lang="en-SE" sz="2400" dirty="0"/>
              <a:t> at earth/sources </a:t>
            </a:r>
            <a:r>
              <a:rPr lang="en-SE" sz="1200" dirty="0"/>
              <a:t>(</a:t>
            </a:r>
            <a:r>
              <a:rPr lang="en-GB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Coleman et. al, arXiv, 2024</a:t>
            </a:r>
            <a:r>
              <a:rPr lang="en-SE" sz="1200" dirty="0"/>
              <a:t>)</a:t>
            </a:r>
          </a:p>
          <a:p>
            <a:endParaRPr lang="en-SE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3E72F2-1EDF-28C1-69A4-FB71A2A2D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6822" y="111125"/>
            <a:ext cx="3650593" cy="3324559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A538FF-6B20-1A9B-495F-BD25C3C7A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821" y="3533441"/>
            <a:ext cx="3650593" cy="3324559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18A35C-903E-423D-9AE9-5047330E82B4}"/>
              </a:ext>
            </a:extLst>
          </p:cNvPr>
          <p:cNvSpPr txBox="1"/>
          <p:nvPr/>
        </p:nvSpPr>
        <p:spPr>
          <a:xfrm>
            <a:off x="7524071" y="90197"/>
            <a:ext cx="1377778" cy="369332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d</a:t>
            </a:r>
            <a:r>
              <a:rPr lang="en-SE" dirty="0"/>
              <a:t>eep station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B5415-7DB9-C7FC-7245-D1D314DA9079}"/>
              </a:ext>
            </a:extLst>
          </p:cNvPr>
          <p:cNvSpPr txBox="1"/>
          <p:nvPr/>
        </p:nvSpPr>
        <p:spPr>
          <a:xfrm>
            <a:off x="7304045" y="3505018"/>
            <a:ext cx="1594021" cy="369332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shallow</a:t>
            </a:r>
            <a:r>
              <a:rPr lang="en-SE" dirty="0"/>
              <a:t> station</a:t>
            </a:r>
          </a:p>
        </p:txBody>
      </p:sp>
    </p:spTree>
    <p:extLst>
      <p:ext uri="{BB962C8B-B14F-4D97-AF65-F5344CB8AC3E}">
        <p14:creationId xmlns:p14="http://schemas.microsoft.com/office/powerpoint/2010/main" val="3009554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C7EFC-A2E8-67B8-A4ED-FE272D986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Birefringence Affecting Reconstruction</a:t>
            </a:r>
            <a:br>
              <a:rPr lang="en-SE" dirty="0"/>
            </a:br>
            <a:r>
              <a:rPr lang="en-SE" dirty="0"/>
              <a:t>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CC0C881-43D0-C8B9-34D4-10AB0E5E0690}"/>
              </a:ext>
            </a:extLst>
          </p:cNvPr>
          <p:cNvSpPr txBox="1">
            <a:spLocks/>
          </p:cNvSpPr>
          <p:nvPr/>
        </p:nvSpPr>
        <p:spPr>
          <a:xfrm>
            <a:off x="7195027" y="5167213"/>
            <a:ext cx="4482311" cy="1248480"/>
          </a:xfrm>
          <a:prstGeom prst="rect">
            <a:avLst/>
          </a:prstGeom>
          <a:ln w="38100"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u="sng" dirty="0"/>
              <a:t>Two significant changes to the pulse shape:</a:t>
            </a:r>
          </a:p>
          <a:p>
            <a:pPr lvl="1"/>
            <a:r>
              <a:rPr lang="en-US" sz="1800" dirty="0"/>
              <a:t>A time delay between theta and phi components </a:t>
            </a:r>
          </a:p>
          <a:p>
            <a:pPr lvl="1"/>
            <a:r>
              <a:rPr lang="en-US" sz="1800" dirty="0"/>
              <a:t>A changing pulse polarization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AF734FA-586C-56C6-C96E-E47A4ECD5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AF6B629-4752-9085-2D61-3F098AB22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26</a:t>
            </a:fld>
            <a:endParaRPr lang="en-S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50A842-005E-5A35-7570-66C4ABA3D674}"/>
              </a:ext>
            </a:extLst>
          </p:cNvPr>
          <p:cNvSpPr txBox="1"/>
          <p:nvPr/>
        </p:nvSpPr>
        <p:spPr>
          <a:xfrm>
            <a:off x="7772400" y="4710827"/>
            <a:ext cx="4151596" cy="276999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Heyer &amp; Glaser</a:t>
            </a:r>
            <a:r>
              <a:rPr lang="en-SE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EPJ-C, 2023</a:t>
            </a:r>
            <a:r>
              <a:rPr lang="en-SE" sz="1200" dirty="0"/>
              <a:t>; </a:t>
            </a:r>
            <a:r>
              <a:rPr lang="en-SE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Heyer &amp; Glaser, ARENA-PoS, 2022</a:t>
            </a:r>
            <a:endParaRPr lang="en-SE" sz="1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FBAC4-3084-480C-F5B6-80254F512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675027" cy="4351338"/>
          </a:xfrm>
        </p:spPr>
        <p:txBody>
          <a:bodyPr>
            <a:normAutofit/>
          </a:bodyPr>
          <a:lstStyle/>
          <a:p>
            <a:r>
              <a:rPr lang="en-SE" sz="2400" dirty="0"/>
              <a:t>Birefringence model calculated from      </a:t>
            </a:r>
            <a:r>
              <a:rPr lang="en-SE" sz="2400" dirty="0">
                <a:solidFill>
                  <a:schemeClr val="accent2"/>
                </a:solidFill>
              </a:rPr>
              <a:t>1st principles</a:t>
            </a:r>
          </a:p>
          <a:p>
            <a:endParaRPr lang="en-SE" sz="2400" dirty="0"/>
          </a:p>
          <a:p>
            <a:r>
              <a:rPr lang="en-SE" sz="2400" dirty="0"/>
              <a:t>Fully integrated into </a:t>
            </a:r>
            <a:r>
              <a:rPr lang="en-SE" sz="2400" dirty="0">
                <a:solidFill>
                  <a:schemeClr val="accent2"/>
                </a:solidFill>
              </a:rPr>
              <a:t>NuRadioMC</a:t>
            </a:r>
          </a:p>
          <a:p>
            <a:endParaRPr lang="en-SE" sz="2400" dirty="0"/>
          </a:p>
          <a:p>
            <a:r>
              <a:rPr lang="en-SE" sz="2400" dirty="0">
                <a:solidFill>
                  <a:schemeClr val="accent2"/>
                </a:solidFill>
              </a:rPr>
              <a:t>Re-simulated all events </a:t>
            </a:r>
            <a:r>
              <a:rPr lang="en-SE" sz="2400" dirty="0"/>
              <a:t>with birefringence and repeated the reconstruction</a:t>
            </a:r>
          </a:p>
          <a:p>
            <a:endParaRPr lang="en-SE" sz="2400" dirty="0"/>
          </a:p>
          <a:p>
            <a:r>
              <a:rPr lang="en-SE" sz="2400" dirty="0"/>
              <a:t>Re-simulation introduces a bias which was evaluated to be small</a:t>
            </a:r>
          </a:p>
          <a:p>
            <a:endParaRPr lang="en-SE" sz="2400" dirty="0"/>
          </a:p>
          <a:p>
            <a:endParaRPr lang="en-SE" sz="2000" dirty="0"/>
          </a:p>
        </p:txBody>
      </p:sp>
      <p:pic>
        <p:nvPicPr>
          <p:cNvPr id="4" name="10052_2023_11238_MOESM2_ESM_1080p">
            <a:hlinkClick r:id="" action="ppaction://media"/>
            <a:extLst>
              <a:ext uri="{FF2B5EF4-FFF2-40B4-BE49-F238E27FC236}">
                <a16:creationId xmlns:a16="http://schemas.microsoft.com/office/drawing/2014/main" id="{B8BE74BC-7DB3-DCDA-983C-62D6C4E80F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50182" y="1690688"/>
            <a:ext cx="5254182" cy="2954746"/>
          </a:xfrm>
          <a:prstGeom prst="rect">
            <a:avLst/>
          </a:prstGeom>
          <a:ln w="635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42768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F2ADC-EBB6-DDA0-D0C2-607324CE6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F7A350-0789-5644-4187-3EC7D4F5B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27</a:t>
            </a:fld>
            <a:endParaRPr lang="en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EE6092-EF7A-0BB0-94DD-B15004464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473" y="4526303"/>
            <a:ext cx="2929172" cy="2195172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6361CC-E546-9221-D9F9-7231287DA3DB}"/>
              </a:ext>
            </a:extLst>
          </p:cNvPr>
          <p:cNvSpPr txBox="1"/>
          <p:nvPr/>
        </p:nvSpPr>
        <p:spPr>
          <a:xfrm>
            <a:off x="3577213" y="3833980"/>
            <a:ext cx="1733847" cy="646331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energy bias </a:t>
            </a:r>
            <a:r>
              <a:rPr lang="en-US" dirty="0"/>
              <a:t>of up to 0.15 log(E)</a:t>
            </a:r>
            <a:endParaRPr lang="en-SE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B8AD099-3AB8-5B0B-9064-9B4ABB042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SE" dirty="0"/>
              <a:t>Birefringence Affecting Reconstruction</a:t>
            </a:r>
            <a:br>
              <a:rPr lang="en-SE" dirty="0"/>
            </a:br>
            <a:r>
              <a:rPr lang="en-SE" dirty="0"/>
              <a:t> 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99B9E3C-064F-C815-ECC5-67D6226EA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73" y="1548047"/>
            <a:ext cx="567502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SE" sz="2000" dirty="0">
                <a:solidFill>
                  <a:schemeClr val="accent2"/>
                </a:solidFill>
              </a:rPr>
              <a:t>Testing</a:t>
            </a:r>
            <a:r>
              <a:rPr lang="en-SE" sz="2000" dirty="0"/>
              <a:t> the reconstruction on data that includes the birefringence effect</a:t>
            </a:r>
          </a:p>
          <a:p>
            <a:pPr marL="0" indent="0">
              <a:buNone/>
            </a:pPr>
            <a:r>
              <a:rPr lang="en-SE" sz="2000" dirty="0">
                <a:solidFill>
                  <a:schemeClr val="tx1"/>
                </a:solidFill>
              </a:rPr>
              <a:t>→ </a:t>
            </a:r>
            <a:r>
              <a:rPr lang="en-SE" sz="2000" dirty="0">
                <a:solidFill>
                  <a:schemeClr val="accent2"/>
                </a:solidFill>
              </a:rPr>
              <a:t>large direction uncertainty </a:t>
            </a:r>
            <a:r>
              <a:rPr lang="en-SE" sz="2000" dirty="0"/>
              <a:t>and</a:t>
            </a:r>
            <a:r>
              <a:rPr lang="en-SE" sz="2000" dirty="0">
                <a:solidFill>
                  <a:schemeClr val="accent2"/>
                </a:solidFill>
              </a:rPr>
              <a:t> energy bias</a:t>
            </a:r>
          </a:p>
          <a:p>
            <a:endParaRPr lang="en-SE" sz="2400" dirty="0"/>
          </a:p>
          <a:p>
            <a:endParaRPr lang="en-SE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5F8BE7-28C2-3BAD-75F2-9FF27552399F}"/>
              </a:ext>
            </a:extLst>
          </p:cNvPr>
          <p:cNvSpPr txBox="1"/>
          <p:nvPr/>
        </p:nvSpPr>
        <p:spPr>
          <a:xfrm>
            <a:off x="160192" y="4986787"/>
            <a:ext cx="2224995" cy="646331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direction uncertainty </a:t>
            </a:r>
            <a:r>
              <a:rPr lang="en-US" dirty="0"/>
              <a:t>of up to 25°</a:t>
            </a:r>
            <a:endParaRPr lang="en-SE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F81E8B0-4EB2-4D60-8CEF-E74A46A34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96" y="2743369"/>
            <a:ext cx="3020204" cy="2195173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538686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F2ADC-EBB6-DDA0-D0C2-607324CE6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F7A350-0789-5644-4187-3EC7D4F5B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28</a:t>
            </a:fld>
            <a:endParaRPr lang="en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EE6092-EF7A-0BB0-94DD-B15004464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473" y="4526303"/>
            <a:ext cx="2929172" cy="2195172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6361CC-E546-9221-D9F9-7231287DA3DB}"/>
              </a:ext>
            </a:extLst>
          </p:cNvPr>
          <p:cNvSpPr txBox="1"/>
          <p:nvPr/>
        </p:nvSpPr>
        <p:spPr>
          <a:xfrm>
            <a:off x="3577213" y="3833980"/>
            <a:ext cx="1733847" cy="646331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energy bias </a:t>
            </a:r>
            <a:r>
              <a:rPr lang="en-US" dirty="0"/>
              <a:t>of up to 0.15 log(E)</a:t>
            </a:r>
            <a:endParaRPr lang="en-S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602845-08C9-0DCA-9357-E22A55BFD699}"/>
              </a:ext>
            </a:extLst>
          </p:cNvPr>
          <p:cNvSpPr txBox="1"/>
          <p:nvPr/>
        </p:nvSpPr>
        <p:spPr>
          <a:xfrm>
            <a:off x="160192" y="4986787"/>
            <a:ext cx="2224995" cy="646331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direction uncertainty </a:t>
            </a:r>
            <a:r>
              <a:rPr lang="en-US" dirty="0"/>
              <a:t>of up to 25°</a:t>
            </a:r>
            <a:endParaRPr lang="en-SE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1478E83-A8ED-7B15-54E6-E20F72A63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73" y="1548047"/>
            <a:ext cx="567502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SE" sz="2000" dirty="0">
                <a:solidFill>
                  <a:schemeClr val="accent2"/>
                </a:solidFill>
              </a:rPr>
              <a:t>Testing</a:t>
            </a:r>
            <a:r>
              <a:rPr lang="en-SE" sz="2000" dirty="0"/>
              <a:t> the reconstruction on data that includes the birefringence effect</a:t>
            </a:r>
          </a:p>
          <a:p>
            <a:pPr marL="0" indent="0">
              <a:buNone/>
            </a:pPr>
            <a:r>
              <a:rPr lang="en-SE" sz="2000" dirty="0">
                <a:solidFill>
                  <a:schemeClr val="tx1"/>
                </a:solidFill>
              </a:rPr>
              <a:t>→ </a:t>
            </a:r>
            <a:r>
              <a:rPr lang="en-SE" sz="2000" dirty="0">
                <a:solidFill>
                  <a:schemeClr val="accent2"/>
                </a:solidFill>
              </a:rPr>
              <a:t>large direction uncertainty </a:t>
            </a:r>
            <a:r>
              <a:rPr lang="en-SE" sz="2000" dirty="0"/>
              <a:t>and</a:t>
            </a:r>
            <a:r>
              <a:rPr lang="en-SE" sz="2000" dirty="0">
                <a:solidFill>
                  <a:schemeClr val="accent2"/>
                </a:solidFill>
              </a:rPr>
              <a:t> energy bias</a:t>
            </a:r>
          </a:p>
          <a:p>
            <a:endParaRPr lang="en-SE" sz="2400" dirty="0"/>
          </a:p>
          <a:p>
            <a:endParaRPr lang="en-SE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DE44A7-6F99-8185-323D-646E139D5C01}"/>
              </a:ext>
            </a:extLst>
          </p:cNvPr>
          <p:cNvSpPr txBox="1"/>
          <p:nvPr/>
        </p:nvSpPr>
        <p:spPr>
          <a:xfrm>
            <a:off x="6422254" y="5007285"/>
            <a:ext cx="2234480" cy="646331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direction uncertainty </a:t>
            </a:r>
            <a:r>
              <a:rPr lang="en-US" dirty="0"/>
              <a:t>of about to 2°</a:t>
            </a:r>
            <a:endParaRPr lang="en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94C9AA-791B-E2C0-0DE7-DF60C8E37E97}"/>
              </a:ext>
            </a:extLst>
          </p:cNvPr>
          <p:cNvSpPr txBox="1"/>
          <p:nvPr/>
        </p:nvSpPr>
        <p:spPr>
          <a:xfrm>
            <a:off x="9793367" y="4110979"/>
            <a:ext cx="2263675" cy="369332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energy bias </a:t>
            </a:r>
            <a:r>
              <a:rPr lang="en-US" dirty="0"/>
              <a:t>negligible</a:t>
            </a:r>
            <a:endParaRPr lang="en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4DE4EB-DAB0-576A-1705-E0563D949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870" y="4526303"/>
            <a:ext cx="2929172" cy="2195172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00A747A-2903-86DA-2BEA-8080344BA543}"/>
              </a:ext>
            </a:extLst>
          </p:cNvPr>
          <p:cNvSpPr txBox="1">
            <a:spLocks/>
          </p:cNvSpPr>
          <p:nvPr/>
        </p:nvSpPr>
        <p:spPr>
          <a:xfrm>
            <a:off x="6493185" y="1548047"/>
            <a:ext cx="56750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SE" sz="2000" dirty="0">
                <a:solidFill>
                  <a:schemeClr val="accent2"/>
                </a:solidFill>
              </a:rPr>
              <a:t>Training &amp; Testing</a:t>
            </a:r>
            <a:r>
              <a:rPr lang="en-SE" sz="2000" dirty="0"/>
              <a:t> the reconstruction on data that includes the birefringence effect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SE" sz="2000" dirty="0"/>
              <a:t>→ </a:t>
            </a:r>
            <a:r>
              <a:rPr lang="en-SE" sz="2000" dirty="0">
                <a:solidFill>
                  <a:schemeClr val="accent2"/>
                </a:solidFill>
              </a:rPr>
              <a:t>small direction uncertainty </a:t>
            </a:r>
            <a:r>
              <a:rPr lang="en-SE" sz="2000" dirty="0"/>
              <a:t>and</a:t>
            </a:r>
            <a:r>
              <a:rPr lang="en-SE" sz="2000" dirty="0">
                <a:solidFill>
                  <a:schemeClr val="accent2"/>
                </a:solidFill>
              </a:rPr>
              <a:t> no energy bias</a:t>
            </a:r>
          </a:p>
          <a:p>
            <a:endParaRPr lang="en-SE" sz="2400" dirty="0"/>
          </a:p>
          <a:p>
            <a:endParaRPr lang="en-SE" sz="20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056CD93-EB72-43D1-7AE6-F6AA35B76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781" y="2756746"/>
            <a:ext cx="3020204" cy="2195173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F1870E-A956-DF5E-A83C-240F7B45B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96" y="2743369"/>
            <a:ext cx="3020204" cy="2195173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2775BA0D-900F-7704-648B-877685A15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SE" dirty="0"/>
              <a:t>Correcting for Birefringence</a:t>
            </a:r>
            <a:br>
              <a:rPr lang="en-SE" dirty="0"/>
            </a:br>
            <a:r>
              <a:rPr lang="en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140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05153-A704-C0F7-40D5-963973710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E" dirty="0"/>
              <a:t>Correcting for Birefringence</a:t>
            </a:r>
            <a:br>
              <a:rPr lang="en-SE" dirty="0"/>
            </a:br>
            <a:endParaRPr lang="en-SE" sz="28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F2ADC-EBB6-DDA0-D0C2-607324CE6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F7A350-0789-5644-4187-3EC7D4F5B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29</a:t>
            </a:fld>
            <a:endParaRPr lang="en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A5A11E-AC42-FDCA-A044-23232C21F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5576" y="165521"/>
            <a:ext cx="4310731" cy="3393133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CB4854-A590-0551-E74C-03E945A2B6ED}"/>
              </a:ext>
            </a:extLst>
          </p:cNvPr>
          <p:cNvSpPr txBox="1">
            <a:spLocks/>
          </p:cNvSpPr>
          <p:nvPr/>
        </p:nvSpPr>
        <p:spPr>
          <a:xfrm>
            <a:off x="838201" y="1825625"/>
            <a:ext cx="6770426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 sz="2400" dirty="0">
                <a:solidFill>
                  <a:schemeClr val="accent2"/>
                </a:solidFill>
              </a:rPr>
              <a:t>Median uncertainty </a:t>
            </a:r>
            <a:r>
              <a:rPr lang="en-SE" sz="2400" dirty="0"/>
              <a:t>at 1EeV shower energy</a:t>
            </a:r>
          </a:p>
          <a:p>
            <a:pPr marL="457200" lvl="1" indent="0">
              <a:buNone/>
            </a:pPr>
            <a:r>
              <a:rPr lang="en-GB" sz="2000" dirty="0">
                <a:solidFill>
                  <a:schemeClr val="accent2"/>
                </a:solidFill>
              </a:rPr>
              <a:t>Energy: 	</a:t>
            </a:r>
            <a:r>
              <a:rPr lang="en-SE" sz="2000" dirty="0">
                <a:solidFill>
                  <a:schemeClr val="accent2"/>
                </a:solidFill>
              </a:rPr>
              <a:t>~0.13 log E </a:t>
            </a:r>
            <a:r>
              <a:rPr lang="en-SE" sz="2000" dirty="0"/>
              <a:t>(~</a:t>
            </a:r>
            <a:r>
              <a:rPr lang="en-SE" sz="2000" dirty="0">
                <a:solidFill>
                  <a:schemeClr val="accent2"/>
                </a:solidFill>
              </a:rPr>
              <a:t> </a:t>
            </a:r>
            <a:r>
              <a:rPr lang="en-SE" sz="2000" dirty="0"/>
              <a:t>0.18 log E ) for </a:t>
            </a:r>
            <a:r>
              <a:rPr lang="en-SE" sz="2000" dirty="0">
                <a:solidFill>
                  <a:schemeClr val="accent2"/>
                </a:solidFill>
              </a:rPr>
              <a:t>had. </a:t>
            </a:r>
            <a:r>
              <a:rPr lang="en-SE" sz="2000" dirty="0"/>
              <a:t>(+EM)</a:t>
            </a:r>
            <a:endParaRPr lang="en-SE" sz="2000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r>
              <a:rPr lang="en-GB" sz="2000" dirty="0">
                <a:solidFill>
                  <a:schemeClr val="accent2"/>
                </a:solidFill>
              </a:rPr>
              <a:t>Direction: 	</a:t>
            </a:r>
            <a:r>
              <a:rPr lang="en-SE" sz="2000" dirty="0">
                <a:solidFill>
                  <a:schemeClr val="accent2"/>
                </a:solidFill>
              </a:rPr>
              <a:t>~20 deg</a:t>
            </a:r>
            <a:r>
              <a:rPr lang="en-SE" sz="2000" baseline="30000" dirty="0">
                <a:solidFill>
                  <a:schemeClr val="accent2"/>
                </a:solidFill>
              </a:rPr>
              <a:t>2</a:t>
            </a:r>
            <a:r>
              <a:rPr lang="en-SE" sz="2000" dirty="0">
                <a:solidFill>
                  <a:schemeClr val="accent2"/>
                </a:solidFill>
              </a:rPr>
              <a:t> </a:t>
            </a:r>
            <a:r>
              <a:rPr lang="en-SE" sz="2000" dirty="0"/>
              <a:t>(~50 deg</a:t>
            </a:r>
            <a:r>
              <a:rPr lang="en-SE" sz="2000" baseline="30000" dirty="0"/>
              <a:t>2</a:t>
            </a:r>
            <a:r>
              <a:rPr lang="en-SE" sz="2000" dirty="0"/>
              <a:t> ) for </a:t>
            </a:r>
            <a:r>
              <a:rPr lang="en-SE" sz="2000" dirty="0">
                <a:solidFill>
                  <a:schemeClr val="accent2"/>
                </a:solidFill>
              </a:rPr>
              <a:t>had. </a:t>
            </a:r>
            <a:r>
              <a:rPr lang="en-SE" sz="2000" dirty="0"/>
              <a:t>(+EM)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US" sz="2400" dirty="0"/>
              <a:t>The </a:t>
            </a:r>
            <a:r>
              <a:rPr lang="en-US" sz="2400" dirty="0">
                <a:solidFill>
                  <a:schemeClr val="accent2"/>
                </a:solidFill>
              </a:rPr>
              <a:t>energy resolution improves </a:t>
            </a:r>
            <a:r>
              <a:rPr lang="en-US" sz="2400" dirty="0"/>
              <a:t>by a factor of 2</a:t>
            </a:r>
          </a:p>
          <a:p>
            <a:pPr lvl="1"/>
            <a:r>
              <a:rPr lang="en-US" sz="2000" dirty="0"/>
              <a:t>points to a better vertex reconstruction from the birefringence time delay</a:t>
            </a:r>
            <a:endParaRPr lang="en-SE" sz="2000" dirty="0">
              <a:solidFill>
                <a:schemeClr val="accent2"/>
              </a:solidFill>
            </a:endParaRPr>
          </a:p>
          <a:p>
            <a:endParaRPr lang="en-GB" sz="2400" dirty="0"/>
          </a:p>
          <a:p>
            <a:r>
              <a:rPr lang="en-US" sz="2400" dirty="0"/>
              <a:t>The </a:t>
            </a:r>
            <a:r>
              <a:rPr lang="en-US" sz="2400" dirty="0">
                <a:solidFill>
                  <a:schemeClr val="accent2"/>
                </a:solidFill>
              </a:rPr>
              <a:t>direction resolution worsens </a:t>
            </a:r>
            <a:r>
              <a:rPr lang="en-US" sz="2400" dirty="0"/>
              <a:t>by a factor of 2-3</a:t>
            </a:r>
            <a:endParaRPr lang="en-SE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54B4B7-F2BD-4E64-1698-9718A559D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575" y="3672676"/>
            <a:ext cx="4310731" cy="3107984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1E4E60-6F4B-B295-BA73-AB75EBA4DAE1}"/>
              </a:ext>
            </a:extLst>
          </p:cNvPr>
          <p:cNvSpPr txBox="1"/>
          <p:nvPr/>
        </p:nvSpPr>
        <p:spPr>
          <a:xfrm>
            <a:off x="9731270" y="2606554"/>
            <a:ext cx="1092859" cy="30777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birefringent</a:t>
            </a:r>
            <a:endParaRPr lang="en-SE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35F7CD-A351-689F-DA6F-CEEFD31216EB}"/>
              </a:ext>
            </a:extLst>
          </p:cNvPr>
          <p:cNvSpPr txBox="1"/>
          <p:nvPr/>
        </p:nvSpPr>
        <p:spPr>
          <a:xfrm>
            <a:off x="8591391" y="985697"/>
            <a:ext cx="829927" cy="30777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isotropic</a:t>
            </a:r>
            <a:endParaRPr lang="en-SE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FE57AB-EDF7-58F4-E6DE-44E937565626}"/>
              </a:ext>
            </a:extLst>
          </p:cNvPr>
          <p:cNvSpPr txBox="1"/>
          <p:nvPr/>
        </p:nvSpPr>
        <p:spPr>
          <a:xfrm>
            <a:off x="10483277" y="4742430"/>
            <a:ext cx="1092859" cy="30777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birefringent</a:t>
            </a:r>
            <a:endParaRPr lang="en-SE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87B05B-5F05-30D8-38B9-741E0AD5595B}"/>
              </a:ext>
            </a:extLst>
          </p:cNvPr>
          <p:cNvSpPr txBox="1"/>
          <p:nvPr/>
        </p:nvSpPr>
        <p:spPr>
          <a:xfrm>
            <a:off x="9006354" y="5583707"/>
            <a:ext cx="829927" cy="30777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isotropic</a:t>
            </a:r>
            <a:endParaRPr lang="en-SE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BFF694-72A3-7970-1857-3368084F6F70}"/>
              </a:ext>
            </a:extLst>
          </p:cNvPr>
          <p:cNvSpPr txBox="1"/>
          <p:nvPr/>
        </p:nvSpPr>
        <p:spPr>
          <a:xfrm>
            <a:off x="8326919" y="251103"/>
            <a:ext cx="159402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shallow</a:t>
            </a:r>
            <a:r>
              <a:rPr lang="en-SE" dirty="0"/>
              <a:t> station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C4543B-A620-9831-6044-A91F2853ABBA}"/>
              </a:ext>
            </a:extLst>
          </p:cNvPr>
          <p:cNvSpPr txBox="1"/>
          <p:nvPr/>
        </p:nvSpPr>
        <p:spPr>
          <a:xfrm>
            <a:off x="8111230" y="3758258"/>
            <a:ext cx="159402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shallow</a:t>
            </a:r>
            <a:r>
              <a:rPr lang="en-SE" dirty="0"/>
              <a:t> station</a:t>
            </a:r>
          </a:p>
        </p:txBody>
      </p:sp>
    </p:spTree>
    <p:extLst>
      <p:ext uri="{BB962C8B-B14F-4D97-AF65-F5344CB8AC3E}">
        <p14:creationId xmlns:p14="http://schemas.microsoft.com/office/powerpoint/2010/main" val="2925747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2158E-4A4E-E20B-A42F-2BBBAC96E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88877" cy="1325563"/>
          </a:xfrm>
        </p:spPr>
        <p:txBody>
          <a:bodyPr>
            <a:normAutofit fontScale="90000"/>
          </a:bodyPr>
          <a:lstStyle/>
          <a:p>
            <a:r>
              <a:rPr lang="en-SE" b="1" dirty="0"/>
              <a:t>What will we do after measuring the first neutrino?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4CBA47C-66F8-4013-7A9F-2CB067142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256" y="3177231"/>
            <a:ext cx="1881459" cy="18886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8D3B815-D8E0-EA74-878B-BBCDDDB5A2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723"/>
          <a:stretch/>
        </p:blipFill>
        <p:spPr>
          <a:xfrm>
            <a:off x="511146" y="2904886"/>
            <a:ext cx="2355010" cy="2249647"/>
          </a:xfrm>
          <a:prstGeom prst="rect">
            <a:avLst/>
          </a:prstGeom>
        </p:spPr>
      </p:pic>
      <p:sp>
        <p:nvSpPr>
          <p:cNvPr id="29" name="Right Arrow 28">
            <a:extLst>
              <a:ext uri="{FF2B5EF4-FFF2-40B4-BE49-F238E27FC236}">
                <a16:creationId xmlns:a16="http://schemas.microsoft.com/office/drawing/2014/main" id="{FE394997-957B-72E8-3042-30BC55B709EC}"/>
              </a:ext>
            </a:extLst>
          </p:cNvPr>
          <p:cNvSpPr/>
          <p:nvPr/>
        </p:nvSpPr>
        <p:spPr>
          <a:xfrm>
            <a:off x="2943720" y="3611540"/>
            <a:ext cx="323385" cy="836341"/>
          </a:xfrm>
          <a:prstGeom prst="rightArrow">
            <a:avLst/>
          </a:prstGeom>
          <a:solidFill>
            <a:srgbClr val="C000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F336CD-7F1D-8896-9D71-C73F3F5D34C1}"/>
              </a:ext>
            </a:extLst>
          </p:cNvPr>
          <p:cNvSpPr txBox="1"/>
          <p:nvPr/>
        </p:nvSpPr>
        <p:spPr>
          <a:xfrm>
            <a:off x="1097636" y="2455297"/>
            <a:ext cx="1182029" cy="369332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SE" dirty="0"/>
              <a:t>raw traces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C5FD10-00BB-AA00-99D0-48D3C7A293C3}"/>
              </a:ext>
            </a:extLst>
          </p:cNvPr>
          <p:cNvSpPr txBox="1"/>
          <p:nvPr/>
        </p:nvSpPr>
        <p:spPr>
          <a:xfrm>
            <a:off x="3659692" y="2455297"/>
            <a:ext cx="1562471" cy="646331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</a:t>
            </a:r>
            <a:r>
              <a:rPr lang="en-SE" dirty="0"/>
              <a:t>econstruction algorithm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F69F7-EE29-85E0-3DE9-237D7811C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694A2-C674-CA45-9B94-AC731D8F0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737162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107C5-842F-81FB-AC17-27793BD38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84C1-895E-755D-4301-B2712ABE9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SE" sz="2400" dirty="0">
                <a:solidFill>
                  <a:schemeClr val="accent2"/>
                </a:solidFill>
              </a:rPr>
              <a:t>One model </a:t>
            </a:r>
            <a:r>
              <a:rPr lang="en-SE" sz="2400" dirty="0"/>
              <a:t>(per station type) to predict all parameters</a:t>
            </a:r>
          </a:p>
          <a:p>
            <a:r>
              <a:rPr lang="en-SE" sz="2400" dirty="0"/>
              <a:t>Prediction of the </a:t>
            </a:r>
            <a:r>
              <a:rPr lang="en-SE" sz="2400" dirty="0">
                <a:solidFill>
                  <a:schemeClr val="accent2"/>
                </a:solidFill>
              </a:rPr>
              <a:t>full </a:t>
            </a:r>
            <a:r>
              <a:rPr lang="en-GB" sz="2400" dirty="0">
                <a:solidFill>
                  <a:schemeClr val="accent2"/>
                </a:solidFill>
              </a:rPr>
              <a:t>posterior</a:t>
            </a:r>
            <a:r>
              <a:rPr lang="en-SE" sz="2400" dirty="0">
                <a:solidFill>
                  <a:schemeClr val="accent2"/>
                </a:solidFill>
              </a:rPr>
              <a:t> PDF </a:t>
            </a:r>
            <a:r>
              <a:rPr lang="en-SE" sz="2400" dirty="0">
                <a:solidFill>
                  <a:schemeClr val="tx1"/>
                </a:solidFill>
              </a:rPr>
              <a:t>→ </a:t>
            </a:r>
            <a:r>
              <a:rPr lang="en-SE" sz="2400" dirty="0">
                <a:solidFill>
                  <a:schemeClr val="accent2"/>
                </a:solidFill>
              </a:rPr>
              <a:t>event-by-event uncertainties </a:t>
            </a:r>
          </a:p>
          <a:p>
            <a:r>
              <a:rPr lang="en-SE" sz="2400" dirty="0">
                <a:solidFill>
                  <a:schemeClr val="accent2"/>
                </a:solidFill>
              </a:rPr>
              <a:t>Substantial improvement </a:t>
            </a:r>
            <a:r>
              <a:rPr lang="en-SE" sz="2400" dirty="0"/>
              <a:t>over previous work</a:t>
            </a:r>
          </a:p>
          <a:p>
            <a:r>
              <a:rPr lang="en-SE" sz="2400" dirty="0"/>
              <a:t>Resolution at 1EeV shower energy:</a:t>
            </a:r>
          </a:p>
          <a:p>
            <a:endParaRPr lang="en-SE" sz="2400" dirty="0"/>
          </a:p>
          <a:p>
            <a:endParaRPr lang="en-SE" sz="2400" dirty="0"/>
          </a:p>
          <a:p>
            <a:pPr marL="0" indent="0">
              <a:buNone/>
            </a:pPr>
            <a:endParaRPr lang="en-SE" sz="2400" dirty="0"/>
          </a:p>
          <a:p>
            <a:r>
              <a:rPr lang="en-SE" sz="2400" dirty="0"/>
              <a:t>The effect of </a:t>
            </a:r>
            <a:r>
              <a:rPr lang="en-SE" sz="2400" dirty="0">
                <a:solidFill>
                  <a:schemeClr val="accent2"/>
                </a:solidFill>
              </a:rPr>
              <a:t>birefringence on the reconstruction </a:t>
            </a:r>
            <a:r>
              <a:rPr lang="en-SE" sz="2400" dirty="0"/>
              <a:t>was studied</a:t>
            </a:r>
          </a:p>
          <a:p>
            <a:pPr lvl="1"/>
            <a:r>
              <a:rPr lang="en-GB" sz="2000" dirty="0"/>
              <a:t>H</a:t>
            </a:r>
            <a:r>
              <a:rPr lang="en-SE" sz="2000" dirty="0"/>
              <a:t>as a large effect when neglected in the reconstruction</a:t>
            </a:r>
          </a:p>
          <a:p>
            <a:pPr lvl="1"/>
            <a:r>
              <a:rPr lang="en-SE" sz="2000" dirty="0"/>
              <a:t>Can be corrected for by including it in the training data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24B797D-747C-DFBE-F968-621D8C1B4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765677"/>
              </p:ext>
            </p:extLst>
          </p:nvPr>
        </p:nvGraphicFramePr>
        <p:xfrm>
          <a:off x="1165746" y="3669626"/>
          <a:ext cx="812799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0637724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95401802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6462362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SE" dirty="0"/>
                        <a:t>Resolution at 1EeV (had.)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dirty="0"/>
                        <a:t>Shallow Station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dirty="0"/>
                        <a:t>Deep Station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162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dirty="0"/>
                        <a:t>68% Uncertainty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800" dirty="0">
                          <a:solidFill>
                            <a:schemeClr val="accent2"/>
                          </a:solidFill>
                        </a:rPr>
                        <a:t>~10 deg</a:t>
                      </a:r>
                      <a:r>
                        <a:rPr lang="en-SE" sz="1800" baseline="30000" dirty="0">
                          <a:solidFill>
                            <a:schemeClr val="accent2"/>
                          </a:solidFill>
                        </a:rPr>
                        <a:t>2</a:t>
                      </a:r>
                      <a:r>
                        <a:rPr lang="en-SE" sz="1800" dirty="0">
                          <a:solidFill>
                            <a:schemeClr val="accent2"/>
                          </a:solidFill>
                        </a:rPr>
                        <a:t> </a:t>
                      </a:r>
                      <a:endParaRPr lang="en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800" dirty="0">
                          <a:solidFill>
                            <a:schemeClr val="accent2"/>
                          </a:solidFill>
                        </a:rPr>
                        <a:t>~70 deg</a:t>
                      </a:r>
                      <a:r>
                        <a:rPr lang="en-SE" sz="1800" baseline="30000" dirty="0">
                          <a:solidFill>
                            <a:schemeClr val="accent2"/>
                          </a:solidFill>
                        </a:rPr>
                        <a:t>2</a:t>
                      </a:r>
                      <a:r>
                        <a:rPr lang="en-SE" sz="1800" dirty="0">
                          <a:solidFill>
                            <a:schemeClr val="accent2"/>
                          </a:solidFill>
                        </a:rPr>
                        <a:t> </a:t>
                      </a:r>
                      <a:endParaRPr lang="en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4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dirty="0"/>
                        <a:t>Shower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800" dirty="0">
                          <a:solidFill>
                            <a:schemeClr val="accent2"/>
                          </a:solidFill>
                        </a:rPr>
                        <a:t>0.3 log E </a:t>
                      </a:r>
                      <a:endParaRPr lang="en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800" dirty="0">
                          <a:solidFill>
                            <a:schemeClr val="accent2"/>
                          </a:solidFill>
                        </a:rPr>
                        <a:t>0.15 log E </a:t>
                      </a:r>
                      <a:endParaRPr lang="en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349779"/>
                  </a:ext>
                </a:extLst>
              </a:tr>
            </a:tbl>
          </a:graphicData>
        </a:graphic>
      </p:graphicFrame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92E7AB7-D37E-732E-8091-37A5B398B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6A83A9-0BF9-1EA0-5436-4619DE58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30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36467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96F13-CA9C-D3EC-65E6-AA3082371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BA2B5-9A26-8539-71D8-7954A1E3C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520EA-CBA7-628E-9A47-15B6DFAF7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E36720-E63B-7866-E656-9237D233F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pPr/>
              <a:t>31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7487074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58E23-5025-65B4-C0A3-53DAC6F84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80CC3-C152-91D7-8CB3-EA5139FCE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13720" cy="4351338"/>
          </a:xfrm>
        </p:spPr>
        <p:txBody>
          <a:bodyPr>
            <a:normAutofit/>
          </a:bodyPr>
          <a:lstStyle/>
          <a:p>
            <a:r>
              <a:rPr lang="en-SE" dirty="0"/>
              <a:t>Better performance is possible with further </a:t>
            </a:r>
            <a:r>
              <a:rPr lang="en-SE" dirty="0">
                <a:solidFill>
                  <a:schemeClr val="accent2"/>
                </a:solidFill>
              </a:rPr>
              <a:t>hyperparameter tuning</a:t>
            </a:r>
          </a:p>
          <a:p>
            <a:r>
              <a:rPr lang="en-SE" dirty="0"/>
              <a:t>Study the impact of systematics and birefringence on a </a:t>
            </a:r>
            <a:r>
              <a:rPr lang="en-SE" dirty="0">
                <a:solidFill>
                  <a:schemeClr val="accent2"/>
                </a:solidFill>
              </a:rPr>
              <a:t>deep station</a:t>
            </a:r>
          </a:p>
          <a:p>
            <a:r>
              <a:rPr lang="en-SE" dirty="0"/>
              <a:t>In principle it is possible to make the model </a:t>
            </a:r>
            <a:r>
              <a:rPr lang="en-SE" dirty="0">
                <a:solidFill>
                  <a:schemeClr val="accent2"/>
                </a:solidFill>
              </a:rPr>
              <a:t>robust against systematics </a:t>
            </a:r>
          </a:p>
          <a:p>
            <a:pPr lvl="1"/>
            <a:r>
              <a:rPr lang="en-GB" dirty="0"/>
              <a:t>W</a:t>
            </a:r>
            <a:r>
              <a:rPr lang="en-SE" dirty="0"/>
              <a:t>ould require an order of magnitude more simulations</a:t>
            </a:r>
          </a:p>
          <a:p>
            <a:pPr lvl="1"/>
            <a:r>
              <a:rPr lang="en-GB" dirty="0"/>
              <a:t>F</a:t>
            </a:r>
            <a:r>
              <a:rPr lang="en-SE" dirty="0"/>
              <a:t>or every simulated event we sample for every antenna position, ice model parameter, amplifier response, … (with potential correlations)</a:t>
            </a:r>
          </a:p>
          <a:p>
            <a:pPr lvl="1"/>
            <a:r>
              <a:rPr lang="en-GB" dirty="0"/>
              <a:t>T</a:t>
            </a:r>
            <a:r>
              <a:rPr lang="en-SE" dirty="0"/>
              <a:t>he resulting predicted uncertainty contours would not only include </a:t>
            </a:r>
            <a:r>
              <a:rPr lang="en-GB" dirty="0"/>
              <a:t>statistical</a:t>
            </a:r>
            <a:r>
              <a:rPr lang="en-SE" dirty="0"/>
              <a:t> uncertainties but systematic uncertainties too</a:t>
            </a:r>
          </a:p>
          <a:p>
            <a:r>
              <a:rPr lang="en-SE" dirty="0"/>
              <a:t>The model is fully differentiable -&gt; can allow for a </a:t>
            </a:r>
            <a:r>
              <a:rPr lang="en-SE" dirty="0">
                <a:solidFill>
                  <a:schemeClr val="accent2"/>
                </a:solidFill>
              </a:rPr>
              <a:t>systematic optimization of the station layout </a:t>
            </a:r>
            <a:r>
              <a:rPr lang="en-SE" dirty="0"/>
              <a:t>via gradient </a:t>
            </a:r>
            <a:r>
              <a:rPr lang="en-GB" dirty="0"/>
              <a:t>descent</a:t>
            </a:r>
            <a:endParaRPr lang="en-SE" dirty="0"/>
          </a:p>
          <a:p>
            <a:endParaRPr lang="en-SE" dirty="0"/>
          </a:p>
          <a:p>
            <a:endParaRPr lang="en-SE" dirty="0"/>
          </a:p>
          <a:p>
            <a:endParaRPr lang="en-S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31AE56-62D7-EC8C-8A7D-41E91B0C0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51877-37C6-3197-16C9-C89B16F7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32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34358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2A63-3CBA-3182-BDC5-8F6A172BB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Results – Shower Type</a:t>
            </a:r>
            <a:br>
              <a:rPr lang="en-SE" dirty="0"/>
            </a:br>
            <a:endParaRPr lang="en-SE" sz="28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C57A23-8974-83F8-BCC8-9ACD590B2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3063EC-6FB2-7E25-D748-60EB75EBB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33</a:t>
            </a:fld>
            <a:endParaRPr lang="en-SE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B4F960-18BB-E9ED-2081-8B1D3678C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026625" cy="4351338"/>
          </a:xfrm>
        </p:spPr>
        <p:txBody>
          <a:bodyPr>
            <a:normAutofit/>
          </a:bodyPr>
          <a:lstStyle/>
          <a:p>
            <a:r>
              <a:rPr lang="en-SE" sz="2000" dirty="0"/>
              <a:t>Correctly identified had. + EM showers (true positive) at 1EeV shower energy</a:t>
            </a:r>
          </a:p>
          <a:p>
            <a:pPr marL="457200" lvl="1" indent="0">
              <a:buNone/>
            </a:pPr>
            <a:r>
              <a:rPr lang="en-SE" sz="1600" dirty="0">
                <a:solidFill>
                  <a:schemeClr val="accent2"/>
                </a:solidFill>
              </a:rPr>
              <a:t>Deep stations: ~70 % </a:t>
            </a:r>
            <a:r>
              <a:rPr lang="en-SE" sz="1600" dirty="0"/>
              <a:t>at 10% false positive rate</a:t>
            </a:r>
          </a:p>
          <a:p>
            <a:pPr marL="457200" lvl="1" indent="0">
              <a:buNone/>
            </a:pPr>
            <a:r>
              <a:rPr lang="en-SE" sz="1600" dirty="0">
                <a:solidFill>
                  <a:schemeClr val="accent2"/>
                </a:solidFill>
              </a:rPr>
              <a:t>Shallow stations: ~60 % </a:t>
            </a:r>
            <a:r>
              <a:rPr lang="en-SE" sz="1600" dirty="0"/>
              <a:t>at 10% false positive rate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US" sz="2000" dirty="0"/>
              <a:t>Classification </a:t>
            </a:r>
            <a:r>
              <a:rPr lang="en-US" sz="2000" dirty="0">
                <a:solidFill>
                  <a:schemeClr val="accent2"/>
                </a:solidFill>
              </a:rPr>
              <a:t>improves with energy </a:t>
            </a:r>
            <a:r>
              <a:rPr lang="en-US" sz="2000" dirty="0"/>
              <a:t>due to the LPM effect</a:t>
            </a:r>
          </a:p>
          <a:p>
            <a:r>
              <a:rPr lang="en-SE" sz="2000" dirty="0"/>
              <a:t>Comparable performance to previous results </a:t>
            </a:r>
            <a:r>
              <a:rPr lang="en-SE" sz="800" dirty="0"/>
              <a:t>(</a:t>
            </a:r>
            <a:r>
              <a:rPr lang="en-SE" sz="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Ericsson, 2021</a:t>
            </a:r>
            <a:r>
              <a:rPr lang="en-SE" sz="800" dirty="0"/>
              <a:t>)</a:t>
            </a:r>
          </a:p>
          <a:p>
            <a:endParaRPr lang="en-SE" sz="2000" dirty="0"/>
          </a:p>
          <a:p>
            <a:r>
              <a:rPr lang="en-SE" sz="2000" dirty="0"/>
              <a:t>The information about the shower type can be used to </a:t>
            </a:r>
            <a:r>
              <a:rPr lang="en-SE" sz="2000" dirty="0">
                <a:solidFill>
                  <a:schemeClr val="accent2"/>
                </a:solidFill>
              </a:rPr>
              <a:t>constrain the flavor ratio</a:t>
            </a:r>
            <a:r>
              <a:rPr lang="en-SE" sz="2000" dirty="0"/>
              <a:t> at earth/sources </a:t>
            </a:r>
            <a:r>
              <a:rPr lang="en-SE" sz="800" dirty="0"/>
              <a:t>(</a:t>
            </a:r>
            <a:r>
              <a:rPr lang="en-SE" sz="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Coleman et. </a:t>
            </a:r>
            <a:r>
              <a:rPr lang="en-GB" sz="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lang="en-SE" sz="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l, </a:t>
            </a:r>
            <a:r>
              <a:rPr lang="en-SE" sz="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2024</a:t>
            </a:r>
            <a:r>
              <a:rPr lang="en-SE" sz="800" dirty="0"/>
              <a:t>)</a:t>
            </a:r>
          </a:p>
          <a:p>
            <a:endParaRPr lang="en-SE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29F795-8696-A44E-F020-7D9BE637F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008" y="98970"/>
            <a:ext cx="3316544" cy="3292476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F528F0-48BA-5B1F-9B70-8181DE3C4C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5008" y="3519889"/>
            <a:ext cx="3316544" cy="3292476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18A35C-903E-423D-9AE9-5047330E82B4}"/>
              </a:ext>
            </a:extLst>
          </p:cNvPr>
          <p:cNvSpPr txBox="1"/>
          <p:nvPr/>
        </p:nvSpPr>
        <p:spPr>
          <a:xfrm>
            <a:off x="7771409" y="1259694"/>
            <a:ext cx="1377778" cy="369332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d</a:t>
            </a:r>
            <a:r>
              <a:rPr lang="en-SE" dirty="0"/>
              <a:t>eep station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B5415-7DB9-C7FC-7245-D1D314DA9079}"/>
              </a:ext>
            </a:extLst>
          </p:cNvPr>
          <p:cNvSpPr txBox="1"/>
          <p:nvPr/>
        </p:nvSpPr>
        <p:spPr>
          <a:xfrm>
            <a:off x="7771409" y="4668352"/>
            <a:ext cx="1594021" cy="369332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shallow</a:t>
            </a:r>
            <a:r>
              <a:rPr lang="en-SE" dirty="0"/>
              <a:t> station</a:t>
            </a:r>
          </a:p>
        </p:txBody>
      </p:sp>
    </p:spTree>
    <p:extLst>
      <p:ext uri="{BB962C8B-B14F-4D97-AF65-F5344CB8AC3E}">
        <p14:creationId xmlns:p14="http://schemas.microsoft.com/office/powerpoint/2010/main" val="14535015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CFD4F-E58A-9BED-CB3D-B6A06FCF9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Estimation of Systematic Uncertainties</a:t>
            </a:r>
            <a:br>
              <a:rPr lang="en-SE" dirty="0"/>
            </a:br>
            <a:endParaRPr lang="en-SE" sz="28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7A1FFA-80EB-F45D-18E9-B915F8124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EF8A9-CFC8-91AC-5237-464D0ABA7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34</a:t>
            </a:fld>
            <a:endParaRPr lang="en-SE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7C4AB1C-C8DB-7885-5D36-F504250A77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525903"/>
              </p:ext>
            </p:extLst>
          </p:nvPr>
        </p:nvGraphicFramePr>
        <p:xfrm>
          <a:off x="4801250" y="3221990"/>
          <a:ext cx="7246345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4346">
                  <a:extLst>
                    <a:ext uri="{9D8B030D-6E8A-4147-A177-3AD203B41FA5}">
                      <a16:colId xmlns:a16="http://schemas.microsoft.com/office/drawing/2014/main" val="484926526"/>
                    </a:ext>
                  </a:extLst>
                </a:gridCol>
                <a:gridCol w="2363893">
                  <a:extLst>
                    <a:ext uri="{9D8B030D-6E8A-4147-A177-3AD203B41FA5}">
                      <a16:colId xmlns:a16="http://schemas.microsoft.com/office/drawing/2014/main" val="4033486512"/>
                    </a:ext>
                  </a:extLst>
                </a:gridCol>
                <a:gridCol w="2208106">
                  <a:extLst>
                    <a:ext uri="{9D8B030D-6E8A-4147-A177-3AD203B41FA5}">
                      <a16:colId xmlns:a16="http://schemas.microsoft.com/office/drawing/2014/main" val="1718123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</a:t>
                      </a:r>
                      <a:r>
                        <a:rPr lang="en-SE" dirty="0"/>
                        <a:t>ystematic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dirty="0"/>
                        <a:t>Direction uncertainty (1EeV)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</a:t>
                      </a:r>
                      <a:r>
                        <a:rPr lang="en-SE" dirty="0"/>
                        <a:t>og Energy bias (1EeV)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70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dirty="0"/>
                        <a:t>1% ice model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dirty="0"/>
                        <a:t>0.5°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dirty="0"/>
                        <a:t>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849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dirty="0"/>
                        <a:t>5% ice model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dirty="0"/>
                        <a:t>9°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720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dirty="0"/>
                        <a:t>3 cm antenna positions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dirty="0"/>
                        <a:t>0°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dirty="0"/>
                        <a:t>0.01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8291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dirty="0"/>
                        <a:t>10 cm antenna positions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dirty="0"/>
                        <a:t>1°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dirty="0"/>
                        <a:t>0.02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110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dirty="0"/>
                        <a:t>10 MHz frequency response shift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dirty="0"/>
                        <a:t>30°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dirty="0"/>
                        <a:t>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719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dirty="0"/>
                        <a:t>10% change in 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dirty="0"/>
                        <a:t>0.2°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dirty="0"/>
                        <a:t>0.05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580722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7A74C055-8E18-956C-4119-04C6CC07E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34" y="3232540"/>
            <a:ext cx="3371273" cy="2458722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3" name="Content Placeholder 16">
            <a:extLst>
              <a:ext uri="{FF2B5EF4-FFF2-40B4-BE49-F238E27FC236}">
                <a16:creationId xmlns:a16="http://schemas.microsoft.com/office/drawing/2014/main" id="{714744FD-B1A9-24A8-4C0F-EDE406036B09}"/>
              </a:ext>
            </a:extLst>
          </p:cNvPr>
          <p:cNvSpPr txBox="1">
            <a:spLocks/>
          </p:cNvSpPr>
          <p:nvPr/>
        </p:nvSpPr>
        <p:spPr>
          <a:xfrm>
            <a:off x="892894" y="1600074"/>
            <a:ext cx="10202736" cy="129992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</a:t>
            </a:r>
            <a:r>
              <a:rPr lang="en-SE" dirty="0"/>
              <a:t>o far the systematic uncertainties have only been studied for </a:t>
            </a:r>
            <a:r>
              <a:rPr lang="en-SE" dirty="0">
                <a:solidFill>
                  <a:schemeClr val="accent2"/>
                </a:solidFill>
              </a:rPr>
              <a:t>shallow stations</a:t>
            </a:r>
            <a:endParaRPr lang="en-GB" dirty="0">
              <a:solidFill>
                <a:schemeClr val="accent2"/>
              </a:solidFill>
            </a:endParaRPr>
          </a:p>
          <a:p>
            <a:r>
              <a:rPr lang="en-SE" dirty="0"/>
              <a:t>To test systematics with a deep learning model the test data has to incorporate </a:t>
            </a:r>
            <a:r>
              <a:rPr lang="en-SE" dirty="0">
                <a:solidFill>
                  <a:schemeClr val="accent2"/>
                </a:solidFill>
              </a:rPr>
              <a:t>systematic changes in the simulation.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DF59F8-58B4-1277-23F3-948EA64AC494}"/>
              </a:ext>
            </a:extLst>
          </p:cNvPr>
          <p:cNvSpPr txBox="1"/>
          <p:nvPr/>
        </p:nvSpPr>
        <p:spPr>
          <a:xfrm>
            <a:off x="6810992" y="2602471"/>
            <a:ext cx="4142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3600" dirty="0">
                <a:solidFill>
                  <a:srgbClr val="C00000"/>
                </a:solidFill>
              </a:rPr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1526177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2A63-3CBA-3182-BDC5-8F6A172BB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Results – Shower Energy</a:t>
            </a:r>
            <a:br>
              <a:rPr lang="en-SE" dirty="0"/>
            </a:br>
            <a:r>
              <a:rPr lang="en-SE" sz="2800" dirty="0"/>
              <a:t>Shallow Station vs. Previous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7E8E01-98E0-9439-AD37-FE5B3C15E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680" y="4399461"/>
            <a:ext cx="6573881" cy="2404245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E8F5DC-AF39-A2ED-259D-7BD253418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2C994D-8654-73B1-CE99-B452888E1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35</a:t>
            </a:fld>
            <a:endParaRPr lang="en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8E4DD5-7CFB-BA32-A5AE-AA600A878CE9}"/>
              </a:ext>
            </a:extLst>
          </p:cNvPr>
          <p:cNvSpPr txBox="1"/>
          <p:nvPr/>
        </p:nvSpPr>
        <p:spPr>
          <a:xfrm>
            <a:off x="8721024" y="6588262"/>
            <a:ext cx="944523" cy="215444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SE" sz="800" dirty="0">
                <a:solidFill>
                  <a:schemeClr val="tx2"/>
                </a:solidFill>
                <a:hlinkClick r:id="rId3"/>
              </a:rPr>
              <a:t>Glaser et. </a:t>
            </a:r>
            <a:r>
              <a:rPr lang="en-GB" sz="800" dirty="0">
                <a:solidFill>
                  <a:schemeClr val="tx2"/>
                </a:solidFill>
                <a:hlinkClick r:id="rId3"/>
              </a:rPr>
              <a:t>a</a:t>
            </a:r>
            <a:r>
              <a:rPr lang="en-SE" sz="800" dirty="0">
                <a:solidFill>
                  <a:schemeClr val="tx2"/>
                </a:solidFill>
                <a:hlinkClick r:id="rId3"/>
              </a:rPr>
              <a:t>l, 2022</a:t>
            </a:r>
            <a:endParaRPr lang="en-SE" sz="8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21CAC3-2C57-EDC4-DC59-01BF2AFAA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2348" y="157952"/>
            <a:ext cx="4271493" cy="3335345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122592-4965-07DE-9431-C8CA8FAD3EEC}"/>
              </a:ext>
            </a:extLst>
          </p:cNvPr>
          <p:cNvSpPr txBox="1">
            <a:spLocks/>
          </p:cNvSpPr>
          <p:nvPr/>
        </p:nvSpPr>
        <p:spPr>
          <a:xfrm>
            <a:off x="838201" y="1825625"/>
            <a:ext cx="6738256" cy="2404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 sz="1600" dirty="0"/>
              <a:t>The previous analysis </a:t>
            </a:r>
            <a:r>
              <a:rPr lang="en-GB" sz="1600" dirty="0"/>
              <a:t>assumed</a:t>
            </a:r>
            <a:r>
              <a:rPr lang="en-SE" sz="1600" dirty="0"/>
              <a:t> perfect knowledge of the interaction type of an event</a:t>
            </a:r>
          </a:p>
          <a:p>
            <a:r>
              <a:rPr lang="en-SE" sz="1600" dirty="0"/>
              <a:t>The previous reconstruction did not have event-by-event uncertainties</a:t>
            </a:r>
          </a:p>
          <a:p>
            <a:r>
              <a:rPr lang="en-SE" sz="1600" dirty="0"/>
              <a:t>The </a:t>
            </a:r>
            <a:r>
              <a:rPr lang="en-US" sz="1600" dirty="0"/>
              <a:t>previous analysis used </a:t>
            </a:r>
            <a:r>
              <a:rPr lang="en-US" sz="1600" dirty="0">
                <a:solidFill>
                  <a:schemeClr val="accent2"/>
                </a:solidFill>
              </a:rPr>
              <a:t>40 times for data </a:t>
            </a:r>
            <a:r>
              <a:rPr lang="en-US" sz="1600" dirty="0"/>
              <a:t>but with a </a:t>
            </a:r>
            <a:r>
              <a:rPr lang="en-US" sz="1600" dirty="0">
                <a:solidFill>
                  <a:schemeClr val="accent2"/>
                </a:solidFill>
              </a:rPr>
              <a:t>non-uniform energy spectrum</a:t>
            </a:r>
            <a:endParaRPr lang="en-SE" sz="1600" dirty="0"/>
          </a:p>
          <a:p>
            <a:r>
              <a:rPr lang="en-SE" sz="1600" dirty="0"/>
              <a:t>Careful when comparing the plots as the x-axis shows slightly different things</a:t>
            </a:r>
          </a:p>
          <a:p>
            <a:pPr lvl="1"/>
            <a:r>
              <a:rPr lang="en-GB" sz="1600" dirty="0">
                <a:solidFill>
                  <a:schemeClr val="accent2"/>
                </a:solidFill>
              </a:rPr>
              <a:t>F</a:t>
            </a:r>
            <a:r>
              <a:rPr lang="en-SE" sz="1600" dirty="0">
                <a:solidFill>
                  <a:schemeClr val="accent2"/>
                </a:solidFill>
              </a:rPr>
              <a:t>or had. +EM events the shower energy is equal to the neutrino energy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1214075-D7C3-76BC-5EC0-B6FA40ACA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097821"/>
              </p:ext>
            </p:extLst>
          </p:nvPr>
        </p:nvGraphicFramePr>
        <p:xfrm>
          <a:off x="362465" y="4480666"/>
          <a:ext cx="5080716" cy="1783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179">
                  <a:extLst>
                    <a:ext uri="{9D8B030D-6E8A-4147-A177-3AD203B41FA5}">
                      <a16:colId xmlns:a16="http://schemas.microsoft.com/office/drawing/2014/main" val="4204383870"/>
                    </a:ext>
                  </a:extLst>
                </a:gridCol>
                <a:gridCol w="1270179">
                  <a:extLst>
                    <a:ext uri="{9D8B030D-6E8A-4147-A177-3AD203B41FA5}">
                      <a16:colId xmlns:a16="http://schemas.microsoft.com/office/drawing/2014/main" val="3945373704"/>
                    </a:ext>
                  </a:extLst>
                </a:gridCol>
                <a:gridCol w="1270179">
                  <a:extLst>
                    <a:ext uri="{9D8B030D-6E8A-4147-A177-3AD203B41FA5}">
                      <a16:colId xmlns:a16="http://schemas.microsoft.com/office/drawing/2014/main" val="165776350"/>
                    </a:ext>
                  </a:extLst>
                </a:gridCol>
                <a:gridCol w="1270179">
                  <a:extLst>
                    <a:ext uri="{9D8B030D-6E8A-4147-A177-3AD203B41FA5}">
                      <a16:colId xmlns:a16="http://schemas.microsoft.com/office/drawing/2014/main" val="1986970020"/>
                    </a:ext>
                  </a:extLst>
                </a:gridCol>
              </a:tblGrid>
              <a:tr h="503672">
                <a:tc>
                  <a:txBody>
                    <a:bodyPr/>
                    <a:lstStyle/>
                    <a:p>
                      <a:r>
                        <a:rPr lang="en-SE" dirty="0"/>
                        <a:t>CC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dirty="0"/>
                        <a:t>0.1 EeV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dirty="0"/>
                        <a:t>1 EeV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dirty="0"/>
                        <a:t>10 EeV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672366"/>
                  </a:ext>
                </a:extLst>
              </a:tr>
              <a:tr h="503672">
                <a:tc>
                  <a:txBody>
                    <a:bodyPr/>
                    <a:lstStyle/>
                    <a:p>
                      <a:r>
                        <a:rPr lang="en-SE" dirty="0"/>
                        <a:t>New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</a:t>
                      </a:r>
                      <a:r>
                        <a:rPr lang="en-SE" dirty="0"/>
                        <a:t>ias = -0.03</a:t>
                      </a:r>
                    </a:p>
                    <a:p>
                      <a:r>
                        <a:rPr lang="en-GB" dirty="0"/>
                        <a:t>s</a:t>
                      </a:r>
                      <a:r>
                        <a:rPr lang="en-SE" dirty="0"/>
                        <a:t>td = 0.35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</a:t>
                      </a:r>
                      <a:r>
                        <a:rPr lang="en-SE" dirty="0"/>
                        <a:t>ias = -0.03</a:t>
                      </a:r>
                    </a:p>
                    <a:p>
                      <a:r>
                        <a:rPr lang="en-GB" dirty="0"/>
                        <a:t>s</a:t>
                      </a:r>
                      <a:r>
                        <a:rPr lang="en-SE" dirty="0"/>
                        <a:t>td = 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</a:t>
                      </a:r>
                      <a:r>
                        <a:rPr lang="en-SE" dirty="0"/>
                        <a:t>ias = -0.03</a:t>
                      </a:r>
                    </a:p>
                    <a:p>
                      <a:r>
                        <a:rPr lang="en-GB" dirty="0"/>
                        <a:t>s</a:t>
                      </a:r>
                      <a:r>
                        <a:rPr lang="en-SE" dirty="0"/>
                        <a:t>td = 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397037"/>
                  </a:ext>
                </a:extLst>
              </a:tr>
              <a:tr h="503672">
                <a:tc>
                  <a:txBody>
                    <a:bodyPr/>
                    <a:lstStyle/>
                    <a:p>
                      <a:r>
                        <a:rPr lang="en-SE" dirty="0"/>
                        <a:t>Previous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</a:t>
                      </a:r>
                      <a:r>
                        <a:rPr lang="en-SE" dirty="0"/>
                        <a:t>ias = 0.4</a:t>
                      </a:r>
                    </a:p>
                    <a:p>
                      <a:r>
                        <a:rPr lang="en-GB" dirty="0"/>
                        <a:t>s</a:t>
                      </a:r>
                      <a:r>
                        <a:rPr lang="en-SE" dirty="0"/>
                        <a:t>td = 0.28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</a:t>
                      </a:r>
                      <a:r>
                        <a:rPr lang="en-SE" dirty="0"/>
                        <a:t>ias = 0.03</a:t>
                      </a:r>
                    </a:p>
                    <a:p>
                      <a:r>
                        <a:rPr lang="en-GB" dirty="0"/>
                        <a:t>s</a:t>
                      </a:r>
                      <a:r>
                        <a:rPr lang="en-SE" dirty="0"/>
                        <a:t>td = 0.28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</a:t>
                      </a:r>
                      <a:r>
                        <a:rPr lang="en-SE" dirty="0"/>
                        <a:t>ias = -0.4</a:t>
                      </a:r>
                    </a:p>
                    <a:p>
                      <a:r>
                        <a:rPr lang="en-GB" dirty="0"/>
                        <a:t>s</a:t>
                      </a:r>
                      <a:r>
                        <a:rPr lang="en-SE" dirty="0"/>
                        <a:t>td = 0.28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358746"/>
                  </a:ext>
                </a:extLst>
              </a:tr>
            </a:tbl>
          </a:graphicData>
        </a:graphic>
      </p:graphicFrame>
      <p:sp>
        <p:nvSpPr>
          <p:cNvPr id="13" name="Oval 12">
            <a:extLst>
              <a:ext uri="{FF2B5EF4-FFF2-40B4-BE49-F238E27FC236}">
                <a16:creationId xmlns:a16="http://schemas.microsoft.com/office/drawing/2014/main" id="{A917C89D-FEDF-2250-60FC-5DB0B141690A}"/>
              </a:ext>
            </a:extLst>
          </p:cNvPr>
          <p:cNvSpPr/>
          <p:nvPr/>
        </p:nvSpPr>
        <p:spPr>
          <a:xfrm>
            <a:off x="9878095" y="1433111"/>
            <a:ext cx="1320085" cy="2575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44885D4-B33B-E5F6-F80D-5A236DE14B88}"/>
              </a:ext>
            </a:extLst>
          </p:cNvPr>
          <p:cNvSpPr/>
          <p:nvPr/>
        </p:nvSpPr>
        <p:spPr>
          <a:xfrm>
            <a:off x="6877318" y="4816699"/>
            <a:ext cx="1843706" cy="2575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4DAC77C-4064-D514-E474-A60222556554}"/>
              </a:ext>
            </a:extLst>
          </p:cNvPr>
          <p:cNvSpPr/>
          <p:nvPr/>
        </p:nvSpPr>
        <p:spPr>
          <a:xfrm>
            <a:off x="10135673" y="4816699"/>
            <a:ext cx="2005888" cy="2575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0479260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2A63-3CBA-3182-BDC5-8F6A172BB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Results – Shower Energy</a:t>
            </a:r>
            <a:br>
              <a:rPr lang="en-SE" dirty="0"/>
            </a:br>
            <a:r>
              <a:rPr lang="en-SE" sz="2800" dirty="0"/>
              <a:t>Deep Station vs. Previous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D8DC29-D563-B2E3-8007-4D7C9CD1D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977" y="3539735"/>
            <a:ext cx="4426316" cy="2953140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38F892-FAFB-1D1A-13A9-E653D5B6A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5D294E-C12C-29C3-6F02-3CD85DE17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36</a:t>
            </a:fld>
            <a:endParaRPr lang="en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F494E3-6964-3CD9-EB25-C0609AED338D}"/>
              </a:ext>
            </a:extLst>
          </p:cNvPr>
          <p:cNvSpPr txBox="1"/>
          <p:nvPr/>
        </p:nvSpPr>
        <p:spPr>
          <a:xfrm>
            <a:off x="9526730" y="6613753"/>
            <a:ext cx="768736" cy="215444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  <a:hlinkClick r:id="rId4"/>
              </a:rPr>
              <a:t>RNO-G</a:t>
            </a:r>
            <a:r>
              <a:rPr lang="en-SE" sz="800" dirty="0">
                <a:solidFill>
                  <a:schemeClr val="tx2"/>
                </a:solidFill>
                <a:hlinkClick r:id="rId4"/>
              </a:rPr>
              <a:t>, 2022</a:t>
            </a:r>
            <a:endParaRPr lang="en-SE" sz="8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509EB-D7CA-07A0-EEC7-3939FEEA8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976" y="136525"/>
            <a:ext cx="4206947" cy="3284945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2A8E6C6-8903-6D4D-7059-0643A88B41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1" y="1825624"/>
                <a:ext cx="6361089" cy="446570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SE" sz="2000" dirty="0"/>
                  <a:t>At 0.1 EeV shower energy, the bias ratio is</a:t>
                </a:r>
              </a:p>
              <a:p>
                <a:pPr marL="457200" lvl="1" indent="0">
                  <a:buNone/>
                </a:pPr>
                <a:r>
                  <a:rPr lang="en-SE" sz="1600" dirty="0">
                    <a:solidFill>
                      <a:schemeClr val="accent2"/>
                    </a:solidFill>
                  </a:rPr>
                  <a:t>new analysis: ~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−0.4</m:t>
                        </m:r>
                      </m:sub>
                      <m:sup>
                        <m: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+0.5</m:t>
                        </m:r>
                      </m:sup>
                    </m:sSubSup>
                  </m:oMath>
                </a14:m>
                <a:r>
                  <a:rPr lang="en-SE" sz="1600" dirty="0"/>
                  <a:t> for had. + EM events </a:t>
                </a:r>
              </a:p>
              <a:p>
                <a:pPr marL="457200" lvl="1" indent="0">
                  <a:buNone/>
                </a:pPr>
                <a:r>
                  <a:rPr lang="en-SE" sz="1600" dirty="0">
                    <a:solidFill>
                      <a:schemeClr val="accent2"/>
                    </a:solidFill>
                  </a:rPr>
                  <a:t>previous analysis: ~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1.1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−0.5</m:t>
                        </m:r>
                      </m:sub>
                      <m:sup>
                        <m: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+1.1</m:t>
                        </m:r>
                      </m:sup>
                    </m:sSubSup>
                  </m:oMath>
                </a14:m>
                <a:r>
                  <a:rPr lang="en-SE" sz="1600" dirty="0"/>
                  <a:t> for had. + EM events</a:t>
                </a:r>
                <a:endParaRPr lang="en-SE" sz="2000" dirty="0"/>
              </a:p>
              <a:p>
                <a:endParaRPr lang="en-SE" sz="2000" dirty="0"/>
              </a:p>
              <a:p>
                <a:r>
                  <a:rPr lang="en-SE" sz="2000" dirty="0"/>
                  <a:t>At 1 EeV shower energy, the bias ratio is</a:t>
                </a:r>
              </a:p>
              <a:p>
                <a:pPr marL="457200" lvl="1" indent="0">
                  <a:buNone/>
                </a:pPr>
                <a:r>
                  <a:rPr lang="en-SE" sz="1600" dirty="0">
                    <a:solidFill>
                      <a:schemeClr val="accent2"/>
                    </a:solidFill>
                  </a:rPr>
                  <a:t>new analysis: ~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−0.5</m:t>
                        </m:r>
                      </m:sub>
                      <m:sup>
                        <m: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+0.5</m:t>
                        </m:r>
                      </m:sup>
                    </m:sSubSup>
                  </m:oMath>
                </a14:m>
                <a:r>
                  <a:rPr lang="en-SE" sz="1600" dirty="0"/>
                  <a:t> for had. + EM events</a:t>
                </a:r>
              </a:p>
              <a:p>
                <a:pPr marL="457200" lvl="1" indent="0">
                  <a:buNone/>
                </a:pPr>
                <a:r>
                  <a:rPr lang="en-SE" sz="1600" dirty="0">
                    <a:solidFill>
                      <a:schemeClr val="accent2"/>
                    </a:solidFill>
                  </a:rPr>
                  <a:t>previous analysis: ~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−0.5</m:t>
                        </m:r>
                      </m:sub>
                      <m:sup>
                        <m: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+0.5</m:t>
                        </m:r>
                      </m:sup>
                    </m:sSubSup>
                  </m:oMath>
                </a14:m>
                <a:r>
                  <a:rPr lang="en-SE" sz="1600" dirty="0">
                    <a:solidFill>
                      <a:schemeClr val="accent2"/>
                    </a:solidFill>
                  </a:rPr>
                  <a:t> </a:t>
                </a:r>
                <a:r>
                  <a:rPr lang="en-SE" sz="1600" dirty="0"/>
                  <a:t>for had. + EM events </a:t>
                </a:r>
              </a:p>
              <a:p>
                <a:endParaRPr lang="en-SE" sz="2000" dirty="0"/>
              </a:p>
              <a:p>
                <a:r>
                  <a:rPr lang="en-SE" sz="2000" dirty="0"/>
                  <a:t>Careful when comparing the plots as the x-axis shows slightly different things</a:t>
                </a:r>
              </a:p>
              <a:p>
                <a:pPr lvl="1"/>
                <a:r>
                  <a:rPr lang="en-GB" sz="1600" dirty="0">
                    <a:solidFill>
                      <a:schemeClr val="accent2"/>
                    </a:solidFill>
                  </a:rPr>
                  <a:t>F</a:t>
                </a:r>
                <a:r>
                  <a:rPr lang="en-SE" sz="1600" dirty="0">
                    <a:solidFill>
                      <a:schemeClr val="accent2"/>
                    </a:solidFill>
                  </a:rPr>
                  <a:t>or had. +EM events the shower energy is equal to the neutrino energy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2A8E6C6-8903-6D4D-7059-0643A88B4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1" y="1825624"/>
                <a:ext cx="6361089" cy="4465705"/>
              </a:xfrm>
              <a:prstGeom prst="rect">
                <a:avLst/>
              </a:prstGeom>
              <a:blipFill>
                <a:blip r:embed="rId6"/>
                <a:stretch>
                  <a:fillRect l="-998" t="-1416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7B64AF15-6EBF-1312-DD84-12BCD97BADB2}"/>
              </a:ext>
            </a:extLst>
          </p:cNvPr>
          <p:cNvSpPr/>
          <p:nvPr/>
        </p:nvSpPr>
        <p:spPr>
          <a:xfrm>
            <a:off x="10541358" y="4269347"/>
            <a:ext cx="1320085" cy="2575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7CFE8AE-0A5B-79B2-889C-8C65DD0252B9}"/>
              </a:ext>
            </a:extLst>
          </p:cNvPr>
          <p:cNvSpPr/>
          <p:nvPr/>
        </p:nvSpPr>
        <p:spPr>
          <a:xfrm>
            <a:off x="10352468" y="609601"/>
            <a:ext cx="1320085" cy="2575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0269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2A63-3CBA-3182-BDC5-8F6A172BB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Results – Neutrino Direction</a:t>
            </a:r>
            <a:br>
              <a:rPr lang="en-SE" dirty="0"/>
            </a:br>
            <a:r>
              <a:rPr lang="en-SE" sz="2800" dirty="0"/>
              <a:t>Shallow Station vs. Previous Results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6C9F9F-30EB-461E-4954-86309D7EC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14139" y="136139"/>
            <a:ext cx="4023768" cy="2993970"/>
          </a:xfrm>
          <a:ln w="38100">
            <a:solidFill>
              <a:schemeClr val="tx2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9EC695-B8A2-64B4-7ECB-97DB48E43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5629" y="3359095"/>
            <a:ext cx="4023768" cy="2879338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53F1D37-06CB-552B-38BB-FABEA27B3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125C032-9123-2FC1-0CE1-4BDD3B2C8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37</a:t>
            </a:fld>
            <a:endParaRPr lang="en-S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F81711-00DF-C159-CC20-BCFD213554D9}"/>
              </a:ext>
            </a:extLst>
          </p:cNvPr>
          <p:cNvSpPr txBox="1"/>
          <p:nvPr/>
        </p:nvSpPr>
        <p:spPr>
          <a:xfrm>
            <a:off x="11093384" y="6022989"/>
            <a:ext cx="944523" cy="215444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SE" sz="800" dirty="0">
                <a:solidFill>
                  <a:schemeClr val="tx2"/>
                </a:solidFill>
                <a:hlinkClick r:id="rId4"/>
              </a:rPr>
              <a:t>Glaser et. </a:t>
            </a:r>
            <a:r>
              <a:rPr lang="en-GB" sz="800" dirty="0">
                <a:solidFill>
                  <a:schemeClr val="tx2"/>
                </a:solidFill>
                <a:hlinkClick r:id="rId4"/>
              </a:rPr>
              <a:t>a</a:t>
            </a:r>
            <a:r>
              <a:rPr lang="en-SE" sz="800" dirty="0">
                <a:solidFill>
                  <a:schemeClr val="tx2"/>
                </a:solidFill>
                <a:hlinkClick r:id="rId4"/>
              </a:rPr>
              <a:t>l, 2022</a:t>
            </a:r>
            <a:endParaRPr lang="en-SE" sz="8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3A8BA-ECFF-9D9D-6810-6D14AB9374C3}"/>
              </a:ext>
            </a:extLst>
          </p:cNvPr>
          <p:cNvSpPr txBox="1">
            <a:spLocks/>
          </p:cNvSpPr>
          <p:nvPr/>
        </p:nvSpPr>
        <p:spPr>
          <a:xfrm>
            <a:off x="838201" y="1825625"/>
            <a:ext cx="67208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 sz="2000" dirty="0"/>
              <a:t>At 1EeV shower energy, the space angle difference is</a:t>
            </a:r>
          </a:p>
          <a:p>
            <a:pPr marL="457200" lvl="1" indent="0">
              <a:buNone/>
            </a:pPr>
            <a:r>
              <a:rPr lang="en-SE" sz="1600" dirty="0">
                <a:solidFill>
                  <a:schemeClr val="accent2"/>
                </a:solidFill>
              </a:rPr>
              <a:t>new analysis: ~5° </a:t>
            </a:r>
            <a:r>
              <a:rPr lang="en-SE" sz="1600" dirty="0"/>
              <a:t>for had. +EM events </a:t>
            </a:r>
          </a:p>
          <a:p>
            <a:pPr marL="457200" lvl="1" indent="0">
              <a:buNone/>
            </a:pPr>
            <a:r>
              <a:rPr lang="en-SE" sz="1600" dirty="0">
                <a:solidFill>
                  <a:schemeClr val="accent2"/>
                </a:solidFill>
              </a:rPr>
              <a:t>previous analysis: ~6° </a:t>
            </a:r>
            <a:r>
              <a:rPr lang="en-SE" sz="1600" dirty="0"/>
              <a:t>for had. +EM events </a:t>
            </a:r>
          </a:p>
          <a:p>
            <a:endParaRPr lang="en-SE" sz="2000" dirty="0"/>
          </a:p>
          <a:p>
            <a:r>
              <a:rPr lang="en-SE" sz="2000" dirty="0"/>
              <a:t>The previous analysis assumed perfect knowledge of the interaction type of an event</a:t>
            </a:r>
          </a:p>
          <a:p>
            <a:endParaRPr lang="en-SE" sz="2000" dirty="0"/>
          </a:p>
          <a:p>
            <a:r>
              <a:rPr lang="en-SE" sz="2000" dirty="0"/>
              <a:t>The previous reconstruction did not have event-by-event uncertainties</a:t>
            </a:r>
          </a:p>
          <a:p>
            <a:endParaRPr lang="en-SE" sz="2000" dirty="0"/>
          </a:p>
          <a:p>
            <a:r>
              <a:rPr lang="en-SE" sz="2000" dirty="0"/>
              <a:t>The </a:t>
            </a:r>
            <a:r>
              <a:rPr lang="en-US" sz="2000" dirty="0"/>
              <a:t>previous analysis used </a:t>
            </a:r>
            <a:r>
              <a:rPr lang="en-US" sz="2000" dirty="0">
                <a:solidFill>
                  <a:schemeClr val="accent2"/>
                </a:solidFill>
              </a:rPr>
              <a:t>40 times for data </a:t>
            </a:r>
            <a:r>
              <a:rPr lang="en-US" sz="2000" dirty="0"/>
              <a:t>but with a </a:t>
            </a:r>
            <a:r>
              <a:rPr lang="en-US" sz="2000" dirty="0">
                <a:solidFill>
                  <a:schemeClr val="accent2"/>
                </a:solidFill>
              </a:rPr>
              <a:t>non-uniform energy spectrum</a:t>
            </a:r>
          </a:p>
          <a:p>
            <a:endParaRPr lang="en-SE" sz="1600" dirty="0"/>
          </a:p>
          <a:p>
            <a:r>
              <a:rPr lang="en-SE" sz="2000" dirty="0"/>
              <a:t>Careful when comparing the plots as the x-axis shows slightly different things</a:t>
            </a:r>
          </a:p>
          <a:p>
            <a:pPr lvl="1"/>
            <a:r>
              <a:rPr lang="en-GB" sz="1600" dirty="0">
                <a:solidFill>
                  <a:schemeClr val="accent2"/>
                </a:solidFill>
              </a:rPr>
              <a:t>F</a:t>
            </a:r>
            <a:r>
              <a:rPr lang="en-SE" sz="1600" dirty="0">
                <a:solidFill>
                  <a:schemeClr val="accent2"/>
                </a:solidFill>
              </a:rPr>
              <a:t>or had. +EM events the shower energy is equal to the neutrino energy</a:t>
            </a:r>
          </a:p>
          <a:p>
            <a:pPr lvl="1"/>
            <a:endParaRPr lang="en-SE" sz="1200" dirty="0"/>
          </a:p>
          <a:p>
            <a:endParaRPr lang="en-SE" sz="20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998AF4A-A7EE-EDDB-9982-53D5E0FF2D5E}"/>
              </a:ext>
            </a:extLst>
          </p:cNvPr>
          <p:cNvSpPr/>
          <p:nvPr/>
        </p:nvSpPr>
        <p:spPr>
          <a:xfrm>
            <a:off x="11093384" y="361990"/>
            <a:ext cx="944523" cy="2575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A52ED8E-5D63-C9EC-85F4-898E6990E784}"/>
              </a:ext>
            </a:extLst>
          </p:cNvPr>
          <p:cNvSpPr/>
          <p:nvPr/>
        </p:nvSpPr>
        <p:spPr>
          <a:xfrm>
            <a:off x="9646276" y="3894730"/>
            <a:ext cx="2305318" cy="2575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86519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2A63-3CBA-3182-BDC5-8F6A172BB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Results – Neutrino Direction</a:t>
            </a:r>
            <a:br>
              <a:rPr lang="en-SE" dirty="0"/>
            </a:br>
            <a:r>
              <a:rPr lang="en-SE" sz="2800" dirty="0"/>
              <a:t>Deep Station vs. Previous Results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53F1D37-06CB-552B-38BB-FABEA27B3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125C032-9123-2FC1-0CE1-4BDD3B2C8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38</a:t>
            </a:fld>
            <a:endParaRPr lang="en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0DBAB3-5626-BC51-BFFA-ACAD2184B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524" y="4084416"/>
            <a:ext cx="4297186" cy="2637059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4999E4-DDB7-30D4-28AE-6E809DF62AAA}"/>
              </a:ext>
            </a:extLst>
          </p:cNvPr>
          <p:cNvSpPr txBox="1"/>
          <p:nvPr/>
        </p:nvSpPr>
        <p:spPr>
          <a:xfrm>
            <a:off x="10974494" y="6431190"/>
            <a:ext cx="1016000" cy="215444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  <a:hlinkClick r:id="rId3"/>
              </a:rPr>
              <a:t>IceCube Gen2</a:t>
            </a:r>
            <a:r>
              <a:rPr lang="en-SE" sz="800" dirty="0">
                <a:solidFill>
                  <a:schemeClr val="tx2"/>
                </a:solidFill>
                <a:hlinkClick r:id="rId3"/>
              </a:rPr>
              <a:t>, 2023</a:t>
            </a:r>
            <a:endParaRPr lang="en-SE" sz="800" dirty="0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0DC574-7ABE-6D76-D7C8-B1153EE76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518189"/>
            <a:ext cx="4116910" cy="3312000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57497BC-49B0-3196-753C-912B82D03EF0}"/>
              </a:ext>
            </a:extLst>
          </p:cNvPr>
          <p:cNvSpPr txBox="1">
            <a:spLocks/>
          </p:cNvSpPr>
          <p:nvPr/>
        </p:nvSpPr>
        <p:spPr>
          <a:xfrm>
            <a:off x="838201" y="1825625"/>
            <a:ext cx="52577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SE" sz="2000" dirty="0"/>
          </a:p>
          <a:p>
            <a:pPr marL="0" indent="0">
              <a:buNone/>
            </a:pPr>
            <a:r>
              <a:rPr lang="en-SE" sz="2000" dirty="0"/>
              <a:t>Careful when comparing these!</a:t>
            </a:r>
          </a:p>
          <a:p>
            <a:r>
              <a:rPr lang="en-US" sz="2000" dirty="0"/>
              <a:t>New analysis:</a:t>
            </a:r>
          </a:p>
          <a:p>
            <a:pPr lvl="1"/>
            <a:r>
              <a:rPr lang="en-GB" sz="1600" dirty="0">
                <a:solidFill>
                  <a:schemeClr val="accent2"/>
                </a:solidFill>
              </a:rPr>
              <a:t>median 68th percentile contour</a:t>
            </a:r>
          </a:p>
          <a:p>
            <a:pPr lvl="1"/>
            <a:r>
              <a:rPr lang="en-GB" sz="1600" dirty="0"/>
              <a:t>Uses the shower energy (same as neutrino energy for had. + EM events)</a:t>
            </a:r>
          </a:p>
          <a:p>
            <a:pPr lvl="1"/>
            <a:r>
              <a:rPr lang="en-SE" sz="1600" dirty="0">
                <a:solidFill>
                  <a:schemeClr val="accent2"/>
                </a:solidFill>
              </a:rPr>
              <a:t>~70 deg</a:t>
            </a:r>
            <a:r>
              <a:rPr lang="en-SE" sz="1600" baseline="30000" dirty="0">
                <a:solidFill>
                  <a:schemeClr val="accent2"/>
                </a:solidFill>
              </a:rPr>
              <a:t>2</a:t>
            </a:r>
            <a:r>
              <a:rPr lang="en-SE" sz="1600" dirty="0">
                <a:solidFill>
                  <a:schemeClr val="accent2"/>
                </a:solidFill>
              </a:rPr>
              <a:t> </a:t>
            </a:r>
            <a:r>
              <a:rPr lang="en-SE" sz="1600" dirty="0"/>
              <a:t>for deep stations for events at 1EeV</a:t>
            </a:r>
            <a:endParaRPr lang="en-GB" sz="1600" dirty="0"/>
          </a:p>
          <a:p>
            <a:r>
              <a:rPr lang="en-SE" sz="2000" dirty="0"/>
              <a:t>Previous analysis:</a:t>
            </a:r>
          </a:p>
          <a:p>
            <a:pPr lvl="1"/>
            <a:r>
              <a:rPr lang="en-GB" sz="1600" dirty="0">
                <a:solidFill>
                  <a:schemeClr val="accent2"/>
                </a:solidFill>
              </a:rPr>
              <a:t>68th percentile reconstruction error</a:t>
            </a:r>
          </a:p>
          <a:p>
            <a:pPr lvl="1"/>
            <a:r>
              <a:rPr lang="en-GB" sz="1600" dirty="0"/>
              <a:t>Uses the neutrino energy (same as shower energy for had. + EM events)</a:t>
            </a:r>
          </a:p>
          <a:p>
            <a:pPr lvl="1"/>
            <a:r>
              <a:rPr lang="en-SE" sz="1600" dirty="0">
                <a:solidFill>
                  <a:schemeClr val="accent2"/>
                </a:solidFill>
              </a:rPr>
              <a:t>~1000 deg</a:t>
            </a:r>
            <a:r>
              <a:rPr lang="en-SE" sz="1600" baseline="30000" dirty="0">
                <a:solidFill>
                  <a:schemeClr val="accent2"/>
                </a:solidFill>
              </a:rPr>
              <a:t>2</a:t>
            </a:r>
            <a:r>
              <a:rPr lang="en-SE" sz="1600" dirty="0">
                <a:solidFill>
                  <a:schemeClr val="accent2"/>
                </a:solidFill>
              </a:rPr>
              <a:t> </a:t>
            </a:r>
            <a:r>
              <a:rPr lang="en-SE" sz="1600" dirty="0"/>
              <a:t>for deep stations for events  at 1EeV</a:t>
            </a:r>
          </a:p>
          <a:p>
            <a:pPr lvl="2"/>
            <a:endParaRPr lang="en-SE" sz="12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7246778-CF0D-C5BE-32CE-9356A7BD14CC}"/>
              </a:ext>
            </a:extLst>
          </p:cNvPr>
          <p:cNvSpPr/>
          <p:nvPr/>
        </p:nvSpPr>
        <p:spPr>
          <a:xfrm>
            <a:off x="8454980" y="2917065"/>
            <a:ext cx="1320085" cy="2575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BAC766-C8BE-E0D8-48D5-3FB629CBCA97}"/>
              </a:ext>
            </a:extLst>
          </p:cNvPr>
          <p:cNvCxnSpPr>
            <a:cxnSpLocks/>
          </p:cNvCxnSpPr>
          <p:nvPr/>
        </p:nvCxnSpPr>
        <p:spPr>
          <a:xfrm>
            <a:off x="9938181" y="631065"/>
            <a:ext cx="0" cy="27979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9A71CB53-B3C4-CB34-DF26-B2B4DE6765AE}"/>
              </a:ext>
            </a:extLst>
          </p:cNvPr>
          <p:cNvSpPr/>
          <p:nvPr/>
        </p:nvSpPr>
        <p:spPr>
          <a:xfrm>
            <a:off x="10277341" y="4977685"/>
            <a:ext cx="160987" cy="1652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B181DC4-8C73-4ADB-EFEC-EC55FAD4465B}"/>
              </a:ext>
            </a:extLst>
          </p:cNvPr>
          <p:cNvCxnSpPr>
            <a:cxnSpLocks/>
          </p:cNvCxnSpPr>
          <p:nvPr/>
        </p:nvCxnSpPr>
        <p:spPr>
          <a:xfrm>
            <a:off x="10373916" y="5142964"/>
            <a:ext cx="0" cy="11483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3955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2A63-3CBA-3182-BDC5-8F6A172BB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Results – Flavor</a:t>
            </a:r>
            <a:br>
              <a:rPr lang="en-SE" dirty="0"/>
            </a:br>
            <a:r>
              <a:rPr lang="en-SE" sz="2800" dirty="0"/>
              <a:t>Shallow Station vs. Previous Results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38F892-FAFB-1D1A-13A9-E653D5B6A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5D294E-C12C-29C3-6F02-3CD85DE17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39</a:t>
            </a:fld>
            <a:endParaRPr lang="en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38B992-39E2-5B7E-333F-C7AF1422B1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8"/>
          <a:stretch/>
        </p:blipFill>
        <p:spPr>
          <a:xfrm>
            <a:off x="8263596" y="3278293"/>
            <a:ext cx="3145670" cy="3306072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78D0B1-66E3-66B0-96E4-5913F2B55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596" y="30069"/>
            <a:ext cx="3145670" cy="3122842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B35D35-92CD-FDD9-E26D-881815024645}"/>
              </a:ext>
            </a:extLst>
          </p:cNvPr>
          <p:cNvSpPr txBox="1"/>
          <p:nvPr/>
        </p:nvSpPr>
        <p:spPr>
          <a:xfrm>
            <a:off x="9370943" y="6646765"/>
            <a:ext cx="1039671" cy="215444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SE" sz="800" dirty="0">
                <a:solidFill>
                  <a:schemeClr val="tx2"/>
                </a:solidFill>
                <a:hlinkClick r:id="rId5"/>
              </a:rPr>
              <a:t>Coleman et. </a:t>
            </a:r>
            <a:r>
              <a:rPr lang="en-GB" sz="800" dirty="0">
                <a:solidFill>
                  <a:schemeClr val="tx2"/>
                </a:solidFill>
                <a:hlinkClick r:id="rId5"/>
              </a:rPr>
              <a:t>a</a:t>
            </a:r>
            <a:r>
              <a:rPr lang="en-SE" sz="800" dirty="0">
                <a:solidFill>
                  <a:schemeClr val="tx2"/>
                </a:solidFill>
                <a:hlinkClick r:id="rId5"/>
              </a:rPr>
              <a:t>l, </a:t>
            </a:r>
            <a:r>
              <a:rPr lang="en-SE" sz="800" dirty="0">
                <a:solidFill>
                  <a:schemeClr val="tx2"/>
                </a:solidFill>
                <a:hlinkClick r:id="rId6"/>
              </a:rPr>
              <a:t>2024</a:t>
            </a:r>
            <a:endParaRPr lang="en-SE" sz="8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1F3C8-DB27-E42A-E390-09B8BB127F4C}"/>
              </a:ext>
            </a:extLst>
          </p:cNvPr>
          <p:cNvSpPr txBox="1">
            <a:spLocks/>
          </p:cNvSpPr>
          <p:nvPr/>
        </p:nvSpPr>
        <p:spPr>
          <a:xfrm>
            <a:off x="838201" y="1825625"/>
            <a:ext cx="67208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 sz="2000" dirty="0"/>
              <a:t>At 1EeV shower energy, the true positive rate is</a:t>
            </a:r>
          </a:p>
          <a:p>
            <a:pPr marL="457200" lvl="1" indent="0">
              <a:buNone/>
            </a:pPr>
            <a:r>
              <a:rPr lang="en-SE" sz="1600" dirty="0">
                <a:solidFill>
                  <a:schemeClr val="accent2"/>
                </a:solidFill>
              </a:rPr>
              <a:t>new analysis: ~60 % </a:t>
            </a:r>
            <a:r>
              <a:rPr lang="en-SE" sz="1600" dirty="0"/>
              <a:t>at 10% false positive rate</a:t>
            </a:r>
          </a:p>
          <a:p>
            <a:pPr marL="457200" lvl="1" indent="0">
              <a:buNone/>
            </a:pPr>
            <a:r>
              <a:rPr lang="en-SE" sz="1600" dirty="0">
                <a:solidFill>
                  <a:schemeClr val="accent2"/>
                </a:solidFill>
              </a:rPr>
              <a:t>previous analysis: ~65 % </a:t>
            </a:r>
            <a:r>
              <a:rPr lang="en-SE" sz="1600" dirty="0"/>
              <a:t>at 10% false positive rate</a:t>
            </a:r>
          </a:p>
          <a:p>
            <a:endParaRPr lang="en-SE" sz="2000" dirty="0"/>
          </a:p>
          <a:p>
            <a:r>
              <a:rPr lang="en-SE" sz="2000" dirty="0"/>
              <a:t>The </a:t>
            </a:r>
            <a:r>
              <a:rPr lang="en-US" sz="2000" dirty="0"/>
              <a:t>previous analysis used </a:t>
            </a:r>
            <a:r>
              <a:rPr lang="en-US" sz="2000" dirty="0">
                <a:solidFill>
                  <a:schemeClr val="accent2"/>
                </a:solidFill>
              </a:rPr>
              <a:t>40 times for data </a:t>
            </a:r>
            <a:r>
              <a:rPr lang="en-US" sz="2000" dirty="0"/>
              <a:t>but with a </a:t>
            </a:r>
            <a:r>
              <a:rPr lang="en-US" sz="2000" dirty="0">
                <a:solidFill>
                  <a:schemeClr val="accent2"/>
                </a:solidFill>
              </a:rPr>
              <a:t>non-uniform energy spectrum</a:t>
            </a:r>
          </a:p>
          <a:p>
            <a:pPr marL="0" indent="0">
              <a:buNone/>
            </a:pPr>
            <a:endParaRPr lang="en-SE" sz="1200" dirty="0"/>
          </a:p>
          <a:p>
            <a:r>
              <a:rPr lang="en-SE" sz="2000" dirty="0"/>
              <a:t>The overall ‘area-under-the-ROC-curve’ is smaller for the new analysis but the previous analysis was better at low false positive rates</a:t>
            </a:r>
          </a:p>
          <a:p>
            <a:pPr lvl="1"/>
            <a:r>
              <a:rPr lang="en-GB" sz="1600" dirty="0"/>
              <a:t>T</a:t>
            </a:r>
            <a:r>
              <a:rPr lang="en-SE" sz="1600" dirty="0"/>
              <a:t>his can be attributed to the different energy spectrum used</a:t>
            </a:r>
          </a:p>
        </p:txBody>
      </p:sp>
    </p:spTree>
    <p:extLst>
      <p:ext uri="{BB962C8B-B14F-4D97-AF65-F5344CB8AC3E}">
        <p14:creationId xmlns:p14="http://schemas.microsoft.com/office/powerpoint/2010/main" val="1439982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2158E-4A4E-E20B-A42F-2BBBAC96E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88877" cy="1325563"/>
          </a:xfrm>
        </p:spPr>
        <p:txBody>
          <a:bodyPr>
            <a:normAutofit fontScale="90000"/>
          </a:bodyPr>
          <a:lstStyle/>
          <a:p>
            <a:r>
              <a:rPr lang="en-SE" b="1" dirty="0"/>
              <a:t>What will we do after measuring the first neutrino?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4CBA47C-66F8-4013-7A9F-2CB067142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256" y="3177231"/>
            <a:ext cx="1881459" cy="18886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8D3B815-D8E0-EA74-878B-BBCDDDB5A2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723"/>
          <a:stretch/>
        </p:blipFill>
        <p:spPr>
          <a:xfrm>
            <a:off x="511146" y="2904886"/>
            <a:ext cx="2355010" cy="2249647"/>
          </a:xfrm>
          <a:prstGeom prst="rect">
            <a:avLst/>
          </a:prstGeom>
        </p:spPr>
      </p:pic>
      <p:sp>
        <p:nvSpPr>
          <p:cNvPr id="29" name="Right Arrow 28">
            <a:extLst>
              <a:ext uri="{FF2B5EF4-FFF2-40B4-BE49-F238E27FC236}">
                <a16:creationId xmlns:a16="http://schemas.microsoft.com/office/drawing/2014/main" id="{FE394997-957B-72E8-3042-30BC55B709EC}"/>
              </a:ext>
            </a:extLst>
          </p:cNvPr>
          <p:cNvSpPr/>
          <p:nvPr/>
        </p:nvSpPr>
        <p:spPr>
          <a:xfrm>
            <a:off x="2943720" y="3611540"/>
            <a:ext cx="323385" cy="836341"/>
          </a:xfrm>
          <a:prstGeom prst="rightArrow">
            <a:avLst/>
          </a:prstGeom>
          <a:solidFill>
            <a:srgbClr val="C000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E95B73B5-8AB3-544B-3E09-A8B0D7496C0B}"/>
              </a:ext>
            </a:extLst>
          </p:cNvPr>
          <p:cNvSpPr/>
          <p:nvPr/>
        </p:nvSpPr>
        <p:spPr>
          <a:xfrm>
            <a:off x="5927173" y="3611540"/>
            <a:ext cx="323385" cy="836341"/>
          </a:xfrm>
          <a:prstGeom prst="rightArrow">
            <a:avLst/>
          </a:prstGeom>
          <a:solidFill>
            <a:srgbClr val="C000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F336CD-7F1D-8896-9D71-C73F3F5D34C1}"/>
              </a:ext>
            </a:extLst>
          </p:cNvPr>
          <p:cNvSpPr txBox="1"/>
          <p:nvPr/>
        </p:nvSpPr>
        <p:spPr>
          <a:xfrm>
            <a:off x="1097636" y="2455297"/>
            <a:ext cx="1182029" cy="369332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SE" dirty="0"/>
              <a:t>raw traces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C5FD10-00BB-AA00-99D0-48D3C7A293C3}"/>
              </a:ext>
            </a:extLst>
          </p:cNvPr>
          <p:cNvSpPr txBox="1"/>
          <p:nvPr/>
        </p:nvSpPr>
        <p:spPr>
          <a:xfrm>
            <a:off x="3659692" y="2455297"/>
            <a:ext cx="1562471" cy="646331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</a:t>
            </a:r>
            <a:r>
              <a:rPr lang="en-SE" dirty="0"/>
              <a:t>econstruction algorithm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C4D4B16-26F7-0AA2-4491-796C34F2D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F60752B-FA93-C34B-9E17-8CB744A1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4</a:t>
            </a:fld>
            <a:endParaRPr lang="en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E1727-9E6C-5040-C8E4-E700F62CC8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891"/>
          <a:stretch/>
        </p:blipFill>
        <p:spPr>
          <a:xfrm>
            <a:off x="6705600" y="1"/>
            <a:ext cx="5486400" cy="26135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AA8729-7EA0-EF2B-5E5D-3FF8216D8669}"/>
              </a:ext>
            </a:extLst>
          </p:cNvPr>
          <p:cNvSpPr txBox="1"/>
          <p:nvPr/>
        </p:nvSpPr>
        <p:spPr>
          <a:xfrm>
            <a:off x="7282962" y="103515"/>
            <a:ext cx="4331676" cy="523220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E" sz="2800" dirty="0"/>
              <a:t>Single Event Reconstruction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8B7D2F-D592-15D5-C044-514923737F11}"/>
              </a:ext>
            </a:extLst>
          </p:cNvPr>
          <p:cNvSpPr/>
          <p:nvPr/>
        </p:nvSpPr>
        <p:spPr>
          <a:xfrm>
            <a:off x="9809990" y="1511957"/>
            <a:ext cx="144000" cy="144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5BE6F7-30BD-388F-8E42-906F011F8A5C}"/>
              </a:ext>
            </a:extLst>
          </p:cNvPr>
          <p:cNvSpPr txBox="1"/>
          <p:nvPr/>
        </p:nvSpPr>
        <p:spPr>
          <a:xfrm rot="16200000">
            <a:off x="6441080" y="1355624"/>
            <a:ext cx="1024768" cy="369332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SE" dirty="0"/>
              <a:t>direction</a:t>
            </a:r>
          </a:p>
        </p:txBody>
      </p:sp>
    </p:spTree>
    <p:extLst>
      <p:ext uri="{BB962C8B-B14F-4D97-AF65-F5344CB8AC3E}">
        <p14:creationId xmlns:p14="http://schemas.microsoft.com/office/powerpoint/2010/main" val="12189105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74FF1-CEA5-0EBE-95F8-543E86593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Coverage</a:t>
            </a:r>
            <a:br>
              <a:rPr lang="en-SE" dirty="0"/>
            </a:br>
            <a:r>
              <a:rPr lang="en-SE" sz="2800" dirty="0"/>
              <a:t>- Shower Energy Reconstruction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EE5564-ED98-6963-A06A-E83A33247C7B}"/>
              </a:ext>
            </a:extLst>
          </p:cNvPr>
          <p:cNvSpPr txBox="1"/>
          <p:nvPr/>
        </p:nvSpPr>
        <p:spPr>
          <a:xfrm>
            <a:off x="2376616" y="1825625"/>
            <a:ext cx="7438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Shallow 							Deep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6A4A6B6-B721-B830-CA7D-E2C054007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CB6B1F7-5279-D965-8516-3AC8C8E13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40</a:t>
            </a:fld>
            <a:endParaRPr lang="en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E743B2-250C-4AC0-713A-0BAAC35D4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48" y="2180160"/>
            <a:ext cx="4157873" cy="4176190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F1DB7A-18B1-2C2F-9A80-858263364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219" y="2180160"/>
            <a:ext cx="4157873" cy="4176190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2969113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74FF1-CEA5-0EBE-95F8-543E86593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Coverage</a:t>
            </a:r>
            <a:br>
              <a:rPr lang="en-SE" dirty="0"/>
            </a:br>
            <a:r>
              <a:rPr lang="en-SE" sz="2800" dirty="0"/>
              <a:t>- Neutrino Direction Reconstruction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2F6563-0C73-2BF4-4733-A74561B482DE}"/>
              </a:ext>
            </a:extLst>
          </p:cNvPr>
          <p:cNvSpPr txBox="1"/>
          <p:nvPr/>
        </p:nvSpPr>
        <p:spPr>
          <a:xfrm>
            <a:off x="2376616" y="1825625"/>
            <a:ext cx="7438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Shallow 							Deep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BF7BF6F-7E09-9E68-1B6A-26D82D5AA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2093BB-DAAA-D925-3FF6-0E2CB431C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41</a:t>
            </a:fld>
            <a:endParaRPr lang="en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6290A8-DA4F-E479-CA40-0B6C15298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01" y="2147332"/>
            <a:ext cx="4156871" cy="4209018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E35113-72E9-6D9E-CAD2-9EA56A437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493" y="2194957"/>
            <a:ext cx="4156872" cy="4209019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85270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74FF1-CEA5-0EBE-95F8-543E86593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94773" cy="1325563"/>
          </a:xfrm>
        </p:spPr>
        <p:txBody>
          <a:bodyPr/>
          <a:lstStyle/>
          <a:p>
            <a:r>
              <a:rPr lang="en-SE" dirty="0"/>
              <a:t>Coverage Birefringence </a:t>
            </a:r>
            <a:br>
              <a:rPr lang="en-SE" dirty="0"/>
            </a:br>
            <a:endParaRPr lang="en-SE" sz="28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5738666-E403-1931-91AD-7C9DB86DE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16519D3-A021-DCAE-C39C-DA8AEC99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42</a:t>
            </a:fld>
            <a:endParaRPr lang="en-S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8F462F-09A4-81C5-EBC2-14307101316D}"/>
              </a:ext>
            </a:extLst>
          </p:cNvPr>
          <p:cNvSpPr txBox="1"/>
          <p:nvPr/>
        </p:nvSpPr>
        <p:spPr>
          <a:xfrm>
            <a:off x="2376616" y="1825625"/>
            <a:ext cx="7438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Energy 							Direction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6F3306-E317-1AEC-F10C-33DC725BC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87" y="2262425"/>
            <a:ext cx="3997194" cy="4026456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574C81-9643-0451-6DF8-41B3186C0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623" y="2329893"/>
            <a:ext cx="3997195" cy="4026457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8489592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C7EFC-A2E8-67B8-A4ED-FE272D986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Birefringence Affecting Reconstruction</a:t>
            </a:r>
            <a:br>
              <a:rPr lang="en-SE" dirty="0"/>
            </a:br>
            <a:r>
              <a:rPr lang="en-SE" dirty="0"/>
              <a:t>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CC0C881-43D0-C8B9-34D4-10AB0E5E0690}"/>
              </a:ext>
            </a:extLst>
          </p:cNvPr>
          <p:cNvSpPr txBox="1">
            <a:spLocks/>
          </p:cNvSpPr>
          <p:nvPr/>
        </p:nvSpPr>
        <p:spPr>
          <a:xfrm>
            <a:off x="7195027" y="5167213"/>
            <a:ext cx="4482311" cy="1248480"/>
          </a:xfrm>
          <a:prstGeom prst="rect">
            <a:avLst/>
          </a:prstGeom>
          <a:ln w="38100"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u="sng" dirty="0"/>
              <a:t>Two significant changes to the pulse shape:</a:t>
            </a:r>
          </a:p>
          <a:p>
            <a:pPr lvl="1"/>
            <a:r>
              <a:rPr lang="en-US" sz="1800" dirty="0"/>
              <a:t>A time delay between theta and phi components </a:t>
            </a:r>
          </a:p>
          <a:p>
            <a:pPr lvl="1"/>
            <a:r>
              <a:rPr lang="en-US" sz="1800" dirty="0"/>
              <a:t>A changing pulse polarization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AF734FA-586C-56C6-C96E-E47A4ECD5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AF6B629-4752-9085-2D61-3F098AB22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43</a:t>
            </a:fld>
            <a:endParaRPr lang="en-S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50A842-005E-5A35-7570-66C4ABA3D674}"/>
              </a:ext>
            </a:extLst>
          </p:cNvPr>
          <p:cNvSpPr txBox="1"/>
          <p:nvPr/>
        </p:nvSpPr>
        <p:spPr>
          <a:xfrm>
            <a:off x="7772400" y="4710827"/>
            <a:ext cx="4151596" cy="276999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Heyer &amp; Glaser</a:t>
            </a:r>
            <a:r>
              <a:rPr lang="en-SE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EPJ-C, 2023</a:t>
            </a:r>
            <a:r>
              <a:rPr lang="en-SE" sz="1200" dirty="0"/>
              <a:t>; </a:t>
            </a:r>
            <a:r>
              <a:rPr lang="en-SE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Heyer &amp; Glaser, ARENA-PoS, 2022</a:t>
            </a:r>
            <a:endParaRPr lang="en-SE" sz="1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FBAC4-3084-480C-F5B6-80254F512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675027" cy="4351338"/>
          </a:xfrm>
        </p:spPr>
        <p:txBody>
          <a:bodyPr>
            <a:normAutofit/>
          </a:bodyPr>
          <a:lstStyle/>
          <a:p>
            <a:r>
              <a:rPr lang="en-SE" sz="2400" dirty="0"/>
              <a:t>Birefringence model calculated from      </a:t>
            </a:r>
            <a:r>
              <a:rPr lang="en-SE" sz="2400" dirty="0">
                <a:solidFill>
                  <a:schemeClr val="accent2"/>
                </a:solidFill>
              </a:rPr>
              <a:t>1st principles</a:t>
            </a:r>
          </a:p>
          <a:p>
            <a:endParaRPr lang="en-SE" sz="2400" dirty="0"/>
          </a:p>
          <a:p>
            <a:r>
              <a:rPr lang="en-SE" sz="2400" dirty="0"/>
              <a:t>Fully integrated into </a:t>
            </a:r>
            <a:r>
              <a:rPr lang="en-SE" sz="2400" dirty="0">
                <a:solidFill>
                  <a:schemeClr val="accent2"/>
                </a:solidFill>
              </a:rPr>
              <a:t>NuRadioMC</a:t>
            </a:r>
          </a:p>
          <a:p>
            <a:endParaRPr lang="en-SE" sz="2400" dirty="0"/>
          </a:p>
          <a:p>
            <a:r>
              <a:rPr lang="en-SE" sz="2400" dirty="0">
                <a:solidFill>
                  <a:schemeClr val="accent2"/>
                </a:solidFill>
              </a:rPr>
              <a:t>Re-simulated all events </a:t>
            </a:r>
            <a:r>
              <a:rPr lang="en-SE" sz="2400" dirty="0"/>
              <a:t>with birefringence and repeated the reconstruction</a:t>
            </a:r>
          </a:p>
          <a:p>
            <a:endParaRPr lang="en-SE" sz="2400" dirty="0"/>
          </a:p>
          <a:p>
            <a:r>
              <a:rPr lang="en-SE" sz="2400" dirty="0"/>
              <a:t>Re-simulation introduces a bias which was evaluated to be small</a:t>
            </a:r>
          </a:p>
          <a:p>
            <a:endParaRPr lang="en-SE" sz="2400" dirty="0"/>
          </a:p>
          <a:p>
            <a:endParaRPr lang="en-SE" sz="2000" dirty="0"/>
          </a:p>
        </p:txBody>
      </p:sp>
      <p:pic>
        <p:nvPicPr>
          <p:cNvPr id="4" name="10052_2023_11238_MOESM2_ESM_1080p">
            <a:hlinkClick r:id="" action="ppaction://media"/>
            <a:extLst>
              <a:ext uri="{FF2B5EF4-FFF2-40B4-BE49-F238E27FC236}">
                <a16:creationId xmlns:a16="http://schemas.microsoft.com/office/drawing/2014/main" id="{B8BE74BC-7DB3-DCDA-983C-62D6C4E80F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50182" y="1690688"/>
            <a:ext cx="5254182" cy="2954746"/>
          </a:xfrm>
          <a:prstGeom prst="rect">
            <a:avLst/>
          </a:prstGeom>
          <a:ln w="635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82234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656279-3B44-7B0B-A1B7-06827D9F4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52158E-4A4E-E20B-A42F-2BBBAC96E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88877" cy="1325563"/>
          </a:xfrm>
        </p:spPr>
        <p:txBody>
          <a:bodyPr>
            <a:normAutofit fontScale="90000"/>
          </a:bodyPr>
          <a:lstStyle/>
          <a:p>
            <a:r>
              <a:rPr lang="en-SE" b="1" dirty="0"/>
              <a:t>What will we do after measuring the first neutrino?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4CBA47C-66F8-4013-7A9F-2CB067142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256" y="3177231"/>
            <a:ext cx="1881459" cy="18886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8D3B815-D8E0-EA74-878B-BBCDDDB5A2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723"/>
          <a:stretch/>
        </p:blipFill>
        <p:spPr>
          <a:xfrm>
            <a:off x="511146" y="2904886"/>
            <a:ext cx="2355010" cy="2249647"/>
          </a:xfrm>
          <a:prstGeom prst="rect">
            <a:avLst/>
          </a:prstGeom>
        </p:spPr>
      </p:pic>
      <p:sp>
        <p:nvSpPr>
          <p:cNvPr id="29" name="Right Arrow 28">
            <a:extLst>
              <a:ext uri="{FF2B5EF4-FFF2-40B4-BE49-F238E27FC236}">
                <a16:creationId xmlns:a16="http://schemas.microsoft.com/office/drawing/2014/main" id="{FE394997-957B-72E8-3042-30BC55B709EC}"/>
              </a:ext>
            </a:extLst>
          </p:cNvPr>
          <p:cNvSpPr/>
          <p:nvPr/>
        </p:nvSpPr>
        <p:spPr>
          <a:xfrm>
            <a:off x="2943720" y="3611540"/>
            <a:ext cx="323385" cy="836341"/>
          </a:xfrm>
          <a:prstGeom prst="rightArrow">
            <a:avLst/>
          </a:prstGeom>
          <a:solidFill>
            <a:srgbClr val="C000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E95B73B5-8AB3-544B-3E09-A8B0D7496C0B}"/>
              </a:ext>
            </a:extLst>
          </p:cNvPr>
          <p:cNvSpPr/>
          <p:nvPr/>
        </p:nvSpPr>
        <p:spPr>
          <a:xfrm>
            <a:off x="5927173" y="3611540"/>
            <a:ext cx="323385" cy="836341"/>
          </a:xfrm>
          <a:prstGeom prst="rightArrow">
            <a:avLst/>
          </a:prstGeom>
          <a:solidFill>
            <a:srgbClr val="C000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F336CD-7F1D-8896-9D71-C73F3F5D34C1}"/>
              </a:ext>
            </a:extLst>
          </p:cNvPr>
          <p:cNvSpPr txBox="1"/>
          <p:nvPr/>
        </p:nvSpPr>
        <p:spPr>
          <a:xfrm>
            <a:off x="1097636" y="2455297"/>
            <a:ext cx="1182029" cy="369332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SE" dirty="0"/>
              <a:t>raw traces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C5FD10-00BB-AA00-99D0-48D3C7A293C3}"/>
              </a:ext>
            </a:extLst>
          </p:cNvPr>
          <p:cNvSpPr txBox="1"/>
          <p:nvPr/>
        </p:nvSpPr>
        <p:spPr>
          <a:xfrm>
            <a:off x="3659692" y="2455297"/>
            <a:ext cx="1562471" cy="646331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</a:t>
            </a:r>
            <a:r>
              <a:rPr lang="en-SE" dirty="0"/>
              <a:t>econstruction algorithm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CF7BEA-5864-E183-B815-3F1CFA78603B}"/>
              </a:ext>
            </a:extLst>
          </p:cNvPr>
          <p:cNvSpPr txBox="1"/>
          <p:nvPr/>
        </p:nvSpPr>
        <p:spPr>
          <a:xfrm>
            <a:off x="7282962" y="103515"/>
            <a:ext cx="4331676" cy="523220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E" sz="2800" dirty="0"/>
              <a:t>Single Event Reconstruction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97365E-7E4B-4CA1-7980-6BE8E055D5B8}"/>
              </a:ext>
            </a:extLst>
          </p:cNvPr>
          <p:cNvSpPr txBox="1"/>
          <p:nvPr/>
        </p:nvSpPr>
        <p:spPr>
          <a:xfrm rot="16200000">
            <a:off x="6585912" y="1355624"/>
            <a:ext cx="1024768" cy="369332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SE" dirty="0"/>
              <a:t>direction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D74FBA-44AA-7A80-768D-83420881113B}"/>
              </a:ext>
            </a:extLst>
          </p:cNvPr>
          <p:cNvSpPr txBox="1"/>
          <p:nvPr/>
        </p:nvSpPr>
        <p:spPr>
          <a:xfrm>
            <a:off x="7282962" y="3927176"/>
            <a:ext cx="829407" cy="369332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SE" dirty="0"/>
              <a:t>energy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51F94F-613F-38F5-2C3E-3696E409B960}"/>
              </a:ext>
            </a:extLst>
          </p:cNvPr>
          <p:cNvSpPr txBox="1"/>
          <p:nvPr/>
        </p:nvSpPr>
        <p:spPr>
          <a:xfrm>
            <a:off x="11359662" y="3927176"/>
            <a:ext cx="735895" cy="369332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SE" dirty="0"/>
              <a:t>flavor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C16AF4A-6B8C-1897-57DB-01F804760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EE5EB0E-011A-B807-24FA-DE3A4C621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44</a:t>
            </a:fld>
            <a:endParaRPr lang="en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7A1B87-FAF6-8146-4831-D050E4E7EB11}"/>
              </a:ext>
            </a:extLst>
          </p:cNvPr>
          <p:cNvSpPr txBox="1"/>
          <p:nvPr/>
        </p:nvSpPr>
        <p:spPr>
          <a:xfrm>
            <a:off x="1222944" y="5206700"/>
            <a:ext cx="944523" cy="215444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SE" sz="800" dirty="0">
                <a:solidFill>
                  <a:schemeClr val="tx2"/>
                </a:solidFill>
                <a:hlinkClick r:id="rId5"/>
              </a:rPr>
              <a:t>Glaser et. </a:t>
            </a:r>
            <a:r>
              <a:rPr lang="en-GB" sz="800" dirty="0">
                <a:solidFill>
                  <a:schemeClr val="tx2"/>
                </a:solidFill>
                <a:hlinkClick r:id="rId5"/>
              </a:rPr>
              <a:t>a</a:t>
            </a:r>
            <a:r>
              <a:rPr lang="en-SE" sz="800" dirty="0">
                <a:solidFill>
                  <a:schemeClr val="tx2"/>
                </a:solidFill>
                <a:hlinkClick r:id="rId5"/>
              </a:rPr>
              <a:t>l, 2022</a:t>
            </a:r>
            <a:endParaRPr lang="en-SE" sz="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9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2158E-4A4E-E20B-A42F-2BBBAC96E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88877" cy="1325563"/>
          </a:xfrm>
        </p:spPr>
        <p:txBody>
          <a:bodyPr>
            <a:normAutofit fontScale="90000"/>
          </a:bodyPr>
          <a:lstStyle/>
          <a:p>
            <a:r>
              <a:rPr lang="en-SE" b="1" dirty="0"/>
              <a:t>What will we do after measuring the first neutrino?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4CBA47C-66F8-4013-7A9F-2CB067142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256" y="3177231"/>
            <a:ext cx="1881459" cy="18886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8D3B815-D8E0-EA74-878B-BBCDDDB5A2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723"/>
          <a:stretch/>
        </p:blipFill>
        <p:spPr>
          <a:xfrm>
            <a:off x="511146" y="2904886"/>
            <a:ext cx="2355010" cy="2249647"/>
          </a:xfrm>
          <a:prstGeom prst="rect">
            <a:avLst/>
          </a:prstGeom>
        </p:spPr>
      </p:pic>
      <p:sp>
        <p:nvSpPr>
          <p:cNvPr id="29" name="Right Arrow 28">
            <a:extLst>
              <a:ext uri="{FF2B5EF4-FFF2-40B4-BE49-F238E27FC236}">
                <a16:creationId xmlns:a16="http://schemas.microsoft.com/office/drawing/2014/main" id="{FE394997-957B-72E8-3042-30BC55B709EC}"/>
              </a:ext>
            </a:extLst>
          </p:cNvPr>
          <p:cNvSpPr/>
          <p:nvPr/>
        </p:nvSpPr>
        <p:spPr>
          <a:xfrm>
            <a:off x="2943720" y="3611540"/>
            <a:ext cx="323385" cy="836341"/>
          </a:xfrm>
          <a:prstGeom prst="rightArrow">
            <a:avLst/>
          </a:prstGeom>
          <a:solidFill>
            <a:srgbClr val="C000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E95B73B5-8AB3-544B-3E09-A8B0D7496C0B}"/>
              </a:ext>
            </a:extLst>
          </p:cNvPr>
          <p:cNvSpPr/>
          <p:nvPr/>
        </p:nvSpPr>
        <p:spPr>
          <a:xfrm>
            <a:off x="5927173" y="3611540"/>
            <a:ext cx="323385" cy="836341"/>
          </a:xfrm>
          <a:prstGeom prst="rightArrow">
            <a:avLst/>
          </a:prstGeom>
          <a:solidFill>
            <a:srgbClr val="C000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F336CD-7F1D-8896-9D71-C73F3F5D34C1}"/>
              </a:ext>
            </a:extLst>
          </p:cNvPr>
          <p:cNvSpPr txBox="1"/>
          <p:nvPr/>
        </p:nvSpPr>
        <p:spPr>
          <a:xfrm>
            <a:off x="1097636" y="2455297"/>
            <a:ext cx="1182029" cy="369332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SE" dirty="0"/>
              <a:t>raw traces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C5FD10-00BB-AA00-99D0-48D3C7A293C3}"/>
              </a:ext>
            </a:extLst>
          </p:cNvPr>
          <p:cNvSpPr txBox="1"/>
          <p:nvPr/>
        </p:nvSpPr>
        <p:spPr>
          <a:xfrm>
            <a:off x="3659692" y="2455297"/>
            <a:ext cx="1562471" cy="646331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</a:t>
            </a:r>
            <a:r>
              <a:rPr lang="en-SE" dirty="0"/>
              <a:t>econstruction algorithm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594F86-8CA1-6899-8287-A21C4253A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FBD8EF-3B9A-E488-10CA-3E36B1C8D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5</a:t>
            </a:fld>
            <a:endParaRPr lang="en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E32CB-81DF-7226-2CAF-2F74B99EAF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239"/>
          <a:stretch/>
        </p:blipFill>
        <p:spPr>
          <a:xfrm>
            <a:off x="6705600" y="0"/>
            <a:ext cx="5486400" cy="46470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8333EE-71F8-EA28-620F-965C8DFD7EB5}"/>
              </a:ext>
            </a:extLst>
          </p:cNvPr>
          <p:cNvSpPr txBox="1"/>
          <p:nvPr/>
        </p:nvSpPr>
        <p:spPr>
          <a:xfrm>
            <a:off x="7282962" y="103515"/>
            <a:ext cx="4331676" cy="523220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E" sz="2800" dirty="0"/>
              <a:t>Single Event Reconstruction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9D8FC0-354D-BD18-9C6D-B2A688FBD274}"/>
              </a:ext>
            </a:extLst>
          </p:cNvPr>
          <p:cNvCxnSpPr>
            <a:cxnSpLocks/>
            <a:endCxn id="12" idx="3"/>
          </p:cNvCxnSpPr>
          <p:nvPr/>
        </p:nvCxnSpPr>
        <p:spPr>
          <a:xfrm flipH="1" flipV="1">
            <a:off x="9953990" y="1583957"/>
            <a:ext cx="1140374" cy="177339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A4D041-7424-E31C-8DB7-A484CA91F9D0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7939992" y="1583957"/>
            <a:ext cx="1869998" cy="177339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942F95A-E63C-9FD8-EBE0-3417EAEAC868}"/>
              </a:ext>
            </a:extLst>
          </p:cNvPr>
          <p:cNvSpPr/>
          <p:nvPr/>
        </p:nvSpPr>
        <p:spPr>
          <a:xfrm>
            <a:off x="9809990" y="1511957"/>
            <a:ext cx="144000" cy="144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7D4D10-1538-1B30-AA86-26282E23AD1C}"/>
              </a:ext>
            </a:extLst>
          </p:cNvPr>
          <p:cNvSpPr txBox="1"/>
          <p:nvPr/>
        </p:nvSpPr>
        <p:spPr>
          <a:xfrm rot="16200000">
            <a:off x="6441080" y="1355624"/>
            <a:ext cx="1024768" cy="369332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SE" dirty="0"/>
              <a:t>direction</a:t>
            </a:r>
          </a:p>
        </p:txBody>
      </p:sp>
    </p:spTree>
    <p:extLst>
      <p:ext uri="{BB962C8B-B14F-4D97-AF65-F5344CB8AC3E}">
        <p14:creationId xmlns:p14="http://schemas.microsoft.com/office/powerpoint/2010/main" val="2723395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2DA6483-26A2-F0D5-F70D-6B73A943F5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468" r="46601"/>
          <a:stretch/>
        </p:blipFill>
        <p:spPr>
          <a:xfrm>
            <a:off x="6705600" y="4558352"/>
            <a:ext cx="2929719" cy="22996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52158E-4A4E-E20B-A42F-2BBBAC96E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88877" cy="1325563"/>
          </a:xfrm>
        </p:spPr>
        <p:txBody>
          <a:bodyPr>
            <a:normAutofit fontScale="90000"/>
          </a:bodyPr>
          <a:lstStyle/>
          <a:p>
            <a:r>
              <a:rPr lang="en-SE" b="1" dirty="0"/>
              <a:t>What will we do after measuring the first neutrino?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4CBA47C-66F8-4013-7A9F-2CB067142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256" y="3177231"/>
            <a:ext cx="1881459" cy="18886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8D3B815-D8E0-EA74-878B-BBCDDDB5A2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723"/>
          <a:stretch/>
        </p:blipFill>
        <p:spPr>
          <a:xfrm>
            <a:off x="511146" y="2904886"/>
            <a:ext cx="2355010" cy="2249647"/>
          </a:xfrm>
          <a:prstGeom prst="rect">
            <a:avLst/>
          </a:prstGeom>
        </p:spPr>
      </p:pic>
      <p:sp>
        <p:nvSpPr>
          <p:cNvPr id="29" name="Right Arrow 28">
            <a:extLst>
              <a:ext uri="{FF2B5EF4-FFF2-40B4-BE49-F238E27FC236}">
                <a16:creationId xmlns:a16="http://schemas.microsoft.com/office/drawing/2014/main" id="{FE394997-957B-72E8-3042-30BC55B709EC}"/>
              </a:ext>
            </a:extLst>
          </p:cNvPr>
          <p:cNvSpPr/>
          <p:nvPr/>
        </p:nvSpPr>
        <p:spPr>
          <a:xfrm>
            <a:off x="2943720" y="3611540"/>
            <a:ext cx="323385" cy="836341"/>
          </a:xfrm>
          <a:prstGeom prst="rightArrow">
            <a:avLst/>
          </a:prstGeom>
          <a:solidFill>
            <a:srgbClr val="C000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E95B73B5-8AB3-544B-3E09-A8B0D7496C0B}"/>
              </a:ext>
            </a:extLst>
          </p:cNvPr>
          <p:cNvSpPr/>
          <p:nvPr/>
        </p:nvSpPr>
        <p:spPr>
          <a:xfrm>
            <a:off x="5927173" y="3611540"/>
            <a:ext cx="323385" cy="836341"/>
          </a:xfrm>
          <a:prstGeom prst="rightArrow">
            <a:avLst/>
          </a:prstGeom>
          <a:solidFill>
            <a:srgbClr val="C000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F336CD-7F1D-8896-9D71-C73F3F5D34C1}"/>
              </a:ext>
            </a:extLst>
          </p:cNvPr>
          <p:cNvSpPr txBox="1"/>
          <p:nvPr/>
        </p:nvSpPr>
        <p:spPr>
          <a:xfrm>
            <a:off x="1097636" y="2455297"/>
            <a:ext cx="1182029" cy="369332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SE" dirty="0"/>
              <a:t>raw traces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C5FD10-00BB-AA00-99D0-48D3C7A293C3}"/>
              </a:ext>
            </a:extLst>
          </p:cNvPr>
          <p:cNvSpPr txBox="1"/>
          <p:nvPr/>
        </p:nvSpPr>
        <p:spPr>
          <a:xfrm>
            <a:off x="3659692" y="2455297"/>
            <a:ext cx="1562471" cy="646331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</a:t>
            </a:r>
            <a:r>
              <a:rPr lang="en-SE" dirty="0"/>
              <a:t>econstruction algorithm 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E5E9CEB-3962-A5C8-B353-B66B5C65F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01076F7-33FB-E8A5-817B-3C152139C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6</a:t>
            </a:fld>
            <a:endParaRPr lang="en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759DD3-B0BF-584F-F175-1F870AC378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239"/>
          <a:stretch/>
        </p:blipFill>
        <p:spPr>
          <a:xfrm>
            <a:off x="6705600" y="0"/>
            <a:ext cx="5486400" cy="46470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B04669-AE38-2919-299F-089E20B1CBEA}"/>
              </a:ext>
            </a:extLst>
          </p:cNvPr>
          <p:cNvSpPr txBox="1"/>
          <p:nvPr/>
        </p:nvSpPr>
        <p:spPr>
          <a:xfrm>
            <a:off x="7282962" y="103515"/>
            <a:ext cx="4331676" cy="523220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E" sz="2800" dirty="0"/>
              <a:t>Single Event Reconstruction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1F5550-813D-E793-2789-14089962A680}"/>
              </a:ext>
            </a:extLst>
          </p:cNvPr>
          <p:cNvSpPr txBox="1"/>
          <p:nvPr/>
        </p:nvSpPr>
        <p:spPr>
          <a:xfrm>
            <a:off x="7110585" y="4363904"/>
            <a:ext cx="829407" cy="369332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SE" dirty="0"/>
              <a:t>energy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B39A0B-E74E-22A9-F29E-8E9BC8EEE9C6}"/>
              </a:ext>
            </a:extLst>
          </p:cNvPr>
          <p:cNvCxnSpPr>
            <a:cxnSpLocks/>
            <a:endCxn id="15" idx="3"/>
          </p:cNvCxnSpPr>
          <p:nvPr/>
        </p:nvCxnSpPr>
        <p:spPr>
          <a:xfrm flipH="1" flipV="1">
            <a:off x="9953990" y="1583957"/>
            <a:ext cx="1140374" cy="177339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050169-76DE-CB38-9E78-210D482E48C6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7939992" y="1583957"/>
            <a:ext cx="1869998" cy="177339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85886EA-F56E-656C-9B5A-DF947CC5CB1F}"/>
              </a:ext>
            </a:extLst>
          </p:cNvPr>
          <p:cNvSpPr/>
          <p:nvPr/>
        </p:nvSpPr>
        <p:spPr>
          <a:xfrm>
            <a:off x="9809990" y="1511957"/>
            <a:ext cx="144000" cy="144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D3B7C5-1C4E-95EC-24E7-77A17EC38481}"/>
              </a:ext>
            </a:extLst>
          </p:cNvPr>
          <p:cNvSpPr txBox="1"/>
          <p:nvPr/>
        </p:nvSpPr>
        <p:spPr>
          <a:xfrm rot="16200000">
            <a:off x="6441080" y="1355624"/>
            <a:ext cx="1024768" cy="369332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SE" dirty="0"/>
              <a:t>direction</a:t>
            </a:r>
          </a:p>
        </p:txBody>
      </p:sp>
    </p:spTree>
    <p:extLst>
      <p:ext uri="{BB962C8B-B14F-4D97-AF65-F5344CB8AC3E}">
        <p14:creationId xmlns:p14="http://schemas.microsoft.com/office/powerpoint/2010/main" val="2933583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EB3C3A9-B72E-91F1-6878-B5A9BBD36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52158E-4A4E-E20B-A42F-2BBBAC96E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88877" cy="1325563"/>
          </a:xfrm>
        </p:spPr>
        <p:txBody>
          <a:bodyPr>
            <a:normAutofit fontScale="90000"/>
          </a:bodyPr>
          <a:lstStyle/>
          <a:p>
            <a:r>
              <a:rPr lang="en-SE" b="1" dirty="0"/>
              <a:t>What will we do after measuring the first neutrino?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4CBA47C-66F8-4013-7A9F-2CB067142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256" y="3177231"/>
            <a:ext cx="1881459" cy="18886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8D3B815-D8E0-EA74-878B-BBCDDDB5A2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723"/>
          <a:stretch/>
        </p:blipFill>
        <p:spPr>
          <a:xfrm>
            <a:off x="511146" y="2904886"/>
            <a:ext cx="2355010" cy="2249647"/>
          </a:xfrm>
          <a:prstGeom prst="rect">
            <a:avLst/>
          </a:prstGeom>
        </p:spPr>
      </p:pic>
      <p:sp>
        <p:nvSpPr>
          <p:cNvPr id="29" name="Right Arrow 28">
            <a:extLst>
              <a:ext uri="{FF2B5EF4-FFF2-40B4-BE49-F238E27FC236}">
                <a16:creationId xmlns:a16="http://schemas.microsoft.com/office/drawing/2014/main" id="{FE394997-957B-72E8-3042-30BC55B709EC}"/>
              </a:ext>
            </a:extLst>
          </p:cNvPr>
          <p:cNvSpPr/>
          <p:nvPr/>
        </p:nvSpPr>
        <p:spPr>
          <a:xfrm>
            <a:off x="2943720" y="3611540"/>
            <a:ext cx="323385" cy="836341"/>
          </a:xfrm>
          <a:prstGeom prst="rightArrow">
            <a:avLst/>
          </a:prstGeom>
          <a:solidFill>
            <a:srgbClr val="C000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E95B73B5-8AB3-544B-3E09-A8B0D7496C0B}"/>
              </a:ext>
            </a:extLst>
          </p:cNvPr>
          <p:cNvSpPr/>
          <p:nvPr/>
        </p:nvSpPr>
        <p:spPr>
          <a:xfrm>
            <a:off x="5927173" y="3611540"/>
            <a:ext cx="323385" cy="836341"/>
          </a:xfrm>
          <a:prstGeom prst="rightArrow">
            <a:avLst/>
          </a:prstGeom>
          <a:solidFill>
            <a:srgbClr val="C000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F336CD-7F1D-8896-9D71-C73F3F5D34C1}"/>
              </a:ext>
            </a:extLst>
          </p:cNvPr>
          <p:cNvSpPr txBox="1"/>
          <p:nvPr/>
        </p:nvSpPr>
        <p:spPr>
          <a:xfrm>
            <a:off x="1097636" y="2455297"/>
            <a:ext cx="1182029" cy="369332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SE" dirty="0"/>
              <a:t>raw traces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C5FD10-00BB-AA00-99D0-48D3C7A293C3}"/>
              </a:ext>
            </a:extLst>
          </p:cNvPr>
          <p:cNvSpPr txBox="1"/>
          <p:nvPr/>
        </p:nvSpPr>
        <p:spPr>
          <a:xfrm>
            <a:off x="3659692" y="2455297"/>
            <a:ext cx="1562471" cy="646331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</a:t>
            </a:r>
            <a:r>
              <a:rPr lang="en-SE" dirty="0"/>
              <a:t>econstruction algorithm 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0F7FF8F-1084-EF7A-6511-54EE9870B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38AA594-43E1-202D-40DC-0666A0227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7</a:t>
            </a:fld>
            <a:endParaRPr lang="en-S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356608-907D-8292-4C09-698D11897CFD}"/>
              </a:ext>
            </a:extLst>
          </p:cNvPr>
          <p:cNvSpPr txBox="1"/>
          <p:nvPr/>
        </p:nvSpPr>
        <p:spPr>
          <a:xfrm>
            <a:off x="7282962" y="103515"/>
            <a:ext cx="4331676" cy="523220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E" sz="2800" dirty="0"/>
              <a:t>Single Event Reconstruction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104926-1112-1270-A114-A143D4A05F9F}"/>
              </a:ext>
            </a:extLst>
          </p:cNvPr>
          <p:cNvSpPr txBox="1"/>
          <p:nvPr/>
        </p:nvSpPr>
        <p:spPr>
          <a:xfrm>
            <a:off x="7110585" y="4363904"/>
            <a:ext cx="829407" cy="369332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SE" dirty="0"/>
              <a:t>energy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D95924-6194-B2CF-00F2-994246EF365B}"/>
              </a:ext>
            </a:extLst>
          </p:cNvPr>
          <p:cNvSpPr txBox="1"/>
          <p:nvPr/>
        </p:nvSpPr>
        <p:spPr>
          <a:xfrm>
            <a:off x="11312906" y="4363904"/>
            <a:ext cx="735895" cy="369332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SE" dirty="0"/>
              <a:t>flavor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64847F-5125-74DC-D57C-FBBFD63D7310}"/>
              </a:ext>
            </a:extLst>
          </p:cNvPr>
          <p:cNvCxnSpPr>
            <a:cxnSpLocks/>
            <a:endCxn id="17" idx="3"/>
          </p:cNvCxnSpPr>
          <p:nvPr/>
        </p:nvCxnSpPr>
        <p:spPr>
          <a:xfrm flipH="1" flipV="1">
            <a:off x="9953990" y="1583957"/>
            <a:ext cx="1140374" cy="177339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56C832-9A98-AC78-ACEF-976E1114395C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7939992" y="1583957"/>
            <a:ext cx="1869998" cy="177339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A80CF9AC-CE54-E661-AEF4-03708807788A}"/>
              </a:ext>
            </a:extLst>
          </p:cNvPr>
          <p:cNvSpPr/>
          <p:nvPr/>
        </p:nvSpPr>
        <p:spPr>
          <a:xfrm>
            <a:off x="9809990" y="1511957"/>
            <a:ext cx="144000" cy="144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8AE836-0EBD-7433-3F55-00E0560AB5C8}"/>
              </a:ext>
            </a:extLst>
          </p:cNvPr>
          <p:cNvSpPr txBox="1"/>
          <p:nvPr/>
        </p:nvSpPr>
        <p:spPr>
          <a:xfrm rot="16200000">
            <a:off x="6441080" y="1355624"/>
            <a:ext cx="1024768" cy="369332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SE" dirty="0"/>
              <a:t>direction</a:t>
            </a:r>
          </a:p>
        </p:txBody>
      </p:sp>
    </p:spTree>
    <p:extLst>
      <p:ext uri="{BB962C8B-B14F-4D97-AF65-F5344CB8AC3E}">
        <p14:creationId xmlns:p14="http://schemas.microsoft.com/office/powerpoint/2010/main" val="317114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4E82913-AF74-A7D1-E1C4-E61190B6A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52158E-4A4E-E20B-A42F-2BBBAC96E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88877" cy="1325563"/>
          </a:xfrm>
        </p:spPr>
        <p:txBody>
          <a:bodyPr>
            <a:normAutofit fontScale="90000"/>
          </a:bodyPr>
          <a:lstStyle/>
          <a:p>
            <a:r>
              <a:rPr lang="en-SE" b="1" dirty="0"/>
              <a:t>What will we do after measuring the first neutrino?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4CBA47C-66F8-4013-7A9F-2CB067142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256" y="3177231"/>
            <a:ext cx="1881459" cy="18886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8D3B815-D8E0-EA74-878B-BBCDDDB5A2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723"/>
          <a:stretch/>
        </p:blipFill>
        <p:spPr>
          <a:xfrm>
            <a:off x="511146" y="2904886"/>
            <a:ext cx="2355010" cy="2249647"/>
          </a:xfrm>
          <a:prstGeom prst="rect">
            <a:avLst/>
          </a:prstGeom>
        </p:spPr>
      </p:pic>
      <p:sp>
        <p:nvSpPr>
          <p:cNvPr id="29" name="Right Arrow 28">
            <a:extLst>
              <a:ext uri="{FF2B5EF4-FFF2-40B4-BE49-F238E27FC236}">
                <a16:creationId xmlns:a16="http://schemas.microsoft.com/office/drawing/2014/main" id="{FE394997-957B-72E8-3042-30BC55B709EC}"/>
              </a:ext>
            </a:extLst>
          </p:cNvPr>
          <p:cNvSpPr/>
          <p:nvPr/>
        </p:nvSpPr>
        <p:spPr>
          <a:xfrm>
            <a:off x="2943720" y="3611540"/>
            <a:ext cx="323385" cy="836341"/>
          </a:xfrm>
          <a:prstGeom prst="rightArrow">
            <a:avLst/>
          </a:prstGeom>
          <a:solidFill>
            <a:srgbClr val="C000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E95B73B5-8AB3-544B-3E09-A8B0D7496C0B}"/>
              </a:ext>
            </a:extLst>
          </p:cNvPr>
          <p:cNvSpPr/>
          <p:nvPr/>
        </p:nvSpPr>
        <p:spPr>
          <a:xfrm>
            <a:off x="5927173" y="3611540"/>
            <a:ext cx="323385" cy="836341"/>
          </a:xfrm>
          <a:prstGeom prst="rightArrow">
            <a:avLst/>
          </a:prstGeom>
          <a:solidFill>
            <a:srgbClr val="C000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F336CD-7F1D-8896-9D71-C73F3F5D34C1}"/>
              </a:ext>
            </a:extLst>
          </p:cNvPr>
          <p:cNvSpPr txBox="1"/>
          <p:nvPr/>
        </p:nvSpPr>
        <p:spPr>
          <a:xfrm>
            <a:off x="1097636" y="2455297"/>
            <a:ext cx="1182029" cy="369332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SE" dirty="0"/>
              <a:t>raw traces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C5FD10-00BB-AA00-99D0-48D3C7A293C3}"/>
              </a:ext>
            </a:extLst>
          </p:cNvPr>
          <p:cNvSpPr txBox="1"/>
          <p:nvPr/>
        </p:nvSpPr>
        <p:spPr>
          <a:xfrm>
            <a:off x="3659692" y="2455297"/>
            <a:ext cx="1562471" cy="646331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</a:t>
            </a:r>
            <a:r>
              <a:rPr lang="en-SE" dirty="0"/>
              <a:t>econstruction algorithm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CF7BEA-5864-E183-B815-3F1CFA78603B}"/>
              </a:ext>
            </a:extLst>
          </p:cNvPr>
          <p:cNvSpPr txBox="1"/>
          <p:nvPr/>
        </p:nvSpPr>
        <p:spPr>
          <a:xfrm>
            <a:off x="7282962" y="103515"/>
            <a:ext cx="4331676" cy="523220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E" sz="2800" dirty="0"/>
              <a:t>Single Event Reconstruction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97365E-7E4B-4CA1-7980-6BE8E055D5B8}"/>
              </a:ext>
            </a:extLst>
          </p:cNvPr>
          <p:cNvSpPr txBox="1"/>
          <p:nvPr/>
        </p:nvSpPr>
        <p:spPr>
          <a:xfrm rot="16200000">
            <a:off x="6441080" y="1355624"/>
            <a:ext cx="1024768" cy="369332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SE" dirty="0"/>
              <a:t>direction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D74FBA-44AA-7A80-768D-83420881113B}"/>
              </a:ext>
            </a:extLst>
          </p:cNvPr>
          <p:cNvSpPr txBox="1"/>
          <p:nvPr/>
        </p:nvSpPr>
        <p:spPr>
          <a:xfrm>
            <a:off x="7110585" y="4363904"/>
            <a:ext cx="829407" cy="369332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SE" dirty="0"/>
              <a:t>energy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51F94F-613F-38F5-2C3E-3696E409B960}"/>
              </a:ext>
            </a:extLst>
          </p:cNvPr>
          <p:cNvSpPr txBox="1"/>
          <p:nvPr/>
        </p:nvSpPr>
        <p:spPr>
          <a:xfrm>
            <a:off x="11312906" y="4363904"/>
            <a:ext cx="735895" cy="369332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SE" dirty="0"/>
              <a:t>flavor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D03CE0-9446-B063-8996-EB3FF4F8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5540C8-4C18-CFF3-45E7-D6B51D1EA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C9F3-B058-6444-BAA9-2B175AD78282}" type="slidenum">
              <a:rPr lang="en-SE" smtClean="0"/>
              <a:t>8</a:t>
            </a:fld>
            <a:endParaRPr lang="en-SE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A92204-1942-A55D-C32F-09EF7612BEF1}"/>
              </a:ext>
            </a:extLst>
          </p:cNvPr>
          <p:cNvCxnSpPr>
            <a:cxnSpLocks/>
            <a:endCxn id="22" idx="3"/>
          </p:cNvCxnSpPr>
          <p:nvPr/>
        </p:nvCxnSpPr>
        <p:spPr>
          <a:xfrm flipH="1" flipV="1">
            <a:off x="9953990" y="1583957"/>
            <a:ext cx="1140374" cy="177339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2DDCCBD-46D5-681B-117F-B4065BAE5788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7939992" y="1583957"/>
            <a:ext cx="1869998" cy="177339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74FA52E-FA5D-6B06-4FCC-43EA3D56AA6F}"/>
              </a:ext>
            </a:extLst>
          </p:cNvPr>
          <p:cNvSpPr/>
          <p:nvPr/>
        </p:nvSpPr>
        <p:spPr>
          <a:xfrm>
            <a:off x="9809990" y="1511957"/>
            <a:ext cx="144000" cy="144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022850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A5B67-4BBA-5F93-AF1F-0AD73467A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Simulating Neutrino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471E0-0431-6582-5D93-5090B36C1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34003" cy="4351338"/>
          </a:xfrm>
        </p:spPr>
        <p:txBody>
          <a:bodyPr>
            <a:normAutofit/>
          </a:bodyPr>
          <a:lstStyle/>
          <a:p>
            <a:r>
              <a:rPr lang="en-SE" sz="2400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NuRadioMC</a:t>
            </a:r>
            <a:r>
              <a:rPr lang="en-SE" sz="2400" b="1" dirty="0"/>
              <a:t> </a:t>
            </a:r>
            <a:r>
              <a:rPr lang="en-SE" sz="2400" dirty="0"/>
              <a:t>generated events for a single station        @ South Pole</a:t>
            </a:r>
          </a:p>
          <a:p>
            <a:r>
              <a:rPr lang="en-GB" sz="2400" dirty="0"/>
              <a:t>T</a:t>
            </a:r>
            <a:r>
              <a:rPr lang="en-SE" sz="2400" dirty="0"/>
              <a:t>he events have a </a:t>
            </a:r>
            <a:r>
              <a:rPr lang="en-SE" sz="2400" dirty="0">
                <a:solidFill>
                  <a:schemeClr val="accent2"/>
                </a:solidFill>
              </a:rPr>
              <a:t>uniform shower energy distribution</a:t>
            </a:r>
            <a:endParaRPr lang="en-SE" sz="2400" dirty="0"/>
          </a:p>
          <a:p>
            <a:r>
              <a:rPr lang="en-US" sz="2400" dirty="0"/>
              <a:t>Single station event topologies: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Hadronic shower (                   ,                  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Hadronic shower + EM shower (                )</a:t>
            </a:r>
          </a:p>
          <a:p>
            <a:r>
              <a:rPr lang="en-SE" sz="2400" dirty="0"/>
              <a:t>The current IceCube Gen2 station:</a:t>
            </a:r>
          </a:p>
          <a:p>
            <a:pPr lvl="1"/>
            <a:r>
              <a:rPr lang="en-SE" sz="2000" dirty="0"/>
              <a:t>Shallow – 5 antennas - </a:t>
            </a:r>
            <a:r>
              <a:rPr lang="en-SE" sz="2000" dirty="0">
                <a:solidFill>
                  <a:schemeClr val="accent2"/>
                </a:solidFill>
              </a:rPr>
              <a:t>100 Hz</a:t>
            </a:r>
            <a:r>
              <a:rPr lang="en-SE" sz="2000" dirty="0"/>
              <a:t> 2/4 LPDA trigger </a:t>
            </a:r>
          </a:p>
          <a:p>
            <a:pPr lvl="1"/>
            <a:r>
              <a:rPr lang="en-SE" sz="2000" dirty="0"/>
              <a:t>Deep – 16 antennas - </a:t>
            </a:r>
            <a:r>
              <a:rPr lang="en-SE" sz="2000" dirty="0">
                <a:solidFill>
                  <a:schemeClr val="accent2"/>
                </a:solidFill>
              </a:rPr>
              <a:t>100 Hz</a:t>
            </a:r>
            <a:r>
              <a:rPr lang="en-SE" sz="2000" dirty="0"/>
              <a:t> phased array trigger</a:t>
            </a:r>
          </a:p>
          <a:p>
            <a:pPr lvl="1"/>
            <a:r>
              <a:rPr lang="en-SE" sz="2000" dirty="0">
                <a:solidFill>
                  <a:schemeClr val="accent2"/>
                </a:solidFill>
              </a:rPr>
              <a:t>2.1 million neutrino events </a:t>
            </a:r>
            <a:r>
              <a:rPr lang="en-SE" sz="2000" dirty="0"/>
              <a:t>for each station layout</a:t>
            </a:r>
          </a:p>
          <a:p>
            <a:pPr marL="457200" lvl="1" indent="0">
              <a:buNone/>
            </a:pPr>
            <a:r>
              <a:rPr lang="en-SE" sz="20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8008D-A0C4-F321-4E15-CD28B6D57E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8" t="61585" r="77243" b="24936"/>
          <a:stretch/>
        </p:blipFill>
        <p:spPr>
          <a:xfrm>
            <a:off x="8516157" y="2877306"/>
            <a:ext cx="799007" cy="8211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25498F-2368-D756-F464-0759C67081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85"/>
          <a:stretch/>
        </p:blipFill>
        <p:spPr>
          <a:xfrm>
            <a:off x="9390888" y="365125"/>
            <a:ext cx="2646662" cy="62133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A38944-DC27-9056-92D6-9ED5D2571C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1" t="48851" r="76629" b="45443"/>
          <a:stretch/>
        </p:blipFill>
        <p:spPr>
          <a:xfrm>
            <a:off x="8516157" y="2529737"/>
            <a:ext cx="815776" cy="347569"/>
          </a:xfrm>
          <a:prstGeom prst="rect">
            <a:avLst/>
          </a:prstGeom>
        </p:spPr>
      </p:pic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C15C078F-D4D7-E9E0-88A8-BBFA8B627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Nils Heyer</a:t>
            </a:r>
            <a:endParaRPr lang="en-SE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5BCC8F9-F672-5BB5-ACFA-42C830634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34042"/>
            <a:ext cx="2743200" cy="365125"/>
          </a:xfrm>
        </p:spPr>
        <p:txBody>
          <a:bodyPr/>
          <a:lstStyle/>
          <a:p>
            <a:fld id="{27CFC9F3-B058-6444-BAA9-2B175AD78282}" type="slidenum">
              <a:rPr lang="en-SE" smtClean="0"/>
              <a:t>9</a:t>
            </a:fld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C3FE43B-D83A-EC97-FE03-56DF5D8C7684}"/>
                  </a:ext>
                </a:extLst>
              </p:cNvPr>
              <p:cNvSpPr txBox="1"/>
              <p:nvPr/>
            </p:nvSpPr>
            <p:spPr>
              <a:xfrm>
                <a:off x="5107493" y="3838114"/>
                <a:ext cx="8792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𝐶𝐶</m:t>
                      </m:r>
                    </m:oMath>
                  </m:oMathPara>
                </a14:m>
                <a:endParaRPr lang="en-SE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C3FE43B-D83A-EC97-FE03-56DF5D8C7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493" y="3838114"/>
                <a:ext cx="879280" cy="276999"/>
              </a:xfrm>
              <a:prstGeom prst="rect">
                <a:avLst/>
              </a:prstGeom>
              <a:blipFill>
                <a:blip r:embed="rId5"/>
                <a:stretch>
                  <a:fillRect l="-4286" t="-9091" r="-4286" b="-40909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7B8DA3F-18D4-9297-7FEA-F8D980E3289A}"/>
                  </a:ext>
                </a:extLst>
              </p:cNvPr>
              <p:cNvSpPr txBox="1"/>
              <p:nvPr/>
            </p:nvSpPr>
            <p:spPr>
              <a:xfrm>
                <a:off x="3699469" y="3501432"/>
                <a:ext cx="1131015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𝑁𝐶</m:t>
                      </m:r>
                    </m:oMath>
                  </m:oMathPara>
                </a14:m>
                <a:endParaRPr lang="en-SE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7B8DA3F-18D4-9297-7FEA-F8D980E32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9469" y="3501432"/>
                <a:ext cx="1131015" cy="299313"/>
              </a:xfrm>
              <a:prstGeom prst="rect">
                <a:avLst/>
              </a:prstGeom>
              <a:blipFill>
                <a:blip r:embed="rId6"/>
                <a:stretch>
                  <a:fillRect l="-3333" r="-3333" b="-2000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231117-A55F-ADDD-DE86-7884D2F57655}"/>
                  </a:ext>
                </a:extLst>
              </p:cNvPr>
              <p:cNvSpPr txBox="1"/>
              <p:nvPr/>
            </p:nvSpPr>
            <p:spPr>
              <a:xfrm>
                <a:off x="4940328" y="3497914"/>
                <a:ext cx="959815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𝐶𝐶</m:t>
                      </m:r>
                    </m:oMath>
                  </m:oMathPara>
                </a14:m>
                <a:endParaRPr lang="en-SE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231117-A55F-ADDD-DE86-7884D2F57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0328" y="3497914"/>
                <a:ext cx="959815" cy="299313"/>
              </a:xfrm>
              <a:prstGeom prst="rect">
                <a:avLst/>
              </a:prstGeom>
              <a:blipFill>
                <a:blip r:embed="rId7"/>
                <a:stretch>
                  <a:fillRect l="-2597" r="-3896" b="-1600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E94B8E1-1125-FC31-79F4-5E6AB0BCFF74}"/>
              </a:ext>
            </a:extLst>
          </p:cNvPr>
          <p:cNvSpPr txBox="1"/>
          <p:nvPr/>
        </p:nvSpPr>
        <p:spPr>
          <a:xfrm>
            <a:off x="9902769" y="6516605"/>
            <a:ext cx="1754299" cy="276999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hlinkClick r:id="rId8"/>
              </a:rPr>
              <a:t>IceCube Gen2, TDR, 2023</a:t>
            </a:r>
            <a:endParaRPr lang="en-SE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951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24161</TotalTime>
  <Words>3985</Words>
  <Application>Microsoft Macintosh PowerPoint</Application>
  <PresentationFormat>Widescreen</PresentationFormat>
  <Paragraphs>806</Paragraphs>
  <Slides>44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Cambria Math</vt:lpstr>
      <vt:lpstr>Office Theme</vt:lpstr>
      <vt:lpstr>Deep Learning Reconstruction of in-ice  Radio Neutrino Signals ARENA 2024, Chicago    Nils Heyer, Thorsten Glüsenkamp, Christian Glaser </vt:lpstr>
      <vt:lpstr>What will we do after measuring the first neutrino?</vt:lpstr>
      <vt:lpstr>What will we do after measuring the first neutrino?</vt:lpstr>
      <vt:lpstr>What will we do after measuring the first neutrino?</vt:lpstr>
      <vt:lpstr>What will we do after measuring the first neutrino?</vt:lpstr>
      <vt:lpstr>What will we do after measuring the first neutrino?</vt:lpstr>
      <vt:lpstr>What will we do after measuring the first neutrino?</vt:lpstr>
      <vt:lpstr>What will we do after measuring the first neutrino?</vt:lpstr>
      <vt:lpstr>Simulating Neutrino Events</vt:lpstr>
      <vt:lpstr>Simulating Neutrino Events</vt:lpstr>
      <vt:lpstr>Simulating Neutrino Events</vt:lpstr>
      <vt:lpstr>Important Deep Learning Concepts</vt:lpstr>
      <vt:lpstr>Important Deep Learning Concepts</vt:lpstr>
      <vt:lpstr>Model architecture</vt:lpstr>
      <vt:lpstr>Model architecture</vt:lpstr>
      <vt:lpstr>Model architecture</vt:lpstr>
      <vt:lpstr>Model architecture</vt:lpstr>
      <vt:lpstr>Model architecture</vt:lpstr>
      <vt:lpstr>Model architecture</vt:lpstr>
      <vt:lpstr>Model architecture</vt:lpstr>
      <vt:lpstr>Results – Shower Energy </vt:lpstr>
      <vt:lpstr>Results – Shower Energy </vt:lpstr>
      <vt:lpstr>Results – Neutrino Direction </vt:lpstr>
      <vt:lpstr>Results – Neutrino Direction </vt:lpstr>
      <vt:lpstr>Results – Shower Type </vt:lpstr>
      <vt:lpstr>Birefringence Affecting Reconstruction  </vt:lpstr>
      <vt:lpstr>Birefringence Affecting Reconstruction  </vt:lpstr>
      <vt:lpstr>Correcting for Birefringence  </vt:lpstr>
      <vt:lpstr>Correcting for Birefringence </vt:lpstr>
      <vt:lpstr>Summary</vt:lpstr>
      <vt:lpstr>Backup</vt:lpstr>
      <vt:lpstr>Outlook</vt:lpstr>
      <vt:lpstr>Results – Shower Type </vt:lpstr>
      <vt:lpstr>Estimation of Systematic Uncertainties </vt:lpstr>
      <vt:lpstr>Results – Shower Energy Shallow Station vs. Previous Results</vt:lpstr>
      <vt:lpstr>Results – Shower Energy Deep Station vs. Previous Results</vt:lpstr>
      <vt:lpstr>Results – Neutrino Direction Shallow Station vs. Previous Results </vt:lpstr>
      <vt:lpstr>Results – Neutrino Direction Deep Station vs. Previous Results</vt:lpstr>
      <vt:lpstr>Results – Flavor Shallow Station vs. Previous Results</vt:lpstr>
      <vt:lpstr>Coverage - Shower Energy Reconstruction</vt:lpstr>
      <vt:lpstr>Coverage - Neutrino Direction Reconstruction</vt:lpstr>
      <vt:lpstr>Coverage Birefringence  </vt:lpstr>
      <vt:lpstr>Birefringence Affecting Reconstruction  </vt:lpstr>
      <vt:lpstr>What will we do after measuring the first neutrino?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Learning Reconstruction of Neutrino Events ARENA 2024, Chicago   Nils Heyer, Thorsten Glüsenkamp, Christian Glaser </dc:title>
  <dc:creator>Microsoft Office User</dc:creator>
  <cp:lastModifiedBy>Microsoft Office User</cp:lastModifiedBy>
  <cp:revision>19</cp:revision>
  <dcterms:created xsi:type="dcterms:W3CDTF">2024-05-23T13:10:08Z</dcterms:created>
  <dcterms:modified xsi:type="dcterms:W3CDTF">2024-06-12T14:27:53Z</dcterms:modified>
</cp:coreProperties>
</file>