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63"/>
  </p:notesMasterIdLst>
  <p:handoutMasterIdLst>
    <p:handoutMasterId r:id="rId64"/>
  </p:handoutMasterIdLst>
  <p:sldIdLst>
    <p:sldId id="648" r:id="rId3"/>
    <p:sldId id="926" r:id="rId4"/>
    <p:sldId id="929" r:id="rId5"/>
    <p:sldId id="901" r:id="rId6"/>
    <p:sldId id="865" r:id="rId7"/>
    <p:sldId id="906" r:id="rId8"/>
    <p:sldId id="907" r:id="rId9"/>
    <p:sldId id="908" r:id="rId10"/>
    <p:sldId id="833" r:id="rId11"/>
    <p:sldId id="903" r:id="rId12"/>
    <p:sldId id="870" r:id="rId13"/>
    <p:sldId id="671" r:id="rId14"/>
    <p:sldId id="909" r:id="rId15"/>
    <p:sldId id="873" r:id="rId16"/>
    <p:sldId id="850" r:id="rId17"/>
    <p:sldId id="820" r:id="rId18"/>
    <p:sldId id="868" r:id="rId19"/>
    <p:sldId id="874" r:id="rId20"/>
    <p:sldId id="863" r:id="rId21"/>
    <p:sldId id="911" r:id="rId22"/>
    <p:sldId id="821" r:id="rId23"/>
    <p:sldId id="861" r:id="rId24"/>
    <p:sldId id="855" r:id="rId25"/>
    <p:sldId id="856" r:id="rId26"/>
    <p:sldId id="858" r:id="rId27"/>
    <p:sldId id="857" r:id="rId28"/>
    <p:sldId id="876" r:id="rId29"/>
    <p:sldId id="834" r:id="rId30"/>
    <p:sldId id="879" r:id="rId31"/>
    <p:sldId id="880" r:id="rId32"/>
    <p:sldId id="832" r:id="rId33"/>
    <p:sldId id="877" r:id="rId34"/>
    <p:sldId id="835" r:id="rId35"/>
    <p:sldId id="836" r:id="rId36"/>
    <p:sldId id="881" r:id="rId37"/>
    <p:sldId id="913" r:id="rId38"/>
    <p:sldId id="916" r:id="rId39"/>
    <p:sldId id="914" r:id="rId40"/>
    <p:sldId id="882" r:id="rId41"/>
    <p:sldId id="838" r:id="rId42"/>
    <p:sldId id="839" r:id="rId43"/>
    <p:sldId id="859" r:id="rId44"/>
    <p:sldId id="840" r:id="rId45"/>
    <p:sldId id="853" r:id="rId46"/>
    <p:sldId id="848" r:id="rId47"/>
    <p:sldId id="885" r:id="rId48"/>
    <p:sldId id="842" r:id="rId49"/>
    <p:sldId id="843" r:id="rId50"/>
    <p:sldId id="919" r:id="rId51"/>
    <p:sldId id="883" r:id="rId52"/>
    <p:sldId id="886" r:id="rId53"/>
    <p:sldId id="904" r:id="rId54"/>
    <p:sldId id="940" r:id="rId55"/>
    <p:sldId id="941" r:id="rId56"/>
    <p:sldId id="937" r:id="rId57"/>
    <p:sldId id="938" r:id="rId58"/>
    <p:sldId id="847" r:id="rId59"/>
    <p:sldId id="849" r:id="rId60"/>
    <p:sldId id="816" r:id="rId61"/>
    <p:sldId id="939" r:id="rId6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Source Sans Pro"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Source Sans Pro"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Source Sans Pro"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Source Sans Pro"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Source Sans Pro"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Source Sans Pro"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Source Sans Pro"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Source Sans Pro"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Source Sans Pro"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pos="984" userDrawn="1">
          <p15:clr>
            <a:srgbClr val="A4A3A4"/>
          </p15:clr>
        </p15:guide>
        <p15:guide id="2" orient="horz" pos="3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247"/>
    <a:srgbClr val="87CEFB"/>
    <a:srgbClr val="FFA500"/>
    <a:srgbClr val="DB7B57"/>
    <a:srgbClr val="F0E68C"/>
    <a:srgbClr val="02FF00"/>
    <a:srgbClr val="FAAC1F"/>
    <a:srgbClr val="88001F"/>
    <a:srgbClr val="8B0020"/>
    <a:srgbClr val="8A0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82"/>
    <p:restoredTop sz="75442"/>
  </p:normalViewPr>
  <p:slideViewPr>
    <p:cSldViewPr snapToGrid="0" snapToObjects="1" showGuides="1">
      <p:cViewPr varScale="1">
        <p:scale>
          <a:sx n="126" d="100"/>
          <a:sy n="126" d="100"/>
        </p:scale>
        <p:origin x="1112" y="192"/>
      </p:cViewPr>
      <p:guideLst>
        <p:guide pos="984"/>
        <p:guide orient="horz" pos="396"/>
      </p:guideLst>
    </p:cSldViewPr>
  </p:slideViewPr>
  <p:outlineViewPr>
    <p:cViewPr>
      <p:scale>
        <a:sx n="33" d="100"/>
        <a:sy n="33" d="100"/>
      </p:scale>
      <p:origin x="0" y="-6152"/>
    </p:cViewPr>
  </p:outlin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105" d="100"/>
          <a:sy n="105" d="100"/>
        </p:scale>
        <p:origin x="3264"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187338-C9E7-944E-B9E1-2FBBDD516A3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F863773A-DCB6-2547-9E75-A8B9D7681F2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52D0B2B8-A60F-8544-BF2E-828A6D4E07C2}" type="datetimeFigureOut">
              <a:rPr lang="en-US" altLang="en-US" smtClean="0"/>
              <a:pPr/>
              <a:t>6/23/25</a:t>
            </a:fld>
            <a:endParaRPr lang="en-US" altLang="en-US"/>
          </a:p>
        </p:txBody>
      </p:sp>
      <p:sp>
        <p:nvSpPr>
          <p:cNvPr id="4" name="Footer Placeholder 3">
            <a:extLst>
              <a:ext uri="{FF2B5EF4-FFF2-40B4-BE49-F238E27FC236}">
                <a16:creationId xmlns:a16="http://schemas.microsoft.com/office/drawing/2014/main" id="{F7CDDBD8-48BD-3747-B46B-40A1EBC3CCB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F7C33834-64F8-624A-A1E4-DCBC4A7FAD2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0D423B3-868D-D341-A745-A09D31A60D2E}"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5EFABD-E7F9-2445-AE28-FC86A89968F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8E7C5F5-79FD-6946-83CC-0AB0650424F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1CA22E2E-12F9-F14E-874E-723EF56D9DE9}" type="datetimeFigureOut">
              <a:rPr lang="en-US" altLang="en-US" smtClean="0"/>
              <a:pPr/>
              <a:t>6/23/25</a:t>
            </a:fld>
            <a:endParaRPr lang="en-US" altLang="en-US"/>
          </a:p>
        </p:txBody>
      </p:sp>
      <p:sp>
        <p:nvSpPr>
          <p:cNvPr id="4" name="Slide Image Placeholder 3">
            <a:extLst>
              <a:ext uri="{FF2B5EF4-FFF2-40B4-BE49-F238E27FC236}">
                <a16:creationId xmlns:a16="http://schemas.microsoft.com/office/drawing/2014/main" id="{EE4B7E2A-0C85-8D41-A0D5-1EA20B032DDE}"/>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0722A481-C810-C745-B458-012A56EC0DE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F774181-31D2-374C-A453-7F5964D4530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A2AE5A0C-09D5-AA40-AAA6-DED7D1B818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716A5C8-01E1-BE48-83F3-9A215E0FA8AB}"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talk I will talk about how galaxy clusters, the largest  virialized structure on the sky, can be used to understand our universe and how we can combine their information with other cosmological probes in DES. </a:t>
            </a:r>
          </a:p>
          <a:p>
            <a:endParaRPr lang="en-US" dirty="0"/>
          </a:p>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a:t>
            </a:fld>
            <a:endParaRPr lang="en-US" altLang="en-US"/>
          </a:p>
        </p:txBody>
      </p:sp>
    </p:spTree>
    <p:extLst>
      <p:ext uri="{BB962C8B-B14F-4D97-AF65-F5344CB8AC3E}">
        <p14:creationId xmlns:p14="http://schemas.microsoft.com/office/powerpoint/2010/main" val="301697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clusters detected from those wavelength have delivered competitive cosmological constraints. </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10</a:t>
            </a:fld>
            <a:endParaRPr lang="en-US" altLang="en-US"/>
          </a:p>
        </p:txBody>
      </p:sp>
    </p:spTree>
    <p:extLst>
      <p:ext uri="{BB962C8B-B14F-4D97-AF65-F5344CB8AC3E}">
        <p14:creationId xmlns:p14="http://schemas.microsoft.com/office/powerpoint/2010/main" val="438624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DES we can also detect galaxy clusters by looking for </a:t>
            </a:r>
            <a:r>
              <a:rPr lang="en-US" dirty="0" err="1"/>
              <a:t>overdensity</a:t>
            </a:r>
            <a:r>
              <a:rPr lang="en-US" dirty="0"/>
              <a:t> of red galaxies </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11</a:t>
            </a:fld>
            <a:endParaRPr lang="en-US" altLang="en-US"/>
          </a:p>
        </p:txBody>
      </p:sp>
    </p:spTree>
    <p:extLst>
      <p:ext uri="{BB962C8B-B14F-4D97-AF65-F5344CB8AC3E}">
        <p14:creationId xmlns:p14="http://schemas.microsoft.com/office/powerpoint/2010/main" val="305238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identified more than 16 k galaxy clusters in our data. This is the largest cluster sample used for cosmological analysis to date. </a:t>
            </a:r>
          </a:p>
          <a:p>
            <a:r>
              <a:rPr lang="en-US" dirty="0"/>
              <a:t>Here are just a few examples of them. </a:t>
            </a:r>
          </a:p>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12</a:t>
            </a:fld>
            <a:endParaRPr lang="en-US" altLang="en-US"/>
          </a:p>
        </p:txBody>
      </p:sp>
    </p:spTree>
    <p:extLst>
      <p:ext uri="{BB962C8B-B14F-4D97-AF65-F5344CB8AC3E}">
        <p14:creationId xmlns:p14="http://schemas.microsoft.com/office/powerpoint/2010/main" val="628061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13</a:t>
            </a:fld>
            <a:endParaRPr lang="en-US" altLang="en-US"/>
          </a:p>
        </p:txBody>
      </p:sp>
    </p:spTree>
    <p:extLst>
      <p:ext uri="{BB962C8B-B14F-4D97-AF65-F5344CB8AC3E}">
        <p14:creationId xmlns:p14="http://schemas.microsoft.com/office/powerpoint/2010/main" val="69140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accurate red sequence model leads to sub-percent redshift accuracy. </a:t>
            </a:r>
          </a:p>
          <a:p>
            <a:r>
              <a:rPr lang="en-US" dirty="0"/>
              <a:t>Around 25% of our sample has </a:t>
            </a:r>
            <a:r>
              <a:rPr lang="en-US" dirty="0" err="1"/>
              <a:t>spectrascoic</a:t>
            </a:r>
            <a:r>
              <a:rPr lang="en-US" dirty="0"/>
              <a:t> redshift so we can use that to validate our redshift accuracy. </a:t>
            </a:r>
            <a:br>
              <a:rPr lang="en-US" dirty="0"/>
            </a:br>
            <a:r>
              <a:rPr lang="en-US" dirty="0"/>
              <a:t>In the plot I am showing you a comparison of photometric redshift and spectroscopic redshift. </a:t>
            </a:r>
          </a:p>
          <a:p>
            <a:endParaRPr lang="en-US" dirty="0"/>
          </a:p>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14</a:t>
            </a:fld>
            <a:endParaRPr lang="en-US" altLang="en-US"/>
          </a:p>
        </p:txBody>
      </p:sp>
    </p:spTree>
    <p:extLst>
      <p:ext uri="{BB962C8B-B14F-4D97-AF65-F5344CB8AC3E}">
        <p14:creationId xmlns:p14="http://schemas.microsoft.com/office/powerpoint/2010/main" val="2381723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 cluster samples is well validated  </a:t>
            </a:r>
          </a:p>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15</a:t>
            </a:fld>
            <a:endParaRPr lang="en-US" altLang="en-US"/>
          </a:p>
        </p:txBody>
      </p:sp>
    </p:spTree>
    <p:extLst>
      <p:ext uri="{BB962C8B-B14F-4D97-AF65-F5344CB8AC3E}">
        <p14:creationId xmlns:p14="http://schemas.microsoft.com/office/powerpoint/2010/main" val="3710647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16</a:t>
            </a:fld>
            <a:endParaRPr lang="en-US" altLang="en-US"/>
          </a:p>
        </p:txBody>
      </p:sp>
    </p:spTree>
    <p:extLst>
      <p:ext uri="{BB962C8B-B14F-4D97-AF65-F5344CB8AC3E}">
        <p14:creationId xmlns:p14="http://schemas.microsoft.com/office/powerpoint/2010/main" val="1390311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17</a:t>
            </a:fld>
            <a:endParaRPr lang="en-US" altLang="en-US"/>
          </a:p>
        </p:txBody>
      </p:sp>
    </p:spTree>
    <p:extLst>
      <p:ext uri="{BB962C8B-B14F-4D97-AF65-F5344CB8AC3E}">
        <p14:creationId xmlns:p14="http://schemas.microsoft.com/office/powerpoint/2010/main" val="112218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18</a:t>
            </a:fld>
            <a:endParaRPr lang="en-US" altLang="en-US"/>
          </a:p>
        </p:txBody>
      </p:sp>
    </p:spTree>
    <p:extLst>
      <p:ext uri="{BB962C8B-B14F-4D97-AF65-F5344CB8AC3E}">
        <p14:creationId xmlns:p14="http://schemas.microsoft.com/office/powerpoint/2010/main" val="1136790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practice, we can correlate the shape distortion of galaxy and cluster position. The correlation function is called cluster lensing. </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19</a:t>
            </a:fld>
            <a:endParaRPr lang="en-US" altLang="en-US"/>
          </a:p>
        </p:txBody>
      </p:sp>
    </p:spTree>
    <p:extLst>
      <p:ext uri="{BB962C8B-B14F-4D97-AF65-F5344CB8AC3E}">
        <p14:creationId xmlns:p14="http://schemas.microsoft.com/office/powerpoint/2010/main" val="290596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2</a:t>
            </a:fld>
            <a:endParaRPr lang="en-US" altLang="en-US"/>
          </a:p>
        </p:txBody>
      </p:sp>
    </p:spTree>
    <p:extLst>
      <p:ext uri="{BB962C8B-B14F-4D97-AF65-F5344CB8AC3E}">
        <p14:creationId xmlns:p14="http://schemas.microsoft.com/office/powerpoint/2010/main" val="2905939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20</a:t>
            </a:fld>
            <a:endParaRPr lang="en-US" altLang="en-US"/>
          </a:p>
        </p:txBody>
      </p:sp>
    </p:spTree>
    <p:extLst>
      <p:ext uri="{BB962C8B-B14F-4D97-AF65-F5344CB8AC3E}">
        <p14:creationId xmlns:p14="http://schemas.microsoft.com/office/powerpoint/2010/main" val="337288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many years of work in DES, it seems the best candidate to explain this result is that optically selected clusters suffer from projection effect. </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21</a:t>
            </a:fld>
            <a:endParaRPr lang="en-US" altLang="en-US"/>
          </a:p>
        </p:txBody>
      </p:sp>
    </p:spTree>
    <p:extLst>
      <p:ext uri="{BB962C8B-B14F-4D97-AF65-F5344CB8AC3E}">
        <p14:creationId xmlns:p14="http://schemas.microsoft.com/office/powerpoint/2010/main" val="1768590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example cluster in our DES image </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22</a:t>
            </a:fld>
            <a:endParaRPr lang="en-US" altLang="en-US"/>
          </a:p>
        </p:txBody>
      </p:sp>
    </p:spTree>
    <p:extLst>
      <p:ext uri="{BB962C8B-B14F-4D97-AF65-F5344CB8AC3E}">
        <p14:creationId xmlns:p14="http://schemas.microsoft.com/office/powerpoint/2010/main" val="4036179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 the ability to look at the cluster from the side, we will get the top figure. </a:t>
            </a:r>
          </a:p>
          <a:p>
            <a:r>
              <a:rPr lang="en-US" dirty="0"/>
              <a:t>We are looking through the large-scale structure. </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23</a:t>
            </a:fld>
            <a:endParaRPr lang="en-US" altLang="en-US"/>
          </a:p>
        </p:txBody>
      </p:sp>
    </p:spTree>
    <p:extLst>
      <p:ext uri="{BB962C8B-B14F-4D97-AF65-F5344CB8AC3E}">
        <p14:creationId xmlns:p14="http://schemas.microsoft.com/office/powerpoint/2010/main" val="2528308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Because of photometric redshift uncertainties, we cannot distinguish between galaxies residing in the target halo and those located in other projected halos.</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Chances alignment of the line-of-sight structure, whose galaxies misidentified as cluster members. </a:t>
            </a:r>
          </a:p>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25</a:t>
            </a:fld>
            <a:endParaRPr lang="en-US" altLang="en-US"/>
          </a:p>
        </p:txBody>
      </p:sp>
    </p:spTree>
    <p:extLst>
      <p:ext uri="{BB962C8B-B14F-4D97-AF65-F5344CB8AC3E}">
        <p14:creationId xmlns:p14="http://schemas.microsoft.com/office/powerpoint/2010/main" val="3828982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27</a:t>
            </a:fld>
            <a:endParaRPr lang="en-US" altLang="en-US"/>
          </a:p>
        </p:txBody>
      </p:sp>
    </p:spTree>
    <p:extLst>
      <p:ext uri="{BB962C8B-B14F-4D97-AF65-F5344CB8AC3E}">
        <p14:creationId xmlns:p14="http://schemas.microsoft.com/office/powerpoint/2010/main" val="3514237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Mis-centering, baryonic effect, boost factor, etc.</a:t>
            </a:r>
            <a:br>
              <a:rPr lang="en-US" dirty="0">
                <a:solidFill>
                  <a:schemeClr val="tx1"/>
                </a:solidFill>
                <a:latin typeface="+mn-lt"/>
              </a:rPr>
            </a:br>
            <a:r>
              <a:rPr lang="en-US" dirty="0">
                <a:solidFill>
                  <a:schemeClr val="tx1"/>
                </a:solidFill>
                <a:latin typeface="+mn-lt"/>
              </a:rPr>
              <a:t>How can we proceed? </a:t>
            </a:r>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28</a:t>
            </a:fld>
            <a:endParaRPr lang="en-US" altLang="en-US"/>
          </a:p>
        </p:txBody>
      </p:sp>
    </p:spTree>
    <p:extLst>
      <p:ext uri="{BB962C8B-B14F-4D97-AF65-F5344CB8AC3E}">
        <p14:creationId xmlns:p14="http://schemas.microsoft.com/office/powerpoint/2010/main" val="4162866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29</a:t>
            </a:fld>
            <a:endParaRPr lang="en-US" altLang="en-US"/>
          </a:p>
        </p:txBody>
      </p:sp>
    </p:spTree>
    <p:extLst>
      <p:ext uri="{BB962C8B-B14F-4D97-AF65-F5344CB8AC3E}">
        <p14:creationId xmlns:p14="http://schemas.microsoft.com/office/powerpoint/2010/main" val="4161933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30</a:t>
            </a:fld>
            <a:endParaRPr lang="en-US" altLang="en-US"/>
          </a:p>
        </p:txBody>
      </p:sp>
    </p:spTree>
    <p:extLst>
      <p:ext uri="{BB962C8B-B14F-4D97-AF65-F5344CB8AC3E}">
        <p14:creationId xmlns:p14="http://schemas.microsoft.com/office/powerpoint/2010/main" val="4287345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31</a:t>
            </a:fld>
            <a:endParaRPr lang="en-US" altLang="en-US"/>
          </a:p>
        </p:txBody>
      </p:sp>
    </p:spTree>
    <p:extLst>
      <p:ext uri="{BB962C8B-B14F-4D97-AF65-F5344CB8AC3E}">
        <p14:creationId xmlns:p14="http://schemas.microsoft.com/office/powerpoint/2010/main" val="309386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latin typeface="+mn-lt"/>
                  </a:rPr>
                  <a:t>Let’s take a look of the current attempts to answer this question. </a:t>
                </a:r>
              </a:p>
              <a:p>
                <a:r>
                  <a:rPr lang="en-US" dirty="0">
                    <a:latin typeface="+mn-lt"/>
                  </a:rPr>
                  <a:t>First we have measurement of the cosmic microwave background from the Planck satellite. We can use those measurements and the standard cosmological model LCDM to make a predictions of the amplitude of cosmic structure  fluctuation today. Currently the value is around 0.83. </a:t>
                </a:r>
                <a:endParaRPr lang="en-US" dirty="0"/>
              </a:p>
            </p:txBody>
          </p:sp>
        </mc:Choice>
        <mc:Fallback xmlns="">
          <p:sp>
            <p:nvSpPr>
              <p:cNvPr id="3" name="Notes Placeholder 2"/>
              <p:cNvSpPr>
                <a:spLocks noGrp="1"/>
              </p:cNvSpPr>
              <p:nvPr>
                <p:ph type="body" idx="1"/>
              </p:nvPr>
            </p:nvSpPr>
            <p:spPr/>
            <p:txBody>
              <a:bodyPr/>
              <a:lstStyle/>
              <a:p>
                <a:r>
                  <a:rPr lang="en-US" dirty="0">
                    <a:latin typeface="+mn-lt"/>
                  </a:rPr>
                  <a:t>DESI clustering is consistent with </a:t>
                </a:r>
                <a:r>
                  <a:rPr lang="en-US" i="0">
                    <a:solidFill>
                      <a:srgbClr val="B0E0E7"/>
                    </a:solidFill>
                    <a:latin typeface="Cambria Math" panose="02040503050406030204" pitchFamily="18" charset="0"/>
                  </a:rPr>
                  <a:t>Λ</a:t>
                </a:r>
                <a:r>
                  <a:rPr lang="en-US" dirty="0">
                    <a:solidFill>
                      <a:srgbClr val="B0E0E7"/>
                    </a:solidFill>
                  </a:rPr>
                  <a:t>CDM</a:t>
                </a:r>
                <a:r>
                  <a:rPr lang="en-US" dirty="0">
                    <a:latin typeface="+mn-lt"/>
                  </a:rPr>
                  <a:t>  but error</a:t>
                </a:r>
                <a:r>
                  <a:rPr lang="en-US" baseline="0" dirty="0">
                    <a:latin typeface="+mn-lt"/>
                  </a:rPr>
                  <a:t> is bad</a:t>
                </a:r>
                <a:endParaRPr lang="en-US" dirty="0"/>
              </a:p>
            </p:txBody>
          </p:sp>
        </mc:Fallback>
      </mc:AlternateContent>
      <p:sp>
        <p:nvSpPr>
          <p:cNvPr id="4" name="Slide Number Placeholder 3"/>
          <p:cNvSpPr>
            <a:spLocks noGrp="1"/>
          </p:cNvSpPr>
          <p:nvPr>
            <p:ph type="sldNum" sz="quarter" idx="5"/>
          </p:nvPr>
        </p:nvSpPr>
        <p:spPr/>
        <p:txBody>
          <a:bodyPr/>
          <a:lstStyle/>
          <a:p>
            <a:fld id="{D716A5C8-01E1-BE48-83F3-9A215E0FA8AB}" type="slidenum">
              <a:rPr lang="en-US" altLang="en-US" smtClean="0"/>
              <a:pPr/>
              <a:t>3</a:t>
            </a:fld>
            <a:endParaRPr lang="en-US" altLang="en-US"/>
          </a:p>
        </p:txBody>
      </p:sp>
    </p:spTree>
    <p:extLst>
      <p:ext uri="{BB962C8B-B14F-4D97-AF65-F5344CB8AC3E}">
        <p14:creationId xmlns:p14="http://schemas.microsoft.com/office/powerpoint/2010/main" val="254776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Mis-centering, baryonic effect, boost factor, etc.</a:t>
            </a:r>
            <a:br>
              <a:rPr lang="en-US" dirty="0">
                <a:solidFill>
                  <a:schemeClr val="tx1"/>
                </a:solidFill>
                <a:latin typeface="+mn-lt"/>
              </a:rPr>
            </a:br>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32</a:t>
            </a:fld>
            <a:endParaRPr lang="en-US" altLang="en-US"/>
          </a:p>
        </p:txBody>
      </p:sp>
    </p:spTree>
    <p:extLst>
      <p:ext uri="{BB962C8B-B14F-4D97-AF65-F5344CB8AC3E}">
        <p14:creationId xmlns:p14="http://schemas.microsoft.com/office/powerpoint/2010/main" val="2006738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33</a:t>
            </a:fld>
            <a:endParaRPr lang="en-US" altLang="en-US"/>
          </a:p>
        </p:txBody>
      </p:sp>
    </p:spTree>
    <p:extLst>
      <p:ext uri="{BB962C8B-B14F-4D97-AF65-F5344CB8AC3E}">
        <p14:creationId xmlns:p14="http://schemas.microsoft.com/office/powerpoint/2010/main" val="3622510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pathfinder study is quite promising but we have to apply this to the full DES data. </a:t>
            </a:r>
          </a:p>
          <a:p>
            <a:endParaRPr lang="en-US" dirty="0"/>
          </a:p>
          <a:p>
            <a:r>
              <a:rPr lang="en-US" dirty="0"/>
              <a:t>Following a unified validation procedure and systematic control standard. </a:t>
            </a:r>
          </a:p>
          <a:p>
            <a:endParaRPr lang="en-US" dirty="0"/>
          </a:p>
          <a:p>
            <a:r>
              <a:rPr lang="en-US" dirty="0"/>
              <a:t>We have necessarily sophisticated model </a:t>
            </a:r>
          </a:p>
          <a:p>
            <a:endParaRPr lang="en-US" dirty="0"/>
          </a:p>
          <a:p>
            <a:r>
              <a:rPr lang="en-US" dirty="0"/>
              <a:t>15min</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34</a:t>
            </a:fld>
            <a:endParaRPr lang="en-US" altLang="en-US"/>
          </a:p>
        </p:txBody>
      </p:sp>
    </p:spTree>
    <p:extLst>
      <p:ext uri="{BB962C8B-B14F-4D97-AF65-F5344CB8AC3E}">
        <p14:creationId xmlns:p14="http://schemas.microsoft.com/office/powerpoint/2010/main" val="3638618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performed a comprehensive test of systematic for cluster cosmology </a:t>
            </a:r>
          </a:p>
          <a:p>
            <a:r>
              <a:rPr lang="en-US" dirty="0"/>
              <a:t>The result is shown in the plot. </a:t>
            </a:r>
          </a:p>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35</a:t>
            </a:fld>
            <a:endParaRPr lang="en-US" altLang="en-US"/>
          </a:p>
        </p:txBody>
      </p:sp>
    </p:spTree>
    <p:extLst>
      <p:ext uri="{BB962C8B-B14F-4D97-AF65-F5344CB8AC3E}">
        <p14:creationId xmlns:p14="http://schemas.microsoft.com/office/powerpoint/2010/main" val="2958050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36</a:t>
            </a:fld>
            <a:endParaRPr lang="en-US" altLang="en-US"/>
          </a:p>
        </p:txBody>
      </p:sp>
    </p:spTree>
    <p:extLst>
      <p:ext uri="{BB962C8B-B14F-4D97-AF65-F5344CB8AC3E}">
        <p14:creationId xmlns:p14="http://schemas.microsoft.com/office/powerpoint/2010/main" val="2737110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mins</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37</a:t>
            </a:fld>
            <a:endParaRPr lang="en-US" altLang="en-US"/>
          </a:p>
        </p:txBody>
      </p:sp>
    </p:spTree>
    <p:extLst>
      <p:ext uri="{BB962C8B-B14F-4D97-AF65-F5344CB8AC3E}">
        <p14:creationId xmlns:p14="http://schemas.microsoft.com/office/powerpoint/2010/main" val="2650044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39</a:t>
            </a:fld>
            <a:endParaRPr lang="en-US" altLang="en-US"/>
          </a:p>
        </p:txBody>
      </p:sp>
    </p:spTree>
    <p:extLst>
      <p:ext uri="{BB962C8B-B14F-4D97-AF65-F5344CB8AC3E}">
        <p14:creationId xmlns:p14="http://schemas.microsoft.com/office/powerpoint/2010/main" val="3640192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plot here shows the ratio of cluster </a:t>
            </a:r>
            <a:r>
              <a:rPr lang="en-US" dirty="0" err="1"/>
              <a:t>abundacnes</a:t>
            </a:r>
            <a:r>
              <a:rPr lang="en-US" dirty="0"/>
              <a:t> in simulation and data. </a:t>
            </a:r>
          </a:p>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40</a:t>
            </a:fld>
            <a:endParaRPr lang="en-US" altLang="en-US"/>
          </a:p>
        </p:txBody>
      </p:sp>
    </p:spTree>
    <p:extLst>
      <p:ext uri="{BB962C8B-B14F-4D97-AF65-F5344CB8AC3E}">
        <p14:creationId xmlns:p14="http://schemas.microsoft.com/office/powerpoint/2010/main" val="561417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 with the new simulation, we can stringently test our analysis pipeline. </a:t>
            </a:r>
          </a:p>
          <a:p>
            <a:r>
              <a:rPr lang="en-US" dirty="0"/>
              <a:t>Specifically we make five different versions of the mock universe, each with a different realism. </a:t>
            </a:r>
          </a:p>
          <a:p>
            <a:r>
              <a:rPr lang="en-US" dirty="0"/>
              <a:t>The differences range from whether the cluster finder knows the position and redshift of the halos. </a:t>
            </a:r>
          </a:p>
          <a:p>
            <a:r>
              <a:rPr lang="en-US" dirty="0"/>
              <a:t>Whether the galaxies have true redshift </a:t>
            </a:r>
          </a:p>
          <a:p>
            <a:r>
              <a:rPr lang="en-US" dirty="0"/>
              <a:t>Whether we have magnification effect. </a:t>
            </a:r>
          </a:p>
          <a:p>
            <a:endParaRPr lang="en-US" dirty="0"/>
          </a:p>
          <a:p>
            <a:endParaRPr lang="en-US" dirty="0"/>
          </a:p>
          <a:p>
            <a:r>
              <a:rPr lang="en-US" dirty="0"/>
              <a:t>We perform our analyses in all five mock universe  and the result is shown in the plot. </a:t>
            </a:r>
          </a:p>
          <a:p>
            <a:endParaRPr lang="en-US" dirty="0"/>
          </a:p>
          <a:p>
            <a:r>
              <a:rPr lang="en-US" dirty="0"/>
              <a:t>In all cases, our analysis pipeline can recover true cosmology parameters used to generate the simulation </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41</a:t>
            </a:fld>
            <a:endParaRPr lang="en-US" altLang="en-US"/>
          </a:p>
        </p:txBody>
      </p:sp>
    </p:spTree>
    <p:extLst>
      <p:ext uri="{BB962C8B-B14F-4D97-AF65-F5344CB8AC3E}">
        <p14:creationId xmlns:p14="http://schemas.microsoft.com/office/powerpoint/2010/main" val="2315387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20:30</a:t>
            </a:r>
          </a:p>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42</a:t>
            </a:fld>
            <a:endParaRPr lang="en-US" altLang="en-US"/>
          </a:p>
        </p:txBody>
      </p:sp>
    </p:spTree>
    <p:extLst>
      <p:ext uri="{BB962C8B-B14F-4D97-AF65-F5344CB8AC3E}">
        <p14:creationId xmlns:p14="http://schemas.microsoft.com/office/powerpoint/2010/main" val="1083716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Most</a:t>
                </a:r>
                <a:r>
                  <a:rPr lang="en-US" sz="1200" baseline="0" dirty="0">
                    <a:latin typeface="+mn-lt"/>
                  </a:rPr>
                  <a:t> of the</a:t>
                </a:r>
                <a:r>
                  <a:rPr lang="en-US" sz="1200" dirty="0">
                    <a:latin typeface="+mn-lt"/>
                  </a:rPr>
                  <a:t> measurement is ~ 1-2</a:t>
                </a:r>
                <a14:m>
                  <m:oMath xmlns:m="http://schemas.openxmlformats.org/officeDocument/2006/math">
                    <m:r>
                      <a:rPr lang="en-US" sz="1200" b="0" i="1" smtClean="0">
                        <a:latin typeface="Cambria Math" panose="02040503050406030204" pitchFamily="18" charset="0"/>
                      </a:rPr>
                      <m:t>𝜎</m:t>
                    </m:r>
                  </m:oMath>
                </a14:m>
                <a:r>
                  <a:rPr lang="en-US" sz="1200" dirty="0">
                    <a:latin typeface="+mn-lt"/>
                  </a:rPr>
                  <a:t> lower than CMB</a:t>
                </a:r>
                <a:r>
                  <a:rPr lang="en-US" dirty="0">
                    <a:latin typeface="+mn-lt"/>
                  </a:rPr>
                  <a:t>, </a:t>
                </a:r>
                <a:br>
                  <a:rPr lang="en-US" dirty="0">
                    <a:latin typeface="+mn-lt"/>
                  </a:rPr>
                </a:br>
                <a:r>
                  <a:rPr lang="en-US" dirty="0">
                    <a:latin typeface="+mn-lt"/>
                  </a:rPr>
                  <a:t>including lensing, clustering, and cluster abundances.</a:t>
                </a:r>
              </a:p>
              <a:p>
                <a:pPr marL="285750" indent="-285750">
                  <a:buFont typeface="Arial" panose="020B0604020202020204" pitchFamily="34" charset="0"/>
                  <a:buChar char="•"/>
                </a:pPr>
                <a:r>
                  <a:rPr lang="en-US" dirty="0">
                    <a:latin typeface="+mn-lt"/>
                  </a:rPr>
                  <a:t>Systematics or new physics? </a:t>
                </a:r>
              </a:p>
            </p:txBody>
          </p:sp>
        </mc:Choice>
        <mc:Fallback xmlns="">
          <p:sp>
            <p:nvSpPr>
              <p:cNvPr id="3" name="Notes Placeholder 2"/>
              <p:cNvSpPr>
                <a:spLocks noGrp="1"/>
              </p:cNvSpPr>
              <p:nvPr>
                <p:ph type="body" idx="1"/>
              </p:nvPr>
            </p:nvSpPr>
            <p:spPr/>
            <p:txBody>
              <a:bodyPr/>
              <a:lstStyle/>
              <a:p>
                <a:r>
                  <a:rPr lang="en-US" dirty="0">
                    <a:latin typeface="+mn-lt"/>
                  </a:rPr>
                  <a:t>DESI clustering is consistent with </a:t>
                </a:r>
                <a:r>
                  <a:rPr lang="en-US" i="0">
                    <a:solidFill>
                      <a:srgbClr val="B0E0E7"/>
                    </a:solidFill>
                    <a:latin typeface="Cambria Math" panose="02040503050406030204" pitchFamily="18" charset="0"/>
                  </a:rPr>
                  <a:t>Λ</a:t>
                </a:r>
                <a:r>
                  <a:rPr lang="en-US" dirty="0">
                    <a:solidFill>
                      <a:srgbClr val="B0E0E7"/>
                    </a:solidFill>
                  </a:rPr>
                  <a:t>CDM</a:t>
                </a:r>
                <a:r>
                  <a:rPr lang="en-US" dirty="0">
                    <a:latin typeface="+mn-lt"/>
                  </a:rPr>
                  <a:t>  but error</a:t>
                </a:r>
                <a:r>
                  <a:rPr lang="en-US" baseline="0" dirty="0">
                    <a:latin typeface="+mn-lt"/>
                  </a:rPr>
                  <a:t> is bad</a:t>
                </a:r>
                <a:endParaRPr lang="en-US" dirty="0"/>
              </a:p>
            </p:txBody>
          </p:sp>
        </mc:Fallback>
      </mc:AlternateContent>
      <p:sp>
        <p:nvSpPr>
          <p:cNvPr id="4" name="Slide Number Placeholder 3"/>
          <p:cNvSpPr>
            <a:spLocks noGrp="1"/>
          </p:cNvSpPr>
          <p:nvPr>
            <p:ph type="sldNum" sz="quarter" idx="5"/>
          </p:nvPr>
        </p:nvSpPr>
        <p:spPr/>
        <p:txBody>
          <a:bodyPr/>
          <a:lstStyle/>
          <a:p>
            <a:fld id="{D716A5C8-01E1-BE48-83F3-9A215E0FA8AB}" type="slidenum">
              <a:rPr lang="en-US" altLang="en-US" smtClean="0"/>
              <a:pPr/>
              <a:t>4</a:t>
            </a:fld>
            <a:endParaRPr lang="en-US" altLang="en-US"/>
          </a:p>
        </p:txBody>
      </p:sp>
    </p:spTree>
    <p:extLst>
      <p:ext uri="{BB962C8B-B14F-4D97-AF65-F5344CB8AC3E}">
        <p14:creationId xmlns:p14="http://schemas.microsoft.com/office/powerpoint/2010/main" val="2090959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43</a:t>
            </a:fld>
            <a:endParaRPr lang="en-US" altLang="en-US"/>
          </a:p>
        </p:txBody>
      </p:sp>
    </p:spTree>
    <p:extLst>
      <p:ext uri="{BB962C8B-B14F-4D97-AF65-F5344CB8AC3E}">
        <p14:creationId xmlns:p14="http://schemas.microsoft.com/office/powerpoint/2010/main" val="3284774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44</a:t>
            </a:fld>
            <a:endParaRPr lang="en-US" altLang="en-US"/>
          </a:p>
        </p:txBody>
      </p:sp>
    </p:spTree>
    <p:extLst>
      <p:ext uri="{BB962C8B-B14F-4D97-AF65-F5344CB8AC3E}">
        <p14:creationId xmlns:p14="http://schemas.microsoft.com/office/powerpoint/2010/main" val="2474441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mn-lt"/>
              </a:rPr>
              <a:t>We can compare our cluster cosmology constraints with with results from clusters detected in different wavelength, such as SPT shown in white and </a:t>
            </a:r>
            <a:r>
              <a:rPr lang="en-US" dirty="0" err="1">
                <a:latin typeface="+mn-lt"/>
              </a:rPr>
              <a:t>erosita</a:t>
            </a:r>
            <a:r>
              <a:rPr lang="en-US" dirty="0">
                <a:latin typeface="+mn-lt"/>
              </a:rPr>
              <a:t> shown in pink. </a:t>
            </a:r>
          </a:p>
          <a:p>
            <a:pPr marL="285750" indent="-285750">
              <a:buFont typeface="Arial" panose="020B0604020202020204" pitchFamily="34" charset="0"/>
              <a:buChar char="•"/>
            </a:pPr>
            <a:r>
              <a:rPr lang="en-US" dirty="0">
                <a:latin typeface="+mn-lt"/>
              </a:rPr>
              <a:t>We see that they are consistent with each other within 1-2 sigma. </a:t>
            </a:r>
          </a:p>
          <a:p>
            <a:pPr marL="285750" indent="-285750">
              <a:buFont typeface="Arial" panose="020B0604020202020204" pitchFamily="34" charset="0"/>
              <a:buChar char="•"/>
            </a:pPr>
            <a:r>
              <a:rPr lang="en-US" dirty="0">
                <a:latin typeface="+mn-lt"/>
              </a:rPr>
              <a:t>I should that these analyses differ in many different aspects. </a:t>
            </a:r>
          </a:p>
          <a:p>
            <a:pPr marL="285750" indent="-285750">
              <a:buFont typeface="Arial" panose="020B0604020202020204" pitchFamily="34" charset="0"/>
              <a:buChar char="•"/>
            </a:pPr>
            <a:r>
              <a:rPr lang="en-US" dirty="0">
                <a:latin typeface="+mn-lt"/>
              </a:rPr>
              <a:t>The fact that they are all consistent with each other within 1-2 sigma, indicating that clusters with mass calibrated by weak lensing a robust cosmological probe.</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45</a:t>
            </a:fld>
            <a:endParaRPr lang="en-US" altLang="en-US"/>
          </a:p>
        </p:txBody>
      </p:sp>
    </p:spTree>
    <p:extLst>
      <p:ext uri="{BB962C8B-B14F-4D97-AF65-F5344CB8AC3E}">
        <p14:creationId xmlns:p14="http://schemas.microsoft.com/office/powerpoint/2010/main" val="300502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quantify the tension is non-trivial etc.</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46</a:t>
            </a:fld>
            <a:endParaRPr lang="en-US" altLang="en-US"/>
          </a:p>
        </p:txBody>
      </p:sp>
    </p:spTree>
    <p:extLst>
      <p:ext uri="{BB962C8B-B14F-4D97-AF65-F5344CB8AC3E}">
        <p14:creationId xmlns:p14="http://schemas.microsoft.com/office/powerpoint/2010/main" val="3462240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47</a:t>
            </a:fld>
            <a:endParaRPr lang="en-US" altLang="en-US"/>
          </a:p>
        </p:txBody>
      </p:sp>
    </p:spTree>
    <p:extLst>
      <p:ext uri="{BB962C8B-B14F-4D97-AF65-F5344CB8AC3E}">
        <p14:creationId xmlns:p14="http://schemas.microsoft.com/office/powerpoint/2010/main" val="3100976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Empty face! </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48</a:t>
            </a:fld>
            <a:endParaRPr lang="en-US" altLang="en-US"/>
          </a:p>
        </p:txBody>
      </p:sp>
    </p:spTree>
    <p:extLst>
      <p:ext uri="{BB962C8B-B14F-4D97-AF65-F5344CB8AC3E}">
        <p14:creationId xmlns:p14="http://schemas.microsoft.com/office/powerpoint/2010/main" val="3365945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we posed</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50</a:t>
            </a:fld>
            <a:endParaRPr lang="en-US" altLang="en-US"/>
          </a:p>
        </p:txBody>
      </p:sp>
    </p:spTree>
    <p:extLst>
      <p:ext uri="{BB962C8B-B14F-4D97-AF65-F5344CB8AC3E}">
        <p14:creationId xmlns:p14="http://schemas.microsoft.com/office/powerpoint/2010/main" val="19619656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51</a:t>
            </a:fld>
            <a:endParaRPr lang="en-US" altLang="en-US"/>
          </a:p>
        </p:txBody>
      </p:sp>
    </p:spTree>
    <p:extLst>
      <p:ext uri="{BB962C8B-B14F-4D97-AF65-F5344CB8AC3E}">
        <p14:creationId xmlns:p14="http://schemas.microsoft.com/office/powerpoint/2010/main" val="3559612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52</a:t>
            </a:fld>
            <a:endParaRPr lang="en-US" altLang="en-US"/>
          </a:p>
        </p:txBody>
      </p:sp>
    </p:spTree>
    <p:extLst>
      <p:ext uri="{BB962C8B-B14F-4D97-AF65-F5344CB8AC3E}">
        <p14:creationId xmlns:p14="http://schemas.microsoft.com/office/powerpoint/2010/main" val="1499245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53</a:t>
            </a:fld>
            <a:endParaRPr lang="en-US" altLang="en-US"/>
          </a:p>
        </p:txBody>
      </p:sp>
    </p:spTree>
    <p:extLst>
      <p:ext uri="{BB962C8B-B14F-4D97-AF65-F5344CB8AC3E}">
        <p14:creationId xmlns:p14="http://schemas.microsoft.com/office/powerpoint/2010/main" val="283598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latin typeface="+mn-lt"/>
                  </a:rPr>
                  <a:t>The Dark Energy Survey is uniquely positioned because it has multiple probes. </a:t>
                </a:r>
              </a:p>
              <a:p>
                <a:r>
                  <a:rPr lang="en-US" dirty="0">
                    <a:latin typeface="+mn-lt"/>
                  </a:rPr>
                  <a:t>Each of this probe has similar constraining power and has different systematics </a:t>
                </a:r>
              </a:p>
              <a:p>
                <a:endParaRPr lang="en-US" dirty="0"/>
              </a:p>
            </p:txBody>
          </p:sp>
        </mc:Choice>
        <mc:Fallback xmlns="">
          <p:sp>
            <p:nvSpPr>
              <p:cNvPr id="3" name="Notes Placeholder 2"/>
              <p:cNvSpPr>
                <a:spLocks noGrp="1"/>
              </p:cNvSpPr>
              <p:nvPr>
                <p:ph type="body" idx="1"/>
              </p:nvPr>
            </p:nvSpPr>
            <p:spPr/>
            <p:txBody>
              <a:bodyPr/>
              <a:lstStyle/>
              <a:p>
                <a:r>
                  <a:rPr lang="en-US" dirty="0">
                    <a:latin typeface="+mn-lt"/>
                  </a:rPr>
                  <a:t>DESI clustering is consistent with </a:t>
                </a:r>
                <a:r>
                  <a:rPr lang="en-US" i="0">
                    <a:solidFill>
                      <a:srgbClr val="B0E0E7"/>
                    </a:solidFill>
                    <a:latin typeface="Cambria Math" panose="02040503050406030204" pitchFamily="18" charset="0"/>
                  </a:rPr>
                  <a:t>Λ</a:t>
                </a:r>
                <a:r>
                  <a:rPr lang="en-US" dirty="0">
                    <a:solidFill>
                      <a:srgbClr val="B0E0E7"/>
                    </a:solidFill>
                  </a:rPr>
                  <a:t>CDM</a:t>
                </a:r>
                <a:r>
                  <a:rPr lang="en-US" dirty="0">
                    <a:latin typeface="+mn-lt"/>
                  </a:rPr>
                  <a:t>  but error</a:t>
                </a:r>
                <a:r>
                  <a:rPr lang="en-US" baseline="0" dirty="0">
                    <a:latin typeface="+mn-lt"/>
                  </a:rPr>
                  <a:t> is bad</a:t>
                </a:r>
                <a:endParaRPr lang="en-US" dirty="0"/>
              </a:p>
            </p:txBody>
          </p:sp>
        </mc:Fallback>
      </mc:AlternateContent>
      <p:sp>
        <p:nvSpPr>
          <p:cNvPr id="4" name="Slide Number Placeholder 3"/>
          <p:cNvSpPr>
            <a:spLocks noGrp="1"/>
          </p:cNvSpPr>
          <p:nvPr>
            <p:ph type="sldNum" sz="quarter" idx="5"/>
          </p:nvPr>
        </p:nvSpPr>
        <p:spPr/>
        <p:txBody>
          <a:bodyPr/>
          <a:lstStyle/>
          <a:p>
            <a:fld id="{D716A5C8-01E1-BE48-83F3-9A215E0FA8AB}" type="slidenum">
              <a:rPr lang="en-US" altLang="en-US" smtClean="0"/>
              <a:pPr/>
              <a:t>5</a:t>
            </a:fld>
            <a:endParaRPr lang="en-US" altLang="en-US"/>
          </a:p>
        </p:txBody>
      </p:sp>
    </p:spTree>
    <p:extLst>
      <p:ext uri="{BB962C8B-B14F-4D97-AF65-F5344CB8AC3E}">
        <p14:creationId xmlns:p14="http://schemas.microsoft.com/office/powerpoint/2010/main" val="33373308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54</a:t>
            </a:fld>
            <a:endParaRPr lang="en-US" altLang="en-US"/>
          </a:p>
        </p:txBody>
      </p:sp>
    </p:spTree>
    <p:extLst>
      <p:ext uri="{BB962C8B-B14F-4D97-AF65-F5344CB8AC3E}">
        <p14:creationId xmlns:p14="http://schemas.microsoft.com/office/powerpoint/2010/main" val="1378787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Parallel analyses on DES-Y3 data </a:t>
            </a:r>
          </a:p>
          <a:p>
            <a:endParaRPr lang="en-US" dirty="0"/>
          </a:p>
          <a:p>
            <a:endParaRPr lang="en-US" dirty="0"/>
          </a:p>
          <a:p>
            <a:pPr algn="ctr"/>
            <a:r>
              <a:rPr lang="en-US" dirty="0"/>
              <a:t>27mins 04es</a:t>
            </a:r>
          </a:p>
          <a:p>
            <a:endParaRPr lang="en-US" dirty="0"/>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58</a:t>
            </a:fld>
            <a:endParaRPr lang="en-US" altLang="en-US"/>
          </a:p>
        </p:txBody>
      </p:sp>
    </p:spTree>
    <p:extLst>
      <p:ext uri="{BB962C8B-B14F-4D97-AF65-F5344CB8AC3E}">
        <p14:creationId xmlns:p14="http://schemas.microsoft.com/office/powerpoint/2010/main" val="2293272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latin typeface="+mn-lt"/>
                  </a:rPr>
                  <a:t>The Dark Energy Survey is a unique </a:t>
                </a:r>
                <a:r>
                  <a:rPr lang="en-US" dirty="0" err="1">
                    <a:latin typeface="+mn-lt"/>
                  </a:rPr>
                  <a:t>experiement</a:t>
                </a:r>
                <a:r>
                  <a:rPr lang="en-US" dirty="0">
                    <a:latin typeface="+mn-lt"/>
                  </a:rPr>
                  <a:t>. </a:t>
                </a:r>
              </a:p>
              <a:p>
                <a:r>
                  <a:rPr lang="en-US" dirty="0">
                    <a:latin typeface="+mn-lt"/>
                  </a:rPr>
                  <a:t>We can compare these probes to check the systematics or we can combine them to improve the statistical precisions</a:t>
                </a:r>
              </a:p>
            </p:txBody>
          </p:sp>
        </mc:Choice>
        <mc:Fallback xmlns="">
          <p:sp>
            <p:nvSpPr>
              <p:cNvPr id="3" name="Notes Placeholder 2"/>
              <p:cNvSpPr>
                <a:spLocks noGrp="1"/>
              </p:cNvSpPr>
              <p:nvPr>
                <p:ph type="body" idx="1"/>
              </p:nvPr>
            </p:nvSpPr>
            <p:spPr/>
            <p:txBody>
              <a:bodyPr/>
              <a:lstStyle/>
              <a:p>
                <a:r>
                  <a:rPr lang="en-US" dirty="0">
                    <a:latin typeface="+mn-lt"/>
                  </a:rPr>
                  <a:t>DESI clustering is consistent with </a:t>
                </a:r>
                <a:r>
                  <a:rPr lang="en-US" i="0">
                    <a:solidFill>
                      <a:srgbClr val="B0E0E7"/>
                    </a:solidFill>
                    <a:latin typeface="Cambria Math" panose="02040503050406030204" pitchFamily="18" charset="0"/>
                  </a:rPr>
                  <a:t>Λ</a:t>
                </a:r>
                <a:r>
                  <a:rPr lang="en-US" dirty="0">
                    <a:solidFill>
                      <a:srgbClr val="B0E0E7"/>
                    </a:solidFill>
                  </a:rPr>
                  <a:t>CDM</a:t>
                </a:r>
                <a:r>
                  <a:rPr lang="en-US" dirty="0">
                    <a:latin typeface="+mn-lt"/>
                  </a:rPr>
                  <a:t>  but error</a:t>
                </a:r>
                <a:r>
                  <a:rPr lang="en-US" baseline="0" dirty="0">
                    <a:latin typeface="+mn-lt"/>
                  </a:rPr>
                  <a:t> is bad</a:t>
                </a:r>
                <a:endParaRPr lang="en-US" dirty="0"/>
              </a:p>
            </p:txBody>
          </p:sp>
        </mc:Fallback>
      </mc:AlternateContent>
      <p:sp>
        <p:nvSpPr>
          <p:cNvPr id="4" name="Slide Number Placeholder 3"/>
          <p:cNvSpPr>
            <a:spLocks noGrp="1"/>
          </p:cNvSpPr>
          <p:nvPr>
            <p:ph type="sldNum" sz="quarter" idx="5"/>
          </p:nvPr>
        </p:nvSpPr>
        <p:spPr/>
        <p:txBody>
          <a:bodyPr/>
          <a:lstStyle/>
          <a:p>
            <a:fld id="{D716A5C8-01E1-BE48-83F3-9A215E0FA8AB}" type="slidenum">
              <a:rPr lang="en-US" altLang="en-US" smtClean="0"/>
              <a:pPr/>
              <a:t>6</a:t>
            </a:fld>
            <a:endParaRPr lang="en-US" altLang="en-US"/>
          </a:p>
        </p:txBody>
      </p:sp>
    </p:spTree>
    <p:extLst>
      <p:ext uri="{BB962C8B-B14F-4D97-AF65-F5344CB8AC3E}">
        <p14:creationId xmlns:p14="http://schemas.microsoft.com/office/powerpoint/2010/main" val="1023396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latin typeface="+mn-lt"/>
                  </a:rPr>
                  <a:t>We can compare them to check the </a:t>
                </a:r>
              </a:p>
              <a:p>
                <a:endParaRPr lang="en-US" dirty="0"/>
              </a:p>
            </p:txBody>
          </p:sp>
        </mc:Choice>
        <mc:Fallback xmlns="">
          <p:sp>
            <p:nvSpPr>
              <p:cNvPr id="3" name="Notes Placeholder 2"/>
              <p:cNvSpPr>
                <a:spLocks noGrp="1"/>
              </p:cNvSpPr>
              <p:nvPr>
                <p:ph type="body" idx="1"/>
              </p:nvPr>
            </p:nvSpPr>
            <p:spPr/>
            <p:txBody>
              <a:bodyPr/>
              <a:lstStyle/>
              <a:p>
                <a:r>
                  <a:rPr lang="en-US" dirty="0">
                    <a:latin typeface="+mn-lt"/>
                  </a:rPr>
                  <a:t>DESI clustering is consistent with </a:t>
                </a:r>
                <a:r>
                  <a:rPr lang="en-US" i="0">
                    <a:solidFill>
                      <a:srgbClr val="B0E0E7"/>
                    </a:solidFill>
                    <a:latin typeface="Cambria Math" panose="02040503050406030204" pitchFamily="18" charset="0"/>
                  </a:rPr>
                  <a:t>Λ</a:t>
                </a:r>
                <a:r>
                  <a:rPr lang="en-US" dirty="0">
                    <a:solidFill>
                      <a:srgbClr val="B0E0E7"/>
                    </a:solidFill>
                  </a:rPr>
                  <a:t>CDM</a:t>
                </a:r>
                <a:r>
                  <a:rPr lang="en-US" dirty="0">
                    <a:latin typeface="+mn-lt"/>
                  </a:rPr>
                  <a:t>  but error</a:t>
                </a:r>
                <a:r>
                  <a:rPr lang="en-US" baseline="0" dirty="0">
                    <a:latin typeface="+mn-lt"/>
                  </a:rPr>
                  <a:t> is bad</a:t>
                </a:r>
                <a:endParaRPr lang="en-US" dirty="0"/>
              </a:p>
            </p:txBody>
          </p:sp>
        </mc:Fallback>
      </mc:AlternateContent>
      <p:sp>
        <p:nvSpPr>
          <p:cNvPr id="4" name="Slide Number Placeholder 3"/>
          <p:cNvSpPr>
            <a:spLocks noGrp="1"/>
          </p:cNvSpPr>
          <p:nvPr>
            <p:ph type="sldNum" sz="quarter" idx="5"/>
          </p:nvPr>
        </p:nvSpPr>
        <p:spPr/>
        <p:txBody>
          <a:bodyPr/>
          <a:lstStyle/>
          <a:p>
            <a:fld id="{D716A5C8-01E1-BE48-83F3-9A215E0FA8AB}" type="slidenum">
              <a:rPr lang="en-US" altLang="en-US" smtClean="0"/>
              <a:pPr/>
              <a:t>7</a:t>
            </a:fld>
            <a:endParaRPr lang="en-US" altLang="en-US"/>
          </a:p>
        </p:txBody>
      </p:sp>
    </p:spTree>
    <p:extLst>
      <p:ext uri="{BB962C8B-B14F-4D97-AF65-F5344CB8AC3E}">
        <p14:creationId xmlns:p14="http://schemas.microsoft.com/office/powerpoint/2010/main" val="192740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a:latin typeface="+mn-lt"/>
                  </a:rPr>
                  <a:t>DESI clustering is consistent with </a:t>
                </a:r>
                <a:r>
                  <a:rPr lang="en-US" i="0">
                    <a:solidFill>
                      <a:srgbClr val="B0E0E7"/>
                    </a:solidFill>
                    <a:latin typeface="Cambria Math" panose="02040503050406030204" pitchFamily="18" charset="0"/>
                  </a:rPr>
                  <a:t>Λ</a:t>
                </a:r>
                <a:r>
                  <a:rPr lang="en-US" dirty="0">
                    <a:solidFill>
                      <a:srgbClr val="B0E0E7"/>
                    </a:solidFill>
                  </a:rPr>
                  <a:t>CDM</a:t>
                </a:r>
                <a:r>
                  <a:rPr lang="en-US" dirty="0">
                    <a:latin typeface="+mn-lt"/>
                  </a:rPr>
                  <a:t>  but error</a:t>
                </a:r>
                <a:r>
                  <a:rPr lang="en-US" baseline="0" dirty="0">
                    <a:latin typeface="+mn-lt"/>
                  </a:rPr>
                  <a:t> is bad</a:t>
                </a:r>
                <a:endParaRPr lang="en-US" dirty="0"/>
              </a:p>
            </p:txBody>
          </p:sp>
        </mc:Fallback>
      </mc:AlternateContent>
      <p:sp>
        <p:nvSpPr>
          <p:cNvPr id="4" name="Slide Number Placeholder 3"/>
          <p:cNvSpPr>
            <a:spLocks noGrp="1"/>
          </p:cNvSpPr>
          <p:nvPr>
            <p:ph type="sldNum" sz="quarter" idx="5"/>
          </p:nvPr>
        </p:nvSpPr>
        <p:spPr/>
        <p:txBody>
          <a:bodyPr/>
          <a:lstStyle/>
          <a:p>
            <a:fld id="{D716A5C8-01E1-BE48-83F3-9A215E0FA8AB}" type="slidenum">
              <a:rPr lang="en-US" altLang="en-US" smtClean="0"/>
              <a:pPr/>
              <a:t>8</a:t>
            </a:fld>
            <a:endParaRPr lang="en-US" altLang="en-US"/>
          </a:p>
        </p:txBody>
      </p:sp>
    </p:spTree>
    <p:extLst>
      <p:ext uri="{BB962C8B-B14F-4D97-AF65-F5344CB8AC3E}">
        <p14:creationId xmlns:p14="http://schemas.microsoft.com/office/powerpoint/2010/main" val="166569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the analysis, let’s first review what galaxy clusters are </a:t>
            </a:r>
          </a:p>
          <a:p>
            <a:r>
              <a:rPr lang="en-US" dirty="0"/>
              <a:t>It is largest virialized structure in the universe. </a:t>
            </a:r>
          </a:p>
          <a:p>
            <a:endParaRPr lang="en-US" dirty="0"/>
          </a:p>
          <a:p>
            <a:r>
              <a:rPr lang="en-US" dirty="0"/>
              <a:t>4:50s</a:t>
            </a:r>
          </a:p>
        </p:txBody>
      </p:sp>
      <p:sp>
        <p:nvSpPr>
          <p:cNvPr id="4" name="Slide Number Placeholder 3"/>
          <p:cNvSpPr>
            <a:spLocks noGrp="1"/>
          </p:cNvSpPr>
          <p:nvPr>
            <p:ph type="sldNum" sz="quarter" idx="5"/>
          </p:nvPr>
        </p:nvSpPr>
        <p:spPr/>
        <p:txBody>
          <a:bodyPr/>
          <a:lstStyle/>
          <a:p>
            <a:fld id="{D716A5C8-01E1-BE48-83F3-9A215E0FA8AB}" type="slidenum">
              <a:rPr lang="en-US" altLang="en-US" smtClean="0"/>
              <a:pPr/>
              <a:t>9</a:t>
            </a:fld>
            <a:endParaRPr lang="en-US" altLang="en-US"/>
          </a:p>
        </p:txBody>
      </p:sp>
    </p:spTree>
    <p:extLst>
      <p:ext uri="{BB962C8B-B14F-4D97-AF65-F5344CB8AC3E}">
        <p14:creationId xmlns:p14="http://schemas.microsoft.com/office/powerpoint/2010/main" val="262215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BCA3F6-A9A2-0A47-81BE-ECD416DC3250}"/>
              </a:ext>
            </a:extLst>
          </p:cNvPr>
          <p:cNvSpPr>
            <a:spLocks noChangeArrowheads="1"/>
          </p:cNvSpPr>
          <p:nvPr/>
        </p:nvSpPr>
        <p:spPr bwMode="auto">
          <a:xfrm>
            <a:off x="0" y="4806950"/>
            <a:ext cx="9155113" cy="342900"/>
          </a:xfrm>
          <a:prstGeom prst="rect">
            <a:avLst/>
          </a:prstGeom>
          <a:solidFill>
            <a:srgbClr val="88001F"/>
          </a:solidFill>
          <a:ln w="9525">
            <a:solidFill>
              <a:srgbClr val="8A0020"/>
            </a:solidFill>
            <a:miter lim="800000"/>
            <a:headEnd/>
            <a:tailEnd/>
          </a:ln>
          <a:effectLst>
            <a:outerShdw blurRad="38100" dist="25401" dir="2700000" algn="br" rotWithShape="0">
              <a:srgbClr val="808080">
                <a:alpha val="59999"/>
              </a:srgbClr>
            </a:outerShdw>
          </a:effectLst>
        </p:spPr>
        <p:txBody>
          <a:bodyPr anchor="ctr"/>
          <a:lstStyle>
            <a:lvl1pPr eaLnBrk="0" hangingPunct="0">
              <a:defRPr sz="2400">
                <a:solidFill>
                  <a:schemeClr val="tx1"/>
                </a:solidFill>
                <a:latin typeface="Source Sans Pro"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Source Sans Pro"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Source Sans Pro"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Source Sans Pro"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Source Sans Pro"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2" name="Title 1"/>
          <p:cNvSpPr>
            <a:spLocks noGrp="1"/>
          </p:cNvSpPr>
          <p:nvPr>
            <p:ph type="ctrTitle"/>
          </p:nvPr>
        </p:nvSpPr>
        <p:spPr>
          <a:xfrm>
            <a:off x="457200" y="1792517"/>
            <a:ext cx="8229600" cy="618473"/>
          </a:xfrm>
          <a:prstGeom prst="rect">
            <a:avLst/>
          </a:prstGeom>
        </p:spPr>
        <p:txBody>
          <a:bodyPr>
            <a:noAutofit/>
          </a:bodyPr>
          <a:lstStyle>
            <a:lvl1pPr algn="ctr">
              <a:defRPr sz="3600">
                <a:solidFill>
                  <a:schemeClr val="tx1"/>
                </a:solidFill>
              </a:defRPr>
            </a:lvl1pPr>
          </a:lstStyle>
          <a:p>
            <a:r>
              <a:rPr lang="en-US"/>
              <a:t>Click to edit Master title style</a:t>
            </a:r>
            <a:endParaRPr lang="en-US" dirty="0"/>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0990"/>
            <a:ext cx="8229600" cy="461897"/>
          </a:xfrm>
          <a:prstGeom prst="rect">
            <a:avLst/>
          </a:prstGeom>
        </p:spPr>
        <p:txBody>
          <a:bodyPr>
            <a:noAutofit/>
          </a:bodyPr>
          <a:lstStyle>
            <a:lvl1pPr marL="0" indent="0" algn="ctr">
              <a:buNone/>
              <a:defRPr sz="2100" cap="small" spc="300">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7995090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067B7A-3A01-8B4A-A349-0EACE5BC9FBD}"/>
              </a:ext>
            </a:extLst>
          </p:cNvPr>
          <p:cNvSpPr>
            <a:spLocks noChangeArrowheads="1"/>
          </p:cNvSpPr>
          <p:nvPr/>
        </p:nvSpPr>
        <p:spPr bwMode="auto">
          <a:xfrm>
            <a:off x="0"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808080">
                <a:alpha val="59999"/>
              </a:srgbClr>
            </a:outerShdw>
          </a:effectLst>
        </p:spPr>
        <p:txBody>
          <a:bodyPr anchor="ctr"/>
          <a:lstStyle>
            <a:lvl1pPr eaLnBrk="0" hangingPunct="0">
              <a:defRPr sz="2400">
                <a:solidFill>
                  <a:schemeClr val="tx1"/>
                </a:solidFill>
                <a:latin typeface="Source Sans Pro"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Source Sans Pro"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Source Sans Pro"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Source Sans Pro"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Source Sans Pro"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pic>
        <p:nvPicPr>
          <p:cNvPr id="7" name="Picture 14" title="Stanford University">
            <a:extLst>
              <a:ext uri="{FF2B5EF4-FFF2-40B4-BE49-F238E27FC236}">
                <a16:creationId xmlns:a16="http://schemas.microsoft.com/office/drawing/2014/main" id="{0B7A1A64-5F75-4D45-92E6-37E48387E1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4883150"/>
            <a:ext cx="1546225"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77"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7" y="2571750"/>
            <a:ext cx="2954337" cy="932975"/>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Picture Placeholder 16"/>
          <p:cNvSpPr>
            <a:spLocks noGrp="1"/>
          </p:cNvSpPr>
          <p:nvPr>
            <p:ph type="pic" sz="quarter" idx="13"/>
          </p:nvPr>
        </p:nvSpPr>
        <p:spPr>
          <a:xfrm>
            <a:off x="4665662" y="1535112"/>
            <a:ext cx="1951038" cy="1951038"/>
          </a:xfrm>
          <a:prstGeom prst="rect">
            <a:avLst/>
          </a:prstGeom>
          <a:blipFill rotWithShape="1">
            <a:blip r:embed="rId3">
              <a:extLst>
                <a:ext uri="{28A0092B-C50C-407E-A947-70E740481C1C}">
                  <a14:useLocalDpi xmlns:a14="http://schemas.microsoft.com/office/drawing/2010/main" val="0"/>
                </a:ext>
              </a:extLst>
            </a:blip>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defRPr lang="en-US" sz="12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3590925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dirty="0"/>
              <a:t>Click to edit Master title style</a:t>
            </a:r>
          </a:p>
        </p:txBody>
      </p:sp>
      <p:sp>
        <p:nvSpPr>
          <p:cNvPr id="7" name="Content Placeholder 6"/>
          <p:cNvSpPr>
            <a:spLocks noGrp="1"/>
          </p:cNvSpPr>
          <p:nvPr>
            <p:ph sz="quarter" idx="10"/>
          </p:nvPr>
        </p:nvSpPr>
        <p:spPr>
          <a:xfrm>
            <a:off x="955677" y="908685"/>
            <a:ext cx="7700963"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Google Shape;38;p6">
            <a:extLst>
              <a:ext uri="{FF2B5EF4-FFF2-40B4-BE49-F238E27FC236}">
                <a16:creationId xmlns:a16="http://schemas.microsoft.com/office/drawing/2014/main" id="{B21B5033-43B7-7446-8BC5-86FEA26E3358}"/>
              </a:ext>
            </a:extLst>
          </p:cNvPr>
          <p:cNvSpPr txBox="1"/>
          <p:nvPr userDrawn="1"/>
        </p:nvSpPr>
        <p:spPr>
          <a:xfrm>
            <a:off x="60325" y="7938"/>
            <a:ext cx="457200" cy="457200"/>
          </a:xfrm>
          <a:prstGeom prst="rect">
            <a:avLst/>
          </a:prstGeom>
          <a:noFill/>
          <a:ln>
            <a:noFill/>
          </a:ln>
        </p:spPr>
        <p:txBody>
          <a:bodyPr spcFirstLastPara="1" wrap="square" lIns="45700" tIns="0" rIns="45700" bIns="0" anchor="ctr" anchorCtr="1">
            <a:noAutofit/>
          </a:bodyPr>
          <a:lstStyle/>
          <a:p>
            <a:pPr marL="0" marR="0" lvl="0" indent="0" algn="ctr" rtl="0">
              <a:spcBef>
                <a:spcPts val="0"/>
              </a:spcBef>
              <a:spcAft>
                <a:spcPts val="0"/>
              </a:spcAft>
              <a:buNone/>
            </a:pPr>
            <a:fld id="{00000000-1234-1234-1234-123412341234}" type="slidenum">
              <a:rPr lang="en-US" sz="1000">
                <a:solidFill>
                  <a:srgbClr val="7F7F7F"/>
                </a:solidFill>
                <a:latin typeface="Arial"/>
                <a:ea typeface="Arial"/>
                <a:cs typeface="Arial"/>
                <a:sym typeface="Arial"/>
              </a:rPr>
              <a:t>‹#›</a:t>
            </a:fld>
            <a:endParaRPr sz="1000" dirty="0">
              <a:solidFill>
                <a:srgbClr val="7F7F7F"/>
              </a:solidFill>
              <a:latin typeface="Arial"/>
              <a:ea typeface="Arial"/>
              <a:cs typeface="Arial"/>
              <a:sym typeface="Arial"/>
            </a:endParaRPr>
          </a:p>
        </p:txBody>
      </p:sp>
    </p:spTree>
    <p:extLst>
      <p:ext uri="{BB962C8B-B14F-4D97-AF65-F5344CB8AC3E}">
        <p14:creationId xmlns:p14="http://schemas.microsoft.com/office/powerpoint/2010/main" val="1263974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a:extLst>
              <a:ext uri="{FF2B5EF4-FFF2-40B4-BE49-F238E27FC236}">
                <a16:creationId xmlns:a16="http://schemas.microsoft.com/office/drawing/2014/main" id="{2634E972-5A94-5045-96D7-6D01BF220502}"/>
              </a:ext>
            </a:extLst>
          </p:cNvPr>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Source Sans Pro"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Source Sans Pro"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Source Sans Pro"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Source Sans Pro"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9pPr>
          </a:lstStyle>
          <a:p>
            <a:pPr algn="ctr" eaLnBrk="1" hangingPunct="1"/>
            <a:fld id="{1031FBC1-F320-4043-9BE4-A8A09D2A8EDB}" type="slidenum">
              <a:rPr lang="en-US" altLang="en-US" sz="1000">
                <a:solidFill>
                  <a:srgbClr val="7F7F7F"/>
                </a:solidFill>
                <a:latin typeface="Arial" panose="020B0604020202020204" pitchFamily="34" charset="0"/>
              </a:rPr>
              <a:pPr algn="ctr" eaLnBrk="1" hangingPunct="1"/>
              <a:t>‹#›</a:t>
            </a:fld>
            <a:endParaRPr lang="en-US" altLang="en-US" sz="1000">
              <a:solidFill>
                <a:srgbClr val="7F7F7F"/>
              </a:solidFill>
              <a:latin typeface="Arial" panose="020B0604020202020204" pitchFamily="34" charset="0"/>
            </a:endParaRPr>
          </a:p>
        </p:txBody>
      </p:sp>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7"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1"/>
          </p:nvPr>
        </p:nvSpPr>
        <p:spPr>
          <a:xfrm>
            <a:off x="4876800" y="908685"/>
            <a:ext cx="3779838"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6169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5"/>
            <a:ext cx="7707862"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7" y="2841313"/>
            <a:ext cx="7707313"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Google Shape;38;p6">
            <a:extLst>
              <a:ext uri="{FF2B5EF4-FFF2-40B4-BE49-F238E27FC236}">
                <a16:creationId xmlns:a16="http://schemas.microsoft.com/office/drawing/2014/main" id="{B55655DE-3FA6-D44A-B965-BCC0DC81095E}"/>
              </a:ext>
            </a:extLst>
          </p:cNvPr>
          <p:cNvSpPr txBox="1"/>
          <p:nvPr userDrawn="1"/>
        </p:nvSpPr>
        <p:spPr>
          <a:xfrm>
            <a:off x="60325" y="7938"/>
            <a:ext cx="457200" cy="457200"/>
          </a:xfrm>
          <a:prstGeom prst="rect">
            <a:avLst/>
          </a:prstGeom>
          <a:noFill/>
          <a:ln>
            <a:noFill/>
          </a:ln>
        </p:spPr>
        <p:txBody>
          <a:bodyPr spcFirstLastPara="1" wrap="square" lIns="45700" tIns="0" rIns="45700" bIns="0" anchor="ctr" anchorCtr="1">
            <a:noAutofit/>
          </a:bodyPr>
          <a:lstStyle/>
          <a:p>
            <a:pPr marL="0" marR="0" lvl="0" indent="0" algn="ctr" rtl="0">
              <a:spcBef>
                <a:spcPts val="0"/>
              </a:spcBef>
              <a:spcAft>
                <a:spcPts val="0"/>
              </a:spcAft>
              <a:buNone/>
            </a:pPr>
            <a:fld id="{00000000-1234-1234-1234-123412341234}" type="slidenum">
              <a:rPr lang="en-US" sz="1000">
                <a:solidFill>
                  <a:srgbClr val="7F7F7F"/>
                </a:solidFill>
                <a:latin typeface="Arial"/>
                <a:ea typeface="Arial"/>
                <a:cs typeface="Arial"/>
                <a:sym typeface="Arial"/>
              </a:rPr>
              <a:t>‹#›</a:t>
            </a:fld>
            <a:endParaRPr sz="1000" dirty="0">
              <a:solidFill>
                <a:srgbClr val="7F7F7F"/>
              </a:solidFill>
              <a:latin typeface="Arial"/>
              <a:ea typeface="Arial"/>
              <a:cs typeface="Arial"/>
              <a:sym typeface="Arial"/>
            </a:endParaRPr>
          </a:p>
        </p:txBody>
      </p:sp>
    </p:spTree>
    <p:extLst>
      <p:ext uri="{BB962C8B-B14F-4D97-AF65-F5344CB8AC3E}">
        <p14:creationId xmlns:p14="http://schemas.microsoft.com/office/powerpoint/2010/main" val="2796957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7"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876800" y="908686"/>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76800" y="2837497"/>
            <a:ext cx="3779838" cy="183023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8;p6">
            <a:extLst>
              <a:ext uri="{FF2B5EF4-FFF2-40B4-BE49-F238E27FC236}">
                <a16:creationId xmlns:a16="http://schemas.microsoft.com/office/drawing/2014/main" id="{B39685B3-0136-2A48-B2F7-11C58296B2D6}"/>
              </a:ext>
            </a:extLst>
          </p:cNvPr>
          <p:cNvSpPr txBox="1"/>
          <p:nvPr userDrawn="1"/>
        </p:nvSpPr>
        <p:spPr>
          <a:xfrm>
            <a:off x="60325" y="7938"/>
            <a:ext cx="457200" cy="457200"/>
          </a:xfrm>
          <a:prstGeom prst="rect">
            <a:avLst/>
          </a:prstGeom>
          <a:noFill/>
          <a:ln>
            <a:noFill/>
          </a:ln>
        </p:spPr>
        <p:txBody>
          <a:bodyPr spcFirstLastPara="1" wrap="square" lIns="45700" tIns="0" rIns="45700" bIns="0" anchor="ctr" anchorCtr="1">
            <a:noAutofit/>
          </a:bodyPr>
          <a:lstStyle/>
          <a:p>
            <a:pPr marL="0" marR="0" lvl="0" indent="0" algn="ctr" rtl="0">
              <a:spcBef>
                <a:spcPts val="0"/>
              </a:spcBef>
              <a:spcAft>
                <a:spcPts val="0"/>
              </a:spcAft>
              <a:buNone/>
            </a:pPr>
            <a:fld id="{00000000-1234-1234-1234-123412341234}" type="slidenum">
              <a:rPr lang="en-US" sz="1000">
                <a:solidFill>
                  <a:srgbClr val="7F7F7F"/>
                </a:solidFill>
                <a:latin typeface="Arial"/>
                <a:ea typeface="Arial"/>
                <a:cs typeface="Arial"/>
                <a:sym typeface="Arial"/>
              </a:rPr>
              <a:t>‹#›</a:t>
            </a:fld>
            <a:endParaRPr sz="1000" dirty="0">
              <a:solidFill>
                <a:srgbClr val="7F7F7F"/>
              </a:solidFill>
              <a:latin typeface="Arial"/>
              <a:ea typeface="Arial"/>
              <a:cs typeface="Arial"/>
              <a:sym typeface="Arial"/>
            </a:endParaRPr>
          </a:p>
        </p:txBody>
      </p:sp>
    </p:spTree>
    <p:extLst>
      <p:ext uri="{BB962C8B-B14F-4D97-AF65-F5344CB8AC3E}">
        <p14:creationId xmlns:p14="http://schemas.microsoft.com/office/powerpoint/2010/main" val="146813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27" y="908686"/>
            <a:ext cx="3787775"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955677" y="2840613"/>
            <a:ext cx="3781425"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2"/>
          </p:nvPr>
        </p:nvSpPr>
        <p:spPr>
          <a:xfrm>
            <a:off x="4876800" y="908686"/>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3"/>
          </p:nvPr>
        </p:nvSpPr>
        <p:spPr>
          <a:xfrm>
            <a:off x="4876800" y="2840613"/>
            <a:ext cx="3779838"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8;p6">
            <a:extLst>
              <a:ext uri="{FF2B5EF4-FFF2-40B4-BE49-F238E27FC236}">
                <a16:creationId xmlns:a16="http://schemas.microsoft.com/office/drawing/2014/main" id="{03A4EAF6-1CC7-B04A-93AA-9B98E7768E91}"/>
              </a:ext>
            </a:extLst>
          </p:cNvPr>
          <p:cNvSpPr txBox="1"/>
          <p:nvPr userDrawn="1"/>
        </p:nvSpPr>
        <p:spPr>
          <a:xfrm>
            <a:off x="60325" y="7938"/>
            <a:ext cx="457200" cy="457200"/>
          </a:xfrm>
          <a:prstGeom prst="rect">
            <a:avLst/>
          </a:prstGeom>
          <a:noFill/>
          <a:ln>
            <a:noFill/>
          </a:ln>
        </p:spPr>
        <p:txBody>
          <a:bodyPr spcFirstLastPara="1" wrap="square" lIns="45700" tIns="0" rIns="45700" bIns="0" anchor="ctr" anchorCtr="1">
            <a:noAutofit/>
          </a:bodyPr>
          <a:lstStyle/>
          <a:p>
            <a:pPr marL="0" marR="0" lvl="0" indent="0" algn="ctr" rtl="0">
              <a:spcBef>
                <a:spcPts val="0"/>
              </a:spcBef>
              <a:spcAft>
                <a:spcPts val="0"/>
              </a:spcAft>
              <a:buNone/>
            </a:pPr>
            <a:fld id="{00000000-1234-1234-1234-123412341234}" type="slidenum">
              <a:rPr lang="en-US" sz="1000">
                <a:solidFill>
                  <a:srgbClr val="7F7F7F"/>
                </a:solidFill>
                <a:latin typeface="Arial"/>
                <a:ea typeface="Arial"/>
                <a:cs typeface="Arial"/>
                <a:sym typeface="Arial"/>
              </a:rPr>
              <a:t>‹#›</a:t>
            </a:fld>
            <a:endParaRPr sz="1000" dirty="0">
              <a:solidFill>
                <a:srgbClr val="7F7F7F"/>
              </a:solidFill>
              <a:latin typeface="Arial"/>
              <a:ea typeface="Arial"/>
              <a:cs typeface="Arial"/>
              <a:sym typeface="Arial"/>
            </a:endParaRPr>
          </a:p>
        </p:txBody>
      </p:sp>
    </p:spTree>
    <p:extLst>
      <p:ext uri="{BB962C8B-B14F-4D97-AF65-F5344CB8AC3E}">
        <p14:creationId xmlns:p14="http://schemas.microsoft.com/office/powerpoint/2010/main" val="64963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060D92-C346-9646-8FCC-A01C48FA41BF}"/>
              </a:ext>
            </a:extLst>
          </p:cNvPr>
          <p:cNvSpPr>
            <a:spLocks noChangeArrowheads="1"/>
          </p:cNvSpPr>
          <p:nvPr/>
        </p:nvSpPr>
        <p:spPr bwMode="auto">
          <a:xfrm>
            <a:off x="0" y="4806950"/>
            <a:ext cx="9155113" cy="342900"/>
          </a:xfrm>
          <a:prstGeom prst="rect">
            <a:avLst/>
          </a:prstGeom>
          <a:solidFill>
            <a:srgbClr val="8B0020"/>
          </a:solidFill>
          <a:ln w="9525">
            <a:solidFill>
              <a:srgbClr val="8C1515"/>
            </a:solidFill>
            <a:miter lim="800000"/>
            <a:headEnd/>
            <a:tailEnd/>
          </a:ln>
          <a:effectLst>
            <a:outerShdw blurRad="38100" dist="25401" dir="2700000" algn="br" rotWithShape="0">
              <a:srgbClr val="808080">
                <a:alpha val="59999"/>
              </a:srgbClr>
            </a:outerShdw>
          </a:effectLst>
        </p:spPr>
        <p:txBody>
          <a:bodyPr anchor="ctr"/>
          <a:lstStyle>
            <a:lvl1pPr eaLnBrk="0" hangingPunct="0">
              <a:defRPr sz="2400">
                <a:solidFill>
                  <a:schemeClr val="tx1"/>
                </a:solidFill>
                <a:latin typeface="Source Sans Pro"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Source Sans Pro"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Source Sans Pro"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Source Sans Pro"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Source Sans Pro"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sp>
        <p:nvSpPr>
          <p:cNvPr id="12" name="Title 1"/>
          <p:cNvSpPr>
            <a:spLocks noGrp="1"/>
          </p:cNvSpPr>
          <p:nvPr>
            <p:ph type="title"/>
          </p:nvPr>
        </p:nvSpPr>
        <p:spPr>
          <a:xfrm>
            <a:off x="1603377"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7" y="2571750"/>
            <a:ext cx="2954337" cy="932975"/>
          </a:xfrm>
          <a:prstGeom prst="rect">
            <a:avLst/>
          </a:prstGeom>
        </p:spPr>
        <p:txBody>
          <a:bodyPr/>
          <a:lstStyle>
            <a:lvl1pPr marL="0" indent="0" algn="r">
              <a:buNone/>
              <a:defRPr sz="1200" cap="all" spc="300">
                <a:solidFill>
                  <a:srgbClr val="8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Picture Placeholder 16"/>
          <p:cNvSpPr>
            <a:spLocks noGrp="1"/>
          </p:cNvSpPr>
          <p:nvPr>
            <p:ph type="pic" sz="quarter" idx="13"/>
          </p:nvPr>
        </p:nvSpPr>
        <p:spPr>
          <a:xfrm>
            <a:off x="4665662" y="1535112"/>
            <a:ext cx="1951038" cy="1951038"/>
          </a:xfrm>
          <a:prstGeom prst="rect">
            <a:avLst/>
          </a:prstGeom>
          <a:blipFill rotWithShape="1">
            <a:blip r:embed="rId2">
              <a:extLst>
                <a:ext uri="{28A0092B-C50C-407E-A947-70E740481C1C}">
                  <a14:useLocalDpi xmlns:a14="http://schemas.microsoft.com/office/drawing/2010/main" val="0"/>
                </a:ext>
              </a:extLst>
            </a:blip>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1200"/>
            </a:lvl1pPr>
          </a:lstStyle>
          <a:p>
            <a:pPr lvl="0"/>
            <a:r>
              <a:rPr lang="en-US" noProof="0"/>
              <a:t>Click icon to add picture</a:t>
            </a:r>
            <a:endParaRPr lang="en-US" noProof="0" dirty="0"/>
          </a:p>
        </p:txBody>
      </p:sp>
      <p:sp>
        <p:nvSpPr>
          <p:cNvPr id="2" name="Slide Number Placeholder 1">
            <a:extLst>
              <a:ext uri="{FF2B5EF4-FFF2-40B4-BE49-F238E27FC236}">
                <a16:creationId xmlns:a16="http://schemas.microsoft.com/office/drawing/2014/main" id="{0CA68585-A351-2F40-A00C-B39B26C49553}"/>
              </a:ext>
            </a:extLst>
          </p:cNvPr>
          <p:cNvSpPr>
            <a:spLocks noGrp="1"/>
          </p:cNvSpPr>
          <p:nvPr>
            <p:ph type="sldNum" sz="quarter" idx="14"/>
          </p:nvPr>
        </p:nvSpPr>
        <p:spPr>
          <a:xfrm>
            <a:off x="109538" y="4811713"/>
            <a:ext cx="846137" cy="271462"/>
          </a:xfrm>
          <a:prstGeom prst="rect">
            <a:avLst/>
          </a:prstGeom>
        </p:spPr>
        <p:txBody>
          <a:bodyPr/>
          <a:lstStyle/>
          <a:p>
            <a:fld id="{1373266C-1AED-3F4E-8AD5-BF0E7F21E62B}" type="slidenum">
              <a:rPr lang="en-US" altLang="en-US" smtClean="0"/>
              <a:pPr/>
              <a:t>‹#›</a:t>
            </a:fld>
            <a:endParaRPr lang="en-US" altLang="en-US"/>
          </a:p>
        </p:txBody>
      </p:sp>
    </p:spTree>
    <p:extLst>
      <p:ext uri="{BB962C8B-B14F-4D97-AF65-F5344CB8AC3E}">
        <p14:creationId xmlns:p14="http://schemas.microsoft.com/office/powerpoint/2010/main" val="81665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8" y="113357"/>
            <a:ext cx="7707862" cy="488024"/>
          </a:xfrm>
          <a:prstGeom prst="rect">
            <a:avLst/>
          </a:prstGeom>
        </p:spPr>
        <p:txBody>
          <a:bodyPr/>
          <a:lstStyle>
            <a:lvl1pPr algn="l">
              <a:defRPr sz="2400">
                <a:solidFill>
                  <a:schemeClr val="accent6">
                    <a:lumMod val="60000"/>
                    <a:lumOff val="40000"/>
                  </a:schemeClr>
                </a:solidFill>
              </a:defRPr>
            </a:lvl1pPr>
          </a:lstStyle>
          <a:p>
            <a:r>
              <a:rPr lang="en-US" dirty="0"/>
              <a:t>Click to edit Master title style</a:t>
            </a:r>
          </a:p>
        </p:txBody>
      </p:sp>
      <p:sp>
        <p:nvSpPr>
          <p:cNvPr id="7" name="Content Placeholder 6"/>
          <p:cNvSpPr>
            <a:spLocks noGrp="1"/>
          </p:cNvSpPr>
          <p:nvPr>
            <p:ph sz="quarter" idx="10"/>
          </p:nvPr>
        </p:nvSpPr>
        <p:spPr>
          <a:xfrm>
            <a:off x="955677" y="908685"/>
            <a:ext cx="7700963" cy="37590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639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8" y="113357"/>
            <a:ext cx="7707862" cy="488024"/>
          </a:xfrm>
          <a:prstGeom prst="rect">
            <a:avLst/>
          </a:prstGeom>
        </p:spPr>
        <p:txBody>
          <a:bodyPr/>
          <a:lstStyle>
            <a:lvl1pPr algn="l">
              <a:defRPr sz="2400">
                <a:solidFill>
                  <a:schemeClr val="accent6">
                    <a:lumMod val="60000"/>
                    <a:lumOff val="40000"/>
                  </a:schemeClr>
                </a:solidFill>
              </a:defRPr>
            </a:lvl1pPr>
          </a:lstStyle>
          <a:p>
            <a:r>
              <a:rPr lang="en-US" dirty="0"/>
              <a:t>Click to edit Master title style</a:t>
            </a:r>
          </a:p>
        </p:txBody>
      </p:sp>
      <p:sp>
        <p:nvSpPr>
          <p:cNvPr id="7" name="Content Placeholder 6"/>
          <p:cNvSpPr>
            <a:spLocks noGrp="1"/>
          </p:cNvSpPr>
          <p:nvPr>
            <p:ph sz="quarter" idx="10"/>
          </p:nvPr>
        </p:nvSpPr>
        <p:spPr>
          <a:xfrm>
            <a:off x="955677" y="908685"/>
            <a:ext cx="7700963" cy="3759042"/>
          </a:xfrm>
        </p:spPr>
        <p:txBody>
          <a:bodyPr/>
          <a:lstStyle>
            <a:lvl2pPr marL="0" indent="0">
              <a:buFont typeface="Arial"/>
              <a:buNone/>
              <a:defRPr baseline="0"/>
            </a:lvl2pPr>
            <a:lvl3pPr marL="344488" indent="0">
              <a:buNone/>
              <a:defRPr/>
            </a:lvl3pPr>
            <a:lvl4pPr marL="687387" indent="0">
              <a:buNone/>
              <a:defRPr/>
            </a:lvl4pPr>
            <a:lvl5pPr marL="1031875" indent="0">
              <a:buNone/>
              <a:defRPr/>
            </a:lvl5pPr>
          </a:lstStyle>
          <a:p>
            <a:pPr lvl="0"/>
            <a:r>
              <a:rPr lang="en-US" dirty="0"/>
              <a:t>Click to edit Master text styles</a:t>
            </a:r>
          </a:p>
        </p:txBody>
      </p:sp>
    </p:spTree>
    <p:extLst>
      <p:ext uri="{BB962C8B-B14F-4D97-AF65-F5344CB8AC3E}">
        <p14:creationId xmlns:p14="http://schemas.microsoft.com/office/powerpoint/2010/main" val="877325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113356"/>
            <a:ext cx="7707862" cy="488024"/>
          </a:xfrm>
          <a:prstGeom prst="rect">
            <a:avLst/>
          </a:prstGeom>
        </p:spPr>
        <p:txBody>
          <a:bodyPr/>
          <a:lstStyle>
            <a:lvl1pPr algn="l">
              <a:defRPr sz="2400">
                <a:solidFill>
                  <a:schemeClr val="accent6">
                    <a:lumMod val="60000"/>
                    <a:lumOff val="40000"/>
                  </a:schemeClr>
                </a:solidFill>
              </a:defRPr>
            </a:lvl1pPr>
          </a:lstStyle>
          <a:p>
            <a:r>
              <a:rPr lang="en-US" dirty="0"/>
              <a:t>Click to edit Master title style</a:t>
            </a:r>
          </a:p>
        </p:txBody>
      </p:sp>
      <p:sp>
        <p:nvSpPr>
          <p:cNvPr id="14" name="Content Placeholder 13"/>
          <p:cNvSpPr>
            <a:spLocks noGrp="1"/>
          </p:cNvSpPr>
          <p:nvPr>
            <p:ph sz="quarter" idx="10"/>
          </p:nvPr>
        </p:nvSpPr>
        <p:spPr>
          <a:xfrm>
            <a:off x="949327"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908685"/>
            <a:ext cx="3779838"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882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7" y="118639"/>
            <a:ext cx="7707862" cy="488024"/>
          </a:xfrm>
          <a:prstGeom prst="rect">
            <a:avLst/>
          </a:prstGeom>
        </p:spPr>
        <p:txBody>
          <a:bodyPr/>
          <a:lstStyle>
            <a:lvl1pPr algn="l">
              <a:defRPr sz="2400">
                <a:solidFill>
                  <a:schemeClr val="accent6">
                    <a:lumMod val="60000"/>
                    <a:lumOff val="40000"/>
                  </a:schemeClr>
                </a:solidFill>
              </a:defRPr>
            </a:lvl1pPr>
          </a:lstStyle>
          <a:p>
            <a:r>
              <a:rPr lang="en-US" dirty="0"/>
              <a:t>Click to edit Master title style</a:t>
            </a:r>
          </a:p>
        </p:txBody>
      </p:sp>
      <p:sp>
        <p:nvSpPr>
          <p:cNvPr id="12" name="Content Placeholder 11"/>
          <p:cNvSpPr>
            <a:spLocks noGrp="1"/>
          </p:cNvSpPr>
          <p:nvPr>
            <p:ph sz="quarter" idx="10"/>
          </p:nvPr>
        </p:nvSpPr>
        <p:spPr>
          <a:xfrm>
            <a:off x="948777" y="908685"/>
            <a:ext cx="7707862"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7" y="2841313"/>
            <a:ext cx="7707313"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oogle Shape;38;p6">
            <a:extLst>
              <a:ext uri="{FF2B5EF4-FFF2-40B4-BE49-F238E27FC236}">
                <a16:creationId xmlns:a16="http://schemas.microsoft.com/office/drawing/2014/main" id="{6A03543E-E4E1-904E-B30B-A179280357B6}"/>
              </a:ext>
            </a:extLst>
          </p:cNvPr>
          <p:cNvSpPr txBox="1"/>
          <p:nvPr userDrawn="1"/>
        </p:nvSpPr>
        <p:spPr>
          <a:xfrm>
            <a:off x="60325" y="7938"/>
            <a:ext cx="457200" cy="457200"/>
          </a:xfrm>
          <a:prstGeom prst="rect">
            <a:avLst/>
          </a:prstGeom>
          <a:noFill/>
          <a:ln>
            <a:noFill/>
          </a:ln>
        </p:spPr>
        <p:txBody>
          <a:bodyPr spcFirstLastPara="1" wrap="square" lIns="45700" tIns="0" rIns="45700" bIns="0" anchor="ctr" anchorCtr="1">
            <a:noAutofit/>
          </a:bodyPr>
          <a:lstStyle/>
          <a:p>
            <a:pPr marL="0" marR="0" lvl="0" indent="0" algn="ctr" rtl="0">
              <a:spcBef>
                <a:spcPts val="0"/>
              </a:spcBef>
              <a:spcAft>
                <a:spcPts val="0"/>
              </a:spcAft>
              <a:buNone/>
            </a:pPr>
            <a:endParaRPr sz="1600" dirty="0">
              <a:solidFill>
                <a:srgbClr val="7F7F7F"/>
              </a:solidFill>
              <a:latin typeface="+mn-lt"/>
              <a:ea typeface="Arial"/>
              <a:cs typeface="Arial"/>
              <a:sym typeface="Arial"/>
            </a:endParaRPr>
          </a:p>
        </p:txBody>
      </p:sp>
    </p:spTree>
    <p:extLst>
      <p:ext uri="{BB962C8B-B14F-4D97-AF65-F5344CB8AC3E}">
        <p14:creationId xmlns:p14="http://schemas.microsoft.com/office/powerpoint/2010/main" val="408536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9327" y="118497"/>
            <a:ext cx="7707862" cy="488024"/>
          </a:xfrm>
          <a:prstGeom prst="rect">
            <a:avLst/>
          </a:prstGeom>
        </p:spPr>
        <p:txBody>
          <a:bodyPr/>
          <a:lstStyle>
            <a:lvl1pPr algn="l">
              <a:defRPr sz="2400">
                <a:solidFill>
                  <a:schemeClr val="accent6">
                    <a:lumMod val="60000"/>
                    <a:lumOff val="40000"/>
                  </a:schemeClr>
                </a:solidFill>
              </a:defRPr>
            </a:lvl1pPr>
          </a:lstStyle>
          <a:p>
            <a:r>
              <a:rPr lang="en-US" dirty="0"/>
              <a:t>Click to edit Master title style</a:t>
            </a:r>
          </a:p>
        </p:txBody>
      </p:sp>
      <p:sp>
        <p:nvSpPr>
          <p:cNvPr id="3" name="Content Placeholder 2"/>
          <p:cNvSpPr>
            <a:spLocks noGrp="1"/>
          </p:cNvSpPr>
          <p:nvPr>
            <p:ph sz="quarter" idx="10"/>
          </p:nvPr>
        </p:nvSpPr>
        <p:spPr>
          <a:xfrm>
            <a:off x="949327"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908686"/>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2837497"/>
            <a:ext cx="3779838" cy="1830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38;p6">
            <a:extLst>
              <a:ext uri="{FF2B5EF4-FFF2-40B4-BE49-F238E27FC236}">
                <a16:creationId xmlns:a16="http://schemas.microsoft.com/office/drawing/2014/main" id="{C6C22E17-421E-6042-8C61-D287B725300B}"/>
              </a:ext>
            </a:extLst>
          </p:cNvPr>
          <p:cNvSpPr txBox="1"/>
          <p:nvPr userDrawn="1"/>
        </p:nvSpPr>
        <p:spPr>
          <a:xfrm>
            <a:off x="60325" y="7938"/>
            <a:ext cx="457200" cy="457200"/>
          </a:xfrm>
          <a:prstGeom prst="rect">
            <a:avLst/>
          </a:prstGeom>
          <a:noFill/>
          <a:ln>
            <a:noFill/>
          </a:ln>
        </p:spPr>
        <p:txBody>
          <a:bodyPr spcFirstLastPara="1" wrap="square" lIns="45700" tIns="0" rIns="45700" bIns="0" anchor="ctr" anchorCtr="1">
            <a:noAutofit/>
          </a:bodyPr>
          <a:lstStyle/>
          <a:p>
            <a:pPr marL="0" marR="0" lvl="0" indent="0" algn="ctr" rtl="0">
              <a:spcBef>
                <a:spcPts val="0"/>
              </a:spcBef>
              <a:spcAft>
                <a:spcPts val="0"/>
              </a:spcAft>
              <a:buNone/>
            </a:pPr>
            <a:endParaRPr sz="1600" dirty="0">
              <a:solidFill>
                <a:srgbClr val="7F7F7F"/>
              </a:solidFill>
              <a:latin typeface="+mn-lt"/>
              <a:ea typeface="Arial"/>
              <a:cs typeface="Arial"/>
              <a:sym typeface="Arial"/>
            </a:endParaRPr>
          </a:p>
        </p:txBody>
      </p:sp>
    </p:spTree>
    <p:extLst>
      <p:ext uri="{BB962C8B-B14F-4D97-AF65-F5344CB8AC3E}">
        <p14:creationId xmlns:p14="http://schemas.microsoft.com/office/powerpoint/2010/main" val="1448244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122229"/>
            <a:ext cx="7707862" cy="488024"/>
          </a:xfrm>
          <a:prstGeom prst="rect">
            <a:avLst/>
          </a:prstGeom>
        </p:spPr>
        <p:txBody>
          <a:bodyPr/>
          <a:lstStyle>
            <a:lvl1pPr algn="l">
              <a:defRPr sz="2400">
                <a:solidFill>
                  <a:schemeClr val="accent6">
                    <a:lumMod val="60000"/>
                    <a:lumOff val="40000"/>
                  </a:schemeClr>
                </a:solidFill>
              </a:defRPr>
            </a:lvl1pPr>
          </a:lstStyle>
          <a:p>
            <a:r>
              <a:rPr lang="en-US" dirty="0"/>
              <a:t>Click to edit Master title style</a:t>
            </a:r>
          </a:p>
        </p:txBody>
      </p:sp>
      <p:sp>
        <p:nvSpPr>
          <p:cNvPr id="4" name="Content Placeholder 3"/>
          <p:cNvSpPr>
            <a:spLocks noGrp="1"/>
          </p:cNvSpPr>
          <p:nvPr>
            <p:ph sz="quarter" idx="10"/>
          </p:nvPr>
        </p:nvSpPr>
        <p:spPr>
          <a:xfrm>
            <a:off x="949327" y="908686"/>
            <a:ext cx="3787775"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77" y="2840613"/>
            <a:ext cx="3781425"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908686"/>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2840613"/>
            <a:ext cx="3779838"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38;p6">
            <a:extLst>
              <a:ext uri="{FF2B5EF4-FFF2-40B4-BE49-F238E27FC236}">
                <a16:creationId xmlns:a16="http://schemas.microsoft.com/office/drawing/2014/main" id="{B028D3C0-4BBD-EB48-93A0-62154094FF57}"/>
              </a:ext>
            </a:extLst>
          </p:cNvPr>
          <p:cNvSpPr txBox="1"/>
          <p:nvPr userDrawn="1"/>
        </p:nvSpPr>
        <p:spPr>
          <a:xfrm>
            <a:off x="60325" y="7938"/>
            <a:ext cx="457200" cy="457200"/>
          </a:xfrm>
          <a:prstGeom prst="rect">
            <a:avLst/>
          </a:prstGeom>
          <a:noFill/>
          <a:ln>
            <a:noFill/>
          </a:ln>
        </p:spPr>
        <p:txBody>
          <a:bodyPr spcFirstLastPara="1" wrap="square" lIns="45700" tIns="0" rIns="45700" bIns="0" anchor="ctr" anchorCtr="1">
            <a:noAutofit/>
          </a:bodyPr>
          <a:lstStyle/>
          <a:p>
            <a:pPr marL="0" marR="0" lvl="0" indent="0" algn="ctr" rtl="0">
              <a:spcBef>
                <a:spcPts val="0"/>
              </a:spcBef>
              <a:spcAft>
                <a:spcPts val="0"/>
              </a:spcAft>
              <a:buNone/>
            </a:pPr>
            <a:endParaRPr sz="1600" dirty="0">
              <a:solidFill>
                <a:srgbClr val="7F7F7F"/>
              </a:solidFill>
              <a:latin typeface="+mn-lt"/>
              <a:ea typeface="Arial"/>
              <a:cs typeface="Arial"/>
              <a:sym typeface="Arial"/>
            </a:endParaRPr>
          </a:p>
        </p:txBody>
      </p:sp>
    </p:spTree>
    <p:extLst>
      <p:ext uri="{BB962C8B-B14F-4D97-AF65-F5344CB8AC3E}">
        <p14:creationId xmlns:p14="http://schemas.microsoft.com/office/powerpoint/2010/main" val="307959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descr="SUSig_White.eps">
            <a:extLst>
              <a:ext uri="{FF2B5EF4-FFF2-40B4-BE49-F238E27FC236}">
                <a16:creationId xmlns:a16="http://schemas.microsoft.com/office/drawing/2014/main" id="{5E26CC47-859F-AD41-8BB4-542CCE61B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4811713"/>
            <a:ext cx="20462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6021957-675C-4E43-A411-D1C2186B8CAF}"/>
              </a:ext>
            </a:extLst>
          </p:cNvPr>
          <p:cNvSpPr>
            <a:spLocks noChangeArrowheads="1"/>
          </p:cNvSpPr>
          <p:nvPr/>
        </p:nvSpPr>
        <p:spPr bwMode="auto">
          <a:xfrm>
            <a:off x="0"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808080">
                <a:alpha val="59999"/>
              </a:srgbClr>
            </a:outerShdw>
          </a:effectLst>
        </p:spPr>
        <p:txBody>
          <a:bodyPr anchor="ctr"/>
          <a:lstStyle>
            <a:lvl1pPr eaLnBrk="0" hangingPunct="0">
              <a:defRPr sz="2400">
                <a:solidFill>
                  <a:schemeClr val="tx1"/>
                </a:solidFill>
                <a:latin typeface="Source Sans Pro"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Source Sans Pro"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Source Sans Pro"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Source Sans Pro"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Source Sans Pro"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latin typeface="Arial" panose="020B0604020202020204" pitchFamily="34" charset="0"/>
            </a:endParaRPr>
          </a:p>
        </p:txBody>
      </p:sp>
      <p:pic>
        <p:nvPicPr>
          <p:cNvPr id="7" name="Picture 14" title="Stanford University">
            <a:extLst>
              <a:ext uri="{FF2B5EF4-FFF2-40B4-BE49-F238E27FC236}">
                <a16:creationId xmlns:a16="http://schemas.microsoft.com/office/drawing/2014/main" id="{69937EF9-047E-AF4A-ADCE-7EA8E7A0A6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4883150"/>
            <a:ext cx="1546225"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1800555"/>
            <a:ext cx="8229600" cy="618473"/>
          </a:xfrm>
          <a:prstGeom prst="rect">
            <a:avLst/>
          </a:prstGeom>
        </p:spPr>
        <p:txBody>
          <a:bodyPr>
            <a:noAutofit/>
          </a:bodyPr>
          <a:lstStyle>
            <a:lvl1pPr algn="ctr">
              <a:defRPr sz="3600">
                <a:solidFill>
                  <a:schemeClr val="tx1"/>
                </a:solidFill>
              </a:defRPr>
            </a:lvl1pPr>
          </a:lstStyle>
          <a:p>
            <a:r>
              <a:rPr lang="en-US" dirty="0"/>
              <a:t>Click to edit Master title style</a:t>
            </a:r>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9028"/>
            <a:ext cx="8229600" cy="461897"/>
          </a:xfrm>
          <a:prstGeom prst="rect">
            <a:avLst/>
          </a:prstGeom>
        </p:spPr>
        <p:txBody>
          <a:bodyPr>
            <a:noAutofit/>
          </a:bodyPr>
          <a:lstStyle>
            <a:lvl1pPr marL="0" indent="0" algn="ctr">
              <a:buNone/>
              <a:defRPr sz="2100" cap="small" spc="30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5124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
            <a:extLst>
              <a:ext uri="{FF2B5EF4-FFF2-40B4-BE49-F238E27FC236}">
                <a16:creationId xmlns:a16="http://schemas.microsoft.com/office/drawing/2014/main" id="{CED0CEF9-753D-B345-ADB6-2149F7C3E44A}"/>
              </a:ext>
            </a:extLst>
          </p:cNvPr>
          <p:cNvSpPr>
            <a:spLocks noGrp="1"/>
          </p:cNvSpPr>
          <p:nvPr>
            <p:ph type="title"/>
          </p:nvPr>
        </p:nvSpPr>
        <p:spPr bwMode="auto">
          <a:xfrm>
            <a:off x="949325" y="112591"/>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dirty="0"/>
              <a:t>Click to edit Master title style</a:t>
            </a:r>
          </a:p>
        </p:txBody>
      </p:sp>
      <p:sp>
        <p:nvSpPr>
          <p:cNvPr id="4" name="Text Placeholder 3">
            <a:extLst>
              <a:ext uri="{FF2B5EF4-FFF2-40B4-BE49-F238E27FC236}">
                <a16:creationId xmlns:a16="http://schemas.microsoft.com/office/drawing/2014/main" id="{4696C994-CC2E-BC4E-9DD2-25C934A08E07}"/>
              </a:ext>
            </a:extLst>
          </p:cNvPr>
          <p:cNvSpPr>
            <a:spLocks noGrp="1"/>
          </p:cNvSpPr>
          <p:nvPr>
            <p:ph type="body" idx="1"/>
          </p:nvPr>
        </p:nvSpPr>
        <p:spPr>
          <a:xfrm>
            <a:off x="949325" y="903288"/>
            <a:ext cx="7707313" cy="376396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07FD733-479F-1843-A439-0BDE871BB6BB}"/>
              </a:ext>
            </a:extLst>
          </p:cNvPr>
          <p:cNvSpPr/>
          <p:nvPr/>
        </p:nvSpPr>
        <p:spPr>
          <a:xfrm>
            <a:off x="0" y="0"/>
            <a:ext cx="457200" cy="5149850"/>
          </a:xfrm>
          <a:prstGeom prst="rect">
            <a:avLst/>
          </a:prstGeom>
          <a:solidFill>
            <a:srgbClr val="8B0020"/>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800000"/>
              </a:solidFill>
              <a:latin typeface="Arial"/>
            </a:endParaRPr>
          </a:p>
        </p:txBody>
      </p:sp>
      <p:sp>
        <p:nvSpPr>
          <p:cNvPr id="8" name="Google Shape;38;p6">
            <a:extLst>
              <a:ext uri="{FF2B5EF4-FFF2-40B4-BE49-F238E27FC236}">
                <a16:creationId xmlns:a16="http://schemas.microsoft.com/office/drawing/2014/main" id="{EBAE0E50-567A-8C4A-8860-0D99B093437C}"/>
              </a:ext>
            </a:extLst>
          </p:cNvPr>
          <p:cNvSpPr txBox="1"/>
          <p:nvPr userDrawn="1"/>
        </p:nvSpPr>
        <p:spPr>
          <a:xfrm>
            <a:off x="60325" y="7938"/>
            <a:ext cx="457200" cy="457200"/>
          </a:xfrm>
          <a:prstGeom prst="rect">
            <a:avLst/>
          </a:prstGeom>
          <a:noFill/>
          <a:ln>
            <a:noFill/>
          </a:ln>
        </p:spPr>
        <p:txBody>
          <a:bodyPr spcFirstLastPara="1" wrap="square" lIns="45700" tIns="0" rIns="45700" bIns="0" anchor="ctr" anchorCtr="1">
            <a:noAutofit/>
          </a:bodyPr>
          <a:lstStyle/>
          <a:p>
            <a:pPr marL="0" marR="0" lvl="0" indent="0" algn="ctr" rtl="0">
              <a:spcBef>
                <a:spcPts val="0"/>
              </a:spcBef>
              <a:spcAft>
                <a:spcPts val="0"/>
              </a:spcAft>
              <a:buNone/>
            </a:pPr>
            <a:fld id="{00000000-1234-1234-1234-123412341234}" type="slidenum">
              <a:rPr lang="en-US" sz="1600">
                <a:solidFill>
                  <a:schemeClr val="tx1"/>
                </a:solidFill>
                <a:latin typeface="+mn-lt"/>
                <a:ea typeface="Arial"/>
                <a:cs typeface="Arial"/>
                <a:sym typeface="Arial"/>
              </a:rPr>
              <a:t>‹#›</a:t>
            </a:fld>
            <a:endParaRPr sz="1600" dirty="0">
              <a:solidFill>
                <a:schemeClr val="tx1"/>
              </a:solidFill>
              <a:latin typeface="+mn-lt"/>
              <a:ea typeface="Arial"/>
              <a:cs typeface="Arial"/>
              <a:sym typeface="Arial"/>
            </a:endParaRPr>
          </a:p>
        </p:txBody>
      </p:sp>
    </p:spTree>
  </p:cSld>
  <p:clrMap bg1="dk1" tx1="lt1" bg2="dk2"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Lst>
  <p:hf hdr="0" ftr="0" dt="0"/>
  <p:txStyles>
    <p:titleStyle>
      <a:lvl1pPr algn="l" defTabSz="457200" rtl="0" eaLnBrk="1" fontAlgn="base" hangingPunct="1">
        <a:lnSpc>
          <a:spcPct val="85000"/>
        </a:lnSpc>
        <a:spcBef>
          <a:spcPct val="0"/>
        </a:spcBef>
        <a:spcAft>
          <a:spcPct val="0"/>
        </a:spcAft>
        <a:defRPr sz="2400" kern="1200">
          <a:solidFill>
            <a:srgbClr val="0070C0"/>
          </a:solidFill>
          <a:latin typeface="Arial"/>
          <a:ea typeface="ＭＳ Ｐゴシック" charset="0"/>
          <a:cs typeface="ＭＳ Ｐゴシック" charset="0"/>
        </a:defRPr>
      </a:lvl1pPr>
      <a:lvl2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pitchFamily="2"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panose="020F0502020204030204" pitchFamily="34"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panose="020B0604020202020204" pitchFamily="34"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panose="020F0502020204030204" pitchFamily="34"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2">
            <a:extLst>
              <a:ext uri="{FF2B5EF4-FFF2-40B4-BE49-F238E27FC236}">
                <a16:creationId xmlns:a16="http://schemas.microsoft.com/office/drawing/2014/main" id="{50C6036D-C003-7C40-9BEA-4AD517D2DCF5}"/>
              </a:ext>
            </a:extLst>
          </p:cNvPr>
          <p:cNvSpPr>
            <a:spLocks noGrp="1"/>
          </p:cNvSpPr>
          <p:nvPr>
            <p:ph type="title"/>
          </p:nvPr>
        </p:nvSpPr>
        <p:spPr bwMode="auto">
          <a:xfrm>
            <a:off x="949325" y="358775"/>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a:t>Click to edit Master title style</a:t>
            </a:r>
          </a:p>
        </p:txBody>
      </p:sp>
      <p:sp>
        <p:nvSpPr>
          <p:cNvPr id="4" name="Text Placeholder 3">
            <a:extLst>
              <a:ext uri="{FF2B5EF4-FFF2-40B4-BE49-F238E27FC236}">
                <a16:creationId xmlns:a16="http://schemas.microsoft.com/office/drawing/2014/main" id="{168FAC08-19AF-B04A-AA03-0EB252E3CCF9}"/>
              </a:ext>
            </a:extLst>
          </p:cNvPr>
          <p:cNvSpPr>
            <a:spLocks noGrp="1"/>
          </p:cNvSpPr>
          <p:nvPr>
            <p:ph type="body" idx="1"/>
          </p:nvPr>
        </p:nvSpPr>
        <p:spPr>
          <a:xfrm>
            <a:off x="949325" y="903288"/>
            <a:ext cx="7707313" cy="376396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FC1F2302-859D-FD4F-BAA0-8501A6B69272}"/>
              </a:ext>
            </a:extLst>
          </p:cNvPr>
          <p:cNvSpPr>
            <a:spLocks noGrp="1"/>
          </p:cNvSpPr>
          <p:nvPr>
            <p:ph type="sldNum" sz="quarter" idx="4"/>
          </p:nvPr>
        </p:nvSpPr>
        <p:spPr>
          <a:xfrm>
            <a:off x="109538" y="4811713"/>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panose="020B0604020202020204" pitchFamily="34" charset="0"/>
              </a:defRPr>
            </a:lvl1pPr>
          </a:lstStyle>
          <a:p>
            <a:fld id="{442EA8F5-FB70-024E-974C-DA060B3E23D6}" type="slidenum">
              <a:rPr lang="en-US" altLang="en-US"/>
              <a:pPr/>
              <a:t>‹#›</a:t>
            </a:fld>
            <a:endParaRPr lang="en-US" altLang="en-US"/>
          </a:p>
        </p:txBody>
      </p:sp>
      <p:sp>
        <p:nvSpPr>
          <p:cNvPr id="7" name="Rectangle 6">
            <a:extLst>
              <a:ext uri="{FF2B5EF4-FFF2-40B4-BE49-F238E27FC236}">
                <a16:creationId xmlns:a16="http://schemas.microsoft.com/office/drawing/2014/main" id="{C5A42896-5234-4E4E-B5A0-ECAB9D9B5524}"/>
              </a:ext>
            </a:extLst>
          </p:cNvPr>
          <p:cNvSpPr/>
          <p:nvPr/>
        </p:nvSpPr>
        <p:spPr>
          <a:xfrm>
            <a:off x="-11113" y="0"/>
            <a:ext cx="9155113" cy="342900"/>
          </a:xfrm>
          <a:prstGeom prst="rect">
            <a:avLst/>
          </a:prstGeom>
          <a:solidFill>
            <a:schemeClr val="bg2"/>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8C1515"/>
              </a:solidFill>
              <a:latin typeface="Arial"/>
            </a:endParaRPr>
          </a:p>
        </p:txBody>
      </p:sp>
    </p:spTree>
  </p:cSld>
  <p:clrMap bg1="dk1" tx1="lt1" bg2="dk2"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Lst>
  <p:hf hdr="0" ftr="0" dt="0"/>
  <p:txStyles>
    <p:titleStyle>
      <a:lvl1pPr algn="l" defTabSz="457200" rtl="0" eaLnBrk="0" fontAlgn="base" hangingPunct="0">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defRPr sz="1600" kern="1200" cap="small" spc="20">
          <a:solidFill>
            <a:schemeClr val="tx1"/>
          </a:solidFill>
          <a:latin typeface="Arial"/>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pitchFamily="2" charset="2"/>
        <a:buChar char="§"/>
        <a:defRPr kern="1200">
          <a:solidFill>
            <a:srgbClr val="595959"/>
          </a:solidFill>
          <a:latin typeface="Arial"/>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anose="020F0502020204030204" pitchFamily="34" charset="0"/>
        <a:buChar char="›"/>
        <a:defRPr kern="1200">
          <a:solidFill>
            <a:srgbClr val="595959"/>
          </a:solidFill>
          <a:latin typeface="Arial"/>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anose="020B0604020202020204" pitchFamily="34" charset="0"/>
        <a:buChar char="•"/>
        <a:defRPr kern="1200">
          <a:solidFill>
            <a:srgbClr val="595959"/>
          </a:solidFill>
          <a:latin typeface="Arial"/>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anose="020F0502020204030204" pitchFamily="34"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hyperlink" Target="https://arxiv.org/abs/2503.13632" TargetMode="External"/><Relationship Id="rId4" Type="http://schemas.openxmlformats.org/officeDocument/2006/relationships/image" Target="../media/image4.png"/><Relationship Id="rId9" Type="http://schemas.openxmlformats.org/officeDocument/2006/relationships/hyperlink" Target="https://arxiv.org/abs/2503.13631"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emf"/><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0.png"/></Relationships>
</file>

<file path=ppt/slides/_rels/slide1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0.pn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61.png"/><Relationship Id="rId4" Type="http://schemas.openxmlformats.org/officeDocument/2006/relationships/image" Target="../media/image230.pn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1.png"/><Relationship Id="rId5" Type="http://schemas.openxmlformats.org/officeDocument/2006/relationships/image" Target="../media/image230.png"/><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emf"/><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emf"/><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7.png"/><Relationship Id="rId5" Type="http://schemas.microsoft.com/office/2017/06/relationships/model3d" Target="../media/model3d1.glb"/><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11.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5.png"/><Relationship Id="rId4" Type="http://schemas.openxmlformats.org/officeDocument/2006/relationships/image" Target="../media/image111.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7.emf"/><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47.emf"/><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50.emf"/><Relationship Id="rId5" Type="http://schemas.openxmlformats.org/officeDocument/2006/relationships/image" Target="../media/image111.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111.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111.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des.ncsa.illinois.edu/releases/y3a2/Y3key-cluster"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0.png"/><Relationship Id="rId4" Type="http://schemas.openxmlformats.org/officeDocument/2006/relationships/image" Target="../media/image111.png"/><Relationship Id="rId9" Type="http://schemas.openxmlformats.org/officeDocument/2006/relationships/image" Target="../media/image9.emf"/></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emf"/><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0.png"/><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emf"/><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0.png"/><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33E8-BE0C-4098-E2C0-D3D2D3D65894}"/>
              </a:ext>
            </a:extLst>
          </p:cNvPr>
          <p:cNvSpPr>
            <a:spLocks noGrp="1"/>
          </p:cNvSpPr>
          <p:nvPr>
            <p:ph type="ctrTitle"/>
          </p:nvPr>
        </p:nvSpPr>
        <p:spPr>
          <a:xfrm>
            <a:off x="69115" y="1236065"/>
            <a:ext cx="9074885" cy="618473"/>
          </a:xfrm>
          <a:solidFill>
            <a:srgbClr val="000000">
              <a:alpha val="69804"/>
            </a:srgbClr>
          </a:solidFill>
        </p:spPr>
        <p:txBody>
          <a:bodyPr/>
          <a:lstStyle/>
          <a:p>
            <a:r>
              <a:rPr lang="en-US" sz="2800" dirty="0">
                <a:solidFill>
                  <a:schemeClr val="accent6">
                    <a:lumMod val="60000"/>
                    <a:lumOff val="40000"/>
                  </a:schemeClr>
                </a:solidFill>
                <a:latin typeface="+mj-lt"/>
              </a:rPr>
              <a:t>Cosmological constraints from joint analyses of </a:t>
            </a:r>
            <a:br>
              <a:rPr lang="en-US" sz="2800" dirty="0">
                <a:solidFill>
                  <a:schemeClr val="accent6">
                    <a:lumMod val="60000"/>
                    <a:lumOff val="40000"/>
                  </a:schemeClr>
                </a:solidFill>
                <a:latin typeface="+mj-lt"/>
              </a:rPr>
            </a:br>
            <a:r>
              <a:rPr lang="en-US" sz="2800" dirty="0">
                <a:solidFill>
                  <a:schemeClr val="accent6">
                    <a:lumMod val="60000"/>
                    <a:lumOff val="40000"/>
                  </a:schemeClr>
                </a:solidFill>
                <a:latin typeface="+mj-lt"/>
              </a:rPr>
              <a:t>clusters, galaxies, and weak lensing</a:t>
            </a:r>
          </a:p>
        </p:txBody>
      </p:sp>
      <p:sp>
        <p:nvSpPr>
          <p:cNvPr id="7" name="TextBox 6">
            <a:extLst>
              <a:ext uri="{FF2B5EF4-FFF2-40B4-BE49-F238E27FC236}">
                <a16:creationId xmlns:a16="http://schemas.microsoft.com/office/drawing/2014/main" id="{6E1B630D-4F75-D444-1A49-3EFC8CC78738}"/>
              </a:ext>
            </a:extLst>
          </p:cNvPr>
          <p:cNvSpPr txBox="1"/>
          <p:nvPr/>
        </p:nvSpPr>
        <p:spPr>
          <a:xfrm>
            <a:off x="0" y="2571750"/>
            <a:ext cx="9144000" cy="369332"/>
          </a:xfrm>
          <a:prstGeom prst="rect">
            <a:avLst/>
          </a:prstGeom>
          <a:noFill/>
        </p:spPr>
        <p:txBody>
          <a:bodyPr wrap="square" rtlCol="0">
            <a:spAutoFit/>
          </a:bodyPr>
          <a:lstStyle/>
          <a:p>
            <a:pPr algn="ctr"/>
            <a:r>
              <a:rPr lang="en-US" dirty="0">
                <a:solidFill>
                  <a:schemeClr val="tx2">
                    <a:lumMod val="20000"/>
                    <a:lumOff val="80000"/>
                  </a:schemeClr>
                </a:solidFill>
                <a:latin typeface="+mj-lt"/>
              </a:rPr>
              <a:t>Schmidt Fellow at the University of Chicago</a:t>
            </a:r>
          </a:p>
        </p:txBody>
      </p:sp>
      <p:sp>
        <p:nvSpPr>
          <p:cNvPr id="10" name="TextBox 9">
            <a:extLst>
              <a:ext uri="{FF2B5EF4-FFF2-40B4-BE49-F238E27FC236}">
                <a16:creationId xmlns:a16="http://schemas.microsoft.com/office/drawing/2014/main" id="{2EFCDA71-215F-DD16-89A4-F52A21B752E3}"/>
              </a:ext>
            </a:extLst>
          </p:cNvPr>
          <p:cNvSpPr txBox="1"/>
          <p:nvPr/>
        </p:nvSpPr>
        <p:spPr>
          <a:xfrm>
            <a:off x="0" y="1725423"/>
            <a:ext cx="9144000" cy="830997"/>
          </a:xfrm>
          <a:prstGeom prst="rect">
            <a:avLst/>
          </a:prstGeom>
          <a:noFill/>
        </p:spPr>
        <p:txBody>
          <a:bodyPr wrap="square" rtlCol="0">
            <a:spAutoFit/>
          </a:bodyPr>
          <a:lstStyle/>
          <a:p>
            <a:pPr algn="ctr"/>
            <a:r>
              <a:rPr lang="en-US" sz="3200" dirty="0">
                <a:solidFill>
                  <a:srgbClr val="B0E0E7"/>
                </a:solidFill>
                <a:latin typeface="+mj-lt"/>
              </a:rPr>
              <a:t>Chun-Hao To </a:t>
            </a:r>
            <a:br>
              <a:rPr lang="en-US" sz="3200" dirty="0">
                <a:solidFill>
                  <a:srgbClr val="B0E0E7"/>
                </a:solidFill>
                <a:latin typeface="+mj-lt"/>
              </a:rPr>
            </a:br>
            <a:r>
              <a:rPr lang="en-US" sz="1600" dirty="0">
                <a:solidFill>
                  <a:srgbClr val="B0E0E7"/>
                </a:solidFill>
                <a:latin typeface="+mj-lt"/>
              </a:rPr>
              <a:t>and DES cluster working group </a:t>
            </a:r>
          </a:p>
        </p:txBody>
      </p:sp>
      <p:pic>
        <p:nvPicPr>
          <p:cNvPr id="3" name="Content Placeholder 3">
            <a:extLst>
              <a:ext uri="{FF2B5EF4-FFF2-40B4-BE49-F238E27FC236}">
                <a16:creationId xmlns:a16="http://schemas.microsoft.com/office/drawing/2014/main" id="{86918BA8-7558-A9C6-1911-2B9AF9490A2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08092" y="3144753"/>
            <a:ext cx="1629339" cy="1574016"/>
          </a:xfrm>
          <a:prstGeom prst="ellipse">
            <a:avLst/>
          </a:prstGeom>
        </p:spPr>
      </p:pic>
      <p:pic>
        <p:nvPicPr>
          <p:cNvPr id="8" name="Picture 7" descr="A picture containing invertebrate&#10;&#10;Description automatically generated">
            <a:extLst>
              <a:ext uri="{FF2B5EF4-FFF2-40B4-BE49-F238E27FC236}">
                <a16:creationId xmlns:a16="http://schemas.microsoft.com/office/drawing/2014/main" id="{A8555314-E857-9D45-D85D-EE77FF6DFBF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70230" y="3157276"/>
            <a:ext cx="1553513" cy="1548970"/>
          </a:xfrm>
          <a:prstGeom prst="ellipse">
            <a:avLst/>
          </a:prstGeom>
        </p:spPr>
      </p:pic>
      <p:pic>
        <p:nvPicPr>
          <p:cNvPr id="9" name="Picture 8" descr="A picture containing outdoor, outdoor object, star, light&#10;&#10;Description automatically generated">
            <a:extLst>
              <a:ext uri="{FF2B5EF4-FFF2-40B4-BE49-F238E27FC236}">
                <a16:creationId xmlns:a16="http://schemas.microsoft.com/office/drawing/2014/main" id="{5602C3B1-EDB5-F5EE-D62F-ACDCF1670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780" y="3144753"/>
            <a:ext cx="1553513" cy="1574016"/>
          </a:xfrm>
          <a:prstGeom prst="ellipse">
            <a:avLst/>
          </a:prstGeom>
        </p:spPr>
      </p:pic>
      <p:pic>
        <p:nvPicPr>
          <p:cNvPr id="23" name="Picture 22" descr="A black background with white text&#10;&#10;Description automatically generated">
            <a:extLst>
              <a:ext uri="{FF2B5EF4-FFF2-40B4-BE49-F238E27FC236}">
                <a16:creationId xmlns:a16="http://schemas.microsoft.com/office/drawing/2014/main" id="{04ADB00F-F5BB-E705-EAF5-ED4AE0CDBF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346" y="0"/>
            <a:ext cx="2127985" cy="740361"/>
          </a:xfrm>
          <a:prstGeom prst="rect">
            <a:avLst/>
          </a:prstGeom>
        </p:spPr>
      </p:pic>
      <p:pic>
        <p:nvPicPr>
          <p:cNvPr id="24" name="Picture 23">
            <a:extLst>
              <a:ext uri="{FF2B5EF4-FFF2-40B4-BE49-F238E27FC236}">
                <a16:creationId xmlns:a16="http://schemas.microsoft.com/office/drawing/2014/main" id="{3FD60C3A-D6C1-BE56-EBB0-614AEEE3C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2161" y="-297761"/>
            <a:ext cx="2374900" cy="1335881"/>
          </a:xfrm>
          <a:prstGeom prst="rect">
            <a:avLst/>
          </a:prstGeom>
        </p:spPr>
      </p:pic>
      <p:pic>
        <p:nvPicPr>
          <p:cNvPr id="26" name="Picture 25" descr="A hexagon with stars in space&#10;&#10;Description automatically generated">
            <a:extLst>
              <a:ext uri="{FF2B5EF4-FFF2-40B4-BE49-F238E27FC236}">
                <a16:creationId xmlns:a16="http://schemas.microsoft.com/office/drawing/2014/main" id="{E0C50F6F-85CF-463E-C491-827B500C01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863" y="21920"/>
            <a:ext cx="793457" cy="719647"/>
          </a:xfrm>
          <a:prstGeom prst="rect">
            <a:avLst/>
          </a:prstGeom>
        </p:spPr>
      </p:pic>
      <p:sp>
        <p:nvSpPr>
          <p:cNvPr id="6" name="TextBox 5">
            <a:extLst>
              <a:ext uri="{FF2B5EF4-FFF2-40B4-BE49-F238E27FC236}">
                <a16:creationId xmlns:a16="http://schemas.microsoft.com/office/drawing/2014/main" id="{22F8C7BA-9308-D28A-5CD4-46DFC1392D58}"/>
              </a:ext>
            </a:extLst>
          </p:cNvPr>
          <p:cNvSpPr txBox="1"/>
          <p:nvPr/>
        </p:nvSpPr>
        <p:spPr>
          <a:xfrm>
            <a:off x="0" y="2870775"/>
            <a:ext cx="9144000" cy="369332"/>
          </a:xfrm>
          <a:prstGeom prst="rect">
            <a:avLst/>
          </a:prstGeom>
          <a:noFill/>
        </p:spPr>
        <p:txBody>
          <a:bodyPr wrap="square">
            <a:spAutoFit/>
          </a:bodyPr>
          <a:lstStyle/>
          <a:p>
            <a:pPr algn="ctr"/>
            <a:r>
              <a:rPr lang="en-US" b="0" i="0" u="none" strike="noStrike" dirty="0">
                <a:solidFill>
                  <a:schemeClr val="tx2">
                    <a:lumMod val="40000"/>
                    <a:lumOff val="60000"/>
                  </a:schemeClr>
                </a:solidFill>
                <a:effectLst/>
                <a:latin typeface="Slack-Lato"/>
                <a:hlinkClick r:id="rId9">
                  <a:extLst>
                    <a:ext uri="{A12FA001-AC4F-418D-AE19-62706E023703}">
                      <ahyp:hlinkClr xmlns:ahyp="http://schemas.microsoft.com/office/drawing/2018/hyperlinkcolor" val="tx"/>
                    </a:ext>
                  </a:extLst>
                </a:hlinkClick>
              </a:rPr>
              <a:t>2503.13631</a:t>
            </a:r>
            <a:r>
              <a:rPr lang="en-US" dirty="0">
                <a:solidFill>
                  <a:schemeClr val="tx2">
                    <a:lumMod val="40000"/>
                    <a:lumOff val="60000"/>
                  </a:schemeClr>
                </a:solidFill>
                <a:latin typeface="Slack-Lato"/>
              </a:rPr>
              <a:t> </a:t>
            </a:r>
            <a:r>
              <a:rPr lang="en-US" dirty="0">
                <a:solidFill>
                  <a:schemeClr val="tx2">
                    <a:lumMod val="40000"/>
                    <a:lumOff val="60000"/>
                  </a:schemeClr>
                </a:solidFill>
                <a:latin typeface="Slack-Lato"/>
                <a:sym typeface="Wingdings" pitchFamily="2" charset="2"/>
              </a:rPr>
              <a:t>/ </a:t>
            </a:r>
            <a:r>
              <a:rPr lang="en-US" b="0" i="0" u="none" strike="noStrike" dirty="0">
                <a:solidFill>
                  <a:schemeClr val="tx2">
                    <a:lumMod val="40000"/>
                    <a:lumOff val="60000"/>
                  </a:schemeClr>
                </a:solidFill>
                <a:effectLst/>
                <a:latin typeface="Slack-Lato"/>
                <a:hlinkClick r:id="rId10">
                  <a:extLst>
                    <a:ext uri="{A12FA001-AC4F-418D-AE19-62706E023703}">
                      <ahyp:hlinkClr xmlns:ahyp="http://schemas.microsoft.com/office/drawing/2018/hyperlinkcolor" val="tx"/>
                    </a:ext>
                  </a:extLst>
                </a:hlinkClick>
              </a:rPr>
              <a:t>2503.13632</a:t>
            </a:r>
            <a:r>
              <a:rPr lang="en-US" b="0" i="0" u="none" strike="noStrike" dirty="0">
                <a:solidFill>
                  <a:schemeClr val="tx2">
                    <a:lumMod val="40000"/>
                    <a:lumOff val="60000"/>
                  </a:schemeClr>
                </a:solidFill>
                <a:effectLst/>
                <a:latin typeface="Slack-Lato"/>
              </a:rPr>
              <a:t> (PRD accepted)</a:t>
            </a:r>
            <a:endParaRPr lang="en-US" dirty="0"/>
          </a:p>
        </p:txBody>
      </p:sp>
    </p:spTree>
    <p:extLst>
      <p:ext uri="{BB962C8B-B14F-4D97-AF65-F5344CB8AC3E}">
        <p14:creationId xmlns:p14="http://schemas.microsoft.com/office/powerpoint/2010/main" val="2167615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46FB0-AB7D-B9F6-1683-9D5045D05B63}"/>
              </a:ext>
            </a:extLst>
          </p:cNvPr>
          <p:cNvPicPr>
            <a:picLocks noChangeAspect="1"/>
          </p:cNvPicPr>
          <p:nvPr/>
        </p:nvPicPr>
        <p:blipFill rotWithShape="1">
          <a:blip r:embed="rId3"/>
          <a:srcRect t="77196"/>
          <a:stretch/>
        </p:blipFill>
        <p:spPr>
          <a:xfrm>
            <a:off x="3321461" y="3272010"/>
            <a:ext cx="2603437" cy="979576"/>
          </a:xfrm>
          <a:prstGeom prst="rect">
            <a:avLst/>
          </a:prstGeom>
        </p:spPr>
      </p:pic>
      <p:sp>
        <p:nvSpPr>
          <p:cNvPr id="2" name="Title 1">
            <a:extLst>
              <a:ext uri="{FF2B5EF4-FFF2-40B4-BE49-F238E27FC236}">
                <a16:creationId xmlns:a16="http://schemas.microsoft.com/office/drawing/2014/main" id="{1196CCD7-329F-2FB0-25E6-D55EF7411577}"/>
              </a:ext>
            </a:extLst>
          </p:cNvPr>
          <p:cNvSpPr>
            <a:spLocks noGrp="1"/>
          </p:cNvSpPr>
          <p:nvPr>
            <p:ph type="title"/>
          </p:nvPr>
        </p:nvSpPr>
        <p:spPr/>
        <p:txBody>
          <a:bodyPr/>
          <a:lstStyle/>
          <a:p>
            <a:r>
              <a:rPr lang="en-US" dirty="0">
                <a:latin typeface="+mj-lt"/>
              </a:rPr>
              <a:t>DES Probes of cosmic structure: galaxy clusters </a:t>
            </a:r>
          </a:p>
        </p:txBody>
      </p:sp>
      <p:sp>
        <p:nvSpPr>
          <p:cNvPr id="28" name="TextBox 27">
            <a:extLst>
              <a:ext uri="{FF2B5EF4-FFF2-40B4-BE49-F238E27FC236}">
                <a16:creationId xmlns:a16="http://schemas.microsoft.com/office/drawing/2014/main" id="{768665D1-5C85-BA38-75EC-3FC4F3AF9675}"/>
              </a:ext>
            </a:extLst>
          </p:cNvPr>
          <p:cNvSpPr txBox="1"/>
          <p:nvPr/>
        </p:nvSpPr>
        <p:spPr>
          <a:xfrm>
            <a:off x="2198468" y="777983"/>
            <a:ext cx="4477508" cy="369332"/>
          </a:xfrm>
          <a:prstGeom prst="rect">
            <a:avLst/>
          </a:prstGeom>
          <a:noFill/>
        </p:spPr>
        <p:txBody>
          <a:bodyPr wrap="none" rtlCol="0">
            <a:spAutoFit/>
          </a:bodyPr>
          <a:lstStyle/>
          <a:p>
            <a:r>
              <a:rPr lang="en-US" b="1" dirty="0">
                <a:latin typeface="+mn-lt"/>
                <a:cs typeface="Arial" panose="020B0604020202020204" pitchFamily="34" charset="0"/>
              </a:rPr>
              <a:t>Galaxy clusters: multi-component objects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546EBFB-A034-FD83-3106-8E4EB1B26711}"/>
                  </a:ext>
                </a:extLst>
              </p:cNvPr>
              <p:cNvSpPr txBox="1"/>
              <p:nvPr/>
            </p:nvSpPr>
            <p:spPr>
              <a:xfrm>
                <a:off x="2054489" y="2331425"/>
                <a:ext cx="1633781" cy="852990"/>
              </a:xfrm>
              <a:prstGeom prst="rect">
                <a:avLst/>
              </a:prstGeom>
              <a:noFill/>
            </p:spPr>
            <p:txBody>
              <a:bodyPr vert="horz" wrap="none" rtlCol="0" anchor="ctr" anchorCtr="0">
                <a:spAutoFit/>
              </a:bodyPr>
              <a:lstStyle/>
              <a:p>
                <a:r>
                  <a:rPr lang="en-US" sz="1600" dirty="0">
                    <a:latin typeface="+mn-lt"/>
                    <a:cs typeface="Arial" panose="020B0604020202020204" pitchFamily="34" charset="0"/>
                  </a:rPr>
                  <a:t>Dark Matter Halo</a:t>
                </a:r>
              </a:p>
              <a:p>
                <a:r>
                  <a:rPr lang="en-US" sz="1600" dirty="0">
                    <a:latin typeface="+mn-lt"/>
                    <a:cs typeface="Arial" panose="020B0604020202020204" pitchFamily="34" charset="0"/>
                    <a:sym typeface="Wingdings" pitchFamily="2" charset="2"/>
                  </a:rPr>
                  <a:t> </a:t>
                </a:r>
                <a14:m>
                  <m:oMath xmlns:m="http://schemas.openxmlformats.org/officeDocument/2006/math">
                    <m:r>
                      <a:rPr lang="en-US" sz="1600" b="0" i="1" smtClean="0">
                        <a:latin typeface="Cambria Math" panose="02040503050406030204" pitchFamily="18" charset="0"/>
                        <a:sym typeface="Wingdings" pitchFamily="2" charset="2"/>
                      </a:rPr>
                      <m:t>∼</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5×10</m:t>
                        </m:r>
                      </m:e>
                      <m:sup>
                        <m:r>
                          <a:rPr lang="en-US" sz="1600" b="0" i="1" smtClean="0">
                            <a:latin typeface="Cambria Math" panose="02040503050406030204" pitchFamily="18" charset="0"/>
                            <a:sym typeface="Wingdings" pitchFamily="2" charset="2"/>
                          </a:rPr>
                          <m:t>14</m:t>
                        </m:r>
                      </m:sup>
                    </m:sSup>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𝑀</m:t>
                        </m:r>
                      </m:e>
                      <m:sub>
                        <m:r>
                          <a:rPr lang="en-US" sz="1600" b="0" i="1" smtClean="0">
                            <a:latin typeface="Cambria Math" panose="02040503050406030204" pitchFamily="18" charset="0"/>
                            <a:sym typeface="Wingdings" pitchFamily="2" charset="2"/>
                          </a:rPr>
                          <m:t>⊙</m:t>
                        </m:r>
                      </m:sub>
                    </m:sSub>
                  </m:oMath>
                </a14:m>
                <a:endParaRPr lang="en-US" sz="1600" dirty="0">
                  <a:latin typeface="+mn-lt"/>
                  <a:cs typeface="Arial" panose="020B0604020202020204" pitchFamily="34" charset="0"/>
                </a:endParaRPr>
              </a:p>
              <a:p>
                <a:endParaRPr lang="en-US" sz="1600" dirty="0">
                  <a:latin typeface="+mn-lt"/>
                  <a:cs typeface="Arial" panose="020B0604020202020204" pitchFamily="34" charset="0"/>
                </a:endParaRPr>
              </a:p>
            </p:txBody>
          </p:sp>
        </mc:Choice>
        <mc:Fallback xmlns="">
          <p:sp>
            <p:nvSpPr>
              <p:cNvPr id="30" name="TextBox 29">
                <a:extLst>
                  <a:ext uri="{FF2B5EF4-FFF2-40B4-BE49-F238E27FC236}">
                    <a16:creationId xmlns:a16="http://schemas.microsoft.com/office/drawing/2014/main" id="{8546EBFB-A034-FD83-3106-8E4EB1B26711}"/>
                  </a:ext>
                </a:extLst>
              </p:cNvPr>
              <p:cNvSpPr txBox="1">
                <a:spLocks noRot="1" noChangeAspect="1" noMove="1" noResize="1" noEditPoints="1" noAdjustHandles="1" noChangeArrowheads="1" noChangeShapeType="1" noTextEdit="1"/>
              </p:cNvSpPr>
              <p:nvPr/>
            </p:nvSpPr>
            <p:spPr>
              <a:xfrm>
                <a:off x="2054489" y="2331425"/>
                <a:ext cx="1633781" cy="852990"/>
              </a:xfrm>
              <a:prstGeom prst="rect">
                <a:avLst/>
              </a:prstGeom>
              <a:blipFill>
                <a:blip r:embed="rId4"/>
                <a:stretch>
                  <a:fillRect l="-1538" t="-1471" r="-769"/>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632B8760-5DF1-CCDB-EF84-4ED82D56E106}"/>
              </a:ext>
            </a:extLst>
          </p:cNvPr>
          <p:cNvSpPr txBox="1"/>
          <p:nvPr/>
        </p:nvSpPr>
        <p:spPr>
          <a:xfrm>
            <a:off x="3896427" y="2358927"/>
            <a:ext cx="1633780" cy="584775"/>
          </a:xfrm>
          <a:prstGeom prst="rect">
            <a:avLst/>
          </a:prstGeom>
          <a:noFill/>
        </p:spPr>
        <p:txBody>
          <a:bodyPr vert="horz" wrap="square" rtlCol="0" anchor="ctr" anchorCtr="0">
            <a:spAutoFit/>
          </a:bodyPr>
          <a:lstStyle/>
          <a:p>
            <a:r>
              <a:rPr lang="en-US" sz="1600" dirty="0">
                <a:latin typeface="+mn-lt"/>
                <a:cs typeface="Arial" panose="020B0604020202020204" pitchFamily="34" charset="0"/>
              </a:rPr>
              <a:t>Red galaxies </a:t>
            </a:r>
          </a:p>
          <a:p>
            <a:r>
              <a:rPr lang="en-US" sz="1600" dirty="0">
                <a:latin typeface="+mn-lt"/>
                <a:cs typeface="Arial" panose="020B0604020202020204" pitchFamily="34" charset="0"/>
              </a:rPr>
              <a:t>~ 2% of the mass</a:t>
            </a:r>
          </a:p>
        </p:txBody>
      </p:sp>
      <p:sp>
        <p:nvSpPr>
          <p:cNvPr id="32" name="TextBox 31">
            <a:extLst>
              <a:ext uri="{FF2B5EF4-FFF2-40B4-BE49-F238E27FC236}">
                <a16:creationId xmlns:a16="http://schemas.microsoft.com/office/drawing/2014/main" id="{7201F7B4-310D-AA92-3EAA-5EE1C21AD7DF}"/>
              </a:ext>
            </a:extLst>
          </p:cNvPr>
          <p:cNvSpPr txBox="1"/>
          <p:nvPr/>
        </p:nvSpPr>
        <p:spPr>
          <a:xfrm>
            <a:off x="5779586" y="2370685"/>
            <a:ext cx="3001143" cy="1077218"/>
          </a:xfrm>
          <a:prstGeom prst="rect">
            <a:avLst/>
          </a:prstGeom>
          <a:noFill/>
        </p:spPr>
        <p:txBody>
          <a:bodyPr vert="horz" wrap="none" rtlCol="0" anchor="ctr" anchorCtr="0">
            <a:spAutoFit/>
          </a:bodyPr>
          <a:lstStyle/>
          <a:p>
            <a:r>
              <a:rPr lang="en-US" sz="1600" dirty="0">
                <a:latin typeface="+mn-ea"/>
                <a:ea typeface="+mn-ea"/>
                <a:cs typeface="Arial" panose="020B0604020202020204" pitchFamily="34" charset="0"/>
              </a:rPr>
              <a:t>Hot gas</a:t>
            </a:r>
          </a:p>
          <a:p>
            <a:r>
              <a:rPr lang="en-US" sz="1600" dirty="0">
                <a:latin typeface="+mn-ea"/>
                <a:ea typeface="+mn-ea"/>
                <a:cs typeface="Arial" panose="020B0604020202020204" pitchFamily="34" charset="0"/>
              </a:rPr>
              <a:t>~ 10 % of the total mass</a:t>
            </a:r>
          </a:p>
          <a:p>
            <a:r>
              <a:rPr lang="en-US" sz="1600" dirty="0">
                <a:solidFill>
                  <a:schemeClr val="tx2">
                    <a:lumMod val="40000"/>
                    <a:lumOff val="60000"/>
                  </a:schemeClr>
                </a:solidFill>
                <a:latin typeface="+mn-ea"/>
                <a:ea typeface="+mn-ea"/>
                <a:cs typeface="Arial" panose="020B0604020202020204" pitchFamily="34" charset="0"/>
              </a:rPr>
              <a:t>Shine in X-ray and Millimeter sky</a:t>
            </a:r>
            <a:r>
              <a:rPr lang="zh-TW" altLang="en-US" sz="1600" dirty="0">
                <a:solidFill>
                  <a:schemeClr val="tx2">
                    <a:lumMod val="40000"/>
                    <a:lumOff val="60000"/>
                  </a:schemeClr>
                </a:solidFill>
                <a:latin typeface="+mn-ea"/>
                <a:ea typeface="+mn-ea"/>
                <a:cs typeface="Arial" panose="020B0604020202020204" pitchFamily="34" charset="0"/>
              </a:rPr>
              <a:t> </a:t>
            </a:r>
            <a:br>
              <a:rPr lang="en-US" altLang="zh-TW" sz="1600" dirty="0">
                <a:solidFill>
                  <a:schemeClr val="tx2">
                    <a:lumMod val="40000"/>
                    <a:lumOff val="60000"/>
                  </a:schemeClr>
                </a:solidFill>
                <a:latin typeface="+mn-ea"/>
                <a:ea typeface="+mn-ea"/>
                <a:cs typeface="Arial" panose="020B0604020202020204" pitchFamily="34" charset="0"/>
              </a:rPr>
            </a:br>
            <a:endParaRPr lang="en-US" sz="1600" dirty="0">
              <a:solidFill>
                <a:schemeClr val="tx2">
                  <a:lumMod val="40000"/>
                  <a:lumOff val="60000"/>
                </a:schemeClr>
              </a:solidFill>
              <a:latin typeface="+mn-ea"/>
              <a:ea typeface="+mn-ea"/>
              <a:cs typeface="Arial" panose="020B0604020202020204" pitchFamily="34" charset="0"/>
            </a:endParaRPr>
          </a:p>
        </p:txBody>
      </p:sp>
      <p:pic>
        <p:nvPicPr>
          <p:cNvPr id="33" name="Content Placeholder 3">
            <a:extLst>
              <a:ext uri="{FF2B5EF4-FFF2-40B4-BE49-F238E27FC236}">
                <a16:creationId xmlns:a16="http://schemas.microsoft.com/office/drawing/2014/main" id="{F77DFB63-3BE6-6C65-1599-BE1B420E66D5}"/>
              </a:ext>
            </a:extLst>
          </p:cNvPr>
          <p:cNvPicPr>
            <a:picLocks/>
          </p:cNvPicPr>
          <p:nvPr/>
        </p:nvPicPr>
        <p:blipFill rotWithShape="1">
          <a:blip r:embed="rId5">
            <a:extLst>
              <a:ext uri="{28A0092B-C50C-407E-A947-70E740481C1C}">
                <a14:useLocalDpi xmlns:a14="http://schemas.microsoft.com/office/drawing/2010/main" val="0"/>
              </a:ext>
            </a:extLst>
          </a:blip>
          <a:srcRect b="-509"/>
          <a:stretch/>
        </p:blipFill>
        <p:spPr>
          <a:xfrm>
            <a:off x="5790096" y="1194196"/>
            <a:ext cx="1087237" cy="1112235"/>
          </a:xfrm>
          <a:prstGeom prst="rect">
            <a:avLst/>
          </a:prstGeom>
        </p:spPr>
      </p:pic>
      <p:pic>
        <p:nvPicPr>
          <p:cNvPr id="34" name="Picture 33" descr="A picture containing outdoor object, close&#10;&#10;Description automatically generated">
            <a:extLst>
              <a:ext uri="{FF2B5EF4-FFF2-40B4-BE49-F238E27FC236}">
                <a16:creationId xmlns:a16="http://schemas.microsoft.com/office/drawing/2014/main" id="{5A995C7D-83D5-EEBD-5F06-19A1B258F3B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399556" y="1211676"/>
            <a:ext cx="1087237" cy="1077274"/>
          </a:xfrm>
          <a:prstGeom prst="rect">
            <a:avLst/>
          </a:prstGeom>
        </p:spPr>
      </p:pic>
      <p:pic>
        <p:nvPicPr>
          <p:cNvPr id="44" name="Picture 43" descr="A group of stars in space&#10;&#10;Description automatically generated">
            <a:extLst>
              <a:ext uri="{FF2B5EF4-FFF2-40B4-BE49-F238E27FC236}">
                <a16:creationId xmlns:a16="http://schemas.microsoft.com/office/drawing/2014/main" id="{9DCC7F51-CA1B-66F7-F0FE-D5483E7935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4826" y="1206695"/>
            <a:ext cx="1087237" cy="1087237"/>
          </a:xfrm>
          <a:prstGeom prst="rect">
            <a:avLst/>
          </a:prstGeom>
        </p:spPr>
      </p:pic>
      <p:pic>
        <p:nvPicPr>
          <p:cNvPr id="46" name="Picture 45" descr="A circle with colorful circles and black background&#10;&#10;Description automatically generated">
            <a:extLst>
              <a:ext uri="{FF2B5EF4-FFF2-40B4-BE49-F238E27FC236}">
                <a16:creationId xmlns:a16="http://schemas.microsoft.com/office/drawing/2014/main" id="{84A4B047-4E1C-964D-BE87-06FD4CBE5D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2464" y="886035"/>
            <a:ext cx="306004" cy="29085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351AF4-88CB-020B-5445-90BC9EE506D3}"/>
                  </a:ext>
                </a:extLst>
              </p:cNvPr>
              <p:cNvSpPr txBox="1"/>
              <p:nvPr/>
            </p:nvSpPr>
            <p:spPr>
              <a:xfrm>
                <a:off x="3029404" y="4293475"/>
                <a:ext cx="2760692" cy="839653"/>
              </a:xfrm>
              <a:prstGeom prst="rect">
                <a:avLst/>
              </a:prstGeom>
              <a:noFill/>
            </p:spPr>
            <p:txBody>
              <a:bodyPr wrap="none" rtlCol="0">
                <a:spAutoFit/>
              </a:bodyPr>
              <a:lstStyle/>
              <a:p>
                <a:pPr algn="ctr"/>
                <a14:m>
                  <m:oMath xmlns:m="http://schemas.openxmlformats.org/officeDocument/2006/math">
                    <m:sSub>
                      <m:sSubPr>
                        <m:ctrlPr>
                          <a:rPr lang="en-US" sz="1600" b="0" i="1" smtClean="0">
                            <a:solidFill>
                              <a:schemeClr val="accent4">
                                <a:lumMod val="40000"/>
                                <a:lumOff val="60000"/>
                              </a:schemeClr>
                            </a:solidFill>
                            <a:latin typeface="Cambria Math" panose="02040503050406030204" pitchFamily="18" charset="0"/>
                          </a:rPr>
                        </m:ctrlPr>
                      </m:sSubPr>
                      <m:e>
                        <m:r>
                          <a:rPr lang="en-US" sz="1600" b="0" i="1" smtClean="0">
                            <a:solidFill>
                              <a:schemeClr val="accent4">
                                <a:lumMod val="40000"/>
                                <a:lumOff val="60000"/>
                              </a:schemeClr>
                            </a:solidFill>
                            <a:latin typeface="Cambria Math" panose="02040503050406030204" pitchFamily="18" charset="0"/>
                          </a:rPr>
                          <m:t>𝑆</m:t>
                        </m:r>
                      </m:e>
                      <m:sub>
                        <m:r>
                          <a:rPr lang="en-US" sz="1600" b="0" i="1" smtClean="0">
                            <a:solidFill>
                              <a:schemeClr val="accent4">
                                <a:lumMod val="40000"/>
                                <a:lumOff val="60000"/>
                              </a:schemeClr>
                            </a:solidFill>
                            <a:latin typeface="Cambria Math" panose="02040503050406030204" pitchFamily="18" charset="0"/>
                          </a:rPr>
                          <m:t>8</m:t>
                        </m:r>
                      </m:sub>
                    </m:sSub>
                    <m:r>
                      <a:rPr lang="en-US" sz="1600" b="0" i="1" smtClean="0">
                        <a:solidFill>
                          <a:schemeClr val="accent4">
                            <a:lumMod val="40000"/>
                            <a:lumOff val="60000"/>
                          </a:schemeClr>
                        </a:solidFill>
                        <a:latin typeface="Cambria Math" panose="02040503050406030204" pitchFamily="18" charset="0"/>
                      </a:rPr>
                      <m:t>=</m:t>
                    </m:r>
                    <m:sSub>
                      <m:sSubPr>
                        <m:ctrlPr>
                          <a:rPr lang="en-US" sz="1600" i="1">
                            <a:solidFill>
                              <a:schemeClr val="accent4">
                                <a:lumMod val="40000"/>
                                <a:lumOff val="60000"/>
                              </a:schemeClr>
                            </a:solidFill>
                            <a:latin typeface="Cambria Math" panose="02040503050406030204" pitchFamily="18" charset="0"/>
                          </a:rPr>
                        </m:ctrlPr>
                      </m:sSubPr>
                      <m:e>
                        <m:r>
                          <a:rPr lang="en-US" sz="1600" i="1">
                            <a:solidFill>
                              <a:schemeClr val="accent4">
                                <a:lumMod val="40000"/>
                                <a:lumOff val="60000"/>
                              </a:schemeClr>
                            </a:solidFill>
                            <a:latin typeface="Cambria Math" panose="02040503050406030204" pitchFamily="18" charset="0"/>
                          </a:rPr>
                          <m:t>𝜎</m:t>
                        </m:r>
                      </m:e>
                      <m:sub>
                        <m:r>
                          <a:rPr lang="en-US" sz="1600" i="1">
                            <a:solidFill>
                              <a:schemeClr val="accent4">
                                <a:lumMod val="40000"/>
                                <a:lumOff val="60000"/>
                              </a:schemeClr>
                            </a:solidFill>
                            <a:latin typeface="Cambria Math" panose="02040503050406030204" pitchFamily="18" charset="0"/>
                          </a:rPr>
                          <m:t>8</m:t>
                        </m:r>
                      </m:sub>
                    </m:sSub>
                    <m:rad>
                      <m:radPr>
                        <m:degHide m:val="on"/>
                        <m:ctrlPr>
                          <a:rPr lang="en-US" sz="1600" i="1" smtClean="0">
                            <a:solidFill>
                              <a:schemeClr val="accent4">
                                <a:lumMod val="40000"/>
                                <a:lumOff val="60000"/>
                              </a:schemeClr>
                            </a:solidFill>
                            <a:latin typeface="Cambria Math" panose="02040503050406030204" pitchFamily="18" charset="0"/>
                          </a:rPr>
                        </m:ctrlPr>
                      </m:radPr>
                      <m:deg/>
                      <m:e>
                        <m:d>
                          <m:dPr>
                            <m:ctrlPr>
                              <a:rPr lang="en-US" sz="1600" i="1">
                                <a:solidFill>
                                  <a:schemeClr val="accent4">
                                    <a:lumMod val="40000"/>
                                    <a:lumOff val="60000"/>
                                  </a:schemeClr>
                                </a:solidFill>
                                <a:latin typeface="Cambria Math" panose="02040503050406030204" pitchFamily="18" charset="0"/>
                              </a:rPr>
                            </m:ctrlPr>
                          </m:dPr>
                          <m:e>
                            <m:f>
                              <m:fPr>
                                <m:ctrlPr>
                                  <a:rPr lang="en-US" sz="1600" i="1">
                                    <a:solidFill>
                                      <a:schemeClr val="accent4">
                                        <a:lumMod val="40000"/>
                                        <a:lumOff val="60000"/>
                                      </a:schemeClr>
                                    </a:solidFill>
                                    <a:latin typeface="Cambria Math" panose="02040503050406030204" pitchFamily="18" charset="0"/>
                                  </a:rPr>
                                </m:ctrlPr>
                              </m:fPr>
                              <m:num>
                                <m:sSub>
                                  <m:sSubPr>
                                    <m:ctrlPr>
                                      <a:rPr lang="en-US" sz="1600" i="1">
                                        <a:solidFill>
                                          <a:schemeClr val="accent4">
                                            <a:lumMod val="40000"/>
                                            <a:lumOff val="60000"/>
                                          </a:schemeClr>
                                        </a:solidFill>
                                        <a:latin typeface="Cambria Math" panose="02040503050406030204" pitchFamily="18" charset="0"/>
                                      </a:rPr>
                                    </m:ctrlPr>
                                  </m:sSubPr>
                                  <m:e>
                                    <m:r>
                                      <m:rPr>
                                        <m:sty m:val="p"/>
                                      </m:rPr>
                                      <a:rPr lang="en-US" sz="1600">
                                        <a:solidFill>
                                          <a:schemeClr val="accent4">
                                            <a:lumMod val="40000"/>
                                            <a:lumOff val="60000"/>
                                          </a:schemeClr>
                                        </a:solidFill>
                                        <a:latin typeface="Cambria Math" panose="02040503050406030204" pitchFamily="18" charset="0"/>
                                      </a:rPr>
                                      <m:t>Ω</m:t>
                                    </m:r>
                                  </m:e>
                                  <m:sub>
                                    <m:r>
                                      <a:rPr lang="en-US" sz="1600" i="1">
                                        <a:solidFill>
                                          <a:schemeClr val="accent4">
                                            <a:lumMod val="40000"/>
                                            <a:lumOff val="60000"/>
                                          </a:schemeClr>
                                        </a:solidFill>
                                        <a:latin typeface="Cambria Math" panose="02040503050406030204" pitchFamily="18" charset="0"/>
                                      </a:rPr>
                                      <m:t>𝑚</m:t>
                                    </m:r>
                                  </m:sub>
                                </m:sSub>
                              </m:num>
                              <m:den>
                                <m:r>
                                  <a:rPr lang="en-US" sz="1600" i="1">
                                    <a:solidFill>
                                      <a:schemeClr val="accent4">
                                        <a:lumMod val="40000"/>
                                        <a:lumOff val="60000"/>
                                      </a:schemeClr>
                                    </a:solidFill>
                                    <a:latin typeface="Cambria Math" panose="02040503050406030204" pitchFamily="18" charset="0"/>
                                  </a:rPr>
                                  <m:t>0.3</m:t>
                                </m:r>
                              </m:den>
                            </m:f>
                          </m:e>
                        </m:d>
                      </m:e>
                    </m:rad>
                  </m:oMath>
                </a14:m>
                <a:r>
                  <a:rPr lang="en-US" sz="1600" dirty="0">
                    <a:solidFill>
                      <a:schemeClr val="accent4">
                        <a:lumMod val="40000"/>
                        <a:lumOff val="60000"/>
                      </a:schemeClr>
                    </a:solidFill>
                    <a:latin typeface="+mn-lt"/>
                  </a:rPr>
                  <a:t> </a:t>
                </a:r>
              </a:p>
              <a:p>
                <a:r>
                  <a:rPr lang="en-US" sz="1600" dirty="0">
                    <a:solidFill>
                      <a:schemeClr val="accent4">
                        <a:lumMod val="40000"/>
                        <a:lumOff val="60000"/>
                      </a:schemeClr>
                    </a:solidFill>
                    <a:latin typeface="+mn-lt"/>
                  </a:rPr>
                  <a:t>Amplitude of cosmic structure</a:t>
                </a:r>
                <a:endParaRPr lang="en-US" sz="1600" dirty="0">
                  <a:latin typeface="+mn-lt"/>
                </a:endParaRPr>
              </a:p>
            </p:txBody>
          </p:sp>
        </mc:Choice>
        <mc:Fallback xmlns="">
          <p:sp>
            <p:nvSpPr>
              <p:cNvPr id="6" name="TextBox 5">
                <a:extLst>
                  <a:ext uri="{FF2B5EF4-FFF2-40B4-BE49-F238E27FC236}">
                    <a16:creationId xmlns:a16="http://schemas.microsoft.com/office/drawing/2014/main" id="{4A351AF4-88CB-020B-5445-90BC9EE506D3}"/>
                  </a:ext>
                </a:extLst>
              </p:cNvPr>
              <p:cNvSpPr txBox="1">
                <a:spLocks noRot="1" noChangeAspect="1" noMove="1" noResize="1" noEditPoints="1" noAdjustHandles="1" noChangeArrowheads="1" noChangeShapeType="1" noTextEdit="1"/>
              </p:cNvSpPr>
              <p:nvPr/>
            </p:nvSpPr>
            <p:spPr>
              <a:xfrm>
                <a:off x="3029404" y="4293475"/>
                <a:ext cx="2760692" cy="839653"/>
              </a:xfrm>
              <a:prstGeom prst="rect">
                <a:avLst/>
              </a:prstGeom>
              <a:blipFill>
                <a:blip r:embed="rId9"/>
                <a:stretch>
                  <a:fillRect l="-913" b="-7353"/>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9AC4B67C-B427-3162-260A-BCD1DC1B007F}"/>
              </a:ext>
            </a:extLst>
          </p:cNvPr>
          <p:cNvSpPr/>
          <p:nvPr/>
        </p:nvSpPr>
        <p:spPr>
          <a:xfrm>
            <a:off x="2953870" y="3175811"/>
            <a:ext cx="3215702" cy="1173229"/>
          </a:xfrm>
          <a:prstGeom prst="ellipse">
            <a:avLst/>
          </a:prstGeom>
          <a:noFill/>
          <a:ln w="28575">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1600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CCD7-329F-2FB0-25E6-D55EF7411577}"/>
              </a:ext>
            </a:extLst>
          </p:cNvPr>
          <p:cNvSpPr>
            <a:spLocks noGrp="1"/>
          </p:cNvSpPr>
          <p:nvPr>
            <p:ph type="title"/>
          </p:nvPr>
        </p:nvSpPr>
        <p:spPr/>
        <p:txBody>
          <a:bodyPr/>
          <a:lstStyle/>
          <a:p>
            <a:r>
              <a:rPr lang="en-US" dirty="0">
                <a:latin typeface="+mj-lt"/>
              </a:rPr>
              <a:t>DES Probes of cosmic structure: galaxy clusters </a:t>
            </a:r>
          </a:p>
        </p:txBody>
      </p:sp>
      <p:sp>
        <p:nvSpPr>
          <p:cNvPr id="28" name="TextBox 27">
            <a:extLst>
              <a:ext uri="{FF2B5EF4-FFF2-40B4-BE49-F238E27FC236}">
                <a16:creationId xmlns:a16="http://schemas.microsoft.com/office/drawing/2014/main" id="{768665D1-5C85-BA38-75EC-3FC4F3AF9675}"/>
              </a:ext>
            </a:extLst>
          </p:cNvPr>
          <p:cNvSpPr txBox="1"/>
          <p:nvPr/>
        </p:nvSpPr>
        <p:spPr>
          <a:xfrm>
            <a:off x="2198468" y="777983"/>
            <a:ext cx="4477508" cy="369332"/>
          </a:xfrm>
          <a:prstGeom prst="rect">
            <a:avLst/>
          </a:prstGeom>
          <a:noFill/>
        </p:spPr>
        <p:txBody>
          <a:bodyPr wrap="none" rtlCol="0">
            <a:spAutoFit/>
          </a:bodyPr>
          <a:lstStyle/>
          <a:p>
            <a:r>
              <a:rPr lang="en-US" b="1" dirty="0">
                <a:latin typeface="+mn-lt"/>
                <a:cs typeface="Arial" panose="020B0604020202020204" pitchFamily="34" charset="0"/>
              </a:rPr>
              <a:t>Galaxy clusters: multi-component objects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546EBFB-A034-FD83-3106-8E4EB1B26711}"/>
                  </a:ext>
                </a:extLst>
              </p:cNvPr>
              <p:cNvSpPr txBox="1"/>
              <p:nvPr/>
            </p:nvSpPr>
            <p:spPr>
              <a:xfrm>
                <a:off x="2054489" y="2331425"/>
                <a:ext cx="1633781" cy="852990"/>
              </a:xfrm>
              <a:prstGeom prst="rect">
                <a:avLst/>
              </a:prstGeom>
              <a:noFill/>
            </p:spPr>
            <p:txBody>
              <a:bodyPr vert="horz" wrap="none" rtlCol="0" anchor="ctr" anchorCtr="0">
                <a:spAutoFit/>
              </a:bodyPr>
              <a:lstStyle/>
              <a:p>
                <a:r>
                  <a:rPr lang="en-US" sz="1600" dirty="0">
                    <a:latin typeface="+mn-lt"/>
                    <a:cs typeface="Arial" panose="020B0604020202020204" pitchFamily="34" charset="0"/>
                  </a:rPr>
                  <a:t>Dark Matter Halo</a:t>
                </a:r>
              </a:p>
              <a:p>
                <a:r>
                  <a:rPr lang="en-US" sz="1600" dirty="0">
                    <a:latin typeface="+mn-lt"/>
                    <a:cs typeface="Arial" panose="020B0604020202020204" pitchFamily="34" charset="0"/>
                    <a:sym typeface="Wingdings" pitchFamily="2" charset="2"/>
                  </a:rPr>
                  <a:t> </a:t>
                </a:r>
                <a14:m>
                  <m:oMath xmlns:m="http://schemas.openxmlformats.org/officeDocument/2006/math">
                    <m:r>
                      <a:rPr lang="en-US" sz="1600" b="0" i="1" smtClean="0">
                        <a:latin typeface="Cambria Math" panose="02040503050406030204" pitchFamily="18" charset="0"/>
                        <a:sym typeface="Wingdings" pitchFamily="2" charset="2"/>
                      </a:rPr>
                      <m:t>∼</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5×10</m:t>
                        </m:r>
                      </m:e>
                      <m:sup>
                        <m:r>
                          <a:rPr lang="en-US" sz="1600" b="0" i="1" smtClean="0">
                            <a:latin typeface="Cambria Math" panose="02040503050406030204" pitchFamily="18" charset="0"/>
                            <a:sym typeface="Wingdings" pitchFamily="2" charset="2"/>
                          </a:rPr>
                          <m:t>14</m:t>
                        </m:r>
                      </m:sup>
                    </m:sSup>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𝑀</m:t>
                        </m:r>
                      </m:e>
                      <m:sub>
                        <m:r>
                          <a:rPr lang="en-US" sz="1600" b="0" i="1" smtClean="0">
                            <a:latin typeface="Cambria Math" panose="02040503050406030204" pitchFamily="18" charset="0"/>
                            <a:sym typeface="Wingdings" pitchFamily="2" charset="2"/>
                          </a:rPr>
                          <m:t>⊙</m:t>
                        </m:r>
                      </m:sub>
                    </m:sSub>
                  </m:oMath>
                </a14:m>
                <a:endParaRPr lang="en-US" sz="1600" dirty="0">
                  <a:latin typeface="+mn-lt"/>
                  <a:cs typeface="Arial" panose="020B0604020202020204" pitchFamily="34" charset="0"/>
                </a:endParaRPr>
              </a:p>
              <a:p>
                <a:endParaRPr lang="en-US" sz="1600" dirty="0">
                  <a:latin typeface="+mn-lt"/>
                  <a:cs typeface="Arial" panose="020B0604020202020204" pitchFamily="34" charset="0"/>
                </a:endParaRPr>
              </a:p>
            </p:txBody>
          </p:sp>
        </mc:Choice>
        <mc:Fallback xmlns="">
          <p:sp>
            <p:nvSpPr>
              <p:cNvPr id="30" name="TextBox 29">
                <a:extLst>
                  <a:ext uri="{FF2B5EF4-FFF2-40B4-BE49-F238E27FC236}">
                    <a16:creationId xmlns:a16="http://schemas.microsoft.com/office/drawing/2014/main" id="{8546EBFB-A034-FD83-3106-8E4EB1B26711}"/>
                  </a:ext>
                </a:extLst>
              </p:cNvPr>
              <p:cNvSpPr txBox="1">
                <a:spLocks noRot="1" noChangeAspect="1" noMove="1" noResize="1" noEditPoints="1" noAdjustHandles="1" noChangeArrowheads="1" noChangeShapeType="1" noTextEdit="1"/>
              </p:cNvSpPr>
              <p:nvPr/>
            </p:nvSpPr>
            <p:spPr>
              <a:xfrm>
                <a:off x="2054489" y="2331425"/>
                <a:ext cx="1633781" cy="852990"/>
              </a:xfrm>
              <a:prstGeom prst="rect">
                <a:avLst/>
              </a:prstGeom>
              <a:blipFill>
                <a:blip r:embed="rId3"/>
                <a:stretch>
                  <a:fillRect l="-1538" t="-1471" r="-769"/>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632B8760-5DF1-CCDB-EF84-4ED82D56E106}"/>
              </a:ext>
            </a:extLst>
          </p:cNvPr>
          <p:cNvSpPr txBox="1"/>
          <p:nvPr/>
        </p:nvSpPr>
        <p:spPr>
          <a:xfrm>
            <a:off x="3896427" y="2358927"/>
            <a:ext cx="1633780" cy="584775"/>
          </a:xfrm>
          <a:prstGeom prst="rect">
            <a:avLst/>
          </a:prstGeom>
          <a:noFill/>
        </p:spPr>
        <p:txBody>
          <a:bodyPr vert="horz" wrap="square" rtlCol="0" anchor="ctr" anchorCtr="0">
            <a:spAutoFit/>
          </a:bodyPr>
          <a:lstStyle/>
          <a:p>
            <a:r>
              <a:rPr lang="en-US" sz="1600" dirty="0">
                <a:latin typeface="+mn-lt"/>
                <a:cs typeface="Arial" panose="020B0604020202020204" pitchFamily="34" charset="0"/>
              </a:rPr>
              <a:t>Red galaxies </a:t>
            </a:r>
          </a:p>
          <a:p>
            <a:r>
              <a:rPr lang="en-US" sz="1600" dirty="0">
                <a:latin typeface="+mn-lt"/>
                <a:cs typeface="Arial" panose="020B0604020202020204" pitchFamily="34" charset="0"/>
              </a:rPr>
              <a:t>~ 2% of the mass</a:t>
            </a:r>
          </a:p>
        </p:txBody>
      </p:sp>
      <p:sp>
        <p:nvSpPr>
          <p:cNvPr id="32" name="TextBox 31">
            <a:extLst>
              <a:ext uri="{FF2B5EF4-FFF2-40B4-BE49-F238E27FC236}">
                <a16:creationId xmlns:a16="http://schemas.microsoft.com/office/drawing/2014/main" id="{7201F7B4-310D-AA92-3EAA-5EE1C21AD7DF}"/>
              </a:ext>
            </a:extLst>
          </p:cNvPr>
          <p:cNvSpPr txBox="1"/>
          <p:nvPr/>
        </p:nvSpPr>
        <p:spPr>
          <a:xfrm>
            <a:off x="5779586" y="2370685"/>
            <a:ext cx="3001143" cy="1077218"/>
          </a:xfrm>
          <a:prstGeom prst="rect">
            <a:avLst/>
          </a:prstGeom>
          <a:noFill/>
        </p:spPr>
        <p:txBody>
          <a:bodyPr vert="horz" wrap="none" rtlCol="0" anchor="ctr" anchorCtr="0">
            <a:spAutoFit/>
          </a:bodyPr>
          <a:lstStyle/>
          <a:p>
            <a:r>
              <a:rPr lang="en-US" sz="1600" dirty="0">
                <a:latin typeface="+mn-ea"/>
                <a:ea typeface="+mn-ea"/>
                <a:cs typeface="Arial" panose="020B0604020202020204" pitchFamily="34" charset="0"/>
              </a:rPr>
              <a:t>Hot gas</a:t>
            </a:r>
          </a:p>
          <a:p>
            <a:r>
              <a:rPr lang="en-US" sz="1600" dirty="0">
                <a:latin typeface="+mn-ea"/>
                <a:ea typeface="+mn-ea"/>
                <a:cs typeface="Arial" panose="020B0604020202020204" pitchFamily="34" charset="0"/>
              </a:rPr>
              <a:t>~ 10 % of the total mass</a:t>
            </a:r>
          </a:p>
          <a:p>
            <a:r>
              <a:rPr lang="en-US" sz="1600" dirty="0">
                <a:solidFill>
                  <a:schemeClr val="tx2">
                    <a:lumMod val="40000"/>
                    <a:lumOff val="60000"/>
                  </a:schemeClr>
                </a:solidFill>
                <a:latin typeface="+mn-ea"/>
                <a:ea typeface="+mn-ea"/>
                <a:cs typeface="Arial" panose="020B0604020202020204" pitchFamily="34" charset="0"/>
              </a:rPr>
              <a:t>Shine in X-ray and Millimeter sky</a:t>
            </a:r>
            <a:r>
              <a:rPr lang="zh-TW" altLang="en-US" sz="1600" dirty="0">
                <a:solidFill>
                  <a:schemeClr val="tx2">
                    <a:lumMod val="40000"/>
                    <a:lumOff val="60000"/>
                  </a:schemeClr>
                </a:solidFill>
                <a:latin typeface="+mn-ea"/>
                <a:ea typeface="+mn-ea"/>
                <a:cs typeface="Arial" panose="020B0604020202020204" pitchFamily="34" charset="0"/>
              </a:rPr>
              <a:t> </a:t>
            </a:r>
            <a:br>
              <a:rPr lang="en-US" altLang="zh-TW" sz="1600" dirty="0">
                <a:solidFill>
                  <a:schemeClr val="tx2">
                    <a:lumMod val="40000"/>
                    <a:lumOff val="60000"/>
                  </a:schemeClr>
                </a:solidFill>
                <a:latin typeface="+mn-ea"/>
                <a:ea typeface="+mn-ea"/>
                <a:cs typeface="Arial" panose="020B0604020202020204" pitchFamily="34" charset="0"/>
              </a:rPr>
            </a:br>
            <a:endParaRPr lang="en-US" sz="1600" dirty="0">
              <a:solidFill>
                <a:schemeClr val="tx2">
                  <a:lumMod val="40000"/>
                  <a:lumOff val="60000"/>
                </a:schemeClr>
              </a:solidFill>
              <a:latin typeface="+mn-ea"/>
              <a:ea typeface="+mn-ea"/>
              <a:cs typeface="Arial" panose="020B0604020202020204" pitchFamily="34" charset="0"/>
            </a:endParaRPr>
          </a:p>
        </p:txBody>
      </p:sp>
      <p:pic>
        <p:nvPicPr>
          <p:cNvPr id="33" name="Content Placeholder 3">
            <a:extLst>
              <a:ext uri="{FF2B5EF4-FFF2-40B4-BE49-F238E27FC236}">
                <a16:creationId xmlns:a16="http://schemas.microsoft.com/office/drawing/2014/main" id="{F77DFB63-3BE6-6C65-1599-BE1B420E66D5}"/>
              </a:ext>
            </a:extLst>
          </p:cNvPr>
          <p:cNvPicPr>
            <a:picLocks/>
          </p:cNvPicPr>
          <p:nvPr/>
        </p:nvPicPr>
        <p:blipFill rotWithShape="1">
          <a:blip r:embed="rId4">
            <a:extLst>
              <a:ext uri="{28A0092B-C50C-407E-A947-70E740481C1C}">
                <a14:useLocalDpi xmlns:a14="http://schemas.microsoft.com/office/drawing/2010/main" val="0"/>
              </a:ext>
            </a:extLst>
          </a:blip>
          <a:srcRect b="-509"/>
          <a:stretch/>
        </p:blipFill>
        <p:spPr>
          <a:xfrm>
            <a:off x="5790096" y="1194196"/>
            <a:ext cx="1087237" cy="1112235"/>
          </a:xfrm>
          <a:prstGeom prst="rect">
            <a:avLst/>
          </a:prstGeom>
        </p:spPr>
      </p:pic>
      <p:pic>
        <p:nvPicPr>
          <p:cNvPr id="34" name="Picture 33" descr="A picture containing outdoor object, close&#10;&#10;Description automatically generated">
            <a:extLst>
              <a:ext uri="{FF2B5EF4-FFF2-40B4-BE49-F238E27FC236}">
                <a16:creationId xmlns:a16="http://schemas.microsoft.com/office/drawing/2014/main" id="{5A995C7D-83D5-EEBD-5F06-19A1B258F3B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399556" y="1211676"/>
            <a:ext cx="1087237" cy="1077274"/>
          </a:xfrm>
          <a:prstGeom prst="rect">
            <a:avLst/>
          </a:prstGeom>
        </p:spPr>
      </p:pic>
      <p:pic>
        <p:nvPicPr>
          <p:cNvPr id="44" name="Picture 43" descr="A group of stars in space&#10;&#10;Description automatically generated">
            <a:extLst>
              <a:ext uri="{FF2B5EF4-FFF2-40B4-BE49-F238E27FC236}">
                <a16:creationId xmlns:a16="http://schemas.microsoft.com/office/drawing/2014/main" id="{9DCC7F51-CA1B-66F7-F0FE-D5483E7935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4826" y="1206695"/>
            <a:ext cx="1087237" cy="1087237"/>
          </a:xfrm>
          <a:prstGeom prst="rect">
            <a:avLst/>
          </a:prstGeom>
        </p:spPr>
      </p:pic>
      <p:pic>
        <p:nvPicPr>
          <p:cNvPr id="46" name="Picture 45" descr="A circle with colorful circles and black background&#10;&#10;Description automatically generated">
            <a:extLst>
              <a:ext uri="{FF2B5EF4-FFF2-40B4-BE49-F238E27FC236}">
                <a16:creationId xmlns:a16="http://schemas.microsoft.com/office/drawing/2014/main" id="{84A4B047-4E1C-964D-BE87-06FD4CBE5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464" y="886035"/>
            <a:ext cx="306004" cy="29085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351AF4-88CB-020B-5445-90BC9EE506D3}"/>
                  </a:ext>
                </a:extLst>
              </p:cNvPr>
              <p:cNvSpPr txBox="1"/>
              <p:nvPr/>
            </p:nvSpPr>
            <p:spPr>
              <a:xfrm>
                <a:off x="3029404" y="4293475"/>
                <a:ext cx="2760692" cy="839653"/>
              </a:xfrm>
              <a:prstGeom prst="rect">
                <a:avLst/>
              </a:prstGeom>
              <a:noFill/>
            </p:spPr>
            <p:txBody>
              <a:bodyPr wrap="none" rtlCol="0">
                <a:spAutoFit/>
              </a:bodyPr>
              <a:lstStyle/>
              <a:p>
                <a:pPr algn="ctr"/>
                <a14:m>
                  <m:oMath xmlns:m="http://schemas.openxmlformats.org/officeDocument/2006/math">
                    <m:sSub>
                      <m:sSubPr>
                        <m:ctrlPr>
                          <a:rPr lang="en-US" sz="1600" b="0" i="1" smtClean="0">
                            <a:solidFill>
                              <a:schemeClr val="accent4">
                                <a:lumMod val="40000"/>
                                <a:lumOff val="60000"/>
                              </a:schemeClr>
                            </a:solidFill>
                            <a:latin typeface="Cambria Math" panose="02040503050406030204" pitchFamily="18" charset="0"/>
                          </a:rPr>
                        </m:ctrlPr>
                      </m:sSubPr>
                      <m:e>
                        <m:r>
                          <a:rPr lang="en-US" sz="1600" b="0" i="1" smtClean="0">
                            <a:solidFill>
                              <a:schemeClr val="accent4">
                                <a:lumMod val="40000"/>
                                <a:lumOff val="60000"/>
                              </a:schemeClr>
                            </a:solidFill>
                            <a:latin typeface="Cambria Math" panose="02040503050406030204" pitchFamily="18" charset="0"/>
                          </a:rPr>
                          <m:t>𝑆</m:t>
                        </m:r>
                      </m:e>
                      <m:sub>
                        <m:r>
                          <a:rPr lang="en-US" sz="1600" b="0" i="1" smtClean="0">
                            <a:solidFill>
                              <a:schemeClr val="accent4">
                                <a:lumMod val="40000"/>
                                <a:lumOff val="60000"/>
                              </a:schemeClr>
                            </a:solidFill>
                            <a:latin typeface="Cambria Math" panose="02040503050406030204" pitchFamily="18" charset="0"/>
                          </a:rPr>
                          <m:t>8</m:t>
                        </m:r>
                      </m:sub>
                    </m:sSub>
                    <m:r>
                      <a:rPr lang="en-US" sz="1600" b="0" i="1" smtClean="0">
                        <a:solidFill>
                          <a:schemeClr val="accent4">
                            <a:lumMod val="40000"/>
                            <a:lumOff val="60000"/>
                          </a:schemeClr>
                        </a:solidFill>
                        <a:latin typeface="Cambria Math" panose="02040503050406030204" pitchFamily="18" charset="0"/>
                      </a:rPr>
                      <m:t>=</m:t>
                    </m:r>
                    <m:sSub>
                      <m:sSubPr>
                        <m:ctrlPr>
                          <a:rPr lang="en-US" sz="1600" i="1">
                            <a:solidFill>
                              <a:schemeClr val="accent4">
                                <a:lumMod val="40000"/>
                                <a:lumOff val="60000"/>
                              </a:schemeClr>
                            </a:solidFill>
                            <a:latin typeface="Cambria Math" panose="02040503050406030204" pitchFamily="18" charset="0"/>
                          </a:rPr>
                        </m:ctrlPr>
                      </m:sSubPr>
                      <m:e>
                        <m:r>
                          <a:rPr lang="en-US" sz="1600" i="1">
                            <a:solidFill>
                              <a:schemeClr val="accent4">
                                <a:lumMod val="40000"/>
                                <a:lumOff val="60000"/>
                              </a:schemeClr>
                            </a:solidFill>
                            <a:latin typeface="Cambria Math" panose="02040503050406030204" pitchFamily="18" charset="0"/>
                          </a:rPr>
                          <m:t>𝜎</m:t>
                        </m:r>
                      </m:e>
                      <m:sub>
                        <m:r>
                          <a:rPr lang="en-US" sz="1600" i="1">
                            <a:solidFill>
                              <a:schemeClr val="accent4">
                                <a:lumMod val="40000"/>
                                <a:lumOff val="60000"/>
                              </a:schemeClr>
                            </a:solidFill>
                            <a:latin typeface="Cambria Math" panose="02040503050406030204" pitchFamily="18" charset="0"/>
                          </a:rPr>
                          <m:t>8</m:t>
                        </m:r>
                      </m:sub>
                    </m:sSub>
                    <m:rad>
                      <m:radPr>
                        <m:degHide m:val="on"/>
                        <m:ctrlPr>
                          <a:rPr lang="en-US" sz="1600" i="1" smtClean="0">
                            <a:solidFill>
                              <a:schemeClr val="accent4">
                                <a:lumMod val="40000"/>
                                <a:lumOff val="60000"/>
                              </a:schemeClr>
                            </a:solidFill>
                            <a:latin typeface="Cambria Math" panose="02040503050406030204" pitchFamily="18" charset="0"/>
                          </a:rPr>
                        </m:ctrlPr>
                      </m:radPr>
                      <m:deg/>
                      <m:e>
                        <m:d>
                          <m:dPr>
                            <m:ctrlPr>
                              <a:rPr lang="en-US" sz="1600" i="1">
                                <a:solidFill>
                                  <a:schemeClr val="accent4">
                                    <a:lumMod val="40000"/>
                                    <a:lumOff val="60000"/>
                                  </a:schemeClr>
                                </a:solidFill>
                                <a:latin typeface="Cambria Math" panose="02040503050406030204" pitchFamily="18" charset="0"/>
                              </a:rPr>
                            </m:ctrlPr>
                          </m:dPr>
                          <m:e>
                            <m:f>
                              <m:fPr>
                                <m:ctrlPr>
                                  <a:rPr lang="en-US" sz="1600" i="1">
                                    <a:solidFill>
                                      <a:schemeClr val="accent4">
                                        <a:lumMod val="40000"/>
                                        <a:lumOff val="60000"/>
                                      </a:schemeClr>
                                    </a:solidFill>
                                    <a:latin typeface="Cambria Math" panose="02040503050406030204" pitchFamily="18" charset="0"/>
                                  </a:rPr>
                                </m:ctrlPr>
                              </m:fPr>
                              <m:num>
                                <m:sSub>
                                  <m:sSubPr>
                                    <m:ctrlPr>
                                      <a:rPr lang="en-US" sz="1600" i="1">
                                        <a:solidFill>
                                          <a:schemeClr val="accent4">
                                            <a:lumMod val="40000"/>
                                            <a:lumOff val="60000"/>
                                          </a:schemeClr>
                                        </a:solidFill>
                                        <a:latin typeface="Cambria Math" panose="02040503050406030204" pitchFamily="18" charset="0"/>
                                      </a:rPr>
                                    </m:ctrlPr>
                                  </m:sSubPr>
                                  <m:e>
                                    <m:r>
                                      <m:rPr>
                                        <m:sty m:val="p"/>
                                      </m:rPr>
                                      <a:rPr lang="en-US" sz="1600">
                                        <a:solidFill>
                                          <a:schemeClr val="accent4">
                                            <a:lumMod val="40000"/>
                                            <a:lumOff val="60000"/>
                                          </a:schemeClr>
                                        </a:solidFill>
                                        <a:latin typeface="Cambria Math" panose="02040503050406030204" pitchFamily="18" charset="0"/>
                                      </a:rPr>
                                      <m:t>Ω</m:t>
                                    </m:r>
                                  </m:e>
                                  <m:sub>
                                    <m:r>
                                      <a:rPr lang="en-US" sz="1600" i="1">
                                        <a:solidFill>
                                          <a:schemeClr val="accent4">
                                            <a:lumMod val="40000"/>
                                            <a:lumOff val="60000"/>
                                          </a:schemeClr>
                                        </a:solidFill>
                                        <a:latin typeface="Cambria Math" panose="02040503050406030204" pitchFamily="18" charset="0"/>
                                      </a:rPr>
                                      <m:t>𝑚</m:t>
                                    </m:r>
                                  </m:sub>
                                </m:sSub>
                              </m:num>
                              <m:den>
                                <m:r>
                                  <a:rPr lang="en-US" sz="1600" i="1">
                                    <a:solidFill>
                                      <a:schemeClr val="accent4">
                                        <a:lumMod val="40000"/>
                                        <a:lumOff val="60000"/>
                                      </a:schemeClr>
                                    </a:solidFill>
                                    <a:latin typeface="Cambria Math" panose="02040503050406030204" pitchFamily="18" charset="0"/>
                                  </a:rPr>
                                  <m:t>0.3</m:t>
                                </m:r>
                              </m:den>
                            </m:f>
                          </m:e>
                        </m:d>
                      </m:e>
                    </m:rad>
                  </m:oMath>
                </a14:m>
                <a:r>
                  <a:rPr lang="en-US" sz="1600" dirty="0">
                    <a:solidFill>
                      <a:schemeClr val="accent4">
                        <a:lumMod val="40000"/>
                        <a:lumOff val="60000"/>
                      </a:schemeClr>
                    </a:solidFill>
                    <a:latin typeface="+mn-lt"/>
                  </a:rPr>
                  <a:t> </a:t>
                </a:r>
              </a:p>
              <a:p>
                <a:r>
                  <a:rPr lang="en-US" sz="1600" dirty="0">
                    <a:solidFill>
                      <a:schemeClr val="accent4">
                        <a:lumMod val="40000"/>
                        <a:lumOff val="60000"/>
                      </a:schemeClr>
                    </a:solidFill>
                    <a:latin typeface="+mn-lt"/>
                  </a:rPr>
                  <a:t>Amplitude of cosmic structure</a:t>
                </a:r>
                <a:endParaRPr lang="en-US" sz="1600" dirty="0">
                  <a:latin typeface="+mn-lt"/>
                </a:endParaRPr>
              </a:p>
            </p:txBody>
          </p:sp>
        </mc:Choice>
        <mc:Fallback xmlns="">
          <p:sp>
            <p:nvSpPr>
              <p:cNvPr id="6" name="TextBox 5">
                <a:extLst>
                  <a:ext uri="{FF2B5EF4-FFF2-40B4-BE49-F238E27FC236}">
                    <a16:creationId xmlns:a16="http://schemas.microsoft.com/office/drawing/2014/main" id="{4A351AF4-88CB-020B-5445-90BC9EE506D3}"/>
                  </a:ext>
                </a:extLst>
              </p:cNvPr>
              <p:cNvSpPr txBox="1">
                <a:spLocks noRot="1" noChangeAspect="1" noMove="1" noResize="1" noEditPoints="1" noAdjustHandles="1" noChangeArrowheads="1" noChangeShapeType="1" noTextEdit="1"/>
              </p:cNvSpPr>
              <p:nvPr/>
            </p:nvSpPr>
            <p:spPr>
              <a:xfrm>
                <a:off x="3029404" y="4293475"/>
                <a:ext cx="2760692" cy="839653"/>
              </a:xfrm>
              <a:prstGeom prst="rect">
                <a:avLst/>
              </a:prstGeom>
              <a:blipFill>
                <a:blip r:embed="rId8"/>
                <a:stretch>
                  <a:fillRect l="-913" b="-7353"/>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B724C9D3-2E79-A058-B02E-C10F3BE87D72}"/>
              </a:ext>
            </a:extLst>
          </p:cNvPr>
          <p:cNvSpPr/>
          <p:nvPr/>
        </p:nvSpPr>
        <p:spPr>
          <a:xfrm>
            <a:off x="4015415" y="1147315"/>
            <a:ext cx="1166648" cy="1173229"/>
          </a:xfrm>
          <a:prstGeom prst="ellipse">
            <a:avLst/>
          </a:prstGeom>
          <a:noFill/>
          <a:ln w="28575">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5AB26F9-5AD9-14B8-2589-A8CF349A5AF6}"/>
              </a:ext>
            </a:extLst>
          </p:cNvPr>
          <p:cNvPicPr>
            <a:picLocks noChangeAspect="1"/>
          </p:cNvPicPr>
          <p:nvPr/>
        </p:nvPicPr>
        <p:blipFill rotWithShape="1">
          <a:blip r:embed="rId9"/>
          <a:srcRect t="77196"/>
          <a:stretch/>
        </p:blipFill>
        <p:spPr>
          <a:xfrm>
            <a:off x="3321461" y="3272010"/>
            <a:ext cx="2603437" cy="979576"/>
          </a:xfrm>
          <a:prstGeom prst="rect">
            <a:avLst/>
          </a:prstGeom>
        </p:spPr>
      </p:pic>
    </p:spTree>
    <p:extLst>
      <p:ext uri="{BB962C8B-B14F-4D97-AF65-F5344CB8AC3E}">
        <p14:creationId xmlns:p14="http://schemas.microsoft.com/office/powerpoint/2010/main" val="823742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6E9BBB3-82EE-38B2-34A3-5228E59B0C1B}"/>
              </a:ext>
            </a:extLst>
          </p:cNvPr>
          <p:cNvSpPr/>
          <p:nvPr/>
        </p:nvSpPr>
        <p:spPr>
          <a:xfrm>
            <a:off x="649704" y="754670"/>
            <a:ext cx="8373979" cy="423694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ED4B6175-D5CE-6D3F-8C80-C3CDDD3B2D85}"/>
              </a:ext>
            </a:extLst>
          </p:cNvPr>
          <p:cNvSpPr>
            <a:spLocks noGrp="1"/>
          </p:cNvSpPr>
          <p:nvPr>
            <p:ph type="title"/>
          </p:nvPr>
        </p:nvSpPr>
        <p:spPr/>
        <p:txBody>
          <a:bodyPr/>
          <a:lstStyle/>
          <a:p>
            <a:r>
              <a:rPr lang="en-US" dirty="0">
                <a:latin typeface="+mj-lt"/>
              </a:rPr>
              <a:t>&gt;16 K optically identified galaxy clusters</a:t>
            </a:r>
          </a:p>
        </p:txBody>
      </p:sp>
      <p:pic>
        <p:nvPicPr>
          <p:cNvPr id="12" name="Content Placeholder 8">
            <a:extLst>
              <a:ext uri="{FF2B5EF4-FFF2-40B4-BE49-F238E27FC236}">
                <a16:creationId xmlns:a16="http://schemas.microsoft.com/office/drawing/2014/main" id="{2E78C830-F0E2-7EA8-5209-82AF1F553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909" y="800700"/>
            <a:ext cx="8289758" cy="4144879"/>
          </a:xfrm>
          <a:prstGeom prst="rect">
            <a:avLst/>
          </a:prstGeom>
        </p:spPr>
      </p:pic>
    </p:spTree>
    <p:extLst>
      <p:ext uri="{BB962C8B-B14F-4D97-AF65-F5344CB8AC3E}">
        <p14:creationId xmlns:p14="http://schemas.microsoft.com/office/powerpoint/2010/main" val="2002400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B6175-D5CE-6D3F-8C80-C3CDDD3B2D85}"/>
              </a:ext>
            </a:extLst>
          </p:cNvPr>
          <p:cNvSpPr>
            <a:spLocks noGrp="1"/>
          </p:cNvSpPr>
          <p:nvPr>
            <p:ph type="title"/>
          </p:nvPr>
        </p:nvSpPr>
        <p:spPr/>
        <p:txBody>
          <a:bodyPr/>
          <a:lstStyle/>
          <a:p>
            <a:r>
              <a:rPr lang="en-US" dirty="0">
                <a:latin typeface="+mj-lt"/>
              </a:rPr>
              <a:t>How are DES clusters selected?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C44B2F-D4F7-77F7-72B5-BE6C58B3F422}"/>
                  </a:ext>
                </a:extLst>
              </p:cNvPr>
              <p:cNvSpPr txBox="1"/>
              <p:nvPr/>
            </p:nvSpPr>
            <p:spPr>
              <a:xfrm>
                <a:off x="540505" y="751672"/>
                <a:ext cx="8603495" cy="923330"/>
              </a:xfrm>
              <a:prstGeom prst="rect">
                <a:avLst/>
              </a:prstGeom>
              <a:noFill/>
            </p:spPr>
            <p:txBody>
              <a:bodyPr wrap="square">
                <a:spAutoFit/>
              </a:bodyPr>
              <a:lstStyle/>
              <a:p>
                <a:pPr marL="285750" indent="-285750">
                  <a:buFont typeface="Arial" panose="020B0604020202020204" pitchFamily="34" charset="0"/>
                  <a:buChar char="•"/>
                </a:pPr>
                <a:r>
                  <a:rPr lang="en-US" dirty="0">
                    <a:latin typeface="+mn-lt"/>
                  </a:rPr>
                  <a:t>Detect </a:t>
                </a:r>
                <a:r>
                  <a:rPr lang="en-US" dirty="0" err="1">
                    <a:latin typeface="+mn-lt"/>
                  </a:rPr>
                  <a:t>overdensities</a:t>
                </a:r>
                <a:r>
                  <a:rPr lang="en-US" dirty="0">
                    <a:latin typeface="+mn-lt"/>
                  </a:rPr>
                  <a:t> of red-sequence galaxies and assign a membership probability, </a:t>
                </a:r>
                <a14:m>
                  <m:oMath xmlns:m="http://schemas.openxmlformats.org/officeDocument/2006/math">
                    <m:sSub>
                      <m:sSubPr>
                        <m:ctrlPr>
                          <a:rPr lang="en-US" i="1" dirty="0" smtClean="0">
                            <a:latin typeface="Cambria Math" panose="02040503050406030204" pitchFamily="18" charset="0"/>
                          </a:rPr>
                        </m:ctrlPr>
                      </m:sSubPr>
                      <m:e>
                        <m:r>
                          <m:rPr>
                            <m:sty m:val="p"/>
                          </m:rPr>
                          <a:rPr lang="en-US" b="0" i="0" dirty="0" smtClean="0">
                            <a:latin typeface="Cambria Math" panose="02040503050406030204" pitchFamily="18" charset="0"/>
                          </a:rPr>
                          <m:t>p</m:t>
                        </m:r>
                      </m:e>
                      <m:sub>
                        <m:r>
                          <m:rPr>
                            <m:sty m:val="p"/>
                          </m:rPr>
                          <a:rPr lang="en-US" b="0" i="0" dirty="0" smtClean="0">
                            <a:latin typeface="Cambria Math" panose="02040503050406030204" pitchFamily="18" charset="0"/>
                          </a:rPr>
                          <m:t>mem</m:t>
                        </m:r>
                      </m:sub>
                    </m:sSub>
                  </m:oMath>
                </a14:m>
                <a:r>
                  <a:rPr lang="en-US" dirty="0">
                    <a:latin typeface="+mn-lt"/>
                  </a:rPr>
                  <a:t> , to each cluster member candidate.  </a:t>
                </a:r>
                <a:br>
                  <a:rPr lang="en-US" dirty="0">
                    <a:latin typeface="+mn-lt"/>
                  </a:rPr>
                </a:br>
                <a:endParaRPr lang="en-US" dirty="0">
                  <a:latin typeface="+mn-lt"/>
                </a:endParaRPr>
              </a:p>
            </p:txBody>
          </p:sp>
        </mc:Choice>
        <mc:Fallback xmlns="">
          <p:sp>
            <p:nvSpPr>
              <p:cNvPr id="3" name="TextBox 2">
                <a:extLst>
                  <a:ext uri="{FF2B5EF4-FFF2-40B4-BE49-F238E27FC236}">
                    <a16:creationId xmlns:a16="http://schemas.microsoft.com/office/drawing/2014/main" id="{5DC44B2F-D4F7-77F7-72B5-BE6C58B3F422}"/>
                  </a:ext>
                </a:extLst>
              </p:cNvPr>
              <p:cNvSpPr txBox="1">
                <a:spLocks noRot="1" noChangeAspect="1" noMove="1" noResize="1" noEditPoints="1" noAdjustHandles="1" noChangeArrowheads="1" noChangeShapeType="1" noTextEdit="1"/>
              </p:cNvSpPr>
              <p:nvPr/>
            </p:nvSpPr>
            <p:spPr>
              <a:xfrm>
                <a:off x="540505" y="751672"/>
                <a:ext cx="8603495" cy="923330"/>
              </a:xfrm>
              <a:prstGeom prst="rect">
                <a:avLst/>
              </a:prstGeom>
              <a:blipFill>
                <a:blip r:embed="rId3"/>
                <a:stretch>
                  <a:fillRect l="-442" t="-27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E14F557-F918-2E40-6856-50BF91466B6F}"/>
                  </a:ext>
                </a:extLst>
              </p:cNvPr>
              <p:cNvSpPr txBox="1"/>
              <p:nvPr/>
            </p:nvSpPr>
            <p:spPr>
              <a:xfrm>
                <a:off x="750712" y="1446620"/>
                <a:ext cx="3821288" cy="369332"/>
              </a:xfrm>
              <a:prstGeom prst="rect">
                <a:avLst/>
              </a:prstGeom>
              <a:solidFill>
                <a:schemeClr val="accent6">
                  <a:lumMod val="50000"/>
                </a:schemeClr>
              </a:solidFill>
              <a:ln>
                <a:solidFill>
                  <a:schemeClr val="accent6">
                    <a:lumMod val="75000"/>
                  </a:schemeClr>
                </a:solidFill>
              </a:ln>
            </p:spPr>
            <p:txBody>
              <a:bodyPr wrap="square">
                <a:spAutoFit/>
              </a:bodyPr>
              <a:lstStyle/>
              <a:p>
                <a:pPr marL="285750" indent="-285750">
                  <a:buFont typeface="Wingdings" pitchFamily="2" charset="2"/>
                  <a:buChar char="ü"/>
                </a:pPr>
                <a:r>
                  <a:rPr lang="en-US" dirty="0">
                    <a:latin typeface="+mn-lt"/>
                  </a:rPr>
                  <a:t>Mass tracer: richness (</a:t>
                </a:r>
                <a14:m>
                  <m:oMath xmlns:m="http://schemas.openxmlformats.org/officeDocument/2006/math">
                    <m:r>
                      <a:rPr lang="en-US" b="0" i="1" smtClean="0">
                        <a:latin typeface="Cambria Math" panose="02040503050406030204" pitchFamily="18" charset="0"/>
                      </a:rPr>
                      <m:t>𝜆</m:t>
                    </m:r>
                  </m:oMath>
                </a14:m>
                <a:r>
                  <a:rPr lang="en-US" dirty="0">
                    <a:latin typeface="+mn-lt"/>
                  </a:rPr>
                  <a:t>) =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p</m:t>
                        </m:r>
                      </m:e>
                      <m:sub>
                        <m:r>
                          <m:rPr>
                            <m:sty m:val="p"/>
                          </m:rPr>
                          <a:rPr lang="en-US" b="0" i="0" smtClean="0">
                            <a:latin typeface="Cambria Math" panose="02040503050406030204" pitchFamily="18" charset="0"/>
                          </a:rPr>
                          <m:t>mem</m:t>
                        </m:r>
                      </m:sub>
                    </m:sSub>
                  </m:oMath>
                </a14:m>
                <a:r>
                  <a:rPr lang="en-US" dirty="0">
                    <a:latin typeface="+mn-lt"/>
                  </a:rPr>
                  <a:t> .</a:t>
                </a:r>
              </a:p>
            </p:txBody>
          </p:sp>
        </mc:Choice>
        <mc:Fallback xmlns="">
          <p:sp>
            <p:nvSpPr>
              <p:cNvPr id="9" name="TextBox 8">
                <a:extLst>
                  <a:ext uri="{FF2B5EF4-FFF2-40B4-BE49-F238E27FC236}">
                    <a16:creationId xmlns:a16="http://schemas.microsoft.com/office/drawing/2014/main" id="{6E14F557-F918-2E40-6856-50BF91466B6F}"/>
                  </a:ext>
                </a:extLst>
              </p:cNvPr>
              <p:cNvSpPr txBox="1">
                <a:spLocks noRot="1" noChangeAspect="1" noMove="1" noResize="1" noEditPoints="1" noAdjustHandles="1" noChangeArrowheads="1" noChangeShapeType="1" noTextEdit="1"/>
              </p:cNvSpPr>
              <p:nvPr/>
            </p:nvSpPr>
            <p:spPr>
              <a:xfrm>
                <a:off x="750712" y="1446620"/>
                <a:ext cx="3821288" cy="369332"/>
              </a:xfrm>
              <a:prstGeom prst="rect">
                <a:avLst/>
              </a:prstGeom>
              <a:blipFill>
                <a:blip r:embed="rId4"/>
                <a:stretch>
                  <a:fillRect l="-660" t="-6452" b="-22581"/>
                </a:stretch>
              </a:blipFill>
              <a:ln>
                <a:solidFill>
                  <a:schemeClr val="accent6">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4126495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CAFFCE4-F329-E444-179A-0E0CC0DA7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05" y="2369950"/>
            <a:ext cx="3969461" cy="2601346"/>
          </a:xfrm>
          <a:prstGeom prst="rect">
            <a:avLst/>
          </a:prstGeom>
        </p:spPr>
      </p:pic>
      <p:sp>
        <p:nvSpPr>
          <p:cNvPr id="2" name="Title 1">
            <a:extLst>
              <a:ext uri="{FF2B5EF4-FFF2-40B4-BE49-F238E27FC236}">
                <a16:creationId xmlns:a16="http://schemas.microsoft.com/office/drawing/2014/main" id="{ED4B6175-D5CE-6D3F-8C80-C3CDDD3B2D85}"/>
              </a:ext>
            </a:extLst>
          </p:cNvPr>
          <p:cNvSpPr>
            <a:spLocks noGrp="1"/>
          </p:cNvSpPr>
          <p:nvPr>
            <p:ph type="title"/>
          </p:nvPr>
        </p:nvSpPr>
        <p:spPr/>
        <p:txBody>
          <a:bodyPr/>
          <a:lstStyle/>
          <a:p>
            <a:r>
              <a:rPr lang="en-US" dirty="0">
                <a:latin typeface="+mj-lt"/>
              </a:rPr>
              <a:t>DES cluster sample is well validated</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C44B2F-D4F7-77F7-72B5-BE6C58B3F422}"/>
                  </a:ext>
                </a:extLst>
              </p:cNvPr>
              <p:cNvSpPr txBox="1"/>
              <p:nvPr/>
            </p:nvSpPr>
            <p:spPr>
              <a:xfrm>
                <a:off x="540505" y="751672"/>
                <a:ext cx="8603495" cy="923330"/>
              </a:xfrm>
              <a:prstGeom prst="rect">
                <a:avLst/>
              </a:prstGeom>
              <a:noFill/>
            </p:spPr>
            <p:txBody>
              <a:bodyPr wrap="square">
                <a:spAutoFit/>
              </a:bodyPr>
              <a:lstStyle/>
              <a:p>
                <a:pPr marL="285750" indent="-285750">
                  <a:buFont typeface="Arial" panose="020B0604020202020204" pitchFamily="34" charset="0"/>
                  <a:buChar char="•"/>
                </a:pPr>
                <a:r>
                  <a:rPr lang="en-US" dirty="0">
                    <a:latin typeface="+mn-lt"/>
                  </a:rPr>
                  <a:t>Detect </a:t>
                </a:r>
                <a:r>
                  <a:rPr lang="en-US" dirty="0" err="1">
                    <a:latin typeface="+mn-lt"/>
                  </a:rPr>
                  <a:t>overdensities</a:t>
                </a:r>
                <a:r>
                  <a:rPr lang="en-US" dirty="0">
                    <a:latin typeface="+mn-lt"/>
                  </a:rPr>
                  <a:t> of red-sequence galaxies and assign a membership probability, </a:t>
                </a:r>
                <a14:m>
                  <m:oMath xmlns:m="http://schemas.openxmlformats.org/officeDocument/2006/math">
                    <m:sSub>
                      <m:sSubPr>
                        <m:ctrlPr>
                          <a:rPr lang="en-US" i="1" dirty="0" smtClean="0">
                            <a:latin typeface="Cambria Math" panose="02040503050406030204" pitchFamily="18" charset="0"/>
                          </a:rPr>
                        </m:ctrlPr>
                      </m:sSubPr>
                      <m:e>
                        <m:r>
                          <m:rPr>
                            <m:sty m:val="p"/>
                          </m:rPr>
                          <a:rPr lang="en-US" b="0" i="0" dirty="0" smtClean="0">
                            <a:latin typeface="Cambria Math" panose="02040503050406030204" pitchFamily="18" charset="0"/>
                          </a:rPr>
                          <m:t>p</m:t>
                        </m:r>
                      </m:e>
                      <m:sub>
                        <m:r>
                          <m:rPr>
                            <m:sty m:val="p"/>
                          </m:rPr>
                          <a:rPr lang="en-US" b="0" i="0" dirty="0" smtClean="0">
                            <a:latin typeface="Cambria Math" panose="02040503050406030204" pitchFamily="18" charset="0"/>
                          </a:rPr>
                          <m:t>mem</m:t>
                        </m:r>
                      </m:sub>
                    </m:sSub>
                  </m:oMath>
                </a14:m>
                <a:r>
                  <a:rPr lang="en-US" dirty="0">
                    <a:latin typeface="+mn-lt"/>
                  </a:rPr>
                  <a:t> , to each cluster member candidate.  </a:t>
                </a:r>
                <a:br>
                  <a:rPr lang="en-US" dirty="0">
                    <a:latin typeface="+mn-lt"/>
                  </a:rPr>
                </a:br>
                <a:endParaRPr lang="en-US" dirty="0">
                  <a:latin typeface="+mn-lt"/>
                </a:endParaRPr>
              </a:p>
            </p:txBody>
          </p:sp>
        </mc:Choice>
        <mc:Fallback xmlns="">
          <p:sp>
            <p:nvSpPr>
              <p:cNvPr id="3" name="TextBox 2">
                <a:extLst>
                  <a:ext uri="{FF2B5EF4-FFF2-40B4-BE49-F238E27FC236}">
                    <a16:creationId xmlns:a16="http://schemas.microsoft.com/office/drawing/2014/main" id="{5DC44B2F-D4F7-77F7-72B5-BE6C58B3F422}"/>
                  </a:ext>
                </a:extLst>
              </p:cNvPr>
              <p:cNvSpPr txBox="1">
                <a:spLocks noRot="1" noChangeAspect="1" noMove="1" noResize="1" noEditPoints="1" noAdjustHandles="1" noChangeArrowheads="1" noChangeShapeType="1" noTextEdit="1"/>
              </p:cNvSpPr>
              <p:nvPr/>
            </p:nvSpPr>
            <p:spPr>
              <a:xfrm>
                <a:off x="540505" y="751672"/>
                <a:ext cx="8603495" cy="923330"/>
              </a:xfrm>
              <a:prstGeom prst="rect">
                <a:avLst/>
              </a:prstGeom>
              <a:blipFill>
                <a:blip r:embed="rId4"/>
                <a:stretch>
                  <a:fillRect l="-442" t="-274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A37BDDF-D72A-D769-773F-93D82DA414FA}"/>
              </a:ext>
            </a:extLst>
          </p:cNvPr>
          <p:cNvSpPr txBox="1"/>
          <p:nvPr/>
        </p:nvSpPr>
        <p:spPr>
          <a:xfrm>
            <a:off x="429020" y="4774168"/>
            <a:ext cx="1245471" cy="369332"/>
          </a:xfrm>
          <a:prstGeom prst="rect">
            <a:avLst/>
          </a:prstGeom>
          <a:noFill/>
        </p:spPr>
        <p:txBody>
          <a:bodyPr wrap="square">
            <a:spAutoFit/>
          </a:bodyPr>
          <a:lstStyle/>
          <a:p>
            <a:r>
              <a:rPr lang="en-US" dirty="0"/>
              <a:t>DES+25</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E14F557-F918-2E40-6856-50BF91466B6F}"/>
                  </a:ext>
                </a:extLst>
              </p:cNvPr>
              <p:cNvSpPr txBox="1"/>
              <p:nvPr/>
            </p:nvSpPr>
            <p:spPr>
              <a:xfrm>
                <a:off x="750712" y="1446620"/>
                <a:ext cx="3821288" cy="646331"/>
              </a:xfrm>
              <a:prstGeom prst="rect">
                <a:avLst/>
              </a:prstGeom>
              <a:solidFill>
                <a:schemeClr val="accent6">
                  <a:lumMod val="50000"/>
                </a:schemeClr>
              </a:solidFill>
              <a:ln>
                <a:solidFill>
                  <a:schemeClr val="accent6">
                    <a:lumMod val="75000"/>
                  </a:schemeClr>
                </a:solidFill>
              </a:ln>
            </p:spPr>
            <p:txBody>
              <a:bodyPr wrap="square">
                <a:spAutoFit/>
              </a:bodyPr>
              <a:lstStyle/>
              <a:p>
                <a:pPr marL="285750" indent="-285750">
                  <a:buFont typeface="Wingdings" pitchFamily="2" charset="2"/>
                  <a:buChar char="ü"/>
                </a:pPr>
                <a:r>
                  <a:rPr lang="en-US" dirty="0">
                    <a:latin typeface="+mn-lt"/>
                  </a:rPr>
                  <a:t>Mass tracer: richness (</a:t>
                </a:r>
                <a14:m>
                  <m:oMath xmlns:m="http://schemas.openxmlformats.org/officeDocument/2006/math">
                    <m:r>
                      <a:rPr lang="en-US" b="0" i="1" smtClean="0">
                        <a:latin typeface="Cambria Math" panose="02040503050406030204" pitchFamily="18" charset="0"/>
                      </a:rPr>
                      <m:t>𝜆</m:t>
                    </m:r>
                  </m:oMath>
                </a14:m>
                <a:r>
                  <a:rPr lang="en-US" dirty="0">
                    <a:latin typeface="+mn-lt"/>
                  </a:rPr>
                  <a:t>) =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p</m:t>
                        </m:r>
                      </m:e>
                      <m:sub>
                        <m:r>
                          <m:rPr>
                            <m:sty m:val="p"/>
                          </m:rPr>
                          <a:rPr lang="en-US" b="0" i="0" smtClean="0">
                            <a:latin typeface="Cambria Math" panose="02040503050406030204" pitchFamily="18" charset="0"/>
                          </a:rPr>
                          <m:t>mem</m:t>
                        </m:r>
                      </m:sub>
                    </m:sSub>
                  </m:oMath>
                </a14:m>
                <a:r>
                  <a:rPr lang="en-US" dirty="0">
                    <a:latin typeface="+mn-lt"/>
                  </a:rPr>
                  <a:t> .</a:t>
                </a:r>
              </a:p>
              <a:p>
                <a:pPr marL="285750" indent="-285750">
                  <a:buFont typeface="Wingdings" pitchFamily="2" charset="2"/>
                  <a:buChar char="ü"/>
                </a:pPr>
                <a:r>
                  <a:rPr lang="en-US" dirty="0">
                    <a:latin typeface="+mn-lt"/>
                  </a:rPr>
                  <a:t>Sub-percent redshift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𝜆</m:t>
                        </m:r>
                      </m:sub>
                    </m:sSub>
                  </m:oMath>
                </a14:m>
                <a:r>
                  <a:rPr lang="en-US" dirty="0">
                    <a:latin typeface="+mn-lt"/>
                  </a:rPr>
                  <a:t>) accuracy. </a:t>
                </a:r>
                <a:endParaRPr lang="en-US" dirty="0"/>
              </a:p>
            </p:txBody>
          </p:sp>
        </mc:Choice>
        <mc:Fallback xmlns="">
          <p:sp>
            <p:nvSpPr>
              <p:cNvPr id="9" name="TextBox 8">
                <a:extLst>
                  <a:ext uri="{FF2B5EF4-FFF2-40B4-BE49-F238E27FC236}">
                    <a16:creationId xmlns:a16="http://schemas.microsoft.com/office/drawing/2014/main" id="{6E14F557-F918-2E40-6856-50BF91466B6F}"/>
                  </a:ext>
                </a:extLst>
              </p:cNvPr>
              <p:cNvSpPr txBox="1">
                <a:spLocks noRot="1" noChangeAspect="1" noMove="1" noResize="1" noEditPoints="1" noAdjustHandles="1" noChangeArrowheads="1" noChangeShapeType="1" noTextEdit="1"/>
              </p:cNvSpPr>
              <p:nvPr/>
            </p:nvSpPr>
            <p:spPr>
              <a:xfrm>
                <a:off x="750712" y="1446620"/>
                <a:ext cx="3821288" cy="646331"/>
              </a:xfrm>
              <a:prstGeom prst="rect">
                <a:avLst/>
              </a:prstGeom>
              <a:blipFill>
                <a:blip r:embed="rId5"/>
                <a:stretch>
                  <a:fillRect l="-660" t="-3774" r="-1320" b="-13208"/>
                </a:stretch>
              </a:blipFill>
              <a:ln>
                <a:solidFill>
                  <a:schemeClr val="accent6">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87465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CAFFCE4-F329-E444-179A-0E0CC0DA7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05" y="2369950"/>
            <a:ext cx="3969461" cy="2601346"/>
          </a:xfrm>
          <a:prstGeom prst="rect">
            <a:avLst/>
          </a:prstGeom>
        </p:spPr>
      </p:pic>
      <p:pic>
        <p:nvPicPr>
          <p:cNvPr id="29" name="Picture 28">
            <a:extLst>
              <a:ext uri="{FF2B5EF4-FFF2-40B4-BE49-F238E27FC236}">
                <a16:creationId xmlns:a16="http://schemas.microsoft.com/office/drawing/2014/main" id="{3DFA1711-6A43-7332-7C97-E94D3FBF3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633" y="2369950"/>
            <a:ext cx="3821288" cy="2601346"/>
          </a:xfrm>
          <a:prstGeom prst="rect">
            <a:avLst/>
          </a:prstGeom>
        </p:spPr>
      </p:pic>
      <p:sp>
        <p:nvSpPr>
          <p:cNvPr id="2" name="Title 1">
            <a:extLst>
              <a:ext uri="{FF2B5EF4-FFF2-40B4-BE49-F238E27FC236}">
                <a16:creationId xmlns:a16="http://schemas.microsoft.com/office/drawing/2014/main" id="{ED4B6175-D5CE-6D3F-8C80-C3CDDD3B2D85}"/>
              </a:ext>
            </a:extLst>
          </p:cNvPr>
          <p:cNvSpPr>
            <a:spLocks noGrp="1"/>
          </p:cNvSpPr>
          <p:nvPr>
            <p:ph type="title"/>
          </p:nvPr>
        </p:nvSpPr>
        <p:spPr/>
        <p:txBody>
          <a:bodyPr/>
          <a:lstStyle/>
          <a:p>
            <a:r>
              <a:rPr lang="en-US" dirty="0">
                <a:latin typeface="+mj-lt"/>
              </a:rPr>
              <a:t>DES cluster sample is well validated</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C44B2F-D4F7-77F7-72B5-BE6C58B3F422}"/>
                  </a:ext>
                </a:extLst>
              </p:cNvPr>
              <p:cNvSpPr txBox="1"/>
              <p:nvPr/>
            </p:nvSpPr>
            <p:spPr>
              <a:xfrm>
                <a:off x="540505" y="751672"/>
                <a:ext cx="8603495" cy="923330"/>
              </a:xfrm>
              <a:prstGeom prst="rect">
                <a:avLst/>
              </a:prstGeom>
              <a:noFill/>
            </p:spPr>
            <p:txBody>
              <a:bodyPr wrap="square">
                <a:spAutoFit/>
              </a:bodyPr>
              <a:lstStyle/>
              <a:p>
                <a:pPr marL="285750" indent="-285750">
                  <a:buFont typeface="Arial" panose="020B0604020202020204" pitchFamily="34" charset="0"/>
                  <a:buChar char="•"/>
                </a:pPr>
                <a:r>
                  <a:rPr lang="en-US" dirty="0">
                    <a:latin typeface="+mn-lt"/>
                  </a:rPr>
                  <a:t>Detect </a:t>
                </a:r>
                <a:r>
                  <a:rPr lang="en-US" dirty="0" err="1">
                    <a:latin typeface="+mn-lt"/>
                  </a:rPr>
                  <a:t>overdensities</a:t>
                </a:r>
                <a:r>
                  <a:rPr lang="en-US" dirty="0">
                    <a:latin typeface="+mn-lt"/>
                  </a:rPr>
                  <a:t> of red-sequence galaxies and assign a membership probability, </a:t>
                </a:r>
                <a14:m>
                  <m:oMath xmlns:m="http://schemas.openxmlformats.org/officeDocument/2006/math">
                    <m:sSub>
                      <m:sSubPr>
                        <m:ctrlPr>
                          <a:rPr lang="en-US" i="1" dirty="0" smtClean="0">
                            <a:latin typeface="Cambria Math" panose="02040503050406030204" pitchFamily="18" charset="0"/>
                          </a:rPr>
                        </m:ctrlPr>
                      </m:sSubPr>
                      <m:e>
                        <m:r>
                          <m:rPr>
                            <m:sty m:val="p"/>
                          </m:rPr>
                          <a:rPr lang="en-US" b="0" i="0" dirty="0" smtClean="0">
                            <a:latin typeface="Cambria Math" panose="02040503050406030204" pitchFamily="18" charset="0"/>
                          </a:rPr>
                          <m:t>p</m:t>
                        </m:r>
                      </m:e>
                      <m:sub>
                        <m:r>
                          <m:rPr>
                            <m:sty m:val="p"/>
                          </m:rPr>
                          <a:rPr lang="en-US" b="0" i="0" dirty="0" smtClean="0">
                            <a:latin typeface="Cambria Math" panose="02040503050406030204" pitchFamily="18" charset="0"/>
                          </a:rPr>
                          <m:t>mem</m:t>
                        </m:r>
                      </m:sub>
                    </m:sSub>
                  </m:oMath>
                </a14:m>
                <a:r>
                  <a:rPr lang="en-US" dirty="0">
                    <a:latin typeface="+mn-lt"/>
                  </a:rPr>
                  <a:t> , to each cluster member candidate.  </a:t>
                </a:r>
                <a:br>
                  <a:rPr lang="en-US" dirty="0">
                    <a:latin typeface="+mn-lt"/>
                  </a:rPr>
                </a:br>
                <a:endParaRPr lang="en-US" dirty="0">
                  <a:latin typeface="+mn-lt"/>
                </a:endParaRPr>
              </a:p>
            </p:txBody>
          </p:sp>
        </mc:Choice>
        <mc:Fallback xmlns="">
          <p:sp>
            <p:nvSpPr>
              <p:cNvPr id="3" name="TextBox 2">
                <a:extLst>
                  <a:ext uri="{FF2B5EF4-FFF2-40B4-BE49-F238E27FC236}">
                    <a16:creationId xmlns:a16="http://schemas.microsoft.com/office/drawing/2014/main" id="{5DC44B2F-D4F7-77F7-72B5-BE6C58B3F422}"/>
                  </a:ext>
                </a:extLst>
              </p:cNvPr>
              <p:cNvSpPr txBox="1">
                <a:spLocks noRot="1" noChangeAspect="1" noMove="1" noResize="1" noEditPoints="1" noAdjustHandles="1" noChangeArrowheads="1" noChangeShapeType="1" noTextEdit="1"/>
              </p:cNvSpPr>
              <p:nvPr/>
            </p:nvSpPr>
            <p:spPr>
              <a:xfrm>
                <a:off x="540505" y="751672"/>
                <a:ext cx="8603495" cy="923330"/>
              </a:xfrm>
              <a:prstGeom prst="rect">
                <a:avLst/>
              </a:prstGeom>
              <a:blipFill>
                <a:blip r:embed="rId5"/>
                <a:stretch>
                  <a:fillRect l="-442" t="-274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A37BDDF-D72A-D769-773F-93D82DA414FA}"/>
              </a:ext>
            </a:extLst>
          </p:cNvPr>
          <p:cNvSpPr txBox="1"/>
          <p:nvPr/>
        </p:nvSpPr>
        <p:spPr>
          <a:xfrm>
            <a:off x="423169" y="4774168"/>
            <a:ext cx="1245471" cy="369332"/>
          </a:xfrm>
          <a:prstGeom prst="rect">
            <a:avLst/>
          </a:prstGeom>
          <a:noFill/>
        </p:spPr>
        <p:txBody>
          <a:bodyPr wrap="square">
            <a:spAutoFit/>
          </a:bodyPr>
          <a:lstStyle/>
          <a:p>
            <a:r>
              <a:rPr lang="en-US" dirty="0"/>
              <a:t>DES+25</a:t>
            </a:r>
          </a:p>
        </p:txBody>
      </p:sp>
      <p:sp>
        <p:nvSpPr>
          <p:cNvPr id="14" name="TextBox 13">
            <a:extLst>
              <a:ext uri="{FF2B5EF4-FFF2-40B4-BE49-F238E27FC236}">
                <a16:creationId xmlns:a16="http://schemas.microsoft.com/office/drawing/2014/main" id="{73EA97C8-4ABD-73AF-8BA2-987781AC4EDD}"/>
              </a:ext>
            </a:extLst>
          </p:cNvPr>
          <p:cNvSpPr txBox="1"/>
          <p:nvPr/>
        </p:nvSpPr>
        <p:spPr>
          <a:xfrm>
            <a:off x="4959633" y="1308120"/>
            <a:ext cx="3958135" cy="923330"/>
          </a:xfrm>
          <a:prstGeom prst="rect">
            <a:avLst/>
          </a:prstGeom>
          <a:solidFill>
            <a:schemeClr val="tx2">
              <a:lumMod val="75000"/>
            </a:schemeClr>
          </a:solidFill>
        </p:spPr>
        <p:txBody>
          <a:bodyPr wrap="none" rtlCol="0">
            <a:spAutoFit/>
          </a:bodyPr>
          <a:lstStyle/>
          <a:p>
            <a:pPr marL="285750" indent="-285750">
              <a:buFont typeface="Wingdings" pitchFamily="2" charset="2"/>
              <a:buChar char="ü"/>
            </a:pPr>
            <a:r>
              <a:rPr lang="en-US" dirty="0"/>
              <a:t>Selection function is well-validated: </a:t>
            </a:r>
          </a:p>
          <a:p>
            <a:pPr marL="742950" lvl="1" indent="-285750">
              <a:buFont typeface="Wingdings" pitchFamily="2" charset="2"/>
              <a:buChar char="Ø"/>
            </a:pPr>
            <a:r>
              <a:rPr lang="en-US" dirty="0"/>
              <a:t>X-ray: Kelly+24, </a:t>
            </a:r>
            <a:r>
              <a:rPr lang="en-US" dirty="0" err="1"/>
              <a:t>Upsdell</a:t>
            </a:r>
            <a:r>
              <a:rPr lang="en-US" dirty="0"/>
              <a:t>+ 23</a:t>
            </a:r>
          </a:p>
          <a:p>
            <a:pPr marL="742950" lvl="1" indent="-285750">
              <a:buFont typeface="Wingdings" pitchFamily="2" charset="2"/>
              <a:buChar char="Ø"/>
            </a:pPr>
            <a:r>
              <a:rPr lang="en-US" dirty="0"/>
              <a:t>Millimeter: Grandis+ 25</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E14F557-F918-2E40-6856-50BF91466B6F}"/>
                  </a:ext>
                </a:extLst>
              </p:cNvPr>
              <p:cNvSpPr txBox="1"/>
              <p:nvPr/>
            </p:nvSpPr>
            <p:spPr>
              <a:xfrm>
                <a:off x="750712" y="1446620"/>
                <a:ext cx="3821288" cy="646331"/>
              </a:xfrm>
              <a:prstGeom prst="rect">
                <a:avLst/>
              </a:prstGeom>
              <a:solidFill>
                <a:schemeClr val="accent6">
                  <a:lumMod val="50000"/>
                </a:schemeClr>
              </a:solidFill>
              <a:ln>
                <a:solidFill>
                  <a:schemeClr val="accent6">
                    <a:lumMod val="75000"/>
                  </a:schemeClr>
                </a:solidFill>
              </a:ln>
            </p:spPr>
            <p:txBody>
              <a:bodyPr wrap="square">
                <a:spAutoFit/>
              </a:bodyPr>
              <a:lstStyle/>
              <a:p>
                <a:pPr marL="285750" indent="-285750">
                  <a:buFont typeface="Wingdings" pitchFamily="2" charset="2"/>
                  <a:buChar char="ü"/>
                </a:pPr>
                <a:r>
                  <a:rPr lang="en-US" dirty="0">
                    <a:latin typeface="+mn-lt"/>
                  </a:rPr>
                  <a:t>Mass tracer: richness (</a:t>
                </a:r>
                <a14:m>
                  <m:oMath xmlns:m="http://schemas.openxmlformats.org/officeDocument/2006/math">
                    <m:r>
                      <a:rPr lang="en-US" b="0" i="1" smtClean="0">
                        <a:latin typeface="Cambria Math" panose="02040503050406030204" pitchFamily="18" charset="0"/>
                      </a:rPr>
                      <m:t>𝜆</m:t>
                    </m:r>
                  </m:oMath>
                </a14:m>
                <a:r>
                  <a:rPr lang="en-US" dirty="0">
                    <a:latin typeface="+mn-lt"/>
                  </a:rPr>
                  <a:t>) =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p</m:t>
                        </m:r>
                      </m:e>
                      <m:sub>
                        <m:r>
                          <m:rPr>
                            <m:sty m:val="p"/>
                          </m:rPr>
                          <a:rPr lang="en-US" b="0" i="0" smtClean="0">
                            <a:latin typeface="Cambria Math" panose="02040503050406030204" pitchFamily="18" charset="0"/>
                          </a:rPr>
                          <m:t>mem</m:t>
                        </m:r>
                      </m:sub>
                    </m:sSub>
                  </m:oMath>
                </a14:m>
                <a:r>
                  <a:rPr lang="en-US" dirty="0">
                    <a:latin typeface="+mn-lt"/>
                  </a:rPr>
                  <a:t> .</a:t>
                </a:r>
              </a:p>
              <a:p>
                <a:pPr marL="285750" indent="-285750">
                  <a:buFont typeface="Wingdings" pitchFamily="2" charset="2"/>
                  <a:buChar char="ü"/>
                </a:pPr>
                <a:r>
                  <a:rPr lang="en-US" dirty="0">
                    <a:latin typeface="+mn-lt"/>
                  </a:rPr>
                  <a:t>Sub-percent redshift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𝜆</m:t>
                        </m:r>
                      </m:sub>
                    </m:sSub>
                  </m:oMath>
                </a14:m>
                <a:r>
                  <a:rPr lang="en-US" dirty="0">
                    <a:latin typeface="+mn-lt"/>
                  </a:rPr>
                  <a:t>) accuracy. </a:t>
                </a:r>
                <a:endParaRPr lang="en-US" dirty="0"/>
              </a:p>
            </p:txBody>
          </p:sp>
        </mc:Choice>
        <mc:Fallback xmlns="">
          <p:sp>
            <p:nvSpPr>
              <p:cNvPr id="9" name="TextBox 8">
                <a:extLst>
                  <a:ext uri="{FF2B5EF4-FFF2-40B4-BE49-F238E27FC236}">
                    <a16:creationId xmlns:a16="http://schemas.microsoft.com/office/drawing/2014/main" id="{6E14F557-F918-2E40-6856-50BF91466B6F}"/>
                  </a:ext>
                </a:extLst>
              </p:cNvPr>
              <p:cNvSpPr txBox="1">
                <a:spLocks noRot="1" noChangeAspect="1" noMove="1" noResize="1" noEditPoints="1" noAdjustHandles="1" noChangeArrowheads="1" noChangeShapeType="1" noTextEdit="1"/>
              </p:cNvSpPr>
              <p:nvPr/>
            </p:nvSpPr>
            <p:spPr>
              <a:xfrm>
                <a:off x="750712" y="1446620"/>
                <a:ext cx="3821288" cy="646331"/>
              </a:xfrm>
              <a:prstGeom prst="rect">
                <a:avLst/>
              </a:prstGeom>
              <a:blipFill>
                <a:blip r:embed="rId6"/>
                <a:stretch>
                  <a:fillRect l="-660" t="-3774" r="-1320" b="-13208"/>
                </a:stretch>
              </a:blipFill>
              <a:ln>
                <a:solidFill>
                  <a:schemeClr val="accent6">
                    <a:lumMod val="75000"/>
                  </a:schemeClr>
                </a:solidFill>
              </a:ln>
            </p:spPr>
            <p:txBody>
              <a:bodyPr/>
              <a:lstStyle/>
              <a:p>
                <a:r>
                  <a:rPr lang="en-US">
                    <a:noFill/>
                  </a:rPr>
                  <a:t> </a:t>
                </a:r>
              </a:p>
            </p:txBody>
          </p:sp>
        </mc:Fallback>
      </mc:AlternateContent>
      <p:sp>
        <p:nvSpPr>
          <p:cNvPr id="22" name="Up-Down Arrow 21">
            <a:extLst>
              <a:ext uri="{FF2B5EF4-FFF2-40B4-BE49-F238E27FC236}">
                <a16:creationId xmlns:a16="http://schemas.microsoft.com/office/drawing/2014/main" id="{B0542C04-EE28-2D23-1D28-46BDB9113C3A}"/>
              </a:ext>
            </a:extLst>
          </p:cNvPr>
          <p:cNvSpPr/>
          <p:nvPr/>
        </p:nvSpPr>
        <p:spPr>
          <a:xfrm>
            <a:off x="7079877" y="3039322"/>
            <a:ext cx="199460" cy="408406"/>
          </a:xfrm>
          <a:prstGeom prst="upDown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89FF692F-451E-AAC2-707F-047D780F07F2}"/>
                  </a:ext>
                </a:extLst>
              </p:cNvPr>
              <p:cNvSpPr/>
              <p:nvPr/>
            </p:nvSpPr>
            <p:spPr>
              <a:xfrm>
                <a:off x="6159062" y="2456476"/>
                <a:ext cx="1841630" cy="382087"/>
              </a:xfrm>
              <a:prstGeom prst="rect">
                <a:avLst/>
              </a:prstGeom>
              <a:solidFill>
                <a:schemeClr val="bg1">
                  <a:alpha val="5175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b="0" i="1" smtClean="0">
                          <a:solidFill>
                            <a:srgbClr val="FAAC1F"/>
                          </a:solidFill>
                          <a:latin typeface="Cambria Math" panose="02040503050406030204" pitchFamily="18" charset="0"/>
                        </a:rPr>
                        <m:t>𝜎</m:t>
                      </m:r>
                      <m:d>
                        <m:dPr>
                          <m:ctrlPr>
                            <a:rPr lang="en-US" sz="1600" b="0" i="1" smtClean="0">
                              <a:solidFill>
                                <a:srgbClr val="FAAC1F"/>
                              </a:solidFill>
                              <a:latin typeface="Cambria Math" panose="02040503050406030204" pitchFamily="18" charset="0"/>
                            </a:rPr>
                          </m:ctrlPr>
                        </m:dPr>
                        <m:e>
                          <m:func>
                            <m:funcPr>
                              <m:ctrlPr>
                                <a:rPr lang="en-US" sz="1600" b="0" i="1" smtClean="0">
                                  <a:solidFill>
                                    <a:srgbClr val="FAAC1F"/>
                                  </a:solidFill>
                                  <a:latin typeface="Cambria Math" panose="02040503050406030204" pitchFamily="18" charset="0"/>
                                </a:rPr>
                              </m:ctrlPr>
                            </m:funcPr>
                            <m:fName>
                              <m:r>
                                <m:rPr>
                                  <m:sty m:val="p"/>
                                </m:rPr>
                                <a:rPr lang="en-US" sz="1600" b="0" i="0" smtClean="0">
                                  <a:solidFill>
                                    <a:srgbClr val="FAAC1F"/>
                                  </a:solidFill>
                                  <a:latin typeface="Cambria Math" panose="02040503050406030204" pitchFamily="18" charset="0"/>
                                </a:rPr>
                                <m:t>ln</m:t>
                              </m:r>
                            </m:fName>
                            <m:e>
                              <m:r>
                                <a:rPr lang="en-US" sz="1600" b="0" i="1" smtClean="0">
                                  <a:solidFill>
                                    <a:srgbClr val="FAAC1F"/>
                                  </a:solidFill>
                                  <a:latin typeface="Cambria Math" panose="02040503050406030204" pitchFamily="18" charset="0"/>
                                </a:rPr>
                                <m:t>𝑇</m:t>
                              </m:r>
                              <m:r>
                                <a:rPr lang="en-US" sz="1600" b="0" i="1" smtClean="0">
                                  <a:solidFill>
                                    <a:srgbClr val="FAAC1F"/>
                                  </a:solidFill>
                                  <a:latin typeface="Cambria Math" panose="02040503050406030204" pitchFamily="18" charset="0"/>
                                </a:rPr>
                                <m:t>|</m:t>
                              </m:r>
                              <m:r>
                                <a:rPr lang="en-US" sz="1600" b="0" i="1" smtClean="0">
                                  <a:solidFill>
                                    <a:srgbClr val="FAAC1F"/>
                                  </a:solidFill>
                                  <a:latin typeface="Cambria Math" panose="02040503050406030204" pitchFamily="18" charset="0"/>
                                </a:rPr>
                                <m:t>𝜆</m:t>
                              </m:r>
                            </m:e>
                          </m:func>
                        </m:e>
                      </m:d>
                      <m:r>
                        <a:rPr lang="en-US" sz="1600" b="0" i="1" smtClean="0">
                          <a:solidFill>
                            <a:srgbClr val="FAAC1F"/>
                          </a:solidFill>
                          <a:latin typeface="Cambria Math" panose="02040503050406030204" pitchFamily="18" charset="0"/>
                        </a:rPr>
                        <m:t>≅0.22</m:t>
                      </m:r>
                    </m:oMath>
                  </m:oMathPara>
                </a14:m>
                <a:endParaRPr lang="en-US" sz="1600" dirty="0">
                  <a:solidFill>
                    <a:srgbClr val="FAAC1F"/>
                  </a:solidFill>
                </a:endParaRPr>
              </a:p>
            </p:txBody>
          </p:sp>
        </mc:Choice>
        <mc:Fallback xmlns="">
          <p:sp>
            <p:nvSpPr>
              <p:cNvPr id="23" name="Rectangle 22">
                <a:extLst>
                  <a:ext uri="{FF2B5EF4-FFF2-40B4-BE49-F238E27FC236}">
                    <a16:creationId xmlns:a16="http://schemas.microsoft.com/office/drawing/2014/main" id="{89FF692F-451E-AAC2-707F-047D780F07F2}"/>
                  </a:ext>
                </a:extLst>
              </p:cNvPr>
              <p:cNvSpPr>
                <a:spLocks noRot="1" noChangeAspect="1" noMove="1" noResize="1" noEditPoints="1" noAdjustHandles="1" noChangeArrowheads="1" noChangeShapeType="1" noTextEdit="1"/>
              </p:cNvSpPr>
              <p:nvPr/>
            </p:nvSpPr>
            <p:spPr>
              <a:xfrm>
                <a:off x="6159062" y="2456476"/>
                <a:ext cx="1841630" cy="382087"/>
              </a:xfrm>
              <a:prstGeom prst="rect">
                <a:avLst/>
              </a:prstGeom>
              <a:blipFill>
                <a:blip r:embed="rId7"/>
                <a:stretch>
                  <a:fillRect/>
                </a:stretch>
              </a:blipFill>
              <a:ln>
                <a:no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22146ECC-FB12-DD52-B3D8-D73B4EC698C3}"/>
              </a:ext>
            </a:extLst>
          </p:cNvPr>
          <p:cNvSpPr txBox="1"/>
          <p:nvPr/>
        </p:nvSpPr>
        <p:spPr>
          <a:xfrm>
            <a:off x="8149791" y="4763214"/>
            <a:ext cx="4577254" cy="369332"/>
          </a:xfrm>
          <a:prstGeom prst="rect">
            <a:avLst/>
          </a:prstGeom>
          <a:noFill/>
        </p:spPr>
        <p:txBody>
          <a:bodyPr wrap="square">
            <a:spAutoFit/>
          </a:bodyPr>
          <a:lstStyle/>
          <a:p>
            <a:r>
              <a:rPr lang="en-US" dirty="0"/>
              <a:t>Kelly+24</a:t>
            </a:r>
          </a:p>
        </p:txBody>
      </p:sp>
    </p:spTree>
    <p:extLst>
      <p:ext uri="{BB962C8B-B14F-4D97-AF65-F5344CB8AC3E}">
        <p14:creationId xmlns:p14="http://schemas.microsoft.com/office/powerpoint/2010/main" val="747816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CBA3D6BD-A3FB-49CE-60D9-1CEBFED66805}"/>
              </a:ext>
            </a:extLst>
          </p:cNvPr>
          <p:cNvPicPr>
            <a:picLocks noGrp="1" noChangeAspect="1"/>
          </p:cNvPicPr>
          <p:nvPr>
            <p:ph sz="quarter" idx="10"/>
          </p:nvPr>
        </p:nvPicPr>
        <p:blipFill>
          <a:blip r:embed="rId3"/>
          <a:stretch>
            <a:fillRect/>
          </a:stretch>
        </p:blipFill>
        <p:spPr>
          <a:xfrm>
            <a:off x="451945" y="745846"/>
            <a:ext cx="8692056" cy="3852036"/>
          </a:xfrm>
        </p:spPr>
      </p:pic>
      <p:sp>
        <p:nvSpPr>
          <p:cNvPr id="2" name="Title 1">
            <a:extLst>
              <a:ext uri="{FF2B5EF4-FFF2-40B4-BE49-F238E27FC236}">
                <a16:creationId xmlns:a16="http://schemas.microsoft.com/office/drawing/2014/main" id="{05D73A59-36D5-39F6-79E0-998DCC37541A}"/>
              </a:ext>
            </a:extLst>
          </p:cNvPr>
          <p:cNvSpPr>
            <a:spLocks noGrp="1"/>
          </p:cNvSpPr>
          <p:nvPr>
            <p:ph type="title"/>
          </p:nvPr>
        </p:nvSpPr>
        <p:spPr>
          <a:xfrm>
            <a:off x="948778" y="113357"/>
            <a:ext cx="8073302" cy="488024"/>
          </a:xfrm>
        </p:spPr>
        <p:txBody>
          <a:bodyPr/>
          <a:lstStyle/>
          <a:p>
            <a:r>
              <a:rPr lang="en-US" dirty="0">
                <a:latin typeface="+mj-lt"/>
              </a:rPr>
              <a:t>DES clusters probe a unique range of mass and redshift</a:t>
            </a:r>
          </a:p>
        </p:txBody>
      </p:sp>
      <p:sp>
        <p:nvSpPr>
          <p:cNvPr id="3" name="TextBox 2">
            <a:extLst>
              <a:ext uri="{FF2B5EF4-FFF2-40B4-BE49-F238E27FC236}">
                <a16:creationId xmlns:a16="http://schemas.microsoft.com/office/drawing/2014/main" id="{CFDF9E86-4EEC-2BE6-3A18-3A3C5162AFE7}"/>
              </a:ext>
            </a:extLst>
          </p:cNvPr>
          <p:cNvSpPr txBox="1"/>
          <p:nvPr/>
        </p:nvSpPr>
        <p:spPr>
          <a:xfrm>
            <a:off x="7898529" y="4660811"/>
            <a:ext cx="1245471" cy="369332"/>
          </a:xfrm>
          <a:prstGeom prst="rect">
            <a:avLst/>
          </a:prstGeom>
          <a:noFill/>
        </p:spPr>
        <p:txBody>
          <a:bodyPr wrap="square">
            <a:spAutoFit/>
          </a:bodyPr>
          <a:lstStyle/>
          <a:p>
            <a:r>
              <a:rPr lang="en-US" dirty="0"/>
              <a:t>DES+25</a:t>
            </a:r>
          </a:p>
        </p:txBody>
      </p:sp>
      <p:sp>
        <p:nvSpPr>
          <p:cNvPr id="7" name="Oval 6">
            <a:extLst>
              <a:ext uri="{FF2B5EF4-FFF2-40B4-BE49-F238E27FC236}">
                <a16:creationId xmlns:a16="http://schemas.microsoft.com/office/drawing/2014/main" id="{461B7C2C-5EA1-73B2-B2BA-42F0FBE918C8}"/>
              </a:ext>
            </a:extLst>
          </p:cNvPr>
          <p:cNvSpPr/>
          <p:nvPr/>
        </p:nvSpPr>
        <p:spPr>
          <a:xfrm>
            <a:off x="2630749" y="2393293"/>
            <a:ext cx="3146774" cy="1479208"/>
          </a:xfrm>
          <a:prstGeom prst="ellipse">
            <a:avLst/>
          </a:prstGeom>
          <a:noFill/>
          <a:ln w="28575">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0B35C67-3AD7-EEA0-C440-4DA07E0C358A}"/>
              </a:ext>
            </a:extLst>
          </p:cNvPr>
          <p:cNvSpPr/>
          <p:nvPr/>
        </p:nvSpPr>
        <p:spPr>
          <a:xfrm>
            <a:off x="5960122" y="836031"/>
            <a:ext cx="2816774" cy="756745"/>
          </a:xfrm>
          <a:prstGeom prst="rect">
            <a:avLst/>
          </a:prstGeom>
          <a:noFill/>
          <a:ln w="66675">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51565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E54B74-945D-A86F-E98C-5D9E96AA4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2" y="3072950"/>
            <a:ext cx="3704340" cy="1983560"/>
          </a:xfrm>
          <a:prstGeom prst="rect">
            <a:avLst/>
          </a:prstGeom>
        </p:spPr>
      </p:pic>
      <p:sp>
        <p:nvSpPr>
          <p:cNvPr id="2" name="Title 1">
            <a:extLst>
              <a:ext uri="{FF2B5EF4-FFF2-40B4-BE49-F238E27FC236}">
                <a16:creationId xmlns:a16="http://schemas.microsoft.com/office/drawing/2014/main" id="{1196CCD7-329F-2FB0-25E6-D55EF7411577}"/>
              </a:ext>
            </a:extLst>
          </p:cNvPr>
          <p:cNvSpPr>
            <a:spLocks noGrp="1"/>
          </p:cNvSpPr>
          <p:nvPr>
            <p:ph type="title"/>
          </p:nvPr>
        </p:nvSpPr>
        <p:spPr/>
        <p:txBody>
          <a:bodyPr/>
          <a:lstStyle/>
          <a:p>
            <a:r>
              <a:rPr lang="en-US" dirty="0">
                <a:latin typeface="+mj-lt"/>
              </a:rPr>
              <a:t>Galaxy clusters as a cosmology probe</a:t>
            </a:r>
          </a:p>
        </p:txBody>
      </p:sp>
      <p:sp>
        <p:nvSpPr>
          <p:cNvPr id="27" name="TextBox 26">
            <a:extLst>
              <a:ext uri="{FF2B5EF4-FFF2-40B4-BE49-F238E27FC236}">
                <a16:creationId xmlns:a16="http://schemas.microsoft.com/office/drawing/2014/main" id="{F43C2D34-2D9B-B54F-ABBB-FA5D00AA90C6}"/>
              </a:ext>
            </a:extLst>
          </p:cNvPr>
          <p:cNvSpPr txBox="1"/>
          <p:nvPr/>
        </p:nvSpPr>
        <p:spPr>
          <a:xfrm>
            <a:off x="4349408" y="3632590"/>
            <a:ext cx="4653136" cy="923330"/>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mn-lt"/>
                <a:cs typeface="Arial" panose="020B0604020202020204" pitchFamily="34" charset="0"/>
              </a:rPr>
              <a:t>Cluster abundances:</a:t>
            </a:r>
            <a:br>
              <a:rPr lang="en-US" dirty="0">
                <a:latin typeface="+mn-lt"/>
                <a:cs typeface="Arial" panose="020B0604020202020204" pitchFamily="34" charset="0"/>
              </a:rPr>
            </a:br>
            <a:r>
              <a:rPr lang="en-US" dirty="0">
                <a:latin typeface="+mn-lt"/>
                <a:cs typeface="Arial" panose="020B0604020202020204" pitchFamily="34" charset="0"/>
              </a:rPr>
              <a:t>The abundance of clusters is sensitive to the amount of structure in the universe.</a:t>
            </a:r>
          </a:p>
        </p:txBody>
      </p:sp>
      <p:sp>
        <p:nvSpPr>
          <p:cNvPr id="28" name="TextBox 27">
            <a:extLst>
              <a:ext uri="{FF2B5EF4-FFF2-40B4-BE49-F238E27FC236}">
                <a16:creationId xmlns:a16="http://schemas.microsoft.com/office/drawing/2014/main" id="{768665D1-5C85-BA38-75EC-3FC4F3AF9675}"/>
              </a:ext>
            </a:extLst>
          </p:cNvPr>
          <p:cNvSpPr txBox="1"/>
          <p:nvPr/>
        </p:nvSpPr>
        <p:spPr>
          <a:xfrm>
            <a:off x="2198468" y="777983"/>
            <a:ext cx="4477508" cy="369332"/>
          </a:xfrm>
          <a:prstGeom prst="rect">
            <a:avLst/>
          </a:prstGeom>
          <a:noFill/>
        </p:spPr>
        <p:txBody>
          <a:bodyPr wrap="none" rtlCol="0">
            <a:spAutoFit/>
          </a:bodyPr>
          <a:lstStyle/>
          <a:p>
            <a:r>
              <a:rPr lang="en-US" b="1" dirty="0">
                <a:latin typeface="+mn-lt"/>
                <a:cs typeface="Arial" panose="020B0604020202020204" pitchFamily="34" charset="0"/>
              </a:rPr>
              <a:t>Galaxy clusters: multi-component objects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546EBFB-A034-FD83-3106-8E4EB1B26711}"/>
                  </a:ext>
                </a:extLst>
              </p:cNvPr>
              <p:cNvSpPr txBox="1"/>
              <p:nvPr/>
            </p:nvSpPr>
            <p:spPr>
              <a:xfrm>
                <a:off x="2054489" y="2331425"/>
                <a:ext cx="1633781" cy="852990"/>
              </a:xfrm>
              <a:prstGeom prst="rect">
                <a:avLst/>
              </a:prstGeom>
              <a:noFill/>
            </p:spPr>
            <p:txBody>
              <a:bodyPr vert="horz" wrap="none" rtlCol="0" anchor="ctr" anchorCtr="0">
                <a:spAutoFit/>
              </a:bodyPr>
              <a:lstStyle/>
              <a:p>
                <a:r>
                  <a:rPr lang="en-US" sz="1600" dirty="0">
                    <a:latin typeface="+mn-lt"/>
                    <a:cs typeface="Arial" panose="020B0604020202020204" pitchFamily="34" charset="0"/>
                  </a:rPr>
                  <a:t>Dark Matter Halo</a:t>
                </a:r>
              </a:p>
              <a:p>
                <a:r>
                  <a:rPr lang="en-US" sz="1600" dirty="0">
                    <a:latin typeface="+mn-lt"/>
                    <a:cs typeface="Arial" panose="020B0604020202020204" pitchFamily="34" charset="0"/>
                    <a:sym typeface="Wingdings" pitchFamily="2" charset="2"/>
                  </a:rPr>
                  <a:t> </a:t>
                </a:r>
                <a14:m>
                  <m:oMath xmlns:m="http://schemas.openxmlformats.org/officeDocument/2006/math">
                    <m:r>
                      <a:rPr lang="en-US" sz="1600" b="0" i="1" smtClean="0">
                        <a:latin typeface="Cambria Math" panose="02040503050406030204" pitchFamily="18" charset="0"/>
                        <a:sym typeface="Wingdings" pitchFamily="2" charset="2"/>
                      </a:rPr>
                      <m:t>∼</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5×10</m:t>
                        </m:r>
                      </m:e>
                      <m:sup>
                        <m:r>
                          <a:rPr lang="en-US" sz="1600" b="0" i="1" smtClean="0">
                            <a:latin typeface="Cambria Math" panose="02040503050406030204" pitchFamily="18" charset="0"/>
                            <a:sym typeface="Wingdings" pitchFamily="2" charset="2"/>
                          </a:rPr>
                          <m:t>14</m:t>
                        </m:r>
                      </m:sup>
                    </m:sSup>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𝑀</m:t>
                        </m:r>
                      </m:e>
                      <m:sub>
                        <m:r>
                          <a:rPr lang="en-US" sz="1600" b="0" i="1" smtClean="0">
                            <a:latin typeface="Cambria Math" panose="02040503050406030204" pitchFamily="18" charset="0"/>
                            <a:sym typeface="Wingdings" pitchFamily="2" charset="2"/>
                          </a:rPr>
                          <m:t>⊙</m:t>
                        </m:r>
                      </m:sub>
                    </m:sSub>
                  </m:oMath>
                </a14:m>
                <a:endParaRPr lang="en-US" sz="1600" dirty="0">
                  <a:latin typeface="+mn-lt"/>
                  <a:cs typeface="Arial" panose="020B0604020202020204" pitchFamily="34" charset="0"/>
                </a:endParaRPr>
              </a:p>
              <a:p>
                <a:endParaRPr lang="en-US" sz="1600" dirty="0">
                  <a:latin typeface="+mn-lt"/>
                  <a:cs typeface="Arial" panose="020B0604020202020204" pitchFamily="34" charset="0"/>
                </a:endParaRPr>
              </a:p>
            </p:txBody>
          </p:sp>
        </mc:Choice>
        <mc:Fallback xmlns="">
          <p:sp>
            <p:nvSpPr>
              <p:cNvPr id="30" name="TextBox 29">
                <a:extLst>
                  <a:ext uri="{FF2B5EF4-FFF2-40B4-BE49-F238E27FC236}">
                    <a16:creationId xmlns:a16="http://schemas.microsoft.com/office/drawing/2014/main" id="{8546EBFB-A034-FD83-3106-8E4EB1B26711}"/>
                  </a:ext>
                </a:extLst>
              </p:cNvPr>
              <p:cNvSpPr txBox="1">
                <a:spLocks noRot="1" noChangeAspect="1" noMove="1" noResize="1" noEditPoints="1" noAdjustHandles="1" noChangeArrowheads="1" noChangeShapeType="1" noTextEdit="1"/>
              </p:cNvSpPr>
              <p:nvPr/>
            </p:nvSpPr>
            <p:spPr>
              <a:xfrm>
                <a:off x="2054489" y="2331425"/>
                <a:ext cx="1633781" cy="852990"/>
              </a:xfrm>
              <a:prstGeom prst="rect">
                <a:avLst/>
              </a:prstGeom>
              <a:blipFill>
                <a:blip r:embed="rId4"/>
                <a:stretch>
                  <a:fillRect l="-1538" t="-1471" r="-769"/>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632B8760-5DF1-CCDB-EF84-4ED82D56E106}"/>
              </a:ext>
            </a:extLst>
          </p:cNvPr>
          <p:cNvSpPr txBox="1"/>
          <p:nvPr/>
        </p:nvSpPr>
        <p:spPr>
          <a:xfrm>
            <a:off x="3896427" y="2358927"/>
            <a:ext cx="1633780" cy="584775"/>
          </a:xfrm>
          <a:prstGeom prst="rect">
            <a:avLst/>
          </a:prstGeom>
          <a:noFill/>
        </p:spPr>
        <p:txBody>
          <a:bodyPr vert="horz" wrap="square" rtlCol="0" anchor="ctr" anchorCtr="0">
            <a:spAutoFit/>
          </a:bodyPr>
          <a:lstStyle/>
          <a:p>
            <a:r>
              <a:rPr lang="en-US" sz="1600" dirty="0">
                <a:latin typeface="+mn-lt"/>
                <a:cs typeface="Arial" panose="020B0604020202020204" pitchFamily="34" charset="0"/>
              </a:rPr>
              <a:t>Red galaxies </a:t>
            </a:r>
          </a:p>
          <a:p>
            <a:r>
              <a:rPr lang="en-US" sz="1600" dirty="0">
                <a:latin typeface="+mn-lt"/>
                <a:cs typeface="Arial" panose="020B0604020202020204" pitchFamily="34" charset="0"/>
              </a:rPr>
              <a:t>~ 2% of the mass</a:t>
            </a:r>
          </a:p>
        </p:txBody>
      </p:sp>
      <p:sp>
        <p:nvSpPr>
          <p:cNvPr id="32" name="TextBox 31">
            <a:extLst>
              <a:ext uri="{FF2B5EF4-FFF2-40B4-BE49-F238E27FC236}">
                <a16:creationId xmlns:a16="http://schemas.microsoft.com/office/drawing/2014/main" id="{7201F7B4-310D-AA92-3EAA-5EE1C21AD7DF}"/>
              </a:ext>
            </a:extLst>
          </p:cNvPr>
          <p:cNvSpPr txBox="1"/>
          <p:nvPr/>
        </p:nvSpPr>
        <p:spPr>
          <a:xfrm>
            <a:off x="5790096" y="2328645"/>
            <a:ext cx="2215671" cy="1077218"/>
          </a:xfrm>
          <a:prstGeom prst="rect">
            <a:avLst/>
          </a:prstGeom>
          <a:noFill/>
        </p:spPr>
        <p:txBody>
          <a:bodyPr vert="horz" wrap="none" rtlCol="0" anchor="ctr" anchorCtr="0">
            <a:spAutoFit/>
          </a:bodyPr>
          <a:lstStyle/>
          <a:p>
            <a:r>
              <a:rPr lang="en-US" sz="1600" dirty="0">
                <a:latin typeface="+mn-ea"/>
                <a:ea typeface="+mn-ea"/>
                <a:cs typeface="Arial" panose="020B0604020202020204" pitchFamily="34" charset="0"/>
              </a:rPr>
              <a:t>Hot gas</a:t>
            </a:r>
          </a:p>
          <a:p>
            <a:r>
              <a:rPr lang="en-US" sz="1600" dirty="0">
                <a:latin typeface="+mn-ea"/>
                <a:ea typeface="+mn-ea"/>
                <a:cs typeface="Arial" panose="020B0604020202020204" pitchFamily="34" charset="0"/>
              </a:rPr>
              <a:t>~ 10 % of the total mass</a:t>
            </a:r>
          </a:p>
          <a:p>
            <a:endParaRPr lang="en-US" sz="1600" dirty="0">
              <a:latin typeface="+mn-ea"/>
              <a:ea typeface="+mn-ea"/>
              <a:cs typeface="Arial" panose="020B0604020202020204" pitchFamily="34" charset="0"/>
            </a:endParaRPr>
          </a:p>
          <a:p>
            <a:endParaRPr lang="en-US" sz="1600" dirty="0">
              <a:latin typeface="+mn-ea"/>
              <a:ea typeface="+mn-ea"/>
              <a:cs typeface="Arial" panose="020B0604020202020204" pitchFamily="34" charset="0"/>
            </a:endParaRPr>
          </a:p>
        </p:txBody>
      </p:sp>
      <p:pic>
        <p:nvPicPr>
          <p:cNvPr id="33" name="Content Placeholder 3">
            <a:extLst>
              <a:ext uri="{FF2B5EF4-FFF2-40B4-BE49-F238E27FC236}">
                <a16:creationId xmlns:a16="http://schemas.microsoft.com/office/drawing/2014/main" id="{F77DFB63-3BE6-6C65-1599-BE1B420E66D5}"/>
              </a:ext>
            </a:extLst>
          </p:cNvPr>
          <p:cNvPicPr>
            <a:picLocks/>
          </p:cNvPicPr>
          <p:nvPr/>
        </p:nvPicPr>
        <p:blipFill rotWithShape="1">
          <a:blip r:embed="rId5">
            <a:extLst>
              <a:ext uri="{28A0092B-C50C-407E-A947-70E740481C1C}">
                <a14:useLocalDpi xmlns:a14="http://schemas.microsoft.com/office/drawing/2010/main" val="0"/>
              </a:ext>
            </a:extLst>
          </a:blip>
          <a:srcRect b="-509"/>
          <a:stretch/>
        </p:blipFill>
        <p:spPr>
          <a:xfrm>
            <a:off x="5790096" y="1194196"/>
            <a:ext cx="1087237" cy="1112235"/>
          </a:xfrm>
          <a:prstGeom prst="rect">
            <a:avLst/>
          </a:prstGeom>
        </p:spPr>
      </p:pic>
      <p:pic>
        <p:nvPicPr>
          <p:cNvPr id="34" name="Picture 33" descr="A picture containing outdoor object, close&#10;&#10;Description automatically generated">
            <a:extLst>
              <a:ext uri="{FF2B5EF4-FFF2-40B4-BE49-F238E27FC236}">
                <a16:creationId xmlns:a16="http://schemas.microsoft.com/office/drawing/2014/main" id="{5A995C7D-83D5-EEBD-5F06-19A1B258F3B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399556" y="1211676"/>
            <a:ext cx="1087237" cy="1077274"/>
          </a:xfrm>
          <a:prstGeom prst="rect">
            <a:avLst/>
          </a:prstGeom>
        </p:spPr>
      </p:pic>
      <p:sp>
        <p:nvSpPr>
          <p:cNvPr id="40" name="TextBox 39">
            <a:extLst>
              <a:ext uri="{FF2B5EF4-FFF2-40B4-BE49-F238E27FC236}">
                <a16:creationId xmlns:a16="http://schemas.microsoft.com/office/drawing/2014/main" id="{E72EABF0-7615-A799-70C2-3409279C395B}"/>
              </a:ext>
            </a:extLst>
          </p:cNvPr>
          <p:cNvSpPr txBox="1"/>
          <p:nvPr/>
        </p:nvSpPr>
        <p:spPr>
          <a:xfrm>
            <a:off x="2665036" y="3149908"/>
            <a:ext cx="2678938" cy="338554"/>
          </a:xfrm>
          <a:prstGeom prst="rect">
            <a:avLst/>
          </a:prstGeom>
          <a:solidFill>
            <a:schemeClr val="bg1">
              <a:alpha val="59080"/>
            </a:schemeClr>
          </a:solidFill>
        </p:spPr>
        <p:txBody>
          <a:bodyPr wrap="none" rtlCol="0">
            <a:spAutoFit/>
          </a:bodyPr>
          <a:lstStyle/>
          <a:p>
            <a:r>
              <a:rPr lang="en-US" sz="1600" dirty="0">
                <a:solidFill>
                  <a:schemeClr val="tx2">
                    <a:lumMod val="40000"/>
                    <a:lumOff val="60000"/>
                  </a:schemeClr>
                </a:solidFill>
              </a:rPr>
              <a:t>More structure, More clusters</a:t>
            </a:r>
          </a:p>
        </p:txBody>
      </p:sp>
      <p:pic>
        <p:nvPicPr>
          <p:cNvPr id="44" name="Picture 43" descr="A group of stars in space&#10;&#10;Description automatically generated">
            <a:extLst>
              <a:ext uri="{FF2B5EF4-FFF2-40B4-BE49-F238E27FC236}">
                <a16:creationId xmlns:a16="http://schemas.microsoft.com/office/drawing/2014/main" id="{9DCC7F51-CA1B-66F7-F0FE-D5483E7935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4826" y="1206695"/>
            <a:ext cx="1087237" cy="1087237"/>
          </a:xfrm>
          <a:prstGeom prst="rect">
            <a:avLst/>
          </a:prstGeom>
        </p:spPr>
      </p:pic>
      <p:pic>
        <p:nvPicPr>
          <p:cNvPr id="46" name="Picture 45" descr="A circle with colorful circles and black background&#10;&#10;Description automatically generated">
            <a:extLst>
              <a:ext uri="{FF2B5EF4-FFF2-40B4-BE49-F238E27FC236}">
                <a16:creationId xmlns:a16="http://schemas.microsoft.com/office/drawing/2014/main" id="{84A4B047-4E1C-964D-BE87-06FD4CBE5D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2464" y="886035"/>
            <a:ext cx="306004" cy="290856"/>
          </a:xfrm>
          <a:prstGeom prst="rect">
            <a:avLst/>
          </a:prstGeom>
        </p:spPr>
      </p:pic>
      <p:sp>
        <p:nvSpPr>
          <p:cNvPr id="6" name="Up Arrow 5">
            <a:extLst>
              <a:ext uri="{FF2B5EF4-FFF2-40B4-BE49-F238E27FC236}">
                <a16:creationId xmlns:a16="http://schemas.microsoft.com/office/drawing/2014/main" id="{137291AC-688E-CB59-BA3B-22E92AE6A45F}"/>
              </a:ext>
            </a:extLst>
          </p:cNvPr>
          <p:cNvSpPr/>
          <p:nvPr/>
        </p:nvSpPr>
        <p:spPr>
          <a:xfrm>
            <a:off x="2960150" y="3541298"/>
            <a:ext cx="239096" cy="49495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73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E54B74-945D-A86F-E98C-5D9E96AA4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2" y="3072950"/>
            <a:ext cx="3704340" cy="1983560"/>
          </a:xfrm>
          <a:prstGeom prst="rect">
            <a:avLst/>
          </a:prstGeom>
        </p:spPr>
      </p:pic>
      <p:sp>
        <p:nvSpPr>
          <p:cNvPr id="2" name="Title 1">
            <a:extLst>
              <a:ext uri="{FF2B5EF4-FFF2-40B4-BE49-F238E27FC236}">
                <a16:creationId xmlns:a16="http://schemas.microsoft.com/office/drawing/2014/main" id="{1196CCD7-329F-2FB0-25E6-D55EF7411577}"/>
              </a:ext>
            </a:extLst>
          </p:cNvPr>
          <p:cNvSpPr>
            <a:spLocks noGrp="1"/>
          </p:cNvSpPr>
          <p:nvPr>
            <p:ph type="title"/>
          </p:nvPr>
        </p:nvSpPr>
        <p:spPr/>
        <p:txBody>
          <a:bodyPr/>
          <a:lstStyle/>
          <a:p>
            <a:r>
              <a:rPr lang="en-US" dirty="0">
                <a:latin typeface="+mj-lt"/>
              </a:rPr>
              <a:t>Galaxy clusters as a cosmology probe</a:t>
            </a:r>
          </a:p>
        </p:txBody>
      </p:sp>
      <p:sp>
        <p:nvSpPr>
          <p:cNvPr id="27" name="TextBox 26">
            <a:extLst>
              <a:ext uri="{FF2B5EF4-FFF2-40B4-BE49-F238E27FC236}">
                <a16:creationId xmlns:a16="http://schemas.microsoft.com/office/drawing/2014/main" id="{F43C2D34-2D9B-B54F-ABBB-FA5D00AA90C6}"/>
              </a:ext>
            </a:extLst>
          </p:cNvPr>
          <p:cNvSpPr txBox="1"/>
          <p:nvPr/>
        </p:nvSpPr>
        <p:spPr>
          <a:xfrm>
            <a:off x="4349408" y="3632590"/>
            <a:ext cx="4653136" cy="923330"/>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mn-lt"/>
                <a:cs typeface="Arial" panose="020B0604020202020204" pitchFamily="34" charset="0"/>
              </a:rPr>
              <a:t>Cluster abundances:</a:t>
            </a:r>
            <a:br>
              <a:rPr lang="en-US" b="1" dirty="0">
                <a:latin typeface="+mn-lt"/>
                <a:cs typeface="Arial" panose="020B0604020202020204" pitchFamily="34" charset="0"/>
              </a:rPr>
            </a:br>
            <a:r>
              <a:rPr lang="en-US" dirty="0">
                <a:latin typeface="+mn-lt"/>
                <a:cs typeface="Arial" panose="020B0604020202020204" pitchFamily="34" charset="0"/>
              </a:rPr>
              <a:t>The abundance of clusters is sensitive to the amount of structure in the universe.</a:t>
            </a:r>
            <a:endParaRPr lang="en-US" b="1" dirty="0">
              <a:latin typeface="+mn-lt"/>
              <a:cs typeface="Arial" panose="020B0604020202020204" pitchFamily="34" charset="0"/>
            </a:endParaRPr>
          </a:p>
        </p:txBody>
      </p:sp>
      <p:sp>
        <p:nvSpPr>
          <p:cNvPr id="28" name="TextBox 27">
            <a:extLst>
              <a:ext uri="{FF2B5EF4-FFF2-40B4-BE49-F238E27FC236}">
                <a16:creationId xmlns:a16="http://schemas.microsoft.com/office/drawing/2014/main" id="{768665D1-5C85-BA38-75EC-3FC4F3AF9675}"/>
              </a:ext>
            </a:extLst>
          </p:cNvPr>
          <p:cNvSpPr txBox="1"/>
          <p:nvPr/>
        </p:nvSpPr>
        <p:spPr>
          <a:xfrm>
            <a:off x="2198468" y="777983"/>
            <a:ext cx="4477508" cy="369332"/>
          </a:xfrm>
          <a:prstGeom prst="rect">
            <a:avLst/>
          </a:prstGeom>
          <a:noFill/>
        </p:spPr>
        <p:txBody>
          <a:bodyPr wrap="none" rtlCol="0">
            <a:spAutoFit/>
          </a:bodyPr>
          <a:lstStyle/>
          <a:p>
            <a:r>
              <a:rPr lang="en-US" b="1" dirty="0">
                <a:latin typeface="+mn-lt"/>
                <a:cs typeface="Arial" panose="020B0604020202020204" pitchFamily="34" charset="0"/>
              </a:rPr>
              <a:t>Galaxy clusters: multi-component objects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546EBFB-A034-FD83-3106-8E4EB1B26711}"/>
                  </a:ext>
                </a:extLst>
              </p:cNvPr>
              <p:cNvSpPr txBox="1"/>
              <p:nvPr/>
            </p:nvSpPr>
            <p:spPr>
              <a:xfrm>
                <a:off x="2054489" y="2331425"/>
                <a:ext cx="1633781" cy="852990"/>
              </a:xfrm>
              <a:prstGeom prst="rect">
                <a:avLst/>
              </a:prstGeom>
              <a:noFill/>
            </p:spPr>
            <p:txBody>
              <a:bodyPr vert="horz" wrap="none" rtlCol="0" anchor="ctr" anchorCtr="0">
                <a:spAutoFit/>
              </a:bodyPr>
              <a:lstStyle/>
              <a:p>
                <a:r>
                  <a:rPr lang="en-US" sz="1600" dirty="0">
                    <a:latin typeface="+mn-lt"/>
                    <a:cs typeface="Arial" panose="020B0604020202020204" pitchFamily="34" charset="0"/>
                  </a:rPr>
                  <a:t>Dark Matter Halo</a:t>
                </a:r>
              </a:p>
              <a:p>
                <a:r>
                  <a:rPr lang="en-US" sz="1600" dirty="0">
                    <a:latin typeface="+mn-lt"/>
                    <a:cs typeface="Arial" panose="020B0604020202020204" pitchFamily="34" charset="0"/>
                    <a:sym typeface="Wingdings" pitchFamily="2" charset="2"/>
                  </a:rPr>
                  <a:t> </a:t>
                </a:r>
                <a14:m>
                  <m:oMath xmlns:m="http://schemas.openxmlformats.org/officeDocument/2006/math">
                    <m:r>
                      <a:rPr lang="en-US" sz="1600" b="0" i="1" smtClean="0">
                        <a:latin typeface="Cambria Math" panose="02040503050406030204" pitchFamily="18" charset="0"/>
                        <a:sym typeface="Wingdings" pitchFamily="2" charset="2"/>
                      </a:rPr>
                      <m:t>∼</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5×10</m:t>
                        </m:r>
                      </m:e>
                      <m:sup>
                        <m:r>
                          <a:rPr lang="en-US" sz="1600" b="0" i="1" smtClean="0">
                            <a:latin typeface="Cambria Math" panose="02040503050406030204" pitchFamily="18" charset="0"/>
                            <a:sym typeface="Wingdings" pitchFamily="2" charset="2"/>
                          </a:rPr>
                          <m:t>14</m:t>
                        </m:r>
                      </m:sup>
                    </m:sSup>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𝑀</m:t>
                        </m:r>
                      </m:e>
                      <m:sub>
                        <m:r>
                          <a:rPr lang="en-US" sz="1600" b="0" i="1" smtClean="0">
                            <a:latin typeface="Cambria Math" panose="02040503050406030204" pitchFamily="18" charset="0"/>
                            <a:sym typeface="Wingdings" pitchFamily="2" charset="2"/>
                          </a:rPr>
                          <m:t>⊙</m:t>
                        </m:r>
                      </m:sub>
                    </m:sSub>
                  </m:oMath>
                </a14:m>
                <a:endParaRPr lang="en-US" sz="1600" dirty="0">
                  <a:latin typeface="+mn-lt"/>
                  <a:cs typeface="Arial" panose="020B0604020202020204" pitchFamily="34" charset="0"/>
                </a:endParaRPr>
              </a:p>
              <a:p>
                <a:endParaRPr lang="en-US" sz="1600" dirty="0">
                  <a:latin typeface="+mn-lt"/>
                  <a:cs typeface="Arial" panose="020B0604020202020204" pitchFamily="34" charset="0"/>
                </a:endParaRPr>
              </a:p>
            </p:txBody>
          </p:sp>
        </mc:Choice>
        <mc:Fallback xmlns="">
          <p:sp>
            <p:nvSpPr>
              <p:cNvPr id="30" name="TextBox 29">
                <a:extLst>
                  <a:ext uri="{FF2B5EF4-FFF2-40B4-BE49-F238E27FC236}">
                    <a16:creationId xmlns:a16="http://schemas.microsoft.com/office/drawing/2014/main" id="{8546EBFB-A034-FD83-3106-8E4EB1B26711}"/>
                  </a:ext>
                </a:extLst>
              </p:cNvPr>
              <p:cNvSpPr txBox="1">
                <a:spLocks noRot="1" noChangeAspect="1" noMove="1" noResize="1" noEditPoints="1" noAdjustHandles="1" noChangeArrowheads="1" noChangeShapeType="1" noTextEdit="1"/>
              </p:cNvSpPr>
              <p:nvPr/>
            </p:nvSpPr>
            <p:spPr>
              <a:xfrm>
                <a:off x="2054489" y="2331425"/>
                <a:ext cx="1633781" cy="852990"/>
              </a:xfrm>
              <a:prstGeom prst="rect">
                <a:avLst/>
              </a:prstGeom>
              <a:blipFill>
                <a:blip r:embed="rId4"/>
                <a:stretch>
                  <a:fillRect l="-1538" t="-1471" r="-769"/>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632B8760-5DF1-CCDB-EF84-4ED82D56E106}"/>
              </a:ext>
            </a:extLst>
          </p:cNvPr>
          <p:cNvSpPr txBox="1"/>
          <p:nvPr/>
        </p:nvSpPr>
        <p:spPr>
          <a:xfrm>
            <a:off x="3896427" y="2358927"/>
            <a:ext cx="1633780" cy="584775"/>
          </a:xfrm>
          <a:prstGeom prst="rect">
            <a:avLst/>
          </a:prstGeom>
          <a:noFill/>
        </p:spPr>
        <p:txBody>
          <a:bodyPr vert="horz" wrap="square" rtlCol="0" anchor="ctr" anchorCtr="0">
            <a:spAutoFit/>
          </a:bodyPr>
          <a:lstStyle/>
          <a:p>
            <a:r>
              <a:rPr lang="en-US" sz="1600" dirty="0">
                <a:latin typeface="+mn-lt"/>
                <a:cs typeface="Arial" panose="020B0604020202020204" pitchFamily="34" charset="0"/>
              </a:rPr>
              <a:t>Red galaxies </a:t>
            </a:r>
          </a:p>
          <a:p>
            <a:r>
              <a:rPr lang="en-US" sz="1600" dirty="0">
                <a:latin typeface="+mn-lt"/>
                <a:cs typeface="Arial" panose="020B0604020202020204" pitchFamily="34" charset="0"/>
              </a:rPr>
              <a:t>~ 2% of the mass</a:t>
            </a:r>
          </a:p>
        </p:txBody>
      </p:sp>
      <p:sp>
        <p:nvSpPr>
          <p:cNvPr id="32" name="TextBox 31">
            <a:extLst>
              <a:ext uri="{FF2B5EF4-FFF2-40B4-BE49-F238E27FC236}">
                <a16:creationId xmlns:a16="http://schemas.microsoft.com/office/drawing/2014/main" id="{7201F7B4-310D-AA92-3EAA-5EE1C21AD7DF}"/>
              </a:ext>
            </a:extLst>
          </p:cNvPr>
          <p:cNvSpPr txBox="1"/>
          <p:nvPr/>
        </p:nvSpPr>
        <p:spPr>
          <a:xfrm>
            <a:off x="5790096" y="2328645"/>
            <a:ext cx="3001143" cy="1077218"/>
          </a:xfrm>
          <a:prstGeom prst="rect">
            <a:avLst/>
          </a:prstGeom>
          <a:noFill/>
        </p:spPr>
        <p:txBody>
          <a:bodyPr vert="horz" wrap="none" rtlCol="0" anchor="ctr" anchorCtr="0">
            <a:spAutoFit/>
          </a:bodyPr>
          <a:lstStyle/>
          <a:p>
            <a:r>
              <a:rPr lang="en-US" sz="1600" dirty="0">
                <a:latin typeface="+mn-ea"/>
                <a:ea typeface="+mn-ea"/>
                <a:cs typeface="Arial" panose="020B0604020202020204" pitchFamily="34" charset="0"/>
              </a:rPr>
              <a:t>Hot gas</a:t>
            </a:r>
          </a:p>
          <a:p>
            <a:r>
              <a:rPr lang="en-US" sz="1600" dirty="0">
                <a:latin typeface="+mn-ea"/>
                <a:ea typeface="+mn-ea"/>
                <a:cs typeface="Arial" panose="020B0604020202020204" pitchFamily="34" charset="0"/>
              </a:rPr>
              <a:t>~ 10 % of the total mass</a:t>
            </a:r>
          </a:p>
          <a:p>
            <a:r>
              <a:rPr lang="en-US" sz="1600" dirty="0">
                <a:solidFill>
                  <a:schemeClr val="tx2">
                    <a:lumMod val="40000"/>
                    <a:lumOff val="60000"/>
                  </a:schemeClr>
                </a:solidFill>
                <a:latin typeface="+mn-ea"/>
                <a:ea typeface="+mn-ea"/>
                <a:cs typeface="Arial" panose="020B0604020202020204" pitchFamily="34" charset="0"/>
              </a:rPr>
              <a:t>Shine in X-ray and Millimeter sky</a:t>
            </a:r>
            <a:r>
              <a:rPr lang="zh-TW" altLang="en-US" sz="1600" dirty="0">
                <a:solidFill>
                  <a:schemeClr val="tx2">
                    <a:lumMod val="40000"/>
                    <a:lumOff val="60000"/>
                  </a:schemeClr>
                </a:solidFill>
                <a:latin typeface="+mn-ea"/>
                <a:ea typeface="+mn-ea"/>
                <a:cs typeface="Arial" panose="020B0604020202020204" pitchFamily="34" charset="0"/>
              </a:rPr>
              <a:t> </a:t>
            </a:r>
            <a:br>
              <a:rPr lang="en-US" altLang="zh-TW" sz="1600" dirty="0">
                <a:solidFill>
                  <a:schemeClr val="tx2">
                    <a:lumMod val="40000"/>
                    <a:lumOff val="60000"/>
                  </a:schemeClr>
                </a:solidFill>
                <a:latin typeface="+mn-ea"/>
                <a:ea typeface="+mn-ea"/>
                <a:cs typeface="Arial" panose="020B0604020202020204" pitchFamily="34" charset="0"/>
              </a:rPr>
            </a:br>
            <a:endParaRPr lang="en-US" sz="1600" dirty="0">
              <a:solidFill>
                <a:schemeClr val="tx2">
                  <a:lumMod val="40000"/>
                  <a:lumOff val="60000"/>
                </a:schemeClr>
              </a:solidFill>
              <a:latin typeface="+mn-ea"/>
              <a:ea typeface="+mn-ea"/>
              <a:cs typeface="Arial" panose="020B0604020202020204" pitchFamily="34" charset="0"/>
            </a:endParaRPr>
          </a:p>
        </p:txBody>
      </p:sp>
      <p:pic>
        <p:nvPicPr>
          <p:cNvPr id="33" name="Content Placeholder 3">
            <a:extLst>
              <a:ext uri="{FF2B5EF4-FFF2-40B4-BE49-F238E27FC236}">
                <a16:creationId xmlns:a16="http://schemas.microsoft.com/office/drawing/2014/main" id="{F77DFB63-3BE6-6C65-1599-BE1B420E66D5}"/>
              </a:ext>
            </a:extLst>
          </p:cNvPr>
          <p:cNvPicPr>
            <a:picLocks/>
          </p:cNvPicPr>
          <p:nvPr/>
        </p:nvPicPr>
        <p:blipFill rotWithShape="1">
          <a:blip r:embed="rId5">
            <a:extLst>
              <a:ext uri="{28A0092B-C50C-407E-A947-70E740481C1C}">
                <a14:useLocalDpi xmlns:a14="http://schemas.microsoft.com/office/drawing/2010/main" val="0"/>
              </a:ext>
            </a:extLst>
          </a:blip>
          <a:srcRect b="-509"/>
          <a:stretch/>
        </p:blipFill>
        <p:spPr>
          <a:xfrm>
            <a:off x="5790096" y="1194196"/>
            <a:ext cx="1087237" cy="1112235"/>
          </a:xfrm>
          <a:prstGeom prst="rect">
            <a:avLst/>
          </a:prstGeom>
        </p:spPr>
      </p:pic>
      <p:pic>
        <p:nvPicPr>
          <p:cNvPr id="34" name="Picture 33" descr="A picture containing outdoor object, close&#10;&#10;Description automatically generated">
            <a:extLst>
              <a:ext uri="{FF2B5EF4-FFF2-40B4-BE49-F238E27FC236}">
                <a16:creationId xmlns:a16="http://schemas.microsoft.com/office/drawing/2014/main" id="{5A995C7D-83D5-EEBD-5F06-19A1B258F3B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399556" y="1211676"/>
            <a:ext cx="1087237" cy="1077274"/>
          </a:xfrm>
          <a:prstGeom prst="rect">
            <a:avLst/>
          </a:prstGeom>
        </p:spPr>
      </p:pic>
      <p:sp>
        <p:nvSpPr>
          <p:cNvPr id="40" name="TextBox 39">
            <a:extLst>
              <a:ext uri="{FF2B5EF4-FFF2-40B4-BE49-F238E27FC236}">
                <a16:creationId xmlns:a16="http://schemas.microsoft.com/office/drawing/2014/main" id="{E72EABF0-7615-A799-70C2-3409279C395B}"/>
              </a:ext>
            </a:extLst>
          </p:cNvPr>
          <p:cNvSpPr txBox="1"/>
          <p:nvPr/>
        </p:nvSpPr>
        <p:spPr>
          <a:xfrm>
            <a:off x="2665036" y="3149908"/>
            <a:ext cx="2678938" cy="338554"/>
          </a:xfrm>
          <a:prstGeom prst="rect">
            <a:avLst/>
          </a:prstGeom>
          <a:solidFill>
            <a:schemeClr val="bg1">
              <a:alpha val="59080"/>
            </a:schemeClr>
          </a:solidFill>
        </p:spPr>
        <p:txBody>
          <a:bodyPr wrap="none" rtlCol="0">
            <a:spAutoFit/>
          </a:bodyPr>
          <a:lstStyle/>
          <a:p>
            <a:r>
              <a:rPr lang="en-US" sz="1600" dirty="0">
                <a:solidFill>
                  <a:schemeClr val="tx2">
                    <a:lumMod val="40000"/>
                    <a:lumOff val="60000"/>
                  </a:schemeClr>
                </a:solidFill>
              </a:rPr>
              <a:t>More structure, More clusters</a:t>
            </a:r>
          </a:p>
        </p:txBody>
      </p:sp>
      <p:pic>
        <p:nvPicPr>
          <p:cNvPr id="44" name="Picture 43" descr="A group of stars in space&#10;&#10;Description automatically generated">
            <a:extLst>
              <a:ext uri="{FF2B5EF4-FFF2-40B4-BE49-F238E27FC236}">
                <a16:creationId xmlns:a16="http://schemas.microsoft.com/office/drawing/2014/main" id="{9DCC7F51-CA1B-66F7-F0FE-D5483E7935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4826" y="1206695"/>
            <a:ext cx="1087237" cy="1087237"/>
          </a:xfrm>
          <a:prstGeom prst="rect">
            <a:avLst/>
          </a:prstGeom>
        </p:spPr>
      </p:pic>
      <p:pic>
        <p:nvPicPr>
          <p:cNvPr id="46" name="Picture 45" descr="A circle with colorful circles and black background&#10;&#10;Description automatically generated">
            <a:extLst>
              <a:ext uri="{FF2B5EF4-FFF2-40B4-BE49-F238E27FC236}">
                <a16:creationId xmlns:a16="http://schemas.microsoft.com/office/drawing/2014/main" id="{84A4B047-4E1C-964D-BE87-06FD4CBE5D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2464" y="886035"/>
            <a:ext cx="306004" cy="290856"/>
          </a:xfrm>
          <a:prstGeom prst="rect">
            <a:avLst/>
          </a:prstGeom>
        </p:spPr>
      </p:pic>
      <p:sp>
        <p:nvSpPr>
          <p:cNvPr id="6" name="Up Arrow 5">
            <a:extLst>
              <a:ext uri="{FF2B5EF4-FFF2-40B4-BE49-F238E27FC236}">
                <a16:creationId xmlns:a16="http://schemas.microsoft.com/office/drawing/2014/main" id="{137291AC-688E-CB59-BA3B-22E92AE6A45F}"/>
              </a:ext>
            </a:extLst>
          </p:cNvPr>
          <p:cNvSpPr/>
          <p:nvPr/>
        </p:nvSpPr>
        <p:spPr>
          <a:xfrm>
            <a:off x="2960150" y="3541298"/>
            <a:ext cx="239096" cy="49495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90A2677-4FD2-27D9-D6EE-089BF9F4C291}"/>
              </a:ext>
            </a:extLst>
          </p:cNvPr>
          <p:cNvSpPr/>
          <p:nvPr/>
        </p:nvSpPr>
        <p:spPr>
          <a:xfrm>
            <a:off x="1103784" y="4396027"/>
            <a:ext cx="3245623" cy="660768"/>
          </a:xfrm>
          <a:prstGeom prst="rect">
            <a:avLst/>
          </a:prstGeom>
          <a:noFill/>
          <a:ln w="66675">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Rectangle 3">
            <a:extLst>
              <a:ext uri="{FF2B5EF4-FFF2-40B4-BE49-F238E27FC236}">
                <a16:creationId xmlns:a16="http://schemas.microsoft.com/office/drawing/2014/main" id="{AFD71FA8-815D-863E-2FD8-ACFBC9CC980E}"/>
              </a:ext>
            </a:extLst>
          </p:cNvPr>
          <p:cNvSpPr/>
          <p:nvPr/>
        </p:nvSpPr>
        <p:spPr>
          <a:xfrm>
            <a:off x="2102069" y="1164096"/>
            <a:ext cx="1597572" cy="1747270"/>
          </a:xfrm>
          <a:prstGeom prst="rect">
            <a:avLst/>
          </a:prstGeom>
          <a:noFill/>
          <a:ln w="66675">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889022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Rectangle 456">
            <a:extLst>
              <a:ext uri="{FF2B5EF4-FFF2-40B4-BE49-F238E27FC236}">
                <a16:creationId xmlns:a16="http://schemas.microsoft.com/office/drawing/2014/main" id="{3732C542-9A0D-BBA5-F979-504485D326CF}"/>
              </a:ext>
            </a:extLst>
          </p:cNvPr>
          <p:cNvSpPr/>
          <p:nvPr/>
        </p:nvSpPr>
        <p:spPr>
          <a:xfrm>
            <a:off x="933476" y="655300"/>
            <a:ext cx="7707862" cy="4438454"/>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17" name="Title 116">
            <a:extLst>
              <a:ext uri="{FF2B5EF4-FFF2-40B4-BE49-F238E27FC236}">
                <a16:creationId xmlns:a16="http://schemas.microsoft.com/office/drawing/2014/main" id="{2451E97E-0903-A8B4-A2B3-ABF57B563A21}"/>
              </a:ext>
            </a:extLst>
          </p:cNvPr>
          <p:cNvSpPr>
            <a:spLocks noGrp="1"/>
          </p:cNvSpPr>
          <p:nvPr>
            <p:ph type="title"/>
          </p:nvPr>
        </p:nvSpPr>
        <p:spPr/>
        <p:txBody>
          <a:bodyPr/>
          <a:lstStyle/>
          <a:p>
            <a:r>
              <a:rPr lang="en-US" dirty="0">
                <a:latin typeface="+mj-lt"/>
              </a:rPr>
              <a:t>Cluster cosmology: weak lensing mass calibration</a:t>
            </a:r>
          </a:p>
        </p:txBody>
      </p:sp>
      <p:sp>
        <p:nvSpPr>
          <p:cNvPr id="393" name="Shape">
            <a:extLst>
              <a:ext uri="{FF2B5EF4-FFF2-40B4-BE49-F238E27FC236}">
                <a16:creationId xmlns:a16="http://schemas.microsoft.com/office/drawing/2014/main" id="{6961607B-69B3-A024-2006-32209E1CE29E}"/>
              </a:ext>
            </a:extLst>
          </p:cNvPr>
          <p:cNvSpPr/>
          <p:nvPr/>
        </p:nvSpPr>
        <p:spPr>
          <a:xfrm>
            <a:off x="1742048" y="2101148"/>
            <a:ext cx="2759869" cy="2509281"/>
          </a:xfrm>
          <a:custGeom>
            <a:avLst/>
            <a:gdLst/>
            <a:ahLst/>
            <a:cxnLst>
              <a:cxn ang="0">
                <a:pos x="wd2" y="hd2"/>
              </a:cxn>
              <a:cxn ang="5400000">
                <a:pos x="wd2" y="hd2"/>
              </a:cxn>
              <a:cxn ang="10800000">
                <a:pos x="wd2" y="hd2"/>
              </a:cxn>
              <a:cxn ang="16200000">
                <a:pos x="wd2" y="hd2"/>
              </a:cxn>
            </a:cxnLst>
            <a:rect l="0" t="0" r="r" b="b"/>
            <a:pathLst>
              <a:path w="21600" h="21600" extrusionOk="0">
                <a:moveTo>
                  <a:pt x="0" y="20141"/>
                </a:moveTo>
                <a:lnTo>
                  <a:pt x="18640" y="21600"/>
                </a:lnTo>
                <a:lnTo>
                  <a:pt x="21600" y="0"/>
                </a:lnTo>
                <a:lnTo>
                  <a:pt x="14581" y="5"/>
                </a:lnTo>
                <a:lnTo>
                  <a:pt x="0" y="20141"/>
                </a:lnTo>
                <a:close/>
              </a:path>
            </a:pathLst>
          </a:custGeom>
          <a:gradFill>
            <a:gsLst>
              <a:gs pos="40451">
                <a:srgbClr val="FBFBFB"/>
              </a:gs>
              <a:gs pos="100000">
                <a:srgbClr val="BEBEBE"/>
              </a:gs>
            </a:gsLst>
            <a:path>
              <a:fillToRect l="17464" t="100457" r="82535" b="-457"/>
            </a:path>
          </a:gradFill>
          <a:ln w="12700">
            <a:miter lim="400000"/>
          </a:ln>
          <a:effectLst>
            <a:outerShdw blurRad="660400" dist="327427" dir="5400000" rotWithShape="0">
              <a:srgbClr val="000000">
                <a:alpha val="82888"/>
              </a:srgbClr>
            </a:outerShdw>
          </a:effectLst>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4" name="Shape">
            <a:extLst>
              <a:ext uri="{FF2B5EF4-FFF2-40B4-BE49-F238E27FC236}">
                <a16:creationId xmlns:a16="http://schemas.microsoft.com/office/drawing/2014/main" id="{0E89402C-4198-2453-9947-70B82036288E}"/>
              </a:ext>
            </a:extLst>
          </p:cNvPr>
          <p:cNvSpPr/>
          <p:nvPr/>
        </p:nvSpPr>
        <p:spPr>
          <a:xfrm>
            <a:off x="1717662" y="1208320"/>
            <a:ext cx="1885233" cy="3215410"/>
          </a:xfrm>
          <a:custGeom>
            <a:avLst/>
            <a:gdLst/>
            <a:ahLst/>
            <a:cxnLst>
              <a:cxn ang="0">
                <a:pos x="wd2" y="hd2"/>
              </a:cxn>
              <a:cxn ang="5400000">
                <a:pos x="wd2" y="hd2"/>
              </a:cxn>
              <a:cxn ang="10800000">
                <a:pos x="wd2" y="hd2"/>
              </a:cxn>
              <a:cxn ang="16200000">
                <a:pos x="wd2" y="hd2"/>
              </a:cxn>
            </a:cxnLst>
            <a:rect l="0" t="0" r="r" b="b"/>
            <a:pathLst>
              <a:path w="21600" h="21600" extrusionOk="0">
                <a:moveTo>
                  <a:pt x="347" y="21600"/>
                </a:moveTo>
                <a:lnTo>
                  <a:pt x="0" y="6971"/>
                </a:lnTo>
                <a:lnTo>
                  <a:pt x="21558" y="0"/>
                </a:lnTo>
                <a:lnTo>
                  <a:pt x="21600" y="6099"/>
                </a:lnTo>
                <a:lnTo>
                  <a:pt x="347" y="21600"/>
                </a:lnTo>
                <a:close/>
              </a:path>
            </a:pathLst>
          </a:custGeom>
          <a:gradFill>
            <a:gsLst>
              <a:gs pos="35869">
                <a:srgbClr val="FBFBFB"/>
              </a:gs>
              <a:gs pos="100000">
                <a:srgbClr val="BEBEBE"/>
              </a:gs>
            </a:gsLst>
          </a:gradFill>
          <a:ln w="12700">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7" name="Line">
            <a:extLst>
              <a:ext uri="{FF2B5EF4-FFF2-40B4-BE49-F238E27FC236}">
                <a16:creationId xmlns:a16="http://schemas.microsoft.com/office/drawing/2014/main" id="{0DE3CB14-2209-2EA1-EBFE-8505A2F31A95}"/>
              </a:ext>
            </a:extLst>
          </p:cNvPr>
          <p:cNvSpPr/>
          <p:nvPr/>
        </p:nvSpPr>
        <p:spPr>
          <a:xfrm flipH="1">
            <a:off x="1735222" y="2096004"/>
            <a:ext cx="1874740" cy="2362237"/>
          </a:xfrm>
          <a:prstGeom prst="line">
            <a:avLst/>
          </a:prstGeom>
          <a:ln w="25400">
            <a:solidFill>
              <a:srgbClr val="DCDEE0"/>
            </a:solidFill>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8" name="Shape">
            <a:extLst>
              <a:ext uri="{FF2B5EF4-FFF2-40B4-BE49-F238E27FC236}">
                <a16:creationId xmlns:a16="http://schemas.microsoft.com/office/drawing/2014/main" id="{B9DCF6F6-8253-A32E-0841-C5B142F55873}"/>
              </a:ext>
            </a:extLst>
          </p:cNvPr>
          <p:cNvSpPr/>
          <p:nvPr/>
        </p:nvSpPr>
        <p:spPr>
          <a:xfrm>
            <a:off x="2229402" y="1960278"/>
            <a:ext cx="1987709" cy="19871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82"/>
                </a:lnTo>
                <a:lnTo>
                  <a:pt x="21538" y="21600"/>
                </a:lnTo>
                <a:lnTo>
                  <a:pt x="0" y="20485"/>
                </a:lnTo>
                <a:lnTo>
                  <a:pt x="0" y="0"/>
                </a:lnTo>
                <a:close/>
              </a:path>
            </a:pathLst>
          </a:custGeom>
          <a:ln w="25400">
            <a:solidFill>
              <a:srgbClr val="000000"/>
            </a:solidFill>
            <a:miter lim="400000"/>
          </a:ln>
          <a:effectLst>
            <a:outerShdw blurRad="38100" dist="25400" dir="5400000" rotWithShape="0">
              <a:srgbClr val="000000">
                <a:alpha val="50000"/>
              </a:srgbClr>
            </a:outerShdw>
          </a:effectLst>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401" name="Circle">
            <a:extLst>
              <a:ext uri="{FF2B5EF4-FFF2-40B4-BE49-F238E27FC236}">
                <a16:creationId xmlns:a16="http://schemas.microsoft.com/office/drawing/2014/main" id="{5C2CFF31-C17B-B045-B36C-D174D0E0460A}"/>
              </a:ext>
            </a:extLst>
          </p:cNvPr>
          <p:cNvSpPr/>
          <p:nvPr/>
        </p:nvSpPr>
        <p:spPr>
          <a:xfrm>
            <a:off x="3216188" y="2896387"/>
            <a:ext cx="923681" cy="923681"/>
          </a:xfrm>
          <a:prstGeom prst="ellipse">
            <a:avLst/>
          </a:prstGeom>
          <a:gradFill>
            <a:gsLst>
              <a:gs pos="0">
                <a:srgbClr val="000000">
                  <a:alpha val="32416"/>
                </a:srgbClr>
              </a:gs>
              <a:gs pos="64000">
                <a:srgbClr val="8D9192">
                  <a:alpha val="46873"/>
                </a:srgbClr>
              </a:gs>
              <a:gs pos="98996">
                <a:srgbClr val="FFFFFB">
                  <a:alpha val="0"/>
                </a:srgbClr>
              </a:gs>
            </a:gsLst>
            <a:path>
              <a:fillToRect l="50000" t="50000" r="50000" b="50000"/>
            </a:path>
          </a:gradFill>
          <a:ln w="12700">
            <a:solidFill>
              <a:srgbClr val="000000"/>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407" name="Line">
            <a:extLst>
              <a:ext uri="{FF2B5EF4-FFF2-40B4-BE49-F238E27FC236}">
                <a16:creationId xmlns:a16="http://schemas.microsoft.com/office/drawing/2014/main" id="{60F5A6E5-5941-3502-C0F3-F844F1471A6B}"/>
              </a:ext>
            </a:extLst>
          </p:cNvPr>
          <p:cNvSpPr/>
          <p:nvPr/>
        </p:nvSpPr>
        <p:spPr>
          <a:xfrm flipV="1">
            <a:off x="4272342" y="1960277"/>
            <a:ext cx="439500" cy="2625823"/>
          </a:xfrm>
          <a:prstGeom prst="line">
            <a:avLst/>
          </a:prstGeom>
          <a:ln w="25400">
            <a:solidFill>
              <a:srgbClr val="000000"/>
            </a:solidFill>
            <a:miter lim="400000"/>
            <a:tailEnd type="triangle"/>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410" name="z">
            <a:extLst>
              <a:ext uri="{FF2B5EF4-FFF2-40B4-BE49-F238E27FC236}">
                <a16:creationId xmlns:a16="http://schemas.microsoft.com/office/drawing/2014/main" id="{F54705D1-EF24-3D09-E28C-3E9E79D4ADE1}"/>
              </a:ext>
            </a:extLst>
          </p:cNvPr>
          <p:cNvSpPr txBox="1"/>
          <p:nvPr/>
        </p:nvSpPr>
        <p:spPr>
          <a:xfrm>
            <a:off x="4492566" y="3196936"/>
            <a:ext cx="145473" cy="33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b="0" i="1">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b="0" i="1" u="none" strike="noStrike" kern="0" cap="none" spc="0" normalizeH="0" baseline="0" noProof="0" dirty="0">
                <a:ln>
                  <a:noFill/>
                </a:ln>
                <a:solidFill>
                  <a:srgbClr val="000000"/>
                </a:solidFill>
                <a:effectLst/>
                <a:uLnTx/>
                <a:uFillTx/>
                <a:latin typeface="STIXGeneral-Regular"/>
                <a:sym typeface="STIXGeneral-Regular"/>
              </a:rPr>
              <a:t>z</a:t>
            </a:r>
          </a:p>
        </p:txBody>
      </p:sp>
      <p:sp>
        <p:nvSpPr>
          <p:cNvPr id="412" name="Lens…">
            <a:extLst>
              <a:ext uri="{FF2B5EF4-FFF2-40B4-BE49-F238E27FC236}">
                <a16:creationId xmlns:a16="http://schemas.microsoft.com/office/drawing/2014/main" id="{C53D2C2D-378C-1910-A8A2-F69080B98A02}"/>
              </a:ext>
            </a:extLst>
          </p:cNvPr>
          <p:cNvSpPr txBox="1"/>
          <p:nvPr/>
        </p:nvSpPr>
        <p:spPr>
          <a:xfrm>
            <a:off x="1263921" y="1579006"/>
            <a:ext cx="1282948" cy="49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Lens</a:t>
            </a:r>
          </a:p>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 galaxies</a:t>
            </a:r>
          </a:p>
        </p:txBody>
      </p:sp>
      <p:grpSp>
        <p:nvGrpSpPr>
          <p:cNvPr id="3" name="Group 2">
            <a:extLst>
              <a:ext uri="{FF2B5EF4-FFF2-40B4-BE49-F238E27FC236}">
                <a16:creationId xmlns:a16="http://schemas.microsoft.com/office/drawing/2014/main" id="{9A41E31E-95F1-8BF1-E285-73E75B86B083}"/>
              </a:ext>
            </a:extLst>
          </p:cNvPr>
          <p:cNvGrpSpPr/>
          <p:nvPr/>
        </p:nvGrpSpPr>
        <p:grpSpPr>
          <a:xfrm>
            <a:off x="1905395" y="2194874"/>
            <a:ext cx="2447210" cy="2221044"/>
            <a:chOff x="1765702" y="2216948"/>
            <a:chExt cx="2447210" cy="2221044"/>
          </a:xfrm>
        </p:grpSpPr>
        <p:sp>
          <p:nvSpPr>
            <p:cNvPr id="5" name="Circle">
              <a:extLst>
                <a:ext uri="{FF2B5EF4-FFF2-40B4-BE49-F238E27FC236}">
                  <a16:creationId xmlns:a16="http://schemas.microsoft.com/office/drawing/2014/main" id="{03B36CE3-CFB8-D666-4C14-CDDD8A49BF5B}"/>
                </a:ext>
              </a:extLst>
            </p:cNvPr>
            <p:cNvSpPr/>
            <p:nvPr/>
          </p:nvSpPr>
          <p:spPr>
            <a:xfrm>
              <a:off x="2227149" y="2216948"/>
              <a:ext cx="923681" cy="923681"/>
            </a:xfrm>
            <a:prstGeom prst="ellipse">
              <a:avLst/>
            </a:prstGeom>
            <a:gradFill>
              <a:gsLst>
                <a:gs pos="44000">
                  <a:srgbClr val="000000">
                    <a:alpha val="24958"/>
                  </a:srgbClr>
                </a:gs>
                <a:gs pos="72000">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6" name="Google Shape;67;p14">
              <a:extLst>
                <a:ext uri="{FF2B5EF4-FFF2-40B4-BE49-F238E27FC236}">
                  <a16:creationId xmlns:a16="http://schemas.microsoft.com/office/drawing/2014/main" id="{3C5C2A2B-CD36-17E2-9DFA-6BF8BD1DE099}"/>
                </a:ext>
              </a:extLst>
            </p:cNvPr>
            <p:cNvSpPr/>
            <p:nvPr/>
          </p:nvSpPr>
          <p:spPr>
            <a:xfrm rot="2568425">
              <a:off x="2608004" y="3018851"/>
              <a:ext cx="948325" cy="212420"/>
            </a:xfrm>
            <a:prstGeom prst="doubleWave">
              <a:avLst>
                <a:gd name="adj1" fmla="val 12500"/>
                <a:gd name="adj2" fmla="val -7546"/>
              </a:avLst>
            </a:prstGeom>
            <a:gradFill flip="none" rotWithShape="1">
              <a:gsLst>
                <a:gs pos="0">
                  <a:schemeClr val="tx1">
                    <a:lumMod val="65000"/>
                    <a:alpha val="50391"/>
                  </a:schemeClr>
                </a:gs>
                <a:gs pos="99000">
                  <a:srgbClr val="808080"/>
                </a:gs>
                <a:gs pos="48000">
                  <a:schemeClr val="tx1"/>
                </a:gs>
              </a:gsLst>
              <a:path path="circle">
                <a:fillToRect t="100000" r="100000"/>
              </a:path>
              <a:tileRect l="-100000" b="-100000"/>
            </a:grad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7;p14">
              <a:extLst>
                <a:ext uri="{FF2B5EF4-FFF2-40B4-BE49-F238E27FC236}">
                  <a16:creationId xmlns:a16="http://schemas.microsoft.com/office/drawing/2014/main" id="{9483F743-24CC-C964-172A-10F3ED895E86}"/>
                </a:ext>
              </a:extLst>
            </p:cNvPr>
            <p:cNvSpPr/>
            <p:nvPr/>
          </p:nvSpPr>
          <p:spPr>
            <a:xfrm rot="1097902">
              <a:off x="2827397" y="2613452"/>
              <a:ext cx="948325" cy="212420"/>
            </a:xfrm>
            <a:prstGeom prst="doubleWave">
              <a:avLst>
                <a:gd name="adj1" fmla="val 12500"/>
                <a:gd name="adj2" fmla="val -7546"/>
              </a:avLst>
            </a:prstGeom>
            <a:gradFill flip="none" rotWithShape="1">
              <a:gsLst>
                <a:gs pos="0">
                  <a:schemeClr val="tx1">
                    <a:lumMod val="65000"/>
                    <a:alpha val="50391"/>
                  </a:schemeClr>
                </a:gs>
                <a:gs pos="99000">
                  <a:srgbClr val="808080"/>
                </a:gs>
                <a:gs pos="48000">
                  <a:schemeClr val="tx1"/>
                </a:gs>
              </a:gsLst>
              <a:path path="circle">
                <a:fillToRect t="100000" r="100000"/>
              </a:path>
              <a:tileRect l="-100000" b="-100000"/>
            </a:grad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ircle">
              <a:extLst>
                <a:ext uri="{FF2B5EF4-FFF2-40B4-BE49-F238E27FC236}">
                  <a16:creationId xmlns:a16="http://schemas.microsoft.com/office/drawing/2014/main" id="{74C0A597-F51D-0212-5BF0-A394623D64EF}"/>
                </a:ext>
              </a:extLst>
            </p:cNvPr>
            <p:cNvSpPr/>
            <p:nvPr/>
          </p:nvSpPr>
          <p:spPr>
            <a:xfrm>
              <a:off x="3581851" y="2411830"/>
              <a:ext cx="631061" cy="587027"/>
            </a:xfrm>
            <a:prstGeom prst="ellipse">
              <a:avLst/>
            </a:prstGeom>
            <a:gradFill>
              <a:gsLst>
                <a:gs pos="0">
                  <a:srgbClr val="000000">
                    <a:alpha val="27000"/>
                  </a:srgbClr>
                </a:gs>
                <a:gs pos="30674">
                  <a:srgbClr val="8D9192">
                    <a:alpha val="46873"/>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9" name="Circle">
              <a:extLst>
                <a:ext uri="{FF2B5EF4-FFF2-40B4-BE49-F238E27FC236}">
                  <a16:creationId xmlns:a16="http://schemas.microsoft.com/office/drawing/2014/main" id="{0BF467FD-D6AF-C6A2-A021-ACA37A51BB47}"/>
                </a:ext>
              </a:extLst>
            </p:cNvPr>
            <p:cNvSpPr/>
            <p:nvPr/>
          </p:nvSpPr>
          <p:spPr>
            <a:xfrm>
              <a:off x="2740847" y="3096397"/>
              <a:ext cx="299665" cy="266089"/>
            </a:xfrm>
            <a:prstGeom prst="ellipse">
              <a:avLst/>
            </a:prstGeom>
            <a:gradFill>
              <a:gsLst>
                <a:gs pos="0">
                  <a:srgbClr val="000000">
                    <a:alpha val="27000"/>
                  </a:srgbClr>
                </a:gs>
                <a:gs pos="30674">
                  <a:srgbClr val="8D9192">
                    <a:alpha val="46873"/>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10" name="Dark matter">
              <a:extLst>
                <a:ext uri="{FF2B5EF4-FFF2-40B4-BE49-F238E27FC236}">
                  <a16:creationId xmlns:a16="http://schemas.microsoft.com/office/drawing/2014/main" id="{1CC2556E-B80B-DC96-6CDA-7D78B870144A}"/>
                </a:ext>
              </a:extLst>
            </p:cNvPr>
            <p:cNvSpPr txBox="1"/>
            <p:nvPr/>
          </p:nvSpPr>
          <p:spPr>
            <a:xfrm>
              <a:off x="1765702" y="4143312"/>
              <a:ext cx="1499540" cy="294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2300" b="0">
                  <a:latin typeface="Times New Roman"/>
                  <a:ea typeface="Times New Roman"/>
                  <a:cs typeface="Times New Roman"/>
                  <a:sym typeface="Times New Roman"/>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213" b="0" i="0" u="none" strike="noStrike" kern="0" cap="none" spc="0" normalizeH="0" baseline="0" noProof="0" dirty="0">
                  <a:ln>
                    <a:noFill/>
                  </a:ln>
                  <a:solidFill>
                    <a:srgbClr val="000000"/>
                  </a:solidFill>
                  <a:effectLst/>
                  <a:uLnTx/>
                  <a:uFillTx/>
                  <a:latin typeface="+mn-lt"/>
                  <a:cs typeface="Times New Roman"/>
                  <a:sym typeface="Times New Roman"/>
                </a:rPr>
                <a:t>Dark matter</a:t>
              </a:r>
              <a:endParaRPr kumimoji="0" sz="1213" b="0" i="0" u="none" strike="noStrike" kern="0" cap="none" spc="0" normalizeH="0" baseline="0" noProof="0" dirty="0">
                <a:ln>
                  <a:noFill/>
                </a:ln>
                <a:solidFill>
                  <a:srgbClr val="000000"/>
                </a:solidFill>
                <a:effectLst/>
                <a:uLnTx/>
                <a:uFillTx/>
                <a:latin typeface="+mn-lt"/>
                <a:cs typeface="Times New Roman"/>
                <a:sym typeface="Times New Roman"/>
              </a:endParaRPr>
            </a:p>
          </p:txBody>
        </p:sp>
      </p:grpSp>
      <p:sp>
        <p:nvSpPr>
          <p:cNvPr id="11" name="Line">
            <a:extLst>
              <a:ext uri="{FF2B5EF4-FFF2-40B4-BE49-F238E27FC236}">
                <a16:creationId xmlns:a16="http://schemas.microsoft.com/office/drawing/2014/main" id="{5E2EC345-21BF-089C-E070-592E5DCB21FE}"/>
              </a:ext>
            </a:extLst>
          </p:cNvPr>
          <p:cNvSpPr/>
          <p:nvPr/>
        </p:nvSpPr>
        <p:spPr>
          <a:xfrm flipV="1">
            <a:off x="2975494" y="3264959"/>
            <a:ext cx="87394" cy="923681"/>
          </a:xfrm>
          <a:prstGeom prst="line">
            <a:avLst/>
          </a:prstGeom>
          <a:ln w="19050">
            <a:solidFill>
              <a:srgbClr val="000000"/>
            </a:solidFill>
            <a:miter lim="400000"/>
            <a:tailEnd type="triangle"/>
          </a:ln>
        </p:spPr>
        <p:txBody>
          <a:bodyPr lIns="26789" tIns="26789" rIns="26789" bIns="26789" anchor="ctr"/>
          <a:lstStyle/>
          <a:p>
            <a:pPr algn="ctr" defTabSz="914301" fontAlgn="auto" hangingPunct="0">
              <a:spcBef>
                <a:spcPts val="0"/>
              </a:spcBef>
              <a:spcAft>
                <a:spcPts val="0"/>
              </a:spcAft>
              <a:defRPr sz="1600" b="0">
                <a:solidFill>
                  <a:srgbClr val="5E5E5E"/>
                </a:solidFill>
              </a:defRPr>
            </a:pPr>
            <a:endParaRPr sz="844" kern="0">
              <a:solidFill>
                <a:srgbClr val="5E5E5E"/>
              </a:solidFill>
              <a:latin typeface="Helvetica Neue"/>
              <a:ea typeface="Helvetica Neue"/>
              <a:cs typeface="Helvetica Neue"/>
              <a:sym typeface="Helvetica Neue"/>
            </a:endParaRPr>
          </a:p>
        </p:txBody>
      </p:sp>
      <p:sp>
        <p:nvSpPr>
          <p:cNvPr id="4" name="Line">
            <a:extLst>
              <a:ext uri="{FF2B5EF4-FFF2-40B4-BE49-F238E27FC236}">
                <a16:creationId xmlns:a16="http://schemas.microsoft.com/office/drawing/2014/main" id="{F6030E33-25A3-16A2-B66D-88CCBAEC8224}"/>
              </a:ext>
            </a:extLst>
          </p:cNvPr>
          <p:cNvSpPr/>
          <p:nvPr/>
        </p:nvSpPr>
        <p:spPr>
          <a:xfrm>
            <a:off x="2147355" y="1682492"/>
            <a:ext cx="1265111" cy="15229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16" y="3936"/>
                </a:lnTo>
                <a:cubicBezTo>
                  <a:pt x="12101" y="6075"/>
                  <a:pt x="9134" y="8598"/>
                  <a:pt x="6597" y="11435"/>
                </a:cubicBezTo>
                <a:cubicBezTo>
                  <a:pt x="3834" y="14524"/>
                  <a:pt x="1611" y="17948"/>
                  <a:pt x="0" y="21600"/>
                </a:cubicBezTo>
              </a:path>
            </a:pathLst>
          </a:custGeom>
          <a:ln w="25400">
            <a:solidFill>
              <a:srgbClr val="00A2FF">
                <a:lumOff val="-13575"/>
              </a:srgbClr>
            </a:solidFill>
            <a:miter lim="400000"/>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794"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12" name="Line">
            <a:extLst>
              <a:ext uri="{FF2B5EF4-FFF2-40B4-BE49-F238E27FC236}">
                <a16:creationId xmlns:a16="http://schemas.microsoft.com/office/drawing/2014/main" id="{923B4022-F500-6D76-767F-AA297E731352}"/>
              </a:ext>
            </a:extLst>
          </p:cNvPr>
          <p:cNvSpPr/>
          <p:nvPr/>
        </p:nvSpPr>
        <p:spPr>
          <a:xfrm flipV="1">
            <a:off x="1720755" y="1813373"/>
            <a:ext cx="1519617" cy="1185242"/>
          </a:xfrm>
          <a:prstGeom prst="line">
            <a:avLst/>
          </a:prstGeom>
          <a:ln w="25400">
            <a:solidFill>
              <a:srgbClr val="00A2FF">
                <a:lumOff val="-13575"/>
              </a:srgbClr>
            </a:solidFill>
            <a:custDash>
              <a:ds d="200000" sp="200000"/>
            </a:custDash>
            <a:miter lim="400000"/>
            <a:head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794"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14" name="Source…">
            <a:extLst>
              <a:ext uri="{FF2B5EF4-FFF2-40B4-BE49-F238E27FC236}">
                <a16:creationId xmlns:a16="http://schemas.microsoft.com/office/drawing/2014/main" id="{B4C97E96-74A6-6A67-E5C2-3DC05950A63C}"/>
              </a:ext>
            </a:extLst>
          </p:cNvPr>
          <p:cNvSpPr txBox="1"/>
          <p:nvPr/>
        </p:nvSpPr>
        <p:spPr>
          <a:xfrm>
            <a:off x="1918434" y="1007477"/>
            <a:ext cx="1878470" cy="615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Source</a:t>
            </a:r>
          </a:p>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 galaxies</a:t>
            </a:r>
          </a:p>
        </p:txBody>
      </p:sp>
      <p:pic>
        <p:nvPicPr>
          <p:cNvPr id="16" name="ellipses_transparent.png" descr="ellipses_transparent.png">
            <a:extLst>
              <a:ext uri="{FF2B5EF4-FFF2-40B4-BE49-F238E27FC236}">
                <a16:creationId xmlns:a16="http://schemas.microsoft.com/office/drawing/2014/main" id="{F03CFA65-C5A1-2889-2F7A-A0727A4042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10332" y="1176343"/>
            <a:ext cx="1191894" cy="1199227"/>
          </a:xfrm>
          <a:prstGeom prst="rect">
            <a:avLst/>
          </a:prstGeom>
          <a:ln w="12700">
            <a:miter lim="400000"/>
          </a:ln>
        </p:spPr>
      </p:pic>
      <p:sp>
        <p:nvSpPr>
          <p:cNvPr id="17" name="Shape">
            <a:extLst>
              <a:ext uri="{FF2B5EF4-FFF2-40B4-BE49-F238E27FC236}">
                <a16:creationId xmlns:a16="http://schemas.microsoft.com/office/drawing/2014/main" id="{7C5B388A-B938-BA31-2AB3-90AB5B74D590}"/>
              </a:ext>
            </a:extLst>
          </p:cNvPr>
          <p:cNvSpPr/>
          <p:nvPr/>
        </p:nvSpPr>
        <p:spPr>
          <a:xfrm>
            <a:off x="3376536" y="1135012"/>
            <a:ext cx="1238164" cy="12375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158"/>
                </a:lnTo>
                <a:lnTo>
                  <a:pt x="21600" y="21600"/>
                </a:lnTo>
                <a:lnTo>
                  <a:pt x="21600" y="393"/>
                </a:lnTo>
                <a:lnTo>
                  <a:pt x="0" y="0"/>
                </a:lnTo>
                <a:close/>
              </a:path>
            </a:pathLst>
          </a:cu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21" name="Rectangle">
            <a:extLst>
              <a:ext uri="{FF2B5EF4-FFF2-40B4-BE49-F238E27FC236}">
                <a16:creationId xmlns:a16="http://schemas.microsoft.com/office/drawing/2014/main" id="{2D5EA940-6E12-8BF8-C886-FC2206E04E71}"/>
              </a:ext>
            </a:extLst>
          </p:cNvPr>
          <p:cNvSpPr/>
          <p:nvPr/>
        </p:nvSpPr>
        <p:spPr>
          <a:xfrm>
            <a:off x="6600295" y="2485564"/>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2" name="Line">
            <a:extLst>
              <a:ext uri="{FF2B5EF4-FFF2-40B4-BE49-F238E27FC236}">
                <a16:creationId xmlns:a16="http://schemas.microsoft.com/office/drawing/2014/main" id="{CD62F6EC-0B91-462A-1A28-8E1676621C61}"/>
              </a:ext>
            </a:extLst>
          </p:cNvPr>
          <p:cNvSpPr/>
          <p:nvPr/>
        </p:nvSpPr>
        <p:spPr>
          <a:xfrm>
            <a:off x="6325583" y="3078656"/>
            <a:ext cx="454100" cy="1"/>
          </a:xfrm>
          <a:prstGeom prst="line">
            <a:avLst/>
          </a:prstGeom>
          <a:ln w="25400">
            <a:solidFill>
              <a:srgbClr val="FF644E">
                <a:hueOff val="-82419"/>
                <a:satOff val="-9513"/>
                <a:lumOff val="-16343"/>
              </a:srgbClr>
            </a:solidFill>
            <a:miter lim="400000"/>
            <a:headEnd type="triangle"/>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16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Rectangle">
            <a:extLst>
              <a:ext uri="{FF2B5EF4-FFF2-40B4-BE49-F238E27FC236}">
                <a16:creationId xmlns:a16="http://schemas.microsoft.com/office/drawing/2014/main" id="{ECC0B6C0-FF45-C5CB-0CFF-A66A087AF097}"/>
              </a:ext>
            </a:extLst>
          </p:cNvPr>
          <p:cNvSpPr/>
          <p:nvPr/>
        </p:nvSpPr>
        <p:spPr>
          <a:xfrm>
            <a:off x="5286646" y="2483216"/>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7" name="Cosmic shear">
            <a:extLst>
              <a:ext uri="{FF2B5EF4-FFF2-40B4-BE49-F238E27FC236}">
                <a16:creationId xmlns:a16="http://schemas.microsoft.com/office/drawing/2014/main" id="{5255549A-2601-428B-58C3-33D15E9483F9}"/>
              </a:ext>
            </a:extLst>
          </p:cNvPr>
          <p:cNvSpPr txBox="1"/>
          <p:nvPr/>
        </p:nvSpPr>
        <p:spPr>
          <a:xfrm>
            <a:off x="5273421" y="2128975"/>
            <a:ext cx="2532303"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2200" b="0">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TIXGeneral-Regular"/>
                <a:sym typeface="STIXGeneral-Regular"/>
              </a:rPr>
              <a:t>Cluster lensing </a:t>
            </a:r>
            <a:endParaRPr kumimoji="0" sz="1600" b="0" i="0" u="none" strike="noStrike" kern="0" cap="none" spc="0" normalizeH="0" baseline="0" noProof="0" dirty="0">
              <a:ln>
                <a:noFill/>
              </a:ln>
              <a:solidFill>
                <a:srgbClr val="000000"/>
              </a:solidFill>
              <a:effectLst/>
              <a:uLnTx/>
              <a:uFillTx/>
              <a:latin typeface="STIXGeneral-Regular"/>
              <a:sym typeface="STIXGeneral-Regular"/>
            </a:endParaRPr>
          </a:p>
        </p:txBody>
      </p:sp>
      <p:sp>
        <p:nvSpPr>
          <p:cNvPr id="452" name="Galaxies">
            <a:extLst>
              <a:ext uri="{FF2B5EF4-FFF2-40B4-BE49-F238E27FC236}">
                <a16:creationId xmlns:a16="http://schemas.microsoft.com/office/drawing/2014/main" id="{6C5C2FE2-B197-8FC7-2449-16659B9465C5}"/>
              </a:ext>
            </a:extLst>
          </p:cNvPr>
          <p:cNvSpPr txBox="1"/>
          <p:nvPr/>
        </p:nvSpPr>
        <p:spPr>
          <a:xfrm>
            <a:off x="3153844" y="4209345"/>
            <a:ext cx="1030331" cy="24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300" b="0">
                <a:latin typeface="Times New Roman"/>
                <a:ea typeface="Times New Roman"/>
                <a:cs typeface="Times New Roman"/>
                <a:sym typeface="Times New Roman"/>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lang="en-US" sz="1213" kern="0" dirty="0">
                <a:solidFill>
                  <a:srgbClr val="000000"/>
                </a:solidFill>
                <a:latin typeface="+mn-lt"/>
              </a:rPr>
              <a:t>Galaxy clusters</a:t>
            </a:r>
            <a:endParaRPr kumimoji="0" sz="1213" b="0" i="0" u="none" strike="noStrike" kern="0" cap="none" spc="0" normalizeH="0" baseline="0" noProof="0" dirty="0">
              <a:ln>
                <a:noFill/>
              </a:ln>
              <a:solidFill>
                <a:srgbClr val="000000"/>
              </a:solidFill>
              <a:effectLst/>
              <a:uLnTx/>
              <a:uFillTx/>
              <a:latin typeface="+mn-lt"/>
              <a:cs typeface="Times New Roman"/>
              <a:sym typeface="Times New Roman"/>
            </a:endParaRPr>
          </a:p>
        </p:txBody>
      </p:sp>
      <p:sp>
        <p:nvSpPr>
          <p:cNvPr id="453" name="Line">
            <a:extLst>
              <a:ext uri="{FF2B5EF4-FFF2-40B4-BE49-F238E27FC236}">
                <a16:creationId xmlns:a16="http://schemas.microsoft.com/office/drawing/2014/main" id="{9DF77128-18B7-31C6-6AED-703CB8C32A0A}"/>
              </a:ext>
            </a:extLst>
          </p:cNvPr>
          <p:cNvSpPr/>
          <p:nvPr/>
        </p:nvSpPr>
        <p:spPr>
          <a:xfrm flipV="1">
            <a:off x="3668076" y="3704798"/>
            <a:ext cx="9952" cy="512280"/>
          </a:xfrm>
          <a:prstGeom prst="line">
            <a:avLst/>
          </a:prstGeom>
          <a:ln w="19050">
            <a:solidFill>
              <a:srgbClr val="00B0F0"/>
            </a:solidFill>
            <a:miter lim="400000"/>
            <a:tailEnd type="triangle"/>
          </a:ln>
        </p:spPr>
        <p:txBody>
          <a:bodyPr lIns="26789" tIns="26789" rIns="26789" bIns="26789" anchor="ctr"/>
          <a:lstStyle/>
          <a:p>
            <a:pPr algn="ctr" defTabSz="914301" fontAlgn="auto" hangingPunct="0">
              <a:spcBef>
                <a:spcPts val="0"/>
              </a:spcBef>
              <a:spcAft>
                <a:spcPts val="0"/>
              </a:spcAft>
              <a:defRPr sz="1600" b="0">
                <a:solidFill>
                  <a:srgbClr val="5E5E5E"/>
                </a:solidFill>
              </a:defRPr>
            </a:pPr>
            <a:endParaRPr sz="844" kern="0">
              <a:solidFill>
                <a:srgbClr val="5E5E5E"/>
              </a:solidFill>
              <a:latin typeface="Helvetica Neue"/>
              <a:ea typeface="Helvetica Neue"/>
              <a:cs typeface="Helvetica Neue"/>
              <a:sym typeface="Helvetica Neue"/>
            </a:endParaRPr>
          </a:p>
        </p:txBody>
      </p:sp>
      <p:grpSp>
        <p:nvGrpSpPr>
          <p:cNvPr id="473" name="Group 472">
            <a:extLst>
              <a:ext uri="{FF2B5EF4-FFF2-40B4-BE49-F238E27FC236}">
                <a16:creationId xmlns:a16="http://schemas.microsoft.com/office/drawing/2014/main" id="{D1C90E8B-7B8F-13B7-2D2A-0FA9D751DEDB}"/>
              </a:ext>
            </a:extLst>
          </p:cNvPr>
          <p:cNvGrpSpPr/>
          <p:nvPr/>
        </p:nvGrpSpPr>
        <p:grpSpPr>
          <a:xfrm>
            <a:off x="5331584" y="2367674"/>
            <a:ext cx="2634236" cy="1470625"/>
            <a:chOff x="5336332" y="3636214"/>
            <a:chExt cx="2634236" cy="1470625"/>
          </a:xfrm>
        </p:grpSpPr>
        <p:pic>
          <p:nvPicPr>
            <p:cNvPr id="24" name="ellipses_lensed.pdf" descr="ellipses_lensed.pdf">
              <a:extLst>
                <a:ext uri="{FF2B5EF4-FFF2-40B4-BE49-F238E27FC236}">
                  <a16:creationId xmlns:a16="http://schemas.microsoft.com/office/drawing/2014/main" id="{C9E8A368-9E9B-CB65-8CA1-AEF70F024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602" y="3768745"/>
              <a:ext cx="1231467" cy="1208782"/>
            </a:xfrm>
            <a:prstGeom prst="rect">
              <a:avLst/>
            </a:prstGeom>
            <a:ln w="12700">
              <a:miter lim="400000"/>
            </a:ln>
          </p:spPr>
        </p:pic>
        <p:sp>
          <p:nvSpPr>
            <p:cNvPr id="25" name="Circle">
              <a:extLst>
                <a:ext uri="{FF2B5EF4-FFF2-40B4-BE49-F238E27FC236}">
                  <a16:creationId xmlns:a16="http://schemas.microsoft.com/office/drawing/2014/main" id="{0432138D-EC6D-ADD2-1669-B1DADC64A380}"/>
                </a:ext>
              </a:extLst>
            </p:cNvPr>
            <p:cNvSpPr/>
            <p:nvPr/>
          </p:nvSpPr>
          <p:spPr>
            <a:xfrm>
              <a:off x="6450830" y="3636214"/>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6" name="Circle">
              <a:extLst>
                <a:ext uri="{FF2B5EF4-FFF2-40B4-BE49-F238E27FC236}">
                  <a16:creationId xmlns:a16="http://schemas.microsoft.com/office/drawing/2014/main" id="{8B1564C9-1ADF-64A0-07D6-5E72D4DDF01C}"/>
                </a:ext>
              </a:extLst>
            </p:cNvPr>
            <p:cNvSpPr/>
            <p:nvPr/>
          </p:nvSpPr>
          <p:spPr>
            <a:xfrm>
              <a:off x="7046887" y="4183158"/>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464" name="Circle">
              <a:extLst>
                <a:ext uri="{FF2B5EF4-FFF2-40B4-BE49-F238E27FC236}">
                  <a16:creationId xmlns:a16="http://schemas.microsoft.com/office/drawing/2014/main" id="{D957216F-71C3-C60D-28C5-BFEA562C7748}"/>
                </a:ext>
              </a:extLst>
            </p:cNvPr>
            <p:cNvSpPr/>
            <p:nvPr/>
          </p:nvSpPr>
          <p:spPr>
            <a:xfrm>
              <a:off x="5336332" y="3836620"/>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465" name="Circle">
              <a:extLst>
                <a:ext uri="{FF2B5EF4-FFF2-40B4-BE49-F238E27FC236}">
                  <a16:creationId xmlns:a16="http://schemas.microsoft.com/office/drawing/2014/main" id="{16DB0BC9-D999-880D-1F3F-F732DA04DEB8}"/>
                </a:ext>
              </a:extLst>
            </p:cNvPr>
            <p:cNvSpPr/>
            <p:nvPr/>
          </p:nvSpPr>
          <p:spPr>
            <a:xfrm>
              <a:off x="5823146" y="4381516"/>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grpSp>
      <p:sp>
        <p:nvSpPr>
          <p:cNvPr id="18" name="TextBox 17">
            <a:extLst>
              <a:ext uri="{FF2B5EF4-FFF2-40B4-BE49-F238E27FC236}">
                <a16:creationId xmlns:a16="http://schemas.microsoft.com/office/drawing/2014/main" id="{811AD5A4-5322-D444-BFA6-914F32E7C9A4}"/>
              </a:ext>
            </a:extLst>
          </p:cNvPr>
          <p:cNvSpPr txBox="1"/>
          <p:nvPr/>
        </p:nvSpPr>
        <p:spPr>
          <a:xfrm>
            <a:off x="933788" y="4675536"/>
            <a:ext cx="2975494" cy="307777"/>
          </a:xfrm>
          <a:prstGeom prst="rect">
            <a:avLst/>
          </a:prstGeom>
          <a:noFill/>
        </p:spPr>
        <p:txBody>
          <a:bodyPr wrap="square">
            <a:spAutoFit/>
          </a:bodyPr>
          <a:lstStyle/>
          <a:p>
            <a:r>
              <a:rPr lang="en-US" sz="1400" dirty="0">
                <a:solidFill>
                  <a:schemeClr val="bg1"/>
                </a:solidFill>
              </a:rPr>
              <a:t>Courtesy: </a:t>
            </a:r>
            <a:r>
              <a:rPr lang="en-US" sz="1400" dirty="0" err="1">
                <a:solidFill>
                  <a:schemeClr val="bg1"/>
                </a:solidFill>
              </a:rPr>
              <a:t>Yuuki</a:t>
            </a:r>
            <a:r>
              <a:rPr lang="en-US" sz="1400" dirty="0">
                <a:solidFill>
                  <a:schemeClr val="bg1"/>
                </a:solidFill>
              </a:rPr>
              <a:t> Omori </a:t>
            </a:r>
          </a:p>
        </p:txBody>
      </p:sp>
      <p:sp>
        <p:nvSpPr>
          <p:cNvPr id="58" name="Oval">
            <a:extLst>
              <a:ext uri="{FF2B5EF4-FFF2-40B4-BE49-F238E27FC236}">
                <a16:creationId xmlns:a16="http://schemas.microsoft.com/office/drawing/2014/main" id="{A1A3353E-E84D-16CA-8FBF-70E47CCC127B}"/>
              </a:ext>
            </a:extLst>
          </p:cNvPr>
          <p:cNvSpPr/>
          <p:nvPr/>
        </p:nvSpPr>
        <p:spPr>
          <a:xfrm>
            <a:off x="2865627" y="2525011"/>
            <a:ext cx="61291" cy="5247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59" name="Oval">
            <a:extLst>
              <a:ext uri="{FF2B5EF4-FFF2-40B4-BE49-F238E27FC236}">
                <a16:creationId xmlns:a16="http://schemas.microsoft.com/office/drawing/2014/main" id="{373CFA48-AE77-72CC-AC75-13DD9619C969}"/>
              </a:ext>
            </a:extLst>
          </p:cNvPr>
          <p:cNvSpPr/>
          <p:nvPr/>
        </p:nvSpPr>
        <p:spPr>
          <a:xfrm rot="6143798">
            <a:off x="2653792" y="2703647"/>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66" name="Oval">
            <a:extLst>
              <a:ext uri="{FF2B5EF4-FFF2-40B4-BE49-F238E27FC236}">
                <a16:creationId xmlns:a16="http://schemas.microsoft.com/office/drawing/2014/main" id="{4079DAFB-5682-2EE8-A94C-D597A96B30C0}"/>
              </a:ext>
            </a:extLst>
          </p:cNvPr>
          <p:cNvSpPr/>
          <p:nvPr/>
        </p:nvSpPr>
        <p:spPr>
          <a:xfrm rot="6143798">
            <a:off x="2785553" y="2601157"/>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67" name="++">
            <a:extLst>
              <a:ext uri="{FF2B5EF4-FFF2-40B4-BE49-F238E27FC236}">
                <a16:creationId xmlns:a16="http://schemas.microsoft.com/office/drawing/2014/main" id="{C752B6D0-BAFA-889C-A498-E5DBA9E9C0CC}"/>
              </a:ext>
            </a:extLst>
          </p:cNvPr>
          <p:cNvSpPr/>
          <p:nvPr/>
        </p:nvSpPr>
        <p:spPr>
          <a:xfrm rot="6143798">
            <a:off x="3468829" y="3370528"/>
            <a:ext cx="125374" cy="44780"/>
          </a:xfrm>
          <a:prstGeom prst="ellipse">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Light"/>
                <a:ea typeface="Helvetica Light"/>
                <a:cs typeface="Helvetica Light"/>
                <a:sym typeface="Helvetica Light"/>
              </a:defRPr>
            </a:lvl1pPr>
          </a:lstStyle>
          <a:p>
            <a:pPr marL="0" marR="0" lvl="0" indent="0" algn="ctr" defTabSz="366702" eaLnBrk="1" fontAlgn="auto" latinLnBrk="0" hangingPunct="0">
              <a:lnSpc>
                <a:spcPct val="100000"/>
              </a:lnSpc>
              <a:spcBef>
                <a:spcPts val="0"/>
              </a:spcBef>
              <a:spcAft>
                <a:spcPts val="0"/>
              </a:spcAft>
              <a:buClrTx/>
              <a:buSzTx/>
              <a:buFontTx/>
              <a:buNone/>
              <a:tabLst/>
              <a:defRPr/>
            </a:pPr>
            <a:endParaRPr kumimoji="0" sz="794" b="0" i="0" u="none" strike="noStrike" kern="0" cap="none" spc="0" normalizeH="0" baseline="0" noProof="0" dirty="0">
              <a:ln>
                <a:noFill/>
              </a:ln>
              <a:solidFill>
                <a:srgbClr val="FFFFFF"/>
              </a:solidFill>
              <a:effectLst/>
              <a:uLnTx/>
              <a:uFillTx/>
              <a:latin typeface="Helvetica Light"/>
              <a:sym typeface="Helvetica Light"/>
            </a:endParaRPr>
          </a:p>
        </p:txBody>
      </p:sp>
      <p:sp>
        <p:nvSpPr>
          <p:cNvPr id="468" name="Oval">
            <a:extLst>
              <a:ext uri="{FF2B5EF4-FFF2-40B4-BE49-F238E27FC236}">
                <a16:creationId xmlns:a16="http://schemas.microsoft.com/office/drawing/2014/main" id="{392D80FE-0735-9B15-6C04-B907464D0F55}"/>
              </a:ext>
            </a:extLst>
          </p:cNvPr>
          <p:cNvSpPr/>
          <p:nvPr/>
        </p:nvSpPr>
        <p:spPr>
          <a:xfrm rot="6143798">
            <a:off x="2805143" y="2815544"/>
            <a:ext cx="5164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69" name="Oval">
            <a:extLst>
              <a:ext uri="{FF2B5EF4-FFF2-40B4-BE49-F238E27FC236}">
                <a16:creationId xmlns:a16="http://schemas.microsoft.com/office/drawing/2014/main" id="{96A4A35E-997E-35A7-C854-27816CE9ADED}"/>
              </a:ext>
            </a:extLst>
          </p:cNvPr>
          <p:cNvSpPr/>
          <p:nvPr/>
        </p:nvSpPr>
        <p:spPr>
          <a:xfrm rot="6143798">
            <a:off x="3634260" y="3304447"/>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70" name="Oval">
            <a:extLst>
              <a:ext uri="{FF2B5EF4-FFF2-40B4-BE49-F238E27FC236}">
                <a16:creationId xmlns:a16="http://schemas.microsoft.com/office/drawing/2014/main" id="{589DB772-D462-3250-C2B7-59EE95F8F21B}"/>
              </a:ext>
            </a:extLst>
          </p:cNvPr>
          <p:cNvSpPr/>
          <p:nvPr/>
        </p:nvSpPr>
        <p:spPr>
          <a:xfrm rot="6143798">
            <a:off x="3812391" y="3387587"/>
            <a:ext cx="51649" cy="76303"/>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71" name="Oval">
            <a:extLst>
              <a:ext uri="{FF2B5EF4-FFF2-40B4-BE49-F238E27FC236}">
                <a16:creationId xmlns:a16="http://schemas.microsoft.com/office/drawing/2014/main" id="{88C28BA5-4101-D762-53FD-9F674B394210}"/>
              </a:ext>
            </a:extLst>
          </p:cNvPr>
          <p:cNvSpPr/>
          <p:nvPr/>
        </p:nvSpPr>
        <p:spPr>
          <a:xfrm rot="6143798">
            <a:off x="3623991" y="3496382"/>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72" name="Oval">
            <a:extLst>
              <a:ext uri="{FF2B5EF4-FFF2-40B4-BE49-F238E27FC236}">
                <a16:creationId xmlns:a16="http://schemas.microsoft.com/office/drawing/2014/main" id="{78855D83-C01F-02F2-3D9F-3D6A250565B7}"/>
              </a:ext>
            </a:extLst>
          </p:cNvPr>
          <p:cNvSpPr/>
          <p:nvPr/>
        </p:nvSpPr>
        <p:spPr>
          <a:xfrm>
            <a:off x="2893304" y="2710722"/>
            <a:ext cx="61291" cy="5247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20758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BBDF5-F767-070C-4900-DE26691B29E0}"/>
              </a:ext>
            </a:extLst>
          </p:cNvPr>
          <p:cNvSpPr>
            <a:spLocks noGrp="1"/>
          </p:cNvSpPr>
          <p:nvPr>
            <p:ph type="title"/>
          </p:nvPr>
        </p:nvSpPr>
        <p:spPr/>
        <p:txBody>
          <a:bodyPr/>
          <a:lstStyle/>
          <a:p>
            <a:r>
              <a:rPr lang="en-US" dirty="0">
                <a:latin typeface="+mj-lt"/>
                <a:cs typeface="Arial" panose="020B0604020202020204" pitchFamily="34" charset="0"/>
              </a:rPr>
              <a:t>Why measure cosmic structure?</a:t>
            </a:r>
            <a:endParaRPr lang="en-US" dirty="0">
              <a:latin typeface="+mj-lt"/>
            </a:endParaRPr>
          </a:p>
        </p:txBody>
      </p:sp>
      <p:sp>
        <p:nvSpPr>
          <p:cNvPr id="7" name="TextBox 6">
            <a:extLst>
              <a:ext uri="{FF2B5EF4-FFF2-40B4-BE49-F238E27FC236}">
                <a16:creationId xmlns:a16="http://schemas.microsoft.com/office/drawing/2014/main" id="{CB342515-36E5-2B33-A6B0-FE40B4554D0B}"/>
              </a:ext>
            </a:extLst>
          </p:cNvPr>
          <p:cNvSpPr txBox="1"/>
          <p:nvPr/>
        </p:nvSpPr>
        <p:spPr>
          <a:xfrm>
            <a:off x="948778" y="933509"/>
            <a:ext cx="7999727" cy="2585323"/>
          </a:xfrm>
          <a:prstGeom prst="rect">
            <a:avLst/>
          </a:prstGeom>
          <a:noFill/>
        </p:spPr>
        <p:txBody>
          <a:bodyPr wrap="square">
            <a:spAutoFit/>
          </a:bodyPr>
          <a:lstStyle/>
          <a:p>
            <a:pPr marL="285750" indent="-285750">
              <a:buFont typeface="Arial" panose="020B0604020202020204" pitchFamily="34" charset="0"/>
              <a:buChar char="•"/>
            </a:pPr>
            <a:r>
              <a:rPr lang="en-US" dirty="0"/>
              <a:t>Cosmic structure forms as a result of </a:t>
            </a:r>
            <a:r>
              <a:rPr lang="en-US" b="1" dirty="0"/>
              <a:t>gravitational collapse </a:t>
            </a:r>
            <a:r>
              <a:rPr lang="en-US" dirty="0"/>
              <a:t>competing with </a:t>
            </a:r>
            <a:r>
              <a:rPr lang="en-US" b="1" dirty="0"/>
              <a:t>the expansion of the universe</a:t>
            </a:r>
            <a:r>
              <a:rPr lang="en-US" dirty="0"/>
              <a:t>.</a:t>
            </a:r>
            <a:br>
              <a:rPr lang="en-US" dirty="0">
                <a:solidFill>
                  <a:schemeClr val="tx1"/>
                </a:solidFill>
                <a:latin typeface="+mn-lt"/>
              </a:rPr>
            </a:br>
            <a:endParaRPr lang="en-US" dirty="0">
              <a:solidFill>
                <a:schemeClr val="tx1"/>
              </a:solidFill>
              <a:latin typeface="+mn-lt"/>
            </a:endParaRPr>
          </a:p>
          <a:p>
            <a:pPr marL="285750" indent="-285750">
              <a:buFont typeface="Arial" panose="020B0604020202020204" pitchFamily="34" charset="0"/>
              <a:buChar char="•"/>
            </a:pPr>
            <a:r>
              <a:rPr lang="en-US" dirty="0">
                <a:latin typeface="+mn-lt"/>
              </a:rPr>
              <a:t>Amplitude of cosmic structure depends on </a:t>
            </a:r>
          </a:p>
          <a:p>
            <a:pPr marL="800100" lvl="1" indent="-342900">
              <a:buFont typeface="+mj-lt"/>
              <a:buAutoNum type="arabicPeriod"/>
            </a:pPr>
            <a:r>
              <a:rPr lang="en-US" dirty="0">
                <a:solidFill>
                  <a:schemeClr val="tx1"/>
                </a:solidFill>
                <a:latin typeface="+mn-lt"/>
              </a:rPr>
              <a:t>The laws of </a:t>
            </a:r>
            <a:r>
              <a:rPr lang="en-US" dirty="0">
                <a:solidFill>
                  <a:srgbClr val="00B0F0"/>
                </a:solidFill>
                <a:latin typeface="+mn-lt"/>
              </a:rPr>
              <a:t>gravity</a:t>
            </a:r>
          </a:p>
          <a:p>
            <a:pPr marL="800100" lvl="1" indent="-342900">
              <a:buFont typeface="+mj-lt"/>
              <a:buAutoNum type="arabicPeriod"/>
            </a:pPr>
            <a:r>
              <a:rPr lang="en-US" dirty="0">
                <a:latin typeface="+mn-lt"/>
              </a:rPr>
              <a:t>The</a:t>
            </a:r>
            <a:r>
              <a:rPr lang="en-US" dirty="0">
                <a:solidFill>
                  <a:srgbClr val="00B0F0"/>
                </a:solidFill>
                <a:latin typeface="+mn-lt"/>
              </a:rPr>
              <a:t> energy content</a:t>
            </a:r>
            <a:r>
              <a:rPr lang="en-US" dirty="0">
                <a:solidFill>
                  <a:schemeClr val="tx1"/>
                </a:solidFill>
                <a:latin typeface="+mn-lt"/>
              </a:rPr>
              <a:t> of the universe and their interactions </a:t>
            </a:r>
            <a:br>
              <a:rPr lang="en-US" dirty="0">
                <a:solidFill>
                  <a:schemeClr val="tx1"/>
                </a:solidFill>
                <a:latin typeface="+mn-lt"/>
              </a:rPr>
            </a:br>
            <a:r>
              <a:rPr lang="en-US" dirty="0">
                <a:solidFill>
                  <a:schemeClr val="tx1"/>
                </a:solidFill>
                <a:latin typeface="+mn-lt"/>
              </a:rPr>
              <a:t>(e.g. dark matter, neutrinos, etc.)</a:t>
            </a:r>
          </a:p>
          <a:p>
            <a:pPr lvl="1">
              <a:buFont typeface="Arial" panose="020B0604020202020204" pitchFamily="34" charset="0"/>
              <a:buChar char="•"/>
            </a:pPr>
            <a:endParaRPr lang="en-US" dirty="0">
              <a:solidFill>
                <a:schemeClr val="tx1"/>
              </a:solidFill>
              <a:latin typeface="+mn-lt"/>
            </a:endParaRPr>
          </a:p>
          <a:p>
            <a:pPr lvl="1">
              <a:buFont typeface="Arial" panose="020B0604020202020204" pitchFamily="34" charset="0"/>
              <a:buChar char="•"/>
            </a:pPr>
            <a:endParaRPr lang="en-US" dirty="0">
              <a:solidFill>
                <a:schemeClr val="tx1"/>
              </a:solidFill>
              <a:latin typeface="+mn-lt"/>
            </a:endParaRPr>
          </a:p>
        </p:txBody>
      </p:sp>
    </p:spTree>
    <p:extLst>
      <p:ext uri="{BB962C8B-B14F-4D97-AF65-F5344CB8AC3E}">
        <p14:creationId xmlns:p14="http://schemas.microsoft.com/office/powerpoint/2010/main" val="2496409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658CF32-E0FC-EB65-708A-C26E77D3C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2" y="3072950"/>
            <a:ext cx="3704340" cy="1983560"/>
          </a:xfrm>
          <a:prstGeom prst="rect">
            <a:avLst/>
          </a:prstGeom>
        </p:spPr>
      </p:pic>
      <p:sp>
        <p:nvSpPr>
          <p:cNvPr id="2" name="Title 1">
            <a:extLst>
              <a:ext uri="{FF2B5EF4-FFF2-40B4-BE49-F238E27FC236}">
                <a16:creationId xmlns:a16="http://schemas.microsoft.com/office/drawing/2014/main" id="{A801F818-008C-43D5-2C55-F7587ED0CCE2}"/>
              </a:ext>
            </a:extLst>
          </p:cNvPr>
          <p:cNvSpPr>
            <a:spLocks noGrp="1"/>
          </p:cNvSpPr>
          <p:nvPr>
            <p:ph type="title"/>
          </p:nvPr>
        </p:nvSpPr>
        <p:spPr/>
        <p:txBody>
          <a:bodyPr/>
          <a:lstStyle/>
          <a:p>
            <a:r>
              <a:rPr lang="en-US" dirty="0">
                <a:latin typeface="+mj-lt"/>
              </a:rPr>
              <a:t>Cluster cosmology: cluster lensing and cluster abundance</a:t>
            </a:r>
          </a:p>
        </p:txBody>
      </p:sp>
      <p:sp>
        <p:nvSpPr>
          <p:cNvPr id="4" name="TextBox 3">
            <a:extLst>
              <a:ext uri="{FF2B5EF4-FFF2-40B4-BE49-F238E27FC236}">
                <a16:creationId xmlns:a16="http://schemas.microsoft.com/office/drawing/2014/main" id="{6E75D681-E139-6A6A-3F44-D14B7F8699B1}"/>
              </a:ext>
            </a:extLst>
          </p:cNvPr>
          <p:cNvSpPr txBox="1"/>
          <p:nvPr/>
        </p:nvSpPr>
        <p:spPr>
          <a:xfrm>
            <a:off x="1815945" y="2848419"/>
            <a:ext cx="2722740" cy="338554"/>
          </a:xfrm>
          <a:prstGeom prst="rect">
            <a:avLst/>
          </a:prstGeom>
          <a:noFill/>
        </p:spPr>
        <p:txBody>
          <a:bodyPr wrap="square" rtlCol="0">
            <a:spAutoFit/>
          </a:bodyPr>
          <a:lstStyle/>
          <a:p>
            <a:r>
              <a:rPr lang="en-US" sz="1600" dirty="0">
                <a:latin typeface="+mn-lt"/>
                <a:cs typeface="Arial" panose="020B0604020202020204" pitchFamily="34" charset="0"/>
              </a:rPr>
              <a:t>Cluster abundances</a:t>
            </a:r>
          </a:p>
        </p:txBody>
      </p:sp>
      <p:sp>
        <p:nvSpPr>
          <p:cNvPr id="13" name="Circle">
            <a:extLst>
              <a:ext uri="{FF2B5EF4-FFF2-40B4-BE49-F238E27FC236}">
                <a16:creationId xmlns:a16="http://schemas.microsoft.com/office/drawing/2014/main" id="{55F4817C-4E39-A2AE-A990-24231010FA70}"/>
              </a:ext>
            </a:extLst>
          </p:cNvPr>
          <p:cNvSpPr/>
          <p:nvPr/>
        </p:nvSpPr>
        <p:spPr>
          <a:xfrm>
            <a:off x="2873781" y="1806965"/>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grpSp>
        <p:nvGrpSpPr>
          <p:cNvPr id="28" name="Group 27">
            <a:extLst>
              <a:ext uri="{FF2B5EF4-FFF2-40B4-BE49-F238E27FC236}">
                <a16:creationId xmlns:a16="http://schemas.microsoft.com/office/drawing/2014/main" id="{97DAD033-06B6-DB0F-EF24-5BD4F6691736}"/>
              </a:ext>
            </a:extLst>
          </p:cNvPr>
          <p:cNvGrpSpPr/>
          <p:nvPr/>
        </p:nvGrpSpPr>
        <p:grpSpPr>
          <a:xfrm>
            <a:off x="1138766" y="717256"/>
            <a:ext cx="3102717" cy="1921064"/>
            <a:chOff x="865800" y="1004610"/>
            <a:chExt cx="3102717" cy="1921064"/>
          </a:xfrm>
        </p:grpSpPr>
        <p:sp>
          <p:nvSpPr>
            <p:cNvPr id="17" name="Rectangle 16">
              <a:extLst>
                <a:ext uri="{FF2B5EF4-FFF2-40B4-BE49-F238E27FC236}">
                  <a16:creationId xmlns:a16="http://schemas.microsoft.com/office/drawing/2014/main" id="{3451D966-94C0-6A7C-9A42-5B41D232F362}"/>
                </a:ext>
              </a:extLst>
            </p:cNvPr>
            <p:cNvSpPr/>
            <p:nvPr/>
          </p:nvSpPr>
          <p:spPr>
            <a:xfrm>
              <a:off x="865800" y="1004610"/>
              <a:ext cx="3102717" cy="1921064"/>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0" name="Line">
              <a:extLst>
                <a:ext uri="{FF2B5EF4-FFF2-40B4-BE49-F238E27FC236}">
                  <a16:creationId xmlns:a16="http://schemas.microsoft.com/office/drawing/2014/main" id="{54C9855F-6A6E-DA6F-B29F-1A2DD65204A7}"/>
                </a:ext>
              </a:extLst>
            </p:cNvPr>
            <p:cNvSpPr/>
            <p:nvPr/>
          </p:nvSpPr>
          <p:spPr>
            <a:xfrm>
              <a:off x="2165985" y="1978467"/>
              <a:ext cx="454100" cy="1"/>
            </a:xfrm>
            <a:prstGeom prst="line">
              <a:avLst/>
            </a:prstGeom>
            <a:ln w="25400">
              <a:solidFill>
                <a:srgbClr val="FF644E">
                  <a:hueOff val="-82419"/>
                  <a:satOff val="-9513"/>
                  <a:lumOff val="-16343"/>
                </a:srgbClr>
              </a:solidFill>
              <a:miter lim="400000"/>
              <a:headEnd type="triangle"/>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16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Rectangle">
              <a:extLst>
                <a:ext uri="{FF2B5EF4-FFF2-40B4-BE49-F238E27FC236}">
                  <a16:creationId xmlns:a16="http://schemas.microsoft.com/office/drawing/2014/main" id="{EA03E34B-368E-1B04-B43D-0A86841E8734}"/>
                </a:ext>
              </a:extLst>
            </p:cNvPr>
            <p:cNvSpPr/>
            <p:nvPr/>
          </p:nvSpPr>
          <p:spPr>
            <a:xfrm>
              <a:off x="1124954" y="1383986"/>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12" name="Circle">
              <a:extLst>
                <a:ext uri="{FF2B5EF4-FFF2-40B4-BE49-F238E27FC236}">
                  <a16:creationId xmlns:a16="http://schemas.microsoft.com/office/drawing/2014/main" id="{688D1EF0-8E64-8AFB-F763-1D1FA19321B5}"/>
                </a:ext>
              </a:extLst>
            </p:cNvPr>
            <p:cNvSpPr/>
            <p:nvPr/>
          </p:nvSpPr>
          <p:spPr>
            <a:xfrm>
              <a:off x="2277724" y="1260021"/>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14" name="Cosmic shear">
              <a:extLst>
                <a:ext uri="{FF2B5EF4-FFF2-40B4-BE49-F238E27FC236}">
                  <a16:creationId xmlns:a16="http://schemas.microsoft.com/office/drawing/2014/main" id="{0D225509-FCB6-EC4B-0FA5-A607C972F27F}"/>
                </a:ext>
              </a:extLst>
            </p:cNvPr>
            <p:cNvSpPr txBox="1"/>
            <p:nvPr/>
          </p:nvSpPr>
          <p:spPr>
            <a:xfrm>
              <a:off x="1732797" y="1070974"/>
              <a:ext cx="1320475"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200" b="0">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TIXGeneral-Regular"/>
                  <a:sym typeface="STIXGeneral-Regular"/>
                </a:rPr>
                <a:t>Cluster lensing </a:t>
              </a:r>
              <a:endParaRPr kumimoji="0" sz="1600" b="0" i="0" u="none" strike="noStrike" kern="0" cap="none" spc="0" normalizeH="0" baseline="0" noProof="0" dirty="0">
                <a:ln>
                  <a:noFill/>
                </a:ln>
                <a:solidFill>
                  <a:srgbClr val="000000"/>
                </a:solidFill>
                <a:effectLst/>
                <a:uLnTx/>
                <a:uFillTx/>
                <a:latin typeface="STIXGeneral-Regular"/>
                <a:sym typeface="STIXGeneral-Regular"/>
              </a:endParaRPr>
            </a:p>
          </p:txBody>
        </p:sp>
        <p:sp>
          <p:nvSpPr>
            <p:cNvPr id="15" name="Circle">
              <a:extLst>
                <a:ext uri="{FF2B5EF4-FFF2-40B4-BE49-F238E27FC236}">
                  <a16:creationId xmlns:a16="http://schemas.microsoft.com/office/drawing/2014/main" id="{56D76510-784F-BCBF-DE04-A9DD1DB4B9AA}"/>
                </a:ext>
              </a:extLst>
            </p:cNvPr>
            <p:cNvSpPr/>
            <p:nvPr/>
          </p:nvSpPr>
          <p:spPr>
            <a:xfrm>
              <a:off x="1163226" y="1460427"/>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16" name="Circle">
              <a:extLst>
                <a:ext uri="{FF2B5EF4-FFF2-40B4-BE49-F238E27FC236}">
                  <a16:creationId xmlns:a16="http://schemas.microsoft.com/office/drawing/2014/main" id="{32F29007-870A-F883-14AE-6D2273CA2834}"/>
                </a:ext>
              </a:extLst>
            </p:cNvPr>
            <p:cNvSpPr/>
            <p:nvPr/>
          </p:nvSpPr>
          <p:spPr>
            <a:xfrm>
              <a:off x="1650040" y="2005323"/>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pic>
          <p:nvPicPr>
            <p:cNvPr id="18" name="ellipses_lensed.pdf" descr="ellipses_lensed.pdf">
              <a:extLst>
                <a:ext uri="{FF2B5EF4-FFF2-40B4-BE49-F238E27FC236}">
                  <a16:creationId xmlns:a16="http://schemas.microsoft.com/office/drawing/2014/main" id="{B6BD909F-DCC9-F5E7-AD12-5307DE9E5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7159" y="1365154"/>
              <a:ext cx="1231467" cy="1208782"/>
            </a:xfrm>
            <a:prstGeom prst="rect">
              <a:avLst/>
            </a:prstGeom>
            <a:ln w="12700">
              <a:miter lim="400000"/>
            </a:ln>
          </p:spPr>
        </p:pic>
        <p:sp>
          <p:nvSpPr>
            <p:cNvPr id="20" name="Rectangle">
              <a:extLst>
                <a:ext uri="{FF2B5EF4-FFF2-40B4-BE49-F238E27FC236}">
                  <a16:creationId xmlns:a16="http://schemas.microsoft.com/office/drawing/2014/main" id="{8C43B55A-D84A-EF55-FC3C-8750D82EEF07}"/>
                </a:ext>
              </a:extLst>
            </p:cNvPr>
            <p:cNvSpPr/>
            <p:nvPr/>
          </p:nvSpPr>
          <p:spPr>
            <a:xfrm>
              <a:off x="2417159" y="1383986"/>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grpSp>
      <p:sp>
        <p:nvSpPr>
          <p:cNvPr id="3" name="Rectangle 2">
            <a:extLst>
              <a:ext uri="{FF2B5EF4-FFF2-40B4-BE49-F238E27FC236}">
                <a16:creationId xmlns:a16="http://schemas.microsoft.com/office/drawing/2014/main" id="{7C97B01A-6028-A9E8-34C4-BB0E114B210A}"/>
              </a:ext>
            </a:extLst>
          </p:cNvPr>
          <p:cNvSpPr/>
          <p:nvPr/>
        </p:nvSpPr>
        <p:spPr>
          <a:xfrm>
            <a:off x="577049" y="601381"/>
            <a:ext cx="3994951" cy="4455129"/>
          </a:xfrm>
          <a:prstGeom prst="rect">
            <a:avLst/>
          </a:prstGeom>
          <a:noFill/>
          <a:ln w="28575">
            <a:solidFill>
              <a:srgbClr val="FF62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0D94C9-3104-236C-65D8-95DFEACB0C8B}"/>
              </a:ext>
            </a:extLst>
          </p:cNvPr>
          <p:cNvSpPr txBox="1"/>
          <p:nvPr/>
        </p:nvSpPr>
        <p:spPr>
          <a:xfrm>
            <a:off x="4882718" y="2730646"/>
            <a:ext cx="2839239" cy="369332"/>
          </a:xfrm>
          <a:prstGeom prst="rect">
            <a:avLst/>
          </a:prstGeom>
          <a:noFill/>
        </p:spPr>
        <p:txBody>
          <a:bodyPr wrap="none" rtlCol="0">
            <a:spAutoFit/>
          </a:bodyPr>
          <a:lstStyle/>
          <a:p>
            <a:r>
              <a:rPr lang="en-US" dirty="0">
                <a:solidFill>
                  <a:srgbClr val="FF6247"/>
                </a:solidFill>
              </a:rPr>
              <a:t>Similar to SPT and </a:t>
            </a:r>
            <a:r>
              <a:rPr lang="en-US" dirty="0" err="1">
                <a:solidFill>
                  <a:srgbClr val="FF6247"/>
                </a:solidFill>
              </a:rPr>
              <a:t>eROSITA</a:t>
            </a:r>
            <a:endParaRPr lang="en-US" dirty="0">
              <a:solidFill>
                <a:srgbClr val="FF6247"/>
              </a:solidFill>
            </a:endParaRPr>
          </a:p>
        </p:txBody>
      </p:sp>
    </p:spTree>
    <p:extLst>
      <p:ext uri="{BB962C8B-B14F-4D97-AF65-F5344CB8AC3E}">
        <p14:creationId xmlns:p14="http://schemas.microsoft.com/office/powerpoint/2010/main" val="3579638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graph of a galaxy cluster&#10;&#10;Description automatically generated">
            <a:extLst>
              <a:ext uri="{FF2B5EF4-FFF2-40B4-BE49-F238E27FC236}">
                <a16:creationId xmlns:a16="http://schemas.microsoft.com/office/drawing/2014/main" id="{0FA93CE5-89CD-9B5C-DC83-66D8B5EF9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877" y="591776"/>
            <a:ext cx="4548378" cy="4253494"/>
          </a:xfrm>
          <a:prstGeom prst="rect">
            <a:avLst/>
          </a:prstGeom>
        </p:spPr>
      </p:pic>
      <p:pic>
        <p:nvPicPr>
          <p:cNvPr id="26" name="Picture 25">
            <a:extLst>
              <a:ext uri="{FF2B5EF4-FFF2-40B4-BE49-F238E27FC236}">
                <a16:creationId xmlns:a16="http://schemas.microsoft.com/office/drawing/2014/main" id="{7658CF32-E0FC-EB65-708A-C26E77D3C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02" y="3072950"/>
            <a:ext cx="3704340" cy="1983560"/>
          </a:xfrm>
          <a:prstGeom prst="rect">
            <a:avLst/>
          </a:prstGeom>
        </p:spPr>
      </p:pic>
      <p:sp>
        <p:nvSpPr>
          <p:cNvPr id="2" name="Title 1">
            <a:extLst>
              <a:ext uri="{FF2B5EF4-FFF2-40B4-BE49-F238E27FC236}">
                <a16:creationId xmlns:a16="http://schemas.microsoft.com/office/drawing/2014/main" id="{A801F818-008C-43D5-2C55-F7587ED0CCE2}"/>
              </a:ext>
            </a:extLst>
          </p:cNvPr>
          <p:cNvSpPr>
            <a:spLocks noGrp="1"/>
          </p:cNvSpPr>
          <p:nvPr>
            <p:ph type="title"/>
          </p:nvPr>
        </p:nvSpPr>
        <p:spPr/>
        <p:txBody>
          <a:bodyPr/>
          <a:lstStyle/>
          <a:p>
            <a:r>
              <a:rPr lang="en-US" dirty="0">
                <a:latin typeface="+mj-lt"/>
              </a:rPr>
              <a:t>Big surprise in the analysis of the first year of DES data </a:t>
            </a:r>
          </a:p>
        </p:txBody>
      </p:sp>
      <p:sp>
        <p:nvSpPr>
          <p:cNvPr id="4" name="TextBox 3">
            <a:extLst>
              <a:ext uri="{FF2B5EF4-FFF2-40B4-BE49-F238E27FC236}">
                <a16:creationId xmlns:a16="http://schemas.microsoft.com/office/drawing/2014/main" id="{6E75D681-E139-6A6A-3F44-D14B7F8699B1}"/>
              </a:ext>
            </a:extLst>
          </p:cNvPr>
          <p:cNvSpPr txBox="1"/>
          <p:nvPr/>
        </p:nvSpPr>
        <p:spPr>
          <a:xfrm>
            <a:off x="1815945" y="2848419"/>
            <a:ext cx="2722740" cy="338554"/>
          </a:xfrm>
          <a:prstGeom prst="rect">
            <a:avLst/>
          </a:prstGeom>
          <a:noFill/>
        </p:spPr>
        <p:txBody>
          <a:bodyPr wrap="square" rtlCol="0">
            <a:spAutoFit/>
          </a:bodyPr>
          <a:lstStyle/>
          <a:p>
            <a:r>
              <a:rPr lang="en-US" sz="1600" dirty="0">
                <a:latin typeface="+mn-lt"/>
                <a:cs typeface="Arial" panose="020B0604020202020204" pitchFamily="34" charset="0"/>
              </a:rPr>
              <a:t>Cluster abundances</a:t>
            </a:r>
          </a:p>
        </p:txBody>
      </p:sp>
      <p:sp>
        <p:nvSpPr>
          <p:cNvPr id="13" name="Circle">
            <a:extLst>
              <a:ext uri="{FF2B5EF4-FFF2-40B4-BE49-F238E27FC236}">
                <a16:creationId xmlns:a16="http://schemas.microsoft.com/office/drawing/2014/main" id="{55F4817C-4E39-A2AE-A990-24231010FA70}"/>
              </a:ext>
            </a:extLst>
          </p:cNvPr>
          <p:cNvSpPr/>
          <p:nvPr/>
        </p:nvSpPr>
        <p:spPr>
          <a:xfrm>
            <a:off x="2873781" y="1806965"/>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grpSp>
        <p:nvGrpSpPr>
          <p:cNvPr id="28" name="Group 27">
            <a:extLst>
              <a:ext uri="{FF2B5EF4-FFF2-40B4-BE49-F238E27FC236}">
                <a16:creationId xmlns:a16="http://schemas.microsoft.com/office/drawing/2014/main" id="{97DAD033-06B6-DB0F-EF24-5BD4F6691736}"/>
              </a:ext>
            </a:extLst>
          </p:cNvPr>
          <p:cNvGrpSpPr/>
          <p:nvPr/>
        </p:nvGrpSpPr>
        <p:grpSpPr>
          <a:xfrm>
            <a:off x="1138766" y="717256"/>
            <a:ext cx="3102717" cy="1921064"/>
            <a:chOff x="865800" y="1004610"/>
            <a:chExt cx="3102717" cy="1921064"/>
          </a:xfrm>
        </p:grpSpPr>
        <p:sp>
          <p:nvSpPr>
            <p:cNvPr id="17" name="Rectangle 16">
              <a:extLst>
                <a:ext uri="{FF2B5EF4-FFF2-40B4-BE49-F238E27FC236}">
                  <a16:creationId xmlns:a16="http://schemas.microsoft.com/office/drawing/2014/main" id="{3451D966-94C0-6A7C-9A42-5B41D232F362}"/>
                </a:ext>
              </a:extLst>
            </p:cNvPr>
            <p:cNvSpPr/>
            <p:nvPr/>
          </p:nvSpPr>
          <p:spPr>
            <a:xfrm>
              <a:off x="865800" y="1004610"/>
              <a:ext cx="3102717" cy="1921064"/>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0" name="Line">
              <a:extLst>
                <a:ext uri="{FF2B5EF4-FFF2-40B4-BE49-F238E27FC236}">
                  <a16:creationId xmlns:a16="http://schemas.microsoft.com/office/drawing/2014/main" id="{54C9855F-6A6E-DA6F-B29F-1A2DD65204A7}"/>
                </a:ext>
              </a:extLst>
            </p:cNvPr>
            <p:cNvSpPr/>
            <p:nvPr/>
          </p:nvSpPr>
          <p:spPr>
            <a:xfrm>
              <a:off x="2165985" y="1978467"/>
              <a:ext cx="454100" cy="1"/>
            </a:xfrm>
            <a:prstGeom prst="line">
              <a:avLst/>
            </a:prstGeom>
            <a:ln w="25400">
              <a:solidFill>
                <a:srgbClr val="FF644E">
                  <a:hueOff val="-82419"/>
                  <a:satOff val="-9513"/>
                  <a:lumOff val="-16343"/>
                </a:srgbClr>
              </a:solidFill>
              <a:miter lim="400000"/>
              <a:headEnd type="triangle"/>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16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Rectangle">
              <a:extLst>
                <a:ext uri="{FF2B5EF4-FFF2-40B4-BE49-F238E27FC236}">
                  <a16:creationId xmlns:a16="http://schemas.microsoft.com/office/drawing/2014/main" id="{EA03E34B-368E-1B04-B43D-0A86841E8734}"/>
                </a:ext>
              </a:extLst>
            </p:cNvPr>
            <p:cNvSpPr/>
            <p:nvPr/>
          </p:nvSpPr>
          <p:spPr>
            <a:xfrm>
              <a:off x="1124954" y="1383986"/>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12" name="Circle">
              <a:extLst>
                <a:ext uri="{FF2B5EF4-FFF2-40B4-BE49-F238E27FC236}">
                  <a16:creationId xmlns:a16="http://schemas.microsoft.com/office/drawing/2014/main" id="{688D1EF0-8E64-8AFB-F763-1D1FA19321B5}"/>
                </a:ext>
              </a:extLst>
            </p:cNvPr>
            <p:cNvSpPr/>
            <p:nvPr/>
          </p:nvSpPr>
          <p:spPr>
            <a:xfrm>
              <a:off x="2277724" y="1260021"/>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14" name="Cosmic shear">
              <a:extLst>
                <a:ext uri="{FF2B5EF4-FFF2-40B4-BE49-F238E27FC236}">
                  <a16:creationId xmlns:a16="http://schemas.microsoft.com/office/drawing/2014/main" id="{0D225509-FCB6-EC4B-0FA5-A607C972F27F}"/>
                </a:ext>
              </a:extLst>
            </p:cNvPr>
            <p:cNvSpPr txBox="1"/>
            <p:nvPr/>
          </p:nvSpPr>
          <p:spPr>
            <a:xfrm>
              <a:off x="1732797" y="1070974"/>
              <a:ext cx="1320475"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200" b="0">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TIXGeneral-Regular"/>
                  <a:sym typeface="STIXGeneral-Regular"/>
                </a:rPr>
                <a:t>Cluster lensing </a:t>
              </a:r>
              <a:endParaRPr kumimoji="0" sz="1600" b="0" i="0" u="none" strike="noStrike" kern="0" cap="none" spc="0" normalizeH="0" baseline="0" noProof="0" dirty="0">
                <a:ln>
                  <a:noFill/>
                </a:ln>
                <a:solidFill>
                  <a:srgbClr val="000000"/>
                </a:solidFill>
                <a:effectLst/>
                <a:uLnTx/>
                <a:uFillTx/>
                <a:latin typeface="STIXGeneral-Regular"/>
                <a:sym typeface="STIXGeneral-Regular"/>
              </a:endParaRPr>
            </a:p>
          </p:txBody>
        </p:sp>
        <p:sp>
          <p:nvSpPr>
            <p:cNvPr id="15" name="Circle">
              <a:extLst>
                <a:ext uri="{FF2B5EF4-FFF2-40B4-BE49-F238E27FC236}">
                  <a16:creationId xmlns:a16="http://schemas.microsoft.com/office/drawing/2014/main" id="{56D76510-784F-BCBF-DE04-A9DD1DB4B9AA}"/>
                </a:ext>
              </a:extLst>
            </p:cNvPr>
            <p:cNvSpPr/>
            <p:nvPr/>
          </p:nvSpPr>
          <p:spPr>
            <a:xfrm>
              <a:off x="1163226" y="1460427"/>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16" name="Circle">
              <a:extLst>
                <a:ext uri="{FF2B5EF4-FFF2-40B4-BE49-F238E27FC236}">
                  <a16:creationId xmlns:a16="http://schemas.microsoft.com/office/drawing/2014/main" id="{32F29007-870A-F883-14AE-6D2273CA2834}"/>
                </a:ext>
              </a:extLst>
            </p:cNvPr>
            <p:cNvSpPr/>
            <p:nvPr/>
          </p:nvSpPr>
          <p:spPr>
            <a:xfrm>
              <a:off x="1650040" y="2005323"/>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pic>
          <p:nvPicPr>
            <p:cNvPr id="18" name="ellipses_lensed.pdf" descr="ellipses_lensed.pdf">
              <a:extLst>
                <a:ext uri="{FF2B5EF4-FFF2-40B4-BE49-F238E27FC236}">
                  <a16:creationId xmlns:a16="http://schemas.microsoft.com/office/drawing/2014/main" id="{B6BD909F-DCC9-F5E7-AD12-5307DE9E5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7159" y="1365154"/>
              <a:ext cx="1231467" cy="1208782"/>
            </a:xfrm>
            <a:prstGeom prst="rect">
              <a:avLst/>
            </a:prstGeom>
            <a:ln w="12700">
              <a:miter lim="400000"/>
            </a:ln>
          </p:spPr>
        </p:pic>
        <p:sp>
          <p:nvSpPr>
            <p:cNvPr id="20" name="Rectangle">
              <a:extLst>
                <a:ext uri="{FF2B5EF4-FFF2-40B4-BE49-F238E27FC236}">
                  <a16:creationId xmlns:a16="http://schemas.microsoft.com/office/drawing/2014/main" id="{8C43B55A-D84A-EF55-FC3C-8750D82EEF07}"/>
                </a:ext>
              </a:extLst>
            </p:cNvPr>
            <p:cNvSpPr/>
            <p:nvPr/>
          </p:nvSpPr>
          <p:spPr>
            <a:xfrm>
              <a:off x="2417159" y="1383986"/>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grpSp>
      <p:sp>
        <p:nvSpPr>
          <p:cNvPr id="24" name="TextBox 23">
            <a:extLst>
              <a:ext uri="{FF2B5EF4-FFF2-40B4-BE49-F238E27FC236}">
                <a16:creationId xmlns:a16="http://schemas.microsoft.com/office/drawing/2014/main" id="{9743DF7E-425B-D171-D7FB-06D7D87F0355}"/>
              </a:ext>
            </a:extLst>
          </p:cNvPr>
          <p:cNvSpPr txBox="1"/>
          <p:nvPr/>
        </p:nvSpPr>
        <p:spPr>
          <a:xfrm>
            <a:off x="8238653" y="4489896"/>
            <a:ext cx="1245471" cy="369332"/>
          </a:xfrm>
          <a:prstGeom prst="rect">
            <a:avLst/>
          </a:prstGeom>
          <a:noFill/>
        </p:spPr>
        <p:txBody>
          <a:bodyPr wrap="square">
            <a:spAutoFit/>
          </a:bodyPr>
          <a:lstStyle/>
          <a:p>
            <a:r>
              <a:rPr lang="en-US" dirty="0"/>
              <a:t>DES+20</a:t>
            </a:r>
          </a:p>
        </p:txBody>
      </p:sp>
      <p:sp>
        <p:nvSpPr>
          <p:cNvPr id="39" name="TextBox 38">
            <a:extLst>
              <a:ext uri="{FF2B5EF4-FFF2-40B4-BE49-F238E27FC236}">
                <a16:creationId xmlns:a16="http://schemas.microsoft.com/office/drawing/2014/main" id="{4B811335-D730-BD99-29AA-A98C20D1E8F5}"/>
              </a:ext>
            </a:extLst>
          </p:cNvPr>
          <p:cNvSpPr txBox="1"/>
          <p:nvPr/>
        </p:nvSpPr>
        <p:spPr>
          <a:xfrm>
            <a:off x="4309241" y="604341"/>
            <a:ext cx="1893467" cy="369332"/>
          </a:xfrm>
          <a:prstGeom prst="rect">
            <a:avLst/>
          </a:prstGeom>
          <a:solidFill>
            <a:schemeClr val="bg1">
              <a:alpha val="77327"/>
            </a:schemeClr>
          </a:solidFill>
        </p:spPr>
        <p:txBody>
          <a:bodyPr wrap="none" rtlCol="0">
            <a:spAutoFit/>
          </a:bodyPr>
          <a:lstStyle/>
          <a:p>
            <a:r>
              <a:rPr lang="en-US" dirty="0">
                <a:solidFill>
                  <a:srgbClr val="FFA500"/>
                </a:solidFill>
                <a:latin typeface="+mn-lt"/>
              </a:rPr>
              <a:t>Cosmic Structure </a:t>
            </a:r>
          </a:p>
        </p:txBody>
      </p:sp>
      <p:sp>
        <p:nvSpPr>
          <p:cNvPr id="40" name="TextBox 39">
            <a:extLst>
              <a:ext uri="{FF2B5EF4-FFF2-40B4-BE49-F238E27FC236}">
                <a16:creationId xmlns:a16="http://schemas.microsoft.com/office/drawing/2014/main" id="{D0FF5DE6-1F69-B74E-7AA0-4DBF3328A254}"/>
              </a:ext>
            </a:extLst>
          </p:cNvPr>
          <p:cNvSpPr txBox="1"/>
          <p:nvPr/>
        </p:nvSpPr>
        <p:spPr>
          <a:xfrm>
            <a:off x="6321972" y="4774168"/>
            <a:ext cx="1620957" cy="369332"/>
          </a:xfrm>
          <a:prstGeom prst="rect">
            <a:avLst/>
          </a:prstGeom>
          <a:solidFill>
            <a:schemeClr val="bg1">
              <a:alpha val="53885"/>
            </a:schemeClr>
          </a:solidFill>
        </p:spPr>
        <p:txBody>
          <a:bodyPr wrap="none" rtlCol="0">
            <a:spAutoFit/>
          </a:bodyPr>
          <a:lstStyle/>
          <a:p>
            <a:r>
              <a:rPr lang="en-US" dirty="0">
                <a:solidFill>
                  <a:srgbClr val="FFA500"/>
                </a:solidFill>
                <a:latin typeface="+mn-lt"/>
              </a:rPr>
              <a:t>Matter density </a:t>
            </a:r>
          </a:p>
        </p:txBody>
      </p:sp>
    </p:spTree>
    <p:extLst>
      <p:ext uri="{BB962C8B-B14F-4D97-AF65-F5344CB8AC3E}">
        <p14:creationId xmlns:p14="http://schemas.microsoft.com/office/powerpoint/2010/main" val="1717224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8F24-4C57-7A89-5419-769DD7C85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29B1C-0047-884B-7771-6F3834841BEE}"/>
              </a:ext>
            </a:extLst>
          </p:cNvPr>
          <p:cNvSpPr>
            <a:spLocks noGrp="1"/>
          </p:cNvSpPr>
          <p:nvPr>
            <p:ph type="title"/>
          </p:nvPr>
        </p:nvSpPr>
        <p:spPr>
          <a:xfrm>
            <a:off x="950976" y="109728"/>
            <a:ext cx="7707862" cy="488024"/>
          </a:xfrm>
        </p:spPr>
        <p:txBody>
          <a:bodyPr/>
          <a:lstStyle/>
          <a:p>
            <a:r>
              <a:rPr lang="en-US" dirty="0">
                <a:latin typeface="+mj-lt"/>
              </a:rPr>
              <a:t>Optically selected clusters suffer from projection effect</a:t>
            </a:r>
          </a:p>
        </p:txBody>
      </p:sp>
      <p:pic>
        <p:nvPicPr>
          <p:cNvPr id="9" name="Picture 8">
            <a:extLst>
              <a:ext uri="{FF2B5EF4-FFF2-40B4-BE49-F238E27FC236}">
                <a16:creationId xmlns:a16="http://schemas.microsoft.com/office/drawing/2014/main" id="{7BA97170-3C92-9B63-C11E-184205FEB144}"/>
              </a:ext>
            </a:extLst>
          </p:cNvPr>
          <p:cNvPicPr>
            <a:picLocks noChangeAspect="1"/>
          </p:cNvPicPr>
          <p:nvPr/>
        </p:nvPicPr>
        <p:blipFill rotWithShape="1">
          <a:blip r:embed="rId3">
            <a:extLst>
              <a:ext uri="{28A0092B-C50C-407E-A947-70E740481C1C}">
                <a14:useLocalDpi xmlns:a14="http://schemas.microsoft.com/office/drawing/2010/main" val="0"/>
              </a:ext>
            </a:extLst>
          </a:blip>
          <a:srcRect t="50189" r="50102"/>
          <a:stretch/>
        </p:blipFill>
        <p:spPr>
          <a:xfrm>
            <a:off x="990600" y="2890344"/>
            <a:ext cx="2257097" cy="2253155"/>
          </a:xfrm>
          <a:prstGeom prst="rect">
            <a:avLst/>
          </a:prstGeom>
        </p:spPr>
      </p:pic>
    </p:spTree>
    <p:extLst>
      <p:ext uri="{BB962C8B-B14F-4D97-AF65-F5344CB8AC3E}">
        <p14:creationId xmlns:p14="http://schemas.microsoft.com/office/powerpoint/2010/main" val="3243254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8F24-4C57-7A89-5419-769DD7C85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29B1C-0047-884B-7771-6F3834841BEE}"/>
              </a:ext>
            </a:extLst>
          </p:cNvPr>
          <p:cNvSpPr>
            <a:spLocks noGrp="1"/>
          </p:cNvSpPr>
          <p:nvPr>
            <p:ph type="title"/>
          </p:nvPr>
        </p:nvSpPr>
        <p:spPr>
          <a:xfrm>
            <a:off x="950976" y="109728"/>
            <a:ext cx="7707862" cy="488024"/>
          </a:xfrm>
        </p:spPr>
        <p:txBody>
          <a:bodyPr/>
          <a:lstStyle/>
          <a:p>
            <a:r>
              <a:rPr lang="en-US" dirty="0">
                <a:latin typeface="+mj-lt"/>
              </a:rPr>
              <a:t>Optically selected clusters suffer from projection effect</a:t>
            </a:r>
          </a:p>
        </p:txBody>
      </p:sp>
      <p:sp>
        <p:nvSpPr>
          <p:cNvPr id="1538" name="TextBox 1537">
            <a:extLst>
              <a:ext uri="{FF2B5EF4-FFF2-40B4-BE49-F238E27FC236}">
                <a16:creationId xmlns:a16="http://schemas.microsoft.com/office/drawing/2014/main" id="{6A349F4F-FA58-6925-302C-6F298643F7EF}"/>
              </a:ext>
            </a:extLst>
          </p:cNvPr>
          <p:cNvSpPr txBox="1"/>
          <p:nvPr/>
        </p:nvSpPr>
        <p:spPr>
          <a:xfrm>
            <a:off x="1153350" y="816829"/>
            <a:ext cx="2080792" cy="523220"/>
          </a:xfrm>
          <a:prstGeom prst="rect">
            <a:avLst/>
          </a:prstGeom>
          <a:solidFill>
            <a:srgbClr val="F0B9E2"/>
          </a:solidFill>
          <a:ln>
            <a:noFill/>
          </a:ln>
        </p:spPr>
        <p:txBody>
          <a:bodyPr wrap="square" rtlCol="0">
            <a:spAutoFit/>
          </a:bodyPr>
          <a:lstStyle/>
          <a:p>
            <a:r>
              <a:rPr lang="en-US" sz="1400" b="1" dirty="0">
                <a:solidFill>
                  <a:srgbClr val="7030A0"/>
                </a:solidFill>
              </a:rPr>
              <a:t>Photo-z uncertainty at z=0.2 ~= 100 </a:t>
            </a:r>
            <a:r>
              <a:rPr lang="en-US" sz="1400" b="1" dirty="0" err="1">
                <a:solidFill>
                  <a:srgbClr val="7030A0"/>
                </a:solidFill>
              </a:rPr>
              <a:t>Mpc</a:t>
            </a:r>
            <a:r>
              <a:rPr lang="en-US" sz="1400" b="1" dirty="0">
                <a:solidFill>
                  <a:srgbClr val="7030A0"/>
                </a:solidFill>
              </a:rPr>
              <a:t>/h</a:t>
            </a:r>
          </a:p>
        </p:txBody>
      </p:sp>
      <p:pic>
        <p:nvPicPr>
          <p:cNvPr id="5" name="Picture 4">
            <a:extLst>
              <a:ext uri="{FF2B5EF4-FFF2-40B4-BE49-F238E27FC236}">
                <a16:creationId xmlns:a16="http://schemas.microsoft.com/office/drawing/2014/main" id="{22511669-281F-9B2B-DE24-7F4BDBECE72A}"/>
              </a:ext>
            </a:extLst>
          </p:cNvPr>
          <p:cNvPicPr>
            <a:picLocks noChangeAspect="1"/>
          </p:cNvPicPr>
          <p:nvPr/>
        </p:nvPicPr>
        <p:blipFill rotWithShape="1">
          <a:blip r:embed="rId3">
            <a:extLst>
              <a:ext uri="{28A0092B-C50C-407E-A947-70E740481C1C}">
                <a14:useLocalDpi xmlns:a14="http://schemas.microsoft.com/office/drawing/2010/main" val="0"/>
              </a:ext>
            </a:extLst>
          </a:blip>
          <a:srcRect r="50146"/>
          <a:stretch/>
        </p:blipFill>
        <p:spPr>
          <a:xfrm>
            <a:off x="990600" y="626680"/>
            <a:ext cx="2246586" cy="4506310"/>
          </a:xfrm>
          <a:prstGeom prst="rect">
            <a:avLst/>
          </a:prstGeom>
        </p:spPr>
      </p:pic>
    </p:spTree>
    <p:extLst>
      <p:ext uri="{BB962C8B-B14F-4D97-AF65-F5344CB8AC3E}">
        <p14:creationId xmlns:p14="http://schemas.microsoft.com/office/powerpoint/2010/main" val="161974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8F24-4C57-7A89-5419-769DD7C85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29B1C-0047-884B-7771-6F3834841BEE}"/>
              </a:ext>
            </a:extLst>
          </p:cNvPr>
          <p:cNvSpPr>
            <a:spLocks noGrp="1"/>
          </p:cNvSpPr>
          <p:nvPr>
            <p:ph type="title"/>
          </p:nvPr>
        </p:nvSpPr>
        <p:spPr>
          <a:xfrm>
            <a:off x="950976" y="109728"/>
            <a:ext cx="7707862" cy="488024"/>
          </a:xfrm>
        </p:spPr>
        <p:txBody>
          <a:bodyPr/>
          <a:lstStyle/>
          <a:p>
            <a:r>
              <a:rPr lang="en-US" dirty="0">
                <a:latin typeface="+mj-lt"/>
              </a:rPr>
              <a:t>Optically selected clusters suffer from projection effect</a:t>
            </a:r>
          </a:p>
        </p:txBody>
      </p:sp>
      <p:sp>
        <p:nvSpPr>
          <p:cNvPr id="1538" name="TextBox 1537">
            <a:extLst>
              <a:ext uri="{FF2B5EF4-FFF2-40B4-BE49-F238E27FC236}">
                <a16:creationId xmlns:a16="http://schemas.microsoft.com/office/drawing/2014/main" id="{6A349F4F-FA58-6925-302C-6F298643F7EF}"/>
              </a:ext>
            </a:extLst>
          </p:cNvPr>
          <p:cNvSpPr txBox="1"/>
          <p:nvPr/>
        </p:nvSpPr>
        <p:spPr>
          <a:xfrm>
            <a:off x="1153350" y="816829"/>
            <a:ext cx="2080792" cy="523220"/>
          </a:xfrm>
          <a:prstGeom prst="rect">
            <a:avLst/>
          </a:prstGeom>
          <a:solidFill>
            <a:srgbClr val="F0B9E2"/>
          </a:solidFill>
          <a:ln>
            <a:noFill/>
          </a:ln>
        </p:spPr>
        <p:txBody>
          <a:bodyPr wrap="square" rtlCol="0">
            <a:spAutoFit/>
          </a:bodyPr>
          <a:lstStyle/>
          <a:p>
            <a:r>
              <a:rPr lang="en-US" sz="1400" b="1" dirty="0">
                <a:solidFill>
                  <a:srgbClr val="7030A0"/>
                </a:solidFill>
              </a:rPr>
              <a:t>Photo-z uncertainty at z=0.2 ~= 100 </a:t>
            </a:r>
            <a:r>
              <a:rPr lang="en-US" sz="1400" b="1" dirty="0" err="1">
                <a:solidFill>
                  <a:srgbClr val="7030A0"/>
                </a:solidFill>
              </a:rPr>
              <a:t>Mpc</a:t>
            </a:r>
            <a:r>
              <a:rPr lang="en-US" sz="1400" b="1" dirty="0">
                <a:solidFill>
                  <a:srgbClr val="7030A0"/>
                </a:solidFill>
              </a:rPr>
              <a:t>/h</a:t>
            </a:r>
          </a:p>
        </p:txBody>
      </p:sp>
      <p:pic>
        <p:nvPicPr>
          <p:cNvPr id="8" name="Picture 7">
            <a:extLst>
              <a:ext uri="{FF2B5EF4-FFF2-40B4-BE49-F238E27FC236}">
                <a16:creationId xmlns:a16="http://schemas.microsoft.com/office/drawing/2014/main" id="{A480100D-7C3E-6D60-5FEA-E2D682CEEA7F}"/>
              </a:ext>
            </a:extLst>
          </p:cNvPr>
          <p:cNvPicPr>
            <a:picLocks noChangeAspect="1"/>
          </p:cNvPicPr>
          <p:nvPr/>
        </p:nvPicPr>
        <p:blipFill rotWithShape="1">
          <a:blip r:embed="rId2">
            <a:extLst>
              <a:ext uri="{28A0092B-C50C-407E-A947-70E740481C1C}">
                <a14:useLocalDpi xmlns:a14="http://schemas.microsoft.com/office/drawing/2010/main" val="0"/>
              </a:ext>
            </a:extLst>
          </a:blip>
          <a:srcRect r="50164"/>
          <a:stretch/>
        </p:blipFill>
        <p:spPr>
          <a:xfrm>
            <a:off x="990601" y="624998"/>
            <a:ext cx="2246586" cy="4507992"/>
          </a:xfrm>
          <a:prstGeom prst="rect">
            <a:avLst/>
          </a:prstGeom>
        </p:spPr>
      </p:pic>
      <p:sp>
        <p:nvSpPr>
          <p:cNvPr id="9" name="TextBox 8">
            <a:extLst>
              <a:ext uri="{FF2B5EF4-FFF2-40B4-BE49-F238E27FC236}">
                <a16:creationId xmlns:a16="http://schemas.microsoft.com/office/drawing/2014/main" id="{0427716A-322E-76BE-E187-CD0A65C881A6}"/>
              </a:ext>
            </a:extLst>
          </p:cNvPr>
          <p:cNvSpPr txBox="1"/>
          <p:nvPr/>
        </p:nvSpPr>
        <p:spPr>
          <a:xfrm>
            <a:off x="1284730" y="801064"/>
            <a:ext cx="2080792" cy="523220"/>
          </a:xfrm>
          <a:prstGeom prst="rect">
            <a:avLst/>
          </a:prstGeom>
          <a:solidFill>
            <a:srgbClr val="F0B9E2"/>
          </a:solidFill>
          <a:ln>
            <a:noFill/>
          </a:ln>
        </p:spPr>
        <p:txBody>
          <a:bodyPr wrap="square" rtlCol="0">
            <a:spAutoFit/>
          </a:bodyPr>
          <a:lstStyle/>
          <a:p>
            <a:r>
              <a:rPr lang="en-US" sz="1400" b="1" dirty="0">
                <a:solidFill>
                  <a:srgbClr val="7030A0"/>
                </a:solidFill>
              </a:rPr>
              <a:t>Photo-z uncertainty at z=0.2 ~= 100 </a:t>
            </a:r>
            <a:r>
              <a:rPr lang="en-US" sz="1400" b="1" dirty="0" err="1">
                <a:solidFill>
                  <a:srgbClr val="7030A0"/>
                </a:solidFill>
              </a:rPr>
              <a:t>Mpc</a:t>
            </a:r>
            <a:r>
              <a:rPr lang="en-US" sz="1400" b="1" dirty="0">
                <a:solidFill>
                  <a:srgbClr val="7030A0"/>
                </a:solidFill>
              </a:rPr>
              <a:t>/h</a:t>
            </a:r>
          </a:p>
        </p:txBody>
      </p:sp>
    </p:spTree>
    <p:extLst>
      <p:ext uri="{BB962C8B-B14F-4D97-AF65-F5344CB8AC3E}">
        <p14:creationId xmlns:p14="http://schemas.microsoft.com/office/powerpoint/2010/main" val="3201662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8F24-4C57-7A89-5419-769DD7C85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29B1C-0047-884B-7771-6F3834841BEE}"/>
              </a:ext>
            </a:extLst>
          </p:cNvPr>
          <p:cNvSpPr>
            <a:spLocks noGrp="1"/>
          </p:cNvSpPr>
          <p:nvPr>
            <p:ph type="title"/>
          </p:nvPr>
        </p:nvSpPr>
        <p:spPr>
          <a:xfrm>
            <a:off x="950976" y="109728"/>
            <a:ext cx="7707862" cy="488024"/>
          </a:xfrm>
        </p:spPr>
        <p:txBody>
          <a:bodyPr/>
          <a:lstStyle/>
          <a:p>
            <a:r>
              <a:rPr lang="en-US" dirty="0">
                <a:latin typeface="+mj-lt"/>
              </a:rPr>
              <a:t>Optically selected clusters suffer from projection effect</a:t>
            </a:r>
          </a:p>
        </p:txBody>
      </p:sp>
      <p:sp>
        <p:nvSpPr>
          <p:cNvPr id="1538" name="TextBox 1537">
            <a:extLst>
              <a:ext uri="{FF2B5EF4-FFF2-40B4-BE49-F238E27FC236}">
                <a16:creationId xmlns:a16="http://schemas.microsoft.com/office/drawing/2014/main" id="{6A349F4F-FA58-6925-302C-6F298643F7EF}"/>
              </a:ext>
            </a:extLst>
          </p:cNvPr>
          <p:cNvSpPr txBox="1"/>
          <p:nvPr/>
        </p:nvSpPr>
        <p:spPr>
          <a:xfrm>
            <a:off x="1153350" y="816829"/>
            <a:ext cx="2080792" cy="523220"/>
          </a:xfrm>
          <a:prstGeom prst="rect">
            <a:avLst/>
          </a:prstGeom>
          <a:solidFill>
            <a:srgbClr val="F0B9E2"/>
          </a:solidFill>
          <a:ln>
            <a:noFill/>
          </a:ln>
        </p:spPr>
        <p:txBody>
          <a:bodyPr wrap="square" rtlCol="0">
            <a:spAutoFit/>
          </a:bodyPr>
          <a:lstStyle/>
          <a:p>
            <a:r>
              <a:rPr lang="en-US" sz="1400" b="1" dirty="0">
                <a:solidFill>
                  <a:srgbClr val="7030A0"/>
                </a:solidFill>
              </a:rPr>
              <a:t>Photo-z uncertainty at z=0.2 ~= 100 </a:t>
            </a:r>
            <a:r>
              <a:rPr lang="en-US" sz="1400" b="1" dirty="0" err="1">
                <a:solidFill>
                  <a:srgbClr val="7030A0"/>
                </a:solidFill>
              </a:rPr>
              <a:t>Mpc</a:t>
            </a:r>
            <a:r>
              <a:rPr lang="en-US" sz="1400" b="1" dirty="0">
                <a:solidFill>
                  <a:srgbClr val="7030A0"/>
                </a:solidFill>
              </a:rPr>
              <a:t>/h</a:t>
            </a:r>
          </a:p>
        </p:txBody>
      </p:sp>
      <p:sp>
        <p:nvSpPr>
          <p:cNvPr id="3" name="Content Placeholder 2">
            <a:extLst>
              <a:ext uri="{FF2B5EF4-FFF2-40B4-BE49-F238E27FC236}">
                <a16:creationId xmlns:a16="http://schemas.microsoft.com/office/drawing/2014/main" id="{74D3F0F0-B456-A86C-EC95-88223F704040}"/>
              </a:ext>
            </a:extLst>
          </p:cNvPr>
          <p:cNvSpPr txBox="1">
            <a:spLocks/>
          </p:cNvSpPr>
          <p:nvPr/>
        </p:nvSpPr>
        <p:spPr>
          <a:xfrm>
            <a:off x="3545058" y="711263"/>
            <a:ext cx="5416061" cy="4304053"/>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latin typeface="+mn-lt"/>
              </a:rPr>
              <a:t>Optical clusters suffer from the projection effect: Chance alignments of line-of-sight structure. </a:t>
            </a:r>
            <a:endParaRPr lang="en-US" sz="1600" dirty="0">
              <a:latin typeface="+mn-lt"/>
              <a:sym typeface="Wingdings" pitchFamily="2" charset="2"/>
            </a:endParaRPr>
          </a:p>
          <a:p>
            <a:pPr>
              <a:buFont typeface="Arial" panose="020B0604020202020204" pitchFamily="34" charset="0"/>
              <a:buChar char="•"/>
            </a:pPr>
            <a:endParaRPr lang="en-US" sz="1600" dirty="0">
              <a:latin typeface="+mn-lt"/>
              <a:sym typeface="Wingdings" pitchFamily="2" charset="2"/>
            </a:endParaRPr>
          </a:p>
          <a:p>
            <a:pPr marL="0" indent="0"/>
            <a:endParaRPr lang="en-US" dirty="0">
              <a:latin typeface="+mn-lt"/>
              <a:sym typeface="Wingdings" pitchFamily="2" charset="2"/>
            </a:endParaRPr>
          </a:p>
        </p:txBody>
      </p:sp>
      <p:pic>
        <p:nvPicPr>
          <p:cNvPr id="6" name="Picture 5">
            <a:extLst>
              <a:ext uri="{FF2B5EF4-FFF2-40B4-BE49-F238E27FC236}">
                <a16:creationId xmlns:a16="http://schemas.microsoft.com/office/drawing/2014/main" id="{8D7D8D51-B647-DCD3-320F-F10EA8C968CF}"/>
              </a:ext>
            </a:extLst>
          </p:cNvPr>
          <p:cNvPicPr>
            <a:picLocks noChangeAspect="1"/>
          </p:cNvPicPr>
          <p:nvPr/>
        </p:nvPicPr>
        <p:blipFill rotWithShape="1">
          <a:blip r:embed="rId3">
            <a:extLst>
              <a:ext uri="{28A0092B-C50C-407E-A947-70E740481C1C}">
                <a14:useLocalDpi xmlns:a14="http://schemas.microsoft.com/office/drawing/2010/main" val="0"/>
              </a:ext>
            </a:extLst>
          </a:blip>
          <a:srcRect r="50179"/>
          <a:stretch/>
        </p:blipFill>
        <p:spPr>
          <a:xfrm>
            <a:off x="990600" y="621792"/>
            <a:ext cx="2245929" cy="4507992"/>
          </a:xfrm>
          <a:prstGeom prst="rect">
            <a:avLst/>
          </a:prstGeom>
        </p:spPr>
      </p:pic>
      <p:sp>
        <p:nvSpPr>
          <p:cNvPr id="8" name="TextBox 7">
            <a:extLst>
              <a:ext uri="{FF2B5EF4-FFF2-40B4-BE49-F238E27FC236}">
                <a16:creationId xmlns:a16="http://schemas.microsoft.com/office/drawing/2014/main" id="{D3EFFE5B-D735-D7FB-023A-12373FB93E9D}"/>
              </a:ext>
            </a:extLst>
          </p:cNvPr>
          <p:cNvSpPr txBox="1"/>
          <p:nvPr/>
        </p:nvSpPr>
        <p:spPr>
          <a:xfrm>
            <a:off x="1284730" y="801064"/>
            <a:ext cx="2080792" cy="523220"/>
          </a:xfrm>
          <a:prstGeom prst="rect">
            <a:avLst/>
          </a:prstGeom>
          <a:solidFill>
            <a:srgbClr val="F0B9E2"/>
          </a:solidFill>
          <a:ln>
            <a:noFill/>
          </a:ln>
        </p:spPr>
        <p:txBody>
          <a:bodyPr wrap="square" rtlCol="0">
            <a:spAutoFit/>
          </a:bodyPr>
          <a:lstStyle/>
          <a:p>
            <a:r>
              <a:rPr lang="en-US" sz="1400" b="1" dirty="0">
                <a:solidFill>
                  <a:srgbClr val="7030A0"/>
                </a:solidFill>
              </a:rPr>
              <a:t>Photo-z uncertainty at z=0.2 ~= 100 </a:t>
            </a:r>
            <a:r>
              <a:rPr lang="en-US" sz="1400" b="1" dirty="0" err="1">
                <a:solidFill>
                  <a:srgbClr val="7030A0"/>
                </a:solidFill>
              </a:rPr>
              <a:t>Mpc</a:t>
            </a:r>
            <a:r>
              <a:rPr lang="en-US" sz="1400" b="1" dirty="0">
                <a:solidFill>
                  <a:srgbClr val="7030A0"/>
                </a:solidFill>
              </a:rPr>
              <a:t>/h</a:t>
            </a:r>
          </a:p>
        </p:txBody>
      </p:sp>
    </p:spTree>
    <p:extLst>
      <p:ext uri="{BB962C8B-B14F-4D97-AF65-F5344CB8AC3E}">
        <p14:creationId xmlns:p14="http://schemas.microsoft.com/office/powerpoint/2010/main" val="4275810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8F24-4C57-7A89-5419-769DD7C8527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F2A1424-61D7-5538-8CCB-AF4B6FEC992B}"/>
              </a:ext>
            </a:extLst>
          </p:cNvPr>
          <p:cNvPicPr>
            <a:picLocks noChangeAspect="1"/>
          </p:cNvPicPr>
          <p:nvPr/>
        </p:nvPicPr>
        <p:blipFill rotWithShape="1">
          <a:blip r:embed="rId2">
            <a:extLst>
              <a:ext uri="{28A0092B-C50C-407E-A947-70E740481C1C}">
                <a14:useLocalDpi xmlns:a14="http://schemas.microsoft.com/office/drawing/2010/main" val="0"/>
              </a:ext>
            </a:extLst>
          </a:blip>
          <a:srcRect r="50179"/>
          <a:stretch/>
        </p:blipFill>
        <p:spPr>
          <a:xfrm>
            <a:off x="990600" y="621792"/>
            <a:ext cx="2245929" cy="4507992"/>
          </a:xfrm>
          <a:prstGeom prst="rect">
            <a:avLst/>
          </a:prstGeom>
        </p:spPr>
      </p:pic>
      <p:pic>
        <p:nvPicPr>
          <p:cNvPr id="4" name="Picture 3">
            <a:extLst>
              <a:ext uri="{FF2B5EF4-FFF2-40B4-BE49-F238E27FC236}">
                <a16:creationId xmlns:a16="http://schemas.microsoft.com/office/drawing/2014/main" id="{62CB302B-6D01-826C-44C7-2058333A3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236" y="2242907"/>
            <a:ext cx="4713096" cy="2772409"/>
          </a:xfrm>
          <a:prstGeom prst="rect">
            <a:avLst/>
          </a:prstGeom>
        </p:spPr>
      </p:pic>
      <p:sp>
        <p:nvSpPr>
          <p:cNvPr id="2" name="Title 1">
            <a:extLst>
              <a:ext uri="{FF2B5EF4-FFF2-40B4-BE49-F238E27FC236}">
                <a16:creationId xmlns:a16="http://schemas.microsoft.com/office/drawing/2014/main" id="{89029B1C-0047-884B-7771-6F3834841BEE}"/>
              </a:ext>
            </a:extLst>
          </p:cNvPr>
          <p:cNvSpPr>
            <a:spLocks noGrp="1"/>
          </p:cNvSpPr>
          <p:nvPr>
            <p:ph type="title"/>
          </p:nvPr>
        </p:nvSpPr>
        <p:spPr>
          <a:xfrm>
            <a:off x="950976" y="109728"/>
            <a:ext cx="7707862" cy="488024"/>
          </a:xfrm>
        </p:spPr>
        <p:txBody>
          <a:bodyPr/>
          <a:lstStyle/>
          <a:p>
            <a:r>
              <a:rPr lang="en-US" dirty="0">
                <a:latin typeface="+mj-lt"/>
              </a:rPr>
              <a:t>Optically selected clusters suffer from projection effect</a:t>
            </a:r>
          </a:p>
        </p:txBody>
      </p:sp>
      <p:sp>
        <p:nvSpPr>
          <p:cNvPr id="408" name="Content Placeholder 2">
            <a:extLst>
              <a:ext uri="{FF2B5EF4-FFF2-40B4-BE49-F238E27FC236}">
                <a16:creationId xmlns:a16="http://schemas.microsoft.com/office/drawing/2014/main" id="{8EE6B122-2179-4987-556A-4FBCCA8BE0B1}"/>
              </a:ext>
            </a:extLst>
          </p:cNvPr>
          <p:cNvSpPr txBox="1">
            <a:spLocks/>
          </p:cNvSpPr>
          <p:nvPr/>
        </p:nvSpPr>
        <p:spPr>
          <a:xfrm>
            <a:off x="3545058" y="711263"/>
            <a:ext cx="5598942" cy="4304053"/>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latin typeface="+mn-lt"/>
              </a:rPr>
              <a:t>Optical clusters suffer from the projection effect: Chance alignments of line-of-sight structure. </a:t>
            </a:r>
            <a:br>
              <a:rPr lang="en-US" dirty="0">
                <a:latin typeface="+mn-lt"/>
              </a:rPr>
            </a:br>
            <a:r>
              <a:rPr lang="en-US" dirty="0">
                <a:latin typeface="+mn-lt"/>
                <a:sym typeface="Wingdings" pitchFamily="2" charset="2"/>
              </a:rPr>
              <a:t> </a:t>
            </a:r>
            <a:r>
              <a:rPr lang="en-US" sz="1600" dirty="0">
                <a:latin typeface="+mn-lt"/>
                <a:sym typeface="Wingdings" pitchFamily="2" charset="2"/>
              </a:rPr>
              <a:t>Additional modulation on cluster-related correlation functions (To+21, Wu+ 22, Zhang+ 23)</a:t>
            </a:r>
          </a:p>
          <a:p>
            <a:pPr>
              <a:buFont typeface="Arial" panose="020B0604020202020204" pitchFamily="34" charset="0"/>
              <a:buChar char="•"/>
            </a:pPr>
            <a:endParaRPr lang="en-US" sz="1600" dirty="0">
              <a:latin typeface="+mn-lt"/>
              <a:sym typeface="Wingdings" pitchFamily="2" charset="2"/>
            </a:endParaRPr>
          </a:p>
          <a:p>
            <a:pPr>
              <a:buFont typeface="Arial" panose="020B0604020202020204" pitchFamily="34" charset="0"/>
              <a:buChar char="•"/>
            </a:pPr>
            <a:endParaRPr lang="en-US" sz="1600" dirty="0">
              <a:latin typeface="+mn-lt"/>
              <a:sym typeface="Wingdings" pitchFamily="2" charset="2"/>
            </a:endParaRPr>
          </a:p>
          <a:p>
            <a:pPr marL="0" indent="0"/>
            <a:endParaRPr lang="en-US" dirty="0">
              <a:latin typeface="+mn-lt"/>
              <a:sym typeface="Wingdings" pitchFamily="2" charset="2"/>
            </a:endParaRPr>
          </a:p>
        </p:txBody>
      </p:sp>
      <p:sp>
        <p:nvSpPr>
          <p:cNvPr id="13" name="TextBox 12">
            <a:extLst>
              <a:ext uri="{FF2B5EF4-FFF2-40B4-BE49-F238E27FC236}">
                <a16:creationId xmlns:a16="http://schemas.microsoft.com/office/drawing/2014/main" id="{195AD6C7-1E6B-CA01-DC5D-DC86106FD263}"/>
              </a:ext>
            </a:extLst>
          </p:cNvPr>
          <p:cNvSpPr txBox="1"/>
          <p:nvPr/>
        </p:nvSpPr>
        <p:spPr>
          <a:xfrm>
            <a:off x="8140890" y="4749893"/>
            <a:ext cx="1245471" cy="369332"/>
          </a:xfrm>
          <a:prstGeom prst="rect">
            <a:avLst/>
          </a:prstGeom>
          <a:noFill/>
        </p:spPr>
        <p:txBody>
          <a:bodyPr wrap="square">
            <a:spAutoFit/>
          </a:bodyPr>
          <a:lstStyle/>
          <a:p>
            <a:r>
              <a:rPr lang="en-US" dirty="0"/>
              <a:t>To+ 25</a:t>
            </a:r>
          </a:p>
        </p:txBody>
      </p:sp>
      <p:sp>
        <p:nvSpPr>
          <p:cNvPr id="14" name="TextBox 13">
            <a:extLst>
              <a:ext uri="{FF2B5EF4-FFF2-40B4-BE49-F238E27FC236}">
                <a16:creationId xmlns:a16="http://schemas.microsoft.com/office/drawing/2014/main" id="{D3161777-5281-A544-8876-D17C862AEB12}"/>
              </a:ext>
            </a:extLst>
          </p:cNvPr>
          <p:cNvSpPr txBox="1"/>
          <p:nvPr/>
        </p:nvSpPr>
        <p:spPr>
          <a:xfrm>
            <a:off x="1284730" y="801064"/>
            <a:ext cx="2080792" cy="523220"/>
          </a:xfrm>
          <a:prstGeom prst="rect">
            <a:avLst/>
          </a:prstGeom>
          <a:solidFill>
            <a:srgbClr val="F0B9E2"/>
          </a:solidFill>
          <a:ln>
            <a:noFill/>
          </a:ln>
        </p:spPr>
        <p:txBody>
          <a:bodyPr wrap="square" rtlCol="0">
            <a:spAutoFit/>
          </a:bodyPr>
          <a:lstStyle/>
          <a:p>
            <a:r>
              <a:rPr lang="en-US" sz="1400" b="1" dirty="0">
                <a:solidFill>
                  <a:srgbClr val="7030A0"/>
                </a:solidFill>
              </a:rPr>
              <a:t>Photo-z uncertainty at z=0.2 ~= 100 </a:t>
            </a:r>
            <a:r>
              <a:rPr lang="en-US" sz="1400" b="1" dirty="0" err="1">
                <a:solidFill>
                  <a:srgbClr val="7030A0"/>
                </a:solidFill>
              </a:rPr>
              <a:t>Mpc</a:t>
            </a:r>
            <a:r>
              <a:rPr lang="en-US" sz="1400" b="1" dirty="0">
                <a:solidFill>
                  <a:srgbClr val="7030A0"/>
                </a:solidFill>
              </a:rPr>
              <a:t>/h</a:t>
            </a:r>
          </a:p>
        </p:txBody>
      </p:sp>
    </p:spTree>
    <p:extLst>
      <p:ext uri="{BB962C8B-B14F-4D97-AF65-F5344CB8AC3E}">
        <p14:creationId xmlns:p14="http://schemas.microsoft.com/office/powerpoint/2010/main" val="3944283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8F24-4C57-7A89-5419-769DD7C8527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CB302B-6D01-826C-44C7-2058333A3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236" y="2242907"/>
            <a:ext cx="4713096" cy="2772409"/>
          </a:xfrm>
          <a:prstGeom prst="rect">
            <a:avLst/>
          </a:prstGeom>
        </p:spPr>
      </p:pic>
      <p:sp>
        <p:nvSpPr>
          <p:cNvPr id="2" name="Title 1">
            <a:extLst>
              <a:ext uri="{FF2B5EF4-FFF2-40B4-BE49-F238E27FC236}">
                <a16:creationId xmlns:a16="http://schemas.microsoft.com/office/drawing/2014/main" id="{89029B1C-0047-884B-7771-6F3834841BEE}"/>
              </a:ext>
            </a:extLst>
          </p:cNvPr>
          <p:cNvSpPr>
            <a:spLocks noGrp="1"/>
          </p:cNvSpPr>
          <p:nvPr>
            <p:ph type="title"/>
          </p:nvPr>
        </p:nvSpPr>
        <p:spPr>
          <a:xfrm>
            <a:off x="950976" y="109728"/>
            <a:ext cx="7707862" cy="488024"/>
          </a:xfrm>
        </p:spPr>
        <p:txBody>
          <a:bodyPr/>
          <a:lstStyle/>
          <a:p>
            <a:r>
              <a:rPr lang="en-US" dirty="0">
                <a:latin typeface="+mj-lt"/>
              </a:rPr>
              <a:t>Optically selected clusters suffer from projection effect</a:t>
            </a:r>
          </a:p>
        </p:txBody>
      </p:sp>
      <p:sp>
        <p:nvSpPr>
          <p:cNvPr id="408" name="Content Placeholder 2">
            <a:extLst>
              <a:ext uri="{FF2B5EF4-FFF2-40B4-BE49-F238E27FC236}">
                <a16:creationId xmlns:a16="http://schemas.microsoft.com/office/drawing/2014/main" id="{8EE6B122-2179-4987-556A-4FBCCA8BE0B1}"/>
              </a:ext>
            </a:extLst>
          </p:cNvPr>
          <p:cNvSpPr txBox="1">
            <a:spLocks/>
          </p:cNvSpPr>
          <p:nvPr/>
        </p:nvSpPr>
        <p:spPr>
          <a:xfrm>
            <a:off x="3545058" y="711263"/>
            <a:ext cx="5598942" cy="4304053"/>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latin typeface="+mn-lt"/>
              </a:rPr>
              <a:t>Optical clusters suffer from the projection effect: Chance alignments of line-of-sight structure. </a:t>
            </a:r>
            <a:br>
              <a:rPr lang="en-US" dirty="0">
                <a:latin typeface="+mn-lt"/>
              </a:rPr>
            </a:br>
            <a:r>
              <a:rPr lang="en-US" dirty="0">
                <a:latin typeface="+mn-lt"/>
                <a:sym typeface="Wingdings" pitchFamily="2" charset="2"/>
              </a:rPr>
              <a:t> </a:t>
            </a:r>
            <a:r>
              <a:rPr lang="en-US" sz="1600" dirty="0">
                <a:latin typeface="+mn-lt"/>
                <a:sym typeface="Wingdings" pitchFamily="2" charset="2"/>
              </a:rPr>
              <a:t>Additional modulation on cluster-related correlation functions (To+21, Wu+ 22, Zhang+ 23)</a:t>
            </a:r>
          </a:p>
          <a:p>
            <a:pPr>
              <a:buFont typeface="Arial" panose="020B0604020202020204" pitchFamily="34" charset="0"/>
              <a:buChar char="•"/>
            </a:pPr>
            <a:endParaRPr lang="en-US" sz="1600" dirty="0">
              <a:latin typeface="+mn-lt"/>
              <a:sym typeface="Wingdings" pitchFamily="2" charset="2"/>
            </a:endParaRPr>
          </a:p>
          <a:p>
            <a:pPr>
              <a:buFont typeface="Arial" panose="020B0604020202020204" pitchFamily="34" charset="0"/>
              <a:buChar char="•"/>
            </a:pPr>
            <a:endParaRPr lang="en-US" sz="1600" dirty="0">
              <a:latin typeface="+mn-lt"/>
              <a:sym typeface="Wingdings" pitchFamily="2" charset="2"/>
            </a:endParaRPr>
          </a:p>
          <a:p>
            <a:pPr marL="0" indent="0"/>
            <a:endParaRPr lang="en-US" dirty="0">
              <a:latin typeface="+mn-lt"/>
              <a:sym typeface="Wingdings" pitchFamily="2" charset="2"/>
            </a:endParaRPr>
          </a:p>
        </p:txBody>
      </p:sp>
      <p:pic>
        <p:nvPicPr>
          <p:cNvPr id="14" name="Picture 13">
            <a:extLst>
              <a:ext uri="{FF2B5EF4-FFF2-40B4-BE49-F238E27FC236}">
                <a16:creationId xmlns:a16="http://schemas.microsoft.com/office/drawing/2014/main" id="{E92D8031-CF0A-DBBE-AE0E-D250852F2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236" y="2236706"/>
            <a:ext cx="4713096" cy="2772409"/>
          </a:xfrm>
          <a:prstGeom prst="rect">
            <a:avLst/>
          </a:prstGeom>
        </p:spPr>
      </p:pic>
      <p:sp>
        <p:nvSpPr>
          <p:cNvPr id="9" name="Rectangle 8">
            <a:extLst>
              <a:ext uri="{FF2B5EF4-FFF2-40B4-BE49-F238E27FC236}">
                <a16:creationId xmlns:a16="http://schemas.microsoft.com/office/drawing/2014/main" id="{9C175CBB-B1BF-CE21-14A6-E2D2187D2B2A}"/>
              </a:ext>
            </a:extLst>
          </p:cNvPr>
          <p:cNvSpPr/>
          <p:nvPr/>
        </p:nvSpPr>
        <p:spPr>
          <a:xfrm>
            <a:off x="4508939" y="2461932"/>
            <a:ext cx="2890339" cy="1985635"/>
          </a:xfrm>
          <a:prstGeom prst="rect">
            <a:avLst/>
          </a:prstGeom>
          <a:solidFill>
            <a:schemeClr val="tx2">
              <a:lumMod val="40000"/>
              <a:lumOff val="60000"/>
              <a:alpha val="57125"/>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2024FE93-FE39-DC2C-699F-300C5E0F7C10}"/>
              </a:ext>
            </a:extLst>
          </p:cNvPr>
          <p:cNvCxnSpPr/>
          <p:nvPr/>
        </p:nvCxnSpPr>
        <p:spPr>
          <a:xfrm>
            <a:off x="7409793" y="2369031"/>
            <a:ext cx="0" cy="2171438"/>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95AD6C7-1E6B-CA01-DC5D-DC86106FD263}"/>
              </a:ext>
            </a:extLst>
          </p:cNvPr>
          <p:cNvSpPr txBox="1"/>
          <p:nvPr/>
        </p:nvSpPr>
        <p:spPr>
          <a:xfrm>
            <a:off x="8140890" y="4749893"/>
            <a:ext cx="1245471" cy="369332"/>
          </a:xfrm>
          <a:prstGeom prst="rect">
            <a:avLst/>
          </a:prstGeom>
          <a:noFill/>
        </p:spPr>
        <p:txBody>
          <a:bodyPr wrap="square">
            <a:spAutoFit/>
          </a:bodyPr>
          <a:lstStyle/>
          <a:p>
            <a:r>
              <a:rPr lang="en-US" dirty="0"/>
              <a:t>To+ 25</a:t>
            </a:r>
          </a:p>
        </p:txBody>
      </p:sp>
      <mc:AlternateContent xmlns:mc="http://schemas.openxmlformats.org/markup-compatibility/2006">
        <mc:Choice xmlns:am3d="http://schemas.microsoft.com/office/drawing/2017/model3d" Requires="am3d">
          <p:graphicFrame>
            <p:nvGraphicFramePr>
              <p:cNvPr id="8" name="3D Model 7" descr="Saw">
                <a:extLst>
                  <a:ext uri="{FF2B5EF4-FFF2-40B4-BE49-F238E27FC236}">
                    <a16:creationId xmlns:a16="http://schemas.microsoft.com/office/drawing/2014/main" id="{2A768050-338C-0A41-247D-1C3AD7A90CA4}"/>
                  </a:ext>
                </a:extLst>
              </p:cNvPr>
              <p:cNvGraphicFramePr>
                <a:graphicFrameLocks noChangeAspect="1"/>
              </p:cNvGraphicFramePr>
              <p:nvPr>
                <p:extLst>
                  <p:ext uri="{D42A27DB-BD31-4B8C-83A1-F6EECF244321}">
                    <p14:modId xmlns:p14="http://schemas.microsoft.com/office/powerpoint/2010/main" val="1280461310"/>
                  </p:ext>
                </p:extLst>
              </p:nvPr>
            </p:nvGraphicFramePr>
            <p:xfrm rot="13356818">
              <a:off x="6834681" y="3924573"/>
              <a:ext cx="1355551" cy="571207"/>
            </p:xfrm>
            <a:graphic>
              <a:graphicData uri="http://schemas.microsoft.com/office/drawing/2017/model3d">
                <am3d:model3d r:embed="rId5">
                  <am3d:spPr>
                    <a:xfrm rot="13356818">
                      <a:off x="0" y="0"/>
                      <a:ext cx="1355551" cy="571207"/>
                    </a:xfrm>
                    <a:prstGeom prst="rect">
                      <a:avLst/>
                    </a:prstGeom>
                  </am3d:spPr>
                  <am3d:camera>
                    <am3d:pos x="0" y="0" z="48950014"/>
                    <am3d:up dx="0" dy="36000000" dz="0"/>
                    <am3d:lookAt x="0" y="0" z="0"/>
                    <am3d:perspective fov="2700000"/>
                  </am3d:camera>
                  <am3d:trans>
                    <am3d:meterPerModelUnit n="1291746" d="1000000"/>
                    <am3d:preTrans dx="1375721" dy="-5103578" dz="-2"/>
                    <am3d:scale>
                      <am3d:sx n="1000000" d="1000000"/>
                      <am3d:sy n="1000000" d="1000000"/>
                      <am3d:sz n="1000000" d="1000000"/>
                    </am3d:scale>
                    <am3d:rot ax="-2530672" ay="-1105624" az="958883"/>
                    <am3d:postTrans dx="0" dy="0" dz="0"/>
                  </am3d:trans>
                  <am3d:raster rName="Office3DRenderer" rVer="16.0.8326">
                    <am3d:blip r:embed="rId6"/>
                  </am3d:raster>
                  <am3d:objViewport viewportSz="13640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aw">
                <a:extLst>
                  <a:ext uri="{FF2B5EF4-FFF2-40B4-BE49-F238E27FC236}">
                    <a16:creationId xmlns:a16="http://schemas.microsoft.com/office/drawing/2014/main" id="{2A768050-338C-0A41-247D-1C3AD7A90CA4}"/>
                  </a:ext>
                </a:extLst>
              </p:cNvPr>
              <p:cNvPicPr>
                <a:picLocks noGrp="1" noRot="1" noChangeAspect="1" noMove="1" noResize="1" noEditPoints="1" noAdjustHandles="1" noChangeArrowheads="1" noChangeShapeType="1" noCrop="1"/>
              </p:cNvPicPr>
              <p:nvPr/>
            </p:nvPicPr>
            <p:blipFill>
              <a:blip r:embed="rId6"/>
              <a:stretch>
                <a:fillRect/>
              </a:stretch>
            </p:blipFill>
            <p:spPr>
              <a:xfrm rot="13356818">
                <a:off x="6834681" y="3924573"/>
                <a:ext cx="1355551" cy="571207"/>
              </a:xfrm>
              <a:prstGeom prst="rect">
                <a:avLst/>
              </a:prstGeom>
            </p:spPr>
          </p:pic>
        </mc:Fallback>
      </mc:AlternateContent>
      <p:sp>
        <p:nvSpPr>
          <p:cNvPr id="15" name="TextBox 14">
            <a:extLst>
              <a:ext uri="{FF2B5EF4-FFF2-40B4-BE49-F238E27FC236}">
                <a16:creationId xmlns:a16="http://schemas.microsoft.com/office/drawing/2014/main" id="{89A717BB-7805-0D76-72DD-F1DE2473B50E}"/>
              </a:ext>
            </a:extLst>
          </p:cNvPr>
          <p:cNvSpPr txBox="1"/>
          <p:nvPr/>
        </p:nvSpPr>
        <p:spPr>
          <a:xfrm>
            <a:off x="6569968" y="1999699"/>
            <a:ext cx="2563522" cy="369332"/>
          </a:xfrm>
          <a:prstGeom prst="rect">
            <a:avLst/>
          </a:prstGeom>
          <a:noFill/>
        </p:spPr>
        <p:txBody>
          <a:bodyPr wrap="none" rtlCol="0">
            <a:spAutoFit/>
          </a:bodyPr>
          <a:lstStyle/>
          <a:p>
            <a:r>
              <a:rPr lang="en-US" dirty="0">
                <a:solidFill>
                  <a:schemeClr val="tx2">
                    <a:lumMod val="40000"/>
                    <a:lumOff val="60000"/>
                  </a:schemeClr>
                </a:solidFill>
              </a:rPr>
              <a:t>Simple projection model</a:t>
            </a:r>
          </a:p>
        </p:txBody>
      </p:sp>
      <p:sp>
        <p:nvSpPr>
          <p:cNvPr id="16" name="Up Arrow 15">
            <a:extLst>
              <a:ext uri="{FF2B5EF4-FFF2-40B4-BE49-F238E27FC236}">
                <a16:creationId xmlns:a16="http://schemas.microsoft.com/office/drawing/2014/main" id="{EB175C68-7BB8-9628-1201-1EACF7C3CAFE}"/>
              </a:ext>
            </a:extLst>
          </p:cNvPr>
          <p:cNvSpPr/>
          <p:nvPr/>
        </p:nvSpPr>
        <p:spPr>
          <a:xfrm>
            <a:off x="8011390" y="2369031"/>
            <a:ext cx="218210" cy="584376"/>
          </a:xfrm>
          <a:prstGeom prst="upArrow">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FDFFCB2-6A90-925D-C022-35CEAFAFB274}"/>
              </a:ext>
            </a:extLst>
          </p:cNvPr>
          <p:cNvPicPr>
            <a:picLocks noChangeAspect="1"/>
          </p:cNvPicPr>
          <p:nvPr/>
        </p:nvPicPr>
        <p:blipFill rotWithShape="1">
          <a:blip r:embed="rId7">
            <a:extLst>
              <a:ext uri="{28A0092B-C50C-407E-A947-70E740481C1C}">
                <a14:useLocalDpi xmlns:a14="http://schemas.microsoft.com/office/drawing/2010/main" val="0"/>
              </a:ext>
            </a:extLst>
          </a:blip>
          <a:srcRect r="50179"/>
          <a:stretch/>
        </p:blipFill>
        <p:spPr>
          <a:xfrm>
            <a:off x="990600" y="621792"/>
            <a:ext cx="2245929" cy="4507992"/>
          </a:xfrm>
          <a:prstGeom prst="rect">
            <a:avLst/>
          </a:prstGeom>
        </p:spPr>
      </p:pic>
      <p:sp>
        <p:nvSpPr>
          <p:cNvPr id="18" name="TextBox 17">
            <a:extLst>
              <a:ext uri="{FF2B5EF4-FFF2-40B4-BE49-F238E27FC236}">
                <a16:creationId xmlns:a16="http://schemas.microsoft.com/office/drawing/2014/main" id="{F7D07456-33E6-5CD9-3CB0-A8C0DE8E58A8}"/>
              </a:ext>
            </a:extLst>
          </p:cNvPr>
          <p:cNvSpPr txBox="1"/>
          <p:nvPr/>
        </p:nvSpPr>
        <p:spPr>
          <a:xfrm>
            <a:off x="1284730" y="801064"/>
            <a:ext cx="2080792" cy="523220"/>
          </a:xfrm>
          <a:prstGeom prst="rect">
            <a:avLst/>
          </a:prstGeom>
          <a:solidFill>
            <a:srgbClr val="F0B9E2"/>
          </a:solidFill>
          <a:ln>
            <a:noFill/>
          </a:ln>
        </p:spPr>
        <p:txBody>
          <a:bodyPr wrap="square" rtlCol="0">
            <a:spAutoFit/>
          </a:bodyPr>
          <a:lstStyle/>
          <a:p>
            <a:r>
              <a:rPr lang="en-US" sz="1400" b="1" dirty="0">
                <a:solidFill>
                  <a:srgbClr val="7030A0"/>
                </a:solidFill>
              </a:rPr>
              <a:t>Photo-z uncertainty at z=0.2 ~= 100 </a:t>
            </a:r>
            <a:r>
              <a:rPr lang="en-US" sz="1400" b="1" dirty="0" err="1">
                <a:solidFill>
                  <a:srgbClr val="7030A0"/>
                </a:solidFill>
              </a:rPr>
              <a:t>Mpc</a:t>
            </a:r>
            <a:r>
              <a:rPr lang="en-US" sz="1400" b="1" dirty="0">
                <a:solidFill>
                  <a:srgbClr val="7030A0"/>
                </a:solidFill>
              </a:rPr>
              <a:t>/h</a:t>
            </a:r>
          </a:p>
        </p:txBody>
      </p:sp>
    </p:spTree>
    <p:extLst>
      <p:ext uri="{BB962C8B-B14F-4D97-AF65-F5344CB8AC3E}">
        <p14:creationId xmlns:p14="http://schemas.microsoft.com/office/powerpoint/2010/main" val="4173543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7AEA-B977-ECC3-DC39-A146E5F6CB5E}"/>
              </a:ext>
            </a:extLst>
          </p:cNvPr>
          <p:cNvSpPr>
            <a:spLocks noGrp="1"/>
          </p:cNvSpPr>
          <p:nvPr>
            <p:ph type="title"/>
          </p:nvPr>
        </p:nvSpPr>
        <p:spPr/>
        <p:txBody>
          <a:bodyPr/>
          <a:lstStyle/>
          <a:p>
            <a:r>
              <a:rPr lang="en-US" dirty="0">
                <a:latin typeface="+mj-lt"/>
              </a:rPr>
              <a:t>A new paradigm for optical cluster cosmology analysis </a:t>
            </a:r>
          </a:p>
        </p:txBody>
      </p:sp>
      <p:sp>
        <p:nvSpPr>
          <p:cNvPr id="3" name="Content Placeholder 2">
            <a:extLst>
              <a:ext uri="{FF2B5EF4-FFF2-40B4-BE49-F238E27FC236}">
                <a16:creationId xmlns:a16="http://schemas.microsoft.com/office/drawing/2014/main" id="{B23E26F2-31A8-CA5E-C94F-856D3E9BFA4F}"/>
              </a:ext>
            </a:extLst>
          </p:cNvPr>
          <p:cNvSpPr>
            <a:spLocks noGrp="1"/>
          </p:cNvSpPr>
          <p:nvPr>
            <p:ph sz="quarter" idx="10"/>
          </p:nvPr>
        </p:nvSpPr>
        <p:spPr/>
        <p:txBody>
          <a:bodyPr/>
          <a:lstStyle/>
          <a:p>
            <a:pPr>
              <a:buFont typeface="Arial" panose="020B0604020202020204" pitchFamily="34" charset="0"/>
              <a:buChar char="•"/>
            </a:pPr>
            <a:r>
              <a:rPr lang="en-US" dirty="0">
                <a:latin typeface="+mn-lt"/>
              </a:rPr>
              <a:t>Only large-scale information is used.</a:t>
            </a:r>
            <a:br>
              <a:rPr lang="en-US" dirty="0">
                <a:latin typeface="+mn-lt"/>
              </a:rPr>
            </a:br>
            <a:endParaRPr lang="en-US" dirty="0">
              <a:latin typeface="+mn-lt"/>
            </a:endParaRPr>
          </a:p>
          <a:p>
            <a:pPr marL="630238" lvl="2" indent="-285750">
              <a:buFont typeface="Wingdings" pitchFamily="2" charset="2"/>
              <a:buChar char="Ø"/>
            </a:pPr>
            <a:r>
              <a:rPr lang="en-US" dirty="0">
                <a:solidFill>
                  <a:schemeClr val="tx1"/>
                </a:solidFill>
                <a:latin typeface="+mn-lt"/>
              </a:rPr>
              <a:t>Benefits: </a:t>
            </a:r>
          </a:p>
          <a:p>
            <a:pPr marL="973137" lvl="3" indent="-285750">
              <a:buFont typeface="Wingdings" pitchFamily="2" charset="2"/>
              <a:buChar char="ü"/>
            </a:pPr>
            <a:r>
              <a:rPr lang="en-US" dirty="0">
                <a:solidFill>
                  <a:schemeClr val="tx1"/>
                </a:solidFill>
                <a:latin typeface="+mn-lt"/>
              </a:rPr>
              <a:t>Simple projection effect model.</a:t>
            </a:r>
          </a:p>
          <a:p>
            <a:pPr marL="973137" lvl="3" indent="-285750">
              <a:buFont typeface="Wingdings" pitchFamily="2" charset="2"/>
              <a:buChar char="ü"/>
            </a:pPr>
            <a:r>
              <a:rPr lang="en-US" dirty="0">
                <a:solidFill>
                  <a:schemeClr val="tx1"/>
                </a:solidFill>
                <a:latin typeface="+mn-lt"/>
              </a:rPr>
              <a:t>Bypass several small-scale systematics. </a:t>
            </a:r>
            <a:br>
              <a:rPr lang="en-US" dirty="0">
                <a:solidFill>
                  <a:schemeClr val="tx1"/>
                </a:solidFill>
                <a:latin typeface="+mn-lt"/>
              </a:rPr>
            </a:br>
            <a:endParaRPr lang="en-US" dirty="0">
              <a:solidFill>
                <a:schemeClr val="tx1"/>
              </a:solidFill>
              <a:latin typeface="+mn-lt"/>
            </a:endParaRPr>
          </a:p>
          <a:p>
            <a:pPr marL="630238" lvl="2" indent="-285750">
              <a:buFont typeface="Wingdings" pitchFamily="2" charset="2"/>
              <a:buChar char="Ø"/>
            </a:pPr>
            <a:r>
              <a:rPr lang="en-US" dirty="0">
                <a:solidFill>
                  <a:schemeClr val="tx1"/>
                </a:solidFill>
                <a:latin typeface="+mn-lt"/>
              </a:rPr>
              <a:t>Drawbacks: </a:t>
            </a:r>
          </a:p>
          <a:p>
            <a:pPr marL="973137" lvl="3" indent="-285750">
              <a:buFont typeface="Wingdings" pitchFamily="2" charset="2"/>
              <a:buChar char="Ø"/>
            </a:pPr>
            <a:r>
              <a:rPr lang="en-US" dirty="0">
                <a:solidFill>
                  <a:schemeClr val="tx1"/>
                </a:solidFill>
                <a:latin typeface="+mn-lt"/>
              </a:rPr>
              <a:t>Loss of signal to noise</a:t>
            </a:r>
          </a:p>
          <a:p>
            <a:pPr marL="973137" lvl="3" indent="-285750">
              <a:buFont typeface="Wingdings" pitchFamily="2" charset="2"/>
              <a:buChar char="Ø"/>
            </a:pPr>
            <a:endParaRPr lang="en-US" dirty="0">
              <a:solidFill>
                <a:schemeClr val="tx1"/>
              </a:solidFill>
              <a:latin typeface="+mn-lt"/>
            </a:endParaRPr>
          </a:p>
          <a:p>
            <a:pPr marL="630238" lvl="2" indent="-285750">
              <a:buFont typeface="Wingdings" pitchFamily="2" charset="2"/>
              <a:buChar char="Ø"/>
            </a:pPr>
            <a:endParaRPr lang="en-US" dirty="0">
              <a:solidFill>
                <a:schemeClr val="tx1"/>
              </a:solidFill>
              <a:latin typeface="+mn-lt"/>
            </a:endParaRPr>
          </a:p>
        </p:txBody>
      </p:sp>
    </p:spTree>
    <p:extLst>
      <p:ext uri="{BB962C8B-B14F-4D97-AF65-F5344CB8AC3E}">
        <p14:creationId xmlns:p14="http://schemas.microsoft.com/office/powerpoint/2010/main" val="423974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Rectangle 456">
            <a:extLst>
              <a:ext uri="{FF2B5EF4-FFF2-40B4-BE49-F238E27FC236}">
                <a16:creationId xmlns:a16="http://schemas.microsoft.com/office/drawing/2014/main" id="{3732C542-9A0D-BBA5-F979-504485D326CF}"/>
              </a:ext>
            </a:extLst>
          </p:cNvPr>
          <p:cNvSpPr/>
          <p:nvPr/>
        </p:nvSpPr>
        <p:spPr>
          <a:xfrm>
            <a:off x="922966" y="571218"/>
            <a:ext cx="7707862" cy="4438454"/>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17" name="Title 116">
            <a:extLst>
              <a:ext uri="{FF2B5EF4-FFF2-40B4-BE49-F238E27FC236}">
                <a16:creationId xmlns:a16="http://schemas.microsoft.com/office/drawing/2014/main" id="{2451E97E-0903-A8B4-A2B3-ABF57B563A21}"/>
              </a:ext>
            </a:extLst>
          </p:cNvPr>
          <p:cNvSpPr>
            <a:spLocks noGrp="1"/>
          </p:cNvSpPr>
          <p:nvPr>
            <p:ph type="title"/>
          </p:nvPr>
        </p:nvSpPr>
        <p:spPr/>
        <p:txBody>
          <a:bodyPr/>
          <a:lstStyle/>
          <a:p>
            <a:r>
              <a:rPr lang="en-US" dirty="0">
                <a:latin typeface="+mj-lt"/>
              </a:rPr>
              <a:t>Cluster cosmology data vector: cluster lensing </a:t>
            </a:r>
          </a:p>
        </p:txBody>
      </p:sp>
      <p:sp>
        <p:nvSpPr>
          <p:cNvPr id="393" name="Shape">
            <a:extLst>
              <a:ext uri="{FF2B5EF4-FFF2-40B4-BE49-F238E27FC236}">
                <a16:creationId xmlns:a16="http://schemas.microsoft.com/office/drawing/2014/main" id="{6961607B-69B3-A024-2006-32209E1CE29E}"/>
              </a:ext>
            </a:extLst>
          </p:cNvPr>
          <p:cNvSpPr/>
          <p:nvPr/>
        </p:nvSpPr>
        <p:spPr>
          <a:xfrm>
            <a:off x="1742048" y="2101148"/>
            <a:ext cx="2759869" cy="2509281"/>
          </a:xfrm>
          <a:custGeom>
            <a:avLst/>
            <a:gdLst/>
            <a:ahLst/>
            <a:cxnLst>
              <a:cxn ang="0">
                <a:pos x="wd2" y="hd2"/>
              </a:cxn>
              <a:cxn ang="5400000">
                <a:pos x="wd2" y="hd2"/>
              </a:cxn>
              <a:cxn ang="10800000">
                <a:pos x="wd2" y="hd2"/>
              </a:cxn>
              <a:cxn ang="16200000">
                <a:pos x="wd2" y="hd2"/>
              </a:cxn>
            </a:cxnLst>
            <a:rect l="0" t="0" r="r" b="b"/>
            <a:pathLst>
              <a:path w="21600" h="21600" extrusionOk="0">
                <a:moveTo>
                  <a:pt x="0" y="20141"/>
                </a:moveTo>
                <a:lnTo>
                  <a:pt x="18640" y="21600"/>
                </a:lnTo>
                <a:lnTo>
                  <a:pt x="21600" y="0"/>
                </a:lnTo>
                <a:lnTo>
                  <a:pt x="14581" y="5"/>
                </a:lnTo>
                <a:lnTo>
                  <a:pt x="0" y="20141"/>
                </a:lnTo>
                <a:close/>
              </a:path>
            </a:pathLst>
          </a:custGeom>
          <a:gradFill>
            <a:gsLst>
              <a:gs pos="40451">
                <a:srgbClr val="FBFBFB"/>
              </a:gs>
              <a:gs pos="100000">
                <a:srgbClr val="BEBEBE"/>
              </a:gs>
            </a:gsLst>
            <a:path>
              <a:fillToRect l="17464" t="100457" r="82535" b="-457"/>
            </a:path>
          </a:gradFill>
          <a:ln w="12700">
            <a:miter lim="400000"/>
          </a:ln>
          <a:effectLst>
            <a:outerShdw blurRad="660400" dist="327427" dir="5400000" rotWithShape="0">
              <a:srgbClr val="000000">
                <a:alpha val="82888"/>
              </a:srgbClr>
            </a:outerShdw>
          </a:effectLst>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4" name="Shape">
            <a:extLst>
              <a:ext uri="{FF2B5EF4-FFF2-40B4-BE49-F238E27FC236}">
                <a16:creationId xmlns:a16="http://schemas.microsoft.com/office/drawing/2014/main" id="{0E89402C-4198-2453-9947-70B82036288E}"/>
              </a:ext>
            </a:extLst>
          </p:cNvPr>
          <p:cNvSpPr/>
          <p:nvPr/>
        </p:nvSpPr>
        <p:spPr>
          <a:xfrm>
            <a:off x="1717662" y="1208320"/>
            <a:ext cx="1885233" cy="3215410"/>
          </a:xfrm>
          <a:custGeom>
            <a:avLst/>
            <a:gdLst/>
            <a:ahLst/>
            <a:cxnLst>
              <a:cxn ang="0">
                <a:pos x="wd2" y="hd2"/>
              </a:cxn>
              <a:cxn ang="5400000">
                <a:pos x="wd2" y="hd2"/>
              </a:cxn>
              <a:cxn ang="10800000">
                <a:pos x="wd2" y="hd2"/>
              </a:cxn>
              <a:cxn ang="16200000">
                <a:pos x="wd2" y="hd2"/>
              </a:cxn>
            </a:cxnLst>
            <a:rect l="0" t="0" r="r" b="b"/>
            <a:pathLst>
              <a:path w="21600" h="21600" extrusionOk="0">
                <a:moveTo>
                  <a:pt x="347" y="21600"/>
                </a:moveTo>
                <a:lnTo>
                  <a:pt x="0" y="6971"/>
                </a:lnTo>
                <a:lnTo>
                  <a:pt x="21558" y="0"/>
                </a:lnTo>
                <a:lnTo>
                  <a:pt x="21600" y="6099"/>
                </a:lnTo>
                <a:lnTo>
                  <a:pt x="347" y="21600"/>
                </a:lnTo>
                <a:close/>
              </a:path>
            </a:pathLst>
          </a:custGeom>
          <a:gradFill>
            <a:gsLst>
              <a:gs pos="35869">
                <a:srgbClr val="FBFBFB"/>
              </a:gs>
              <a:gs pos="100000">
                <a:srgbClr val="BEBEBE"/>
              </a:gs>
            </a:gsLst>
          </a:gradFill>
          <a:ln w="12700">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7" name="Line">
            <a:extLst>
              <a:ext uri="{FF2B5EF4-FFF2-40B4-BE49-F238E27FC236}">
                <a16:creationId xmlns:a16="http://schemas.microsoft.com/office/drawing/2014/main" id="{0DE3CB14-2209-2EA1-EBFE-8505A2F31A95}"/>
              </a:ext>
            </a:extLst>
          </p:cNvPr>
          <p:cNvSpPr/>
          <p:nvPr/>
        </p:nvSpPr>
        <p:spPr>
          <a:xfrm flipH="1">
            <a:off x="1735222" y="2096004"/>
            <a:ext cx="1874740" cy="2362237"/>
          </a:xfrm>
          <a:prstGeom prst="line">
            <a:avLst/>
          </a:prstGeom>
          <a:ln w="25400">
            <a:solidFill>
              <a:srgbClr val="DCDEE0"/>
            </a:solidFill>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8" name="Shape">
            <a:extLst>
              <a:ext uri="{FF2B5EF4-FFF2-40B4-BE49-F238E27FC236}">
                <a16:creationId xmlns:a16="http://schemas.microsoft.com/office/drawing/2014/main" id="{B9DCF6F6-8253-A32E-0841-C5B142F55873}"/>
              </a:ext>
            </a:extLst>
          </p:cNvPr>
          <p:cNvSpPr/>
          <p:nvPr/>
        </p:nvSpPr>
        <p:spPr>
          <a:xfrm>
            <a:off x="2229402" y="1960278"/>
            <a:ext cx="1987709" cy="19871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82"/>
                </a:lnTo>
                <a:lnTo>
                  <a:pt x="21538" y="21600"/>
                </a:lnTo>
                <a:lnTo>
                  <a:pt x="0" y="20485"/>
                </a:lnTo>
                <a:lnTo>
                  <a:pt x="0" y="0"/>
                </a:lnTo>
                <a:close/>
              </a:path>
            </a:pathLst>
          </a:custGeom>
          <a:ln w="25400">
            <a:solidFill>
              <a:srgbClr val="000000"/>
            </a:solidFill>
            <a:miter lim="400000"/>
          </a:ln>
          <a:effectLst>
            <a:outerShdw blurRad="38100" dist="25400" dir="5400000" rotWithShape="0">
              <a:srgbClr val="000000">
                <a:alpha val="50000"/>
              </a:srgbClr>
            </a:outerShdw>
          </a:effectLst>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401" name="Circle">
            <a:extLst>
              <a:ext uri="{FF2B5EF4-FFF2-40B4-BE49-F238E27FC236}">
                <a16:creationId xmlns:a16="http://schemas.microsoft.com/office/drawing/2014/main" id="{5C2CFF31-C17B-B045-B36C-D174D0E0460A}"/>
              </a:ext>
            </a:extLst>
          </p:cNvPr>
          <p:cNvSpPr/>
          <p:nvPr/>
        </p:nvSpPr>
        <p:spPr>
          <a:xfrm>
            <a:off x="3216188" y="2896387"/>
            <a:ext cx="923681" cy="923681"/>
          </a:xfrm>
          <a:prstGeom prst="ellipse">
            <a:avLst/>
          </a:prstGeom>
          <a:gradFill>
            <a:gsLst>
              <a:gs pos="0">
                <a:srgbClr val="000000">
                  <a:alpha val="32416"/>
                </a:srgbClr>
              </a:gs>
              <a:gs pos="64000">
                <a:srgbClr val="8D9192">
                  <a:alpha val="46873"/>
                </a:srgbClr>
              </a:gs>
              <a:gs pos="98996">
                <a:srgbClr val="FFFFFB">
                  <a:alpha val="0"/>
                </a:srgbClr>
              </a:gs>
            </a:gsLst>
            <a:path>
              <a:fillToRect l="50000" t="50000" r="50000" b="50000"/>
            </a:path>
          </a:gradFill>
          <a:ln w="12700">
            <a:solidFill>
              <a:srgbClr val="000000"/>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407" name="Line">
            <a:extLst>
              <a:ext uri="{FF2B5EF4-FFF2-40B4-BE49-F238E27FC236}">
                <a16:creationId xmlns:a16="http://schemas.microsoft.com/office/drawing/2014/main" id="{60F5A6E5-5941-3502-C0F3-F844F1471A6B}"/>
              </a:ext>
            </a:extLst>
          </p:cNvPr>
          <p:cNvSpPr/>
          <p:nvPr/>
        </p:nvSpPr>
        <p:spPr>
          <a:xfrm flipV="1">
            <a:off x="4272342" y="1960277"/>
            <a:ext cx="439500" cy="2625823"/>
          </a:xfrm>
          <a:prstGeom prst="line">
            <a:avLst/>
          </a:prstGeom>
          <a:ln w="25400">
            <a:solidFill>
              <a:srgbClr val="000000"/>
            </a:solidFill>
            <a:miter lim="400000"/>
            <a:tailEnd type="triangle"/>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410" name="z">
            <a:extLst>
              <a:ext uri="{FF2B5EF4-FFF2-40B4-BE49-F238E27FC236}">
                <a16:creationId xmlns:a16="http://schemas.microsoft.com/office/drawing/2014/main" id="{F54705D1-EF24-3D09-E28C-3E9E79D4ADE1}"/>
              </a:ext>
            </a:extLst>
          </p:cNvPr>
          <p:cNvSpPr txBox="1"/>
          <p:nvPr/>
        </p:nvSpPr>
        <p:spPr>
          <a:xfrm>
            <a:off x="4492566" y="3196936"/>
            <a:ext cx="145473" cy="33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b="0" i="1">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b="0" i="1" u="none" strike="noStrike" kern="0" cap="none" spc="0" normalizeH="0" baseline="0" noProof="0" dirty="0">
                <a:ln>
                  <a:noFill/>
                </a:ln>
                <a:solidFill>
                  <a:srgbClr val="000000"/>
                </a:solidFill>
                <a:effectLst/>
                <a:uLnTx/>
                <a:uFillTx/>
                <a:latin typeface="STIXGeneral-Regular"/>
                <a:sym typeface="STIXGeneral-Regular"/>
              </a:rPr>
              <a:t>z</a:t>
            </a:r>
          </a:p>
        </p:txBody>
      </p:sp>
      <p:sp>
        <p:nvSpPr>
          <p:cNvPr id="412" name="Lens…">
            <a:extLst>
              <a:ext uri="{FF2B5EF4-FFF2-40B4-BE49-F238E27FC236}">
                <a16:creationId xmlns:a16="http://schemas.microsoft.com/office/drawing/2014/main" id="{C53D2C2D-378C-1910-A8A2-F69080B98A02}"/>
              </a:ext>
            </a:extLst>
          </p:cNvPr>
          <p:cNvSpPr txBox="1"/>
          <p:nvPr/>
        </p:nvSpPr>
        <p:spPr>
          <a:xfrm>
            <a:off x="1263921" y="1579006"/>
            <a:ext cx="1282948" cy="49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Lens</a:t>
            </a:r>
          </a:p>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 galaxies</a:t>
            </a:r>
          </a:p>
        </p:txBody>
      </p:sp>
      <p:grpSp>
        <p:nvGrpSpPr>
          <p:cNvPr id="3" name="Group 2">
            <a:extLst>
              <a:ext uri="{FF2B5EF4-FFF2-40B4-BE49-F238E27FC236}">
                <a16:creationId xmlns:a16="http://schemas.microsoft.com/office/drawing/2014/main" id="{9A41E31E-95F1-8BF1-E285-73E75B86B083}"/>
              </a:ext>
            </a:extLst>
          </p:cNvPr>
          <p:cNvGrpSpPr/>
          <p:nvPr/>
        </p:nvGrpSpPr>
        <p:grpSpPr>
          <a:xfrm>
            <a:off x="1905395" y="2194874"/>
            <a:ext cx="2447210" cy="2221044"/>
            <a:chOff x="1765702" y="2216948"/>
            <a:chExt cx="2447210" cy="2221044"/>
          </a:xfrm>
        </p:grpSpPr>
        <p:sp>
          <p:nvSpPr>
            <p:cNvPr id="5" name="Circle">
              <a:extLst>
                <a:ext uri="{FF2B5EF4-FFF2-40B4-BE49-F238E27FC236}">
                  <a16:creationId xmlns:a16="http://schemas.microsoft.com/office/drawing/2014/main" id="{03B36CE3-CFB8-D666-4C14-CDDD8A49BF5B}"/>
                </a:ext>
              </a:extLst>
            </p:cNvPr>
            <p:cNvSpPr/>
            <p:nvPr/>
          </p:nvSpPr>
          <p:spPr>
            <a:xfrm>
              <a:off x="2227149" y="2216948"/>
              <a:ext cx="923681" cy="923681"/>
            </a:xfrm>
            <a:prstGeom prst="ellipse">
              <a:avLst/>
            </a:prstGeom>
            <a:gradFill>
              <a:gsLst>
                <a:gs pos="44000">
                  <a:srgbClr val="000000">
                    <a:alpha val="24958"/>
                  </a:srgbClr>
                </a:gs>
                <a:gs pos="72000">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6" name="Google Shape;67;p14">
              <a:extLst>
                <a:ext uri="{FF2B5EF4-FFF2-40B4-BE49-F238E27FC236}">
                  <a16:creationId xmlns:a16="http://schemas.microsoft.com/office/drawing/2014/main" id="{3C5C2A2B-CD36-17E2-9DFA-6BF8BD1DE099}"/>
                </a:ext>
              </a:extLst>
            </p:cNvPr>
            <p:cNvSpPr/>
            <p:nvPr/>
          </p:nvSpPr>
          <p:spPr>
            <a:xfrm rot="2568425">
              <a:off x="2608004" y="3018851"/>
              <a:ext cx="948325" cy="212420"/>
            </a:xfrm>
            <a:prstGeom prst="doubleWave">
              <a:avLst>
                <a:gd name="adj1" fmla="val 12500"/>
                <a:gd name="adj2" fmla="val -7546"/>
              </a:avLst>
            </a:prstGeom>
            <a:gradFill flip="none" rotWithShape="1">
              <a:gsLst>
                <a:gs pos="0">
                  <a:schemeClr val="tx1">
                    <a:lumMod val="65000"/>
                    <a:alpha val="50391"/>
                  </a:schemeClr>
                </a:gs>
                <a:gs pos="99000">
                  <a:srgbClr val="808080"/>
                </a:gs>
                <a:gs pos="48000">
                  <a:schemeClr val="tx1"/>
                </a:gs>
              </a:gsLst>
              <a:path path="circle">
                <a:fillToRect t="100000" r="100000"/>
              </a:path>
              <a:tileRect l="-100000" b="-100000"/>
            </a:grad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7;p14">
              <a:extLst>
                <a:ext uri="{FF2B5EF4-FFF2-40B4-BE49-F238E27FC236}">
                  <a16:creationId xmlns:a16="http://schemas.microsoft.com/office/drawing/2014/main" id="{9483F743-24CC-C964-172A-10F3ED895E86}"/>
                </a:ext>
              </a:extLst>
            </p:cNvPr>
            <p:cNvSpPr/>
            <p:nvPr/>
          </p:nvSpPr>
          <p:spPr>
            <a:xfrm rot="1097902">
              <a:off x="2827397" y="2613452"/>
              <a:ext cx="948325" cy="212420"/>
            </a:xfrm>
            <a:prstGeom prst="doubleWave">
              <a:avLst>
                <a:gd name="adj1" fmla="val 12500"/>
                <a:gd name="adj2" fmla="val -7546"/>
              </a:avLst>
            </a:prstGeom>
            <a:gradFill flip="none" rotWithShape="1">
              <a:gsLst>
                <a:gs pos="0">
                  <a:schemeClr val="tx1">
                    <a:lumMod val="65000"/>
                    <a:alpha val="50391"/>
                  </a:schemeClr>
                </a:gs>
                <a:gs pos="99000">
                  <a:srgbClr val="808080"/>
                </a:gs>
                <a:gs pos="48000">
                  <a:schemeClr val="tx1"/>
                </a:gs>
              </a:gsLst>
              <a:path path="circle">
                <a:fillToRect t="100000" r="100000"/>
              </a:path>
              <a:tileRect l="-100000" b="-100000"/>
            </a:grad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ircle">
              <a:extLst>
                <a:ext uri="{FF2B5EF4-FFF2-40B4-BE49-F238E27FC236}">
                  <a16:creationId xmlns:a16="http://schemas.microsoft.com/office/drawing/2014/main" id="{74C0A597-F51D-0212-5BF0-A394623D64EF}"/>
                </a:ext>
              </a:extLst>
            </p:cNvPr>
            <p:cNvSpPr/>
            <p:nvPr/>
          </p:nvSpPr>
          <p:spPr>
            <a:xfrm>
              <a:off x="3581851" y="2411830"/>
              <a:ext cx="631061" cy="587027"/>
            </a:xfrm>
            <a:prstGeom prst="ellipse">
              <a:avLst/>
            </a:prstGeom>
            <a:gradFill>
              <a:gsLst>
                <a:gs pos="0">
                  <a:srgbClr val="000000">
                    <a:alpha val="27000"/>
                  </a:srgbClr>
                </a:gs>
                <a:gs pos="30674">
                  <a:srgbClr val="8D9192">
                    <a:alpha val="46873"/>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9" name="Circle">
              <a:extLst>
                <a:ext uri="{FF2B5EF4-FFF2-40B4-BE49-F238E27FC236}">
                  <a16:creationId xmlns:a16="http://schemas.microsoft.com/office/drawing/2014/main" id="{0BF467FD-D6AF-C6A2-A021-ACA37A51BB47}"/>
                </a:ext>
              </a:extLst>
            </p:cNvPr>
            <p:cNvSpPr/>
            <p:nvPr/>
          </p:nvSpPr>
          <p:spPr>
            <a:xfrm>
              <a:off x="2740847" y="3096397"/>
              <a:ext cx="299665" cy="266089"/>
            </a:xfrm>
            <a:prstGeom prst="ellipse">
              <a:avLst/>
            </a:prstGeom>
            <a:gradFill>
              <a:gsLst>
                <a:gs pos="0">
                  <a:srgbClr val="000000">
                    <a:alpha val="27000"/>
                  </a:srgbClr>
                </a:gs>
                <a:gs pos="30674">
                  <a:srgbClr val="8D9192">
                    <a:alpha val="46873"/>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10" name="Dark matter">
              <a:extLst>
                <a:ext uri="{FF2B5EF4-FFF2-40B4-BE49-F238E27FC236}">
                  <a16:creationId xmlns:a16="http://schemas.microsoft.com/office/drawing/2014/main" id="{1CC2556E-B80B-DC96-6CDA-7D78B870144A}"/>
                </a:ext>
              </a:extLst>
            </p:cNvPr>
            <p:cNvSpPr txBox="1"/>
            <p:nvPr/>
          </p:nvSpPr>
          <p:spPr>
            <a:xfrm>
              <a:off x="1765702" y="4143312"/>
              <a:ext cx="1499540" cy="294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2300" b="0">
                  <a:latin typeface="Times New Roman"/>
                  <a:ea typeface="Times New Roman"/>
                  <a:cs typeface="Times New Roman"/>
                  <a:sym typeface="Times New Roman"/>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213" b="0" i="0" u="none" strike="noStrike" kern="0" cap="none" spc="0" normalizeH="0" baseline="0" noProof="0" dirty="0">
                  <a:ln>
                    <a:noFill/>
                  </a:ln>
                  <a:solidFill>
                    <a:srgbClr val="000000"/>
                  </a:solidFill>
                  <a:effectLst/>
                  <a:uLnTx/>
                  <a:uFillTx/>
                  <a:latin typeface="+mn-lt"/>
                  <a:cs typeface="Times New Roman"/>
                  <a:sym typeface="Times New Roman"/>
                </a:rPr>
                <a:t>Dark matter</a:t>
              </a:r>
              <a:endParaRPr kumimoji="0" sz="1213" b="0" i="0" u="none" strike="noStrike" kern="0" cap="none" spc="0" normalizeH="0" baseline="0" noProof="0" dirty="0">
                <a:ln>
                  <a:noFill/>
                </a:ln>
                <a:solidFill>
                  <a:srgbClr val="000000"/>
                </a:solidFill>
                <a:effectLst/>
                <a:uLnTx/>
                <a:uFillTx/>
                <a:latin typeface="+mn-lt"/>
                <a:cs typeface="Times New Roman"/>
                <a:sym typeface="Times New Roman"/>
              </a:endParaRPr>
            </a:p>
          </p:txBody>
        </p:sp>
      </p:grpSp>
      <p:sp>
        <p:nvSpPr>
          <p:cNvPr id="11" name="Line">
            <a:extLst>
              <a:ext uri="{FF2B5EF4-FFF2-40B4-BE49-F238E27FC236}">
                <a16:creationId xmlns:a16="http://schemas.microsoft.com/office/drawing/2014/main" id="{5E2EC345-21BF-089C-E070-592E5DCB21FE}"/>
              </a:ext>
            </a:extLst>
          </p:cNvPr>
          <p:cNvSpPr/>
          <p:nvPr/>
        </p:nvSpPr>
        <p:spPr>
          <a:xfrm flipV="1">
            <a:off x="2975494" y="3264959"/>
            <a:ext cx="87394" cy="923681"/>
          </a:xfrm>
          <a:prstGeom prst="line">
            <a:avLst/>
          </a:prstGeom>
          <a:ln w="19050">
            <a:solidFill>
              <a:srgbClr val="000000"/>
            </a:solidFill>
            <a:miter lim="400000"/>
            <a:tailEnd type="triangle"/>
          </a:ln>
        </p:spPr>
        <p:txBody>
          <a:bodyPr lIns="26789" tIns="26789" rIns="26789" bIns="26789" anchor="ctr"/>
          <a:lstStyle/>
          <a:p>
            <a:pPr algn="ctr" defTabSz="914301" fontAlgn="auto" hangingPunct="0">
              <a:spcBef>
                <a:spcPts val="0"/>
              </a:spcBef>
              <a:spcAft>
                <a:spcPts val="0"/>
              </a:spcAft>
              <a:defRPr sz="1600" b="0">
                <a:solidFill>
                  <a:srgbClr val="5E5E5E"/>
                </a:solidFill>
              </a:defRPr>
            </a:pPr>
            <a:endParaRPr sz="844" kern="0">
              <a:solidFill>
                <a:srgbClr val="5E5E5E"/>
              </a:solidFill>
              <a:latin typeface="Helvetica Neue"/>
              <a:ea typeface="Helvetica Neue"/>
              <a:cs typeface="Helvetica Neue"/>
              <a:sym typeface="Helvetica Neue"/>
            </a:endParaRPr>
          </a:p>
        </p:txBody>
      </p:sp>
      <p:sp>
        <p:nvSpPr>
          <p:cNvPr id="4" name="Line">
            <a:extLst>
              <a:ext uri="{FF2B5EF4-FFF2-40B4-BE49-F238E27FC236}">
                <a16:creationId xmlns:a16="http://schemas.microsoft.com/office/drawing/2014/main" id="{F6030E33-25A3-16A2-B66D-88CCBAEC8224}"/>
              </a:ext>
            </a:extLst>
          </p:cNvPr>
          <p:cNvSpPr/>
          <p:nvPr/>
        </p:nvSpPr>
        <p:spPr>
          <a:xfrm>
            <a:off x="2147355" y="1682492"/>
            <a:ext cx="1265111" cy="15229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16" y="3936"/>
                </a:lnTo>
                <a:cubicBezTo>
                  <a:pt x="12101" y="6075"/>
                  <a:pt x="9134" y="8598"/>
                  <a:pt x="6597" y="11435"/>
                </a:cubicBezTo>
                <a:cubicBezTo>
                  <a:pt x="3834" y="14524"/>
                  <a:pt x="1611" y="17948"/>
                  <a:pt x="0" y="21600"/>
                </a:cubicBezTo>
              </a:path>
            </a:pathLst>
          </a:custGeom>
          <a:ln w="25400">
            <a:solidFill>
              <a:srgbClr val="00A2FF">
                <a:lumOff val="-13575"/>
              </a:srgbClr>
            </a:solidFill>
            <a:miter lim="400000"/>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794"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12" name="Line">
            <a:extLst>
              <a:ext uri="{FF2B5EF4-FFF2-40B4-BE49-F238E27FC236}">
                <a16:creationId xmlns:a16="http://schemas.microsoft.com/office/drawing/2014/main" id="{923B4022-F500-6D76-767F-AA297E731352}"/>
              </a:ext>
            </a:extLst>
          </p:cNvPr>
          <p:cNvSpPr/>
          <p:nvPr/>
        </p:nvSpPr>
        <p:spPr>
          <a:xfrm flipV="1">
            <a:off x="1720755" y="1813373"/>
            <a:ext cx="1519617" cy="1185242"/>
          </a:xfrm>
          <a:prstGeom prst="line">
            <a:avLst/>
          </a:prstGeom>
          <a:ln w="25400">
            <a:solidFill>
              <a:srgbClr val="00A2FF">
                <a:lumOff val="-13575"/>
              </a:srgbClr>
            </a:solidFill>
            <a:custDash>
              <a:ds d="200000" sp="200000"/>
            </a:custDash>
            <a:miter lim="400000"/>
            <a:head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794"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14" name="Source…">
            <a:extLst>
              <a:ext uri="{FF2B5EF4-FFF2-40B4-BE49-F238E27FC236}">
                <a16:creationId xmlns:a16="http://schemas.microsoft.com/office/drawing/2014/main" id="{B4C97E96-74A6-6A67-E5C2-3DC05950A63C}"/>
              </a:ext>
            </a:extLst>
          </p:cNvPr>
          <p:cNvSpPr txBox="1"/>
          <p:nvPr/>
        </p:nvSpPr>
        <p:spPr>
          <a:xfrm>
            <a:off x="1918434" y="1007477"/>
            <a:ext cx="1878470" cy="615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Source</a:t>
            </a:r>
          </a:p>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 galaxies</a:t>
            </a:r>
          </a:p>
        </p:txBody>
      </p:sp>
      <p:pic>
        <p:nvPicPr>
          <p:cNvPr id="16" name="ellipses_transparent.png" descr="ellipses_transparent.png">
            <a:extLst>
              <a:ext uri="{FF2B5EF4-FFF2-40B4-BE49-F238E27FC236}">
                <a16:creationId xmlns:a16="http://schemas.microsoft.com/office/drawing/2014/main" id="{F03CFA65-C5A1-2889-2F7A-A0727A4042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10332" y="1176343"/>
            <a:ext cx="1191894" cy="1199227"/>
          </a:xfrm>
          <a:prstGeom prst="rect">
            <a:avLst/>
          </a:prstGeom>
          <a:ln w="12700">
            <a:miter lim="400000"/>
          </a:ln>
        </p:spPr>
      </p:pic>
      <p:sp>
        <p:nvSpPr>
          <p:cNvPr id="17" name="Shape">
            <a:extLst>
              <a:ext uri="{FF2B5EF4-FFF2-40B4-BE49-F238E27FC236}">
                <a16:creationId xmlns:a16="http://schemas.microsoft.com/office/drawing/2014/main" id="{7C5B388A-B938-BA31-2AB3-90AB5B74D590}"/>
              </a:ext>
            </a:extLst>
          </p:cNvPr>
          <p:cNvSpPr/>
          <p:nvPr/>
        </p:nvSpPr>
        <p:spPr>
          <a:xfrm>
            <a:off x="3376536" y="1135012"/>
            <a:ext cx="1238164" cy="12375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158"/>
                </a:lnTo>
                <a:lnTo>
                  <a:pt x="21600" y="21600"/>
                </a:lnTo>
                <a:lnTo>
                  <a:pt x="21600" y="393"/>
                </a:lnTo>
                <a:lnTo>
                  <a:pt x="0" y="0"/>
                </a:lnTo>
                <a:close/>
              </a:path>
            </a:pathLst>
          </a:cu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21" name="Rectangle">
            <a:extLst>
              <a:ext uri="{FF2B5EF4-FFF2-40B4-BE49-F238E27FC236}">
                <a16:creationId xmlns:a16="http://schemas.microsoft.com/office/drawing/2014/main" id="{2D5EA940-6E12-8BF8-C886-FC2206E04E71}"/>
              </a:ext>
            </a:extLst>
          </p:cNvPr>
          <p:cNvSpPr/>
          <p:nvPr/>
        </p:nvSpPr>
        <p:spPr>
          <a:xfrm>
            <a:off x="6600295" y="2485564"/>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2" name="Line">
            <a:extLst>
              <a:ext uri="{FF2B5EF4-FFF2-40B4-BE49-F238E27FC236}">
                <a16:creationId xmlns:a16="http://schemas.microsoft.com/office/drawing/2014/main" id="{CD62F6EC-0B91-462A-1A28-8E1676621C61}"/>
              </a:ext>
            </a:extLst>
          </p:cNvPr>
          <p:cNvSpPr/>
          <p:nvPr/>
        </p:nvSpPr>
        <p:spPr>
          <a:xfrm>
            <a:off x="6325583" y="3078656"/>
            <a:ext cx="454100" cy="1"/>
          </a:xfrm>
          <a:prstGeom prst="line">
            <a:avLst/>
          </a:prstGeom>
          <a:ln w="25400">
            <a:solidFill>
              <a:srgbClr val="FF644E">
                <a:hueOff val="-82419"/>
                <a:satOff val="-9513"/>
                <a:lumOff val="-16343"/>
              </a:srgbClr>
            </a:solidFill>
            <a:miter lim="400000"/>
            <a:headEnd type="triangle"/>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16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Rectangle">
            <a:extLst>
              <a:ext uri="{FF2B5EF4-FFF2-40B4-BE49-F238E27FC236}">
                <a16:creationId xmlns:a16="http://schemas.microsoft.com/office/drawing/2014/main" id="{ECC0B6C0-FF45-C5CB-0CFF-A66A087AF097}"/>
              </a:ext>
            </a:extLst>
          </p:cNvPr>
          <p:cNvSpPr/>
          <p:nvPr/>
        </p:nvSpPr>
        <p:spPr>
          <a:xfrm>
            <a:off x="5286646" y="2483216"/>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7" name="Cosmic shear">
            <a:extLst>
              <a:ext uri="{FF2B5EF4-FFF2-40B4-BE49-F238E27FC236}">
                <a16:creationId xmlns:a16="http://schemas.microsoft.com/office/drawing/2014/main" id="{5255549A-2601-428B-58C3-33D15E9483F9}"/>
              </a:ext>
            </a:extLst>
          </p:cNvPr>
          <p:cNvSpPr txBox="1"/>
          <p:nvPr/>
        </p:nvSpPr>
        <p:spPr>
          <a:xfrm>
            <a:off x="5273421" y="2128975"/>
            <a:ext cx="2532303"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2200" b="0">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TIXGeneral-Regular"/>
                <a:sym typeface="STIXGeneral-Regular"/>
              </a:rPr>
              <a:t>Cluster lensing </a:t>
            </a:r>
            <a:endParaRPr kumimoji="0" sz="1600" b="0" i="0" u="none" strike="noStrike" kern="0" cap="none" spc="0" normalizeH="0" baseline="0" noProof="0" dirty="0">
              <a:ln>
                <a:noFill/>
              </a:ln>
              <a:solidFill>
                <a:srgbClr val="000000"/>
              </a:solidFill>
              <a:effectLst/>
              <a:uLnTx/>
              <a:uFillTx/>
              <a:latin typeface="STIXGeneral-Regular"/>
              <a:sym typeface="STIXGeneral-Regular"/>
            </a:endParaRPr>
          </a:p>
        </p:txBody>
      </p:sp>
      <p:sp>
        <p:nvSpPr>
          <p:cNvPr id="452" name="Galaxies">
            <a:extLst>
              <a:ext uri="{FF2B5EF4-FFF2-40B4-BE49-F238E27FC236}">
                <a16:creationId xmlns:a16="http://schemas.microsoft.com/office/drawing/2014/main" id="{6C5C2FE2-B197-8FC7-2449-16659B9465C5}"/>
              </a:ext>
            </a:extLst>
          </p:cNvPr>
          <p:cNvSpPr txBox="1"/>
          <p:nvPr/>
        </p:nvSpPr>
        <p:spPr>
          <a:xfrm>
            <a:off x="3153844" y="4209345"/>
            <a:ext cx="1030331" cy="24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300" b="0">
                <a:latin typeface="Times New Roman"/>
                <a:ea typeface="Times New Roman"/>
                <a:cs typeface="Times New Roman"/>
                <a:sym typeface="Times New Roman"/>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lang="en-US" sz="1213" kern="0" dirty="0">
                <a:solidFill>
                  <a:srgbClr val="000000"/>
                </a:solidFill>
                <a:latin typeface="+mn-lt"/>
              </a:rPr>
              <a:t>Galaxy clusters</a:t>
            </a:r>
            <a:endParaRPr kumimoji="0" sz="1213" b="0" i="0" u="none" strike="noStrike" kern="0" cap="none" spc="0" normalizeH="0" baseline="0" noProof="0" dirty="0">
              <a:ln>
                <a:noFill/>
              </a:ln>
              <a:solidFill>
                <a:srgbClr val="000000"/>
              </a:solidFill>
              <a:effectLst/>
              <a:uLnTx/>
              <a:uFillTx/>
              <a:latin typeface="+mn-lt"/>
              <a:cs typeface="Times New Roman"/>
              <a:sym typeface="Times New Roman"/>
            </a:endParaRPr>
          </a:p>
        </p:txBody>
      </p:sp>
      <p:sp>
        <p:nvSpPr>
          <p:cNvPr id="453" name="Line">
            <a:extLst>
              <a:ext uri="{FF2B5EF4-FFF2-40B4-BE49-F238E27FC236}">
                <a16:creationId xmlns:a16="http://schemas.microsoft.com/office/drawing/2014/main" id="{9DF77128-18B7-31C6-6AED-703CB8C32A0A}"/>
              </a:ext>
            </a:extLst>
          </p:cNvPr>
          <p:cNvSpPr/>
          <p:nvPr/>
        </p:nvSpPr>
        <p:spPr>
          <a:xfrm flipV="1">
            <a:off x="3668076" y="3704798"/>
            <a:ext cx="9952" cy="512280"/>
          </a:xfrm>
          <a:prstGeom prst="line">
            <a:avLst/>
          </a:prstGeom>
          <a:ln w="19050">
            <a:solidFill>
              <a:srgbClr val="00B0F0"/>
            </a:solidFill>
            <a:miter lim="400000"/>
            <a:tailEnd type="triangle"/>
          </a:ln>
        </p:spPr>
        <p:txBody>
          <a:bodyPr lIns="26789" tIns="26789" rIns="26789" bIns="26789" anchor="ctr"/>
          <a:lstStyle/>
          <a:p>
            <a:pPr algn="ctr" defTabSz="914301" fontAlgn="auto" hangingPunct="0">
              <a:spcBef>
                <a:spcPts val="0"/>
              </a:spcBef>
              <a:spcAft>
                <a:spcPts val="0"/>
              </a:spcAft>
              <a:defRPr sz="1600" b="0">
                <a:solidFill>
                  <a:srgbClr val="5E5E5E"/>
                </a:solidFill>
              </a:defRPr>
            </a:pPr>
            <a:endParaRPr sz="844" kern="0">
              <a:solidFill>
                <a:srgbClr val="5E5E5E"/>
              </a:solidFill>
              <a:latin typeface="Helvetica Neue"/>
              <a:ea typeface="Helvetica Neue"/>
              <a:cs typeface="Helvetica Neue"/>
              <a:sym typeface="Helvetica Neue"/>
            </a:endParaRPr>
          </a:p>
        </p:txBody>
      </p:sp>
      <p:grpSp>
        <p:nvGrpSpPr>
          <p:cNvPr id="473" name="Group 472">
            <a:extLst>
              <a:ext uri="{FF2B5EF4-FFF2-40B4-BE49-F238E27FC236}">
                <a16:creationId xmlns:a16="http://schemas.microsoft.com/office/drawing/2014/main" id="{D1C90E8B-7B8F-13B7-2D2A-0FA9D751DEDB}"/>
              </a:ext>
            </a:extLst>
          </p:cNvPr>
          <p:cNvGrpSpPr/>
          <p:nvPr/>
        </p:nvGrpSpPr>
        <p:grpSpPr>
          <a:xfrm>
            <a:off x="5331584" y="2367674"/>
            <a:ext cx="2634236" cy="1470625"/>
            <a:chOff x="5336332" y="3636214"/>
            <a:chExt cx="2634236" cy="1470625"/>
          </a:xfrm>
        </p:grpSpPr>
        <p:pic>
          <p:nvPicPr>
            <p:cNvPr id="24" name="ellipses_lensed.pdf" descr="ellipses_lensed.pdf">
              <a:extLst>
                <a:ext uri="{FF2B5EF4-FFF2-40B4-BE49-F238E27FC236}">
                  <a16:creationId xmlns:a16="http://schemas.microsoft.com/office/drawing/2014/main" id="{C9E8A368-9E9B-CB65-8CA1-AEF70F024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602" y="3768745"/>
              <a:ext cx="1231467" cy="1208782"/>
            </a:xfrm>
            <a:prstGeom prst="rect">
              <a:avLst/>
            </a:prstGeom>
            <a:ln w="12700">
              <a:miter lim="400000"/>
            </a:ln>
          </p:spPr>
        </p:pic>
        <p:sp>
          <p:nvSpPr>
            <p:cNvPr id="25" name="Circle">
              <a:extLst>
                <a:ext uri="{FF2B5EF4-FFF2-40B4-BE49-F238E27FC236}">
                  <a16:creationId xmlns:a16="http://schemas.microsoft.com/office/drawing/2014/main" id="{0432138D-EC6D-ADD2-1669-B1DADC64A380}"/>
                </a:ext>
              </a:extLst>
            </p:cNvPr>
            <p:cNvSpPr/>
            <p:nvPr/>
          </p:nvSpPr>
          <p:spPr>
            <a:xfrm>
              <a:off x="6450830" y="3636214"/>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6" name="Circle">
              <a:extLst>
                <a:ext uri="{FF2B5EF4-FFF2-40B4-BE49-F238E27FC236}">
                  <a16:creationId xmlns:a16="http://schemas.microsoft.com/office/drawing/2014/main" id="{8B1564C9-1ADF-64A0-07D6-5E72D4DDF01C}"/>
                </a:ext>
              </a:extLst>
            </p:cNvPr>
            <p:cNvSpPr/>
            <p:nvPr/>
          </p:nvSpPr>
          <p:spPr>
            <a:xfrm>
              <a:off x="7046887" y="4183158"/>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464" name="Circle">
              <a:extLst>
                <a:ext uri="{FF2B5EF4-FFF2-40B4-BE49-F238E27FC236}">
                  <a16:creationId xmlns:a16="http://schemas.microsoft.com/office/drawing/2014/main" id="{D957216F-71C3-C60D-28C5-BFEA562C7748}"/>
                </a:ext>
              </a:extLst>
            </p:cNvPr>
            <p:cNvSpPr/>
            <p:nvPr/>
          </p:nvSpPr>
          <p:spPr>
            <a:xfrm>
              <a:off x="5336332" y="3836620"/>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465" name="Circle">
              <a:extLst>
                <a:ext uri="{FF2B5EF4-FFF2-40B4-BE49-F238E27FC236}">
                  <a16:creationId xmlns:a16="http://schemas.microsoft.com/office/drawing/2014/main" id="{16DB0BC9-D999-880D-1F3F-F732DA04DEB8}"/>
                </a:ext>
              </a:extLst>
            </p:cNvPr>
            <p:cNvSpPr/>
            <p:nvPr/>
          </p:nvSpPr>
          <p:spPr>
            <a:xfrm>
              <a:off x="5823146" y="4381516"/>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grpSp>
      <p:sp>
        <p:nvSpPr>
          <p:cNvPr id="18" name="TextBox 17">
            <a:extLst>
              <a:ext uri="{FF2B5EF4-FFF2-40B4-BE49-F238E27FC236}">
                <a16:creationId xmlns:a16="http://schemas.microsoft.com/office/drawing/2014/main" id="{811AD5A4-5322-D444-BFA6-914F32E7C9A4}"/>
              </a:ext>
            </a:extLst>
          </p:cNvPr>
          <p:cNvSpPr txBox="1"/>
          <p:nvPr/>
        </p:nvSpPr>
        <p:spPr>
          <a:xfrm>
            <a:off x="933788" y="4675536"/>
            <a:ext cx="2975494" cy="307777"/>
          </a:xfrm>
          <a:prstGeom prst="rect">
            <a:avLst/>
          </a:prstGeom>
          <a:noFill/>
        </p:spPr>
        <p:txBody>
          <a:bodyPr wrap="square">
            <a:spAutoFit/>
          </a:bodyPr>
          <a:lstStyle/>
          <a:p>
            <a:r>
              <a:rPr lang="en-US" sz="1400" dirty="0">
                <a:solidFill>
                  <a:schemeClr val="bg1"/>
                </a:solidFill>
              </a:rPr>
              <a:t>Courtesy: </a:t>
            </a:r>
            <a:r>
              <a:rPr lang="en-US" sz="1400" dirty="0" err="1">
                <a:solidFill>
                  <a:schemeClr val="bg1"/>
                </a:solidFill>
              </a:rPr>
              <a:t>Yuuki</a:t>
            </a:r>
            <a:r>
              <a:rPr lang="en-US" sz="1400" dirty="0">
                <a:solidFill>
                  <a:schemeClr val="bg1"/>
                </a:solidFill>
              </a:rPr>
              <a:t> Omori </a:t>
            </a:r>
          </a:p>
        </p:txBody>
      </p:sp>
      <p:sp>
        <p:nvSpPr>
          <p:cNvPr id="58" name="Oval">
            <a:extLst>
              <a:ext uri="{FF2B5EF4-FFF2-40B4-BE49-F238E27FC236}">
                <a16:creationId xmlns:a16="http://schemas.microsoft.com/office/drawing/2014/main" id="{A1A3353E-E84D-16CA-8FBF-70E47CCC127B}"/>
              </a:ext>
            </a:extLst>
          </p:cNvPr>
          <p:cNvSpPr/>
          <p:nvPr/>
        </p:nvSpPr>
        <p:spPr>
          <a:xfrm>
            <a:off x="2865627" y="2525011"/>
            <a:ext cx="61291" cy="5247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59" name="Oval">
            <a:extLst>
              <a:ext uri="{FF2B5EF4-FFF2-40B4-BE49-F238E27FC236}">
                <a16:creationId xmlns:a16="http://schemas.microsoft.com/office/drawing/2014/main" id="{373CFA48-AE77-72CC-AC75-13DD9619C969}"/>
              </a:ext>
            </a:extLst>
          </p:cNvPr>
          <p:cNvSpPr/>
          <p:nvPr/>
        </p:nvSpPr>
        <p:spPr>
          <a:xfrm rot="6143798">
            <a:off x="2653792" y="2703647"/>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66" name="Oval">
            <a:extLst>
              <a:ext uri="{FF2B5EF4-FFF2-40B4-BE49-F238E27FC236}">
                <a16:creationId xmlns:a16="http://schemas.microsoft.com/office/drawing/2014/main" id="{4079DAFB-5682-2EE8-A94C-D597A96B30C0}"/>
              </a:ext>
            </a:extLst>
          </p:cNvPr>
          <p:cNvSpPr/>
          <p:nvPr/>
        </p:nvSpPr>
        <p:spPr>
          <a:xfrm rot="6143798">
            <a:off x="2785553" y="2601157"/>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67" name="++">
            <a:extLst>
              <a:ext uri="{FF2B5EF4-FFF2-40B4-BE49-F238E27FC236}">
                <a16:creationId xmlns:a16="http://schemas.microsoft.com/office/drawing/2014/main" id="{C752B6D0-BAFA-889C-A498-E5DBA9E9C0CC}"/>
              </a:ext>
            </a:extLst>
          </p:cNvPr>
          <p:cNvSpPr/>
          <p:nvPr/>
        </p:nvSpPr>
        <p:spPr>
          <a:xfrm rot="6143798">
            <a:off x="3468829" y="3370528"/>
            <a:ext cx="125374" cy="44780"/>
          </a:xfrm>
          <a:prstGeom prst="ellipse">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Light"/>
                <a:ea typeface="Helvetica Light"/>
                <a:cs typeface="Helvetica Light"/>
                <a:sym typeface="Helvetica Light"/>
              </a:defRPr>
            </a:lvl1pPr>
          </a:lstStyle>
          <a:p>
            <a:pPr marL="0" marR="0" lvl="0" indent="0" algn="ctr" defTabSz="366702" eaLnBrk="1" fontAlgn="auto" latinLnBrk="0" hangingPunct="0">
              <a:lnSpc>
                <a:spcPct val="100000"/>
              </a:lnSpc>
              <a:spcBef>
                <a:spcPts val="0"/>
              </a:spcBef>
              <a:spcAft>
                <a:spcPts val="0"/>
              </a:spcAft>
              <a:buClrTx/>
              <a:buSzTx/>
              <a:buFontTx/>
              <a:buNone/>
              <a:tabLst/>
              <a:defRPr/>
            </a:pPr>
            <a:endParaRPr kumimoji="0" sz="794" b="0" i="0" u="none" strike="noStrike" kern="0" cap="none" spc="0" normalizeH="0" baseline="0" noProof="0" dirty="0">
              <a:ln>
                <a:noFill/>
              </a:ln>
              <a:solidFill>
                <a:srgbClr val="FFFFFF"/>
              </a:solidFill>
              <a:effectLst/>
              <a:uLnTx/>
              <a:uFillTx/>
              <a:latin typeface="Helvetica Light"/>
              <a:sym typeface="Helvetica Light"/>
            </a:endParaRPr>
          </a:p>
        </p:txBody>
      </p:sp>
      <p:sp>
        <p:nvSpPr>
          <p:cNvPr id="468" name="Oval">
            <a:extLst>
              <a:ext uri="{FF2B5EF4-FFF2-40B4-BE49-F238E27FC236}">
                <a16:creationId xmlns:a16="http://schemas.microsoft.com/office/drawing/2014/main" id="{392D80FE-0735-9B15-6C04-B907464D0F55}"/>
              </a:ext>
            </a:extLst>
          </p:cNvPr>
          <p:cNvSpPr/>
          <p:nvPr/>
        </p:nvSpPr>
        <p:spPr>
          <a:xfrm rot="6143798">
            <a:off x="2805143" y="2815544"/>
            <a:ext cx="5164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69" name="Oval">
            <a:extLst>
              <a:ext uri="{FF2B5EF4-FFF2-40B4-BE49-F238E27FC236}">
                <a16:creationId xmlns:a16="http://schemas.microsoft.com/office/drawing/2014/main" id="{96A4A35E-997E-35A7-C854-27816CE9ADED}"/>
              </a:ext>
            </a:extLst>
          </p:cNvPr>
          <p:cNvSpPr/>
          <p:nvPr/>
        </p:nvSpPr>
        <p:spPr>
          <a:xfrm rot="6143798">
            <a:off x="3634260" y="3304447"/>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70" name="Oval">
            <a:extLst>
              <a:ext uri="{FF2B5EF4-FFF2-40B4-BE49-F238E27FC236}">
                <a16:creationId xmlns:a16="http://schemas.microsoft.com/office/drawing/2014/main" id="{589DB772-D462-3250-C2B7-59EE95F8F21B}"/>
              </a:ext>
            </a:extLst>
          </p:cNvPr>
          <p:cNvSpPr/>
          <p:nvPr/>
        </p:nvSpPr>
        <p:spPr>
          <a:xfrm rot="6143798">
            <a:off x="3812391" y="3387587"/>
            <a:ext cx="51649" cy="76303"/>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71" name="Oval">
            <a:extLst>
              <a:ext uri="{FF2B5EF4-FFF2-40B4-BE49-F238E27FC236}">
                <a16:creationId xmlns:a16="http://schemas.microsoft.com/office/drawing/2014/main" id="{88C28BA5-4101-D762-53FD-9F674B394210}"/>
              </a:ext>
            </a:extLst>
          </p:cNvPr>
          <p:cNvSpPr/>
          <p:nvPr/>
        </p:nvSpPr>
        <p:spPr>
          <a:xfrm rot="6143798">
            <a:off x="3623991" y="3496382"/>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72" name="Oval">
            <a:extLst>
              <a:ext uri="{FF2B5EF4-FFF2-40B4-BE49-F238E27FC236}">
                <a16:creationId xmlns:a16="http://schemas.microsoft.com/office/drawing/2014/main" id="{78855D83-C01F-02F2-3D9F-3D6A250565B7}"/>
              </a:ext>
            </a:extLst>
          </p:cNvPr>
          <p:cNvSpPr/>
          <p:nvPr/>
        </p:nvSpPr>
        <p:spPr>
          <a:xfrm>
            <a:off x="2893304" y="2710722"/>
            <a:ext cx="61291" cy="5247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803804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77A3F7-F426-0710-ECCE-2BC623DF4053}"/>
              </a:ext>
            </a:extLst>
          </p:cNvPr>
          <p:cNvPicPr>
            <a:picLocks noChangeAspect="1"/>
          </p:cNvPicPr>
          <p:nvPr/>
        </p:nvPicPr>
        <p:blipFill rotWithShape="1">
          <a:blip r:embed="rId3"/>
          <a:srcRect t="3275"/>
          <a:stretch/>
        </p:blipFill>
        <p:spPr>
          <a:xfrm>
            <a:off x="6082602" y="321547"/>
            <a:ext cx="2603437" cy="4154993"/>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FBC1F0D-D7B3-A079-721C-626CC4877673}"/>
                  </a:ext>
                </a:extLst>
              </p:cNvPr>
              <p:cNvSpPr txBox="1"/>
              <p:nvPr/>
            </p:nvSpPr>
            <p:spPr>
              <a:xfrm>
                <a:off x="7405146" y="15186"/>
                <a:ext cx="1396536" cy="338554"/>
              </a:xfrm>
              <a:prstGeom prst="rect">
                <a:avLst/>
              </a:prstGeom>
              <a:noFill/>
            </p:spPr>
            <p:txBody>
              <a:bodyPr wrap="none" rtlCol="0">
                <a:spAutoFit/>
              </a:bodyPr>
              <a:lstStyle/>
              <a:p>
                <a:r>
                  <a:rPr lang="en-US" sz="1600" dirty="0">
                    <a:solidFill>
                      <a:srgbClr val="B0E0E7"/>
                    </a:solidFill>
                    <a:latin typeface="+mn-lt"/>
                  </a:rPr>
                  <a:t>Model (</a:t>
                </a:r>
                <a14:m>
                  <m:oMath xmlns:m="http://schemas.openxmlformats.org/officeDocument/2006/math">
                    <m:r>
                      <m:rPr>
                        <m:sty m:val="p"/>
                      </m:rPr>
                      <a:rPr lang="en-US" sz="1600" b="0" i="0" smtClean="0">
                        <a:solidFill>
                          <a:srgbClr val="B0E0E7"/>
                        </a:solidFill>
                        <a:latin typeface="Cambria Math" panose="02040503050406030204" pitchFamily="18" charset="0"/>
                      </a:rPr>
                      <m:t>Λ</m:t>
                    </m:r>
                  </m:oMath>
                </a14:m>
                <a:r>
                  <a:rPr lang="en-US" sz="1600" dirty="0">
                    <a:solidFill>
                      <a:srgbClr val="B0E0E7"/>
                    </a:solidFill>
                    <a:latin typeface="+mn-lt"/>
                  </a:rPr>
                  <a:t>CDM)</a:t>
                </a:r>
              </a:p>
            </p:txBody>
          </p:sp>
        </mc:Choice>
        <mc:Fallback xmlns="">
          <p:sp>
            <p:nvSpPr>
              <p:cNvPr id="14" name="TextBox 13">
                <a:extLst>
                  <a:ext uri="{FF2B5EF4-FFF2-40B4-BE49-F238E27FC236}">
                    <a16:creationId xmlns:a16="http://schemas.microsoft.com/office/drawing/2014/main" id="{EFBC1F0D-D7B3-A079-721C-626CC4877673}"/>
                  </a:ext>
                </a:extLst>
              </p:cNvPr>
              <p:cNvSpPr txBox="1">
                <a:spLocks noRot="1" noChangeAspect="1" noMove="1" noResize="1" noEditPoints="1" noAdjustHandles="1" noChangeArrowheads="1" noChangeShapeType="1" noTextEdit="1"/>
              </p:cNvSpPr>
              <p:nvPr/>
            </p:nvSpPr>
            <p:spPr>
              <a:xfrm>
                <a:off x="7405146" y="15186"/>
                <a:ext cx="1396536" cy="338554"/>
              </a:xfrm>
              <a:prstGeom prst="rect">
                <a:avLst/>
              </a:prstGeom>
              <a:blipFill>
                <a:blip r:embed="rId4"/>
                <a:stretch>
                  <a:fillRect l="-2703" r="-901" b="-2142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07D5A980-36C5-F468-08EB-EA6E6A864363}"/>
              </a:ext>
            </a:extLst>
          </p:cNvPr>
          <p:cNvSpPr txBox="1"/>
          <p:nvPr/>
        </p:nvSpPr>
        <p:spPr>
          <a:xfrm>
            <a:off x="5956614" y="15186"/>
            <a:ext cx="1361270" cy="338554"/>
          </a:xfrm>
          <a:prstGeom prst="rect">
            <a:avLst/>
          </a:prstGeom>
          <a:noFill/>
        </p:spPr>
        <p:txBody>
          <a:bodyPr wrap="none" rtlCol="0">
            <a:spAutoFit/>
          </a:bodyPr>
          <a:lstStyle/>
          <a:p>
            <a:r>
              <a:rPr lang="en-US" sz="1600" dirty="0">
                <a:solidFill>
                  <a:schemeClr val="tx2">
                    <a:lumMod val="40000"/>
                    <a:lumOff val="60000"/>
                  </a:schemeClr>
                </a:solidFill>
                <a:latin typeface="+mn-lt"/>
              </a:rPr>
              <a:t>Measurement</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E627147-8A86-DF77-7B7C-63DA128DA311}"/>
                  </a:ext>
                </a:extLst>
              </p:cNvPr>
              <p:cNvSpPr txBox="1"/>
              <p:nvPr/>
            </p:nvSpPr>
            <p:spPr>
              <a:xfrm>
                <a:off x="5444457" y="4337616"/>
                <a:ext cx="3746538" cy="839653"/>
              </a:xfrm>
              <a:prstGeom prst="rect">
                <a:avLst/>
              </a:prstGeom>
              <a:noFill/>
            </p:spPr>
            <p:txBody>
              <a:bodyPr wrap="none" rtlCol="0">
                <a:spAutoFit/>
              </a:bodyPr>
              <a:lstStyle/>
              <a:p>
                <a:pPr algn="ctr"/>
                <a14:m>
                  <m:oMath xmlns:m="http://schemas.openxmlformats.org/officeDocument/2006/math">
                    <m:sSub>
                      <m:sSubPr>
                        <m:ctrlPr>
                          <a:rPr lang="en-US" sz="1600" b="0" i="1" smtClean="0">
                            <a:solidFill>
                              <a:schemeClr val="accent4">
                                <a:lumMod val="40000"/>
                                <a:lumOff val="60000"/>
                              </a:schemeClr>
                            </a:solidFill>
                            <a:latin typeface="Cambria Math" panose="02040503050406030204" pitchFamily="18" charset="0"/>
                          </a:rPr>
                        </m:ctrlPr>
                      </m:sSubPr>
                      <m:e>
                        <m:r>
                          <a:rPr lang="en-US" sz="1600" b="0" i="1" smtClean="0">
                            <a:solidFill>
                              <a:schemeClr val="accent4">
                                <a:lumMod val="40000"/>
                                <a:lumOff val="60000"/>
                              </a:schemeClr>
                            </a:solidFill>
                            <a:latin typeface="Cambria Math" panose="02040503050406030204" pitchFamily="18" charset="0"/>
                          </a:rPr>
                          <m:t>𝑆</m:t>
                        </m:r>
                      </m:e>
                      <m:sub>
                        <m:r>
                          <a:rPr lang="en-US" sz="1600" b="0" i="1" smtClean="0">
                            <a:solidFill>
                              <a:schemeClr val="accent4">
                                <a:lumMod val="40000"/>
                                <a:lumOff val="60000"/>
                              </a:schemeClr>
                            </a:solidFill>
                            <a:latin typeface="Cambria Math" panose="02040503050406030204" pitchFamily="18" charset="0"/>
                          </a:rPr>
                          <m:t>8</m:t>
                        </m:r>
                      </m:sub>
                    </m:sSub>
                    <m:r>
                      <a:rPr lang="en-US" sz="1600" b="0" i="1" smtClean="0">
                        <a:solidFill>
                          <a:schemeClr val="accent4">
                            <a:lumMod val="40000"/>
                            <a:lumOff val="60000"/>
                          </a:schemeClr>
                        </a:solidFill>
                        <a:latin typeface="Cambria Math" panose="02040503050406030204" pitchFamily="18" charset="0"/>
                      </a:rPr>
                      <m:t>=</m:t>
                    </m:r>
                    <m:sSub>
                      <m:sSubPr>
                        <m:ctrlPr>
                          <a:rPr lang="en-US" sz="1600" i="1">
                            <a:solidFill>
                              <a:schemeClr val="accent4">
                                <a:lumMod val="40000"/>
                                <a:lumOff val="60000"/>
                              </a:schemeClr>
                            </a:solidFill>
                            <a:latin typeface="Cambria Math" panose="02040503050406030204" pitchFamily="18" charset="0"/>
                          </a:rPr>
                        </m:ctrlPr>
                      </m:sSubPr>
                      <m:e>
                        <m:r>
                          <a:rPr lang="en-US" sz="1600" i="1">
                            <a:solidFill>
                              <a:schemeClr val="accent4">
                                <a:lumMod val="40000"/>
                                <a:lumOff val="60000"/>
                              </a:schemeClr>
                            </a:solidFill>
                            <a:latin typeface="Cambria Math" panose="02040503050406030204" pitchFamily="18" charset="0"/>
                          </a:rPr>
                          <m:t>𝜎</m:t>
                        </m:r>
                      </m:e>
                      <m:sub>
                        <m:r>
                          <a:rPr lang="en-US" sz="1600" i="1">
                            <a:solidFill>
                              <a:schemeClr val="accent4">
                                <a:lumMod val="40000"/>
                                <a:lumOff val="60000"/>
                              </a:schemeClr>
                            </a:solidFill>
                            <a:latin typeface="Cambria Math" panose="02040503050406030204" pitchFamily="18" charset="0"/>
                          </a:rPr>
                          <m:t>8</m:t>
                        </m:r>
                      </m:sub>
                    </m:sSub>
                    <m:rad>
                      <m:radPr>
                        <m:degHide m:val="on"/>
                        <m:ctrlPr>
                          <a:rPr lang="en-US" sz="1600" i="1" smtClean="0">
                            <a:solidFill>
                              <a:schemeClr val="accent4">
                                <a:lumMod val="40000"/>
                                <a:lumOff val="60000"/>
                              </a:schemeClr>
                            </a:solidFill>
                            <a:latin typeface="Cambria Math" panose="02040503050406030204" pitchFamily="18" charset="0"/>
                          </a:rPr>
                        </m:ctrlPr>
                      </m:radPr>
                      <m:deg/>
                      <m:e>
                        <m:d>
                          <m:dPr>
                            <m:ctrlPr>
                              <a:rPr lang="en-US" sz="1600" i="1">
                                <a:solidFill>
                                  <a:schemeClr val="accent4">
                                    <a:lumMod val="40000"/>
                                    <a:lumOff val="60000"/>
                                  </a:schemeClr>
                                </a:solidFill>
                                <a:latin typeface="Cambria Math" panose="02040503050406030204" pitchFamily="18" charset="0"/>
                              </a:rPr>
                            </m:ctrlPr>
                          </m:dPr>
                          <m:e>
                            <m:f>
                              <m:fPr>
                                <m:ctrlPr>
                                  <a:rPr lang="en-US" sz="1600" i="1">
                                    <a:solidFill>
                                      <a:schemeClr val="accent4">
                                        <a:lumMod val="40000"/>
                                        <a:lumOff val="60000"/>
                                      </a:schemeClr>
                                    </a:solidFill>
                                    <a:latin typeface="Cambria Math" panose="02040503050406030204" pitchFamily="18" charset="0"/>
                                  </a:rPr>
                                </m:ctrlPr>
                              </m:fPr>
                              <m:num>
                                <m:sSub>
                                  <m:sSubPr>
                                    <m:ctrlPr>
                                      <a:rPr lang="en-US" sz="1600" i="1">
                                        <a:solidFill>
                                          <a:schemeClr val="accent4">
                                            <a:lumMod val="40000"/>
                                            <a:lumOff val="60000"/>
                                          </a:schemeClr>
                                        </a:solidFill>
                                        <a:latin typeface="Cambria Math" panose="02040503050406030204" pitchFamily="18" charset="0"/>
                                      </a:rPr>
                                    </m:ctrlPr>
                                  </m:sSubPr>
                                  <m:e>
                                    <m:r>
                                      <m:rPr>
                                        <m:sty m:val="p"/>
                                      </m:rPr>
                                      <a:rPr lang="en-US" sz="1600">
                                        <a:solidFill>
                                          <a:schemeClr val="accent4">
                                            <a:lumMod val="40000"/>
                                            <a:lumOff val="60000"/>
                                          </a:schemeClr>
                                        </a:solidFill>
                                        <a:latin typeface="Cambria Math" panose="02040503050406030204" pitchFamily="18" charset="0"/>
                                      </a:rPr>
                                      <m:t>Ω</m:t>
                                    </m:r>
                                  </m:e>
                                  <m:sub>
                                    <m:r>
                                      <a:rPr lang="en-US" sz="1600" i="1">
                                        <a:solidFill>
                                          <a:schemeClr val="accent4">
                                            <a:lumMod val="40000"/>
                                            <a:lumOff val="60000"/>
                                          </a:schemeClr>
                                        </a:solidFill>
                                        <a:latin typeface="Cambria Math" panose="02040503050406030204" pitchFamily="18" charset="0"/>
                                      </a:rPr>
                                      <m:t>𝑚</m:t>
                                    </m:r>
                                  </m:sub>
                                </m:sSub>
                              </m:num>
                              <m:den>
                                <m:r>
                                  <a:rPr lang="en-US" sz="1600" i="1">
                                    <a:solidFill>
                                      <a:schemeClr val="accent4">
                                        <a:lumMod val="40000"/>
                                        <a:lumOff val="60000"/>
                                      </a:schemeClr>
                                    </a:solidFill>
                                    <a:latin typeface="Cambria Math" panose="02040503050406030204" pitchFamily="18" charset="0"/>
                                  </a:rPr>
                                  <m:t>0.3</m:t>
                                </m:r>
                              </m:den>
                            </m:f>
                          </m:e>
                        </m:d>
                      </m:e>
                    </m:rad>
                  </m:oMath>
                </a14:m>
                <a:r>
                  <a:rPr lang="en-US" sz="1600" dirty="0">
                    <a:solidFill>
                      <a:schemeClr val="accent4">
                        <a:lumMod val="40000"/>
                        <a:lumOff val="60000"/>
                      </a:schemeClr>
                    </a:solidFill>
                    <a:latin typeface="+mn-lt"/>
                  </a:rPr>
                  <a:t> </a:t>
                </a:r>
              </a:p>
              <a:p>
                <a:r>
                  <a:rPr lang="en-US" sz="1600" dirty="0">
                    <a:solidFill>
                      <a:schemeClr val="accent4">
                        <a:lumMod val="40000"/>
                        <a:lumOff val="60000"/>
                      </a:schemeClr>
                    </a:solidFill>
                    <a:latin typeface="+mn-lt"/>
                  </a:rPr>
                  <a:t>Amplitude of cosmic structure fluctuation</a:t>
                </a:r>
                <a:endParaRPr lang="en-US" sz="1600" dirty="0">
                  <a:latin typeface="+mn-lt"/>
                </a:endParaRPr>
              </a:p>
            </p:txBody>
          </p:sp>
        </mc:Choice>
        <mc:Fallback xmlns="">
          <p:sp>
            <p:nvSpPr>
              <p:cNvPr id="16" name="TextBox 15">
                <a:extLst>
                  <a:ext uri="{FF2B5EF4-FFF2-40B4-BE49-F238E27FC236}">
                    <a16:creationId xmlns:a16="http://schemas.microsoft.com/office/drawing/2014/main" id="{EE627147-8A86-DF77-7B7C-63DA128DA311}"/>
                  </a:ext>
                </a:extLst>
              </p:cNvPr>
              <p:cNvSpPr txBox="1">
                <a:spLocks noRot="1" noChangeAspect="1" noMove="1" noResize="1" noEditPoints="1" noAdjustHandles="1" noChangeArrowheads="1" noChangeShapeType="1" noTextEdit="1"/>
              </p:cNvSpPr>
              <p:nvPr/>
            </p:nvSpPr>
            <p:spPr>
              <a:xfrm>
                <a:off x="5444457" y="4337616"/>
                <a:ext cx="3746538" cy="839653"/>
              </a:xfrm>
              <a:prstGeom prst="rect">
                <a:avLst/>
              </a:prstGeom>
              <a:blipFill>
                <a:blip r:embed="rId5"/>
                <a:stretch>
                  <a:fillRect l="-676" b="-7463"/>
                </a:stretch>
              </a:blipFill>
            </p:spPr>
            <p:txBody>
              <a:bodyPr/>
              <a:lstStyle/>
              <a:p>
                <a:r>
                  <a:rPr lang="en-US">
                    <a:noFill/>
                  </a:rPr>
                  <a:t> </a:t>
                </a:r>
              </a:p>
            </p:txBody>
          </p:sp>
        </mc:Fallback>
      </mc:AlternateContent>
      <p:sp>
        <p:nvSpPr>
          <p:cNvPr id="20" name="Title 1">
            <a:extLst>
              <a:ext uri="{FF2B5EF4-FFF2-40B4-BE49-F238E27FC236}">
                <a16:creationId xmlns:a16="http://schemas.microsoft.com/office/drawing/2014/main" id="{6FE4375F-BA62-F9E4-9C01-B38BDB108B55}"/>
              </a:ext>
            </a:extLst>
          </p:cNvPr>
          <p:cNvSpPr>
            <a:spLocks noGrp="1"/>
          </p:cNvSpPr>
          <p:nvPr>
            <p:ph type="title"/>
          </p:nvPr>
        </p:nvSpPr>
        <p:spPr>
          <a:xfrm>
            <a:off x="516288" y="109728"/>
            <a:ext cx="7707862" cy="488024"/>
          </a:xfrm>
        </p:spPr>
        <p:txBody>
          <a:bodyPr/>
          <a:lstStyle/>
          <a:p>
            <a:r>
              <a:rPr lang="en-US" dirty="0">
                <a:latin typeface="+mj-lt"/>
                <a:cs typeface="Arial" panose="020B0604020202020204" pitchFamily="34" charset="0"/>
              </a:rPr>
              <a:t>Current status on structure measurement </a:t>
            </a:r>
          </a:p>
        </p:txBody>
      </p:sp>
      <p:sp>
        <p:nvSpPr>
          <p:cNvPr id="2" name="TextBox 1">
            <a:extLst>
              <a:ext uri="{FF2B5EF4-FFF2-40B4-BE49-F238E27FC236}">
                <a16:creationId xmlns:a16="http://schemas.microsoft.com/office/drawing/2014/main" id="{7FA986F3-9B4B-EE5E-CBA4-6C468D3BEC55}"/>
              </a:ext>
            </a:extLst>
          </p:cNvPr>
          <p:cNvSpPr txBox="1"/>
          <p:nvPr/>
        </p:nvSpPr>
        <p:spPr>
          <a:xfrm>
            <a:off x="4624551" y="1145627"/>
            <a:ext cx="1495922" cy="369332"/>
          </a:xfrm>
          <a:prstGeom prst="rect">
            <a:avLst/>
          </a:prstGeom>
          <a:noFill/>
        </p:spPr>
        <p:txBody>
          <a:bodyPr wrap="none" rtlCol="0">
            <a:spAutoFit/>
          </a:bodyPr>
          <a:lstStyle/>
          <a:p>
            <a:r>
              <a:rPr lang="en-US" dirty="0">
                <a:solidFill>
                  <a:srgbClr val="FFA500"/>
                </a:solidFill>
              </a:rPr>
              <a:t>Cosmic Shear</a:t>
            </a:r>
          </a:p>
        </p:txBody>
      </p:sp>
      <p:sp>
        <p:nvSpPr>
          <p:cNvPr id="3" name="TextBox 2">
            <a:extLst>
              <a:ext uri="{FF2B5EF4-FFF2-40B4-BE49-F238E27FC236}">
                <a16:creationId xmlns:a16="http://schemas.microsoft.com/office/drawing/2014/main" id="{1B4C4E72-D434-4E31-EC3F-6007EFFF32D9}"/>
              </a:ext>
            </a:extLst>
          </p:cNvPr>
          <p:cNvSpPr txBox="1"/>
          <p:nvPr/>
        </p:nvSpPr>
        <p:spPr>
          <a:xfrm>
            <a:off x="1960178" y="1823544"/>
            <a:ext cx="4257897" cy="369332"/>
          </a:xfrm>
          <a:prstGeom prst="rect">
            <a:avLst/>
          </a:prstGeom>
          <a:noFill/>
        </p:spPr>
        <p:txBody>
          <a:bodyPr wrap="none" rtlCol="0">
            <a:spAutoFit/>
          </a:bodyPr>
          <a:lstStyle/>
          <a:p>
            <a:r>
              <a:rPr lang="en-US" dirty="0">
                <a:solidFill>
                  <a:srgbClr val="02FF00"/>
                </a:solidFill>
              </a:rPr>
              <a:t>Galaxy clustering + galaxy—galaxy lensing </a:t>
            </a:r>
          </a:p>
        </p:txBody>
      </p:sp>
      <p:sp>
        <p:nvSpPr>
          <p:cNvPr id="4" name="TextBox 3">
            <a:extLst>
              <a:ext uri="{FF2B5EF4-FFF2-40B4-BE49-F238E27FC236}">
                <a16:creationId xmlns:a16="http://schemas.microsoft.com/office/drawing/2014/main" id="{C2F3A6F8-DDDA-B41A-F56C-9D648361D0FC}"/>
              </a:ext>
            </a:extLst>
          </p:cNvPr>
          <p:cNvSpPr txBox="1"/>
          <p:nvPr/>
        </p:nvSpPr>
        <p:spPr>
          <a:xfrm>
            <a:off x="467709" y="2548758"/>
            <a:ext cx="5777544" cy="646331"/>
          </a:xfrm>
          <a:prstGeom prst="rect">
            <a:avLst/>
          </a:prstGeom>
          <a:noFill/>
        </p:spPr>
        <p:txBody>
          <a:bodyPr wrap="none" rtlCol="0">
            <a:spAutoFit/>
          </a:bodyPr>
          <a:lstStyle/>
          <a:p>
            <a:r>
              <a:rPr lang="en-US" dirty="0">
                <a:solidFill>
                  <a:srgbClr val="FFA500"/>
                </a:solidFill>
              </a:rPr>
              <a:t>Cosmic Shear + </a:t>
            </a:r>
            <a:r>
              <a:rPr lang="en-US" dirty="0">
                <a:solidFill>
                  <a:srgbClr val="02FF00"/>
                </a:solidFill>
              </a:rPr>
              <a:t>Galaxy clustering + galaxy—galaxy lensing </a:t>
            </a:r>
          </a:p>
          <a:p>
            <a:r>
              <a:rPr lang="en-US" dirty="0">
                <a:solidFill>
                  <a:srgbClr val="FFA500"/>
                </a:solidFill>
              </a:rPr>
              <a:t> </a:t>
            </a:r>
          </a:p>
        </p:txBody>
      </p:sp>
      <p:sp>
        <p:nvSpPr>
          <p:cNvPr id="5" name="TextBox 4">
            <a:extLst>
              <a:ext uri="{FF2B5EF4-FFF2-40B4-BE49-F238E27FC236}">
                <a16:creationId xmlns:a16="http://schemas.microsoft.com/office/drawing/2014/main" id="{7EFCDDE6-DB95-8BFE-033F-F7133A640221}"/>
              </a:ext>
            </a:extLst>
          </p:cNvPr>
          <p:cNvSpPr txBox="1"/>
          <p:nvPr/>
        </p:nvSpPr>
        <p:spPr>
          <a:xfrm>
            <a:off x="3520966" y="3142593"/>
            <a:ext cx="2666114" cy="646331"/>
          </a:xfrm>
          <a:prstGeom prst="rect">
            <a:avLst/>
          </a:prstGeom>
          <a:noFill/>
        </p:spPr>
        <p:txBody>
          <a:bodyPr wrap="none" rtlCol="0">
            <a:spAutoFit/>
          </a:bodyPr>
          <a:lstStyle/>
          <a:p>
            <a:r>
              <a:rPr lang="en-US" dirty="0">
                <a:solidFill>
                  <a:srgbClr val="FF6247"/>
                </a:solidFill>
              </a:rPr>
              <a:t>Redshift-space clustering </a:t>
            </a:r>
          </a:p>
          <a:p>
            <a:r>
              <a:rPr lang="en-US" dirty="0">
                <a:solidFill>
                  <a:srgbClr val="FFA500"/>
                </a:solidFill>
              </a:rPr>
              <a:t> </a:t>
            </a:r>
          </a:p>
        </p:txBody>
      </p:sp>
      <p:sp>
        <p:nvSpPr>
          <p:cNvPr id="6" name="TextBox 5">
            <a:extLst>
              <a:ext uri="{FF2B5EF4-FFF2-40B4-BE49-F238E27FC236}">
                <a16:creationId xmlns:a16="http://schemas.microsoft.com/office/drawing/2014/main" id="{C50D36BD-8D14-6815-46FD-EB6A5DF21A3D}"/>
              </a:ext>
            </a:extLst>
          </p:cNvPr>
          <p:cNvSpPr txBox="1"/>
          <p:nvPr/>
        </p:nvSpPr>
        <p:spPr>
          <a:xfrm>
            <a:off x="3465788" y="3704161"/>
            <a:ext cx="2672255" cy="369332"/>
          </a:xfrm>
          <a:prstGeom prst="rect">
            <a:avLst/>
          </a:prstGeom>
          <a:noFill/>
        </p:spPr>
        <p:txBody>
          <a:bodyPr wrap="square">
            <a:spAutoFit/>
          </a:bodyPr>
          <a:lstStyle/>
          <a:p>
            <a:r>
              <a:rPr lang="en-US" dirty="0">
                <a:solidFill>
                  <a:srgbClr val="F0E68C"/>
                </a:solidFill>
              </a:rPr>
              <a:t>Galaxy cluster abundance </a:t>
            </a:r>
          </a:p>
        </p:txBody>
      </p:sp>
    </p:spTree>
    <p:extLst>
      <p:ext uri="{BB962C8B-B14F-4D97-AF65-F5344CB8AC3E}">
        <p14:creationId xmlns:p14="http://schemas.microsoft.com/office/powerpoint/2010/main" val="2045916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Rectangle 456">
            <a:extLst>
              <a:ext uri="{FF2B5EF4-FFF2-40B4-BE49-F238E27FC236}">
                <a16:creationId xmlns:a16="http://schemas.microsoft.com/office/drawing/2014/main" id="{3732C542-9A0D-BBA5-F979-504485D326CF}"/>
              </a:ext>
            </a:extLst>
          </p:cNvPr>
          <p:cNvSpPr/>
          <p:nvPr/>
        </p:nvSpPr>
        <p:spPr>
          <a:xfrm>
            <a:off x="914400" y="557400"/>
            <a:ext cx="7707862" cy="4438454"/>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17" name="Title 116">
            <a:extLst>
              <a:ext uri="{FF2B5EF4-FFF2-40B4-BE49-F238E27FC236}">
                <a16:creationId xmlns:a16="http://schemas.microsoft.com/office/drawing/2014/main" id="{2451E97E-0903-A8B4-A2B3-ABF57B563A21}"/>
              </a:ext>
            </a:extLst>
          </p:cNvPr>
          <p:cNvSpPr>
            <a:spLocks noGrp="1"/>
          </p:cNvSpPr>
          <p:nvPr>
            <p:ph type="title"/>
          </p:nvPr>
        </p:nvSpPr>
        <p:spPr/>
        <p:txBody>
          <a:bodyPr/>
          <a:lstStyle/>
          <a:p>
            <a:r>
              <a:rPr lang="en-US" dirty="0">
                <a:latin typeface="+mj-lt"/>
              </a:rPr>
              <a:t>Clusters are part of the large-scale structure</a:t>
            </a:r>
          </a:p>
        </p:txBody>
      </p:sp>
      <p:sp>
        <p:nvSpPr>
          <p:cNvPr id="393" name="Shape">
            <a:extLst>
              <a:ext uri="{FF2B5EF4-FFF2-40B4-BE49-F238E27FC236}">
                <a16:creationId xmlns:a16="http://schemas.microsoft.com/office/drawing/2014/main" id="{6961607B-69B3-A024-2006-32209E1CE29E}"/>
              </a:ext>
            </a:extLst>
          </p:cNvPr>
          <p:cNvSpPr/>
          <p:nvPr/>
        </p:nvSpPr>
        <p:spPr>
          <a:xfrm>
            <a:off x="1742048" y="2101148"/>
            <a:ext cx="2759869" cy="2509281"/>
          </a:xfrm>
          <a:custGeom>
            <a:avLst/>
            <a:gdLst/>
            <a:ahLst/>
            <a:cxnLst>
              <a:cxn ang="0">
                <a:pos x="wd2" y="hd2"/>
              </a:cxn>
              <a:cxn ang="5400000">
                <a:pos x="wd2" y="hd2"/>
              </a:cxn>
              <a:cxn ang="10800000">
                <a:pos x="wd2" y="hd2"/>
              </a:cxn>
              <a:cxn ang="16200000">
                <a:pos x="wd2" y="hd2"/>
              </a:cxn>
            </a:cxnLst>
            <a:rect l="0" t="0" r="r" b="b"/>
            <a:pathLst>
              <a:path w="21600" h="21600" extrusionOk="0">
                <a:moveTo>
                  <a:pt x="0" y="20141"/>
                </a:moveTo>
                <a:lnTo>
                  <a:pt x="18640" y="21600"/>
                </a:lnTo>
                <a:lnTo>
                  <a:pt x="21600" y="0"/>
                </a:lnTo>
                <a:lnTo>
                  <a:pt x="14581" y="5"/>
                </a:lnTo>
                <a:lnTo>
                  <a:pt x="0" y="20141"/>
                </a:lnTo>
                <a:close/>
              </a:path>
            </a:pathLst>
          </a:custGeom>
          <a:gradFill>
            <a:gsLst>
              <a:gs pos="40451">
                <a:srgbClr val="FBFBFB"/>
              </a:gs>
              <a:gs pos="100000">
                <a:srgbClr val="BEBEBE"/>
              </a:gs>
            </a:gsLst>
            <a:path>
              <a:fillToRect l="17464" t="100457" r="82535" b="-457"/>
            </a:path>
          </a:gradFill>
          <a:ln w="12700">
            <a:miter lim="400000"/>
          </a:ln>
          <a:effectLst>
            <a:outerShdw blurRad="660400" dist="327427" dir="5400000" rotWithShape="0">
              <a:srgbClr val="000000">
                <a:alpha val="82888"/>
              </a:srgbClr>
            </a:outerShdw>
          </a:effectLst>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4" name="Shape">
            <a:extLst>
              <a:ext uri="{FF2B5EF4-FFF2-40B4-BE49-F238E27FC236}">
                <a16:creationId xmlns:a16="http://schemas.microsoft.com/office/drawing/2014/main" id="{0E89402C-4198-2453-9947-70B82036288E}"/>
              </a:ext>
            </a:extLst>
          </p:cNvPr>
          <p:cNvSpPr/>
          <p:nvPr/>
        </p:nvSpPr>
        <p:spPr>
          <a:xfrm>
            <a:off x="1717662" y="1208320"/>
            <a:ext cx="1885233" cy="3215410"/>
          </a:xfrm>
          <a:custGeom>
            <a:avLst/>
            <a:gdLst/>
            <a:ahLst/>
            <a:cxnLst>
              <a:cxn ang="0">
                <a:pos x="wd2" y="hd2"/>
              </a:cxn>
              <a:cxn ang="5400000">
                <a:pos x="wd2" y="hd2"/>
              </a:cxn>
              <a:cxn ang="10800000">
                <a:pos x="wd2" y="hd2"/>
              </a:cxn>
              <a:cxn ang="16200000">
                <a:pos x="wd2" y="hd2"/>
              </a:cxn>
            </a:cxnLst>
            <a:rect l="0" t="0" r="r" b="b"/>
            <a:pathLst>
              <a:path w="21600" h="21600" extrusionOk="0">
                <a:moveTo>
                  <a:pt x="347" y="21600"/>
                </a:moveTo>
                <a:lnTo>
                  <a:pt x="0" y="6971"/>
                </a:lnTo>
                <a:lnTo>
                  <a:pt x="21558" y="0"/>
                </a:lnTo>
                <a:lnTo>
                  <a:pt x="21600" y="6099"/>
                </a:lnTo>
                <a:lnTo>
                  <a:pt x="347" y="21600"/>
                </a:lnTo>
                <a:close/>
              </a:path>
            </a:pathLst>
          </a:custGeom>
          <a:gradFill>
            <a:gsLst>
              <a:gs pos="35869">
                <a:srgbClr val="FBFBFB"/>
              </a:gs>
              <a:gs pos="100000">
                <a:srgbClr val="BEBEBE"/>
              </a:gs>
            </a:gsLst>
          </a:gradFill>
          <a:ln w="12700">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7" name="Line">
            <a:extLst>
              <a:ext uri="{FF2B5EF4-FFF2-40B4-BE49-F238E27FC236}">
                <a16:creationId xmlns:a16="http://schemas.microsoft.com/office/drawing/2014/main" id="{0DE3CB14-2209-2EA1-EBFE-8505A2F31A95}"/>
              </a:ext>
            </a:extLst>
          </p:cNvPr>
          <p:cNvSpPr/>
          <p:nvPr/>
        </p:nvSpPr>
        <p:spPr>
          <a:xfrm flipH="1">
            <a:off x="1735222" y="2096004"/>
            <a:ext cx="1874740" cy="2362237"/>
          </a:xfrm>
          <a:prstGeom prst="line">
            <a:avLst/>
          </a:prstGeom>
          <a:ln w="25400">
            <a:solidFill>
              <a:srgbClr val="DCDEE0"/>
            </a:solidFill>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8" name="Shape">
            <a:extLst>
              <a:ext uri="{FF2B5EF4-FFF2-40B4-BE49-F238E27FC236}">
                <a16:creationId xmlns:a16="http://schemas.microsoft.com/office/drawing/2014/main" id="{B9DCF6F6-8253-A32E-0841-C5B142F55873}"/>
              </a:ext>
            </a:extLst>
          </p:cNvPr>
          <p:cNvSpPr/>
          <p:nvPr/>
        </p:nvSpPr>
        <p:spPr>
          <a:xfrm>
            <a:off x="2229402" y="1960278"/>
            <a:ext cx="1987709" cy="19871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82"/>
                </a:lnTo>
                <a:lnTo>
                  <a:pt x="21538" y="21600"/>
                </a:lnTo>
                <a:lnTo>
                  <a:pt x="0" y="20485"/>
                </a:lnTo>
                <a:lnTo>
                  <a:pt x="0" y="0"/>
                </a:lnTo>
                <a:close/>
              </a:path>
            </a:pathLst>
          </a:custGeom>
          <a:ln w="25400">
            <a:solidFill>
              <a:srgbClr val="000000"/>
            </a:solidFill>
            <a:miter lim="400000"/>
          </a:ln>
          <a:effectLst>
            <a:outerShdw blurRad="38100" dist="25400" dir="5400000" rotWithShape="0">
              <a:srgbClr val="000000">
                <a:alpha val="50000"/>
              </a:srgbClr>
            </a:outerShdw>
          </a:effectLst>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401" name="Circle">
            <a:extLst>
              <a:ext uri="{FF2B5EF4-FFF2-40B4-BE49-F238E27FC236}">
                <a16:creationId xmlns:a16="http://schemas.microsoft.com/office/drawing/2014/main" id="{5C2CFF31-C17B-B045-B36C-D174D0E0460A}"/>
              </a:ext>
            </a:extLst>
          </p:cNvPr>
          <p:cNvSpPr/>
          <p:nvPr/>
        </p:nvSpPr>
        <p:spPr>
          <a:xfrm>
            <a:off x="3216188" y="2896387"/>
            <a:ext cx="923681" cy="923681"/>
          </a:xfrm>
          <a:prstGeom prst="ellipse">
            <a:avLst/>
          </a:prstGeom>
          <a:gradFill>
            <a:gsLst>
              <a:gs pos="0">
                <a:srgbClr val="000000">
                  <a:alpha val="32416"/>
                </a:srgbClr>
              </a:gs>
              <a:gs pos="64000">
                <a:srgbClr val="8D9192">
                  <a:alpha val="46873"/>
                </a:srgbClr>
              </a:gs>
              <a:gs pos="98996">
                <a:srgbClr val="FFFFFB">
                  <a:alpha val="0"/>
                </a:srgbClr>
              </a:gs>
            </a:gsLst>
            <a:path>
              <a:fillToRect l="50000" t="50000" r="50000" b="50000"/>
            </a:path>
          </a:gradFill>
          <a:ln w="12700">
            <a:solidFill>
              <a:srgbClr val="000000"/>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407" name="Line">
            <a:extLst>
              <a:ext uri="{FF2B5EF4-FFF2-40B4-BE49-F238E27FC236}">
                <a16:creationId xmlns:a16="http://schemas.microsoft.com/office/drawing/2014/main" id="{60F5A6E5-5941-3502-C0F3-F844F1471A6B}"/>
              </a:ext>
            </a:extLst>
          </p:cNvPr>
          <p:cNvSpPr/>
          <p:nvPr/>
        </p:nvSpPr>
        <p:spPr>
          <a:xfrm flipV="1">
            <a:off x="4272342" y="1960277"/>
            <a:ext cx="439500" cy="2625823"/>
          </a:xfrm>
          <a:prstGeom prst="line">
            <a:avLst/>
          </a:prstGeom>
          <a:ln w="25400">
            <a:solidFill>
              <a:srgbClr val="000000"/>
            </a:solidFill>
            <a:miter lim="400000"/>
            <a:tailEnd type="triangle"/>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410" name="z">
            <a:extLst>
              <a:ext uri="{FF2B5EF4-FFF2-40B4-BE49-F238E27FC236}">
                <a16:creationId xmlns:a16="http://schemas.microsoft.com/office/drawing/2014/main" id="{F54705D1-EF24-3D09-E28C-3E9E79D4ADE1}"/>
              </a:ext>
            </a:extLst>
          </p:cNvPr>
          <p:cNvSpPr txBox="1"/>
          <p:nvPr/>
        </p:nvSpPr>
        <p:spPr>
          <a:xfrm>
            <a:off x="4492566" y="3196936"/>
            <a:ext cx="145473" cy="33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b="0" i="1">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b="0" i="1" u="none" strike="noStrike" kern="0" cap="none" spc="0" normalizeH="0" baseline="0" noProof="0" dirty="0">
                <a:ln>
                  <a:noFill/>
                </a:ln>
                <a:solidFill>
                  <a:srgbClr val="000000"/>
                </a:solidFill>
                <a:effectLst/>
                <a:uLnTx/>
                <a:uFillTx/>
                <a:latin typeface="STIXGeneral-Regular"/>
                <a:sym typeface="STIXGeneral-Regular"/>
              </a:rPr>
              <a:t>z</a:t>
            </a:r>
          </a:p>
        </p:txBody>
      </p:sp>
      <p:sp>
        <p:nvSpPr>
          <p:cNvPr id="412" name="Lens…">
            <a:extLst>
              <a:ext uri="{FF2B5EF4-FFF2-40B4-BE49-F238E27FC236}">
                <a16:creationId xmlns:a16="http://schemas.microsoft.com/office/drawing/2014/main" id="{C53D2C2D-378C-1910-A8A2-F69080B98A02}"/>
              </a:ext>
            </a:extLst>
          </p:cNvPr>
          <p:cNvSpPr txBox="1"/>
          <p:nvPr/>
        </p:nvSpPr>
        <p:spPr>
          <a:xfrm>
            <a:off x="1263921" y="1579006"/>
            <a:ext cx="1282948" cy="49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Lens</a:t>
            </a:r>
          </a:p>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 galaxies</a:t>
            </a:r>
          </a:p>
        </p:txBody>
      </p:sp>
      <p:grpSp>
        <p:nvGrpSpPr>
          <p:cNvPr id="3" name="Group 2">
            <a:extLst>
              <a:ext uri="{FF2B5EF4-FFF2-40B4-BE49-F238E27FC236}">
                <a16:creationId xmlns:a16="http://schemas.microsoft.com/office/drawing/2014/main" id="{9A41E31E-95F1-8BF1-E285-73E75B86B083}"/>
              </a:ext>
            </a:extLst>
          </p:cNvPr>
          <p:cNvGrpSpPr/>
          <p:nvPr/>
        </p:nvGrpSpPr>
        <p:grpSpPr>
          <a:xfrm>
            <a:off x="1905395" y="2194874"/>
            <a:ext cx="2447210" cy="2221044"/>
            <a:chOff x="1765702" y="2216948"/>
            <a:chExt cx="2447210" cy="2221044"/>
          </a:xfrm>
        </p:grpSpPr>
        <p:sp>
          <p:nvSpPr>
            <p:cNvPr id="5" name="Circle">
              <a:extLst>
                <a:ext uri="{FF2B5EF4-FFF2-40B4-BE49-F238E27FC236}">
                  <a16:creationId xmlns:a16="http://schemas.microsoft.com/office/drawing/2014/main" id="{03B36CE3-CFB8-D666-4C14-CDDD8A49BF5B}"/>
                </a:ext>
              </a:extLst>
            </p:cNvPr>
            <p:cNvSpPr/>
            <p:nvPr/>
          </p:nvSpPr>
          <p:spPr>
            <a:xfrm>
              <a:off x="2227149" y="2216948"/>
              <a:ext cx="923681" cy="923681"/>
            </a:xfrm>
            <a:prstGeom prst="ellipse">
              <a:avLst/>
            </a:prstGeom>
            <a:gradFill>
              <a:gsLst>
                <a:gs pos="44000">
                  <a:srgbClr val="000000">
                    <a:alpha val="24958"/>
                  </a:srgbClr>
                </a:gs>
                <a:gs pos="72000">
                  <a:srgbClr val="8D9192">
                    <a:alpha val="36089"/>
                  </a:srgbClr>
                </a:gs>
                <a:gs pos="98996">
                  <a:srgbClr val="FFFFFB">
                    <a:alpha val="0"/>
                  </a:srgbClr>
                </a:gs>
              </a:gsLst>
              <a:path>
                <a:fillToRect l="50000" t="50000" r="50000" b="50000"/>
              </a:path>
            </a:gradFill>
            <a:ln w="12700">
              <a:solidFill>
                <a:srgbClr val="000000"/>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6" name="Google Shape;67;p14">
              <a:extLst>
                <a:ext uri="{FF2B5EF4-FFF2-40B4-BE49-F238E27FC236}">
                  <a16:creationId xmlns:a16="http://schemas.microsoft.com/office/drawing/2014/main" id="{3C5C2A2B-CD36-17E2-9DFA-6BF8BD1DE099}"/>
                </a:ext>
              </a:extLst>
            </p:cNvPr>
            <p:cNvSpPr/>
            <p:nvPr/>
          </p:nvSpPr>
          <p:spPr>
            <a:xfrm rot="2568425">
              <a:off x="2608004" y="3018851"/>
              <a:ext cx="948325" cy="212420"/>
            </a:xfrm>
            <a:prstGeom prst="doubleWave">
              <a:avLst>
                <a:gd name="adj1" fmla="val 12500"/>
                <a:gd name="adj2" fmla="val -7546"/>
              </a:avLst>
            </a:prstGeom>
            <a:gradFill flip="none" rotWithShape="1">
              <a:gsLst>
                <a:gs pos="0">
                  <a:schemeClr val="tx1">
                    <a:lumMod val="65000"/>
                    <a:alpha val="50391"/>
                  </a:schemeClr>
                </a:gs>
                <a:gs pos="99000">
                  <a:srgbClr val="808080"/>
                </a:gs>
                <a:gs pos="48000">
                  <a:schemeClr val="tx1"/>
                </a:gs>
              </a:gsLst>
              <a:path path="circle">
                <a:fillToRect t="100000" r="100000"/>
              </a:path>
              <a:tileRect l="-100000" b="-100000"/>
            </a:grad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7;p14">
              <a:extLst>
                <a:ext uri="{FF2B5EF4-FFF2-40B4-BE49-F238E27FC236}">
                  <a16:creationId xmlns:a16="http://schemas.microsoft.com/office/drawing/2014/main" id="{9483F743-24CC-C964-172A-10F3ED895E86}"/>
                </a:ext>
              </a:extLst>
            </p:cNvPr>
            <p:cNvSpPr/>
            <p:nvPr/>
          </p:nvSpPr>
          <p:spPr>
            <a:xfrm rot="1097902">
              <a:off x="2827397" y="2613452"/>
              <a:ext cx="948325" cy="212420"/>
            </a:xfrm>
            <a:prstGeom prst="doubleWave">
              <a:avLst>
                <a:gd name="adj1" fmla="val 12500"/>
                <a:gd name="adj2" fmla="val -7546"/>
              </a:avLst>
            </a:prstGeom>
            <a:gradFill flip="none" rotWithShape="1">
              <a:gsLst>
                <a:gs pos="0">
                  <a:schemeClr val="tx1">
                    <a:lumMod val="65000"/>
                    <a:alpha val="50391"/>
                  </a:schemeClr>
                </a:gs>
                <a:gs pos="99000">
                  <a:srgbClr val="808080"/>
                </a:gs>
                <a:gs pos="48000">
                  <a:schemeClr val="tx1"/>
                </a:gs>
              </a:gsLst>
              <a:path path="circle">
                <a:fillToRect t="100000" r="100000"/>
              </a:path>
              <a:tileRect l="-100000" b="-100000"/>
            </a:grad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ircle">
              <a:extLst>
                <a:ext uri="{FF2B5EF4-FFF2-40B4-BE49-F238E27FC236}">
                  <a16:creationId xmlns:a16="http://schemas.microsoft.com/office/drawing/2014/main" id="{74C0A597-F51D-0212-5BF0-A394623D64EF}"/>
                </a:ext>
              </a:extLst>
            </p:cNvPr>
            <p:cNvSpPr/>
            <p:nvPr/>
          </p:nvSpPr>
          <p:spPr>
            <a:xfrm>
              <a:off x="3581851" y="2411830"/>
              <a:ext cx="631061" cy="587027"/>
            </a:xfrm>
            <a:prstGeom prst="ellipse">
              <a:avLst/>
            </a:prstGeom>
            <a:gradFill>
              <a:gsLst>
                <a:gs pos="0">
                  <a:srgbClr val="000000">
                    <a:alpha val="27000"/>
                  </a:srgbClr>
                </a:gs>
                <a:gs pos="30674">
                  <a:srgbClr val="8D9192">
                    <a:alpha val="46873"/>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9" name="Circle">
              <a:extLst>
                <a:ext uri="{FF2B5EF4-FFF2-40B4-BE49-F238E27FC236}">
                  <a16:creationId xmlns:a16="http://schemas.microsoft.com/office/drawing/2014/main" id="{0BF467FD-D6AF-C6A2-A021-ACA37A51BB47}"/>
                </a:ext>
              </a:extLst>
            </p:cNvPr>
            <p:cNvSpPr/>
            <p:nvPr/>
          </p:nvSpPr>
          <p:spPr>
            <a:xfrm>
              <a:off x="2740847" y="3096397"/>
              <a:ext cx="299665" cy="266089"/>
            </a:xfrm>
            <a:prstGeom prst="ellipse">
              <a:avLst/>
            </a:prstGeom>
            <a:gradFill>
              <a:gsLst>
                <a:gs pos="0">
                  <a:srgbClr val="000000">
                    <a:alpha val="27000"/>
                  </a:srgbClr>
                </a:gs>
                <a:gs pos="30674">
                  <a:srgbClr val="8D9192">
                    <a:alpha val="46873"/>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10" name="Dark matter">
              <a:extLst>
                <a:ext uri="{FF2B5EF4-FFF2-40B4-BE49-F238E27FC236}">
                  <a16:creationId xmlns:a16="http://schemas.microsoft.com/office/drawing/2014/main" id="{1CC2556E-B80B-DC96-6CDA-7D78B870144A}"/>
                </a:ext>
              </a:extLst>
            </p:cNvPr>
            <p:cNvSpPr txBox="1"/>
            <p:nvPr/>
          </p:nvSpPr>
          <p:spPr>
            <a:xfrm>
              <a:off x="1765702" y="4143312"/>
              <a:ext cx="1499540" cy="294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2300" b="0">
                  <a:latin typeface="Times New Roman"/>
                  <a:ea typeface="Times New Roman"/>
                  <a:cs typeface="Times New Roman"/>
                  <a:sym typeface="Times New Roman"/>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213" b="0" i="0" u="none" strike="noStrike" kern="0" cap="none" spc="0" normalizeH="0" baseline="0" noProof="0" dirty="0">
                  <a:ln>
                    <a:noFill/>
                  </a:ln>
                  <a:solidFill>
                    <a:srgbClr val="000000"/>
                  </a:solidFill>
                  <a:effectLst/>
                  <a:uLnTx/>
                  <a:uFillTx/>
                  <a:latin typeface="+mn-lt"/>
                  <a:cs typeface="Times New Roman"/>
                  <a:sym typeface="Times New Roman"/>
                </a:rPr>
                <a:t>Dark matter</a:t>
              </a:r>
              <a:endParaRPr kumimoji="0" sz="1213" b="0" i="0" u="none" strike="noStrike" kern="0" cap="none" spc="0" normalizeH="0" baseline="0" noProof="0" dirty="0">
                <a:ln>
                  <a:noFill/>
                </a:ln>
                <a:solidFill>
                  <a:srgbClr val="000000"/>
                </a:solidFill>
                <a:effectLst/>
                <a:uLnTx/>
                <a:uFillTx/>
                <a:latin typeface="+mn-lt"/>
                <a:cs typeface="Times New Roman"/>
                <a:sym typeface="Times New Roman"/>
              </a:endParaRPr>
            </a:p>
          </p:txBody>
        </p:sp>
      </p:grpSp>
      <p:sp>
        <p:nvSpPr>
          <p:cNvPr id="11" name="Line">
            <a:extLst>
              <a:ext uri="{FF2B5EF4-FFF2-40B4-BE49-F238E27FC236}">
                <a16:creationId xmlns:a16="http://schemas.microsoft.com/office/drawing/2014/main" id="{5E2EC345-21BF-089C-E070-592E5DCB21FE}"/>
              </a:ext>
            </a:extLst>
          </p:cNvPr>
          <p:cNvSpPr/>
          <p:nvPr/>
        </p:nvSpPr>
        <p:spPr>
          <a:xfrm flipV="1">
            <a:off x="2975494" y="3264959"/>
            <a:ext cx="87394" cy="923681"/>
          </a:xfrm>
          <a:prstGeom prst="line">
            <a:avLst/>
          </a:prstGeom>
          <a:ln w="19050">
            <a:solidFill>
              <a:srgbClr val="000000"/>
            </a:solidFill>
            <a:miter lim="400000"/>
            <a:tailEnd type="triangle"/>
          </a:ln>
        </p:spPr>
        <p:txBody>
          <a:bodyPr lIns="26789" tIns="26789" rIns="26789" bIns="26789" anchor="ctr"/>
          <a:lstStyle/>
          <a:p>
            <a:pPr algn="ctr" defTabSz="914301" fontAlgn="auto" hangingPunct="0">
              <a:spcBef>
                <a:spcPts val="0"/>
              </a:spcBef>
              <a:spcAft>
                <a:spcPts val="0"/>
              </a:spcAft>
              <a:defRPr sz="1600" b="0">
                <a:solidFill>
                  <a:srgbClr val="5E5E5E"/>
                </a:solidFill>
              </a:defRPr>
            </a:pPr>
            <a:endParaRPr sz="844" kern="0">
              <a:solidFill>
                <a:srgbClr val="5E5E5E"/>
              </a:solidFill>
              <a:latin typeface="Helvetica Neue"/>
              <a:ea typeface="Helvetica Neue"/>
              <a:cs typeface="Helvetica Neue"/>
              <a:sym typeface="Helvetica Neue"/>
            </a:endParaRPr>
          </a:p>
        </p:txBody>
      </p:sp>
      <p:sp>
        <p:nvSpPr>
          <p:cNvPr id="4" name="Line">
            <a:extLst>
              <a:ext uri="{FF2B5EF4-FFF2-40B4-BE49-F238E27FC236}">
                <a16:creationId xmlns:a16="http://schemas.microsoft.com/office/drawing/2014/main" id="{F6030E33-25A3-16A2-B66D-88CCBAEC8224}"/>
              </a:ext>
            </a:extLst>
          </p:cNvPr>
          <p:cNvSpPr/>
          <p:nvPr/>
        </p:nvSpPr>
        <p:spPr>
          <a:xfrm>
            <a:off x="2147355" y="1682492"/>
            <a:ext cx="1265111" cy="15229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16" y="3936"/>
                </a:lnTo>
                <a:cubicBezTo>
                  <a:pt x="12101" y="6075"/>
                  <a:pt x="9134" y="8598"/>
                  <a:pt x="6597" y="11435"/>
                </a:cubicBezTo>
                <a:cubicBezTo>
                  <a:pt x="3834" y="14524"/>
                  <a:pt x="1611" y="17948"/>
                  <a:pt x="0" y="21600"/>
                </a:cubicBezTo>
              </a:path>
            </a:pathLst>
          </a:custGeom>
          <a:ln w="25400">
            <a:solidFill>
              <a:srgbClr val="00A2FF">
                <a:lumOff val="-13575"/>
              </a:srgbClr>
            </a:solidFill>
            <a:miter lim="400000"/>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794"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12" name="Line">
            <a:extLst>
              <a:ext uri="{FF2B5EF4-FFF2-40B4-BE49-F238E27FC236}">
                <a16:creationId xmlns:a16="http://schemas.microsoft.com/office/drawing/2014/main" id="{923B4022-F500-6D76-767F-AA297E731352}"/>
              </a:ext>
            </a:extLst>
          </p:cNvPr>
          <p:cNvSpPr/>
          <p:nvPr/>
        </p:nvSpPr>
        <p:spPr>
          <a:xfrm flipV="1">
            <a:off x="1720755" y="1813373"/>
            <a:ext cx="1519617" cy="1185242"/>
          </a:xfrm>
          <a:prstGeom prst="line">
            <a:avLst/>
          </a:prstGeom>
          <a:ln w="25400">
            <a:solidFill>
              <a:srgbClr val="00A2FF">
                <a:lumOff val="-13575"/>
              </a:srgbClr>
            </a:solidFill>
            <a:custDash>
              <a:ds d="200000" sp="200000"/>
            </a:custDash>
            <a:miter lim="400000"/>
            <a:head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794"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14" name="Source…">
            <a:extLst>
              <a:ext uri="{FF2B5EF4-FFF2-40B4-BE49-F238E27FC236}">
                <a16:creationId xmlns:a16="http://schemas.microsoft.com/office/drawing/2014/main" id="{B4C97E96-74A6-6A67-E5C2-3DC05950A63C}"/>
              </a:ext>
            </a:extLst>
          </p:cNvPr>
          <p:cNvSpPr txBox="1"/>
          <p:nvPr/>
        </p:nvSpPr>
        <p:spPr>
          <a:xfrm>
            <a:off x="1918434" y="1007477"/>
            <a:ext cx="1878470" cy="615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Source</a:t>
            </a:r>
          </a:p>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 galaxies</a:t>
            </a:r>
          </a:p>
        </p:txBody>
      </p:sp>
      <p:pic>
        <p:nvPicPr>
          <p:cNvPr id="16" name="ellipses_transparent.png" descr="ellipses_transparent.png">
            <a:extLst>
              <a:ext uri="{FF2B5EF4-FFF2-40B4-BE49-F238E27FC236}">
                <a16:creationId xmlns:a16="http://schemas.microsoft.com/office/drawing/2014/main" id="{F03CFA65-C5A1-2889-2F7A-A0727A4042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10332" y="1176343"/>
            <a:ext cx="1191894" cy="1199227"/>
          </a:xfrm>
          <a:prstGeom prst="rect">
            <a:avLst/>
          </a:prstGeom>
          <a:ln w="12700">
            <a:miter lim="400000"/>
          </a:ln>
        </p:spPr>
      </p:pic>
      <p:sp>
        <p:nvSpPr>
          <p:cNvPr id="17" name="Shape">
            <a:extLst>
              <a:ext uri="{FF2B5EF4-FFF2-40B4-BE49-F238E27FC236}">
                <a16:creationId xmlns:a16="http://schemas.microsoft.com/office/drawing/2014/main" id="{7C5B388A-B938-BA31-2AB3-90AB5B74D590}"/>
              </a:ext>
            </a:extLst>
          </p:cNvPr>
          <p:cNvSpPr/>
          <p:nvPr/>
        </p:nvSpPr>
        <p:spPr>
          <a:xfrm>
            <a:off x="3376536" y="1135012"/>
            <a:ext cx="1238164" cy="12375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158"/>
                </a:lnTo>
                <a:lnTo>
                  <a:pt x="21600" y="21600"/>
                </a:lnTo>
                <a:lnTo>
                  <a:pt x="21600" y="393"/>
                </a:lnTo>
                <a:lnTo>
                  <a:pt x="0" y="0"/>
                </a:lnTo>
                <a:close/>
              </a:path>
            </a:pathLst>
          </a:cu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21" name="Rectangle">
            <a:extLst>
              <a:ext uri="{FF2B5EF4-FFF2-40B4-BE49-F238E27FC236}">
                <a16:creationId xmlns:a16="http://schemas.microsoft.com/office/drawing/2014/main" id="{2D5EA940-6E12-8BF8-C886-FC2206E04E71}"/>
              </a:ext>
            </a:extLst>
          </p:cNvPr>
          <p:cNvSpPr/>
          <p:nvPr/>
        </p:nvSpPr>
        <p:spPr>
          <a:xfrm>
            <a:off x="6611709" y="3762527"/>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2" name="Line">
            <a:extLst>
              <a:ext uri="{FF2B5EF4-FFF2-40B4-BE49-F238E27FC236}">
                <a16:creationId xmlns:a16="http://schemas.microsoft.com/office/drawing/2014/main" id="{CD62F6EC-0B91-462A-1A28-8E1676621C61}"/>
              </a:ext>
            </a:extLst>
          </p:cNvPr>
          <p:cNvSpPr/>
          <p:nvPr/>
        </p:nvSpPr>
        <p:spPr>
          <a:xfrm>
            <a:off x="6339091" y="4354660"/>
            <a:ext cx="454100" cy="1"/>
          </a:xfrm>
          <a:prstGeom prst="line">
            <a:avLst/>
          </a:prstGeom>
          <a:ln w="25400">
            <a:solidFill>
              <a:srgbClr val="FF644E">
                <a:hueOff val="-82419"/>
                <a:satOff val="-9513"/>
                <a:lumOff val="-16343"/>
              </a:srgbClr>
            </a:solidFill>
            <a:miter lim="400000"/>
            <a:headEnd type="triangle"/>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16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Rectangle">
            <a:extLst>
              <a:ext uri="{FF2B5EF4-FFF2-40B4-BE49-F238E27FC236}">
                <a16:creationId xmlns:a16="http://schemas.microsoft.com/office/drawing/2014/main" id="{ECC0B6C0-FF45-C5CB-0CFF-A66A087AF097}"/>
              </a:ext>
            </a:extLst>
          </p:cNvPr>
          <p:cNvSpPr/>
          <p:nvPr/>
        </p:nvSpPr>
        <p:spPr>
          <a:xfrm>
            <a:off x="5298060" y="3760179"/>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pic>
        <p:nvPicPr>
          <p:cNvPr id="24" name="ellipses_lensed.pdf" descr="ellipses_lensed.pdf">
            <a:extLst>
              <a:ext uri="{FF2B5EF4-FFF2-40B4-BE49-F238E27FC236}">
                <a16:creationId xmlns:a16="http://schemas.microsoft.com/office/drawing/2014/main" id="{C9E8A368-9E9B-CB65-8CA1-AEF70F024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602" y="3768745"/>
            <a:ext cx="1231467" cy="1208782"/>
          </a:xfrm>
          <a:prstGeom prst="rect">
            <a:avLst/>
          </a:prstGeom>
          <a:ln w="12700">
            <a:miter lim="400000"/>
          </a:ln>
        </p:spPr>
      </p:pic>
      <p:sp>
        <p:nvSpPr>
          <p:cNvPr id="25" name="Circle">
            <a:extLst>
              <a:ext uri="{FF2B5EF4-FFF2-40B4-BE49-F238E27FC236}">
                <a16:creationId xmlns:a16="http://schemas.microsoft.com/office/drawing/2014/main" id="{0432138D-EC6D-ADD2-1669-B1DADC64A380}"/>
              </a:ext>
            </a:extLst>
          </p:cNvPr>
          <p:cNvSpPr/>
          <p:nvPr/>
        </p:nvSpPr>
        <p:spPr>
          <a:xfrm>
            <a:off x="6450830" y="3636214"/>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6" name="Circle">
            <a:extLst>
              <a:ext uri="{FF2B5EF4-FFF2-40B4-BE49-F238E27FC236}">
                <a16:creationId xmlns:a16="http://schemas.microsoft.com/office/drawing/2014/main" id="{8B1564C9-1ADF-64A0-07D6-5E72D4DDF01C}"/>
              </a:ext>
            </a:extLst>
          </p:cNvPr>
          <p:cNvSpPr/>
          <p:nvPr/>
        </p:nvSpPr>
        <p:spPr>
          <a:xfrm>
            <a:off x="7046887" y="4183158"/>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7" name="Cosmic shear">
            <a:extLst>
              <a:ext uri="{FF2B5EF4-FFF2-40B4-BE49-F238E27FC236}">
                <a16:creationId xmlns:a16="http://schemas.microsoft.com/office/drawing/2014/main" id="{5255549A-2601-428B-58C3-33D15E9483F9}"/>
              </a:ext>
            </a:extLst>
          </p:cNvPr>
          <p:cNvSpPr txBox="1"/>
          <p:nvPr/>
        </p:nvSpPr>
        <p:spPr>
          <a:xfrm>
            <a:off x="5298060" y="3478534"/>
            <a:ext cx="2540399"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2200" b="0">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TIXGeneral-Regular"/>
                <a:sym typeface="STIXGeneral-Regular"/>
              </a:rPr>
              <a:t>Cluster lensing </a:t>
            </a:r>
            <a:endParaRPr kumimoji="0" sz="1600" b="0" i="0" u="none" strike="noStrike" kern="0" cap="none" spc="0" normalizeH="0" baseline="0" noProof="0" dirty="0">
              <a:ln>
                <a:noFill/>
              </a:ln>
              <a:solidFill>
                <a:srgbClr val="000000"/>
              </a:solidFill>
              <a:effectLst/>
              <a:uLnTx/>
              <a:uFillTx/>
              <a:latin typeface="STIXGeneral-Regular"/>
              <a:sym typeface="STIXGeneral-Regular"/>
            </a:endParaRPr>
          </a:p>
        </p:txBody>
      </p:sp>
      <p:grpSp>
        <p:nvGrpSpPr>
          <p:cNvPr id="2" name="Group 1">
            <a:extLst>
              <a:ext uri="{FF2B5EF4-FFF2-40B4-BE49-F238E27FC236}">
                <a16:creationId xmlns:a16="http://schemas.microsoft.com/office/drawing/2014/main" id="{D4A3543A-999A-BDBD-83F6-ECA1AFF39FBC}"/>
              </a:ext>
            </a:extLst>
          </p:cNvPr>
          <p:cNvGrpSpPr/>
          <p:nvPr/>
        </p:nvGrpSpPr>
        <p:grpSpPr>
          <a:xfrm>
            <a:off x="2678951" y="2525011"/>
            <a:ext cx="1387653" cy="1063160"/>
            <a:chOff x="4741486" y="3152290"/>
            <a:chExt cx="1387653" cy="1063160"/>
          </a:xfrm>
        </p:grpSpPr>
        <p:sp>
          <p:nvSpPr>
            <p:cNvPr id="13" name="Oval">
              <a:extLst>
                <a:ext uri="{FF2B5EF4-FFF2-40B4-BE49-F238E27FC236}">
                  <a16:creationId xmlns:a16="http://schemas.microsoft.com/office/drawing/2014/main" id="{30D5A2B6-A093-6E6D-AE06-2203213A47F0}"/>
                </a:ext>
              </a:extLst>
            </p:cNvPr>
            <p:cNvSpPr/>
            <p:nvPr/>
          </p:nvSpPr>
          <p:spPr>
            <a:xfrm>
              <a:off x="4928162" y="3152290"/>
              <a:ext cx="61291" cy="5247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15" name="Oval">
              <a:extLst>
                <a:ext uri="{FF2B5EF4-FFF2-40B4-BE49-F238E27FC236}">
                  <a16:creationId xmlns:a16="http://schemas.microsoft.com/office/drawing/2014/main" id="{82FD067B-0B85-0DDE-82A7-A3AC50C666AB}"/>
                </a:ext>
              </a:extLst>
            </p:cNvPr>
            <p:cNvSpPr/>
            <p:nvPr/>
          </p:nvSpPr>
          <p:spPr>
            <a:xfrm rot="6143798">
              <a:off x="4716327" y="3330926"/>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28" name="Oval">
              <a:extLst>
                <a:ext uri="{FF2B5EF4-FFF2-40B4-BE49-F238E27FC236}">
                  <a16:creationId xmlns:a16="http://schemas.microsoft.com/office/drawing/2014/main" id="{4458C694-EE6D-C357-7681-E9ECEB610771}"/>
                </a:ext>
              </a:extLst>
            </p:cNvPr>
            <p:cNvSpPr/>
            <p:nvPr/>
          </p:nvSpPr>
          <p:spPr>
            <a:xfrm rot="6143798">
              <a:off x="4848088" y="3228436"/>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29" name="++">
              <a:extLst>
                <a:ext uri="{FF2B5EF4-FFF2-40B4-BE49-F238E27FC236}">
                  <a16:creationId xmlns:a16="http://schemas.microsoft.com/office/drawing/2014/main" id="{1D41DEA8-823E-4796-50E8-88FCA84E0FDD}"/>
                </a:ext>
              </a:extLst>
            </p:cNvPr>
            <p:cNvSpPr/>
            <p:nvPr/>
          </p:nvSpPr>
          <p:spPr>
            <a:xfrm rot="6143798">
              <a:off x="5531364" y="3997807"/>
              <a:ext cx="125374" cy="44780"/>
            </a:xfrm>
            <a:prstGeom prst="ellipse">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Light"/>
                  <a:ea typeface="Helvetica Light"/>
                  <a:cs typeface="Helvetica Light"/>
                  <a:sym typeface="Helvetica Light"/>
                </a:defRPr>
              </a:lvl1pPr>
            </a:lstStyle>
            <a:p>
              <a:pPr marL="0" marR="0" lvl="0" indent="0" algn="ctr" defTabSz="366702" eaLnBrk="1" fontAlgn="auto" latinLnBrk="0" hangingPunct="0">
                <a:lnSpc>
                  <a:spcPct val="100000"/>
                </a:lnSpc>
                <a:spcBef>
                  <a:spcPts val="0"/>
                </a:spcBef>
                <a:spcAft>
                  <a:spcPts val="0"/>
                </a:spcAft>
                <a:buClrTx/>
                <a:buSzTx/>
                <a:buFontTx/>
                <a:buNone/>
                <a:tabLst/>
                <a:defRPr/>
              </a:pPr>
              <a:endParaRPr kumimoji="0" sz="794" b="0" i="0" u="none" strike="noStrike" kern="0" cap="none" spc="0" normalizeH="0" baseline="0" noProof="0" dirty="0">
                <a:ln>
                  <a:noFill/>
                </a:ln>
                <a:solidFill>
                  <a:srgbClr val="FFFFFF"/>
                </a:solidFill>
                <a:effectLst/>
                <a:uLnTx/>
                <a:uFillTx/>
                <a:latin typeface="Helvetica Light"/>
                <a:sym typeface="Helvetica Light"/>
              </a:endParaRPr>
            </a:p>
          </p:txBody>
        </p:sp>
        <p:sp>
          <p:nvSpPr>
            <p:cNvPr id="30" name="Oval">
              <a:extLst>
                <a:ext uri="{FF2B5EF4-FFF2-40B4-BE49-F238E27FC236}">
                  <a16:creationId xmlns:a16="http://schemas.microsoft.com/office/drawing/2014/main" id="{3955C789-721B-CD93-5295-D84B88D4BC42}"/>
                </a:ext>
              </a:extLst>
            </p:cNvPr>
            <p:cNvSpPr/>
            <p:nvPr/>
          </p:nvSpPr>
          <p:spPr>
            <a:xfrm rot="6143798">
              <a:off x="4867678" y="3442823"/>
              <a:ext cx="5164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1" name="Oval">
              <a:extLst>
                <a:ext uri="{FF2B5EF4-FFF2-40B4-BE49-F238E27FC236}">
                  <a16:creationId xmlns:a16="http://schemas.microsoft.com/office/drawing/2014/main" id="{BC2FC1DE-298C-5176-C750-851902987EBF}"/>
                </a:ext>
              </a:extLst>
            </p:cNvPr>
            <p:cNvSpPr/>
            <p:nvPr/>
          </p:nvSpPr>
          <p:spPr>
            <a:xfrm rot="6143798">
              <a:off x="5696795" y="3931726"/>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2" name="Oval">
              <a:extLst>
                <a:ext uri="{FF2B5EF4-FFF2-40B4-BE49-F238E27FC236}">
                  <a16:creationId xmlns:a16="http://schemas.microsoft.com/office/drawing/2014/main" id="{D242D2DD-8DFF-6187-00A1-03C3E22D2E0F}"/>
                </a:ext>
              </a:extLst>
            </p:cNvPr>
            <p:cNvSpPr/>
            <p:nvPr/>
          </p:nvSpPr>
          <p:spPr>
            <a:xfrm rot="6143798">
              <a:off x="5874926" y="4014866"/>
              <a:ext cx="51649" cy="76303"/>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3" name="Oval">
              <a:extLst>
                <a:ext uri="{FF2B5EF4-FFF2-40B4-BE49-F238E27FC236}">
                  <a16:creationId xmlns:a16="http://schemas.microsoft.com/office/drawing/2014/main" id="{36C6CBFA-C0C4-C9A9-060A-9331565E5FAE}"/>
                </a:ext>
              </a:extLst>
            </p:cNvPr>
            <p:cNvSpPr/>
            <p:nvPr/>
          </p:nvSpPr>
          <p:spPr>
            <a:xfrm rot="6143798">
              <a:off x="5686526" y="4123661"/>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4" name="Oval">
              <a:extLst>
                <a:ext uri="{FF2B5EF4-FFF2-40B4-BE49-F238E27FC236}">
                  <a16:creationId xmlns:a16="http://schemas.microsoft.com/office/drawing/2014/main" id="{92E6BA04-8909-9A58-3E64-9595FC294268}"/>
                </a:ext>
              </a:extLst>
            </p:cNvPr>
            <p:cNvSpPr/>
            <p:nvPr/>
          </p:nvSpPr>
          <p:spPr>
            <a:xfrm>
              <a:off x="4955839" y="3338001"/>
              <a:ext cx="61291" cy="5247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5" name="Oval">
              <a:extLst>
                <a:ext uri="{FF2B5EF4-FFF2-40B4-BE49-F238E27FC236}">
                  <a16:creationId xmlns:a16="http://schemas.microsoft.com/office/drawing/2014/main" id="{B70D6CD1-3094-69CE-7661-606D33ECD625}"/>
                </a:ext>
              </a:extLst>
            </p:cNvPr>
            <p:cNvSpPr/>
            <p:nvPr/>
          </p:nvSpPr>
          <p:spPr>
            <a:xfrm rot="6143798">
              <a:off x="6037351" y="3292576"/>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6" name="Oval">
              <a:extLst>
                <a:ext uri="{FF2B5EF4-FFF2-40B4-BE49-F238E27FC236}">
                  <a16:creationId xmlns:a16="http://schemas.microsoft.com/office/drawing/2014/main" id="{0C5EAAA1-B1D6-7FF4-DD0C-8A74983C49A3}"/>
                </a:ext>
              </a:extLst>
            </p:cNvPr>
            <p:cNvSpPr/>
            <p:nvPr/>
          </p:nvSpPr>
          <p:spPr>
            <a:xfrm rot="6143798">
              <a:off x="5143018" y="3594796"/>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7" name="Oval">
              <a:extLst>
                <a:ext uri="{FF2B5EF4-FFF2-40B4-BE49-F238E27FC236}">
                  <a16:creationId xmlns:a16="http://schemas.microsoft.com/office/drawing/2014/main" id="{98FB8522-07C0-49AF-61AD-70008B7DF95F}"/>
                </a:ext>
              </a:extLst>
            </p:cNvPr>
            <p:cNvSpPr/>
            <p:nvPr/>
          </p:nvSpPr>
          <p:spPr>
            <a:xfrm rot="6143798">
              <a:off x="5101966" y="3797853"/>
              <a:ext cx="5164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8" name="Oval">
              <a:extLst>
                <a:ext uri="{FF2B5EF4-FFF2-40B4-BE49-F238E27FC236}">
                  <a16:creationId xmlns:a16="http://schemas.microsoft.com/office/drawing/2014/main" id="{4BDAD991-82A7-8283-5F70-7D40D5CE74B8}"/>
                </a:ext>
              </a:extLst>
            </p:cNvPr>
            <p:cNvSpPr/>
            <p:nvPr/>
          </p:nvSpPr>
          <p:spPr>
            <a:xfrm rot="6143798">
              <a:off x="5307083" y="3266097"/>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9" name="Oval">
              <a:extLst>
                <a:ext uri="{FF2B5EF4-FFF2-40B4-BE49-F238E27FC236}">
                  <a16:creationId xmlns:a16="http://schemas.microsoft.com/office/drawing/2014/main" id="{80925CB4-E9AF-1715-5898-B2ED78D45E13}"/>
                </a:ext>
              </a:extLst>
            </p:cNvPr>
            <p:cNvSpPr/>
            <p:nvPr/>
          </p:nvSpPr>
          <p:spPr>
            <a:xfrm rot="6143798">
              <a:off x="5569440" y="3357012"/>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0" name="Oval">
              <a:extLst>
                <a:ext uri="{FF2B5EF4-FFF2-40B4-BE49-F238E27FC236}">
                  <a16:creationId xmlns:a16="http://schemas.microsoft.com/office/drawing/2014/main" id="{82690BF7-3144-0D6F-6A95-05C877E5C449}"/>
                </a:ext>
              </a:extLst>
            </p:cNvPr>
            <p:cNvSpPr/>
            <p:nvPr/>
          </p:nvSpPr>
          <p:spPr>
            <a:xfrm rot="6143798">
              <a:off x="5365766" y="3795943"/>
              <a:ext cx="5164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grpSp>
      <p:sp>
        <p:nvSpPr>
          <p:cNvPr id="41" name="Galaxies">
            <a:extLst>
              <a:ext uri="{FF2B5EF4-FFF2-40B4-BE49-F238E27FC236}">
                <a16:creationId xmlns:a16="http://schemas.microsoft.com/office/drawing/2014/main" id="{185BD954-29FD-23EE-0C6F-4B1D4F1B9F1D}"/>
              </a:ext>
            </a:extLst>
          </p:cNvPr>
          <p:cNvSpPr txBox="1"/>
          <p:nvPr/>
        </p:nvSpPr>
        <p:spPr>
          <a:xfrm>
            <a:off x="3609721" y="2974237"/>
            <a:ext cx="599123" cy="24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300" b="0">
                <a:latin typeface="Times New Roman"/>
                <a:ea typeface="Times New Roman"/>
                <a:cs typeface="Times New Roman"/>
                <a:sym typeface="Times New Roman"/>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sz="1213" b="0" i="0" u="none" strike="noStrike" kern="0" cap="none" spc="0" normalizeH="0" baseline="0" noProof="0" dirty="0">
                <a:ln>
                  <a:noFill/>
                </a:ln>
                <a:solidFill>
                  <a:srgbClr val="000000"/>
                </a:solidFill>
                <a:effectLst/>
                <a:uLnTx/>
                <a:uFillTx/>
                <a:latin typeface="+mn-lt"/>
                <a:cs typeface="Times New Roman"/>
                <a:sym typeface="Times New Roman"/>
              </a:rPr>
              <a:t>Galaxies</a:t>
            </a:r>
          </a:p>
        </p:txBody>
      </p:sp>
      <p:sp>
        <p:nvSpPr>
          <p:cNvPr id="42" name="Line">
            <a:extLst>
              <a:ext uri="{FF2B5EF4-FFF2-40B4-BE49-F238E27FC236}">
                <a16:creationId xmlns:a16="http://schemas.microsoft.com/office/drawing/2014/main" id="{CF20A0DA-AA28-B1BD-9DB2-41C807E067A8}"/>
              </a:ext>
            </a:extLst>
          </p:cNvPr>
          <p:cNvSpPr/>
          <p:nvPr/>
        </p:nvSpPr>
        <p:spPr>
          <a:xfrm flipH="1" flipV="1">
            <a:off x="3579636" y="2800016"/>
            <a:ext cx="204455" cy="186588"/>
          </a:xfrm>
          <a:prstGeom prst="line">
            <a:avLst/>
          </a:prstGeom>
          <a:ln w="25400">
            <a:solidFill>
              <a:srgbClr val="C71900"/>
            </a:solidFill>
            <a:miter lim="400000"/>
            <a:tailEnd type="triangle"/>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452" name="Galaxies">
            <a:extLst>
              <a:ext uri="{FF2B5EF4-FFF2-40B4-BE49-F238E27FC236}">
                <a16:creationId xmlns:a16="http://schemas.microsoft.com/office/drawing/2014/main" id="{6C5C2FE2-B197-8FC7-2449-16659B9465C5}"/>
              </a:ext>
            </a:extLst>
          </p:cNvPr>
          <p:cNvSpPr txBox="1"/>
          <p:nvPr/>
        </p:nvSpPr>
        <p:spPr>
          <a:xfrm>
            <a:off x="3153844" y="4209345"/>
            <a:ext cx="1030331" cy="24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300" b="0">
                <a:latin typeface="Times New Roman"/>
                <a:ea typeface="Times New Roman"/>
                <a:cs typeface="Times New Roman"/>
                <a:sym typeface="Times New Roman"/>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lang="en-US" sz="1213" kern="0" dirty="0">
                <a:solidFill>
                  <a:srgbClr val="000000"/>
                </a:solidFill>
                <a:latin typeface="+mn-lt"/>
              </a:rPr>
              <a:t>Galaxy clusters</a:t>
            </a:r>
            <a:endParaRPr kumimoji="0" sz="1213" b="0" i="0" u="none" strike="noStrike" kern="0" cap="none" spc="0" normalizeH="0" baseline="0" noProof="0" dirty="0">
              <a:ln>
                <a:noFill/>
              </a:ln>
              <a:solidFill>
                <a:srgbClr val="000000"/>
              </a:solidFill>
              <a:effectLst/>
              <a:uLnTx/>
              <a:uFillTx/>
              <a:latin typeface="+mn-lt"/>
              <a:cs typeface="Times New Roman"/>
              <a:sym typeface="Times New Roman"/>
            </a:endParaRPr>
          </a:p>
        </p:txBody>
      </p:sp>
      <p:sp>
        <p:nvSpPr>
          <p:cNvPr id="453" name="Line">
            <a:extLst>
              <a:ext uri="{FF2B5EF4-FFF2-40B4-BE49-F238E27FC236}">
                <a16:creationId xmlns:a16="http://schemas.microsoft.com/office/drawing/2014/main" id="{9DF77128-18B7-31C6-6AED-703CB8C32A0A}"/>
              </a:ext>
            </a:extLst>
          </p:cNvPr>
          <p:cNvSpPr/>
          <p:nvPr/>
        </p:nvSpPr>
        <p:spPr>
          <a:xfrm flipV="1">
            <a:off x="3668076" y="3704798"/>
            <a:ext cx="9952" cy="512280"/>
          </a:xfrm>
          <a:prstGeom prst="line">
            <a:avLst/>
          </a:prstGeom>
          <a:ln w="19050">
            <a:solidFill>
              <a:srgbClr val="00B0F0"/>
            </a:solidFill>
            <a:miter lim="400000"/>
            <a:tailEnd type="triangle"/>
          </a:ln>
        </p:spPr>
        <p:txBody>
          <a:bodyPr lIns="26789" tIns="26789" rIns="26789" bIns="26789" anchor="ctr"/>
          <a:lstStyle/>
          <a:p>
            <a:pPr algn="ctr" defTabSz="914301" fontAlgn="auto" hangingPunct="0">
              <a:spcBef>
                <a:spcPts val="0"/>
              </a:spcBef>
              <a:spcAft>
                <a:spcPts val="0"/>
              </a:spcAft>
              <a:defRPr sz="1600" b="0">
                <a:solidFill>
                  <a:srgbClr val="5E5E5E"/>
                </a:solidFill>
              </a:defRPr>
            </a:pPr>
            <a:endParaRPr sz="844" kern="0">
              <a:solidFill>
                <a:srgbClr val="5E5E5E"/>
              </a:solidFill>
              <a:latin typeface="Helvetica Neue"/>
              <a:ea typeface="Helvetica Neue"/>
              <a:cs typeface="Helvetica Neue"/>
              <a:sym typeface="Helvetica Neue"/>
            </a:endParaRPr>
          </a:p>
        </p:txBody>
      </p:sp>
      <p:sp>
        <p:nvSpPr>
          <p:cNvPr id="455" name="Oval">
            <a:extLst>
              <a:ext uri="{FF2B5EF4-FFF2-40B4-BE49-F238E27FC236}">
                <a16:creationId xmlns:a16="http://schemas.microsoft.com/office/drawing/2014/main" id="{FB458575-001F-18BA-1C21-6BD039A0144D}"/>
              </a:ext>
            </a:extLst>
          </p:cNvPr>
          <p:cNvSpPr/>
          <p:nvPr/>
        </p:nvSpPr>
        <p:spPr>
          <a:xfrm rot="6143798">
            <a:off x="3732578" y="3183457"/>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64" name="Circle">
            <a:extLst>
              <a:ext uri="{FF2B5EF4-FFF2-40B4-BE49-F238E27FC236}">
                <a16:creationId xmlns:a16="http://schemas.microsoft.com/office/drawing/2014/main" id="{D957216F-71C3-C60D-28C5-BFEA562C7748}"/>
              </a:ext>
            </a:extLst>
          </p:cNvPr>
          <p:cNvSpPr/>
          <p:nvPr/>
        </p:nvSpPr>
        <p:spPr>
          <a:xfrm>
            <a:off x="5336332" y="3836620"/>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465" name="Circle">
            <a:extLst>
              <a:ext uri="{FF2B5EF4-FFF2-40B4-BE49-F238E27FC236}">
                <a16:creationId xmlns:a16="http://schemas.microsoft.com/office/drawing/2014/main" id="{16DB0BC9-D999-880D-1F3F-F732DA04DEB8}"/>
              </a:ext>
            </a:extLst>
          </p:cNvPr>
          <p:cNvSpPr/>
          <p:nvPr/>
        </p:nvSpPr>
        <p:spPr>
          <a:xfrm>
            <a:off x="5823146" y="4381516"/>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18" name="TextBox 17">
            <a:extLst>
              <a:ext uri="{FF2B5EF4-FFF2-40B4-BE49-F238E27FC236}">
                <a16:creationId xmlns:a16="http://schemas.microsoft.com/office/drawing/2014/main" id="{811AD5A4-5322-D444-BFA6-914F32E7C9A4}"/>
              </a:ext>
            </a:extLst>
          </p:cNvPr>
          <p:cNvSpPr txBox="1"/>
          <p:nvPr/>
        </p:nvSpPr>
        <p:spPr>
          <a:xfrm>
            <a:off x="933788" y="4675536"/>
            <a:ext cx="2975494" cy="307777"/>
          </a:xfrm>
          <a:prstGeom prst="rect">
            <a:avLst/>
          </a:prstGeom>
          <a:noFill/>
        </p:spPr>
        <p:txBody>
          <a:bodyPr wrap="square">
            <a:spAutoFit/>
          </a:bodyPr>
          <a:lstStyle/>
          <a:p>
            <a:r>
              <a:rPr lang="en-US" sz="1400" dirty="0">
                <a:solidFill>
                  <a:schemeClr val="bg1"/>
                </a:solidFill>
              </a:rPr>
              <a:t>Courtesy: </a:t>
            </a:r>
            <a:r>
              <a:rPr lang="en-US" sz="1400" dirty="0" err="1">
                <a:solidFill>
                  <a:schemeClr val="bg1"/>
                </a:solidFill>
              </a:rPr>
              <a:t>Yuuki</a:t>
            </a:r>
            <a:r>
              <a:rPr lang="en-US" sz="1400" dirty="0">
                <a:solidFill>
                  <a:schemeClr val="bg1"/>
                </a:solidFill>
              </a:rPr>
              <a:t> Omori </a:t>
            </a:r>
          </a:p>
        </p:txBody>
      </p:sp>
      <p:sp>
        <p:nvSpPr>
          <p:cNvPr id="19" name="Line">
            <a:extLst>
              <a:ext uri="{FF2B5EF4-FFF2-40B4-BE49-F238E27FC236}">
                <a16:creationId xmlns:a16="http://schemas.microsoft.com/office/drawing/2014/main" id="{CA7BAA1D-63F7-04F2-D8D8-903EF33254CD}"/>
              </a:ext>
            </a:extLst>
          </p:cNvPr>
          <p:cNvSpPr/>
          <p:nvPr/>
        </p:nvSpPr>
        <p:spPr>
          <a:xfrm flipH="1" flipV="1">
            <a:off x="2740826" y="3110295"/>
            <a:ext cx="496517" cy="1088922"/>
          </a:xfrm>
          <a:prstGeom prst="line">
            <a:avLst/>
          </a:prstGeom>
          <a:ln w="19050">
            <a:solidFill>
              <a:srgbClr val="00B0F0"/>
            </a:solidFill>
            <a:miter lim="400000"/>
            <a:tailEnd type="triangle"/>
          </a:ln>
        </p:spPr>
        <p:txBody>
          <a:bodyPr lIns="26789" tIns="26789" rIns="26789" bIns="26789" anchor="ctr"/>
          <a:lstStyle/>
          <a:p>
            <a:pPr algn="ctr" defTabSz="914301" fontAlgn="auto" hangingPunct="0">
              <a:spcBef>
                <a:spcPts val="0"/>
              </a:spcBef>
              <a:spcAft>
                <a:spcPts val="0"/>
              </a:spcAft>
              <a:defRPr sz="1600" b="0">
                <a:solidFill>
                  <a:srgbClr val="5E5E5E"/>
                </a:solidFill>
              </a:defRPr>
            </a:pPr>
            <a:endParaRPr sz="844" kern="0">
              <a:solidFill>
                <a:srgbClr val="5E5E5E"/>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10502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Rectangle 456">
            <a:extLst>
              <a:ext uri="{FF2B5EF4-FFF2-40B4-BE49-F238E27FC236}">
                <a16:creationId xmlns:a16="http://schemas.microsoft.com/office/drawing/2014/main" id="{3732C542-9A0D-BBA5-F979-504485D326CF}"/>
              </a:ext>
            </a:extLst>
          </p:cNvPr>
          <p:cNvSpPr/>
          <p:nvPr/>
        </p:nvSpPr>
        <p:spPr>
          <a:xfrm>
            <a:off x="914400" y="566918"/>
            <a:ext cx="7707862" cy="4438454"/>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17" name="Title 116">
            <a:extLst>
              <a:ext uri="{FF2B5EF4-FFF2-40B4-BE49-F238E27FC236}">
                <a16:creationId xmlns:a16="http://schemas.microsoft.com/office/drawing/2014/main" id="{2451E97E-0903-A8B4-A2B3-ABF57B563A21}"/>
              </a:ext>
            </a:extLst>
          </p:cNvPr>
          <p:cNvSpPr>
            <a:spLocks noGrp="1"/>
          </p:cNvSpPr>
          <p:nvPr>
            <p:ph type="title"/>
          </p:nvPr>
        </p:nvSpPr>
        <p:spPr/>
        <p:txBody>
          <a:bodyPr/>
          <a:lstStyle/>
          <a:p>
            <a:r>
              <a:rPr lang="en-US" dirty="0">
                <a:latin typeface="+mj-lt"/>
              </a:rPr>
              <a:t>Cluster cosmology data vector: clustering </a:t>
            </a:r>
          </a:p>
        </p:txBody>
      </p:sp>
      <p:sp>
        <p:nvSpPr>
          <p:cNvPr id="377" name="Rectangle">
            <a:extLst>
              <a:ext uri="{FF2B5EF4-FFF2-40B4-BE49-F238E27FC236}">
                <a16:creationId xmlns:a16="http://schemas.microsoft.com/office/drawing/2014/main" id="{B78F4801-ECE8-BA82-99F4-F180BD0DFAE2}"/>
              </a:ext>
            </a:extLst>
          </p:cNvPr>
          <p:cNvSpPr/>
          <p:nvPr/>
        </p:nvSpPr>
        <p:spPr>
          <a:xfrm>
            <a:off x="6611709" y="779300"/>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381" name="Circle">
            <a:extLst>
              <a:ext uri="{FF2B5EF4-FFF2-40B4-BE49-F238E27FC236}">
                <a16:creationId xmlns:a16="http://schemas.microsoft.com/office/drawing/2014/main" id="{2D296B4B-E085-B6D4-3A44-37B2ACAFE97C}"/>
              </a:ext>
            </a:extLst>
          </p:cNvPr>
          <p:cNvSpPr/>
          <p:nvPr/>
        </p:nvSpPr>
        <p:spPr>
          <a:xfrm>
            <a:off x="5336333" y="823805"/>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393" name="Shape">
            <a:extLst>
              <a:ext uri="{FF2B5EF4-FFF2-40B4-BE49-F238E27FC236}">
                <a16:creationId xmlns:a16="http://schemas.microsoft.com/office/drawing/2014/main" id="{6961607B-69B3-A024-2006-32209E1CE29E}"/>
              </a:ext>
            </a:extLst>
          </p:cNvPr>
          <p:cNvSpPr/>
          <p:nvPr/>
        </p:nvSpPr>
        <p:spPr>
          <a:xfrm>
            <a:off x="1742048" y="2101148"/>
            <a:ext cx="2759869" cy="2509281"/>
          </a:xfrm>
          <a:custGeom>
            <a:avLst/>
            <a:gdLst/>
            <a:ahLst/>
            <a:cxnLst>
              <a:cxn ang="0">
                <a:pos x="wd2" y="hd2"/>
              </a:cxn>
              <a:cxn ang="5400000">
                <a:pos x="wd2" y="hd2"/>
              </a:cxn>
              <a:cxn ang="10800000">
                <a:pos x="wd2" y="hd2"/>
              </a:cxn>
              <a:cxn ang="16200000">
                <a:pos x="wd2" y="hd2"/>
              </a:cxn>
            </a:cxnLst>
            <a:rect l="0" t="0" r="r" b="b"/>
            <a:pathLst>
              <a:path w="21600" h="21600" extrusionOk="0">
                <a:moveTo>
                  <a:pt x="0" y="20141"/>
                </a:moveTo>
                <a:lnTo>
                  <a:pt x="18640" y="21600"/>
                </a:lnTo>
                <a:lnTo>
                  <a:pt x="21600" y="0"/>
                </a:lnTo>
                <a:lnTo>
                  <a:pt x="14581" y="5"/>
                </a:lnTo>
                <a:lnTo>
                  <a:pt x="0" y="20141"/>
                </a:lnTo>
                <a:close/>
              </a:path>
            </a:pathLst>
          </a:custGeom>
          <a:gradFill>
            <a:gsLst>
              <a:gs pos="40451">
                <a:srgbClr val="FBFBFB"/>
              </a:gs>
              <a:gs pos="100000">
                <a:srgbClr val="BEBEBE"/>
              </a:gs>
            </a:gsLst>
            <a:path>
              <a:fillToRect l="17464" t="100457" r="82535" b="-457"/>
            </a:path>
          </a:gradFill>
          <a:ln w="12700">
            <a:miter lim="400000"/>
          </a:ln>
          <a:effectLst>
            <a:outerShdw blurRad="660400" dist="327427" dir="5400000" rotWithShape="0">
              <a:srgbClr val="000000">
                <a:alpha val="82888"/>
              </a:srgbClr>
            </a:outerShdw>
          </a:effectLst>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4" name="Shape">
            <a:extLst>
              <a:ext uri="{FF2B5EF4-FFF2-40B4-BE49-F238E27FC236}">
                <a16:creationId xmlns:a16="http://schemas.microsoft.com/office/drawing/2014/main" id="{0E89402C-4198-2453-9947-70B82036288E}"/>
              </a:ext>
            </a:extLst>
          </p:cNvPr>
          <p:cNvSpPr/>
          <p:nvPr/>
        </p:nvSpPr>
        <p:spPr>
          <a:xfrm>
            <a:off x="1717662" y="1208320"/>
            <a:ext cx="1885233" cy="3215410"/>
          </a:xfrm>
          <a:custGeom>
            <a:avLst/>
            <a:gdLst/>
            <a:ahLst/>
            <a:cxnLst>
              <a:cxn ang="0">
                <a:pos x="wd2" y="hd2"/>
              </a:cxn>
              <a:cxn ang="5400000">
                <a:pos x="wd2" y="hd2"/>
              </a:cxn>
              <a:cxn ang="10800000">
                <a:pos x="wd2" y="hd2"/>
              </a:cxn>
              <a:cxn ang="16200000">
                <a:pos x="wd2" y="hd2"/>
              </a:cxn>
            </a:cxnLst>
            <a:rect l="0" t="0" r="r" b="b"/>
            <a:pathLst>
              <a:path w="21600" h="21600" extrusionOk="0">
                <a:moveTo>
                  <a:pt x="347" y="21600"/>
                </a:moveTo>
                <a:lnTo>
                  <a:pt x="0" y="6971"/>
                </a:lnTo>
                <a:lnTo>
                  <a:pt x="21558" y="0"/>
                </a:lnTo>
                <a:lnTo>
                  <a:pt x="21600" y="6099"/>
                </a:lnTo>
                <a:lnTo>
                  <a:pt x="347" y="21600"/>
                </a:lnTo>
                <a:close/>
              </a:path>
            </a:pathLst>
          </a:custGeom>
          <a:gradFill>
            <a:gsLst>
              <a:gs pos="35869">
                <a:srgbClr val="FBFBFB"/>
              </a:gs>
              <a:gs pos="100000">
                <a:srgbClr val="BEBEBE"/>
              </a:gs>
            </a:gsLst>
          </a:gradFill>
          <a:ln w="12700">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7" name="Line">
            <a:extLst>
              <a:ext uri="{FF2B5EF4-FFF2-40B4-BE49-F238E27FC236}">
                <a16:creationId xmlns:a16="http://schemas.microsoft.com/office/drawing/2014/main" id="{0DE3CB14-2209-2EA1-EBFE-8505A2F31A95}"/>
              </a:ext>
            </a:extLst>
          </p:cNvPr>
          <p:cNvSpPr/>
          <p:nvPr/>
        </p:nvSpPr>
        <p:spPr>
          <a:xfrm flipH="1">
            <a:off x="1735222" y="2096004"/>
            <a:ext cx="1874740" cy="2362237"/>
          </a:xfrm>
          <a:prstGeom prst="line">
            <a:avLst/>
          </a:prstGeom>
          <a:ln w="25400">
            <a:solidFill>
              <a:srgbClr val="DCDEE0"/>
            </a:solidFill>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398" name="Shape">
            <a:extLst>
              <a:ext uri="{FF2B5EF4-FFF2-40B4-BE49-F238E27FC236}">
                <a16:creationId xmlns:a16="http://schemas.microsoft.com/office/drawing/2014/main" id="{B9DCF6F6-8253-A32E-0841-C5B142F55873}"/>
              </a:ext>
            </a:extLst>
          </p:cNvPr>
          <p:cNvSpPr/>
          <p:nvPr/>
        </p:nvSpPr>
        <p:spPr>
          <a:xfrm>
            <a:off x="2229402" y="1960278"/>
            <a:ext cx="1987709" cy="19871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82"/>
                </a:lnTo>
                <a:lnTo>
                  <a:pt x="21538" y="21600"/>
                </a:lnTo>
                <a:lnTo>
                  <a:pt x="0" y="20485"/>
                </a:lnTo>
                <a:lnTo>
                  <a:pt x="0" y="0"/>
                </a:lnTo>
                <a:close/>
              </a:path>
            </a:pathLst>
          </a:custGeom>
          <a:ln w="25400">
            <a:solidFill>
              <a:srgbClr val="000000"/>
            </a:solidFill>
            <a:miter lim="400000"/>
          </a:ln>
          <a:effectLst>
            <a:outerShdw blurRad="38100" dist="25400" dir="5400000" rotWithShape="0">
              <a:srgbClr val="000000">
                <a:alpha val="50000"/>
              </a:srgbClr>
            </a:outerShdw>
          </a:effectLst>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401" name="Circle">
            <a:extLst>
              <a:ext uri="{FF2B5EF4-FFF2-40B4-BE49-F238E27FC236}">
                <a16:creationId xmlns:a16="http://schemas.microsoft.com/office/drawing/2014/main" id="{5C2CFF31-C17B-B045-B36C-D174D0E0460A}"/>
              </a:ext>
            </a:extLst>
          </p:cNvPr>
          <p:cNvSpPr/>
          <p:nvPr/>
        </p:nvSpPr>
        <p:spPr>
          <a:xfrm>
            <a:off x="3216188" y="2896387"/>
            <a:ext cx="923681" cy="923681"/>
          </a:xfrm>
          <a:prstGeom prst="ellipse">
            <a:avLst/>
          </a:prstGeom>
          <a:gradFill>
            <a:gsLst>
              <a:gs pos="0">
                <a:srgbClr val="000000">
                  <a:alpha val="32416"/>
                </a:srgbClr>
              </a:gs>
              <a:gs pos="64000">
                <a:srgbClr val="8D9192">
                  <a:alpha val="46873"/>
                </a:srgbClr>
              </a:gs>
              <a:gs pos="98996">
                <a:srgbClr val="FFFFFB">
                  <a:alpha val="0"/>
                </a:srgbClr>
              </a:gs>
            </a:gsLst>
            <a:path>
              <a:fillToRect l="50000" t="50000" r="50000" b="50000"/>
            </a:path>
          </a:gradFill>
          <a:ln w="12700">
            <a:solidFill>
              <a:srgbClr val="000000"/>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407" name="Line">
            <a:extLst>
              <a:ext uri="{FF2B5EF4-FFF2-40B4-BE49-F238E27FC236}">
                <a16:creationId xmlns:a16="http://schemas.microsoft.com/office/drawing/2014/main" id="{60F5A6E5-5941-3502-C0F3-F844F1471A6B}"/>
              </a:ext>
            </a:extLst>
          </p:cNvPr>
          <p:cNvSpPr/>
          <p:nvPr/>
        </p:nvSpPr>
        <p:spPr>
          <a:xfrm flipV="1">
            <a:off x="4272342" y="1960277"/>
            <a:ext cx="439500" cy="2625823"/>
          </a:xfrm>
          <a:prstGeom prst="line">
            <a:avLst/>
          </a:prstGeom>
          <a:ln w="25400">
            <a:solidFill>
              <a:srgbClr val="000000"/>
            </a:solidFill>
            <a:miter lim="400000"/>
            <a:tailEnd type="triangle"/>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410" name="z">
            <a:extLst>
              <a:ext uri="{FF2B5EF4-FFF2-40B4-BE49-F238E27FC236}">
                <a16:creationId xmlns:a16="http://schemas.microsoft.com/office/drawing/2014/main" id="{F54705D1-EF24-3D09-E28C-3E9E79D4ADE1}"/>
              </a:ext>
            </a:extLst>
          </p:cNvPr>
          <p:cNvSpPr txBox="1"/>
          <p:nvPr/>
        </p:nvSpPr>
        <p:spPr>
          <a:xfrm>
            <a:off x="4492566" y="3196936"/>
            <a:ext cx="145473" cy="33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b="0" i="1">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b="0" i="1" u="none" strike="noStrike" kern="0" cap="none" spc="0" normalizeH="0" baseline="0" noProof="0" dirty="0">
                <a:ln>
                  <a:noFill/>
                </a:ln>
                <a:solidFill>
                  <a:srgbClr val="000000"/>
                </a:solidFill>
                <a:effectLst/>
                <a:uLnTx/>
                <a:uFillTx/>
                <a:latin typeface="STIXGeneral-Regular"/>
                <a:sym typeface="STIXGeneral-Regular"/>
              </a:rPr>
              <a:t>z</a:t>
            </a:r>
          </a:p>
        </p:txBody>
      </p:sp>
      <p:sp>
        <p:nvSpPr>
          <p:cNvPr id="412" name="Lens…">
            <a:extLst>
              <a:ext uri="{FF2B5EF4-FFF2-40B4-BE49-F238E27FC236}">
                <a16:creationId xmlns:a16="http://schemas.microsoft.com/office/drawing/2014/main" id="{C53D2C2D-378C-1910-A8A2-F69080B98A02}"/>
              </a:ext>
            </a:extLst>
          </p:cNvPr>
          <p:cNvSpPr txBox="1"/>
          <p:nvPr/>
        </p:nvSpPr>
        <p:spPr>
          <a:xfrm>
            <a:off x="1263921" y="1579006"/>
            <a:ext cx="1282948" cy="49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Lens</a:t>
            </a:r>
          </a:p>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 galaxies</a:t>
            </a:r>
          </a:p>
        </p:txBody>
      </p:sp>
      <p:sp>
        <p:nvSpPr>
          <p:cNvPr id="420" name="Line">
            <a:extLst>
              <a:ext uri="{FF2B5EF4-FFF2-40B4-BE49-F238E27FC236}">
                <a16:creationId xmlns:a16="http://schemas.microsoft.com/office/drawing/2014/main" id="{176E28BF-5E8F-28B7-1591-9C60B2B8A5FC}"/>
              </a:ext>
            </a:extLst>
          </p:cNvPr>
          <p:cNvSpPr/>
          <p:nvPr/>
        </p:nvSpPr>
        <p:spPr>
          <a:xfrm>
            <a:off x="6339091" y="1344121"/>
            <a:ext cx="454100" cy="1"/>
          </a:xfrm>
          <a:prstGeom prst="line">
            <a:avLst/>
          </a:prstGeom>
          <a:ln w="25400">
            <a:solidFill>
              <a:srgbClr val="FF644E">
                <a:hueOff val="-82419"/>
                <a:satOff val="-9513"/>
                <a:lumOff val="-16343"/>
              </a:srgbClr>
            </a:solidFill>
            <a:miter lim="400000"/>
            <a:headEnd type="triangle"/>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16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21" name="Rectangle">
            <a:extLst>
              <a:ext uri="{FF2B5EF4-FFF2-40B4-BE49-F238E27FC236}">
                <a16:creationId xmlns:a16="http://schemas.microsoft.com/office/drawing/2014/main" id="{7B3123B4-BAB7-35C4-D585-B9725566CC31}"/>
              </a:ext>
            </a:extLst>
          </p:cNvPr>
          <p:cNvSpPr/>
          <p:nvPr/>
        </p:nvSpPr>
        <p:spPr>
          <a:xfrm>
            <a:off x="5285359" y="777087"/>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454" name="Galaxy clustering">
            <a:extLst>
              <a:ext uri="{FF2B5EF4-FFF2-40B4-BE49-F238E27FC236}">
                <a16:creationId xmlns:a16="http://schemas.microsoft.com/office/drawing/2014/main" id="{5133BCF3-0FAD-7A0D-6387-1C04F534CF98}"/>
              </a:ext>
            </a:extLst>
          </p:cNvPr>
          <p:cNvSpPr txBox="1"/>
          <p:nvPr/>
        </p:nvSpPr>
        <p:spPr>
          <a:xfrm>
            <a:off x="5298060" y="511042"/>
            <a:ext cx="2565725"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2200" b="0">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TIXGeneral-Regular"/>
                <a:sym typeface="STIXGeneral-Regular"/>
              </a:rPr>
              <a:t>Cluster clustering</a:t>
            </a:r>
            <a:endParaRPr kumimoji="0" sz="1600" b="0" i="0" u="none" strike="noStrike" kern="0" cap="none" spc="0" normalizeH="0" baseline="0" noProof="0" dirty="0">
              <a:ln>
                <a:noFill/>
              </a:ln>
              <a:solidFill>
                <a:srgbClr val="000000"/>
              </a:solidFill>
              <a:effectLst/>
              <a:uLnTx/>
              <a:uFillTx/>
              <a:latin typeface="STIXGeneral-Regular"/>
              <a:sym typeface="STIXGeneral-Regular"/>
            </a:endParaRPr>
          </a:p>
        </p:txBody>
      </p:sp>
      <p:grpSp>
        <p:nvGrpSpPr>
          <p:cNvPr id="3" name="Group 2">
            <a:extLst>
              <a:ext uri="{FF2B5EF4-FFF2-40B4-BE49-F238E27FC236}">
                <a16:creationId xmlns:a16="http://schemas.microsoft.com/office/drawing/2014/main" id="{9A41E31E-95F1-8BF1-E285-73E75B86B083}"/>
              </a:ext>
            </a:extLst>
          </p:cNvPr>
          <p:cNvGrpSpPr/>
          <p:nvPr/>
        </p:nvGrpSpPr>
        <p:grpSpPr>
          <a:xfrm>
            <a:off x="1905395" y="2194874"/>
            <a:ext cx="2447210" cy="2221044"/>
            <a:chOff x="1765702" y="2216948"/>
            <a:chExt cx="2447210" cy="2221044"/>
          </a:xfrm>
        </p:grpSpPr>
        <p:sp>
          <p:nvSpPr>
            <p:cNvPr id="5" name="Circle">
              <a:extLst>
                <a:ext uri="{FF2B5EF4-FFF2-40B4-BE49-F238E27FC236}">
                  <a16:creationId xmlns:a16="http://schemas.microsoft.com/office/drawing/2014/main" id="{03B36CE3-CFB8-D666-4C14-CDDD8A49BF5B}"/>
                </a:ext>
              </a:extLst>
            </p:cNvPr>
            <p:cNvSpPr/>
            <p:nvPr/>
          </p:nvSpPr>
          <p:spPr>
            <a:xfrm>
              <a:off x="2227149" y="2216948"/>
              <a:ext cx="923681" cy="923681"/>
            </a:xfrm>
            <a:prstGeom prst="ellipse">
              <a:avLst/>
            </a:prstGeom>
            <a:gradFill>
              <a:gsLst>
                <a:gs pos="44000">
                  <a:srgbClr val="000000">
                    <a:alpha val="24958"/>
                  </a:srgbClr>
                </a:gs>
                <a:gs pos="72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6" name="Google Shape;67;p14">
              <a:extLst>
                <a:ext uri="{FF2B5EF4-FFF2-40B4-BE49-F238E27FC236}">
                  <a16:creationId xmlns:a16="http://schemas.microsoft.com/office/drawing/2014/main" id="{3C5C2A2B-CD36-17E2-9DFA-6BF8BD1DE099}"/>
                </a:ext>
              </a:extLst>
            </p:cNvPr>
            <p:cNvSpPr/>
            <p:nvPr/>
          </p:nvSpPr>
          <p:spPr>
            <a:xfrm rot="2568425">
              <a:off x="2608004" y="3018851"/>
              <a:ext cx="948325" cy="212420"/>
            </a:xfrm>
            <a:prstGeom prst="doubleWave">
              <a:avLst>
                <a:gd name="adj1" fmla="val 12500"/>
                <a:gd name="adj2" fmla="val -7546"/>
              </a:avLst>
            </a:prstGeom>
            <a:gradFill flip="none" rotWithShape="1">
              <a:gsLst>
                <a:gs pos="0">
                  <a:schemeClr val="tx1">
                    <a:lumMod val="65000"/>
                    <a:alpha val="50391"/>
                  </a:schemeClr>
                </a:gs>
                <a:gs pos="99000">
                  <a:srgbClr val="808080"/>
                </a:gs>
                <a:gs pos="48000">
                  <a:schemeClr val="tx1"/>
                </a:gs>
              </a:gsLst>
              <a:path path="circle">
                <a:fillToRect t="100000" r="100000"/>
              </a:path>
              <a:tileRect l="-100000" b="-100000"/>
            </a:grad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7;p14">
              <a:extLst>
                <a:ext uri="{FF2B5EF4-FFF2-40B4-BE49-F238E27FC236}">
                  <a16:creationId xmlns:a16="http://schemas.microsoft.com/office/drawing/2014/main" id="{9483F743-24CC-C964-172A-10F3ED895E86}"/>
                </a:ext>
              </a:extLst>
            </p:cNvPr>
            <p:cNvSpPr/>
            <p:nvPr/>
          </p:nvSpPr>
          <p:spPr>
            <a:xfrm rot="1097902">
              <a:off x="2827397" y="2613452"/>
              <a:ext cx="948325" cy="212420"/>
            </a:xfrm>
            <a:prstGeom prst="doubleWave">
              <a:avLst>
                <a:gd name="adj1" fmla="val 12500"/>
                <a:gd name="adj2" fmla="val -7546"/>
              </a:avLst>
            </a:prstGeom>
            <a:gradFill flip="none" rotWithShape="1">
              <a:gsLst>
                <a:gs pos="0">
                  <a:schemeClr val="tx1">
                    <a:lumMod val="65000"/>
                    <a:alpha val="50391"/>
                  </a:schemeClr>
                </a:gs>
                <a:gs pos="99000">
                  <a:srgbClr val="808080"/>
                </a:gs>
                <a:gs pos="48000">
                  <a:schemeClr val="tx1"/>
                </a:gs>
              </a:gsLst>
              <a:path path="circle">
                <a:fillToRect t="100000" r="100000"/>
              </a:path>
              <a:tileRect l="-100000" b="-100000"/>
            </a:grad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ircle">
              <a:extLst>
                <a:ext uri="{FF2B5EF4-FFF2-40B4-BE49-F238E27FC236}">
                  <a16:creationId xmlns:a16="http://schemas.microsoft.com/office/drawing/2014/main" id="{74C0A597-F51D-0212-5BF0-A394623D64EF}"/>
                </a:ext>
              </a:extLst>
            </p:cNvPr>
            <p:cNvSpPr/>
            <p:nvPr/>
          </p:nvSpPr>
          <p:spPr>
            <a:xfrm>
              <a:off x="3581851" y="2411830"/>
              <a:ext cx="631061" cy="587027"/>
            </a:xfrm>
            <a:prstGeom prst="ellipse">
              <a:avLst/>
            </a:prstGeom>
            <a:gradFill>
              <a:gsLst>
                <a:gs pos="0">
                  <a:srgbClr val="000000">
                    <a:alpha val="27000"/>
                  </a:srgbClr>
                </a:gs>
                <a:gs pos="30674">
                  <a:srgbClr val="8D9192">
                    <a:alpha val="46873"/>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9" name="Circle">
              <a:extLst>
                <a:ext uri="{FF2B5EF4-FFF2-40B4-BE49-F238E27FC236}">
                  <a16:creationId xmlns:a16="http://schemas.microsoft.com/office/drawing/2014/main" id="{0BF467FD-D6AF-C6A2-A021-ACA37A51BB47}"/>
                </a:ext>
              </a:extLst>
            </p:cNvPr>
            <p:cNvSpPr/>
            <p:nvPr/>
          </p:nvSpPr>
          <p:spPr>
            <a:xfrm>
              <a:off x="2740847" y="3096397"/>
              <a:ext cx="299665" cy="266089"/>
            </a:xfrm>
            <a:prstGeom prst="ellipse">
              <a:avLst/>
            </a:prstGeom>
            <a:gradFill>
              <a:gsLst>
                <a:gs pos="0">
                  <a:srgbClr val="000000">
                    <a:alpha val="27000"/>
                  </a:srgbClr>
                </a:gs>
                <a:gs pos="30674">
                  <a:srgbClr val="8D9192">
                    <a:alpha val="46873"/>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dirty="0">
                <a:solidFill>
                  <a:srgbClr val="FFFFFF"/>
                </a:solidFill>
                <a:latin typeface="Helvetica Light"/>
                <a:ea typeface="Helvetica Light"/>
                <a:cs typeface="Helvetica Light"/>
                <a:sym typeface="Helvetica Light"/>
              </a:endParaRPr>
            </a:p>
          </p:txBody>
        </p:sp>
        <p:sp>
          <p:nvSpPr>
            <p:cNvPr id="10" name="Dark matter">
              <a:extLst>
                <a:ext uri="{FF2B5EF4-FFF2-40B4-BE49-F238E27FC236}">
                  <a16:creationId xmlns:a16="http://schemas.microsoft.com/office/drawing/2014/main" id="{1CC2556E-B80B-DC96-6CDA-7D78B870144A}"/>
                </a:ext>
              </a:extLst>
            </p:cNvPr>
            <p:cNvSpPr txBox="1"/>
            <p:nvPr/>
          </p:nvSpPr>
          <p:spPr>
            <a:xfrm>
              <a:off x="1765702" y="4143312"/>
              <a:ext cx="1499540" cy="294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2300" b="0">
                  <a:latin typeface="Times New Roman"/>
                  <a:ea typeface="Times New Roman"/>
                  <a:cs typeface="Times New Roman"/>
                  <a:sym typeface="Times New Roman"/>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213" b="0" i="0" u="none" strike="noStrike" kern="0" cap="none" spc="0" normalizeH="0" baseline="0" noProof="0" dirty="0">
                  <a:ln>
                    <a:noFill/>
                  </a:ln>
                  <a:solidFill>
                    <a:srgbClr val="000000"/>
                  </a:solidFill>
                  <a:effectLst/>
                  <a:uLnTx/>
                  <a:uFillTx/>
                  <a:latin typeface="+mn-lt"/>
                  <a:cs typeface="Times New Roman"/>
                  <a:sym typeface="Times New Roman"/>
                </a:rPr>
                <a:t>Dark matter</a:t>
              </a:r>
              <a:endParaRPr kumimoji="0" sz="1213" b="0" i="0" u="none" strike="noStrike" kern="0" cap="none" spc="0" normalizeH="0" baseline="0" noProof="0" dirty="0">
                <a:ln>
                  <a:noFill/>
                </a:ln>
                <a:solidFill>
                  <a:srgbClr val="000000"/>
                </a:solidFill>
                <a:effectLst/>
                <a:uLnTx/>
                <a:uFillTx/>
                <a:latin typeface="+mn-lt"/>
                <a:cs typeface="Times New Roman"/>
                <a:sym typeface="Times New Roman"/>
              </a:endParaRPr>
            </a:p>
          </p:txBody>
        </p:sp>
      </p:grpSp>
      <p:sp>
        <p:nvSpPr>
          <p:cNvPr id="11" name="Line">
            <a:extLst>
              <a:ext uri="{FF2B5EF4-FFF2-40B4-BE49-F238E27FC236}">
                <a16:creationId xmlns:a16="http://schemas.microsoft.com/office/drawing/2014/main" id="{5E2EC345-21BF-089C-E070-592E5DCB21FE}"/>
              </a:ext>
            </a:extLst>
          </p:cNvPr>
          <p:cNvSpPr/>
          <p:nvPr/>
        </p:nvSpPr>
        <p:spPr>
          <a:xfrm flipV="1">
            <a:off x="2975494" y="3264959"/>
            <a:ext cx="87394" cy="923681"/>
          </a:xfrm>
          <a:prstGeom prst="line">
            <a:avLst/>
          </a:prstGeom>
          <a:ln w="19050">
            <a:solidFill>
              <a:srgbClr val="000000"/>
            </a:solidFill>
            <a:miter lim="400000"/>
            <a:tailEnd type="triangle"/>
          </a:ln>
        </p:spPr>
        <p:txBody>
          <a:bodyPr lIns="26789" tIns="26789" rIns="26789" bIns="26789" anchor="ctr"/>
          <a:lstStyle/>
          <a:p>
            <a:pPr algn="ctr" defTabSz="914301" fontAlgn="auto" hangingPunct="0">
              <a:spcBef>
                <a:spcPts val="0"/>
              </a:spcBef>
              <a:spcAft>
                <a:spcPts val="0"/>
              </a:spcAft>
              <a:defRPr sz="1600" b="0">
                <a:solidFill>
                  <a:srgbClr val="5E5E5E"/>
                </a:solidFill>
              </a:defRPr>
            </a:pPr>
            <a:endParaRPr sz="844" kern="0">
              <a:solidFill>
                <a:srgbClr val="5E5E5E"/>
              </a:solidFill>
              <a:latin typeface="Helvetica Neue"/>
              <a:ea typeface="Helvetica Neue"/>
              <a:cs typeface="Helvetica Neue"/>
              <a:sym typeface="Helvetica Neue"/>
            </a:endParaRPr>
          </a:p>
        </p:txBody>
      </p:sp>
      <p:sp>
        <p:nvSpPr>
          <p:cNvPr id="4" name="Line">
            <a:extLst>
              <a:ext uri="{FF2B5EF4-FFF2-40B4-BE49-F238E27FC236}">
                <a16:creationId xmlns:a16="http://schemas.microsoft.com/office/drawing/2014/main" id="{F6030E33-25A3-16A2-B66D-88CCBAEC8224}"/>
              </a:ext>
            </a:extLst>
          </p:cNvPr>
          <p:cNvSpPr/>
          <p:nvPr/>
        </p:nvSpPr>
        <p:spPr>
          <a:xfrm>
            <a:off x="2147355" y="1682492"/>
            <a:ext cx="1265111" cy="15229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16" y="3936"/>
                </a:lnTo>
                <a:cubicBezTo>
                  <a:pt x="12101" y="6075"/>
                  <a:pt x="9134" y="8598"/>
                  <a:pt x="6597" y="11435"/>
                </a:cubicBezTo>
                <a:cubicBezTo>
                  <a:pt x="3834" y="14524"/>
                  <a:pt x="1611" y="17948"/>
                  <a:pt x="0" y="21600"/>
                </a:cubicBezTo>
              </a:path>
            </a:pathLst>
          </a:custGeom>
          <a:ln w="25400">
            <a:solidFill>
              <a:srgbClr val="00A2FF">
                <a:lumOff val="-13575"/>
              </a:srgbClr>
            </a:solidFill>
            <a:miter lim="400000"/>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794"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12" name="Line">
            <a:extLst>
              <a:ext uri="{FF2B5EF4-FFF2-40B4-BE49-F238E27FC236}">
                <a16:creationId xmlns:a16="http://schemas.microsoft.com/office/drawing/2014/main" id="{923B4022-F500-6D76-767F-AA297E731352}"/>
              </a:ext>
            </a:extLst>
          </p:cNvPr>
          <p:cNvSpPr/>
          <p:nvPr/>
        </p:nvSpPr>
        <p:spPr>
          <a:xfrm flipV="1">
            <a:off x="1720755" y="1813373"/>
            <a:ext cx="1519617" cy="1185242"/>
          </a:xfrm>
          <a:prstGeom prst="line">
            <a:avLst/>
          </a:prstGeom>
          <a:ln w="25400">
            <a:solidFill>
              <a:srgbClr val="00A2FF">
                <a:lumOff val="-13575"/>
              </a:srgbClr>
            </a:solidFill>
            <a:custDash>
              <a:ds d="200000" sp="200000"/>
            </a:custDash>
            <a:miter lim="400000"/>
            <a:head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794"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14" name="Source…">
            <a:extLst>
              <a:ext uri="{FF2B5EF4-FFF2-40B4-BE49-F238E27FC236}">
                <a16:creationId xmlns:a16="http://schemas.microsoft.com/office/drawing/2014/main" id="{B4C97E96-74A6-6A67-E5C2-3DC05950A63C}"/>
              </a:ext>
            </a:extLst>
          </p:cNvPr>
          <p:cNvSpPr txBox="1"/>
          <p:nvPr/>
        </p:nvSpPr>
        <p:spPr>
          <a:xfrm>
            <a:off x="1918434" y="1007477"/>
            <a:ext cx="1878470" cy="615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Source</a:t>
            </a:r>
          </a:p>
          <a:p>
            <a:pPr algn="ctr" defTabSz="366702" fontAlgn="auto" hangingPunct="0">
              <a:lnSpc>
                <a:spcPts val="1318"/>
              </a:lnSpc>
              <a:spcBef>
                <a:spcPts val="0"/>
              </a:spcBef>
              <a:spcAft>
                <a:spcPts val="0"/>
              </a:spcAft>
              <a:defRPr sz="2300" b="0">
                <a:latin typeface="Times New Roman"/>
                <a:ea typeface="Times New Roman"/>
                <a:cs typeface="Times New Roman"/>
                <a:sym typeface="Times New Roman"/>
              </a:defRPr>
            </a:pPr>
            <a:r>
              <a:rPr sz="1213" kern="0" dirty="0">
                <a:solidFill>
                  <a:srgbClr val="000000"/>
                </a:solidFill>
                <a:latin typeface="+mn-lt"/>
                <a:ea typeface="Times New Roman"/>
                <a:cs typeface="Times New Roman"/>
                <a:sym typeface="Times New Roman"/>
              </a:rPr>
              <a:t> galaxies</a:t>
            </a:r>
          </a:p>
        </p:txBody>
      </p:sp>
      <p:pic>
        <p:nvPicPr>
          <p:cNvPr id="16" name="ellipses_transparent.png" descr="ellipses_transparent.png">
            <a:extLst>
              <a:ext uri="{FF2B5EF4-FFF2-40B4-BE49-F238E27FC236}">
                <a16:creationId xmlns:a16="http://schemas.microsoft.com/office/drawing/2014/main" id="{F03CFA65-C5A1-2889-2F7A-A0727A4042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10332" y="1176343"/>
            <a:ext cx="1191894" cy="1199227"/>
          </a:xfrm>
          <a:prstGeom prst="rect">
            <a:avLst/>
          </a:prstGeom>
          <a:ln w="12700">
            <a:miter lim="400000"/>
          </a:ln>
        </p:spPr>
      </p:pic>
      <p:sp>
        <p:nvSpPr>
          <p:cNvPr id="17" name="Shape">
            <a:extLst>
              <a:ext uri="{FF2B5EF4-FFF2-40B4-BE49-F238E27FC236}">
                <a16:creationId xmlns:a16="http://schemas.microsoft.com/office/drawing/2014/main" id="{7C5B388A-B938-BA31-2AB3-90AB5B74D590}"/>
              </a:ext>
            </a:extLst>
          </p:cNvPr>
          <p:cNvSpPr/>
          <p:nvPr/>
        </p:nvSpPr>
        <p:spPr>
          <a:xfrm>
            <a:off x="3376536" y="1135012"/>
            <a:ext cx="1238164" cy="12375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158"/>
                </a:lnTo>
                <a:lnTo>
                  <a:pt x="21600" y="21600"/>
                </a:lnTo>
                <a:lnTo>
                  <a:pt x="21600" y="393"/>
                </a:lnTo>
                <a:lnTo>
                  <a:pt x="0" y="0"/>
                </a:lnTo>
                <a:close/>
              </a:path>
            </a:pathLst>
          </a:cu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21" name="Rectangle">
            <a:extLst>
              <a:ext uri="{FF2B5EF4-FFF2-40B4-BE49-F238E27FC236}">
                <a16:creationId xmlns:a16="http://schemas.microsoft.com/office/drawing/2014/main" id="{2D5EA940-6E12-8BF8-C886-FC2206E04E71}"/>
              </a:ext>
            </a:extLst>
          </p:cNvPr>
          <p:cNvSpPr/>
          <p:nvPr/>
        </p:nvSpPr>
        <p:spPr>
          <a:xfrm>
            <a:off x="6611709" y="3762527"/>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2" name="Line">
            <a:extLst>
              <a:ext uri="{FF2B5EF4-FFF2-40B4-BE49-F238E27FC236}">
                <a16:creationId xmlns:a16="http://schemas.microsoft.com/office/drawing/2014/main" id="{CD62F6EC-0B91-462A-1A28-8E1676621C61}"/>
              </a:ext>
            </a:extLst>
          </p:cNvPr>
          <p:cNvSpPr/>
          <p:nvPr/>
        </p:nvSpPr>
        <p:spPr>
          <a:xfrm>
            <a:off x="6339091" y="4354660"/>
            <a:ext cx="454100" cy="1"/>
          </a:xfrm>
          <a:prstGeom prst="line">
            <a:avLst/>
          </a:prstGeom>
          <a:ln w="25400">
            <a:solidFill>
              <a:srgbClr val="FF644E">
                <a:hueOff val="-82419"/>
                <a:satOff val="-9513"/>
                <a:lumOff val="-16343"/>
              </a:srgbClr>
            </a:solidFill>
            <a:miter lim="400000"/>
            <a:headEnd type="triangle"/>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16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Rectangle">
            <a:extLst>
              <a:ext uri="{FF2B5EF4-FFF2-40B4-BE49-F238E27FC236}">
                <a16:creationId xmlns:a16="http://schemas.microsoft.com/office/drawing/2014/main" id="{ECC0B6C0-FF45-C5CB-0CFF-A66A087AF097}"/>
              </a:ext>
            </a:extLst>
          </p:cNvPr>
          <p:cNvSpPr/>
          <p:nvPr/>
        </p:nvSpPr>
        <p:spPr>
          <a:xfrm>
            <a:off x="5298060" y="3760179"/>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pic>
        <p:nvPicPr>
          <p:cNvPr id="24" name="ellipses_lensed.pdf" descr="ellipses_lensed.pdf">
            <a:extLst>
              <a:ext uri="{FF2B5EF4-FFF2-40B4-BE49-F238E27FC236}">
                <a16:creationId xmlns:a16="http://schemas.microsoft.com/office/drawing/2014/main" id="{C9E8A368-9E9B-CB65-8CA1-AEF70F024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602" y="3768745"/>
            <a:ext cx="1231467" cy="1208782"/>
          </a:xfrm>
          <a:prstGeom prst="rect">
            <a:avLst/>
          </a:prstGeom>
          <a:ln w="12700">
            <a:miter lim="400000"/>
          </a:ln>
        </p:spPr>
      </p:pic>
      <p:sp>
        <p:nvSpPr>
          <p:cNvPr id="25" name="Circle">
            <a:extLst>
              <a:ext uri="{FF2B5EF4-FFF2-40B4-BE49-F238E27FC236}">
                <a16:creationId xmlns:a16="http://schemas.microsoft.com/office/drawing/2014/main" id="{0432138D-EC6D-ADD2-1669-B1DADC64A380}"/>
              </a:ext>
            </a:extLst>
          </p:cNvPr>
          <p:cNvSpPr/>
          <p:nvPr/>
        </p:nvSpPr>
        <p:spPr>
          <a:xfrm>
            <a:off x="6450830" y="3636214"/>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6" name="Circle">
            <a:extLst>
              <a:ext uri="{FF2B5EF4-FFF2-40B4-BE49-F238E27FC236}">
                <a16:creationId xmlns:a16="http://schemas.microsoft.com/office/drawing/2014/main" id="{8B1564C9-1ADF-64A0-07D6-5E72D4DDF01C}"/>
              </a:ext>
            </a:extLst>
          </p:cNvPr>
          <p:cNvSpPr/>
          <p:nvPr/>
        </p:nvSpPr>
        <p:spPr>
          <a:xfrm>
            <a:off x="7046887" y="4183158"/>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27" name="Cosmic shear">
            <a:extLst>
              <a:ext uri="{FF2B5EF4-FFF2-40B4-BE49-F238E27FC236}">
                <a16:creationId xmlns:a16="http://schemas.microsoft.com/office/drawing/2014/main" id="{5255549A-2601-428B-58C3-33D15E9483F9}"/>
              </a:ext>
            </a:extLst>
          </p:cNvPr>
          <p:cNvSpPr txBox="1"/>
          <p:nvPr/>
        </p:nvSpPr>
        <p:spPr>
          <a:xfrm>
            <a:off x="5285360" y="3478534"/>
            <a:ext cx="2553100"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2200" b="0">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TIXGeneral-Regular"/>
                <a:sym typeface="STIXGeneral-Regular"/>
              </a:rPr>
              <a:t>Cluster lensing </a:t>
            </a:r>
            <a:endParaRPr kumimoji="0" sz="1600" b="0" i="0" u="none" strike="noStrike" kern="0" cap="none" spc="0" normalizeH="0" baseline="0" noProof="0" dirty="0">
              <a:ln>
                <a:noFill/>
              </a:ln>
              <a:solidFill>
                <a:srgbClr val="000000"/>
              </a:solidFill>
              <a:effectLst/>
              <a:uLnTx/>
              <a:uFillTx/>
              <a:latin typeface="STIXGeneral-Regular"/>
              <a:sym typeface="STIXGeneral-Regular"/>
            </a:endParaRPr>
          </a:p>
        </p:txBody>
      </p:sp>
      <p:grpSp>
        <p:nvGrpSpPr>
          <p:cNvPr id="2" name="Group 1">
            <a:extLst>
              <a:ext uri="{FF2B5EF4-FFF2-40B4-BE49-F238E27FC236}">
                <a16:creationId xmlns:a16="http://schemas.microsoft.com/office/drawing/2014/main" id="{D4A3543A-999A-BDBD-83F6-ECA1AFF39FBC}"/>
              </a:ext>
            </a:extLst>
          </p:cNvPr>
          <p:cNvGrpSpPr/>
          <p:nvPr/>
        </p:nvGrpSpPr>
        <p:grpSpPr>
          <a:xfrm>
            <a:off x="2678951" y="2525011"/>
            <a:ext cx="1387653" cy="1063160"/>
            <a:chOff x="4741486" y="3152290"/>
            <a:chExt cx="1387653" cy="1063160"/>
          </a:xfrm>
        </p:grpSpPr>
        <p:sp>
          <p:nvSpPr>
            <p:cNvPr id="13" name="Oval">
              <a:extLst>
                <a:ext uri="{FF2B5EF4-FFF2-40B4-BE49-F238E27FC236}">
                  <a16:creationId xmlns:a16="http://schemas.microsoft.com/office/drawing/2014/main" id="{30D5A2B6-A093-6E6D-AE06-2203213A47F0}"/>
                </a:ext>
              </a:extLst>
            </p:cNvPr>
            <p:cNvSpPr/>
            <p:nvPr/>
          </p:nvSpPr>
          <p:spPr>
            <a:xfrm>
              <a:off x="4928162" y="3152290"/>
              <a:ext cx="61291" cy="5247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15" name="Oval">
              <a:extLst>
                <a:ext uri="{FF2B5EF4-FFF2-40B4-BE49-F238E27FC236}">
                  <a16:creationId xmlns:a16="http://schemas.microsoft.com/office/drawing/2014/main" id="{82FD067B-0B85-0DDE-82A7-A3AC50C666AB}"/>
                </a:ext>
              </a:extLst>
            </p:cNvPr>
            <p:cNvSpPr/>
            <p:nvPr/>
          </p:nvSpPr>
          <p:spPr>
            <a:xfrm rot="6143798">
              <a:off x="4716327" y="3330926"/>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28" name="Oval">
              <a:extLst>
                <a:ext uri="{FF2B5EF4-FFF2-40B4-BE49-F238E27FC236}">
                  <a16:creationId xmlns:a16="http://schemas.microsoft.com/office/drawing/2014/main" id="{4458C694-EE6D-C357-7681-E9ECEB610771}"/>
                </a:ext>
              </a:extLst>
            </p:cNvPr>
            <p:cNvSpPr/>
            <p:nvPr/>
          </p:nvSpPr>
          <p:spPr>
            <a:xfrm rot="6143798">
              <a:off x="4848088" y="3228436"/>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29" name="++">
              <a:extLst>
                <a:ext uri="{FF2B5EF4-FFF2-40B4-BE49-F238E27FC236}">
                  <a16:creationId xmlns:a16="http://schemas.microsoft.com/office/drawing/2014/main" id="{1D41DEA8-823E-4796-50E8-88FCA84E0FDD}"/>
                </a:ext>
              </a:extLst>
            </p:cNvPr>
            <p:cNvSpPr/>
            <p:nvPr/>
          </p:nvSpPr>
          <p:spPr>
            <a:xfrm rot="6143798">
              <a:off x="5531364" y="3997807"/>
              <a:ext cx="125374" cy="44780"/>
            </a:xfrm>
            <a:prstGeom prst="ellipse">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b="0">
                  <a:solidFill>
                    <a:srgbClr val="FFFFFF"/>
                  </a:solidFill>
                  <a:latin typeface="Helvetica Light"/>
                  <a:ea typeface="Helvetica Light"/>
                  <a:cs typeface="Helvetica Light"/>
                  <a:sym typeface="Helvetica Light"/>
                </a:defRPr>
              </a:lvl1pPr>
            </a:lstStyle>
            <a:p>
              <a:pPr marL="0" marR="0" lvl="0" indent="0" algn="ctr" defTabSz="366702" eaLnBrk="1" fontAlgn="auto" latinLnBrk="0" hangingPunct="0">
                <a:lnSpc>
                  <a:spcPct val="100000"/>
                </a:lnSpc>
                <a:spcBef>
                  <a:spcPts val="0"/>
                </a:spcBef>
                <a:spcAft>
                  <a:spcPts val="0"/>
                </a:spcAft>
                <a:buClrTx/>
                <a:buSzTx/>
                <a:buFontTx/>
                <a:buNone/>
                <a:tabLst/>
                <a:defRPr/>
              </a:pPr>
              <a:endParaRPr kumimoji="0" sz="794" b="0" i="0" u="none" strike="noStrike" kern="0" cap="none" spc="0" normalizeH="0" baseline="0" noProof="0" dirty="0">
                <a:ln>
                  <a:noFill/>
                </a:ln>
                <a:solidFill>
                  <a:srgbClr val="FFFFFF"/>
                </a:solidFill>
                <a:effectLst/>
                <a:uLnTx/>
                <a:uFillTx/>
                <a:latin typeface="Helvetica Light"/>
                <a:sym typeface="Helvetica Light"/>
              </a:endParaRPr>
            </a:p>
          </p:txBody>
        </p:sp>
        <p:sp>
          <p:nvSpPr>
            <p:cNvPr id="30" name="Oval">
              <a:extLst>
                <a:ext uri="{FF2B5EF4-FFF2-40B4-BE49-F238E27FC236}">
                  <a16:creationId xmlns:a16="http://schemas.microsoft.com/office/drawing/2014/main" id="{3955C789-721B-CD93-5295-D84B88D4BC42}"/>
                </a:ext>
              </a:extLst>
            </p:cNvPr>
            <p:cNvSpPr/>
            <p:nvPr/>
          </p:nvSpPr>
          <p:spPr>
            <a:xfrm rot="6143798">
              <a:off x="4867678" y="3442823"/>
              <a:ext cx="5164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1" name="Oval">
              <a:extLst>
                <a:ext uri="{FF2B5EF4-FFF2-40B4-BE49-F238E27FC236}">
                  <a16:creationId xmlns:a16="http://schemas.microsoft.com/office/drawing/2014/main" id="{BC2FC1DE-298C-5176-C750-851902987EBF}"/>
                </a:ext>
              </a:extLst>
            </p:cNvPr>
            <p:cNvSpPr/>
            <p:nvPr/>
          </p:nvSpPr>
          <p:spPr>
            <a:xfrm rot="6143798">
              <a:off x="5696795" y="3931726"/>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2" name="Oval">
              <a:extLst>
                <a:ext uri="{FF2B5EF4-FFF2-40B4-BE49-F238E27FC236}">
                  <a16:creationId xmlns:a16="http://schemas.microsoft.com/office/drawing/2014/main" id="{D242D2DD-8DFF-6187-00A1-03C3E22D2E0F}"/>
                </a:ext>
              </a:extLst>
            </p:cNvPr>
            <p:cNvSpPr/>
            <p:nvPr/>
          </p:nvSpPr>
          <p:spPr>
            <a:xfrm rot="6143798">
              <a:off x="5874926" y="4014866"/>
              <a:ext cx="51649" cy="76303"/>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3" name="Oval">
              <a:extLst>
                <a:ext uri="{FF2B5EF4-FFF2-40B4-BE49-F238E27FC236}">
                  <a16:creationId xmlns:a16="http://schemas.microsoft.com/office/drawing/2014/main" id="{36C6CBFA-C0C4-C9A9-060A-9331565E5FAE}"/>
                </a:ext>
              </a:extLst>
            </p:cNvPr>
            <p:cNvSpPr/>
            <p:nvPr/>
          </p:nvSpPr>
          <p:spPr>
            <a:xfrm rot="6143798">
              <a:off x="5686526" y="4123661"/>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4" name="Oval">
              <a:extLst>
                <a:ext uri="{FF2B5EF4-FFF2-40B4-BE49-F238E27FC236}">
                  <a16:creationId xmlns:a16="http://schemas.microsoft.com/office/drawing/2014/main" id="{92E6BA04-8909-9A58-3E64-9595FC294268}"/>
                </a:ext>
              </a:extLst>
            </p:cNvPr>
            <p:cNvSpPr/>
            <p:nvPr/>
          </p:nvSpPr>
          <p:spPr>
            <a:xfrm>
              <a:off x="4955839" y="3338001"/>
              <a:ext cx="61291" cy="5247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5" name="Oval">
              <a:extLst>
                <a:ext uri="{FF2B5EF4-FFF2-40B4-BE49-F238E27FC236}">
                  <a16:creationId xmlns:a16="http://schemas.microsoft.com/office/drawing/2014/main" id="{B70D6CD1-3094-69CE-7661-606D33ECD625}"/>
                </a:ext>
              </a:extLst>
            </p:cNvPr>
            <p:cNvSpPr/>
            <p:nvPr/>
          </p:nvSpPr>
          <p:spPr>
            <a:xfrm rot="6143798">
              <a:off x="6037351" y="3292576"/>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6" name="Oval">
              <a:extLst>
                <a:ext uri="{FF2B5EF4-FFF2-40B4-BE49-F238E27FC236}">
                  <a16:creationId xmlns:a16="http://schemas.microsoft.com/office/drawing/2014/main" id="{0C5EAAA1-B1D6-7FF4-DD0C-8A74983C49A3}"/>
                </a:ext>
              </a:extLst>
            </p:cNvPr>
            <p:cNvSpPr/>
            <p:nvPr/>
          </p:nvSpPr>
          <p:spPr>
            <a:xfrm rot="6143798">
              <a:off x="5143018" y="3594796"/>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7" name="Oval">
              <a:extLst>
                <a:ext uri="{FF2B5EF4-FFF2-40B4-BE49-F238E27FC236}">
                  <a16:creationId xmlns:a16="http://schemas.microsoft.com/office/drawing/2014/main" id="{98FB8522-07C0-49AF-61AD-70008B7DF95F}"/>
                </a:ext>
              </a:extLst>
            </p:cNvPr>
            <p:cNvSpPr/>
            <p:nvPr/>
          </p:nvSpPr>
          <p:spPr>
            <a:xfrm rot="6143798">
              <a:off x="5101966" y="3797853"/>
              <a:ext cx="5164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8" name="Oval">
              <a:extLst>
                <a:ext uri="{FF2B5EF4-FFF2-40B4-BE49-F238E27FC236}">
                  <a16:creationId xmlns:a16="http://schemas.microsoft.com/office/drawing/2014/main" id="{4BDAD991-82A7-8283-5F70-7D40D5CE74B8}"/>
                </a:ext>
              </a:extLst>
            </p:cNvPr>
            <p:cNvSpPr/>
            <p:nvPr/>
          </p:nvSpPr>
          <p:spPr>
            <a:xfrm rot="6143798">
              <a:off x="5307083" y="3266097"/>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39" name="Oval">
              <a:extLst>
                <a:ext uri="{FF2B5EF4-FFF2-40B4-BE49-F238E27FC236}">
                  <a16:creationId xmlns:a16="http://schemas.microsoft.com/office/drawing/2014/main" id="{80925CB4-E9AF-1715-5898-B2ED78D45E13}"/>
                </a:ext>
              </a:extLst>
            </p:cNvPr>
            <p:cNvSpPr/>
            <p:nvPr/>
          </p:nvSpPr>
          <p:spPr>
            <a:xfrm rot="6143798">
              <a:off x="5569440" y="3357012"/>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0" name="Oval">
              <a:extLst>
                <a:ext uri="{FF2B5EF4-FFF2-40B4-BE49-F238E27FC236}">
                  <a16:creationId xmlns:a16="http://schemas.microsoft.com/office/drawing/2014/main" id="{82690BF7-3144-0D6F-6A95-05C877E5C449}"/>
                </a:ext>
              </a:extLst>
            </p:cNvPr>
            <p:cNvSpPr/>
            <p:nvPr/>
          </p:nvSpPr>
          <p:spPr>
            <a:xfrm rot="6143798">
              <a:off x="5365766" y="3795943"/>
              <a:ext cx="5164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grpSp>
      <p:sp>
        <p:nvSpPr>
          <p:cNvPr id="41" name="Galaxies">
            <a:extLst>
              <a:ext uri="{FF2B5EF4-FFF2-40B4-BE49-F238E27FC236}">
                <a16:creationId xmlns:a16="http://schemas.microsoft.com/office/drawing/2014/main" id="{185BD954-29FD-23EE-0C6F-4B1D4F1B9F1D}"/>
              </a:ext>
            </a:extLst>
          </p:cNvPr>
          <p:cNvSpPr txBox="1"/>
          <p:nvPr/>
        </p:nvSpPr>
        <p:spPr>
          <a:xfrm>
            <a:off x="3609721" y="2974237"/>
            <a:ext cx="599123" cy="24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300" b="0">
                <a:latin typeface="Times New Roman"/>
                <a:ea typeface="Times New Roman"/>
                <a:cs typeface="Times New Roman"/>
                <a:sym typeface="Times New Roman"/>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sz="1213" b="0" i="0" u="none" strike="noStrike" kern="0" cap="none" spc="0" normalizeH="0" baseline="0" noProof="0" dirty="0">
                <a:ln>
                  <a:noFill/>
                </a:ln>
                <a:solidFill>
                  <a:srgbClr val="000000"/>
                </a:solidFill>
                <a:effectLst/>
                <a:uLnTx/>
                <a:uFillTx/>
                <a:latin typeface="+mn-lt"/>
                <a:cs typeface="Times New Roman"/>
                <a:sym typeface="Times New Roman"/>
              </a:rPr>
              <a:t>Galaxies</a:t>
            </a:r>
          </a:p>
        </p:txBody>
      </p:sp>
      <p:sp>
        <p:nvSpPr>
          <p:cNvPr id="42" name="Line">
            <a:extLst>
              <a:ext uri="{FF2B5EF4-FFF2-40B4-BE49-F238E27FC236}">
                <a16:creationId xmlns:a16="http://schemas.microsoft.com/office/drawing/2014/main" id="{CF20A0DA-AA28-B1BD-9DB2-41C807E067A8}"/>
              </a:ext>
            </a:extLst>
          </p:cNvPr>
          <p:cNvSpPr/>
          <p:nvPr/>
        </p:nvSpPr>
        <p:spPr>
          <a:xfrm flipH="1" flipV="1">
            <a:off x="3579636" y="2800016"/>
            <a:ext cx="204455" cy="186588"/>
          </a:xfrm>
          <a:prstGeom prst="line">
            <a:avLst/>
          </a:prstGeom>
          <a:ln w="25400">
            <a:solidFill>
              <a:srgbClr val="C71900"/>
            </a:solidFill>
            <a:miter lim="400000"/>
            <a:tailEnd type="triangle"/>
          </a:ln>
        </p:spPr>
        <p:txBody>
          <a:bodyPr lIns="26789" tIns="26789" rIns="26789" bIns="26789" anchor="ctr"/>
          <a:lstStyle/>
          <a:p>
            <a:pPr algn="ctr" defTabSz="366702" fontAlgn="auto" hangingPunct="0">
              <a:spcBef>
                <a:spcPts val="0"/>
              </a:spcBef>
              <a:spcAft>
                <a:spcPts val="0"/>
              </a:spcAft>
              <a:defRPr b="0">
                <a:latin typeface="Helvetica Light"/>
                <a:ea typeface="Helvetica Light"/>
                <a:cs typeface="Helvetica Light"/>
                <a:sym typeface="Helvetica Light"/>
              </a:defRPr>
            </a:pPr>
            <a:endParaRPr sz="794" kern="0">
              <a:solidFill>
                <a:srgbClr val="000000"/>
              </a:solidFill>
              <a:latin typeface="Helvetica Light"/>
              <a:ea typeface="Helvetica Light"/>
              <a:cs typeface="Helvetica Light"/>
              <a:sym typeface="Helvetica Light"/>
            </a:endParaRPr>
          </a:p>
        </p:txBody>
      </p:sp>
      <p:sp>
        <p:nvSpPr>
          <p:cNvPr id="43" name="Rectangle">
            <a:extLst>
              <a:ext uri="{FF2B5EF4-FFF2-40B4-BE49-F238E27FC236}">
                <a16:creationId xmlns:a16="http://schemas.microsoft.com/office/drawing/2014/main" id="{0A8407F4-5E7E-CDB7-5F21-EA6113DC0FEA}"/>
              </a:ext>
            </a:extLst>
          </p:cNvPr>
          <p:cNvSpPr/>
          <p:nvPr/>
        </p:nvSpPr>
        <p:spPr>
          <a:xfrm>
            <a:off x="6611709" y="2258556"/>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44" name="Line">
            <a:extLst>
              <a:ext uri="{FF2B5EF4-FFF2-40B4-BE49-F238E27FC236}">
                <a16:creationId xmlns:a16="http://schemas.microsoft.com/office/drawing/2014/main" id="{C9B24F1C-82B7-EBB0-7862-B0F80B3D8AC4}"/>
              </a:ext>
            </a:extLst>
          </p:cNvPr>
          <p:cNvSpPr/>
          <p:nvPr/>
        </p:nvSpPr>
        <p:spPr>
          <a:xfrm>
            <a:off x="6339091" y="2865147"/>
            <a:ext cx="454100" cy="1"/>
          </a:xfrm>
          <a:prstGeom prst="line">
            <a:avLst/>
          </a:prstGeom>
          <a:ln w="25400">
            <a:solidFill>
              <a:srgbClr val="FF644E">
                <a:hueOff val="-82419"/>
                <a:satOff val="-9513"/>
                <a:lumOff val="-16343"/>
              </a:srgbClr>
            </a:solidFill>
            <a:miter lim="400000"/>
            <a:headEnd type="triangle"/>
            <a:tailEnd type="triangle"/>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16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5" name="Rectangle">
            <a:extLst>
              <a:ext uri="{FF2B5EF4-FFF2-40B4-BE49-F238E27FC236}">
                <a16:creationId xmlns:a16="http://schemas.microsoft.com/office/drawing/2014/main" id="{8F7618DA-800F-640A-DA8B-2CFCBC8C23C4}"/>
              </a:ext>
            </a:extLst>
          </p:cNvPr>
          <p:cNvSpPr/>
          <p:nvPr/>
        </p:nvSpPr>
        <p:spPr>
          <a:xfrm>
            <a:off x="5285359" y="2258836"/>
            <a:ext cx="1238164" cy="1212624"/>
          </a:xfrm>
          <a:prstGeom prst="rect">
            <a:avLst/>
          </a:prstGeom>
          <a:ln w="25400">
            <a:solidFill>
              <a:srgbClr val="000000"/>
            </a:solidFill>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grpSp>
        <p:nvGrpSpPr>
          <p:cNvPr id="46" name="Group 45">
            <a:extLst>
              <a:ext uri="{FF2B5EF4-FFF2-40B4-BE49-F238E27FC236}">
                <a16:creationId xmlns:a16="http://schemas.microsoft.com/office/drawing/2014/main" id="{187524E4-F266-59E2-8182-F5996FFC14F5}"/>
              </a:ext>
            </a:extLst>
          </p:cNvPr>
          <p:cNvGrpSpPr/>
          <p:nvPr/>
        </p:nvGrpSpPr>
        <p:grpSpPr>
          <a:xfrm>
            <a:off x="6900368" y="2367136"/>
            <a:ext cx="133677" cy="130479"/>
            <a:chOff x="5543633" y="2548662"/>
            <a:chExt cx="133677" cy="130479"/>
          </a:xfrm>
        </p:grpSpPr>
        <p:sp>
          <p:nvSpPr>
            <p:cNvPr id="47" name="Circle">
              <a:extLst>
                <a:ext uri="{FF2B5EF4-FFF2-40B4-BE49-F238E27FC236}">
                  <a16:creationId xmlns:a16="http://schemas.microsoft.com/office/drawing/2014/main" id="{3E5BCC94-7881-DC79-FD66-F862832B6FF2}"/>
                </a:ext>
              </a:extLst>
            </p:cNvPr>
            <p:cNvSpPr/>
            <p:nvPr/>
          </p:nvSpPr>
          <p:spPr>
            <a:xfrm>
              <a:off x="5614166" y="2548662"/>
              <a:ext cx="23163" cy="19313"/>
            </a:xfrm>
            <a:prstGeom prst="ellipse">
              <a:avLst/>
            </a:prstGeom>
            <a:solidFill>
              <a:srgbClr val="FAAC1F"/>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8" name="Shape">
              <a:extLst>
                <a:ext uri="{FF2B5EF4-FFF2-40B4-BE49-F238E27FC236}">
                  <a16:creationId xmlns:a16="http://schemas.microsoft.com/office/drawing/2014/main" id="{5BCF28D0-4291-2DD0-F904-243B3F181DB2}"/>
                </a:ext>
              </a:extLst>
            </p:cNvPr>
            <p:cNvSpPr/>
            <p:nvPr/>
          </p:nvSpPr>
          <p:spPr>
            <a:xfrm rot="6143798">
              <a:off x="5534662" y="2614088"/>
              <a:ext cx="43093" cy="25152"/>
            </a:xfrm>
            <a:custGeom>
              <a:avLst/>
              <a:gdLst/>
              <a:ahLst/>
              <a:cxnLst>
                <a:cxn ang="0">
                  <a:pos x="wd2" y="hd2"/>
                </a:cxn>
                <a:cxn ang="5400000">
                  <a:pos x="wd2" y="hd2"/>
                </a:cxn>
                <a:cxn ang="10800000">
                  <a:pos x="wd2" y="hd2"/>
                </a:cxn>
                <a:cxn ang="16200000">
                  <a:pos x="wd2" y="hd2"/>
                </a:cxn>
              </a:cxnLst>
              <a:rect l="0" t="0" r="r" b="b"/>
              <a:pathLst>
                <a:path w="19661" h="19625" extrusionOk="0">
                  <a:moveTo>
                    <a:pt x="16759" y="2942"/>
                  </a:moveTo>
                  <a:cubicBezTo>
                    <a:pt x="20610" y="6811"/>
                    <a:pt x="20630" y="13023"/>
                    <a:pt x="16803" y="16818"/>
                  </a:cubicBezTo>
                  <a:cubicBezTo>
                    <a:pt x="12977" y="20613"/>
                    <a:pt x="6753" y="20553"/>
                    <a:pt x="2901" y="16684"/>
                  </a:cubicBezTo>
                  <a:cubicBezTo>
                    <a:pt x="-950" y="12815"/>
                    <a:pt x="-970" y="6603"/>
                    <a:pt x="2857" y="2808"/>
                  </a:cubicBezTo>
                  <a:cubicBezTo>
                    <a:pt x="6683" y="-987"/>
                    <a:pt x="12907" y="-927"/>
                    <a:pt x="16759" y="2942"/>
                  </a:cubicBezTo>
                  <a:close/>
                </a:path>
              </a:pathLst>
            </a:custGeom>
            <a:solidFill>
              <a:srgbClr val="FAAC1F"/>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9" name="Shape">
              <a:extLst>
                <a:ext uri="{FF2B5EF4-FFF2-40B4-BE49-F238E27FC236}">
                  <a16:creationId xmlns:a16="http://schemas.microsoft.com/office/drawing/2014/main" id="{C64DE0F6-9345-C6BE-2BCA-A9F50B14576C}"/>
                </a:ext>
              </a:extLst>
            </p:cNvPr>
            <p:cNvSpPr/>
            <p:nvPr/>
          </p:nvSpPr>
          <p:spPr>
            <a:xfrm rot="6143798">
              <a:off x="5584325" y="2576325"/>
              <a:ext cx="32876" cy="28802"/>
            </a:xfrm>
            <a:custGeom>
              <a:avLst/>
              <a:gdLst/>
              <a:ahLst/>
              <a:cxnLst>
                <a:cxn ang="0">
                  <a:pos x="wd2" y="hd2"/>
                </a:cxn>
                <a:cxn ang="5400000">
                  <a:pos x="wd2" y="hd2"/>
                </a:cxn>
                <a:cxn ang="10800000">
                  <a:pos x="wd2" y="hd2"/>
                </a:cxn>
                <a:cxn ang="16200000">
                  <a:pos x="wd2" y="hd2"/>
                </a:cxn>
              </a:cxnLst>
              <a:rect l="0" t="0" r="r" b="b"/>
              <a:pathLst>
                <a:path w="19652" h="19643" extrusionOk="0">
                  <a:moveTo>
                    <a:pt x="16740" y="2921"/>
                  </a:moveTo>
                  <a:cubicBezTo>
                    <a:pt x="20596" y="6781"/>
                    <a:pt x="20626" y="12999"/>
                    <a:pt x="16807" y="16810"/>
                  </a:cubicBezTo>
                  <a:cubicBezTo>
                    <a:pt x="12989" y="20621"/>
                    <a:pt x="6767" y="20581"/>
                    <a:pt x="2912" y="16721"/>
                  </a:cubicBezTo>
                  <a:cubicBezTo>
                    <a:pt x="-944" y="12861"/>
                    <a:pt x="-974" y="6643"/>
                    <a:pt x="2845" y="2832"/>
                  </a:cubicBezTo>
                  <a:cubicBezTo>
                    <a:pt x="6663" y="-979"/>
                    <a:pt x="12885" y="-939"/>
                    <a:pt x="16740" y="2921"/>
                  </a:cubicBezTo>
                  <a:close/>
                </a:path>
              </a:pathLst>
            </a:custGeom>
            <a:solidFill>
              <a:srgbClr val="FAAC1F"/>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50" name="Shape">
              <a:extLst>
                <a:ext uri="{FF2B5EF4-FFF2-40B4-BE49-F238E27FC236}">
                  <a16:creationId xmlns:a16="http://schemas.microsoft.com/office/drawing/2014/main" id="{67B67222-2589-75DC-B9EE-8187E2232460}"/>
                </a:ext>
              </a:extLst>
            </p:cNvPr>
            <p:cNvSpPr/>
            <p:nvPr/>
          </p:nvSpPr>
          <p:spPr>
            <a:xfrm rot="6143798">
              <a:off x="5645759" y="2587750"/>
              <a:ext cx="46198" cy="16905"/>
            </a:xfrm>
            <a:custGeom>
              <a:avLst/>
              <a:gdLst/>
              <a:ahLst/>
              <a:cxnLst>
                <a:cxn ang="0">
                  <a:pos x="wd2" y="hd2"/>
                </a:cxn>
                <a:cxn ang="5400000">
                  <a:pos x="wd2" y="hd2"/>
                </a:cxn>
                <a:cxn ang="10800000">
                  <a:pos x="wd2" y="hd2"/>
                </a:cxn>
                <a:cxn ang="16200000">
                  <a:pos x="wd2" y="hd2"/>
                </a:cxn>
              </a:cxnLst>
              <a:rect l="0" t="0" r="r" b="b"/>
              <a:pathLst>
                <a:path w="19667" h="19594" extrusionOk="0">
                  <a:moveTo>
                    <a:pt x="16773" y="2977"/>
                  </a:moveTo>
                  <a:cubicBezTo>
                    <a:pt x="20621" y="6861"/>
                    <a:pt x="20634" y="13064"/>
                    <a:pt x="16801" y="16830"/>
                  </a:cubicBezTo>
                  <a:cubicBezTo>
                    <a:pt x="12969" y="20597"/>
                    <a:pt x="6743" y="20502"/>
                    <a:pt x="2895" y="16617"/>
                  </a:cubicBezTo>
                  <a:cubicBezTo>
                    <a:pt x="-953" y="12733"/>
                    <a:pt x="-966" y="6530"/>
                    <a:pt x="2867" y="2764"/>
                  </a:cubicBezTo>
                  <a:cubicBezTo>
                    <a:pt x="6699" y="-1003"/>
                    <a:pt x="12925" y="-908"/>
                    <a:pt x="16773" y="2977"/>
                  </a:cubicBezTo>
                  <a:close/>
                </a:path>
              </a:pathLst>
            </a:custGeom>
            <a:solidFill>
              <a:srgbClr val="FAAC1F"/>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51" name="Shape">
              <a:extLst>
                <a:ext uri="{FF2B5EF4-FFF2-40B4-BE49-F238E27FC236}">
                  <a16:creationId xmlns:a16="http://schemas.microsoft.com/office/drawing/2014/main" id="{0121F819-24D9-218C-FA55-8F5A580A90D9}"/>
                </a:ext>
              </a:extLst>
            </p:cNvPr>
            <p:cNvSpPr/>
            <p:nvPr/>
          </p:nvSpPr>
          <p:spPr>
            <a:xfrm rot="6143798">
              <a:off x="5591552" y="2655224"/>
              <a:ext cx="19032" cy="28802"/>
            </a:xfrm>
            <a:custGeom>
              <a:avLst/>
              <a:gdLst/>
              <a:ahLst/>
              <a:cxnLst>
                <a:cxn ang="0">
                  <a:pos x="wd2" y="hd2"/>
                </a:cxn>
                <a:cxn ang="5400000">
                  <a:pos x="wd2" y="hd2"/>
                </a:cxn>
                <a:cxn ang="10800000">
                  <a:pos x="wd2" y="hd2"/>
                </a:cxn>
                <a:cxn ang="16200000">
                  <a:pos x="wd2" y="hd2"/>
                </a:cxn>
              </a:cxnLst>
              <a:rect l="0" t="0" r="r" b="b"/>
              <a:pathLst>
                <a:path w="19632" h="19658" extrusionOk="0">
                  <a:moveTo>
                    <a:pt x="16699" y="2905"/>
                  </a:moveTo>
                  <a:cubicBezTo>
                    <a:pt x="20564" y="6757"/>
                    <a:pt x="20616" y="12981"/>
                    <a:pt x="16815" y="16805"/>
                  </a:cubicBezTo>
                  <a:cubicBezTo>
                    <a:pt x="13013" y="20629"/>
                    <a:pt x="6798" y="20606"/>
                    <a:pt x="2933" y="16753"/>
                  </a:cubicBezTo>
                  <a:cubicBezTo>
                    <a:pt x="-932" y="12901"/>
                    <a:pt x="-984" y="6677"/>
                    <a:pt x="2817" y="2853"/>
                  </a:cubicBezTo>
                  <a:cubicBezTo>
                    <a:pt x="6619" y="-971"/>
                    <a:pt x="12834" y="-948"/>
                    <a:pt x="16699" y="2905"/>
                  </a:cubicBezTo>
                  <a:close/>
                </a:path>
              </a:pathLst>
            </a:custGeom>
            <a:solidFill>
              <a:srgbClr val="FAAC1F"/>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grpSp>
      <p:grpSp>
        <p:nvGrpSpPr>
          <p:cNvPr id="52" name="Group 51">
            <a:extLst>
              <a:ext uri="{FF2B5EF4-FFF2-40B4-BE49-F238E27FC236}">
                <a16:creationId xmlns:a16="http://schemas.microsoft.com/office/drawing/2014/main" id="{44671711-342F-AB5D-2BD2-A93BC3F7B43A}"/>
              </a:ext>
            </a:extLst>
          </p:cNvPr>
          <p:cNvGrpSpPr/>
          <p:nvPr/>
        </p:nvGrpSpPr>
        <p:grpSpPr>
          <a:xfrm>
            <a:off x="7449660" y="3161454"/>
            <a:ext cx="180233" cy="174707"/>
            <a:chOff x="6102580" y="3066956"/>
            <a:chExt cx="180233" cy="174707"/>
          </a:xfrm>
        </p:grpSpPr>
        <p:sp>
          <p:nvSpPr>
            <p:cNvPr id="53" name="Oval">
              <a:extLst>
                <a:ext uri="{FF2B5EF4-FFF2-40B4-BE49-F238E27FC236}">
                  <a16:creationId xmlns:a16="http://schemas.microsoft.com/office/drawing/2014/main" id="{FE1513FC-3C81-30CD-8086-DED2EEF417B2}"/>
                </a:ext>
              </a:extLst>
            </p:cNvPr>
            <p:cNvSpPr/>
            <p:nvPr/>
          </p:nvSpPr>
          <p:spPr>
            <a:xfrm>
              <a:off x="6165194" y="3066956"/>
              <a:ext cx="65874" cy="25860"/>
            </a:xfrm>
            <a:prstGeom prst="ellipse">
              <a:avLst/>
            </a:prstGeom>
            <a:solidFill>
              <a:srgbClr val="FAAC1F"/>
            </a:solidFill>
            <a:ln w="12700">
              <a:miter lim="400000"/>
            </a:ln>
          </p:spPr>
          <p:txBody>
            <a:bodyPr lIns="26789" tIns="26789" rIns="26789" bIns="26789" anchor="b"/>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54" name="Shape">
              <a:extLst>
                <a:ext uri="{FF2B5EF4-FFF2-40B4-BE49-F238E27FC236}">
                  <a16:creationId xmlns:a16="http://schemas.microsoft.com/office/drawing/2014/main" id="{A39C59CB-39E2-136A-F56E-6CB5A32142E0}"/>
                </a:ext>
              </a:extLst>
            </p:cNvPr>
            <p:cNvSpPr/>
            <p:nvPr/>
          </p:nvSpPr>
          <p:spPr>
            <a:xfrm rot="6143798">
              <a:off x="6090569" y="3116891"/>
              <a:ext cx="57700" cy="33677"/>
            </a:xfrm>
            <a:custGeom>
              <a:avLst/>
              <a:gdLst/>
              <a:ahLst/>
              <a:cxnLst>
                <a:cxn ang="0">
                  <a:pos x="wd2" y="hd2"/>
                </a:cxn>
                <a:cxn ang="5400000">
                  <a:pos x="wd2" y="hd2"/>
                </a:cxn>
                <a:cxn ang="10800000">
                  <a:pos x="wd2" y="hd2"/>
                </a:cxn>
                <a:cxn ang="16200000">
                  <a:pos x="wd2" y="hd2"/>
                </a:cxn>
              </a:cxnLst>
              <a:rect l="0" t="0" r="r" b="b"/>
              <a:pathLst>
                <a:path w="19661" h="19625" extrusionOk="0">
                  <a:moveTo>
                    <a:pt x="16759" y="2942"/>
                  </a:moveTo>
                  <a:cubicBezTo>
                    <a:pt x="20610" y="6811"/>
                    <a:pt x="20630" y="13023"/>
                    <a:pt x="16803" y="16818"/>
                  </a:cubicBezTo>
                  <a:cubicBezTo>
                    <a:pt x="12977" y="20613"/>
                    <a:pt x="6753" y="20553"/>
                    <a:pt x="2901" y="16684"/>
                  </a:cubicBezTo>
                  <a:cubicBezTo>
                    <a:pt x="-950" y="12815"/>
                    <a:pt x="-970" y="6603"/>
                    <a:pt x="2857" y="2808"/>
                  </a:cubicBezTo>
                  <a:cubicBezTo>
                    <a:pt x="6683" y="-987"/>
                    <a:pt x="12907" y="-927"/>
                    <a:pt x="16759" y="2942"/>
                  </a:cubicBezTo>
                  <a:close/>
                </a:path>
              </a:pathLst>
            </a:custGeom>
            <a:solidFill>
              <a:srgbClr val="FFC000"/>
            </a:solidFill>
            <a:ln w="12700">
              <a:miter lim="400000"/>
            </a:ln>
          </p:spPr>
          <p:txBody>
            <a:bodyPr lIns="26789" tIns="26789" rIns="26789" bIns="26789" anchor="b"/>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55" name="Shape">
              <a:extLst>
                <a:ext uri="{FF2B5EF4-FFF2-40B4-BE49-F238E27FC236}">
                  <a16:creationId xmlns:a16="http://schemas.microsoft.com/office/drawing/2014/main" id="{256D76F3-78C8-FCD3-5636-9133CE77C3DD}"/>
                </a:ext>
              </a:extLst>
            </p:cNvPr>
            <p:cNvSpPr/>
            <p:nvPr/>
          </p:nvSpPr>
          <p:spPr>
            <a:xfrm rot="6143798">
              <a:off x="6160506" y="3135051"/>
              <a:ext cx="44019" cy="38565"/>
            </a:xfrm>
            <a:custGeom>
              <a:avLst/>
              <a:gdLst/>
              <a:ahLst/>
              <a:cxnLst>
                <a:cxn ang="0">
                  <a:pos x="wd2" y="hd2"/>
                </a:cxn>
                <a:cxn ang="5400000">
                  <a:pos x="wd2" y="hd2"/>
                </a:cxn>
                <a:cxn ang="10800000">
                  <a:pos x="wd2" y="hd2"/>
                </a:cxn>
                <a:cxn ang="16200000">
                  <a:pos x="wd2" y="hd2"/>
                </a:cxn>
              </a:cxnLst>
              <a:rect l="0" t="0" r="r" b="b"/>
              <a:pathLst>
                <a:path w="19652" h="19643" extrusionOk="0">
                  <a:moveTo>
                    <a:pt x="16740" y="2921"/>
                  </a:moveTo>
                  <a:cubicBezTo>
                    <a:pt x="20596" y="6781"/>
                    <a:pt x="20626" y="12999"/>
                    <a:pt x="16807" y="16810"/>
                  </a:cubicBezTo>
                  <a:cubicBezTo>
                    <a:pt x="12989" y="20621"/>
                    <a:pt x="6767" y="20581"/>
                    <a:pt x="2912" y="16721"/>
                  </a:cubicBezTo>
                  <a:cubicBezTo>
                    <a:pt x="-944" y="12861"/>
                    <a:pt x="-974" y="6643"/>
                    <a:pt x="2845" y="2832"/>
                  </a:cubicBezTo>
                  <a:cubicBezTo>
                    <a:pt x="6663" y="-979"/>
                    <a:pt x="12885" y="-939"/>
                    <a:pt x="16740" y="2921"/>
                  </a:cubicBezTo>
                  <a:close/>
                </a:path>
              </a:pathLst>
            </a:custGeom>
            <a:solidFill>
              <a:srgbClr val="FAAC1F"/>
            </a:solidFill>
            <a:ln w="12700">
              <a:miter lim="400000"/>
            </a:ln>
          </p:spPr>
          <p:txBody>
            <a:bodyPr lIns="26789" tIns="26789" rIns="26789" bIns="26789" anchor="b"/>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56" name="Shape">
              <a:extLst>
                <a:ext uri="{FF2B5EF4-FFF2-40B4-BE49-F238E27FC236}">
                  <a16:creationId xmlns:a16="http://schemas.microsoft.com/office/drawing/2014/main" id="{69AE51F4-5AAC-0672-3CE0-1D39798D5099}"/>
                </a:ext>
              </a:extLst>
            </p:cNvPr>
            <p:cNvSpPr/>
            <p:nvPr/>
          </p:nvSpPr>
          <p:spPr>
            <a:xfrm rot="6143798">
              <a:off x="6241521" y="3118362"/>
              <a:ext cx="44019" cy="38565"/>
            </a:xfrm>
            <a:custGeom>
              <a:avLst/>
              <a:gdLst/>
              <a:ahLst/>
              <a:cxnLst>
                <a:cxn ang="0">
                  <a:pos x="wd2" y="hd2"/>
                </a:cxn>
                <a:cxn ang="5400000">
                  <a:pos x="wd2" y="hd2"/>
                </a:cxn>
                <a:cxn ang="10800000">
                  <a:pos x="wd2" y="hd2"/>
                </a:cxn>
                <a:cxn ang="16200000">
                  <a:pos x="wd2" y="hd2"/>
                </a:cxn>
              </a:cxnLst>
              <a:rect l="0" t="0" r="r" b="b"/>
              <a:pathLst>
                <a:path w="19652" h="19643" extrusionOk="0">
                  <a:moveTo>
                    <a:pt x="16740" y="2921"/>
                  </a:moveTo>
                  <a:cubicBezTo>
                    <a:pt x="20596" y="6781"/>
                    <a:pt x="20626" y="12999"/>
                    <a:pt x="16807" y="16810"/>
                  </a:cubicBezTo>
                  <a:cubicBezTo>
                    <a:pt x="12989" y="20621"/>
                    <a:pt x="6767" y="20581"/>
                    <a:pt x="2912" y="16721"/>
                  </a:cubicBezTo>
                  <a:cubicBezTo>
                    <a:pt x="-944" y="12861"/>
                    <a:pt x="-974" y="6643"/>
                    <a:pt x="2845" y="2832"/>
                  </a:cubicBezTo>
                  <a:cubicBezTo>
                    <a:pt x="6663" y="-979"/>
                    <a:pt x="12885" y="-939"/>
                    <a:pt x="16740" y="2921"/>
                  </a:cubicBezTo>
                  <a:close/>
                </a:path>
              </a:pathLst>
            </a:custGeom>
            <a:solidFill>
              <a:srgbClr val="FAAC1F"/>
            </a:solidFill>
            <a:ln w="12700">
              <a:miter lim="400000"/>
            </a:ln>
          </p:spPr>
          <p:txBody>
            <a:bodyPr lIns="26789" tIns="26789" rIns="26789" bIns="26789" anchor="b"/>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57" name="Shape">
              <a:extLst>
                <a:ext uri="{FF2B5EF4-FFF2-40B4-BE49-F238E27FC236}">
                  <a16:creationId xmlns:a16="http://schemas.microsoft.com/office/drawing/2014/main" id="{026AD258-8015-C923-D51F-5B1068715B51}"/>
                </a:ext>
              </a:extLst>
            </p:cNvPr>
            <p:cNvSpPr/>
            <p:nvPr/>
          </p:nvSpPr>
          <p:spPr>
            <a:xfrm rot="6143798">
              <a:off x="6169774" y="3209639"/>
              <a:ext cx="25483" cy="38565"/>
            </a:xfrm>
            <a:custGeom>
              <a:avLst/>
              <a:gdLst/>
              <a:ahLst/>
              <a:cxnLst>
                <a:cxn ang="0">
                  <a:pos x="wd2" y="hd2"/>
                </a:cxn>
                <a:cxn ang="5400000">
                  <a:pos x="wd2" y="hd2"/>
                </a:cxn>
                <a:cxn ang="10800000">
                  <a:pos x="wd2" y="hd2"/>
                </a:cxn>
                <a:cxn ang="16200000">
                  <a:pos x="wd2" y="hd2"/>
                </a:cxn>
              </a:cxnLst>
              <a:rect l="0" t="0" r="r" b="b"/>
              <a:pathLst>
                <a:path w="19632" h="19658" extrusionOk="0">
                  <a:moveTo>
                    <a:pt x="16699" y="2905"/>
                  </a:moveTo>
                  <a:cubicBezTo>
                    <a:pt x="20564" y="6757"/>
                    <a:pt x="20616" y="12981"/>
                    <a:pt x="16815" y="16805"/>
                  </a:cubicBezTo>
                  <a:cubicBezTo>
                    <a:pt x="13013" y="20629"/>
                    <a:pt x="6798" y="20606"/>
                    <a:pt x="2933" y="16753"/>
                  </a:cubicBezTo>
                  <a:cubicBezTo>
                    <a:pt x="-932" y="12901"/>
                    <a:pt x="-984" y="6677"/>
                    <a:pt x="2817" y="2853"/>
                  </a:cubicBezTo>
                  <a:cubicBezTo>
                    <a:pt x="6619" y="-971"/>
                    <a:pt x="12834" y="-948"/>
                    <a:pt x="16699" y="2905"/>
                  </a:cubicBezTo>
                  <a:close/>
                </a:path>
              </a:pathLst>
            </a:custGeom>
            <a:solidFill>
              <a:srgbClr val="FAAC1F"/>
            </a:solidFill>
            <a:ln w="12700">
              <a:miter lim="400000"/>
            </a:ln>
          </p:spPr>
          <p:txBody>
            <a:bodyPr lIns="26789" tIns="26789" rIns="26789" bIns="26789" anchor="b"/>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grpSp>
      <p:grpSp>
        <p:nvGrpSpPr>
          <p:cNvPr id="60" name="Group 59">
            <a:extLst>
              <a:ext uri="{FF2B5EF4-FFF2-40B4-BE49-F238E27FC236}">
                <a16:creationId xmlns:a16="http://schemas.microsoft.com/office/drawing/2014/main" id="{AB9D4976-5BE9-6D6D-D5CA-1600506D5844}"/>
              </a:ext>
            </a:extLst>
          </p:cNvPr>
          <p:cNvGrpSpPr/>
          <p:nvPr/>
        </p:nvGrpSpPr>
        <p:grpSpPr>
          <a:xfrm>
            <a:off x="6914598" y="2613338"/>
            <a:ext cx="584710" cy="433940"/>
            <a:chOff x="5414825" y="1066677"/>
            <a:chExt cx="948285" cy="534883"/>
          </a:xfrm>
        </p:grpSpPr>
        <p:sp>
          <p:nvSpPr>
            <p:cNvPr id="61" name="Oval">
              <a:extLst>
                <a:ext uri="{FF2B5EF4-FFF2-40B4-BE49-F238E27FC236}">
                  <a16:creationId xmlns:a16="http://schemas.microsoft.com/office/drawing/2014/main" id="{84C77CB3-082F-E06E-EB79-5BDC703910FC}"/>
                </a:ext>
              </a:extLst>
            </p:cNvPr>
            <p:cNvSpPr/>
            <p:nvPr/>
          </p:nvSpPr>
          <p:spPr>
            <a:xfrm rot="6143798">
              <a:off x="5389666" y="1509771"/>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62" name="Oval">
              <a:extLst>
                <a:ext uri="{FF2B5EF4-FFF2-40B4-BE49-F238E27FC236}">
                  <a16:creationId xmlns:a16="http://schemas.microsoft.com/office/drawing/2014/main" id="{253D528A-431A-FBCE-261E-6469F6AC7915}"/>
                </a:ext>
              </a:extLst>
            </p:cNvPr>
            <p:cNvSpPr/>
            <p:nvPr/>
          </p:nvSpPr>
          <p:spPr>
            <a:xfrm rot="6143798">
              <a:off x="5666911" y="1340500"/>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63" name="Oval">
              <a:extLst>
                <a:ext uri="{FF2B5EF4-FFF2-40B4-BE49-F238E27FC236}">
                  <a16:creationId xmlns:a16="http://schemas.microsoft.com/office/drawing/2014/main" id="{636A8FF8-978B-2240-1D46-D501A7E0B74D}"/>
                </a:ext>
              </a:extLst>
            </p:cNvPr>
            <p:cNvSpPr/>
            <p:nvPr/>
          </p:nvSpPr>
          <p:spPr>
            <a:xfrm rot="6143798">
              <a:off x="5864919" y="1521434"/>
              <a:ext cx="5164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48" name="Oval">
              <a:extLst>
                <a:ext uri="{FF2B5EF4-FFF2-40B4-BE49-F238E27FC236}">
                  <a16:creationId xmlns:a16="http://schemas.microsoft.com/office/drawing/2014/main" id="{8424CDC5-638A-E844-307E-940BB1CB048C}"/>
                </a:ext>
              </a:extLst>
            </p:cNvPr>
            <p:cNvSpPr/>
            <p:nvPr/>
          </p:nvSpPr>
          <p:spPr>
            <a:xfrm rot="6143798">
              <a:off x="5903565" y="1141026"/>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49" name="Oval">
              <a:extLst>
                <a:ext uri="{FF2B5EF4-FFF2-40B4-BE49-F238E27FC236}">
                  <a16:creationId xmlns:a16="http://schemas.microsoft.com/office/drawing/2014/main" id="{8CDB689D-163A-E2C3-6C36-E0C72656E111}"/>
                </a:ext>
              </a:extLst>
            </p:cNvPr>
            <p:cNvSpPr/>
            <p:nvPr/>
          </p:nvSpPr>
          <p:spPr>
            <a:xfrm rot="6143798">
              <a:off x="6280348" y="1073135"/>
              <a:ext cx="8921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50" name="Oval">
              <a:extLst>
                <a:ext uri="{FF2B5EF4-FFF2-40B4-BE49-F238E27FC236}">
                  <a16:creationId xmlns:a16="http://schemas.microsoft.com/office/drawing/2014/main" id="{DE9D69EE-296F-56F8-A8DC-824AD067217F}"/>
                </a:ext>
              </a:extLst>
            </p:cNvPr>
            <p:cNvSpPr/>
            <p:nvPr/>
          </p:nvSpPr>
          <p:spPr>
            <a:xfrm rot="6143798">
              <a:off x="6132549" y="1398770"/>
              <a:ext cx="51649" cy="76304"/>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grpSp>
      <p:sp>
        <p:nvSpPr>
          <p:cNvPr id="451" name="Galaxy-galaxy lensing">
            <a:extLst>
              <a:ext uri="{FF2B5EF4-FFF2-40B4-BE49-F238E27FC236}">
                <a16:creationId xmlns:a16="http://schemas.microsoft.com/office/drawing/2014/main" id="{D34CC74D-3144-5822-257F-E5694431696E}"/>
              </a:ext>
            </a:extLst>
          </p:cNvPr>
          <p:cNvSpPr txBox="1"/>
          <p:nvPr/>
        </p:nvSpPr>
        <p:spPr>
          <a:xfrm>
            <a:off x="5284148" y="1958020"/>
            <a:ext cx="2553100"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2200" b="0">
                <a:latin typeface="STIXGeneral-Regular"/>
                <a:ea typeface="STIXGeneral-Regular"/>
                <a:cs typeface="STIXGeneral-Regular"/>
                <a:sym typeface="STIXGeneral-Regular"/>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TIXGeneral-Regular"/>
                <a:sym typeface="STIXGeneral-Regular"/>
              </a:rPr>
              <a:t>Cluster</a:t>
            </a:r>
            <a:r>
              <a:rPr kumimoji="0" sz="1600" b="0" i="0" u="none" strike="noStrike" kern="0" cap="none" spc="0" normalizeH="0" baseline="0" noProof="0" dirty="0">
                <a:ln>
                  <a:noFill/>
                </a:ln>
                <a:solidFill>
                  <a:srgbClr val="000000"/>
                </a:solidFill>
                <a:effectLst/>
                <a:uLnTx/>
                <a:uFillTx/>
                <a:latin typeface="STIXGeneral-Regular"/>
                <a:sym typeface="STIXGeneral-Regular"/>
              </a:rPr>
              <a:t>-galaxy </a:t>
            </a:r>
            <a:r>
              <a:rPr kumimoji="0" lang="en-US" sz="1600" b="0" i="0" u="none" strike="noStrike" kern="0" cap="none" spc="0" normalizeH="0" baseline="0" noProof="0" dirty="0">
                <a:ln>
                  <a:noFill/>
                </a:ln>
                <a:solidFill>
                  <a:srgbClr val="000000"/>
                </a:solidFill>
                <a:effectLst/>
                <a:uLnTx/>
                <a:uFillTx/>
                <a:latin typeface="STIXGeneral-Regular"/>
                <a:sym typeface="STIXGeneral-Regular"/>
              </a:rPr>
              <a:t>correlations</a:t>
            </a:r>
            <a:endParaRPr kumimoji="0" sz="1600" b="0" i="0" u="none" strike="noStrike" kern="0" cap="none" spc="0" normalizeH="0" baseline="0" noProof="0" dirty="0">
              <a:ln>
                <a:noFill/>
              </a:ln>
              <a:solidFill>
                <a:srgbClr val="000000"/>
              </a:solidFill>
              <a:effectLst/>
              <a:uLnTx/>
              <a:uFillTx/>
              <a:latin typeface="STIXGeneral-Regular"/>
              <a:sym typeface="STIXGeneral-Regular"/>
            </a:endParaRPr>
          </a:p>
        </p:txBody>
      </p:sp>
      <p:sp>
        <p:nvSpPr>
          <p:cNvPr id="452" name="Galaxies">
            <a:extLst>
              <a:ext uri="{FF2B5EF4-FFF2-40B4-BE49-F238E27FC236}">
                <a16:creationId xmlns:a16="http://schemas.microsoft.com/office/drawing/2014/main" id="{6C5C2FE2-B197-8FC7-2449-16659B9465C5}"/>
              </a:ext>
            </a:extLst>
          </p:cNvPr>
          <p:cNvSpPr txBox="1"/>
          <p:nvPr/>
        </p:nvSpPr>
        <p:spPr>
          <a:xfrm>
            <a:off x="3153844" y="4209345"/>
            <a:ext cx="1030331" cy="24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300" b="0">
                <a:latin typeface="Times New Roman"/>
                <a:ea typeface="Times New Roman"/>
                <a:cs typeface="Times New Roman"/>
                <a:sym typeface="Times New Roman"/>
              </a:defRPr>
            </a:lvl1pPr>
          </a:lstStyle>
          <a:p>
            <a:pPr marL="0" marR="0" lvl="0" indent="0" algn="ctr" defTabSz="366702" eaLnBrk="1" fontAlgn="auto" latinLnBrk="0" hangingPunct="0">
              <a:lnSpc>
                <a:spcPct val="100000"/>
              </a:lnSpc>
              <a:spcBef>
                <a:spcPts val="0"/>
              </a:spcBef>
              <a:spcAft>
                <a:spcPts val="0"/>
              </a:spcAft>
              <a:buClrTx/>
              <a:buSzTx/>
              <a:buFontTx/>
              <a:buNone/>
              <a:tabLst/>
              <a:defRPr/>
            </a:pPr>
            <a:r>
              <a:rPr lang="en-US" sz="1213" kern="0" dirty="0">
                <a:solidFill>
                  <a:srgbClr val="000000"/>
                </a:solidFill>
                <a:latin typeface="+mn-lt"/>
              </a:rPr>
              <a:t>Galaxy clusters</a:t>
            </a:r>
            <a:endParaRPr kumimoji="0" sz="1213" b="0" i="0" u="none" strike="noStrike" kern="0" cap="none" spc="0" normalizeH="0" baseline="0" noProof="0" dirty="0">
              <a:ln>
                <a:noFill/>
              </a:ln>
              <a:solidFill>
                <a:srgbClr val="000000"/>
              </a:solidFill>
              <a:effectLst/>
              <a:uLnTx/>
              <a:uFillTx/>
              <a:latin typeface="+mn-lt"/>
              <a:cs typeface="Times New Roman"/>
              <a:sym typeface="Times New Roman"/>
            </a:endParaRPr>
          </a:p>
        </p:txBody>
      </p:sp>
      <p:sp>
        <p:nvSpPr>
          <p:cNvPr id="453" name="Line">
            <a:extLst>
              <a:ext uri="{FF2B5EF4-FFF2-40B4-BE49-F238E27FC236}">
                <a16:creationId xmlns:a16="http://schemas.microsoft.com/office/drawing/2014/main" id="{9DF77128-18B7-31C6-6AED-703CB8C32A0A}"/>
              </a:ext>
            </a:extLst>
          </p:cNvPr>
          <p:cNvSpPr/>
          <p:nvPr/>
        </p:nvSpPr>
        <p:spPr>
          <a:xfrm flipV="1">
            <a:off x="3668076" y="3704798"/>
            <a:ext cx="9952" cy="512280"/>
          </a:xfrm>
          <a:prstGeom prst="line">
            <a:avLst/>
          </a:prstGeom>
          <a:ln w="19050">
            <a:solidFill>
              <a:srgbClr val="00B0F0"/>
            </a:solidFill>
            <a:miter lim="400000"/>
            <a:tailEnd type="triangle"/>
          </a:ln>
        </p:spPr>
        <p:txBody>
          <a:bodyPr lIns="26789" tIns="26789" rIns="26789" bIns="26789" anchor="ctr"/>
          <a:lstStyle/>
          <a:p>
            <a:pPr algn="ctr" defTabSz="914301" fontAlgn="auto" hangingPunct="0">
              <a:spcBef>
                <a:spcPts val="0"/>
              </a:spcBef>
              <a:spcAft>
                <a:spcPts val="0"/>
              </a:spcAft>
              <a:defRPr sz="1600" b="0">
                <a:solidFill>
                  <a:srgbClr val="5E5E5E"/>
                </a:solidFill>
              </a:defRPr>
            </a:pPr>
            <a:endParaRPr sz="844" kern="0">
              <a:solidFill>
                <a:srgbClr val="5E5E5E"/>
              </a:solidFill>
              <a:latin typeface="Helvetica Neue"/>
              <a:ea typeface="Helvetica Neue"/>
              <a:cs typeface="Helvetica Neue"/>
              <a:sym typeface="Helvetica Neue"/>
            </a:endParaRPr>
          </a:p>
        </p:txBody>
      </p:sp>
      <p:sp>
        <p:nvSpPr>
          <p:cNvPr id="455" name="Oval">
            <a:extLst>
              <a:ext uri="{FF2B5EF4-FFF2-40B4-BE49-F238E27FC236}">
                <a16:creationId xmlns:a16="http://schemas.microsoft.com/office/drawing/2014/main" id="{FB458575-001F-18BA-1C21-6BD039A0144D}"/>
              </a:ext>
            </a:extLst>
          </p:cNvPr>
          <p:cNvSpPr/>
          <p:nvPr/>
        </p:nvSpPr>
        <p:spPr>
          <a:xfrm rot="6143798">
            <a:off x="3732578" y="3183457"/>
            <a:ext cx="116948" cy="66629"/>
          </a:xfrm>
          <a:prstGeom prst="ellipse">
            <a:avLst/>
          </a:prstGeom>
          <a:solidFill>
            <a:srgbClr val="FFC000"/>
          </a:solidFill>
          <a:ln w="12700">
            <a:miter lim="400000"/>
          </a:ln>
        </p:spPr>
        <p:txBody>
          <a:bodyPr lIns="26789" tIns="26789" rIns="26789" bIns="26789" anchor="ctr"/>
          <a:lstStyle/>
          <a:p>
            <a:pPr marL="0" marR="0" lvl="0" indent="0" algn="ctr" defTabSz="366702" eaLnBrk="1" fontAlgn="auto" latinLnBrk="0" hangingPunct="0">
              <a:lnSpc>
                <a:spcPct val="100000"/>
              </a:lnSpc>
              <a:spcBef>
                <a:spcPts val="0"/>
              </a:spcBef>
              <a:spcAft>
                <a:spcPts val="0"/>
              </a:spcAft>
              <a:buClrTx/>
              <a:buSzTx/>
              <a:buFontTx/>
              <a:buNone/>
              <a:tabLst/>
              <a:defRPr b="0">
                <a:solidFill>
                  <a:srgbClr val="FFFFFF"/>
                </a:solidFill>
                <a:latin typeface="Helvetica Light"/>
                <a:ea typeface="Helvetica Light"/>
                <a:cs typeface="Helvetica Light"/>
                <a:sym typeface="Helvetica Light"/>
              </a:defRPr>
            </a:pPr>
            <a:endParaRPr kumimoji="0" sz="794"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456" name="Circle">
            <a:extLst>
              <a:ext uri="{FF2B5EF4-FFF2-40B4-BE49-F238E27FC236}">
                <a16:creationId xmlns:a16="http://schemas.microsoft.com/office/drawing/2014/main" id="{1B79D047-8C23-5026-BEBF-8551C318965B}"/>
              </a:ext>
            </a:extLst>
          </p:cNvPr>
          <p:cNvSpPr/>
          <p:nvPr/>
        </p:nvSpPr>
        <p:spPr>
          <a:xfrm>
            <a:off x="5813522" y="1400884"/>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458" name="Circle">
            <a:extLst>
              <a:ext uri="{FF2B5EF4-FFF2-40B4-BE49-F238E27FC236}">
                <a16:creationId xmlns:a16="http://schemas.microsoft.com/office/drawing/2014/main" id="{9D44824E-E4B0-F07C-A9FF-A81150703EEA}"/>
              </a:ext>
            </a:extLst>
          </p:cNvPr>
          <p:cNvSpPr/>
          <p:nvPr/>
        </p:nvSpPr>
        <p:spPr>
          <a:xfrm>
            <a:off x="6716993" y="843731"/>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459" name="Circle">
            <a:extLst>
              <a:ext uri="{FF2B5EF4-FFF2-40B4-BE49-F238E27FC236}">
                <a16:creationId xmlns:a16="http://schemas.microsoft.com/office/drawing/2014/main" id="{F8E04EAC-36D4-E56F-67AD-4F4D247EF07F}"/>
              </a:ext>
            </a:extLst>
          </p:cNvPr>
          <p:cNvSpPr/>
          <p:nvPr/>
        </p:nvSpPr>
        <p:spPr>
          <a:xfrm>
            <a:off x="7194182" y="1420810"/>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460" name="Circle">
            <a:extLst>
              <a:ext uri="{FF2B5EF4-FFF2-40B4-BE49-F238E27FC236}">
                <a16:creationId xmlns:a16="http://schemas.microsoft.com/office/drawing/2014/main" id="{65C11BAA-E373-CA92-78A0-6F064DE7F415}"/>
              </a:ext>
            </a:extLst>
          </p:cNvPr>
          <p:cNvSpPr/>
          <p:nvPr/>
        </p:nvSpPr>
        <p:spPr>
          <a:xfrm>
            <a:off x="5330082" y="2266973"/>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461" name="Circle">
            <a:extLst>
              <a:ext uri="{FF2B5EF4-FFF2-40B4-BE49-F238E27FC236}">
                <a16:creationId xmlns:a16="http://schemas.microsoft.com/office/drawing/2014/main" id="{3CD43516-DFF5-0D6D-158F-18A50C0ACDEF}"/>
              </a:ext>
            </a:extLst>
          </p:cNvPr>
          <p:cNvSpPr/>
          <p:nvPr/>
        </p:nvSpPr>
        <p:spPr>
          <a:xfrm>
            <a:off x="5816896" y="2811869"/>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462" name="Circle">
            <a:extLst>
              <a:ext uri="{FF2B5EF4-FFF2-40B4-BE49-F238E27FC236}">
                <a16:creationId xmlns:a16="http://schemas.microsoft.com/office/drawing/2014/main" id="{BC8D4058-6E6E-A044-70EC-F016AB97E9C3}"/>
              </a:ext>
            </a:extLst>
          </p:cNvPr>
          <p:cNvSpPr/>
          <p:nvPr/>
        </p:nvSpPr>
        <p:spPr>
          <a:xfrm>
            <a:off x="6513363" y="1976457"/>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463" name="Circle">
            <a:extLst>
              <a:ext uri="{FF2B5EF4-FFF2-40B4-BE49-F238E27FC236}">
                <a16:creationId xmlns:a16="http://schemas.microsoft.com/office/drawing/2014/main" id="{99B9F8A6-9888-46F5-B5D0-1421AC059912}"/>
              </a:ext>
            </a:extLst>
          </p:cNvPr>
          <p:cNvSpPr/>
          <p:nvPr/>
        </p:nvSpPr>
        <p:spPr>
          <a:xfrm>
            <a:off x="7105821" y="2771262"/>
            <a:ext cx="923681" cy="923681"/>
          </a:xfrm>
          <a:prstGeom prst="ellipse">
            <a:avLst/>
          </a:prstGeom>
          <a:gradFill>
            <a:gsLst>
              <a:gs pos="0">
                <a:srgbClr val="000000">
                  <a:alpha val="24958"/>
                </a:srgbClr>
              </a:gs>
              <a:gs pos="30674">
                <a:srgbClr val="8D9192">
                  <a:alpha val="36089"/>
                </a:srgbClr>
              </a:gs>
              <a:gs pos="98996">
                <a:srgbClr val="FFFFFB">
                  <a:alpha val="0"/>
                </a:srgbClr>
              </a:gs>
            </a:gsLst>
            <a:path>
              <a:fillToRect l="50000" t="50000" r="50000" b="50000"/>
            </a:path>
          </a:gradFill>
          <a:ln w="12700">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rgbClr val="FFFFFF"/>
              </a:solidFill>
              <a:latin typeface="Helvetica Light"/>
              <a:ea typeface="Helvetica Light"/>
              <a:cs typeface="Helvetica Light"/>
              <a:sym typeface="Helvetica Light"/>
            </a:endParaRPr>
          </a:p>
        </p:txBody>
      </p:sp>
      <p:sp>
        <p:nvSpPr>
          <p:cNvPr id="464" name="Circle">
            <a:extLst>
              <a:ext uri="{FF2B5EF4-FFF2-40B4-BE49-F238E27FC236}">
                <a16:creationId xmlns:a16="http://schemas.microsoft.com/office/drawing/2014/main" id="{D957216F-71C3-C60D-28C5-BFEA562C7748}"/>
              </a:ext>
            </a:extLst>
          </p:cNvPr>
          <p:cNvSpPr/>
          <p:nvPr/>
        </p:nvSpPr>
        <p:spPr>
          <a:xfrm>
            <a:off x="5336332" y="3836620"/>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465" name="Circle">
            <a:extLst>
              <a:ext uri="{FF2B5EF4-FFF2-40B4-BE49-F238E27FC236}">
                <a16:creationId xmlns:a16="http://schemas.microsoft.com/office/drawing/2014/main" id="{16DB0BC9-D999-880D-1F3F-F732DA04DEB8}"/>
              </a:ext>
            </a:extLst>
          </p:cNvPr>
          <p:cNvSpPr/>
          <p:nvPr/>
        </p:nvSpPr>
        <p:spPr>
          <a:xfrm>
            <a:off x="5823146" y="4381516"/>
            <a:ext cx="473567" cy="473567"/>
          </a:xfrm>
          <a:prstGeom prst="ellipse">
            <a:avLst/>
          </a:prstGeom>
          <a:gradFill>
            <a:gsLst>
              <a:gs pos="0">
                <a:srgbClr val="000000">
                  <a:alpha val="24958"/>
                </a:srgbClr>
              </a:gs>
              <a:gs pos="65000">
                <a:srgbClr val="8D9192">
                  <a:alpha val="36089"/>
                </a:srgbClr>
              </a:gs>
              <a:gs pos="98996">
                <a:srgbClr val="FFFFFB">
                  <a:alpha val="0"/>
                </a:srgbClr>
              </a:gs>
            </a:gsLst>
            <a:path>
              <a:fillToRect l="50000" t="50000" r="50000" b="50000"/>
            </a:path>
          </a:gradFill>
          <a:ln w="12700">
            <a:solidFill>
              <a:schemeClr val="bg1"/>
            </a:solidFill>
            <a:prstDash val="dash"/>
            <a:miter lim="400000"/>
          </a:ln>
        </p:spPr>
        <p:txBody>
          <a:bodyPr lIns="26789" tIns="26789" rIns="26789" bIns="26789" anchor="ctr"/>
          <a:lstStyle/>
          <a:p>
            <a:pPr algn="ctr" defTabSz="366702" fontAlgn="auto" hangingPunct="0">
              <a:spcBef>
                <a:spcPts val="0"/>
              </a:spcBef>
              <a:spcAft>
                <a:spcPts val="0"/>
              </a:spcAft>
              <a:defRPr b="0">
                <a:solidFill>
                  <a:srgbClr val="FFFFFF"/>
                </a:solidFill>
                <a:latin typeface="Helvetica Light"/>
                <a:ea typeface="Helvetica Light"/>
                <a:cs typeface="Helvetica Light"/>
                <a:sym typeface="Helvetica Light"/>
              </a:defRPr>
            </a:pPr>
            <a:endParaRPr sz="794" kern="0">
              <a:solidFill>
                <a:schemeClr val="bg1"/>
              </a:solidFill>
              <a:latin typeface="Helvetica Light"/>
              <a:ea typeface="Helvetica Light"/>
              <a:cs typeface="Helvetica Light"/>
              <a:sym typeface="Helvetica Light"/>
            </a:endParaRPr>
          </a:p>
        </p:txBody>
      </p:sp>
      <p:sp>
        <p:nvSpPr>
          <p:cNvPr id="18" name="TextBox 17">
            <a:extLst>
              <a:ext uri="{FF2B5EF4-FFF2-40B4-BE49-F238E27FC236}">
                <a16:creationId xmlns:a16="http://schemas.microsoft.com/office/drawing/2014/main" id="{811AD5A4-5322-D444-BFA6-914F32E7C9A4}"/>
              </a:ext>
            </a:extLst>
          </p:cNvPr>
          <p:cNvSpPr txBox="1"/>
          <p:nvPr/>
        </p:nvSpPr>
        <p:spPr>
          <a:xfrm>
            <a:off x="933788" y="4675536"/>
            <a:ext cx="2975494" cy="307777"/>
          </a:xfrm>
          <a:prstGeom prst="rect">
            <a:avLst/>
          </a:prstGeom>
          <a:noFill/>
        </p:spPr>
        <p:txBody>
          <a:bodyPr wrap="square">
            <a:spAutoFit/>
          </a:bodyPr>
          <a:lstStyle/>
          <a:p>
            <a:r>
              <a:rPr lang="en-US" sz="1400" dirty="0">
                <a:solidFill>
                  <a:schemeClr val="bg1"/>
                </a:solidFill>
              </a:rPr>
              <a:t>Courtesy: </a:t>
            </a:r>
            <a:r>
              <a:rPr lang="en-US" sz="1400" dirty="0" err="1">
                <a:solidFill>
                  <a:schemeClr val="bg1"/>
                </a:solidFill>
              </a:rPr>
              <a:t>Yuuki</a:t>
            </a:r>
            <a:r>
              <a:rPr lang="en-US" sz="1400" dirty="0">
                <a:solidFill>
                  <a:schemeClr val="bg1"/>
                </a:solidFill>
              </a:rPr>
              <a:t> Omori </a:t>
            </a:r>
          </a:p>
        </p:txBody>
      </p:sp>
      <p:sp>
        <p:nvSpPr>
          <p:cNvPr id="19" name="Line">
            <a:extLst>
              <a:ext uri="{FF2B5EF4-FFF2-40B4-BE49-F238E27FC236}">
                <a16:creationId xmlns:a16="http://schemas.microsoft.com/office/drawing/2014/main" id="{77E7121D-F84B-D8D3-9264-E32482E00D91}"/>
              </a:ext>
            </a:extLst>
          </p:cNvPr>
          <p:cNvSpPr/>
          <p:nvPr/>
        </p:nvSpPr>
        <p:spPr>
          <a:xfrm flipH="1" flipV="1">
            <a:off x="2740826" y="3110295"/>
            <a:ext cx="496517" cy="1088922"/>
          </a:xfrm>
          <a:prstGeom prst="line">
            <a:avLst/>
          </a:prstGeom>
          <a:ln w="19050">
            <a:solidFill>
              <a:srgbClr val="00B0F0"/>
            </a:solidFill>
            <a:miter lim="400000"/>
            <a:tailEnd type="triangle"/>
          </a:ln>
        </p:spPr>
        <p:txBody>
          <a:bodyPr lIns="26789" tIns="26789" rIns="26789" bIns="26789" anchor="ctr"/>
          <a:lstStyle/>
          <a:p>
            <a:pPr algn="ctr" defTabSz="914301" fontAlgn="auto" hangingPunct="0">
              <a:spcBef>
                <a:spcPts val="0"/>
              </a:spcBef>
              <a:spcAft>
                <a:spcPts val="0"/>
              </a:spcAft>
              <a:defRPr sz="1600" b="0">
                <a:solidFill>
                  <a:srgbClr val="5E5E5E"/>
                </a:solidFill>
              </a:defRPr>
            </a:pPr>
            <a:endParaRPr sz="844" kern="0">
              <a:solidFill>
                <a:srgbClr val="5E5E5E"/>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043542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7AEA-B977-ECC3-DC39-A146E5F6CB5E}"/>
              </a:ext>
            </a:extLst>
          </p:cNvPr>
          <p:cNvSpPr>
            <a:spLocks noGrp="1"/>
          </p:cNvSpPr>
          <p:nvPr>
            <p:ph type="title"/>
          </p:nvPr>
        </p:nvSpPr>
        <p:spPr/>
        <p:txBody>
          <a:bodyPr/>
          <a:lstStyle/>
          <a:p>
            <a:r>
              <a:rPr lang="en-US" dirty="0">
                <a:latin typeface="+mj-lt"/>
              </a:rPr>
              <a:t>A new paradigm for optical cluster cosmology analysis </a:t>
            </a:r>
          </a:p>
        </p:txBody>
      </p:sp>
      <p:sp>
        <p:nvSpPr>
          <p:cNvPr id="3" name="Content Placeholder 2">
            <a:extLst>
              <a:ext uri="{FF2B5EF4-FFF2-40B4-BE49-F238E27FC236}">
                <a16:creationId xmlns:a16="http://schemas.microsoft.com/office/drawing/2014/main" id="{B23E26F2-31A8-CA5E-C94F-856D3E9BFA4F}"/>
              </a:ext>
            </a:extLst>
          </p:cNvPr>
          <p:cNvSpPr>
            <a:spLocks noGrp="1"/>
          </p:cNvSpPr>
          <p:nvPr>
            <p:ph sz="quarter" idx="10"/>
          </p:nvPr>
        </p:nvSpPr>
        <p:spPr/>
        <p:txBody>
          <a:bodyPr/>
          <a:lstStyle/>
          <a:p>
            <a:pPr>
              <a:buFont typeface="Arial" panose="020B0604020202020204" pitchFamily="34" charset="0"/>
              <a:buChar char="•"/>
            </a:pPr>
            <a:r>
              <a:rPr lang="en-US" dirty="0">
                <a:latin typeface="+mn-lt"/>
              </a:rPr>
              <a:t>Only large-scale information is used.</a:t>
            </a:r>
            <a:br>
              <a:rPr lang="en-US" dirty="0">
                <a:latin typeface="+mn-lt"/>
              </a:rPr>
            </a:br>
            <a:endParaRPr lang="en-US" dirty="0">
              <a:latin typeface="+mn-lt"/>
            </a:endParaRPr>
          </a:p>
          <a:p>
            <a:pPr marL="630238" lvl="2" indent="-285750">
              <a:buFont typeface="Wingdings" pitchFamily="2" charset="2"/>
              <a:buChar char="Ø"/>
            </a:pPr>
            <a:r>
              <a:rPr lang="en-US" dirty="0">
                <a:solidFill>
                  <a:schemeClr val="tx1"/>
                </a:solidFill>
                <a:latin typeface="+mn-lt"/>
              </a:rPr>
              <a:t>Benefits: </a:t>
            </a:r>
          </a:p>
          <a:p>
            <a:pPr marL="973137" lvl="3" indent="-285750">
              <a:buFont typeface="Wingdings" pitchFamily="2" charset="2"/>
              <a:buChar char="ü"/>
            </a:pPr>
            <a:r>
              <a:rPr lang="en-US" dirty="0">
                <a:solidFill>
                  <a:schemeClr val="tx1"/>
                </a:solidFill>
                <a:latin typeface="+mn-lt"/>
              </a:rPr>
              <a:t>Simple projection effect model.</a:t>
            </a:r>
          </a:p>
          <a:p>
            <a:pPr marL="973137" lvl="3" indent="-285750">
              <a:buFont typeface="Wingdings" pitchFamily="2" charset="2"/>
              <a:buChar char="ü"/>
            </a:pPr>
            <a:r>
              <a:rPr lang="en-US" dirty="0">
                <a:solidFill>
                  <a:schemeClr val="tx1"/>
                </a:solidFill>
                <a:latin typeface="+mn-lt"/>
              </a:rPr>
              <a:t>Bypass several small-scale systematics. </a:t>
            </a:r>
            <a:br>
              <a:rPr lang="en-US" dirty="0">
                <a:solidFill>
                  <a:schemeClr val="tx1"/>
                </a:solidFill>
                <a:latin typeface="+mn-lt"/>
              </a:rPr>
            </a:br>
            <a:endParaRPr lang="en-US" dirty="0">
              <a:solidFill>
                <a:schemeClr val="tx1"/>
              </a:solidFill>
              <a:latin typeface="+mn-lt"/>
            </a:endParaRPr>
          </a:p>
          <a:p>
            <a:pPr marL="630238" lvl="2" indent="-285750">
              <a:buFont typeface="Wingdings" pitchFamily="2" charset="2"/>
              <a:buChar char="Ø"/>
            </a:pPr>
            <a:r>
              <a:rPr lang="en-US" dirty="0">
                <a:solidFill>
                  <a:schemeClr val="tx1"/>
                </a:solidFill>
                <a:latin typeface="+mn-lt"/>
              </a:rPr>
              <a:t>Drawbacks: </a:t>
            </a:r>
          </a:p>
          <a:p>
            <a:pPr marL="973137" lvl="3" indent="-285750">
              <a:buFont typeface="Wingdings" pitchFamily="2" charset="2"/>
              <a:buChar char="Ø"/>
            </a:pPr>
            <a:r>
              <a:rPr lang="en-US" dirty="0">
                <a:solidFill>
                  <a:schemeClr val="tx1"/>
                </a:solidFill>
                <a:latin typeface="+mn-lt"/>
              </a:rPr>
              <a:t>Loss of signal to noise</a:t>
            </a:r>
            <a:endParaRPr lang="en-US" dirty="0">
              <a:solidFill>
                <a:schemeClr val="tx1"/>
              </a:solidFill>
              <a:latin typeface="+mn-lt"/>
              <a:sym typeface="Wingdings" pitchFamily="2" charset="2"/>
            </a:endParaRPr>
          </a:p>
          <a:p>
            <a:pPr marL="1317625" lvl="4" indent="-285750">
              <a:buFont typeface="Wingdings" pitchFamily="2" charset="2"/>
              <a:buChar char="ü"/>
            </a:pPr>
            <a:r>
              <a:rPr lang="en-US" dirty="0">
                <a:solidFill>
                  <a:schemeClr val="tx2">
                    <a:lumMod val="40000"/>
                    <a:lumOff val="60000"/>
                  </a:schemeClr>
                </a:solidFill>
                <a:latin typeface="+mn-lt"/>
                <a:sym typeface="Wingdings" pitchFamily="2" charset="2"/>
              </a:rPr>
              <a:t>rescued by including more correlation functions: cluster clustering, galaxy—cluster correlations and galaxy clustering. </a:t>
            </a:r>
            <a:endParaRPr lang="en-US" dirty="0">
              <a:solidFill>
                <a:schemeClr val="tx2">
                  <a:lumMod val="40000"/>
                  <a:lumOff val="60000"/>
                </a:schemeClr>
              </a:solidFill>
              <a:latin typeface="+mn-lt"/>
            </a:endParaRPr>
          </a:p>
        </p:txBody>
      </p:sp>
    </p:spTree>
    <p:extLst>
      <p:ext uri="{BB962C8B-B14F-4D97-AF65-F5344CB8AC3E}">
        <p14:creationId xmlns:p14="http://schemas.microsoft.com/office/powerpoint/2010/main" val="1157377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aph of a cluster of stars&#10;&#10;Description automatically generated">
            <a:extLst>
              <a:ext uri="{FF2B5EF4-FFF2-40B4-BE49-F238E27FC236}">
                <a16:creationId xmlns:a16="http://schemas.microsoft.com/office/drawing/2014/main" id="{BD85A2F1-AD5B-7B1C-58FB-35BA0F797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32" y="584849"/>
            <a:ext cx="4868596" cy="4552950"/>
          </a:xfrm>
          <a:prstGeom prst="rect">
            <a:avLst/>
          </a:prstGeom>
        </p:spPr>
      </p:pic>
      <p:sp>
        <p:nvSpPr>
          <p:cNvPr id="2" name="Title 1">
            <a:extLst>
              <a:ext uri="{FF2B5EF4-FFF2-40B4-BE49-F238E27FC236}">
                <a16:creationId xmlns:a16="http://schemas.microsoft.com/office/drawing/2014/main" id="{E13E66EE-0386-AA45-D89F-32DDD4BD213A}"/>
              </a:ext>
            </a:extLst>
          </p:cNvPr>
          <p:cNvSpPr>
            <a:spLocks noGrp="1"/>
          </p:cNvSpPr>
          <p:nvPr>
            <p:ph type="title"/>
          </p:nvPr>
        </p:nvSpPr>
        <p:spPr/>
        <p:txBody>
          <a:bodyPr/>
          <a:lstStyle/>
          <a:p>
            <a:r>
              <a:rPr lang="en-US" dirty="0">
                <a:latin typeface="+mj-lt"/>
              </a:rPr>
              <a:t>Re-analysis of DES-Y1 results in a consistent cosmology</a:t>
            </a:r>
          </a:p>
        </p:txBody>
      </p:sp>
      <p:sp>
        <p:nvSpPr>
          <p:cNvPr id="6" name="Right Arrow 5">
            <a:extLst>
              <a:ext uri="{FF2B5EF4-FFF2-40B4-BE49-F238E27FC236}">
                <a16:creationId xmlns:a16="http://schemas.microsoft.com/office/drawing/2014/main" id="{51C38580-8AF7-F420-01FC-FEA2C493EB93}"/>
              </a:ext>
            </a:extLst>
          </p:cNvPr>
          <p:cNvSpPr/>
          <p:nvPr/>
        </p:nvSpPr>
        <p:spPr>
          <a:xfrm rot="10800000">
            <a:off x="5156192" y="1591553"/>
            <a:ext cx="647114" cy="225083"/>
          </a:xfrm>
          <a:prstGeom prst="rightArrow">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682F230-8123-D0E2-9EC4-C0AD80ED11B3}"/>
              </a:ext>
            </a:extLst>
          </p:cNvPr>
          <p:cNvSpPr txBox="1"/>
          <p:nvPr/>
        </p:nvSpPr>
        <p:spPr>
          <a:xfrm>
            <a:off x="5872215" y="1501275"/>
            <a:ext cx="2424062" cy="646331"/>
          </a:xfrm>
          <a:prstGeom prst="rect">
            <a:avLst/>
          </a:prstGeom>
          <a:noFill/>
        </p:spPr>
        <p:txBody>
          <a:bodyPr wrap="none" rtlCol="0">
            <a:spAutoFit/>
          </a:bodyPr>
          <a:lstStyle/>
          <a:p>
            <a:r>
              <a:rPr lang="en-US" dirty="0">
                <a:solidFill>
                  <a:srgbClr val="00B0F0"/>
                </a:solidFill>
              </a:rPr>
              <a:t>DES Y1 </a:t>
            </a:r>
            <a:br>
              <a:rPr lang="en-US" dirty="0">
                <a:solidFill>
                  <a:srgbClr val="00B0F0"/>
                </a:solidFill>
              </a:rPr>
            </a:br>
            <a:r>
              <a:rPr lang="en-US" dirty="0">
                <a:solidFill>
                  <a:srgbClr val="00B0F0"/>
                </a:solidFill>
              </a:rPr>
              <a:t>Large-scale re-analysis </a:t>
            </a:r>
          </a:p>
        </p:txBody>
      </p:sp>
      <p:sp>
        <p:nvSpPr>
          <p:cNvPr id="9" name="TextBox 8">
            <a:extLst>
              <a:ext uri="{FF2B5EF4-FFF2-40B4-BE49-F238E27FC236}">
                <a16:creationId xmlns:a16="http://schemas.microsoft.com/office/drawing/2014/main" id="{E8257FA6-782F-2599-762B-67D36DEF45F3}"/>
              </a:ext>
            </a:extLst>
          </p:cNvPr>
          <p:cNvSpPr txBox="1"/>
          <p:nvPr/>
        </p:nvSpPr>
        <p:spPr>
          <a:xfrm>
            <a:off x="5872215" y="776270"/>
            <a:ext cx="891591" cy="369332"/>
          </a:xfrm>
          <a:prstGeom prst="rect">
            <a:avLst/>
          </a:prstGeom>
          <a:noFill/>
        </p:spPr>
        <p:txBody>
          <a:bodyPr wrap="none" rtlCol="0">
            <a:spAutoFit/>
          </a:bodyPr>
          <a:lstStyle/>
          <a:p>
            <a:r>
              <a:rPr lang="en-US" dirty="0">
                <a:solidFill>
                  <a:schemeClr val="accent3">
                    <a:lumMod val="40000"/>
                    <a:lumOff val="60000"/>
                  </a:schemeClr>
                </a:solidFill>
              </a:rPr>
              <a:t>DES Y1 </a:t>
            </a:r>
          </a:p>
        </p:txBody>
      </p:sp>
      <p:sp>
        <p:nvSpPr>
          <p:cNvPr id="10" name="TextBox 9">
            <a:extLst>
              <a:ext uri="{FF2B5EF4-FFF2-40B4-BE49-F238E27FC236}">
                <a16:creationId xmlns:a16="http://schemas.microsoft.com/office/drawing/2014/main" id="{B25C0E0C-62AE-A042-DF7C-F538D624F091}"/>
              </a:ext>
            </a:extLst>
          </p:cNvPr>
          <p:cNvSpPr txBox="1"/>
          <p:nvPr/>
        </p:nvSpPr>
        <p:spPr>
          <a:xfrm>
            <a:off x="5192595" y="4740517"/>
            <a:ext cx="2250830" cy="369332"/>
          </a:xfrm>
          <a:prstGeom prst="rect">
            <a:avLst/>
          </a:prstGeom>
          <a:noFill/>
        </p:spPr>
        <p:txBody>
          <a:bodyPr wrap="square">
            <a:spAutoFit/>
          </a:bodyPr>
          <a:lstStyle/>
          <a:p>
            <a:r>
              <a:rPr lang="en-US" dirty="0" err="1"/>
              <a:t>To&amp;Krause</a:t>
            </a:r>
            <a:r>
              <a:rPr lang="en-US" dirty="0"/>
              <a:t> + 21</a:t>
            </a:r>
          </a:p>
        </p:txBody>
      </p:sp>
      <p:sp>
        <p:nvSpPr>
          <p:cNvPr id="11" name="Content Placeholder 2">
            <a:extLst>
              <a:ext uri="{FF2B5EF4-FFF2-40B4-BE49-F238E27FC236}">
                <a16:creationId xmlns:a16="http://schemas.microsoft.com/office/drawing/2014/main" id="{C41CACD0-F53F-AF9D-AEE7-5E3C8896EF02}"/>
              </a:ext>
            </a:extLst>
          </p:cNvPr>
          <p:cNvSpPr txBox="1">
            <a:spLocks/>
          </p:cNvSpPr>
          <p:nvPr/>
        </p:nvSpPr>
        <p:spPr>
          <a:xfrm>
            <a:off x="5534079" y="2571750"/>
            <a:ext cx="3494307" cy="3759042"/>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latin typeface="+mn-lt"/>
              </a:rPr>
              <a:t>Avoid several small-scale systematics and have similar constraining power.</a:t>
            </a:r>
            <a:endParaRPr lang="en-US" dirty="0">
              <a:solidFill>
                <a:schemeClr val="tx1"/>
              </a:solidFill>
              <a:latin typeface="+mn-lt"/>
            </a:endParaRPr>
          </a:p>
        </p:txBody>
      </p:sp>
      <p:sp>
        <p:nvSpPr>
          <p:cNvPr id="18" name="Right Arrow 17">
            <a:extLst>
              <a:ext uri="{FF2B5EF4-FFF2-40B4-BE49-F238E27FC236}">
                <a16:creationId xmlns:a16="http://schemas.microsoft.com/office/drawing/2014/main" id="{40E25B80-531A-60DA-314E-7DD356B36591}"/>
              </a:ext>
            </a:extLst>
          </p:cNvPr>
          <p:cNvSpPr/>
          <p:nvPr/>
        </p:nvSpPr>
        <p:spPr>
          <a:xfrm rot="10800000">
            <a:off x="5165166" y="810008"/>
            <a:ext cx="647114" cy="225083"/>
          </a:xfrm>
          <a:prstGeom prst="rightArrow">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696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CA795-784C-86D5-90E4-C89BA6CF6F54}"/>
              </a:ext>
            </a:extLst>
          </p:cNvPr>
          <p:cNvSpPr>
            <a:spLocks noGrp="1"/>
          </p:cNvSpPr>
          <p:nvPr>
            <p:ph sz="quarter" idx="10"/>
          </p:nvPr>
        </p:nvSpPr>
        <p:spPr/>
        <p:txBody>
          <a:bodyPr/>
          <a:lstStyle/>
          <a:p>
            <a:pPr>
              <a:buFont typeface="Arial" panose="020B0604020202020204" pitchFamily="34" charset="0"/>
              <a:buChar char="•"/>
            </a:pPr>
            <a:r>
              <a:rPr lang="en-US" dirty="0">
                <a:latin typeface="+mn-lt"/>
              </a:rPr>
              <a:t>Expansion of area by ~3 times. </a:t>
            </a:r>
          </a:p>
          <a:p>
            <a:pPr>
              <a:buFont typeface="Arial" panose="020B0604020202020204" pitchFamily="34" charset="0"/>
              <a:buChar char="•"/>
            </a:pPr>
            <a:r>
              <a:rPr lang="en-US" dirty="0">
                <a:latin typeface="+mn-lt"/>
              </a:rPr>
              <a:t>Weak lensing noise decreased by ~30%.</a:t>
            </a:r>
            <a:br>
              <a:rPr lang="en-US" dirty="0">
                <a:latin typeface="+mn-lt"/>
              </a:rPr>
            </a:br>
            <a:r>
              <a:rPr lang="en-US" dirty="0">
                <a:latin typeface="+mn-lt"/>
              </a:rPr>
              <a:t> </a:t>
            </a:r>
          </a:p>
          <a:p>
            <a:pPr>
              <a:buFont typeface="Arial" panose="020B0604020202020204" pitchFamily="34" charset="0"/>
              <a:buChar char="•"/>
            </a:pPr>
            <a:r>
              <a:rPr lang="en-US" dirty="0">
                <a:latin typeface="+mn-lt"/>
              </a:rPr>
              <a:t>Great statistical power requires great control of systematics! </a:t>
            </a:r>
          </a:p>
          <a:p>
            <a:pPr marL="630238" lvl="2" indent="-285750">
              <a:buFont typeface="Wingdings" pitchFamily="2" charset="2"/>
              <a:buChar char="Ø"/>
            </a:pPr>
            <a:r>
              <a:rPr lang="en-US" dirty="0">
                <a:solidFill>
                  <a:srgbClr val="FAAC1F"/>
                </a:solidFill>
                <a:latin typeface="+mn-lt"/>
              </a:rPr>
              <a:t>19 astrophysical parameters describing connection of measurements and matter fluctuations </a:t>
            </a:r>
            <a:r>
              <a:rPr lang="en-US" sz="1600" dirty="0">
                <a:solidFill>
                  <a:srgbClr val="FAAC1F"/>
                </a:solidFill>
                <a:latin typeface="+mn-lt"/>
              </a:rPr>
              <a:t>(linear galaxy bias, intrinsic alignments, mass—observable relations, and projection effects)</a:t>
            </a:r>
          </a:p>
          <a:p>
            <a:pPr marL="630238" lvl="2" indent="-285750">
              <a:buFont typeface="Wingdings" pitchFamily="2" charset="2"/>
              <a:buChar char="Ø"/>
            </a:pPr>
            <a:r>
              <a:rPr lang="en-US" dirty="0">
                <a:solidFill>
                  <a:srgbClr val="00B0F0"/>
                </a:solidFill>
                <a:latin typeface="+mn-lt"/>
              </a:rPr>
              <a:t>12 observational parameters describing observational systematics </a:t>
            </a:r>
            <a:r>
              <a:rPr lang="en-US" sz="1600" dirty="0">
                <a:solidFill>
                  <a:srgbClr val="00B0F0"/>
                </a:solidFill>
                <a:latin typeface="+mn-lt"/>
              </a:rPr>
              <a:t>(photometric redshift and shear measurement) </a:t>
            </a:r>
          </a:p>
          <a:p>
            <a:pPr marL="630238" lvl="2" indent="-285750">
              <a:buFont typeface="Wingdings" pitchFamily="2" charset="2"/>
              <a:buChar char="Ø"/>
            </a:pPr>
            <a:endParaRPr lang="en-US" dirty="0">
              <a:solidFill>
                <a:srgbClr val="00B0F0"/>
              </a:solidFill>
              <a:latin typeface="+mn-lt"/>
            </a:endParaRPr>
          </a:p>
        </p:txBody>
      </p:sp>
      <p:sp>
        <p:nvSpPr>
          <p:cNvPr id="4" name="Title 1">
            <a:extLst>
              <a:ext uri="{FF2B5EF4-FFF2-40B4-BE49-F238E27FC236}">
                <a16:creationId xmlns:a16="http://schemas.microsoft.com/office/drawing/2014/main" id="{0075A661-67D8-333D-E077-4C9CDE344548}"/>
              </a:ext>
            </a:extLst>
          </p:cNvPr>
          <p:cNvSpPr txBox="1">
            <a:spLocks/>
          </p:cNvSpPr>
          <p:nvPr/>
        </p:nvSpPr>
        <p:spPr bwMode="auto">
          <a:xfrm>
            <a:off x="950976" y="109728"/>
            <a:ext cx="7707862" cy="4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1" fontAlgn="base" hangingPunct="1">
              <a:lnSpc>
                <a:spcPct val="85000"/>
              </a:lnSpc>
              <a:spcBef>
                <a:spcPct val="0"/>
              </a:spcBef>
              <a:spcAft>
                <a:spcPct val="0"/>
              </a:spcAft>
              <a:defRPr sz="2400" kern="1200">
                <a:solidFill>
                  <a:schemeClr val="accent6">
                    <a:lumMod val="60000"/>
                    <a:lumOff val="40000"/>
                  </a:schemeClr>
                </a:solidFill>
                <a:latin typeface="Arial"/>
                <a:ea typeface="ＭＳ Ｐゴシック" charset="0"/>
                <a:cs typeface="ＭＳ Ｐゴシック" charset="0"/>
              </a:defRPr>
            </a:lvl1pPr>
            <a:lvl2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latin typeface="+mj-lt"/>
              </a:rPr>
              <a:t>From DES-Y1 to DES-Y6</a:t>
            </a:r>
          </a:p>
        </p:txBody>
      </p:sp>
    </p:spTree>
    <p:extLst>
      <p:ext uri="{BB962C8B-B14F-4D97-AF65-F5344CB8AC3E}">
        <p14:creationId xmlns:p14="http://schemas.microsoft.com/office/powerpoint/2010/main" val="3995619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43A1-81FF-22A7-0B1A-C8BBFFAB5535}"/>
              </a:ext>
            </a:extLst>
          </p:cNvPr>
          <p:cNvSpPr>
            <a:spLocks noGrp="1"/>
          </p:cNvSpPr>
          <p:nvPr>
            <p:ph type="title"/>
          </p:nvPr>
        </p:nvSpPr>
        <p:spPr/>
        <p:txBody>
          <a:bodyPr/>
          <a:lstStyle/>
          <a:p>
            <a:r>
              <a:rPr lang="en-US" dirty="0">
                <a:latin typeface="+mj-lt"/>
              </a:rPr>
              <a:t>A comprehensive test of systematic for cluster cosmology</a:t>
            </a:r>
          </a:p>
        </p:txBody>
      </p:sp>
      <p:sp>
        <p:nvSpPr>
          <p:cNvPr id="7" name="TextBox 6">
            <a:extLst>
              <a:ext uri="{FF2B5EF4-FFF2-40B4-BE49-F238E27FC236}">
                <a16:creationId xmlns:a16="http://schemas.microsoft.com/office/drawing/2014/main" id="{97BAE5FE-190E-F109-FF57-066D051872C3}"/>
              </a:ext>
            </a:extLst>
          </p:cNvPr>
          <p:cNvSpPr txBox="1"/>
          <p:nvPr/>
        </p:nvSpPr>
        <p:spPr>
          <a:xfrm>
            <a:off x="8321040" y="4845477"/>
            <a:ext cx="4572000" cy="369332"/>
          </a:xfrm>
          <a:prstGeom prst="rect">
            <a:avLst/>
          </a:prstGeom>
          <a:noFill/>
        </p:spPr>
        <p:txBody>
          <a:bodyPr wrap="square">
            <a:spAutoFit/>
          </a:bodyPr>
          <a:lstStyle/>
          <a:p>
            <a:r>
              <a:rPr lang="en-US" dirty="0"/>
              <a:t>To+ 25</a:t>
            </a:r>
          </a:p>
        </p:txBody>
      </p:sp>
      <p:sp>
        <p:nvSpPr>
          <p:cNvPr id="8" name="Content Placeholder 2">
            <a:extLst>
              <a:ext uri="{FF2B5EF4-FFF2-40B4-BE49-F238E27FC236}">
                <a16:creationId xmlns:a16="http://schemas.microsoft.com/office/drawing/2014/main" id="{2203EA42-13D5-A305-364C-A3C7EDD5380B}"/>
              </a:ext>
            </a:extLst>
          </p:cNvPr>
          <p:cNvSpPr txBox="1">
            <a:spLocks/>
          </p:cNvSpPr>
          <p:nvPr/>
        </p:nvSpPr>
        <p:spPr>
          <a:xfrm>
            <a:off x="955677" y="908685"/>
            <a:ext cx="7700963" cy="3759042"/>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US" dirty="0"/>
          </a:p>
        </p:txBody>
      </p:sp>
      <p:sp>
        <p:nvSpPr>
          <p:cNvPr id="9" name="Content Placeholder 2">
            <a:extLst>
              <a:ext uri="{FF2B5EF4-FFF2-40B4-BE49-F238E27FC236}">
                <a16:creationId xmlns:a16="http://schemas.microsoft.com/office/drawing/2014/main" id="{C0EEEFFF-40F3-69BE-E8B0-3493F69496F4}"/>
              </a:ext>
            </a:extLst>
          </p:cNvPr>
          <p:cNvSpPr txBox="1">
            <a:spLocks/>
          </p:cNvSpPr>
          <p:nvPr/>
        </p:nvSpPr>
        <p:spPr>
          <a:xfrm>
            <a:off x="948778" y="601381"/>
            <a:ext cx="7700963" cy="3759042"/>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None of the </a:t>
            </a:r>
            <a:r>
              <a:rPr lang="en-US" b="1" dirty="0">
                <a:solidFill>
                  <a:schemeClr val="tx2">
                    <a:lumMod val="20000"/>
                    <a:lumOff val="80000"/>
                  </a:schemeClr>
                </a:solidFill>
              </a:rPr>
              <a:t>nine</a:t>
            </a:r>
            <a:r>
              <a:rPr lang="en-US" dirty="0"/>
              <a:t> tested systematics will bias our cosmological constraints by more than 0.3 of the statistical uncertainty. </a:t>
            </a:r>
          </a:p>
        </p:txBody>
      </p:sp>
      <p:pic>
        <p:nvPicPr>
          <p:cNvPr id="15" name="Picture 14">
            <a:extLst>
              <a:ext uri="{FF2B5EF4-FFF2-40B4-BE49-F238E27FC236}">
                <a16:creationId xmlns:a16="http://schemas.microsoft.com/office/drawing/2014/main" id="{BECE653C-8690-D951-A303-C9869D2C0FDC}"/>
              </a:ext>
            </a:extLst>
          </p:cNvPr>
          <p:cNvPicPr>
            <a:picLocks noChangeAspect="1"/>
          </p:cNvPicPr>
          <p:nvPr/>
        </p:nvPicPr>
        <p:blipFill rotWithShape="1">
          <a:blip r:embed="rId3">
            <a:extLst>
              <a:ext uri="{28A0092B-C50C-407E-A947-70E740481C1C}">
                <a14:useLocalDpi xmlns:a14="http://schemas.microsoft.com/office/drawing/2010/main" val="0"/>
              </a:ext>
            </a:extLst>
          </a:blip>
          <a:srcRect r="45702"/>
          <a:stretch/>
        </p:blipFill>
        <p:spPr>
          <a:xfrm>
            <a:off x="494259" y="1263481"/>
            <a:ext cx="4571727" cy="3404246"/>
          </a:xfrm>
          <a:prstGeom prst="rect">
            <a:avLst/>
          </a:prstGeom>
        </p:spPr>
      </p:pic>
      <p:pic>
        <p:nvPicPr>
          <p:cNvPr id="3" name="Picture 2">
            <a:extLst>
              <a:ext uri="{FF2B5EF4-FFF2-40B4-BE49-F238E27FC236}">
                <a16:creationId xmlns:a16="http://schemas.microsoft.com/office/drawing/2014/main" id="{5B1A89FD-73CC-8A2D-FB0F-20B1F3D7C122}"/>
              </a:ext>
            </a:extLst>
          </p:cNvPr>
          <p:cNvPicPr>
            <a:picLocks noChangeAspect="1"/>
          </p:cNvPicPr>
          <p:nvPr/>
        </p:nvPicPr>
        <p:blipFill rotWithShape="1">
          <a:blip r:embed="rId3">
            <a:extLst>
              <a:ext uri="{28A0092B-C50C-407E-A947-70E740481C1C}">
                <a14:useLocalDpi xmlns:a14="http://schemas.microsoft.com/office/drawing/2010/main" val="0"/>
              </a:ext>
            </a:extLst>
          </a:blip>
          <a:srcRect l="53506" t="8579" r="23275" b="76910"/>
          <a:stretch/>
        </p:blipFill>
        <p:spPr>
          <a:xfrm>
            <a:off x="5002924" y="1555531"/>
            <a:ext cx="1954924" cy="493986"/>
          </a:xfrm>
          <a:prstGeom prst="rect">
            <a:avLst/>
          </a:prstGeom>
        </p:spPr>
      </p:pic>
      <p:sp>
        <p:nvSpPr>
          <p:cNvPr id="4" name="TextBox 3">
            <a:extLst>
              <a:ext uri="{FF2B5EF4-FFF2-40B4-BE49-F238E27FC236}">
                <a16:creationId xmlns:a16="http://schemas.microsoft.com/office/drawing/2014/main" id="{BCD1C988-E1B0-95DD-1639-2EBEF4FEA368}"/>
              </a:ext>
            </a:extLst>
          </p:cNvPr>
          <p:cNvSpPr txBox="1"/>
          <p:nvPr/>
        </p:nvSpPr>
        <p:spPr>
          <a:xfrm>
            <a:off x="2123090" y="4614041"/>
            <a:ext cx="2278188" cy="369332"/>
          </a:xfrm>
          <a:prstGeom prst="rect">
            <a:avLst/>
          </a:prstGeom>
          <a:noFill/>
        </p:spPr>
        <p:txBody>
          <a:bodyPr wrap="none" rtlCol="0">
            <a:spAutoFit/>
          </a:bodyPr>
          <a:lstStyle/>
          <a:p>
            <a:r>
              <a:rPr lang="en-US" dirty="0"/>
              <a:t>Bias in matter density</a:t>
            </a:r>
          </a:p>
        </p:txBody>
      </p:sp>
      <p:sp>
        <p:nvSpPr>
          <p:cNvPr id="6" name="TextBox 5">
            <a:extLst>
              <a:ext uri="{FF2B5EF4-FFF2-40B4-BE49-F238E27FC236}">
                <a16:creationId xmlns:a16="http://schemas.microsoft.com/office/drawing/2014/main" id="{669FA455-C31E-9C22-CEEE-DDE7027AD0AB}"/>
              </a:ext>
            </a:extLst>
          </p:cNvPr>
          <p:cNvSpPr txBox="1"/>
          <p:nvPr/>
        </p:nvSpPr>
        <p:spPr>
          <a:xfrm>
            <a:off x="73572" y="2170385"/>
            <a:ext cx="1749197" cy="369332"/>
          </a:xfrm>
          <a:prstGeom prst="rect">
            <a:avLst/>
          </a:prstGeom>
          <a:solidFill>
            <a:schemeClr val="bg1">
              <a:alpha val="78223"/>
            </a:schemeClr>
          </a:solidFill>
        </p:spPr>
        <p:txBody>
          <a:bodyPr wrap="none" rtlCol="0">
            <a:spAutoFit/>
          </a:bodyPr>
          <a:lstStyle/>
          <a:p>
            <a:r>
              <a:rPr lang="en-US" dirty="0"/>
              <a:t>Bias in structure</a:t>
            </a:r>
          </a:p>
        </p:txBody>
      </p:sp>
    </p:spTree>
    <p:extLst>
      <p:ext uri="{BB962C8B-B14F-4D97-AF65-F5344CB8AC3E}">
        <p14:creationId xmlns:p14="http://schemas.microsoft.com/office/powerpoint/2010/main" val="1917380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43A1-81FF-22A7-0B1A-C8BBFFAB5535}"/>
              </a:ext>
            </a:extLst>
          </p:cNvPr>
          <p:cNvSpPr>
            <a:spLocks noGrp="1"/>
          </p:cNvSpPr>
          <p:nvPr>
            <p:ph type="title"/>
          </p:nvPr>
        </p:nvSpPr>
        <p:spPr/>
        <p:txBody>
          <a:bodyPr/>
          <a:lstStyle/>
          <a:p>
            <a:r>
              <a:rPr lang="en-US" dirty="0">
                <a:latin typeface="+mj-lt"/>
              </a:rPr>
              <a:t>From DES-Y1 to DES-Y6: obstacles</a:t>
            </a:r>
          </a:p>
        </p:txBody>
      </p:sp>
      <p:sp>
        <p:nvSpPr>
          <p:cNvPr id="7" name="TextBox 6">
            <a:extLst>
              <a:ext uri="{FF2B5EF4-FFF2-40B4-BE49-F238E27FC236}">
                <a16:creationId xmlns:a16="http://schemas.microsoft.com/office/drawing/2014/main" id="{97BAE5FE-190E-F109-FF57-066D051872C3}"/>
              </a:ext>
            </a:extLst>
          </p:cNvPr>
          <p:cNvSpPr txBox="1"/>
          <p:nvPr/>
        </p:nvSpPr>
        <p:spPr>
          <a:xfrm>
            <a:off x="8321040" y="4845477"/>
            <a:ext cx="4572000" cy="369332"/>
          </a:xfrm>
          <a:prstGeom prst="rect">
            <a:avLst/>
          </a:prstGeom>
          <a:noFill/>
        </p:spPr>
        <p:txBody>
          <a:bodyPr wrap="square">
            <a:spAutoFit/>
          </a:bodyPr>
          <a:lstStyle/>
          <a:p>
            <a:r>
              <a:rPr lang="en-US" dirty="0"/>
              <a:t>To+ 25</a:t>
            </a:r>
          </a:p>
        </p:txBody>
      </p:sp>
      <p:sp>
        <p:nvSpPr>
          <p:cNvPr id="8" name="Content Placeholder 2">
            <a:extLst>
              <a:ext uri="{FF2B5EF4-FFF2-40B4-BE49-F238E27FC236}">
                <a16:creationId xmlns:a16="http://schemas.microsoft.com/office/drawing/2014/main" id="{2203EA42-13D5-A305-364C-A3C7EDD5380B}"/>
              </a:ext>
            </a:extLst>
          </p:cNvPr>
          <p:cNvSpPr txBox="1">
            <a:spLocks/>
          </p:cNvSpPr>
          <p:nvPr/>
        </p:nvSpPr>
        <p:spPr>
          <a:xfrm>
            <a:off x="955677" y="908685"/>
            <a:ext cx="7700963" cy="3759042"/>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US" dirty="0"/>
          </a:p>
        </p:txBody>
      </p:sp>
      <p:sp>
        <p:nvSpPr>
          <p:cNvPr id="9" name="Content Placeholder 2">
            <a:extLst>
              <a:ext uri="{FF2B5EF4-FFF2-40B4-BE49-F238E27FC236}">
                <a16:creationId xmlns:a16="http://schemas.microsoft.com/office/drawing/2014/main" id="{C0EEEFFF-40F3-69BE-E8B0-3493F69496F4}"/>
              </a:ext>
            </a:extLst>
          </p:cNvPr>
          <p:cNvSpPr txBox="1">
            <a:spLocks/>
          </p:cNvSpPr>
          <p:nvPr/>
        </p:nvSpPr>
        <p:spPr>
          <a:xfrm>
            <a:off x="948778" y="601381"/>
            <a:ext cx="7700963" cy="3759042"/>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None of the </a:t>
            </a:r>
            <a:r>
              <a:rPr lang="en-US" b="1" dirty="0">
                <a:solidFill>
                  <a:schemeClr val="tx2">
                    <a:lumMod val="20000"/>
                    <a:lumOff val="80000"/>
                  </a:schemeClr>
                </a:solidFill>
              </a:rPr>
              <a:t>nine</a:t>
            </a:r>
            <a:r>
              <a:rPr lang="en-US" dirty="0"/>
              <a:t> tested systematics will bias our cosmological constraints by more than 0.3 of the statistical uncertainty. </a:t>
            </a:r>
          </a:p>
        </p:txBody>
      </p:sp>
      <p:pic>
        <p:nvPicPr>
          <p:cNvPr id="15" name="Picture 14">
            <a:extLst>
              <a:ext uri="{FF2B5EF4-FFF2-40B4-BE49-F238E27FC236}">
                <a16:creationId xmlns:a16="http://schemas.microsoft.com/office/drawing/2014/main" id="{BECE653C-8690-D951-A303-C9869D2C0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59" y="1263481"/>
            <a:ext cx="8419710" cy="3404246"/>
          </a:xfrm>
          <a:prstGeom prst="rect">
            <a:avLst/>
          </a:prstGeom>
        </p:spPr>
      </p:pic>
      <p:sp>
        <p:nvSpPr>
          <p:cNvPr id="16" name="TextBox 15">
            <a:extLst>
              <a:ext uri="{FF2B5EF4-FFF2-40B4-BE49-F238E27FC236}">
                <a16:creationId xmlns:a16="http://schemas.microsoft.com/office/drawing/2014/main" id="{FCA2721B-A660-9A44-50A3-FA1DCB7189E9}"/>
              </a:ext>
            </a:extLst>
          </p:cNvPr>
          <p:cNvSpPr txBox="1"/>
          <p:nvPr/>
        </p:nvSpPr>
        <p:spPr>
          <a:xfrm>
            <a:off x="2123090" y="4614041"/>
            <a:ext cx="2278188" cy="369332"/>
          </a:xfrm>
          <a:prstGeom prst="rect">
            <a:avLst/>
          </a:prstGeom>
          <a:noFill/>
        </p:spPr>
        <p:txBody>
          <a:bodyPr wrap="none" rtlCol="0">
            <a:spAutoFit/>
          </a:bodyPr>
          <a:lstStyle/>
          <a:p>
            <a:r>
              <a:rPr lang="en-US" dirty="0"/>
              <a:t>Bias in matter density</a:t>
            </a:r>
          </a:p>
        </p:txBody>
      </p:sp>
      <p:sp>
        <p:nvSpPr>
          <p:cNvPr id="17" name="TextBox 16">
            <a:extLst>
              <a:ext uri="{FF2B5EF4-FFF2-40B4-BE49-F238E27FC236}">
                <a16:creationId xmlns:a16="http://schemas.microsoft.com/office/drawing/2014/main" id="{530FC4F1-6E4A-C571-605A-C53C2273840A}"/>
              </a:ext>
            </a:extLst>
          </p:cNvPr>
          <p:cNvSpPr txBox="1"/>
          <p:nvPr/>
        </p:nvSpPr>
        <p:spPr>
          <a:xfrm>
            <a:off x="73572" y="2170385"/>
            <a:ext cx="1749197" cy="369332"/>
          </a:xfrm>
          <a:prstGeom prst="rect">
            <a:avLst/>
          </a:prstGeom>
          <a:solidFill>
            <a:schemeClr val="bg1">
              <a:alpha val="78223"/>
            </a:schemeClr>
          </a:solidFill>
        </p:spPr>
        <p:txBody>
          <a:bodyPr wrap="none" rtlCol="0">
            <a:spAutoFit/>
          </a:bodyPr>
          <a:lstStyle/>
          <a:p>
            <a:r>
              <a:rPr lang="en-US" dirty="0"/>
              <a:t>Bias in structure</a:t>
            </a:r>
          </a:p>
        </p:txBody>
      </p:sp>
    </p:spTree>
    <p:extLst>
      <p:ext uri="{BB962C8B-B14F-4D97-AF65-F5344CB8AC3E}">
        <p14:creationId xmlns:p14="http://schemas.microsoft.com/office/powerpoint/2010/main" val="1032046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43A1-81FF-22A7-0B1A-C8BBFFAB5535}"/>
              </a:ext>
            </a:extLst>
          </p:cNvPr>
          <p:cNvSpPr>
            <a:spLocks noGrp="1"/>
          </p:cNvSpPr>
          <p:nvPr>
            <p:ph type="title"/>
          </p:nvPr>
        </p:nvSpPr>
        <p:spPr/>
        <p:txBody>
          <a:bodyPr/>
          <a:lstStyle/>
          <a:p>
            <a:r>
              <a:rPr lang="en-US" dirty="0">
                <a:latin typeface="+mj-lt"/>
              </a:rPr>
              <a:t>From DES-Y1 to DES-Y6: obstacles</a:t>
            </a:r>
          </a:p>
        </p:txBody>
      </p:sp>
      <p:sp>
        <p:nvSpPr>
          <p:cNvPr id="8" name="Content Placeholder 2">
            <a:extLst>
              <a:ext uri="{FF2B5EF4-FFF2-40B4-BE49-F238E27FC236}">
                <a16:creationId xmlns:a16="http://schemas.microsoft.com/office/drawing/2014/main" id="{2203EA42-13D5-A305-364C-A3C7EDD5380B}"/>
              </a:ext>
            </a:extLst>
          </p:cNvPr>
          <p:cNvSpPr txBox="1">
            <a:spLocks/>
          </p:cNvSpPr>
          <p:nvPr/>
        </p:nvSpPr>
        <p:spPr>
          <a:xfrm>
            <a:off x="955677" y="908685"/>
            <a:ext cx="7700963" cy="3759042"/>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US" dirty="0"/>
          </a:p>
        </p:txBody>
      </p:sp>
      <p:sp>
        <p:nvSpPr>
          <p:cNvPr id="9" name="Content Placeholder 2">
            <a:extLst>
              <a:ext uri="{FF2B5EF4-FFF2-40B4-BE49-F238E27FC236}">
                <a16:creationId xmlns:a16="http://schemas.microsoft.com/office/drawing/2014/main" id="{C0EEEFFF-40F3-69BE-E8B0-3493F69496F4}"/>
              </a:ext>
            </a:extLst>
          </p:cNvPr>
          <p:cNvSpPr txBox="1">
            <a:spLocks/>
          </p:cNvSpPr>
          <p:nvPr/>
        </p:nvSpPr>
        <p:spPr>
          <a:xfrm>
            <a:off x="948778" y="601381"/>
            <a:ext cx="7700963" cy="3759042"/>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latin typeface="+mn-lt"/>
              </a:rPr>
              <a:t>We have tested the robustness of our model with nine different systematics.</a:t>
            </a:r>
          </a:p>
          <a:p>
            <a:pPr marL="630238" lvl="2" indent="-285750">
              <a:buFont typeface="Wingdings" pitchFamily="2" charset="2"/>
              <a:buChar char="Ø"/>
            </a:pPr>
            <a:r>
              <a:rPr lang="en-US" dirty="0">
                <a:solidFill>
                  <a:schemeClr val="tx1"/>
                </a:solidFill>
                <a:latin typeface="+mn-lt"/>
              </a:rPr>
              <a:t>Are there additional systematics?</a:t>
            </a:r>
          </a:p>
        </p:txBody>
      </p:sp>
    </p:spTree>
    <p:extLst>
      <p:ext uri="{BB962C8B-B14F-4D97-AF65-F5344CB8AC3E}">
        <p14:creationId xmlns:p14="http://schemas.microsoft.com/office/powerpoint/2010/main" val="771600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43A1-81FF-22A7-0B1A-C8BBFFAB5535}"/>
              </a:ext>
            </a:extLst>
          </p:cNvPr>
          <p:cNvSpPr>
            <a:spLocks noGrp="1"/>
          </p:cNvSpPr>
          <p:nvPr>
            <p:ph type="title"/>
          </p:nvPr>
        </p:nvSpPr>
        <p:spPr/>
        <p:txBody>
          <a:bodyPr/>
          <a:lstStyle/>
          <a:p>
            <a:r>
              <a:rPr lang="en-US" dirty="0">
                <a:latin typeface="+mj-lt"/>
              </a:rPr>
              <a:t>From DES-Y1 to DES-Y6: obstacles</a:t>
            </a:r>
          </a:p>
        </p:txBody>
      </p:sp>
      <p:sp>
        <p:nvSpPr>
          <p:cNvPr id="8" name="Content Placeholder 2">
            <a:extLst>
              <a:ext uri="{FF2B5EF4-FFF2-40B4-BE49-F238E27FC236}">
                <a16:creationId xmlns:a16="http://schemas.microsoft.com/office/drawing/2014/main" id="{2203EA42-13D5-A305-364C-A3C7EDD5380B}"/>
              </a:ext>
            </a:extLst>
          </p:cNvPr>
          <p:cNvSpPr txBox="1">
            <a:spLocks/>
          </p:cNvSpPr>
          <p:nvPr/>
        </p:nvSpPr>
        <p:spPr>
          <a:xfrm>
            <a:off x="955677" y="908685"/>
            <a:ext cx="7700963" cy="3759042"/>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US" dirty="0"/>
          </a:p>
        </p:txBody>
      </p:sp>
      <p:sp>
        <p:nvSpPr>
          <p:cNvPr id="9" name="Content Placeholder 2">
            <a:extLst>
              <a:ext uri="{FF2B5EF4-FFF2-40B4-BE49-F238E27FC236}">
                <a16:creationId xmlns:a16="http://schemas.microsoft.com/office/drawing/2014/main" id="{C0EEEFFF-40F3-69BE-E8B0-3493F69496F4}"/>
              </a:ext>
            </a:extLst>
          </p:cNvPr>
          <p:cNvSpPr txBox="1">
            <a:spLocks/>
          </p:cNvSpPr>
          <p:nvPr/>
        </p:nvSpPr>
        <p:spPr>
          <a:xfrm>
            <a:off x="948778" y="601381"/>
            <a:ext cx="7700963" cy="3759042"/>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latin typeface="+mn-lt"/>
              </a:rPr>
              <a:t>We have tested the robustness of our model with nine different systematics.</a:t>
            </a:r>
          </a:p>
          <a:p>
            <a:pPr marL="630238" lvl="2" indent="-285750">
              <a:buFont typeface="Wingdings" pitchFamily="2" charset="2"/>
              <a:buChar char="Ø"/>
            </a:pPr>
            <a:r>
              <a:rPr lang="en-US" dirty="0">
                <a:solidFill>
                  <a:schemeClr val="tx1"/>
                </a:solidFill>
                <a:latin typeface="+mn-lt"/>
              </a:rPr>
              <a:t>Are there additional systematics?</a:t>
            </a:r>
          </a:p>
          <a:p>
            <a:pPr lvl="3"/>
            <a:r>
              <a:rPr lang="en-US" sz="2400" dirty="0">
                <a:solidFill>
                  <a:schemeClr val="tx1"/>
                </a:solidFill>
                <a:latin typeface="+mn-lt"/>
                <a:sym typeface="Wingdings" pitchFamily="2" charset="2"/>
              </a:rPr>
              <a:t> </a:t>
            </a:r>
            <a:r>
              <a:rPr lang="en-US" sz="2400" b="1" dirty="0">
                <a:solidFill>
                  <a:schemeClr val="tx2">
                    <a:lumMod val="40000"/>
                    <a:lumOff val="60000"/>
                  </a:schemeClr>
                </a:solidFill>
                <a:latin typeface="+mn-lt"/>
                <a:sym typeface="Wingdings" pitchFamily="2" charset="2"/>
              </a:rPr>
              <a:t>Simulation validation. </a:t>
            </a:r>
            <a:endParaRPr lang="en-US" sz="2400" dirty="0">
              <a:solidFill>
                <a:schemeClr val="tx1"/>
              </a:solidFill>
              <a:latin typeface="+mn-lt"/>
            </a:endParaRPr>
          </a:p>
        </p:txBody>
      </p:sp>
    </p:spTree>
    <p:extLst>
      <p:ext uri="{BB962C8B-B14F-4D97-AF65-F5344CB8AC3E}">
        <p14:creationId xmlns:p14="http://schemas.microsoft.com/office/powerpoint/2010/main" val="1195719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number of people&#10;&#10;Description automatically generated with medium confidence">
            <a:extLst>
              <a:ext uri="{FF2B5EF4-FFF2-40B4-BE49-F238E27FC236}">
                <a16:creationId xmlns:a16="http://schemas.microsoft.com/office/drawing/2014/main" id="{0725FEFC-E268-6FAE-FAE2-12065A341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424" y="1417320"/>
            <a:ext cx="5356790" cy="3465576"/>
          </a:xfrm>
          <a:prstGeom prst="rect">
            <a:avLst/>
          </a:prstGeom>
        </p:spPr>
      </p:pic>
      <p:sp>
        <p:nvSpPr>
          <p:cNvPr id="11" name="TextBox 10">
            <a:extLst>
              <a:ext uri="{FF2B5EF4-FFF2-40B4-BE49-F238E27FC236}">
                <a16:creationId xmlns:a16="http://schemas.microsoft.com/office/drawing/2014/main" id="{0FB3604B-58F6-91CE-8106-F68D30EF9F2B}"/>
              </a:ext>
            </a:extLst>
          </p:cNvPr>
          <p:cNvSpPr txBox="1"/>
          <p:nvPr/>
        </p:nvSpPr>
        <p:spPr>
          <a:xfrm>
            <a:off x="621403" y="2485585"/>
            <a:ext cx="1940166" cy="1200329"/>
          </a:xfrm>
          <a:prstGeom prst="rect">
            <a:avLst/>
          </a:prstGeom>
          <a:noFill/>
        </p:spPr>
        <p:txBody>
          <a:bodyPr wrap="square" rtlCol="0">
            <a:spAutoFit/>
          </a:bodyPr>
          <a:lstStyle/>
          <a:p>
            <a:r>
              <a:rPr lang="en-US" dirty="0"/>
              <a:t>Ratio of cluster abundances in simulations and data</a:t>
            </a:r>
          </a:p>
        </p:txBody>
      </p:sp>
      <p:sp>
        <p:nvSpPr>
          <p:cNvPr id="13" name="TextBox 12">
            <a:extLst>
              <a:ext uri="{FF2B5EF4-FFF2-40B4-BE49-F238E27FC236}">
                <a16:creationId xmlns:a16="http://schemas.microsoft.com/office/drawing/2014/main" id="{4BD9D83E-8FBD-12A0-8BB7-AF3D011C2975}"/>
              </a:ext>
            </a:extLst>
          </p:cNvPr>
          <p:cNvSpPr txBox="1"/>
          <p:nvPr/>
        </p:nvSpPr>
        <p:spPr>
          <a:xfrm>
            <a:off x="7508268" y="3751251"/>
            <a:ext cx="1723295" cy="923330"/>
          </a:xfrm>
          <a:prstGeom prst="rect">
            <a:avLst/>
          </a:prstGeom>
          <a:noFill/>
        </p:spPr>
        <p:txBody>
          <a:bodyPr wrap="square" rtlCol="0">
            <a:spAutoFit/>
          </a:bodyPr>
          <a:lstStyle/>
          <a:p>
            <a:r>
              <a:rPr lang="en-US" dirty="0">
                <a:solidFill>
                  <a:srgbClr val="FAAC1F"/>
                </a:solidFill>
              </a:rPr>
              <a:t>Sims used in previous analyses </a:t>
            </a:r>
          </a:p>
        </p:txBody>
      </p:sp>
      <p:sp>
        <p:nvSpPr>
          <p:cNvPr id="16" name="TextBox 15">
            <a:extLst>
              <a:ext uri="{FF2B5EF4-FFF2-40B4-BE49-F238E27FC236}">
                <a16:creationId xmlns:a16="http://schemas.microsoft.com/office/drawing/2014/main" id="{85D2E956-E75D-8285-41F8-AB22FB6DD3C2}"/>
              </a:ext>
            </a:extLst>
          </p:cNvPr>
          <p:cNvSpPr txBox="1"/>
          <p:nvPr/>
        </p:nvSpPr>
        <p:spPr>
          <a:xfrm>
            <a:off x="1976146" y="4698295"/>
            <a:ext cx="4572000" cy="369332"/>
          </a:xfrm>
          <a:prstGeom prst="rect">
            <a:avLst/>
          </a:prstGeom>
          <a:noFill/>
        </p:spPr>
        <p:txBody>
          <a:bodyPr wrap="square">
            <a:spAutoFit/>
          </a:bodyPr>
          <a:lstStyle/>
          <a:p>
            <a:r>
              <a:rPr lang="en-US" dirty="0"/>
              <a:t>To+ 24</a:t>
            </a:r>
          </a:p>
        </p:txBody>
      </p:sp>
      <p:sp>
        <p:nvSpPr>
          <p:cNvPr id="7" name="Right Arrow 6">
            <a:extLst>
              <a:ext uri="{FF2B5EF4-FFF2-40B4-BE49-F238E27FC236}">
                <a16:creationId xmlns:a16="http://schemas.microsoft.com/office/drawing/2014/main" id="{EC6708B8-4423-6579-6CFC-44D93470497B}"/>
              </a:ext>
            </a:extLst>
          </p:cNvPr>
          <p:cNvSpPr/>
          <p:nvPr/>
        </p:nvSpPr>
        <p:spPr>
          <a:xfrm rot="10800000">
            <a:off x="5875283" y="4026593"/>
            <a:ext cx="1632985" cy="225082"/>
          </a:xfrm>
          <a:prstGeom prst="rightArrow">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3C91D7C7-7AD9-F647-2B1E-C4D71BA74074}"/>
              </a:ext>
            </a:extLst>
          </p:cNvPr>
          <p:cNvSpPr/>
          <p:nvPr/>
        </p:nvSpPr>
        <p:spPr>
          <a:xfrm rot="5400000">
            <a:off x="4239538" y="3122620"/>
            <a:ext cx="369332" cy="295593"/>
          </a:xfrm>
          <a:prstGeom prst="rightArrow">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CAE7BB4-0900-D96B-80E4-098C547D224B}"/>
              </a:ext>
            </a:extLst>
          </p:cNvPr>
          <p:cNvSpPr txBox="1"/>
          <p:nvPr/>
        </p:nvSpPr>
        <p:spPr>
          <a:xfrm>
            <a:off x="4477840" y="2901084"/>
            <a:ext cx="1539204" cy="369332"/>
          </a:xfrm>
          <a:prstGeom prst="rect">
            <a:avLst/>
          </a:prstGeom>
          <a:noFill/>
        </p:spPr>
        <p:txBody>
          <a:bodyPr wrap="none" rtlCol="0">
            <a:spAutoFit/>
          </a:bodyPr>
          <a:lstStyle/>
          <a:p>
            <a:r>
              <a:rPr lang="en-US" dirty="0">
                <a:solidFill>
                  <a:schemeClr val="tx1">
                    <a:lumMod val="75000"/>
                  </a:schemeClr>
                </a:solidFill>
              </a:rPr>
              <a:t>Perfect match</a:t>
            </a:r>
          </a:p>
        </p:txBody>
      </p:sp>
      <p:sp>
        <p:nvSpPr>
          <p:cNvPr id="22" name="TextBox 21">
            <a:extLst>
              <a:ext uri="{FF2B5EF4-FFF2-40B4-BE49-F238E27FC236}">
                <a16:creationId xmlns:a16="http://schemas.microsoft.com/office/drawing/2014/main" id="{29F85C8F-39F5-4DEB-057A-63826656E523}"/>
              </a:ext>
            </a:extLst>
          </p:cNvPr>
          <p:cNvSpPr txBox="1"/>
          <p:nvPr/>
        </p:nvSpPr>
        <p:spPr>
          <a:xfrm>
            <a:off x="3910202" y="4745724"/>
            <a:ext cx="2196307" cy="369332"/>
          </a:xfrm>
          <a:prstGeom prst="rect">
            <a:avLst/>
          </a:prstGeom>
          <a:noFill/>
        </p:spPr>
        <p:txBody>
          <a:bodyPr wrap="square" rtlCol="0">
            <a:spAutoFit/>
          </a:bodyPr>
          <a:lstStyle/>
          <a:p>
            <a:r>
              <a:rPr lang="en-US" dirty="0"/>
              <a:t>Cluster mass tracer</a:t>
            </a:r>
          </a:p>
        </p:txBody>
      </p:sp>
      <p:sp>
        <p:nvSpPr>
          <p:cNvPr id="12" name="Content Placeholder 2">
            <a:extLst>
              <a:ext uri="{FF2B5EF4-FFF2-40B4-BE49-F238E27FC236}">
                <a16:creationId xmlns:a16="http://schemas.microsoft.com/office/drawing/2014/main" id="{3A2A879E-2DA2-E3D1-5762-42506736E5F6}"/>
              </a:ext>
            </a:extLst>
          </p:cNvPr>
          <p:cNvSpPr>
            <a:spLocks noGrp="1"/>
          </p:cNvSpPr>
          <p:nvPr>
            <p:ph sz="quarter" idx="10"/>
          </p:nvPr>
        </p:nvSpPr>
        <p:spPr>
          <a:xfrm>
            <a:off x="1047551" y="891824"/>
            <a:ext cx="7700963" cy="3759042"/>
          </a:xfrm>
        </p:spPr>
        <p:txBody>
          <a:bodyPr/>
          <a:lstStyle/>
          <a:p>
            <a:pPr>
              <a:buFont typeface="Arial" panose="020B0604020202020204" pitchFamily="34" charset="0"/>
              <a:buChar char="•"/>
            </a:pPr>
            <a:r>
              <a:rPr lang="en-US" dirty="0"/>
              <a:t>Cluster abundance in the old simulation is only half of the data. </a:t>
            </a:r>
          </a:p>
        </p:txBody>
      </p:sp>
      <p:sp>
        <p:nvSpPr>
          <p:cNvPr id="14" name="Title 1">
            <a:extLst>
              <a:ext uri="{FF2B5EF4-FFF2-40B4-BE49-F238E27FC236}">
                <a16:creationId xmlns:a16="http://schemas.microsoft.com/office/drawing/2014/main" id="{0105BB5C-3A8D-6704-2BC1-459D8B1420FB}"/>
              </a:ext>
            </a:extLst>
          </p:cNvPr>
          <p:cNvSpPr txBox="1">
            <a:spLocks/>
          </p:cNvSpPr>
          <p:nvPr/>
        </p:nvSpPr>
        <p:spPr bwMode="auto">
          <a:xfrm>
            <a:off x="948778" y="113357"/>
            <a:ext cx="7707862" cy="4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1" fontAlgn="base" hangingPunct="1">
              <a:lnSpc>
                <a:spcPct val="85000"/>
              </a:lnSpc>
              <a:spcBef>
                <a:spcPct val="0"/>
              </a:spcBef>
              <a:spcAft>
                <a:spcPct val="0"/>
              </a:spcAft>
              <a:defRPr sz="2400" kern="1200">
                <a:solidFill>
                  <a:schemeClr val="accent6">
                    <a:lumMod val="60000"/>
                    <a:lumOff val="40000"/>
                  </a:schemeClr>
                </a:solidFill>
                <a:latin typeface="Arial"/>
                <a:ea typeface="ＭＳ Ｐゴシック" charset="0"/>
                <a:cs typeface="ＭＳ Ｐゴシック" charset="0"/>
              </a:defRPr>
            </a:lvl1pPr>
            <a:lvl2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latin typeface="+mj-lt"/>
              </a:rPr>
              <a:t>Simulation validation: Problem</a:t>
            </a:r>
          </a:p>
        </p:txBody>
      </p:sp>
    </p:spTree>
    <p:extLst>
      <p:ext uri="{BB962C8B-B14F-4D97-AF65-F5344CB8AC3E}">
        <p14:creationId xmlns:p14="http://schemas.microsoft.com/office/powerpoint/2010/main" val="3393348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0E578-726C-C7DA-D91A-0F8E3E653BAD}"/>
              </a:ext>
            </a:extLst>
          </p:cNvPr>
          <p:cNvPicPr>
            <a:picLocks noChangeAspect="1"/>
          </p:cNvPicPr>
          <p:nvPr/>
        </p:nvPicPr>
        <p:blipFill rotWithShape="1">
          <a:blip r:embed="rId3"/>
          <a:srcRect t="3275"/>
          <a:stretch/>
        </p:blipFill>
        <p:spPr>
          <a:xfrm>
            <a:off x="6082602" y="321547"/>
            <a:ext cx="2603437" cy="4154993"/>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FBC1F0D-D7B3-A079-721C-626CC4877673}"/>
                  </a:ext>
                </a:extLst>
              </p:cNvPr>
              <p:cNvSpPr txBox="1"/>
              <p:nvPr/>
            </p:nvSpPr>
            <p:spPr>
              <a:xfrm>
                <a:off x="7405146" y="15186"/>
                <a:ext cx="1396536" cy="338554"/>
              </a:xfrm>
              <a:prstGeom prst="rect">
                <a:avLst/>
              </a:prstGeom>
              <a:noFill/>
            </p:spPr>
            <p:txBody>
              <a:bodyPr wrap="none" rtlCol="0">
                <a:spAutoFit/>
              </a:bodyPr>
              <a:lstStyle/>
              <a:p>
                <a:r>
                  <a:rPr lang="en-US" sz="1600" dirty="0">
                    <a:solidFill>
                      <a:srgbClr val="B0E0E7"/>
                    </a:solidFill>
                    <a:latin typeface="+mn-lt"/>
                  </a:rPr>
                  <a:t>Model (</a:t>
                </a:r>
                <a14:m>
                  <m:oMath xmlns:m="http://schemas.openxmlformats.org/officeDocument/2006/math">
                    <m:r>
                      <m:rPr>
                        <m:sty m:val="p"/>
                      </m:rPr>
                      <a:rPr lang="en-US" sz="1600" b="0" i="0" smtClean="0">
                        <a:solidFill>
                          <a:srgbClr val="B0E0E7"/>
                        </a:solidFill>
                        <a:latin typeface="Cambria Math" panose="02040503050406030204" pitchFamily="18" charset="0"/>
                      </a:rPr>
                      <m:t>Λ</m:t>
                    </m:r>
                  </m:oMath>
                </a14:m>
                <a:r>
                  <a:rPr lang="en-US" sz="1600" dirty="0">
                    <a:solidFill>
                      <a:srgbClr val="B0E0E7"/>
                    </a:solidFill>
                    <a:latin typeface="+mn-lt"/>
                  </a:rPr>
                  <a:t>CDM)</a:t>
                </a:r>
              </a:p>
            </p:txBody>
          </p:sp>
        </mc:Choice>
        <mc:Fallback xmlns="">
          <p:sp>
            <p:nvSpPr>
              <p:cNvPr id="14" name="TextBox 13">
                <a:extLst>
                  <a:ext uri="{FF2B5EF4-FFF2-40B4-BE49-F238E27FC236}">
                    <a16:creationId xmlns:a16="http://schemas.microsoft.com/office/drawing/2014/main" id="{EFBC1F0D-D7B3-A079-721C-626CC4877673}"/>
                  </a:ext>
                </a:extLst>
              </p:cNvPr>
              <p:cNvSpPr txBox="1">
                <a:spLocks noRot="1" noChangeAspect="1" noMove="1" noResize="1" noEditPoints="1" noAdjustHandles="1" noChangeArrowheads="1" noChangeShapeType="1" noTextEdit="1"/>
              </p:cNvSpPr>
              <p:nvPr/>
            </p:nvSpPr>
            <p:spPr>
              <a:xfrm>
                <a:off x="7405146" y="15186"/>
                <a:ext cx="1396536" cy="338554"/>
              </a:xfrm>
              <a:prstGeom prst="rect">
                <a:avLst/>
              </a:prstGeom>
              <a:blipFill>
                <a:blip r:embed="rId4"/>
                <a:stretch>
                  <a:fillRect l="-2703" r="-901" b="-2142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07D5A980-36C5-F468-08EB-EA6E6A864363}"/>
              </a:ext>
            </a:extLst>
          </p:cNvPr>
          <p:cNvSpPr txBox="1"/>
          <p:nvPr/>
        </p:nvSpPr>
        <p:spPr>
          <a:xfrm>
            <a:off x="5956614" y="15186"/>
            <a:ext cx="1361270" cy="338554"/>
          </a:xfrm>
          <a:prstGeom prst="rect">
            <a:avLst/>
          </a:prstGeom>
          <a:noFill/>
        </p:spPr>
        <p:txBody>
          <a:bodyPr wrap="none" rtlCol="0">
            <a:spAutoFit/>
          </a:bodyPr>
          <a:lstStyle/>
          <a:p>
            <a:r>
              <a:rPr lang="en-US" sz="1600" dirty="0">
                <a:solidFill>
                  <a:schemeClr val="tx2">
                    <a:lumMod val="40000"/>
                    <a:lumOff val="60000"/>
                  </a:schemeClr>
                </a:solidFill>
                <a:latin typeface="+mn-lt"/>
              </a:rPr>
              <a:t>Measurement</a:t>
            </a:r>
          </a:p>
        </p:txBody>
      </p:sp>
      <p:sp>
        <p:nvSpPr>
          <p:cNvPr id="20" name="Title 1">
            <a:extLst>
              <a:ext uri="{FF2B5EF4-FFF2-40B4-BE49-F238E27FC236}">
                <a16:creationId xmlns:a16="http://schemas.microsoft.com/office/drawing/2014/main" id="{6FE4375F-BA62-F9E4-9C01-B38BDB108B55}"/>
              </a:ext>
            </a:extLst>
          </p:cNvPr>
          <p:cNvSpPr>
            <a:spLocks noGrp="1"/>
          </p:cNvSpPr>
          <p:nvPr>
            <p:ph type="title"/>
          </p:nvPr>
        </p:nvSpPr>
        <p:spPr>
          <a:xfrm>
            <a:off x="516288" y="109728"/>
            <a:ext cx="7707862" cy="488024"/>
          </a:xfrm>
        </p:spPr>
        <p:txBody>
          <a:bodyPr/>
          <a:lstStyle/>
          <a:p>
            <a:r>
              <a:rPr lang="en-US" dirty="0">
                <a:latin typeface="+mj-lt"/>
                <a:cs typeface="Arial" panose="020B0604020202020204" pitchFamily="34" charset="0"/>
              </a:rPr>
              <a:t>Current status on structure measurement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A866892-B952-47F8-9D2D-2BFE915E55E7}"/>
                  </a:ext>
                </a:extLst>
              </p:cNvPr>
              <p:cNvSpPr txBox="1"/>
              <p:nvPr/>
            </p:nvSpPr>
            <p:spPr>
              <a:xfrm>
                <a:off x="516288" y="597752"/>
                <a:ext cx="5873223" cy="1477328"/>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mn-lt"/>
                  </a:rPr>
                  <a:t>Hints of tension between structure </a:t>
                </a:r>
                <a:r>
                  <a:rPr lang="en-US" dirty="0">
                    <a:latin typeface="+mn-lt"/>
                  </a:rPr>
                  <a:t>measured in</a:t>
                </a:r>
                <a:r>
                  <a:rPr lang="en-US" sz="1800" dirty="0">
                    <a:latin typeface="+mn-lt"/>
                  </a:rPr>
                  <a:t> </a:t>
                </a:r>
                <a:r>
                  <a:rPr lang="en-US" sz="1800" dirty="0">
                    <a:solidFill>
                      <a:schemeClr val="tx2">
                        <a:lumMod val="20000"/>
                        <a:lumOff val="80000"/>
                      </a:schemeClr>
                    </a:solidFill>
                    <a:latin typeface="+mn-lt"/>
                  </a:rPr>
                  <a:t>galaxy surveys </a:t>
                </a:r>
                <a:r>
                  <a:rPr lang="en-US" sz="1800" dirty="0">
                    <a:latin typeface="+mn-lt"/>
                  </a:rPr>
                  <a:t>and the </a:t>
                </a:r>
                <a14:m>
                  <m:oMath xmlns:m="http://schemas.openxmlformats.org/officeDocument/2006/math">
                    <m:r>
                      <m:rPr>
                        <m:sty m:val="p"/>
                      </m:rPr>
                      <a:rPr lang="en-US" b="0" i="0" smtClean="0">
                        <a:solidFill>
                          <a:srgbClr val="B0E0E7"/>
                        </a:solidFill>
                        <a:latin typeface="Cambria Math" panose="02040503050406030204" pitchFamily="18" charset="0"/>
                      </a:rPr>
                      <m:t>Λ</m:t>
                    </m:r>
                  </m:oMath>
                </a14:m>
                <a:r>
                  <a:rPr lang="en-US" dirty="0">
                    <a:solidFill>
                      <a:srgbClr val="B0E0E7"/>
                    </a:solidFill>
                    <a:latin typeface="+mn-lt"/>
                  </a:rPr>
                  <a:t>CDM </a:t>
                </a:r>
                <a:r>
                  <a:rPr lang="en-US" dirty="0">
                    <a:latin typeface="+mn-lt"/>
                  </a:rPr>
                  <a:t>prediction. </a:t>
                </a:r>
                <a:br>
                  <a:rPr lang="en-US" dirty="0">
                    <a:latin typeface="+mn-lt"/>
                  </a:rPr>
                </a:br>
                <a:br>
                  <a:rPr lang="en-US" dirty="0">
                    <a:latin typeface="+mn-lt"/>
                  </a:rPr>
                </a:br>
                <a:r>
                  <a:rPr lang="en-US" dirty="0">
                    <a:latin typeface="+mn-lt"/>
                    <a:sym typeface="Wingdings" pitchFamily="2" charset="2"/>
                  </a:rPr>
                  <a:t></a:t>
                </a:r>
                <a:r>
                  <a:rPr lang="en-US" dirty="0">
                    <a:solidFill>
                      <a:schemeClr val="accent6">
                        <a:lumMod val="60000"/>
                        <a:lumOff val="40000"/>
                      </a:schemeClr>
                    </a:solidFill>
                    <a:latin typeface="+mn-lt"/>
                    <a:sym typeface="Wingdings" pitchFamily="2" charset="2"/>
                  </a:rPr>
                  <a:t> </a:t>
                </a:r>
                <a:r>
                  <a:rPr lang="en-US" dirty="0">
                    <a:solidFill>
                      <a:schemeClr val="tx2">
                        <a:lumMod val="40000"/>
                        <a:lumOff val="60000"/>
                      </a:schemeClr>
                    </a:solidFill>
                    <a:latin typeface="+mn-lt"/>
                    <a:sym typeface="Wingdings" pitchFamily="2" charset="2"/>
                  </a:rPr>
                  <a:t>Systematics</a:t>
                </a:r>
                <a:r>
                  <a:rPr lang="en-US" dirty="0">
                    <a:solidFill>
                      <a:schemeClr val="accent6">
                        <a:lumMod val="60000"/>
                        <a:lumOff val="40000"/>
                      </a:schemeClr>
                    </a:solidFill>
                    <a:latin typeface="+mn-lt"/>
                    <a:sym typeface="Wingdings" pitchFamily="2" charset="2"/>
                  </a:rPr>
                  <a:t> </a:t>
                </a:r>
                <a:r>
                  <a:rPr lang="en-US" dirty="0">
                    <a:latin typeface="+mn-lt"/>
                    <a:sym typeface="Wingdings" pitchFamily="2" charset="2"/>
                  </a:rPr>
                  <a:t>or </a:t>
                </a:r>
                <a:r>
                  <a:rPr lang="en-US" dirty="0">
                    <a:solidFill>
                      <a:srgbClr val="00B0F0"/>
                    </a:solidFill>
                    <a:latin typeface="+mn-lt"/>
                    <a:sym typeface="Wingdings" pitchFamily="2" charset="2"/>
                  </a:rPr>
                  <a:t>statistical fluctuations </a:t>
                </a:r>
                <a:r>
                  <a:rPr lang="en-US" dirty="0">
                    <a:latin typeface="+mn-lt"/>
                    <a:sym typeface="Wingdings" pitchFamily="2" charset="2"/>
                  </a:rPr>
                  <a:t>or</a:t>
                </a:r>
              </a:p>
              <a:p>
                <a:pPr lvl="1"/>
                <a:r>
                  <a:rPr lang="en-US" dirty="0">
                    <a:solidFill>
                      <a:srgbClr val="00B0F0"/>
                    </a:solidFill>
                    <a:latin typeface="+mn-lt"/>
                    <a:sym typeface="Wingdings" pitchFamily="2" charset="2"/>
                  </a:rPr>
                  <a:t> </a:t>
                </a:r>
                <a:r>
                  <a:rPr lang="en-US" dirty="0">
                    <a:solidFill>
                      <a:srgbClr val="92D050"/>
                    </a:solidFill>
                    <a:latin typeface="+mn-lt"/>
                    <a:sym typeface="Wingdings" pitchFamily="2" charset="2"/>
                  </a:rPr>
                  <a:t>new physics? </a:t>
                </a:r>
              </a:p>
            </p:txBody>
          </p:sp>
        </mc:Choice>
        <mc:Fallback xmlns="">
          <p:sp>
            <p:nvSpPr>
              <p:cNvPr id="5" name="TextBox 4">
                <a:extLst>
                  <a:ext uri="{FF2B5EF4-FFF2-40B4-BE49-F238E27FC236}">
                    <a16:creationId xmlns:a16="http://schemas.microsoft.com/office/drawing/2014/main" id="{6A866892-B952-47F8-9D2D-2BFE915E55E7}"/>
                  </a:ext>
                </a:extLst>
              </p:cNvPr>
              <p:cNvSpPr txBox="1">
                <a:spLocks noRot="1" noChangeAspect="1" noMove="1" noResize="1" noEditPoints="1" noAdjustHandles="1" noChangeArrowheads="1" noChangeShapeType="1" noTextEdit="1"/>
              </p:cNvSpPr>
              <p:nvPr/>
            </p:nvSpPr>
            <p:spPr>
              <a:xfrm>
                <a:off x="516288" y="597752"/>
                <a:ext cx="5873223" cy="1477328"/>
              </a:xfrm>
              <a:prstGeom prst="rect">
                <a:avLst/>
              </a:prstGeom>
              <a:blipFill>
                <a:blip r:embed="rId5"/>
                <a:stretch>
                  <a:fillRect l="-647" t="-1709" b="-5128"/>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A3777BD7-170A-49FA-3EC4-8D9B828B2CEB}"/>
              </a:ext>
            </a:extLst>
          </p:cNvPr>
          <p:cNvSpPr/>
          <p:nvPr/>
        </p:nvSpPr>
        <p:spPr>
          <a:xfrm>
            <a:off x="7430815" y="283779"/>
            <a:ext cx="63061" cy="3920359"/>
          </a:xfrm>
          <a:prstGeom prst="rect">
            <a:avLst/>
          </a:prstGeom>
          <a:solidFill>
            <a:schemeClr val="tx2">
              <a:lumMod val="20000"/>
              <a:lumOff val="80000"/>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82C7362-ED64-240F-C656-36039285AFD3}"/>
                  </a:ext>
                </a:extLst>
              </p:cNvPr>
              <p:cNvSpPr txBox="1"/>
              <p:nvPr/>
            </p:nvSpPr>
            <p:spPr>
              <a:xfrm>
                <a:off x="5444457" y="4337616"/>
                <a:ext cx="3746538" cy="839653"/>
              </a:xfrm>
              <a:prstGeom prst="rect">
                <a:avLst/>
              </a:prstGeom>
              <a:noFill/>
            </p:spPr>
            <p:txBody>
              <a:bodyPr wrap="none" rtlCol="0">
                <a:spAutoFit/>
              </a:bodyPr>
              <a:lstStyle/>
              <a:p>
                <a:pPr algn="ctr"/>
                <a14:m>
                  <m:oMath xmlns:m="http://schemas.openxmlformats.org/officeDocument/2006/math">
                    <m:sSub>
                      <m:sSubPr>
                        <m:ctrlPr>
                          <a:rPr lang="en-US" sz="1600" b="0" i="1" smtClean="0">
                            <a:solidFill>
                              <a:schemeClr val="accent4">
                                <a:lumMod val="40000"/>
                                <a:lumOff val="60000"/>
                              </a:schemeClr>
                            </a:solidFill>
                            <a:latin typeface="Cambria Math" panose="02040503050406030204" pitchFamily="18" charset="0"/>
                          </a:rPr>
                        </m:ctrlPr>
                      </m:sSubPr>
                      <m:e>
                        <m:r>
                          <a:rPr lang="en-US" sz="1600" b="0" i="1" smtClean="0">
                            <a:solidFill>
                              <a:schemeClr val="accent4">
                                <a:lumMod val="40000"/>
                                <a:lumOff val="60000"/>
                              </a:schemeClr>
                            </a:solidFill>
                            <a:latin typeface="Cambria Math" panose="02040503050406030204" pitchFamily="18" charset="0"/>
                          </a:rPr>
                          <m:t>𝑆</m:t>
                        </m:r>
                      </m:e>
                      <m:sub>
                        <m:r>
                          <a:rPr lang="en-US" sz="1600" b="0" i="1" smtClean="0">
                            <a:solidFill>
                              <a:schemeClr val="accent4">
                                <a:lumMod val="40000"/>
                                <a:lumOff val="60000"/>
                              </a:schemeClr>
                            </a:solidFill>
                            <a:latin typeface="Cambria Math" panose="02040503050406030204" pitchFamily="18" charset="0"/>
                          </a:rPr>
                          <m:t>8</m:t>
                        </m:r>
                      </m:sub>
                    </m:sSub>
                    <m:r>
                      <a:rPr lang="en-US" sz="1600" b="0" i="1" smtClean="0">
                        <a:solidFill>
                          <a:schemeClr val="accent4">
                            <a:lumMod val="40000"/>
                            <a:lumOff val="60000"/>
                          </a:schemeClr>
                        </a:solidFill>
                        <a:latin typeface="Cambria Math" panose="02040503050406030204" pitchFamily="18" charset="0"/>
                      </a:rPr>
                      <m:t>=</m:t>
                    </m:r>
                    <m:sSub>
                      <m:sSubPr>
                        <m:ctrlPr>
                          <a:rPr lang="en-US" sz="1600" i="1">
                            <a:solidFill>
                              <a:schemeClr val="accent4">
                                <a:lumMod val="40000"/>
                                <a:lumOff val="60000"/>
                              </a:schemeClr>
                            </a:solidFill>
                            <a:latin typeface="Cambria Math" panose="02040503050406030204" pitchFamily="18" charset="0"/>
                          </a:rPr>
                        </m:ctrlPr>
                      </m:sSubPr>
                      <m:e>
                        <m:r>
                          <a:rPr lang="en-US" sz="1600" i="1">
                            <a:solidFill>
                              <a:schemeClr val="accent4">
                                <a:lumMod val="40000"/>
                                <a:lumOff val="60000"/>
                              </a:schemeClr>
                            </a:solidFill>
                            <a:latin typeface="Cambria Math" panose="02040503050406030204" pitchFamily="18" charset="0"/>
                          </a:rPr>
                          <m:t>𝜎</m:t>
                        </m:r>
                      </m:e>
                      <m:sub>
                        <m:r>
                          <a:rPr lang="en-US" sz="1600" i="1">
                            <a:solidFill>
                              <a:schemeClr val="accent4">
                                <a:lumMod val="40000"/>
                                <a:lumOff val="60000"/>
                              </a:schemeClr>
                            </a:solidFill>
                            <a:latin typeface="Cambria Math" panose="02040503050406030204" pitchFamily="18" charset="0"/>
                          </a:rPr>
                          <m:t>8</m:t>
                        </m:r>
                      </m:sub>
                    </m:sSub>
                    <m:rad>
                      <m:radPr>
                        <m:degHide m:val="on"/>
                        <m:ctrlPr>
                          <a:rPr lang="en-US" sz="1600" i="1" smtClean="0">
                            <a:solidFill>
                              <a:schemeClr val="accent4">
                                <a:lumMod val="40000"/>
                                <a:lumOff val="60000"/>
                              </a:schemeClr>
                            </a:solidFill>
                            <a:latin typeface="Cambria Math" panose="02040503050406030204" pitchFamily="18" charset="0"/>
                          </a:rPr>
                        </m:ctrlPr>
                      </m:radPr>
                      <m:deg/>
                      <m:e>
                        <m:d>
                          <m:dPr>
                            <m:ctrlPr>
                              <a:rPr lang="en-US" sz="1600" i="1">
                                <a:solidFill>
                                  <a:schemeClr val="accent4">
                                    <a:lumMod val="40000"/>
                                    <a:lumOff val="60000"/>
                                  </a:schemeClr>
                                </a:solidFill>
                                <a:latin typeface="Cambria Math" panose="02040503050406030204" pitchFamily="18" charset="0"/>
                              </a:rPr>
                            </m:ctrlPr>
                          </m:dPr>
                          <m:e>
                            <m:f>
                              <m:fPr>
                                <m:ctrlPr>
                                  <a:rPr lang="en-US" sz="1600" i="1">
                                    <a:solidFill>
                                      <a:schemeClr val="accent4">
                                        <a:lumMod val="40000"/>
                                        <a:lumOff val="60000"/>
                                      </a:schemeClr>
                                    </a:solidFill>
                                    <a:latin typeface="Cambria Math" panose="02040503050406030204" pitchFamily="18" charset="0"/>
                                  </a:rPr>
                                </m:ctrlPr>
                              </m:fPr>
                              <m:num>
                                <m:sSub>
                                  <m:sSubPr>
                                    <m:ctrlPr>
                                      <a:rPr lang="en-US" sz="1600" i="1">
                                        <a:solidFill>
                                          <a:schemeClr val="accent4">
                                            <a:lumMod val="40000"/>
                                            <a:lumOff val="60000"/>
                                          </a:schemeClr>
                                        </a:solidFill>
                                        <a:latin typeface="Cambria Math" panose="02040503050406030204" pitchFamily="18" charset="0"/>
                                      </a:rPr>
                                    </m:ctrlPr>
                                  </m:sSubPr>
                                  <m:e>
                                    <m:r>
                                      <m:rPr>
                                        <m:sty m:val="p"/>
                                      </m:rPr>
                                      <a:rPr lang="en-US" sz="1600">
                                        <a:solidFill>
                                          <a:schemeClr val="accent4">
                                            <a:lumMod val="40000"/>
                                            <a:lumOff val="60000"/>
                                          </a:schemeClr>
                                        </a:solidFill>
                                        <a:latin typeface="Cambria Math" panose="02040503050406030204" pitchFamily="18" charset="0"/>
                                      </a:rPr>
                                      <m:t>Ω</m:t>
                                    </m:r>
                                  </m:e>
                                  <m:sub>
                                    <m:r>
                                      <a:rPr lang="en-US" sz="1600" i="1">
                                        <a:solidFill>
                                          <a:schemeClr val="accent4">
                                            <a:lumMod val="40000"/>
                                            <a:lumOff val="60000"/>
                                          </a:schemeClr>
                                        </a:solidFill>
                                        <a:latin typeface="Cambria Math" panose="02040503050406030204" pitchFamily="18" charset="0"/>
                                      </a:rPr>
                                      <m:t>𝑚</m:t>
                                    </m:r>
                                  </m:sub>
                                </m:sSub>
                              </m:num>
                              <m:den>
                                <m:r>
                                  <a:rPr lang="en-US" sz="1600" i="1">
                                    <a:solidFill>
                                      <a:schemeClr val="accent4">
                                        <a:lumMod val="40000"/>
                                        <a:lumOff val="60000"/>
                                      </a:schemeClr>
                                    </a:solidFill>
                                    <a:latin typeface="Cambria Math" panose="02040503050406030204" pitchFamily="18" charset="0"/>
                                  </a:rPr>
                                  <m:t>0.3</m:t>
                                </m:r>
                              </m:den>
                            </m:f>
                          </m:e>
                        </m:d>
                      </m:e>
                    </m:rad>
                  </m:oMath>
                </a14:m>
                <a:r>
                  <a:rPr lang="en-US" sz="1600" dirty="0">
                    <a:solidFill>
                      <a:schemeClr val="accent4">
                        <a:lumMod val="40000"/>
                        <a:lumOff val="60000"/>
                      </a:schemeClr>
                    </a:solidFill>
                    <a:latin typeface="+mn-lt"/>
                  </a:rPr>
                  <a:t> </a:t>
                </a:r>
              </a:p>
              <a:p>
                <a:r>
                  <a:rPr lang="en-US" sz="1600" dirty="0">
                    <a:solidFill>
                      <a:schemeClr val="accent4">
                        <a:lumMod val="40000"/>
                        <a:lumOff val="60000"/>
                      </a:schemeClr>
                    </a:solidFill>
                    <a:latin typeface="+mn-lt"/>
                  </a:rPr>
                  <a:t>Amplitude of cosmic structure fluctuation</a:t>
                </a:r>
                <a:endParaRPr lang="en-US" sz="1600" dirty="0">
                  <a:latin typeface="+mn-lt"/>
                </a:endParaRPr>
              </a:p>
            </p:txBody>
          </p:sp>
        </mc:Choice>
        <mc:Fallback xmlns="">
          <p:sp>
            <p:nvSpPr>
              <p:cNvPr id="10" name="TextBox 9">
                <a:extLst>
                  <a:ext uri="{FF2B5EF4-FFF2-40B4-BE49-F238E27FC236}">
                    <a16:creationId xmlns:a16="http://schemas.microsoft.com/office/drawing/2014/main" id="{982C7362-ED64-240F-C656-36039285AFD3}"/>
                  </a:ext>
                </a:extLst>
              </p:cNvPr>
              <p:cNvSpPr txBox="1">
                <a:spLocks noRot="1" noChangeAspect="1" noMove="1" noResize="1" noEditPoints="1" noAdjustHandles="1" noChangeArrowheads="1" noChangeShapeType="1" noTextEdit="1"/>
              </p:cNvSpPr>
              <p:nvPr/>
            </p:nvSpPr>
            <p:spPr>
              <a:xfrm>
                <a:off x="5444457" y="4337616"/>
                <a:ext cx="3746538" cy="839653"/>
              </a:xfrm>
              <a:prstGeom prst="rect">
                <a:avLst/>
              </a:prstGeom>
              <a:blipFill>
                <a:blip r:embed="rId6"/>
                <a:stretch>
                  <a:fillRect l="-676" b="-7463"/>
                </a:stretch>
              </a:blipFill>
            </p:spPr>
            <p:txBody>
              <a:bodyPr/>
              <a:lstStyle/>
              <a:p>
                <a:r>
                  <a:rPr lang="en-US">
                    <a:noFill/>
                  </a:rPr>
                  <a:t> </a:t>
                </a:r>
              </a:p>
            </p:txBody>
          </p:sp>
        </mc:Fallback>
      </mc:AlternateContent>
    </p:spTree>
    <p:extLst>
      <p:ext uri="{BB962C8B-B14F-4D97-AF65-F5344CB8AC3E}">
        <p14:creationId xmlns:p14="http://schemas.microsoft.com/office/powerpoint/2010/main" val="28576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aph of data on a black background&#10;&#10;Description automatically generated">
            <a:extLst>
              <a:ext uri="{FF2B5EF4-FFF2-40B4-BE49-F238E27FC236}">
                <a16:creationId xmlns:a16="http://schemas.microsoft.com/office/drawing/2014/main" id="{09981BE5-4EFC-E9A4-8DBA-4446B8CF8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368" y="1421245"/>
            <a:ext cx="5360646" cy="3468070"/>
          </a:xfrm>
          <a:prstGeom prst="rect">
            <a:avLst/>
          </a:prstGeom>
        </p:spPr>
      </p:pic>
      <p:sp>
        <p:nvSpPr>
          <p:cNvPr id="2" name="Title 1">
            <a:extLst>
              <a:ext uri="{FF2B5EF4-FFF2-40B4-BE49-F238E27FC236}">
                <a16:creationId xmlns:a16="http://schemas.microsoft.com/office/drawing/2014/main" id="{61BFAD8E-5D93-1082-F958-BF6860632F73}"/>
              </a:ext>
            </a:extLst>
          </p:cNvPr>
          <p:cNvSpPr>
            <a:spLocks noGrp="1"/>
          </p:cNvSpPr>
          <p:nvPr>
            <p:ph type="title"/>
          </p:nvPr>
        </p:nvSpPr>
        <p:spPr>
          <a:xfrm>
            <a:off x="913468" y="296864"/>
            <a:ext cx="7707862" cy="488024"/>
          </a:xfrm>
        </p:spPr>
        <p:txBody>
          <a:bodyPr/>
          <a:lstStyle/>
          <a:p>
            <a:r>
              <a:rPr lang="en-US" dirty="0">
                <a:latin typeface="+mj-lt"/>
              </a:rPr>
              <a:t>New simulations (Cardinal) solve the long-standing mis-match problem </a:t>
            </a:r>
          </a:p>
        </p:txBody>
      </p:sp>
      <p:sp>
        <p:nvSpPr>
          <p:cNvPr id="11" name="TextBox 10">
            <a:extLst>
              <a:ext uri="{FF2B5EF4-FFF2-40B4-BE49-F238E27FC236}">
                <a16:creationId xmlns:a16="http://schemas.microsoft.com/office/drawing/2014/main" id="{0FB3604B-58F6-91CE-8106-F68D30EF9F2B}"/>
              </a:ext>
            </a:extLst>
          </p:cNvPr>
          <p:cNvSpPr txBox="1"/>
          <p:nvPr/>
        </p:nvSpPr>
        <p:spPr>
          <a:xfrm>
            <a:off x="621403" y="2485585"/>
            <a:ext cx="1940166" cy="1200329"/>
          </a:xfrm>
          <a:prstGeom prst="rect">
            <a:avLst/>
          </a:prstGeom>
          <a:noFill/>
        </p:spPr>
        <p:txBody>
          <a:bodyPr wrap="square" rtlCol="0">
            <a:spAutoFit/>
          </a:bodyPr>
          <a:lstStyle/>
          <a:p>
            <a:r>
              <a:rPr lang="en-US" dirty="0"/>
              <a:t>Ratio of cluster abundances in simulations and data</a:t>
            </a:r>
          </a:p>
        </p:txBody>
      </p:sp>
      <p:sp>
        <p:nvSpPr>
          <p:cNvPr id="13" name="TextBox 12">
            <a:extLst>
              <a:ext uri="{FF2B5EF4-FFF2-40B4-BE49-F238E27FC236}">
                <a16:creationId xmlns:a16="http://schemas.microsoft.com/office/drawing/2014/main" id="{4BD9D83E-8FBD-12A0-8BB7-AF3D011C2975}"/>
              </a:ext>
            </a:extLst>
          </p:cNvPr>
          <p:cNvSpPr txBox="1"/>
          <p:nvPr/>
        </p:nvSpPr>
        <p:spPr>
          <a:xfrm>
            <a:off x="7508268" y="3751251"/>
            <a:ext cx="1723295" cy="923330"/>
          </a:xfrm>
          <a:prstGeom prst="rect">
            <a:avLst/>
          </a:prstGeom>
          <a:noFill/>
        </p:spPr>
        <p:txBody>
          <a:bodyPr wrap="square" rtlCol="0">
            <a:spAutoFit/>
          </a:bodyPr>
          <a:lstStyle/>
          <a:p>
            <a:r>
              <a:rPr lang="en-US" dirty="0">
                <a:solidFill>
                  <a:srgbClr val="FAAC1F"/>
                </a:solidFill>
              </a:rPr>
              <a:t>Sims used in previous analyses </a:t>
            </a:r>
          </a:p>
        </p:txBody>
      </p:sp>
      <p:sp>
        <p:nvSpPr>
          <p:cNvPr id="15" name="TextBox 14">
            <a:extLst>
              <a:ext uri="{FF2B5EF4-FFF2-40B4-BE49-F238E27FC236}">
                <a16:creationId xmlns:a16="http://schemas.microsoft.com/office/drawing/2014/main" id="{92FDB06F-6CF6-9952-442E-4891EB581CCA}"/>
              </a:ext>
            </a:extLst>
          </p:cNvPr>
          <p:cNvSpPr txBox="1"/>
          <p:nvPr/>
        </p:nvSpPr>
        <p:spPr>
          <a:xfrm>
            <a:off x="7560141" y="3251699"/>
            <a:ext cx="1723295" cy="369332"/>
          </a:xfrm>
          <a:prstGeom prst="rect">
            <a:avLst/>
          </a:prstGeom>
          <a:noFill/>
        </p:spPr>
        <p:txBody>
          <a:bodyPr wrap="square" rtlCol="0">
            <a:spAutoFit/>
          </a:bodyPr>
          <a:lstStyle/>
          <a:p>
            <a:r>
              <a:rPr lang="en-US" dirty="0">
                <a:solidFill>
                  <a:srgbClr val="00B0F0"/>
                </a:solidFill>
              </a:rPr>
              <a:t>Updated sims</a:t>
            </a:r>
          </a:p>
        </p:txBody>
      </p:sp>
      <p:sp>
        <p:nvSpPr>
          <p:cNvPr id="16" name="TextBox 15">
            <a:extLst>
              <a:ext uri="{FF2B5EF4-FFF2-40B4-BE49-F238E27FC236}">
                <a16:creationId xmlns:a16="http://schemas.microsoft.com/office/drawing/2014/main" id="{85D2E956-E75D-8285-41F8-AB22FB6DD3C2}"/>
              </a:ext>
            </a:extLst>
          </p:cNvPr>
          <p:cNvSpPr txBox="1"/>
          <p:nvPr/>
        </p:nvSpPr>
        <p:spPr>
          <a:xfrm>
            <a:off x="1976146" y="4698295"/>
            <a:ext cx="4572000" cy="369332"/>
          </a:xfrm>
          <a:prstGeom prst="rect">
            <a:avLst/>
          </a:prstGeom>
          <a:noFill/>
        </p:spPr>
        <p:txBody>
          <a:bodyPr wrap="square">
            <a:spAutoFit/>
          </a:bodyPr>
          <a:lstStyle/>
          <a:p>
            <a:r>
              <a:rPr lang="en-US" dirty="0"/>
              <a:t>To+ 24</a:t>
            </a:r>
          </a:p>
        </p:txBody>
      </p:sp>
      <p:sp>
        <p:nvSpPr>
          <p:cNvPr id="3" name="Content Placeholder 2">
            <a:extLst>
              <a:ext uri="{FF2B5EF4-FFF2-40B4-BE49-F238E27FC236}">
                <a16:creationId xmlns:a16="http://schemas.microsoft.com/office/drawing/2014/main" id="{D7657354-B458-BDF5-C910-F533754CDB4C}"/>
              </a:ext>
            </a:extLst>
          </p:cNvPr>
          <p:cNvSpPr>
            <a:spLocks noGrp="1"/>
          </p:cNvSpPr>
          <p:nvPr>
            <p:ph sz="quarter" idx="10"/>
          </p:nvPr>
        </p:nvSpPr>
        <p:spPr>
          <a:xfrm>
            <a:off x="1047551" y="891824"/>
            <a:ext cx="7700963" cy="3759042"/>
          </a:xfrm>
        </p:spPr>
        <p:txBody>
          <a:bodyPr/>
          <a:lstStyle/>
          <a:p>
            <a:pPr>
              <a:buFont typeface="Arial" panose="020B0604020202020204" pitchFamily="34" charset="0"/>
              <a:buChar char="•"/>
            </a:pPr>
            <a:r>
              <a:rPr lang="en-US" dirty="0"/>
              <a:t>This is achieved with 12 major modeling improvements.  </a:t>
            </a:r>
          </a:p>
        </p:txBody>
      </p:sp>
      <p:sp>
        <p:nvSpPr>
          <p:cNvPr id="6" name="Right Arrow 5">
            <a:extLst>
              <a:ext uri="{FF2B5EF4-FFF2-40B4-BE49-F238E27FC236}">
                <a16:creationId xmlns:a16="http://schemas.microsoft.com/office/drawing/2014/main" id="{06AAB83D-4634-0246-08D1-A529C81118C1}"/>
              </a:ext>
            </a:extLst>
          </p:cNvPr>
          <p:cNvSpPr/>
          <p:nvPr/>
        </p:nvSpPr>
        <p:spPr>
          <a:xfrm rot="10800000">
            <a:off x="6964900" y="3327073"/>
            <a:ext cx="647114" cy="225083"/>
          </a:xfrm>
          <a:prstGeom prst="rightArrow">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EC6708B8-4423-6579-6CFC-44D93470497B}"/>
              </a:ext>
            </a:extLst>
          </p:cNvPr>
          <p:cNvSpPr/>
          <p:nvPr/>
        </p:nvSpPr>
        <p:spPr>
          <a:xfrm rot="10800000">
            <a:off x="5875283" y="4026593"/>
            <a:ext cx="1632985" cy="225082"/>
          </a:xfrm>
          <a:prstGeom prst="rightArrow">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3C91D7C7-7AD9-F647-2B1E-C4D71BA74074}"/>
              </a:ext>
            </a:extLst>
          </p:cNvPr>
          <p:cNvSpPr/>
          <p:nvPr/>
        </p:nvSpPr>
        <p:spPr>
          <a:xfrm rot="5400000">
            <a:off x="4239538" y="3122620"/>
            <a:ext cx="369332" cy="295593"/>
          </a:xfrm>
          <a:prstGeom prst="rightArrow">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CAE7BB4-0900-D96B-80E4-098C547D224B}"/>
              </a:ext>
            </a:extLst>
          </p:cNvPr>
          <p:cNvSpPr txBox="1"/>
          <p:nvPr/>
        </p:nvSpPr>
        <p:spPr>
          <a:xfrm>
            <a:off x="4477840" y="2901084"/>
            <a:ext cx="1539204" cy="369332"/>
          </a:xfrm>
          <a:prstGeom prst="rect">
            <a:avLst/>
          </a:prstGeom>
          <a:noFill/>
        </p:spPr>
        <p:txBody>
          <a:bodyPr wrap="none" rtlCol="0">
            <a:spAutoFit/>
          </a:bodyPr>
          <a:lstStyle/>
          <a:p>
            <a:r>
              <a:rPr lang="en-US" dirty="0">
                <a:solidFill>
                  <a:schemeClr val="tx1">
                    <a:lumMod val="75000"/>
                  </a:schemeClr>
                </a:solidFill>
              </a:rPr>
              <a:t>Perfect match</a:t>
            </a:r>
          </a:p>
        </p:txBody>
      </p:sp>
      <p:sp>
        <p:nvSpPr>
          <p:cNvPr id="22" name="TextBox 21">
            <a:extLst>
              <a:ext uri="{FF2B5EF4-FFF2-40B4-BE49-F238E27FC236}">
                <a16:creationId xmlns:a16="http://schemas.microsoft.com/office/drawing/2014/main" id="{29F85C8F-39F5-4DEB-057A-63826656E523}"/>
              </a:ext>
            </a:extLst>
          </p:cNvPr>
          <p:cNvSpPr txBox="1"/>
          <p:nvPr/>
        </p:nvSpPr>
        <p:spPr>
          <a:xfrm>
            <a:off x="3910202" y="4745724"/>
            <a:ext cx="2196307" cy="369332"/>
          </a:xfrm>
          <a:prstGeom prst="rect">
            <a:avLst/>
          </a:prstGeom>
          <a:noFill/>
        </p:spPr>
        <p:txBody>
          <a:bodyPr wrap="square" rtlCol="0">
            <a:spAutoFit/>
          </a:bodyPr>
          <a:lstStyle/>
          <a:p>
            <a:r>
              <a:rPr lang="en-US" dirty="0"/>
              <a:t>Cluster mass tracer</a:t>
            </a:r>
          </a:p>
        </p:txBody>
      </p:sp>
      <p:pic>
        <p:nvPicPr>
          <p:cNvPr id="4" name="Picture 3" descr="A bird flying in space&#10;&#10;Description automatically generated with medium confidence">
            <a:extLst>
              <a:ext uri="{FF2B5EF4-FFF2-40B4-BE49-F238E27FC236}">
                <a16:creationId xmlns:a16="http://schemas.microsoft.com/office/drawing/2014/main" id="{972B6529-1D12-354D-3310-CBDB4203A844}"/>
              </a:ext>
            </a:extLst>
          </p:cNvPr>
          <p:cNvPicPr>
            <a:picLocks noChangeAspect="1"/>
          </p:cNvPicPr>
          <p:nvPr/>
        </p:nvPicPr>
        <p:blipFill>
          <a:blip r:embed="rId4"/>
          <a:stretch>
            <a:fillRect/>
          </a:stretch>
        </p:blipFill>
        <p:spPr>
          <a:xfrm>
            <a:off x="7724196" y="1978051"/>
            <a:ext cx="1200151" cy="1200151"/>
          </a:xfrm>
          <a:prstGeom prst="rect">
            <a:avLst/>
          </a:prstGeom>
        </p:spPr>
      </p:pic>
    </p:spTree>
    <p:extLst>
      <p:ext uri="{BB962C8B-B14F-4D97-AF65-F5344CB8AC3E}">
        <p14:creationId xmlns:p14="http://schemas.microsoft.com/office/powerpoint/2010/main" val="2329454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3AB40F5-D36E-91A8-59BE-C8658545E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92" y="589660"/>
            <a:ext cx="5034129" cy="4553840"/>
          </a:xfrm>
          <a:prstGeom prst="rect">
            <a:avLst/>
          </a:prstGeom>
        </p:spPr>
      </p:pic>
      <p:sp>
        <p:nvSpPr>
          <p:cNvPr id="2" name="Title 1">
            <a:extLst>
              <a:ext uri="{FF2B5EF4-FFF2-40B4-BE49-F238E27FC236}">
                <a16:creationId xmlns:a16="http://schemas.microsoft.com/office/drawing/2014/main" id="{9B0F5698-E0E0-7FA0-8B12-90FB92C0D0A3}"/>
              </a:ext>
            </a:extLst>
          </p:cNvPr>
          <p:cNvSpPr>
            <a:spLocks noGrp="1"/>
          </p:cNvSpPr>
          <p:nvPr>
            <p:ph type="title"/>
          </p:nvPr>
        </p:nvSpPr>
        <p:spPr>
          <a:xfrm>
            <a:off x="950976" y="109728"/>
            <a:ext cx="7707862" cy="488024"/>
          </a:xfrm>
        </p:spPr>
        <p:txBody>
          <a:bodyPr/>
          <a:lstStyle/>
          <a:p>
            <a:r>
              <a:rPr lang="en-US" dirty="0">
                <a:latin typeface="+mj-lt"/>
              </a:rPr>
              <a:t>Comprehensive tests of the cluster finding algorithm</a:t>
            </a:r>
          </a:p>
        </p:txBody>
      </p:sp>
      <p:sp>
        <p:nvSpPr>
          <p:cNvPr id="11" name="TextBox 10">
            <a:extLst>
              <a:ext uri="{FF2B5EF4-FFF2-40B4-BE49-F238E27FC236}">
                <a16:creationId xmlns:a16="http://schemas.microsoft.com/office/drawing/2014/main" id="{2B03673D-F169-3D8F-2ED2-932FCB687957}"/>
              </a:ext>
            </a:extLst>
          </p:cNvPr>
          <p:cNvSpPr txBox="1"/>
          <p:nvPr/>
        </p:nvSpPr>
        <p:spPr>
          <a:xfrm>
            <a:off x="5964980" y="2623573"/>
            <a:ext cx="3024437" cy="646331"/>
          </a:xfrm>
          <a:prstGeom prst="rect">
            <a:avLst/>
          </a:prstGeom>
          <a:noFill/>
        </p:spPr>
        <p:txBody>
          <a:bodyPr wrap="square" rtlCol="0">
            <a:spAutoFit/>
          </a:bodyPr>
          <a:lstStyle/>
          <a:p>
            <a:r>
              <a:rPr lang="en-US" dirty="0">
                <a:solidFill>
                  <a:srgbClr val="FFC000"/>
                </a:solidFill>
              </a:rPr>
              <a:t>Cosmological parameters used to generate simulations</a:t>
            </a:r>
          </a:p>
        </p:txBody>
      </p:sp>
      <p:sp>
        <p:nvSpPr>
          <p:cNvPr id="9" name="TextBox 8">
            <a:extLst>
              <a:ext uri="{FF2B5EF4-FFF2-40B4-BE49-F238E27FC236}">
                <a16:creationId xmlns:a16="http://schemas.microsoft.com/office/drawing/2014/main" id="{1787CC81-1786-BB6F-7E25-B777FE8BDE33}"/>
              </a:ext>
            </a:extLst>
          </p:cNvPr>
          <p:cNvSpPr txBox="1"/>
          <p:nvPr/>
        </p:nvSpPr>
        <p:spPr>
          <a:xfrm>
            <a:off x="5349414" y="4800126"/>
            <a:ext cx="4572000" cy="369332"/>
          </a:xfrm>
          <a:prstGeom prst="rect">
            <a:avLst/>
          </a:prstGeom>
          <a:noFill/>
        </p:spPr>
        <p:txBody>
          <a:bodyPr wrap="square">
            <a:spAutoFit/>
          </a:bodyPr>
          <a:lstStyle/>
          <a:p>
            <a:r>
              <a:rPr lang="en-US" dirty="0"/>
              <a:t>To+ 25</a:t>
            </a:r>
          </a:p>
        </p:txBody>
      </p:sp>
      <p:sp>
        <p:nvSpPr>
          <p:cNvPr id="13" name="Right Arrow 12">
            <a:extLst>
              <a:ext uri="{FF2B5EF4-FFF2-40B4-BE49-F238E27FC236}">
                <a16:creationId xmlns:a16="http://schemas.microsoft.com/office/drawing/2014/main" id="{11F76E80-13F3-3B18-D48D-D49184C4E522}"/>
              </a:ext>
            </a:extLst>
          </p:cNvPr>
          <p:cNvSpPr/>
          <p:nvPr/>
        </p:nvSpPr>
        <p:spPr>
          <a:xfrm rot="10800000">
            <a:off x="5031580" y="3170342"/>
            <a:ext cx="1632985" cy="225082"/>
          </a:xfrm>
          <a:prstGeom prst="rightArrow">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5F81A3-68C2-1B25-94FF-E246FA2F51EA}"/>
              </a:ext>
            </a:extLst>
          </p:cNvPr>
          <p:cNvSpPr/>
          <p:nvPr/>
        </p:nvSpPr>
        <p:spPr>
          <a:xfrm>
            <a:off x="1545020" y="693645"/>
            <a:ext cx="3584028" cy="998482"/>
          </a:xfrm>
          <a:prstGeom prst="rect">
            <a:avLst/>
          </a:prstGeom>
          <a:noFill/>
          <a:ln w="41275">
            <a:solidFill>
              <a:srgbClr val="B0E0E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FAC596A-485E-D329-BFD5-1BC093E2F852}"/>
              </a:ext>
            </a:extLst>
          </p:cNvPr>
          <p:cNvSpPr txBox="1"/>
          <p:nvPr/>
        </p:nvSpPr>
        <p:spPr>
          <a:xfrm>
            <a:off x="5507421" y="693645"/>
            <a:ext cx="3481996" cy="923330"/>
          </a:xfrm>
          <a:prstGeom prst="rect">
            <a:avLst/>
          </a:prstGeom>
          <a:noFill/>
        </p:spPr>
        <p:txBody>
          <a:bodyPr wrap="square" rtlCol="0">
            <a:spAutoFit/>
          </a:bodyPr>
          <a:lstStyle/>
          <a:p>
            <a:r>
              <a:rPr lang="en-US" dirty="0">
                <a:solidFill>
                  <a:schemeClr val="accent2">
                    <a:lumMod val="10000"/>
                    <a:lumOff val="90000"/>
                  </a:schemeClr>
                </a:solidFill>
              </a:rPr>
              <a:t>Five different levels of complexity to test the performance of the cluster finder. </a:t>
            </a:r>
          </a:p>
        </p:txBody>
      </p:sp>
      <p:sp>
        <p:nvSpPr>
          <p:cNvPr id="3" name="Rectangle 2">
            <a:extLst>
              <a:ext uri="{FF2B5EF4-FFF2-40B4-BE49-F238E27FC236}">
                <a16:creationId xmlns:a16="http://schemas.microsoft.com/office/drawing/2014/main" id="{A0E3AC40-2D75-2C5A-D516-686F04412BE0}"/>
              </a:ext>
            </a:extLst>
          </p:cNvPr>
          <p:cNvSpPr/>
          <p:nvPr/>
        </p:nvSpPr>
        <p:spPr>
          <a:xfrm>
            <a:off x="1511166" y="4620128"/>
            <a:ext cx="4061861" cy="182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6215130-AE8F-AA01-A97D-F3F94A08B5C9}"/>
              </a:ext>
            </a:extLst>
          </p:cNvPr>
          <p:cNvSpPr/>
          <p:nvPr/>
        </p:nvSpPr>
        <p:spPr>
          <a:xfrm>
            <a:off x="750771" y="1001027"/>
            <a:ext cx="462012" cy="31282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676766-7AA6-055B-36E3-8E9248C8FBCA}"/>
              </a:ext>
            </a:extLst>
          </p:cNvPr>
          <p:cNvSpPr txBox="1"/>
          <p:nvPr/>
        </p:nvSpPr>
        <p:spPr>
          <a:xfrm>
            <a:off x="0" y="1710652"/>
            <a:ext cx="1893467" cy="369332"/>
          </a:xfrm>
          <a:prstGeom prst="rect">
            <a:avLst/>
          </a:prstGeom>
          <a:solidFill>
            <a:schemeClr val="bg1">
              <a:alpha val="77327"/>
            </a:schemeClr>
          </a:solidFill>
        </p:spPr>
        <p:txBody>
          <a:bodyPr wrap="none" rtlCol="0">
            <a:spAutoFit/>
          </a:bodyPr>
          <a:lstStyle/>
          <a:p>
            <a:r>
              <a:rPr lang="en-US" dirty="0">
                <a:solidFill>
                  <a:srgbClr val="FFA500"/>
                </a:solidFill>
                <a:latin typeface="+mn-lt"/>
              </a:rPr>
              <a:t>Cosmic Structure </a:t>
            </a:r>
          </a:p>
        </p:txBody>
      </p:sp>
      <p:sp>
        <p:nvSpPr>
          <p:cNvPr id="6" name="TextBox 5">
            <a:extLst>
              <a:ext uri="{FF2B5EF4-FFF2-40B4-BE49-F238E27FC236}">
                <a16:creationId xmlns:a16="http://schemas.microsoft.com/office/drawing/2014/main" id="{BC4D44A5-6BF0-A514-D4E1-212A9356494D}"/>
              </a:ext>
            </a:extLst>
          </p:cNvPr>
          <p:cNvSpPr txBox="1"/>
          <p:nvPr/>
        </p:nvSpPr>
        <p:spPr>
          <a:xfrm>
            <a:off x="1411306" y="4774168"/>
            <a:ext cx="1620957" cy="369332"/>
          </a:xfrm>
          <a:prstGeom prst="rect">
            <a:avLst/>
          </a:prstGeom>
          <a:solidFill>
            <a:schemeClr val="bg1">
              <a:alpha val="53885"/>
            </a:schemeClr>
          </a:solidFill>
        </p:spPr>
        <p:txBody>
          <a:bodyPr wrap="none" rtlCol="0">
            <a:spAutoFit/>
          </a:bodyPr>
          <a:lstStyle/>
          <a:p>
            <a:r>
              <a:rPr lang="en-US" dirty="0">
                <a:solidFill>
                  <a:srgbClr val="FFA500"/>
                </a:solidFill>
                <a:latin typeface="+mn-lt"/>
              </a:rPr>
              <a:t>Matter density </a:t>
            </a:r>
          </a:p>
        </p:txBody>
      </p:sp>
    </p:spTree>
    <p:extLst>
      <p:ext uri="{BB962C8B-B14F-4D97-AF65-F5344CB8AC3E}">
        <p14:creationId xmlns:p14="http://schemas.microsoft.com/office/powerpoint/2010/main" val="2558109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CD39-CAFC-E667-784B-38F93AA1E41F}"/>
              </a:ext>
            </a:extLst>
          </p:cNvPr>
          <p:cNvSpPr>
            <a:spLocks noGrp="1"/>
          </p:cNvSpPr>
          <p:nvPr>
            <p:ph type="ctrTitle"/>
          </p:nvPr>
        </p:nvSpPr>
        <p:spPr/>
        <p:txBody>
          <a:bodyPr/>
          <a:lstStyle/>
          <a:p>
            <a:r>
              <a:rPr lang="en-US" dirty="0"/>
              <a:t>Application on DES-Y3 data </a:t>
            </a:r>
          </a:p>
        </p:txBody>
      </p:sp>
    </p:spTree>
    <p:extLst>
      <p:ext uri="{BB962C8B-B14F-4D97-AF65-F5344CB8AC3E}">
        <p14:creationId xmlns:p14="http://schemas.microsoft.com/office/powerpoint/2010/main" val="1735593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7E2B72-CD65-6655-3A96-6BF2A337F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990" y="0"/>
            <a:ext cx="3432205" cy="5143500"/>
          </a:xfrm>
          <a:prstGeom prst="rect">
            <a:avLst/>
          </a:prstGeom>
        </p:spPr>
      </p:pic>
      <p:sp>
        <p:nvSpPr>
          <p:cNvPr id="2" name="Title 1">
            <a:extLst>
              <a:ext uri="{FF2B5EF4-FFF2-40B4-BE49-F238E27FC236}">
                <a16:creationId xmlns:a16="http://schemas.microsoft.com/office/drawing/2014/main" id="{1852FD71-9BC3-D1E4-5ABB-2C0B8070FBDE}"/>
              </a:ext>
            </a:extLst>
          </p:cNvPr>
          <p:cNvSpPr>
            <a:spLocks noGrp="1"/>
          </p:cNvSpPr>
          <p:nvPr>
            <p:ph type="title"/>
          </p:nvPr>
        </p:nvSpPr>
        <p:spPr/>
        <p:txBody>
          <a:bodyPr/>
          <a:lstStyle/>
          <a:p>
            <a:r>
              <a:rPr lang="en-US" dirty="0">
                <a:latin typeface="+mj-lt"/>
              </a:rPr>
              <a:t>DES Y3 cluster constraints</a:t>
            </a:r>
          </a:p>
        </p:txBody>
      </p:sp>
      <p:sp>
        <p:nvSpPr>
          <p:cNvPr id="6" name="Content Placeholder 2">
            <a:extLst>
              <a:ext uri="{FF2B5EF4-FFF2-40B4-BE49-F238E27FC236}">
                <a16:creationId xmlns:a16="http://schemas.microsoft.com/office/drawing/2014/main" id="{A3A136D8-D751-B6AD-920F-B83B06941790}"/>
              </a:ext>
            </a:extLst>
          </p:cNvPr>
          <p:cNvSpPr>
            <a:spLocks noGrp="1"/>
          </p:cNvSpPr>
          <p:nvPr>
            <p:ph sz="quarter" idx="10"/>
          </p:nvPr>
        </p:nvSpPr>
        <p:spPr>
          <a:xfrm>
            <a:off x="955677" y="601382"/>
            <a:ext cx="4793482" cy="4352498"/>
          </a:xfrm>
        </p:spPr>
        <p:txBody>
          <a:bodyPr>
            <a:normAutofit/>
          </a:bodyPr>
          <a:lstStyle/>
          <a:p>
            <a:pPr>
              <a:buFont typeface="Arial" panose="020B0604020202020204" pitchFamily="34" charset="0"/>
              <a:buChar char="•"/>
            </a:pPr>
            <a:r>
              <a:rPr lang="en-US" dirty="0">
                <a:latin typeface="+mn-lt"/>
              </a:rPr>
              <a:t>DES cluster cosmology constraints (CL+GC):</a:t>
            </a:r>
          </a:p>
          <a:p>
            <a:pPr marL="630238" lvl="2" indent="-285750">
              <a:buFont typeface="Wingdings" pitchFamily="2" charset="2"/>
              <a:buChar char="Ø"/>
            </a:pPr>
            <a:r>
              <a:rPr lang="en-US" dirty="0">
                <a:solidFill>
                  <a:schemeClr val="tx1"/>
                </a:solidFill>
                <a:latin typeface="+mn-lt"/>
              </a:rPr>
              <a:t>Cluster abundance </a:t>
            </a:r>
          </a:p>
          <a:p>
            <a:pPr marL="630238" lvl="2" indent="-285750">
              <a:buFont typeface="Wingdings" pitchFamily="2" charset="2"/>
              <a:buChar char="Ø"/>
            </a:pPr>
            <a:r>
              <a:rPr lang="en-US" dirty="0">
                <a:solidFill>
                  <a:schemeClr val="tx1"/>
                </a:solidFill>
                <a:latin typeface="+mn-lt"/>
              </a:rPr>
              <a:t>Cluster lensing</a:t>
            </a:r>
          </a:p>
          <a:p>
            <a:pPr marL="630238" lvl="2" indent="-285750">
              <a:buFont typeface="Wingdings" pitchFamily="2" charset="2"/>
              <a:buChar char="Ø"/>
            </a:pPr>
            <a:r>
              <a:rPr lang="en-US" dirty="0">
                <a:solidFill>
                  <a:schemeClr val="tx1"/>
                </a:solidFill>
                <a:latin typeface="+mn-lt"/>
              </a:rPr>
              <a:t>Cluster clustering</a:t>
            </a:r>
          </a:p>
          <a:p>
            <a:pPr marL="630238" lvl="2" indent="-285750">
              <a:buFont typeface="Wingdings" pitchFamily="2" charset="2"/>
              <a:buChar char="Ø"/>
            </a:pPr>
            <a:r>
              <a:rPr lang="en-US" dirty="0">
                <a:solidFill>
                  <a:schemeClr val="tx1"/>
                </a:solidFill>
                <a:latin typeface="+mn-lt"/>
              </a:rPr>
              <a:t>Cluster-galaxy correlations + galaxy clustering </a:t>
            </a:r>
          </a:p>
          <a:p>
            <a:pPr>
              <a:buFont typeface="Arial" panose="020B0604020202020204" pitchFamily="34" charset="0"/>
              <a:buChar char="•"/>
            </a:pPr>
            <a:r>
              <a:rPr lang="en-US" dirty="0">
                <a:latin typeface="+mn-lt"/>
              </a:rPr>
              <a:t>In addition to </a:t>
            </a:r>
            <a:r>
              <a:rPr lang="en-US" b="1" dirty="0">
                <a:latin typeface="+mn-lt"/>
              </a:rPr>
              <a:t>9</a:t>
            </a:r>
            <a:r>
              <a:rPr lang="en-US" dirty="0">
                <a:latin typeface="+mn-lt"/>
              </a:rPr>
              <a:t> modeling systematics, we pass an additional </a:t>
            </a:r>
            <a:r>
              <a:rPr lang="en-US" b="1" dirty="0">
                <a:latin typeface="+mn-lt"/>
              </a:rPr>
              <a:t>9</a:t>
            </a:r>
            <a:r>
              <a:rPr lang="en-US" dirty="0">
                <a:latin typeface="+mn-lt"/>
              </a:rPr>
              <a:t> null tests.</a:t>
            </a:r>
            <a:br>
              <a:rPr lang="en-US" dirty="0">
                <a:latin typeface="+mn-lt"/>
              </a:rPr>
            </a:br>
            <a:br>
              <a:rPr lang="en-US" dirty="0">
                <a:latin typeface="+mn-lt"/>
              </a:rPr>
            </a:br>
            <a:r>
              <a:rPr lang="en-US" dirty="0">
                <a:latin typeface="+mn-lt"/>
                <a:sym typeface="Wingdings" pitchFamily="2" charset="2"/>
              </a:rPr>
              <a:t> We unblind! </a:t>
            </a:r>
            <a:endParaRPr lang="en-US" dirty="0">
              <a:latin typeface="+mn-lt"/>
            </a:endParaRPr>
          </a:p>
          <a:p>
            <a:pPr marL="0" indent="0"/>
            <a:endParaRPr lang="en-US" dirty="0">
              <a:latin typeface="+mn-lt"/>
            </a:endParaRPr>
          </a:p>
        </p:txBody>
      </p:sp>
      <p:sp>
        <p:nvSpPr>
          <p:cNvPr id="8" name="Rectangle 7">
            <a:extLst>
              <a:ext uri="{FF2B5EF4-FFF2-40B4-BE49-F238E27FC236}">
                <a16:creationId xmlns:a16="http://schemas.microsoft.com/office/drawing/2014/main" id="{4F34E097-EEF6-96F0-1C39-2F5DC0C83553}"/>
              </a:ext>
            </a:extLst>
          </p:cNvPr>
          <p:cNvSpPr/>
          <p:nvPr/>
        </p:nvSpPr>
        <p:spPr>
          <a:xfrm>
            <a:off x="5955956" y="0"/>
            <a:ext cx="321275" cy="2286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15B7EA-1D98-90A6-2709-82BC9C12D56D}"/>
              </a:ext>
            </a:extLst>
          </p:cNvPr>
          <p:cNvSpPr/>
          <p:nvPr/>
        </p:nvSpPr>
        <p:spPr>
          <a:xfrm>
            <a:off x="5989069" y="2286000"/>
            <a:ext cx="321275" cy="2286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22207E-5A5B-84E3-2AFF-E0111F2AB27B}"/>
              </a:ext>
            </a:extLst>
          </p:cNvPr>
          <p:cNvSpPr/>
          <p:nvPr/>
        </p:nvSpPr>
        <p:spPr>
          <a:xfrm rot="5400000">
            <a:off x="7484046" y="3207026"/>
            <a:ext cx="369334" cy="27829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466605-4BC0-6E48-E2AD-657B72720B42}"/>
              </a:ext>
            </a:extLst>
          </p:cNvPr>
          <p:cNvSpPr txBox="1"/>
          <p:nvPr/>
        </p:nvSpPr>
        <p:spPr>
          <a:xfrm>
            <a:off x="5843718" y="4729218"/>
            <a:ext cx="4572000" cy="369332"/>
          </a:xfrm>
          <a:prstGeom prst="rect">
            <a:avLst/>
          </a:prstGeom>
          <a:noFill/>
        </p:spPr>
        <p:txBody>
          <a:bodyPr wrap="square">
            <a:spAutoFit/>
          </a:bodyPr>
          <a:lstStyle/>
          <a:p>
            <a:r>
              <a:rPr lang="en-US" dirty="0"/>
              <a:t>DES+ 25</a:t>
            </a:r>
          </a:p>
        </p:txBody>
      </p:sp>
      <p:sp>
        <p:nvSpPr>
          <p:cNvPr id="4" name="TextBox 3">
            <a:extLst>
              <a:ext uri="{FF2B5EF4-FFF2-40B4-BE49-F238E27FC236}">
                <a16:creationId xmlns:a16="http://schemas.microsoft.com/office/drawing/2014/main" id="{795EC66D-09EA-A58E-2BF3-9115206014F4}"/>
              </a:ext>
            </a:extLst>
          </p:cNvPr>
          <p:cNvSpPr txBox="1"/>
          <p:nvPr/>
        </p:nvSpPr>
        <p:spPr>
          <a:xfrm>
            <a:off x="4950372" y="1361088"/>
            <a:ext cx="1893467" cy="369332"/>
          </a:xfrm>
          <a:prstGeom prst="rect">
            <a:avLst/>
          </a:prstGeom>
          <a:solidFill>
            <a:schemeClr val="bg1">
              <a:alpha val="53885"/>
            </a:schemeClr>
          </a:solidFill>
        </p:spPr>
        <p:txBody>
          <a:bodyPr wrap="none" rtlCol="0">
            <a:spAutoFit/>
          </a:bodyPr>
          <a:lstStyle/>
          <a:p>
            <a:r>
              <a:rPr lang="en-US" dirty="0">
                <a:solidFill>
                  <a:srgbClr val="FFA500"/>
                </a:solidFill>
              </a:rPr>
              <a:t>Cosmic Structure </a:t>
            </a:r>
          </a:p>
        </p:txBody>
      </p:sp>
      <p:sp>
        <p:nvSpPr>
          <p:cNvPr id="14" name="TextBox 13">
            <a:extLst>
              <a:ext uri="{FF2B5EF4-FFF2-40B4-BE49-F238E27FC236}">
                <a16:creationId xmlns:a16="http://schemas.microsoft.com/office/drawing/2014/main" id="{DDCB4740-3CA0-B984-7002-C48A27BE8F2A}"/>
              </a:ext>
            </a:extLst>
          </p:cNvPr>
          <p:cNvSpPr txBox="1"/>
          <p:nvPr/>
        </p:nvSpPr>
        <p:spPr>
          <a:xfrm>
            <a:off x="6931572" y="4403833"/>
            <a:ext cx="1620957" cy="369332"/>
          </a:xfrm>
          <a:prstGeom prst="rect">
            <a:avLst/>
          </a:prstGeom>
          <a:solidFill>
            <a:schemeClr val="bg1">
              <a:alpha val="53885"/>
            </a:schemeClr>
          </a:solidFill>
        </p:spPr>
        <p:txBody>
          <a:bodyPr wrap="none" rtlCol="0">
            <a:spAutoFit/>
          </a:bodyPr>
          <a:lstStyle/>
          <a:p>
            <a:r>
              <a:rPr lang="en-US" dirty="0">
                <a:solidFill>
                  <a:srgbClr val="FFA500"/>
                </a:solidFill>
              </a:rPr>
              <a:t>Matter density </a:t>
            </a:r>
          </a:p>
        </p:txBody>
      </p:sp>
    </p:spTree>
    <p:extLst>
      <p:ext uri="{BB962C8B-B14F-4D97-AF65-F5344CB8AC3E}">
        <p14:creationId xmlns:p14="http://schemas.microsoft.com/office/powerpoint/2010/main" val="1457873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2E2526-E147-C25A-B849-6CB5D19AD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714" y="0"/>
            <a:ext cx="3432205" cy="5143500"/>
          </a:xfrm>
          <a:prstGeom prst="rect">
            <a:avLst/>
          </a:prstGeom>
        </p:spPr>
      </p:pic>
      <p:sp>
        <p:nvSpPr>
          <p:cNvPr id="2" name="Title 1">
            <a:extLst>
              <a:ext uri="{FF2B5EF4-FFF2-40B4-BE49-F238E27FC236}">
                <a16:creationId xmlns:a16="http://schemas.microsoft.com/office/drawing/2014/main" id="{1852FD71-9BC3-D1E4-5ABB-2C0B8070FBDE}"/>
              </a:ext>
            </a:extLst>
          </p:cNvPr>
          <p:cNvSpPr>
            <a:spLocks noGrp="1"/>
          </p:cNvSpPr>
          <p:nvPr>
            <p:ph type="title"/>
          </p:nvPr>
        </p:nvSpPr>
        <p:spPr/>
        <p:txBody>
          <a:bodyPr/>
          <a:lstStyle/>
          <a:p>
            <a:r>
              <a:rPr lang="en-US" dirty="0">
                <a:latin typeface="+mj-lt"/>
              </a:rPr>
              <a:t>Cluster constraints: optical clusters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3A136D8-D751-B6AD-920F-B83B06941790}"/>
                  </a:ext>
                </a:extLst>
              </p:cNvPr>
              <p:cNvSpPr>
                <a:spLocks noGrp="1"/>
              </p:cNvSpPr>
              <p:nvPr>
                <p:ph sz="quarter" idx="10"/>
              </p:nvPr>
            </p:nvSpPr>
            <p:spPr>
              <a:xfrm>
                <a:off x="955677" y="601382"/>
                <a:ext cx="4688378" cy="4352498"/>
              </a:xfrm>
            </p:spPr>
            <p:txBody>
              <a:bodyPr>
                <a:normAutofit/>
              </a:bodyPr>
              <a:lstStyle/>
              <a:p>
                <a:pPr>
                  <a:buFont typeface="Arial" panose="020B0604020202020204" pitchFamily="34" charset="0"/>
                  <a:buChar char="•"/>
                </a:pPr>
                <a:r>
                  <a:rPr lang="en-US" dirty="0">
                    <a:latin typeface="+mn-lt"/>
                  </a:rPr>
                  <a:t>Cosmology constraints (50% improvements relative to DES-Y1): </a:t>
                </a:r>
              </a:p>
              <a:p>
                <a:pPr marL="0" indent="0"/>
                <a:endParaRPr lang="en-US" dirty="0">
                  <a:latin typeface="+mn-lt"/>
                </a:endParaRPr>
              </a:p>
              <a:p>
                <a:pPr marL="630238" lvl="2" indent="-285750">
                  <a:buFont typeface="Wingdings" pitchFamily="2" charset="2"/>
                  <a:buChar char="Ø"/>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𝑆</m:t>
                        </m:r>
                      </m:e>
                      <m:sub>
                        <m:r>
                          <a:rPr lang="en-US" b="0" i="1" smtClean="0">
                            <a:solidFill>
                              <a:schemeClr val="tx1"/>
                            </a:solidFill>
                            <a:latin typeface="Cambria Math" panose="02040503050406030204" pitchFamily="18" charset="0"/>
                          </a:rPr>
                          <m:t>8</m:t>
                        </m:r>
                      </m:sub>
                    </m:sSub>
                    <m:r>
                      <a:rPr lang="en-US" b="0" i="1" smtClean="0">
                        <a:solidFill>
                          <a:schemeClr val="tx1"/>
                        </a:solidFill>
                        <a:latin typeface="Cambria Math" panose="02040503050406030204" pitchFamily="18" charset="0"/>
                      </a:rPr>
                      <m:t> =</m:t>
                    </m:r>
                    <m:r>
                      <a:rPr lang="en-US" i="1">
                        <a:solidFill>
                          <a:schemeClr val="tx1"/>
                        </a:solidFill>
                        <a:latin typeface="Cambria Math" panose="02040503050406030204" pitchFamily="18" charset="0"/>
                      </a:rPr>
                      <m:t> 0.86</m:t>
                    </m:r>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0.0</m:t>
                    </m:r>
                    <m:r>
                      <a:rPr lang="en-US" b="0" i="1" smtClean="0">
                        <a:solidFill>
                          <a:schemeClr val="tx1"/>
                        </a:solidFill>
                        <a:latin typeface="Cambria Math" panose="02040503050406030204" pitchFamily="18" charset="0"/>
                      </a:rPr>
                      <m:t>4</m:t>
                    </m:r>
                  </m:oMath>
                </a14:m>
                <a:endParaRPr lang="en-US" b="0" i="1" dirty="0">
                  <a:solidFill>
                    <a:schemeClr val="tx1"/>
                  </a:solidFill>
                  <a:latin typeface="Cambria Math" panose="02040503050406030204" pitchFamily="18" charset="0"/>
                </a:endParaRPr>
              </a:p>
              <a:p>
                <a:pPr marL="630238" lvl="2" indent="-285750">
                  <a:buFont typeface="Wingdings" pitchFamily="2" charset="2"/>
                  <a:buChar char="Ø"/>
                </a:pPr>
                <a14:m>
                  <m:oMath xmlns:m="http://schemas.openxmlformats.org/officeDocument/2006/math">
                    <m:sSub>
                      <m:sSubPr>
                        <m:ctrlPr>
                          <a:rPr lang="en-US" i="1" smtClean="0">
                            <a:solidFill>
                              <a:schemeClr val="tx1"/>
                            </a:solidFill>
                            <a:latin typeface="Cambria Math" panose="02040503050406030204" pitchFamily="18" charset="0"/>
                          </a:rPr>
                        </m:ctrlPr>
                      </m:sSubPr>
                      <m:e>
                        <m:r>
                          <m:rPr>
                            <m:sty m:val="p"/>
                          </m:rPr>
                          <a:rPr lang="en-US" b="0" i="0" smtClean="0">
                            <a:solidFill>
                              <a:schemeClr val="tx1"/>
                            </a:solidFill>
                            <a:latin typeface="Cambria Math" panose="02040503050406030204" pitchFamily="18" charset="0"/>
                          </a:rPr>
                          <m:t>Ω</m:t>
                        </m:r>
                      </m:e>
                      <m:sub>
                        <m:r>
                          <m:rPr>
                            <m:sty m:val="p"/>
                          </m:rPr>
                          <a:rPr lang="en-US" b="0" i="0" smtClean="0">
                            <a:solidFill>
                              <a:schemeClr val="tx1"/>
                            </a:solidFill>
                            <a:latin typeface="Cambria Math" panose="02040503050406030204" pitchFamily="18" charset="0"/>
                          </a:rPr>
                          <m:t>m</m:t>
                        </m:r>
                      </m:sub>
                    </m:sSub>
                    <m:r>
                      <a:rPr lang="en-US" i="1" smtClean="0">
                        <a:solidFill>
                          <a:schemeClr val="tx1"/>
                        </a:solidFill>
                        <a:latin typeface="Cambria Math" panose="02040503050406030204" pitchFamily="18" charset="0"/>
                      </a:rPr>
                      <m:t>=</m:t>
                    </m:r>
                    <m:sSubSup>
                      <m:sSubSupPr>
                        <m:ctrlPr>
                          <a:rPr lang="en-US" b="0" i="1" smtClean="0">
                            <a:solidFill>
                              <a:schemeClr val="tx1"/>
                            </a:solidFill>
                            <a:latin typeface="Cambria Math" panose="02040503050406030204" pitchFamily="18" charset="0"/>
                          </a:rPr>
                        </m:ctrlPr>
                      </m:sSubSupPr>
                      <m:e>
                        <m:r>
                          <a:rPr lang="en-US" i="1" smtClean="0">
                            <a:solidFill>
                              <a:schemeClr val="tx1"/>
                            </a:solidFill>
                            <a:latin typeface="Cambria Math" panose="02040503050406030204" pitchFamily="18" charset="0"/>
                          </a:rPr>
                          <m:t>0.2</m:t>
                        </m:r>
                        <m:r>
                          <a:rPr lang="en-US" b="0" i="1" smtClean="0">
                            <a:solidFill>
                              <a:schemeClr val="tx1"/>
                            </a:solidFill>
                            <a:latin typeface="Cambria Math" panose="02040503050406030204" pitchFamily="18" charset="0"/>
                          </a:rPr>
                          <m:t>7</m:t>
                        </m:r>
                      </m:e>
                      <m:sub>
                        <m:r>
                          <a:rPr lang="en-US" b="0" i="1" smtClean="0">
                            <a:solidFill>
                              <a:schemeClr val="tx1"/>
                            </a:solidFill>
                            <a:latin typeface="Cambria Math" panose="02040503050406030204" pitchFamily="18" charset="0"/>
                          </a:rPr>
                          <m:t>−0.03 </m:t>
                        </m:r>
                      </m:sub>
                      <m:sup>
                        <m:r>
                          <a:rPr lang="en-US" b="0" i="1" smtClean="0">
                            <a:solidFill>
                              <a:schemeClr val="tx1"/>
                            </a:solidFill>
                            <a:latin typeface="Cambria Math" panose="02040503050406030204" pitchFamily="18" charset="0"/>
                          </a:rPr>
                          <m:t>+0.02</m:t>
                        </m:r>
                      </m:sup>
                    </m:sSubSup>
                  </m:oMath>
                </a14:m>
                <a:endParaRPr lang="en-US" dirty="0">
                  <a:solidFill>
                    <a:schemeClr val="tx1"/>
                  </a:solidFill>
                  <a:latin typeface="+mn-lt"/>
                </a:endParaRPr>
              </a:p>
              <a:p>
                <a:pPr marL="630238" lvl="2" indent="-285750">
                  <a:buFont typeface="Wingdings" pitchFamily="2" charset="2"/>
                  <a:buChar char="Ø"/>
                </a:pPr>
                <a:endParaRPr lang="en-US" dirty="0">
                  <a:solidFill>
                    <a:schemeClr val="tx1"/>
                  </a:solidFill>
                  <a:latin typeface="+mn-lt"/>
                </a:endParaRPr>
              </a:p>
              <a:p>
                <a:pPr marL="285750" lvl="1" indent="-285750">
                  <a:buFont typeface="Arial" panose="020B0604020202020204" pitchFamily="34" charset="0"/>
                  <a:buChar char="•"/>
                </a:pPr>
                <a:r>
                  <a:rPr lang="en-US" dirty="0">
                    <a:solidFill>
                      <a:schemeClr val="tx1"/>
                    </a:solidFill>
                    <a:latin typeface="+mn-lt"/>
                  </a:rPr>
                  <a:t>Constraints is consistent and competitive compared to other optical cluster cosmology result. </a:t>
                </a:r>
              </a:p>
            </p:txBody>
          </p:sp>
        </mc:Choice>
        <mc:Fallback xmlns="">
          <p:sp>
            <p:nvSpPr>
              <p:cNvPr id="6" name="Content Placeholder 2">
                <a:extLst>
                  <a:ext uri="{FF2B5EF4-FFF2-40B4-BE49-F238E27FC236}">
                    <a16:creationId xmlns:a16="http://schemas.microsoft.com/office/drawing/2014/main" id="{A3A136D8-D751-B6AD-920F-B83B06941790}"/>
                  </a:ext>
                </a:extLst>
              </p:cNvPr>
              <p:cNvSpPr>
                <a:spLocks noGrp="1" noRot="1" noChangeAspect="1" noMove="1" noResize="1" noEditPoints="1" noAdjustHandles="1" noChangeArrowheads="1" noChangeShapeType="1" noTextEdit="1"/>
              </p:cNvSpPr>
              <p:nvPr>
                <p:ph sz="quarter" idx="10"/>
              </p:nvPr>
            </p:nvSpPr>
            <p:spPr>
              <a:xfrm>
                <a:off x="955677" y="601382"/>
                <a:ext cx="4688378" cy="4352498"/>
              </a:xfrm>
              <a:blipFill>
                <a:blip r:embed="rId4"/>
                <a:stretch>
                  <a:fillRect l="-2973" t="-581" r="-216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CE0DF28-80CC-6340-E319-780F9247D49A}"/>
              </a:ext>
            </a:extLst>
          </p:cNvPr>
          <p:cNvSpPr txBox="1"/>
          <p:nvPr/>
        </p:nvSpPr>
        <p:spPr>
          <a:xfrm>
            <a:off x="5843718" y="4729218"/>
            <a:ext cx="4572000" cy="369332"/>
          </a:xfrm>
          <a:prstGeom prst="rect">
            <a:avLst/>
          </a:prstGeom>
          <a:noFill/>
        </p:spPr>
        <p:txBody>
          <a:bodyPr wrap="square">
            <a:spAutoFit/>
          </a:bodyPr>
          <a:lstStyle/>
          <a:p>
            <a:r>
              <a:rPr lang="en-US" dirty="0"/>
              <a:t>DES+ 25</a:t>
            </a:r>
          </a:p>
        </p:txBody>
      </p:sp>
    </p:spTree>
    <p:extLst>
      <p:ext uri="{BB962C8B-B14F-4D97-AF65-F5344CB8AC3E}">
        <p14:creationId xmlns:p14="http://schemas.microsoft.com/office/powerpoint/2010/main" val="1393262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9900D3B-07FD-2491-4BD3-3341A34B6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769" y="366148"/>
            <a:ext cx="3403650" cy="4560071"/>
          </a:xfrm>
          <a:prstGeom prst="rect">
            <a:avLst/>
          </a:prstGeom>
        </p:spPr>
      </p:pic>
      <p:sp>
        <p:nvSpPr>
          <p:cNvPr id="2" name="Title 1">
            <a:extLst>
              <a:ext uri="{FF2B5EF4-FFF2-40B4-BE49-F238E27FC236}">
                <a16:creationId xmlns:a16="http://schemas.microsoft.com/office/drawing/2014/main" id="{1852FD71-9BC3-D1E4-5ABB-2C0B8070FBDE}"/>
              </a:ext>
            </a:extLst>
          </p:cNvPr>
          <p:cNvSpPr>
            <a:spLocks noGrp="1"/>
          </p:cNvSpPr>
          <p:nvPr>
            <p:ph type="title"/>
          </p:nvPr>
        </p:nvSpPr>
        <p:spPr/>
        <p:txBody>
          <a:bodyPr/>
          <a:lstStyle/>
          <a:p>
            <a:r>
              <a:rPr lang="en-US" dirty="0">
                <a:latin typeface="+mj-lt"/>
              </a:rPr>
              <a:t>Cluster constraints: Multiwavelength </a:t>
            </a:r>
          </a:p>
        </p:txBody>
      </p:sp>
      <p:sp>
        <p:nvSpPr>
          <p:cNvPr id="19" name="TextBox 18">
            <a:extLst>
              <a:ext uri="{FF2B5EF4-FFF2-40B4-BE49-F238E27FC236}">
                <a16:creationId xmlns:a16="http://schemas.microsoft.com/office/drawing/2014/main" id="{A9CA8037-7F34-533E-93D8-0EF6FCD3E462}"/>
              </a:ext>
            </a:extLst>
          </p:cNvPr>
          <p:cNvSpPr txBox="1"/>
          <p:nvPr/>
        </p:nvSpPr>
        <p:spPr>
          <a:xfrm>
            <a:off x="6133600" y="4660811"/>
            <a:ext cx="4572000" cy="369332"/>
          </a:xfrm>
          <a:prstGeom prst="rect">
            <a:avLst/>
          </a:prstGeom>
          <a:noFill/>
        </p:spPr>
        <p:txBody>
          <a:bodyPr wrap="square">
            <a:spAutoFit/>
          </a:bodyPr>
          <a:lstStyle/>
          <a:p>
            <a:r>
              <a:rPr lang="en-US" dirty="0"/>
              <a:t>DES+ 25</a:t>
            </a:r>
          </a:p>
        </p:txBody>
      </p:sp>
      <p:graphicFrame>
        <p:nvGraphicFramePr>
          <p:cNvPr id="20" name="Table 19">
            <a:extLst>
              <a:ext uri="{FF2B5EF4-FFF2-40B4-BE49-F238E27FC236}">
                <a16:creationId xmlns:a16="http://schemas.microsoft.com/office/drawing/2014/main" id="{CAD98FCE-CC4D-E3E8-F664-5FC52C5BB95C}"/>
              </a:ext>
            </a:extLst>
          </p:cNvPr>
          <p:cNvGraphicFramePr>
            <a:graphicFrameLocks noGrp="1"/>
          </p:cNvGraphicFramePr>
          <p:nvPr>
            <p:extLst>
              <p:ext uri="{D42A27DB-BD31-4B8C-83A1-F6EECF244321}">
                <p14:modId xmlns:p14="http://schemas.microsoft.com/office/powerpoint/2010/main" val="2108662744"/>
              </p:ext>
            </p:extLst>
          </p:nvPr>
        </p:nvGraphicFramePr>
        <p:xfrm>
          <a:off x="536028" y="1103346"/>
          <a:ext cx="5108027" cy="2593142"/>
        </p:xfrm>
        <a:graphic>
          <a:graphicData uri="http://schemas.openxmlformats.org/drawingml/2006/table">
            <a:tbl>
              <a:tblPr firstRow="1" bandRow="1">
                <a:tableStyleId>{5C22544A-7EE6-4342-B048-85BDC9FD1C3A}</a:tableStyleId>
              </a:tblPr>
              <a:tblGrid>
                <a:gridCol w="1156138">
                  <a:extLst>
                    <a:ext uri="{9D8B030D-6E8A-4147-A177-3AD203B41FA5}">
                      <a16:colId xmlns:a16="http://schemas.microsoft.com/office/drawing/2014/main" val="330411462"/>
                    </a:ext>
                  </a:extLst>
                </a:gridCol>
                <a:gridCol w="1387365">
                  <a:extLst>
                    <a:ext uri="{9D8B030D-6E8A-4147-A177-3AD203B41FA5}">
                      <a16:colId xmlns:a16="http://schemas.microsoft.com/office/drawing/2014/main" val="2391870815"/>
                    </a:ext>
                  </a:extLst>
                </a:gridCol>
                <a:gridCol w="1282262">
                  <a:extLst>
                    <a:ext uri="{9D8B030D-6E8A-4147-A177-3AD203B41FA5}">
                      <a16:colId xmlns:a16="http://schemas.microsoft.com/office/drawing/2014/main" val="2889910932"/>
                    </a:ext>
                  </a:extLst>
                </a:gridCol>
                <a:gridCol w="1282262">
                  <a:extLst>
                    <a:ext uri="{9D8B030D-6E8A-4147-A177-3AD203B41FA5}">
                      <a16:colId xmlns:a16="http://schemas.microsoft.com/office/drawing/2014/main" val="4089059978"/>
                    </a:ext>
                  </a:extLst>
                </a:gridCol>
              </a:tblGrid>
              <a:tr h="519331">
                <a:tc>
                  <a:txBody>
                    <a:bodyPr/>
                    <a:lstStyle/>
                    <a:p>
                      <a:endParaRPr lang="en-US" dirty="0"/>
                    </a:p>
                  </a:txBody>
                  <a:tcPr/>
                </a:tc>
                <a:tc>
                  <a:txBody>
                    <a:bodyPr/>
                    <a:lstStyle/>
                    <a:p>
                      <a:r>
                        <a:rPr lang="en-US" dirty="0"/>
                        <a:t>DES</a:t>
                      </a:r>
                    </a:p>
                  </a:txBody>
                  <a:tcPr/>
                </a:tc>
                <a:tc>
                  <a:txBody>
                    <a:bodyPr/>
                    <a:lstStyle/>
                    <a:p>
                      <a:r>
                        <a:rPr lang="en-US" dirty="0"/>
                        <a:t>SPT</a:t>
                      </a:r>
                    </a:p>
                  </a:txBody>
                  <a:tcPr/>
                </a:tc>
                <a:tc>
                  <a:txBody>
                    <a:bodyPr/>
                    <a:lstStyle/>
                    <a:p>
                      <a:r>
                        <a:rPr lang="en-US" dirty="0" err="1"/>
                        <a:t>eROSITA</a:t>
                      </a:r>
                      <a:endParaRPr lang="en-US" dirty="0"/>
                    </a:p>
                  </a:txBody>
                  <a:tcPr/>
                </a:tc>
                <a:extLst>
                  <a:ext uri="{0D108BD9-81ED-4DB2-BD59-A6C34878D82A}">
                    <a16:rowId xmlns:a16="http://schemas.microsoft.com/office/drawing/2014/main" val="4250719987"/>
                  </a:ext>
                </a:extLst>
              </a:tr>
              <a:tr h="519331">
                <a:tc>
                  <a:txBody>
                    <a:bodyPr/>
                    <a:lstStyle/>
                    <a:p>
                      <a:r>
                        <a:rPr lang="en-US" dirty="0"/>
                        <a:t>Detection </a:t>
                      </a:r>
                    </a:p>
                  </a:txBody>
                  <a:tcPr/>
                </a:tc>
                <a:tc>
                  <a:txBody>
                    <a:bodyPr/>
                    <a:lstStyle/>
                    <a:p>
                      <a:r>
                        <a:rPr lang="en-US" dirty="0"/>
                        <a:t>Red galaxies </a:t>
                      </a:r>
                    </a:p>
                  </a:txBody>
                  <a:tcPr/>
                </a:tc>
                <a:tc gridSpan="2">
                  <a:txBody>
                    <a:bodyPr/>
                    <a:lstStyle/>
                    <a:p>
                      <a:pPr algn="ctr"/>
                      <a:r>
                        <a:rPr lang="en-US" dirty="0"/>
                        <a:t>Hot gas </a:t>
                      </a:r>
                    </a:p>
                  </a:txBody>
                  <a:tcPr/>
                </a:tc>
                <a:tc hMerge="1">
                  <a:txBody>
                    <a:bodyPr/>
                    <a:lstStyle/>
                    <a:p>
                      <a:endParaRPr lang="en-US"/>
                    </a:p>
                  </a:txBody>
                  <a:tcPr/>
                </a:tc>
                <a:extLst>
                  <a:ext uri="{0D108BD9-81ED-4DB2-BD59-A6C34878D82A}">
                    <a16:rowId xmlns:a16="http://schemas.microsoft.com/office/drawing/2014/main" val="3852698591"/>
                  </a:ext>
                </a:extLst>
              </a:tr>
              <a:tr h="519331">
                <a:tc>
                  <a:txBody>
                    <a:bodyPr/>
                    <a:lstStyle/>
                    <a:p>
                      <a:r>
                        <a:rPr lang="en-US" dirty="0"/>
                        <a:t>Mass and redshift</a:t>
                      </a:r>
                    </a:p>
                  </a:txBody>
                  <a:tcPr/>
                </a:tc>
                <a:tc>
                  <a:txBody>
                    <a:bodyPr/>
                    <a:lstStyle/>
                    <a:p>
                      <a:r>
                        <a:rPr lang="en-US" dirty="0"/>
                        <a:t>Low-mass</a:t>
                      </a:r>
                    </a:p>
                    <a:p>
                      <a:r>
                        <a:rPr lang="en-US" dirty="0"/>
                        <a:t>High z </a:t>
                      </a:r>
                    </a:p>
                  </a:txBody>
                  <a:tcPr/>
                </a:tc>
                <a:tc>
                  <a:txBody>
                    <a:bodyPr/>
                    <a:lstStyle/>
                    <a:p>
                      <a:r>
                        <a:rPr lang="en-US" dirty="0"/>
                        <a:t>High mass</a:t>
                      </a:r>
                    </a:p>
                  </a:txBody>
                  <a:tcPr/>
                </a:tc>
                <a:tc>
                  <a:txBody>
                    <a:bodyPr/>
                    <a:lstStyle/>
                    <a:p>
                      <a:r>
                        <a:rPr lang="en-US" dirty="0"/>
                        <a:t>Low-mass Low z</a:t>
                      </a:r>
                    </a:p>
                  </a:txBody>
                  <a:tcPr/>
                </a:tc>
                <a:extLst>
                  <a:ext uri="{0D108BD9-81ED-4DB2-BD59-A6C34878D82A}">
                    <a16:rowId xmlns:a16="http://schemas.microsoft.com/office/drawing/2014/main" val="2859143875"/>
                  </a:ext>
                </a:extLst>
              </a:tr>
              <a:tr h="519331">
                <a:tc>
                  <a:txBody>
                    <a:bodyPr/>
                    <a:lstStyle/>
                    <a:p>
                      <a:r>
                        <a:rPr lang="en-US" dirty="0"/>
                        <a:t>Analysis method</a:t>
                      </a:r>
                    </a:p>
                  </a:txBody>
                  <a:tcPr/>
                </a:tc>
                <a:tc>
                  <a:txBody>
                    <a:bodyPr/>
                    <a:lstStyle/>
                    <a:p>
                      <a:r>
                        <a:rPr lang="en-US" dirty="0"/>
                        <a:t>Large-scale two-point functions </a:t>
                      </a:r>
                    </a:p>
                  </a:txBody>
                  <a:tcPr/>
                </a:tc>
                <a:tc gridSpan="2">
                  <a:txBody>
                    <a:bodyPr/>
                    <a:lstStyle/>
                    <a:p>
                      <a:pPr algn="ctr"/>
                      <a:r>
                        <a:rPr lang="en-US" dirty="0"/>
                        <a:t>Small-scale </a:t>
                      </a:r>
                    </a:p>
                    <a:p>
                      <a:pPr algn="ctr"/>
                      <a:r>
                        <a:rPr lang="en-US" dirty="0"/>
                        <a:t>cluster lensing </a:t>
                      </a:r>
                    </a:p>
                  </a:txBody>
                  <a:tcPr/>
                </a:tc>
                <a:tc hMerge="1">
                  <a:txBody>
                    <a:bodyPr/>
                    <a:lstStyle/>
                    <a:p>
                      <a:endParaRPr lang="en-US"/>
                    </a:p>
                  </a:txBody>
                  <a:tcPr/>
                </a:tc>
                <a:extLst>
                  <a:ext uri="{0D108BD9-81ED-4DB2-BD59-A6C34878D82A}">
                    <a16:rowId xmlns:a16="http://schemas.microsoft.com/office/drawing/2014/main" val="2442555388"/>
                  </a:ext>
                </a:extLst>
              </a:tr>
            </a:tbl>
          </a:graphicData>
        </a:graphic>
      </p:graphicFrame>
    </p:spTree>
    <p:extLst>
      <p:ext uri="{BB962C8B-B14F-4D97-AF65-F5344CB8AC3E}">
        <p14:creationId xmlns:p14="http://schemas.microsoft.com/office/powerpoint/2010/main" val="370532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852FD71-9BC3-D1E4-5ABB-2C0B8070FBDE}"/>
                  </a:ext>
                </a:extLst>
              </p:cNvPr>
              <p:cNvSpPr>
                <a:spLocks noGrp="1"/>
              </p:cNvSpPr>
              <p:nvPr>
                <p:ph type="title"/>
              </p:nvPr>
            </p:nvSpPr>
            <p:spPr/>
            <p:txBody>
              <a:bodyPr/>
              <a:lstStyle/>
              <a:p>
                <a:r>
                  <a:rPr lang="en-US" dirty="0">
                    <a:latin typeface="+mj-lt"/>
                  </a:rPr>
                  <a:t>Consistency of the individual DES constraints in </a:t>
                </a:r>
                <a14:m>
                  <m:oMath xmlns:m="http://schemas.openxmlformats.org/officeDocument/2006/math">
                    <m:r>
                      <m:rPr>
                        <m:sty m:val="p"/>
                      </m:rPr>
                      <a:rPr lang="en-US" b="0" i="0" smtClean="0">
                        <a:solidFill>
                          <a:srgbClr val="B0E0E7"/>
                        </a:solidFill>
                        <a:latin typeface="Cambria Math" panose="02040503050406030204" pitchFamily="18" charset="0"/>
                      </a:rPr>
                      <m:t>Λ</m:t>
                    </m:r>
                  </m:oMath>
                </a14:m>
                <a:r>
                  <a:rPr lang="en-US" dirty="0">
                    <a:solidFill>
                      <a:srgbClr val="B0E0E7"/>
                    </a:solidFill>
                    <a:latin typeface="+mj-lt"/>
                  </a:rPr>
                  <a:t>CDM </a:t>
                </a:r>
                <a:endParaRPr lang="en-US" dirty="0">
                  <a:latin typeface="+mj-lt"/>
                </a:endParaRPr>
              </a:p>
            </p:txBody>
          </p:sp>
        </mc:Choice>
        <mc:Fallback xmlns="">
          <p:sp>
            <p:nvSpPr>
              <p:cNvPr id="2" name="Title 1">
                <a:extLst>
                  <a:ext uri="{FF2B5EF4-FFF2-40B4-BE49-F238E27FC236}">
                    <a16:creationId xmlns:a16="http://schemas.microsoft.com/office/drawing/2014/main" id="{1852FD71-9BC3-D1E4-5ABB-2C0B8070FBDE}"/>
                  </a:ext>
                </a:extLst>
              </p:cNvPr>
              <p:cNvSpPr>
                <a:spLocks noGrp="1" noRot="1" noChangeAspect="1" noMove="1" noResize="1" noEditPoints="1" noAdjustHandles="1" noChangeArrowheads="1" noChangeShapeType="1" noTextEdit="1"/>
              </p:cNvSpPr>
              <p:nvPr>
                <p:ph type="title"/>
              </p:nvPr>
            </p:nvSpPr>
            <p:spPr>
              <a:blipFill>
                <a:blip r:embed="rId3"/>
                <a:stretch>
                  <a:fillRect l="-2303" t="-7692" b="-28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3A136D8-D751-B6AD-920F-B83B06941790}"/>
                  </a:ext>
                </a:extLst>
              </p:cNvPr>
              <p:cNvSpPr>
                <a:spLocks noGrp="1"/>
              </p:cNvSpPr>
              <p:nvPr>
                <p:ph sz="quarter" idx="10"/>
              </p:nvPr>
            </p:nvSpPr>
            <p:spPr>
              <a:xfrm>
                <a:off x="955676" y="908685"/>
                <a:ext cx="4888041" cy="3759042"/>
              </a:xfrm>
            </p:spPr>
            <p:txBody>
              <a:bodyPr>
                <a:noAutofit/>
              </a:bodyPr>
              <a:lstStyle/>
              <a:p>
                <a:pPr>
                  <a:lnSpc>
                    <a:spcPct val="120000"/>
                  </a:lnSpc>
                  <a:buFont typeface="Arial" panose="020B0604020202020204" pitchFamily="34" charset="0"/>
                  <a:buChar char="•"/>
                </a:pPr>
                <a:r>
                  <a:rPr lang="en-US" dirty="0">
                    <a:solidFill>
                      <a:srgbClr val="00B0F0"/>
                    </a:solidFill>
                    <a:latin typeface="+mn-lt"/>
                  </a:rPr>
                  <a:t>DES cluster constraints (CL+GC) </a:t>
                </a:r>
                <a:r>
                  <a:rPr lang="en-US" dirty="0">
                    <a:latin typeface="+mn-lt"/>
                  </a:rPr>
                  <a:t>is consistent with </a:t>
                </a:r>
                <a:r>
                  <a:rPr lang="en-US" dirty="0">
                    <a:solidFill>
                      <a:srgbClr val="92D050"/>
                    </a:solidFill>
                    <a:latin typeface="+mn-lt"/>
                  </a:rPr>
                  <a:t>joint analysis of galaxies and weak lensing (3x2pt) </a:t>
                </a:r>
                <a:r>
                  <a:rPr lang="en-US" dirty="0">
                    <a:latin typeface="+mn-lt"/>
                  </a:rPr>
                  <a:t>under </a:t>
                </a:r>
                <a14:m>
                  <m:oMath xmlns:m="http://schemas.openxmlformats.org/officeDocument/2006/math">
                    <m:r>
                      <m:rPr>
                        <m:sty m:val="p"/>
                      </m:rPr>
                      <a:rPr lang="en-US" b="0" i="0" smtClean="0">
                        <a:solidFill>
                          <a:srgbClr val="B0E0E7"/>
                        </a:solidFill>
                        <a:latin typeface="Cambria Math" panose="02040503050406030204" pitchFamily="18" charset="0"/>
                      </a:rPr>
                      <m:t>Λ</m:t>
                    </m:r>
                  </m:oMath>
                </a14:m>
                <a:r>
                  <a:rPr lang="en-US" dirty="0">
                    <a:solidFill>
                      <a:srgbClr val="B0E0E7"/>
                    </a:solidFill>
                    <a:latin typeface="+mn-lt"/>
                  </a:rPr>
                  <a:t>CDM</a:t>
                </a:r>
                <a:r>
                  <a:rPr lang="en-US" dirty="0">
                    <a:latin typeface="+mn-lt"/>
                  </a:rPr>
                  <a:t>. </a:t>
                </a:r>
                <a:br>
                  <a:rPr lang="en-US" dirty="0">
                    <a:latin typeface="+mn-lt"/>
                  </a:rPr>
                </a:br>
                <a:endParaRPr lang="en-US" dirty="0">
                  <a:latin typeface="+mn-lt"/>
                </a:endParaRPr>
              </a:p>
              <a:p>
                <a:pPr lvl="3">
                  <a:lnSpc>
                    <a:spcPct val="120000"/>
                  </a:lnSpc>
                  <a:buFont typeface="Arial" panose="020B0604020202020204" pitchFamily="34" charset="0"/>
                  <a:buChar char="•"/>
                </a:pPr>
                <a:endParaRPr lang="en-US" dirty="0">
                  <a:latin typeface="+mn-lt"/>
                </a:endParaRPr>
              </a:p>
              <a:p>
                <a:pPr marL="0" indent="0">
                  <a:lnSpc>
                    <a:spcPct val="120000"/>
                  </a:lnSpc>
                </a:pPr>
                <a:endParaRPr lang="en-US" dirty="0">
                  <a:latin typeface="+mn-lt"/>
                </a:endParaRPr>
              </a:p>
              <a:p>
                <a:pPr marL="630238" lvl="2" indent="-285750">
                  <a:lnSpc>
                    <a:spcPct val="120000"/>
                  </a:lnSpc>
                  <a:buFont typeface="Wingdings" pitchFamily="2" charset="2"/>
                  <a:buChar char="Ø"/>
                </a:pPr>
                <a:endParaRPr lang="en-US" dirty="0">
                  <a:solidFill>
                    <a:schemeClr val="tx1"/>
                  </a:solidFill>
                  <a:latin typeface="+mn-lt"/>
                </a:endParaRPr>
              </a:p>
            </p:txBody>
          </p:sp>
        </mc:Choice>
        <mc:Fallback xmlns="">
          <p:sp>
            <p:nvSpPr>
              <p:cNvPr id="6" name="Content Placeholder 2">
                <a:extLst>
                  <a:ext uri="{FF2B5EF4-FFF2-40B4-BE49-F238E27FC236}">
                    <a16:creationId xmlns:a16="http://schemas.microsoft.com/office/drawing/2014/main" id="{A3A136D8-D751-B6AD-920F-B83B06941790}"/>
                  </a:ext>
                </a:extLst>
              </p:cNvPr>
              <p:cNvSpPr>
                <a:spLocks noGrp="1" noRot="1" noChangeAspect="1" noMove="1" noResize="1" noEditPoints="1" noAdjustHandles="1" noChangeArrowheads="1" noChangeShapeType="1" noTextEdit="1"/>
              </p:cNvSpPr>
              <p:nvPr>
                <p:ph sz="quarter" idx="10"/>
              </p:nvPr>
            </p:nvSpPr>
            <p:spPr>
              <a:xfrm>
                <a:off x="955676" y="908685"/>
                <a:ext cx="4888041" cy="3759042"/>
              </a:xfrm>
              <a:blipFill>
                <a:blip r:embed="rId4"/>
                <a:stretch>
                  <a:fillRect l="-2850" r="-259"/>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D015B6BE-0138-1D1C-2ACE-55799FB5D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0448" y="566927"/>
            <a:ext cx="3151467" cy="4544568"/>
          </a:xfrm>
          <a:prstGeom prst="rect">
            <a:avLst/>
          </a:prstGeom>
        </p:spPr>
      </p:pic>
      <p:sp>
        <p:nvSpPr>
          <p:cNvPr id="14" name="TextBox 13">
            <a:extLst>
              <a:ext uri="{FF2B5EF4-FFF2-40B4-BE49-F238E27FC236}">
                <a16:creationId xmlns:a16="http://schemas.microsoft.com/office/drawing/2014/main" id="{E265F2AE-50AF-70E6-42B6-602E13BD20F8}"/>
              </a:ext>
            </a:extLst>
          </p:cNvPr>
          <p:cNvSpPr txBox="1"/>
          <p:nvPr/>
        </p:nvSpPr>
        <p:spPr>
          <a:xfrm>
            <a:off x="5843718" y="4729218"/>
            <a:ext cx="4572000" cy="369332"/>
          </a:xfrm>
          <a:prstGeom prst="rect">
            <a:avLst/>
          </a:prstGeom>
          <a:noFill/>
        </p:spPr>
        <p:txBody>
          <a:bodyPr wrap="square">
            <a:spAutoFit/>
          </a:bodyPr>
          <a:lstStyle/>
          <a:p>
            <a:r>
              <a:rPr lang="en-US" dirty="0"/>
              <a:t>DES+ 25</a:t>
            </a:r>
          </a:p>
        </p:txBody>
      </p:sp>
    </p:spTree>
    <p:extLst>
      <p:ext uri="{BB962C8B-B14F-4D97-AF65-F5344CB8AC3E}">
        <p14:creationId xmlns:p14="http://schemas.microsoft.com/office/powerpoint/2010/main" val="924237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852FD71-9BC3-D1E4-5ABB-2C0B8070FBDE}"/>
                  </a:ext>
                </a:extLst>
              </p:cNvPr>
              <p:cNvSpPr>
                <a:spLocks noGrp="1"/>
              </p:cNvSpPr>
              <p:nvPr>
                <p:ph type="title"/>
              </p:nvPr>
            </p:nvSpPr>
            <p:spPr/>
            <p:txBody>
              <a:bodyPr/>
              <a:lstStyle/>
              <a:p>
                <a:r>
                  <a:rPr lang="en-US" dirty="0">
                    <a:latin typeface="+mj-lt"/>
                  </a:rPr>
                  <a:t>Consistency of the individual DES constraints in </a:t>
                </a:r>
                <a14:m>
                  <m:oMath xmlns:m="http://schemas.openxmlformats.org/officeDocument/2006/math">
                    <m:r>
                      <m:rPr>
                        <m:sty m:val="p"/>
                      </m:rPr>
                      <a:rPr lang="en-US" b="0" i="0" smtClean="0">
                        <a:solidFill>
                          <a:srgbClr val="B0E0E7"/>
                        </a:solidFill>
                        <a:latin typeface="Cambria Math" panose="02040503050406030204" pitchFamily="18" charset="0"/>
                      </a:rPr>
                      <m:t>Λ</m:t>
                    </m:r>
                  </m:oMath>
                </a14:m>
                <a:r>
                  <a:rPr lang="en-US" dirty="0">
                    <a:solidFill>
                      <a:srgbClr val="B0E0E7"/>
                    </a:solidFill>
                    <a:latin typeface="+mj-lt"/>
                  </a:rPr>
                  <a:t>CDM </a:t>
                </a:r>
                <a:endParaRPr lang="en-US" dirty="0">
                  <a:latin typeface="+mj-lt"/>
                </a:endParaRPr>
              </a:p>
            </p:txBody>
          </p:sp>
        </mc:Choice>
        <mc:Fallback xmlns="">
          <p:sp>
            <p:nvSpPr>
              <p:cNvPr id="2" name="Title 1">
                <a:extLst>
                  <a:ext uri="{FF2B5EF4-FFF2-40B4-BE49-F238E27FC236}">
                    <a16:creationId xmlns:a16="http://schemas.microsoft.com/office/drawing/2014/main" id="{1852FD71-9BC3-D1E4-5ABB-2C0B8070FBDE}"/>
                  </a:ext>
                </a:extLst>
              </p:cNvPr>
              <p:cNvSpPr>
                <a:spLocks noGrp="1" noRot="1" noChangeAspect="1" noMove="1" noResize="1" noEditPoints="1" noAdjustHandles="1" noChangeArrowheads="1" noChangeShapeType="1" noTextEdit="1"/>
              </p:cNvSpPr>
              <p:nvPr>
                <p:ph type="title"/>
              </p:nvPr>
            </p:nvSpPr>
            <p:spPr>
              <a:blipFill>
                <a:blip r:embed="rId3"/>
                <a:stretch>
                  <a:fillRect l="-2303" t="-7692" b="-28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3A136D8-D751-B6AD-920F-B83B06941790}"/>
                  </a:ext>
                </a:extLst>
              </p:cNvPr>
              <p:cNvSpPr>
                <a:spLocks noGrp="1"/>
              </p:cNvSpPr>
              <p:nvPr>
                <p:ph sz="quarter" idx="10"/>
              </p:nvPr>
            </p:nvSpPr>
            <p:spPr>
              <a:xfrm>
                <a:off x="955676" y="908685"/>
                <a:ext cx="4888041" cy="3759042"/>
              </a:xfrm>
            </p:spPr>
            <p:txBody>
              <a:bodyPr>
                <a:noAutofit/>
              </a:bodyPr>
              <a:lstStyle/>
              <a:p>
                <a:pPr>
                  <a:lnSpc>
                    <a:spcPct val="120000"/>
                  </a:lnSpc>
                  <a:buFont typeface="Arial" panose="020B0604020202020204" pitchFamily="34" charset="0"/>
                  <a:buChar char="•"/>
                </a:pPr>
                <a:r>
                  <a:rPr lang="en-US" dirty="0">
                    <a:solidFill>
                      <a:srgbClr val="00B0F0"/>
                    </a:solidFill>
                    <a:latin typeface="Source Sans Pro"/>
                  </a:rPr>
                  <a:t>DES cluster constraints (CL+GC) </a:t>
                </a:r>
                <a:r>
                  <a:rPr lang="en-US" dirty="0">
                    <a:solidFill>
                      <a:srgbClr val="FFFFFF"/>
                    </a:solidFill>
                    <a:latin typeface="Source Sans Pro"/>
                  </a:rPr>
                  <a:t>is consistent with </a:t>
                </a:r>
                <a:r>
                  <a:rPr lang="en-US" dirty="0">
                    <a:solidFill>
                      <a:srgbClr val="92D050"/>
                    </a:solidFill>
                    <a:latin typeface="Source Sans Pro"/>
                  </a:rPr>
                  <a:t>joint analysis of galaxies and weak lensing (3x2pt) </a:t>
                </a:r>
                <a:r>
                  <a:rPr lang="en-US" dirty="0">
                    <a:solidFill>
                      <a:srgbClr val="FFFFFF"/>
                    </a:solidFill>
                    <a:latin typeface="Source Sans Pro"/>
                  </a:rPr>
                  <a:t>under </a:t>
                </a:r>
                <a14:m>
                  <m:oMath xmlns:m="http://schemas.openxmlformats.org/officeDocument/2006/math">
                    <m:r>
                      <m:rPr>
                        <m:sty m:val="p"/>
                      </m:rPr>
                      <a:rPr lang="en-US">
                        <a:solidFill>
                          <a:srgbClr val="B0E0E7"/>
                        </a:solidFill>
                        <a:latin typeface="Cambria Math" panose="02040503050406030204" pitchFamily="18" charset="0"/>
                      </a:rPr>
                      <m:t>Λ</m:t>
                    </m:r>
                  </m:oMath>
                </a14:m>
                <a:r>
                  <a:rPr lang="en-US" dirty="0">
                    <a:solidFill>
                      <a:srgbClr val="B0E0E7"/>
                    </a:solidFill>
                    <a:latin typeface="Source Sans Pro"/>
                  </a:rPr>
                  <a:t>CDM</a:t>
                </a:r>
                <a:r>
                  <a:rPr lang="en-US" dirty="0">
                    <a:solidFill>
                      <a:srgbClr val="FFFFFF"/>
                    </a:solidFill>
                    <a:latin typeface="Source Sans Pro"/>
                  </a:rPr>
                  <a:t>. </a:t>
                </a:r>
              </a:p>
              <a:p>
                <a:pPr>
                  <a:lnSpc>
                    <a:spcPct val="120000"/>
                  </a:lnSpc>
                  <a:buFont typeface="Arial" panose="020B0604020202020204" pitchFamily="34" charset="0"/>
                  <a:buChar char="•"/>
                </a:pPr>
                <a:r>
                  <a:rPr lang="en-US" b="0" i="0" u="none" strike="noStrike" dirty="0">
                    <a:effectLst/>
                    <a:latin typeface="+mn-lt"/>
                  </a:rPr>
                  <a:t>Criteri</a:t>
                </a:r>
                <a:r>
                  <a:rPr lang="en-US" dirty="0">
                    <a:latin typeface="+mn-lt"/>
                  </a:rPr>
                  <a:t>a: </a:t>
                </a:r>
                <a:br>
                  <a:rPr lang="en-US" dirty="0">
                    <a:latin typeface="+mn-lt"/>
                  </a:rPr>
                </a:br>
                <a:r>
                  <a:rPr lang="en-US" dirty="0">
                    <a:latin typeface="+mn-lt"/>
                  </a:rPr>
                  <a:t>Consistency of data splits (d1, d2) is quantified by the </a:t>
                </a:r>
                <a:br>
                  <a:rPr lang="en-US" dirty="0">
                    <a:latin typeface="+mn-lt"/>
                  </a:rPr>
                </a:br>
                <a:r>
                  <a:rPr lang="en-US" b="0" i="0" u="none" strike="noStrike" dirty="0">
                    <a:solidFill>
                      <a:schemeClr val="tx2">
                        <a:lumMod val="40000"/>
                        <a:lumOff val="60000"/>
                      </a:schemeClr>
                    </a:solidFill>
                    <a:effectLst/>
                    <a:latin typeface="+mn-lt"/>
                  </a:rPr>
                  <a:t>Posterior Predictive Distribution (PPD) </a:t>
                </a:r>
                <a:r>
                  <a:rPr lang="en-US" b="0" i="0" u="none" strike="noStrike" dirty="0">
                    <a:effectLst/>
                    <a:latin typeface="+mn-lt"/>
                  </a:rPr>
                  <a:t>with a criteria PPD (d1|d2)&gt;</a:t>
                </a:r>
                <a:r>
                  <a:rPr lang="en-US" b="1" i="0" u="none" strike="noStrike" dirty="0">
                    <a:effectLst/>
                    <a:latin typeface="+mn-lt"/>
                  </a:rPr>
                  <a:t>0.01</a:t>
                </a:r>
                <a:r>
                  <a:rPr lang="en-US" b="0" i="0" u="none" strike="noStrike" dirty="0">
                    <a:effectLst/>
                    <a:latin typeface="+mn-lt"/>
                  </a:rPr>
                  <a:t>.</a:t>
                </a:r>
              </a:p>
              <a:p>
                <a:pPr lvl="2">
                  <a:lnSpc>
                    <a:spcPct val="120000"/>
                  </a:lnSpc>
                  <a:buFont typeface="Wingdings" pitchFamily="2" charset="2"/>
                  <a:buChar char="ü"/>
                </a:pPr>
                <a:r>
                  <a:rPr lang="en-US" sz="1600" b="0" i="0" u="none" strike="noStrike" dirty="0">
                    <a:solidFill>
                      <a:schemeClr val="tx1"/>
                    </a:solidFill>
                    <a:effectLst/>
                    <a:latin typeface="+mn-lt"/>
                  </a:rPr>
                  <a:t>P(cosmic shear | </a:t>
                </a:r>
                <a:r>
                  <a:rPr lang="en-US" sz="1600" dirty="0">
                    <a:solidFill>
                      <a:schemeClr val="tx1"/>
                    </a:solidFill>
                    <a:latin typeface="+mn-lt"/>
                  </a:rPr>
                  <a:t>CL+GC,</a:t>
                </a:r>
                <a:r>
                  <a:rPr lang="en-US" sz="1600" b="0" dirty="0">
                    <a:solidFill>
                      <a:schemeClr val="tx1"/>
                    </a:solidFill>
                    <a:latin typeface="+mn-lt"/>
                  </a:rPr>
                  <a:t> </a:t>
                </a:r>
                <a14:m>
                  <m:oMath xmlns:m="http://schemas.openxmlformats.org/officeDocument/2006/math">
                    <m:r>
                      <m:rPr>
                        <m:sty m:val="p"/>
                      </m:rPr>
                      <a:rPr lang="en-US" sz="1600" b="0" i="0" smtClean="0">
                        <a:solidFill>
                          <a:schemeClr val="tx1"/>
                        </a:solidFill>
                        <a:latin typeface="Cambria Math" panose="02040503050406030204" pitchFamily="18" charset="0"/>
                      </a:rPr>
                      <m:t>Λ</m:t>
                    </m:r>
                  </m:oMath>
                </a14:m>
                <a:r>
                  <a:rPr lang="en-US" sz="1600" dirty="0">
                    <a:solidFill>
                      <a:schemeClr val="tx1"/>
                    </a:solidFill>
                    <a:latin typeface="+mn-lt"/>
                  </a:rPr>
                  <a:t>CDM) = 0.04&gt; 0.01</a:t>
                </a:r>
              </a:p>
              <a:p>
                <a:pPr lvl="2">
                  <a:lnSpc>
                    <a:spcPct val="120000"/>
                  </a:lnSpc>
                  <a:buFont typeface="Wingdings" pitchFamily="2" charset="2"/>
                  <a:buChar char="ü"/>
                </a:pPr>
                <a:r>
                  <a:rPr lang="en-US" sz="1600" dirty="0">
                    <a:solidFill>
                      <a:schemeClr val="tx1"/>
                    </a:solidFill>
                    <a:latin typeface="+mn-lt"/>
                  </a:rPr>
                  <a:t>P(cosmic shear + galaxy-galaxy lensing  | CL+GC) = 0.07&gt;0.01</a:t>
                </a:r>
                <a:br>
                  <a:rPr lang="en-US" dirty="0">
                    <a:latin typeface="+mn-lt"/>
                  </a:rPr>
                </a:br>
                <a:endParaRPr lang="en-US" dirty="0">
                  <a:latin typeface="+mn-lt"/>
                </a:endParaRPr>
              </a:p>
              <a:p>
                <a:pPr lvl="3">
                  <a:lnSpc>
                    <a:spcPct val="120000"/>
                  </a:lnSpc>
                  <a:buFont typeface="Arial" panose="020B0604020202020204" pitchFamily="34" charset="0"/>
                  <a:buChar char="•"/>
                </a:pPr>
                <a:endParaRPr lang="en-US" dirty="0">
                  <a:latin typeface="+mn-lt"/>
                </a:endParaRPr>
              </a:p>
              <a:p>
                <a:pPr marL="0" indent="0">
                  <a:lnSpc>
                    <a:spcPct val="120000"/>
                  </a:lnSpc>
                </a:pPr>
                <a:endParaRPr lang="en-US" dirty="0">
                  <a:latin typeface="+mn-lt"/>
                </a:endParaRPr>
              </a:p>
              <a:p>
                <a:pPr marL="630238" lvl="2" indent="-285750">
                  <a:lnSpc>
                    <a:spcPct val="120000"/>
                  </a:lnSpc>
                  <a:buFont typeface="Wingdings" pitchFamily="2" charset="2"/>
                  <a:buChar char="Ø"/>
                </a:pPr>
                <a:endParaRPr lang="en-US" dirty="0">
                  <a:solidFill>
                    <a:schemeClr val="tx1"/>
                  </a:solidFill>
                  <a:latin typeface="+mn-lt"/>
                </a:endParaRPr>
              </a:p>
            </p:txBody>
          </p:sp>
        </mc:Choice>
        <mc:Fallback xmlns="">
          <p:sp>
            <p:nvSpPr>
              <p:cNvPr id="6" name="Content Placeholder 2">
                <a:extLst>
                  <a:ext uri="{FF2B5EF4-FFF2-40B4-BE49-F238E27FC236}">
                    <a16:creationId xmlns:a16="http://schemas.microsoft.com/office/drawing/2014/main" id="{A3A136D8-D751-B6AD-920F-B83B06941790}"/>
                  </a:ext>
                </a:extLst>
              </p:cNvPr>
              <p:cNvSpPr>
                <a:spLocks noGrp="1" noRot="1" noChangeAspect="1" noMove="1" noResize="1" noEditPoints="1" noAdjustHandles="1" noChangeArrowheads="1" noChangeShapeType="1" noTextEdit="1"/>
              </p:cNvSpPr>
              <p:nvPr>
                <p:ph sz="quarter" idx="10"/>
              </p:nvPr>
            </p:nvSpPr>
            <p:spPr>
              <a:xfrm>
                <a:off x="955676" y="908685"/>
                <a:ext cx="4888041" cy="3759042"/>
              </a:xfrm>
              <a:blipFill>
                <a:blip r:embed="rId4"/>
                <a:stretch>
                  <a:fillRect l="-2850" r="-1036" b="-134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D015B6BE-0138-1D1C-2ACE-55799FB5D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0448" y="566927"/>
            <a:ext cx="3151467" cy="4544568"/>
          </a:xfrm>
          <a:prstGeom prst="rect">
            <a:avLst/>
          </a:prstGeom>
        </p:spPr>
      </p:pic>
      <p:sp>
        <p:nvSpPr>
          <p:cNvPr id="14" name="TextBox 13">
            <a:extLst>
              <a:ext uri="{FF2B5EF4-FFF2-40B4-BE49-F238E27FC236}">
                <a16:creationId xmlns:a16="http://schemas.microsoft.com/office/drawing/2014/main" id="{E265F2AE-50AF-70E6-42B6-602E13BD20F8}"/>
              </a:ext>
            </a:extLst>
          </p:cNvPr>
          <p:cNvSpPr txBox="1"/>
          <p:nvPr/>
        </p:nvSpPr>
        <p:spPr>
          <a:xfrm>
            <a:off x="5843718" y="4729218"/>
            <a:ext cx="4572000" cy="369332"/>
          </a:xfrm>
          <a:prstGeom prst="rect">
            <a:avLst/>
          </a:prstGeom>
          <a:noFill/>
        </p:spPr>
        <p:txBody>
          <a:bodyPr wrap="square">
            <a:spAutoFit/>
          </a:bodyPr>
          <a:lstStyle/>
          <a:p>
            <a:r>
              <a:rPr lang="en-US" dirty="0"/>
              <a:t>DES+ 25</a:t>
            </a:r>
          </a:p>
        </p:txBody>
      </p:sp>
    </p:spTree>
    <p:extLst>
      <p:ext uri="{BB962C8B-B14F-4D97-AF65-F5344CB8AC3E}">
        <p14:creationId xmlns:p14="http://schemas.microsoft.com/office/powerpoint/2010/main" val="2392957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333B-4F11-D611-3D22-A79D33FA38AA}"/>
              </a:ext>
            </a:extLst>
          </p:cNvPr>
          <p:cNvSpPr>
            <a:spLocks noGrp="1"/>
          </p:cNvSpPr>
          <p:nvPr>
            <p:ph type="title"/>
          </p:nvPr>
        </p:nvSpPr>
        <p:spPr/>
        <p:txBody>
          <a:bodyPr/>
          <a:lstStyle/>
          <a:p>
            <a:r>
              <a:rPr lang="en-US" dirty="0">
                <a:latin typeface="+mj-lt"/>
              </a:rPr>
              <a:t>Joint analysis of clusters, galaxies, and weak lensing</a:t>
            </a:r>
          </a:p>
        </p:txBody>
      </p:sp>
      <p:pic>
        <p:nvPicPr>
          <p:cNvPr id="5" name="Content Placeholder 4">
            <a:extLst>
              <a:ext uri="{FF2B5EF4-FFF2-40B4-BE49-F238E27FC236}">
                <a16:creationId xmlns:a16="http://schemas.microsoft.com/office/drawing/2014/main" id="{C3EE19D4-BA8C-A0C5-D1C4-C3F9C7FE3365}"/>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866842" y="565905"/>
            <a:ext cx="3164614" cy="4563527"/>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DA6B4705-9BCB-C5E4-1C46-CB477C5CFE32}"/>
                  </a:ext>
                </a:extLst>
              </p:cNvPr>
              <p:cNvSpPr txBox="1">
                <a:spLocks/>
              </p:cNvSpPr>
              <p:nvPr/>
            </p:nvSpPr>
            <p:spPr>
              <a:xfrm>
                <a:off x="955677" y="908685"/>
                <a:ext cx="4662219" cy="3759042"/>
              </a:xfrm>
              <a:prstGeom prst="rect">
                <a:avLst/>
              </a:prstGeom>
            </p:spPr>
            <p:txBody>
              <a:bodyPr vert="horz" lIns="0" tIns="45720" rIns="0" bIns="45720" rtlCol="0">
                <a:no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latin typeface="+mn-lt"/>
                  </a:rPr>
                  <a:t>DES </a:t>
                </a:r>
                <a:r>
                  <a:rPr lang="en-US" b="1" dirty="0">
                    <a:latin typeface="+mn-lt"/>
                  </a:rPr>
                  <a:t>joint analyses </a:t>
                </a:r>
                <a:r>
                  <a:rPr lang="en-US" dirty="0">
                    <a:latin typeface="+mn-lt"/>
                  </a:rPr>
                  <a:t>of clusters, galaxies, and weak lensing (CL+3x2pt):</a:t>
                </a:r>
              </a:p>
              <a:p>
                <a:pPr marL="0" indent="0"/>
                <a:endParaRPr lang="en-US" dirty="0">
                  <a:latin typeface="+mn-lt"/>
                </a:endParaRPr>
              </a:p>
              <a:p>
                <a:pPr marL="630238" lvl="2" indent="-285750">
                  <a:buFont typeface="Wingdings" pitchFamily="2" charset="2"/>
                  <a:buChar char="Ø"/>
                </a:pP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𝑆</m:t>
                        </m:r>
                      </m:e>
                      <m:sub>
                        <m:r>
                          <a:rPr lang="en-US" i="1" smtClean="0">
                            <a:solidFill>
                              <a:schemeClr val="tx1"/>
                            </a:solidFill>
                            <a:latin typeface="Cambria Math" panose="02040503050406030204" pitchFamily="18" charset="0"/>
                          </a:rPr>
                          <m:t>8</m:t>
                        </m:r>
                      </m:sub>
                    </m:sSub>
                    <m:r>
                      <a:rPr lang="en-US" b="0" i="1" smtClean="0">
                        <a:solidFill>
                          <a:schemeClr val="tx1"/>
                        </a:solidFill>
                        <a:latin typeface="Cambria Math" panose="02040503050406030204" pitchFamily="18" charset="0"/>
                      </a:rPr>
                      <m:t> = </m:t>
                    </m:r>
                    <m:sSubSup>
                      <m:sSubSupPr>
                        <m:ctrlPr>
                          <a:rPr lang="en-US" i="1">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0.81</m:t>
                        </m:r>
                      </m:e>
                      <m:sub>
                        <m:r>
                          <a:rPr lang="en-US" i="1">
                            <a:solidFill>
                              <a:schemeClr val="tx1"/>
                            </a:solidFill>
                            <a:latin typeface="Cambria Math" panose="02040503050406030204" pitchFamily="18" charset="0"/>
                          </a:rPr>
                          <m:t>−0.0</m:t>
                        </m:r>
                        <m:r>
                          <a:rPr lang="en-US" b="0" i="1" smtClean="0">
                            <a:solidFill>
                              <a:schemeClr val="tx1"/>
                            </a:solidFill>
                            <a:latin typeface="Cambria Math" panose="02040503050406030204" pitchFamily="18" charset="0"/>
                          </a:rPr>
                          <m:t>2</m:t>
                        </m:r>
                      </m:sub>
                      <m:sup>
                        <m:r>
                          <a:rPr lang="en-US" i="1">
                            <a:solidFill>
                              <a:schemeClr val="tx1"/>
                            </a:solidFill>
                            <a:latin typeface="Cambria Math" panose="02040503050406030204" pitchFamily="18" charset="0"/>
                          </a:rPr>
                          <m:t>+0.0</m:t>
                        </m:r>
                        <m:r>
                          <a:rPr lang="en-US" b="0" i="1" smtClean="0">
                            <a:solidFill>
                              <a:schemeClr val="tx1"/>
                            </a:solidFill>
                            <a:latin typeface="Cambria Math" panose="02040503050406030204" pitchFamily="18" charset="0"/>
                          </a:rPr>
                          <m:t>2</m:t>
                        </m:r>
                      </m:sup>
                    </m:sSubSup>
                  </m:oMath>
                </a14:m>
                <a:endParaRPr lang="en-US" i="1" dirty="0">
                  <a:solidFill>
                    <a:schemeClr val="tx1"/>
                  </a:solidFill>
                  <a:latin typeface="+mn-lt"/>
                </a:endParaRPr>
              </a:p>
              <a:p>
                <a:pPr marL="630238" lvl="2" indent="-285750">
                  <a:buFont typeface="Wingdings" pitchFamily="2" charset="2"/>
                  <a:buChar char="Ø"/>
                </a:pPr>
                <a:r>
                  <a:rPr lang="en-US" dirty="0">
                    <a:solidFill>
                      <a:schemeClr val="tx1"/>
                    </a:solidFill>
                    <a:latin typeface="+mn-lt"/>
                  </a:rPr>
                  <a:t> </a:t>
                </a:r>
                <a14:m>
                  <m:oMath xmlns:m="http://schemas.openxmlformats.org/officeDocument/2006/math">
                    <m:sSub>
                      <m:sSubPr>
                        <m:ctrlPr>
                          <a:rPr lang="en-US" i="1" smtClean="0">
                            <a:solidFill>
                              <a:schemeClr val="tx1"/>
                            </a:solidFill>
                            <a:latin typeface="Cambria Math" panose="02040503050406030204" pitchFamily="18" charset="0"/>
                          </a:rPr>
                        </m:ctrlPr>
                      </m:sSubPr>
                      <m:e>
                        <m:r>
                          <m:rPr>
                            <m:sty m:val="p"/>
                          </m:rPr>
                          <a:rPr lang="en-US" i="0" smtClean="0">
                            <a:solidFill>
                              <a:schemeClr val="tx1"/>
                            </a:solidFill>
                            <a:latin typeface="Cambria Math" panose="02040503050406030204" pitchFamily="18" charset="0"/>
                          </a:rPr>
                          <m:t>Ω</m:t>
                        </m:r>
                      </m:e>
                      <m:sub>
                        <m:r>
                          <m:rPr>
                            <m:sty m:val="p"/>
                          </m:rPr>
                          <a:rPr lang="en-US" i="0" smtClean="0">
                            <a:solidFill>
                              <a:schemeClr val="tx1"/>
                            </a:solidFill>
                            <a:latin typeface="Cambria Math" panose="02040503050406030204" pitchFamily="18" charset="0"/>
                          </a:rPr>
                          <m:t>m</m:t>
                        </m:r>
                      </m:sub>
                    </m:sSub>
                    <m:r>
                      <a:rPr lang="en-US" i="1" smtClean="0">
                        <a:solidFill>
                          <a:schemeClr val="tx1"/>
                        </a:solidFill>
                        <a:latin typeface="Cambria Math" panose="02040503050406030204" pitchFamily="18" charset="0"/>
                      </a:rPr>
                      <m:t>=</m:t>
                    </m:r>
                    <m:sSubSup>
                      <m:sSubSupPr>
                        <m:ctrlPr>
                          <a:rPr lang="en-US" i="1" smtClean="0">
                            <a:solidFill>
                              <a:schemeClr val="tx1"/>
                            </a:solidFill>
                            <a:latin typeface="Cambria Math" panose="02040503050406030204" pitchFamily="18" charset="0"/>
                          </a:rPr>
                        </m:ctrlPr>
                      </m:sSubSupPr>
                      <m:e>
                        <m:r>
                          <a:rPr lang="en-US" i="1" smtClean="0">
                            <a:solidFill>
                              <a:schemeClr val="tx1"/>
                            </a:solidFill>
                            <a:latin typeface="Cambria Math" panose="02040503050406030204" pitchFamily="18" charset="0"/>
                          </a:rPr>
                          <m:t>0.2</m:t>
                        </m:r>
                        <m:r>
                          <a:rPr lang="en-US" b="0" i="1" smtClean="0">
                            <a:solidFill>
                              <a:schemeClr val="tx1"/>
                            </a:solidFill>
                            <a:latin typeface="Cambria Math" panose="02040503050406030204" pitchFamily="18" charset="0"/>
                          </a:rPr>
                          <m:t>9</m:t>
                        </m:r>
                      </m:e>
                      <m:sub>
                        <m:r>
                          <a:rPr lang="en-US" i="1" smtClean="0">
                            <a:solidFill>
                              <a:schemeClr val="tx1"/>
                            </a:solidFill>
                            <a:latin typeface="Cambria Math" panose="02040503050406030204" pitchFamily="18" charset="0"/>
                          </a:rPr>
                          <m:t>−0.03</m:t>
                        </m:r>
                      </m:sub>
                      <m:sup>
                        <m:r>
                          <a:rPr lang="en-US" i="1" smtClean="0">
                            <a:solidFill>
                              <a:schemeClr val="tx1"/>
                            </a:solidFill>
                            <a:latin typeface="Cambria Math" panose="02040503050406030204" pitchFamily="18" charset="0"/>
                          </a:rPr>
                          <m:t>+0.0</m:t>
                        </m:r>
                        <m:r>
                          <a:rPr lang="en-US" b="0" i="1" smtClean="0">
                            <a:solidFill>
                              <a:schemeClr val="tx1"/>
                            </a:solidFill>
                            <a:latin typeface="Cambria Math" panose="02040503050406030204" pitchFamily="18" charset="0"/>
                          </a:rPr>
                          <m:t>2</m:t>
                        </m:r>
                      </m:sup>
                    </m:sSubSup>
                  </m:oMath>
                </a14:m>
                <a:br>
                  <a:rPr lang="en-US" dirty="0">
                    <a:solidFill>
                      <a:schemeClr val="tx1"/>
                    </a:solidFill>
                    <a:latin typeface="+mn-lt"/>
                  </a:rPr>
                </a:br>
                <a:br>
                  <a:rPr lang="en-US" dirty="0">
                    <a:solidFill>
                      <a:schemeClr val="tx1"/>
                    </a:solidFill>
                    <a:latin typeface="+mn-lt"/>
                  </a:rPr>
                </a:br>
                <a:r>
                  <a:rPr lang="en-US" dirty="0">
                    <a:solidFill>
                      <a:schemeClr val="tx1"/>
                    </a:solidFill>
                    <a:latin typeface="+mn-lt"/>
                  </a:rPr>
                  <a:t>24% improvements compared to 3x2pt. </a:t>
                </a:r>
              </a:p>
              <a:p>
                <a:pPr marL="630238" lvl="2" indent="-285750">
                  <a:buFont typeface="Wingdings" pitchFamily="2" charset="2"/>
                  <a:buChar char="Ø"/>
                </a:pPr>
                <a:endParaRPr lang="en-US" dirty="0">
                  <a:solidFill>
                    <a:schemeClr val="tx1"/>
                  </a:solidFill>
                  <a:latin typeface="+mn-lt"/>
                </a:endParaRPr>
              </a:p>
              <a:p>
                <a:pPr marL="285750" lvl="1" indent="-285750">
                  <a:buFont typeface="Arial" panose="020B0604020202020204" pitchFamily="34" charset="0"/>
                  <a:buChar char="•"/>
                </a:pPr>
                <a14:m>
                  <m:oMath xmlns:m="http://schemas.openxmlformats.org/officeDocument/2006/math">
                    <m:r>
                      <m:rPr>
                        <m:sty m:val="p"/>
                      </m:rPr>
                      <a:rPr lang="en-US">
                        <a:solidFill>
                          <a:schemeClr val="tx1"/>
                        </a:solidFill>
                        <a:latin typeface="Cambria Math" panose="02040503050406030204" pitchFamily="18" charset="0"/>
                      </a:rPr>
                      <m:t>Λ</m:t>
                    </m:r>
                  </m:oMath>
                </a14:m>
                <a:r>
                  <a:rPr lang="en-US" dirty="0">
                    <a:solidFill>
                      <a:schemeClr val="tx1"/>
                    </a:solidFill>
                    <a:latin typeface="+mn-lt"/>
                  </a:rPr>
                  <a:t>CDM fit clusters, galaxies, and weak lensing </a:t>
                </a:r>
                <a:br>
                  <a:rPr lang="en-US" dirty="0">
                    <a:solidFill>
                      <a:schemeClr val="tx1"/>
                    </a:solidFill>
                    <a:latin typeface="+mn-lt"/>
                  </a:rPr>
                </a:br>
                <a:r>
                  <a:rPr lang="en-US" dirty="0">
                    <a:solidFill>
                      <a:schemeClr val="tx1"/>
                    </a:solidFill>
                    <a:latin typeface="+mn-lt"/>
                  </a:rPr>
                  <a:t>with PPD = 0.53.</a:t>
                </a:r>
              </a:p>
              <a:p>
                <a:pPr marL="630238" lvl="2" indent="-285750">
                  <a:buFont typeface="Wingdings" pitchFamily="2" charset="2"/>
                  <a:buChar char="Ø"/>
                </a:pPr>
                <a:endParaRPr lang="en-US" dirty="0">
                  <a:solidFill>
                    <a:schemeClr val="tx1"/>
                  </a:solidFill>
                  <a:latin typeface="+mn-lt"/>
                </a:endParaRPr>
              </a:p>
            </p:txBody>
          </p:sp>
        </mc:Choice>
        <mc:Fallback xmlns="">
          <p:sp>
            <p:nvSpPr>
              <p:cNvPr id="6" name="Content Placeholder 2">
                <a:extLst>
                  <a:ext uri="{FF2B5EF4-FFF2-40B4-BE49-F238E27FC236}">
                    <a16:creationId xmlns:a16="http://schemas.microsoft.com/office/drawing/2014/main" id="{DA6B4705-9BCB-C5E4-1C46-CB477C5CFE32}"/>
                  </a:ext>
                </a:extLst>
              </p:cNvPr>
              <p:cNvSpPr txBox="1">
                <a:spLocks noRot="1" noChangeAspect="1" noMove="1" noResize="1" noEditPoints="1" noAdjustHandles="1" noChangeArrowheads="1" noChangeShapeType="1" noTextEdit="1"/>
              </p:cNvSpPr>
              <p:nvPr/>
            </p:nvSpPr>
            <p:spPr>
              <a:xfrm>
                <a:off x="955677" y="908685"/>
                <a:ext cx="4662219" cy="3759042"/>
              </a:xfrm>
              <a:prstGeom prst="rect">
                <a:avLst/>
              </a:prstGeom>
              <a:blipFill>
                <a:blip r:embed="rId4"/>
                <a:stretch>
                  <a:fillRect l="-2989" t="-673" r="-380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EFB33E1-AE67-6A7A-D374-06D24637DA98}"/>
              </a:ext>
            </a:extLst>
          </p:cNvPr>
          <p:cNvSpPr txBox="1"/>
          <p:nvPr/>
        </p:nvSpPr>
        <p:spPr>
          <a:xfrm>
            <a:off x="5843718" y="4729218"/>
            <a:ext cx="4572000" cy="369332"/>
          </a:xfrm>
          <a:prstGeom prst="rect">
            <a:avLst/>
          </a:prstGeom>
          <a:noFill/>
        </p:spPr>
        <p:txBody>
          <a:bodyPr wrap="square">
            <a:spAutoFit/>
          </a:bodyPr>
          <a:lstStyle/>
          <a:p>
            <a:r>
              <a:rPr lang="en-US" dirty="0"/>
              <a:t>DES+ 25</a:t>
            </a:r>
          </a:p>
        </p:txBody>
      </p:sp>
    </p:spTree>
    <p:extLst>
      <p:ext uri="{BB962C8B-B14F-4D97-AF65-F5344CB8AC3E}">
        <p14:creationId xmlns:p14="http://schemas.microsoft.com/office/powerpoint/2010/main" val="3465861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B8CC8-0D00-C44A-7628-7B5C4D2782CD}"/>
              </a:ext>
            </a:extLst>
          </p:cNvPr>
          <p:cNvSpPr>
            <a:spLocks noGrp="1"/>
          </p:cNvSpPr>
          <p:nvPr>
            <p:ph type="title"/>
          </p:nvPr>
        </p:nvSpPr>
        <p:spPr/>
        <p:txBody>
          <a:bodyPr/>
          <a:lstStyle/>
          <a:p>
            <a:r>
              <a:rPr lang="en-US" dirty="0"/>
              <a:t>Comparison of matter density from different DES probes  </a:t>
            </a:r>
          </a:p>
        </p:txBody>
      </p:sp>
      <p:pic>
        <p:nvPicPr>
          <p:cNvPr id="5" name="Picture 4">
            <a:extLst>
              <a:ext uri="{FF2B5EF4-FFF2-40B4-BE49-F238E27FC236}">
                <a16:creationId xmlns:a16="http://schemas.microsoft.com/office/drawing/2014/main" id="{838196CE-C14D-4276-2FA0-E0F629ECA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822" y="1580928"/>
            <a:ext cx="4820178" cy="3050608"/>
          </a:xfrm>
          <a:prstGeom prst="rect">
            <a:avLst/>
          </a:prstGeom>
        </p:spPr>
      </p:pic>
      <p:sp>
        <p:nvSpPr>
          <p:cNvPr id="6" name="TextBox 5">
            <a:extLst>
              <a:ext uri="{FF2B5EF4-FFF2-40B4-BE49-F238E27FC236}">
                <a16:creationId xmlns:a16="http://schemas.microsoft.com/office/drawing/2014/main" id="{215D72BD-FBFF-3BB5-7068-227F340363E4}"/>
              </a:ext>
            </a:extLst>
          </p:cNvPr>
          <p:cNvSpPr txBox="1"/>
          <p:nvPr/>
        </p:nvSpPr>
        <p:spPr>
          <a:xfrm>
            <a:off x="7885148" y="4774168"/>
            <a:ext cx="4572000" cy="369332"/>
          </a:xfrm>
          <a:prstGeom prst="rect">
            <a:avLst/>
          </a:prstGeom>
          <a:noFill/>
        </p:spPr>
        <p:txBody>
          <a:bodyPr wrap="square">
            <a:spAutoFit/>
          </a:bodyPr>
          <a:lstStyle/>
          <a:p>
            <a:r>
              <a:rPr lang="en-US" dirty="0"/>
              <a:t>DES+ 25</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0E8CDFF-B703-8C41-FFE9-CF76B6959D58}"/>
                  </a:ext>
                </a:extLst>
              </p:cNvPr>
              <p:cNvSpPr txBox="1">
                <a:spLocks/>
              </p:cNvSpPr>
              <p:nvPr/>
            </p:nvSpPr>
            <p:spPr>
              <a:xfrm>
                <a:off x="955678" y="908685"/>
                <a:ext cx="3250562" cy="3759042"/>
              </a:xfrm>
              <a:prstGeom prst="rect">
                <a:avLst/>
              </a:prstGeom>
            </p:spPr>
            <p:txBody>
              <a:bodyPr vert="horz" lIns="0" tIns="45720" rIns="0" bIns="45720" rtlCol="0">
                <a:no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solidFill>
                      <a:schemeClr val="tx1"/>
                    </a:solidFill>
                    <a:latin typeface="+mn-lt"/>
                  </a:rPr>
                  <a:t>Under </a:t>
                </a:r>
                <a14:m>
                  <m:oMath xmlns:m="http://schemas.openxmlformats.org/officeDocument/2006/math">
                    <m:r>
                      <m:rPr>
                        <m:sty m:val="p"/>
                      </m:rPr>
                      <a:rPr lang="en-US" smtClean="0">
                        <a:solidFill>
                          <a:srgbClr val="B0E0E7"/>
                        </a:solidFill>
                        <a:latin typeface="Cambria Math" panose="02040503050406030204" pitchFamily="18" charset="0"/>
                      </a:rPr>
                      <m:t>Λ</m:t>
                    </m:r>
                  </m:oMath>
                </a14:m>
                <a:r>
                  <a:rPr lang="en-US" dirty="0">
                    <a:solidFill>
                      <a:srgbClr val="B0E0E7"/>
                    </a:solidFill>
                  </a:rPr>
                  <a:t>CDM</a:t>
                </a:r>
                <a:r>
                  <a:rPr lang="en-US" dirty="0">
                    <a:latin typeface="+mn-lt"/>
                  </a:rPr>
                  <a:t>, </a:t>
                </a:r>
              </a:p>
              <a:p>
                <a:pPr marL="630238" lvl="2" indent="-285750">
                  <a:buFont typeface="Wingdings" pitchFamily="2" charset="2"/>
                  <a:buChar char="Ø"/>
                </a:pPr>
                <a:r>
                  <a:rPr lang="en-US" dirty="0">
                    <a:solidFill>
                      <a:schemeClr val="tx1"/>
                    </a:solidFill>
                    <a:latin typeface="+mn-lt"/>
                  </a:rPr>
                  <a:t>The matter density of the universe  </a:t>
                </a:r>
                <a14:m>
                  <m:oMath xmlns:m="http://schemas.openxmlformats.org/officeDocument/2006/math">
                    <m:sSub>
                      <m:sSubPr>
                        <m:ctrlPr>
                          <a:rPr lang="en-US" i="1" smtClean="0">
                            <a:solidFill>
                              <a:schemeClr val="tx1"/>
                            </a:solidFill>
                            <a:latin typeface="Cambria Math" panose="02040503050406030204" pitchFamily="18" charset="0"/>
                          </a:rPr>
                        </m:ctrlPr>
                      </m:sSubPr>
                      <m:e>
                        <m:r>
                          <m:rPr>
                            <m:sty m:val="p"/>
                          </m:rPr>
                          <a:rPr lang="en-US" i="0" smtClean="0">
                            <a:solidFill>
                              <a:schemeClr val="tx1"/>
                            </a:solidFill>
                            <a:latin typeface="Cambria Math" panose="02040503050406030204" pitchFamily="18" charset="0"/>
                          </a:rPr>
                          <m:t>Ω</m:t>
                        </m:r>
                      </m:e>
                      <m:sub>
                        <m:r>
                          <m:rPr>
                            <m:sty m:val="p"/>
                          </m:rPr>
                          <a:rPr lang="en-US" i="0" smtClean="0">
                            <a:solidFill>
                              <a:schemeClr val="tx1"/>
                            </a:solidFill>
                            <a:latin typeface="Cambria Math" panose="02040503050406030204" pitchFamily="18" charset="0"/>
                          </a:rPr>
                          <m:t>m</m:t>
                        </m:r>
                      </m:sub>
                    </m:sSub>
                  </m:oMath>
                </a14:m>
                <a:r>
                  <a:rPr lang="en-US" dirty="0">
                    <a:solidFill>
                      <a:schemeClr val="tx1"/>
                    </a:solidFill>
                    <a:latin typeface="+mn-lt"/>
                  </a:rPr>
                  <a:t>  from </a:t>
                </a:r>
                <a:r>
                  <a:rPr lang="en-US" dirty="0">
                    <a:solidFill>
                      <a:srgbClr val="FFC000"/>
                    </a:solidFill>
                    <a:latin typeface="+mn-lt"/>
                  </a:rPr>
                  <a:t>CL+3x2pt</a:t>
                </a:r>
                <a:r>
                  <a:rPr lang="en-US" dirty="0">
                    <a:solidFill>
                      <a:schemeClr val="tx1"/>
                    </a:solidFill>
                    <a:latin typeface="+mn-lt"/>
                  </a:rPr>
                  <a:t> is consistent with DES and DESI BAO. </a:t>
                </a:r>
                <a:br>
                  <a:rPr lang="en-US" dirty="0">
                    <a:solidFill>
                      <a:schemeClr val="tx1"/>
                    </a:solidFill>
                    <a:latin typeface="+mn-lt"/>
                  </a:rPr>
                </a:br>
                <a:endParaRPr lang="en-US" dirty="0">
                  <a:solidFill>
                    <a:schemeClr val="tx1"/>
                  </a:solidFill>
                  <a:latin typeface="+mn-lt"/>
                </a:endParaRPr>
              </a:p>
              <a:p>
                <a:pPr marL="630238" lvl="2" indent="-285750">
                  <a:buFont typeface="Wingdings" pitchFamily="2" charset="2"/>
                  <a:buChar char="Ø"/>
                </a:pPr>
                <a14:m>
                  <m:oMath xmlns:m="http://schemas.openxmlformats.org/officeDocument/2006/math">
                    <m:sSub>
                      <m:sSubPr>
                        <m:ctrlPr>
                          <a:rPr lang="en-US" i="1" smtClean="0">
                            <a:solidFill>
                              <a:schemeClr val="tx1"/>
                            </a:solidFill>
                            <a:latin typeface="Cambria Math" panose="02040503050406030204" pitchFamily="18" charset="0"/>
                          </a:rPr>
                        </m:ctrlPr>
                      </m:sSubPr>
                      <m:e>
                        <m:r>
                          <m:rPr>
                            <m:sty m:val="p"/>
                          </m:rPr>
                          <a:rPr lang="en-US" i="0" smtClean="0">
                            <a:solidFill>
                              <a:schemeClr val="tx1"/>
                            </a:solidFill>
                            <a:latin typeface="Cambria Math" panose="02040503050406030204" pitchFamily="18" charset="0"/>
                          </a:rPr>
                          <m:t>Ω</m:t>
                        </m:r>
                      </m:e>
                      <m:sub>
                        <m:r>
                          <m:rPr>
                            <m:sty m:val="p"/>
                          </m:rPr>
                          <a:rPr lang="en-US" i="0" smtClean="0">
                            <a:solidFill>
                              <a:schemeClr val="tx1"/>
                            </a:solidFill>
                            <a:latin typeface="Cambria Math" panose="02040503050406030204" pitchFamily="18" charset="0"/>
                          </a:rPr>
                          <m:t>m</m:t>
                        </m:r>
                      </m:sub>
                    </m:sSub>
                  </m:oMath>
                </a14:m>
                <a:r>
                  <a:rPr lang="en-US" dirty="0">
                    <a:solidFill>
                      <a:schemeClr val="tx1"/>
                    </a:solidFill>
                    <a:latin typeface="+mn-lt"/>
                  </a:rPr>
                  <a:t>  from </a:t>
                </a:r>
                <a:r>
                  <a:rPr lang="en-US" dirty="0">
                    <a:solidFill>
                      <a:srgbClr val="FFC000"/>
                    </a:solidFill>
                    <a:latin typeface="+mn-lt"/>
                  </a:rPr>
                  <a:t>CL+3x2pt </a:t>
                </a:r>
                <a:r>
                  <a:rPr lang="en-US" dirty="0">
                    <a:solidFill>
                      <a:schemeClr val="tx1"/>
                    </a:solidFill>
                    <a:latin typeface="+mn-lt"/>
                  </a:rPr>
                  <a:t>is </a:t>
                </a:r>
                <a14:m>
                  <m:oMath xmlns:m="http://schemas.openxmlformats.org/officeDocument/2006/math">
                    <m:r>
                      <a:rPr lang="en-US" b="0" i="1" smtClean="0">
                        <a:solidFill>
                          <a:schemeClr val="tx1"/>
                        </a:solidFill>
                        <a:latin typeface="Cambria Math" panose="02040503050406030204" pitchFamily="18" charset="0"/>
                      </a:rPr>
                      <m:t>2.04</m:t>
                    </m:r>
                    <m:r>
                      <a:rPr lang="en-US" b="0" i="1" smtClean="0">
                        <a:solidFill>
                          <a:schemeClr val="tx1"/>
                        </a:solidFill>
                        <a:latin typeface="Cambria Math" panose="02040503050406030204" pitchFamily="18" charset="0"/>
                      </a:rPr>
                      <m:t>𝜎</m:t>
                    </m:r>
                  </m:oMath>
                </a14:m>
                <a:r>
                  <a:rPr lang="en-US" dirty="0">
                    <a:solidFill>
                      <a:schemeClr val="tx1"/>
                    </a:solidFill>
                    <a:latin typeface="+mn-lt"/>
                  </a:rPr>
                  <a:t> lower from DESY5 SN. </a:t>
                </a:r>
              </a:p>
            </p:txBody>
          </p:sp>
        </mc:Choice>
        <mc:Fallback xmlns="">
          <p:sp>
            <p:nvSpPr>
              <p:cNvPr id="7" name="Content Placeholder 2">
                <a:extLst>
                  <a:ext uri="{FF2B5EF4-FFF2-40B4-BE49-F238E27FC236}">
                    <a16:creationId xmlns:a16="http://schemas.microsoft.com/office/drawing/2014/main" id="{F0E8CDFF-B703-8C41-FFE9-CF76B6959D58}"/>
                  </a:ext>
                </a:extLst>
              </p:cNvPr>
              <p:cNvSpPr txBox="1">
                <a:spLocks noRot="1" noChangeAspect="1" noMove="1" noResize="1" noEditPoints="1" noAdjustHandles="1" noChangeArrowheads="1" noChangeShapeType="1" noTextEdit="1"/>
              </p:cNvSpPr>
              <p:nvPr/>
            </p:nvSpPr>
            <p:spPr>
              <a:xfrm>
                <a:off x="955678" y="908685"/>
                <a:ext cx="3250562" cy="3759042"/>
              </a:xfrm>
              <a:prstGeom prst="rect">
                <a:avLst/>
              </a:prstGeom>
              <a:blipFill>
                <a:blip r:embed="rId3"/>
                <a:stretch>
                  <a:fillRect l="-4280" t="-1010" r="-5058"/>
                </a:stretch>
              </a:blipFill>
            </p:spPr>
            <p:txBody>
              <a:bodyPr/>
              <a:lstStyle/>
              <a:p>
                <a:r>
                  <a:rPr lang="en-US">
                    <a:noFill/>
                  </a:rPr>
                  <a:t> </a:t>
                </a:r>
              </a:p>
            </p:txBody>
          </p:sp>
        </mc:Fallback>
      </mc:AlternateContent>
    </p:spTree>
    <p:extLst>
      <p:ext uri="{BB962C8B-B14F-4D97-AF65-F5344CB8AC3E}">
        <p14:creationId xmlns:p14="http://schemas.microsoft.com/office/powerpoint/2010/main" val="299760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2B6B474-6AD5-8164-C28F-088234066E27}"/>
              </a:ext>
            </a:extLst>
          </p:cNvPr>
          <p:cNvSpPr txBox="1"/>
          <p:nvPr/>
        </p:nvSpPr>
        <p:spPr>
          <a:xfrm>
            <a:off x="516287" y="597752"/>
            <a:ext cx="8497084" cy="1200329"/>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2">
                    <a:lumMod val="40000"/>
                    <a:lumOff val="60000"/>
                  </a:schemeClr>
                </a:solidFill>
                <a:latin typeface="+mn-lt"/>
                <a:sym typeface="Wingdings" pitchFamily="2" charset="2"/>
              </a:rPr>
              <a:t>Systematics</a:t>
            </a:r>
            <a:r>
              <a:rPr lang="en-US" dirty="0">
                <a:solidFill>
                  <a:schemeClr val="accent6">
                    <a:lumMod val="60000"/>
                    <a:lumOff val="40000"/>
                  </a:schemeClr>
                </a:solidFill>
                <a:latin typeface="+mn-lt"/>
                <a:sym typeface="Wingdings" pitchFamily="2" charset="2"/>
              </a:rPr>
              <a:t> </a:t>
            </a:r>
            <a:r>
              <a:rPr lang="en-US" dirty="0">
                <a:latin typeface="+mn-lt"/>
                <a:sym typeface="Wingdings" pitchFamily="2" charset="2"/>
              </a:rPr>
              <a:t>or </a:t>
            </a:r>
            <a:r>
              <a:rPr lang="en-US" dirty="0">
                <a:solidFill>
                  <a:srgbClr val="00B0F0"/>
                </a:solidFill>
                <a:latin typeface="+mn-lt"/>
                <a:sym typeface="Wingdings" pitchFamily="2" charset="2"/>
              </a:rPr>
              <a:t>statistical fluctuations </a:t>
            </a:r>
            <a:r>
              <a:rPr lang="en-US" dirty="0">
                <a:latin typeface="+mn-lt"/>
                <a:sym typeface="Wingdings" pitchFamily="2" charset="2"/>
              </a:rPr>
              <a:t>or</a:t>
            </a:r>
            <a:r>
              <a:rPr lang="en-US" dirty="0">
                <a:solidFill>
                  <a:srgbClr val="00B0F0"/>
                </a:solidFill>
                <a:latin typeface="+mn-lt"/>
                <a:sym typeface="Wingdings" pitchFamily="2" charset="2"/>
              </a:rPr>
              <a:t> </a:t>
            </a:r>
            <a:r>
              <a:rPr lang="en-US" dirty="0">
                <a:solidFill>
                  <a:srgbClr val="92D050"/>
                </a:solidFill>
                <a:latin typeface="+mn-lt"/>
                <a:sym typeface="Wingdings" pitchFamily="2" charset="2"/>
              </a:rPr>
              <a:t>new physics?</a:t>
            </a:r>
            <a:br>
              <a:rPr lang="en-US" dirty="0">
                <a:latin typeface="+mn-lt"/>
                <a:sym typeface="Wingdings" pitchFamily="2" charset="2"/>
              </a:rPr>
            </a:br>
            <a:r>
              <a:rPr lang="en-US" dirty="0">
                <a:latin typeface="+mn-lt"/>
                <a:sym typeface="Wingdings" pitchFamily="2" charset="2"/>
              </a:rPr>
              <a:t>The </a:t>
            </a:r>
            <a:r>
              <a:rPr lang="en-US" b="1" dirty="0">
                <a:latin typeface="+mn-lt"/>
                <a:sym typeface="Wingdings" pitchFamily="2" charset="2"/>
              </a:rPr>
              <a:t>Dark Energy Survey </a:t>
            </a:r>
            <a:r>
              <a:rPr lang="en-US" dirty="0">
                <a:latin typeface="+mn-lt"/>
              </a:rPr>
              <a:t>is uniquely positioned to answer this question.</a:t>
            </a:r>
            <a:br>
              <a:rPr lang="en-US" dirty="0">
                <a:latin typeface="+mn-lt"/>
              </a:rPr>
            </a:br>
            <a:br>
              <a:rPr lang="en-US" dirty="0">
                <a:latin typeface="+mn-lt"/>
              </a:rPr>
            </a:br>
            <a:r>
              <a:rPr lang="en-US" dirty="0">
                <a:latin typeface="+mn-lt"/>
              </a:rPr>
              <a:t> </a:t>
            </a:r>
          </a:p>
        </p:txBody>
      </p:sp>
      <p:sp>
        <p:nvSpPr>
          <p:cNvPr id="20" name="Title 1">
            <a:extLst>
              <a:ext uri="{FF2B5EF4-FFF2-40B4-BE49-F238E27FC236}">
                <a16:creationId xmlns:a16="http://schemas.microsoft.com/office/drawing/2014/main" id="{6FE4375F-BA62-F9E4-9C01-B38BDB108B55}"/>
              </a:ext>
            </a:extLst>
          </p:cNvPr>
          <p:cNvSpPr>
            <a:spLocks noGrp="1"/>
          </p:cNvSpPr>
          <p:nvPr>
            <p:ph type="title"/>
          </p:nvPr>
        </p:nvSpPr>
        <p:spPr>
          <a:xfrm>
            <a:off x="516288" y="109728"/>
            <a:ext cx="7707862" cy="488024"/>
          </a:xfrm>
        </p:spPr>
        <p:txBody>
          <a:bodyPr/>
          <a:lstStyle/>
          <a:p>
            <a:r>
              <a:rPr lang="en-US" dirty="0">
                <a:latin typeface="+mj-lt"/>
                <a:cs typeface="Arial" panose="020B0604020202020204" pitchFamily="34" charset="0"/>
              </a:rPr>
              <a:t>Current status on structure measurement </a:t>
            </a:r>
          </a:p>
        </p:txBody>
      </p:sp>
      <p:pic>
        <p:nvPicPr>
          <p:cNvPr id="4" name="Picture 3">
            <a:extLst>
              <a:ext uri="{FF2B5EF4-FFF2-40B4-BE49-F238E27FC236}">
                <a16:creationId xmlns:a16="http://schemas.microsoft.com/office/drawing/2014/main" id="{9BCF4DFF-779B-D256-4CDE-47AE42DCB05C}"/>
              </a:ext>
            </a:extLst>
          </p:cNvPr>
          <p:cNvPicPr>
            <a:picLocks noChangeAspect="1"/>
          </p:cNvPicPr>
          <p:nvPr/>
        </p:nvPicPr>
        <p:blipFill>
          <a:blip r:embed="rId3"/>
          <a:stretch>
            <a:fillRect/>
          </a:stretch>
        </p:blipFill>
        <p:spPr>
          <a:xfrm>
            <a:off x="509830" y="1545476"/>
            <a:ext cx="3349854" cy="3103022"/>
          </a:xfrm>
          <a:prstGeom prst="rect">
            <a:avLst/>
          </a:prstGeom>
        </p:spPr>
      </p:pic>
      <p:grpSp>
        <p:nvGrpSpPr>
          <p:cNvPr id="5" name="Group 4">
            <a:extLst>
              <a:ext uri="{FF2B5EF4-FFF2-40B4-BE49-F238E27FC236}">
                <a16:creationId xmlns:a16="http://schemas.microsoft.com/office/drawing/2014/main" id="{2AF200EC-742D-B61C-D8E3-5C713871C580}"/>
              </a:ext>
            </a:extLst>
          </p:cNvPr>
          <p:cNvGrpSpPr/>
          <p:nvPr/>
        </p:nvGrpSpPr>
        <p:grpSpPr>
          <a:xfrm>
            <a:off x="584907" y="2621880"/>
            <a:ext cx="3179601" cy="801320"/>
            <a:chOff x="6980399" y="4980640"/>
            <a:chExt cx="3179601" cy="801320"/>
          </a:xfrm>
        </p:grpSpPr>
        <p:pic>
          <p:nvPicPr>
            <p:cNvPr id="6" name="Picture 5">
              <a:extLst>
                <a:ext uri="{FF2B5EF4-FFF2-40B4-BE49-F238E27FC236}">
                  <a16:creationId xmlns:a16="http://schemas.microsoft.com/office/drawing/2014/main" id="{212B8E32-BDB6-71EC-6FB7-50963C28D61C}"/>
                </a:ext>
              </a:extLst>
            </p:cNvPr>
            <p:cNvPicPr>
              <a:picLocks noChangeAspect="1"/>
            </p:cNvPicPr>
            <p:nvPr/>
          </p:nvPicPr>
          <p:blipFill>
            <a:blip r:embed="rId4"/>
            <a:stretch>
              <a:fillRect/>
            </a:stretch>
          </p:blipFill>
          <p:spPr>
            <a:xfrm>
              <a:off x="6980399" y="5013864"/>
              <a:ext cx="768096" cy="768096"/>
            </a:xfrm>
            <a:prstGeom prst="rect">
              <a:avLst/>
            </a:prstGeom>
          </p:spPr>
        </p:pic>
        <p:pic>
          <p:nvPicPr>
            <p:cNvPr id="7" name="Picture 6">
              <a:extLst>
                <a:ext uri="{FF2B5EF4-FFF2-40B4-BE49-F238E27FC236}">
                  <a16:creationId xmlns:a16="http://schemas.microsoft.com/office/drawing/2014/main" id="{05EBCCE5-C89F-2567-A6C4-DF885D5670A7}"/>
                </a:ext>
              </a:extLst>
            </p:cNvPr>
            <p:cNvPicPr>
              <a:picLocks noChangeAspect="1"/>
            </p:cNvPicPr>
            <p:nvPr/>
          </p:nvPicPr>
          <p:blipFill>
            <a:blip r:embed="rId4"/>
            <a:stretch>
              <a:fillRect/>
            </a:stretch>
          </p:blipFill>
          <p:spPr>
            <a:xfrm>
              <a:off x="7758737" y="5013864"/>
              <a:ext cx="768096" cy="768096"/>
            </a:xfrm>
            <a:prstGeom prst="rect">
              <a:avLst/>
            </a:prstGeom>
          </p:spPr>
        </p:pic>
        <p:pic>
          <p:nvPicPr>
            <p:cNvPr id="8" name="Picture 7">
              <a:extLst>
                <a:ext uri="{FF2B5EF4-FFF2-40B4-BE49-F238E27FC236}">
                  <a16:creationId xmlns:a16="http://schemas.microsoft.com/office/drawing/2014/main" id="{022BF083-3D61-422D-E970-0A9EEF1A478C}"/>
                </a:ext>
              </a:extLst>
            </p:cNvPr>
            <p:cNvPicPr>
              <a:picLocks noChangeAspect="1"/>
            </p:cNvPicPr>
            <p:nvPr/>
          </p:nvPicPr>
          <p:blipFill>
            <a:blip r:embed="rId4"/>
            <a:stretch>
              <a:fillRect/>
            </a:stretch>
          </p:blipFill>
          <p:spPr>
            <a:xfrm>
              <a:off x="8591457" y="5013864"/>
              <a:ext cx="768096" cy="768096"/>
            </a:xfrm>
            <a:prstGeom prst="rect">
              <a:avLst/>
            </a:prstGeom>
          </p:spPr>
        </p:pic>
        <p:pic>
          <p:nvPicPr>
            <p:cNvPr id="9" name="Picture 8">
              <a:extLst>
                <a:ext uri="{FF2B5EF4-FFF2-40B4-BE49-F238E27FC236}">
                  <a16:creationId xmlns:a16="http://schemas.microsoft.com/office/drawing/2014/main" id="{E4F92D24-AD11-9F2D-52B4-D925D6825EE9}"/>
                </a:ext>
              </a:extLst>
            </p:cNvPr>
            <p:cNvPicPr>
              <a:picLocks noChangeAspect="1"/>
            </p:cNvPicPr>
            <p:nvPr/>
          </p:nvPicPr>
          <p:blipFill>
            <a:blip r:embed="rId4"/>
            <a:stretch>
              <a:fillRect/>
            </a:stretch>
          </p:blipFill>
          <p:spPr>
            <a:xfrm>
              <a:off x="9391904" y="4980640"/>
              <a:ext cx="768096" cy="768096"/>
            </a:xfrm>
            <a:prstGeom prst="rect">
              <a:avLst/>
            </a:prstGeom>
          </p:spPr>
        </p:pic>
      </p:grpSp>
      <p:sp>
        <p:nvSpPr>
          <p:cNvPr id="11" name="TextBox 10">
            <a:extLst>
              <a:ext uri="{FF2B5EF4-FFF2-40B4-BE49-F238E27FC236}">
                <a16:creationId xmlns:a16="http://schemas.microsoft.com/office/drawing/2014/main" id="{05DA079B-92CA-39C2-1274-3523EE01E6B7}"/>
              </a:ext>
            </a:extLst>
          </p:cNvPr>
          <p:cNvSpPr txBox="1"/>
          <p:nvPr/>
        </p:nvSpPr>
        <p:spPr>
          <a:xfrm>
            <a:off x="3941669" y="4018810"/>
            <a:ext cx="6334699" cy="677108"/>
          </a:xfrm>
          <a:prstGeom prst="rect">
            <a:avLst/>
          </a:prstGeom>
          <a:noFill/>
        </p:spPr>
        <p:txBody>
          <a:bodyPr wrap="square">
            <a:spAutoFit/>
          </a:bodyPr>
          <a:lstStyle/>
          <a:p>
            <a:pPr marL="342900" indent="-342900" fontAlgn="base">
              <a:buFont typeface="Arial" panose="020B0604020202020204" pitchFamily="34" charset="0"/>
              <a:buChar char="•"/>
            </a:pPr>
            <a:r>
              <a:rPr lang="en-US" sz="2000" dirty="0"/>
              <a:t>5 color filters used to estimate photo-zs</a:t>
            </a:r>
          </a:p>
          <a:p>
            <a:pPr marL="342900" indent="-342900" fontAlgn="base">
              <a:buFont typeface="Arial" panose="020B0604020202020204" pitchFamily="34" charset="0"/>
              <a:buChar char="•"/>
            </a:pPr>
            <a:r>
              <a:rPr lang="en-CA" sz="1800" b="1" dirty="0"/>
              <a:t>Wide survey</a:t>
            </a:r>
            <a:r>
              <a:rPr lang="en-CA" sz="1800" dirty="0"/>
              <a:t>: 5000 sq degrees, ~23  </a:t>
            </a:r>
            <a:r>
              <a:rPr lang="en-CA" sz="1800" dirty="0" err="1"/>
              <a:t>i</a:t>
            </a:r>
            <a:r>
              <a:rPr lang="en-CA" sz="1800" dirty="0"/>
              <a:t>-magnitude</a:t>
            </a:r>
          </a:p>
        </p:txBody>
      </p:sp>
      <p:pic>
        <p:nvPicPr>
          <p:cNvPr id="18" name="Picture 17" descr="A graph of a graph of a solar system&#10;&#10;Description automatically generated with medium confidence">
            <a:extLst>
              <a:ext uri="{FF2B5EF4-FFF2-40B4-BE49-F238E27FC236}">
                <a16:creationId xmlns:a16="http://schemas.microsoft.com/office/drawing/2014/main" id="{6194BC63-29E4-AFA4-9586-3EA1639B1243}"/>
              </a:ext>
            </a:extLst>
          </p:cNvPr>
          <p:cNvPicPr>
            <a:picLocks noChangeAspect="1"/>
          </p:cNvPicPr>
          <p:nvPr/>
        </p:nvPicPr>
        <p:blipFill rotWithShape="1">
          <a:blip r:embed="rId5"/>
          <a:srcRect t="2796"/>
          <a:stretch/>
        </p:blipFill>
        <p:spPr>
          <a:xfrm>
            <a:off x="3892035" y="1500224"/>
            <a:ext cx="5007675" cy="1974353"/>
          </a:xfrm>
          <a:prstGeom prst="rect">
            <a:avLst/>
          </a:prstGeom>
        </p:spPr>
      </p:pic>
    </p:spTree>
    <p:extLst>
      <p:ext uri="{BB962C8B-B14F-4D97-AF65-F5344CB8AC3E}">
        <p14:creationId xmlns:p14="http://schemas.microsoft.com/office/powerpoint/2010/main" val="410544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993D7B3-CBA2-94C3-EFF5-3C3BBAAA3C51}"/>
                  </a:ext>
                </a:extLst>
              </p:cNvPr>
              <p:cNvSpPr txBox="1"/>
              <p:nvPr/>
            </p:nvSpPr>
            <p:spPr>
              <a:xfrm>
                <a:off x="5808699" y="4265626"/>
                <a:ext cx="3084499" cy="933012"/>
              </a:xfrm>
              <a:prstGeom prst="rect">
                <a:avLst/>
              </a:prstGeom>
              <a:noFill/>
            </p:spPr>
            <p:txBody>
              <a:bodyPr wrap="none" rtlCol="0">
                <a:spAutoFit/>
              </a:bodyPr>
              <a:lstStyle/>
              <a:p>
                <a:pPr algn="ctr"/>
                <a14:m>
                  <m:oMath xmlns:m="http://schemas.openxmlformats.org/officeDocument/2006/math">
                    <m:sSub>
                      <m:sSubPr>
                        <m:ctrlPr>
                          <a:rPr lang="en-US" b="0" i="1" smtClean="0">
                            <a:solidFill>
                              <a:schemeClr val="accent4">
                                <a:lumMod val="40000"/>
                                <a:lumOff val="60000"/>
                              </a:schemeClr>
                            </a:solidFill>
                            <a:latin typeface="Cambria Math" panose="02040503050406030204" pitchFamily="18" charset="0"/>
                          </a:rPr>
                        </m:ctrlPr>
                      </m:sSubPr>
                      <m:e>
                        <m:r>
                          <a:rPr lang="en-US" b="0" i="1" smtClean="0">
                            <a:solidFill>
                              <a:schemeClr val="accent4">
                                <a:lumMod val="40000"/>
                                <a:lumOff val="60000"/>
                              </a:schemeClr>
                            </a:solidFill>
                            <a:latin typeface="Cambria Math" panose="02040503050406030204" pitchFamily="18" charset="0"/>
                          </a:rPr>
                          <m:t>𝑆</m:t>
                        </m:r>
                      </m:e>
                      <m:sub>
                        <m:r>
                          <a:rPr lang="en-US" b="0" i="1" smtClean="0">
                            <a:solidFill>
                              <a:schemeClr val="accent4">
                                <a:lumMod val="40000"/>
                                <a:lumOff val="60000"/>
                              </a:schemeClr>
                            </a:solidFill>
                            <a:latin typeface="Cambria Math" panose="02040503050406030204" pitchFamily="18" charset="0"/>
                          </a:rPr>
                          <m:t>8</m:t>
                        </m:r>
                      </m:sub>
                    </m:sSub>
                    <m:r>
                      <a:rPr lang="en-US" b="0" i="1" smtClean="0">
                        <a:solidFill>
                          <a:schemeClr val="accent4">
                            <a:lumMod val="40000"/>
                            <a:lumOff val="60000"/>
                          </a:schemeClr>
                        </a:solidFill>
                        <a:latin typeface="Cambria Math" panose="02040503050406030204" pitchFamily="18" charset="0"/>
                      </a:rPr>
                      <m:t>=</m:t>
                    </m:r>
                    <m:sSub>
                      <m:sSubPr>
                        <m:ctrlPr>
                          <a:rPr lang="en-US" i="1">
                            <a:solidFill>
                              <a:schemeClr val="accent4">
                                <a:lumMod val="40000"/>
                                <a:lumOff val="60000"/>
                              </a:schemeClr>
                            </a:solidFill>
                            <a:latin typeface="Cambria Math" panose="02040503050406030204" pitchFamily="18" charset="0"/>
                          </a:rPr>
                        </m:ctrlPr>
                      </m:sSubPr>
                      <m:e>
                        <m:r>
                          <a:rPr lang="en-US" i="1">
                            <a:solidFill>
                              <a:schemeClr val="accent4">
                                <a:lumMod val="40000"/>
                                <a:lumOff val="60000"/>
                              </a:schemeClr>
                            </a:solidFill>
                            <a:latin typeface="Cambria Math" panose="02040503050406030204" pitchFamily="18" charset="0"/>
                          </a:rPr>
                          <m:t>𝜎</m:t>
                        </m:r>
                      </m:e>
                      <m:sub>
                        <m:r>
                          <a:rPr lang="en-US" i="1">
                            <a:solidFill>
                              <a:schemeClr val="accent4">
                                <a:lumMod val="40000"/>
                                <a:lumOff val="60000"/>
                              </a:schemeClr>
                            </a:solidFill>
                            <a:latin typeface="Cambria Math" panose="02040503050406030204" pitchFamily="18" charset="0"/>
                          </a:rPr>
                          <m:t>8</m:t>
                        </m:r>
                      </m:sub>
                    </m:sSub>
                    <m:rad>
                      <m:radPr>
                        <m:degHide m:val="on"/>
                        <m:ctrlPr>
                          <a:rPr lang="en-US" i="1" smtClean="0">
                            <a:solidFill>
                              <a:schemeClr val="accent4">
                                <a:lumMod val="40000"/>
                                <a:lumOff val="60000"/>
                              </a:schemeClr>
                            </a:solidFill>
                            <a:latin typeface="Cambria Math" panose="02040503050406030204" pitchFamily="18" charset="0"/>
                          </a:rPr>
                        </m:ctrlPr>
                      </m:radPr>
                      <m:deg/>
                      <m:e>
                        <m:d>
                          <m:dPr>
                            <m:ctrlPr>
                              <a:rPr lang="en-US" i="1">
                                <a:solidFill>
                                  <a:schemeClr val="accent4">
                                    <a:lumMod val="40000"/>
                                    <a:lumOff val="60000"/>
                                  </a:schemeClr>
                                </a:solidFill>
                                <a:latin typeface="Cambria Math" panose="02040503050406030204" pitchFamily="18" charset="0"/>
                              </a:rPr>
                            </m:ctrlPr>
                          </m:dPr>
                          <m:e>
                            <m:f>
                              <m:fPr>
                                <m:ctrlPr>
                                  <a:rPr lang="en-US" i="1">
                                    <a:solidFill>
                                      <a:schemeClr val="accent4">
                                        <a:lumMod val="40000"/>
                                        <a:lumOff val="60000"/>
                                      </a:schemeClr>
                                    </a:solidFill>
                                    <a:latin typeface="Cambria Math" panose="02040503050406030204" pitchFamily="18" charset="0"/>
                                  </a:rPr>
                                </m:ctrlPr>
                              </m:fPr>
                              <m:num>
                                <m:sSub>
                                  <m:sSubPr>
                                    <m:ctrlPr>
                                      <a:rPr lang="en-US" i="1">
                                        <a:solidFill>
                                          <a:schemeClr val="accent4">
                                            <a:lumMod val="40000"/>
                                            <a:lumOff val="60000"/>
                                          </a:schemeClr>
                                        </a:solidFill>
                                        <a:latin typeface="Cambria Math" panose="02040503050406030204" pitchFamily="18" charset="0"/>
                                      </a:rPr>
                                    </m:ctrlPr>
                                  </m:sSubPr>
                                  <m:e>
                                    <m:r>
                                      <m:rPr>
                                        <m:sty m:val="p"/>
                                      </m:rPr>
                                      <a:rPr lang="en-US">
                                        <a:solidFill>
                                          <a:schemeClr val="accent4">
                                            <a:lumMod val="40000"/>
                                            <a:lumOff val="60000"/>
                                          </a:schemeClr>
                                        </a:solidFill>
                                        <a:latin typeface="Cambria Math" panose="02040503050406030204" pitchFamily="18" charset="0"/>
                                      </a:rPr>
                                      <m:t>Ω</m:t>
                                    </m:r>
                                  </m:e>
                                  <m:sub>
                                    <m:r>
                                      <a:rPr lang="en-US" i="1">
                                        <a:solidFill>
                                          <a:schemeClr val="accent4">
                                            <a:lumMod val="40000"/>
                                            <a:lumOff val="60000"/>
                                          </a:schemeClr>
                                        </a:solidFill>
                                        <a:latin typeface="Cambria Math" panose="02040503050406030204" pitchFamily="18" charset="0"/>
                                      </a:rPr>
                                      <m:t>𝑚</m:t>
                                    </m:r>
                                  </m:sub>
                                </m:sSub>
                              </m:num>
                              <m:den>
                                <m:r>
                                  <a:rPr lang="en-US" i="1">
                                    <a:solidFill>
                                      <a:schemeClr val="accent4">
                                        <a:lumMod val="40000"/>
                                        <a:lumOff val="60000"/>
                                      </a:schemeClr>
                                    </a:solidFill>
                                    <a:latin typeface="Cambria Math" panose="02040503050406030204" pitchFamily="18" charset="0"/>
                                  </a:rPr>
                                  <m:t>0.3</m:t>
                                </m:r>
                              </m:den>
                            </m:f>
                          </m:e>
                        </m:d>
                      </m:e>
                    </m:rad>
                  </m:oMath>
                </a14:m>
                <a:r>
                  <a:rPr lang="en-US" dirty="0">
                    <a:solidFill>
                      <a:schemeClr val="accent4">
                        <a:lumMod val="40000"/>
                        <a:lumOff val="60000"/>
                      </a:schemeClr>
                    </a:solidFill>
                    <a:latin typeface="+mn-lt"/>
                  </a:rPr>
                  <a:t> </a:t>
                </a:r>
              </a:p>
              <a:p>
                <a:pPr algn="ctr"/>
                <a:r>
                  <a:rPr lang="en-US" dirty="0">
                    <a:solidFill>
                      <a:schemeClr val="accent4">
                        <a:lumMod val="40000"/>
                        <a:lumOff val="60000"/>
                      </a:schemeClr>
                    </a:solidFill>
                    <a:latin typeface="+mn-lt"/>
                  </a:rPr>
                  <a:t>Amplitude of cosmic structure</a:t>
                </a:r>
                <a:endParaRPr lang="en-US" dirty="0">
                  <a:latin typeface="+mn-lt"/>
                </a:endParaRPr>
              </a:p>
            </p:txBody>
          </p:sp>
        </mc:Choice>
        <mc:Fallback xmlns="">
          <p:sp>
            <p:nvSpPr>
              <p:cNvPr id="16" name="TextBox 15">
                <a:extLst>
                  <a:ext uri="{FF2B5EF4-FFF2-40B4-BE49-F238E27FC236}">
                    <a16:creationId xmlns:a16="http://schemas.microsoft.com/office/drawing/2014/main" id="{0993D7B3-CBA2-94C3-EFF5-3C3BBAAA3C51}"/>
                  </a:ext>
                </a:extLst>
              </p:cNvPr>
              <p:cNvSpPr txBox="1">
                <a:spLocks noRot="1" noChangeAspect="1" noMove="1" noResize="1" noEditPoints="1" noAdjustHandles="1" noChangeArrowheads="1" noChangeShapeType="1" noTextEdit="1"/>
              </p:cNvSpPr>
              <p:nvPr/>
            </p:nvSpPr>
            <p:spPr>
              <a:xfrm>
                <a:off x="5808699" y="4265626"/>
                <a:ext cx="3084499" cy="933012"/>
              </a:xfrm>
              <a:prstGeom prst="rect">
                <a:avLst/>
              </a:prstGeom>
              <a:blipFill>
                <a:blip r:embed="rId4"/>
                <a:stretch>
                  <a:fillRect l="-1230" r="-1230" b="-9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874348E-AC94-5835-90D0-DB16310B2170}"/>
                  </a:ext>
                </a:extLst>
              </p:cNvPr>
              <p:cNvSpPr txBox="1"/>
              <p:nvPr/>
            </p:nvSpPr>
            <p:spPr>
              <a:xfrm>
                <a:off x="7405146" y="15186"/>
                <a:ext cx="1396536" cy="338554"/>
              </a:xfrm>
              <a:prstGeom prst="rect">
                <a:avLst/>
              </a:prstGeom>
              <a:noFill/>
            </p:spPr>
            <p:txBody>
              <a:bodyPr wrap="none" rtlCol="0">
                <a:spAutoFit/>
              </a:bodyPr>
              <a:lstStyle/>
              <a:p>
                <a:r>
                  <a:rPr lang="en-US" sz="1600" dirty="0">
                    <a:solidFill>
                      <a:srgbClr val="B0E0E7"/>
                    </a:solidFill>
                    <a:latin typeface="+mn-lt"/>
                  </a:rPr>
                  <a:t>Model (</a:t>
                </a:r>
                <a14:m>
                  <m:oMath xmlns:m="http://schemas.openxmlformats.org/officeDocument/2006/math">
                    <m:r>
                      <m:rPr>
                        <m:sty m:val="p"/>
                      </m:rPr>
                      <a:rPr lang="en-US" sz="1600" b="0" i="0" smtClean="0">
                        <a:solidFill>
                          <a:srgbClr val="B0E0E7"/>
                        </a:solidFill>
                        <a:latin typeface="Cambria Math" panose="02040503050406030204" pitchFamily="18" charset="0"/>
                      </a:rPr>
                      <m:t>Λ</m:t>
                    </m:r>
                  </m:oMath>
                </a14:m>
                <a:r>
                  <a:rPr lang="en-US" sz="1600" dirty="0">
                    <a:solidFill>
                      <a:srgbClr val="B0E0E7"/>
                    </a:solidFill>
                    <a:latin typeface="+mn-lt"/>
                  </a:rPr>
                  <a:t>CDM)</a:t>
                </a:r>
              </a:p>
            </p:txBody>
          </p:sp>
        </mc:Choice>
        <mc:Fallback xmlns="">
          <p:sp>
            <p:nvSpPr>
              <p:cNvPr id="7" name="TextBox 6">
                <a:extLst>
                  <a:ext uri="{FF2B5EF4-FFF2-40B4-BE49-F238E27FC236}">
                    <a16:creationId xmlns:a16="http://schemas.microsoft.com/office/drawing/2014/main" id="{E874348E-AC94-5835-90D0-DB16310B2170}"/>
                  </a:ext>
                </a:extLst>
              </p:cNvPr>
              <p:cNvSpPr txBox="1">
                <a:spLocks noRot="1" noChangeAspect="1" noMove="1" noResize="1" noEditPoints="1" noAdjustHandles="1" noChangeArrowheads="1" noChangeShapeType="1" noTextEdit="1"/>
              </p:cNvSpPr>
              <p:nvPr/>
            </p:nvSpPr>
            <p:spPr>
              <a:xfrm>
                <a:off x="7405146" y="15186"/>
                <a:ext cx="1396536" cy="338554"/>
              </a:xfrm>
              <a:prstGeom prst="rect">
                <a:avLst/>
              </a:prstGeom>
              <a:blipFill>
                <a:blip r:embed="rId5"/>
                <a:stretch>
                  <a:fillRect l="-2703" r="-901" b="-2142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987A288-505E-0B83-7F30-F214B00D4928}"/>
              </a:ext>
            </a:extLst>
          </p:cNvPr>
          <p:cNvSpPr txBox="1"/>
          <p:nvPr/>
        </p:nvSpPr>
        <p:spPr>
          <a:xfrm>
            <a:off x="5956614" y="15186"/>
            <a:ext cx="1361270" cy="338554"/>
          </a:xfrm>
          <a:prstGeom prst="rect">
            <a:avLst/>
          </a:prstGeom>
          <a:noFill/>
        </p:spPr>
        <p:txBody>
          <a:bodyPr wrap="none" rtlCol="0">
            <a:spAutoFit/>
          </a:bodyPr>
          <a:lstStyle/>
          <a:p>
            <a:r>
              <a:rPr lang="en-US" sz="1600" dirty="0">
                <a:solidFill>
                  <a:schemeClr val="tx2">
                    <a:lumMod val="40000"/>
                    <a:lumOff val="60000"/>
                  </a:schemeClr>
                </a:solidFill>
                <a:latin typeface="+mn-lt"/>
              </a:rPr>
              <a:t>Measurement</a:t>
            </a:r>
          </a:p>
        </p:txBody>
      </p:sp>
      <p:sp>
        <p:nvSpPr>
          <p:cNvPr id="13" name="Rectangle 12">
            <a:extLst>
              <a:ext uri="{FF2B5EF4-FFF2-40B4-BE49-F238E27FC236}">
                <a16:creationId xmlns:a16="http://schemas.microsoft.com/office/drawing/2014/main" id="{0BE319C8-5880-5C01-A99A-1106AA6AC872}"/>
              </a:ext>
            </a:extLst>
          </p:cNvPr>
          <p:cNvSpPr/>
          <p:nvPr/>
        </p:nvSpPr>
        <p:spPr>
          <a:xfrm>
            <a:off x="6180207" y="3509754"/>
            <a:ext cx="2459296" cy="5682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4309B1-FD53-3D6A-06F2-144535964FF1}"/>
              </a:ext>
            </a:extLst>
          </p:cNvPr>
          <p:cNvSpPr txBox="1"/>
          <p:nvPr/>
        </p:nvSpPr>
        <p:spPr>
          <a:xfrm>
            <a:off x="486322" y="19050"/>
            <a:ext cx="5470291" cy="923330"/>
          </a:xfrm>
          <a:prstGeom prst="rect">
            <a:avLst/>
          </a:prstGeom>
          <a:solidFill>
            <a:schemeClr val="bg1">
              <a:alpha val="69000"/>
            </a:schemeClr>
          </a:solidFill>
        </p:spPr>
        <p:txBody>
          <a:bodyPr wrap="square" rtlCol="0">
            <a:spAutoFit/>
          </a:bodyPr>
          <a:lstStyle/>
          <a:p>
            <a:r>
              <a:rPr lang="en-US" dirty="0">
                <a:latin typeface="+mn-lt"/>
                <a:cs typeface="Arial" panose="020B0604020202020204" pitchFamily="34" charset="0"/>
              </a:rPr>
              <a:t>Is the matter distribution in the late-time universe consistent with predictions based on initial conditions constrained by the Cosmic Microwave Background?</a:t>
            </a:r>
          </a:p>
        </p:txBody>
      </p:sp>
      <p:pic>
        <p:nvPicPr>
          <p:cNvPr id="3" name="Picture 2">
            <a:extLst>
              <a:ext uri="{FF2B5EF4-FFF2-40B4-BE49-F238E27FC236}">
                <a16:creationId xmlns:a16="http://schemas.microsoft.com/office/drawing/2014/main" id="{FBB95908-EED2-0C67-5005-9EFE6DD4137F}"/>
              </a:ext>
            </a:extLst>
          </p:cNvPr>
          <p:cNvPicPr>
            <a:picLocks noChangeAspect="1"/>
          </p:cNvPicPr>
          <p:nvPr/>
        </p:nvPicPr>
        <p:blipFill rotWithShape="1">
          <a:blip r:embed="rId6"/>
          <a:srcRect t="3260"/>
          <a:stretch/>
        </p:blipFill>
        <p:spPr>
          <a:xfrm>
            <a:off x="6213232" y="311498"/>
            <a:ext cx="2519214" cy="4021225"/>
          </a:xfrm>
          <a:prstGeom prst="rect">
            <a:avLst/>
          </a:prstGeom>
        </p:spPr>
      </p:pic>
      <p:sp>
        <p:nvSpPr>
          <p:cNvPr id="4" name="Rectangle 3">
            <a:extLst>
              <a:ext uri="{FF2B5EF4-FFF2-40B4-BE49-F238E27FC236}">
                <a16:creationId xmlns:a16="http://schemas.microsoft.com/office/drawing/2014/main" id="{3D95AB2C-A3D3-6FD8-AD6C-32796A111063}"/>
              </a:ext>
            </a:extLst>
          </p:cNvPr>
          <p:cNvSpPr/>
          <p:nvPr/>
        </p:nvSpPr>
        <p:spPr>
          <a:xfrm>
            <a:off x="6139543" y="3506875"/>
            <a:ext cx="2682910" cy="502417"/>
          </a:xfrm>
          <a:prstGeom prst="rect">
            <a:avLst/>
          </a:prstGeom>
          <a:solidFill>
            <a:schemeClr val="bg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845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614DA-B9B3-D18C-D0AD-2EF0290BC840}"/>
              </a:ext>
            </a:extLst>
          </p:cNvPr>
          <p:cNvPicPr>
            <a:picLocks noChangeAspect="1"/>
          </p:cNvPicPr>
          <p:nvPr/>
        </p:nvPicPr>
        <p:blipFill rotWithShape="1">
          <a:blip r:embed="rId3"/>
          <a:srcRect t="3260"/>
          <a:stretch/>
        </p:blipFill>
        <p:spPr>
          <a:xfrm>
            <a:off x="6213232" y="311498"/>
            <a:ext cx="2519214" cy="4021225"/>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993D7B3-CBA2-94C3-EFF5-3C3BBAAA3C51}"/>
                  </a:ext>
                </a:extLst>
              </p:cNvPr>
              <p:cNvSpPr txBox="1"/>
              <p:nvPr/>
            </p:nvSpPr>
            <p:spPr>
              <a:xfrm>
                <a:off x="5808699" y="4265626"/>
                <a:ext cx="3084499" cy="933012"/>
              </a:xfrm>
              <a:prstGeom prst="rect">
                <a:avLst/>
              </a:prstGeom>
              <a:noFill/>
            </p:spPr>
            <p:txBody>
              <a:bodyPr wrap="none" rtlCol="0">
                <a:spAutoFit/>
              </a:bodyPr>
              <a:lstStyle/>
              <a:p>
                <a:pPr algn="ctr"/>
                <a14:m>
                  <m:oMath xmlns:m="http://schemas.openxmlformats.org/officeDocument/2006/math">
                    <m:sSub>
                      <m:sSubPr>
                        <m:ctrlPr>
                          <a:rPr lang="en-US" b="0" i="1" smtClean="0">
                            <a:solidFill>
                              <a:schemeClr val="accent4">
                                <a:lumMod val="40000"/>
                                <a:lumOff val="60000"/>
                              </a:schemeClr>
                            </a:solidFill>
                            <a:latin typeface="Cambria Math" panose="02040503050406030204" pitchFamily="18" charset="0"/>
                          </a:rPr>
                        </m:ctrlPr>
                      </m:sSubPr>
                      <m:e>
                        <m:r>
                          <a:rPr lang="en-US" b="0" i="1" smtClean="0">
                            <a:solidFill>
                              <a:schemeClr val="accent4">
                                <a:lumMod val="40000"/>
                                <a:lumOff val="60000"/>
                              </a:schemeClr>
                            </a:solidFill>
                            <a:latin typeface="Cambria Math" panose="02040503050406030204" pitchFamily="18" charset="0"/>
                          </a:rPr>
                          <m:t>𝑆</m:t>
                        </m:r>
                      </m:e>
                      <m:sub>
                        <m:r>
                          <a:rPr lang="en-US" b="0" i="1" smtClean="0">
                            <a:solidFill>
                              <a:schemeClr val="accent4">
                                <a:lumMod val="40000"/>
                                <a:lumOff val="60000"/>
                              </a:schemeClr>
                            </a:solidFill>
                            <a:latin typeface="Cambria Math" panose="02040503050406030204" pitchFamily="18" charset="0"/>
                          </a:rPr>
                          <m:t>8</m:t>
                        </m:r>
                      </m:sub>
                    </m:sSub>
                    <m:r>
                      <a:rPr lang="en-US" b="0" i="1" smtClean="0">
                        <a:solidFill>
                          <a:schemeClr val="accent4">
                            <a:lumMod val="40000"/>
                            <a:lumOff val="60000"/>
                          </a:schemeClr>
                        </a:solidFill>
                        <a:latin typeface="Cambria Math" panose="02040503050406030204" pitchFamily="18" charset="0"/>
                      </a:rPr>
                      <m:t>=</m:t>
                    </m:r>
                    <m:sSub>
                      <m:sSubPr>
                        <m:ctrlPr>
                          <a:rPr lang="en-US" i="1">
                            <a:solidFill>
                              <a:schemeClr val="accent4">
                                <a:lumMod val="40000"/>
                                <a:lumOff val="60000"/>
                              </a:schemeClr>
                            </a:solidFill>
                            <a:latin typeface="Cambria Math" panose="02040503050406030204" pitchFamily="18" charset="0"/>
                          </a:rPr>
                        </m:ctrlPr>
                      </m:sSubPr>
                      <m:e>
                        <m:r>
                          <a:rPr lang="en-US" i="1">
                            <a:solidFill>
                              <a:schemeClr val="accent4">
                                <a:lumMod val="40000"/>
                                <a:lumOff val="60000"/>
                              </a:schemeClr>
                            </a:solidFill>
                            <a:latin typeface="Cambria Math" panose="02040503050406030204" pitchFamily="18" charset="0"/>
                          </a:rPr>
                          <m:t>𝜎</m:t>
                        </m:r>
                      </m:e>
                      <m:sub>
                        <m:r>
                          <a:rPr lang="en-US" i="1">
                            <a:solidFill>
                              <a:schemeClr val="accent4">
                                <a:lumMod val="40000"/>
                                <a:lumOff val="60000"/>
                              </a:schemeClr>
                            </a:solidFill>
                            <a:latin typeface="Cambria Math" panose="02040503050406030204" pitchFamily="18" charset="0"/>
                          </a:rPr>
                          <m:t>8</m:t>
                        </m:r>
                      </m:sub>
                    </m:sSub>
                    <m:rad>
                      <m:radPr>
                        <m:degHide m:val="on"/>
                        <m:ctrlPr>
                          <a:rPr lang="en-US" i="1" smtClean="0">
                            <a:solidFill>
                              <a:schemeClr val="accent4">
                                <a:lumMod val="40000"/>
                                <a:lumOff val="60000"/>
                              </a:schemeClr>
                            </a:solidFill>
                            <a:latin typeface="Cambria Math" panose="02040503050406030204" pitchFamily="18" charset="0"/>
                          </a:rPr>
                        </m:ctrlPr>
                      </m:radPr>
                      <m:deg/>
                      <m:e>
                        <m:d>
                          <m:dPr>
                            <m:ctrlPr>
                              <a:rPr lang="en-US" i="1">
                                <a:solidFill>
                                  <a:schemeClr val="accent4">
                                    <a:lumMod val="40000"/>
                                    <a:lumOff val="60000"/>
                                  </a:schemeClr>
                                </a:solidFill>
                                <a:latin typeface="Cambria Math" panose="02040503050406030204" pitchFamily="18" charset="0"/>
                              </a:rPr>
                            </m:ctrlPr>
                          </m:dPr>
                          <m:e>
                            <m:f>
                              <m:fPr>
                                <m:ctrlPr>
                                  <a:rPr lang="en-US" i="1">
                                    <a:solidFill>
                                      <a:schemeClr val="accent4">
                                        <a:lumMod val="40000"/>
                                        <a:lumOff val="60000"/>
                                      </a:schemeClr>
                                    </a:solidFill>
                                    <a:latin typeface="Cambria Math" panose="02040503050406030204" pitchFamily="18" charset="0"/>
                                  </a:rPr>
                                </m:ctrlPr>
                              </m:fPr>
                              <m:num>
                                <m:sSub>
                                  <m:sSubPr>
                                    <m:ctrlPr>
                                      <a:rPr lang="en-US" i="1">
                                        <a:solidFill>
                                          <a:schemeClr val="accent4">
                                            <a:lumMod val="40000"/>
                                            <a:lumOff val="60000"/>
                                          </a:schemeClr>
                                        </a:solidFill>
                                        <a:latin typeface="Cambria Math" panose="02040503050406030204" pitchFamily="18" charset="0"/>
                                      </a:rPr>
                                    </m:ctrlPr>
                                  </m:sSubPr>
                                  <m:e>
                                    <m:r>
                                      <m:rPr>
                                        <m:sty m:val="p"/>
                                      </m:rPr>
                                      <a:rPr lang="en-US">
                                        <a:solidFill>
                                          <a:schemeClr val="accent4">
                                            <a:lumMod val="40000"/>
                                            <a:lumOff val="60000"/>
                                          </a:schemeClr>
                                        </a:solidFill>
                                        <a:latin typeface="Cambria Math" panose="02040503050406030204" pitchFamily="18" charset="0"/>
                                      </a:rPr>
                                      <m:t>Ω</m:t>
                                    </m:r>
                                  </m:e>
                                  <m:sub>
                                    <m:r>
                                      <a:rPr lang="en-US" i="1">
                                        <a:solidFill>
                                          <a:schemeClr val="accent4">
                                            <a:lumMod val="40000"/>
                                            <a:lumOff val="60000"/>
                                          </a:schemeClr>
                                        </a:solidFill>
                                        <a:latin typeface="Cambria Math" panose="02040503050406030204" pitchFamily="18" charset="0"/>
                                      </a:rPr>
                                      <m:t>𝑚</m:t>
                                    </m:r>
                                  </m:sub>
                                </m:sSub>
                              </m:num>
                              <m:den>
                                <m:r>
                                  <a:rPr lang="en-US" i="1">
                                    <a:solidFill>
                                      <a:schemeClr val="accent4">
                                        <a:lumMod val="40000"/>
                                        <a:lumOff val="60000"/>
                                      </a:schemeClr>
                                    </a:solidFill>
                                    <a:latin typeface="Cambria Math" panose="02040503050406030204" pitchFamily="18" charset="0"/>
                                  </a:rPr>
                                  <m:t>0.3</m:t>
                                </m:r>
                              </m:den>
                            </m:f>
                          </m:e>
                        </m:d>
                      </m:e>
                    </m:rad>
                  </m:oMath>
                </a14:m>
                <a:r>
                  <a:rPr lang="en-US" dirty="0">
                    <a:solidFill>
                      <a:schemeClr val="accent4">
                        <a:lumMod val="40000"/>
                        <a:lumOff val="60000"/>
                      </a:schemeClr>
                    </a:solidFill>
                    <a:latin typeface="+mn-lt"/>
                  </a:rPr>
                  <a:t> </a:t>
                </a:r>
              </a:p>
              <a:p>
                <a:pPr algn="ctr"/>
                <a:r>
                  <a:rPr lang="en-US" dirty="0">
                    <a:solidFill>
                      <a:schemeClr val="accent4">
                        <a:lumMod val="40000"/>
                        <a:lumOff val="60000"/>
                      </a:schemeClr>
                    </a:solidFill>
                    <a:latin typeface="+mn-lt"/>
                  </a:rPr>
                  <a:t>Amplitude of cosmic structure</a:t>
                </a:r>
                <a:endParaRPr lang="en-US" dirty="0">
                  <a:latin typeface="+mn-lt"/>
                </a:endParaRPr>
              </a:p>
            </p:txBody>
          </p:sp>
        </mc:Choice>
        <mc:Fallback xmlns="">
          <p:sp>
            <p:nvSpPr>
              <p:cNvPr id="16" name="TextBox 15">
                <a:extLst>
                  <a:ext uri="{FF2B5EF4-FFF2-40B4-BE49-F238E27FC236}">
                    <a16:creationId xmlns:a16="http://schemas.microsoft.com/office/drawing/2014/main" id="{0993D7B3-CBA2-94C3-EFF5-3C3BBAAA3C51}"/>
                  </a:ext>
                </a:extLst>
              </p:cNvPr>
              <p:cNvSpPr txBox="1">
                <a:spLocks noRot="1" noChangeAspect="1" noMove="1" noResize="1" noEditPoints="1" noAdjustHandles="1" noChangeArrowheads="1" noChangeShapeType="1" noTextEdit="1"/>
              </p:cNvSpPr>
              <p:nvPr/>
            </p:nvSpPr>
            <p:spPr>
              <a:xfrm>
                <a:off x="5808699" y="4265626"/>
                <a:ext cx="3084499" cy="933012"/>
              </a:xfrm>
              <a:prstGeom prst="rect">
                <a:avLst/>
              </a:prstGeom>
              <a:blipFill>
                <a:blip r:embed="rId4"/>
                <a:stretch>
                  <a:fillRect l="-1230" r="-1230" b="-9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874348E-AC94-5835-90D0-DB16310B2170}"/>
                  </a:ext>
                </a:extLst>
              </p:cNvPr>
              <p:cNvSpPr txBox="1"/>
              <p:nvPr/>
            </p:nvSpPr>
            <p:spPr>
              <a:xfrm>
                <a:off x="7405146" y="15186"/>
                <a:ext cx="1396536" cy="338554"/>
              </a:xfrm>
              <a:prstGeom prst="rect">
                <a:avLst/>
              </a:prstGeom>
              <a:noFill/>
            </p:spPr>
            <p:txBody>
              <a:bodyPr wrap="none" rtlCol="0">
                <a:spAutoFit/>
              </a:bodyPr>
              <a:lstStyle/>
              <a:p>
                <a:r>
                  <a:rPr lang="en-US" sz="1600" dirty="0">
                    <a:solidFill>
                      <a:srgbClr val="B0E0E7"/>
                    </a:solidFill>
                    <a:latin typeface="+mn-lt"/>
                  </a:rPr>
                  <a:t>Model (</a:t>
                </a:r>
                <a14:m>
                  <m:oMath xmlns:m="http://schemas.openxmlformats.org/officeDocument/2006/math">
                    <m:r>
                      <m:rPr>
                        <m:sty m:val="p"/>
                      </m:rPr>
                      <a:rPr lang="en-US" sz="1600" b="0" i="0" smtClean="0">
                        <a:solidFill>
                          <a:srgbClr val="B0E0E7"/>
                        </a:solidFill>
                        <a:latin typeface="Cambria Math" panose="02040503050406030204" pitchFamily="18" charset="0"/>
                      </a:rPr>
                      <m:t>Λ</m:t>
                    </m:r>
                  </m:oMath>
                </a14:m>
                <a:r>
                  <a:rPr lang="en-US" sz="1600" dirty="0">
                    <a:solidFill>
                      <a:srgbClr val="B0E0E7"/>
                    </a:solidFill>
                    <a:latin typeface="+mn-lt"/>
                  </a:rPr>
                  <a:t>CDM)</a:t>
                </a:r>
              </a:p>
            </p:txBody>
          </p:sp>
        </mc:Choice>
        <mc:Fallback xmlns="">
          <p:sp>
            <p:nvSpPr>
              <p:cNvPr id="7" name="TextBox 6">
                <a:extLst>
                  <a:ext uri="{FF2B5EF4-FFF2-40B4-BE49-F238E27FC236}">
                    <a16:creationId xmlns:a16="http://schemas.microsoft.com/office/drawing/2014/main" id="{E874348E-AC94-5835-90D0-DB16310B2170}"/>
                  </a:ext>
                </a:extLst>
              </p:cNvPr>
              <p:cNvSpPr txBox="1">
                <a:spLocks noRot="1" noChangeAspect="1" noMove="1" noResize="1" noEditPoints="1" noAdjustHandles="1" noChangeArrowheads="1" noChangeShapeType="1" noTextEdit="1"/>
              </p:cNvSpPr>
              <p:nvPr/>
            </p:nvSpPr>
            <p:spPr>
              <a:xfrm>
                <a:off x="7405146" y="15186"/>
                <a:ext cx="1396536" cy="338554"/>
              </a:xfrm>
              <a:prstGeom prst="rect">
                <a:avLst/>
              </a:prstGeom>
              <a:blipFill>
                <a:blip r:embed="rId5"/>
                <a:stretch>
                  <a:fillRect l="-2703" r="-901" b="-2142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987A288-505E-0B83-7F30-F214B00D4928}"/>
              </a:ext>
            </a:extLst>
          </p:cNvPr>
          <p:cNvSpPr txBox="1"/>
          <p:nvPr/>
        </p:nvSpPr>
        <p:spPr>
          <a:xfrm>
            <a:off x="5956614" y="15186"/>
            <a:ext cx="1361270" cy="338554"/>
          </a:xfrm>
          <a:prstGeom prst="rect">
            <a:avLst/>
          </a:prstGeom>
          <a:noFill/>
        </p:spPr>
        <p:txBody>
          <a:bodyPr wrap="none" rtlCol="0">
            <a:spAutoFit/>
          </a:bodyPr>
          <a:lstStyle/>
          <a:p>
            <a:r>
              <a:rPr lang="en-US" sz="1600" dirty="0">
                <a:solidFill>
                  <a:schemeClr val="tx2">
                    <a:lumMod val="40000"/>
                    <a:lumOff val="60000"/>
                  </a:schemeClr>
                </a:solidFill>
                <a:latin typeface="+mn-lt"/>
              </a:rPr>
              <a:t>Measurement</a:t>
            </a:r>
          </a:p>
        </p:txBody>
      </p:sp>
      <p:sp>
        <p:nvSpPr>
          <p:cNvPr id="13" name="Rectangle 12">
            <a:extLst>
              <a:ext uri="{FF2B5EF4-FFF2-40B4-BE49-F238E27FC236}">
                <a16:creationId xmlns:a16="http://schemas.microsoft.com/office/drawing/2014/main" id="{0BE319C8-5880-5C01-A99A-1106AA6AC872}"/>
              </a:ext>
            </a:extLst>
          </p:cNvPr>
          <p:cNvSpPr/>
          <p:nvPr/>
        </p:nvSpPr>
        <p:spPr>
          <a:xfrm>
            <a:off x="6125345" y="3449464"/>
            <a:ext cx="2658994" cy="599792"/>
          </a:xfrm>
          <a:prstGeom prst="rect">
            <a:avLst/>
          </a:prstGeom>
          <a:noFill/>
          <a:ln w="28575">
            <a:solidFill>
              <a:srgbClr val="DB7B5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4309B1-FD53-3D6A-06F2-144535964FF1}"/>
              </a:ext>
            </a:extLst>
          </p:cNvPr>
          <p:cNvSpPr txBox="1"/>
          <p:nvPr/>
        </p:nvSpPr>
        <p:spPr>
          <a:xfrm>
            <a:off x="486322" y="19050"/>
            <a:ext cx="5470291" cy="923330"/>
          </a:xfrm>
          <a:prstGeom prst="rect">
            <a:avLst/>
          </a:prstGeom>
          <a:solidFill>
            <a:schemeClr val="bg1">
              <a:alpha val="69000"/>
            </a:schemeClr>
          </a:solidFill>
        </p:spPr>
        <p:txBody>
          <a:bodyPr wrap="square" rtlCol="0">
            <a:spAutoFit/>
          </a:bodyPr>
          <a:lstStyle/>
          <a:p>
            <a:r>
              <a:rPr lang="en-US" dirty="0">
                <a:latin typeface="+mn-lt"/>
                <a:cs typeface="Arial" panose="020B0604020202020204" pitchFamily="34" charset="0"/>
              </a:rPr>
              <a:t>Is the matter distribution in the late-time universe consistent with predictions based on initial conditions constrained by the Cosmic Microwave Background?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B622DF-CFE9-9D76-97A8-B06737167A61}"/>
                  </a:ext>
                </a:extLst>
              </p:cNvPr>
              <p:cNvSpPr txBox="1">
                <a:spLocks/>
              </p:cNvSpPr>
              <p:nvPr/>
            </p:nvSpPr>
            <p:spPr>
              <a:xfrm>
                <a:off x="913636" y="1384458"/>
                <a:ext cx="4122762" cy="3759042"/>
              </a:xfrm>
              <a:prstGeom prst="rect">
                <a:avLst/>
              </a:prstGeom>
            </p:spPr>
            <p:txBody>
              <a:bodyPr vert="horz" lIns="0" tIns="45720" rIns="0" bIns="45720" rtlCol="0">
                <a:no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solidFill>
                      <a:schemeClr val="accent1">
                        <a:lumMod val="60000"/>
                        <a:lumOff val="40000"/>
                      </a:schemeClr>
                    </a:solidFill>
                    <a:latin typeface="+mn-lt"/>
                  </a:rPr>
                  <a:t>DES </a:t>
                </a:r>
                <a:r>
                  <a:rPr lang="en-US" b="1" dirty="0">
                    <a:solidFill>
                      <a:schemeClr val="accent1">
                        <a:lumMod val="60000"/>
                        <a:lumOff val="40000"/>
                      </a:schemeClr>
                    </a:solidFill>
                    <a:latin typeface="+mn-lt"/>
                  </a:rPr>
                  <a:t>joint analyses </a:t>
                </a:r>
                <a:r>
                  <a:rPr lang="en-US" dirty="0">
                    <a:solidFill>
                      <a:schemeClr val="accent1">
                        <a:lumMod val="60000"/>
                        <a:lumOff val="40000"/>
                      </a:schemeClr>
                    </a:solidFill>
                    <a:latin typeface="+mn-lt"/>
                  </a:rPr>
                  <a:t>of clusters, galaxies, and weak lensing (CL+3x2pt) </a:t>
                </a:r>
                <a:r>
                  <a:rPr lang="en-US" dirty="0">
                    <a:latin typeface="+mn-lt"/>
                  </a:rPr>
                  <a:t>are consistent with </a:t>
                </a:r>
                <a14:m>
                  <m:oMath xmlns:m="http://schemas.openxmlformats.org/officeDocument/2006/math">
                    <m:r>
                      <m:rPr>
                        <m:sty m:val="p"/>
                      </m:rPr>
                      <a:rPr lang="en-US">
                        <a:solidFill>
                          <a:srgbClr val="B0E0E7"/>
                        </a:solidFill>
                        <a:latin typeface="Cambria Math" panose="02040503050406030204" pitchFamily="18" charset="0"/>
                      </a:rPr>
                      <m:t>Λ</m:t>
                    </m:r>
                  </m:oMath>
                </a14:m>
                <a:r>
                  <a:rPr lang="en-US" dirty="0">
                    <a:solidFill>
                      <a:srgbClr val="B0E0E7"/>
                    </a:solidFill>
                    <a:latin typeface="+mn-lt"/>
                  </a:rPr>
                  <a:t>CDM </a:t>
                </a:r>
                <a:r>
                  <a:rPr lang="en-US" dirty="0">
                    <a:latin typeface="+mn-lt"/>
                  </a:rPr>
                  <a:t>predictions based on </a:t>
                </a:r>
                <a:r>
                  <a:rPr lang="en-US" dirty="0">
                    <a:solidFill>
                      <a:srgbClr val="87CEFB"/>
                    </a:solidFill>
                    <a:latin typeface="+mn-lt"/>
                  </a:rPr>
                  <a:t>Planck CMB.</a:t>
                </a:r>
              </a:p>
            </p:txBody>
          </p:sp>
        </mc:Choice>
        <mc:Fallback xmlns="">
          <p:sp>
            <p:nvSpPr>
              <p:cNvPr id="3" name="Content Placeholder 2">
                <a:extLst>
                  <a:ext uri="{FF2B5EF4-FFF2-40B4-BE49-F238E27FC236}">
                    <a16:creationId xmlns:a16="http://schemas.microsoft.com/office/drawing/2014/main" id="{DAB622DF-CFE9-9D76-97A8-B06737167A61}"/>
                  </a:ext>
                </a:extLst>
              </p:cNvPr>
              <p:cNvSpPr txBox="1">
                <a:spLocks noRot="1" noChangeAspect="1" noMove="1" noResize="1" noEditPoints="1" noAdjustHandles="1" noChangeArrowheads="1" noChangeShapeType="1" noTextEdit="1"/>
              </p:cNvSpPr>
              <p:nvPr/>
            </p:nvSpPr>
            <p:spPr>
              <a:xfrm>
                <a:off x="913636" y="1384458"/>
                <a:ext cx="4122762" cy="3759042"/>
              </a:xfrm>
              <a:prstGeom prst="rect">
                <a:avLst/>
              </a:prstGeom>
              <a:blipFill>
                <a:blip r:embed="rId6"/>
                <a:stretch>
                  <a:fillRect l="-3385" t="-336" r="-27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DE9641E-C3CB-B977-CAFC-3273D606C76B}"/>
              </a:ext>
            </a:extLst>
          </p:cNvPr>
          <p:cNvSpPr txBox="1"/>
          <p:nvPr/>
        </p:nvSpPr>
        <p:spPr>
          <a:xfrm>
            <a:off x="4254505" y="3599930"/>
            <a:ext cx="1781257" cy="369332"/>
          </a:xfrm>
          <a:prstGeom prst="rect">
            <a:avLst/>
          </a:prstGeom>
          <a:noFill/>
        </p:spPr>
        <p:txBody>
          <a:bodyPr wrap="none" rtlCol="0">
            <a:spAutoFit/>
          </a:bodyPr>
          <a:lstStyle/>
          <a:p>
            <a:r>
              <a:rPr lang="en-US" b="1" dirty="0">
                <a:solidFill>
                  <a:srgbClr val="DB7B57"/>
                </a:solidFill>
              </a:rPr>
              <a:t>New DES Result</a:t>
            </a:r>
          </a:p>
        </p:txBody>
      </p:sp>
    </p:spTree>
    <p:extLst>
      <p:ext uri="{BB962C8B-B14F-4D97-AF65-F5344CB8AC3E}">
        <p14:creationId xmlns:p14="http://schemas.microsoft.com/office/powerpoint/2010/main" val="773289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999C92-47B2-2C56-60FB-3EBC8DCCB41B}"/>
              </a:ext>
            </a:extLst>
          </p:cNvPr>
          <p:cNvPicPr>
            <a:picLocks noChangeAspect="1"/>
          </p:cNvPicPr>
          <p:nvPr/>
        </p:nvPicPr>
        <p:blipFill rotWithShape="1">
          <a:blip r:embed="rId3"/>
          <a:srcRect t="3260"/>
          <a:stretch/>
        </p:blipFill>
        <p:spPr>
          <a:xfrm>
            <a:off x="6213232" y="311498"/>
            <a:ext cx="2519214" cy="4021225"/>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993D7B3-CBA2-94C3-EFF5-3C3BBAAA3C51}"/>
                  </a:ext>
                </a:extLst>
              </p:cNvPr>
              <p:cNvSpPr txBox="1"/>
              <p:nvPr/>
            </p:nvSpPr>
            <p:spPr>
              <a:xfrm>
                <a:off x="5808699" y="4265626"/>
                <a:ext cx="3084499" cy="933012"/>
              </a:xfrm>
              <a:prstGeom prst="rect">
                <a:avLst/>
              </a:prstGeom>
              <a:noFill/>
            </p:spPr>
            <p:txBody>
              <a:bodyPr wrap="none" rtlCol="0">
                <a:spAutoFit/>
              </a:bodyPr>
              <a:lstStyle/>
              <a:p>
                <a:pPr algn="ctr"/>
                <a14:m>
                  <m:oMath xmlns:m="http://schemas.openxmlformats.org/officeDocument/2006/math">
                    <m:sSub>
                      <m:sSubPr>
                        <m:ctrlPr>
                          <a:rPr lang="en-US" b="0" i="1" smtClean="0">
                            <a:solidFill>
                              <a:schemeClr val="accent4">
                                <a:lumMod val="40000"/>
                                <a:lumOff val="60000"/>
                              </a:schemeClr>
                            </a:solidFill>
                            <a:latin typeface="Cambria Math" panose="02040503050406030204" pitchFamily="18" charset="0"/>
                          </a:rPr>
                        </m:ctrlPr>
                      </m:sSubPr>
                      <m:e>
                        <m:r>
                          <a:rPr lang="en-US" b="0" i="1" smtClean="0">
                            <a:solidFill>
                              <a:schemeClr val="accent4">
                                <a:lumMod val="40000"/>
                                <a:lumOff val="60000"/>
                              </a:schemeClr>
                            </a:solidFill>
                            <a:latin typeface="Cambria Math" panose="02040503050406030204" pitchFamily="18" charset="0"/>
                          </a:rPr>
                          <m:t>𝑆</m:t>
                        </m:r>
                      </m:e>
                      <m:sub>
                        <m:r>
                          <a:rPr lang="en-US" b="0" i="1" smtClean="0">
                            <a:solidFill>
                              <a:schemeClr val="accent4">
                                <a:lumMod val="40000"/>
                                <a:lumOff val="60000"/>
                              </a:schemeClr>
                            </a:solidFill>
                            <a:latin typeface="Cambria Math" panose="02040503050406030204" pitchFamily="18" charset="0"/>
                          </a:rPr>
                          <m:t>8</m:t>
                        </m:r>
                      </m:sub>
                    </m:sSub>
                    <m:r>
                      <a:rPr lang="en-US" b="0" i="1" smtClean="0">
                        <a:solidFill>
                          <a:schemeClr val="accent4">
                            <a:lumMod val="40000"/>
                            <a:lumOff val="60000"/>
                          </a:schemeClr>
                        </a:solidFill>
                        <a:latin typeface="Cambria Math" panose="02040503050406030204" pitchFamily="18" charset="0"/>
                      </a:rPr>
                      <m:t>=</m:t>
                    </m:r>
                    <m:sSub>
                      <m:sSubPr>
                        <m:ctrlPr>
                          <a:rPr lang="en-US" i="1">
                            <a:solidFill>
                              <a:schemeClr val="accent4">
                                <a:lumMod val="40000"/>
                                <a:lumOff val="60000"/>
                              </a:schemeClr>
                            </a:solidFill>
                            <a:latin typeface="Cambria Math" panose="02040503050406030204" pitchFamily="18" charset="0"/>
                          </a:rPr>
                        </m:ctrlPr>
                      </m:sSubPr>
                      <m:e>
                        <m:r>
                          <a:rPr lang="en-US" i="1">
                            <a:solidFill>
                              <a:schemeClr val="accent4">
                                <a:lumMod val="40000"/>
                                <a:lumOff val="60000"/>
                              </a:schemeClr>
                            </a:solidFill>
                            <a:latin typeface="Cambria Math" panose="02040503050406030204" pitchFamily="18" charset="0"/>
                          </a:rPr>
                          <m:t>𝜎</m:t>
                        </m:r>
                      </m:e>
                      <m:sub>
                        <m:r>
                          <a:rPr lang="en-US" i="1">
                            <a:solidFill>
                              <a:schemeClr val="accent4">
                                <a:lumMod val="40000"/>
                                <a:lumOff val="60000"/>
                              </a:schemeClr>
                            </a:solidFill>
                            <a:latin typeface="Cambria Math" panose="02040503050406030204" pitchFamily="18" charset="0"/>
                          </a:rPr>
                          <m:t>8</m:t>
                        </m:r>
                      </m:sub>
                    </m:sSub>
                    <m:rad>
                      <m:radPr>
                        <m:degHide m:val="on"/>
                        <m:ctrlPr>
                          <a:rPr lang="en-US" i="1" smtClean="0">
                            <a:solidFill>
                              <a:schemeClr val="accent4">
                                <a:lumMod val="40000"/>
                                <a:lumOff val="60000"/>
                              </a:schemeClr>
                            </a:solidFill>
                            <a:latin typeface="Cambria Math" panose="02040503050406030204" pitchFamily="18" charset="0"/>
                          </a:rPr>
                        </m:ctrlPr>
                      </m:radPr>
                      <m:deg/>
                      <m:e>
                        <m:d>
                          <m:dPr>
                            <m:ctrlPr>
                              <a:rPr lang="en-US" i="1">
                                <a:solidFill>
                                  <a:schemeClr val="accent4">
                                    <a:lumMod val="40000"/>
                                    <a:lumOff val="60000"/>
                                  </a:schemeClr>
                                </a:solidFill>
                                <a:latin typeface="Cambria Math" panose="02040503050406030204" pitchFamily="18" charset="0"/>
                              </a:rPr>
                            </m:ctrlPr>
                          </m:dPr>
                          <m:e>
                            <m:f>
                              <m:fPr>
                                <m:ctrlPr>
                                  <a:rPr lang="en-US" i="1">
                                    <a:solidFill>
                                      <a:schemeClr val="accent4">
                                        <a:lumMod val="40000"/>
                                        <a:lumOff val="60000"/>
                                      </a:schemeClr>
                                    </a:solidFill>
                                    <a:latin typeface="Cambria Math" panose="02040503050406030204" pitchFamily="18" charset="0"/>
                                  </a:rPr>
                                </m:ctrlPr>
                              </m:fPr>
                              <m:num>
                                <m:sSub>
                                  <m:sSubPr>
                                    <m:ctrlPr>
                                      <a:rPr lang="en-US" i="1">
                                        <a:solidFill>
                                          <a:schemeClr val="accent4">
                                            <a:lumMod val="40000"/>
                                            <a:lumOff val="60000"/>
                                          </a:schemeClr>
                                        </a:solidFill>
                                        <a:latin typeface="Cambria Math" panose="02040503050406030204" pitchFamily="18" charset="0"/>
                                      </a:rPr>
                                    </m:ctrlPr>
                                  </m:sSubPr>
                                  <m:e>
                                    <m:r>
                                      <m:rPr>
                                        <m:sty m:val="p"/>
                                      </m:rPr>
                                      <a:rPr lang="en-US">
                                        <a:solidFill>
                                          <a:schemeClr val="accent4">
                                            <a:lumMod val="40000"/>
                                            <a:lumOff val="60000"/>
                                          </a:schemeClr>
                                        </a:solidFill>
                                        <a:latin typeface="Cambria Math" panose="02040503050406030204" pitchFamily="18" charset="0"/>
                                      </a:rPr>
                                      <m:t>Ω</m:t>
                                    </m:r>
                                  </m:e>
                                  <m:sub>
                                    <m:r>
                                      <a:rPr lang="en-US" i="1">
                                        <a:solidFill>
                                          <a:schemeClr val="accent4">
                                            <a:lumMod val="40000"/>
                                            <a:lumOff val="60000"/>
                                          </a:schemeClr>
                                        </a:solidFill>
                                        <a:latin typeface="Cambria Math" panose="02040503050406030204" pitchFamily="18" charset="0"/>
                                      </a:rPr>
                                      <m:t>𝑚</m:t>
                                    </m:r>
                                  </m:sub>
                                </m:sSub>
                              </m:num>
                              <m:den>
                                <m:r>
                                  <a:rPr lang="en-US" i="1">
                                    <a:solidFill>
                                      <a:schemeClr val="accent4">
                                        <a:lumMod val="40000"/>
                                        <a:lumOff val="60000"/>
                                      </a:schemeClr>
                                    </a:solidFill>
                                    <a:latin typeface="Cambria Math" panose="02040503050406030204" pitchFamily="18" charset="0"/>
                                  </a:rPr>
                                  <m:t>0.3</m:t>
                                </m:r>
                              </m:den>
                            </m:f>
                          </m:e>
                        </m:d>
                      </m:e>
                    </m:rad>
                  </m:oMath>
                </a14:m>
                <a:r>
                  <a:rPr lang="en-US" dirty="0">
                    <a:solidFill>
                      <a:schemeClr val="accent4">
                        <a:lumMod val="40000"/>
                        <a:lumOff val="60000"/>
                      </a:schemeClr>
                    </a:solidFill>
                    <a:latin typeface="+mn-lt"/>
                  </a:rPr>
                  <a:t> </a:t>
                </a:r>
              </a:p>
              <a:p>
                <a:pPr algn="ctr"/>
                <a:r>
                  <a:rPr lang="en-US" dirty="0">
                    <a:solidFill>
                      <a:schemeClr val="accent4">
                        <a:lumMod val="40000"/>
                        <a:lumOff val="60000"/>
                      </a:schemeClr>
                    </a:solidFill>
                    <a:latin typeface="+mn-lt"/>
                  </a:rPr>
                  <a:t>Amplitude of cosmic structure</a:t>
                </a:r>
                <a:endParaRPr lang="en-US" dirty="0">
                  <a:latin typeface="+mn-lt"/>
                </a:endParaRPr>
              </a:p>
            </p:txBody>
          </p:sp>
        </mc:Choice>
        <mc:Fallback xmlns="">
          <p:sp>
            <p:nvSpPr>
              <p:cNvPr id="16" name="TextBox 15">
                <a:extLst>
                  <a:ext uri="{FF2B5EF4-FFF2-40B4-BE49-F238E27FC236}">
                    <a16:creationId xmlns:a16="http://schemas.microsoft.com/office/drawing/2014/main" id="{0993D7B3-CBA2-94C3-EFF5-3C3BBAAA3C51}"/>
                  </a:ext>
                </a:extLst>
              </p:cNvPr>
              <p:cNvSpPr txBox="1">
                <a:spLocks noRot="1" noChangeAspect="1" noMove="1" noResize="1" noEditPoints="1" noAdjustHandles="1" noChangeArrowheads="1" noChangeShapeType="1" noTextEdit="1"/>
              </p:cNvSpPr>
              <p:nvPr/>
            </p:nvSpPr>
            <p:spPr>
              <a:xfrm>
                <a:off x="5808699" y="4265626"/>
                <a:ext cx="3084499" cy="933012"/>
              </a:xfrm>
              <a:prstGeom prst="rect">
                <a:avLst/>
              </a:prstGeom>
              <a:blipFill>
                <a:blip r:embed="rId4"/>
                <a:stretch>
                  <a:fillRect l="-1230" r="-1230" b="-9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874348E-AC94-5835-90D0-DB16310B2170}"/>
                  </a:ext>
                </a:extLst>
              </p:cNvPr>
              <p:cNvSpPr txBox="1"/>
              <p:nvPr/>
            </p:nvSpPr>
            <p:spPr>
              <a:xfrm>
                <a:off x="7405146" y="15186"/>
                <a:ext cx="1396536" cy="338554"/>
              </a:xfrm>
              <a:prstGeom prst="rect">
                <a:avLst/>
              </a:prstGeom>
              <a:noFill/>
            </p:spPr>
            <p:txBody>
              <a:bodyPr wrap="none" rtlCol="0">
                <a:spAutoFit/>
              </a:bodyPr>
              <a:lstStyle/>
              <a:p>
                <a:r>
                  <a:rPr lang="en-US" sz="1600" dirty="0">
                    <a:solidFill>
                      <a:srgbClr val="B0E0E7"/>
                    </a:solidFill>
                    <a:latin typeface="+mn-lt"/>
                  </a:rPr>
                  <a:t>Model (</a:t>
                </a:r>
                <a14:m>
                  <m:oMath xmlns:m="http://schemas.openxmlformats.org/officeDocument/2006/math">
                    <m:r>
                      <m:rPr>
                        <m:sty m:val="p"/>
                      </m:rPr>
                      <a:rPr lang="en-US" sz="1600" b="0" i="0" smtClean="0">
                        <a:solidFill>
                          <a:srgbClr val="B0E0E7"/>
                        </a:solidFill>
                        <a:latin typeface="Cambria Math" panose="02040503050406030204" pitchFamily="18" charset="0"/>
                      </a:rPr>
                      <m:t>Λ</m:t>
                    </m:r>
                  </m:oMath>
                </a14:m>
                <a:r>
                  <a:rPr lang="en-US" sz="1600" dirty="0">
                    <a:solidFill>
                      <a:srgbClr val="B0E0E7"/>
                    </a:solidFill>
                    <a:latin typeface="+mn-lt"/>
                  </a:rPr>
                  <a:t>CDM)</a:t>
                </a:r>
              </a:p>
            </p:txBody>
          </p:sp>
        </mc:Choice>
        <mc:Fallback xmlns="">
          <p:sp>
            <p:nvSpPr>
              <p:cNvPr id="7" name="TextBox 6">
                <a:extLst>
                  <a:ext uri="{FF2B5EF4-FFF2-40B4-BE49-F238E27FC236}">
                    <a16:creationId xmlns:a16="http://schemas.microsoft.com/office/drawing/2014/main" id="{E874348E-AC94-5835-90D0-DB16310B2170}"/>
                  </a:ext>
                </a:extLst>
              </p:cNvPr>
              <p:cNvSpPr txBox="1">
                <a:spLocks noRot="1" noChangeAspect="1" noMove="1" noResize="1" noEditPoints="1" noAdjustHandles="1" noChangeArrowheads="1" noChangeShapeType="1" noTextEdit="1"/>
              </p:cNvSpPr>
              <p:nvPr/>
            </p:nvSpPr>
            <p:spPr>
              <a:xfrm>
                <a:off x="7405146" y="15186"/>
                <a:ext cx="1396536" cy="338554"/>
              </a:xfrm>
              <a:prstGeom prst="rect">
                <a:avLst/>
              </a:prstGeom>
              <a:blipFill>
                <a:blip r:embed="rId5"/>
                <a:stretch>
                  <a:fillRect l="-2703" r="-901" b="-2142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987A288-505E-0B83-7F30-F214B00D4928}"/>
              </a:ext>
            </a:extLst>
          </p:cNvPr>
          <p:cNvSpPr txBox="1"/>
          <p:nvPr/>
        </p:nvSpPr>
        <p:spPr>
          <a:xfrm>
            <a:off x="5956614" y="15186"/>
            <a:ext cx="1361270" cy="338554"/>
          </a:xfrm>
          <a:prstGeom prst="rect">
            <a:avLst/>
          </a:prstGeom>
          <a:noFill/>
        </p:spPr>
        <p:txBody>
          <a:bodyPr wrap="none" rtlCol="0">
            <a:spAutoFit/>
          </a:bodyPr>
          <a:lstStyle/>
          <a:p>
            <a:r>
              <a:rPr lang="en-US" sz="1600" dirty="0">
                <a:solidFill>
                  <a:schemeClr val="tx2">
                    <a:lumMod val="40000"/>
                    <a:lumOff val="60000"/>
                  </a:schemeClr>
                </a:solidFill>
                <a:latin typeface="+mn-lt"/>
              </a:rPr>
              <a:t>Measurement</a:t>
            </a:r>
          </a:p>
        </p:txBody>
      </p:sp>
      <p:sp>
        <p:nvSpPr>
          <p:cNvPr id="14" name="TextBox 13">
            <a:extLst>
              <a:ext uri="{FF2B5EF4-FFF2-40B4-BE49-F238E27FC236}">
                <a16:creationId xmlns:a16="http://schemas.microsoft.com/office/drawing/2014/main" id="{AC4309B1-FD53-3D6A-06F2-144535964FF1}"/>
              </a:ext>
            </a:extLst>
          </p:cNvPr>
          <p:cNvSpPr txBox="1"/>
          <p:nvPr/>
        </p:nvSpPr>
        <p:spPr>
          <a:xfrm>
            <a:off x="486322" y="19050"/>
            <a:ext cx="5470291" cy="923330"/>
          </a:xfrm>
          <a:prstGeom prst="rect">
            <a:avLst/>
          </a:prstGeom>
          <a:solidFill>
            <a:schemeClr val="bg1">
              <a:alpha val="69000"/>
            </a:schemeClr>
          </a:solidFill>
        </p:spPr>
        <p:txBody>
          <a:bodyPr wrap="square" rtlCol="0">
            <a:spAutoFit/>
          </a:bodyPr>
          <a:lstStyle/>
          <a:p>
            <a:r>
              <a:rPr lang="en-US" dirty="0">
                <a:latin typeface="+mn-lt"/>
                <a:cs typeface="Arial" panose="020B0604020202020204" pitchFamily="34" charset="0"/>
              </a:rPr>
              <a:t>Is the matter distribution in the late-time universe consistent with predictions based on initial conditions constrained by the Cosmic Microwave Background?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B622DF-CFE9-9D76-97A8-B06737167A61}"/>
                  </a:ext>
                </a:extLst>
              </p:cNvPr>
              <p:cNvSpPr txBox="1">
                <a:spLocks/>
              </p:cNvSpPr>
              <p:nvPr/>
            </p:nvSpPr>
            <p:spPr>
              <a:xfrm>
                <a:off x="913636" y="1384458"/>
                <a:ext cx="4122762" cy="3759042"/>
              </a:xfrm>
              <a:prstGeom prst="rect">
                <a:avLst/>
              </a:prstGeom>
            </p:spPr>
            <p:txBody>
              <a:bodyPr vert="horz" lIns="0" tIns="45720" rIns="0" bIns="45720" rtlCol="0">
                <a:no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solidFill>
                      <a:schemeClr val="accent1">
                        <a:lumMod val="60000"/>
                        <a:lumOff val="40000"/>
                      </a:schemeClr>
                    </a:solidFill>
                    <a:latin typeface="+mn-lt"/>
                  </a:rPr>
                  <a:t>DES </a:t>
                </a:r>
                <a:r>
                  <a:rPr lang="en-US" b="1" dirty="0">
                    <a:solidFill>
                      <a:schemeClr val="accent1">
                        <a:lumMod val="60000"/>
                        <a:lumOff val="40000"/>
                      </a:schemeClr>
                    </a:solidFill>
                    <a:latin typeface="+mn-lt"/>
                  </a:rPr>
                  <a:t>joint analyses </a:t>
                </a:r>
                <a:r>
                  <a:rPr lang="en-US" dirty="0">
                    <a:solidFill>
                      <a:schemeClr val="accent1">
                        <a:lumMod val="60000"/>
                        <a:lumOff val="40000"/>
                      </a:schemeClr>
                    </a:solidFill>
                    <a:latin typeface="+mn-lt"/>
                  </a:rPr>
                  <a:t>of clusters, galaxies, and weak lensing (CL+3x2pt) </a:t>
                </a:r>
                <a:r>
                  <a:rPr lang="en-US" dirty="0">
                    <a:latin typeface="+mn-lt"/>
                  </a:rPr>
                  <a:t>are consistent with </a:t>
                </a:r>
                <a14:m>
                  <m:oMath xmlns:m="http://schemas.openxmlformats.org/officeDocument/2006/math">
                    <m:r>
                      <m:rPr>
                        <m:sty m:val="p"/>
                      </m:rPr>
                      <a:rPr lang="en-US">
                        <a:solidFill>
                          <a:srgbClr val="B0E0E7"/>
                        </a:solidFill>
                        <a:latin typeface="Cambria Math" panose="02040503050406030204" pitchFamily="18" charset="0"/>
                      </a:rPr>
                      <m:t>Λ</m:t>
                    </m:r>
                  </m:oMath>
                </a14:m>
                <a:r>
                  <a:rPr lang="en-US" dirty="0">
                    <a:solidFill>
                      <a:srgbClr val="B0E0E7"/>
                    </a:solidFill>
                    <a:latin typeface="+mn-lt"/>
                  </a:rPr>
                  <a:t>CDM </a:t>
                </a:r>
                <a:r>
                  <a:rPr lang="en-US" dirty="0">
                    <a:latin typeface="+mn-lt"/>
                  </a:rPr>
                  <a:t>predictions based on </a:t>
                </a:r>
                <a:r>
                  <a:rPr lang="en-US" dirty="0">
                    <a:solidFill>
                      <a:srgbClr val="87CEFB"/>
                    </a:solidFill>
                    <a:latin typeface="+mn-lt"/>
                  </a:rPr>
                  <a:t>Planck CMB.</a:t>
                </a:r>
                <a:br>
                  <a:rPr lang="en-US" dirty="0">
                    <a:solidFill>
                      <a:srgbClr val="87CEFB"/>
                    </a:solidFill>
                    <a:latin typeface="+mn-lt"/>
                  </a:rPr>
                </a:br>
                <a:endParaRPr lang="en-US" dirty="0">
                  <a:solidFill>
                    <a:srgbClr val="87CEFB"/>
                  </a:solidFill>
                  <a:latin typeface="+mn-lt"/>
                </a:endParaRPr>
              </a:p>
              <a:p>
                <a:pPr>
                  <a:buFont typeface="Arial" panose="020B0604020202020204" pitchFamily="34" charset="0"/>
                  <a:buChar char="•"/>
                </a:pPr>
                <a:r>
                  <a:rPr lang="en-US" dirty="0">
                    <a:latin typeface="+mn-lt"/>
                  </a:rPr>
                  <a:t>Multi-dimensional tension metric: </a:t>
                </a:r>
                <a:br>
                  <a:rPr lang="en-US" dirty="0">
                    <a:latin typeface="+mn-lt"/>
                  </a:rPr>
                </a:br>
                <a:r>
                  <a:rPr lang="en-US" dirty="0">
                    <a:latin typeface="+mn-lt"/>
                  </a:rPr>
                  <a:t>DES CL+3x2pt and Planck are </a:t>
                </a:r>
                <a:r>
                  <a:rPr lang="en-US" dirty="0">
                    <a:solidFill>
                      <a:schemeClr val="tx1"/>
                    </a:solidFill>
                    <a:latin typeface="+mn-lt"/>
                  </a:rPr>
                  <a:t>consistent at 0.8 </a:t>
                </a:r>
                <a14:m>
                  <m:oMath xmlns:m="http://schemas.openxmlformats.org/officeDocument/2006/math">
                    <m:r>
                      <a:rPr lang="en-US" b="0" i="1" smtClean="0">
                        <a:solidFill>
                          <a:schemeClr val="tx1"/>
                        </a:solidFill>
                        <a:latin typeface="Cambria Math" panose="02040503050406030204" pitchFamily="18" charset="0"/>
                      </a:rPr>
                      <m:t>𝜎</m:t>
                    </m:r>
                  </m:oMath>
                </a14:m>
                <a:r>
                  <a:rPr lang="en-US" dirty="0">
                    <a:solidFill>
                      <a:schemeClr val="tx1"/>
                    </a:solidFill>
                    <a:latin typeface="+mn-lt"/>
                  </a:rPr>
                  <a:t> level or p=0.6</a:t>
                </a:r>
                <a:endParaRPr lang="en-US" dirty="0">
                  <a:latin typeface="+mn-lt"/>
                </a:endParaRPr>
              </a:p>
              <a:p>
                <a:pPr>
                  <a:buFont typeface="Arial" panose="020B0604020202020204" pitchFamily="34" charset="0"/>
                  <a:buChar char="•"/>
                </a:pPr>
                <a:endParaRPr lang="en-US" dirty="0">
                  <a:latin typeface="+mn-lt"/>
                </a:endParaRPr>
              </a:p>
            </p:txBody>
          </p:sp>
        </mc:Choice>
        <mc:Fallback xmlns="">
          <p:sp>
            <p:nvSpPr>
              <p:cNvPr id="3" name="Content Placeholder 2">
                <a:extLst>
                  <a:ext uri="{FF2B5EF4-FFF2-40B4-BE49-F238E27FC236}">
                    <a16:creationId xmlns:a16="http://schemas.microsoft.com/office/drawing/2014/main" id="{DAB622DF-CFE9-9D76-97A8-B06737167A61}"/>
                  </a:ext>
                </a:extLst>
              </p:cNvPr>
              <p:cNvSpPr txBox="1">
                <a:spLocks noRot="1" noChangeAspect="1" noMove="1" noResize="1" noEditPoints="1" noAdjustHandles="1" noChangeArrowheads="1" noChangeShapeType="1" noTextEdit="1"/>
              </p:cNvSpPr>
              <p:nvPr/>
            </p:nvSpPr>
            <p:spPr>
              <a:xfrm>
                <a:off x="913636" y="1384458"/>
                <a:ext cx="4122762" cy="3759042"/>
              </a:xfrm>
              <a:prstGeom prst="rect">
                <a:avLst/>
              </a:prstGeom>
              <a:blipFill>
                <a:blip r:embed="rId6"/>
                <a:stretch>
                  <a:fillRect l="-3385" t="-336" r="-27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DE9641E-C3CB-B977-CAFC-3273D606C76B}"/>
              </a:ext>
            </a:extLst>
          </p:cNvPr>
          <p:cNvSpPr txBox="1"/>
          <p:nvPr/>
        </p:nvSpPr>
        <p:spPr>
          <a:xfrm>
            <a:off x="4254505" y="3599930"/>
            <a:ext cx="1781257" cy="369332"/>
          </a:xfrm>
          <a:prstGeom prst="rect">
            <a:avLst/>
          </a:prstGeom>
          <a:noFill/>
        </p:spPr>
        <p:txBody>
          <a:bodyPr wrap="none" rtlCol="0">
            <a:spAutoFit/>
          </a:bodyPr>
          <a:lstStyle/>
          <a:p>
            <a:r>
              <a:rPr lang="en-US" b="1" dirty="0">
                <a:solidFill>
                  <a:srgbClr val="DB7B57"/>
                </a:solidFill>
              </a:rPr>
              <a:t>New DES Result</a:t>
            </a:r>
          </a:p>
        </p:txBody>
      </p:sp>
      <p:sp>
        <p:nvSpPr>
          <p:cNvPr id="6" name="Rectangle 5">
            <a:extLst>
              <a:ext uri="{FF2B5EF4-FFF2-40B4-BE49-F238E27FC236}">
                <a16:creationId xmlns:a16="http://schemas.microsoft.com/office/drawing/2014/main" id="{1E706D81-A203-3D6A-71F7-91F0E522391D}"/>
              </a:ext>
            </a:extLst>
          </p:cNvPr>
          <p:cNvSpPr/>
          <p:nvPr/>
        </p:nvSpPr>
        <p:spPr>
          <a:xfrm>
            <a:off x="6125345" y="3449464"/>
            <a:ext cx="2658994" cy="599792"/>
          </a:xfrm>
          <a:prstGeom prst="rect">
            <a:avLst/>
          </a:prstGeom>
          <a:noFill/>
          <a:ln w="28575">
            <a:solidFill>
              <a:srgbClr val="DB7B5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613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8EBE-B840-C77C-10D5-98EF05F5FA75}"/>
              </a:ext>
            </a:extLst>
          </p:cNvPr>
          <p:cNvSpPr>
            <a:spLocks noGrp="1"/>
          </p:cNvSpPr>
          <p:nvPr>
            <p:ph type="title"/>
          </p:nvPr>
        </p:nvSpPr>
        <p:spPr/>
        <p:txBody>
          <a:bodyPr/>
          <a:lstStyle/>
          <a:p>
            <a:r>
              <a:rPr lang="en-US" dirty="0"/>
              <a:t>Outlook: beyond cluster cosmology</a:t>
            </a:r>
          </a:p>
        </p:txBody>
      </p:sp>
      <p:pic>
        <p:nvPicPr>
          <p:cNvPr id="4" name="Content Placeholder 13">
            <a:extLst>
              <a:ext uri="{FF2B5EF4-FFF2-40B4-BE49-F238E27FC236}">
                <a16:creationId xmlns:a16="http://schemas.microsoft.com/office/drawing/2014/main" id="{245D44AF-A5C8-F0AD-4695-CE1DAE4EA860}"/>
              </a:ext>
            </a:extLst>
          </p:cNvPr>
          <p:cNvPicPr>
            <a:picLocks noChangeAspect="1"/>
          </p:cNvPicPr>
          <p:nvPr/>
        </p:nvPicPr>
        <p:blipFill>
          <a:blip r:embed="rId3"/>
          <a:stretch>
            <a:fillRect/>
          </a:stretch>
        </p:blipFill>
        <p:spPr>
          <a:xfrm>
            <a:off x="451945" y="745846"/>
            <a:ext cx="8692056" cy="3852036"/>
          </a:xfrm>
          <a:prstGeom prst="rect">
            <a:avLst/>
          </a:prstGeom>
        </p:spPr>
      </p:pic>
      <p:sp>
        <p:nvSpPr>
          <p:cNvPr id="5" name="TextBox 4">
            <a:extLst>
              <a:ext uri="{FF2B5EF4-FFF2-40B4-BE49-F238E27FC236}">
                <a16:creationId xmlns:a16="http://schemas.microsoft.com/office/drawing/2014/main" id="{8EA12BB5-6D17-C591-1181-7845593B952C}"/>
              </a:ext>
            </a:extLst>
          </p:cNvPr>
          <p:cNvSpPr txBox="1"/>
          <p:nvPr/>
        </p:nvSpPr>
        <p:spPr>
          <a:xfrm>
            <a:off x="8229794" y="4246018"/>
            <a:ext cx="1245471" cy="369332"/>
          </a:xfrm>
          <a:prstGeom prst="rect">
            <a:avLst/>
          </a:prstGeom>
          <a:noFill/>
        </p:spPr>
        <p:txBody>
          <a:bodyPr wrap="square">
            <a:spAutoFit/>
          </a:bodyPr>
          <a:lstStyle/>
          <a:p>
            <a:r>
              <a:rPr lang="en-US" dirty="0"/>
              <a:t>DES+25</a:t>
            </a:r>
          </a:p>
        </p:txBody>
      </p:sp>
      <p:sp>
        <p:nvSpPr>
          <p:cNvPr id="6" name="Rectangle 5">
            <a:extLst>
              <a:ext uri="{FF2B5EF4-FFF2-40B4-BE49-F238E27FC236}">
                <a16:creationId xmlns:a16="http://schemas.microsoft.com/office/drawing/2014/main" id="{F4E36AFA-5F45-9A6F-0751-EBD25DF8EDF2}"/>
              </a:ext>
            </a:extLst>
          </p:cNvPr>
          <p:cNvSpPr/>
          <p:nvPr/>
        </p:nvSpPr>
        <p:spPr>
          <a:xfrm>
            <a:off x="2699132" y="1707598"/>
            <a:ext cx="1509311" cy="2018473"/>
          </a:xfrm>
          <a:prstGeom prst="rect">
            <a:avLst/>
          </a:prstGeom>
          <a:noFill/>
          <a:ln w="66675">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7" name="TextBox 6">
            <a:extLst>
              <a:ext uri="{FF2B5EF4-FFF2-40B4-BE49-F238E27FC236}">
                <a16:creationId xmlns:a16="http://schemas.microsoft.com/office/drawing/2014/main" id="{C0F675BE-8A1B-B7D5-2A3F-8F68ABF988B9}"/>
              </a:ext>
            </a:extLst>
          </p:cNvPr>
          <p:cNvSpPr txBox="1"/>
          <p:nvPr/>
        </p:nvSpPr>
        <p:spPr>
          <a:xfrm>
            <a:off x="880231" y="4577775"/>
            <a:ext cx="6202339" cy="369332"/>
          </a:xfrm>
          <a:prstGeom prst="rect">
            <a:avLst/>
          </a:prstGeom>
          <a:noFill/>
        </p:spPr>
        <p:txBody>
          <a:bodyPr wrap="none" rtlCol="0">
            <a:spAutoFit/>
          </a:bodyPr>
          <a:lstStyle/>
          <a:p>
            <a:r>
              <a:rPr lang="en-US" dirty="0">
                <a:solidFill>
                  <a:srgbClr val="FF6247"/>
                </a:solidFill>
              </a:rPr>
              <a:t>Peak of lensing efficiency for the highest redshift bin in DES WL</a:t>
            </a:r>
          </a:p>
        </p:txBody>
      </p:sp>
      <p:sp>
        <p:nvSpPr>
          <p:cNvPr id="8" name="Down Arrow 7">
            <a:extLst>
              <a:ext uri="{FF2B5EF4-FFF2-40B4-BE49-F238E27FC236}">
                <a16:creationId xmlns:a16="http://schemas.microsoft.com/office/drawing/2014/main" id="{159C5ACC-2D65-F082-ACFB-0741AD276397}"/>
              </a:ext>
            </a:extLst>
          </p:cNvPr>
          <p:cNvSpPr/>
          <p:nvPr/>
        </p:nvSpPr>
        <p:spPr>
          <a:xfrm>
            <a:off x="3360144" y="4208443"/>
            <a:ext cx="264405"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186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ACF03-7AA1-BC71-BE24-A0CDA66D86E4}"/>
              </a:ext>
            </a:extLst>
          </p:cNvPr>
          <p:cNvSpPr>
            <a:spLocks noGrp="1"/>
          </p:cNvSpPr>
          <p:nvPr>
            <p:ph type="title"/>
          </p:nvPr>
        </p:nvSpPr>
        <p:spPr>
          <a:xfrm>
            <a:off x="948778" y="420661"/>
            <a:ext cx="7707862" cy="488024"/>
          </a:xfrm>
        </p:spPr>
        <p:txBody>
          <a:bodyPr/>
          <a:lstStyle/>
          <a:p>
            <a:r>
              <a:rPr lang="en-US" dirty="0"/>
              <a:t>Pathfinder study on using the </a:t>
            </a:r>
            <a:r>
              <a:rPr lang="en-US" dirty="0" err="1"/>
              <a:t>tSZ</a:t>
            </a:r>
            <a:r>
              <a:rPr lang="en-US" dirty="0"/>
              <a:t> information around galaxy clusters to study baryonic feedback</a:t>
            </a:r>
          </a:p>
        </p:txBody>
      </p:sp>
      <p:pic>
        <p:nvPicPr>
          <p:cNvPr id="1026" name="Picture 2">
            <a:extLst>
              <a:ext uri="{FF2B5EF4-FFF2-40B4-BE49-F238E27FC236}">
                <a16:creationId xmlns:a16="http://schemas.microsoft.com/office/drawing/2014/main" id="{CCE917B8-7E42-D7E4-E671-1ED195303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24" y="1608461"/>
            <a:ext cx="4597691" cy="2699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CFECE2B-2671-C720-B797-AAB57406C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112" y="1370072"/>
            <a:ext cx="3550415" cy="3352767"/>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a:extLst>
              <a:ext uri="{FF2B5EF4-FFF2-40B4-BE49-F238E27FC236}">
                <a16:creationId xmlns:a16="http://schemas.microsoft.com/office/drawing/2014/main" id="{097D4267-F58B-2AA0-1C25-E8717A7488E7}"/>
              </a:ext>
            </a:extLst>
          </p:cNvPr>
          <p:cNvSpPr/>
          <p:nvPr/>
        </p:nvSpPr>
        <p:spPr>
          <a:xfrm>
            <a:off x="3758115" y="2309516"/>
            <a:ext cx="2661898" cy="1898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CC98BF55-7E7F-C9CC-030E-94F741F4B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5222" y="68621"/>
            <a:ext cx="894814" cy="11921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71DDBF-5B67-F40A-FD36-E02B634AB140}"/>
              </a:ext>
            </a:extLst>
          </p:cNvPr>
          <p:cNvSpPr txBox="1"/>
          <p:nvPr/>
        </p:nvSpPr>
        <p:spPr>
          <a:xfrm>
            <a:off x="6420014" y="1018032"/>
            <a:ext cx="3550415" cy="923330"/>
          </a:xfrm>
          <a:prstGeom prst="rect">
            <a:avLst/>
          </a:prstGeom>
          <a:noFill/>
        </p:spPr>
        <p:txBody>
          <a:bodyPr wrap="square">
            <a:spAutoFit/>
          </a:bodyPr>
          <a:lstStyle/>
          <a:p>
            <a:pPr rtl="0">
              <a:spcBef>
                <a:spcPts val="0"/>
              </a:spcBef>
              <a:spcAft>
                <a:spcPts val="0"/>
              </a:spcAft>
            </a:pPr>
            <a:r>
              <a:rPr lang="en-US" sz="1600" b="0" i="0" u="none" strike="noStrike" dirty="0" err="1">
                <a:effectLst/>
                <a:latin typeface="+mn-lt"/>
              </a:rPr>
              <a:t>Nihar</a:t>
            </a:r>
            <a:r>
              <a:rPr lang="en-US" sz="1600" b="0" i="0" u="none" strike="noStrike" dirty="0">
                <a:effectLst/>
                <a:latin typeface="+mn-lt"/>
              </a:rPr>
              <a:t> </a:t>
            </a:r>
            <a:r>
              <a:rPr lang="en-US" sz="1600" b="0" i="0" u="none" strike="noStrike" dirty="0" err="1">
                <a:effectLst/>
                <a:latin typeface="+mn-lt"/>
              </a:rPr>
              <a:t>Dalal</a:t>
            </a:r>
            <a:r>
              <a:rPr lang="en-US" sz="1600" dirty="0">
                <a:latin typeface="+mn-lt"/>
              </a:rPr>
              <a:t> at OSU</a:t>
            </a:r>
            <a:r>
              <a:rPr lang="en-US" sz="1600" b="0" i="0" u="none" strike="noStrike" dirty="0">
                <a:effectLst/>
                <a:latin typeface="+mn-lt"/>
              </a:rPr>
              <a:t> </a:t>
            </a:r>
            <a:endParaRPr lang="en-US" sz="1600" b="0" dirty="0">
              <a:effectLst/>
              <a:latin typeface="+mn-lt"/>
            </a:endParaRPr>
          </a:p>
          <a:p>
            <a:br>
              <a:rPr lang="en-US" dirty="0"/>
            </a:br>
            <a:endParaRPr lang="en-US" dirty="0"/>
          </a:p>
        </p:txBody>
      </p:sp>
      <p:sp>
        <p:nvSpPr>
          <p:cNvPr id="7" name="TextBox 6">
            <a:extLst>
              <a:ext uri="{FF2B5EF4-FFF2-40B4-BE49-F238E27FC236}">
                <a16:creationId xmlns:a16="http://schemas.microsoft.com/office/drawing/2014/main" id="{D1119BCC-B47B-7922-3A5A-768E636A1544}"/>
              </a:ext>
            </a:extLst>
          </p:cNvPr>
          <p:cNvSpPr txBox="1"/>
          <p:nvPr/>
        </p:nvSpPr>
        <p:spPr>
          <a:xfrm>
            <a:off x="6420013" y="4737524"/>
            <a:ext cx="3550415" cy="923330"/>
          </a:xfrm>
          <a:prstGeom prst="rect">
            <a:avLst/>
          </a:prstGeom>
          <a:noFill/>
        </p:spPr>
        <p:txBody>
          <a:bodyPr wrap="square">
            <a:spAutoFit/>
          </a:bodyPr>
          <a:lstStyle/>
          <a:p>
            <a:pPr rtl="0">
              <a:spcBef>
                <a:spcPts val="0"/>
              </a:spcBef>
              <a:spcAft>
                <a:spcPts val="0"/>
              </a:spcAft>
            </a:pPr>
            <a:r>
              <a:rPr lang="en-US" sz="1600" b="0" i="0" u="none" strike="noStrike" dirty="0">
                <a:effectLst/>
                <a:latin typeface="+mn-lt"/>
              </a:rPr>
              <a:t>To be submitted in few weeks</a:t>
            </a:r>
            <a:endParaRPr lang="en-US" sz="1600" b="0" dirty="0">
              <a:effectLst/>
              <a:latin typeface="+mn-lt"/>
            </a:endParaRPr>
          </a:p>
          <a:p>
            <a:br>
              <a:rPr lang="en-US" dirty="0"/>
            </a:br>
            <a:endParaRPr lang="en-US" dirty="0"/>
          </a:p>
        </p:txBody>
      </p:sp>
      <p:sp>
        <p:nvSpPr>
          <p:cNvPr id="8" name="TextBox 7">
            <a:extLst>
              <a:ext uri="{FF2B5EF4-FFF2-40B4-BE49-F238E27FC236}">
                <a16:creationId xmlns:a16="http://schemas.microsoft.com/office/drawing/2014/main" id="{31B07979-26BD-59AF-A299-70F798F61E1F}"/>
              </a:ext>
            </a:extLst>
          </p:cNvPr>
          <p:cNvSpPr txBox="1"/>
          <p:nvPr/>
        </p:nvSpPr>
        <p:spPr>
          <a:xfrm rot="19388438">
            <a:off x="5822646" y="2866176"/>
            <a:ext cx="2424062" cy="646331"/>
          </a:xfrm>
          <a:prstGeom prst="rect">
            <a:avLst/>
          </a:prstGeom>
          <a:noFill/>
        </p:spPr>
        <p:txBody>
          <a:bodyPr wrap="none" rtlCol="0">
            <a:spAutoFit/>
          </a:bodyPr>
          <a:lstStyle/>
          <a:p>
            <a:r>
              <a:rPr lang="en-US" sz="3600" dirty="0">
                <a:solidFill>
                  <a:srgbClr val="92D050">
                    <a:alpha val="52814"/>
                  </a:srgbClr>
                </a:solidFill>
              </a:rPr>
              <a:t>Preliminary</a:t>
            </a:r>
            <a:endParaRPr lang="en-US" dirty="0">
              <a:solidFill>
                <a:srgbClr val="92D050">
                  <a:alpha val="52814"/>
                </a:srgbClr>
              </a:solidFill>
            </a:endParaRPr>
          </a:p>
        </p:txBody>
      </p:sp>
      <p:sp>
        <p:nvSpPr>
          <p:cNvPr id="9" name="TextBox 8">
            <a:extLst>
              <a:ext uri="{FF2B5EF4-FFF2-40B4-BE49-F238E27FC236}">
                <a16:creationId xmlns:a16="http://schemas.microsoft.com/office/drawing/2014/main" id="{0E664F3C-8A74-17CC-54DF-0377978F26EB}"/>
              </a:ext>
            </a:extLst>
          </p:cNvPr>
          <p:cNvSpPr txBox="1"/>
          <p:nvPr/>
        </p:nvSpPr>
        <p:spPr>
          <a:xfrm>
            <a:off x="1972018" y="2034456"/>
            <a:ext cx="1281120" cy="338554"/>
          </a:xfrm>
          <a:prstGeom prst="rect">
            <a:avLst/>
          </a:prstGeom>
          <a:noFill/>
        </p:spPr>
        <p:txBody>
          <a:bodyPr wrap="none" rtlCol="0">
            <a:spAutoFit/>
          </a:bodyPr>
          <a:lstStyle/>
          <a:p>
            <a:r>
              <a:rPr lang="en-US" sz="1600" dirty="0">
                <a:solidFill>
                  <a:srgbClr val="FF6247"/>
                </a:solidFill>
              </a:rPr>
              <a:t>ACT and DES</a:t>
            </a:r>
          </a:p>
        </p:txBody>
      </p:sp>
    </p:spTree>
    <p:extLst>
      <p:ext uri="{BB962C8B-B14F-4D97-AF65-F5344CB8AC3E}">
        <p14:creationId xmlns:p14="http://schemas.microsoft.com/office/powerpoint/2010/main" val="531779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0C10-6A90-9E18-B7BD-8ACBAE30A50D}"/>
              </a:ext>
            </a:extLst>
          </p:cNvPr>
          <p:cNvSpPr>
            <a:spLocks noGrp="1"/>
          </p:cNvSpPr>
          <p:nvPr>
            <p:ph type="title"/>
          </p:nvPr>
        </p:nvSpPr>
        <p:spPr/>
        <p:txBody>
          <a:bodyPr/>
          <a:lstStyle/>
          <a:p>
            <a:r>
              <a:rPr lang="en-US" dirty="0"/>
              <a:t>Outlook: Clusters used in this analysis </a:t>
            </a:r>
          </a:p>
        </p:txBody>
      </p:sp>
      <p:sp>
        <p:nvSpPr>
          <p:cNvPr id="6" name="TextBox 5">
            <a:extLst>
              <a:ext uri="{FF2B5EF4-FFF2-40B4-BE49-F238E27FC236}">
                <a16:creationId xmlns:a16="http://schemas.microsoft.com/office/drawing/2014/main" id="{465BDAF0-6DAE-4C83-6882-D67A5E77AF28}"/>
              </a:ext>
            </a:extLst>
          </p:cNvPr>
          <p:cNvSpPr txBox="1"/>
          <p:nvPr/>
        </p:nvSpPr>
        <p:spPr>
          <a:xfrm>
            <a:off x="4173837" y="4574442"/>
            <a:ext cx="1710725" cy="369332"/>
          </a:xfrm>
          <a:prstGeom prst="rect">
            <a:avLst/>
          </a:prstGeom>
          <a:noFill/>
        </p:spPr>
        <p:txBody>
          <a:bodyPr wrap="none" rtlCol="0">
            <a:spAutoFit/>
          </a:bodyPr>
          <a:lstStyle/>
          <a:p>
            <a:r>
              <a:rPr lang="en-US" dirty="0"/>
              <a:t>Right Ascension</a:t>
            </a:r>
          </a:p>
        </p:txBody>
      </p:sp>
      <p:sp>
        <p:nvSpPr>
          <p:cNvPr id="7" name="TextBox 6">
            <a:extLst>
              <a:ext uri="{FF2B5EF4-FFF2-40B4-BE49-F238E27FC236}">
                <a16:creationId xmlns:a16="http://schemas.microsoft.com/office/drawing/2014/main" id="{9903DA27-F927-1A45-7A34-68EA4CC1D4B9}"/>
              </a:ext>
            </a:extLst>
          </p:cNvPr>
          <p:cNvSpPr txBox="1"/>
          <p:nvPr/>
        </p:nvSpPr>
        <p:spPr>
          <a:xfrm>
            <a:off x="554609" y="3210160"/>
            <a:ext cx="1292341" cy="369332"/>
          </a:xfrm>
          <a:prstGeom prst="rect">
            <a:avLst/>
          </a:prstGeom>
          <a:noFill/>
        </p:spPr>
        <p:txBody>
          <a:bodyPr wrap="none" rtlCol="0">
            <a:spAutoFit/>
          </a:bodyPr>
          <a:lstStyle/>
          <a:p>
            <a:r>
              <a:rPr lang="en-US" dirty="0"/>
              <a:t>Declination</a:t>
            </a:r>
          </a:p>
        </p:txBody>
      </p:sp>
      <p:pic>
        <p:nvPicPr>
          <p:cNvPr id="12" name="Picture 11" descr="A large oval shaped object with a number of points&#10;&#10;Description automatically generated with medium confidence">
            <a:extLst>
              <a:ext uri="{FF2B5EF4-FFF2-40B4-BE49-F238E27FC236}">
                <a16:creationId xmlns:a16="http://schemas.microsoft.com/office/drawing/2014/main" id="{8A4EFF42-8CC4-FD34-680C-708240B5848D}"/>
              </a:ext>
            </a:extLst>
          </p:cNvPr>
          <p:cNvPicPr>
            <a:picLocks noChangeAspect="1"/>
          </p:cNvPicPr>
          <p:nvPr/>
        </p:nvPicPr>
        <p:blipFill rotWithShape="1">
          <a:blip r:embed="rId2"/>
          <a:srcRect l="2684" t="22489" r="2863" b="23058"/>
          <a:stretch/>
        </p:blipFill>
        <p:spPr>
          <a:xfrm>
            <a:off x="1776248" y="1807779"/>
            <a:ext cx="6190593" cy="2676695"/>
          </a:xfrm>
          <a:prstGeom prst="rect">
            <a:avLst/>
          </a:prstGeom>
        </p:spPr>
      </p:pic>
    </p:spTree>
    <p:extLst>
      <p:ext uri="{BB962C8B-B14F-4D97-AF65-F5344CB8AC3E}">
        <p14:creationId xmlns:p14="http://schemas.microsoft.com/office/powerpoint/2010/main" val="2544765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0C10-6A90-9E18-B7BD-8ACBAE30A50D}"/>
              </a:ext>
            </a:extLst>
          </p:cNvPr>
          <p:cNvSpPr>
            <a:spLocks noGrp="1"/>
          </p:cNvSpPr>
          <p:nvPr>
            <p:ph type="title"/>
          </p:nvPr>
        </p:nvSpPr>
        <p:spPr/>
        <p:txBody>
          <a:bodyPr/>
          <a:lstStyle/>
          <a:p>
            <a:r>
              <a:rPr lang="en-US" dirty="0"/>
              <a:t>DECADE dataset: Lots of clusters on the disk</a:t>
            </a:r>
          </a:p>
        </p:txBody>
      </p:sp>
      <p:sp>
        <p:nvSpPr>
          <p:cNvPr id="6" name="TextBox 5">
            <a:extLst>
              <a:ext uri="{FF2B5EF4-FFF2-40B4-BE49-F238E27FC236}">
                <a16:creationId xmlns:a16="http://schemas.microsoft.com/office/drawing/2014/main" id="{465BDAF0-6DAE-4C83-6882-D67A5E77AF28}"/>
              </a:ext>
            </a:extLst>
          </p:cNvPr>
          <p:cNvSpPr txBox="1"/>
          <p:nvPr/>
        </p:nvSpPr>
        <p:spPr>
          <a:xfrm>
            <a:off x="4173837" y="4543097"/>
            <a:ext cx="1710725" cy="369332"/>
          </a:xfrm>
          <a:prstGeom prst="rect">
            <a:avLst/>
          </a:prstGeom>
          <a:noFill/>
        </p:spPr>
        <p:txBody>
          <a:bodyPr wrap="none" rtlCol="0">
            <a:spAutoFit/>
          </a:bodyPr>
          <a:lstStyle/>
          <a:p>
            <a:r>
              <a:rPr lang="en-US" dirty="0"/>
              <a:t>Right Ascension</a:t>
            </a:r>
          </a:p>
        </p:txBody>
      </p:sp>
      <p:sp>
        <p:nvSpPr>
          <p:cNvPr id="7" name="TextBox 6">
            <a:extLst>
              <a:ext uri="{FF2B5EF4-FFF2-40B4-BE49-F238E27FC236}">
                <a16:creationId xmlns:a16="http://schemas.microsoft.com/office/drawing/2014/main" id="{9903DA27-F927-1A45-7A34-68EA4CC1D4B9}"/>
              </a:ext>
            </a:extLst>
          </p:cNvPr>
          <p:cNvSpPr txBox="1"/>
          <p:nvPr/>
        </p:nvSpPr>
        <p:spPr>
          <a:xfrm>
            <a:off x="472966" y="3195145"/>
            <a:ext cx="1292341" cy="369332"/>
          </a:xfrm>
          <a:prstGeom prst="rect">
            <a:avLst/>
          </a:prstGeom>
          <a:noFill/>
        </p:spPr>
        <p:txBody>
          <a:bodyPr wrap="none" rtlCol="0">
            <a:spAutoFit/>
          </a:bodyPr>
          <a:lstStyle/>
          <a:p>
            <a:r>
              <a:rPr lang="en-US" dirty="0"/>
              <a:t>Declination</a:t>
            </a:r>
          </a:p>
        </p:txBody>
      </p:sp>
      <p:pic>
        <p:nvPicPr>
          <p:cNvPr id="4" name="Picture 3" descr="A map of a large globe&#10;&#10;Description automatically generated with medium confidence">
            <a:extLst>
              <a:ext uri="{FF2B5EF4-FFF2-40B4-BE49-F238E27FC236}">
                <a16:creationId xmlns:a16="http://schemas.microsoft.com/office/drawing/2014/main" id="{ED26A4F7-A928-17C2-932D-BDCDA2E940DF}"/>
              </a:ext>
            </a:extLst>
          </p:cNvPr>
          <p:cNvPicPr>
            <a:picLocks noChangeAspect="1"/>
          </p:cNvPicPr>
          <p:nvPr/>
        </p:nvPicPr>
        <p:blipFill rotWithShape="1">
          <a:blip r:embed="rId2"/>
          <a:srcRect l="2863" t="22729" r="2863" b="23059"/>
          <a:stretch/>
        </p:blipFill>
        <p:spPr>
          <a:xfrm>
            <a:off x="1741848" y="1788969"/>
            <a:ext cx="6262864" cy="270116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C6D420-915F-FF9A-5E10-36C8F57620C4}"/>
                  </a:ext>
                </a:extLst>
              </p:cNvPr>
              <p:cNvSpPr txBox="1"/>
              <p:nvPr/>
            </p:nvSpPr>
            <p:spPr>
              <a:xfrm>
                <a:off x="1240221" y="704193"/>
                <a:ext cx="6885218" cy="923330"/>
              </a:xfrm>
              <a:prstGeom prst="rect">
                <a:avLst/>
              </a:prstGeom>
              <a:noFill/>
            </p:spPr>
            <p:txBody>
              <a:bodyPr wrap="none" rtlCol="0">
                <a:spAutoFit/>
              </a:bodyPr>
              <a:lstStyle/>
              <a:p>
                <a:pPr marL="285750" indent="-285750">
                  <a:buFont typeface="Arial" panose="020B0604020202020204" pitchFamily="34" charset="0"/>
                  <a:buChar char="•"/>
                </a:pPr>
                <a:r>
                  <a:rPr lang="en-US" dirty="0"/>
                  <a:t>Another set of clusters  spanning 5000 </a:t>
                </a:r>
                <a14:m>
                  <m:oMath xmlns:m="http://schemas.openxmlformats.org/officeDocument/2006/math">
                    <m:sSup>
                      <m:sSupPr>
                        <m:ctrlPr>
                          <a:rPr lang="en-US" i="1" smtClean="0">
                            <a:latin typeface="Cambria Math" panose="02040503050406030204" pitchFamily="18" charset="0"/>
                          </a:rPr>
                        </m:ctrlPr>
                      </m:sSupPr>
                      <m:e>
                        <m:r>
                          <m:rPr>
                            <m:sty m:val="p"/>
                          </m:rPr>
                          <a:rPr lang="en-US" b="0" i="0" smtClean="0">
                            <a:latin typeface="Cambria Math" panose="02040503050406030204" pitchFamily="18" charset="0"/>
                          </a:rPr>
                          <m:t>deg</m:t>
                        </m:r>
                      </m:e>
                      <m:sup>
                        <m:r>
                          <a:rPr lang="en-US" b="0" i="0" smtClean="0">
                            <a:latin typeface="Cambria Math" panose="02040503050406030204" pitchFamily="18" charset="0"/>
                          </a:rPr>
                          <m:t>2</m:t>
                        </m:r>
                      </m:sup>
                    </m:sSup>
                    <m:r>
                      <a:rPr lang="en-US" b="0" i="0" smtClean="0">
                        <a:latin typeface="Cambria Math" panose="02040503050406030204" pitchFamily="18" charset="0"/>
                      </a:rPr>
                      <m:t> </m:t>
                    </m:r>
                  </m:oMath>
                </a14:m>
                <a:r>
                  <a:rPr lang="en-US" dirty="0"/>
                  <a:t>with similar depth.</a:t>
                </a:r>
              </a:p>
              <a:p>
                <a:pPr marL="285750" indent="-285750">
                  <a:buFont typeface="Arial" panose="020B0604020202020204" pitchFamily="34" charset="0"/>
                  <a:buChar char="•"/>
                </a:pPr>
                <a:r>
                  <a:rPr lang="en-US" dirty="0"/>
                  <a:t>Galaxy selection/photometry is processed with the same pipeline.  </a:t>
                </a:r>
              </a:p>
              <a:p>
                <a:pPr marL="285750" indent="-285750">
                  <a:buFont typeface="Arial" panose="020B0604020202020204" pitchFamily="34" charset="0"/>
                  <a:buChar char="•"/>
                </a:pPr>
                <a:r>
                  <a:rPr lang="en-US" dirty="0"/>
                  <a:t>Similar quality of weak lensing data as DES-Y3 </a:t>
                </a:r>
              </a:p>
            </p:txBody>
          </p:sp>
        </mc:Choice>
        <mc:Fallback xmlns="">
          <p:sp>
            <p:nvSpPr>
              <p:cNvPr id="5" name="TextBox 4">
                <a:extLst>
                  <a:ext uri="{FF2B5EF4-FFF2-40B4-BE49-F238E27FC236}">
                    <a16:creationId xmlns:a16="http://schemas.microsoft.com/office/drawing/2014/main" id="{F0C6D420-915F-FF9A-5E10-36C8F57620C4}"/>
                  </a:ext>
                </a:extLst>
              </p:cNvPr>
              <p:cNvSpPr txBox="1">
                <a:spLocks noRot="1" noChangeAspect="1" noMove="1" noResize="1" noEditPoints="1" noAdjustHandles="1" noChangeArrowheads="1" noChangeShapeType="1" noTextEdit="1"/>
              </p:cNvSpPr>
              <p:nvPr/>
            </p:nvSpPr>
            <p:spPr>
              <a:xfrm>
                <a:off x="1240221" y="704193"/>
                <a:ext cx="6885218" cy="923330"/>
              </a:xfrm>
              <a:prstGeom prst="rect">
                <a:avLst/>
              </a:prstGeom>
              <a:blipFill>
                <a:blip r:embed="rId3"/>
                <a:stretch>
                  <a:fillRect l="-552" t="-2703" b="-9459"/>
                </a:stretch>
              </a:blipFill>
            </p:spPr>
            <p:txBody>
              <a:bodyPr/>
              <a:lstStyle/>
              <a:p>
                <a:r>
                  <a:rPr lang="en-US">
                    <a:noFill/>
                  </a:rPr>
                  <a:t> </a:t>
                </a:r>
              </a:p>
            </p:txBody>
          </p:sp>
        </mc:Fallback>
      </mc:AlternateContent>
    </p:spTree>
    <p:extLst>
      <p:ext uri="{BB962C8B-B14F-4D97-AF65-F5344CB8AC3E}">
        <p14:creationId xmlns:p14="http://schemas.microsoft.com/office/powerpoint/2010/main" val="1341356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23B4-A398-0BFB-3E35-AAE99F65991C}"/>
              </a:ext>
            </a:extLst>
          </p:cNvPr>
          <p:cNvSpPr>
            <a:spLocks noGrp="1"/>
          </p:cNvSpPr>
          <p:nvPr>
            <p:ph type="title"/>
          </p:nvPr>
        </p:nvSpPr>
        <p:spPr/>
        <p:txBody>
          <a:bodyPr/>
          <a:lstStyle/>
          <a:p>
            <a:r>
              <a:rPr lang="en-US" dirty="0">
                <a:latin typeface="+mj-lt"/>
              </a:rPr>
              <a:t>Conclusions</a:t>
            </a:r>
          </a:p>
        </p:txBody>
      </p:sp>
      <p:sp>
        <p:nvSpPr>
          <p:cNvPr id="3" name="Content Placeholder 2">
            <a:extLst>
              <a:ext uri="{FF2B5EF4-FFF2-40B4-BE49-F238E27FC236}">
                <a16:creationId xmlns:a16="http://schemas.microsoft.com/office/drawing/2014/main" id="{5E9C83CD-6BF2-8BF5-B6E6-A06472C0F3B9}"/>
              </a:ext>
            </a:extLst>
          </p:cNvPr>
          <p:cNvSpPr>
            <a:spLocks noGrp="1"/>
          </p:cNvSpPr>
          <p:nvPr>
            <p:ph sz="quarter" idx="10"/>
          </p:nvPr>
        </p:nvSpPr>
        <p:spPr/>
        <p:txBody>
          <a:bodyPr>
            <a:normAutofit/>
          </a:bodyPr>
          <a:lstStyle/>
          <a:p>
            <a:pPr>
              <a:buFont typeface="Arial" panose="020B0604020202020204" pitchFamily="34" charset="0"/>
              <a:buChar char="•"/>
            </a:pPr>
            <a:r>
              <a:rPr lang="en-US" dirty="0">
                <a:latin typeface="+mn-lt"/>
              </a:rPr>
              <a:t>We have developed an analysis framework to jointly model three key probes in the Dark Energy Survey: </a:t>
            </a:r>
            <a:br>
              <a:rPr lang="en-US" dirty="0">
                <a:latin typeface="+mn-lt"/>
              </a:rPr>
            </a:br>
            <a:r>
              <a:rPr lang="en-US" dirty="0">
                <a:solidFill>
                  <a:srgbClr val="00B0F0"/>
                </a:solidFill>
                <a:latin typeface="+mn-lt"/>
              </a:rPr>
              <a:t>Galaxy cluster abundances</a:t>
            </a:r>
            <a:r>
              <a:rPr lang="en-US" dirty="0">
                <a:latin typeface="+mn-lt"/>
              </a:rPr>
              <a:t>, </a:t>
            </a:r>
            <a:r>
              <a:rPr lang="en-US" dirty="0">
                <a:solidFill>
                  <a:srgbClr val="92D050"/>
                </a:solidFill>
                <a:latin typeface="+mn-lt"/>
              </a:rPr>
              <a:t>galaxy clustering </a:t>
            </a:r>
            <a:r>
              <a:rPr lang="en-US" dirty="0">
                <a:latin typeface="+mn-lt"/>
              </a:rPr>
              <a:t>and </a:t>
            </a:r>
            <a:r>
              <a:rPr lang="en-US" dirty="0">
                <a:solidFill>
                  <a:srgbClr val="FFA500"/>
                </a:solidFill>
                <a:latin typeface="+mn-lt"/>
              </a:rPr>
              <a:t>weak lensing</a:t>
            </a:r>
            <a:r>
              <a:rPr lang="en-US" dirty="0">
                <a:latin typeface="+mn-lt"/>
              </a:rPr>
              <a:t>. </a:t>
            </a:r>
            <a:br>
              <a:rPr lang="en-US" dirty="0">
                <a:latin typeface="+mn-lt"/>
              </a:rPr>
            </a:br>
            <a:endParaRPr lang="en-US" dirty="0">
              <a:latin typeface="+mn-lt"/>
            </a:endParaRPr>
          </a:p>
          <a:p>
            <a:pPr>
              <a:buFont typeface="Arial" panose="020B0604020202020204" pitchFamily="34" charset="0"/>
              <a:buChar char="•"/>
            </a:pPr>
            <a:r>
              <a:rPr lang="en-US" dirty="0">
                <a:latin typeface="+mn-lt"/>
              </a:rPr>
              <a:t>Analysis prioritizes robust inference:</a:t>
            </a:r>
          </a:p>
          <a:p>
            <a:pPr marL="630238" lvl="2" indent="-285750">
              <a:buFont typeface="Wingdings" pitchFamily="2" charset="2"/>
              <a:buChar char="Ø"/>
            </a:pPr>
            <a:r>
              <a:rPr lang="en-US" dirty="0">
                <a:solidFill>
                  <a:schemeClr val="tx1"/>
                </a:solidFill>
                <a:latin typeface="+mn-lt"/>
              </a:rPr>
              <a:t>Forgoes small-scale information which is more sensitive to systematics.</a:t>
            </a:r>
            <a:br>
              <a:rPr lang="en-US" dirty="0">
                <a:solidFill>
                  <a:schemeClr val="tx1"/>
                </a:solidFill>
                <a:latin typeface="+mn-lt"/>
              </a:rPr>
            </a:br>
            <a:endParaRPr lang="en-US" dirty="0">
              <a:solidFill>
                <a:schemeClr val="tx1"/>
              </a:solidFill>
              <a:latin typeface="+mn-lt"/>
            </a:endParaRPr>
          </a:p>
          <a:p>
            <a:pPr marL="630238" lvl="2" indent="-285750">
              <a:buFont typeface="Wingdings" pitchFamily="2" charset="2"/>
              <a:buChar char="Ø"/>
            </a:pPr>
            <a:r>
              <a:rPr lang="en-US" dirty="0">
                <a:solidFill>
                  <a:schemeClr val="tx1"/>
                </a:solidFill>
                <a:latin typeface="+mn-lt"/>
              </a:rPr>
              <a:t>Accuracy validated for full DES precision:</a:t>
            </a:r>
          </a:p>
          <a:p>
            <a:pPr marL="973137" lvl="3" indent="-285750">
              <a:buFont typeface="Wingdings" pitchFamily="2" charset="2"/>
              <a:buChar char="ü"/>
            </a:pPr>
            <a:r>
              <a:rPr lang="en-US" dirty="0">
                <a:solidFill>
                  <a:schemeClr val="tx1"/>
                </a:solidFill>
                <a:latin typeface="+mn-lt"/>
              </a:rPr>
              <a:t>Robust against 9 different possible model mis-specifications.</a:t>
            </a:r>
          </a:p>
          <a:p>
            <a:pPr marL="973137" lvl="3" indent="-285750">
              <a:buFont typeface="Wingdings" pitchFamily="2" charset="2"/>
              <a:buChar char="ü"/>
            </a:pPr>
            <a:r>
              <a:rPr lang="en-US" dirty="0">
                <a:solidFill>
                  <a:schemeClr val="tx1"/>
                </a:solidFill>
                <a:latin typeface="+mn-lt"/>
              </a:rPr>
              <a:t>Recover true cosmology in newly developed simulations.</a:t>
            </a:r>
            <a:br>
              <a:rPr lang="en-US" dirty="0">
                <a:solidFill>
                  <a:schemeClr val="tx1"/>
                </a:solidFill>
                <a:latin typeface="+mn-lt"/>
              </a:rPr>
            </a:br>
            <a:endParaRPr lang="en-US" dirty="0">
              <a:solidFill>
                <a:schemeClr val="tx1"/>
              </a:solidFill>
              <a:latin typeface="+mn-lt"/>
            </a:endParaRPr>
          </a:p>
        </p:txBody>
      </p:sp>
    </p:spTree>
    <p:extLst>
      <p:ext uri="{BB962C8B-B14F-4D97-AF65-F5344CB8AC3E}">
        <p14:creationId xmlns:p14="http://schemas.microsoft.com/office/powerpoint/2010/main" val="3413799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23B4-A398-0BFB-3E35-AAE99F65991C}"/>
              </a:ext>
            </a:extLst>
          </p:cNvPr>
          <p:cNvSpPr>
            <a:spLocks noGrp="1"/>
          </p:cNvSpPr>
          <p:nvPr>
            <p:ph type="title"/>
          </p:nvPr>
        </p:nvSpPr>
        <p:spPr/>
        <p:txBody>
          <a:bodyPr/>
          <a:lstStyle/>
          <a:p>
            <a:r>
              <a:rPr lang="en-US" dirty="0">
                <a:latin typeface="+mj-lt"/>
              </a:rPr>
              <a:t>Conclusions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9C83CD-6BF2-8BF5-B6E6-A06472C0F3B9}"/>
                  </a:ext>
                </a:extLst>
              </p:cNvPr>
              <p:cNvSpPr>
                <a:spLocks noGrp="1"/>
              </p:cNvSpPr>
              <p:nvPr>
                <p:ph sz="quarter" idx="10"/>
              </p:nvPr>
            </p:nvSpPr>
            <p:spPr/>
            <p:txBody>
              <a:bodyPr>
                <a:noAutofit/>
              </a:bodyPr>
              <a:lstStyle/>
              <a:p>
                <a:pPr>
                  <a:buFont typeface="Arial" panose="020B0604020202020204" pitchFamily="34" charset="0"/>
                  <a:buChar char="•"/>
                </a:pPr>
                <a:r>
                  <a:rPr lang="en-US" dirty="0">
                    <a:solidFill>
                      <a:schemeClr val="tx1"/>
                    </a:solidFill>
                    <a:latin typeface="+mn-lt"/>
                  </a:rPr>
                  <a:t>We have applied this method on DES-Y3 and find </a:t>
                </a:r>
              </a:p>
              <a:p>
                <a:pPr marL="630238" lvl="2" indent="-285750">
                  <a:buFont typeface="Wingdings" pitchFamily="2" charset="2"/>
                  <a:buChar char="Ø"/>
                </a:pPr>
                <a:r>
                  <a:rPr lang="en-US" dirty="0">
                    <a:solidFill>
                      <a:srgbClr val="00B0F0"/>
                    </a:solidFill>
                    <a:latin typeface="+mn-lt"/>
                  </a:rPr>
                  <a:t>Galaxy cluster abundances</a:t>
                </a:r>
                <a:r>
                  <a:rPr lang="en-US" dirty="0">
                    <a:latin typeface="+mn-lt"/>
                  </a:rPr>
                  <a:t>, </a:t>
                </a:r>
                <a:r>
                  <a:rPr lang="en-US" dirty="0">
                    <a:solidFill>
                      <a:srgbClr val="92D050"/>
                    </a:solidFill>
                    <a:latin typeface="+mn-lt"/>
                  </a:rPr>
                  <a:t>galaxy clustering </a:t>
                </a:r>
                <a:r>
                  <a:rPr lang="en-US" dirty="0">
                    <a:solidFill>
                      <a:schemeClr val="tx1"/>
                    </a:solidFill>
                    <a:latin typeface="+mn-lt"/>
                  </a:rPr>
                  <a:t>and</a:t>
                </a:r>
                <a:r>
                  <a:rPr lang="en-US" dirty="0">
                    <a:latin typeface="+mn-lt"/>
                  </a:rPr>
                  <a:t> </a:t>
                </a:r>
                <a:r>
                  <a:rPr lang="en-US" dirty="0">
                    <a:solidFill>
                      <a:srgbClr val="FFA500"/>
                    </a:solidFill>
                    <a:latin typeface="+mn-lt"/>
                  </a:rPr>
                  <a:t>weak lensing</a:t>
                </a:r>
                <a:r>
                  <a:rPr lang="en-US" dirty="0">
                    <a:solidFill>
                      <a:schemeClr val="tx1"/>
                    </a:solidFill>
                    <a:latin typeface="+mn-lt"/>
                  </a:rPr>
                  <a:t> are internally consistent under </a:t>
                </a:r>
                <a14:m>
                  <m:oMath xmlns:m="http://schemas.openxmlformats.org/officeDocument/2006/math">
                    <m:r>
                      <m:rPr>
                        <m:sty m:val="p"/>
                      </m:rPr>
                      <a:rPr lang="en-US" b="0" i="0" smtClean="0">
                        <a:solidFill>
                          <a:schemeClr val="tx1"/>
                        </a:solidFill>
                        <a:latin typeface="Cambria Math" panose="02040503050406030204" pitchFamily="18" charset="0"/>
                      </a:rPr>
                      <m:t>ΛCDM</m:t>
                    </m:r>
                  </m:oMath>
                </a14:m>
                <a:r>
                  <a:rPr lang="en-US" dirty="0">
                    <a:solidFill>
                      <a:schemeClr val="tx1"/>
                    </a:solidFill>
                    <a:latin typeface="+mn-lt"/>
                  </a:rPr>
                  <a:t>. </a:t>
                </a:r>
                <a:br>
                  <a:rPr lang="en-US" dirty="0">
                    <a:solidFill>
                      <a:schemeClr val="tx1"/>
                    </a:solidFill>
                    <a:latin typeface="+mn-lt"/>
                  </a:rPr>
                </a:br>
                <a:endParaRPr lang="en-US" dirty="0">
                  <a:solidFill>
                    <a:schemeClr val="tx1"/>
                  </a:solidFill>
                  <a:latin typeface="+mn-lt"/>
                </a:endParaRPr>
              </a:p>
              <a:p>
                <a:pPr marL="630238" lvl="2" indent="-285750">
                  <a:buFont typeface="Wingdings" pitchFamily="2" charset="2"/>
                  <a:buChar char="Ø"/>
                </a:pPr>
                <a:r>
                  <a:rPr lang="en-US" dirty="0">
                    <a:solidFill>
                      <a:schemeClr val="tx1"/>
                    </a:solidFill>
                    <a:latin typeface="+mn-lt"/>
                  </a:rPr>
                  <a:t>Joint analyses of all three probes lead to constraints on the amplitude of cosmic structure consistent with Planck CMB within 1</a:t>
                </a:r>
                <a14:m>
                  <m:oMath xmlns:m="http://schemas.openxmlformats.org/officeDocument/2006/math">
                    <m:r>
                      <a:rPr lang="en-US" b="0" i="1" smtClean="0">
                        <a:solidFill>
                          <a:schemeClr val="tx1"/>
                        </a:solidFill>
                        <a:latin typeface="Cambria Math" panose="02040503050406030204" pitchFamily="18" charset="0"/>
                      </a:rPr>
                      <m:t>𝜎</m:t>
                    </m:r>
                    <m:r>
                      <a:rPr lang="en-US" b="0" i="1" smtClean="0">
                        <a:solidFill>
                          <a:schemeClr val="tx1"/>
                        </a:solidFill>
                        <a:latin typeface="Cambria Math" panose="02040503050406030204" pitchFamily="18" charset="0"/>
                      </a:rPr>
                      <m:t>. </m:t>
                    </m:r>
                  </m:oMath>
                </a14:m>
                <a:endParaRPr lang="en-US" dirty="0">
                  <a:solidFill>
                    <a:schemeClr val="tx1"/>
                  </a:solidFill>
                  <a:latin typeface="+mn-lt"/>
                </a:endParaRPr>
              </a:p>
              <a:p>
                <a:pPr marL="630238" lvl="2" indent="-285750">
                  <a:buFont typeface="Wingdings" pitchFamily="2" charset="2"/>
                  <a:buChar char="Ø"/>
                </a:pPr>
                <a:endParaRPr lang="en-US" dirty="0">
                  <a:solidFill>
                    <a:schemeClr val="tx1"/>
                  </a:solidFill>
                  <a:latin typeface="+mn-lt"/>
                </a:endParaRPr>
              </a:p>
              <a:p>
                <a:pPr marL="285750" lvl="1" indent="-285750">
                  <a:buFont typeface="Arial" panose="020B0604020202020204" pitchFamily="34" charset="0"/>
                  <a:buChar char="•"/>
                </a:pPr>
                <a:r>
                  <a:rPr lang="en-US" dirty="0">
                    <a:solidFill>
                      <a:schemeClr val="tx1"/>
                    </a:solidFill>
                    <a:latin typeface="+mn-lt"/>
                  </a:rPr>
                  <a:t>We will soon improve the analysis with DES-Y6 and Decade data and conduct a comprehensive test of the cosmological model. </a:t>
                </a:r>
              </a:p>
              <a:p>
                <a:pPr lvl="2"/>
                <a:endParaRPr lang="en-US" dirty="0">
                  <a:solidFill>
                    <a:schemeClr val="tx1"/>
                  </a:solidFill>
                  <a:latin typeface="+mn-lt"/>
                </a:endParaRPr>
              </a:p>
              <a:p>
                <a:pPr marL="285750" lvl="1" indent="-285750">
                  <a:buFont typeface="Arial" panose="020B0604020202020204" pitchFamily="34" charset="0"/>
                  <a:buChar char="•"/>
                </a:pPr>
                <a:r>
                  <a:rPr lang="en-US" dirty="0">
                    <a:solidFill>
                      <a:schemeClr val="tx1"/>
                    </a:solidFill>
                    <a:latin typeface="+mn-lt"/>
                  </a:rPr>
                  <a:t>The associated ~16k cluster samples are publicly available at </a:t>
                </a:r>
                <a:r>
                  <a:rPr lang="en-US" dirty="0">
                    <a:solidFill>
                      <a:schemeClr val="tx2">
                        <a:lumMod val="40000"/>
                        <a:lumOff val="60000"/>
                      </a:schemeClr>
                    </a:solidFill>
                    <a:latin typeface="+mn-lt"/>
                    <a:hlinkClick r:id="rId3">
                      <a:extLst>
                        <a:ext uri="{A12FA001-AC4F-418D-AE19-62706E023703}">
                          <ahyp:hlinkClr xmlns:ahyp="http://schemas.microsoft.com/office/drawing/2018/hyperlinkcolor" val="tx"/>
                        </a:ext>
                      </a:extLst>
                    </a:hlinkClick>
                  </a:rPr>
                  <a:t>https://des.ncsa.illinois.edu/releases/y3a2/Y3key-cluster</a:t>
                </a:r>
                <a:r>
                  <a:rPr lang="en-US" dirty="0">
                    <a:solidFill>
                      <a:schemeClr val="tx2">
                        <a:lumMod val="40000"/>
                        <a:lumOff val="60000"/>
                      </a:schemeClr>
                    </a:solidFill>
                    <a:latin typeface="+mn-lt"/>
                  </a:rPr>
                  <a:t>. </a:t>
                </a:r>
              </a:p>
              <a:p>
                <a:pPr lvl="2"/>
                <a:endParaRPr lang="en-US" dirty="0">
                  <a:solidFill>
                    <a:schemeClr val="tx1"/>
                  </a:solidFill>
                  <a:latin typeface="+mn-lt"/>
                </a:endParaRPr>
              </a:p>
            </p:txBody>
          </p:sp>
        </mc:Choice>
        <mc:Fallback xmlns="">
          <p:sp>
            <p:nvSpPr>
              <p:cNvPr id="3" name="Content Placeholder 2">
                <a:extLst>
                  <a:ext uri="{FF2B5EF4-FFF2-40B4-BE49-F238E27FC236}">
                    <a16:creationId xmlns:a16="http://schemas.microsoft.com/office/drawing/2014/main" id="{5E9C83CD-6BF2-8BF5-B6E6-A06472C0F3B9}"/>
                  </a:ext>
                </a:extLst>
              </p:cNvPr>
              <p:cNvSpPr>
                <a:spLocks noGrp="1" noRot="1" noChangeAspect="1" noMove="1" noResize="1" noEditPoints="1" noAdjustHandles="1" noChangeArrowheads="1" noChangeShapeType="1" noTextEdit="1"/>
              </p:cNvSpPr>
              <p:nvPr>
                <p:ph sz="quarter" idx="10"/>
              </p:nvPr>
            </p:nvSpPr>
            <p:spPr>
              <a:blipFill>
                <a:blip r:embed="rId4"/>
                <a:stretch>
                  <a:fillRect l="-1812" t="-673" r="-988" b="-1347"/>
                </a:stretch>
              </a:blipFill>
            </p:spPr>
            <p:txBody>
              <a:bodyPr/>
              <a:lstStyle/>
              <a:p>
                <a:r>
                  <a:rPr lang="en-US">
                    <a:noFill/>
                  </a:rPr>
                  <a:t> </a:t>
                </a:r>
              </a:p>
            </p:txBody>
          </p:sp>
        </mc:Fallback>
      </mc:AlternateContent>
    </p:spTree>
    <p:extLst>
      <p:ext uri="{BB962C8B-B14F-4D97-AF65-F5344CB8AC3E}">
        <p14:creationId xmlns:p14="http://schemas.microsoft.com/office/powerpoint/2010/main" val="556404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711A6-BE69-AD28-D98A-BD2AE115DA58}"/>
              </a:ext>
            </a:extLst>
          </p:cNvPr>
          <p:cNvSpPr>
            <a:spLocks noGrp="1"/>
          </p:cNvSpPr>
          <p:nvPr>
            <p:ph type="ctrTitle"/>
          </p:nvPr>
        </p:nvSpPr>
        <p:spPr/>
        <p:txBody>
          <a:bodyPr/>
          <a:lstStyle/>
          <a:p>
            <a:r>
              <a:rPr lang="en-US" dirty="0"/>
              <a:t>Backup slides</a:t>
            </a:r>
          </a:p>
        </p:txBody>
      </p:sp>
      <p:sp>
        <p:nvSpPr>
          <p:cNvPr id="3" name="Text Placeholder 2">
            <a:extLst>
              <a:ext uri="{FF2B5EF4-FFF2-40B4-BE49-F238E27FC236}">
                <a16:creationId xmlns:a16="http://schemas.microsoft.com/office/drawing/2014/main" id="{511E57B5-4FFB-49C3-375B-EBD5BBD55DF6}"/>
              </a:ext>
            </a:extLst>
          </p:cNvPr>
          <p:cNvSpPr>
            <a:spLocks noGrp="1"/>
          </p:cNvSpPr>
          <p:nvPr>
            <p:ph type="body" sz="quarter" idx="18"/>
          </p:nvPr>
        </p:nvSpPr>
        <p:spPr/>
        <p:txBody>
          <a:bodyPr/>
          <a:lstStyle/>
          <a:p>
            <a:endParaRPr lang="en-US"/>
          </a:p>
        </p:txBody>
      </p:sp>
      <p:sp>
        <p:nvSpPr>
          <p:cNvPr id="4" name="Subtitle 3">
            <a:extLst>
              <a:ext uri="{FF2B5EF4-FFF2-40B4-BE49-F238E27FC236}">
                <a16:creationId xmlns:a16="http://schemas.microsoft.com/office/drawing/2014/main" id="{815E3F24-4236-0E70-3338-A492AD94CD2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75044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FBC1F0D-D7B3-A079-721C-626CC4877673}"/>
                  </a:ext>
                </a:extLst>
              </p:cNvPr>
              <p:cNvSpPr txBox="1"/>
              <p:nvPr/>
            </p:nvSpPr>
            <p:spPr>
              <a:xfrm>
                <a:off x="7405146" y="15186"/>
                <a:ext cx="1396536" cy="338554"/>
              </a:xfrm>
              <a:prstGeom prst="rect">
                <a:avLst/>
              </a:prstGeom>
              <a:noFill/>
            </p:spPr>
            <p:txBody>
              <a:bodyPr wrap="none" rtlCol="0">
                <a:spAutoFit/>
              </a:bodyPr>
              <a:lstStyle/>
              <a:p>
                <a:r>
                  <a:rPr lang="en-US" sz="1600" dirty="0">
                    <a:solidFill>
                      <a:srgbClr val="B0E0E7"/>
                    </a:solidFill>
                    <a:latin typeface="+mn-lt"/>
                  </a:rPr>
                  <a:t>Model (</a:t>
                </a:r>
                <a14:m>
                  <m:oMath xmlns:m="http://schemas.openxmlformats.org/officeDocument/2006/math">
                    <m:r>
                      <m:rPr>
                        <m:sty m:val="p"/>
                      </m:rPr>
                      <a:rPr lang="en-US" sz="1600" b="0" i="0" smtClean="0">
                        <a:solidFill>
                          <a:srgbClr val="B0E0E7"/>
                        </a:solidFill>
                        <a:latin typeface="Cambria Math" panose="02040503050406030204" pitchFamily="18" charset="0"/>
                      </a:rPr>
                      <m:t>Λ</m:t>
                    </m:r>
                  </m:oMath>
                </a14:m>
                <a:r>
                  <a:rPr lang="en-US" sz="1600" dirty="0">
                    <a:solidFill>
                      <a:srgbClr val="B0E0E7"/>
                    </a:solidFill>
                    <a:latin typeface="+mn-lt"/>
                  </a:rPr>
                  <a:t>CDM)</a:t>
                </a:r>
              </a:p>
            </p:txBody>
          </p:sp>
        </mc:Choice>
        <mc:Fallback xmlns="">
          <p:sp>
            <p:nvSpPr>
              <p:cNvPr id="14" name="TextBox 13">
                <a:extLst>
                  <a:ext uri="{FF2B5EF4-FFF2-40B4-BE49-F238E27FC236}">
                    <a16:creationId xmlns:a16="http://schemas.microsoft.com/office/drawing/2014/main" id="{EFBC1F0D-D7B3-A079-721C-626CC4877673}"/>
                  </a:ext>
                </a:extLst>
              </p:cNvPr>
              <p:cNvSpPr txBox="1">
                <a:spLocks noRot="1" noChangeAspect="1" noMove="1" noResize="1" noEditPoints="1" noAdjustHandles="1" noChangeArrowheads="1" noChangeShapeType="1" noTextEdit="1"/>
              </p:cNvSpPr>
              <p:nvPr/>
            </p:nvSpPr>
            <p:spPr>
              <a:xfrm>
                <a:off x="7405146" y="15186"/>
                <a:ext cx="1396536" cy="338554"/>
              </a:xfrm>
              <a:prstGeom prst="rect">
                <a:avLst/>
              </a:prstGeom>
              <a:blipFill>
                <a:blip r:embed="rId4"/>
                <a:stretch>
                  <a:fillRect l="-2703" r="-901" b="-2142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07D5A980-36C5-F468-08EB-EA6E6A864363}"/>
              </a:ext>
            </a:extLst>
          </p:cNvPr>
          <p:cNvSpPr txBox="1"/>
          <p:nvPr/>
        </p:nvSpPr>
        <p:spPr>
          <a:xfrm>
            <a:off x="5956614" y="15186"/>
            <a:ext cx="1361270" cy="338554"/>
          </a:xfrm>
          <a:prstGeom prst="rect">
            <a:avLst/>
          </a:prstGeom>
          <a:noFill/>
        </p:spPr>
        <p:txBody>
          <a:bodyPr wrap="none" rtlCol="0">
            <a:spAutoFit/>
          </a:bodyPr>
          <a:lstStyle/>
          <a:p>
            <a:r>
              <a:rPr lang="en-US" sz="1600" dirty="0">
                <a:solidFill>
                  <a:schemeClr val="tx2">
                    <a:lumMod val="40000"/>
                    <a:lumOff val="60000"/>
                  </a:schemeClr>
                </a:solidFill>
                <a:latin typeface="+mn-lt"/>
              </a:rPr>
              <a:t>Measurement</a:t>
            </a:r>
          </a:p>
        </p:txBody>
      </p:sp>
      <p:sp>
        <p:nvSpPr>
          <p:cNvPr id="19" name="TextBox 18">
            <a:extLst>
              <a:ext uri="{FF2B5EF4-FFF2-40B4-BE49-F238E27FC236}">
                <a16:creationId xmlns:a16="http://schemas.microsoft.com/office/drawing/2014/main" id="{A2B6B474-6AD5-8164-C28F-088234066E27}"/>
              </a:ext>
            </a:extLst>
          </p:cNvPr>
          <p:cNvSpPr txBox="1"/>
          <p:nvPr/>
        </p:nvSpPr>
        <p:spPr>
          <a:xfrm>
            <a:off x="516287" y="597752"/>
            <a:ext cx="5694355" cy="1477328"/>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2">
                    <a:lumMod val="40000"/>
                    <a:lumOff val="60000"/>
                  </a:schemeClr>
                </a:solidFill>
                <a:latin typeface="+mn-lt"/>
                <a:sym typeface="Wingdings" pitchFamily="2" charset="2"/>
              </a:rPr>
              <a:t>Systematics</a:t>
            </a:r>
            <a:r>
              <a:rPr lang="en-US" dirty="0">
                <a:solidFill>
                  <a:schemeClr val="accent6">
                    <a:lumMod val="60000"/>
                    <a:lumOff val="40000"/>
                  </a:schemeClr>
                </a:solidFill>
                <a:latin typeface="+mn-lt"/>
                <a:sym typeface="Wingdings" pitchFamily="2" charset="2"/>
              </a:rPr>
              <a:t> </a:t>
            </a:r>
            <a:r>
              <a:rPr lang="en-US" dirty="0">
                <a:latin typeface="+mn-lt"/>
                <a:sym typeface="Wingdings" pitchFamily="2" charset="2"/>
              </a:rPr>
              <a:t>or </a:t>
            </a:r>
            <a:r>
              <a:rPr lang="en-US" dirty="0">
                <a:solidFill>
                  <a:srgbClr val="00B0F0"/>
                </a:solidFill>
                <a:latin typeface="+mn-lt"/>
                <a:sym typeface="Wingdings" pitchFamily="2" charset="2"/>
              </a:rPr>
              <a:t>statistical fluctuations or </a:t>
            </a:r>
            <a:r>
              <a:rPr lang="en-US" dirty="0">
                <a:solidFill>
                  <a:srgbClr val="92D050"/>
                </a:solidFill>
                <a:latin typeface="+mn-lt"/>
                <a:sym typeface="Wingdings" pitchFamily="2" charset="2"/>
              </a:rPr>
              <a:t>new physics? </a:t>
            </a:r>
            <a:r>
              <a:rPr lang="en-US" dirty="0">
                <a:latin typeface="+mn-lt"/>
                <a:sym typeface="Wingdings" pitchFamily="2" charset="2"/>
              </a:rPr>
              <a:t>The </a:t>
            </a:r>
            <a:r>
              <a:rPr lang="en-US" b="1" dirty="0">
                <a:latin typeface="+mn-lt"/>
                <a:sym typeface="Wingdings" pitchFamily="2" charset="2"/>
              </a:rPr>
              <a:t>Dark Energy Survey </a:t>
            </a:r>
            <a:r>
              <a:rPr lang="en-US" dirty="0">
                <a:latin typeface="+mn-lt"/>
                <a:sym typeface="Wingdings" pitchFamily="2" charset="2"/>
              </a:rPr>
              <a:t>has multiple probes:</a:t>
            </a:r>
          </a:p>
          <a:p>
            <a:pPr lvl="1"/>
            <a:r>
              <a:rPr lang="en-US" dirty="0">
                <a:latin typeface="+mn-lt"/>
              </a:rPr>
              <a:t>1. </a:t>
            </a:r>
            <a:r>
              <a:rPr lang="en-US" dirty="0">
                <a:solidFill>
                  <a:schemeClr val="tx2">
                    <a:lumMod val="40000"/>
                    <a:lumOff val="60000"/>
                  </a:schemeClr>
                </a:solidFill>
                <a:latin typeface="+mn-lt"/>
              </a:rPr>
              <a:t>Consistency check between probes </a:t>
            </a:r>
            <a:br>
              <a:rPr lang="en-US" dirty="0">
                <a:latin typeface="+mn-lt"/>
              </a:rPr>
            </a:br>
            <a:r>
              <a:rPr lang="en-US" dirty="0">
                <a:latin typeface="+mn-lt"/>
              </a:rPr>
              <a:t>2. </a:t>
            </a:r>
            <a:r>
              <a:rPr lang="en-US" dirty="0">
                <a:solidFill>
                  <a:srgbClr val="00B0F0"/>
                </a:solidFill>
                <a:latin typeface="+mn-lt"/>
              </a:rPr>
              <a:t>Joint analyses of different probes</a:t>
            </a:r>
            <a:br>
              <a:rPr lang="en-US" dirty="0">
                <a:latin typeface="+mn-lt"/>
              </a:rPr>
            </a:br>
            <a:endParaRPr lang="en-US" dirty="0">
              <a:latin typeface="+mn-lt"/>
            </a:endParaRPr>
          </a:p>
        </p:txBody>
      </p:sp>
      <p:sp>
        <p:nvSpPr>
          <p:cNvPr id="20" name="Title 1">
            <a:extLst>
              <a:ext uri="{FF2B5EF4-FFF2-40B4-BE49-F238E27FC236}">
                <a16:creationId xmlns:a16="http://schemas.microsoft.com/office/drawing/2014/main" id="{6FE4375F-BA62-F9E4-9C01-B38BDB108B55}"/>
              </a:ext>
            </a:extLst>
          </p:cNvPr>
          <p:cNvSpPr>
            <a:spLocks noGrp="1"/>
          </p:cNvSpPr>
          <p:nvPr>
            <p:ph type="title"/>
          </p:nvPr>
        </p:nvSpPr>
        <p:spPr>
          <a:xfrm>
            <a:off x="516288" y="109728"/>
            <a:ext cx="7707862" cy="488024"/>
          </a:xfrm>
        </p:spPr>
        <p:txBody>
          <a:bodyPr/>
          <a:lstStyle/>
          <a:p>
            <a:r>
              <a:rPr lang="en-US" dirty="0">
                <a:latin typeface="+mj-lt"/>
                <a:cs typeface="Arial" panose="020B0604020202020204" pitchFamily="34" charset="0"/>
              </a:rPr>
              <a:t>Current status on structure measurement </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AC866AB-484D-7015-5DCF-467EDA1D013C}"/>
                  </a:ext>
                </a:extLst>
              </p:cNvPr>
              <p:cNvSpPr txBox="1"/>
              <p:nvPr/>
            </p:nvSpPr>
            <p:spPr>
              <a:xfrm>
                <a:off x="5444457" y="4337616"/>
                <a:ext cx="3746538" cy="839653"/>
              </a:xfrm>
              <a:prstGeom prst="rect">
                <a:avLst/>
              </a:prstGeom>
              <a:noFill/>
            </p:spPr>
            <p:txBody>
              <a:bodyPr wrap="none" rtlCol="0">
                <a:spAutoFit/>
              </a:bodyPr>
              <a:lstStyle/>
              <a:p>
                <a:pPr algn="ctr"/>
                <a14:m>
                  <m:oMath xmlns:m="http://schemas.openxmlformats.org/officeDocument/2006/math">
                    <m:sSub>
                      <m:sSubPr>
                        <m:ctrlPr>
                          <a:rPr lang="en-US" sz="1600" b="0" i="1" smtClean="0">
                            <a:solidFill>
                              <a:schemeClr val="accent4">
                                <a:lumMod val="40000"/>
                                <a:lumOff val="60000"/>
                              </a:schemeClr>
                            </a:solidFill>
                            <a:latin typeface="Cambria Math" panose="02040503050406030204" pitchFamily="18" charset="0"/>
                          </a:rPr>
                        </m:ctrlPr>
                      </m:sSubPr>
                      <m:e>
                        <m:r>
                          <a:rPr lang="en-US" sz="1600" b="0" i="1" smtClean="0">
                            <a:solidFill>
                              <a:schemeClr val="accent4">
                                <a:lumMod val="40000"/>
                                <a:lumOff val="60000"/>
                              </a:schemeClr>
                            </a:solidFill>
                            <a:latin typeface="Cambria Math" panose="02040503050406030204" pitchFamily="18" charset="0"/>
                          </a:rPr>
                          <m:t>𝑆</m:t>
                        </m:r>
                      </m:e>
                      <m:sub>
                        <m:r>
                          <a:rPr lang="en-US" sz="1600" b="0" i="1" smtClean="0">
                            <a:solidFill>
                              <a:schemeClr val="accent4">
                                <a:lumMod val="40000"/>
                                <a:lumOff val="60000"/>
                              </a:schemeClr>
                            </a:solidFill>
                            <a:latin typeface="Cambria Math" panose="02040503050406030204" pitchFamily="18" charset="0"/>
                          </a:rPr>
                          <m:t>8</m:t>
                        </m:r>
                      </m:sub>
                    </m:sSub>
                    <m:r>
                      <a:rPr lang="en-US" sz="1600" b="0" i="1" smtClean="0">
                        <a:solidFill>
                          <a:schemeClr val="accent4">
                            <a:lumMod val="40000"/>
                            <a:lumOff val="60000"/>
                          </a:schemeClr>
                        </a:solidFill>
                        <a:latin typeface="Cambria Math" panose="02040503050406030204" pitchFamily="18" charset="0"/>
                      </a:rPr>
                      <m:t>=</m:t>
                    </m:r>
                    <m:sSub>
                      <m:sSubPr>
                        <m:ctrlPr>
                          <a:rPr lang="en-US" sz="1600" i="1">
                            <a:solidFill>
                              <a:schemeClr val="accent4">
                                <a:lumMod val="40000"/>
                                <a:lumOff val="60000"/>
                              </a:schemeClr>
                            </a:solidFill>
                            <a:latin typeface="Cambria Math" panose="02040503050406030204" pitchFamily="18" charset="0"/>
                          </a:rPr>
                        </m:ctrlPr>
                      </m:sSubPr>
                      <m:e>
                        <m:r>
                          <a:rPr lang="en-US" sz="1600" i="1">
                            <a:solidFill>
                              <a:schemeClr val="accent4">
                                <a:lumMod val="40000"/>
                                <a:lumOff val="60000"/>
                              </a:schemeClr>
                            </a:solidFill>
                            <a:latin typeface="Cambria Math" panose="02040503050406030204" pitchFamily="18" charset="0"/>
                          </a:rPr>
                          <m:t>𝜎</m:t>
                        </m:r>
                      </m:e>
                      <m:sub>
                        <m:r>
                          <a:rPr lang="en-US" sz="1600" i="1">
                            <a:solidFill>
                              <a:schemeClr val="accent4">
                                <a:lumMod val="40000"/>
                                <a:lumOff val="60000"/>
                              </a:schemeClr>
                            </a:solidFill>
                            <a:latin typeface="Cambria Math" panose="02040503050406030204" pitchFamily="18" charset="0"/>
                          </a:rPr>
                          <m:t>8</m:t>
                        </m:r>
                      </m:sub>
                    </m:sSub>
                    <m:rad>
                      <m:radPr>
                        <m:degHide m:val="on"/>
                        <m:ctrlPr>
                          <a:rPr lang="en-US" sz="1600" i="1" smtClean="0">
                            <a:solidFill>
                              <a:schemeClr val="accent4">
                                <a:lumMod val="40000"/>
                                <a:lumOff val="60000"/>
                              </a:schemeClr>
                            </a:solidFill>
                            <a:latin typeface="Cambria Math" panose="02040503050406030204" pitchFamily="18" charset="0"/>
                          </a:rPr>
                        </m:ctrlPr>
                      </m:radPr>
                      <m:deg/>
                      <m:e>
                        <m:d>
                          <m:dPr>
                            <m:ctrlPr>
                              <a:rPr lang="en-US" sz="1600" i="1">
                                <a:solidFill>
                                  <a:schemeClr val="accent4">
                                    <a:lumMod val="40000"/>
                                    <a:lumOff val="60000"/>
                                  </a:schemeClr>
                                </a:solidFill>
                                <a:latin typeface="Cambria Math" panose="02040503050406030204" pitchFamily="18" charset="0"/>
                              </a:rPr>
                            </m:ctrlPr>
                          </m:dPr>
                          <m:e>
                            <m:f>
                              <m:fPr>
                                <m:ctrlPr>
                                  <a:rPr lang="en-US" sz="1600" i="1">
                                    <a:solidFill>
                                      <a:schemeClr val="accent4">
                                        <a:lumMod val="40000"/>
                                        <a:lumOff val="60000"/>
                                      </a:schemeClr>
                                    </a:solidFill>
                                    <a:latin typeface="Cambria Math" panose="02040503050406030204" pitchFamily="18" charset="0"/>
                                  </a:rPr>
                                </m:ctrlPr>
                              </m:fPr>
                              <m:num>
                                <m:sSub>
                                  <m:sSubPr>
                                    <m:ctrlPr>
                                      <a:rPr lang="en-US" sz="1600" i="1">
                                        <a:solidFill>
                                          <a:schemeClr val="accent4">
                                            <a:lumMod val="40000"/>
                                            <a:lumOff val="60000"/>
                                          </a:schemeClr>
                                        </a:solidFill>
                                        <a:latin typeface="Cambria Math" panose="02040503050406030204" pitchFamily="18" charset="0"/>
                                      </a:rPr>
                                    </m:ctrlPr>
                                  </m:sSubPr>
                                  <m:e>
                                    <m:r>
                                      <m:rPr>
                                        <m:sty m:val="p"/>
                                      </m:rPr>
                                      <a:rPr lang="en-US" sz="1600">
                                        <a:solidFill>
                                          <a:schemeClr val="accent4">
                                            <a:lumMod val="40000"/>
                                            <a:lumOff val="60000"/>
                                          </a:schemeClr>
                                        </a:solidFill>
                                        <a:latin typeface="Cambria Math" panose="02040503050406030204" pitchFamily="18" charset="0"/>
                                      </a:rPr>
                                      <m:t>Ω</m:t>
                                    </m:r>
                                  </m:e>
                                  <m:sub>
                                    <m:r>
                                      <a:rPr lang="en-US" sz="1600" i="1">
                                        <a:solidFill>
                                          <a:schemeClr val="accent4">
                                            <a:lumMod val="40000"/>
                                            <a:lumOff val="60000"/>
                                          </a:schemeClr>
                                        </a:solidFill>
                                        <a:latin typeface="Cambria Math" panose="02040503050406030204" pitchFamily="18" charset="0"/>
                                      </a:rPr>
                                      <m:t>𝑚</m:t>
                                    </m:r>
                                  </m:sub>
                                </m:sSub>
                              </m:num>
                              <m:den>
                                <m:r>
                                  <a:rPr lang="en-US" sz="1600" i="1">
                                    <a:solidFill>
                                      <a:schemeClr val="accent4">
                                        <a:lumMod val="40000"/>
                                        <a:lumOff val="60000"/>
                                      </a:schemeClr>
                                    </a:solidFill>
                                    <a:latin typeface="Cambria Math" panose="02040503050406030204" pitchFamily="18" charset="0"/>
                                  </a:rPr>
                                  <m:t>0.3</m:t>
                                </m:r>
                              </m:den>
                            </m:f>
                          </m:e>
                        </m:d>
                      </m:e>
                    </m:rad>
                  </m:oMath>
                </a14:m>
                <a:r>
                  <a:rPr lang="en-US" sz="1600" dirty="0">
                    <a:solidFill>
                      <a:schemeClr val="accent4">
                        <a:lumMod val="40000"/>
                        <a:lumOff val="60000"/>
                      </a:schemeClr>
                    </a:solidFill>
                    <a:latin typeface="+mn-lt"/>
                  </a:rPr>
                  <a:t> </a:t>
                </a:r>
              </a:p>
              <a:p>
                <a:r>
                  <a:rPr lang="en-US" sz="1600" dirty="0">
                    <a:solidFill>
                      <a:schemeClr val="accent4">
                        <a:lumMod val="40000"/>
                        <a:lumOff val="60000"/>
                      </a:schemeClr>
                    </a:solidFill>
                    <a:latin typeface="+mn-lt"/>
                  </a:rPr>
                  <a:t>Amplitude of cosmic structure fluctuation</a:t>
                </a:r>
                <a:endParaRPr lang="en-US" sz="1600" dirty="0">
                  <a:latin typeface="+mn-lt"/>
                </a:endParaRPr>
              </a:p>
            </p:txBody>
          </p:sp>
        </mc:Choice>
        <mc:Fallback xmlns="">
          <p:sp>
            <p:nvSpPr>
              <p:cNvPr id="48" name="TextBox 47">
                <a:extLst>
                  <a:ext uri="{FF2B5EF4-FFF2-40B4-BE49-F238E27FC236}">
                    <a16:creationId xmlns:a16="http://schemas.microsoft.com/office/drawing/2014/main" id="{9AC866AB-484D-7015-5DCF-467EDA1D013C}"/>
                  </a:ext>
                </a:extLst>
              </p:cNvPr>
              <p:cNvSpPr txBox="1">
                <a:spLocks noRot="1" noChangeAspect="1" noMove="1" noResize="1" noEditPoints="1" noAdjustHandles="1" noChangeArrowheads="1" noChangeShapeType="1" noTextEdit="1"/>
              </p:cNvSpPr>
              <p:nvPr/>
            </p:nvSpPr>
            <p:spPr>
              <a:xfrm>
                <a:off x="5444457" y="4337616"/>
                <a:ext cx="3746538" cy="839653"/>
              </a:xfrm>
              <a:prstGeom prst="rect">
                <a:avLst/>
              </a:prstGeom>
              <a:blipFill>
                <a:blip r:embed="rId5"/>
                <a:stretch>
                  <a:fillRect l="-676" b="-7463"/>
                </a:stretch>
              </a:blipFill>
            </p:spPr>
            <p:txBody>
              <a:bodyPr/>
              <a:lstStyle/>
              <a:p>
                <a:r>
                  <a:rPr lang="en-US">
                    <a:noFill/>
                  </a:rPr>
                  <a:t> </a:t>
                </a:r>
              </a:p>
            </p:txBody>
          </p:sp>
        </mc:Fallback>
      </mc:AlternateContent>
      <p:grpSp>
        <p:nvGrpSpPr>
          <p:cNvPr id="49" name="Group 48">
            <a:extLst>
              <a:ext uri="{FF2B5EF4-FFF2-40B4-BE49-F238E27FC236}">
                <a16:creationId xmlns:a16="http://schemas.microsoft.com/office/drawing/2014/main" id="{5EC2330A-15D9-0536-55DC-BB8455267CFA}"/>
              </a:ext>
            </a:extLst>
          </p:cNvPr>
          <p:cNvGrpSpPr/>
          <p:nvPr/>
        </p:nvGrpSpPr>
        <p:grpSpPr>
          <a:xfrm>
            <a:off x="658303" y="2427890"/>
            <a:ext cx="5248512" cy="2162348"/>
            <a:chOff x="658303" y="2427890"/>
            <a:chExt cx="5248512" cy="2162348"/>
          </a:xfrm>
        </p:grpSpPr>
        <p:sp>
          <p:nvSpPr>
            <p:cNvPr id="50" name="Rounded Rectangle 49">
              <a:extLst>
                <a:ext uri="{FF2B5EF4-FFF2-40B4-BE49-F238E27FC236}">
                  <a16:creationId xmlns:a16="http://schemas.microsoft.com/office/drawing/2014/main" id="{45696B28-AB3E-D83D-4998-C25C1641A7BA}"/>
                </a:ext>
              </a:extLst>
            </p:cNvPr>
            <p:cNvSpPr/>
            <p:nvPr/>
          </p:nvSpPr>
          <p:spPr>
            <a:xfrm>
              <a:off x="658303" y="2427890"/>
              <a:ext cx="5248512" cy="2162348"/>
            </a:xfrm>
            <a:prstGeom prst="roundRect">
              <a:avLst>
                <a:gd name="adj" fmla="val 7732"/>
              </a:avLst>
            </a:prstGeom>
            <a:solidFill>
              <a:srgbClr val="809EC2">
                <a:lumMod val="40000"/>
                <a:lumOff val="60000"/>
              </a:srgbClr>
            </a:solid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7030A0"/>
                </a:solidFill>
                <a:effectLst/>
                <a:uLnTx/>
                <a:uFillTx/>
                <a:latin typeface="Calibri"/>
                <a:ea typeface="+mn-ea"/>
                <a:cs typeface="+mn-cs"/>
              </a:endParaRPr>
            </a:p>
          </p:txBody>
        </p:sp>
        <p:sp>
          <p:nvSpPr>
            <p:cNvPr id="51" name="Rounded Rectangle 50">
              <a:extLst>
                <a:ext uri="{FF2B5EF4-FFF2-40B4-BE49-F238E27FC236}">
                  <a16:creationId xmlns:a16="http://schemas.microsoft.com/office/drawing/2014/main" id="{4F4942BC-37FE-818C-FEA7-F442646C9823}"/>
                </a:ext>
              </a:extLst>
            </p:cNvPr>
            <p:cNvSpPr/>
            <p:nvPr/>
          </p:nvSpPr>
          <p:spPr>
            <a:xfrm>
              <a:off x="736669" y="2482381"/>
              <a:ext cx="3467207" cy="2016655"/>
            </a:xfrm>
            <a:prstGeom prst="roundRect">
              <a:avLst>
                <a:gd name="adj" fmla="val 7732"/>
              </a:avLst>
            </a:prstGeom>
            <a:solidFill>
              <a:srgbClr val="809EC2">
                <a:lumMod val="20000"/>
                <a:lumOff val="80000"/>
              </a:srgbClr>
            </a:solid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7030A0"/>
                </a:solidFill>
                <a:effectLst/>
                <a:uLnTx/>
                <a:uFillTx/>
                <a:latin typeface="Calibri"/>
                <a:ea typeface="+mn-ea"/>
                <a:cs typeface="+mn-cs"/>
              </a:endParaRPr>
            </a:p>
          </p:txBody>
        </p:sp>
        <p:pic>
          <p:nvPicPr>
            <p:cNvPr id="52" name="Picture 4">
              <a:extLst>
                <a:ext uri="{FF2B5EF4-FFF2-40B4-BE49-F238E27FC236}">
                  <a16:creationId xmlns:a16="http://schemas.microsoft.com/office/drawing/2014/main" id="{C66BBE38-2B5F-4304-D01C-52DEE5BFE2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0356" y="3090672"/>
              <a:ext cx="891933" cy="922610"/>
            </a:xfrm>
            <a:prstGeom prst="rect">
              <a:avLst/>
            </a:prstGeom>
            <a:noFill/>
            <a:extLst>
              <a:ext uri="{909E8E84-426E-40DD-AFC4-6F175D3DCCD1}">
                <a14:hiddenFill xmlns:a14="http://schemas.microsoft.com/office/drawing/2010/main">
                  <a:solidFill>
                    <a:srgbClr val="FFFFFF"/>
                  </a:solidFill>
                </a14:hiddenFill>
              </a:ext>
            </a:extLst>
          </p:spPr>
        </p:pic>
        <p:sp>
          <p:nvSpPr>
            <p:cNvPr id="53" name="Rounded Rectangle 52">
              <a:extLst>
                <a:ext uri="{FF2B5EF4-FFF2-40B4-BE49-F238E27FC236}">
                  <a16:creationId xmlns:a16="http://schemas.microsoft.com/office/drawing/2014/main" id="{2BB835A8-2F6C-F250-6527-3706745652A2}"/>
                </a:ext>
              </a:extLst>
            </p:cNvPr>
            <p:cNvSpPr/>
            <p:nvPr/>
          </p:nvSpPr>
          <p:spPr>
            <a:xfrm>
              <a:off x="4260105" y="2570434"/>
              <a:ext cx="1584324" cy="1396910"/>
            </a:xfrm>
            <a:prstGeom prst="roundRect">
              <a:avLst>
                <a:gd name="adj" fmla="val 7732"/>
              </a:avLst>
            </a:prstGeom>
            <a:no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latin typeface="Calibri"/>
                  <a:ea typeface="+mn-ea"/>
                  <a:cs typeface="+mn-cs"/>
                </a:rPr>
                <a:t>Galaxy clusters</a:t>
              </a:r>
              <a:endParaRPr kumimoji="0" lang="en-US" sz="1600" b="0" i="0" u="none" strike="noStrike" kern="0" cap="none" spc="0" normalizeH="0" baseline="0" noProof="0" dirty="0">
                <a:ln>
                  <a:noFill/>
                </a:ln>
                <a:solidFill>
                  <a:srgbClr val="7030A0"/>
                </a:solidFill>
                <a:effectLst/>
                <a:uLnTx/>
                <a:uFillTx/>
                <a:latin typeface="Calibri"/>
                <a:ea typeface="+mn-ea"/>
                <a:cs typeface="+mn-cs"/>
              </a:endParaRPr>
            </a:p>
          </p:txBody>
        </p:sp>
        <p:sp>
          <p:nvSpPr>
            <p:cNvPr id="54" name="Rounded Rectangle 53">
              <a:extLst>
                <a:ext uri="{FF2B5EF4-FFF2-40B4-BE49-F238E27FC236}">
                  <a16:creationId xmlns:a16="http://schemas.microsoft.com/office/drawing/2014/main" id="{1951D084-C008-CBA4-6251-3B6BF33F8CD8}"/>
                </a:ext>
              </a:extLst>
            </p:cNvPr>
            <p:cNvSpPr/>
            <p:nvPr/>
          </p:nvSpPr>
          <p:spPr>
            <a:xfrm>
              <a:off x="2530106" y="2586891"/>
              <a:ext cx="1584324" cy="1396910"/>
            </a:xfrm>
            <a:prstGeom prst="roundRect">
              <a:avLst>
                <a:gd name="adj" fmla="val 7732"/>
              </a:avLst>
            </a:prstGeom>
            <a:no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latin typeface="Calibri"/>
                  <a:ea typeface="+mn-ea"/>
                  <a:cs typeface="+mn-cs"/>
                </a:rPr>
                <a:t>Weak lensing</a:t>
              </a:r>
              <a:endParaRPr kumimoji="0" lang="en-US" sz="1600" b="0" i="0" u="none" strike="noStrike" kern="0" cap="none" spc="0" normalizeH="0" baseline="0" noProof="0" dirty="0">
                <a:ln>
                  <a:noFill/>
                </a:ln>
                <a:solidFill>
                  <a:srgbClr val="7030A0"/>
                </a:solidFill>
                <a:effectLst/>
                <a:uLnTx/>
                <a:uFillTx/>
                <a:latin typeface="Calibri"/>
                <a:ea typeface="+mn-ea"/>
                <a:cs typeface="+mn-cs"/>
              </a:endParaRPr>
            </a:p>
          </p:txBody>
        </p:sp>
        <p:pic>
          <p:nvPicPr>
            <p:cNvPr id="55" name="Picture 6">
              <a:extLst>
                <a:ext uri="{FF2B5EF4-FFF2-40B4-BE49-F238E27FC236}">
                  <a16:creationId xmlns:a16="http://schemas.microsoft.com/office/drawing/2014/main" id="{24374B7C-63E3-CE05-5EB7-C7BC87DE98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9297" y="3090672"/>
              <a:ext cx="1098640" cy="857485"/>
            </a:xfrm>
            <a:prstGeom prst="rect">
              <a:avLst/>
            </a:prstGeom>
            <a:noFill/>
            <a:extLst>
              <a:ext uri="{909E8E84-426E-40DD-AFC4-6F175D3DCCD1}">
                <a14:hiddenFill xmlns:a14="http://schemas.microsoft.com/office/drawing/2010/main">
                  <a:solidFill>
                    <a:srgbClr val="FFFFFF"/>
                  </a:solidFill>
                </a14:hiddenFill>
              </a:ext>
            </a:extLst>
          </p:spPr>
        </p:pic>
        <p:sp>
          <p:nvSpPr>
            <p:cNvPr id="56" name="Rounded Rectangle 55">
              <a:extLst>
                <a:ext uri="{FF2B5EF4-FFF2-40B4-BE49-F238E27FC236}">
                  <a16:creationId xmlns:a16="http://schemas.microsoft.com/office/drawing/2014/main" id="{64DC61E4-5EA5-4262-7716-AC20E43B6E10}"/>
                </a:ext>
              </a:extLst>
            </p:cNvPr>
            <p:cNvSpPr>
              <a:spLocks noChangeAspect="1"/>
            </p:cNvSpPr>
            <p:nvPr/>
          </p:nvSpPr>
          <p:spPr>
            <a:xfrm>
              <a:off x="825120" y="2597715"/>
              <a:ext cx="1584324" cy="1396910"/>
            </a:xfrm>
            <a:prstGeom prst="roundRect">
              <a:avLst>
                <a:gd name="adj" fmla="val 7732"/>
              </a:avLst>
            </a:prstGeom>
            <a:no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latin typeface="Calibri"/>
                  <a:ea typeface="+mn-ea"/>
                  <a:cs typeface="+mn-cs"/>
                </a:rPr>
                <a:t>Galaxy clustering</a:t>
              </a:r>
            </a:p>
          </p:txBody>
        </p:sp>
        <p:pic>
          <p:nvPicPr>
            <p:cNvPr id="57" name="Picture 56">
              <a:extLst>
                <a:ext uri="{FF2B5EF4-FFF2-40B4-BE49-F238E27FC236}">
                  <a16:creationId xmlns:a16="http://schemas.microsoft.com/office/drawing/2014/main" id="{944804EF-0080-031C-19B5-92C9523C923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044054" y="3164968"/>
              <a:ext cx="1173629" cy="791233"/>
            </a:xfrm>
            <a:prstGeom prst="rect">
              <a:avLst/>
            </a:prstGeom>
          </p:spPr>
        </p:pic>
      </p:grpSp>
      <p:pic>
        <p:nvPicPr>
          <p:cNvPr id="2" name="Picture 1">
            <a:extLst>
              <a:ext uri="{FF2B5EF4-FFF2-40B4-BE49-F238E27FC236}">
                <a16:creationId xmlns:a16="http://schemas.microsoft.com/office/drawing/2014/main" id="{9EBE7C01-0561-2002-C9DB-1A52D2BE0040}"/>
              </a:ext>
            </a:extLst>
          </p:cNvPr>
          <p:cNvPicPr>
            <a:picLocks noChangeAspect="1"/>
          </p:cNvPicPr>
          <p:nvPr/>
        </p:nvPicPr>
        <p:blipFill rotWithShape="1">
          <a:blip r:embed="rId9"/>
          <a:srcRect t="3275"/>
          <a:stretch/>
        </p:blipFill>
        <p:spPr>
          <a:xfrm>
            <a:off x="6082602" y="321547"/>
            <a:ext cx="2603437" cy="4154993"/>
          </a:xfrm>
          <a:prstGeom prst="rect">
            <a:avLst/>
          </a:prstGeom>
        </p:spPr>
      </p:pic>
    </p:spTree>
    <p:extLst>
      <p:ext uri="{BB962C8B-B14F-4D97-AF65-F5344CB8AC3E}">
        <p14:creationId xmlns:p14="http://schemas.microsoft.com/office/powerpoint/2010/main" val="1290721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0C10-6A90-9E18-B7BD-8ACBAE30A50D}"/>
              </a:ext>
            </a:extLst>
          </p:cNvPr>
          <p:cNvSpPr>
            <a:spLocks noGrp="1"/>
          </p:cNvSpPr>
          <p:nvPr>
            <p:ph type="title"/>
          </p:nvPr>
        </p:nvSpPr>
        <p:spPr/>
        <p:txBody>
          <a:bodyPr/>
          <a:lstStyle/>
          <a:p>
            <a:r>
              <a:rPr lang="en-US" dirty="0"/>
              <a:t>Outlook: DES-Y6 analyses</a:t>
            </a:r>
          </a:p>
        </p:txBody>
      </p:sp>
      <p:pic>
        <p:nvPicPr>
          <p:cNvPr id="8" name="Picture 7">
            <a:extLst>
              <a:ext uri="{FF2B5EF4-FFF2-40B4-BE49-F238E27FC236}">
                <a16:creationId xmlns:a16="http://schemas.microsoft.com/office/drawing/2014/main" id="{5705783F-6FE7-8485-E798-1DACEAC910C5}"/>
              </a:ext>
            </a:extLst>
          </p:cNvPr>
          <p:cNvPicPr>
            <a:picLocks noChangeAspect="1"/>
          </p:cNvPicPr>
          <p:nvPr/>
        </p:nvPicPr>
        <p:blipFill>
          <a:blip r:embed="rId2"/>
          <a:stretch>
            <a:fillRect/>
          </a:stretch>
        </p:blipFill>
        <p:spPr>
          <a:xfrm>
            <a:off x="4725704" y="1090670"/>
            <a:ext cx="3595882" cy="3215548"/>
          </a:xfrm>
          <a:prstGeom prst="rect">
            <a:avLst/>
          </a:prstGeom>
        </p:spPr>
      </p:pic>
      <p:sp>
        <p:nvSpPr>
          <p:cNvPr id="9" name="TextBox 8">
            <a:extLst>
              <a:ext uri="{FF2B5EF4-FFF2-40B4-BE49-F238E27FC236}">
                <a16:creationId xmlns:a16="http://schemas.microsoft.com/office/drawing/2014/main" id="{ABE2A2CD-BB8E-F0D2-DB02-458CECB2550F}"/>
              </a:ext>
            </a:extLst>
          </p:cNvPr>
          <p:cNvSpPr txBox="1"/>
          <p:nvPr/>
        </p:nvSpPr>
        <p:spPr>
          <a:xfrm rot="19388438">
            <a:off x="6026226" y="2866176"/>
            <a:ext cx="2016899" cy="646331"/>
          </a:xfrm>
          <a:prstGeom prst="rect">
            <a:avLst/>
          </a:prstGeom>
          <a:noFill/>
        </p:spPr>
        <p:txBody>
          <a:bodyPr wrap="none" rtlCol="0">
            <a:spAutoFit/>
          </a:bodyPr>
          <a:lstStyle/>
          <a:p>
            <a:r>
              <a:rPr lang="en-US" sz="3600" dirty="0">
                <a:solidFill>
                  <a:srgbClr val="92D050">
                    <a:alpha val="52814"/>
                  </a:srgbClr>
                </a:solidFill>
              </a:rPr>
              <a:t>Expected</a:t>
            </a:r>
            <a:r>
              <a:rPr lang="en-US" dirty="0">
                <a:solidFill>
                  <a:srgbClr val="92D050">
                    <a:alpha val="52814"/>
                  </a:srgbClr>
                </a:solidFill>
              </a:rPr>
              <a:t> </a:t>
            </a:r>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4E10C58A-535A-FF66-6618-22C256C92F94}"/>
                  </a:ext>
                </a:extLst>
              </p:cNvPr>
              <p:cNvSpPr txBox="1">
                <a:spLocks/>
              </p:cNvSpPr>
              <p:nvPr/>
            </p:nvSpPr>
            <p:spPr>
              <a:xfrm>
                <a:off x="822414" y="1090670"/>
                <a:ext cx="4122762" cy="3759042"/>
              </a:xfrm>
              <a:prstGeom prst="rect">
                <a:avLst/>
              </a:prstGeom>
            </p:spPr>
            <p:txBody>
              <a:bodyPr vert="horz" lIns="0" tIns="45720" rIns="0" bIns="45720" rtlCol="0">
                <a:noAutofit/>
              </a:bodyPr>
              <a:lst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0" indent="0" algn="l" defTabSz="457200" rtl="0" eaLnBrk="1" fontAlgn="base" hangingPunct="1">
                  <a:spcBef>
                    <a:spcPct val="20000"/>
                  </a:spcBef>
                  <a:spcAft>
                    <a:spcPct val="0"/>
                  </a:spcAft>
                  <a:buClr>
                    <a:schemeClr val="bg2"/>
                  </a:buClr>
                  <a:buFont typeface="Arial"/>
                  <a:buNone/>
                  <a:defRPr kern="1200" baseline="0">
                    <a:solidFill>
                      <a:srgbClr val="595959"/>
                    </a:solidFill>
                    <a:latin typeface="Arial"/>
                    <a:ea typeface="ＭＳ Ｐゴシック" charset="0"/>
                    <a:cs typeface="+mn-cs"/>
                  </a:defRPr>
                </a:lvl2pPr>
                <a:lvl3pPr marL="344488" indent="0" algn="l" defTabSz="457200" rtl="0" eaLnBrk="1" fontAlgn="base" hangingPunct="1">
                  <a:spcBef>
                    <a:spcPct val="20000"/>
                  </a:spcBef>
                  <a:spcAft>
                    <a:spcPct val="0"/>
                  </a:spcAft>
                  <a:buClr>
                    <a:schemeClr val="bg2"/>
                  </a:buClr>
                  <a:buSzPct val="102000"/>
                  <a:buFont typeface="Source Sans Pro" panose="020F0502020204030204" pitchFamily="34" charset="0"/>
                  <a:buNone/>
                  <a:defRPr kern="1200">
                    <a:solidFill>
                      <a:srgbClr val="595959"/>
                    </a:solidFill>
                    <a:latin typeface="Arial"/>
                    <a:ea typeface="ＭＳ Ｐゴシック" charset="0"/>
                    <a:cs typeface="+mn-cs"/>
                  </a:defRPr>
                </a:lvl3pPr>
                <a:lvl4pPr marL="687387" indent="0" algn="l" defTabSz="457200" rtl="0" eaLnBrk="1" fontAlgn="base" hangingPunct="1">
                  <a:spcBef>
                    <a:spcPct val="20000"/>
                  </a:spcBef>
                  <a:spcAft>
                    <a:spcPct val="0"/>
                  </a:spcAft>
                  <a:buClr>
                    <a:schemeClr val="bg2"/>
                  </a:buClr>
                  <a:buFont typeface="Arial" panose="020B0604020202020204" pitchFamily="34" charset="0"/>
                  <a:buNone/>
                  <a:defRPr kern="1200">
                    <a:solidFill>
                      <a:srgbClr val="595959"/>
                    </a:solidFill>
                    <a:latin typeface="Arial"/>
                    <a:ea typeface="ＭＳ Ｐゴシック" charset="0"/>
                    <a:cs typeface="+mn-cs"/>
                  </a:defRPr>
                </a:lvl4pPr>
                <a:lvl5pPr marL="1031875" indent="0" algn="l" defTabSz="457200" rtl="0" eaLnBrk="1" fontAlgn="base" hangingPunct="1">
                  <a:spcBef>
                    <a:spcPct val="20000"/>
                  </a:spcBef>
                  <a:spcAft>
                    <a:spcPct val="0"/>
                  </a:spcAft>
                  <a:buClr>
                    <a:schemeClr val="bg2"/>
                  </a:buClr>
                  <a:buFont typeface="Source Sans Pro" panose="020F0502020204030204" pitchFamily="34" charset="0"/>
                  <a:buNone/>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solidFill>
                      <a:schemeClr val="tx1"/>
                    </a:solidFill>
                    <a:latin typeface="+mn-lt"/>
                  </a:rPr>
                  <a:t>Combining DES 3x2pt+CL+SN is  expected to constrain: </a:t>
                </a:r>
              </a:p>
              <a:p>
                <a:pPr lvl="2"/>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𝜎</m:t>
                      </m:r>
                      <m:r>
                        <a:rPr lang="en-US" b="0" i="1" dirty="0" smtClean="0">
                          <a:solidFill>
                            <a:schemeClr val="tx1"/>
                          </a:solidFill>
                          <a:latin typeface="Cambria Math" panose="02040503050406030204" pitchFamily="18" charset="0"/>
                        </a:rPr>
                        <m:t> </m:t>
                      </m:r>
                      <m:sSub>
                        <m:sSubPr>
                          <m:ctrlPr>
                            <a:rPr lang="en-US" b="0"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𝑤</m:t>
                          </m:r>
                        </m:e>
                        <m:sub>
                          <m:r>
                            <a:rPr lang="en-US" b="0" i="1" dirty="0" smtClean="0">
                              <a:solidFill>
                                <a:schemeClr val="tx1"/>
                              </a:solidFill>
                              <a:latin typeface="Cambria Math" panose="02040503050406030204" pitchFamily="18" charset="0"/>
                            </a:rPr>
                            <m:t>0</m:t>
                          </m:r>
                        </m:sub>
                      </m:sSub>
                      <m:r>
                        <a:rPr lang="en-US" b="0" i="1" dirty="0" smtClean="0">
                          <a:solidFill>
                            <a:schemeClr val="tx1"/>
                          </a:solidFill>
                          <a:latin typeface="Cambria Math" panose="02040503050406030204" pitchFamily="18" charset="0"/>
                        </a:rPr>
                        <m:t>=0.1</m:t>
                      </m:r>
                    </m:oMath>
                  </m:oMathPara>
                </a14:m>
                <a:endParaRPr lang="en-US" b="0" i="1" dirty="0">
                  <a:solidFill>
                    <a:schemeClr val="tx1"/>
                  </a:solidFill>
                  <a:latin typeface="+mn-lt"/>
                </a:endParaRPr>
              </a:p>
              <a:p>
                <a:pPr lvl="2"/>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𝜎</m:t>
                      </m:r>
                      <m:r>
                        <a:rPr lang="en-US" b="0" i="1" dirty="0" smtClean="0">
                          <a:solidFill>
                            <a:schemeClr val="tx1"/>
                          </a:solidFill>
                          <a:latin typeface="Cambria Math" panose="02040503050406030204" pitchFamily="18" charset="0"/>
                        </a:rPr>
                        <m:t> </m:t>
                      </m:r>
                      <m:sSub>
                        <m:sSubPr>
                          <m:ctrlPr>
                            <a:rPr lang="en-US" b="0"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𝑤</m:t>
                          </m:r>
                        </m:e>
                        <m:sub>
                          <m:r>
                            <a:rPr lang="en-US" b="0" i="1" dirty="0" smtClean="0">
                              <a:solidFill>
                                <a:schemeClr val="tx1"/>
                              </a:solidFill>
                              <a:latin typeface="Cambria Math" panose="02040503050406030204" pitchFamily="18" charset="0"/>
                            </a:rPr>
                            <m:t>𝑎</m:t>
                          </m:r>
                        </m:sub>
                      </m:sSub>
                      <m:r>
                        <a:rPr lang="en-US" b="0" i="1" dirty="0" smtClean="0">
                          <a:solidFill>
                            <a:schemeClr val="tx1"/>
                          </a:solidFill>
                          <a:latin typeface="Cambria Math" panose="02040503050406030204" pitchFamily="18" charset="0"/>
                        </a:rPr>
                        <m:t>=0.5</m:t>
                      </m:r>
                    </m:oMath>
                  </m:oMathPara>
                </a14:m>
                <a:endParaRPr lang="en-US" dirty="0">
                  <a:solidFill>
                    <a:schemeClr val="tx1"/>
                  </a:solidFill>
                  <a:latin typeface="+mn-lt"/>
                </a:endParaRPr>
              </a:p>
            </p:txBody>
          </p:sp>
        </mc:Choice>
        <mc:Fallback xmlns="">
          <p:sp>
            <p:nvSpPr>
              <p:cNvPr id="13" name="Content Placeholder 2">
                <a:extLst>
                  <a:ext uri="{FF2B5EF4-FFF2-40B4-BE49-F238E27FC236}">
                    <a16:creationId xmlns:a16="http://schemas.microsoft.com/office/drawing/2014/main" id="{4E10C58A-535A-FF66-6618-22C256C92F94}"/>
                  </a:ext>
                </a:extLst>
              </p:cNvPr>
              <p:cNvSpPr txBox="1">
                <a:spLocks noRot="1" noChangeAspect="1" noMove="1" noResize="1" noEditPoints="1" noAdjustHandles="1" noChangeArrowheads="1" noChangeShapeType="1" noTextEdit="1"/>
              </p:cNvSpPr>
              <p:nvPr/>
            </p:nvSpPr>
            <p:spPr>
              <a:xfrm>
                <a:off x="822414" y="1090670"/>
                <a:ext cx="4122762" cy="3759042"/>
              </a:xfrm>
              <a:prstGeom prst="rect">
                <a:avLst/>
              </a:prstGeom>
              <a:blipFill>
                <a:blip r:embed="rId3"/>
                <a:stretch>
                  <a:fillRect l="-3067" t="-671"/>
                </a:stretch>
              </a:blipFill>
            </p:spPr>
            <p:txBody>
              <a:bodyPr/>
              <a:lstStyle/>
              <a:p>
                <a:r>
                  <a:rPr lang="en-US">
                    <a:noFill/>
                  </a:rPr>
                  <a:t> </a:t>
                </a:r>
              </a:p>
            </p:txBody>
          </p:sp>
        </mc:Fallback>
      </mc:AlternateContent>
    </p:spTree>
    <p:extLst>
      <p:ext uri="{BB962C8B-B14F-4D97-AF65-F5344CB8AC3E}">
        <p14:creationId xmlns:p14="http://schemas.microsoft.com/office/powerpoint/2010/main" val="146978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E8E8B6-A825-7278-6C40-039120877EF4}"/>
              </a:ext>
            </a:extLst>
          </p:cNvPr>
          <p:cNvPicPr>
            <a:picLocks noChangeAspect="1"/>
          </p:cNvPicPr>
          <p:nvPr/>
        </p:nvPicPr>
        <p:blipFill rotWithShape="1">
          <a:blip r:embed="rId3"/>
          <a:srcRect t="3275"/>
          <a:stretch/>
        </p:blipFill>
        <p:spPr>
          <a:xfrm>
            <a:off x="6082602" y="321547"/>
            <a:ext cx="2603437" cy="4154993"/>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FBC1F0D-D7B3-A079-721C-626CC4877673}"/>
                  </a:ext>
                </a:extLst>
              </p:cNvPr>
              <p:cNvSpPr txBox="1"/>
              <p:nvPr/>
            </p:nvSpPr>
            <p:spPr>
              <a:xfrm>
                <a:off x="7405146" y="15186"/>
                <a:ext cx="1396536" cy="338554"/>
              </a:xfrm>
              <a:prstGeom prst="rect">
                <a:avLst/>
              </a:prstGeom>
              <a:noFill/>
            </p:spPr>
            <p:txBody>
              <a:bodyPr wrap="none" rtlCol="0">
                <a:spAutoFit/>
              </a:bodyPr>
              <a:lstStyle/>
              <a:p>
                <a:r>
                  <a:rPr lang="en-US" sz="1600" dirty="0">
                    <a:solidFill>
                      <a:srgbClr val="B0E0E7"/>
                    </a:solidFill>
                    <a:latin typeface="+mn-lt"/>
                  </a:rPr>
                  <a:t>Model (</a:t>
                </a:r>
                <a14:m>
                  <m:oMath xmlns:m="http://schemas.openxmlformats.org/officeDocument/2006/math">
                    <m:r>
                      <m:rPr>
                        <m:sty m:val="p"/>
                      </m:rPr>
                      <a:rPr lang="en-US" sz="1600" b="0" i="0" smtClean="0">
                        <a:solidFill>
                          <a:srgbClr val="B0E0E7"/>
                        </a:solidFill>
                        <a:latin typeface="Cambria Math" panose="02040503050406030204" pitchFamily="18" charset="0"/>
                      </a:rPr>
                      <m:t>Λ</m:t>
                    </m:r>
                  </m:oMath>
                </a14:m>
                <a:r>
                  <a:rPr lang="en-US" sz="1600" dirty="0">
                    <a:solidFill>
                      <a:srgbClr val="B0E0E7"/>
                    </a:solidFill>
                    <a:latin typeface="+mn-lt"/>
                  </a:rPr>
                  <a:t>CDM)</a:t>
                </a:r>
              </a:p>
            </p:txBody>
          </p:sp>
        </mc:Choice>
        <mc:Fallback xmlns="">
          <p:sp>
            <p:nvSpPr>
              <p:cNvPr id="14" name="TextBox 13">
                <a:extLst>
                  <a:ext uri="{FF2B5EF4-FFF2-40B4-BE49-F238E27FC236}">
                    <a16:creationId xmlns:a16="http://schemas.microsoft.com/office/drawing/2014/main" id="{EFBC1F0D-D7B3-A079-721C-626CC4877673}"/>
                  </a:ext>
                </a:extLst>
              </p:cNvPr>
              <p:cNvSpPr txBox="1">
                <a:spLocks noRot="1" noChangeAspect="1" noMove="1" noResize="1" noEditPoints="1" noAdjustHandles="1" noChangeArrowheads="1" noChangeShapeType="1" noTextEdit="1"/>
              </p:cNvSpPr>
              <p:nvPr/>
            </p:nvSpPr>
            <p:spPr>
              <a:xfrm>
                <a:off x="7405146" y="15186"/>
                <a:ext cx="1396536" cy="338554"/>
              </a:xfrm>
              <a:prstGeom prst="rect">
                <a:avLst/>
              </a:prstGeom>
              <a:blipFill>
                <a:blip r:embed="rId4"/>
                <a:stretch>
                  <a:fillRect l="-2703" r="-901" b="-2142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07D5A980-36C5-F468-08EB-EA6E6A864363}"/>
              </a:ext>
            </a:extLst>
          </p:cNvPr>
          <p:cNvSpPr txBox="1"/>
          <p:nvPr/>
        </p:nvSpPr>
        <p:spPr>
          <a:xfrm>
            <a:off x="5956614" y="15186"/>
            <a:ext cx="1361270" cy="338554"/>
          </a:xfrm>
          <a:prstGeom prst="rect">
            <a:avLst/>
          </a:prstGeom>
          <a:noFill/>
        </p:spPr>
        <p:txBody>
          <a:bodyPr wrap="none" rtlCol="0">
            <a:spAutoFit/>
          </a:bodyPr>
          <a:lstStyle/>
          <a:p>
            <a:r>
              <a:rPr lang="en-US" sz="1600" dirty="0">
                <a:solidFill>
                  <a:schemeClr val="tx2">
                    <a:lumMod val="40000"/>
                    <a:lumOff val="60000"/>
                  </a:schemeClr>
                </a:solidFill>
                <a:latin typeface="+mn-lt"/>
              </a:rPr>
              <a:t>Measurement</a:t>
            </a:r>
          </a:p>
        </p:txBody>
      </p:sp>
      <p:sp>
        <p:nvSpPr>
          <p:cNvPr id="19" name="TextBox 18">
            <a:extLst>
              <a:ext uri="{FF2B5EF4-FFF2-40B4-BE49-F238E27FC236}">
                <a16:creationId xmlns:a16="http://schemas.microsoft.com/office/drawing/2014/main" id="{A2B6B474-6AD5-8164-C28F-088234066E27}"/>
              </a:ext>
            </a:extLst>
          </p:cNvPr>
          <p:cNvSpPr txBox="1"/>
          <p:nvPr/>
        </p:nvSpPr>
        <p:spPr>
          <a:xfrm>
            <a:off x="516287" y="597752"/>
            <a:ext cx="5694355" cy="1754326"/>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2">
                    <a:lumMod val="40000"/>
                    <a:lumOff val="60000"/>
                  </a:schemeClr>
                </a:solidFill>
                <a:latin typeface="+mn-lt"/>
                <a:sym typeface="Wingdings" pitchFamily="2" charset="2"/>
              </a:rPr>
              <a:t>Systematics</a:t>
            </a:r>
            <a:r>
              <a:rPr lang="en-US" dirty="0">
                <a:solidFill>
                  <a:schemeClr val="accent6">
                    <a:lumMod val="60000"/>
                    <a:lumOff val="40000"/>
                  </a:schemeClr>
                </a:solidFill>
                <a:latin typeface="+mn-lt"/>
                <a:sym typeface="Wingdings" pitchFamily="2" charset="2"/>
              </a:rPr>
              <a:t> </a:t>
            </a:r>
            <a:r>
              <a:rPr lang="en-US" dirty="0">
                <a:latin typeface="+mn-lt"/>
                <a:sym typeface="Wingdings" pitchFamily="2" charset="2"/>
              </a:rPr>
              <a:t>or </a:t>
            </a:r>
            <a:r>
              <a:rPr lang="en-US" dirty="0">
                <a:solidFill>
                  <a:srgbClr val="00B0F0"/>
                </a:solidFill>
                <a:latin typeface="+mn-lt"/>
                <a:sym typeface="Wingdings" pitchFamily="2" charset="2"/>
              </a:rPr>
              <a:t>statistical fluctuations or </a:t>
            </a:r>
            <a:r>
              <a:rPr lang="en-US" dirty="0">
                <a:solidFill>
                  <a:srgbClr val="92D050"/>
                </a:solidFill>
                <a:latin typeface="+mn-lt"/>
                <a:sym typeface="Wingdings" pitchFamily="2" charset="2"/>
              </a:rPr>
              <a:t>new physics? </a:t>
            </a:r>
            <a:r>
              <a:rPr lang="en-US" dirty="0">
                <a:latin typeface="+mn-lt"/>
                <a:sym typeface="Wingdings" pitchFamily="2" charset="2"/>
              </a:rPr>
              <a:t>The </a:t>
            </a:r>
            <a:r>
              <a:rPr lang="en-US" b="1" dirty="0">
                <a:latin typeface="+mn-lt"/>
                <a:sym typeface="Wingdings" pitchFamily="2" charset="2"/>
              </a:rPr>
              <a:t>Dark Energy Survey </a:t>
            </a:r>
            <a:r>
              <a:rPr lang="en-US" dirty="0">
                <a:latin typeface="+mn-lt"/>
                <a:sym typeface="Wingdings" pitchFamily="2" charset="2"/>
              </a:rPr>
              <a:t>has multiple probes:</a:t>
            </a:r>
          </a:p>
          <a:p>
            <a:pPr lvl="1"/>
            <a:r>
              <a:rPr lang="en-US" dirty="0">
                <a:latin typeface="+mn-lt"/>
              </a:rPr>
              <a:t>1. </a:t>
            </a:r>
            <a:r>
              <a:rPr lang="en-US" dirty="0">
                <a:solidFill>
                  <a:schemeClr val="tx2">
                    <a:lumMod val="40000"/>
                    <a:lumOff val="60000"/>
                  </a:schemeClr>
                </a:solidFill>
                <a:latin typeface="+mn-lt"/>
              </a:rPr>
              <a:t>Consistency check between probes </a:t>
            </a:r>
            <a:br>
              <a:rPr lang="en-US" dirty="0">
                <a:latin typeface="+mn-lt"/>
              </a:rPr>
            </a:br>
            <a:r>
              <a:rPr lang="en-US" dirty="0">
                <a:latin typeface="+mn-lt"/>
              </a:rPr>
              <a:t>2. </a:t>
            </a:r>
            <a:r>
              <a:rPr lang="en-US" dirty="0">
                <a:solidFill>
                  <a:srgbClr val="00B0F0"/>
                </a:solidFill>
                <a:latin typeface="+mn-lt"/>
              </a:rPr>
              <a:t>Joint analyses of different probes</a:t>
            </a:r>
            <a:br>
              <a:rPr lang="en-US" dirty="0">
                <a:latin typeface="+mn-lt"/>
              </a:rPr>
            </a:br>
            <a:br>
              <a:rPr lang="en-US" dirty="0">
                <a:latin typeface="+mn-lt"/>
              </a:rPr>
            </a:br>
            <a:r>
              <a:rPr lang="en-US" dirty="0">
                <a:latin typeface="+mn-lt"/>
              </a:rPr>
              <a:t> </a:t>
            </a:r>
          </a:p>
        </p:txBody>
      </p:sp>
      <p:sp>
        <p:nvSpPr>
          <p:cNvPr id="20" name="Title 1">
            <a:extLst>
              <a:ext uri="{FF2B5EF4-FFF2-40B4-BE49-F238E27FC236}">
                <a16:creationId xmlns:a16="http://schemas.microsoft.com/office/drawing/2014/main" id="{6FE4375F-BA62-F9E4-9C01-B38BDB108B55}"/>
              </a:ext>
            </a:extLst>
          </p:cNvPr>
          <p:cNvSpPr>
            <a:spLocks noGrp="1"/>
          </p:cNvSpPr>
          <p:nvPr>
            <p:ph type="title"/>
          </p:nvPr>
        </p:nvSpPr>
        <p:spPr>
          <a:xfrm>
            <a:off x="516288" y="109728"/>
            <a:ext cx="7707862" cy="488024"/>
          </a:xfrm>
        </p:spPr>
        <p:txBody>
          <a:bodyPr/>
          <a:lstStyle/>
          <a:p>
            <a:r>
              <a:rPr lang="en-US" dirty="0">
                <a:latin typeface="+mj-lt"/>
                <a:cs typeface="Arial" panose="020B0604020202020204" pitchFamily="34" charset="0"/>
              </a:rPr>
              <a:t>Current status on structure measurement </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AC866AB-484D-7015-5DCF-467EDA1D013C}"/>
                  </a:ext>
                </a:extLst>
              </p:cNvPr>
              <p:cNvSpPr txBox="1"/>
              <p:nvPr/>
            </p:nvSpPr>
            <p:spPr>
              <a:xfrm>
                <a:off x="5444457" y="4337616"/>
                <a:ext cx="3746538" cy="839653"/>
              </a:xfrm>
              <a:prstGeom prst="rect">
                <a:avLst/>
              </a:prstGeom>
              <a:noFill/>
            </p:spPr>
            <p:txBody>
              <a:bodyPr wrap="none" rtlCol="0">
                <a:spAutoFit/>
              </a:bodyPr>
              <a:lstStyle/>
              <a:p>
                <a:pPr algn="ctr"/>
                <a14:m>
                  <m:oMath xmlns:m="http://schemas.openxmlformats.org/officeDocument/2006/math">
                    <m:sSub>
                      <m:sSubPr>
                        <m:ctrlPr>
                          <a:rPr lang="en-US" sz="1600" b="0" i="1" smtClean="0">
                            <a:solidFill>
                              <a:schemeClr val="accent4">
                                <a:lumMod val="40000"/>
                                <a:lumOff val="60000"/>
                              </a:schemeClr>
                            </a:solidFill>
                            <a:latin typeface="Cambria Math" panose="02040503050406030204" pitchFamily="18" charset="0"/>
                          </a:rPr>
                        </m:ctrlPr>
                      </m:sSubPr>
                      <m:e>
                        <m:r>
                          <a:rPr lang="en-US" sz="1600" b="0" i="1" smtClean="0">
                            <a:solidFill>
                              <a:schemeClr val="accent4">
                                <a:lumMod val="40000"/>
                                <a:lumOff val="60000"/>
                              </a:schemeClr>
                            </a:solidFill>
                            <a:latin typeface="Cambria Math" panose="02040503050406030204" pitchFamily="18" charset="0"/>
                          </a:rPr>
                          <m:t>𝑆</m:t>
                        </m:r>
                      </m:e>
                      <m:sub>
                        <m:r>
                          <a:rPr lang="en-US" sz="1600" b="0" i="1" smtClean="0">
                            <a:solidFill>
                              <a:schemeClr val="accent4">
                                <a:lumMod val="40000"/>
                                <a:lumOff val="60000"/>
                              </a:schemeClr>
                            </a:solidFill>
                            <a:latin typeface="Cambria Math" panose="02040503050406030204" pitchFamily="18" charset="0"/>
                          </a:rPr>
                          <m:t>8</m:t>
                        </m:r>
                      </m:sub>
                    </m:sSub>
                    <m:r>
                      <a:rPr lang="en-US" sz="1600" b="0" i="1" smtClean="0">
                        <a:solidFill>
                          <a:schemeClr val="accent4">
                            <a:lumMod val="40000"/>
                            <a:lumOff val="60000"/>
                          </a:schemeClr>
                        </a:solidFill>
                        <a:latin typeface="Cambria Math" panose="02040503050406030204" pitchFamily="18" charset="0"/>
                      </a:rPr>
                      <m:t>=</m:t>
                    </m:r>
                    <m:sSub>
                      <m:sSubPr>
                        <m:ctrlPr>
                          <a:rPr lang="en-US" sz="1600" i="1">
                            <a:solidFill>
                              <a:schemeClr val="accent4">
                                <a:lumMod val="40000"/>
                                <a:lumOff val="60000"/>
                              </a:schemeClr>
                            </a:solidFill>
                            <a:latin typeface="Cambria Math" panose="02040503050406030204" pitchFamily="18" charset="0"/>
                          </a:rPr>
                        </m:ctrlPr>
                      </m:sSubPr>
                      <m:e>
                        <m:r>
                          <a:rPr lang="en-US" sz="1600" i="1">
                            <a:solidFill>
                              <a:schemeClr val="accent4">
                                <a:lumMod val="40000"/>
                                <a:lumOff val="60000"/>
                              </a:schemeClr>
                            </a:solidFill>
                            <a:latin typeface="Cambria Math" panose="02040503050406030204" pitchFamily="18" charset="0"/>
                          </a:rPr>
                          <m:t>𝜎</m:t>
                        </m:r>
                      </m:e>
                      <m:sub>
                        <m:r>
                          <a:rPr lang="en-US" sz="1600" i="1">
                            <a:solidFill>
                              <a:schemeClr val="accent4">
                                <a:lumMod val="40000"/>
                                <a:lumOff val="60000"/>
                              </a:schemeClr>
                            </a:solidFill>
                            <a:latin typeface="Cambria Math" panose="02040503050406030204" pitchFamily="18" charset="0"/>
                          </a:rPr>
                          <m:t>8</m:t>
                        </m:r>
                      </m:sub>
                    </m:sSub>
                    <m:rad>
                      <m:radPr>
                        <m:degHide m:val="on"/>
                        <m:ctrlPr>
                          <a:rPr lang="en-US" sz="1600" i="1" smtClean="0">
                            <a:solidFill>
                              <a:schemeClr val="accent4">
                                <a:lumMod val="40000"/>
                                <a:lumOff val="60000"/>
                              </a:schemeClr>
                            </a:solidFill>
                            <a:latin typeface="Cambria Math" panose="02040503050406030204" pitchFamily="18" charset="0"/>
                          </a:rPr>
                        </m:ctrlPr>
                      </m:radPr>
                      <m:deg/>
                      <m:e>
                        <m:d>
                          <m:dPr>
                            <m:ctrlPr>
                              <a:rPr lang="en-US" sz="1600" i="1">
                                <a:solidFill>
                                  <a:schemeClr val="accent4">
                                    <a:lumMod val="40000"/>
                                    <a:lumOff val="60000"/>
                                  </a:schemeClr>
                                </a:solidFill>
                                <a:latin typeface="Cambria Math" panose="02040503050406030204" pitchFamily="18" charset="0"/>
                              </a:rPr>
                            </m:ctrlPr>
                          </m:dPr>
                          <m:e>
                            <m:f>
                              <m:fPr>
                                <m:ctrlPr>
                                  <a:rPr lang="en-US" sz="1600" i="1">
                                    <a:solidFill>
                                      <a:schemeClr val="accent4">
                                        <a:lumMod val="40000"/>
                                        <a:lumOff val="60000"/>
                                      </a:schemeClr>
                                    </a:solidFill>
                                    <a:latin typeface="Cambria Math" panose="02040503050406030204" pitchFamily="18" charset="0"/>
                                  </a:rPr>
                                </m:ctrlPr>
                              </m:fPr>
                              <m:num>
                                <m:sSub>
                                  <m:sSubPr>
                                    <m:ctrlPr>
                                      <a:rPr lang="en-US" sz="1600" i="1">
                                        <a:solidFill>
                                          <a:schemeClr val="accent4">
                                            <a:lumMod val="40000"/>
                                            <a:lumOff val="60000"/>
                                          </a:schemeClr>
                                        </a:solidFill>
                                        <a:latin typeface="Cambria Math" panose="02040503050406030204" pitchFamily="18" charset="0"/>
                                      </a:rPr>
                                    </m:ctrlPr>
                                  </m:sSubPr>
                                  <m:e>
                                    <m:r>
                                      <m:rPr>
                                        <m:sty m:val="p"/>
                                      </m:rPr>
                                      <a:rPr lang="en-US" sz="1600">
                                        <a:solidFill>
                                          <a:schemeClr val="accent4">
                                            <a:lumMod val="40000"/>
                                            <a:lumOff val="60000"/>
                                          </a:schemeClr>
                                        </a:solidFill>
                                        <a:latin typeface="Cambria Math" panose="02040503050406030204" pitchFamily="18" charset="0"/>
                                      </a:rPr>
                                      <m:t>Ω</m:t>
                                    </m:r>
                                  </m:e>
                                  <m:sub>
                                    <m:r>
                                      <a:rPr lang="en-US" sz="1600" i="1">
                                        <a:solidFill>
                                          <a:schemeClr val="accent4">
                                            <a:lumMod val="40000"/>
                                            <a:lumOff val="60000"/>
                                          </a:schemeClr>
                                        </a:solidFill>
                                        <a:latin typeface="Cambria Math" panose="02040503050406030204" pitchFamily="18" charset="0"/>
                                      </a:rPr>
                                      <m:t>𝑚</m:t>
                                    </m:r>
                                  </m:sub>
                                </m:sSub>
                              </m:num>
                              <m:den>
                                <m:r>
                                  <a:rPr lang="en-US" sz="1600" i="1">
                                    <a:solidFill>
                                      <a:schemeClr val="accent4">
                                        <a:lumMod val="40000"/>
                                        <a:lumOff val="60000"/>
                                      </a:schemeClr>
                                    </a:solidFill>
                                    <a:latin typeface="Cambria Math" panose="02040503050406030204" pitchFamily="18" charset="0"/>
                                  </a:rPr>
                                  <m:t>0.3</m:t>
                                </m:r>
                              </m:den>
                            </m:f>
                          </m:e>
                        </m:d>
                      </m:e>
                    </m:rad>
                  </m:oMath>
                </a14:m>
                <a:r>
                  <a:rPr lang="en-US" sz="1600" dirty="0">
                    <a:solidFill>
                      <a:schemeClr val="accent4">
                        <a:lumMod val="40000"/>
                        <a:lumOff val="60000"/>
                      </a:schemeClr>
                    </a:solidFill>
                    <a:latin typeface="+mn-lt"/>
                  </a:rPr>
                  <a:t> </a:t>
                </a:r>
              </a:p>
              <a:p>
                <a:r>
                  <a:rPr lang="en-US" sz="1600" dirty="0">
                    <a:solidFill>
                      <a:schemeClr val="accent4">
                        <a:lumMod val="40000"/>
                        <a:lumOff val="60000"/>
                      </a:schemeClr>
                    </a:solidFill>
                    <a:latin typeface="+mn-lt"/>
                  </a:rPr>
                  <a:t>Amplitude of cosmic structure fluctuation</a:t>
                </a:r>
                <a:endParaRPr lang="en-US" sz="1600" dirty="0">
                  <a:latin typeface="+mn-lt"/>
                </a:endParaRPr>
              </a:p>
            </p:txBody>
          </p:sp>
        </mc:Choice>
        <mc:Fallback xmlns="">
          <p:sp>
            <p:nvSpPr>
              <p:cNvPr id="48" name="TextBox 47">
                <a:extLst>
                  <a:ext uri="{FF2B5EF4-FFF2-40B4-BE49-F238E27FC236}">
                    <a16:creationId xmlns:a16="http://schemas.microsoft.com/office/drawing/2014/main" id="{9AC866AB-484D-7015-5DCF-467EDA1D013C}"/>
                  </a:ext>
                </a:extLst>
              </p:cNvPr>
              <p:cNvSpPr txBox="1">
                <a:spLocks noRot="1" noChangeAspect="1" noMove="1" noResize="1" noEditPoints="1" noAdjustHandles="1" noChangeArrowheads="1" noChangeShapeType="1" noTextEdit="1"/>
              </p:cNvSpPr>
              <p:nvPr/>
            </p:nvSpPr>
            <p:spPr>
              <a:xfrm>
                <a:off x="5444457" y="4337616"/>
                <a:ext cx="3746538" cy="839653"/>
              </a:xfrm>
              <a:prstGeom prst="rect">
                <a:avLst/>
              </a:prstGeom>
              <a:blipFill>
                <a:blip r:embed="rId5"/>
                <a:stretch>
                  <a:fillRect l="-676" b="-7463"/>
                </a:stretch>
              </a:blipFill>
            </p:spPr>
            <p:txBody>
              <a:bodyPr/>
              <a:lstStyle/>
              <a:p>
                <a:r>
                  <a:rPr lang="en-US">
                    <a:noFill/>
                  </a:rPr>
                  <a:t> </a:t>
                </a:r>
              </a:p>
            </p:txBody>
          </p:sp>
        </mc:Fallback>
      </mc:AlternateContent>
      <p:sp>
        <p:nvSpPr>
          <p:cNvPr id="50" name="Rounded Rectangle 49">
            <a:extLst>
              <a:ext uri="{FF2B5EF4-FFF2-40B4-BE49-F238E27FC236}">
                <a16:creationId xmlns:a16="http://schemas.microsoft.com/office/drawing/2014/main" id="{45696B28-AB3E-D83D-4998-C25C1641A7BA}"/>
              </a:ext>
            </a:extLst>
          </p:cNvPr>
          <p:cNvSpPr/>
          <p:nvPr/>
        </p:nvSpPr>
        <p:spPr>
          <a:xfrm>
            <a:off x="658303" y="2427890"/>
            <a:ext cx="5248512" cy="2162348"/>
          </a:xfrm>
          <a:prstGeom prst="roundRect">
            <a:avLst>
              <a:gd name="adj" fmla="val 7732"/>
            </a:avLst>
          </a:prstGeom>
          <a:solidFill>
            <a:srgbClr val="809EC2">
              <a:lumMod val="40000"/>
              <a:lumOff val="60000"/>
            </a:srgbClr>
          </a:solid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7030A0"/>
              </a:solidFill>
              <a:effectLst/>
              <a:uLnTx/>
              <a:uFillTx/>
              <a:latin typeface="Calibri"/>
              <a:ea typeface="+mn-ea"/>
              <a:cs typeface="+mn-cs"/>
            </a:endParaRPr>
          </a:p>
        </p:txBody>
      </p:sp>
      <p:sp>
        <p:nvSpPr>
          <p:cNvPr id="51" name="Rounded Rectangle 50">
            <a:extLst>
              <a:ext uri="{FF2B5EF4-FFF2-40B4-BE49-F238E27FC236}">
                <a16:creationId xmlns:a16="http://schemas.microsoft.com/office/drawing/2014/main" id="{4F4942BC-37FE-818C-FEA7-F442646C9823}"/>
              </a:ext>
            </a:extLst>
          </p:cNvPr>
          <p:cNvSpPr/>
          <p:nvPr/>
        </p:nvSpPr>
        <p:spPr>
          <a:xfrm>
            <a:off x="736669" y="2482381"/>
            <a:ext cx="3467207" cy="2016655"/>
          </a:xfrm>
          <a:prstGeom prst="roundRect">
            <a:avLst>
              <a:gd name="adj" fmla="val 7732"/>
            </a:avLst>
          </a:prstGeom>
          <a:solidFill>
            <a:srgbClr val="809EC2">
              <a:lumMod val="20000"/>
              <a:lumOff val="80000"/>
            </a:srgbClr>
          </a:solid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7030A0"/>
              </a:solidFill>
              <a:effectLst/>
              <a:uLnTx/>
              <a:uFillTx/>
              <a:latin typeface="Calibri"/>
              <a:ea typeface="+mn-ea"/>
              <a:cs typeface="+mn-cs"/>
            </a:endParaRPr>
          </a:p>
        </p:txBody>
      </p:sp>
      <p:pic>
        <p:nvPicPr>
          <p:cNvPr id="52" name="Picture 4">
            <a:extLst>
              <a:ext uri="{FF2B5EF4-FFF2-40B4-BE49-F238E27FC236}">
                <a16:creationId xmlns:a16="http://schemas.microsoft.com/office/drawing/2014/main" id="{C66BBE38-2B5F-4304-D01C-52DEE5BFE2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0356" y="3090672"/>
            <a:ext cx="891933" cy="922610"/>
          </a:xfrm>
          <a:prstGeom prst="rect">
            <a:avLst/>
          </a:prstGeom>
          <a:noFill/>
          <a:extLst>
            <a:ext uri="{909E8E84-426E-40DD-AFC4-6F175D3DCCD1}">
              <a14:hiddenFill xmlns:a14="http://schemas.microsoft.com/office/drawing/2010/main">
                <a:solidFill>
                  <a:srgbClr val="FFFFFF"/>
                </a:solidFill>
              </a14:hiddenFill>
            </a:ext>
          </a:extLst>
        </p:spPr>
      </p:pic>
      <p:sp>
        <p:nvSpPr>
          <p:cNvPr id="53" name="Rounded Rectangle 52">
            <a:extLst>
              <a:ext uri="{FF2B5EF4-FFF2-40B4-BE49-F238E27FC236}">
                <a16:creationId xmlns:a16="http://schemas.microsoft.com/office/drawing/2014/main" id="{2BB835A8-2F6C-F250-6527-3706745652A2}"/>
              </a:ext>
            </a:extLst>
          </p:cNvPr>
          <p:cNvSpPr/>
          <p:nvPr/>
        </p:nvSpPr>
        <p:spPr>
          <a:xfrm>
            <a:off x="4260105" y="2570434"/>
            <a:ext cx="1584324" cy="1396910"/>
          </a:xfrm>
          <a:prstGeom prst="roundRect">
            <a:avLst>
              <a:gd name="adj" fmla="val 7732"/>
            </a:avLst>
          </a:prstGeom>
          <a:no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latin typeface="Calibri"/>
                <a:ea typeface="+mn-ea"/>
                <a:cs typeface="+mn-cs"/>
              </a:rPr>
              <a:t>Galaxy clusters</a:t>
            </a:r>
            <a:endParaRPr kumimoji="0" lang="en-US" sz="1600" b="0" i="0" u="none" strike="noStrike" kern="0" cap="none" spc="0" normalizeH="0" baseline="0" noProof="0" dirty="0">
              <a:ln>
                <a:noFill/>
              </a:ln>
              <a:solidFill>
                <a:srgbClr val="7030A0"/>
              </a:solidFill>
              <a:effectLst/>
              <a:uLnTx/>
              <a:uFillTx/>
              <a:latin typeface="Calibri"/>
              <a:ea typeface="+mn-ea"/>
              <a:cs typeface="+mn-cs"/>
            </a:endParaRPr>
          </a:p>
        </p:txBody>
      </p:sp>
      <p:sp>
        <p:nvSpPr>
          <p:cNvPr id="54" name="Rounded Rectangle 53">
            <a:extLst>
              <a:ext uri="{FF2B5EF4-FFF2-40B4-BE49-F238E27FC236}">
                <a16:creationId xmlns:a16="http://schemas.microsoft.com/office/drawing/2014/main" id="{1951D084-C008-CBA4-6251-3B6BF33F8CD8}"/>
              </a:ext>
            </a:extLst>
          </p:cNvPr>
          <p:cNvSpPr/>
          <p:nvPr/>
        </p:nvSpPr>
        <p:spPr>
          <a:xfrm>
            <a:off x="2530106" y="2586891"/>
            <a:ext cx="1584324" cy="1396910"/>
          </a:xfrm>
          <a:prstGeom prst="roundRect">
            <a:avLst>
              <a:gd name="adj" fmla="val 7732"/>
            </a:avLst>
          </a:prstGeom>
          <a:noFill/>
          <a:ln w="38100" cap="flat" cmpd="sng" algn="ctr">
            <a:solidFill>
              <a:schemeClr val="tx2">
                <a:lumMod val="40000"/>
                <a:lumOff val="60000"/>
              </a:scheme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latin typeface="Calibri"/>
                <a:ea typeface="+mn-ea"/>
                <a:cs typeface="+mn-cs"/>
              </a:rPr>
              <a:t>Weak lensing</a:t>
            </a:r>
            <a:endParaRPr kumimoji="0" lang="en-US" sz="1600" b="0" i="0" u="none" strike="noStrike" kern="0" cap="none" spc="0" normalizeH="0" baseline="0" noProof="0" dirty="0">
              <a:ln>
                <a:noFill/>
              </a:ln>
              <a:solidFill>
                <a:srgbClr val="7030A0"/>
              </a:solidFill>
              <a:effectLst/>
              <a:uLnTx/>
              <a:uFillTx/>
              <a:latin typeface="Calibri"/>
              <a:ea typeface="+mn-ea"/>
              <a:cs typeface="+mn-cs"/>
            </a:endParaRPr>
          </a:p>
        </p:txBody>
      </p:sp>
      <p:pic>
        <p:nvPicPr>
          <p:cNvPr id="55" name="Picture 6">
            <a:extLst>
              <a:ext uri="{FF2B5EF4-FFF2-40B4-BE49-F238E27FC236}">
                <a16:creationId xmlns:a16="http://schemas.microsoft.com/office/drawing/2014/main" id="{24374B7C-63E3-CE05-5EB7-C7BC87DE98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9297" y="3090672"/>
            <a:ext cx="1098640" cy="857485"/>
          </a:xfrm>
          <a:prstGeom prst="rect">
            <a:avLst/>
          </a:prstGeom>
          <a:noFill/>
          <a:extLst>
            <a:ext uri="{909E8E84-426E-40DD-AFC4-6F175D3DCCD1}">
              <a14:hiddenFill xmlns:a14="http://schemas.microsoft.com/office/drawing/2010/main">
                <a:solidFill>
                  <a:srgbClr val="FFFFFF"/>
                </a:solidFill>
              </a14:hiddenFill>
            </a:ext>
          </a:extLst>
        </p:spPr>
      </p:pic>
      <p:sp>
        <p:nvSpPr>
          <p:cNvPr id="56" name="Rounded Rectangle 55">
            <a:extLst>
              <a:ext uri="{FF2B5EF4-FFF2-40B4-BE49-F238E27FC236}">
                <a16:creationId xmlns:a16="http://schemas.microsoft.com/office/drawing/2014/main" id="{64DC61E4-5EA5-4262-7716-AC20E43B6E10}"/>
              </a:ext>
            </a:extLst>
          </p:cNvPr>
          <p:cNvSpPr>
            <a:spLocks noChangeAspect="1"/>
          </p:cNvSpPr>
          <p:nvPr/>
        </p:nvSpPr>
        <p:spPr>
          <a:xfrm>
            <a:off x="825120" y="2597715"/>
            <a:ext cx="1584324" cy="1396910"/>
          </a:xfrm>
          <a:prstGeom prst="roundRect">
            <a:avLst>
              <a:gd name="adj" fmla="val 7732"/>
            </a:avLst>
          </a:prstGeom>
          <a:noFill/>
          <a:ln w="38100" cap="flat" cmpd="sng" algn="ctr">
            <a:solidFill>
              <a:schemeClr val="tx2">
                <a:lumMod val="40000"/>
                <a:lumOff val="60000"/>
              </a:scheme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latin typeface="Calibri"/>
                <a:ea typeface="+mn-ea"/>
                <a:cs typeface="+mn-cs"/>
              </a:rPr>
              <a:t>Galaxy clustering</a:t>
            </a:r>
          </a:p>
        </p:txBody>
      </p:sp>
      <p:pic>
        <p:nvPicPr>
          <p:cNvPr id="57" name="Picture 56">
            <a:extLst>
              <a:ext uri="{FF2B5EF4-FFF2-40B4-BE49-F238E27FC236}">
                <a16:creationId xmlns:a16="http://schemas.microsoft.com/office/drawing/2014/main" id="{944804EF-0080-031C-19B5-92C9523C923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044054" y="3164968"/>
            <a:ext cx="1173629" cy="791233"/>
          </a:xfrm>
          <a:prstGeom prst="rect">
            <a:avLst/>
          </a:prstGeom>
        </p:spPr>
      </p:pic>
      <p:sp>
        <p:nvSpPr>
          <p:cNvPr id="2" name="Rounded Rectangle 1">
            <a:extLst>
              <a:ext uri="{FF2B5EF4-FFF2-40B4-BE49-F238E27FC236}">
                <a16:creationId xmlns:a16="http://schemas.microsoft.com/office/drawing/2014/main" id="{42CEA7A9-535C-2610-DDAC-84C84BF49982}"/>
              </a:ext>
            </a:extLst>
          </p:cNvPr>
          <p:cNvSpPr/>
          <p:nvPr/>
        </p:nvSpPr>
        <p:spPr>
          <a:xfrm>
            <a:off x="6191517" y="958751"/>
            <a:ext cx="2585545" cy="273269"/>
          </a:xfrm>
          <a:prstGeom prst="roundRect">
            <a:avLst/>
          </a:prstGeom>
          <a:noFill/>
          <a:ln w="28575">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F9FF25C5-81CB-CDBE-0503-F172BA2FDB8D}"/>
              </a:ext>
            </a:extLst>
          </p:cNvPr>
          <p:cNvSpPr/>
          <p:nvPr/>
        </p:nvSpPr>
        <p:spPr>
          <a:xfrm>
            <a:off x="6175752" y="1851842"/>
            <a:ext cx="2585545" cy="436180"/>
          </a:xfrm>
          <a:prstGeom prst="roundRect">
            <a:avLst/>
          </a:prstGeom>
          <a:noFill/>
          <a:ln w="28575">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6F764932-A340-30E5-2149-C5A70DFDF251}"/>
              </a:ext>
            </a:extLst>
          </p:cNvPr>
          <p:cNvSpPr/>
          <p:nvPr/>
        </p:nvSpPr>
        <p:spPr>
          <a:xfrm>
            <a:off x="6160448" y="2532069"/>
            <a:ext cx="2585545" cy="436180"/>
          </a:xfrm>
          <a:prstGeom prst="roundRect">
            <a:avLst/>
          </a:prstGeom>
          <a:noFill/>
          <a:ln w="28575">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837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4ED33-EBBD-AE63-3041-D8FB15278C6A}"/>
              </a:ext>
            </a:extLst>
          </p:cNvPr>
          <p:cNvPicPr>
            <a:picLocks noChangeAspect="1"/>
          </p:cNvPicPr>
          <p:nvPr/>
        </p:nvPicPr>
        <p:blipFill rotWithShape="1">
          <a:blip r:embed="rId3"/>
          <a:srcRect t="3275"/>
          <a:stretch/>
        </p:blipFill>
        <p:spPr>
          <a:xfrm>
            <a:off x="6082602" y="321547"/>
            <a:ext cx="2603437" cy="4154993"/>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FBC1F0D-D7B3-A079-721C-626CC4877673}"/>
                  </a:ext>
                </a:extLst>
              </p:cNvPr>
              <p:cNvSpPr txBox="1"/>
              <p:nvPr/>
            </p:nvSpPr>
            <p:spPr>
              <a:xfrm>
                <a:off x="7405146" y="15186"/>
                <a:ext cx="1396536" cy="338554"/>
              </a:xfrm>
              <a:prstGeom prst="rect">
                <a:avLst/>
              </a:prstGeom>
              <a:noFill/>
            </p:spPr>
            <p:txBody>
              <a:bodyPr wrap="none" rtlCol="0">
                <a:spAutoFit/>
              </a:bodyPr>
              <a:lstStyle/>
              <a:p>
                <a:r>
                  <a:rPr lang="en-US" sz="1600" dirty="0">
                    <a:solidFill>
                      <a:srgbClr val="B0E0E7"/>
                    </a:solidFill>
                    <a:latin typeface="+mn-lt"/>
                  </a:rPr>
                  <a:t>Model (</a:t>
                </a:r>
                <a14:m>
                  <m:oMath xmlns:m="http://schemas.openxmlformats.org/officeDocument/2006/math">
                    <m:r>
                      <m:rPr>
                        <m:sty m:val="p"/>
                      </m:rPr>
                      <a:rPr lang="en-US" sz="1600" b="0" i="0" smtClean="0">
                        <a:solidFill>
                          <a:srgbClr val="B0E0E7"/>
                        </a:solidFill>
                        <a:latin typeface="Cambria Math" panose="02040503050406030204" pitchFamily="18" charset="0"/>
                      </a:rPr>
                      <m:t>Λ</m:t>
                    </m:r>
                  </m:oMath>
                </a14:m>
                <a:r>
                  <a:rPr lang="en-US" sz="1600" dirty="0">
                    <a:solidFill>
                      <a:srgbClr val="B0E0E7"/>
                    </a:solidFill>
                    <a:latin typeface="+mn-lt"/>
                  </a:rPr>
                  <a:t>CDM)</a:t>
                </a:r>
              </a:p>
            </p:txBody>
          </p:sp>
        </mc:Choice>
        <mc:Fallback xmlns="">
          <p:sp>
            <p:nvSpPr>
              <p:cNvPr id="14" name="TextBox 13">
                <a:extLst>
                  <a:ext uri="{FF2B5EF4-FFF2-40B4-BE49-F238E27FC236}">
                    <a16:creationId xmlns:a16="http://schemas.microsoft.com/office/drawing/2014/main" id="{EFBC1F0D-D7B3-A079-721C-626CC4877673}"/>
                  </a:ext>
                </a:extLst>
              </p:cNvPr>
              <p:cNvSpPr txBox="1">
                <a:spLocks noRot="1" noChangeAspect="1" noMove="1" noResize="1" noEditPoints="1" noAdjustHandles="1" noChangeArrowheads="1" noChangeShapeType="1" noTextEdit="1"/>
              </p:cNvSpPr>
              <p:nvPr/>
            </p:nvSpPr>
            <p:spPr>
              <a:xfrm>
                <a:off x="7405146" y="15186"/>
                <a:ext cx="1396536" cy="338554"/>
              </a:xfrm>
              <a:prstGeom prst="rect">
                <a:avLst/>
              </a:prstGeom>
              <a:blipFill>
                <a:blip r:embed="rId4"/>
                <a:stretch>
                  <a:fillRect l="-2703" r="-901" b="-2142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07D5A980-36C5-F468-08EB-EA6E6A864363}"/>
              </a:ext>
            </a:extLst>
          </p:cNvPr>
          <p:cNvSpPr txBox="1"/>
          <p:nvPr/>
        </p:nvSpPr>
        <p:spPr>
          <a:xfrm>
            <a:off x="5956614" y="15186"/>
            <a:ext cx="1361270" cy="338554"/>
          </a:xfrm>
          <a:prstGeom prst="rect">
            <a:avLst/>
          </a:prstGeom>
          <a:noFill/>
        </p:spPr>
        <p:txBody>
          <a:bodyPr wrap="none" rtlCol="0">
            <a:spAutoFit/>
          </a:bodyPr>
          <a:lstStyle/>
          <a:p>
            <a:r>
              <a:rPr lang="en-US" sz="1600" dirty="0">
                <a:solidFill>
                  <a:schemeClr val="tx2">
                    <a:lumMod val="40000"/>
                    <a:lumOff val="60000"/>
                  </a:schemeClr>
                </a:solidFill>
                <a:latin typeface="+mn-lt"/>
              </a:rPr>
              <a:t>Measurement</a:t>
            </a:r>
          </a:p>
        </p:txBody>
      </p:sp>
      <p:sp>
        <p:nvSpPr>
          <p:cNvPr id="19" name="TextBox 18">
            <a:extLst>
              <a:ext uri="{FF2B5EF4-FFF2-40B4-BE49-F238E27FC236}">
                <a16:creationId xmlns:a16="http://schemas.microsoft.com/office/drawing/2014/main" id="{A2B6B474-6AD5-8164-C28F-088234066E27}"/>
              </a:ext>
            </a:extLst>
          </p:cNvPr>
          <p:cNvSpPr txBox="1"/>
          <p:nvPr/>
        </p:nvSpPr>
        <p:spPr>
          <a:xfrm>
            <a:off x="516287" y="597752"/>
            <a:ext cx="5694355" cy="1754326"/>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2">
                    <a:lumMod val="40000"/>
                    <a:lumOff val="60000"/>
                  </a:schemeClr>
                </a:solidFill>
                <a:latin typeface="+mn-lt"/>
                <a:sym typeface="Wingdings" pitchFamily="2" charset="2"/>
              </a:rPr>
              <a:t>Systematics</a:t>
            </a:r>
            <a:r>
              <a:rPr lang="en-US" dirty="0">
                <a:solidFill>
                  <a:schemeClr val="accent6">
                    <a:lumMod val="60000"/>
                    <a:lumOff val="40000"/>
                  </a:schemeClr>
                </a:solidFill>
                <a:latin typeface="+mn-lt"/>
                <a:sym typeface="Wingdings" pitchFamily="2" charset="2"/>
              </a:rPr>
              <a:t> </a:t>
            </a:r>
            <a:r>
              <a:rPr lang="en-US" dirty="0">
                <a:latin typeface="+mn-lt"/>
                <a:sym typeface="Wingdings" pitchFamily="2" charset="2"/>
              </a:rPr>
              <a:t>or </a:t>
            </a:r>
            <a:r>
              <a:rPr lang="en-US" dirty="0">
                <a:solidFill>
                  <a:srgbClr val="00B0F0"/>
                </a:solidFill>
                <a:latin typeface="+mn-lt"/>
                <a:sym typeface="Wingdings" pitchFamily="2" charset="2"/>
              </a:rPr>
              <a:t>statistical fluctuations or </a:t>
            </a:r>
            <a:r>
              <a:rPr lang="en-US" dirty="0">
                <a:solidFill>
                  <a:srgbClr val="92D050"/>
                </a:solidFill>
                <a:latin typeface="+mn-lt"/>
                <a:sym typeface="Wingdings" pitchFamily="2" charset="2"/>
              </a:rPr>
              <a:t>new physics?</a:t>
            </a:r>
            <a:br>
              <a:rPr lang="en-US" dirty="0">
                <a:latin typeface="+mn-lt"/>
                <a:sym typeface="Wingdings" pitchFamily="2" charset="2"/>
              </a:rPr>
            </a:br>
            <a:r>
              <a:rPr lang="en-US" dirty="0">
                <a:latin typeface="+mn-lt"/>
                <a:sym typeface="Wingdings" pitchFamily="2" charset="2"/>
              </a:rPr>
              <a:t>The </a:t>
            </a:r>
            <a:r>
              <a:rPr lang="en-US" b="1" dirty="0">
                <a:latin typeface="+mn-lt"/>
                <a:sym typeface="Wingdings" pitchFamily="2" charset="2"/>
              </a:rPr>
              <a:t>Dark Energy Survey </a:t>
            </a:r>
            <a:r>
              <a:rPr lang="en-US" dirty="0">
                <a:latin typeface="+mn-lt"/>
                <a:sym typeface="Wingdings" pitchFamily="2" charset="2"/>
              </a:rPr>
              <a:t>has multiple probes:</a:t>
            </a:r>
          </a:p>
          <a:p>
            <a:pPr lvl="1"/>
            <a:r>
              <a:rPr lang="en-US" dirty="0">
                <a:latin typeface="+mn-lt"/>
              </a:rPr>
              <a:t>1. </a:t>
            </a:r>
            <a:r>
              <a:rPr lang="en-US" dirty="0">
                <a:solidFill>
                  <a:schemeClr val="tx2">
                    <a:lumMod val="40000"/>
                    <a:lumOff val="60000"/>
                  </a:schemeClr>
                </a:solidFill>
                <a:latin typeface="+mn-lt"/>
              </a:rPr>
              <a:t>Consistency check between probes </a:t>
            </a:r>
            <a:br>
              <a:rPr lang="en-US" dirty="0">
                <a:latin typeface="+mn-lt"/>
              </a:rPr>
            </a:br>
            <a:r>
              <a:rPr lang="en-US" dirty="0">
                <a:latin typeface="+mn-lt"/>
              </a:rPr>
              <a:t>2. </a:t>
            </a:r>
            <a:r>
              <a:rPr lang="en-US" dirty="0">
                <a:solidFill>
                  <a:srgbClr val="00B0F0"/>
                </a:solidFill>
                <a:latin typeface="+mn-lt"/>
              </a:rPr>
              <a:t>Joint analyses of different probes</a:t>
            </a:r>
            <a:br>
              <a:rPr lang="en-US" dirty="0">
                <a:latin typeface="+mn-lt"/>
              </a:rPr>
            </a:br>
            <a:br>
              <a:rPr lang="en-US" dirty="0">
                <a:latin typeface="+mn-lt"/>
              </a:rPr>
            </a:br>
            <a:r>
              <a:rPr lang="en-US" dirty="0">
                <a:latin typeface="+mn-lt"/>
              </a:rPr>
              <a:t> </a:t>
            </a:r>
          </a:p>
        </p:txBody>
      </p:sp>
      <p:sp>
        <p:nvSpPr>
          <p:cNvPr id="20" name="Title 1">
            <a:extLst>
              <a:ext uri="{FF2B5EF4-FFF2-40B4-BE49-F238E27FC236}">
                <a16:creationId xmlns:a16="http://schemas.microsoft.com/office/drawing/2014/main" id="{6FE4375F-BA62-F9E4-9C01-B38BDB108B55}"/>
              </a:ext>
            </a:extLst>
          </p:cNvPr>
          <p:cNvSpPr>
            <a:spLocks noGrp="1"/>
          </p:cNvSpPr>
          <p:nvPr>
            <p:ph type="title"/>
          </p:nvPr>
        </p:nvSpPr>
        <p:spPr>
          <a:xfrm>
            <a:off x="516288" y="109728"/>
            <a:ext cx="7707862" cy="488024"/>
          </a:xfrm>
        </p:spPr>
        <p:txBody>
          <a:bodyPr/>
          <a:lstStyle/>
          <a:p>
            <a:r>
              <a:rPr lang="en-US" dirty="0">
                <a:latin typeface="+mj-lt"/>
                <a:cs typeface="Arial" panose="020B0604020202020204" pitchFamily="34" charset="0"/>
              </a:rPr>
              <a:t>Current status on structure measurement </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AC866AB-484D-7015-5DCF-467EDA1D013C}"/>
                  </a:ext>
                </a:extLst>
              </p:cNvPr>
              <p:cNvSpPr txBox="1"/>
              <p:nvPr/>
            </p:nvSpPr>
            <p:spPr>
              <a:xfrm>
                <a:off x="5444457" y="4337616"/>
                <a:ext cx="3746538" cy="839653"/>
              </a:xfrm>
              <a:prstGeom prst="rect">
                <a:avLst/>
              </a:prstGeom>
              <a:noFill/>
            </p:spPr>
            <p:txBody>
              <a:bodyPr wrap="none" rtlCol="0">
                <a:spAutoFit/>
              </a:bodyPr>
              <a:lstStyle/>
              <a:p>
                <a:pPr algn="ctr"/>
                <a14:m>
                  <m:oMath xmlns:m="http://schemas.openxmlformats.org/officeDocument/2006/math">
                    <m:sSub>
                      <m:sSubPr>
                        <m:ctrlPr>
                          <a:rPr lang="en-US" sz="1600" b="0" i="1" smtClean="0">
                            <a:solidFill>
                              <a:schemeClr val="accent4">
                                <a:lumMod val="40000"/>
                                <a:lumOff val="60000"/>
                              </a:schemeClr>
                            </a:solidFill>
                            <a:latin typeface="Cambria Math" panose="02040503050406030204" pitchFamily="18" charset="0"/>
                          </a:rPr>
                        </m:ctrlPr>
                      </m:sSubPr>
                      <m:e>
                        <m:r>
                          <a:rPr lang="en-US" sz="1600" b="0" i="1" smtClean="0">
                            <a:solidFill>
                              <a:schemeClr val="accent4">
                                <a:lumMod val="40000"/>
                                <a:lumOff val="60000"/>
                              </a:schemeClr>
                            </a:solidFill>
                            <a:latin typeface="Cambria Math" panose="02040503050406030204" pitchFamily="18" charset="0"/>
                          </a:rPr>
                          <m:t>𝑆</m:t>
                        </m:r>
                      </m:e>
                      <m:sub>
                        <m:r>
                          <a:rPr lang="en-US" sz="1600" b="0" i="1" smtClean="0">
                            <a:solidFill>
                              <a:schemeClr val="accent4">
                                <a:lumMod val="40000"/>
                                <a:lumOff val="60000"/>
                              </a:schemeClr>
                            </a:solidFill>
                            <a:latin typeface="Cambria Math" panose="02040503050406030204" pitchFamily="18" charset="0"/>
                          </a:rPr>
                          <m:t>8</m:t>
                        </m:r>
                      </m:sub>
                    </m:sSub>
                    <m:r>
                      <a:rPr lang="en-US" sz="1600" b="0" i="1" smtClean="0">
                        <a:solidFill>
                          <a:schemeClr val="accent4">
                            <a:lumMod val="40000"/>
                            <a:lumOff val="60000"/>
                          </a:schemeClr>
                        </a:solidFill>
                        <a:latin typeface="Cambria Math" panose="02040503050406030204" pitchFamily="18" charset="0"/>
                      </a:rPr>
                      <m:t>=</m:t>
                    </m:r>
                    <m:sSub>
                      <m:sSubPr>
                        <m:ctrlPr>
                          <a:rPr lang="en-US" sz="1600" i="1">
                            <a:solidFill>
                              <a:schemeClr val="accent4">
                                <a:lumMod val="40000"/>
                                <a:lumOff val="60000"/>
                              </a:schemeClr>
                            </a:solidFill>
                            <a:latin typeface="Cambria Math" panose="02040503050406030204" pitchFamily="18" charset="0"/>
                          </a:rPr>
                        </m:ctrlPr>
                      </m:sSubPr>
                      <m:e>
                        <m:r>
                          <a:rPr lang="en-US" sz="1600" i="1">
                            <a:solidFill>
                              <a:schemeClr val="accent4">
                                <a:lumMod val="40000"/>
                                <a:lumOff val="60000"/>
                              </a:schemeClr>
                            </a:solidFill>
                            <a:latin typeface="Cambria Math" panose="02040503050406030204" pitchFamily="18" charset="0"/>
                          </a:rPr>
                          <m:t>𝜎</m:t>
                        </m:r>
                      </m:e>
                      <m:sub>
                        <m:r>
                          <a:rPr lang="en-US" sz="1600" i="1">
                            <a:solidFill>
                              <a:schemeClr val="accent4">
                                <a:lumMod val="40000"/>
                                <a:lumOff val="60000"/>
                              </a:schemeClr>
                            </a:solidFill>
                            <a:latin typeface="Cambria Math" panose="02040503050406030204" pitchFamily="18" charset="0"/>
                          </a:rPr>
                          <m:t>8</m:t>
                        </m:r>
                      </m:sub>
                    </m:sSub>
                    <m:rad>
                      <m:radPr>
                        <m:degHide m:val="on"/>
                        <m:ctrlPr>
                          <a:rPr lang="en-US" sz="1600" i="1" smtClean="0">
                            <a:solidFill>
                              <a:schemeClr val="accent4">
                                <a:lumMod val="40000"/>
                                <a:lumOff val="60000"/>
                              </a:schemeClr>
                            </a:solidFill>
                            <a:latin typeface="Cambria Math" panose="02040503050406030204" pitchFamily="18" charset="0"/>
                          </a:rPr>
                        </m:ctrlPr>
                      </m:radPr>
                      <m:deg/>
                      <m:e>
                        <m:d>
                          <m:dPr>
                            <m:ctrlPr>
                              <a:rPr lang="en-US" sz="1600" i="1">
                                <a:solidFill>
                                  <a:schemeClr val="accent4">
                                    <a:lumMod val="40000"/>
                                    <a:lumOff val="60000"/>
                                  </a:schemeClr>
                                </a:solidFill>
                                <a:latin typeface="Cambria Math" panose="02040503050406030204" pitchFamily="18" charset="0"/>
                              </a:rPr>
                            </m:ctrlPr>
                          </m:dPr>
                          <m:e>
                            <m:f>
                              <m:fPr>
                                <m:ctrlPr>
                                  <a:rPr lang="en-US" sz="1600" i="1">
                                    <a:solidFill>
                                      <a:schemeClr val="accent4">
                                        <a:lumMod val="40000"/>
                                        <a:lumOff val="60000"/>
                                      </a:schemeClr>
                                    </a:solidFill>
                                    <a:latin typeface="Cambria Math" panose="02040503050406030204" pitchFamily="18" charset="0"/>
                                  </a:rPr>
                                </m:ctrlPr>
                              </m:fPr>
                              <m:num>
                                <m:sSub>
                                  <m:sSubPr>
                                    <m:ctrlPr>
                                      <a:rPr lang="en-US" sz="1600" i="1">
                                        <a:solidFill>
                                          <a:schemeClr val="accent4">
                                            <a:lumMod val="40000"/>
                                            <a:lumOff val="60000"/>
                                          </a:schemeClr>
                                        </a:solidFill>
                                        <a:latin typeface="Cambria Math" panose="02040503050406030204" pitchFamily="18" charset="0"/>
                                      </a:rPr>
                                    </m:ctrlPr>
                                  </m:sSubPr>
                                  <m:e>
                                    <m:r>
                                      <m:rPr>
                                        <m:sty m:val="p"/>
                                      </m:rPr>
                                      <a:rPr lang="en-US" sz="1600">
                                        <a:solidFill>
                                          <a:schemeClr val="accent4">
                                            <a:lumMod val="40000"/>
                                            <a:lumOff val="60000"/>
                                          </a:schemeClr>
                                        </a:solidFill>
                                        <a:latin typeface="Cambria Math" panose="02040503050406030204" pitchFamily="18" charset="0"/>
                                      </a:rPr>
                                      <m:t>Ω</m:t>
                                    </m:r>
                                  </m:e>
                                  <m:sub>
                                    <m:r>
                                      <a:rPr lang="en-US" sz="1600" i="1">
                                        <a:solidFill>
                                          <a:schemeClr val="accent4">
                                            <a:lumMod val="40000"/>
                                            <a:lumOff val="60000"/>
                                          </a:schemeClr>
                                        </a:solidFill>
                                        <a:latin typeface="Cambria Math" panose="02040503050406030204" pitchFamily="18" charset="0"/>
                                      </a:rPr>
                                      <m:t>𝑚</m:t>
                                    </m:r>
                                  </m:sub>
                                </m:sSub>
                              </m:num>
                              <m:den>
                                <m:r>
                                  <a:rPr lang="en-US" sz="1600" i="1">
                                    <a:solidFill>
                                      <a:schemeClr val="accent4">
                                        <a:lumMod val="40000"/>
                                        <a:lumOff val="60000"/>
                                      </a:schemeClr>
                                    </a:solidFill>
                                    <a:latin typeface="Cambria Math" panose="02040503050406030204" pitchFamily="18" charset="0"/>
                                  </a:rPr>
                                  <m:t>0.3</m:t>
                                </m:r>
                              </m:den>
                            </m:f>
                          </m:e>
                        </m:d>
                      </m:e>
                    </m:rad>
                  </m:oMath>
                </a14:m>
                <a:r>
                  <a:rPr lang="en-US" sz="1600" dirty="0">
                    <a:solidFill>
                      <a:schemeClr val="accent4">
                        <a:lumMod val="40000"/>
                        <a:lumOff val="60000"/>
                      </a:schemeClr>
                    </a:solidFill>
                    <a:latin typeface="+mn-lt"/>
                  </a:rPr>
                  <a:t> </a:t>
                </a:r>
              </a:p>
              <a:p>
                <a:r>
                  <a:rPr lang="en-US" sz="1600" dirty="0">
                    <a:solidFill>
                      <a:schemeClr val="accent4">
                        <a:lumMod val="40000"/>
                        <a:lumOff val="60000"/>
                      </a:schemeClr>
                    </a:solidFill>
                    <a:latin typeface="+mn-lt"/>
                  </a:rPr>
                  <a:t>Amplitude of cosmic structure fluctuation</a:t>
                </a:r>
                <a:endParaRPr lang="en-US" sz="1600" dirty="0">
                  <a:latin typeface="+mn-lt"/>
                </a:endParaRPr>
              </a:p>
            </p:txBody>
          </p:sp>
        </mc:Choice>
        <mc:Fallback xmlns="">
          <p:sp>
            <p:nvSpPr>
              <p:cNvPr id="48" name="TextBox 47">
                <a:extLst>
                  <a:ext uri="{FF2B5EF4-FFF2-40B4-BE49-F238E27FC236}">
                    <a16:creationId xmlns:a16="http://schemas.microsoft.com/office/drawing/2014/main" id="{9AC866AB-484D-7015-5DCF-467EDA1D013C}"/>
                  </a:ext>
                </a:extLst>
              </p:cNvPr>
              <p:cNvSpPr txBox="1">
                <a:spLocks noRot="1" noChangeAspect="1" noMove="1" noResize="1" noEditPoints="1" noAdjustHandles="1" noChangeArrowheads="1" noChangeShapeType="1" noTextEdit="1"/>
              </p:cNvSpPr>
              <p:nvPr/>
            </p:nvSpPr>
            <p:spPr>
              <a:xfrm>
                <a:off x="5444457" y="4337616"/>
                <a:ext cx="3746538" cy="839653"/>
              </a:xfrm>
              <a:prstGeom prst="rect">
                <a:avLst/>
              </a:prstGeom>
              <a:blipFill>
                <a:blip r:embed="rId5"/>
                <a:stretch>
                  <a:fillRect l="-676" b="-7463"/>
                </a:stretch>
              </a:blipFill>
            </p:spPr>
            <p:txBody>
              <a:bodyPr/>
              <a:lstStyle/>
              <a:p>
                <a:r>
                  <a:rPr lang="en-US">
                    <a:noFill/>
                  </a:rPr>
                  <a:t> </a:t>
                </a:r>
              </a:p>
            </p:txBody>
          </p:sp>
        </mc:Fallback>
      </mc:AlternateContent>
      <p:sp>
        <p:nvSpPr>
          <p:cNvPr id="50" name="Rounded Rectangle 49">
            <a:extLst>
              <a:ext uri="{FF2B5EF4-FFF2-40B4-BE49-F238E27FC236}">
                <a16:creationId xmlns:a16="http://schemas.microsoft.com/office/drawing/2014/main" id="{45696B28-AB3E-D83D-4998-C25C1641A7BA}"/>
              </a:ext>
            </a:extLst>
          </p:cNvPr>
          <p:cNvSpPr/>
          <p:nvPr/>
        </p:nvSpPr>
        <p:spPr>
          <a:xfrm>
            <a:off x="658303" y="2427890"/>
            <a:ext cx="5248512" cy="2162348"/>
          </a:xfrm>
          <a:prstGeom prst="roundRect">
            <a:avLst>
              <a:gd name="adj" fmla="val 7732"/>
            </a:avLst>
          </a:prstGeom>
          <a:solidFill>
            <a:srgbClr val="809EC2">
              <a:lumMod val="40000"/>
              <a:lumOff val="60000"/>
            </a:srgbClr>
          </a:solid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7030A0"/>
              </a:solidFill>
              <a:effectLst/>
              <a:uLnTx/>
              <a:uFillTx/>
              <a:latin typeface="Calibri"/>
              <a:ea typeface="+mn-ea"/>
              <a:cs typeface="+mn-cs"/>
            </a:endParaRPr>
          </a:p>
        </p:txBody>
      </p:sp>
      <p:sp>
        <p:nvSpPr>
          <p:cNvPr id="51" name="Rounded Rectangle 50">
            <a:extLst>
              <a:ext uri="{FF2B5EF4-FFF2-40B4-BE49-F238E27FC236}">
                <a16:creationId xmlns:a16="http://schemas.microsoft.com/office/drawing/2014/main" id="{4F4942BC-37FE-818C-FEA7-F442646C9823}"/>
              </a:ext>
            </a:extLst>
          </p:cNvPr>
          <p:cNvSpPr/>
          <p:nvPr/>
        </p:nvSpPr>
        <p:spPr>
          <a:xfrm>
            <a:off x="736669" y="2482381"/>
            <a:ext cx="3467207" cy="2016655"/>
          </a:xfrm>
          <a:prstGeom prst="roundRect">
            <a:avLst>
              <a:gd name="adj" fmla="val 7732"/>
            </a:avLst>
          </a:prstGeom>
          <a:solidFill>
            <a:srgbClr val="809EC2">
              <a:lumMod val="20000"/>
              <a:lumOff val="80000"/>
            </a:srgbClr>
          </a:solid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7030A0"/>
              </a:solidFill>
              <a:effectLst/>
              <a:uLnTx/>
              <a:uFillTx/>
              <a:latin typeface="Calibri"/>
              <a:ea typeface="+mn-ea"/>
              <a:cs typeface="+mn-cs"/>
            </a:endParaRPr>
          </a:p>
        </p:txBody>
      </p:sp>
      <p:pic>
        <p:nvPicPr>
          <p:cNvPr id="52" name="Picture 4">
            <a:extLst>
              <a:ext uri="{FF2B5EF4-FFF2-40B4-BE49-F238E27FC236}">
                <a16:creationId xmlns:a16="http://schemas.microsoft.com/office/drawing/2014/main" id="{C66BBE38-2B5F-4304-D01C-52DEE5BFE2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0356" y="3090672"/>
            <a:ext cx="891933" cy="922610"/>
          </a:xfrm>
          <a:prstGeom prst="rect">
            <a:avLst/>
          </a:prstGeom>
          <a:noFill/>
          <a:extLst>
            <a:ext uri="{909E8E84-426E-40DD-AFC4-6F175D3DCCD1}">
              <a14:hiddenFill xmlns:a14="http://schemas.microsoft.com/office/drawing/2010/main">
                <a:solidFill>
                  <a:srgbClr val="FFFFFF"/>
                </a:solidFill>
              </a14:hiddenFill>
            </a:ext>
          </a:extLst>
        </p:spPr>
      </p:pic>
      <p:sp>
        <p:nvSpPr>
          <p:cNvPr id="53" name="Rounded Rectangle 52">
            <a:extLst>
              <a:ext uri="{FF2B5EF4-FFF2-40B4-BE49-F238E27FC236}">
                <a16:creationId xmlns:a16="http://schemas.microsoft.com/office/drawing/2014/main" id="{2BB835A8-2F6C-F250-6527-3706745652A2}"/>
              </a:ext>
            </a:extLst>
          </p:cNvPr>
          <p:cNvSpPr/>
          <p:nvPr/>
        </p:nvSpPr>
        <p:spPr>
          <a:xfrm>
            <a:off x="4260105" y="2570434"/>
            <a:ext cx="1584324" cy="1518090"/>
          </a:xfrm>
          <a:prstGeom prst="roundRect">
            <a:avLst>
              <a:gd name="adj" fmla="val 7732"/>
            </a:avLst>
          </a:prstGeom>
          <a:noFill/>
          <a:ln w="38100" cap="flat" cmpd="sng" algn="ctr">
            <a:solidFill>
              <a:srgbClr val="00B0F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latin typeface="Calibri"/>
                <a:ea typeface="+mn-ea"/>
                <a:cs typeface="+mn-cs"/>
              </a:rPr>
              <a:t>Galaxy clusters</a:t>
            </a:r>
            <a:endParaRPr kumimoji="0" lang="en-US" sz="1600" b="0" i="0" u="none" strike="noStrike" kern="0" cap="none" spc="0" normalizeH="0" baseline="0" noProof="0" dirty="0">
              <a:ln>
                <a:noFill/>
              </a:ln>
              <a:solidFill>
                <a:srgbClr val="7030A0"/>
              </a:solidFill>
              <a:effectLst/>
              <a:uLnTx/>
              <a:uFillTx/>
              <a:latin typeface="Calibri"/>
              <a:ea typeface="+mn-ea"/>
              <a:cs typeface="+mn-cs"/>
            </a:endParaRPr>
          </a:p>
        </p:txBody>
      </p:sp>
      <p:sp>
        <p:nvSpPr>
          <p:cNvPr id="54" name="Rounded Rectangle 53">
            <a:extLst>
              <a:ext uri="{FF2B5EF4-FFF2-40B4-BE49-F238E27FC236}">
                <a16:creationId xmlns:a16="http://schemas.microsoft.com/office/drawing/2014/main" id="{1951D084-C008-CBA4-6251-3B6BF33F8CD8}"/>
              </a:ext>
            </a:extLst>
          </p:cNvPr>
          <p:cNvSpPr/>
          <p:nvPr/>
        </p:nvSpPr>
        <p:spPr>
          <a:xfrm>
            <a:off x="2530106" y="2586891"/>
            <a:ext cx="1584324" cy="1396910"/>
          </a:xfrm>
          <a:prstGeom prst="roundRect">
            <a:avLst>
              <a:gd name="adj" fmla="val 7732"/>
            </a:avLst>
          </a:prstGeom>
          <a:no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latin typeface="Calibri"/>
                <a:ea typeface="+mn-ea"/>
                <a:cs typeface="+mn-cs"/>
              </a:rPr>
              <a:t>Weak lensing</a:t>
            </a:r>
            <a:endParaRPr kumimoji="0" lang="en-US" sz="1600" b="0" i="0" u="none" strike="noStrike" kern="0" cap="none" spc="0" normalizeH="0" baseline="0" noProof="0" dirty="0">
              <a:ln>
                <a:noFill/>
              </a:ln>
              <a:solidFill>
                <a:srgbClr val="7030A0"/>
              </a:solidFill>
              <a:effectLst/>
              <a:uLnTx/>
              <a:uFillTx/>
              <a:latin typeface="Calibri"/>
              <a:ea typeface="+mn-ea"/>
              <a:cs typeface="+mn-cs"/>
            </a:endParaRPr>
          </a:p>
        </p:txBody>
      </p:sp>
      <p:pic>
        <p:nvPicPr>
          <p:cNvPr id="55" name="Picture 6">
            <a:extLst>
              <a:ext uri="{FF2B5EF4-FFF2-40B4-BE49-F238E27FC236}">
                <a16:creationId xmlns:a16="http://schemas.microsoft.com/office/drawing/2014/main" id="{24374B7C-63E3-CE05-5EB7-C7BC87DE98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9297" y="3090672"/>
            <a:ext cx="1098640" cy="857485"/>
          </a:xfrm>
          <a:prstGeom prst="rect">
            <a:avLst/>
          </a:prstGeom>
          <a:noFill/>
          <a:extLst>
            <a:ext uri="{909E8E84-426E-40DD-AFC4-6F175D3DCCD1}">
              <a14:hiddenFill xmlns:a14="http://schemas.microsoft.com/office/drawing/2010/main">
                <a:solidFill>
                  <a:srgbClr val="FFFFFF"/>
                </a:solidFill>
              </a14:hiddenFill>
            </a:ext>
          </a:extLst>
        </p:spPr>
      </p:pic>
      <p:sp>
        <p:nvSpPr>
          <p:cNvPr id="56" name="Rounded Rectangle 55">
            <a:extLst>
              <a:ext uri="{FF2B5EF4-FFF2-40B4-BE49-F238E27FC236}">
                <a16:creationId xmlns:a16="http://schemas.microsoft.com/office/drawing/2014/main" id="{64DC61E4-5EA5-4262-7716-AC20E43B6E10}"/>
              </a:ext>
            </a:extLst>
          </p:cNvPr>
          <p:cNvSpPr>
            <a:spLocks noChangeAspect="1"/>
          </p:cNvSpPr>
          <p:nvPr/>
        </p:nvSpPr>
        <p:spPr>
          <a:xfrm>
            <a:off x="825120" y="2597715"/>
            <a:ext cx="1584324" cy="1396910"/>
          </a:xfrm>
          <a:prstGeom prst="roundRect">
            <a:avLst>
              <a:gd name="adj" fmla="val 7732"/>
            </a:avLst>
          </a:prstGeom>
          <a:noFill/>
          <a:ln w="381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latin typeface="Calibri"/>
                <a:ea typeface="+mn-ea"/>
                <a:cs typeface="+mn-cs"/>
              </a:rPr>
              <a:t>Galaxy clustering</a:t>
            </a:r>
          </a:p>
        </p:txBody>
      </p:sp>
      <p:pic>
        <p:nvPicPr>
          <p:cNvPr id="57" name="Picture 56">
            <a:extLst>
              <a:ext uri="{FF2B5EF4-FFF2-40B4-BE49-F238E27FC236}">
                <a16:creationId xmlns:a16="http://schemas.microsoft.com/office/drawing/2014/main" id="{944804EF-0080-031C-19B5-92C9523C923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044054" y="3164968"/>
            <a:ext cx="1173629" cy="791233"/>
          </a:xfrm>
          <a:prstGeom prst="rect">
            <a:avLst/>
          </a:prstGeom>
        </p:spPr>
      </p:pic>
      <p:sp>
        <p:nvSpPr>
          <p:cNvPr id="6" name="Oval 5">
            <a:extLst>
              <a:ext uri="{FF2B5EF4-FFF2-40B4-BE49-F238E27FC236}">
                <a16:creationId xmlns:a16="http://schemas.microsoft.com/office/drawing/2014/main" id="{9BC7DF90-E4B2-B288-4D6F-11DEFB1E1F77}"/>
              </a:ext>
            </a:extLst>
          </p:cNvPr>
          <p:cNvSpPr/>
          <p:nvPr/>
        </p:nvSpPr>
        <p:spPr>
          <a:xfrm>
            <a:off x="6126268" y="3295212"/>
            <a:ext cx="2627586" cy="1173229"/>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9F730AEC-5959-D8A8-6BAF-285A25A44BB6}"/>
              </a:ext>
            </a:extLst>
          </p:cNvPr>
          <p:cNvSpPr/>
          <p:nvPr/>
        </p:nvSpPr>
        <p:spPr>
          <a:xfrm>
            <a:off x="5908612" y="382390"/>
            <a:ext cx="3124855" cy="2863227"/>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E573FA44-5850-F4DD-713F-C4213CCDEB90}"/>
              </a:ext>
            </a:extLst>
          </p:cNvPr>
          <p:cNvSpPr/>
          <p:nvPr/>
        </p:nvSpPr>
        <p:spPr>
          <a:xfrm>
            <a:off x="688622" y="2480440"/>
            <a:ext cx="5207681" cy="1660635"/>
          </a:xfrm>
          <a:prstGeom prst="roundRect">
            <a:avLst>
              <a:gd name="adj" fmla="val 7732"/>
            </a:avLst>
          </a:prstGeom>
          <a:noFill/>
          <a:ln w="38100" cap="flat" cmpd="sng" algn="ctr">
            <a:solidFill>
              <a:srgbClr val="00B0F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200F0467-86F3-3A8F-2838-7BC717AF7FBB}"/>
              </a:ext>
            </a:extLst>
          </p:cNvPr>
          <p:cNvSpPr txBox="1"/>
          <p:nvPr/>
        </p:nvSpPr>
        <p:spPr>
          <a:xfrm>
            <a:off x="4455980" y="4086768"/>
            <a:ext cx="1297750" cy="461665"/>
          </a:xfrm>
          <a:prstGeom prst="rect">
            <a:avLst/>
          </a:prstGeom>
          <a:noFill/>
        </p:spPr>
        <p:txBody>
          <a:bodyPr wrap="square" rtlCol="0">
            <a:spAutoFit/>
          </a:bodyPr>
          <a:lstStyle/>
          <a:p>
            <a:pPr fontAlgn="auto">
              <a:spcBef>
                <a:spcPts val="0"/>
              </a:spcBef>
              <a:spcAft>
                <a:spcPts val="0"/>
              </a:spcAft>
            </a:pPr>
            <a:r>
              <a:rPr lang="en-US" sz="2400" b="1" dirty="0">
                <a:solidFill>
                  <a:srgbClr val="C00000"/>
                </a:solidFill>
                <a:latin typeface="Calibri"/>
                <a:ea typeface="+mn-ea"/>
              </a:rPr>
              <a:t>This talk</a:t>
            </a:r>
          </a:p>
        </p:txBody>
      </p:sp>
    </p:spTree>
    <p:extLst>
      <p:ext uri="{BB962C8B-B14F-4D97-AF65-F5344CB8AC3E}">
        <p14:creationId xmlns:p14="http://schemas.microsoft.com/office/powerpoint/2010/main" val="1199021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CCD7-329F-2FB0-25E6-D55EF7411577}"/>
              </a:ext>
            </a:extLst>
          </p:cNvPr>
          <p:cNvSpPr>
            <a:spLocks noGrp="1"/>
          </p:cNvSpPr>
          <p:nvPr>
            <p:ph type="title"/>
          </p:nvPr>
        </p:nvSpPr>
        <p:spPr/>
        <p:txBody>
          <a:bodyPr/>
          <a:lstStyle/>
          <a:p>
            <a:r>
              <a:rPr lang="en-US" dirty="0">
                <a:latin typeface="+mj-lt"/>
              </a:rPr>
              <a:t>DES Probes of cosmic structure: galaxy clusters </a:t>
            </a:r>
          </a:p>
        </p:txBody>
      </p:sp>
      <p:sp>
        <p:nvSpPr>
          <p:cNvPr id="28" name="TextBox 27">
            <a:extLst>
              <a:ext uri="{FF2B5EF4-FFF2-40B4-BE49-F238E27FC236}">
                <a16:creationId xmlns:a16="http://schemas.microsoft.com/office/drawing/2014/main" id="{768665D1-5C85-BA38-75EC-3FC4F3AF9675}"/>
              </a:ext>
            </a:extLst>
          </p:cNvPr>
          <p:cNvSpPr txBox="1"/>
          <p:nvPr/>
        </p:nvSpPr>
        <p:spPr>
          <a:xfrm>
            <a:off x="2198468" y="777983"/>
            <a:ext cx="4477508" cy="369332"/>
          </a:xfrm>
          <a:prstGeom prst="rect">
            <a:avLst/>
          </a:prstGeom>
          <a:noFill/>
        </p:spPr>
        <p:txBody>
          <a:bodyPr wrap="none" rtlCol="0">
            <a:spAutoFit/>
          </a:bodyPr>
          <a:lstStyle/>
          <a:p>
            <a:r>
              <a:rPr lang="en-US" b="1" dirty="0">
                <a:latin typeface="+mn-lt"/>
                <a:cs typeface="Arial" panose="020B0604020202020204" pitchFamily="34" charset="0"/>
              </a:rPr>
              <a:t>Galaxy clusters: multi-component objects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546EBFB-A034-FD83-3106-8E4EB1B26711}"/>
                  </a:ext>
                </a:extLst>
              </p:cNvPr>
              <p:cNvSpPr txBox="1"/>
              <p:nvPr/>
            </p:nvSpPr>
            <p:spPr>
              <a:xfrm>
                <a:off x="2054489" y="2331425"/>
                <a:ext cx="1633781" cy="852990"/>
              </a:xfrm>
              <a:prstGeom prst="rect">
                <a:avLst/>
              </a:prstGeom>
              <a:noFill/>
            </p:spPr>
            <p:txBody>
              <a:bodyPr vert="horz" wrap="none" rtlCol="0" anchor="ctr" anchorCtr="0">
                <a:spAutoFit/>
              </a:bodyPr>
              <a:lstStyle/>
              <a:p>
                <a:r>
                  <a:rPr lang="en-US" sz="1600" dirty="0">
                    <a:latin typeface="+mn-lt"/>
                    <a:cs typeface="Arial" panose="020B0604020202020204" pitchFamily="34" charset="0"/>
                  </a:rPr>
                  <a:t>Dark Matter Halo</a:t>
                </a:r>
              </a:p>
              <a:p>
                <a:r>
                  <a:rPr lang="en-US" sz="1600" dirty="0">
                    <a:latin typeface="+mn-lt"/>
                    <a:cs typeface="Arial" panose="020B0604020202020204" pitchFamily="34" charset="0"/>
                    <a:sym typeface="Wingdings" pitchFamily="2" charset="2"/>
                  </a:rPr>
                  <a:t> </a:t>
                </a:r>
                <a14:m>
                  <m:oMath xmlns:m="http://schemas.openxmlformats.org/officeDocument/2006/math">
                    <m:r>
                      <a:rPr lang="en-US" sz="1600" b="0" i="1" smtClean="0">
                        <a:latin typeface="Cambria Math" panose="02040503050406030204" pitchFamily="18" charset="0"/>
                        <a:sym typeface="Wingdings" pitchFamily="2" charset="2"/>
                      </a:rPr>
                      <m:t>∼</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5×10</m:t>
                        </m:r>
                      </m:e>
                      <m:sup>
                        <m:r>
                          <a:rPr lang="en-US" sz="1600" b="0" i="1" smtClean="0">
                            <a:latin typeface="Cambria Math" panose="02040503050406030204" pitchFamily="18" charset="0"/>
                            <a:sym typeface="Wingdings" pitchFamily="2" charset="2"/>
                          </a:rPr>
                          <m:t>14</m:t>
                        </m:r>
                      </m:sup>
                    </m:sSup>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𝑀</m:t>
                        </m:r>
                      </m:e>
                      <m:sub>
                        <m:r>
                          <a:rPr lang="en-US" sz="1600" b="0" i="1" smtClean="0">
                            <a:latin typeface="Cambria Math" panose="02040503050406030204" pitchFamily="18" charset="0"/>
                            <a:sym typeface="Wingdings" pitchFamily="2" charset="2"/>
                          </a:rPr>
                          <m:t>⊙</m:t>
                        </m:r>
                      </m:sub>
                    </m:sSub>
                  </m:oMath>
                </a14:m>
                <a:endParaRPr lang="en-US" sz="1600" dirty="0">
                  <a:latin typeface="+mn-lt"/>
                  <a:cs typeface="Arial" panose="020B0604020202020204" pitchFamily="34" charset="0"/>
                </a:endParaRPr>
              </a:p>
              <a:p>
                <a:endParaRPr lang="en-US" sz="1600" dirty="0">
                  <a:latin typeface="+mn-lt"/>
                  <a:cs typeface="Arial" panose="020B0604020202020204" pitchFamily="34" charset="0"/>
                </a:endParaRPr>
              </a:p>
            </p:txBody>
          </p:sp>
        </mc:Choice>
        <mc:Fallback xmlns="">
          <p:sp>
            <p:nvSpPr>
              <p:cNvPr id="30" name="TextBox 29">
                <a:extLst>
                  <a:ext uri="{FF2B5EF4-FFF2-40B4-BE49-F238E27FC236}">
                    <a16:creationId xmlns:a16="http://schemas.microsoft.com/office/drawing/2014/main" id="{8546EBFB-A034-FD83-3106-8E4EB1B26711}"/>
                  </a:ext>
                </a:extLst>
              </p:cNvPr>
              <p:cNvSpPr txBox="1">
                <a:spLocks noRot="1" noChangeAspect="1" noMove="1" noResize="1" noEditPoints="1" noAdjustHandles="1" noChangeArrowheads="1" noChangeShapeType="1" noTextEdit="1"/>
              </p:cNvSpPr>
              <p:nvPr/>
            </p:nvSpPr>
            <p:spPr>
              <a:xfrm>
                <a:off x="2054489" y="2331425"/>
                <a:ext cx="1633781" cy="852990"/>
              </a:xfrm>
              <a:prstGeom prst="rect">
                <a:avLst/>
              </a:prstGeom>
              <a:blipFill>
                <a:blip r:embed="rId3"/>
                <a:stretch>
                  <a:fillRect l="-1538" t="-1471" r="-769"/>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632B8760-5DF1-CCDB-EF84-4ED82D56E106}"/>
              </a:ext>
            </a:extLst>
          </p:cNvPr>
          <p:cNvSpPr txBox="1"/>
          <p:nvPr/>
        </p:nvSpPr>
        <p:spPr>
          <a:xfrm>
            <a:off x="3896427" y="2358927"/>
            <a:ext cx="1633780" cy="584775"/>
          </a:xfrm>
          <a:prstGeom prst="rect">
            <a:avLst/>
          </a:prstGeom>
          <a:noFill/>
        </p:spPr>
        <p:txBody>
          <a:bodyPr vert="horz" wrap="square" rtlCol="0" anchor="ctr" anchorCtr="0">
            <a:spAutoFit/>
          </a:bodyPr>
          <a:lstStyle/>
          <a:p>
            <a:r>
              <a:rPr lang="en-US" sz="1600" dirty="0">
                <a:latin typeface="+mn-lt"/>
                <a:cs typeface="Arial" panose="020B0604020202020204" pitchFamily="34" charset="0"/>
              </a:rPr>
              <a:t>Red galaxies </a:t>
            </a:r>
          </a:p>
          <a:p>
            <a:r>
              <a:rPr lang="en-US" sz="1600" dirty="0">
                <a:latin typeface="+mn-lt"/>
                <a:cs typeface="Arial" panose="020B0604020202020204" pitchFamily="34" charset="0"/>
              </a:rPr>
              <a:t>~ 2% of the mass</a:t>
            </a:r>
          </a:p>
        </p:txBody>
      </p:sp>
      <p:sp>
        <p:nvSpPr>
          <p:cNvPr id="32" name="TextBox 31">
            <a:extLst>
              <a:ext uri="{FF2B5EF4-FFF2-40B4-BE49-F238E27FC236}">
                <a16:creationId xmlns:a16="http://schemas.microsoft.com/office/drawing/2014/main" id="{7201F7B4-310D-AA92-3EAA-5EE1C21AD7DF}"/>
              </a:ext>
            </a:extLst>
          </p:cNvPr>
          <p:cNvSpPr txBox="1"/>
          <p:nvPr/>
        </p:nvSpPr>
        <p:spPr>
          <a:xfrm>
            <a:off x="5779586" y="2376663"/>
            <a:ext cx="2215671" cy="584775"/>
          </a:xfrm>
          <a:prstGeom prst="rect">
            <a:avLst/>
          </a:prstGeom>
          <a:noFill/>
        </p:spPr>
        <p:txBody>
          <a:bodyPr vert="horz" wrap="none" rtlCol="0" anchor="ctr" anchorCtr="0">
            <a:spAutoFit/>
          </a:bodyPr>
          <a:lstStyle/>
          <a:p>
            <a:r>
              <a:rPr lang="en-US" sz="1600" dirty="0">
                <a:latin typeface="+mn-lt"/>
                <a:ea typeface="+mn-ea"/>
                <a:cs typeface="Arial" panose="020B0604020202020204" pitchFamily="34" charset="0"/>
              </a:rPr>
              <a:t>Hot gas</a:t>
            </a:r>
          </a:p>
          <a:p>
            <a:r>
              <a:rPr lang="en-US" sz="1600" dirty="0">
                <a:latin typeface="+mn-lt"/>
                <a:ea typeface="+mn-ea"/>
                <a:cs typeface="Arial" panose="020B0604020202020204" pitchFamily="34" charset="0"/>
              </a:rPr>
              <a:t>~ 10 % of the total mass</a:t>
            </a:r>
          </a:p>
        </p:txBody>
      </p:sp>
      <p:pic>
        <p:nvPicPr>
          <p:cNvPr id="33" name="Content Placeholder 3">
            <a:extLst>
              <a:ext uri="{FF2B5EF4-FFF2-40B4-BE49-F238E27FC236}">
                <a16:creationId xmlns:a16="http://schemas.microsoft.com/office/drawing/2014/main" id="{F77DFB63-3BE6-6C65-1599-BE1B420E66D5}"/>
              </a:ext>
            </a:extLst>
          </p:cNvPr>
          <p:cNvPicPr>
            <a:picLocks/>
          </p:cNvPicPr>
          <p:nvPr/>
        </p:nvPicPr>
        <p:blipFill rotWithShape="1">
          <a:blip r:embed="rId4">
            <a:extLst>
              <a:ext uri="{28A0092B-C50C-407E-A947-70E740481C1C}">
                <a14:useLocalDpi xmlns:a14="http://schemas.microsoft.com/office/drawing/2010/main" val="0"/>
              </a:ext>
            </a:extLst>
          </a:blip>
          <a:srcRect b="-509"/>
          <a:stretch/>
        </p:blipFill>
        <p:spPr>
          <a:xfrm>
            <a:off x="5790096" y="1194196"/>
            <a:ext cx="1087237" cy="1112235"/>
          </a:xfrm>
          <a:prstGeom prst="rect">
            <a:avLst/>
          </a:prstGeom>
        </p:spPr>
      </p:pic>
      <p:pic>
        <p:nvPicPr>
          <p:cNvPr id="34" name="Picture 33" descr="A picture containing outdoor object, close&#10;&#10;Description automatically generated">
            <a:extLst>
              <a:ext uri="{FF2B5EF4-FFF2-40B4-BE49-F238E27FC236}">
                <a16:creationId xmlns:a16="http://schemas.microsoft.com/office/drawing/2014/main" id="{5A995C7D-83D5-EEBD-5F06-19A1B258F3B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399556" y="1211676"/>
            <a:ext cx="1087237" cy="1077274"/>
          </a:xfrm>
          <a:prstGeom prst="rect">
            <a:avLst/>
          </a:prstGeom>
        </p:spPr>
      </p:pic>
      <p:pic>
        <p:nvPicPr>
          <p:cNvPr id="44" name="Picture 43" descr="A group of stars in space&#10;&#10;Description automatically generated">
            <a:extLst>
              <a:ext uri="{FF2B5EF4-FFF2-40B4-BE49-F238E27FC236}">
                <a16:creationId xmlns:a16="http://schemas.microsoft.com/office/drawing/2014/main" id="{9DCC7F51-CA1B-66F7-F0FE-D5483E7935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4826" y="1206695"/>
            <a:ext cx="1087237" cy="1087237"/>
          </a:xfrm>
          <a:prstGeom prst="rect">
            <a:avLst/>
          </a:prstGeom>
        </p:spPr>
      </p:pic>
      <p:pic>
        <p:nvPicPr>
          <p:cNvPr id="46" name="Picture 45" descr="A circle with colorful circles and black background&#10;&#10;Description automatically generated">
            <a:extLst>
              <a:ext uri="{FF2B5EF4-FFF2-40B4-BE49-F238E27FC236}">
                <a16:creationId xmlns:a16="http://schemas.microsoft.com/office/drawing/2014/main" id="{84A4B047-4E1C-964D-BE87-06FD4CBE5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464" y="886035"/>
            <a:ext cx="306004" cy="290856"/>
          </a:xfrm>
          <a:prstGeom prst="rect">
            <a:avLst/>
          </a:prstGeom>
        </p:spPr>
      </p:pic>
    </p:spTree>
    <p:extLst>
      <p:ext uri="{BB962C8B-B14F-4D97-AF65-F5344CB8AC3E}">
        <p14:creationId xmlns:p14="http://schemas.microsoft.com/office/powerpoint/2010/main" val="3036595393"/>
      </p:ext>
    </p:extLst>
  </p:cSld>
  <p:clrMapOvr>
    <a:masterClrMapping/>
  </p:clrMapOvr>
</p:sld>
</file>

<file path=ppt/theme/theme1.xml><?xml version="1.0" encoding="utf-8"?>
<a:theme xmlns:a="http://schemas.openxmlformats.org/drawingml/2006/main" name="SU_Preso_16x9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E9905DB3-8C93-494E-B465-615EF50D73CE}" vid="{D38F3519-78D6-B84C-A279-ADFD7A09388D}"/>
    </a:ext>
  </a:extLst>
</a:theme>
</file>

<file path=ppt/theme/theme2.xml><?xml version="1.0" encoding="utf-8"?>
<a:theme xmlns:a="http://schemas.openxmlformats.org/drawingml/2006/main" name="SU_Template_TopBar">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E9905DB3-8C93-494E-B465-615EF50D73CE}" vid="{0E62B90E-C838-C143-B9AE-43CB873BAE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SU_Preso_16x9_v6</Template>
  <TotalTime>109203</TotalTime>
  <Words>3275</Words>
  <Application>Microsoft Macintosh PowerPoint</Application>
  <PresentationFormat>On-screen Show (16:9)</PresentationFormat>
  <Paragraphs>512</Paragraphs>
  <Slides>60</Slides>
  <Notes>51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60</vt:i4>
      </vt:variant>
    </vt:vector>
  </HeadingPairs>
  <TitlesOfParts>
    <vt:vector size="73" baseType="lpstr">
      <vt:lpstr>Slack-Lato</vt:lpstr>
      <vt:lpstr>STIXGeneral-Regular</vt:lpstr>
      <vt:lpstr>Arial</vt:lpstr>
      <vt:lpstr>Calibri</vt:lpstr>
      <vt:lpstr>Cambria Math</vt:lpstr>
      <vt:lpstr>Helvetica Light</vt:lpstr>
      <vt:lpstr>Helvetica Neue</vt:lpstr>
      <vt:lpstr>Helvetica Neue Medium</vt:lpstr>
      <vt:lpstr>Source Sans Pro</vt:lpstr>
      <vt:lpstr>Source Sans Pro Semibold</vt:lpstr>
      <vt:lpstr>Wingdings</vt:lpstr>
      <vt:lpstr>SU_Preso_16x9_v6</vt:lpstr>
      <vt:lpstr>SU_Template_TopBar</vt:lpstr>
      <vt:lpstr>Cosmological constraints from joint analyses of  clusters, galaxies, and weak lensing</vt:lpstr>
      <vt:lpstr>Why measure cosmic structure?</vt:lpstr>
      <vt:lpstr>Current status on structure measurement </vt:lpstr>
      <vt:lpstr>Current status on structure measurement </vt:lpstr>
      <vt:lpstr>Current status on structure measurement </vt:lpstr>
      <vt:lpstr>Current status on structure measurement </vt:lpstr>
      <vt:lpstr>Current status on structure measurement </vt:lpstr>
      <vt:lpstr>Current status on structure measurement </vt:lpstr>
      <vt:lpstr>DES Probes of cosmic structure: galaxy clusters </vt:lpstr>
      <vt:lpstr>DES Probes of cosmic structure: galaxy clusters </vt:lpstr>
      <vt:lpstr>DES Probes of cosmic structure: galaxy clusters </vt:lpstr>
      <vt:lpstr>&gt;16 K optically identified galaxy clusters</vt:lpstr>
      <vt:lpstr>How are DES clusters selected? </vt:lpstr>
      <vt:lpstr>DES cluster sample is well validated</vt:lpstr>
      <vt:lpstr>DES cluster sample is well validated</vt:lpstr>
      <vt:lpstr>DES clusters probe a unique range of mass and redshift</vt:lpstr>
      <vt:lpstr>Galaxy clusters as a cosmology probe</vt:lpstr>
      <vt:lpstr>Galaxy clusters as a cosmology probe</vt:lpstr>
      <vt:lpstr>Cluster cosmology: weak lensing mass calibration</vt:lpstr>
      <vt:lpstr>Cluster cosmology: cluster lensing and cluster abundance</vt:lpstr>
      <vt:lpstr>Big surprise in the analysis of the first year of DES data </vt:lpstr>
      <vt:lpstr>Optically selected clusters suffer from projection effect</vt:lpstr>
      <vt:lpstr>Optically selected clusters suffer from projection effect</vt:lpstr>
      <vt:lpstr>Optically selected clusters suffer from projection effect</vt:lpstr>
      <vt:lpstr>Optically selected clusters suffer from projection effect</vt:lpstr>
      <vt:lpstr>Optically selected clusters suffer from projection effect</vt:lpstr>
      <vt:lpstr>Optically selected clusters suffer from projection effect</vt:lpstr>
      <vt:lpstr>A new paradigm for optical cluster cosmology analysis </vt:lpstr>
      <vt:lpstr>Cluster cosmology data vector: cluster lensing </vt:lpstr>
      <vt:lpstr>Clusters are part of the large-scale structure</vt:lpstr>
      <vt:lpstr>Cluster cosmology data vector: clustering </vt:lpstr>
      <vt:lpstr>A new paradigm for optical cluster cosmology analysis </vt:lpstr>
      <vt:lpstr>Re-analysis of DES-Y1 results in a consistent cosmology</vt:lpstr>
      <vt:lpstr>PowerPoint Presentation</vt:lpstr>
      <vt:lpstr>A comprehensive test of systematic for cluster cosmology</vt:lpstr>
      <vt:lpstr>From DES-Y1 to DES-Y6: obstacles</vt:lpstr>
      <vt:lpstr>From DES-Y1 to DES-Y6: obstacles</vt:lpstr>
      <vt:lpstr>From DES-Y1 to DES-Y6: obstacles</vt:lpstr>
      <vt:lpstr>PowerPoint Presentation</vt:lpstr>
      <vt:lpstr>New simulations (Cardinal) solve the long-standing mis-match problem </vt:lpstr>
      <vt:lpstr>Comprehensive tests of the cluster finding algorithm</vt:lpstr>
      <vt:lpstr>Application on DES-Y3 data </vt:lpstr>
      <vt:lpstr>DES Y3 cluster constraints</vt:lpstr>
      <vt:lpstr>Cluster constraints: optical clusters</vt:lpstr>
      <vt:lpstr>Cluster constraints: Multiwavelength </vt:lpstr>
      <vt:lpstr>Consistency of the individual DES constraints in ΛCDM </vt:lpstr>
      <vt:lpstr>Consistency of the individual DES constraints in ΛCDM </vt:lpstr>
      <vt:lpstr>Joint analysis of clusters, galaxies, and weak lensing</vt:lpstr>
      <vt:lpstr>Comparison of matter density from different DES probes  </vt:lpstr>
      <vt:lpstr>PowerPoint Presentation</vt:lpstr>
      <vt:lpstr>PowerPoint Presentation</vt:lpstr>
      <vt:lpstr>PowerPoint Presentation</vt:lpstr>
      <vt:lpstr>Outlook: beyond cluster cosmology</vt:lpstr>
      <vt:lpstr>Pathfinder study on using the tSZ information around galaxy clusters to study baryonic feedback</vt:lpstr>
      <vt:lpstr>Outlook: Clusters used in this analysis </vt:lpstr>
      <vt:lpstr>DECADE dataset: Lots of clusters on the disk</vt:lpstr>
      <vt:lpstr>Conclusions</vt:lpstr>
      <vt:lpstr>Conclusions</vt:lpstr>
      <vt:lpstr>Backup slides</vt:lpstr>
      <vt:lpstr>Outlook: DES-Y6 analyses</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Multi-probe cluster cosmology analyses with photometric surveys</dc:title>
  <dc:creator>chunhaoto@gmail.com</dc:creator>
  <dc:description>2012 PowerPoint template redesign</dc:description>
  <cp:lastModifiedBy>Chun-Hao To</cp:lastModifiedBy>
  <cp:revision>281</cp:revision>
  <cp:lastPrinted>2025-03-15T05:58:32Z</cp:lastPrinted>
  <dcterms:created xsi:type="dcterms:W3CDTF">2021-06-18T18:01:56Z</dcterms:created>
  <dcterms:modified xsi:type="dcterms:W3CDTF">2025-06-24T04:09:00Z</dcterms:modified>
</cp:coreProperties>
</file>