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8"/>
  </p:notesMasterIdLst>
  <p:sldIdLst>
    <p:sldId id="256" r:id="rId2"/>
    <p:sldId id="311" r:id="rId3"/>
    <p:sldId id="348" r:id="rId4"/>
    <p:sldId id="347" r:id="rId5"/>
    <p:sldId id="349" r:id="rId6"/>
    <p:sldId id="340" r:id="rId7"/>
    <p:sldId id="363" r:id="rId8"/>
    <p:sldId id="364" r:id="rId9"/>
    <p:sldId id="297" r:id="rId10"/>
    <p:sldId id="320" r:id="rId11"/>
    <p:sldId id="358" r:id="rId12"/>
    <p:sldId id="301" r:id="rId13"/>
    <p:sldId id="341" r:id="rId14"/>
    <p:sldId id="350" r:id="rId15"/>
    <p:sldId id="321" r:id="rId16"/>
    <p:sldId id="354" r:id="rId17"/>
    <p:sldId id="356" r:id="rId18"/>
    <p:sldId id="355" r:id="rId19"/>
    <p:sldId id="307" r:id="rId20"/>
    <p:sldId id="302" r:id="rId21"/>
    <p:sldId id="323" r:id="rId22"/>
    <p:sldId id="324" r:id="rId23"/>
    <p:sldId id="351" r:id="rId24"/>
    <p:sldId id="352" r:id="rId25"/>
    <p:sldId id="334" r:id="rId26"/>
    <p:sldId id="335" r:id="rId27"/>
  </p:sldIdLst>
  <p:sldSz cx="9144000" cy="5143500" type="screen16x9"/>
  <p:notesSz cx="6858000" cy="9144000"/>
  <p:embeddedFontLst>
    <p:embeddedFont>
      <p:font typeface="Lora" pitchFamily="2" charset="77"/>
      <p:regular r:id="rId29"/>
      <p:bold r:id="rId30"/>
      <p:italic r:id="rId31"/>
      <p:boldItalic r:id="rId32"/>
    </p:embeddedFont>
    <p:embeddedFont>
      <p:font typeface="Quattrocento Sans" panose="020B0502050000020003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005493"/>
    <a:srgbClr val="488284"/>
    <a:srgbClr val="B33E52"/>
    <a:srgbClr val="FF0029"/>
    <a:srgbClr val="FA8591"/>
    <a:srgbClr val="FFFC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5B2040-0373-4AB5-8C16-54180E59C3D7}">
  <a:tblStyle styleId="{DA5B2040-0373-4AB5-8C16-54180E59C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83C8C0-4F54-423C-8FE9-BE38F65F23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1"/>
    <p:restoredTop sz="88896"/>
  </p:normalViewPr>
  <p:slideViewPr>
    <p:cSldViewPr snapToGrid="0">
      <p:cViewPr>
        <p:scale>
          <a:sx n="118" d="100"/>
          <a:sy n="118" d="100"/>
        </p:scale>
        <p:origin x="142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6FB5DF5D-5ED2-BB92-5616-61F8700D5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B2ED61D0-8C6F-5114-0EF7-F39788AE7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3E1A3EF2-A313-3987-6F5E-67FBB60540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28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DBDCAE09-EC1B-1C01-745F-62AF5839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10D6C80E-1930-9587-50AC-95617B0D39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552CBBAD-0924-F5A8-47B1-3A82505B1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469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CB028A2A-9C47-4FF9-0FE6-FCD995AE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44F291A4-51F3-8800-2DAE-12FDA1F7B6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754261E3-5B29-9F2B-A7AB-91390E501A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365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FCAAB34A-0B6F-9FB5-7F5C-1A419C238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9A2D7594-9C8B-D8FE-CB72-2AA348ACC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313006F3-2579-EDEB-9988-55755ACA3B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100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B6334C8B-6E0F-71FE-8DE9-3E634395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D676C853-81BF-18C4-1544-7044F6022F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B35BEC6F-ABAB-BDED-91B0-EF0E94451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588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D38F3842-4C46-16C1-CBC0-2BD38366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1B97497C-2FC2-1BE6-0C55-60678BB746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F2946A0E-C7D3-D8D1-A5B0-FA965EA68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95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B56111FC-43B3-3A3E-7487-5886819BC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F2E8B274-7A62-A9E8-0BB5-45B7A85157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37613D50-19BA-755C-E77A-3D90F95E2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26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BDE60A6C-AF24-A6C0-5021-F50DCBDD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CBB0A2F7-B23E-0E7A-BC58-FB93A3E79D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C2E0F4A5-D060-5A67-1DC1-AB548BB85C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511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EA27280D-B9E8-B4D1-307F-203E6194A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0AA940E7-ECDA-9578-CA32-9789AD0AE1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396CF12F-CF08-CB05-8D25-83311F37C7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256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4DD43B82-D237-5979-A0A6-A34358602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2DF0DAE8-0C1B-678F-D6F3-FC0607D0E0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6E21B3D0-8B3C-3A56-9CFE-EB1584C19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98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62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6178-0BDA-2992-3EDF-1A3981C4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0C3D6-B296-9B4C-6A2A-265BB697A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8C206-780E-EDC9-FE1D-27D5AE218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20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07553390-562F-520B-6F1C-2AAF80D1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E61304D4-167C-D024-7545-B178FBC5D9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601BDDFD-A9C6-6931-BA06-17EB82567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29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6999-D576-BDAC-9574-8E9C5DD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B7784-426A-200A-3BB1-FAE6A3791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C197B-3358-6029-4F38-54EE8B1BC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3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74A80-6FB2-8B68-2F41-D820730B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B5CE9-C8E4-8387-5F82-92684A775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9E108-C632-FB52-C11D-CE1589BA1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9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4B2E6-88F8-7890-D1CA-8C2BCD64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817FD-64EF-6561-0AAD-03FA51E6B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8EAC4-4980-5447-58BB-1CD3999A1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14EFC-98FC-753D-64F0-B33AD77C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5338B-007D-4977-3CFD-F747A6830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1D344-AACD-63FC-45C0-470798769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8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4D299FC5-0D58-5578-694F-158E41C5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D483BEA9-CA08-4996-C5E6-A952441B7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E7937223-BFB6-E1D9-2517-C06B76541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51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FEC55D49-33F8-3D4A-B85A-CE8E9E40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E2756231-8789-9139-DF8F-97EE6F1B32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66100124-CBC3-9F7F-A17D-B1361E4AC5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620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FBBCCE78-A392-90CD-A7CA-39169A0A4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1A614171-6108-140A-5A16-23B4C5256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013E18DD-1156-A5B2-9D45-9ECA3D90E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84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75750" y="494201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-50" y="712001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6"/>
          <p:cNvCxnSpPr/>
          <p:nvPr/>
        </p:nvCxnSpPr>
        <p:spPr>
          <a:xfrm>
            <a:off x="5265600" y="712001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549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0;p6">
            <a:extLst>
              <a:ext uri="{FF2B5EF4-FFF2-40B4-BE49-F238E27FC236}">
                <a16:creationId xmlns:a16="http://schemas.microsoft.com/office/drawing/2014/main" id="{8138CAAC-61A6-6F8A-083F-0774BCD18EAF}"/>
              </a:ext>
            </a:extLst>
          </p:cNvPr>
          <p:cNvSpPr txBox="1">
            <a:spLocks/>
          </p:cNvSpPr>
          <p:nvPr userDrawn="1"/>
        </p:nvSpPr>
        <p:spPr>
          <a:xfrm>
            <a:off x="-248009" y="4749900"/>
            <a:ext cx="2261757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" dirty="0">
                <a:solidFill>
                  <a:srgbClr val="005493"/>
                </a:solidFill>
              </a:rPr>
              <a:t>Karolina Garcia, NCSA/UIUC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516888" y="2359495"/>
            <a:ext cx="554331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000000"/>
                </a:solidFill>
                <a:latin typeface="Bradley Hand" pitchFamily="2" charset="77"/>
                <a:sym typeface="Arial"/>
              </a:rPr>
              <a:t>SLICK</a:t>
            </a:r>
            <a:r>
              <a:rPr lang="en-US" dirty="0"/>
              <a:t> Simulations for Line-Intensity Mapping</a:t>
            </a:r>
            <a:endParaRPr dirty="0"/>
          </a:p>
        </p:txBody>
      </p:sp>
      <p:sp>
        <p:nvSpPr>
          <p:cNvPr id="2" name="Google Shape;92;p13">
            <a:extLst>
              <a:ext uri="{FF2B5EF4-FFF2-40B4-BE49-F238E27FC236}">
                <a16:creationId xmlns:a16="http://schemas.microsoft.com/office/drawing/2014/main" id="{20AB93A9-7667-61A0-AAB1-9EE788F7CC8A}"/>
              </a:ext>
            </a:extLst>
          </p:cNvPr>
          <p:cNvSpPr txBox="1"/>
          <p:nvPr/>
        </p:nvSpPr>
        <p:spPr>
          <a:xfrm>
            <a:off x="6060206" y="3693716"/>
            <a:ext cx="3151603" cy="96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Karolina Garcia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CAPS Postdoctoral Fellow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NCSA/University of Illinois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A07088D6-0450-E98B-A029-ABB0FF53A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27E7E-9AE1-A7AB-DED3-5259C8E8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2" y="1822867"/>
            <a:ext cx="3100913" cy="1830295"/>
          </a:xfrm>
          <a:prstGeom prst="rect">
            <a:avLst/>
          </a:prstGeom>
        </p:spPr>
      </p:pic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51D25B8B-1EA0-BB3F-BCB1-051F94646E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SLICK</a:t>
            </a:r>
            <a:r>
              <a:rPr lang="en-US" dirty="0"/>
              <a:t>: Scalable Line Intensity Computation Kit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361C9413-012B-8FC5-269A-F959384B96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3DA0B4-3722-75DF-DAE4-BA0887C57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02" y="319559"/>
            <a:ext cx="793575" cy="793575"/>
          </a:xfrm>
          <a:prstGeom prst="rect">
            <a:avLst/>
          </a:prstGeom>
        </p:spPr>
      </p:pic>
      <p:sp>
        <p:nvSpPr>
          <p:cNvPr id="23" name="Bent Arrow 22">
            <a:extLst>
              <a:ext uri="{FF2B5EF4-FFF2-40B4-BE49-F238E27FC236}">
                <a16:creationId xmlns:a16="http://schemas.microsoft.com/office/drawing/2014/main" id="{75711389-DFB5-0A59-1796-C6EDDFA2F348}"/>
              </a:ext>
            </a:extLst>
          </p:cNvPr>
          <p:cNvSpPr/>
          <p:nvPr/>
        </p:nvSpPr>
        <p:spPr>
          <a:xfrm flipV="1">
            <a:off x="2740653" y="3791605"/>
            <a:ext cx="853072" cy="6330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932"/>
            </a:avLst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FC7BE-3093-CEFE-60FD-5888BCC0D06F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EBF19-3B50-5261-B4B9-3316C887F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8" y="1367900"/>
            <a:ext cx="1054623" cy="9099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4E98AF-3E92-9512-6962-6F1C9ADA3B2C}"/>
              </a:ext>
            </a:extLst>
          </p:cNvPr>
          <p:cNvSpPr/>
          <p:nvPr/>
        </p:nvSpPr>
        <p:spPr>
          <a:xfrm>
            <a:off x="1290611" y="1893538"/>
            <a:ext cx="384960" cy="38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FDED4E0B-ACBF-37DD-066B-528CD6394898}"/>
              </a:ext>
            </a:extLst>
          </p:cNvPr>
          <p:cNvSpPr/>
          <p:nvPr/>
        </p:nvSpPr>
        <p:spPr>
          <a:xfrm flipH="1">
            <a:off x="492812" y="2154065"/>
            <a:ext cx="123840" cy="468822"/>
          </a:xfrm>
          <a:prstGeom prst="curvedLef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6C8E0-B59A-B034-B099-F55338AD6C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39" t="12498" r="3050" b="15710"/>
          <a:stretch/>
        </p:blipFill>
        <p:spPr>
          <a:xfrm>
            <a:off x="3870002" y="2136728"/>
            <a:ext cx="5038010" cy="24977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Google Shape;92;p13">
            <a:extLst>
              <a:ext uri="{FF2B5EF4-FFF2-40B4-BE49-F238E27FC236}">
                <a16:creationId xmlns:a16="http://schemas.microsoft.com/office/drawing/2014/main" id="{7D380E31-DDAE-5B7E-1436-71CF30CE518E}"/>
              </a:ext>
            </a:extLst>
          </p:cNvPr>
          <p:cNvSpPr txBox="1"/>
          <p:nvPr/>
        </p:nvSpPr>
        <p:spPr>
          <a:xfrm>
            <a:off x="5514090" y="335406"/>
            <a:ext cx="2211797" cy="61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i="1" dirty="0">
                <a:solidFill>
                  <a:schemeClr val="bg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Garcia, Narayanan, Popping, Anirudh, Kaasinen</a:t>
            </a:r>
          </a:p>
        </p:txBody>
      </p:sp>
    </p:spTree>
    <p:extLst>
      <p:ext uri="{BB962C8B-B14F-4D97-AF65-F5344CB8AC3E}">
        <p14:creationId xmlns:p14="http://schemas.microsoft.com/office/powerpoint/2010/main" val="406181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B5E2636C-7597-894E-28CC-575FC8BB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F492C8AA-54C0-E10E-0275-ACFC82544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487083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Molecular lines’ sensitivity to cloud/galaxy properties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CCEAA4F5-9101-35DE-154E-D6F0364737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9FE92-1F65-F475-6602-7981F57D3390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EAC0D-B127-944B-BC70-0D5490407C84}"/>
              </a:ext>
            </a:extLst>
          </p:cNvPr>
          <p:cNvSpPr/>
          <p:nvPr/>
        </p:nvSpPr>
        <p:spPr>
          <a:xfrm>
            <a:off x="1290611" y="1893538"/>
            <a:ext cx="384960" cy="38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028C2-86D8-EBDB-4AA9-C2A92A3C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78" y="1131900"/>
            <a:ext cx="6865511" cy="35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CFB8F187-2CE3-9B52-F1DC-EB46928A7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E7576F29-A1C4-E03D-19C5-19C202322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Molecular Line Luminosities from </a:t>
            </a:r>
            <a:r>
              <a:rPr lang="en-US" i="1" dirty="0"/>
              <a:t>z</a:t>
            </a:r>
            <a:r>
              <a:rPr lang="en-US" dirty="0"/>
              <a:t>=0 to </a:t>
            </a:r>
            <a:r>
              <a:rPr lang="en-US" i="1" dirty="0"/>
              <a:t>z</a:t>
            </a:r>
            <a:r>
              <a:rPr lang="en-US" dirty="0"/>
              <a:t>=10!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25655BC7-5AFA-7095-AF4E-65B4954C07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BE656-F342-16A1-96FE-8FAF7C9A3F64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B2B53-02E5-584B-2459-7196D5EEA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373" y="1036955"/>
            <a:ext cx="4341254" cy="3935094"/>
          </a:xfrm>
          <a:prstGeom prst="rect">
            <a:avLst/>
          </a:prstGeom>
        </p:spPr>
      </p:pic>
      <p:sp>
        <p:nvSpPr>
          <p:cNvPr id="3" name="Google Shape;92;p13">
            <a:extLst>
              <a:ext uri="{FF2B5EF4-FFF2-40B4-BE49-F238E27FC236}">
                <a16:creationId xmlns:a16="http://schemas.microsoft.com/office/drawing/2014/main" id="{37B59BD5-7002-4BCA-9412-7501B18E16F3}"/>
              </a:ext>
            </a:extLst>
          </p:cNvPr>
          <p:cNvSpPr txBox="1"/>
          <p:nvPr/>
        </p:nvSpPr>
        <p:spPr>
          <a:xfrm>
            <a:off x="1381250" y="1354930"/>
            <a:ext cx="5891917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CO(1-0)</a:t>
            </a:r>
          </a:p>
        </p:txBody>
      </p:sp>
      <p:sp>
        <p:nvSpPr>
          <p:cNvPr id="6" name="Google Shape;92;p13">
            <a:extLst>
              <a:ext uri="{FF2B5EF4-FFF2-40B4-BE49-F238E27FC236}">
                <a16:creationId xmlns:a16="http://schemas.microsoft.com/office/drawing/2014/main" id="{FAB891A7-2322-398A-7AB6-EB38B08434A3}"/>
              </a:ext>
            </a:extLst>
          </p:cNvPr>
          <p:cNvSpPr txBox="1"/>
          <p:nvPr/>
        </p:nvSpPr>
        <p:spPr>
          <a:xfrm>
            <a:off x="1381250" y="2626101"/>
            <a:ext cx="5891917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[CI](1-0)</a:t>
            </a:r>
          </a:p>
        </p:txBody>
      </p:sp>
      <p:sp>
        <p:nvSpPr>
          <p:cNvPr id="7" name="Google Shape;92;p13">
            <a:extLst>
              <a:ext uri="{FF2B5EF4-FFF2-40B4-BE49-F238E27FC236}">
                <a16:creationId xmlns:a16="http://schemas.microsoft.com/office/drawing/2014/main" id="{9DFD4D1F-E71D-5BE4-0901-0A60FD709EE1}"/>
              </a:ext>
            </a:extLst>
          </p:cNvPr>
          <p:cNvSpPr txBox="1"/>
          <p:nvPr/>
        </p:nvSpPr>
        <p:spPr>
          <a:xfrm>
            <a:off x="1626041" y="3928382"/>
            <a:ext cx="5891917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[CII]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98EA1-1E81-8011-D7D0-D3A7C2AEDD92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2024</a:t>
            </a:r>
          </a:p>
        </p:txBody>
      </p:sp>
    </p:spTree>
    <p:extLst>
      <p:ext uri="{BB962C8B-B14F-4D97-AF65-F5344CB8AC3E}">
        <p14:creationId xmlns:p14="http://schemas.microsoft.com/office/powerpoint/2010/main" val="225777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8DA2B72C-C3F1-F4B5-1602-7B80BDB1A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184A7C09-96DF-D90B-DAED-637570D88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CO(1-0) on SLICK SIMBA 25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72F5245D-47E7-BCBB-3E85-1F8A635090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3BE1E-1B9A-49BC-8AA0-E270A519E131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D21A8-F947-5C47-37B6-6D66427A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1" y="1290984"/>
            <a:ext cx="4238579" cy="3344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4AF05-F201-84C3-B377-5B499FBF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454" y="625599"/>
            <a:ext cx="3974123" cy="4203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B50C7D-9EA9-281C-F440-2D4B8258046E}"/>
              </a:ext>
            </a:extLst>
          </p:cNvPr>
          <p:cNvSpPr txBox="1"/>
          <p:nvPr/>
        </p:nvSpPr>
        <p:spPr>
          <a:xfrm>
            <a:off x="7400891" y="4222384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2024</a:t>
            </a:r>
          </a:p>
        </p:txBody>
      </p:sp>
    </p:spTree>
    <p:extLst>
      <p:ext uri="{BB962C8B-B14F-4D97-AF65-F5344CB8AC3E}">
        <p14:creationId xmlns:p14="http://schemas.microsoft.com/office/powerpoint/2010/main" val="353198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E377A6B4-A378-E35E-9800-B9B35C183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82A0B88E-CD79-AA78-0B55-456FFE4897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[CII] x SFR on SIMBA100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3AA32A39-ADEA-4B9E-E13B-D7E6DC856D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1CA91-42EC-8A11-467D-75F58DD7EF74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B8B36-E621-3C29-C1E4-ACAFB57F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228" y="1180918"/>
            <a:ext cx="4437543" cy="3518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3DDD6-4EB6-7F34-8647-640C70139084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41163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F0B1-7A40-3519-A5B5-0F9697536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919C-2681-3986-758D-49463801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750" y="494201"/>
            <a:ext cx="3718764" cy="435600"/>
          </a:xfrm>
        </p:spPr>
        <p:txBody>
          <a:bodyPr/>
          <a:lstStyle/>
          <a:p>
            <a:r>
              <a:rPr lang="en-US" dirty="0"/>
              <a:t>Testing</a:t>
            </a:r>
            <a:r>
              <a:rPr lang="en-US" i="1" dirty="0"/>
              <a:t> SLICK </a:t>
            </a:r>
            <a:r>
              <a:rPr lang="en-US" dirty="0"/>
              <a:t>on different volumes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68FE7-CEC4-3FCF-F609-E98F391819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7F5213-35FC-8590-A829-9461AA6A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01" y="1706982"/>
            <a:ext cx="5573598" cy="27629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9AA14D-A0ED-C8EC-C41C-B4B99429A878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316984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27C1-BDA0-9011-1DD9-FEF7E98C7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14CE7B-6B1D-4FD1-7278-B41032A3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2388130" y="1525551"/>
            <a:ext cx="1362764" cy="1219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13305-176D-4E7F-A9EA-CA3337CB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1496545" y="1701869"/>
            <a:ext cx="1137592" cy="102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49868-16C6-BFED-72B0-B300F426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Cosmological Simulations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9C9F4-9274-F0DC-08D2-43D227631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447" y="1048196"/>
            <a:ext cx="3425400" cy="3231000"/>
          </a:xfrm>
        </p:spPr>
        <p:txBody>
          <a:bodyPr/>
          <a:lstStyle/>
          <a:p>
            <a:r>
              <a:rPr lang="en-US" dirty="0"/>
              <a:t>SIMBA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E9F43-B2B9-1A02-1EDB-AF9AD464022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93432" y="1009559"/>
            <a:ext cx="3425400" cy="3231000"/>
          </a:xfrm>
        </p:spPr>
        <p:txBody>
          <a:bodyPr/>
          <a:lstStyle/>
          <a:p>
            <a:r>
              <a:rPr lang="en-US" dirty="0" err="1"/>
              <a:t>IllustrisTNG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5103D-9CE0-C9AA-83A9-C895AADF5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FF2FE-FA99-6287-72C2-B7D5B0DB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792545" y="1905528"/>
            <a:ext cx="891585" cy="7681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976172-0AD3-25DB-A378-B631B7471D17}"/>
              </a:ext>
            </a:extLst>
          </p:cNvPr>
          <p:cNvSpPr txBox="1">
            <a:spLocks/>
          </p:cNvSpPr>
          <p:nvPr/>
        </p:nvSpPr>
        <p:spPr>
          <a:xfrm>
            <a:off x="824193" y="2739505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25 Mpc/h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9658AC-D575-4D55-7818-4DA772016B04}"/>
              </a:ext>
            </a:extLst>
          </p:cNvPr>
          <p:cNvSpPr txBox="1">
            <a:spLocks/>
          </p:cNvSpPr>
          <p:nvPr/>
        </p:nvSpPr>
        <p:spPr>
          <a:xfrm>
            <a:off x="2699155" y="273283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DA7799-55B5-AB1D-8719-6E61A98D3B50}"/>
              </a:ext>
            </a:extLst>
          </p:cNvPr>
          <p:cNvSpPr txBox="1">
            <a:spLocks/>
          </p:cNvSpPr>
          <p:nvPr/>
        </p:nvSpPr>
        <p:spPr>
          <a:xfrm>
            <a:off x="1702063" y="2726155"/>
            <a:ext cx="846222" cy="16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Mpc/h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F79A0-689D-B8C9-27D6-38759ECF2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6892592" y="1486914"/>
            <a:ext cx="1362764" cy="1219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F829C-C916-5F81-058D-7F436F02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6001007" y="1663232"/>
            <a:ext cx="1137592" cy="1024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4ECDC2-4ED4-6EF4-E756-206414B5E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5297007" y="1866891"/>
            <a:ext cx="891585" cy="7681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E27ACD-811C-164B-A669-661B905B6B47}"/>
              </a:ext>
            </a:extLst>
          </p:cNvPr>
          <p:cNvSpPr txBox="1">
            <a:spLocks/>
          </p:cNvSpPr>
          <p:nvPr/>
        </p:nvSpPr>
        <p:spPr>
          <a:xfrm>
            <a:off x="5398316" y="266717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EF7217-25C9-7D75-E6D4-3D148F12F979}"/>
              </a:ext>
            </a:extLst>
          </p:cNvPr>
          <p:cNvSpPr txBox="1">
            <a:spLocks/>
          </p:cNvSpPr>
          <p:nvPr/>
        </p:nvSpPr>
        <p:spPr>
          <a:xfrm>
            <a:off x="6258627" y="2706144"/>
            <a:ext cx="908401" cy="13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343613-7EEC-4E82-A9D8-B2547BC48FBF}"/>
              </a:ext>
            </a:extLst>
          </p:cNvPr>
          <p:cNvSpPr txBox="1">
            <a:spLocks/>
          </p:cNvSpPr>
          <p:nvPr/>
        </p:nvSpPr>
        <p:spPr>
          <a:xfrm>
            <a:off x="7321556" y="2715506"/>
            <a:ext cx="927833" cy="14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300 Mpc</a:t>
            </a:r>
          </a:p>
        </p:txBody>
      </p:sp>
    </p:spTree>
    <p:extLst>
      <p:ext uri="{BB962C8B-B14F-4D97-AF65-F5344CB8AC3E}">
        <p14:creationId xmlns:p14="http://schemas.microsoft.com/office/powerpoint/2010/main" val="2493842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E2914-C3AC-7E2B-574F-A9EC9FE30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8BADCE-3012-3D6D-275B-B8E742EE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2388130" y="1525551"/>
            <a:ext cx="1362764" cy="1219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CA7FB-8E38-2ADE-F77B-A793D3B2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1496545" y="1701869"/>
            <a:ext cx="1137592" cy="102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5A9F2-3BF9-B7F5-46F4-A29181A2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Cosmological Simulations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A49F4-306D-99DC-2D51-D7755DA7E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447" y="1048196"/>
            <a:ext cx="3425400" cy="3231000"/>
          </a:xfrm>
        </p:spPr>
        <p:txBody>
          <a:bodyPr/>
          <a:lstStyle/>
          <a:p>
            <a:r>
              <a:rPr lang="en-US" dirty="0"/>
              <a:t>SIMBA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83B92-6F78-D057-6A9B-2898B33C69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93432" y="1009559"/>
            <a:ext cx="3425400" cy="3231000"/>
          </a:xfrm>
        </p:spPr>
        <p:txBody>
          <a:bodyPr/>
          <a:lstStyle/>
          <a:p>
            <a:r>
              <a:rPr lang="en-US" dirty="0" err="1"/>
              <a:t>IllustrisTNG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AD4F2-29AF-913C-F781-851FD766E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55E65-D927-40E4-8B32-22FB1755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792545" y="1905528"/>
            <a:ext cx="891585" cy="7681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41875CB-EBE2-0A52-8013-0B7D6C7BB039}"/>
              </a:ext>
            </a:extLst>
          </p:cNvPr>
          <p:cNvSpPr txBox="1">
            <a:spLocks/>
          </p:cNvSpPr>
          <p:nvPr/>
        </p:nvSpPr>
        <p:spPr>
          <a:xfrm>
            <a:off x="824193" y="2739505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25 Mpc/h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264D0B-4FFE-BEBF-6097-BFE8B3F7FCF4}"/>
              </a:ext>
            </a:extLst>
          </p:cNvPr>
          <p:cNvSpPr txBox="1">
            <a:spLocks/>
          </p:cNvSpPr>
          <p:nvPr/>
        </p:nvSpPr>
        <p:spPr>
          <a:xfrm>
            <a:off x="2699155" y="273283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F6F928-7231-2BE1-7A89-33466943CDF7}"/>
              </a:ext>
            </a:extLst>
          </p:cNvPr>
          <p:cNvSpPr txBox="1">
            <a:spLocks/>
          </p:cNvSpPr>
          <p:nvPr/>
        </p:nvSpPr>
        <p:spPr>
          <a:xfrm>
            <a:off x="1702063" y="2726155"/>
            <a:ext cx="846222" cy="16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Mpc/h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30822D-3F1F-E60D-97B4-4B4FA2C2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6892592" y="1486914"/>
            <a:ext cx="1362764" cy="1219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F69A6F-8BB1-9302-4F58-B2B6864D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6001007" y="1663232"/>
            <a:ext cx="1137592" cy="1024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55CF48-C053-41F0-A99C-50824CFC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5297007" y="1866891"/>
            <a:ext cx="891585" cy="7681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D3E935D-BDB6-1631-1B26-43B8D7EC3CB9}"/>
              </a:ext>
            </a:extLst>
          </p:cNvPr>
          <p:cNvSpPr txBox="1">
            <a:spLocks/>
          </p:cNvSpPr>
          <p:nvPr/>
        </p:nvSpPr>
        <p:spPr>
          <a:xfrm>
            <a:off x="5398316" y="266717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11EC4BE-F849-C375-ECF1-7B04382BD62E}"/>
              </a:ext>
            </a:extLst>
          </p:cNvPr>
          <p:cNvSpPr txBox="1">
            <a:spLocks/>
          </p:cNvSpPr>
          <p:nvPr/>
        </p:nvSpPr>
        <p:spPr>
          <a:xfrm>
            <a:off x="6258627" y="2706144"/>
            <a:ext cx="908401" cy="13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FDE7E24-2B37-F845-D4E4-79BE735BA39B}"/>
              </a:ext>
            </a:extLst>
          </p:cNvPr>
          <p:cNvSpPr txBox="1">
            <a:spLocks/>
          </p:cNvSpPr>
          <p:nvPr/>
        </p:nvSpPr>
        <p:spPr>
          <a:xfrm>
            <a:off x="7321556" y="2715506"/>
            <a:ext cx="927833" cy="14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300 Mpc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552FFD-6106-AD24-D951-19F6E1C293EA}"/>
              </a:ext>
            </a:extLst>
          </p:cNvPr>
          <p:cNvSpPr txBox="1">
            <a:spLocks/>
          </p:cNvSpPr>
          <p:nvPr/>
        </p:nvSpPr>
        <p:spPr>
          <a:xfrm>
            <a:off x="1684130" y="290768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-US" dirty="0"/>
              <a:t>CAMELS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77E0F3-4DDD-8E0A-C98B-E04A7143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216845" y="3764257"/>
            <a:ext cx="891585" cy="768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AD5611-4B80-B905-A36B-85F38872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775328" y="4021404"/>
            <a:ext cx="891585" cy="768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7434CE-53C1-F130-E477-A12A3E5B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954547" y="3454476"/>
            <a:ext cx="891585" cy="768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A8AF30-47CA-A78B-9238-5B611D89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2505245" y="4028926"/>
            <a:ext cx="891585" cy="768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2F518D-5C22-5662-4BAB-A9111946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2732911" y="3661774"/>
            <a:ext cx="891585" cy="7681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BBD5965-79A6-493F-B71C-600F02909347}"/>
              </a:ext>
            </a:extLst>
          </p:cNvPr>
          <p:cNvSpPr txBox="1">
            <a:spLocks/>
          </p:cNvSpPr>
          <p:nvPr/>
        </p:nvSpPr>
        <p:spPr>
          <a:xfrm>
            <a:off x="2770649" y="3505588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25 Mpc/h</a:t>
            </a:r>
          </a:p>
        </p:txBody>
      </p:sp>
    </p:spTree>
    <p:extLst>
      <p:ext uri="{BB962C8B-B14F-4D97-AF65-F5344CB8AC3E}">
        <p14:creationId xmlns:p14="http://schemas.microsoft.com/office/powerpoint/2010/main" val="122405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FD4B-5ADA-926E-6081-215A60CC9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8662BF-7610-60DD-4D5B-A46D9F198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2388130" y="1525551"/>
            <a:ext cx="1362764" cy="1219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1939A-A2AA-0DFA-49C8-E16DBDAD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1496545" y="1701869"/>
            <a:ext cx="1137592" cy="102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186ED-8CB2-851A-EB3B-0DAA9F4D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Cosmological Simulations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14E35-4BE1-8879-9234-534BEE8A3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447" y="1048196"/>
            <a:ext cx="3425400" cy="3231000"/>
          </a:xfrm>
        </p:spPr>
        <p:txBody>
          <a:bodyPr/>
          <a:lstStyle/>
          <a:p>
            <a:r>
              <a:rPr lang="en-US" dirty="0"/>
              <a:t>SIMBA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E14B-52BD-AE83-D610-03CDD91CE3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93432" y="1009559"/>
            <a:ext cx="3425400" cy="3231000"/>
          </a:xfrm>
        </p:spPr>
        <p:txBody>
          <a:bodyPr/>
          <a:lstStyle/>
          <a:p>
            <a:r>
              <a:rPr lang="en-US" dirty="0" err="1"/>
              <a:t>IllustrisTNG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D11E3-4448-16B6-3CC8-E98D861F35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95C9A-B17B-7909-C69E-628C60AD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792545" y="1905528"/>
            <a:ext cx="891585" cy="7681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582F74-D94D-0CF4-F463-450C6DFEA1A4}"/>
              </a:ext>
            </a:extLst>
          </p:cNvPr>
          <p:cNvSpPr txBox="1">
            <a:spLocks/>
          </p:cNvSpPr>
          <p:nvPr/>
        </p:nvSpPr>
        <p:spPr>
          <a:xfrm>
            <a:off x="824193" y="2739505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25 Mpc/h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FD7EF6-8D22-4EB0-7FAF-0724449BE8B9}"/>
              </a:ext>
            </a:extLst>
          </p:cNvPr>
          <p:cNvSpPr txBox="1">
            <a:spLocks/>
          </p:cNvSpPr>
          <p:nvPr/>
        </p:nvSpPr>
        <p:spPr>
          <a:xfrm>
            <a:off x="2699155" y="273283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E05655-4E17-ACC7-E765-3547C56CA01D}"/>
              </a:ext>
            </a:extLst>
          </p:cNvPr>
          <p:cNvSpPr txBox="1">
            <a:spLocks/>
          </p:cNvSpPr>
          <p:nvPr/>
        </p:nvSpPr>
        <p:spPr>
          <a:xfrm>
            <a:off x="1702063" y="2726155"/>
            <a:ext cx="846222" cy="16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Mpc/h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577626-C18A-F814-F693-DFDE7142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-1"/>
          <a:stretch/>
        </p:blipFill>
        <p:spPr>
          <a:xfrm>
            <a:off x="6892592" y="1486914"/>
            <a:ext cx="1362764" cy="1219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4484DF-5A43-63BB-2BC9-D14884C32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6"/>
          <a:stretch/>
        </p:blipFill>
        <p:spPr>
          <a:xfrm>
            <a:off x="6001007" y="1663232"/>
            <a:ext cx="1137592" cy="1024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2F6E01-BF29-10A5-52E5-21B99586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5297007" y="1866891"/>
            <a:ext cx="891585" cy="7681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DB8990E-67AD-B272-83EC-150289F7B9B8}"/>
              </a:ext>
            </a:extLst>
          </p:cNvPr>
          <p:cNvSpPr txBox="1">
            <a:spLocks/>
          </p:cNvSpPr>
          <p:nvPr/>
        </p:nvSpPr>
        <p:spPr>
          <a:xfrm>
            <a:off x="5398316" y="2667170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50 Mpc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4892408-3422-62BE-16E3-2E6A8D9E69F1}"/>
              </a:ext>
            </a:extLst>
          </p:cNvPr>
          <p:cNvSpPr txBox="1">
            <a:spLocks/>
          </p:cNvSpPr>
          <p:nvPr/>
        </p:nvSpPr>
        <p:spPr>
          <a:xfrm>
            <a:off x="6258627" y="2706144"/>
            <a:ext cx="908401" cy="13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100 Mpc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3AAF1A1-A893-6D30-5AF9-2369016988F0}"/>
              </a:ext>
            </a:extLst>
          </p:cNvPr>
          <p:cNvSpPr txBox="1">
            <a:spLocks/>
          </p:cNvSpPr>
          <p:nvPr/>
        </p:nvSpPr>
        <p:spPr>
          <a:xfrm>
            <a:off x="7321556" y="2715506"/>
            <a:ext cx="927833" cy="14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300 Mpc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4F4474-616D-0114-F7FF-8BF0056A3B95}"/>
              </a:ext>
            </a:extLst>
          </p:cNvPr>
          <p:cNvSpPr txBox="1">
            <a:spLocks/>
          </p:cNvSpPr>
          <p:nvPr/>
        </p:nvSpPr>
        <p:spPr>
          <a:xfrm>
            <a:off x="1684130" y="290768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-US" dirty="0"/>
              <a:t>CAMELS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40672-C45B-4DD8-E943-61A332F6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216845" y="3764257"/>
            <a:ext cx="891585" cy="768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10BF49-9D72-1B2D-4337-38D02E151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775328" y="4021404"/>
            <a:ext cx="891585" cy="768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DA5B69-DBF4-6796-5714-A29B22A055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1954547" y="3454476"/>
            <a:ext cx="891585" cy="768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CB6440-1854-F155-3C99-50E8FBF5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2505245" y="4028926"/>
            <a:ext cx="891585" cy="768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9A4F19-9D72-C8BE-48D5-9CBFFD81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52"/>
          <a:stretch/>
        </p:blipFill>
        <p:spPr>
          <a:xfrm>
            <a:off x="2732911" y="3661774"/>
            <a:ext cx="891585" cy="7681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87D8323-F0A8-FC93-936D-9CF434A0C71E}"/>
              </a:ext>
            </a:extLst>
          </p:cNvPr>
          <p:cNvSpPr txBox="1">
            <a:spLocks/>
          </p:cNvSpPr>
          <p:nvPr/>
        </p:nvSpPr>
        <p:spPr>
          <a:xfrm>
            <a:off x="2770649" y="3505588"/>
            <a:ext cx="1755739" cy="1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1000" dirty="0"/>
              <a:t>25 Mpc/h</a:t>
            </a:r>
          </a:p>
        </p:txBody>
      </p:sp>
      <p:sp>
        <p:nvSpPr>
          <p:cNvPr id="19" name="Google Shape;92;p13">
            <a:extLst>
              <a:ext uri="{FF2B5EF4-FFF2-40B4-BE49-F238E27FC236}">
                <a16:creationId xmlns:a16="http://schemas.microsoft.com/office/drawing/2014/main" id="{89E31E79-9036-5195-1F9F-A57CBC54847D}"/>
              </a:ext>
            </a:extLst>
          </p:cNvPr>
          <p:cNvSpPr txBox="1"/>
          <p:nvPr/>
        </p:nvSpPr>
        <p:spPr>
          <a:xfrm>
            <a:off x="3864933" y="2853579"/>
            <a:ext cx="5100387" cy="237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Sets that I’m using: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First set: Extreme combinations of AGN + SN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Second set: Varies one parameter at a time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Third set: Same physics, different realizations → cosmic variance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Why?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Identifies which parameters matter most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Helps marginalize over uncertainty in modeling</a:t>
            </a:r>
          </a:p>
        </p:txBody>
      </p:sp>
    </p:spTree>
    <p:extLst>
      <p:ext uri="{BB962C8B-B14F-4D97-AF65-F5344CB8AC3E}">
        <p14:creationId xmlns:p14="http://schemas.microsoft.com/office/powerpoint/2010/main" val="2182775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629ECA67-4DBC-64EE-5E6B-569C9C2B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D4A9B485-D404-D9E0-B28A-637088FA12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4359112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SLICK + CAMELS</a:t>
            </a:r>
            <a:br>
              <a:rPr lang="en-US" dirty="0"/>
            </a:br>
            <a:r>
              <a:rPr lang="en-US" dirty="0"/>
              <a:t>Fiducial [CII] Power Spectrum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B3A09EB8-9E14-744D-7A6F-26C3C324D4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46114-2EF1-A9F2-9737-8AC406B1C722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71154D-6D14-FB20-85ED-8CFA7D33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71" y="1119302"/>
            <a:ext cx="4284006" cy="3735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3FBD0-8957-1E0B-E61E-49021FB3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2" y="1119302"/>
            <a:ext cx="4359112" cy="3751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899AD1-197F-CC98-D85C-87DC7A76DF02}"/>
              </a:ext>
            </a:extLst>
          </p:cNvPr>
          <p:cNvSpPr txBox="1"/>
          <p:nvPr/>
        </p:nvSpPr>
        <p:spPr>
          <a:xfrm>
            <a:off x="3079094" y="4538011"/>
            <a:ext cx="765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29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9932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A65B-5CCD-796B-9A4B-5E709E3C2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7D85-B0A0-AC2C-92F9-9F6BDE58B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Line-Intensity Mapping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7D0DD-BDB2-4292-08E0-7C451CC6C4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437C4FC-46F7-428C-64BB-330A8F30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3"/>
          <a:stretch/>
        </p:blipFill>
        <p:spPr>
          <a:xfrm>
            <a:off x="4063483" y="2595787"/>
            <a:ext cx="4597418" cy="23988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AC5834-2FA8-BA4D-6141-523BD3EFD788}"/>
              </a:ext>
            </a:extLst>
          </p:cNvPr>
          <p:cNvSpPr txBox="1"/>
          <p:nvPr/>
        </p:nvSpPr>
        <p:spPr>
          <a:xfrm>
            <a:off x="7372860" y="2034007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Bernal &amp; </a:t>
            </a:r>
            <a:r>
              <a:rPr lang="en-US" sz="1200" dirty="0" err="1">
                <a:solidFill>
                  <a:schemeClr val="tx1"/>
                </a:solidFill>
                <a:latin typeface="Quattrocento Sans" panose="020B0502050000020003" pitchFamily="34" charset="0"/>
              </a:rPr>
              <a:t>Kovetz</a:t>
            </a: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C7C39-7A23-92B7-CC88-00FA0A26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467" y="1283641"/>
            <a:ext cx="4461434" cy="1264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1ABF48-45B4-A055-A33A-D6424C298BEB}"/>
              </a:ext>
            </a:extLst>
          </p:cNvPr>
          <p:cNvSpPr txBox="1"/>
          <p:nvPr/>
        </p:nvSpPr>
        <p:spPr>
          <a:xfrm>
            <a:off x="389965" y="2286000"/>
            <a:ext cx="343585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Line-intensity mapping (LIM) of molecular line luminosities (such as CO and [CII]) trace </a:t>
            </a:r>
            <a:r>
              <a:rPr lang="en-US" b="1" dirty="0"/>
              <a:t>molecular gas </a:t>
            </a:r>
            <a:r>
              <a:rPr lang="en-US" dirty="0"/>
              <a:t>and </a:t>
            </a:r>
            <a:r>
              <a:rPr lang="en-US" b="1" dirty="0"/>
              <a:t>SFR </a:t>
            </a:r>
            <a:r>
              <a:rPr lang="en-US" dirty="0"/>
              <a:t>in different times of the universe history, and their large-scale maps will potentially </a:t>
            </a:r>
            <a:r>
              <a:rPr lang="en-US" b="1" dirty="0"/>
              <a:t>constrain cosmology from unexplored cosmic eras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86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B23E22C-5DDE-7529-EEAA-C8F77FFB6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4B9E32AD-D5D7-BDE8-53D2-E4BADF8DD6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[CII] Power Spectrum for Extreme SN/AGN Models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7508ABCA-C76C-A975-8DB9-64BCCE8C4E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15945-5E6D-E28E-8D9D-3F35C67A72DC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8C200-932C-A839-759C-0A9041077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91" y="1152339"/>
            <a:ext cx="4042564" cy="3524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831283-4DE7-6907-F5CE-26787CFFC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56" y="1157817"/>
            <a:ext cx="4043336" cy="34719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D6F5CA-9580-74FE-9181-44153823F4D2}"/>
              </a:ext>
            </a:extLst>
          </p:cNvPr>
          <p:cNvSpPr txBox="1"/>
          <p:nvPr/>
        </p:nvSpPr>
        <p:spPr>
          <a:xfrm>
            <a:off x="3079094" y="4538011"/>
            <a:ext cx="765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29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934908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162008B-F7A9-62B5-8BFB-7D18AC3A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55EF9C69-790F-F677-962C-EDC674192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4359112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[CII] Power Spectrum for Varying Cosmological Parameters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9884C0BC-2F15-9510-9545-C6F3D3BBCB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78EED-A625-097E-7EF7-DB8741AAC91F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9A8D95-ADEA-C55E-AB4F-8460DAB4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741" y="2024352"/>
            <a:ext cx="3838050" cy="2115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15C38-6AF7-D529-DBD1-52272F06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49" y="1100667"/>
            <a:ext cx="4292601" cy="371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8FB4B1-F659-8FFA-74D9-64E6FA9CC01E}"/>
              </a:ext>
            </a:extLst>
          </p:cNvPr>
          <p:cNvSpPr txBox="1"/>
          <p:nvPr/>
        </p:nvSpPr>
        <p:spPr>
          <a:xfrm>
            <a:off x="5314495" y="4434380"/>
            <a:ext cx="765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29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79726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14BAD28A-407B-EE64-8D40-28D40AE40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41B4E316-111A-7445-86AB-13CE7FE7C7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4359112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[CII] Power Spectrum for Varying Cosmological Parameters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98F2BCA3-6C1E-2980-4197-14C10D4A4C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A0631-3266-6F2B-D960-2468DE219257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42047-A8F6-EED2-9088-0D30E116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17" y="1099550"/>
            <a:ext cx="4280734" cy="3701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64A00-84AC-9F8E-84A0-F4751D92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131" y="2021122"/>
            <a:ext cx="3801533" cy="2095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36D3C-3D57-9FCD-65B4-54C7662EBEF8}"/>
              </a:ext>
            </a:extLst>
          </p:cNvPr>
          <p:cNvSpPr txBox="1"/>
          <p:nvPr/>
        </p:nvSpPr>
        <p:spPr>
          <a:xfrm>
            <a:off x="5314495" y="4434380"/>
            <a:ext cx="765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29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2417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59C44C2-70F8-2705-B84D-EED07308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176F8499-A02B-6AE1-C8CA-EC41DF2703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Limitations of Cosmological Simulations for LIM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BD436077-C45E-085C-FDA3-09BE8DB3AF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2AA1C-C769-7388-5127-E46CA936E3FF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5B090C-2FF7-88FA-D0DA-A4088E940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9" y="1590489"/>
            <a:ext cx="3248854" cy="2803127"/>
          </a:xfrm>
          <a:prstGeom prst="rect">
            <a:avLst/>
          </a:prstGeom>
        </p:spPr>
      </p:pic>
      <p:sp>
        <p:nvSpPr>
          <p:cNvPr id="2" name="Google Shape;92;p13">
            <a:extLst>
              <a:ext uri="{FF2B5EF4-FFF2-40B4-BE49-F238E27FC236}">
                <a16:creationId xmlns:a16="http://schemas.microsoft.com/office/drawing/2014/main" id="{C0C76B21-4C4B-E752-FC5E-3C8BB44045F0}"/>
              </a:ext>
            </a:extLst>
          </p:cNvPr>
          <p:cNvSpPr txBox="1"/>
          <p:nvPr/>
        </p:nvSpPr>
        <p:spPr>
          <a:xfrm>
            <a:off x="4858446" y="833980"/>
            <a:ext cx="4546960" cy="244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🧊 Resolution Limits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Can’t resolve individual clouds;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Gas temperature and density averaged over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🔬 Missing Small-Scale Physics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No ISM chemistry, turbulence, or dust;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Need models to predict line emission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💫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 Feedback (and other astrophysical) Models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Tunable recipes for AGN and SN effects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📏 Size Limit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Computationally expensive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</a:rPr>
              <a:t>🎲 One </a:t>
            </a:r>
            <a:r>
              <a:rPr lang="en-US" sz="1300" b="1" dirty="0">
                <a:latin typeface="Quattrocento Sans"/>
                <a:sym typeface="Quattrocento Sans"/>
              </a:rPr>
              <a:t>B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ox per Redshift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Set parameters; cosmic variance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69006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A5ED6-3EAA-CC42-1108-F531BA2C0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08A2-0E8B-6771-DC4D-C4F755A1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 Modeling with Hydrodynamical Simulations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59755-9C8D-E240-B491-8FA517DB82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C3F42E-C9BC-CDE2-CD02-7335230D8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3"/>
          <a:stretch/>
        </p:blipFill>
        <p:spPr>
          <a:xfrm>
            <a:off x="3961882" y="2595787"/>
            <a:ext cx="4597418" cy="23988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7315A8-2F81-E4DB-A240-97F0DB43ECD3}"/>
              </a:ext>
            </a:extLst>
          </p:cNvPr>
          <p:cNvSpPr txBox="1"/>
          <p:nvPr/>
        </p:nvSpPr>
        <p:spPr>
          <a:xfrm>
            <a:off x="7271259" y="2034007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Bernal &amp; </a:t>
            </a:r>
            <a:r>
              <a:rPr lang="en-US" sz="1200" dirty="0" err="1">
                <a:solidFill>
                  <a:schemeClr val="tx1"/>
                </a:solidFill>
                <a:latin typeface="Quattrocento Sans" panose="020B0502050000020003" pitchFamily="34" charset="0"/>
              </a:rPr>
              <a:t>Kovetz</a:t>
            </a: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75C5A-657B-425F-1A0F-748169E3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66" y="1283641"/>
            <a:ext cx="4461434" cy="12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0952A-B745-FE8A-7D6C-59477C4D8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99" y="1590489"/>
            <a:ext cx="3248854" cy="280312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239C4B3-545F-B57D-2472-8F7CD0B79D95}"/>
              </a:ext>
            </a:extLst>
          </p:cNvPr>
          <p:cNvSpPr/>
          <p:nvPr/>
        </p:nvSpPr>
        <p:spPr>
          <a:xfrm>
            <a:off x="3344333" y="2763453"/>
            <a:ext cx="770171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46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C0175604-9DCA-BCD2-B4B0-0B26476C1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A5C15B5D-3383-C0C1-CD24-2C0FFE0A5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Other amazing </a:t>
            </a:r>
            <a:r>
              <a:rPr lang="en-US" i="1" dirty="0"/>
              <a:t>SLICK</a:t>
            </a:r>
            <a:r>
              <a:rPr lang="en-US" dirty="0"/>
              <a:t> projects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AC182239-CC7C-2D4A-DE02-77A09C142C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E4C29-D4A1-A8B5-1568-84F8A828F9F0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B04B9-9969-013A-D5DE-0DB5143BD7DC}"/>
              </a:ext>
            </a:extLst>
          </p:cNvPr>
          <p:cNvSpPr txBox="1"/>
          <p:nvPr/>
        </p:nvSpPr>
        <p:spPr>
          <a:xfrm>
            <a:off x="1267282" y="1242238"/>
            <a:ext cx="48811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Anirudh (IISER/MPIA), Popping (ESO), Kaasinen (ANU)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Resolved CO transitions in galaxies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Accepted to A&amp;A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5ECB8-886F-DD15-CF60-6159C8F18F0B}"/>
              </a:ext>
            </a:extLst>
          </p:cNvPr>
          <p:cNvSpPr txBox="1"/>
          <p:nvPr/>
        </p:nvSpPr>
        <p:spPr>
          <a:xfrm>
            <a:off x="1267282" y="2598984"/>
            <a:ext cx="21786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Valentin-Martínez (UF), Narayanan (UF)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Dark-CO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861FE-FD4D-59DD-B4C8-7FFAA3CCE279}"/>
              </a:ext>
            </a:extLst>
          </p:cNvPr>
          <p:cNvSpPr txBox="1"/>
          <p:nvPr/>
        </p:nvSpPr>
        <p:spPr>
          <a:xfrm>
            <a:off x="1281816" y="3889244"/>
            <a:ext cx="4980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Patil, Petric, Rowlands (Johns Hopkins University/</a:t>
            </a:r>
            <a:r>
              <a:rPr lang="en-US" dirty="0" err="1"/>
              <a:t>STScI</a:t>
            </a:r>
            <a:r>
              <a:rPr lang="en-US" dirty="0"/>
              <a:t>)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Impact of AGNs on molecular line luminosities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B82FF4-2641-8961-1F30-A5818AB5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0" y="2513840"/>
            <a:ext cx="788377" cy="772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CA152C-FF9A-3EA2-8DFA-5E89BFEA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20" y="1212888"/>
            <a:ext cx="788377" cy="773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797137-DBFF-660F-70CD-43067BE35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20" y="3760569"/>
            <a:ext cx="788377" cy="780571"/>
          </a:xfrm>
          <a:prstGeom prst="rect">
            <a:avLst/>
          </a:prstGeom>
        </p:spPr>
      </p:pic>
      <p:pic>
        <p:nvPicPr>
          <p:cNvPr id="8" name="Picture 7" descr="A graph of a graph showing a graph of gas&#10;&#10;AI-generated content may be incorrect.">
            <a:extLst>
              <a:ext uri="{FF2B5EF4-FFF2-40B4-BE49-F238E27FC236}">
                <a16:creationId xmlns:a16="http://schemas.microsoft.com/office/drawing/2014/main" id="{2AECC4D5-CF46-3C03-BFC3-8F5B40C79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775" y="1986104"/>
            <a:ext cx="3051908" cy="1743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7B05F4-F628-F658-6ADA-0BC322984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4357" y="285681"/>
            <a:ext cx="3277570" cy="1854414"/>
          </a:xfrm>
          <a:prstGeom prst="rect">
            <a:avLst/>
          </a:prstGeom>
        </p:spPr>
      </p:pic>
      <p:pic>
        <p:nvPicPr>
          <p:cNvPr id="16" name="Picture 15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08D75125-8170-FA2A-B203-5206FF2B3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055" y="2714363"/>
            <a:ext cx="2621315" cy="2084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ACCF6F-726E-4866-C703-C8A7517DCD45}"/>
              </a:ext>
            </a:extLst>
          </p:cNvPr>
          <p:cNvSpPr txBox="1"/>
          <p:nvPr/>
        </p:nvSpPr>
        <p:spPr>
          <a:xfrm>
            <a:off x="4004881" y="1921999"/>
            <a:ext cx="4452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29"/>
                </a:solidFill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86A578-3661-C1DB-8562-7F074A500D3F}"/>
              </a:ext>
            </a:extLst>
          </p:cNvPr>
          <p:cNvSpPr txBox="1"/>
          <p:nvPr/>
        </p:nvSpPr>
        <p:spPr>
          <a:xfrm>
            <a:off x="7129705" y="2495221"/>
            <a:ext cx="4452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29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86740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BD05-8923-AD1F-44CD-EF926060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C82F9-FCD8-8F40-8D39-9DF759DF6A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434ED-BC86-3AEC-53A1-A22D4AF70B0C}"/>
              </a:ext>
            </a:extLst>
          </p:cNvPr>
          <p:cNvSpPr txBox="1"/>
          <p:nvPr/>
        </p:nvSpPr>
        <p:spPr>
          <a:xfrm>
            <a:off x="323228" y="1088867"/>
            <a:ext cx="82752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Line-Intensity Mapping experiments will be crucial for measuring the </a:t>
            </a:r>
            <a:r>
              <a:rPr lang="en-US" sz="1300" b="1" dirty="0"/>
              <a:t>evolution of astrophysics</a:t>
            </a:r>
            <a:r>
              <a:rPr lang="en-US" sz="1300" dirty="0"/>
              <a:t> </a:t>
            </a:r>
            <a:r>
              <a:rPr lang="en-US" sz="1300" b="1" dirty="0"/>
              <a:t>and cosmology</a:t>
            </a:r>
            <a:r>
              <a:rPr lang="en-US" sz="1300" dirty="0"/>
              <a:t> at a </a:t>
            </a:r>
            <a:r>
              <a:rPr lang="en-US" sz="1300" b="1" dirty="0"/>
              <a:t>wide range of redshifts</a:t>
            </a:r>
            <a:r>
              <a:rPr lang="en-US" sz="13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Cosmological hydrodynamic simulations are powerful tools for LIM studies, but capturing the complex physics of galaxy formation in </a:t>
            </a:r>
            <a:r>
              <a:rPr lang="en-US" sz="1300" b="1" dirty="0"/>
              <a:t>small-scale processes</a:t>
            </a:r>
            <a:r>
              <a:rPr lang="en-US" sz="1300" dirty="0"/>
              <a:t> that impact </a:t>
            </a:r>
            <a:r>
              <a:rPr lang="en-US" sz="1300" b="1" dirty="0"/>
              <a:t>large-scale observables</a:t>
            </a:r>
            <a:r>
              <a:rPr lang="en-US" sz="1300" dirty="0"/>
              <a:t> is challenging.</a:t>
            </a:r>
          </a:p>
          <a:p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i="1" dirty="0"/>
              <a:t>SLICK</a:t>
            </a:r>
            <a:r>
              <a:rPr lang="en-US" sz="1300" dirty="0"/>
              <a:t> addresses this by combining </a:t>
            </a:r>
            <a:r>
              <a:rPr lang="en-US" sz="1300" b="1" dirty="0"/>
              <a:t>PDR-based modeling </a:t>
            </a:r>
            <a:r>
              <a:rPr lang="en-US" sz="1300" dirty="0"/>
              <a:t>of the ISM with </a:t>
            </a:r>
            <a:r>
              <a:rPr lang="en-US" sz="1300" b="1" dirty="0"/>
              <a:t>machine learning</a:t>
            </a:r>
            <a:r>
              <a:rPr lang="en-US" sz="1300" dirty="0"/>
              <a:t>, offering both </a:t>
            </a:r>
            <a:r>
              <a:rPr lang="en-US" sz="1300" b="1" dirty="0"/>
              <a:t>physical interpretability </a:t>
            </a:r>
            <a:r>
              <a:rPr lang="en-US" sz="1300" dirty="0"/>
              <a:t>and </a:t>
            </a:r>
            <a:r>
              <a:rPr lang="en-US" sz="1300" b="1" dirty="0"/>
              <a:t>computational efficiency</a:t>
            </a:r>
            <a:r>
              <a:rPr lang="en-US" sz="13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i="1" dirty="0"/>
              <a:t>SLICK</a:t>
            </a:r>
            <a:r>
              <a:rPr lang="en-US" sz="1300" dirty="0"/>
              <a:t> has been used by multiple groups worldwide to investigate </a:t>
            </a:r>
            <a:r>
              <a:rPr lang="en-US" sz="1300" b="1" dirty="0"/>
              <a:t>CO transitions in galaxies</a:t>
            </a:r>
            <a:r>
              <a:rPr lang="en-US" sz="1300" dirty="0"/>
              <a:t>, quantify the </a:t>
            </a:r>
            <a:r>
              <a:rPr lang="en-US" sz="1300" b="1" dirty="0"/>
              <a:t>abundance of dark CO </a:t>
            </a:r>
            <a:r>
              <a:rPr lang="en-US" sz="1300" dirty="0"/>
              <a:t>in the universe, assess the </a:t>
            </a:r>
            <a:r>
              <a:rPr lang="en-US" sz="1300" b="1" dirty="0"/>
              <a:t>impact of AGN </a:t>
            </a:r>
            <a:r>
              <a:rPr lang="en-US" sz="1300" dirty="0"/>
              <a:t>on molecular lines, and explore a variety of other projects on galaxy evolution and line intensity mapping cosmology.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Feedback processes </a:t>
            </a:r>
            <a:r>
              <a:rPr lang="en-US" sz="1300" dirty="0"/>
              <a:t>and other </a:t>
            </a:r>
            <a:r>
              <a:rPr lang="en-US" sz="1300" b="1" dirty="0"/>
              <a:t>astrophysical/cosmological assumptions </a:t>
            </a:r>
            <a:r>
              <a:rPr lang="en-US" sz="1300" dirty="0"/>
              <a:t>can significantly impact LIM observables. </a:t>
            </a:r>
            <a:r>
              <a:rPr lang="en-US" sz="1300" i="1" dirty="0"/>
              <a:t>SLICK+CAMELS</a:t>
            </a:r>
            <a:r>
              <a:rPr lang="en-US" sz="1300" dirty="0"/>
              <a:t> helps us </a:t>
            </a:r>
            <a:r>
              <a:rPr lang="en-US" sz="1300" b="1" dirty="0"/>
              <a:t>quantify these effects </a:t>
            </a:r>
            <a:r>
              <a:rPr lang="en-US" sz="1300" dirty="0"/>
              <a:t>and develop </a:t>
            </a:r>
            <a:r>
              <a:rPr lang="en-US" sz="1300" b="1" dirty="0"/>
              <a:t>strategies to marginalize </a:t>
            </a:r>
            <a:r>
              <a:rPr lang="en-US" sz="1300" dirty="0"/>
              <a:t>over theoretical uncertainties.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6308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7F880-9B89-A871-EE49-406C87B7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4769D-DDDF-6846-0658-58F9958574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4D611-3572-2660-D22F-C51FBD6F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1" y="970275"/>
            <a:ext cx="3888057" cy="26235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9AE6C-1679-3A35-9024-FD7ACE3A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750" y="494201"/>
            <a:ext cx="3878400" cy="435600"/>
          </a:xfrm>
        </p:spPr>
        <p:txBody>
          <a:bodyPr/>
          <a:lstStyle/>
          <a:p>
            <a:r>
              <a:rPr lang="en-US" dirty="0"/>
              <a:t>Line-Intensity Mapping</a:t>
            </a:r>
          </a:p>
        </p:txBody>
      </p:sp>
    </p:spTree>
    <p:extLst>
      <p:ext uri="{BB962C8B-B14F-4D97-AF65-F5344CB8AC3E}">
        <p14:creationId xmlns:p14="http://schemas.microsoft.com/office/powerpoint/2010/main" val="191252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79505-F6E6-30D1-CA33-AEFEEE59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4B5F-311C-DFDF-35DF-215565B428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A7128-FB7B-6FBD-16A3-89E65B1D8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1" y="970275"/>
            <a:ext cx="3888057" cy="26235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B6783E-056B-7BB0-75EE-17F72437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750" y="494201"/>
            <a:ext cx="3878400" cy="435600"/>
          </a:xfrm>
        </p:spPr>
        <p:txBody>
          <a:bodyPr/>
          <a:lstStyle/>
          <a:p>
            <a:r>
              <a:rPr lang="en-US" dirty="0"/>
              <a:t>Line-Intensity Mapping</a:t>
            </a:r>
          </a:p>
        </p:txBody>
      </p:sp>
      <p:pic>
        <p:nvPicPr>
          <p:cNvPr id="1026" name="Picture 2" descr="Rendering of CCAT site and telescope">
            <a:extLst>
              <a:ext uri="{FF2B5EF4-FFF2-40B4-BE49-F238E27FC236}">
                <a16:creationId xmlns:a16="http://schemas.microsoft.com/office/drawing/2014/main" id="{8680A9D9-FCAB-DC66-B1E0-E8C732C45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5259" r="16780" b="14093"/>
          <a:stretch/>
        </p:blipFill>
        <p:spPr bwMode="auto">
          <a:xfrm>
            <a:off x="3713372" y="3472986"/>
            <a:ext cx="2159942" cy="16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4EEF06-9EA9-73CD-EACD-29D6F5E8BF82}"/>
              </a:ext>
            </a:extLst>
          </p:cNvPr>
          <p:cNvCxnSpPr/>
          <p:nvPr/>
        </p:nvCxnSpPr>
        <p:spPr>
          <a:xfrm>
            <a:off x="2470873" y="2316271"/>
            <a:ext cx="1175658" cy="1723885"/>
          </a:xfrm>
          <a:prstGeom prst="straightConnector1">
            <a:avLst/>
          </a:prstGeom>
          <a:ln w="76200">
            <a:solidFill>
              <a:srgbClr val="4882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565D7854-D13B-AE48-9F4C-2674482BEE24}"/>
              </a:ext>
            </a:extLst>
          </p:cNvPr>
          <p:cNvSpPr txBox="1">
            <a:spLocks/>
          </p:cNvSpPr>
          <p:nvPr/>
        </p:nvSpPr>
        <p:spPr>
          <a:xfrm>
            <a:off x="910590" y="3905028"/>
            <a:ext cx="286881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FYST</a:t>
            </a:r>
          </a:p>
          <a:p>
            <a:r>
              <a:rPr lang="en-US" b="0" dirty="0">
                <a:solidFill>
                  <a:srgbClr val="488284"/>
                </a:solidFill>
              </a:rPr>
              <a:t>[CII] at Cosmic Dawn, </a:t>
            </a:r>
            <a:r>
              <a:rPr lang="en-US" b="0" dirty="0">
                <a:solidFill>
                  <a:srgbClr val="B33E52"/>
                </a:solidFill>
              </a:rPr>
              <a:t>CO at Cosmic Noon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3F3CAE2-631B-A91B-D6A4-94F19811DC5F}"/>
              </a:ext>
            </a:extLst>
          </p:cNvPr>
          <p:cNvCxnSpPr>
            <a:cxnSpLocks/>
          </p:cNvCxnSpPr>
          <p:nvPr/>
        </p:nvCxnSpPr>
        <p:spPr>
          <a:xfrm>
            <a:off x="1043459" y="2316271"/>
            <a:ext cx="2603072" cy="1277571"/>
          </a:xfrm>
          <a:prstGeom prst="straightConnector1">
            <a:avLst/>
          </a:prstGeom>
          <a:ln w="76200">
            <a:solidFill>
              <a:srgbClr val="B33E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00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4CB11-61C5-B7EA-780D-3FB8BCA35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E1E10-88F0-7C98-D4F9-F82DC56539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9D6F6-DC4D-F9C2-2936-AD2984AA7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1" y="970275"/>
            <a:ext cx="3888057" cy="26235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2E5B62-7192-01D1-197E-EA9AB4A9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750" y="494201"/>
            <a:ext cx="3878400" cy="435600"/>
          </a:xfrm>
        </p:spPr>
        <p:txBody>
          <a:bodyPr/>
          <a:lstStyle/>
          <a:p>
            <a:r>
              <a:rPr lang="en-US" dirty="0"/>
              <a:t>Line-Intensity Mapping</a:t>
            </a:r>
          </a:p>
        </p:txBody>
      </p:sp>
      <p:pic>
        <p:nvPicPr>
          <p:cNvPr id="1026" name="Picture 2" descr="Rendering of CCAT site and telescope">
            <a:extLst>
              <a:ext uri="{FF2B5EF4-FFF2-40B4-BE49-F238E27FC236}">
                <a16:creationId xmlns:a16="http://schemas.microsoft.com/office/drawing/2014/main" id="{64D2EA68-96F1-CAB1-6F0E-4D1A21AC3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5259" r="16780" b="14093"/>
          <a:stretch/>
        </p:blipFill>
        <p:spPr bwMode="auto">
          <a:xfrm>
            <a:off x="3713372" y="3472986"/>
            <a:ext cx="2159942" cy="16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F12C8A-B45F-C728-A931-0EEDCD78D564}"/>
              </a:ext>
            </a:extLst>
          </p:cNvPr>
          <p:cNvCxnSpPr/>
          <p:nvPr/>
        </p:nvCxnSpPr>
        <p:spPr>
          <a:xfrm>
            <a:off x="2470873" y="2316271"/>
            <a:ext cx="1175658" cy="1723885"/>
          </a:xfrm>
          <a:prstGeom prst="straightConnector1">
            <a:avLst/>
          </a:prstGeom>
          <a:ln w="76200">
            <a:solidFill>
              <a:srgbClr val="4882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02C10AD7-3BB9-5F54-69BF-0519A850361B}"/>
              </a:ext>
            </a:extLst>
          </p:cNvPr>
          <p:cNvSpPr txBox="1">
            <a:spLocks/>
          </p:cNvSpPr>
          <p:nvPr/>
        </p:nvSpPr>
        <p:spPr>
          <a:xfrm>
            <a:off x="910590" y="3905028"/>
            <a:ext cx="286881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FYST</a:t>
            </a:r>
          </a:p>
          <a:p>
            <a:r>
              <a:rPr lang="en-US" b="0" dirty="0">
                <a:solidFill>
                  <a:srgbClr val="488284"/>
                </a:solidFill>
              </a:rPr>
              <a:t>[CII] at Cosmic Dawn, </a:t>
            </a:r>
            <a:r>
              <a:rPr lang="en-US" b="0" dirty="0">
                <a:solidFill>
                  <a:srgbClr val="B33E52"/>
                </a:solidFill>
              </a:rPr>
              <a:t>CO at Cosmic Noon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9066695-FAE8-FBD0-7035-3C7B4E886F2B}"/>
              </a:ext>
            </a:extLst>
          </p:cNvPr>
          <p:cNvCxnSpPr>
            <a:cxnSpLocks/>
          </p:cNvCxnSpPr>
          <p:nvPr/>
        </p:nvCxnSpPr>
        <p:spPr>
          <a:xfrm>
            <a:off x="1043459" y="2316271"/>
            <a:ext cx="2603072" cy="1277571"/>
          </a:xfrm>
          <a:prstGeom prst="straightConnector1">
            <a:avLst/>
          </a:prstGeom>
          <a:ln w="76200">
            <a:solidFill>
              <a:srgbClr val="B33E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Terahertz Intensity Mapper">
            <a:extLst>
              <a:ext uri="{FF2B5EF4-FFF2-40B4-BE49-F238E27FC236}">
                <a16:creationId xmlns:a16="http://schemas.microsoft.com/office/drawing/2014/main" id="{28B3FC06-26FC-CA35-3EF0-34258C91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66" y="2709061"/>
            <a:ext cx="2810811" cy="18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382929A-ECD9-4343-E4CF-B64F7072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43" y="1313212"/>
            <a:ext cx="2848429" cy="18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D655A94D-383D-0270-DE36-4A2C804E96C0}"/>
              </a:ext>
            </a:extLst>
          </p:cNvPr>
          <p:cNvSpPr/>
          <p:nvPr/>
        </p:nvSpPr>
        <p:spPr>
          <a:xfrm>
            <a:off x="7187375" y="1454567"/>
            <a:ext cx="1956625" cy="1309965"/>
          </a:xfrm>
          <a:custGeom>
            <a:avLst/>
            <a:gdLst/>
            <a:ahLst/>
            <a:cxnLst/>
            <a:rect l="l" t="t" r="r" b="b"/>
            <a:pathLst>
              <a:path w="5148406" h="3473804">
                <a:moveTo>
                  <a:pt x="0" y="0"/>
                </a:moveTo>
                <a:lnTo>
                  <a:pt x="5148406" y="0"/>
                </a:lnTo>
                <a:lnTo>
                  <a:pt x="5148406" y="3473804"/>
                </a:lnTo>
                <a:lnTo>
                  <a:pt x="0" y="34738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957" b="-19248"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7438F0-45C7-1C67-093F-1916621ECC31}"/>
              </a:ext>
            </a:extLst>
          </p:cNvPr>
          <p:cNvCxnSpPr>
            <a:cxnSpLocks/>
          </p:cNvCxnSpPr>
          <p:nvPr/>
        </p:nvCxnSpPr>
        <p:spPr>
          <a:xfrm>
            <a:off x="1100128" y="2571750"/>
            <a:ext cx="3612543" cy="0"/>
          </a:xfrm>
          <a:prstGeom prst="straightConnector1">
            <a:avLst/>
          </a:prstGeom>
          <a:ln w="76200">
            <a:solidFill>
              <a:srgbClr val="4882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E0626EC-2C3B-B8ED-F767-8434367132B2}"/>
              </a:ext>
            </a:extLst>
          </p:cNvPr>
          <p:cNvSpPr txBox="1">
            <a:spLocks/>
          </p:cNvSpPr>
          <p:nvPr/>
        </p:nvSpPr>
        <p:spPr>
          <a:xfrm>
            <a:off x="5529171" y="833029"/>
            <a:ext cx="42252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TIM: </a:t>
            </a:r>
            <a:r>
              <a:rPr lang="en-US" b="0" dirty="0">
                <a:solidFill>
                  <a:srgbClr val="488284"/>
                </a:solidFill>
              </a:rPr>
              <a:t>[CII] at Cosmic Noon</a:t>
            </a:r>
          </a:p>
        </p:txBody>
      </p:sp>
    </p:spTree>
    <p:extLst>
      <p:ext uri="{BB962C8B-B14F-4D97-AF65-F5344CB8AC3E}">
        <p14:creationId xmlns:p14="http://schemas.microsoft.com/office/powerpoint/2010/main" val="79435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910E-E7E8-D09B-00E3-D6DAD794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8D43-9110-DB2C-1738-C6F1C5C3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 Modeling with Hydrodynamical Simulations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07480-A447-63D6-34D7-02DF2F01C1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CD3CC1-B72C-F509-6764-3A657BB5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3"/>
          <a:stretch/>
        </p:blipFill>
        <p:spPr>
          <a:xfrm>
            <a:off x="3961882" y="2595787"/>
            <a:ext cx="4597418" cy="23988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495A79-9D8F-513F-A36F-2201FD530D64}"/>
              </a:ext>
            </a:extLst>
          </p:cNvPr>
          <p:cNvSpPr txBox="1"/>
          <p:nvPr/>
        </p:nvSpPr>
        <p:spPr>
          <a:xfrm>
            <a:off x="7271259" y="2034007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Bernal &amp; </a:t>
            </a:r>
            <a:r>
              <a:rPr lang="en-US" sz="1200" dirty="0" err="1">
                <a:solidFill>
                  <a:schemeClr val="tx1"/>
                </a:solidFill>
                <a:latin typeface="Quattrocento Sans" panose="020B0502050000020003" pitchFamily="34" charset="0"/>
              </a:rPr>
              <a:t>Kovetz</a:t>
            </a: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2F351-53E3-0A0B-DAF9-5955C675C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66" y="1283641"/>
            <a:ext cx="4461434" cy="12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8626A-5B27-ED25-B200-6E232513D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99" y="1590489"/>
            <a:ext cx="3248854" cy="280312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4CA9B05-FA40-CF8B-F294-922DB415081A}"/>
              </a:ext>
            </a:extLst>
          </p:cNvPr>
          <p:cNvSpPr/>
          <p:nvPr/>
        </p:nvSpPr>
        <p:spPr>
          <a:xfrm>
            <a:off x="3344333" y="2763453"/>
            <a:ext cx="770171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D1B3C6D6-C9B7-39D2-6883-C534514E8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8E6D557C-B4DE-5CBF-703F-37232EBB4A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Limitations of Cosmological Simulations for LIM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BAF844FB-7005-54DD-2E66-F1991A2F10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8" name="Google Shape;92;p13">
            <a:extLst>
              <a:ext uri="{FF2B5EF4-FFF2-40B4-BE49-F238E27FC236}">
                <a16:creationId xmlns:a16="http://schemas.microsoft.com/office/drawing/2014/main" id="{80108693-8F9C-0462-F799-FE70EB6C6D7D}"/>
              </a:ext>
            </a:extLst>
          </p:cNvPr>
          <p:cNvSpPr txBox="1"/>
          <p:nvPr/>
        </p:nvSpPr>
        <p:spPr>
          <a:xfrm>
            <a:off x="4858446" y="833980"/>
            <a:ext cx="4546960" cy="244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🧊 Resolution Limits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Can’t resolve individual clouds;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Gas temperature and density averaged over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🔬 Missing Small-Scale Physics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No ISM chemistry, turbulence, or dust;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Need models to predict line emission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💫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 Feedback (and other astrophysical) Models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Tunable recipes for AGN and SN effects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📏 Size Limit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Computationally expensive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</a:rPr>
              <a:t>🎲 One </a:t>
            </a:r>
            <a:r>
              <a:rPr lang="en-US" sz="1300" b="1" dirty="0">
                <a:latin typeface="Quattrocento Sans"/>
                <a:sym typeface="Quattrocento Sans"/>
              </a:rPr>
              <a:t>B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ox per Redshift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Set parameters; cosmic variance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D6165-4BBE-DF8A-2F97-F3153A3F71FE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54C8A-CAD9-811B-07FF-27CCB68EF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9" y="1590489"/>
            <a:ext cx="3248854" cy="28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F49E4CE-9044-3781-13F3-FA1398F4E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32A99D70-5639-F095-9715-C9B7B60B68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Limitations of Cosmological Simulations for LIM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BC2807F6-38AF-2105-CCB8-E1F46099E1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F4783-A648-A7DE-6C6B-D22B648EC7E6}"/>
              </a:ext>
            </a:extLst>
          </p:cNvPr>
          <p:cNvSpPr txBox="1"/>
          <p:nvPr/>
        </p:nvSpPr>
        <p:spPr>
          <a:xfrm>
            <a:off x="-1987826" y="-5804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Google Shape;92;p13">
            <a:extLst>
              <a:ext uri="{FF2B5EF4-FFF2-40B4-BE49-F238E27FC236}">
                <a16:creationId xmlns:a16="http://schemas.microsoft.com/office/drawing/2014/main" id="{CEDC3B1B-4DD5-207B-A3BC-C027509034C9}"/>
              </a:ext>
            </a:extLst>
          </p:cNvPr>
          <p:cNvSpPr txBox="1"/>
          <p:nvPr/>
        </p:nvSpPr>
        <p:spPr>
          <a:xfrm>
            <a:off x="291426" y="2485986"/>
            <a:ext cx="3632200" cy="93142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Can we develop a physically motivated method that is scalable, flexible, and easy to interpret, while effectively addressing these challenges?</a:t>
            </a:r>
          </a:p>
        </p:txBody>
      </p:sp>
      <p:sp>
        <p:nvSpPr>
          <p:cNvPr id="3" name="Google Shape;92;p13">
            <a:extLst>
              <a:ext uri="{FF2B5EF4-FFF2-40B4-BE49-F238E27FC236}">
                <a16:creationId xmlns:a16="http://schemas.microsoft.com/office/drawing/2014/main" id="{F3B7D71E-F2FC-0043-EDDD-5D3AF13362CA}"/>
              </a:ext>
            </a:extLst>
          </p:cNvPr>
          <p:cNvSpPr txBox="1"/>
          <p:nvPr/>
        </p:nvSpPr>
        <p:spPr>
          <a:xfrm>
            <a:off x="4858446" y="833980"/>
            <a:ext cx="4546960" cy="244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🧊 Resolution Limits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Can’t resolve individual clouds;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Gas temperature and density averaged over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🔬 Missing Small-Scale Physics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No ISM chemistry, turbulence, or dust;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Need models to predict line emission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💫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 Feedback (and other astrophysical) Models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Tunable recipes for AGN and SN effects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📏 Size Limit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Computationally expensive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5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b="1" dirty="0">
                <a:latin typeface="Quattrocento Sans"/>
              </a:rPr>
              <a:t>🎲 One </a:t>
            </a:r>
            <a:r>
              <a:rPr lang="en-US" sz="1300" b="1" dirty="0">
                <a:latin typeface="Quattrocento Sans"/>
                <a:sym typeface="Quattrocento Sans"/>
              </a:rPr>
              <a:t>B</a:t>
            </a:r>
            <a:r>
              <a:rPr lang="en-US" sz="1300" b="1" dirty="0">
                <a:latin typeface="Quattrocento Sans"/>
                <a:ea typeface="Quattrocento Sans"/>
                <a:cs typeface="Quattrocento Sans"/>
                <a:sym typeface="Quattrocento Sans"/>
              </a:rPr>
              <a:t>ox per Redshift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Set parameters; cosmic variance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89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8CAD2C87-7968-E7E8-0D4D-5088227B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734AC9E4-EA9D-D51B-C93D-CED9FB5A73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4985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SLICK</a:t>
            </a:r>
            <a:r>
              <a:rPr lang="en-US" dirty="0"/>
              <a:t>: Scalable Line Intensity Computation Kit</a:t>
            </a:r>
            <a:endParaRPr dirty="0"/>
          </a:p>
        </p:txBody>
      </p:sp>
      <p:sp>
        <p:nvSpPr>
          <p:cNvPr id="95" name="Google Shape;95;p13">
            <a:extLst>
              <a:ext uri="{FF2B5EF4-FFF2-40B4-BE49-F238E27FC236}">
                <a16:creationId xmlns:a16="http://schemas.microsoft.com/office/drawing/2014/main" id="{3AA6270E-0964-D7C2-189C-A16A99122A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B941B-396D-2313-416D-3AAA33BD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1" y="1954305"/>
            <a:ext cx="4868049" cy="287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E06D4-C033-4153-10A2-10BF439C8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0" y="1143266"/>
            <a:ext cx="1655628" cy="1428484"/>
          </a:xfrm>
          <a:prstGeom prst="rect">
            <a:avLst/>
          </a:prstGeom>
        </p:spPr>
      </p:pic>
      <p:sp>
        <p:nvSpPr>
          <p:cNvPr id="8" name="Google Shape;92;p13">
            <a:extLst>
              <a:ext uri="{FF2B5EF4-FFF2-40B4-BE49-F238E27FC236}">
                <a16:creationId xmlns:a16="http://schemas.microsoft.com/office/drawing/2014/main" id="{19CE3900-7145-DCD7-719E-E726560169BF}"/>
              </a:ext>
            </a:extLst>
          </p:cNvPr>
          <p:cNvSpPr txBox="1"/>
          <p:nvPr/>
        </p:nvSpPr>
        <p:spPr>
          <a:xfrm>
            <a:off x="5905691" y="1357535"/>
            <a:ext cx="3105055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/>
              <a:t>🌫️ </a:t>
            </a: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Sub-resolution modeling of clouds based on Popping et al. (2019)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/>
              <a:t>🔁 </a:t>
            </a: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DESPOTIC (radiative transfer code) is run in each cloud zone to compute line emission ([CII], CO, CI, </a:t>
            </a:r>
            <a:r>
              <a:rPr lang="en-US" sz="13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etc</a:t>
            </a: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).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/>
              <a:t>🔆 </a:t>
            </a: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Environment-dependent radiation field is used to model UV/CR effects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/>
              <a:t>✨ </a:t>
            </a:r>
            <a:r>
              <a:rPr lang="en-US" sz="1300" dirty="0">
                <a:latin typeface="Quattrocento Sans"/>
                <a:ea typeface="Quattrocento Sans"/>
                <a:cs typeface="Quattrocento Sans"/>
                <a:sym typeface="Quattrocento Sans"/>
              </a:rPr>
              <a:t>Produces cloud-level and galaxy-integrated molecular line luminosities</a:t>
            </a:r>
          </a:p>
        </p:txBody>
      </p:sp>
      <p:sp>
        <p:nvSpPr>
          <p:cNvPr id="9" name="Google Shape;92;p13">
            <a:extLst>
              <a:ext uri="{FF2B5EF4-FFF2-40B4-BE49-F238E27FC236}">
                <a16:creationId xmlns:a16="http://schemas.microsoft.com/office/drawing/2014/main" id="{7C46C2C4-D290-D230-0F54-29A458EB7B3D}"/>
              </a:ext>
            </a:extLst>
          </p:cNvPr>
          <p:cNvSpPr txBox="1"/>
          <p:nvPr/>
        </p:nvSpPr>
        <p:spPr>
          <a:xfrm>
            <a:off x="2085439" y="1143266"/>
            <a:ext cx="5891917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Input Simulations: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SIMBA, </a:t>
            </a:r>
            <a:r>
              <a:rPr lang="en-US" dirty="0" err="1">
                <a:latin typeface="Quattrocento Sans"/>
                <a:ea typeface="Quattrocento Sans"/>
                <a:cs typeface="Quattrocento Sans"/>
                <a:sym typeface="Quattrocento Sans"/>
              </a:rPr>
              <a:t>IllustrisTNG</a:t>
            </a: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, and CAMELS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3DDDFC-58C5-9C1A-9BD6-D1F525C2D5A2}"/>
              </a:ext>
            </a:extLst>
          </p:cNvPr>
          <p:cNvSpPr/>
          <p:nvPr/>
        </p:nvSpPr>
        <p:spPr>
          <a:xfrm>
            <a:off x="1910068" y="2162755"/>
            <a:ext cx="610495" cy="408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Left Arrow 3">
            <a:extLst>
              <a:ext uri="{FF2B5EF4-FFF2-40B4-BE49-F238E27FC236}">
                <a16:creationId xmlns:a16="http://schemas.microsoft.com/office/drawing/2014/main" id="{24DD118C-BA62-4647-5858-6F4974EB0667}"/>
              </a:ext>
            </a:extLst>
          </p:cNvPr>
          <p:cNvSpPr/>
          <p:nvPr/>
        </p:nvSpPr>
        <p:spPr>
          <a:xfrm flipH="1">
            <a:off x="646041" y="2285502"/>
            <a:ext cx="276310" cy="735993"/>
          </a:xfrm>
          <a:prstGeom prst="curvedLef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4633B-42D5-E0D5-DB6B-90681D847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002" y="319559"/>
            <a:ext cx="793575" cy="793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DD0902-6E8A-7A9C-C41D-80781C4C9153}"/>
              </a:ext>
            </a:extLst>
          </p:cNvPr>
          <p:cNvSpPr txBox="1"/>
          <p:nvPr/>
        </p:nvSpPr>
        <p:spPr>
          <a:xfrm>
            <a:off x="7327590" y="4202173"/>
            <a:ext cx="3878400" cy="82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>
              <a:spcBef>
                <a:spcPts val="4200"/>
              </a:spcBef>
            </a:pPr>
            <a:r>
              <a:rPr lang="en-US" sz="1200" dirty="0">
                <a:solidFill>
                  <a:schemeClr val="tx1"/>
                </a:solidFill>
                <a:latin typeface="Quattrocento Sans" panose="020B0502050000020003" pitchFamily="34" charset="0"/>
              </a:rPr>
              <a:t>Garcia et al. 2024</a:t>
            </a:r>
          </a:p>
        </p:txBody>
      </p:sp>
      <p:sp>
        <p:nvSpPr>
          <p:cNvPr id="10" name="Google Shape;92;p13">
            <a:extLst>
              <a:ext uri="{FF2B5EF4-FFF2-40B4-BE49-F238E27FC236}">
                <a16:creationId xmlns:a16="http://schemas.microsoft.com/office/drawing/2014/main" id="{A3B2F1F7-D984-EC0F-7517-73BCE133D283}"/>
              </a:ext>
            </a:extLst>
          </p:cNvPr>
          <p:cNvSpPr txBox="1"/>
          <p:nvPr/>
        </p:nvSpPr>
        <p:spPr>
          <a:xfrm>
            <a:off x="5514090" y="335406"/>
            <a:ext cx="2211797" cy="61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i="1" dirty="0">
                <a:solidFill>
                  <a:schemeClr val="bg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Garcia, Narayanan, Popping, Anirudh, Kaasinen</a:t>
            </a:r>
          </a:p>
        </p:txBody>
      </p:sp>
    </p:spTree>
    <p:extLst>
      <p:ext uri="{BB962C8B-B14F-4D97-AF65-F5344CB8AC3E}">
        <p14:creationId xmlns:p14="http://schemas.microsoft.com/office/powerpoint/2010/main" val="3812695764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30960</TotalTime>
  <Words>951</Words>
  <Application>Microsoft Macintosh PowerPoint</Application>
  <PresentationFormat>On-screen Show (16:9)</PresentationFormat>
  <Paragraphs>190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Lora</vt:lpstr>
      <vt:lpstr>Arial</vt:lpstr>
      <vt:lpstr>Bradley Hand</vt:lpstr>
      <vt:lpstr>Quattrocento Sans</vt:lpstr>
      <vt:lpstr>Wingdings</vt:lpstr>
      <vt:lpstr>Viola template</vt:lpstr>
      <vt:lpstr>SLICK Simulations for Line-Intensity Mapping</vt:lpstr>
      <vt:lpstr>Line-Intensity Mapping</vt:lpstr>
      <vt:lpstr>Line-Intensity Mapping</vt:lpstr>
      <vt:lpstr>Line-Intensity Mapping</vt:lpstr>
      <vt:lpstr>Line-Intensity Mapping</vt:lpstr>
      <vt:lpstr>LIM Modeling with Hydrodynamical Simulations</vt:lpstr>
      <vt:lpstr>Limitations of Cosmological Simulations for LIM</vt:lpstr>
      <vt:lpstr>Limitations of Cosmological Simulations for LIM</vt:lpstr>
      <vt:lpstr>SLICK: Scalable Line Intensity Computation Kit</vt:lpstr>
      <vt:lpstr>SLICK: Scalable Line Intensity Computation Kit</vt:lpstr>
      <vt:lpstr>Molecular lines’ sensitivity to cloud/galaxy properties</vt:lpstr>
      <vt:lpstr>Molecular Line Luminosities from z=0 to z=10!</vt:lpstr>
      <vt:lpstr>CO(1-0) on SLICK SIMBA 25</vt:lpstr>
      <vt:lpstr>[CII] x SFR on SIMBA100</vt:lpstr>
      <vt:lpstr>Testing SLICK on different volumes</vt:lpstr>
      <vt:lpstr>Cosmological Simulations Overview</vt:lpstr>
      <vt:lpstr>Cosmological Simulations Overview</vt:lpstr>
      <vt:lpstr>Cosmological Simulations Overview</vt:lpstr>
      <vt:lpstr>SLICK + CAMELS Fiducial [CII] Power Spectrum</vt:lpstr>
      <vt:lpstr>[CII] Power Spectrum for Extreme SN/AGN Models</vt:lpstr>
      <vt:lpstr>[CII] Power Spectrum for Varying Cosmological Parameters</vt:lpstr>
      <vt:lpstr>[CII] Power Spectrum for Varying Cosmological Parameters</vt:lpstr>
      <vt:lpstr>Limitations of Cosmological Simulations for LIM</vt:lpstr>
      <vt:lpstr>LIM Modeling with Hydrodynamical Simulations</vt:lpstr>
      <vt:lpstr>Other amazing SLICK projects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Torres Garcia, Karolina</cp:lastModifiedBy>
  <cp:revision>40</cp:revision>
  <cp:lastPrinted>2025-06-04T08:14:54Z</cp:lastPrinted>
  <dcterms:modified xsi:type="dcterms:W3CDTF">2025-06-27T03:32:12Z</dcterms:modified>
</cp:coreProperties>
</file>