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</p:sldIdLst>
  <p:sldSz cy="5143500" cx="9144000"/>
  <p:notesSz cx="6858000" cy="9144000"/>
  <p:embeddedFontLst>
    <p:embeddedFont>
      <p:font typeface="Proxima Nova"/>
      <p:regular r:id="rId50"/>
      <p:bold r:id="rId51"/>
      <p:italic r:id="rId52"/>
      <p:boldItalic r:id="rId53"/>
    </p:embeddedFont>
    <p:embeddedFont>
      <p:font typeface="Helvetica Neue"/>
      <p:regular r:id="rId54"/>
      <p:bold r:id="rId55"/>
      <p:italic r:id="rId56"/>
      <p:boldItalic r:id="rId57"/>
    </p:embeddedFont>
    <p:embeddedFont>
      <p:font typeface="Alfa Slab One"/>
      <p:regular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ProximaNova-bold.fntdata"/><Relationship Id="rId50" Type="http://schemas.openxmlformats.org/officeDocument/2006/relationships/font" Target="fonts/ProximaNova-regular.fntdata"/><Relationship Id="rId53" Type="http://schemas.openxmlformats.org/officeDocument/2006/relationships/font" Target="fonts/ProximaNova-boldItalic.fntdata"/><Relationship Id="rId52" Type="http://schemas.openxmlformats.org/officeDocument/2006/relationships/font" Target="fonts/ProximaNova-italic.fntdata"/><Relationship Id="rId11" Type="http://schemas.openxmlformats.org/officeDocument/2006/relationships/slide" Target="slides/slide5.xml"/><Relationship Id="rId55" Type="http://schemas.openxmlformats.org/officeDocument/2006/relationships/font" Target="fonts/HelveticaNeue-bold.fntdata"/><Relationship Id="rId10" Type="http://schemas.openxmlformats.org/officeDocument/2006/relationships/slide" Target="slides/slide4.xml"/><Relationship Id="rId54" Type="http://schemas.openxmlformats.org/officeDocument/2006/relationships/font" Target="fonts/HelveticaNeue-regular.fntdata"/><Relationship Id="rId13" Type="http://schemas.openxmlformats.org/officeDocument/2006/relationships/slide" Target="slides/slide7.xml"/><Relationship Id="rId57" Type="http://schemas.openxmlformats.org/officeDocument/2006/relationships/font" Target="fonts/HelveticaNeue-boldItalic.fntdata"/><Relationship Id="rId12" Type="http://schemas.openxmlformats.org/officeDocument/2006/relationships/slide" Target="slides/slide6.xml"/><Relationship Id="rId56" Type="http://schemas.openxmlformats.org/officeDocument/2006/relationships/font" Target="fonts/HelveticaNeue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58" Type="http://schemas.openxmlformats.org/officeDocument/2006/relationships/font" Target="fonts/AlfaSlabOne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6a6f08e333_0_7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6a6f08e333_0_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6a6f08e333_0_8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6a6f08e333_0_8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6a6f08e333_0_8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6a6f08e333_0_8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6a6f08e333_0_8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6a6f08e333_0_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6a6f08e333_0_9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6a6f08e333_0_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6a6f08e333_0_1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6a6f08e333_0_1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a6f08e333_0_1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6a6f08e333_0_1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6a6f08e333_0_1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6a6f08e333_0_1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6a6f08e333_0_9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6a6f08e333_0_9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6a6f08e333_0_10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6a6f08e333_0_10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6a6f08e333_0_10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6a6f08e333_0_10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a6f08e333_0_7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a6f08e333_0_7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6a6f08e333_0_1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6a6f08e333_0_1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6a6f08e333_0_1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6a6f08e333_0_1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6aba9115a9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6aba9115a9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6aba9115a9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6aba9115a9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6aba9115a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6aba9115a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6aba9115a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6aba9115a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6aba9115a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6aba9115a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6aba9115a9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6aba9115a9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6aba9115a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6aba9115a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6aba9115a9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6aba9115a9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6a6f08e333_0_7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6a6f08e333_0_7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6aba9115a9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6aba9115a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6aba9115a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6aba9115a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6aba9115a9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6aba9115a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6aba9115a9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6aba9115a9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6aba9115a9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6aba9115a9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6aba9115a9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6aba9115a9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6aba9115a9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6aba9115a9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6aba9115a9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6aba9115a9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6aba9115a9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6aba9115a9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6aba9115a9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6aba9115a9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6a6f08e333_0_7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6a6f08e333_0_7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6aba9115a9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6aba9115a9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6aba9115a9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6aba9115a9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6aba9115a9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6aba9115a9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6aba9115a9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6aba9115a9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6a6f08e333_0_7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6a6f08e333_0_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6a6f08e333_0_8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6a6f08e333_0_8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6a6f08e333_0_8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6a6f08e333_0_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6a6f08e333_0_8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6a6f08e333_0_8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6a6f08e333_0_8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6a6f08e333_0_8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14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" name="Google Shape;56;p14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0" name="Google Shape;8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3" name="Google Shape;83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" name="Google Shape;84;p21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85" name="Google Shape;85;p21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6" name="Google Shape;86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" name="Google Shape;8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90" name="Google Shape;9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23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ameday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.jpg"/><Relationship Id="rId7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26.png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gif"/><Relationship Id="rId4" Type="http://schemas.openxmlformats.org/officeDocument/2006/relationships/image" Target="../media/image19.gif"/><Relationship Id="rId5" Type="http://schemas.openxmlformats.org/officeDocument/2006/relationships/image" Target="../media/image20.png"/><Relationship Id="rId6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png"/><Relationship Id="rId4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0.png"/><Relationship Id="rId4" Type="http://schemas.openxmlformats.org/officeDocument/2006/relationships/image" Target="../media/image4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png"/><Relationship Id="rId4" Type="http://schemas.openxmlformats.org/officeDocument/2006/relationships/image" Target="../media/image46.png"/><Relationship Id="rId5" Type="http://schemas.openxmlformats.org/officeDocument/2006/relationships/image" Target="../media/image49.png"/><Relationship Id="rId6" Type="http://schemas.openxmlformats.org/officeDocument/2006/relationships/image" Target="../media/image5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3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6.png"/><Relationship Id="rId5" Type="http://schemas.openxmlformats.org/officeDocument/2006/relationships/image" Target="../media/image27.pn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5" title="Screenshot 2025-06-25 at 10.17.11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0725" y="3977925"/>
            <a:ext cx="1361275" cy="11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5" title="Screenshot 2025-06-25 at 10.16.2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0850" y="3871575"/>
            <a:ext cx="1324370" cy="131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5" title="Screenshot 2025-06-25 at 10.18.08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2975" y="3977925"/>
            <a:ext cx="1164979" cy="11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123950"/>
            <a:ext cx="9144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06" name="Google Shape;106;p25"/>
          <p:cNvSpPr txBox="1"/>
          <p:nvPr>
            <p:ph idx="4294967295" type="ctrTitle"/>
          </p:nvPr>
        </p:nvSpPr>
        <p:spPr>
          <a:xfrm>
            <a:off x="311700" y="195925"/>
            <a:ext cx="8520600" cy="195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759">
                <a:latin typeface="Source Serif Pro"/>
                <a:ea typeface="Source Serif Pro"/>
                <a:cs typeface="Source Serif Pro"/>
                <a:sym typeface="Source Serif Pro"/>
              </a:rPr>
              <a:t>A search for millimeter-wave transient sources in the Galactic Plane with SPT-3G</a:t>
            </a:r>
            <a:endParaRPr b="1" sz="3759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107" name="Google Shape;107;p25" title="Screenshot 2025-06-24 at 10.10.50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31400" y="2705125"/>
            <a:ext cx="1260000" cy="33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5"/>
          <p:cNvSpPr txBox="1"/>
          <p:nvPr>
            <p:ph idx="4294967295" type="subTitle"/>
          </p:nvPr>
        </p:nvSpPr>
        <p:spPr>
          <a:xfrm>
            <a:off x="311700" y="2766052"/>
            <a:ext cx="8520600" cy="1319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156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                                                                 </a:t>
            </a:r>
            <a:r>
              <a:rPr lang="en" sz="1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       </a:t>
            </a:r>
            <a:r>
              <a:rPr lang="en" sz="1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Yujie Wan</a:t>
            </a:r>
            <a:endParaRPr sz="1200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ctr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+SPT-3G Collaboration</a:t>
            </a:r>
            <a:endParaRPr sz="1200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yujiew2@illinois.edu</a:t>
            </a:r>
            <a:endParaRPr sz="1200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ctr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en" sz="1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University of Illinois Urbana-Champaign, NCSA CAPS Fellow</a:t>
            </a:r>
            <a:endParaRPr sz="1200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rPr lang="en" sz="120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mm Universe, 06/26/2025</a:t>
            </a:r>
            <a:endParaRPr sz="1200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09" name="Google Shape;109;p25"/>
          <p:cNvSpPr txBox="1"/>
          <p:nvPr/>
        </p:nvSpPr>
        <p:spPr>
          <a:xfrm>
            <a:off x="6008075" y="3492500"/>
            <a:ext cx="24645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4" title="galactic_plane_unfiltered_coadd_with_mask_contour_without_sourc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75" y="292625"/>
            <a:ext cx="6731626" cy="504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12121"/>
                </a:solidFill>
              </a:rPr>
              <a:t>‹#›</a:t>
            </a:fld>
            <a:endParaRPr>
              <a:solidFill>
                <a:srgbClr val="212121"/>
              </a:solidFill>
            </a:endParaRPr>
          </a:p>
        </p:txBody>
      </p:sp>
      <p:sp>
        <p:nvSpPr>
          <p:cNvPr id="221" name="Google Shape;221;p3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Galactic Plane transient survey</a:t>
            </a:r>
            <a:endParaRPr/>
          </a:p>
        </p:txBody>
      </p:sp>
      <p:cxnSp>
        <p:nvCxnSpPr>
          <p:cNvPr id="222" name="Google Shape;222;p34"/>
          <p:cNvCxnSpPr/>
          <p:nvPr/>
        </p:nvCxnSpPr>
        <p:spPr>
          <a:xfrm>
            <a:off x="1660375" y="4250125"/>
            <a:ext cx="216900" cy="90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3" name="Google Shape;223;p34"/>
          <p:cNvCxnSpPr/>
          <p:nvPr/>
        </p:nvCxnSpPr>
        <p:spPr>
          <a:xfrm rot="10800000">
            <a:off x="1132450" y="3979425"/>
            <a:ext cx="234600" cy="108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4" name="Google Shape;224;p34"/>
          <p:cNvSpPr txBox="1"/>
          <p:nvPr/>
        </p:nvSpPr>
        <p:spPr>
          <a:xfrm>
            <a:off x="1302450" y="4015525"/>
            <a:ext cx="474300" cy="2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3 deg</a:t>
            </a:r>
            <a:endParaRPr sz="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25" name="Google Shape;225;p34"/>
          <p:cNvCxnSpPr/>
          <p:nvPr/>
        </p:nvCxnSpPr>
        <p:spPr>
          <a:xfrm flipH="1">
            <a:off x="902350" y="2725150"/>
            <a:ext cx="658800" cy="113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6" name="Google Shape;226;p34"/>
          <p:cNvCxnSpPr/>
          <p:nvPr/>
        </p:nvCxnSpPr>
        <p:spPr>
          <a:xfrm flipH="1" rot="10800000">
            <a:off x="1714500" y="1185825"/>
            <a:ext cx="804300" cy="125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7" name="Google Shape;227;p34"/>
          <p:cNvSpPr txBox="1"/>
          <p:nvPr/>
        </p:nvSpPr>
        <p:spPr>
          <a:xfrm>
            <a:off x="1407700" y="2440425"/>
            <a:ext cx="541500" cy="2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16 deg</a:t>
            </a:r>
            <a:endParaRPr sz="7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8" name="Google Shape;228;p34"/>
          <p:cNvSpPr txBox="1"/>
          <p:nvPr/>
        </p:nvSpPr>
        <p:spPr>
          <a:xfrm>
            <a:off x="6190250" y="1896975"/>
            <a:ext cx="2752200" cy="2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Total area: ~98 deg</a:t>
            </a:r>
            <a:r>
              <a:rPr baseline="30000" lang="en" sz="16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baseline="30000" sz="16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Number of obs: ~500</a:t>
            </a:r>
            <a:endParaRPr sz="16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Observing bands: 90, 150, and 220 GHz</a:t>
            </a:r>
            <a:endParaRPr sz="16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Coadded depth: 5.6, 6.8 and 23uK-arcmin at 90, 150 and 220GHz</a:t>
            </a:r>
            <a:endParaRPr sz="16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4" name="Google Shape;234;p3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Galactic Plane transient survey</a:t>
            </a:r>
            <a:endParaRPr/>
          </a:p>
        </p:txBody>
      </p:sp>
      <p:pic>
        <p:nvPicPr>
          <p:cNvPr id="235" name="Google Shape;2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6425" y="1081675"/>
            <a:ext cx="4489977" cy="348627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5"/>
          <p:cNvSpPr txBox="1"/>
          <p:nvPr/>
        </p:nvSpPr>
        <p:spPr>
          <a:xfrm>
            <a:off x="686625" y="4628100"/>
            <a:ext cx="56940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90GHz/3mm</a:t>
            </a:r>
            <a:r>
              <a:rPr lang="en" sz="1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600">
                <a:solidFill>
                  <a:srgbClr val="00FF00"/>
                </a:solidFill>
                <a:latin typeface="Proxima Nova"/>
                <a:ea typeface="Proxima Nova"/>
                <a:cs typeface="Proxima Nova"/>
                <a:sym typeface="Proxima Nova"/>
              </a:rPr>
              <a:t>150GHz/2mm</a:t>
            </a:r>
            <a:r>
              <a:rPr lang="en" sz="1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600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</a:rPr>
              <a:t>220GHz/1.4mm</a:t>
            </a:r>
            <a:endParaRPr sz="1600">
              <a:solidFill>
                <a:srgbClr val="1155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6"/>
          <p:cNvPicPr preferRelativeResize="0"/>
          <p:nvPr/>
        </p:nvPicPr>
        <p:blipFill rotWithShape="1">
          <a:blip r:embed="rId3">
            <a:alphaModFix/>
          </a:blip>
          <a:srcRect b="34488" l="0" r="8941" t="35389"/>
          <a:stretch/>
        </p:blipFill>
        <p:spPr>
          <a:xfrm>
            <a:off x="-285125" y="2362875"/>
            <a:ext cx="9496126" cy="243939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" name="Google Shape;243;p3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Galactic Plane transient survey</a:t>
            </a:r>
            <a:endParaRPr/>
          </a:p>
        </p:txBody>
      </p:sp>
      <p:sp>
        <p:nvSpPr>
          <p:cNvPr id="244" name="Google Shape;244;p36"/>
          <p:cNvSpPr txBox="1"/>
          <p:nvPr/>
        </p:nvSpPr>
        <p:spPr>
          <a:xfrm>
            <a:off x="686625" y="4780500"/>
            <a:ext cx="56940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90GHz/3mm</a:t>
            </a:r>
            <a:r>
              <a:rPr lang="en" sz="1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600">
                <a:solidFill>
                  <a:srgbClr val="00FF00"/>
                </a:solidFill>
                <a:latin typeface="Proxima Nova"/>
                <a:ea typeface="Proxima Nova"/>
                <a:cs typeface="Proxima Nova"/>
                <a:sym typeface="Proxima Nova"/>
              </a:rPr>
              <a:t>150GHz/2mm</a:t>
            </a:r>
            <a:r>
              <a:rPr lang="en" sz="1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600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</a:rPr>
              <a:t>220GHz/1.4mm</a:t>
            </a:r>
            <a:endParaRPr sz="1600">
              <a:solidFill>
                <a:srgbClr val="1155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45" name="Google Shape;245;p36"/>
          <p:cNvCxnSpPr/>
          <p:nvPr/>
        </p:nvCxnSpPr>
        <p:spPr>
          <a:xfrm>
            <a:off x="1266375" y="2376150"/>
            <a:ext cx="942300" cy="11721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6" name="Google Shape;24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525" y="839699"/>
            <a:ext cx="1437242" cy="127362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6"/>
          <p:cNvSpPr txBox="1"/>
          <p:nvPr/>
        </p:nvSpPr>
        <p:spPr>
          <a:xfrm>
            <a:off x="753231" y="2036050"/>
            <a:ext cx="16341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Ginsburg et al. 2018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8" name="Google Shape;248;p36"/>
          <p:cNvSpPr txBox="1"/>
          <p:nvPr/>
        </p:nvSpPr>
        <p:spPr>
          <a:xfrm>
            <a:off x="1790625" y="3195000"/>
            <a:ext cx="596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Sgr B2</a:t>
            </a:r>
            <a:endParaRPr sz="1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49" name="Google Shape;249;p36"/>
          <p:cNvCxnSpPr/>
          <p:nvPr/>
        </p:nvCxnSpPr>
        <p:spPr>
          <a:xfrm flipH="1">
            <a:off x="2564548" y="2307625"/>
            <a:ext cx="602700" cy="12513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0" name="Google Shape;25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2775" y="865325"/>
            <a:ext cx="1437251" cy="119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6"/>
          <p:cNvSpPr txBox="1"/>
          <p:nvPr/>
        </p:nvSpPr>
        <p:spPr>
          <a:xfrm>
            <a:off x="2539723" y="2026875"/>
            <a:ext cx="19275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Credit: EHT Collaboration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52" name="Google Shape;252;p36"/>
          <p:cNvCxnSpPr>
            <a:endCxn id="253" idx="2"/>
          </p:cNvCxnSpPr>
          <p:nvPr/>
        </p:nvCxnSpPr>
        <p:spPr>
          <a:xfrm>
            <a:off x="5725575" y="2307738"/>
            <a:ext cx="116400" cy="7335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4" name="Google Shape;25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9775" y="819000"/>
            <a:ext cx="1492147" cy="131502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6"/>
          <p:cNvSpPr txBox="1"/>
          <p:nvPr/>
        </p:nvSpPr>
        <p:spPr>
          <a:xfrm>
            <a:off x="4669550" y="2053750"/>
            <a:ext cx="1776900" cy="1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Image credit: Mark Hanson 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6" name="Google Shape;256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83800" y="827243"/>
            <a:ext cx="1437251" cy="129854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6"/>
          <p:cNvSpPr txBox="1"/>
          <p:nvPr/>
        </p:nvSpPr>
        <p:spPr>
          <a:xfrm>
            <a:off x="6761624" y="2082825"/>
            <a:ext cx="1867500" cy="1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Image credit: Daniel Stern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8" name="Google Shape;258;p36"/>
          <p:cNvSpPr txBox="1"/>
          <p:nvPr/>
        </p:nvSpPr>
        <p:spPr>
          <a:xfrm>
            <a:off x="2466425" y="3194988"/>
            <a:ext cx="5967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Sgr A*</a:t>
            </a:r>
            <a:endParaRPr sz="1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3" name="Google Shape;253;p36"/>
          <p:cNvSpPr txBox="1"/>
          <p:nvPr/>
        </p:nvSpPr>
        <p:spPr>
          <a:xfrm>
            <a:off x="5346825" y="2571738"/>
            <a:ext cx="9903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NGC 6357 </a:t>
            </a:r>
            <a:endParaRPr sz="1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“Lobster”</a:t>
            </a:r>
            <a:endParaRPr sz="1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59" name="Google Shape;259;p36"/>
          <p:cNvCxnSpPr/>
          <p:nvPr/>
        </p:nvCxnSpPr>
        <p:spPr>
          <a:xfrm flipH="1">
            <a:off x="6845400" y="2307750"/>
            <a:ext cx="767700" cy="85320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0" name="Google Shape;260;p36"/>
          <p:cNvSpPr txBox="1"/>
          <p:nvPr/>
        </p:nvSpPr>
        <p:spPr>
          <a:xfrm>
            <a:off x="6622800" y="2582525"/>
            <a:ext cx="9903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NGC 6334</a:t>
            </a:r>
            <a:endParaRPr sz="1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“Cat’s Paw”</a:t>
            </a:r>
            <a:endParaRPr sz="1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7"/>
          <p:cNvSpPr txBox="1"/>
          <p:nvPr>
            <p:ph type="title"/>
          </p:nvPr>
        </p:nvSpPr>
        <p:spPr>
          <a:xfrm>
            <a:off x="311700" y="13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Workflow for transient detection</a:t>
            </a:r>
            <a:endParaRPr/>
          </a:p>
        </p:txBody>
      </p:sp>
      <p:sp>
        <p:nvSpPr>
          <p:cNvPr id="266" name="Google Shape;26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12121"/>
                </a:solidFill>
              </a:rPr>
              <a:t>‹#›</a:t>
            </a:fld>
            <a:endParaRPr>
              <a:solidFill>
                <a:srgbClr val="212121"/>
              </a:solidFill>
            </a:endParaRPr>
          </a:p>
        </p:txBody>
      </p:sp>
      <p:sp>
        <p:nvSpPr>
          <p:cNvPr id="267" name="Google Shape;267;p37"/>
          <p:cNvSpPr txBox="1"/>
          <p:nvPr/>
        </p:nvSpPr>
        <p:spPr>
          <a:xfrm>
            <a:off x="3205200" y="1478275"/>
            <a:ext cx="14793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Individual maps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68" name="Google Shape;268;p37"/>
          <p:cNvCxnSpPr>
            <a:stCxn id="267" idx="2"/>
            <a:endCxn id="269" idx="0"/>
          </p:cNvCxnSpPr>
          <p:nvPr/>
        </p:nvCxnSpPr>
        <p:spPr>
          <a:xfrm>
            <a:off x="3944850" y="1878475"/>
            <a:ext cx="0" cy="52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9" name="Google Shape;269;p37"/>
          <p:cNvSpPr txBox="1"/>
          <p:nvPr/>
        </p:nvSpPr>
        <p:spPr>
          <a:xfrm>
            <a:off x="3260434" y="2400022"/>
            <a:ext cx="13686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Average map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70" name="Google Shape;270;p37"/>
          <p:cNvCxnSpPr>
            <a:stCxn id="267" idx="1"/>
            <a:endCxn id="271" idx="1"/>
          </p:cNvCxnSpPr>
          <p:nvPr/>
        </p:nvCxnSpPr>
        <p:spPr>
          <a:xfrm flipH="1">
            <a:off x="3157800" y="1678375"/>
            <a:ext cx="47400" cy="2041200"/>
          </a:xfrm>
          <a:prstGeom prst="curvedConnector3">
            <a:avLst>
              <a:gd fmla="val 60247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2" name="Google Shape;272;p37"/>
          <p:cNvCxnSpPr>
            <a:stCxn id="269" idx="2"/>
            <a:endCxn id="271" idx="0"/>
          </p:cNvCxnSpPr>
          <p:nvPr/>
        </p:nvCxnSpPr>
        <p:spPr>
          <a:xfrm>
            <a:off x="3944734" y="2800222"/>
            <a:ext cx="0" cy="71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1" name="Google Shape;271;p37"/>
          <p:cNvSpPr txBox="1"/>
          <p:nvPr/>
        </p:nvSpPr>
        <p:spPr>
          <a:xfrm>
            <a:off x="3157750" y="3519399"/>
            <a:ext cx="15741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Difference Maps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3" name="Google Shape;273;p37"/>
          <p:cNvSpPr txBox="1"/>
          <p:nvPr/>
        </p:nvSpPr>
        <p:spPr>
          <a:xfrm>
            <a:off x="2983225" y="723875"/>
            <a:ext cx="19230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Mapmaking pipeline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4" name="Google Shape;274;p37"/>
          <p:cNvSpPr txBox="1"/>
          <p:nvPr/>
        </p:nvSpPr>
        <p:spPr>
          <a:xfrm>
            <a:off x="5475100" y="4583725"/>
            <a:ext cx="27297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Lightcurve for transient events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75" name="Google Shape;275;p37"/>
          <p:cNvCxnSpPr>
            <a:stCxn id="276" idx="2"/>
            <a:endCxn id="274" idx="0"/>
          </p:cNvCxnSpPr>
          <p:nvPr/>
        </p:nvCxnSpPr>
        <p:spPr>
          <a:xfrm>
            <a:off x="6839940" y="3919591"/>
            <a:ext cx="0" cy="66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6" name="Google Shape;276;p37"/>
          <p:cNvSpPr txBox="1"/>
          <p:nvPr/>
        </p:nvSpPr>
        <p:spPr>
          <a:xfrm>
            <a:off x="5591040" y="3519391"/>
            <a:ext cx="24978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Transient detection pipeline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7" name="Google Shape;277;p37"/>
          <p:cNvSpPr txBox="1"/>
          <p:nvPr/>
        </p:nvSpPr>
        <p:spPr>
          <a:xfrm>
            <a:off x="492450" y="723875"/>
            <a:ext cx="16848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Time ordered data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78" name="Google Shape;278;p37"/>
          <p:cNvCxnSpPr>
            <a:stCxn id="273" idx="2"/>
            <a:endCxn id="267" idx="0"/>
          </p:cNvCxnSpPr>
          <p:nvPr/>
        </p:nvCxnSpPr>
        <p:spPr>
          <a:xfrm>
            <a:off x="3944725" y="1124075"/>
            <a:ext cx="0" cy="35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9" name="Google Shape;279;p37"/>
          <p:cNvSpPr txBox="1"/>
          <p:nvPr/>
        </p:nvSpPr>
        <p:spPr>
          <a:xfrm>
            <a:off x="4137650" y="2959700"/>
            <a:ext cx="419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Subtract the average map from the individual maps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0" name="Google Shape;280;p37"/>
          <p:cNvSpPr txBox="1"/>
          <p:nvPr/>
        </p:nvSpPr>
        <p:spPr>
          <a:xfrm>
            <a:off x="4213850" y="1939150"/>
            <a:ext cx="328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Combine all individual maps together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81" name="Google Shape;281;p37"/>
          <p:cNvCxnSpPr>
            <a:stCxn id="277" idx="3"/>
            <a:endCxn id="273" idx="1"/>
          </p:cNvCxnSpPr>
          <p:nvPr/>
        </p:nvCxnSpPr>
        <p:spPr>
          <a:xfrm>
            <a:off x="2177250" y="923975"/>
            <a:ext cx="806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2" name="Google Shape;282;p37"/>
          <p:cNvCxnSpPr>
            <a:stCxn id="271" idx="3"/>
            <a:endCxn id="276" idx="1"/>
          </p:cNvCxnSpPr>
          <p:nvPr/>
        </p:nvCxnSpPr>
        <p:spPr>
          <a:xfrm>
            <a:off x="4731850" y="3719499"/>
            <a:ext cx="85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8"/>
          <p:cNvPicPr preferRelativeResize="0"/>
          <p:nvPr/>
        </p:nvPicPr>
        <p:blipFill rotWithShape="1">
          <a:blip r:embed="rId3">
            <a:alphaModFix/>
          </a:blip>
          <a:srcRect b="12001" l="2745" r="8111" t="21509"/>
          <a:stretch/>
        </p:blipFill>
        <p:spPr>
          <a:xfrm>
            <a:off x="2274975" y="776025"/>
            <a:ext cx="6834926" cy="3834076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8"/>
          <p:cNvSpPr txBox="1"/>
          <p:nvPr/>
        </p:nvSpPr>
        <p:spPr>
          <a:xfrm>
            <a:off x="5584392" y="989666"/>
            <a:ext cx="8193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Sgr B2</a:t>
            </a:r>
            <a:endParaRPr sz="1200"/>
          </a:p>
        </p:txBody>
      </p:sp>
      <p:cxnSp>
        <p:nvCxnSpPr>
          <p:cNvPr id="289" name="Google Shape;289;p38"/>
          <p:cNvCxnSpPr/>
          <p:nvPr/>
        </p:nvCxnSpPr>
        <p:spPr>
          <a:xfrm flipH="1">
            <a:off x="5425992" y="1215105"/>
            <a:ext cx="158400" cy="176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0" name="Google Shape;290;p38"/>
          <p:cNvCxnSpPr/>
          <p:nvPr/>
        </p:nvCxnSpPr>
        <p:spPr>
          <a:xfrm flipH="1">
            <a:off x="5581609" y="1496328"/>
            <a:ext cx="221700" cy="61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1" name="Google Shape;291;p38"/>
          <p:cNvSpPr txBox="1"/>
          <p:nvPr/>
        </p:nvSpPr>
        <p:spPr>
          <a:xfrm>
            <a:off x="5803309" y="1368107"/>
            <a:ext cx="8193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Sgr A*</a:t>
            </a:r>
            <a:endParaRPr sz="1200"/>
          </a:p>
        </p:txBody>
      </p:sp>
      <p:cxnSp>
        <p:nvCxnSpPr>
          <p:cNvPr id="292" name="Google Shape;292;p38"/>
          <p:cNvCxnSpPr/>
          <p:nvPr/>
        </p:nvCxnSpPr>
        <p:spPr>
          <a:xfrm flipH="1">
            <a:off x="6720431" y="2868277"/>
            <a:ext cx="205500" cy="113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3" name="Google Shape;293;p38"/>
          <p:cNvSpPr txBox="1"/>
          <p:nvPr/>
        </p:nvSpPr>
        <p:spPr>
          <a:xfrm>
            <a:off x="6925931" y="2620209"/>
            <a:ext cx="9429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NGC 6357 ‘Lobster’</a:t>
            </a:r>
            <a:endParaRPr sz="1200"/>
          </a:p>
        </p:txBody>
      </p:sp>
      <p:cxnSp>
        <p:nvCxnSpPr>
          <p:cNvPr id="294" name="Google Shape;294;p38"/>
          <p:cNvCxnSpPr/>
          <p:nvPr/>
        </p:nvCxnSpPr>
        <p:spPr>
          <a:xfrm flipH="1">
            <a:off x="6926113" y="3313740"/>
            <a:ext cx="205500" cy="113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5" name="Google Shape;295;p38"/>
          <p:cNvSpPr txBox="1"/>
          <p:nvPr/>
        </p:nvSpPr>
        <p:spPr>
          <a:xfrm>
            <a:off x="7131613" y="3108990"/>
            <a:ext cx="9429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NGC 6334 ‘Cat’s Paw’</a:t>
            </a:r>
            <a:endParaRPr sz="1200"/>
          </a:p>
        </p:txBody>
      </p:sp>
      <p:sp>
        <p:nvSpPr>
          <p:cNvPr id="296" name="Google Shape;296;p38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Transient detection</a:t>
            </a:r>
            <a:endParaRPr/>
          </a:p>
        </p:txBody>
      </p:sp>
      <p:sp>
        <p:nvSpPr>
          <p:cNvPr id="297" name="Google Shape;297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8" name="Google Shape;298;p38"/>
          <p:cNvSpPr txBox="1"/>
          <p:nvPr/>
        </p:nvSpPr>
        <p:spPr>
          <a:xfrm>
            <a:off x="64275" y="1006613"/>
            <a:ext cx="2210700" cy="33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500"/>
              <a:buFont typeface="Proxima Nova"/>
              <a:buChar char="●"/>
            </a:pPr>
            <a:r>
              <a:rPr lang="en" sz="15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Run through all difference maps in the same subfield in each year</a:t>
            </a:r>
            <a:endParaRPr sz="15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500"/>
              <a:buFont typeface="Proxima Nova"/>
              <a:buChar char="●"/>
            </a:pPr>
            <a:r>
              <a:rPr lang="en" sz="15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Mask bright sources</a:t>
            </a:r>
            <a:endParaRPr sz="15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500"/>
              <a:buFont typeface="Proxima Nova"/>
              <a:buChar char="●"/>
            </a:pPr>
            <a:r>
              <a:rPr lang="en" sz="15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Find outlier pixels (5 sigmas in both 90 and 150GHz simultaneous in one observation)</a:t>
            </a:r>
            <a:endParaRPr sz="15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500"/>
              <a:buFont typeface="Proxima Nova"/>
              <a:buChar char="●"/>
            </a:pPr>
            <a:r>
              <a:rPr lang="en" sz="15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Extract lightcurve for outlier pixels</a:t>
            </a:r>
            <a:endParaRPr sz="15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9" title="galactic_plane_unfiltered_coadd_with_mask_contour_without_sourc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2" y="338328"/>
            <a:ext cx="6291072" cy="471830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9"/>
          <p:cNvSpPr txBox="1"/>
          <p:nvPr>
            <p:ph type="title"/>
          </p:nvPr>
        </p:nvSpPr>
        <p:spPr>
          <a:xfrm>
            <a:off x="311700" y="20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305" name="Google Shape;305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0" title="galactic_plane_unfiltered_coadd_with_mask_contou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50" y="338275"/>
            <a:ext cx="6291350" cy="4718498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0"/>
          <p:cNvSpPr txBox="1"/>
          <p:nvPr>
            <p:ph type="title"/>
          </p:nvPr>
        </p:nvSpPr>
        <p:spPr>
          <a:xfrm>
            <a:off x="5894375" y="1378700"/>
            <a:ext cx="3090600" cy="29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We have </a:t>
            </a:r>
            <a:r>
              <a:rPr lang="en" sz="2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found</a:t>
            </a:r>
            <a:r>
              <a:rPr lang="en" sz="2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 at least </a:t>
            </a:r>
            <a:r>
              <a:rPr b="1" lang="en" sz="2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two transients</a:t>
            </a:r>
            <a:r>
              <a:rPr lang="en" sz="24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 during 500 hours of observations in 2023 and 2024 in the Galactic Plane with SPT-3G!</a:t>
            </a:r>
            <a:endParaRPr sz="2400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0"/>
          <p:cNvSpPr txBox="1"/>
          <p:nvPr>
            <p:ph type="title"/>
          </p:nvPr>
        </p:nvSpPr>
        <p:spPr>
          <a:xfrm>
            <a:off x="311700" y="20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313" name="Google Shape;313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300" y="708000"/>
            <a:ext cx="2914200" cy="218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5298" y="2893650"/>
            <a:ext cx="2914200" cy="218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1"/>
          <p:cNvSpPr txBox="1"/>
          <p:nvPr>
            <p:ph type="title"/>
          </p:nvPr>
        </p:nvSpPr>
        <p:spPr>
          <a:xfrm>
            <a:off x="311700" y="126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SPT lightcurves and thumbnails</a:t>
            </a:r>
            <a:endParaRPr/>
          </a:p>
        </p:txBody>
      </p:sp>
      <p:sp>
        <p:nvSpPr>
          <p:cNvPr id="321" name="Google Shape;321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12121"/>
                </a:solidFill>
              </a:rPr>
              <a:t>‹#›</a:t>
            </a:fld>
            <a:endParaRPr>
              <a:solidFill>
                <a:srgbClr val="212121"/>
              </a:solidFill>
            </a:endParaRPr>
          </a:p>
        </p:txBody>
      </p:sp>
      <p:sp>
        <p:nvSpPr>
          <p:cNvPr id="322" name="Google Shape;322;p41"/>
          <p:cNvSpPr txBox="1"/>
          <p:nvPr/>
        </p:nvSpPr>
        <p:spPr>
          <a:xfrm>
            <a:off x="7780500" y="1619490"/>
            <a:ext cx="1554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12121"/>
                </a:solidFill>
              </a:rPr>
              <a:t>Source 1</a:t>
            </a:r>
            <a:endParaRPr sz="1100">
              <a:solidFill>
                <a:srgbClr val="212121"/>
              </a:solidFill>
            </a:endParaRPr>
          </a:p>
        </p:txBody>
      </p:sp>
      <p:sp>
        <p:nvSpPr>
          <p:cNvPr id="323" name="Google Shape;323;p41"/>
          <p:cNvSpPr txBox="1"/>
          <p:nvPr/>
        </p:nvSpPr>
        <p:spPr>
          <a:xfrm>
            <a:off x="7800000" y="3809475"/>
            <a:ext cx="1515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12121"/>
                </a:solidFill>
              </a:rPr>
              <a:t>Source 2</a:t>
            </a:r>
            <a:endParaRPr sz="1100">
              <a:solidFill>
                <a:srgbClr val="212121"/>
              </a:solidFill>
            </a:endParaRPr>
          </a:p>
        </p:txBody>
      </p:sp>
      <p:pic>
        <p:nvPicPr>
          <p:cNvPr id="324" name="Google Shape;324;p41" title="10863219_lightcurve_90_150_thumbnail_150.png"/>
          <p:cNvPicPr preferRelativeResize="0"/>
          <p:nvPr/>
        </p:nvPicPr>
        <p:blipFill rotWithShape="1">
          <a:blip r:embed="rId5">
            <a:alphaModFix/>
          </a:blip>
          <a:srcRect b="42948" l="0" r="0" t="0"/>
          <a:stretch/>
        </p:blipFill>
        <p:spPr>
          <a:xfrm>
            <a:off x="38000" y="813675"/>
            <a:ext cx="6267643" cy="208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1" title="11085457_lightcurve_90_150_thumbnail_150.png"/>
          <p:cNvPicPr preferRelativeResize="0"/>
          <p:nvPr/>
        </p:nvPicPr>
        <p:blipFill rotWithShape="1">
          <a:blip r:embed="rId6">
            <a:alphaModFix/>
          </a:blip>
          <a:srcRect b="42693" l="0" r="0" t="0"/>
          <a:stretch/>
        </p:blipFill>
        <p:spPr>
          <a:xfrm>
            <a:off x="152400" y="3052550"/>
            <a:ext cx="6239749" cy="208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2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Spectral index by observations</a:t>
            </a:r>
            <a:endParaRPr/>
          </a:p>
        </p:txBody>
      </p:sp>
      <p:sp>
        <p:nvSpPr>
          <p:cNvPr id="331" name="Google Shape;331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12121"/>
                </a:solidFill>
              </a:rPr>
              <a:t>‹#›</a:t>
            </a:fld>
            <a:endParaRPr>
              <a:solidFill>
                <a:srgbClr val="212121"/>
              </a:solidFill>
            </a:endParaRPr>
          </a:p>
        </p:txBody>
      </p:sp>
      <p:pic>
        <p:nvPicPr>
          <p:cNvPr id="332" name="Google Shape;332;p42" title="Screenshot 2025-06-22 at 10.59.2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188" y="1564900"/>
            <a:ext cx="7573627" cy="362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6050" y="770488"/>
            <a:ext cx="1840476" cy="70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8088" y="649819"/>
            <a:ext cx="1840475" cy="82438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2"/>
          <p:cNvSpPr txBox="1"/>
          <p:nvPr/>
        </p:nvSpPr>
        <p:spPr>
          <a:xfrm>
            <a:off x="2393950" y="508675"/>
            <a:ext cx="15786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Source 1</a:t>
            </a:r>
            <a:endParaRPr sz="15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6" name="Google Shape;336;p42"/>
          <p:cNvSpPr txBox="1"/>
          <p:nvPr/>
        </p:nvSpPr>
        <p:spPr>
          <a:xfrm>
            <a:off x="5659025" y="432475"/>
            <a:ext cx="15786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Source 2</a:t>
            </a:r>
            <a:endParaRPr sz="15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7" name="Google Shape;337;p42"/>
          <p:cNvSpPr txBox="1"/>
          <p:nvPr/>
        </p:nvSpPr>
        <p:spPr>
          <a:xfrm>
            <a:off x="2081675" y="1294250"/>
            <a:ext cx="23853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Falling spectrum</a:t>
            </a:r>
            <a:endParaRPr sz="15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8" name="Google Shape;338;p42"/>
          <p:cNvSpPr txBox="1"/>
          <p:nvPr/>
        </p:nvSpPr>
        <p:spPr>
          <a:xfrm>
            <a:off x="5206750" y="1294250"/>
            <a:ext cx="26628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Rising to flat spectrum</a:t>
            </a:r>
            <a:endParaRPr sz="15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5464" y="501325"/>
            <a:ext cx="3969926" cy="2977448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3"/>
          <p:cNvSpPr txBox="1"/>
          <p:nvPr>
            <p:ph type="title"/>
          </p:nvPr>
        </p:nvSpPr>
        <p:spPr>
          <a:xfrm>
            <a:off x="2355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Crossmatch with other surveys</a:t>
            </a:r>
            <a:endParaRPr/>
          </a:p>
        </p:txBody>
      </p:sp>
      <p:sp>
        <p:nvSpPr>
          <p:cNvPr id="345" name="Google Shape;345;p43"/>
          <p:cNvSpPr txBox="1"/>
          <p:nvPr/>
        </p:nvSpPr>
        <p:spPr>
          <a:xfrm>
            <a:off x="748050" y="4104150"/>
            <a:ext cx="7647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We found counterparts in other surveys, such as </a:t>
            </a:r>
            <a:r>
              <a:rPr i="1"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Chandra</a:t>
            </a: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i="1"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Gaia</a:t>
            </a: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, 2MASS, and etc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 Both sources are accreting white dwarfs – source 1 has a subgiant companion and source 2 has a giant companion. 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6" name="Google Shape;346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7" name="Google Shape;34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3138" y="559112"/>
            <a:ext cx="3815875" cy="286189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3"/>
          <p:cNvSpPr txBox="1"/>
          <p:nvPr/>
        </p:nvSpPr>
        <p:spPr>
          <a:xfrm>
            <a:off x="2478444" y="529925"/>
            <a:ext cx="765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12121"/>
                </a:solidFill>
              </a:rPr>
              <a:t>Source 1</a:t>
            </a:r>
            <a:endParaRPr sz="1100">
              <a:solidFill>
                <a:srgbClr val="212121"/>
              </a:solidFill>
            </a:endParaRPr>
          </a:p>
        </p:txBody>
      </p:sp>
      <p:sp>
        <p:nvSpPr>
          <p:cNvPr id="349" name="Google Shape;349;p43"/>
          <p:cNvSpPr txBox="1"/>
          <p:nvPr/>
        </p:nvSpPr>
        <p:spPr>
          <a:xfrm>
            <a:off x="6097781" y="529925"/>
            <a:ext cx="765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12121"/>
                </a:solidFill>
              </a:rPr>
              <a:t>Source 2</a:t>
            </a:r>
            <a:endParaRPr sz="1100">
              <a:solidFill>
                <a:srgbClr val="212121"/>
              </a:solidFill>
            </a:endParaRPr>
          </a:p>
        </p:txBody>
      </p:sp>
      <p:sp>
        <p:nvSpPr>
          <p:cNvPr id="350" name="Google Shape;350;p43"/>
          <p:cNvSpPr txBox="1"/>
          <p:nvPr/>
        </p:nvSpPr>
        <p:spPr>
          <a:xfrm>
            <a:off x="2376125" y="3349050"/>
            <a:ext cx="3924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rPr>
              <a:t>Red </a:t>
            </a:r>
            <a:r>
              <a:rPr lang="en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rPr>
              <a:t>contours</a:t>
            </a:r>
            <a:r>
              <a:rPr lang="en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rPr>
              <a:t>: SPT 150GHz</a:t>
            </a:r>
            <a:endParaRPr>
              <a:solidFill>
                <a:schemeClr val="accent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</a:rPr>
              <a:t>Blue contours: </a:t>
            </a:r>
            <a:r>
              <a:rPr i="1"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Chandra</a:t>
            </a:r>
            <a:r>
              <a:rPr lang="en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/ACIS(0.2-7.0keV)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Grayscale image: </a:t>
            </a:r>
            <a:r>
              <a:rPr lang="en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Spitzer/IRAC(3.6um)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77975"/>
            <a:ext cx="9143999" cy="532147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16" name="Google Shape;116;p26"/>
          <p:cNvSpPr txBox="1"/>
          <p:nvPr/>
        </p:nvSpPr>
        <p:spPr>
          <a:xfrm>
            <a:off x="515150" y="769375"/>
            <a:ext cx="7801800" cy="30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South Pole Telescope (SPT) is a 10 meter diameter, wide field telescope located at Amundsen-Scott South Pole Station in Antarctica.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Observing Strategy: </a:t>
            </a: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repeated</a:t>
            </a: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observations of the same patch of sky for multiple years with cadence between 2-20 hours.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Observing bands: 90GHz, 150GHz, and 220GHz.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Angular resolution: ~ 1’.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FoV: 1.88 deg.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7" name="Google Shape;117;p26"/>
          <p:cNvSpPr txBox="1"/>
          <p:nvPr>
            <p:ph type="title"/>
          </p:nvPr>
        </p:nvSpPr>
        <p:spPr>
          <a:xfrm>
            <a:off x="311700" y="196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Mm-wave transient search with SPT</a:t>
            </a:r>
            <a:endParaRPr/>
          </a:p>
        </p:txBody>
      </p:sp>
      <p:sp>
        <p:nvSpPr>
          <p:cNvPr id="118" name="Google Shape;118;p26"/>
          <p:cNvSpPr txBox="1"/>
          <p:nvPr/>
        </p:nvSpPr>
        <p:spPr>
          <a:xfrm>
            <a:off x="6779350" y="4580950"/>
            <a:ext cx="17694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Photo credit: Daniel Michalik</a:t>
            </a:r>
            <a:endParaRPr sz="1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9" name="Google Shape;119;p26"/>
          <p:cNvSpPr txBox="1"/>
          <p:nvPr/>
        </p:nvSpPr>
        <p:spPr>
          <a:xfrm>
            <a:off x="534800" y="3073075"/>
            <a:ext cx="82728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Talks earlier this week: overview (Gil Holder); galaxy clusters (Lindsey Bleem; Sebastian Bocquet; Kayla Kornoelje; Matthew Young); source catalogs (Joaquin Vieira; Melanie Archipley); Lensing (Yuuki Omori; Fei Ge); AGN (Aidan Simpson, John Hood); Cosmology (Wei Quan; Etienne Camphuis); LIM (Adam Anderson); etc. </a:t>
            </a:r>
            <a:endParaRPr b="1"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Comparison with previous results</a:t>
            </a:r>
            <a:endParaRPr/>
          </a:p>
        </p:txBody>
      </p:sp>
      <p:sp>
        <p:nvSpPr>
          <p:cNvPr id="356" name="Google Shape;356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7" name="Google Shape;357;p44" title="Screenshot 2025-06-23 at 4.28.53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77350"/>
            <a:ext cx="5977400" cy="368515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4"/>
          <p:cNvSpPr txBox="1"/>
          <p:nvPr/>
        </p:nvSpPr>
        <p:spPr>
          <a:xfrm>
            <a:off x="6206625" y="2273700"/>
            <a:ext cx="23658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9" name="Google Shape;359;p44"/>
          <p:cNvSpPr txBox="1"/>
          <p:nvPr/>
        </p:nvSpPr>
        <p:spPr>
          <a:xfrm>
            <a:off x="6049400" y="1947625"/>
            <a:ext cx="2887800" cy="19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We find sources that are further away and have higher luminosities with the SPT-3G Galactic Plane Survey compared to main field survey. </a:t>
            </a:r>
            <a:endParaRPr sz="18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Interpretation</a:t>
            </a:r>
            <a:endParaRPr/>
          </a:p>
        </p:txBody>
      </p:sp>
      <p:sp>
        <p:nvSpPr>
          <p:cNvPr id="365" name="Google Shape;365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6" name="Google Shape;36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7225" y="1093924"/>
            <a:ext cx="3956332" cy="2784128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5"/>
          <p:cNvSpPr txBox="1"/>
          <p:nvPr/>
        </p:nvSpPr>
        <p:spPr>
          <a:xfrm>
            <a:off x="7156599" y="3767547"/>
            <a:ext cx="1836600" cy="3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Image credit: NASA</a:t>
            </a:r>
            <a:endParaRPr sz="10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8" name="Google Shape;368;p45"/>
          <p:cNvSpPr txBox="1"/>
          <p:nvPr/>
        </p:nvSpPr>
        <p:spPr>
          <a:xfrm>
            <a:off x="311700" y="1512900"/>
            <a:ext cx="4012800" cy="3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The emission mechanism for the mm flares is likely </a:t>
            </a: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partially</a:t>
            </a: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 self-absorbed </a:t>
            </a: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synchrotron</a:t>
            </a: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 emission.</a:t>
            </a:r>
            <a:endParaRPr sz="18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The flare likely originates from the accretion disks. (Hayashi et al. 1996) (i.e. if the flare comes from the stars, we would expect more detections with RS CVn </a:t>
            </a: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systems</a:t>
            </a: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.)</a:t>
            </a:r>
            <a:endParaRPr sz="18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5750"/>
            <a:ext cx="9144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75" name="Google Shape;375;p46"/>
          <p:cNvSpPr txBox="1"/>
          <p:nvPr/>
        </p:nvSpPr>
        <p:spPr>
          <a:xfrm>
            <a:off x="6008075" y="3492500"/>
            <a:ext cx="24645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6" name="Google Shape;376;p46"/>
          <p:cNvSpPr txBox="1"/>
          <p:nvPr/>
        </p:nvSpPr>
        <p:spPr>
          <a:xfrm>
            <a:off x="311700" y="2435750"/>
            <a:ext cx="8127900" cy="26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This is the first results from the SPT-3G Galactic Plane Survey with high snr threshold (5 sigma at 90 and 150GHz bands simultaneously). We plan to: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○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Lower the snr threshold to 3 sigma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○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Enable single band detection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○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Increase the time resolution by investigating single-scan lightcurves.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○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Incorporating new data after 2024.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Future surveys such as CMB-S4 and SO will cover the Galactic Plane so this study can serve as a pathfinder.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7" name="Google Shape;377;p46"/>
          <p:cNvSpPr txBox="1"/>
          <p:nvPr>
            <p:ph type="title"/>
          </p:nvPr>
        </p:nvSpPr>
        <p:spPr>
          <a:xfrm>
            <a:off x="311700" y="251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025"/>
            <a:ext cx="9144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84" name="Google Shape;384;p47"/>
          <p:cNvSpPr txBox="1"/>
          <p:nvPr/>
        </p:nvSpPr>
        <p:spPr>
          <a:xfrm>
            <a:off x="6008075" y="3492500"/>
            <a:ext cx="24645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5" name="Google Shape;385;p47"/>
          <p:cNvSpPr txBox="1"/>
          <p:nvPr/>
        </p:nvSpPr>
        <p:spPr>
          <a:xfrm>
            <a:off x="476250" y="1855925"/>
            <a:ext cx="7832700" cy="3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We conduct the SPT-3G Galactic Plane survey: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○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The survey field is ~100 deg</a:t>
            </a:r>
            <a:r>
              <a:rPr baseline="30000"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towards the Galactic Plane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○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We observe the field for roughly one month per year since 2023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○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We have ~500 observations in 2023 and 2024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We have found two transient events so far: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○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Both events have timescales of approximately one day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○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They are not detected in the coadded map. 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○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Both are associated with accreting white dwarfs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○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The mm flares likely originate from self-absorbed synchrotron emission</a:t>
            </a:r>
            <a:endParaRPr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</a:pPr>
            <a:r>
              <a:rPr b="1"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Paper in collaboration review and coming soon!!</a:t>
            </a:r>
            <a:endParaRPr b="1" sz="1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6" name="Google Shape;386;p47"/>
          <p:cNvSpPr txBox="1"/>
          <p:nvPr>
            <p:ph type="title"/>
          </p:nvPr>
        </p:nvSpPr>
        <p:spPr>
          <a:xfrm>
            <a:off x="311700" y="152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8"/>
          <p:cNvSpPr txBox="1"/>
          <p:nvPr>
            <p:ph type="title"/>
          </p:nvPr>
        </p:nvSpPr>
        <p:spPr>
          <a:xfrm>
            <a:off x="3148650" y="2284500"/>
            <a:ext cx="2846700" cy="5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 up slides</a:t>
            </a:r>
            <a:endParaRPr/>
          </a:p>
        </p:txBody>
      </p:sp>
      <p:sp>
        <p:nvSpPr>
          <p:cNvPr id="392" name="Google Shape;392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9750" y="1120222"/>
            <a:ext cx="5035301" cy="3772926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9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Mapmaking pipeline</a:t>
            </a:r>
            <a:endParaRPr/>
          </a:p>
        </p:txBody>
      </p:sp>
      <p:sp>
        <p:nvSpPr>
          <p:cNvPr id="399" name="Google Shape;39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0" name="Google Shape;40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8450" y="1598058"/>
            <a:ext cx="3950874" cy="2633916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9"/>
          <p:cNvSpPr/>
          <p:nvPr/>
        </p:nvSpPr>
        <p:spPr>
          <a:xfrm>
            <a:off x="3902425" y="2952825"/>
            <a:ext cx="591900" cy="10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2" name="Google Shape;402;p49"/>
          <p:cNvSpPr txBox="1"/>
          <p:nvPr/>
        </p:nvSpPr>
        <p:spPr>
          <a:xfrm>
            <a:off x="480625" y="4199275"/>
            <a:ext cx="34218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Time-ordered data for a single detector in a single scan for a single observation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3" name="Google Shape;403;p49"/>
          <p:cNvSpPr txBox="1"/>
          <p:nvPr/>
        </p:nvSpPr>
        <p:spPr>
          <a:xfrm>
            <a:off x="5595450" y="4231975"/>
            <a:ext cx="2283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Individual observation map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4" name="Google Shape;404;p49"/>
          <p:cNvSpPr txBox="1"/>
          <p:nvPr/>
        </p:nvSpPr>
        <p:spPr>
          <a:xfrm>
            <a:off x="387900" y="1039100"/>
            <a:ext cx="68079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Mapmaking pipeline converts time-ordered data to maps 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0" name="Google Shape;410;p50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Mapmaking pipeline</a:t>
            </a:r>
            <a:endParaRPr/>
          </a:p>
        </p:txBody>
      </p:sp>
      <p:pic>
        <p:nvPicPr>
          <p:cNvPr id="411" name="Google Shape;41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850" y="2094375"/>
            <a:ext cx="4131999" cy="275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6300" y="2058275"/>
            <a:ext cx="4246601" cy="2831049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0"/>
          <p:cNvSpPr/>
          <p:nvPr/>
        </p:nvSpPr>
        <p:spPr>
          <a:xfrm>
            <a:off x="4107425" y="3289825"/>
            <a:ext cx="785100" cy="122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4" name="Google Shape;414;p50"/>
          <p:cNvSpPr txBox="1"/>
          <p:nvPr/>
        </p:nvSpPr>
        <p:spPr>
          <a:xfrm>
            <a:off x="4142525" y="2972425"/>
            <a:ext cx="714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filtering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5" name="Google Shape;415;p50"/>
          <p:cNvSpPr txBox="1"/>
          <p:nvPr/>
        </p:nvSpPr>
        <p:spPr>
          <a:xfrm>
            <a:off x="480625" y="859075"/>
            <a:ext cx="8220900" cy="12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Many filtering steps are applied on TODs to reduce noise: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Common mode filter: atmosphere (with mask)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Polynomial filter: atmosphere, 1/f noise (with mask)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High pass filter: atmosphere (without mask)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Low pass filter: noise on scale smaller than the pixel size (without mask)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6" name="Google Shape;416;p50"/>
          <p:cNvSpPr txBox="1"/>
          <p:nvPr/>
        </p:nvSpPr>
        <p:spPr>
          <a:xfrm>
            <a:off x="1944125" y="4736925"/>
            <a:ext cx="7851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TOD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7" name="Google Shape;417;p50"/>
          <p:cNvSpPr txBox="1"/>
          <p:nvPr/>
        </p:nvSpPr>
        <p:spPr>
          <a:xfrm>
            <a:off x="6560225" y="4712175"/>
            <a:ext cx="15069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Filtered TOD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8" name="Google Shape;418;p50"/>
          <p:cNvSpPr/>
          <p:nvPr/>
        </p:nvSpPr>
        <p:spPr>
          <a:xfrm>
            <a:off x="6605325" y="3817000"/>
            <a:ext cx="1128000" cy="5727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9" name="Google Shape;419;p50"/>
          <p:cNvSpPr txBox="1"/>
          <p:nvPr/>
        </p:nvSpPr>
        <p:spPr>
          <a:xfrm>
            <a:off x="7724275" y="3952375"/>
            <a:ext cx="10287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Filtering wings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0" name="Google Shape;420;p50"/>
          <p:cNvSpPr/>
          <p:nvPr/>
        </p:nvSpPr>
        <p:spPr>
          <a:xfrm>
            <a:off x="1997075" y="2212075"/>
            <a:ext cx="594300" cy="2238900"/>
          </a:xfrm>
          <a:prstGeom prst="rect">
            <a:avLst/>
          </a:prstGeom>
          <a:solidFill>
            <a:srgbClr val="D8D7D0">
              <a:alpha val="5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1" name="Google Shape;421;p50"/>
          <p:cNvSpPr txBox="1"/>
          <p:nvPr/>
        </p:nvSpPr>
        <p:spPr>
          <a:xfrm>
            <a:off x="2185075" y="2338050"/>
            <a:ext cx="714900" cy="2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mask</a:t>
            </a:r>
            <a:endParaRPr sz="10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5550" y="1385860"/>
            <a:ext cx="5035301" cy="3772926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8" name="Google Shape;428;p51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Mapmaking pipeline</a:t>
            </a:r>
            <a:endParaRPr/>
          </a:p>
        </p:txBody>
      </p:sp>
      <p:pic>
        <p:nvPicPr>
          <p:cNvPr id="429" name="Google Shape;42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00" y="1864025"/>
            <a:ext cx="3104924" cy="2463726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51"/>
          <p:cNvSpPr txBox="1"/>
          <p:nvPr/>
        </p:nvSpPr>
        <p:spPr>
          <a:xfrm>
            <a:off x="461550" y="1247438"/>
            <a:ext cx="8220900" cy="6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We then weight and bin the TODs from all the detectors in all the scans in one observation to form the individual observation map.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1" name="Google Shape;431;p51"/>
          <p:cNvSpPr txBox="1"/>
          <p:nvPr/>
        </p:nvSpPr>
        <p:spPr>
          <a:xfrm>
            <a:off x="1064774" y="4269600"/>
            <a:ext cx="1409100" cy="2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Filtered TOD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2" name="Google Shape;432;p51"/>
          <p:cNvSpPr/>
          <p:nvPr/>
        </p:nvSpPr>
        <p:spPr>
          <a:xfrm>
            <a:off x="3234425" y="3180075"/>
            <a:ext cx="898800" cy="9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3" name="Google Shape;433;p51"/>
          <p:cNvSpPr txBox="1"/>
          <p:nvPr/>
        </p:nvSpPr>
        <p:spPr>
          <a:xfrm>
            <a:off x="5657850" y="4194000"/>
            <a:ext cx="24639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Individual observation map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4" name="Google Shape;434;p51"/>
          <p:cNvSpPr txBox="1"/>
          <p:nvPr/>
        </p:nvSpPr>
        <p:spPr>
          <a:xfrm>
            <a:off x="3372575" y="2907350"/>
            <a:ext cx="6225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binning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800" y="-206250"/>
            <a:ext cx="6915826" cy="5186876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Pointing Correction</a:t>
            </a:r>
            <a:endParaRPr/>
          </a:p>
        </p:txBody>
      </p:sp>
      <p:sp>
        <p:nvSpPr>
          <p:cNvPr id="441" name="Google Shape;441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2" name="Google Shape;442;p52"/>
          <p:cNvSpPr txBox="1"/>
          <p:nvPr/>
        </p:nvSpPr>
        <p:spPr>
          <a:xfrm>
            <a:off x="58500" y="964300"/>
            <a:ext cx="2589600" cy="3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We apply online pointing correction during mapmaking pipeline, which corrects pointing to ~10 arcseconds.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We apply offline pointing correction using Australia Telescope 20GHz Survey (AT20G) catalog, which brings us to pointing precision of a few arcseconds.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7752" y="-210312"/>
            <a:ext cx="6912864" cy="5184648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Gain calibration</a:t>
            </a:r>
            <a:endParaRPr/>
          </a:p>
        </p:txBody>
      </p:sp>
      <p:sp>
        <p:nvSpPr>
          <p:cNvPr id="449" name="Google Shape;449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0" name="Google Shape;450;p53"/>
          <p:cNvSpPr txBox="1"/>
          <p:nvPr/>
        </p:nvSpPr>
        <p:spPr>
          <a:xfrm>
            <a:off x="42150" y="1582975"/>
            <a:ext cx="2545500" cy="23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In each subfield, we pick several static point sources as reference.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For the top subfield, we only use Sgr B2 as reference because we know it is very stable in mm wavelength.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/>
          <p:nvPr>
            <p:ph type="title"/>
          </p:nvPr>
        </p:nvSpPr>
        <p:spPr>
          <a:xfrm>
            <a:off x="311700" y="221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00"/>
              <a:t>First systematic transient search with SPT-3G</a:t>
            </a:r>
            <a:endParaRPr sz="2600"/>
          </a:p>
        </p:txBody>
      </p:sp>
      <p:sp>
        <p:nvSpPr>
          <p:cNvPr id="125" name="Google Shape;12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12121"/>
                </a:solidFill>
              </a:rPr>
              <a:t>‹#›</a:t>
            </a:fld>
            <a:endParaRPr>
              <a:solidFill>
                <a:srgbClr val="212121"/>
              </a:solidFill>
            </a:endParaRPr>
          </a:p>
        </p:txBody>
      </p:sp>
      <p:pic>
        <p:nvPicPr>
          <p:cNvPr id="126" name="Google Shape;1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525" y="1285863"/>
            <a:ext cx="3821226" cy="318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7"/>
          <p:cNvSpPr txBox="1"/>
          <p:nvPr/>
        </p:nvSpPr>
        <p:spPr>
          <a:xfrm>
            <a:off x="3050750" y="4248325"/>
            <a:ext cx="1184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Guns et al. 2021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8" name="Google Shape;128;p27"/>
          <p:cNvSpPr txBox="1"/>
          <p:nvPr/>
        </p:nvSpPr>
        <p:spPr>
          <a:xfrm>
            <a:off x="171450" y="744050"/>
            <a:ext cx="8301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Transient survey using one year of data covering 1500 square degrees with SPT-3G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Detect 15 transient events: 13 stellar flares from 8 stars and 2 extragalactic events.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9" name="Google Shape;12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7426" y="1613975"/>
            <a:ext cx="4554450" cy="237462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7"/>
          <p:cNvSpPr txBox="1"/>
          <p:nvPr/>
        </p:nvSpPr>
        <p:spPr>
          <a:xfrm>
            <a:off x="572725" y="4469100"/>
            <a:ext cx="3999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SPT lightcurves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for all the detected stellar flares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90GHz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</a:rPr>
              <a:t>150GHz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>
                <a:solidFill>
                  <a:srgbClr val="F3B802"/>
                </a:solidFill>
                <a:latin typeface="Proxima Nova"/>
                <a:ea typeface="Proxima Nova"/>
                <a:cs typeface="Proxima Nova"/>
                <a:sym typeface="Proxima Nova"/>
              </a:rPr>
              <a:t>220GHz</a:t>
            </a:r>
            <a:endParaRPr>
              <a:solidFill>
                <a:srgbClr val="F3B80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1" name="Google Shape;131;p27"/>
          <p:cNvSpPr txBox="1"/>
          <p:nvPr/>
        </p:nvSpPr>
        <p:spPr>
          <a:xfrm>
            <a:off x="5089350" y="4054200"/>
            <a:ext cx="3311700" cy="7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Associated stars with WISE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  <a:latin typeface="Proxima Nova"/>
                <a:ea typeface="Proxima Nova"/>
                <a:cs typeface="Proxima Nova"/>
                <a:sym typeface="Proxima Nova"/>
              </a:rPr>
              <a:t>Blue contours: SPT 150GHz</a:t>
            </a:r>
            <a:endParaRPr>
              <a:solidFill>
                <a:srgbClr val="1155CC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Proxima Nova"/>
                <a:ea typeface="Proxima Nova"/>
                <a:cs typeface="Proxima Nova"/>
                <a:sym typeface="Proxima Nova"/>
              </a:rPr>
              <a:t>Grayscale image: WISE W1(3.6µm)</a:t>
            </a:r>
            <a:endParaRPr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2" name="Google Shape;132;p27"/>
          <p:cNvSpPr txBox="1"/>
          <p:nvPr/>
        </p:nvSpPr>
        <p:spPr>
          <a:xfrm>
            <a:off x="7543475" y="3757225"/>
            <a:ext cx="1184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Guns et al. 2021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4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cuts</a:t>
            </a:r>
            <a:endParaRPr/>
          </a:p>
        </p:txBody>
      </p:sp>
      <p:sp>
        <p:nvSpPr>
          <p:cNvPr id="456" name="Google Shape;456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7" name="Google Shape;457;p54"/>
          <p:cNvSpPr txBox="1"/>
          <p:nvPr/>
        </p:nvSpPr>
        <p:spPr>
          <a:xfrm>
            <a:off x="6433875" y="675300"/>
            <a:ext cx="2508600" cy="3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We want to exclude low-quality maps for transient analysis. 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b="1"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Good_bolos</a:t>
            </a: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: The number of functioning bolometers (detectors) during the observation.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b="1"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Weight_tt</a:t>
            </a: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: The weight of the temperature map. 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58" name="Google Shape;45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36725"/>
            <a:ext cx="6281477" cy="418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5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cuts</a:t>
            </a:r>
            <a:endParaRPr/>
          </a:p>
        </p:txBody>
      </p:sp>
      <p:sp>
        <p:nvSpPr>
          <p:cNvPr id="464" name="Google Shape;464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5" name="Google Shape;465;p55"/>
          <p:cNvSpPr txBox="1"/>
          <p:nvPr/>
        </p:nvSpPr>
        <p:spPr>
          <a:xfrm>
            <a:off x="6433875" y="675300"/>
            <a:ext cx="2508600" cy="3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We want to exclude low-quality maps for transient analysis. 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b="1"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Good_bolos</a:t>
            </a: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: The number of functioning bolometers (detectors) during the observation.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b="1"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Weight_tt</a:t>
            </a: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: The weight of the temperature map. 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Cut 186 maps from a total of 1692 maps, leaving 1506 maps in the analysis. 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66" name="Google Shape;46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40080"/>
            <a:ext cx="6281928" cy="4187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872" y="-429768"/>
            <a:ext cx="9144000" cy="6864948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Average map</a:t>
            </a:r>
            <a:endParaRPr/>
          </a:p>
        </p:txBody>
      </p:sp>
      <p:sp>
        <p:nvSpPr>
          <p:cNvPr id="473" name="Google Shape;473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4" name="Google Shape;474;p56"/>
          <p:cNvSpPr txBox="1"/>
          <p:nvPr/>
        </p:nvSpPr>
        <p:spPr>
          <a:xfrm>
            <a:off x="3264825" y="4328075"/>
            <a:ext cx="285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Average map for the top subfield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5" name="Google Shape;475;p56"/>
          <p:cNvSpPr txBox="1"/>
          <p:nvPr/>
        </p:nvSpPr>
        <p:spPr>
          <a:xfrm>
            <a:off x="741300" y="1228900"/>
            <a:ext cx="7661400" cy="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We then calculate a weighted average for all the remaining individual maps.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872" y="-429768"/>
            <a:ext cx="9144000" cy="685055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2" name="Google Shape;482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Difference maps</a:t>
            </a:r>
            <a:endParaRPr/>
          </a:p>
        </p:txBody>
      </p:sp>
      <p:sp>
        <p:nvSpPr>
          <p:cNvPr id="483" name="Google Shape;483;p57"/>
          <p:cNvSpPr txBox="1"/>
          <p:nvPr/>
        </p:nvSpPr>
        <p:spPr>
          <a:xfrm>
            <a:off x="2649225" y="4097250"/>
            <a:ext cx="408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Example of a difference map for one observation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84" name="Google Shape;484;p57"/>
          <p:cNvSpPr txBox="1"/>
          <p:nvPr/>
        </p:nvSpPr>
        <p:spPr>
          <a:xfrm>
            <a:off x="933000" y="1017725"/>
            <a:ext cx="72780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Difference map is made by subtracting the average map from the individual map.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Differencing removes CMB background and bright point sources.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We then apply a convolutional filter to maximize sensitivity to point sources.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85" name="Google Shape;485;p57"/>
          <p:cNvCxnSpPr/>
          <p:nvPr/>
        </p:nvCxnSpPr>
        <p:spPr>
          <a:xfrm rot="10800000">
            <a:off x="4603850" y="2553750"/>
            <a:ext cx="485700" cy="18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6" name="Google Shape;486;p57"/>
          <p:cNvCxnSpPr/>
          <p:nvPr/>
        </p:nvCxnSpPr>
        <p:spPr>
          <a:xfrm flipH="1">
            <a:off x="4765850" y="2670675"/>
            <a:ext cx="332700" cy="179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7" name="Google Shape;487;p57"/>
          <p:cNvSpPr txBox="1"/>
          <p:nvPr/>
        </p:nvSpPr>
        <p:spPr>
          <a:xfrm>
            <a:off x="5054050" y="2418875"/>
            <a:ext cx="1087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Signal leakage</a:t>
            </a:r>
            <a:endParaRPr sz="1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54480"/>
            <a:ext cx="9144000" cy="6851524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4" name="Google Shape;494;p58"/>
          <p:cNvSpPr txBox="1"/>
          <p:nvPr/>
        </p:nvSpPr>
        <p:spPr>
          <a:xfrm>
            <a:off x="770450" y="3213625"/>
            <a:ext cx="78261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Generate individual observation map using the mapmaking pipeline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5" name="Google Shape;495;p58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5448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2" name="Google Shape;502;p59"/>
          <p:cNvSpPr txBox="1"/>
          <p:nvPr/>
        </p:nvSpPr>
        <p:spPr>
          <a:xfrm>
            <a:off x="770450" y="3213625"/>
            <a:ext cx="7826100" cy="12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Generate individual observation map using the mapmaking pipeline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Make coadded map from all the observations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03" name="Google Shape;503;p59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5448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0" name="Google Shape;510;p60"/>
          <p:cNvSpPr txBox="1"/>
          <p:nvPr/>
        </p:nvSpPr>
        <p:spPr>
          <a:xfrm>
            <a:off x="770450" y="3213625"/>
            <a:ext cx="7826100" cy="12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Generate individual observation map using the mapmaking pipeline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Make coadded map from all the observations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Generate difference map by subtracting coadded map from each observation map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1" name="Google Shape;511;p60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5448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8" name="Google Shape;518;p61"/>
          <p:cNvSpPr txBox="1"/>
          <p:nvPr/>
        </p:nvSpPr>
        <p:spPr>
          <a:xfrm>
            <a:off x="770450" y="3213625"/>
            <a:ext cx="7826100" cy="12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Generate individual observation map using the mapmaking pipeline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Make coadded map from all the observations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Generate difference map by subtracting coadded map from each observation map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Transient filter the difference map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9" name="Google Shape;519;p61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9550" y="-562843"/>
            <a:ext cx="6910075" cy="5182567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Transient detection Pipeline</a:t>
            </a:r>
            <a:endParaRPr/>
          </a:p>
        </p:txBody>
      </p:sp>
      <p:sp>
        <p:nvSpPr>
          <p:cNvPr id="526" name="Google Shape;526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7" name="Google Shape;527;p62"/>
          <p:cNvSpPr txBox="1"/>
          <p:nvPr/>
        </p:nvSpPr>
        <p:spPr>
          <a:xfrm>
            <a:off x="6416900" y="1170700"/>
            <a:ext cx="24735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Run through all difference maps in the same subfield in each year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0312" y="-566928"/>
            <a:ext cx="6912864" cy="5184648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Transient detection Pipeline</a:t>
            </a:r>
            <a:endParaRPr/>
          </a:p>
        </p:txBody>
      </p:sp>
      <p:sp>
        <p:nvSpPr>
          <p:cNvPr id="534" name="Google Shape;534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5" name="Google Shape;535;p63"/>
          <p:cNvSpPr txBox="1"/>
          <p:nvPr/>
        </p:nvSpPr>
        <p:spPr>
          <a:xfrm>
            <a:off x="6416900" y="1170700"/>
            <a:ext cx="24735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Run through all difference maps in the same subfield in each year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Mask bright sources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12121"/>
                </a:solidFill>
              </a:rPr>
              <a:t>‹#›</a:t>
            </a:fld>
            <a:endParaRPr>
              <a:solidFill>
                <a:srgbClr val="212121"/>
              </a:solidFill>
            </a:endParaRPr>
          </a:p>
        </p:txBody>
      </p:sp>
      <p:pic>
        <p:nvPicPr>
          <p:cNvPr id="138" name="Google Shape;13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350" y="976600"/>
            <a:ext cx="7449295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8"/>
          <p:cNvSpPr txBox="1"/>
          <p:nvPr>
            <p:ph type="title"/>
          </p:nvPr>
        </p:nvSpPr>
        <p:spPr>
          <a:xfrm>
            <a:off x="311700" y="221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Stellar flare catalog</a:t>
            </a:r>
            <a:endParaRPr/>
          </a:p>
        </p:txBody>
      </p:sp>
      <p:sp>
        <p:nvSpPr>
          <p:cNvPr id="140" name="Google Shape;140;p28"/>
          <p:cNvSpPr txBox="1"/>
          <p:nvPr/>
        </p:nvSpPr>
        <p:spPr>
          <a:xfrm>
            <a:off x="356775" y="674900"/>
            <a:ext cx="82530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Stellar flare catalog from 4 year of survey data with SPT-3G, containing 111 stellar flares from 66 stars.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1" name="Google Shape;141;p28"/>
          <p:cNvSpPr txBox="1"/>
          <p:nvPr/>
        </p:nvSpPr>
        <p:spPr>
          <a:xfrm>
            <a:off x="6991225" y="4510825"/>
            <a:ext cx="12318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Tandoi et al. 2024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0312" y="-566928"/>
            <a:ext cx="6912864" cy="5184648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Transient detection Pipeline</a:t>
            </a:r>
            <a:endParaRPr/>
          </a:p>
        </p:txBody>
      </p:sp>
      <p:sp>
        <p:nvSpPr>
          <p:cNvPr id="542" name="Google Shape;542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3" name="Google Shape;543;p64"/>
          <p:cNvSpPr/>
          <p:nvPr/>
        </p:nvSpPr>
        <p:spPr>
          <a:xfrm rot="212921">
            <a:off x="3279235" y="2130666"/>
            <a:ext cx="116323" cy="108201"/>
          </a:xfrm>
          <a:prstGeom prst="ellipse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44" name="Google Shape;544;p64"/>
          <p:cNvSpPr txBox="1"/>
          <p:nvPr/>
        </p:nvSpPr>
        <p:spPr>
          <a:xfrm>
            <a:off x="6416900" y="1170700"/>
            <a:ext cx="24735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Run through all difference maps in the same subfield in each year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Mask bright sources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Find outlier pixels (5 sigmas in both 90 and 150GHz simultaneous in one observation)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0312" y="-566928"/>
            <a:ext cx="6912864" cy="5184648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Transient detection Pipeline</a:t>
            </a:r>
            <a:endParaRPr/>
          </a:p>
        </p:txBody>
      </p:sp>
      <p:sp>
        <p:nvSpPr>
          <p:cNvPr id="551" name="Google Shape;551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2" name="Google Shape;552;p65"/>
          <p:cNvSpPr txBox="1"/>
          <p:nvPr/>
        </p:nvSpPr>
        <p:spPr>
          <a:xfrm>
            <a:off x="6416900" y="1170700"/>
            <a:ext cx="24735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Run through all difference maps in the same subfield in each year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Mask bright sources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Find outlier pixels (5 sigmas in both 90 and 150GHz simultaneous in one observation)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Extract lightcurve for outlier pixels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3" name="Google Shape;553;p65"/>
          <p:cNvSpPr/>
          <p:nvPr/>
        </p:nvSpPr>
        <p:spPr>
          <a:xfrm rot="212921">
            <a:off x="3279235" y="2130666"/>
            <a:ext cx="116323" cy="108201"/>
          </a:xfrm>
          <a:prstGeom prst="ellipse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4" name="Google Shape;554;p65"/>
          <p:cNvSpPr/>
          <p:nvPr/>
        </p:nvSpPr>
        <p:spPr>
          <a:xfrm rot="5400000">
            <a:off x="2896250" y="2739500"/>
            <a:ext cx="882300" cy="115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55" name="Google Shape;55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1475" y="3318525"/>
            <a:ext cx="4811827" cy="158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6"/>
          <p:cNvSpPr txBox="1"/>
          <p:nvPr>
            <p:ph type="title"/>
          </p:nvPr>
        </p:nvSpPr>
        <p:spPr>
          <a:xfrm>
            <a:off x="952375" y="228600"/>
            <a:ext cx="2873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 1</a:t>
            </a:r>
            <a:endParaRPr/>
          </a:p>
        </p:txBody>
      </p:sp>
      <p:sp>
        <p:nvSpPr>
          <p:cNvPr id="561" name="Google Shape;561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2" name="Google Shape;56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875" y="1244588"/>
            <a:ext cx="5464515" cy="182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6125" y="72177"/>
            <a:ext cx="4195026" cy="107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9126" y="1199471"/>
            <a:ext cx="3425350" cy="467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4975" y="3023425"/>
            <a:ext cx="3023300" cy="2120074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66"/>
          <p:cNvSpPr txBox="1"/>
          <p:nvPr/>
        </p:nvSpPr>
        <p:spPr>
          <a:xfrm>
            <a:off x="265475" y="3672650"/>
            <a:ext cx="1825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VLT/SINFONI spectra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7" name="Google Shape;567;p66"/>
          <p:cNvSpPr txBox="1"/>
          <p:nvPr/>
        </p:nvSpPr>
        <p:spPr>
          <a:xfrm>
            <a:off x="5582600" y="2156650"/>
            <a:ext cx="3158400" cy="22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The spectrum suggests that the donor star might be a subgiant (class IV).</a:t>
            </a:r>
            <a:endParaRPr sz="18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The spectrum also suggests that the primary star is probably a white dwarf accretor. </a:t>
            </a:r>
            <a:endParaRPr sz="18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8" name="Google Shape;568;p66"/>
          <p:cNvSpPr txBox="1"/>
          <p:nvPr/>
        </p:nvSpPr>
        <p:spPr>
          <a:xfrm>
            <a:off x="952375" y="1111675"/>
            <a:ext cx="2316300" cy="3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ASAS-SN folded lightcurve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67"/>
          <p:cNvSpPr txBox="1"/>
          <p:nvPr>
            <p:ph type="title"/>
          </p:nvPr>
        </p:nvSpPr>
        <p:spPr>
          <a:xfrm>
            <a:off x="921300" y="292625"/>
            <a:ext cx="293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 2</a:t>
            </a:r>
            <a:endParaRPr/>
          </a:p>
        </p:txBody>
      </p:sp>
      <p:sp>
        <p:nvSpPr>
          <p:cNvPr id="574" name="Google Shape;574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5" name="Google Shape;57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073" y="117300"/>
            <a:ext cx="5118076" cy="11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022" y="1191124"/>
            <a:ext cx="5003249" cy="166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4375" y="2932701"/>
            <a:ext cx="3110026" cy="2088023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67"/>
          <p:cNvSpPr txBox="1"/>
          <p:nvPr/>
        </p:nvSpPr>
        <p:spPr>
          <a:xfrm>
            <a:off x="5387150" y="1470850"/>
            <a:ext cx="3266700" cy="3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The energy distribution matches well with a K4III star.</a:t>
            </a:r>
            <a:endParaRPr sz="18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Emission in Halpha and excess in U band probably suggest direct emission from the accretion disk. </a:t>
            </a:r>
            <a:endParaRPr sz="18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The conclusion is that this source is a symbiotic star (white dwarf with a giant).</a:t>
            </a:r>
            <a:endParaRPr sz="18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9" name="Google Shape;579;p67"/>
          <p:cNvSpPr txBox="1"/>
          <p:nvPr/>
        </p:nvSpPr>
        <p:spPr>
          <a:xfrm>
            <a:off x="960675" y="1070200"/>
            <a:ext cx="2316300" cy="3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ASAS-SN folded lightcurve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0" name="Google Shape;580;p67"/>
          <p:cNvSpPr txBox="1"/>
          <p:nvPr/>
        </p:nvSpPr>
        <p:spPr>
          <a:xfrm>
            <a:off x="572400" y="3351575"/>
            <a:ext cx="1062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SED fitting</a:t>
            </a:r>
            <a:endParaRPr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tw1213a.jpg" id="146" name="Google Shape;14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55775" y="0"/>
            <a:ext cx="11489027" cy="56225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48" name="Google Shape;148;p29"/>
          <p:cNvSpPr txBox="1"/>
          <p:nvPr>
            <p:ph type="title"/>
          </p:nvPr>
        </p:nvSpPr>
        <p:spPr>
          <a:xfrm>
            <a:off x="311700" y="120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00"/>
              <a:t>Motivation for the Galactic Plane transient survey</a:t>
            </a:r>
            <a:endParaRPr sz="2100"/>
          </a:p>
        </p:txBody>
      </p:sp>
      <p:grpSp>
        <p:nvGrpSpPr>
          <p:cNvPr id="149" name="Google Shape;149;p29"/>
          <p:cNvGrpSpPr/>
          <p:nvPr/>
        </p:nvGrpSpPr>
        <p:grpSpPr>
          <a:xfrm>
            <a:off x="1961255" y="779551"/>
            <a:ext cx="651146" cy="2119628"/>
            <a:chOff x="0" y="0"/>
            <a:chExt cx="737007" cy="2539998"/>
          </a:xfrm>
        </p:grpSpPr>
        <p:sp>
          <p:nvSpPr>
            <p:cNvPr id="150" name="Google Shape;150;p29"/>
            <p:cNvSpPr/>
            <p:nvPr/>
          </p:nvSpPr>
          <p:spPr>
            <a:xfrm flipH="1" rot="-5400000">
              <a:off x="-1085752" y="1085751"/>
              <a:ext cx="2539998" cy="368496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>
                <a:alpha val="49410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1" name="Google Shape;151;p29"/>
            <p:cNvSpPr/>
            <p:nvPr/>
          </p:nvSpPr>
          <p:spPr>
            <a:xfrm rot="5400000">
              <a:off x="-717241" y="1085751"/>
              <a:ext cx="2539998" cy="368496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>
                <a:alpha val="49410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52" name="Google Shape;152;p29"/>
          <p:cNvSpPr/>
          <p:nvPr/>
        </p:nvSpPr>
        <p:spPr>
          <a:xfrm>
            <a:off x="2184724" y="2825892"/>
            <a:ext cx="204000" cy="192900"/>
          </a:xfrm>
          <a:prstGeom prst="ellipse">
            <a:avLst/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" name="Google Shape;153;p29"/>
          <p:cNvSpPr txBox="1"/>
          <p:nvPr/>
        </p:nvSpPr>
        <p:spPr>
          <a:xfrm>
            <a:off x="2667750" y="860375"/>
            <a:ext cx="3811500" cy="6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Previous surveys </a:t>
            </a:r>
            <a:r>
              <a:rPr b="1" lang="en"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avoided</a:t>
            </a:r>
            <a:r>
              <a:rPr lang="en"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the Galaxy, and mostly found </a:t>
            </a:r>
            <a:r>
              <a:rPr b="1" lang="en"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</a:t>
            </a:r>
            <a:r>
              <a:rPr b="1" lang="en"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alactic</a:t>
            </a:r>
            <a:r>
              <a:rPr lang="en"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flaring stars.</a:t>
            </a:r>
            <a:endParaRPr sz="1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tw1213a.jpg" id="158" name="Google Shape;15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55775" y="0"/>
            <a:ext cx="11489027" cy="56225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60" name="Google Shape;160;p30"/>
          <p:cNvSpPr txBox="1"/>
          <p:nvPr>
            <p:ph type="title"/>
          </p:nvPr>
        </p:nvSpPr>
        <p:spPr>
          <a:xfrm>
            <a:off x="311700" y="120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00"/>
              <a:t>Motivation for the Galactic Plane transient survey</a:t>
            </a:r>
            <a:endParaRPr sz="2100"/>
          </a:p>
        </p:txBody>
      </p:sp>
      <p:sp>
        <p:nvSpPr>
          <p:cNvPr id="161" name="Google Shape;161;p30"/>
          <p:cNvSpPr/>
          <p:nvPr/>
        </p:nvSpPr>
        <p:spPr>
          <a:xfrm>
            <a:off x="2184724" y="2825892"/>
            <a:ext cx="204000" cy="192900"/>
          </a:xfrm>
          <a:prstGeom prst="ellipse">
            <a:avLst/>
          </a:prstGeom>
          <a:solidFill>
            <a:srgbClr val="F3B80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62" name="Google Shape;162;p30"/>
          <p:cNvGrpSpPr/>
          <p:nvPr/>
        </p:nvGrpSpPr>
        <p:grpSpPr>
          <a:xfrm rot="-421112">
            <a:off x="2280364" y="2480124"/>
            <a:ext cx="2627505" cy="615494"/>
            <a:chOff x="2" y="0"/>
            <a:chExt cx="2539998" cy="736804"/>
          </a:xfrm>
        </p:grpSpPr>
        <p:sp>
          <p:nvSpPr>
            <p:cNvPr id="163" name="Google Shape;163;p30"/>
            <p:cNvSpPr/>
            <p:nvPr/>
          </p:nvSpPr>
          <p:spPr>
            <a:xfrm flipH="1">
              <a:off x="2" y="0"/>
              <a:ext cx="2539998" cy="368496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>
                <a:alpha val="49410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4" name="Google Shape;164;p30"/>
            <p:cNvSpPr/>
            <p:nvPr/>
          </p:nvSpPr>
          <p:spPr>
            <a:xfrm rot="10800000">
              <a:off x="2" y="368308"/>
              <a:ext cx="2539998" cy="368496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>
                <a:alpha val="49410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Helvetica Neue"/>
                <a:buNone/>
              </a:pPr>
              <a:r>
                <a:t/>
              </a:r>
              <a:endParaRPr b="0" i="0" sz="2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65" name="Google Shape;165;p30"/>
          <p:cNvSpPr txBox="1"/>
          <p:nvPr/>
        </p:nvSpPr>
        <p:spPr>
          <a:xfrm>
            <a:off x="2557425" y="3102700"/>
            <a:ext cx="4751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If we look </a:t>
            </a:r>
            <a:r>
              <a:rPr b="1" lang="en"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towards</a:t>
            </a:r>
            <a:r>
              <a:rPr lang="en" sz="1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the plane of the Galaxy, we can see tons of stars and other interesting objects</a:t>
            </a:r>
            <a:endParaRPr sz="1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12121"/>
                </a:solidFill>
              </a:rPr>
              <a:t>‹#›</a:t>
            </a:fld>
            <a:endParaRPr>
              <a:solidFill>
                <a:srgbClr val="212121"/>
              </a:solidFill>
            </a:endParaRPr>
          </a:p>
        </p:txBody>
      </p:sp>
      <p:pic>
        <p:nvPicPr>
          <p:cNvPr id="171" name="Google Shape;1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0525" y="48475"/>
            <a:ext cx="3573174" cy="504654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1"/>
          <p:cNvSpPr txBox="1"/>
          <p:nvPr/>
        </p:nvSpPr>
        <p:spPr>
          <a:xfrm>
            <a:off x="402525" y="995150"/>
            <a:ext cx="4251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Hi-GAL, the Herschel infrared Galactic Plane Survey: 70, 160, 250, 350 and 500 um in T over ~12 deg</a:t>
            </a:r>
            <a:r>
              <a:rPr baseline="30000" lang="en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; photometric maps and compact source catalogues. (Malinari et al. 2016)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3" name="Google Shape;173;p31"/>
          <p:cNvSpPr txBox="1"/>
          <p:nvPr/>
        </p:nvSpPr>
        <p:spPr>
          <a:xfrm>
            <a:off x="419300" y="3400825"/>
            <a:ext cx="4127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APEX/LABOCA ATLASGAL observed 400 deg</a:t>
            </a:r>
            <a:r>
              <a:rPr baseline="30000" lang="en">
                <a:latin typeface="Proxima Nova"/>
                <a:ea typeface="Proxima Nova"/>
                <a:cs typeface="Proxima Nova"/>
                <a:sym typeface="Proxima Nova"/>
              </a:rPr>
              <a:t>2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at 870um from 2017-2010 (Schuller et al. 2009, Contreras et al. 2013, Csengeri et al. 2014)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4" name="Google Shape;174;p31"/>
          <p:cNvSpPr txBox="1"/>
          <p:nvPr/>
        </p:nvSpPr>
        <p:spPr>
          <a:xfrm>
            <a:off x="419300" y="2740275"/>
            <a:ext cx="4127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ACTpol observed 32 deg</a:t>
            </a:r>
            <a:r>
              <a:rPr baseline="30000" lang="en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in T and P in 2019 (Guan et al. 2021)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5" name="Google Shape;175;p31"/>
          <p:cNvSpPr txBox="1"/>
          <p:nvPr/>
        </p:nvSpPr>
        <p:spPr>
          <a:xfrm>
            <a:off x="426900" y="2083250"/>
            <a:ext cx="417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MeerKAT observed 6.5 deg</a:t>
            </a:r>
            <a:r>
              <a:rPr baseline="30000" lang="en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at 1.3GHz (Heywood et al. 2022)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6" name="Google Shape;176;p31"/>
          <p:cNvSpPr txBox="1"/>
          <p:nvPr/>
        </p:nvSpPr>
        <p:spPr>
          <a:xfrm>
            <a:off x="419300" y="4232125"/>
            <a:ext cx="4306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Proxima Nova"/>
                <a:ea typeface="Proxima Nova"/>
                <a:cs typeface="Proxima Nova"/>
                <a:sym typeface="Proxima Nova"/>
              </a:rPr>
              <a:t>These were all static continuum surveys</a:t>
            </a:r>
            <a:endParaRPr b="1"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7" name="Google Shape;177;p31"/>
          <p:cNvSpPr txBox="1"/>
          <p:nvPr/>
        </p:nvSpPr>
        <p:spPr>
          <a:xfrm>
            <a:off x="1355250" y="4644475"/>
            <a:ext cx="1862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Proxima Nova"/>
                <a:ea typeface="Proxima Nova"/>
                <a:cs typeface="Proxima Nova"/>
                <a:sym typeface="Proxima Nova"/>
              </a:rPr>
              <a:t>Not time-domain</a:t>
            </a:r>
            <a:endParaRPr b="1"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8" name="Google Shape;178;p31"/>
          <p:cNvSpPr txBox="1"/>
          <p:nvPr>
            <p:ph type="title"/>
          </p:nvPr>
        </p:nvSpPr>
        <p:spPr>
          <a:xfrm>
            <a:off x="235500" y="23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Long wavelength Galaxy surveys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12121"/>
                </a:solidFill>
              </a:rPr>
              <a:t>‹#›</a:t>
            </a:fld>
            <a:endParaRPr>
              <a:solidFill>
                <a:srgbClr val="212121"/>
              </a:solidFill>
            </a:endParaRPr>
          </a:p>
        </p:txBody>
      </p:sp>
      <p:sp>
        <p:nvSpPr>
          <p:cNvPr id="184" name="Google Shape;184;p32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 Cases</a:t>
            </a:r>
            <a:endParaRPr/>
          </a:p>
        </p:txBody>
      </p:sp>
      <p:pic>
        <p:nvPicPr>
          <p:cNvPr id="185" name="Google Shape;185;p32"/>
          <p:cNvPicPr preferRelativeResize="0"/>
          <p:nvPr/>
        </p:nvPicPr>
        <p:blipFill rotWithShape="1">
          <a:blip r:embed="rId3">
            <a:alphaModFix/>
          </a:blip>
          <a:srcRect b="0" l="0" r="30545" t="0"/>
          <a:stretch/>
        </p:blipFill>
        <p:spPr>
          <a:xfrm>
            <a:off x="641875" y="991875"/>
            <a:ext cx="1788851" cy="144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2"/>
          <p:cNvSpPr txBox="1"/>
          <p:nvPr/>
        </p:nvSpPr>
        <p:spPr>
          <a:xfrm>
            <a:off x="856050" y="599475"/>
            <a:ext cx="13605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Stellar flare</a:t>
            </a:r>
            <a:endParaRPr sz="18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7" name="Google Shape;187;p32"/>
          <p:cNvSpPr txBox="1"/>
          <p:nvPr/>
        </p:nvSpPr>
        <p:spPr>
          <a:xfrm>
            <a:off x="438150" y="2440575"/>
            <a:ext cx="23892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Credit: S. Dagnello, NRAO/AUI/NSF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8" name="Google Shape;188;p32"/>
          <p:cNvSpPr txBox="1"/>
          <p:nvPr/>
        </p:nvSpPr>
        <p:spPr>
          <a:xfrm>
            <a:off x="6186625" y="636725"/>
            <a:ext cx="2569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Accreting white dwarf</a:t>
            </a:r>
            <a:endParaRPr sz="18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2638" y="1018738"/>
            <a:ext cx="1914875" cy="154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2"/>
          <p:cNvSpPr txBox="1"/>
          <p:nvPr/>
        </p:nvSpPr>
        <p:spPr>
          <a:xfrm>
            <a:off x="6613050" y="2489400"/>
            <a:ext cx="17091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Credit: Dana Berry, STScI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1" name="Google Shape;191;p32"/>
          <p:cNvSpPr txBox="1"/>
          <p:nvPr/>
        </p:nvSpPr>
        <p:spPr>
          <a:xfrm>
            <a:off x="553025" y="2643325"/>
            <a:ext cx="22731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Planetary Nebula</a:t>
            </a:r>
            <a:endParaRPr sz="18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101" y="3015975"/>
            <a:ext cx="1632951" cy="163295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2"/>
          <p:cNvSpPr txBox="1"/>
          <p:nvPr/>
        </p:nvSpPr>
        <p:spPr>
          <a:xfrm>
            <a:off x="292950" y="4648925"/>
            <a:ext cx="26796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Credit: NASA, ESA and the Hubble Heritage (STScI/AURA)-ESA/Hubble Collaboration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4" name="Google Shape;19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33750" y="3143810"/>
            <a:ext cx="2273100" cy="160821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2"/>
          <p:cNvSpPr txBox="1"/>
          <p:nvPr/>
        </p:nvSpPr>
        <p:spPr>
          <a:xfrm>
            <a:off x="3797250" y="2775238"/>
            <a:ext cx="12693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Magnetar</a:t>
            </a:r>
            <a:endParaRPr sz="18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6" name="Google Shape;196;p32"/>
          <p:cNvSpPr txBox="1"/>
          <p:nvPr/>
        </p:nvSpPr>
        <p:spPr>
          <a:xfrm>
            <a:off x="3711900" y="4745875"/>
            <a:ext cx="16329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Credit: Carl Knox, OzGrav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7" name="Google Shape;197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32563" y="3174225"/>
            <a:ext cx="2270075" cy="154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2"/>
          <p:cNvSpPr txBox="1"/>
          <p:nvPr/>
        </p:nvSpPr>
        <p:spPr>
          <a:xfrm>
            <a:off x="7093350" y="2777213"/>
            <a:ext cx="9042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Sgr A*</a:t>
            </a:r>
            <a:endParaRPr sz="18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9" name="Google Shape;199;p32"/>
          <p:cNvSpPr txBox="1"/>
          <p:nvPr/>
        </p:nvSpPr>
        <p:spPr>
          <a:xfrm>
            <a:off x="6690900" y="4745875"/>
            <a:ext cx="17091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Credit: EHT Collaboration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0" name="Google Shape;200;p32"/>
          <p:cNvSpPr txBox="1"/>
          <p:nvPr/>
        </p:nvSpPr>
        <p:spPr>
          <a:xfrm>
            <a:off x="3711900" y="579225"/>
            <a:ext cx="16329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rPr>
              <a:t>X-ray binary</a:t>
            </a:r>
            <a:endParaRPr sz="1800">
              <a:solidFill>
                <a:srgbClr val="21212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1" name="Google Shape;201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39347" y="970400"/>
            <a:ext cx="2750892" cy="154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2"/>
          <p:cNvSpPr txBox="1"/>
          <p:nvPr/>
        </p:nvSpPr>
        <p:spPr>
          <a:xfrm>
            <a:off x="3238350" y="2503950"/>
            <a:ext cx="25053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Credit: ESO/L. Calçada/M.Kornmesser</a:t>
            </a:r>
            <a:endParaRPr sz="10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Galactic Plane transient survey</a:t>
            </a:r>
            <a:endParaRPr/>
          </a:p>
        </p:txBody>
      </p:sp>
      <p:sp>
        <p:nvSpPr>
          <p:cNvPr id="208" name="Google Shape;20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212121"/>
                </a:solidFill>
              </a:rPr>
              <a:t>‹#›</a:t>
            </a:fld>
            <a:endParaRPr>
              <a:solidFill>
                <a:srgbClr val="212121"/>
              </a:solidFill>
            </a:endParaRPr>
          </a:p>
        </p:txBody>
      </p:sp>
      <p:pic>
        <p:nvPicPr>
          <p:cNvPr id="209" name="Google Shape;20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13625"/>
            <a:ext cx="5728026" cy="29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3"/>
          <p:cNvSpPr/>
          <p:nvPr/>
        </p:nvSpPr>
        <p:spPr>
          <a:xfrm>
            <a:off x="3108475" y="3115000"/>
            <a:ext cx="469800" cy="449400"/>
          </a:xfrm>
          <a:prstGeom prst="ellipse">
            <a:avLst/>
          </a:prstGeom>
          <a:noFill/>
          <a:ln cap="flat" cmpd="sng" w="19050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</p:txBody>
      </p:sp>
      <p:sp>
        <p:nvSpPr>
          <p:cNvPr id="211" name="Google Shape;211;p33"/>
          <p:cNvSpPr/>
          <p:nvPr/>
        </p:nvSpPr>
        <p:spPr>
          <a:xfrm rot="3444">
            <a:off x="3718301" y="3201150"/>
            <a:ext cx="2096101" cy="15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3"/>
          <p:cNvSpPr txBox="1"/>
          <p:nvPr/>
        </p:nvSpPr>
        <p:spPr>
          <a:xfrm>
            <a:off x="2189700" y="4356850"/>
            <a:ext cx="476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Location: The Galactic Plane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Time: Roughly one month every year starting from 2023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3" name="Google Shape;21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4427" y="1341425"/>
            <a:ext cx="3024798" cy="291143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3"/>
          <p:cNvSpPr txBox="1"/>
          <p:nvPr/>
        </p:nvSpPr>
        <p:spPr>
          <a:xfrm>
            <a:off x="7217500" y="4176650"/>
            <a:ext cx="18669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Images Credit: Paul Chichura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