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99" r:id="rId3"/>
    <p:sldId id="298" r:id="rId4"/>
    <p:sldId id="362" r:id="rId5"/>
    <p:sldId id="330" r:id="rId6"/>
    <p:sldId id="268" r:id="rId7"/>
    <p:sldId id="331" r:id="rId8"/>
    <p:sldId id="356" r:id="rId9"/>
    <p:sldId id="357" r:id="rId10"/>
    <p:sldId id="358" r:id="rId11"/>
    <p:sldId id="260" r:id="rId12"/>
    <p:sldId id="332" r:id="rId13"/>
    <p:sldId id="354" r:id="rId14"/>
    <p:sldId id="355" r:id="rId15"/>
    <p:sldId id="359" r:id="rId16"/>
    <p:sldId id="363" r:id="rId17"/>
    <p:sldId id="262" r:id="rId18"/>
    <p:sldId id="273" r:id="rId19"/>
    <p:sldId id="336" r:id="rId20"/>
    <p:sldId id="337" r:id="rId21"/>
    <p:sldId id="361" r:id="rId22"/>
    <p:sldId id="335" r:id="rId23"/>
    <p:sldId id="368" r:id="rId24"/>
    <p:sldId id="366" r:id="rId25"/>
    <p:sldId id="364" r:id="rId26"/>
    <p:sldId id="326" r:id="rId27"/>
    <p:sldId id="367" r:id="rId28"/>
    <p:sldId id="36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6"/>
    <p:restoredTop sz="94687"/>
  </p:normalViewPr>
  <p:slideViewPr>
    <p:cSldViewPr snapToGrid="0">
      <p:cViewPr varScale="1">
        <p:scale>
          <a:sx n="141" d="100"/>
          <a:sy n="141" d="100"/>
        </p:scale>
        <p:origin x="5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20920-E1D1-327B-66D8-AEC920EB6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F044FE-CBE4-0B5D-3394-CF44E10ED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D55B4-1D46-B933-F720-8596C927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7522-FEB3-E94E-BDDB-E6DE9A904FE2}" type="datetimeFigureOut">
              <a:rPr lang="en-US" smtClean="0"/>
              <a:t>6/26/25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98DB2-1059-3B94-0470-8361906E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68712-3017-8801-60BC-1AFB7165A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9D0E-0CFD-4646-9238-8C8B499C8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29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D1891-6671-1BCA-8252-1786FEC08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2B6DAC-E73D-D106-00C0-8E28C3C3A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E2797-46D7-9DD3-54C8-1FDC69EC7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7522-FEB3-E94E-BDDB-E6DE9A904FE2}" type="datetimeFigureOut">
              <a:rPr lang="en-US" smtClean="0"/>
              <a:t>6/26/25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DBA49-6F2A-1F15-9880-3F96C7D2F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2174D-F656-DC76-48DD-3C7053927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9D0E-0CFD-4646-9238-8C8B499C8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97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78F437-A805-EB85-D7D5-B6B650E7B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3F3EC-494D-3BE1-F730-8316D6033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D8700-55DB-8785-4F58-6F02A71AD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7522-FEB3-E94E-BDDB-E6DE9A904FE2}" type="datetimeFigureOut">
              <a:rPr lang="en-US" smtClean="0"/>
              <a:t>6/26/25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451DC-F3AE-A3ED-2E5A-62D2FFDE1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8F8E9-FB76-5E3B-F961-734BD73B5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9D0E-0CFD-4646-9238-8C8B499C8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99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709F8-DAF8-7F4A-8023-7D0451D3A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9F70E-5EF6-E9EF-B2BC-296D35BC9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6F531-AB47-7DCB-B864-5239134F4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7522-FEB3-E94E-BDDB-E6DE9A904FE2}" type="datetimeFigureOut">
              <a:rPr lang="en-US" smtClean="0"/>
              <a:t>6/26/25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436CC-8DEB-AB39-3482-532A83F9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6F8D3-8A75-4F21-8E82-C070CC969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9D0E-0CFD-4646-9238-8C8B499C8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3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9B672-CB40-A990-C91C-6B3D50BB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89A86-6D74-04AB-2815-29D6465D3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740D9-C075-405C-3446-41B376178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7522-FEB3-E94E-BDDB-E6DE9A904FE2}" type="datetimeFigureOut">
              <a:rPr lang="en-US" smtClean="0"/>
              <a:t>6/26/25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A2BE-AB5C-856B-4C06-4F4B6C021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853CB-66CB-8600-CAD8-1A2F1867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9D0E-0CFD-4646-9238-8C8B499C8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11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978AB-9491-5CC7-BCA9-5357E5433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E90DE-3838-4FEC-1A59-AF8FD5CBE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CC6329-B34D-7C75-CDB6-570D6F0B8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5E6E1-3F8E-67EE-08DD-D64026466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7522-FEB3-E94E-BDDB-E6DE9A904FE2}" type="datetimeFigureOut">
              <a:rPr lang="en-US" smtClean="0"/>
              <a:t>6/26/25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899D5-EE6B-2F7A-F3A8-FE65DD396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3C71E-7A26-7FFE-795F-74CF45058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9D0E-0CFD-4646-9238-8C8B499C8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9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69EF9-D019-80CF-028C-2623751E7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60007-5318-97E6-8229-B2E9E2031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74DEA5-F5A4-CA53-47BB-82552365A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CA4D8C-E2D7-0B0D-E340-B6D8EA5C3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E3C1DC-E3A4-9E18-08F5-113BA47C2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E83A38-F7A4-D2E8-7FFA-4A187EE1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7522-FEB3-E94E-BDDB-E6DE9A904FE2}" type="datetimeFigureOut">
              <a:rPr lang="en-US" smtClean="0"/>
              <a:t>6/26/25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EAE23-AC76-B40D-B9FB-0E3278D4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FD1752-219B-6E11-C96B-F8EEA0742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9D0E-0CFD-4646-9238-8C8B499C8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8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B17B0-BCD4-19A6-4020-8524704AF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1AFB5B-FDFB-B9C4-9A9A-CDA6467DA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7522-FEB3-E94E-BDDB-E6DE9A904FE2}" type="datetimeFigureOut">
              <a:rPr lang="en-US" smtClean="0"/>
              <a:t>6/26/25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41A88-432C-1A25-F9D4-BD0DAB2D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1E563-284F-27C7-1F6D-89BAE911A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9D0E-0CFD-4646-9238-8C8B499C8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40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933B79-209F-2763-53FC-61EB310CD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7522-FEB3-E94E-BDDB-E6DE9A904FE2}" type="datetimeFigureOut">
              <a:rPr lang="en-US" smtClean="0"/>
              <a:t>6/26/25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176EF3-2A15-0631-70EA-C2462B5B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272D9-59C5-A5C5-2ECC-F31F670F4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9D0E-0CFD-4646-9238-8C8B499C8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76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5E3FF-543C-E33D-3E4D-52587D0E1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5115D-1245-5A29-6D07-4A261AFB5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65FF3-0145-18E9-48CD-6170CB270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80B87-48A9-EE3E-D509-6CE6AAE1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7522-FEB3-E94E-BDDB-E6DE9A904FE2}" type="datetimeFigureOut">
              <a:rPr lang="en-US" smtClean="0"/>
              <a:t>6/26/25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6638C-9DC7-51B4-6012-1F545F38C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51471-248F-CD37-01F2-5857C1FB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9D0E-0CFD-4646-9238-8C8B499C8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9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1DB82-7E96-CDEC-25B8-09C7A1E85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0D399D-D8EB-FD97-2EE2-12A1E16095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0C00F3-CECE-5A40-04D5-5B9886DDB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776D2-EB1C-0CD7-0D27-54BED2A0C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7522-FEB3-E94E-BDDB-E6DE9A904FE2}" type="datetimeFigureOut">
              <a:rPr lang="en-US" smtClean="0"/>
              <a:t>6/26/25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7D1A8-00AA-9926-C515-8E3C6D5BB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443E8-D9C6-6EF7-BC70-31BBB8CF1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9D0E-0CFD-4646-9238-8C8B499C8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9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6B4EB8-E792-9426-62EB-7CB0AC1A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4D803-803B-2E16-8049-731D3A103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DF456-59E8-B071-2597-01FED35C4D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757522-FEB3-E94E-BDDB-E6DE9A904FE2}" type="datetimeFigureOut">
              <a:rPr lang="en-US" smtClean="0"/>
              <a:t>6/26/25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E94D2-068E-F9FC-FA69-E086A6F4A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5CE39-5F73-8880-EEEA-E08C085B5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DA9D0E-0CFD-4646-9238-8C8B499C8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6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hyperlink" Target="mailto:snskriti@Stanford.ed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31DA8E-065B-A355-57E0-CBBC8CF9ACAC}"/>
              </a:ext>
            </a:extLst>
          </p:cNvPr>
          <p:cNvSpPr txBox="1">
            <a:spLocks/>
          </p:cNvSpPr>
          <p:nvPr/>
        </p:nvSpPr>
        <p:spPr>
          <a:xfrm>
            <a:off x="201385" y="46501"/>
            <a:ext cx="11789229" cy="1444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b="1" dirty="0"/>
              <a:t>Tracing feedback in the circumgalactic medium with tSZ effect and X-ray </a:t>
            </a:r>
            <a:endParaRPr lang="en-US" sz="55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Subtitle 6">
            <a:extLst>
              <a:ext uri="{FF2B5EF4-FFF2-40B4-BE49-F238E27FC236}">
                <a16:creationId xmlns:a16="http://schemas.microsoft.com/office/drawing/2014/main" id="{97B1D043-9BF4-8B95-E060-28012DE0174A}"/>
              </a:ext>
            </a:extLst>
          </p:cNvPr>
          <p:cNvSpPr txBox="1">
            <a:spLocks/>
          </p:cNvSpPr>
          <p:nvPr/>
        </p:nvSpPr>
        <p:spPr>
          <a:xfrm>
            <a:off x="3875531" y="3162896"/>
            <a:ext cx="4440936" cy="188359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300" b="1" dirty="0">
                <a:cs typeface="Times New Roman" panose="02020603050405020304" pitchFamily="18" charset="0"/>
              </a:rPr>
              <a:t>Sanskriti Das</a:t>
            </a:r>
          </a:p>
          <a:p>
            <a:r>
              <a:rPr lang="en-US" sz="3500" dirty="0">
                <a:cs typeface="Times New Roman" panose="02020603050405020304" pitchFamily="18" charset="0"/>
              </a:rPr>
              <a:t>Hubble Fellow</a:t>
            </a:r>
          </a:p>
          <a:p>
            <a:r>
              <a:rPr lang="en-US" sz="2900" dirty="0">
                <a:cs typeface="Times New Roman" panose="02020603050405020304" pitchFamily="18" charset="0"/>
              </a:rPr>
              <a:t>Stanford University, USA</a:t>
            </a:r>
          </a:p>
          <a:p>
            <a:r>
              <a:rPr lang="en-US" sz="3200" dirty="0">
                <a:cs typeface="Times New Roman" panose="02020603050405020304" pitchFamily="18" charset="0"/>
                <a:hlinkClick r:id="rId2"/>
              </a:rPr>
              <a:t>snskriti@stanford.edu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04F64-7FD4-0406-A474-04FB4894AFC9}"/>
              </a:ext>
            </a:extLst>
          </p:cNvPr>
          <p:cNvSpPr txBox="1"/>
          <p:nvPr/>
        </p:nvSpPr>
        <p:spPr>
          <a:xfrm>
            <a:off x="0" y="5996226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cs typeface="Times New Roman" panose="02020603050405020304" pitchFamily="18" charset="0"/>
              </a:rPr>
              <a:t>With Abigail Pan, Adam Mantz, Anjali Gupta, Fabrizio Nicastro, Nhut Truong, Smita Mathur, Steven Allen, Yair Krongold, Yi-Kuan Chiang (in alphabetical order)</a:t>
            </a:r>
          </a:p>
        </p:txBody>
      </p:sp>
      <p:pic>
        <p:nvPicPr>
          <p:cNvPr id="2" name="Picture 1" descr="A satellite in space&#10;&#10;Description automatically generated">
            <a:extLst>
              <a:ext uri="{FF2B5EF4-FFF2-40B4-BE49-F238E27FC236}">
                <a16:creationId xmlns:a16="http://schemas.microsoft.com/office/drawing/2014/main" id="{B880E986-37A2-D7EF-E87C-2166FA082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4" y="3008986"/>
            <a:ext cx="3364992" cy="126187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Picture 2" descr="A satellite with solar panels&#10;&#10;Description automatically generated">
            <a:extLst>
              <a:ext uri="{FF2B5EF4-FFF2-40B4-BE49-F238E27FC236}">
                <a16:creationId xmlns:a16="http://schemas.microsoft.com/office/drawing/2014/main" id="{2BF0D33B-1F8F-5717-441F-F67969BBC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85" y="1648921"/>
            <a:ext cx="2286000" cy="12573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5577E9-60F6-79B5-EE3B-36C05940C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84" y="4424219"/>
            <a:ext cx="2286000" cy="15697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9B5C81-C068-52B1-AE7C-E6BA5F2B7C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233" t="19722" r="16420" b="5583"/>
          <a:stretch/>
        </p:blipFill>
        <p:spPr>
          <a:xfrm>
            <a:off x="9704614" y="1884185"/>
            <a:ext cx="2286000" cy="18623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1CEF5D-FC6F-1825-71CF-8868D42C16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6614" y="3791815"/>
            <a:ext cx="27940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48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B651C-4E03-9361-1C6B-1BD0759D7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686A4C-963C-130A-FD96-6F1D81CB8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69" t="18583" r="19377"/>
          <a:stretch/>
        </p:blipFill>
        <p:spPr>
          <a:xfrm>
            <a:off x="2026094" y="147721"/>
            <a:ext cx="3035448" cy="27432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B55BAD-5C1A-92C5-DB3B-72AFAC00D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357" t="18457"/>
          <a:stretch/>
        </p:blipFill>
        <p:spPr>
          <a:xfrm>
            <a:off x="8926743" y="3977071"/>
            <a:ext cx="3075416" cy="27432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AD7DE1-F124-3E13-28F1-EAC5EA0DFB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648" t="17384" r="19165"/>
          <a:stretch/>
        </p:blipFill>
        <p:spPr>
          <a:xfrm>
            <a:off x="8916093" y="1132216"/>
            <a:ext cx="3119591" cy="2743200"/>
          </a:xfrm>
          <a:prstGeom prst="rect">
            <a:avLst/>
          </a:prstGeom>
          <a:noFill/>
        </p:spPr>
      </p:pic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35FDBE54-B4DC-3B04-AE1F-FA2BD1331A05}"/>
              </a:ext>
            </a:extLst>
          </p:cNvPr>
          <p:cNvSpPr/>
          <p:nvPr/>
        </p:nvSpPr>
        <p:spPr>
          <a:xfrm>
            <a:off x="2754086" y="5423859"/>
            <a:ext cx="6041880" cy="526931"/>
          </a:xfrm>
          <a:prstGeom prst="wedgeRectCallout">
            <a:avLst>
              <a:gd name="adj1" fmla="val 67428"/>
              <a:gd name="adj2" fmla="val -2205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4. Mask affected regions around point 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radio sources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E950CC-11D7-1FEE-AF07-11AAF83206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695" t="18448" r="19251"/>
          <a:stretch/>
        </p:blipFill>
        <p:spPr>
          <a:xfrm>
            <a:off x="5491396" y="1160916"/>
            <a:ext cx="3139342" cy="2743200"/>
          </a:xfrm>
          <a:prstGeom prst="rect">
            <a:avLst/>
          </a:prstGeom>
          <a:noFill/>
        </p:spPr>
      </p:pic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51FA99D8-2009-76B9-2AAB-E50EBF48BFD6}"/>
              </a:ext>
            </a:extLst>
          </p:cNvPr>
          <p:cNvSpPr/>
          <p:nvPr/>
        </p:nvSpPr>
        <p:spPr>
          <a:xfrm>
            <a:off x="3799114" y="4309330"/>
            <a:ext cx="5006960" cy="526931"/>
          </a:xfrm>
          <a:prstGeom prst="wedgeRectCallout">
            <a:avLst>
              <a:gd name="adj1" fmla="val 66846"/>
              <a:gd name="adj2" fmla="val -17825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3. Mask R</a:t>
            </a:r>
            <a:r>
              <a:rPr lang="en-US" sz="2000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200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regions around 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galaxy clusters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F13C9-1602-531E-3551-469D1DF007F4}"/>
              </a:ext>
            </a:extLst>
          </p:cNvPr>
          <p:cNvSpPr txBox="1"/>
          <p:nvPr/>
        </p:nvSpPr>
        <p:spPr>
          <a:xfrm>
            <a:off x="3124200" y="3706827"/>
            <a:ext cx="3341914" cy="400110"/>
          </a:xfrm>
          <a:prstGeom prst="wedgeRectCallout">
            <a:avLst>
              <a:gd name="adj1" fmla="val 31988"/>
              <a:gd name="adj2" fmla="val -11269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2. Correct for </a:t>
            </a:r>
            <a:r>
              <a:rPr lang="en-US" sz="2000" b="1" dirty="0">
                <a:cs typeface="Times New Roman" panose="02020603050405020304" pitchFamily="18" charset="0"/>
              </a:rPr>
              <a:t>Galactic dust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49424C-9D2D-4EC7-1EA2-8B0ABD7D7EF0}"/>
              </a:ext>
            </a:extLst>
          </p:cNvPr>
          <p:cNvSpPr txBox="1"/>
          <p:nvPr/>
        </p:nvSpPr>
        <p:spPr>
          <a:xfrm>
            <a:off x="97031" y="2896452"/>
            <a:ext cx="4779313" cy="707886"/>
          </a:xfrm>
          <a:prstGeom prst="wedgeRectCallout">
            <a:avLst>
              <a:gd name="adj1" fmla="val -1209"/>
              <a:gd name="adj2" fmla="val -10811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1</a:t>
            </a:r>
            <a:r>
              <a:rPr lang="en-US" sz="2000" b="0" dirty="0">
                <a:cs typeface="Times New Roman" panose="02020603050405020304" pitchFamily="18" charset="0"/>
              </a:rPr>
              <a:t>. Correct for the </a:t>
            </a:r>
            <a:r>
              <a:rPr lang="en-US" sz="2000" b="1" dirty="0">
                <a:cs typeface="Times New Roman" panose="02020603050405020304" pitchFamily="18" charset="0"/>
              </a:rPr>
              <a:t>Cosmic Infrared Background</a:t>
            </a:r>
            <a:endParaRPr lang="en-US" sz="2000" b="0" dirty="0"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6CECC9-ECA3-88E8-D02C-2E659B26F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85" t="1" r="52412" b="89124"/>
          <a:stretch/>
        </p:blipFill>
        <p:spPr>
          <a:xfrm>
            <a:off x="147163" y="430120"/>
            <a:ext cx="1828800" cy="547613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31D396-9D23-188D-ABD9-02BB67B6D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84" t="1523" r="40071" b="90755"/>
          <a:stretch/>
        </p:blipFill>
        <p:spPr>
          <a:xfrm>
            <a:off x="161126" y="1251857"/>
            <a:ext cx="1828800" cy="456672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9789CA-441E-C0F4-4D18-C8EEC8D5279A}"/>
              </a:ext>
            </a:extLst>
          </p:cNvPr>
          <p:cNvSpPr txBox="1"/>
          <p:nvPr/>
        </p:nvSpPr>
        <p:spPr>
          <a:xfrm>
            <a:off x="5444466" y="182089"/>
            <a:ext cx="6703000" cy="6309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500" b="1" dirty="0">
                <a:cs typeface="Times New Roman" panose="02020603050405020304" pitchFamily="18" charset="0"/>
              </a:rPr>
              <a:t>Preparing the y-map for stacking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862DD4-B7DA-BC8F-B3BD-6FD0A3F94055}"/>
              </a:ext>
            </a:extLst>
          </p:cNvPr>
          <p:cNvCxnSpPr>
            <a:cxnSpLocks/>
          </p:cNvCxnSpPr>
          <p:nvPr/>
        </p:nvCxnSpPr>
        <p:spPr>
          <a:xfrm>
            <a:off x="4876344" y="1981679"/>
            <a:ext cx="1005982" cy="3701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B934EC2-C58F-ECE8-C5E0-B7164604F927}"/>
              </a:ext>
            </a:extLst>
          </p:cNvPr>
          <p:cNvCxnSpPr>
            <a:cxnSpLocks/>
          </p:cNvCxnSpPr>
          <p:nvPr/>
        </p:nvCxnSpPr>
        <p:spPr>
          <a:xfrm>
            <a:off x="8193386" y="2601798"/>
            <a:ext cx="1355967" cy="20901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D38FC4-C2CB-25CF-DC98-682848CA1210}"/>
              </a:ext>
            </a:extLst>
          </p:cNvPr>
          <p:cNvCxnSpPr>
            <a:cxnSpLocks/>
          </p:cNvCxnSpPr>
          <p:nvPr/>
        </p:nvCxnSpPr>
        <p:spPr>
          <a:xfrm>
            <a:off x="11312165" y="3469239"/>
            <a:ext cx="246668" cy="89856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C67B484-CC72-13F7-31D8-609B817B9BA0}"/>
              </a:ext>
            </a:extLst>
          </p:cNvPr>
          <p:cNvSpPr txBox="1"/>
          <p:nvPr/>
        </p:nvSpPr>
        <p:spPr>
          <a:xfrm>
            <a:off x="97031" y="6325653"/>
            <a:ext cx="6105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cs typeface="Times New Roman" panose="02020603050405020304" pitchFamily="18" charset="0"/>
              </a:rPr>
              <a:t>Das, Chiang &amp; Mathur, 2023, ApJ, 951, 125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5F1E07-DCA5-4547-4020-672F672529A6}"/>
              </a:ext>
            </a:extLst>
          </p:cNvPr>
          <p:cNvSpPr txBox="1"/>
          <p:nvPr/>
        </p:nvSpPr>
        <p:spPr>
          <a:xfrm>
            <a:off x="475488" y="5956321"/>
            <a:ext cx="830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Stack at a fixed fraction of virial radius up to </a:t>
            </a:r>
            <a:r>
              <a:rPr lang="en-US" b="1" dirty="0">
                <a:cs typeface="Times New Roman" panose="02020603050405020304" pitchFamily="18" charset="0"/>
              </a:rPr>
              <a:t>8R</a:t>
            </a:r>
            <a:r>
              <a:rPr lang="en-US" b="1" baseline="-25000" dirty="0">
                <a:cs typeface="Times New Roman" panose="02020603050405020304" pitchFamily="18" charset="0"/>
              </a:rPr>
              <a:t>200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(instead of fixed angular size)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597F01-F138-9B02-FBD6-FEAE7AD33986}"/>
              </a:ext>
            </a:extLst>
          </p:cNvPr>
          <p:cNvSpPr txBox="1"/>
          <p:nvPr/>
        </p:nvSpPr>
        <p:spPr>
          <a:xfrm>
            <a:off x="4378722" y="226873"/>
            <a:ext cx="497622" cy="4770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b="1" dirty="0"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C7EDC9-39B1-0E86-7A60-0D47D27D1DB9}"/>
              </a:ext>
            </a:extLst>
          </p:cNvPr>
          <p:cNvSpPr txBox="1"/>
          <p:nvPr/>
        </p:nvSpPr>
        <p:spPr>
          <a:xfrm>
            <a:off x="7695764" y="1389953"/>
            <a:ext cx="497622" cy="4770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b="1" dirty="0"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BA32DE-7EBD-AE37-132B-F0267F935BC0}"/>
              </a:ext>
            </a:extLst>
          </p:cNvPr>
          <p:cNvSpPr txBox="1"/>
          <p:nvPr/>
        </p:nvSpPr>
        <p:spPr>
          <a:xfrm>
            <a:off x="11186688" y="1341194"/>
            <a:ext cx="497622" cy="4770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b="1" dirty="0"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93C9FA-F616-9D8B-2651-F4922D66F1D1}"/>
              </a:ext>
            </a:extLst>
          </p:cNvPr>
          <p:cNvSpPr txBox="1"/>
          <p:nvPr/>
        </p:nvSpPr>
        <p:spPr>
          <a:xfrm>
            <a:off x="10586503" y="4199373"/>
            <a:ext cx="497622" cy="4770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b="1" dirty="0">
                <a:cs typeface="Times New Roman" panose="02020603050405020304" pitchFamily="18" charset="0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1971000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FF86BA0-3E6D-2186-3AE3-A5A98C3C2507}"/>
                  </a:ext>
                </a:extLst>
              </p:cNvPr>
              <p:cNvSpPr/>
              <p:nvPr/>
            </p:nvSpPr>
            <p:spPr>
              <a:xfrm>
                <a:off x="1355330" y="5632018"/>
                <a:ext cx="9695013" cy="64633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𝒕𝒐𝒕</m:t>
                        </m:r>
                      </m:sub>
                    </m:sSub>
                    <m:r>
                      <a:rPr lang="en-US" sz="3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000" b="1" i="1" smtClean="0">
                            <a:solidFill>
                              <a:srgbClr val="0053F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 i="1" smtClean="0">
                            <a:solidFill>
                              <a:srgbClr val="0053F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3000" b="1" i="1" smtClean="0">
                            <a:solidFill>
                              <a:srgbClr val="0053F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3000" b="1" i="1" smtClean="0">
                            <a:solidFill>
                              <a:srgbClr val="0053F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sub>
                    </m:sSub>
                    <m:r>
                      <a:rPr lang="en-US" sz="3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sub>
                    </m:sSub>
                    <m:sSub>
                      <m:sSubPr>
                        <m:ctrlP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sub>
                    </m:sSub>
                    <m:r>
                      <a:rPr lang="en-US" sz="30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3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𝒛𝒑</m:t>
                        </m:r>
                      </m:sub>
                    </m:sSub>
                    <m:r>
                      <a:rPr lang="en-US" sz="30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3000" b="1" i="1" smtClean="0">
                            <a:solidFill>
                              <a:srgbClr val="0053F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 i="1" smtClean="0">
                            <a:solidFill>
                              <a:srgbClr val="0053F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3000" b="1" i="1" smtClean="0">
                            <a:solidFill>
                              <a:srgbClr val="0053F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3000" b="1" i="1" smtClean="0">
                            <a:solidFill>
                              <a:srgbClr val="0053F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sub>
                    </m:sSub>
                    <m:r>
                      <a:rPr lang="en-US" sz="3000" b="1" i="1" smtClean="0">
                        <a:solidFill>
                          <a:srgbClr val="0053F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000" dirty="0">
                    <a:solidFill>
                      <a:schemeClr val="bg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3000" baseline="-250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30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000" i="1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r </a:t>
                </a:r>
                <a:r>
                  <a:rPr lang="en-US" sz="30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|M</a:t>
                </a:r>
                <a:r>
                  <a:rPr lang="en-US" sz="3000" baseline="-250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500</a:t>
                </a:r>
                <a:r>
                  <a:rPr lang="en-US" sz="30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3000" i="1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30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)⊛beam</a:t>
                </a:r>
                <a:r>
                  <a:rPr lang="en-US" sz="3000" baseline="-250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ACT</a:t>
                </a:r>
                <a:endParaRPr lang="en-US" sz="3000" dirty="0">
                  <a:solidFill>
                    <a:schemeClr val="tx1"/>
                  </a:solidFill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FF86BA0-3E6D-2186-3AE3-A5A98C3C25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330" y="5632018"/>
                <a:ext cx="9695013" cy="646331"/>
              </a:xfrm>
              <a:prstGeom prst="roundRect">
                <a:avLst/>
              </a:prstGeom>
              <a:blipFill>
                <a:blip r:embed="rId2"/>
                <a:stretch>
                  <a:fillRect t="-3774" b="-1698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74AE7C2-0603-A960-0266-DB9DEA6F857C}"/>
              </a:ext>
            </a:extLst>
          </p:cNvPr>
          <p:cNvSpPr txBox="1"/>
          <p:nvPr/>
        </p:nvSpPr>
        <p:spPr>
          <a:xfrm>
            <a:off x="7815942" y="6241014"/>
            <a:ext cx="3962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cs typeface="Times New Roman" panose="02020603050405020304" pitchFamily="18" charset="0"/>
              </a:rPr>
              <a:t>e</a:t>
            </a:r>
            <a:r>
              <a:rPr lang="en-US" dirty="0">
                <a:cs typeface="Times New Roman" panose="02020603050405020304" pitchFamily="18" charset="0"/>
              </a:rPr>
              <a:t> from Nagai+2007, Arnaud+2010</a:t>
            </a:r>
          </a:p>
          <a:p>
            <a:r>
              <a:rPr lang="en-US" dirty="0">
                <a:cs typeface="Times New Roman" panose="02020603050405020304" pitchFamily="18" charset="0"/>
              </a:rPr>
              <a:t> 2-halo term from Vikram+2017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E1D45E-C862-4B19-8E49-BCBCD871F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897" y="1669920"/>
            <a:ext cx="3962401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A09DAA-9622-DBED-552F-A94B5EF707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86"/>
          <a:stretch/>
        </p:blipFill>
        <p:spPr>
          <a:xfrm>
            <a:off x="239702" y="1012714"/>
            <a:ext cx="5820464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3C8C8A-F014-6DE7-B4EA-085D98389E7D}"/>
              </a:ext>
            </a:extLst>
          </p:cNvPr>
          <p:cNvSpPr txBox="1"/>
          <p:nvPr/>
        </p:nvSpPr>
        <p:spPr>
          <a:xfrm>
            <a:off x="97031" y="6325653"/>
            <a:ext cx="6105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cs typeface="Times New Roman" panose="02020603050405020304" pitchFamily="18" charset="0"/>
              </a:rPr>
              <a:t>Das, Chiang &amp; Mathur, 2023, ApJ, 951, 125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8CB1FD-823A-3771-E6C8-C43628E54DDE}"/>
              </a:ext>
            </a:extLst>
          </p:cNvPr>
          <p:cNvSpPr txBox="1"/>
          <p:nvPr/>
        </p:nvSpPr>
        <p:spPr>
          <a:xfrm>
            <a:off x="10886" y="119762"/>
            <a:ext cx="1218111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chemeClr val="tx1"/>
                </a:solidFill>
                <a:cs typeface="Times New Roman" panose="02020603050405020304" pitchFamily="18" charset="0"/>
              </a:rPr>
              <a:t>Cross-correlation with </a:t>
            </a:r>
            <a:r>
              <a:rPr lang="en-US" sz="3400" dirty="0">
                <a:cs typeface="Times New Roman" panose="02020603050405020304" pitchFamily="18" charset="0"/>
              </a:rPr>
              <a:t>0</a:t>
            </a:r>
            <a:r>
              <a:rPr lang="en-US" sz="3400" dirty="0">
                <a:solidFill>
                  <a:schemeClr val="tx1"/>
                </a:solidFill>
                <a:cs typeface="Times New Roman" panose="02020603050405020304" pitchFamily="18" charset="0"/>
              </a:rPr>
              <a:t>.63 million WISExSuperCosmos galaxies</a:t>
            </a:r>
          </a:p>
        </p:txBody>
      </p:sp>
    </p:spTree>
    <p:extLst>
      <p:ext uri="{BB962C8B-B14F-4D97-AF65-F5344CB8AC3E}">
        <p14:creationId xmlns:p14="http://schemas.microsoft.com/office/powerpoint/2010/main" val="1654416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21FB0-E10B-4B1A-BC32-28E306BF1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47" b="209"/>
          <a:stretch/>
        </p:blipFill>
        <p:spPr>
          <a:xfrm>
            <a:off x="235947" y="1408324"/>
            <a:ext cx="6538689" cy="5029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9A41A68-616D-B798-2FFC-9851A2A7332C}"/>
                  </a:ext>
                </a:extLst>
              </p:cNvPr>
              <p:cNvSpPr txBox="1"/>
              <p:nvPr/>
            </p:nvSpPr>
            <p:spPr>
              <a:xfrm>
                <a:off x="4680451" y="306581"/>
                <a:ext cx="7433187" cy="9324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𝐘</m:t>
                              </m:r>
                            </m:e>
                          </m:acc>
                        </m:e>
                        <m:sub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𝐑𝟓𝟎𝟎</m:t>
                          </m:r>
                        </m:sub>
                        <m:sup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𝐬𝐩𝐡</m:t>
                          </m:r>
                        </m:sup>
                      </m:sSubSup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  <m:sub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𝟓𝟎𝟎</m:t>
                          </m:r>
                        </m:sub>
                      </m:sSub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b>
                                  <m:r>
                                    <a:rPr lang="en-US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𝐜</m:t>
                                  </m:r>
                                </m:e>
                                <m:sup>
                                  <m:r>
                                    <a:rPr lang="en-US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</m:d>
                        </m:e>
                        <m:sup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sup>
                      </m:sSup>
                      <m:nary>
                        <m:naryPr>
                          <m:limLoc m:val="undOvr"/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𝐑</m:t>
                              </m:r>
                            </m:e>
                            <m:sub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𝟓𝟎𝟎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𝐞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𝐌</m:t>
                                  </m:r>
                                </m:e>
                                <m:sub>
                                  <m:r>
                                    <a:rPr lang="en-US" b="1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𝟓𝟎𝟎</m:t>
                                  </m:r>
                                </m:sub>
                              </m:sSub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𝐳</m:t>
                              </m:r>
                            </m:e>
                          </m:d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𝛑</m:t>
                          </m:r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𝐝𝐫</m:t>
                          </m:r>
                        </m:e>
                      </m:nary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𝟓𝟎𝟎</m:t>
                              </m:r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𝐌𝐩𝐜</m:t>
                              </m:r>
                            </m:e>
                          </m:d>
                        </m:e>
                        <m:sup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9A41A68-616D-B798-2FFC-9851A2A73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451" y="306581"/>
                <a:ext cx="7433187" cy="932499"/>
              </a:xfrm>
              <a:prstGeom prst="rect">
                <a:avLst/>
              </a:prstGeom>
              <a:blipFill>
                <a:blip r:embed="rId3"/>
                <a:stretch>
                  <a:fillRect t="-102667" b="-16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C9C55981-5E5B-EBD3-F69F-ADE3758942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85"/>
          <a:stretch/>
        </p:blipFill>
        <p:spPr>
          <a:xfrm>
            <a:off x="7493829" y="1408324"/>
            <a:ext cx="4602209" cy="47243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D67ED7-0291-0308-024F-709C49C766EA}"/>
              </a:ext>
            </a:extLst>
          </p:cNvPr>
          <p:cNvSpPr txBox="1"/>
          <p:nvPr/>
        </p:nvSpPr>
        <p:spPr>
          <a:xfrm>
            <a:off x="78362" y="255922"/>
            <a:ext cx="45384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cs typeface="Times New Roman" panose="02020603050405020304" pitchFamily="18" charset="0"/>
              </a:rPr>
              <a:t>Thermal energy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32A336-600C-BEF4-1627-05878B3A40C4}"/>
              </a:ext>
            </a:extLst>
          </p:cNvPr>
          <p:cNvSpPr/>
          <p:nvPr/>
        </p:nvSpPr>
        <p:spPr>
          <a:xfrm>
            <a:off x="7261412" y="4260273"/>
            <a:ext cx="1521357" cy="1108696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F74760-6B77-FEA2-DC83-A070314F79CE}"/>
              </a:ext>
            </a:extLst>
          </p:cNvPr>
          <p:cNvCxnSpPr>
            <a:cxnSpLocks/>
          </p:cNvCxnSpPr>
          <p:nvPr/>
        </p:nvCxnSpPr>
        <p:spPr>
          <a:xfrm flipH="1">
            <a:off x="6784650" y="5368969"/>
            <a:ext cx="476762" cy="10685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5289F-CAB5-AFA9-8DAB-CA5C7E0A202D}"/>
              </a:ext>
            </a:extLst>
          </p:cNvPr>
          <p:cNvCxnSpPr>
            <a:cxnSpLocks/>
          </p:cNvCxnSpPr>
          <p:nvPr/>
        </p:nvCxnSpPr>
        <p:spPr>
          <a:xfrm flipH="1" flipV="1">
            <a:off x="6784650" y="1401722"/>
            <a:ext cx="476762" cy="28585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311D25D-8A96-8647-57E0-BB6C5567C446}"/>
              </a:ext>
            </a:extLst>
          </p:cNvPr>
          <p:cNvSpPr txBox="1"/>
          <p:nvPr/>
        </p:nvSpPr>
        <p:spPr>
          <a:xfrm>
            <a:off x="10919012" y="5808518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Lim+2018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00ED51-C50D-546B-50C1-22E751C51349}"/>
              </a:ext>
            </a:extLst>
          </p:cNvPr>
          <p:cNvSpPr txBox="1"/>
          <p:nvPr/>
        </p:nvSpPr>
        <p:spPr>
          <a:xfrm>
            <a:off x="3043097" y="6399354"/>
            <a:ext cx="6105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cs typeface="Times New Roman" panose="02020603050405020304" pitchFamily="18" charset="0"/>
              </a:rPr>
              <a:t>Das, Chiang &amp; Mathur, 2023, ApJ, 951, 125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58728C-012E-CA4E-8736-54ADE8FA0C83}"/>
              </a:ext>
            </a:extLst>
          </p:cNvPr>
          <p:cNvCxnSpPr>
            <a:cxnSpLocks/>
          </p:cNvCxnSpPr>
          <p:nvPr/>
        </p:nvCxnSpPr>
        <p:spPr>
          <a:xfrm flipH="1">
            <a:off x="4297394" y="2276856"/>
            <a:ext cx="2349831" cy="349238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1CB7F5E-5064-264E-3CEB-26BF7B724A66}"/>
              </a:ext>
            </a:extLst>
          </p:cNvPr>
          <p:cNvSpPr txBox="1"/>
          <p:nvPr/>
        </p:nvSpPr>
        <p:spPr>
          <a:xfrm rot="18139832">
            <a:off x="4477436" y="3758260"/>
            <a:ext cx="23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cs typeface="Times New Roman" panose="02020603050405020304" pitchFamily="18" charset="0"/>
              </a:rPr>
              <a:t>expected from groups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7D127-CCE1-60ED-CC8B-B42DC8E8E3E7}"/>
              </a:ext>
            </a:extLst>
          </p:cNvPr>
          <p:cNvSpPr txBox="1"/>
          <p:nvPr/>
        </p:nvSpPr>
        <p:spPr>
          <a:xfrm>
            <a:off x="10624457" y="4506685"/>
            <a:ext cx="990600" cy="7293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EAB5F78-C186-9A42-E1D6-60C7665D8A81}"/>
              </a:ext>
            </a:extLst>
          </p:cNvPr>
          <p:cNvSpPr/>
          <p:nvPr/>
        </p:nvSpPr>
        <p:spPr>
          <a:xfrm rot="324273">
            <a:off x="3262067" y="1543771"/>
            <a:ext cx="3072901" cy="4168994"/>
          </a:xfrm>
          <a:custGeom>
            <a:avLst/>
            <a:gdLst>
              <a:gd name="connsiteX0" fmla="*/ 2889504 w 2889504"/>
              <a:gd name="connsiteY0" fmla="*/ 0 h 3621024"/>
              <a:gd name="connsiteX1" fmla="*/ 1591056 w 2889504"/>
              <a:gd name="connsiteY1" fmla="*/ 886968 h 3621024"/>
              <a:gd name="connsiteX2" fmla="*/ 0 w 2889504"/>
              <a:gd name="connsiteY2" fmla="*/ 3621024 h 362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3621024">
                <a:moveTo>
                  <a:pt x="2889504" y="0"/>
                </a:moveTo>
                <a:cubicBezTo>
                  <a:pt x="2481072" y="141732"/>
                  <a:pt x="2072640" y="283464"/>
                  <a:pt x="1591056" y="886968"/>
                </a:cubicBezTo>
                <a:cubicBezTo>
                  <a:pt x="1109472" y="1490472"/>
                  <a:pt x="554736" y="2555748"/>
                  <a:pt x="0" y="3621024"/>
                </a:cubicBezTo>
              </a:path>
            </a:pathLst>
          </a:custGeom>
          <a:noFill/>
          <a:ln w="762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F956D5-C1BE-7680-23EF-9F45E5D4E426}"/>
              </a:ext>
            </a:extLst>
          </p:cNvPr>
          <p:cNvCxnSpPr/>
          <p:nvPr/>
        </p:nvCxnSpPr>
        <p:spPr>
          <a:xfrm>
            <a:off x="3304521" y="1475716"/>
            <a:ext cx="0" cy="4305643"/>
          </a:xfrm>
          <a:prstGeom prst="line">
            <a:avLst/>
          </a:prstGeom>
          <a:ln w="38100">
            <a:solidFill>
              <a:srgbClr val="FF40FF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0310FF5-AE64-BD8A-C6FC-6D1148C750F5}"/>
              </a:ext>
            </a:extLst>
          </p:cNvPr>
          <p:cNvSpPr txBox="1"/>
          <p:nvPr/>
        </p:nvSpPr>
        <p:spPr>
          <a:xfrm>
            <a:off x="1475716" y="2609268"/>
            <a:ext cx="1905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 Non-detection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B18BC5-E8A8-5289-D449-9D318CE59A91}"/>
              </a:ext>
            </a:extLst>
          </p:cNvPr>
          <p:cNvSpPr txBox="1"/>
          <p:nvPr/>
        </p:nvSpPr>
        <p:spPr>
          <a:xfrm>
            <a:off x="3239633" y="1486203"/>
            <a:ext cx="144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Detection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CB3F65-B0A4-EE36-55A4-93E28986E4DE}"/>
              </a:ext>
            </a:extLst>
          </p:cNvPr>
          <p:cNvSpPr txBox="1"/>
          <p:nvPr/>
        </p:nvSpPr>
        <p:spPr>
          <a:xfrm rot="19369196">
            <a:off x="1110572" y="4375644"/>
            <a:ext cx="2398099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expected from clusters</a:t>
            </a:r>
          </a:p>
        </p:txBody>
      </p:sp>
    </p:spTree>
    <p:extLst>
      <p:ext uri="{BB962C8B-B14F-4D97-AF65-F5344CB8AC3E}">
        <p14:creationId xmlns:p14="http://schemas.microsoft.com/office/powerpoint/2010/main" val="250279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3F2A49-FDF2-3092-8039-310E75D5E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85177"/>
            <a:ext cx="54864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F98994-EA67-3EE4-C5B0-FDC004867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0" y="1485177"/>
            <a:ext cx="54864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84D36B-62DA-96C8-C2A9-750230B13071}"/>
              </a:ext>
            </a:extLst>
          </p:cNvPr>
          <p:cNvSpPr txBox="1"/>
          <p:nvPr/>
        </p:nvSpPr>
        <p:spPr>
          <a:xfrm>
            <a:off x="1847189" y="6304002"/>
            <a:ext cx="84976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Times New Roman" panose="02020603050405020304" pitchFamily="18" charset="0"/>
              </a:rPr>
              <a:t>Das, Truong, Chiang &amp; Mathur 2025 (under review)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02507D-0FAC-AB63-1B42-A0A98F09BC53}"/>
              </a:ext>
            </a:extLst>
          </p:cNvPr>
          <p:cNvSpPr txBox="1"/>
          <p:nvPr/>
        </p:nvSpPr>
        <p:spPr>
          <a:xfrm>
            <a:off x="772562" y="169881"/>
            <a:ext cx="1064687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dirty="0">
                <a:solidFill>
                  <a:schemeClr val="tx1"/>
                </a:solidFill>
                <a:cs typeface="Times New Roman" panose="02020603050405020304" pitchFamily="18" charset="0"/>
              </a:rPr>
              <a:t>Cross-correlation with 2.5 million WISExDESI galaxies</a:t>
            </a:r>
          </a:p>
          <a:p>
            <a:pPr algn="ctr"/>
            <a:r>
              <a:rPr lang="en-US" sz="3500" dirty="0">
                <a:cs typeface="Times New Roman" panose="02020603050405020304" pitchFamily="18" charset="0"/>
              </a:rPr>
              <a:t>(0.7 million quiescent and 1.8 million star-forming)</a:t>
            </a:r>
            <a:endParaRPr lang="en-US" sz="35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45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7D4009-5C94-0D71-7587-7F13719DB6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/>
          <a:stretch/>
        </p:blipFill>
        <p:spPr>
          <a:xfrm>
            <a:off x="299897" y="368450"/>
            <a:ext cx="5029200" cy="43207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68D1A7-6EBA-251D-3852-147303FC13A5}"/>
              </a:ext>
            </a:extLst>
          </p:cNvPr>
          <p:cNvSpPr txBox="1"/>
          <p:nvPr/>
        </p:nvSpPr>
        <p:spPr>
          <a:xfrm>
            <a:off x="68277" y="4826070"/>
            <a:ext cx="5579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Standard GNFW profile is good enough to explain the data </a:t>
            </a:r>
            <a:r>
              <a:rPr lang="en-US" sz="2400" dirty="0"/>
              <a:t>(a flatter/steeper profile is not required)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F1101-F40B-31EB-F09A-5066BF912AE2}"/>
              </a:ext>
            </a:extLst>
          </p:cNvPr>
          <p:cNvSpPr txBox="1"/>
          <p:nvPr/>
        </p:nvSpPr>
        <p:spPr>
          <a:xfrm>
            <a:off x="1847189" y="6304002"/>
            <a:ext cx="84976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Times New Roman" panose="02020603050405020304" pitchFamily="18" charset="0"/>
              </a:rPr>
              <a:t>Das, Truong, Chiang &amp; Mathur 2025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3074956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B4296-4319-26D4-C918-F9E462C97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71CDE2-AE2D-1626-34BE-C019DE224DC7}"/>
              </a:ext>
            </a:extLst>
          </p:cNvPr>
          <p:cNvSpPr txBox="1"/>
          <p:nvPr/>
        </p:nvSpPr>
        <p:spPr>
          <a:xfrm>
            <a:off x="5854574" y="4862246"/>
            <a:ext cx="6337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Quiescent galaxies are consistent with self-similarity of thermal energy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Star-forming galaxies are not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9C2762-0C10-D9E4-4297-16BEC495E6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/>
          <a:stretch/>
        </p:blipFill>
        <p:spPr>
          <a:xfrm>
            <a:off x="299897" y="368450"/>
            <a:ext cx="5029200" cy="4320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063D4A-C5DE-D611-7C68-F17730CE3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703" y="368450"/>
            <a:ext cx="5486400" cy="45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8BBF5A-4879-5B19-4E63-E70819180507}"/>
              </a:ext>
            </a:extLst>
          </p:cNvPr>
          <p:cNvSpPr txBox="1"/>
          <p:nvPr/>
        </p:nvSpPr>
        <p:spPr>
          <a:xfrm>
            <a:off x="68277" y="4826070"/>
            <a:ext cx="5579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Standard GNFW profile is good enough to explain the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A3B3E3-BEAA-D777-2D2E-C678009E74AA}"/>
              </a:ext>
            </a:extLst>
          </p:cNvPr>
          <p:cNvSpPr txBox="1"/>
          <p:nvPr/>
        </p:nvSpPr>
        <p:spPr>
          <a:xfrm>
            <a:off x="1847189" y="6304002"/>
            <a:ext cx="84976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Times New Roman" panose="02020603050405020304" pitchFamily="18" charset="0"/>
              </a:rPr>
              <a:t>Das, Truong, Chiang &amp; Mathur 2025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4235382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EA7F8-C60A-22DB-04B4-063F29B97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F792A3-D8CA-B77E-8A18-97B3096242A7}"/>
              </a:ext>
            </a:extLst>
          </p:cNvPr>
          <p:cNvSpPr txBox="1"/>
          <p:nvPr/>
        </p:nvSpPr>
        <p:spPr>
          <a:xfrm>
            <a:off x="371192" y="2228671"/>
            <a:ext cx="11449615" cy="24006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0" dirty="0"/>
              <a:t>2. CGM in X-ray emission (individual galaxies)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53963F-1DFC-99D7-2559-38DE326F2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35" y="4771875"/>
            <a:ext cx="11311128" cy="1881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31CC45-BC64-8161-B0E7-FEB34FD0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5" y="118454"/>
            <a:ext cx="11311128" cy="211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33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as explosion&#10;&#10;Description automatically generated">
            <a:extLst>
              <a:ext uri="{FF2B5EF4-FFF2-40B4-BE49-F238E27FC236}">
                <a16:creationId xmlns:a16="http://schemas.microsoft.com/office/drawing/2014/main" id="{17F2DC87-CF58-04F5-4E9C-1D08618C0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536629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162A5B-87D4-FC4A-C0A2-0FF7CF2B0B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135" y="1492070"/>
            <a:ext cx="5318267" cy="457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3AA293-78E1-C3CE-B3FF-30DAB606A46F}"/>
              </a:ext>
            </a:extLst>
          </p:cNvPr>
          <p:cNvSpPr txBox="1"/>
          <p:nvPr/>
        </p:nvSpPr>
        <p:spPr>
          <a:xfrm>
            <a:off x="106135" y="6153466"/>
            <a:ext cx="5318267" cy="5539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cs typeface="Times New Roman" panose="02020603050405020304" pitchFamily="18" charset="0"/>
              </a:rPr>
              <a:t>Das et al. 2019c, ApJ, 887, 257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31F59-3DF0-00D4-0558-64BF671D72CA}"/>
              </a:ext>
            </a:extLst>
          </p:cNvPr>
          <p:cNvSpPr txBox="1"/>
          <p:nvPr/>
        </p:nvSpPr>
        <p:spPr>
          <a:xfrm>
            <a:off x="5540733" y="257103"/>
            <a:ext cx="6545132" cy="65248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cs typeface="Times New Roman" panose="02020603050405020304" pitchFamily="18" charset="0"/>
              </a:rPr>
              <a:t>~90-95% of the total soft X-ray emission is </a:t>
            </a:r>
            <a:r>
              <a:rPr lang="en-US" sz="2200" b="1" dirty="0">
                <a:cs typeface="Times New Roman" panose="02020603050405020304" pitchFamily="18" charset="0"/>
              </a:rPr>
              <a:t>soft X-ray background (SXB)</a:t>
            </a:r>
            <a:r>
              <a:rPr lang="en-US" sz="2200" dirty="0">
                <a:cs typeface="Times New Roman" panose="02020603050405020304" pitchFamily="18" charset="0"/>
              </a:rPr>
              <a:t> consisting of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200" dirty="0">
                <a:cs typeface="Times New Roman" panose="02020603050405020304" pitchFamily="18" charset="0"/>
              </a:rPr>
              <a:t>Photon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b="1" dirty="0">
                <a:cs typeface="Times New Roman" panose="02020603050405020304" pitchFamily="18" charset="0"/>
              </a:rPr>
              <a:t>Solar Wind Charge eXchange</a:t>
            </a:r>
            <a:r>
              <a:rPr lang="en-US" sz="2200" dirty="0">
                <a:cs typeface="Times New Roman" panose="02020603050405020304" pitchFamily="18" charset="0"/>
              </a:rPr>
              <a:t>: </a:t>
            </a:r>
            <a:r>
              <a:rPr lang="en-US" sz="2200" i="1" dirty="0">
                <a:cs typeface="Times New Roman" panose="02020603050405020304" pitchFamily="18" charset="0"/>
              </a:rPr>
              <a:t>f(sky, time)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cs typeface="Times New Roman" panose="02020603050405020304" pitchFamily="18" charset="0"/>
              </a:rPr>
              <a:t>Local Hot Bubble: </a:t>
            </a:r>
            <a:r>
              <a:rPr lang="en-US" sz="2200" i="1" dirty="0">
                <a:cs typeface="Times New Roman" panose="02020603050405020304" pitchFamily="18" charset="0"/>
              </a:rPr>
              <a:t>f(sky)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cs typeface="Times New Roman" panose="02020603050405020304" pitchFamily="18" charset="0"/>
              </a:rPr>
              <a:t>Virial phase in Galactic Halo: </a:t>
            </a:r>
            <a:r>
              <a:rPr lang="en-US" sz="2200" i="1" dirty="0">
                <a:cs typeface="Times New Roman" panose="02020603050405020304" pitchFamily="18" charset="0"/>
              </a:rPr>
              <a:t>f(sky)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b="1" dirty="0">
                <a:cs typeface="Times New Roman" panose="02020603050405020304" pitchFamily="18" charset="0"/>
              </a:rPr>
              <a:t>Super-virial phase in Galactic Halo: </a:t>
            </a:r>
            <a:r>
              <a:rPr lang="en-US" sz="2200" b="1" i="1" dirty="0">
                <a:cs typeface="Times New Roman" panose="02020603050405020304" pitchFamily="18" charset="0"/>
              </a:rPr>
              <a:t>f(sky)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cs typeface="Times New Roman" panose="02020603050405020304" pitchFamily="18" charset="0"/>
              </a:rPr>
              <a:t>Undetected unresolved point sources (CXB)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cs typeface="Times New Roman" panose="02020603050405020304" pitchFamily="18" charset="0"/>
              </a:rPr>
              <a:t>Fluorescent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200" dirty="0">
                <a:cs typeface="Times New Roman" panose="02020603050405020304" pitchFamily="18" charset="0"/>
              </a:rPr>
              <a:t>: </a:t>
            </a:r>
            <a:r>
              <a:rPr lang="en-US" sz="2200" i="1" dirty="0">
                <a:cs typeface="Times New Roman" panose="02020603050405020304" pitchFamily="18" charset="0"/>
              </a:rPr>
              <a:t>f(time)</a:t>
            </a:r>
            <a:endParaRPr lang="en-US" sz="2200" dirty="0"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200" dirty="0">
                <a:cs typeface="Times New Roman" panose="02020603050405020304" pitchFamily="18" charset="0"/>
              </a:rPr>
              <a:t>Particle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cs typeface="Times New Roman" panose="02020603050405020304" pitchFamily="18" charset="0"/>
              </a:rPr>
              <a:t>E</a:t>
            </a:r>
            <a:r>
              <a:rPr lang="en-US" sz="2200" dirty="0">
                <a:effectLst/>
                <a:cs typeface="Times New Roman" panose="02020603050405020304" pitchFamily="18" charset="0"/>
              </a:rPr>
              <a:t>lectronic noise: </a:t>
            </a:r>
            <a:r>
              <a:rPr lang="en-US" sz="2200" i="1" dirty="0">
                <a:effectLst/>
                <a:cs typeface="Times New Roman" panose="02020603050405020304" pitchFamily="18" charset="0"/>
              </a:rPr>
              <a:t>f(time)</a:t>
            </a:r>
            <a:endParaRPr lang="en-US" sz="2200" dirty="0">
              <a:effectLst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cs typeface="Times New Roman" panose="02020603050405020304" pitchFamily="18" charset="0"/>
              </a:rPr>
              <a:t>H</a:t>
            </a:r>
            <a:r>
              <a:rPr lang="en-US" sz="2200" dirty="0">
                <a:effectLst/>
                <a:cs typeface="Times New Roman" panose="02020603050405020304" pitchFamily="18" charset="0"/>
              </a:rPr>
              <a:t>igh energy (&gt;MeV) cosmic ray-induced</a:t>
            </a:r>
            <a:r>
              <a:rPr lang="en-US" sz="2200" dirty="0">
                <a:cs typeface="Times New Roman" panose="02020603050405020304" pitchFamily="18" charset="0"/>
              </a:rPr>
              <a:t> </a:t>
            </a:r>
            <a:r>
              <a:rPr lang="en-US" sz="2200" dirty="0">
                <a:effectLst/>
                <a:cs typeface="Times New Roman" panose="02020603050405020304" pitchFamily="18" charset="0"/>
              </a:rPr>
              <a:t>background in unexposed regions of the field-of-view (FOV): </a:t>
            </a:r>
            <a:r>
              <a:rPr lang="en-US" sz="2200" i="1" dirty="0">
                <a:effectLst/>
                <a:cs typeface="Times New Roman" panose="02020603050405020304" pitchFamily="18" charset="0"/>
              </a:rPr>
              <a:t>f(time)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b="1" dirty="0">
                <a:cs typeface="Times New Roman" panose="02020603050405020304" pitchFamily="18" charset="0"/>
              </a:rPr>
              <a:t>S</a:t>
            </a:r>
            <a:r>
              <a:rPr lang="en-US" sz="2200" b="1" dirty="0">
                <a:effectLst/>
                <a:cs typeface="Times New Roman" panose="02020603050405020304" pitchFamily="18" charset="0"/>
              </a:rPr>
              <a:t>oft </a:t>
            </a:r>
            <a:r>
              <a:rPr lang="en-US" sz="2200" b="1" dirty="0">
                <a:cs typeface="Times New Roman" panose="02020603050405020304" pitchFamily="18" charset="0"/>
              </a:rPr>
              <a:t>P</a:t>
            </a:r>
            <a:r>
              <a:rPr lang="en-US" sz="2200" b="1" dirty="0">
                <a:effectLst/>
                <a:cs typeface="Times New Roman" panose="02020603050405020304" pitchFamily="18" charset="0"/>
              </a:rPr>
              <a:t>roton </a:t>
            </a:r>
            <a:r>
              <a:rPr lang="en-US" sz="2200" b="1" dirty="0">
                <a:cs typeface="Times New Roman" panose="02020603050405020304" pitchFamily="18" charset="0"/>
              </a:rPr>
              <a:t>B</a:t>
            </a:r>
            <a:r>
              <a:rPr lang="en-US" sz="2200" b="1" dirty="0">
                <a:effectLst/>
                <a:cs typeface="Times New Roman" panose="02020603050405020304" pitchFamily="18" charset="0"/>
              </a:rPr>
              <a:t>ackground</a:t>
            </a:r>
            <a:r>
              <a:rPr lang="en-US" sz="2200" b="1" dirty="0">
                <a:cs typeface="Times New Roman" panose="02020603050405020304" pitchFamily="18" charset="0"/>
              </a:rPr>
              <a:t> </a:t>
            </a:r>
            <a:r>
              <a:rPr lang="en-US" sz="2200" dirty="0">
                <a:effectLst/>
                <a:cs typeface="Times New Roman" panose="02020603050405020304" pitchFamily="18" charset="0"/>
              </a:rPr>
              <a:t>in exposed regions of the FOV: </a:t>
            </a:r>
            <a:r>
              <a:rPr lang="en-US" sz="2200" i="1" dirty="0">
                <a:effectLst/>
                <a:cs typeface="Times New Roman" panose="02020603050405020304" pitchFamily="18" charset="0"/>
              </a:rPr>
              <a:t>f(detector plane, time)</a:t>
            </a:r>
            <a:endParaRPr lang="en-US" sz="2200" i="1" dirty="0">
              <a:cs typeface="Times New Roman" panose="02020603050405020304" pitchFamily="18" charset="0"/>
            </a:endParaRPr>
          </a:p>
          <a:p>
            <a:endParaRPr lang="en-US" sz="2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sz="2200" b="1" dirty="0">
                <a:solidFill>
                  <a:srgbClr val="0432FF"/>
                </a:solidFill>
                <a:cs typeface="Times New Roman" panose="02020603050405020304" pitchFamily="18" charset="0"/>
              </a:rPr>
              <a:t>Extragalactic signal detection is </a:t>
            </a:r>
            <a:r>
              <a:rPr lang="en-US" sz="22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extremely</a:t>
            </a:r>
            <a:r>
              <a:rPr lang="en-US" sz="2200" b="1" dirty="0">
                <a:solidFill>
                  <a:srgbClr val="0432FF"/>
                </a:solidFill>
                <a:cs typeface="Times New Roman" panose="02020603050405020304" pitchFamily="18" charset="0"/>
              </a:rPr>
              <a:t> sensitive to how we deal with the background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2F4E31-2D17-59C8-AA12-7FC74E5B5403}"/>
              </a:ext>
            </a:extLst>
          </p:cNvPr>
          <p:cNvSpPr txBox="1"/>
          <p:nvPr/>
        </p:nvSpPr>
        <p:spPr>
          <a:xfrm>
            <a:off x="106135" y="1097280"/>
            <a:ext cx="543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High S/N blank-sky data (exposure time 1.3 Ms)</a:t>
            </a:r>
          </a:p>
        </p:txBody>
      </p:sp>
    </p:spTree>
    <p:extLst>
      <p:ext uri="{BB962C8B-B14F-4D97-AF65-F5344CB8AC3E}">
        <p14:creationId xmlns:p14="http://schemas.microsoft.com/office/powerpoint/2010/main" val="1084370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626BA-9397-F377-905D-9A03639A3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1A2583-4143-5EB3-F45E-28BE5FEE1D63}"/>
              </a:ext>
            </a:extLst>
          </p:cNvPr>
          <p:cNvSpPr txBox="1"/>
          <p:nvPr/>
        </p:nvSpPr>
        <p:spPr>
          <a:xfrm>
            <a:off x="257722" y="638823"/>
            <a:ext cx="6277063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cs typeface="Times New Roman" panose="02020603050405020304" pitchFamily="18" charset="0"/>
              </a:rPr>
              <a:t>Our target – NGC 3221 </a:t>
            </a:r>
          </a:p>
          <a:p>
            <a:pPr algn="ctr"/>
            <a:endParaRPr lang="en-US" sz="3000" b="1" dirty="0"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cs typeface="Times New Roman" panose="02020603050405020304" pitchFamily="18" charset="0"/>
              </a:rPr>
              <a:t>10 ks Chandra, 50 ks XMM, 120 ks Suzaku data</a:t>
            </a:r>
          </a:p>
          <a:p>
            <a:pPr algn="ctr"/>
            <a:r>
              <a:rPr lang="en-US" sz="2500" dirty="0">
                <a:cs typeface="Times New Roman" panose="02020603050405020304" pitchFamily="18" charset="0"/>
              </a:rPr>
              <a:t>M* = 9x10</a:t>
            </a:r>
            <a:r>
              <a:rPr lang="en-US" sz="2500" baseline="30000" dirty="0">
                <a:cs typeface="Times New Roman" panose="02020603050405020304" pitchFamily="18" charset="0"/>
              </a:rPr>
              <a:t>10</a:t>
            </a:r>
            <a:r>
              <a:rPr lang="en-US" sz="2500" dirty="0">
                <a:cs typeface="Times New Roman" panose="02020603050405020304" pitchFamily="18" charset="0"/>
              </a:rPr>
              <a:t> M</a:t>
            </a:r>
            <a:r>
              <a:rPr lang="en-US" sz="2500" baseline="-25000" dirty="0">
                <a:cs typeface="Times New Roman" panose="02020603050405020304" pitchFamily="18" charset="0"/>
              </a:rPr>
              <a:t>sun </a:t>
            </a:r>
          </a:p>
          <a:p>
            <a:pPr algn="ctr"/>
            <a:r>
              <a:rPr lang="en-US" sz="2500" dirty="0">
                <a:cs typeface="Times New Roman" panose="02020603050405020304" pitchFamily="18" charset="0"/>
              </a:rPr>
              <a:t>M</a:t>
            </a:r>
            <a:r>
              <a:rPr lang="en-US" sz="2500" baseline="-25000" dirty="0">
                <a:cs typeface="Times New Roman" panose="02020603050405020304" pitchFamily="18" charset="0"/>
              </a:rPr>
              <a:t>200</a:t>
            </a:r>
            <a:r>
              <a:rPr lang="en-US" sz="2500" dirty="0">
                <a:cs typeface="Times New Roman" panose="02020603050405020304" pitchFamily="18" charset="0"/>
              </a:rPr>
              <a:t> = 3x10</a:t>
            </a:r>
            <a:r>
              <a:rPr lang="en-US" sz="2500" baseline="30000" dirty="0">
                <a:cs typeface="Times New Roman" panose="02020603050405020304" pitchFamily="18" charset="0"/>
              </a:rPr>
              <a:t>12</a:t>
            </a:r>
            <a:r>
              <a:rPr lang="en-US" sz="2500" dirty="0">
                <a:cs typeface="Times New Roman" panose="02020603050405020304" pitchFamily="18" charset="0"/>
              </a:rPr>
              <a:t> M</a:t>
            </a:r>
            <a:r>
              <a:rPr lang="en-US" sz="2500" baseline="-25000" dirty="0">
                <a:cs typeface="Times New Roman" panose="02020603050405020304" pitchFamily="18" charset="0"/>
              </a:rPr>
              <a:t>sun </a:t>
            </a:r>
            <a:r>
              <a:rPr lang="en-US" sz="2500" dirty="0">
                <a:cs typeface="Times New Roman" panose="02020603050405020304" pitchFamily="18" charset="0"/>
              </a:rPr>
              <a:t>(R</a:t>
            </a:r>
            <a:r>
              <a:rPr lang="en-US" sz="2500" baseline="-25000" dirty="0">
                <a:cs typeface="Times New Roman" panose="02020603050405020304" pitchFamily="18" charset="0"/>
              </a:rPr>
              <a:t>200</a:t>
            </a:r>
            <a:r>
              <a:rPr lang="en-US" sz="2500" dirty="0">
                <a:cs typeface="Times New Roman" panose="02020603050405020304" pitchFamily="18" charset="0"/>
              </a:rPr>
              <a:t> ≈275 kpc)</a:t>
            </a:r>
          </a:p>
          <a:p>
            <a:pPr algn="ctr"/>
            <a:r>
              <a:rPr lang="en-US" sz="2500" dirty="0">
                <a:cs typeface="Times New Roman" panose="02020603050405020304" pitchFamily="18" charset="0"/>
              </a:rPr>
              <a:t>SFR = 9.92 M</a:t>
            </a:r>
            <a:r>
              <a:rPr lang="en-US" sz="2500" baseline="-25000" dirty="0">
                <a:cs typeface="Times New Roman" panose="02020603050405020304" pitchFamily="18" charset="0"/>
              </a:rPr>
              <a:t>sun</a:t>
            </a:r>
            <a:r>
              <a:rPr lang="en-US" sz="2500" dirty="0">
                <a:ea typeface="Cambria Math" panose="02040503050406030204" pitchFamily="18" charset="0"/>
                <a:cs typeface="Times New Roman" panose="02020603050405020304" pitchFamily="18" charset="0"/>
              </a:rPr>
              <a:t> yr</a:t>
            </a:r>
            <a:r>
              <a:rPr lang="en-US" sz="2500" baseline="30000" dirty="0">
                <a:ea typeface="Cambria Math" panose="02040503050406030204" pitchFamily="18" charset="0"/>
                <a:cs typeface="Times New Roman" panose="02020603050405020304" pitchFamily="18" charset="0"/>
              </a:rPr>
              <a:t>-1</a:t>
            </a:r>
          </a:p>
          <a:p>
            <a:pPr algn="ctr"/>
            <a:r>
              <a:rPr lang="en-US" sz="2500" dirty="0">
                <a:ea typeface="Cambria Math" panose="02040503050406030204" pitchFamily="18" charset="0"/>
                <a:cs typeface="Times New Roman" panose="02020603050405020304" pitchFamily="18" charset="0"/>
              </a:rPr>
              <a:t>Field galaxy</a:t>
            </a:r>
          </a:p>
          <a:p>
            <a:pPr algn="ctr"/>
            <a:r>
              <a:rPr lang="en-US" sz="2500" dirty="0">
                <a:ea typeface="Cambria Math" panose="02040503050406030204" pitchFamily="18" charset="0"/>
                <a:cs typeface="Times New Roman" panose="02020603050405020304" pitchFamily="18" charset="0"/>
              </a:rPr>
              <a:t>l = 214</a:t>
            </a:r>
            <a:r>
              <a:rPr lang="en-US" sz="2500" baseline="30000" dirty="0">
                <a:ea typeface="Cambria Math" panose="02040503050406030204" pitchFamily="18" charset="0"/>
                <a:cs typeface="Times New Roman" panose="02020603050405020304" pitchFamily="18" charset="0"/>
              </a:rPr>
              <a:t>o</a:t>
            </a:r>
            <a:r>
              <a:rPr lang="en-US" sz="2500" dirty="0">
                <a:ea typeface="Cambria Math" panose="02040503050406030204" pitchFamily="18" charset="0"/>
                <a:cs typeface="Times New Roman" panose="02020603050405020304" pitchFamily="18" charset="0"/>
              </a:rPr>
              <a:t>, b = 56</a:t>
            </a:r>
            <a:r>
              <a:rPr lang="en-US" sz="2500" baseline="30000" dirty="0">
                <a:ea typeface="Cambria Math" panose="02040503050406030204" pitchFamily="18" charset="0"/>
                <a:cs typeface="Times New Roman" panose="02020603050405020304" pitchFamily="18" charset="0"/>
              </a:rPr>
              <a:t>o</a:t>
            </a:r>
            <a:r>
              <a:rPr lang="en-US" sz="2500" dirty="0">
                <a:ea typeface="Cambria Math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2500" i="1" dirty="0">
                <a:ea typeface="Cambria Math" panose="02040503050406030204" pitchFamily="18" charset="0"/>
                <a:cs typeface="Times New Roman" panose="02020603050405020304" pitchFamily="18" charset="0"/>
              </a:rPr>
              <a:t>z</a:t>
            </a:r>
            <a:r>
              <a:rPr lang="en-US" sz="2500" dirty="0">
                <a:ea typeface="Cambria Math" panose="02040503050406030204" pitchFamily="18" charset="0"/>
                <a:cs typeface="Times New Roman" panose="02020603050405020304" pitchFamily="18" charset="0"/>
              </a:rPr>
              <a:t> = 0.0134</a:t>
            </a:r>
            <a:r>
              <a:rPr lang="en-US" sz="2500" dirty="0"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83E587-2FAF-83A0-DD17-4C1627EC4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9" t="3065" r="2361" b="3065"/>
          <a:stretch/>
        </p:blipFill>
        <p:spPr>
          <a:xfrm>
            <a:off x="6745119" y="959955"/>
            <a:ext cx="5189159" cy="5029200"/>
          </a:xfrm>
          <a:prstGeom prst="rect">
            <a:avLst/>
          </a:prstGeom>
        </p:spPr>
      </p:pic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E3D786A8-8773-739F-0D85-CCD18EA7029A}"/>
              </a:ext>
            </a:extLst>
          </p:cNvPr>
          <p:cNvSpPr/>
          <p:nvPr/>
        </p:nvSpPr>
        <p:spPr>
          <a:xfrm>
            <a:off x="10730651" y="1109110"/>
            <a:ext cx="1328468" cy="612476"/>
          </a:xfrm>
          <a:prstGeom prst="wedgeRectCallout">
            <a:avLst>
              <a:gd name="adj1" fmla="val -49739"/>
              <a:gd name="adj2" fmla="val 918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FoV of Suzaku/XIS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7D3B5958-4DF9-4366-D749-D7D43D863FB7}"/>
              </a:ext>
            </a:extLst>
          </p:cNvPr>
          <p:cNvSpPr/>
          <p:nvPr/>
        </p:nvSpPr>
        <p:spPr>
          <a:xfrm>
            <a:off x="7690038" y="780690"/>
            <a:ext cx="1328468" cy="612476"/>
          </a:xfrm>
          <a:prstGeom prst="wedgeRectCallout">
            <a:avLst>
              <a:gd name="adj1" fmla="val 54542"/>
              <a:gd name="adj2" fmla="val 7304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FoV of XMM/EPIC</a:t>
            </a:r>
          </a:p>
        </p:txBody>
      </p:sp>
      <p:sp>
        <p:nvSpPr>
          <p:cNvPr id="12" name="&quot;No&quot; Symbol 11">
            <a:extLst>
              <a:ext uri="{FF2B5EF4-FFF2-40B4-BE49-F238E27FC236}">
                <a16:creationId xmlns:a16="http://schemas.microsoft.com/office/drawing/2014/main" id="{77CA2701-5392-E7FD-55D7-F8F4AAE10D4B}"/>
              </a:ext>
            </a:extLst>
          </p:cNvPr>
          <p:cNvSpPr/>
          <p:nvPr/>
        </p:nvSpPr>
        <p:spPr>
          <a:xfrm>
            <a:off x="10885527" y="3314700"/>
            <a:ext cx="228600" cy="228600"/>
          </a:xfrm>
          <a:prstGeom prst="noSmoking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C80A721E-EF16-780B-DF66-ED88F76C7774}"/>
              </a:ext>
            </a:extLst>
          </p:cNvPr>
          <p:cNvSpPr/>
          <p:nvPr/>
        </p:nvSpPr>
        <p:spPr>
          <a:xfrm>
            <a:off x="6553200" y="5754954"/>
            <a:ext cx="1894938" cy="612476"/>
          </a:xfrm>
          <a:prstGeom prst="wedgeRectCallout">
            <a:avLst>
              <a:gd name="adj1" fmla="val 83097"/>
              <a:gd name="adj2" fmla="val -2533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Background extraction region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8BC219-FDBF-46CD-76DE-7F6C4D0ADD72}"/>
              </a:ext>
            </a:extLst>
          </p:cNvPr>
          <p:cNvSpPr txBox="1"/>
          <p:nvPr/>
        </p:nvSpPr>
        <p:spPr>
          <a:xfrm>
            <a:off x="151296" y="4149132"/>
            <a:ext cx="6277063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b="1" dirty="0">
                <a:cs typeface="Times New Roman" panose="02020603050405020304" pitchFamily="18" charset="0"/>
              </a:rPr>
              <a:t>Novel data analysis </a:t>
            </a:r>
            <a:r>
              <a:rPr lang="en-US" sz="2500" dirty="0">
                <a:cs typeface="Times New Roman" panose="02020603050405020304" pitchFamily="18" charset="0"/>
              </a:rPr>
              <a:t>– split signal </a:t>
            </a:r>
            <a:r>
              <a:rPr lang="en-US" sz="25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detection, identification, and characterization</a:t>
            </a:r>
            <a:r>
              <a:rPr 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>
                <a:cs typeface="Times New Roman" panose="02020603050405020304" pitchFamily="18" charset="0"/>
              </a:rPr>
              <a:t>into three separate steps. Confirm convergence of </a:t>
            </a:r>
            <a:r>
              <a:rPr lang="en-US" sz="25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en-US" sz="2500" dirty="0">
                <a:cs typeface="Times New Roman" panose="02020603050405020304" pitchFamily="18" charset="0"/>
              </a:rPr>
              <a:t> with two independent methods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0933B-2251-C2DA-A6EB-78B499E19C4F}"/>
              </a:ext>
            </a:extLst>
          </p:cNvPr>
          <p:cNvSpPr txBox="1"/>
          <p:nvPr/>
        </p:nvSpPr>
        <p:spPr>
          <a:xfrm>
            <a:off x="261256" y="6392578"/>
            <a:ext cx="1166948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cs typeface="Times New Roman" panose="02020603050405020304" pitchFamily="18" charset="0"/>
              </a:rPr>
              <a:t>Das et al. 2019b, ApJ, 885, 108 (Suzaku) and Das et al. 2020, ApJ, 897, 63 (XMM)</a:t>
            </a:r>
          </a:p>
        </p:txBody>
      </p:sp>
    </p:spTree>
    <p:extLst>
      <p:ext uri="{BB962C8B-B14F-4D97-AF65-F5344CB8AC3E}">
        <p14:creationId xmlns:p14="http://schemas.microsoft.com/office/powerpoint/2010/main" val="1348813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7195-3291-611D-D429-9417931F3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920EED-5E1C-EC16-C396-F31986A81CB2}"/>
              </a:ext>
            </a:extLst>
          </p:cNvPr>
          <p:cNvSpPr/>
          <p:nvPr/>
        </p:nvSpPr>
        <p:spPr>
          <a:xfrm>
            <a:off x="515274" y="106529"/>
            <a:ext cx="11493224" cy="704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cs typeface="Times New Roman" panose="02020603050405020304" pitchFamily="18" charset="0"/>
              </a:rPr>
              <a:t>What is circumgalactic medium (CGM)?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34884E-7606-EFF0-ED12-992C0D17398A}"/>
              </a:ext>
            </a:extLst>
          </p:cNvPr>
          <p:cNvSpPr txBox="1"/>
          <p:nvPr/>
        </p:nvSpPr>
        <p:spPr>
          <a:xfrm>
            <a:off x="3722913" y="2010475"/>
            <a:ext cx="8246509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cs typeface="Times New Roman" panose="02020603050405020304" pitchFamily="18" charset="0"/>
              </a:rPr>
              <a:t>CGM is the fuel tank, waste dump, and recycle hub of a galaxy, all at the same time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D1E8C4-B3FF-13D1-DEE5-5611016D7BC2}"/>
              </a:ext>
            </a:extLst>
          </p:cNvPr>
          <p:cNvSpPr txBox="1"/>
          <p:nvPr/>
        </p:nvSpPr>
        <p:spPr>
          <a:xfrm>
            <a:off x="3722914" y="994812"/>
            <a:ext cx="82465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cs typeface="Times New Roman" panose="02020603050405020304" pitchFamily="18" charset="0"/>
              </a:rPr>
              <a:t>CGM is the active mediator between intergalactic medium (IGM) and interstellar medium (ISM)</a:t>
            </a:r>
            <a:endParaRPr lang="en-US" sz="3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FCB30-A118-F443-BA9E-A48E410A7E86}"/>
              </a:ext>
            </a:extLst>
          </p:cNvPr>
          <p:cNvSpPr txBox="1"/>
          <p:nvPr/>
        </p:nvSpPr>
        <p:spPr>
          <a:xfrm>
            <a:off x="3722912" y="3026138"/>
            <a:ext cx="82465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cs typeface="Times New Roman" panose="02020603050405020304" pitchFamily="18" charset="0"/>
              </a:rPr>
              <a:t>Density and temperature both span more than two orders-of-magnitude range (but mostly </a:t>
            </a:r>
            <a:r>
              <a:rPr lang="en-US" sz="3000" b="1" dirty="0">
                <a:solidFill>
                  <a:srgbClr val="0432FF"/>
                </a:solidFill>
                <a:cs typeface="Times New Roman" panose="02020603050405020304" pitchFamily="18" charset="0"/>
              </a:rPr>
              <a:t>hot</a:t>
            </a:r>
            <a:r>
              <a:rPr lang="en-US" sz="3000" dirty="0"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6E82F6-C0B4-7456-7491-5DBBFD30D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74" y="994812"/>
            <a:ext cx="3419606" cy="2743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39D649-66A1-1F38-EA93-9E64BC1492EF}"/>
              </a:ext>
            </a:extLst>
          </p:cNvPr>
          <p:cNvSpPr txBox="1"/>
          <p:nvPr/>
        </p:nvSpPr>
        <p:spPr>
          <a:xfrm>
            <a:off x="133105" y="3670756"/>
            <a:ext cx="2312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Times New Roman" panose="02020603050405020304" pitchFamily="18" charset="0"/>
              </a:rPr>
              <a:t>Tumlinson+17, ARA&amp;A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5F3809-6CCE-C8A0-ECE6-4102D8D1635F}"/>
              </a:ext>
            </a:extLst>
          </p:cNvPr>
          <p:cNvSpPr txBox="1"/>
          <p:nvPr/>
        </p:nvSpPr>
        <p:spPr>
          <a:xfrm>
            <a:off x="182074" y="4225891"/>
            <a:ext cx="5223972" cy="240065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432FF"/>
                </a:solidFill>
                <a:cs typeface="Times New Roman" panose="02020603050405020304" pitchFamily="18" charset="0"/>
              </a:rPr>
              <a:t>Lower-density, metal-poor, virialized</a:t>
            </a:r>
            <a:r>
              <a:rPr lang="en-US" sz="3000" b="1" dirty="0">
                <a:cs typeface="Times New Roman" panose="02020603050405020304" pitchFamily="18" charset="0"/>
              </a:rPr>
              <a:t> </a:t>
            </a:r>
            <a:r>
              <a:rPr lang="en-US" sz="3000" dirty="0">
                <a:cs typeface="Times New Roman" panose="02020603050405020304" pitchFamily="18" charset="0"/>
              </a:rPr>
              <a:t>shock-heated gas during gravitational collapse (that has not cooled and fallen to the stellar disk yet)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AA8ADD-2CAB-6C64-2310-5D9E5425AEB5}"/>
              </a:ext>
            </a:extLst>
          </p:cNvPr>
          <p:cNvSpPr txBox="1"/>
          <p:nvPr/>
        </p:nvSpPr>
        <p:spPr>
          <a:xfrm>
            <a:off x="6355533" y="4626577"/>
            <a:ext cx="5613888" cy="1477328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432FF"/>
                </a:solidFill>
                <a:cs typeface="Times New Roman" panose="02020603050405020304" pitchFamily="18" charset="0"/>
              </a:rPr>
              <a:t>Denser, metal-enriched, hotter (super-virial) </a:t>
            </a:r>
            <a:r>
              <a:rPr lang="en-US" sz="3000" dirty="0">
                <a:cs typeface="Times New Roman" panose="02020603050405020304" pitchFamily="18" charset="0"/>
              </a:rPr>
              <a:t>galactic outflow from AGN and stellar feedback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58431E-BF6C-D292-E8E2-F010FF6BFE84}"/>
              </a:ext>
            </a:extLst>
          </p:cNvPr>
          <p:cNvSpPr txBox="1"/>
          <p:nvPr/>
        </p:nvSpPr>
        <p:spPr>
          <a:xfrm>
            <a:off x="5608825" y="4934354"/>
            <a:ext cx="5277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12433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60E38A-29F3-BCC7-7500-458A9A1995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00406" y="702286"/>
            <a:ext cx="6091594" cy="45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9D76AF-A7E4-6C8B-7D35-46E12C6F872E}"/>
                  </a:ext>
                </a:extLst>
              </p:cNvPr>
              <p:cNvSpPr txBox="1"/>
              <p:nvPr/>
            </p:nvSpPr>
            <p:spPr>
              <a:xfrm>
                <a:off x="139520" y="5600004"/>
                <a:ext cx="11926235" cy="80021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dirty="0">
                    <a:cs typeface="Times New Roman" panose="02020603050405020304" pitchFamily="18" charset="0"/>
                  </a:rPr>
                  <a:t>D</a:t>
                </a:r>
                <a:r>
                  <a:rPr lang="en-US" sz="21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etected with Suzaku (left) at </a:t>
                </a:r>
                <a:r>
                  <a:rPr lang="en-US" sz="21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3.6</a:t>
                </a:r>
                <a:r>
                  <a:rPr lang="el-GR" sz="2100" b="1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σ</a:t>
                </a:r>
                <a:r>
                  <a:rPr lang="en-US" sz="21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out to ≈ 0.55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1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 sz="21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200</m:t>
                        </m:r>
                      </m:sub>
                    </m:sSub>
                  </m:oMath>
                </a14:m>
                <a:r>
                  <a:rPr lang="en-US" sz="21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and with XMM (right) at </a:t>
                </a:r>
                <a:r>
                  <a:rPr lang="en-US" sz="2100" b="1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4.0</a:t>
                </a:r>
                <a:r>
                  <a:rPr lang="el-GR" sz="2100" b="1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σ</a:t>
                </a:r>
                <a:r>
                  <a:rPr lang="en-US" sz="21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out to ≈ 0.75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1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 sz="21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200</m:t>
                        </m:r>
                      </m:sub>
                    </m:sSub>
                  </m:oMath>
                </a14:m>
                <a:endParaRPr lang="en-US" sz="2100" dirty="0">
                  <a:solidFill>
                    <a:schemeClr val="tx1"/>
                  </a:solidFill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5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This is the </a:t>
                </a:r>
                <a:r>
                  <a:rPr lang="en-US" sz="2500" b="1" dirty="0">
                    <a:solidFill>
                      <a:srgbClr val="0432FF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first (and only) external spiral galaxy </a:t>
                </a:r>
                <a:r>
                  <a:rPr lang="en-US" sz="25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with such a detection so far</a:t>
                </a:r>
                <a:endParaRPr lang="en-US" sz="25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9D76AF-A7E4-6C8B-7D35-46E12C6F8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20" y="5600004"/>
                <a:ext cx="11926235" cy="800219"/>
              </a:xfrm>
              <a:prstGeom prst="rect">
                <a:avLst/>
              </a:prstGeom>
              <a:blipFill>
                <a:blip r:embed="rId3"/>
                <a:stretch>
                  <a:fillRect t="-3125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01A9629-A7CD-2AF0-56DB-F8C3992F5D43}"/>
              </a:ext>
            </a:extLst>
          </p:cNvPr>
          <p:cNvSpPr txBox="1"/>
          <p:nvPr/>
        </p:nvSpPr>
        <p:spPr>
          <a:xfrm>
            <a:off x="132881" y="0"/>
            <a:ext cx="119262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cs typeface="Times New Roman" panose="02020603050405020304" pitchFamily="18" charset="0"/>
              </a:rPr>
              <a:t>Advanced spectroscopy </a:t>
            </a:r>
            <a:r>
              <a:rPr lang="en-US" sz="2000" dirty="0">
                <a:cs typeface="Times New Roman" panose="02020603050405020304" pitchFamily="18" charset="0"/>
              </a:rPr>
              <a:t>– </a:t>
            </a:r>
            <a:r>
              <a:rPr lang="en-US" sz="20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and conditional Bayesian fitting </a:t>
            </a:r>
            <a:r>
              <a:rPr lang="en-US" sz="2000" dirty="0">
                <a:cs typeface="Times New Roman" panose="02020603050405020304" pitchFamily="18" charset="0"/>
              </a:rPr>
              <a:t>of the on-source spectrum and the (photon &amp; particle) background spectrum instead of </a:t>
            </a:r>
            <a:r>
              <a:rPr lang="en-US" sz="20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subtracting</a:t>
            </a:r>
            <a:r>
              <a:rPr lang="en-US" sz="2000" dirty="0">
                <a:cs typeface="Times New Roman" panose="02020603050405020304" pitchFamily="18" charset="0"/>
              </a:rPr>
              <a:t> the background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444FE70-82A0-144D-9345-E91ABCFDA726}"/>
              </a:ext>
            </a:extLst>
          </p:cNvPr>
          <p:cNvSpPr/>
          <p:nvPr/>
        </p:nvSpPr>
        <p:spPr>
          <a:xfrm rot="1879723">
            <a:off x="7369764" y="911700"/>
            <a:ext cx="1143518" cy="463043"/>
          </a:xfrm>
          <a:prstGeom prst="ellipse">
            <a:avLst/>
          </a:prstGeom>
          <a:noFill/>
          <a:ln w="38100">
            <a:solidFill>
              <a:srgbClr val="1E36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77C199-4C6E-ACA2-E3AE-A58EF44BEFAA}"/>
              </a:ext>
            </a:extLst>
          </p:cNvPr>
          <p:cNvSpPr txBox="1"/>
          <p:nvPr/>
        </p:nvSpPr>
        <p:spPr>
          <a:xfrm>
            <a:off x="261256" y="6392578"/>
            <a:ext cx="1166948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cs typeface="Times New Roman" panose="02020603050405020304" pitchFamily="18" charset="0"/>
              </a:rPr>
              <a:t>Das et al. 2019b, ApJ, 885, 108 (Suzaku) and Das et al. 2020, ApJ, 897, 63 (XMM)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D7BA6F-8903-AC2B-F51E-45EE21E22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2" y="729343"/>
            <a:ext cx="609159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78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54AFC3-F6C6-3C78-03A2-11296D63DE0A}"/>
              </a:ext>
            </a:extLst>
          </p:cNvPr>
          <p:cNvSpPr txBox="1"/>
          <p:nvPr/>
        </p:nvSpPr>
        <p:spPr>
          <a:xfrm>
            <a:off x="0" y="2712472"/>
            <a:ext cx="6880633" cy="3493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cs typeface="Times New Roman" panose="02020603050405020304" pitchFamily="18" charset="0"/>
              </a:rPr>
              <a:t>1. Seclusive: Is the “extra signal” </a:t>
            </a:r>
            <a:r>
              <a:rPr lang="en-US" sz="2500" b="1" i="1" dirty="0">
                <a:cs typeface="Times New Roman" panose="02020603050405020304" pitchFamily="18" charset="0"/>
              </a:rPr>
              <a:t>required</a:t>
            </a:r>
            <a:r>
              <a:rPr lang="en-US" sz="2500" dirty="0">
                <a:cs typeface="Times New Roman" panose="02020603050405020304" pitchFamily="18" charset="0"/>
              </a:rPr>
              <a:t> in the spectrum to obtain a statistically better fit? </a:t>
            </a:r>
          </a:p>
          <a:p>
            <a:pPr algn="ctr"/>
            <a:r>
              <a:rPr lang="en-US" sz="2500" b="1" dirty="0">
                <a:cs typeface="Times New Roman" panose="02020603050405020304" pitchFamily="18" charset="0"/>
              </a:rPr>
              <a:t>Yes, at &gt;99.6% confidence beyond 0.55 R</a:t>
            </a:r>
            <a:r>
              <a:rPr lang="en-US" sz="2500" b="1" baseline="-25000" dirty="0">
                <a:cs typeface="Times New Roman" panose="02020603050405020304" pitchFamily="18" charset="0"/>
              </a:rPr>
              <a:t>200</a:t>
            </a:r>
            <a:endParaRPr lang="en-US" sz="2500" b="1" dirty="0">
              <a:cs typeface="Times New Roman" panose="02020603050405020304" pitchFamily="18" charset="0"/>
            </a:endParaRPr>
          </a:p>
          <a:p>
            <a:endParaRPr lang="en-US" sz="2500" dirty="0">
              <a:cs typeface="Times New Roman" panose="02020603050405020304" pitchFamily="18" charset="0"/>
            </a:endParaRPr>
          </a:p>
          <a:p>
            <a:r>
              <a:rPr lang="en-US" sz="2500" dirty="0">
                <a:cs typeface="Times New Roman" panose="02020603050405020304" pitchFamily="18" charset="0"/>
              </a:rPr>
              <a:t>2. Cumulative: Where does the detection significance of  the continuum of the “extra signal” </a:t>
            </a:r>
            <a:r>
              <a:rPr lang="en-US" sz="2500" b="1" i="1" dirty="0">
                <a:cs typeface="Times New Roman" panose="02020603050405020304" pitchFamily="18" charset="0"/>
              </a:rPr>
              <a:t>saturate</a:t>
            </a:r>
            <a:r>
              <a:rPr lang="en-US" sz="2500" dirty="0">
                <a:cs typeface="Times New Roman" panose="02020603050405020304" pitchFamily="18" charset="0"/>
              </a:rPr>
              <a:t> and at what value? </a:t>
            </a:r>
          </a:p>
          <a:p>
            <a:pPr algn="ctr"/>
            <a:r>
              <a:rPr lang="en-US" sz="2100" b="1" dirty="0">
                <a:cs typeface="Times New Roman" panose="02020603050405020304" pitchFamily="18" charset="0"/>
              </a:rPr>
              <a:t>S/N increases to 4.0 out to 0.75 R</a:t>
            </a:r>
            <a:r>
              <a:rPr lang="en-US" sz="2100" b="1" baseline="-25000" dirty="0">
                <a:cs typeface="Times New Roman" panose="02020603050405020304" pitchFamily="18" charset="0"/>
              </a:rPr>
              <a:t>200 </a:t>
            </a:r>
            <a:r>
              <a:rPr lang="en-US" sz="2100" b="1" dirty="0">
                <a:cs typeface="Times New Roman" panose="02020603050405020304" pitchFamily="18" charset="0"/>
              </a:rPr>
              <a:t>without saturation</a:t>
            </a:r>
            <a:endParaRPr lang="en-US" sz="2100" b="1" baseline="-25000" dirty="0">
              <a:cs typeface="Times New Roman" panose="02020603050405020304" pitchFamily="18" charset="0"/>
            </a:endParaRPr>
          </a:p>
          <a:p>
            <a:pPr algn="ctr"/>
            <a:r>
              <a:rPr lang="en-US" sz="2500" dirty="0">
                <a:cs typeface="Times New Roman" panose="02020603050405020304" pitchFamily="18" charset="0"/>
              </a:rPr>
              <a:t>(Total S/N is ≈3.5 times larger)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3629C3-93D4-A9A5-B89F-B8FCD145C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923" y="2336358"/>
            <a:ext cx="3291840" cy="41148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99A9F5-DFF7-1601-41AC-C0AF01D53D9E}"/>
              </a:ext>
            </a:extLst>
          </p:cNvPr>
          <p:cNvCxnSpPr>
            <a:cxnSpLocks/>
          </p:cNvCxnSpPr>
          <p:nvPr/>
        </p:nvCxnSpPr>
        <p:spPr>
          <a:xfrm>
            <a:off x="6319319" y="3244334"/>
            <a:ext cx="95016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8DE435-10C7-37FA-95A3-48E3F0345930}"/>
              </a:ext>
            </a:extLst>
          </p:cNvPr>
          <p:cNvCxnSpPr>
            <a:cxnSpLocks/>
          </p:cNvCxnSpPr>
          <p:nvPr/>
        </p:nvCxnSpPr>
        <p:spPr>
          <a:xfrm>
            <a:off x="5856950" y="5338656"/>
            <a:ext cx="141253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E0BD99F-B284-B0AD-559E-4358E6E2FE4B}"/>
              </a:ext>
            </a:extLst>
          </p:cNvPr>
          <p:cNvSpPr txBox="1"/>
          <p:nvPr/>
        </p:nvSpPr>
        <p:spPr>
          <a:xfrm>
            <a:off x="9793224" y="3244334"/>
            <a:ext cx="226589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Confidence = 1 - p</a:t>
            </a:r>
            <a:r>
              <a:rPr lang="en-US" sz="1800" baseline="-25000" dirty="0">
                <a:solidFill>
                  <a:schemeClr val="bg1"/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null</a:t>
            </a:r>
            <a:endParaRPr lang="en-US" sz="1800" b="1" dirty="0">
              <a:solidFill>
                <a:schemeClr val="bg1"/>
              </a:solidFill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B5D02D-ABA3-2645-D844-F464BAB6B4E5}"/>
                  </a:ext>
                </a:extLst>
              </p:cNvPr>
              <p:cNvSpPr txBox="1"/>
              <p:nvPr/>
            </p:nvSpPr>
            <p:spPr>
              <a:xfrm>
                <a:off x="10094976" y="5358453"/>
                <a:ext cx="1964142" cy="52411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chemeClr val="bg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Significance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EM</m:t>
                        </m:r>
                      </m:num>
                      <m:den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EM</m:t>
                            </m:r>
                          </m:sub>
                        </m:sSub>
                      </m:den>
                    </m:f>
                  </m:oMath>
                </a14:m>
                <a:endParaRPr lang="en-US" sz="1800" b="1" dirty="0">
                  <a:solidFill>
                    <a:schemeClr val="bg1"/>
                  </a:solidFill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B5D02D-ABA3-2645-D844-F464BAB6B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4976" y="5358453"/>
                <a:ext cx="1964142" cy="524118"/>
              </a:xfrm>
              <a:prstGeom prst="rect">
                <a:avLst/>
              </a:prstGeom>
              <a:blipFill>
                <a:blip r:embed="rId3"/>
                <a:stretch>
                  <a:fillRect l="-192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5145095-9852-E1ED-F84C-85BA1ABADE2E}"/>
              </a:ext>
            </a:extLst>
          </p:cNvPr>
          <p:cNvSpPr txBox="1"/>
          <p:nvPr/>
        </p:nvSpPr>
        <p:spPr>
          <a:xfrm>
            <a:off x="1566237" y="1974446"/>
            <a:ext cx="309629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cs typeface="Times New Roman" panose="02020603050405020304" pitchFamily="18" charset="0"/>
              </a:rPr>
              <a:t>A.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34200D-A294-C6C7-7293-654FFC44A988}"/>
                  </a:ext>
                </a:extLst>
              </p:cNvPr>
              <p:cNvSpPr txBox="1"/>
              <p:nvPr/>
            </p:nvSpPr>
            <p:spPr>
              <a:xfrm>
                <a:off x="0" y="62985"/>
                <a:ext cx="12192001" cy="1432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b="1" dirty="0">
                    <a:cs typeface="Times New Roman" panose="02020603050405020304" pitchFamily="18" charset="0"/>
                  </a:rPr>
                  <a:t>Observables</a:t>
                </a:r>
              </a:p>
              <a:p>
                <a:pPr algn="ctr"/>
                <a:r>
                  <a:rPr lang="en-US" sz="2500" dirty="0">
                    <a:cs typeface="Times New Roman" panose="02020603050405020304" pitchFamily="18" charset="0"/>
                  </a:rPr>
                  <a:t>1. </a:t>
                </a:r>
                <a:r>
                  <a:rPr lang="en-US" sz="2500" b="1" dirty="0">
                    <a:cs typeface="Times New Roman" panose="02020603050405020304" pitchFamily="18" charset="0"/>
                  </a:rPr>
                  <a:t>Temperature</a:t>
                </a:r>
                <a:r>
                  <a:rPr lang="en-US" sz="2500" dirty="0">
                    <a:cs typeface="Times New Roman" panose="02020603050405020304" pitchFamily="18" charset="0"/>
                  </a:rPr>
                  <a:t> (from relative strength of metal lines + shape of continuum) and </a:t>
                </a:r>
              </a:p>
              <a:p>
                <a:pPr algn="ctr"/>
                <a:r>
                  <a:rPr lang="en-US" sz="2500" dirty="0">
                    <a:cs typeface="Times New Roman" panose="02020603050405020304" pitchFamily="18" charset="0"/>
                  </a:rPr>
                  <a:t>2. Emission measure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latin typeface="Cambria Math" panose="02040503050406030204" pitchFamily="18" charset="0"/>
                      </a:rPr>
                      <m:t>𝐄𝐌</m:t>
                    </m:r>
                    <m:d>
                      <m:dPr>
                        <m:ctrlPr>
                          <a:rPr lang="en-US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500" b="1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e>
                    </m:d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=∫</m:t>
                    </m:r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sz="2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sz="2500" dirty="0">
                    <a:cs typeface="Times New Roman" panose="02020603050405020304" pitchFamily="18" charset="0"/>
                  </a:rPr>
                  <a:t> (from continuum)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34200D-A294-C6C7-7293-654FFC44A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985"/>
                <a:ext cx="12192001" cy="1432059"/>
              </a:xfrm>
              <a:prstGeom prst="rect">
                <a:avLst/>
              </a:prstGeom>
              <a:blipFill>
                <a:blip r:embed="rId4"/>
                <a:stretch>
                  <a:fillRect t="-6140" b="-9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A73691F-76CE-E064-77B8-0C5FE0CE6AB0}"/>
              </a:ext>
            </a:extLst>
          </p:cNvPr>
          <p:cNvSpPr txBox="1"/>
          <p:nvPr/>
        </p:nvSpPr>
        <p:spPr>
          <a:xfrm>
            <a:off x="261256" y="6392578"/>
            <a:ext cx="1166948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cs typeface="Times New Roman" panose="02020603050405020304" pitchFamily="18" charset="0"/>
              </a:rPr>
              <a:t>Das et al. 2019b, ApJ, 885, 108 (Suzaku) and Das et al. 2020, ApJ, 897, 63 (XMM)</a:t>
            </a:r>
          </a:p>
        </p:txBody>
      </p:sp>
    </p:spTree>
    <p:extLst>
      <p:ext uri="{BB962C8B-B14F-4D97-AF65-F5344CB8AC3E}">
        <p14:creationId xmlns:p14="http://schemas.microsoft.com/office/powerpoint/2010/main" val="4153142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D078C7-B54A-4F87-376C-78693D755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82" y="1018540"/>
            <a:ext cx="6944418" cy="5212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87D220-38F4-C17D-DD2E-EB35E7F4EA46}"/>
                  </a:ext>
                </a:extLst>
              </p:cNvPr>
              <p:cNvSpPr txBox="1"/>
              <p:nvPr/>
            </p:nvSpPr>
            <p:spPr>
              <a:xfrm>
                <a:off x="7196328" y="943037"/>
                <a:ext cx="4995672" cy="57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Emission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integral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=∫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EMdΩ</m:t>
                      </m:r>
                    </m:oMath>
                  </m:oMathPara>
                </a14:m>
                <a:endParaRPr lang="en-US" sz="30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87D220-38F4-C17D-DD2E-EB35E7F4E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328" y="943037"/>
                <a:ext cx="4995672" cy="571567"/>
              </a:xfrm>
              <a:prstGeom prst="rect">
                <a:avLst/>
              </a:prstGeom>
              <a:blipFill>
                <a:blip r:embed="rId3"/>
                <a:stretch>
                  <a:fillRect t="-4348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C3690DF2-8F33-002F-DFEC-4542F2EFF9B4}"/>
              </a:ext>
            </a:extLst>
          </p:cNvPr>
          <p:cNvSpPr/>
          <p:nvPr/>
        </p:nvSpPr>
        <p:spPr>
          <a:xfrm>
            <a:off x="5796474" y="4545016"/>
            <a:ext cx="3256908" cy="841248"/>
          </a:xfrm>
          <a:prstGeom prst="wedgeRectCallout">
            <a:avLst>
              <a:gd name="adj1" fmla="val -40035"/>
              <a:gd name="adj2" fmla="val -262928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1"/>
                </a:solidFill>
                <a:cs typeface="Times New Roman" panose="02020603050405020304" pitchFamily="18" charset="0"/>
              </a:rPr>
              <a:t>Is the “extra signal” from the Milky Way? No. 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058E86FF-A583-4C47-34F5-7AFC79F8464D}"/>
              </a:ext>
            </a:extLst>
          </p:cNvPr>
          <p:cNvSpPr/>
          <p:nvPr/>
        </p:nvSpPr>
        <p:spPr>
          <a:xfrm>
            <a:off x="8193024" y="1702536"/>
            <a:ext cx="3685032" cy="841248"/>
          </a:xfrm>
          <a:prstGeom prst="wedgeRectCallout">
            <a:avLst>
              <a:gd name="adj1" fmla="val -103209"/>
              <a:gd name="adj2" fmla="val -8684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1"/>
                </a:solidFill>
                <a:cs typeface="Times New Roman" panose="02020603050405020304" pitchFamily="18" charset="0"/>
              </a:rPr>
              <a:t>Is the “extra signal” from an intervening medium? No. 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6E86EDD4-D863-F1B5-0560-501FD90EFAA4}"/>
              </a:ext>
            </a:extLst>
          </p:cNvPr>
          <p:cNvSpPr/>
          <p:nvPr/>
        </p:nvSpPr>
        <p:spPr>
          <a:xfrm>
            <a:off x="7424928" y="2857814"/>
            <a:ext cx="4443984" cy="1533532"/>
          </a:xfrm>
          <a:prstGeom prst="wedgeRectCallout">
            <a:avLst>
              <a:gd name="adj1" fmla="val -75296"/>
              <a:gd name="adj2" fmla="val -8906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Is the detected signal strength </a:t>
            </a:r>
            <a:r>
              <a:rPr lang="en-US" sz="20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radially correlated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with projected distance from NGC3221? </a:t>
            </a:r>
            <a:r>
              <a:rPr lang="en-US" sz="2000" b="1" dirty="0">
                <a:solidFill>
                  <a:srgbClr val="0432FF"/>
                </a:solidFill>
                <a:cs typeface="Times New Roman" panose="02020603050405020304" pitchFamily="18" charset="0"/>
              </a:rPr>
              <a:t>Yes!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It is consistent with a shallow power-law profile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AC2F6F-BB28-91DD-B9D3-2D7417E11417}"/>
              </a:ext>
            </a:extLst>
          </p:cNvPr>
          <p:cNvSpPr/>
          <p:nvPr/>
        </p:nvSpPr>
        <p:spPr>
          <a:xfrm>
            <a:off x="1207008" y="1115379"/>
            <a:ext cx="2258568" cy="399225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3AD5AD-7BF8-7574-EF95-C9D14A31BFAA}"/>
              </a:ext>
            </a:extLst>
          </p:cNvPr>
          <p:cNvSpPr txBox="1"/>
          <p:nvPr/>
        </p:nvSpPr>
        <p:spPr>
          <a:xfrm>
            <a:off x="1674891" y="436018"/>
            <a:ext cx="377885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cs typeface="Times New Roman" panose="02020603050405020304" pitchFamily="18" charset="0"/>
              </a:rPr>
              <a:t>B. Identification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046EA2-0E4A-F374-9DEC-9EB192FE4638}"/>
              </a:ext>
            </a:extLst>
          </p:cNvPr>
          <p:cNvSpPr txBox="1"/>
          <p:nvPr/>
        </p:nvSpPr>
        <p:spPr>
          <a:xfrm>
            <a:off x="261256" y="6392578"/>
            <a:ext cx="1166948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cs typeface="Times New Roman" panose="02020603050405020304" pitchFamily="18" charset="0"/>
              </a:rPr>
              <a:t>Das et al. 2019b, ApJ, 885, 108 (Suzaku) and Das et al. 2020, ApJ, 897, 63 (XMM)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99F179-6EF8-85CF-4CF7-F308447285EF}"/>
              </a:ext>
            </a:extLst>
          </p:cNvPr>
          <p:cNvSpPr txBox="1"/>
          <p:nvPr/>
        </p:nvSpPr>
        <p:spPr>
          <a:xfrm>
            <a:off x="7360467" y="5548222"/>
            <a:ext cx="48315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(</a:t>
            </a:r>
            <a:r>
              <a:rPr lang="en-US" dirty="0"/>
              <a:t>Working on</a:t>
            </a:r>
            <a:r>
              <a:rPr lang="en-US" sz="1800" dirty="0"/>
              <a:t> 450 ks new XMM data of NGC 3221 to characterize the density and temperature profiles: </a:t>
            </a:r>
            <a:r>
              <a:rPr lang="en-US" sz="1800" b="1" dirty="0"/>
              <a:t>Pan, Das, Allen et al. 2025, in prep</a:t>
            </a:r>
            <a:r>
              <a:rPr lang="en-US" sz="1800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718256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D961F-C3D8-C3F0-DA6A-657DFA09F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D24BB-19B6-EDAB-BB27-86291FC00B15}"/>
              </a:ext>
            </a:extLst>
          </p:cNvPr>
          <p:cNvSpPr txBox="1"/>
          <p:nvPr/>
        </p:nvSpPr>
        <p:spPr>
          <a:xfrm>
            <a:off x="490395" y="2228671"/>
            <a:ext cx="11211208" cy="24006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0" dirty="0"/>
              <a:t>3. CGM in X-ray absorption (individual galaxies)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25AE2-909A-FB04-EF8E-80F5E7349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67143"/>
            <a:ext cx="10058400" cy="2096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80F3A-AF30-1D30-DD3D-7565B2C2D2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9409"/>
          <a:stretch>
            <a:fillRect/>
          </a:stretch>
        </p:blipFill>
        <p:spPr>
          <a:xfrm>
            <a:off x="1066799" y="4629328"/>
            <a:ext cx="10058400" cy="770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EB0D71-84CE-8CB1-86CF-6864ECA1AE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052"/>
          <a:stretch>
            <a:fillRect/>
          </a:stretch>
        </p:blipFill>
        <p:spPr>
          <a:xfrm>
            <a:off x="1066799" y="5398546"/>
            <a:ext cx="10058400" cy="145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61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D5B95-895C-2E29-0B8E-CF7D57E17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as explosion&#10;&#10;Description automatically generated">
            <a:extLst>
              <a:ext uri="{FF2B5EF4-FFF2-40B4-BE49-F238E27FC236}">
                <a16:creationId xmlns:a16="http://schemas.microsoft.com/office/drawing/2014/main" id="{AA59532C-F3FF-9459-1E75-70CF61C12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616819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2B86C6D-90AF-A9AB-3C0B-0F72C6673F77}"/>
                  </a:ext>
                </a:extLst>
              </p:cNvPr>
              <p:cNvSpPr txBox="1"/>
              <p:nvPr/>
            </p:nvSpPr>
            <p:spPr>
              <a:xfrm>
                <a:off x="309149" y="1878607"/>
                <a:ext cx="11573701" cy="3100785"/>
              </a:xfrm>
              <a:prstGeom prst="wedgeRectCallout">
                <a:avLst>
                  <a:gd name="adj1" fmla="val 15144"/>
                  <a:gd name="adj2" fmla="val 49523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In UV absorption (grating) spectroscopy toward </a:t>
                </a:r>
                <a:r>
                  <a:rPr lang="en-US" sz="3000" dirty="0">
                    <a:cs typeface="Times New Roman" panose="02020603050405020304" pitchFamily="18" charset="0"/>
                  </a:rPr>
                  <a:t>quasars, t</a:t>
                </a:r>
                <a:r>
                  <a:rPr lang="en-US" sz="3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he width of the </a:t>
                </a:r>
                <a:r>
                  <a:rPr lang="en-US" sz="30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O VI line </a:t>
                </a:r>
                <a:r>
                  <a:rPr lang="en-US" sz="3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(oxygen with 3 ions) is </a:t>
                </a:r>
              </a:p>
              <a:p>
                <a:pPr algn="ctr"/>
                <a:r>
                  <a:rPr lang="en-US" sz="3000" dirty="0">
                    <a:cs typeface="Times New Roman" panose="02020603050405020304" pitchFamily="18" charset="0"/>
                  </a:rPr>
                  <a:t>1) Smaller than Ly</a:t>
                </a:r>
                <a:r>
                  <a:rPr lang="en-US" sz="3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⍺ line (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f>
                      <m:f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): thermal broadening </a:t>
                </a:r>
                <a:r>
                  <a:rPr lang="en-US" sz="3000" dirty="0">
                    <a:solidFill>
                      <a:schemeClr val="tx1"/>
                    </a:solidFill>
                    <a:cs typeface="Times New Roman" panose="02020603050405020304" pitchFamily="18" charset="0"/>
                    <a:sym typeface="Wingdings" pitchFamily="2" charset="2"/>
                  </a:rPr>
                  <a:t> many cases</a:t>
                </a:r>
                <a:endParaRPr lang="en-US" sz="3000" dirty="0"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2) Similar to </a:t>
                </a:r>
                <a:r>
                  <a:rPr lang="en-US" sz="3000" dirty="0">
                    <a:cs typeface="Times New Roman" panose="02020603050405020304" pitchFamily="18" charset="0"/>
                  </a:rPr>
                  <a:t>Ly</a:t>
                </a:r>
                <a:r>
                  <a:rPr lang="en-US" sz="3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⍺ line: non-thermal broadening </a:t>
                </a:r>
                <a:r>
                  <a:rPr lang="en-US" sz="3000" dirty="0">
                    <a:solidFill>
                      <a:schemeClr val="tx1"/>
                    </a:solidFill>
                    <a:cs typeface="Times New Roman" panose="02020603050405020304" pitchFamily="18" charset="0"/>
                    <a:sym typeface="Wingdings" pitchFamily="2" charset="2"/>
                  </a:rPr>
                  <a:t> many cases</a:t>
                </a:r>
                <a:endParaRPr lang="en-US" sz="30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3) </a:t>
                </a:r>
                <a:r>
                  <a:rPr lang="en-US" sz="30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Larger than thermal (but no Ly⍺ is detected) </a:t>
                </a:r>
                <a:r>
                  <a:rPr lang="en-US" sz="3000" b="1" dirty="0">
                    <a:solidFill>
                      <a:schemeClr val="tx1"/>
                    </a:solidFill>
                    <a:cs typeface="Times New Roman" panose="02020603050405020304" pitchFamily="18" charset="0"/>
                    <a:sym typeface="Wingdings" pitchFamily="2" charset="2"/>
                  </a:rPr>
                  <a:t> rare but a few recent instances (e.g., Narayanan+2010)</a:t>
                </a:r>
                <a:endParaRPr lang="en-US" sz="3000" b="1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2B86C6D-90AF-A9AB-3C0B-0F72C6673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49" y="1878607"/>
                <a:ext cx="11573701" cy="3100785"/>
              </a:xfrm>
              <a:prstGeom prst="wedgeRectCallout">
                <a:avLst>
                  <a:gd name="adj1" fmla="val 15144"/>
                  <a:gd name="adj2" fmla="val 49523"/>
                </a:avLst>
              </a:prstGeom>
              <a:blipFill>
                <a:blip r:embed="rId2"/>
                <a:stretch>
                  <a:fillRect l="-329" t="-2033" r="-1096" b="-44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4859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539E5-570D-DDFC-E003-857A1E380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74B7F7-057E-EFD6-A789-4628468E5D80}"/>
              </a:ext>
            </a:extLst>
          </p:cNvPr>
          <p:cNvSpPr/>
          <p:nvPr/>
        </p:nvSpPr>
        <p:spPr>
          <a:xfrm>
            <a:off x="0" y="6283111"/>
            <a:ext cx="12089749" cy="574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spc="-15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1. Mathur, Gupta, Das et al. 2021,  ApJ, 908, 69;    2.  Mathur, Das et al. 2023,  MNRAS L, 525, 11 </a:t>
            </a:r>
            <a:endParaRPr lang="en-US" sz="2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6" descr="A graph showing the number of light&#10;&#10;Description automatically generated">
            <a:extLst>
              <a:ext uri="{FF2B5EF4-FFF2-40B4-BE49-F238E27FC236}">
                <a16:creationId xmlns:a16="http://schemas.microsoft.com/office/drawing/2014/main" id="{F128B7BE-CCE9-8B7C-D41B-D1ABB4659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618" y="1600199"/>
            <a:ext cx="4348331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20740D-A9B0-7889-19DA-734137558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8" t="13108" r="15227" b="2986"/>
          <a:stretch/>
        </p:blipFill>
        <p:spPr>
          <a:xfrm>
            <a:off x="487014" y="1606647"/>
            <a:ext cx="4609469" cy="3429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B7391-3117-7F9D-5F24-12A336E7BF3C}"/>
              </a:ext>
            </a:extLst>
          </p:cNvPr>
          <p:cNvSpPr txBox="1"/>
          <p:nvPr/>
        </p:nvSpPr>
        <p:spPr>
          <a:xfrm>
            <a:off x="770550" y="4419782"/>
            <a:ext cx="26391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cs typeface="Times New Roman" panose="02020603050405020304" pitchFamily="18" charset="0"/>
              </a:rPr>
              <a:t>HRC (black); ACIS (red)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2A6796-6050-D47A-2FD8-7792D112BF82}"/>
              </a:ext>
            </a:extLst>
          </p:cNvPr>
          <p:cNvSpPr txBox="1"/>
          <p:nvPr/>
        </p:nvSpPr>
        <p:spPr>
          <a:xfrm>
            <a:off x="51124" y="231236"/>
            <a:ext cx="12089749" cy="1015663"/>
          </a:xfrm>
          <a:prstGeom prst="wedgeRectCallout">
            <a:avLst>
              <a:gd name="adj1" fmla="val 15144"/>
              <a:gd name="adj2" fmla="val 49523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cs typeface="Times New Roman" panose="02020603050405020304" pitchFamily="18" charset="0"/>
              </a:rPr>
              <a:t>Look for O VII (oxygen </a:t>
            </a:r>
            <a:r>
              <a:rPr lang="en-US" sz="3000" dirty="0">
                <a:cs typeface="Times New Roman" panose="02020603050405020304" pitchFamily="18" charset="0"/>
              </a:rPr>
              <a:t>with 2 ions) absorption at the same redshift as the “unusually broad” O VI absorption </a:t>
            </a:r>
            <a:endParaRPr lang="en-US" sz="3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F33AADF-C94E-134F-5936-71F343325370}"/>
              </a:ext>
            </a:extLst>
          </p:cNvPr>
          <p:cNvCxnSpPr>
            <a:cxnSpLocks/>
          </p:cNvCxnSpPr>
          <p:nvPr/>
        </p:nvCxnSpPr>
        <p:spPr>
          <a:xfrm>
            <a:off x="9117185" y="3666515"/>
            <a:ext cx="487052" cy="0"/>
          </a:xfrm>
          <a:prstGeom prst="straightConnector1">
            <a:avLst/>
          </a:prstGeom>
          <a:ln w="57150">
            <a:solidFill>
              <a:srgbClr val="FC04F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988E6F0-9BC1-8753-35AC-5C2E94D030FE}"/>
              </a:ext>
            </a:extLst>
          </p:cNvPr>
          <p:cNvSpPr txBox="1"/>
          <p:nvPr/>
        </p:nvSpPr>
        <p:spPr>
          <a:xfrm>
            <a:off x="102250" y="5118659"/>
            <a:ext cx="11987499" cy="12311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O VII absorption is detected at large impact parameter (&gt;100 kpc): hot CGM is </a:t>
            </a:r>
            <a:r>
              <a:rPr lang="en-US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extended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  <a:cs typeface="Times New Roman" panose="02020603050405020304" pitchFamily="18" charset="0"/>
              </a:rPr>
              <a:t>N(OVII) is large (≈10</a:t>
            </a:r>
            <a:r>
              <a:rPr lang="en-US" sz="25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15</a:t>
            </a:r>
            <a:r>
              <a:rPr lang="en-US" sz="2500" dirty="0">
                <a:solidFill>
                  <a:schemeClr val="tx1"/>
                </a:solidFill>
                <a:cs typeface="Times New Roman" panose="02020603050405020304" pitchFamily="18" charset="0"/>
              </a:rPr>
              <a:t> cm</a:t>
            </a:r>
            <a:r>
              <a:rPr lang="en-US" sz="25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-2</a:t>
            </a:r>
            <a:r>
              <a:rPr lang="en-US" sz="2500" dirty="0">
                <a:solidFill>
                  <a:schemeClr val="tx1"/>
                </a:solidFill>
                <a:cs typeface="Times New Roman" panose="02020603050405020304" pitchFamily="18" charset="0"/>
              </a:rPr>
              <a:t>): hot CGM is </a:t>
            </a:r>
            <a:r>
              <a:rPr lang="en-US" sz="2500" b="1" dirty="0">
                <a:solidFill>
                  <a:schemeClr val="tx1"/>
                </a:solidFill>
                <a:cs typeface="Times New Roman" panose="02020603050405020304" pitchFamily="18" charset="0"/>
              </a:rPr>
              <a:t>massive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  <a:cs typeface="Times New Roman" panose="02020603050405020304" pitchFamily="18" charset="0"/>
              </a:rPr>
              <a:t>These are the </a:t>
            </a:r>
            <a:r>
              <a:rPr lang="en-US" sz="2500" b="1" dirty="0">
                <a:solidFill>
                  <a:srgbClr val="0432FF"/>
                </a:solidFill>
                <a:cs typeface="Times New Roman" panose="02020603050405020304" pitchFamily="18" charset="0"/>
              </a:rPr>
              <a:t>first 2 (and only 2) </a:t>
            </a:r>
            <a:r>
              <a:rPr lang="en-US" sz="2500" dirty="0">
                <a:solidFill>
                  <a:schemeClr val="tx1"/>
                </a:solidFill>
                <a:cs typeface="Times New Roman" panose="02020603050405020304" pitchFamily="18" charset="0"/>
              </a:rPr>
              <a:t>detections so far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C94F70-5C3D-1C04-BE77-21E9BF32F828}"/>
              </a:ext>
            </a:extLst>
          </p:cNvPr>
          <p:cNvSpPr txBox="1"/>
          <p:nvPr/>
        </p:nvSpPr>
        <p:spPr>
          <a:xfrm>
            <a:off x="875862" y="1654950"/>
            <a:ext cx="1468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z= 0.167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A9BB5D-C22B-6C03-FECF-96FBD46905E0}"/>
              </a:ext>
            </a:extLst>
          </p:cNvPr>
          <p:cNvSpPr txBox="1"/>
          <p:nvPr/>
        </p:nvSpPr>
        <p:spPr>
          <a:xfrm>
            <a:off x="7434943" y="41910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z</a:t>
            </a:r>
            <a:r>
              <a:rPr lang="en-US" sz="2000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4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= 0.225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6F5ED1-142E-3F21-7D92-A5431AD55F6F}"/>
              </a:ext>
            </a:extLst>
          </p:cNvPr>
          <p:cNvSpPr txBox="1"/>
          <p:nvPr/>
        </p:nvSpPr>
        <p:spPr>
          <a:xfrm>
            <a:off x="2062983" y="1315184"/>
            <a:ext cx="178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PKS0405-123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4B07F5-9612-43C1-A699-E79AD855C0CB}"/>
              </a:ext>
            </a:extLst>
          </p:cNvPr>
          <p:cNvSpPr txBox="1"/>
          <p:nvPr/>
        </p:nvSpPr>
        <p:spPr>
          <a:xfrm>
            <a:off x="8681499" y="1467389"/>
            <a:ext cx="1583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H1821+643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CB56A7-6D5A-6B8B-D561-C529DA0493D4}"/>
              </a:ext>
            </a:extLst>
          </p:cNvPr>
          <p:cNvSpPr txBox="1"/>
          <p:nvPr/>
        </p:nvSpPr>
        <p:spPr>
          <a:xfrm>
            <a:off x="10150530" y="4391055"/>
            <a:ext cx="11572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cs typeface="Times New Roman" panose="02020603050405020304" pitchFamily="18" charset="0"/>
              </a:rPr>
              <a:t>HRC/LETG</a:t>
            </a:r>
          </a:p>
        </p:txBody>
      </p:sp>
    </p:spTree>
    <p:extLst>
      <p:ext uri="{BB962C8B-B14F-4D97-AF65-F5344CB8AC3E}">
        <p14:creationId xmlns:p14="http://schemas.microsoft.com/office/powerpoint/2010/main" val="2109975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D42A09-C473-9033-7DB8-897E6FA60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799" y="968614"/>
            <a:ext cx="6858000" cy="54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B91E71-E6FD-C95B-7FCF-5769EC8262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2"/>
          <a:stretch>
            <a:fillRect/>
          </a:stretch>
        </p:blipFill>
        <p:spPr>
          <a:xfrm>
            <a:off x="0" y="794442"/>
            <a:ext cx="5677394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DDBB3E-981B-B341-3190-D4D144BEE150}"/>
              </a:ext>
            </a:extLst>
          </p:cNvPr>
          <p:cNvSpPr txBox="1"/>
          <p:nvPr/>
        </p:nvSpPr>
        <p:spPr>
          <a:xfrm>
            <a:off x="762000" y="250371"/>
            <a:ext cx="106353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/>
              <a:t>How well are simulations doing?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D77E8F-816F-71B3-C1F0-802B9DDF3223}"/>
              </a:ext>
            </a:extLst>
          </p:cNvPr>
          <p:cNvSpPr txBox="1"/>
          <p:nvPr/>
        </p:nvSpPr>
        <p:spPr>
          <a:xfrm>
            <a:off x="6346371" y="6207519"/>
            <a:ext cx="5677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Times New Roman" panose="02020603050405020304" pitchFamily="18" charset="0"/>
              </a:rPr>
              <a:t>Das, Truong, Chiang &amp; Mathur 2025 (under review)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C3AE8B-0B18-E5D7-B313-872F2CC62B34}"/>
              </a:ext>
            </a:extLst>
          </p:cNvPr>
          <p:cNvSpPr txBox="1"/>
          <p:nvPr/>
        </p:nvSpPr>
        <p:spPr>
          <a:xfrm>
            <a:off x="21276" y="5204859"/>
            <a:ext cx="56773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cs typeface="Times New Roman" panose="02020603050405020304" pitchFamily="18" charset="0"/>
              </a:rPr>
              <a:t>Plot from a proposal that got rejected in the last 7 cycles </a:t>
            </a:r>
            <a:r>
              <a:rPr lang="en-US" sz="1500" dirty="0">
                <a:cs typeface="Times New Roman" panose="02020603050405020304" pitchFamily="18" charset="0"/>
                <a:sym typeface="Wingdings" pitchFamily="2" charset="2"/>
              </a:rPr>
              <a:t></a:t>
            </a:r>
            <a:endParaRPr lang="en-US" sz="15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80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94F68D-6137-4DC3-1AC0-ADCC38A4177B}"/>
              </a:ext>
            </a:extLst>
          </p:cNvPr>
          <p:cNvSpPr txBox="1"/>
          <p:nvPr/>
        </p:nvSpPr>
        <p:spPr>
          <a:xfrm>
            <a:off x="1" y="45265"/>
            <a:ext cx="12192000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Summary</a:t>
            </a:r>
          </a:p>
          <a:p>
            <a:pPr algn="ctr"/>
            <a:endParaRPr lang="en-US" sz="2500" dirty="0"/>
          </a:p>
          <a:p>
            <a:pPr marL="514350" indent="-514350" algn="just">
              <a:buFont typeface="+mj-lt"/>
              <a:buAutoNum type="arabicPeriod"/>
            </a:pPr>
            <a:r>
              <a:rPr lang="en-US" sz="2500" dirty="0"/>
              <a:t>tSZ effect from the hot CGM of stacked galaxies</a:t>
            </a:r>
          </a:p>
          <a:p>
            <a:pPr marL="971550" lvl="1" indent="-514350" algn="just">
              <a:buFont typeface="+mj-lt"/>
              <a:buAutoNum type="alphaLcParenR"/>
            </a:pPr>
            <a:r>
              <a:rPr lang="en-US" sz="2500" dirty="0"/>
              <a:t>is detectable (down to M</a:t>
            </a:r>
            <a:r>
              <a:rPr lang="en-US" sz="2500" baseline="-25000" dirty="0"/>
              <a:t>200</a:t>
            </a:r>
            <a:r>
              <a:rPr lang="en-US" sz="2500" dirty="0"/>
              <a:t> ≈ 10</a:t>
            </a:r>
            <a:r>
              <a:rPr lang="en-US" sz="2500" baseline="30000" dirty="0"/>
              <a:t>12.3 </a:t>
            </a:r>
            <a:r>
              <a:rPr lang="en-US" sz="2500" dirty="0"/>
              <a:t>M</a:t>
            </a:r>
            <a:r>
              <a:rPr lang="en-US" sz="2500" baseline="-25000" dirty="0"/>
              <a:t>sun</a:t>
            </a:r>
            <a:r>
              <a:rPr lang="en-US" sz="2500" dirty="0"/>
              <a:t>)</a:t>
            </a:r>
          </a:p>
          <a:p>
            <a:pPr marL="971550" lvl="1" indent="-514350" algn="just">
              <a:buFont typeface="+mj-lt"/>
              <a:buAutoNum type="alphaLcParenR"/>
            </a:pPr>
            <a:r>
              <a:rPr lang="en-US" sz="2500" dirty="0"/>
              <a:t>does not require a pressure profile flatter than standard GNFW</a:t>
            </a:r>
          </a:p>
          <a:p>
            <a:pPr marL="971550" lvl="1" indent="-514350" algn="just">
              <a:buFont typeface="+mj-lt"/>
              <a:buAutoNum type="alphaLcParenR"/>
            </a:pPr>
            <a:r>
              <a:rPr lang="en-US" sz="2500" dirty="0"/>
              <a:t>does not follow the trends of galaxy clusters or massive groups</a:t>
            </a:r>
          </a:p>
          <a:p>
            <a:pPr marL="971550" lvl="1" indent="-514350" algn="just">
              <a:buFont typeface="+mj-lt"/>
              <a:buAutoNum type="alphaLcParenR"/>
            </a:pPr>
            <a:r>
              <a:rPr lang="en-US" sz="2500" dirty="0"/>
              <a:t>is different for quiescent and star-forming galaxies</a:t>
            </a:r>
          </a:p>
          <a:p>
            <a:pPr lvl="1" algn="ctr"/>
            <a:r>
              <a:rPr lang="en-US" sz="2500" b="1" dirty="0">
                <a:solidFill>
                  <a:srgbClr val="0432FF"/>
                </a:solidFill>
              </a:rPr>
              <a:t>mm telescopes with &lt;1’ angular resolution is crucial for CGM science in tSZ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500" dirty="0"/>
              <a:t>X-ray emission from the hot CGM of individual spiral galaxies</a:t>
            </a:r>
          </a:p>
          <a:p>
            <a:pPr marL="971550" lvl="1" indent="-514350" algn="just">
              <a:buFont typeface="+mj-lt"/>
              <a:buAutoNum type="alphaLcParenR"/>
            </a:pPr>
            <a:r>
              <a:rPr lang="en-US" sz="2500" dirty="0"/>
              <a:t>is detectable (with a rigorous spectroscopic modeling)</a:t>
            </a:r>
          </a:p>
          <a:p>
            <a:pPr marL="971550" lvl="1" indent="-514350" algn="just">
              <a:buFont typeface="+mj-lt"/>
              <a:buAutoNum type="alphaLcParenR"/>
            </a:pPr>
            <a:r>
              <a:rPr lang="en-US" sz="2500" dirty="0"/>
              <a:t>is extended out to ≈150 kpc (0.7 R</a:t>
            </a:r>
            <a:r>
              <a:rPr lang="en-US" sz="2500" baseline="-25000" dirty="0"/>
              <a:t>200</a:t>
            </a:r>
            <a:r>
              <a:rPr lang="en-US" sz="2500" dirty="0"/>
              <a:t>)  </a:t>
            </a:r>
          </a:p>
          <a:p>
            <a:pPr lvl="1" algn="ctr"/>
            <a:r>
              <a:rPr lang="en-US" sz="2500" b="1" dirty="0">
                <a:solidFill>
                  <a:srgbClr val="0432FF"/>
                </a:solidFill>
              </a:rPr>
              <a:t>We should utilize CCDs of XMM/XRISM for CGM science in X-ray emission</a:t>
            </a:r>
            <a:endParaRPr lang="en-US" sz="2500" dirty="0">
              <a:solidFill>
                <a:srgbClr val="0432FF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500" dirty="0"/>
              <a:t>X-ray absorption by the hot CGM of individual galaxies</a:t>
            </a:r>
          </a:p>
          <a:p>
            <a:pPr marL="971550" lvl="1" indent="-514350" algn="just">
              <a:buFont typeface="+mj-lt"/>
              <a:buAutoNum type="alphaLcParenR"/>
            </a:pPr>
            <a:r>
              <a:rPr lang="en-US" sz="2500" dirty="0"/>
              <a:t>is detectable (at a priori known redshift)</a:t>
            </a:r>
          </a:p>
          <a:p>
            <a:pPr marL="971550" lvl="1" indent="-514350" algn="just">
              <a:buFont typeface="+mj-lt"/>
              <a:buAutoNum type="alphaLcParenR"/>
            </a:pPr>
            <a:r>
              <a:rPr lang="en-US" sz="2500" dirty="0"/>
              <a:t>is extended out to &gt;100 kpc impact parameter</a:t>
            </a:r>
          </a:p>
          <a:p>
            <a:pPr algn="ctr"/>
            <a:r>
              <a:rPr lang="en-US" sz="2500" b="1" dirty="0">
                <a:solidFill>
                  <a:srgbClr val="0432FF"/>
                </a:solidFill>
              </a:rPr>
              <a:t>We should utilize gratings of XMM/Chandra for CGM science in X-ray absorption</a:t>
            </a:r>
            <a:endParaRPr lang="en-US" sz="25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139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7F5C5B9A-7E2C-97C2-84B0-4BACD1B987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3" t="46646" r="-1" b="1112"/>
          <a:stretch/>
        </p:blipFill>
        <p:spPr>
          <a:xfrm>
            <a:off x="2087105" y="1370015"/>
            <a:ext cx="7792507" cy="546343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6AC073-AA87-DB11-FB41-CC5863651407}"/>
              </a:ext>
            </a:extLst>
          </p:cNvPr>
          <p:cNvSpPr/>
          <p:nvPr/>
        </p:nvSpPr>
        <p:spPr>
          <a:xfrm>
            <a:off x="1" y="102476"/>
            <a:ext cx="12192000" cy="704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cs typeface="Times New Roman" panose="02020603050405020304" pitchFamily="18" charset="0"/>
              </a:rPr>
              <a:t>Why is studying the (</a:t>
            </a:r>
            <a:r>
              <a:rPr lang="en-US" sz="4500" b="1" dirty="0">
                <a:solidFill>
                  <a:srgbClr val="0432FF"/>
                </a:solidFill>
                <a:cs typeface="Times New Roman" panose="02020603050405020304" pitchFamily="18" charset="0"/>
              </a:rPr>
              <a:t>hot</a:t>
            </a:r>
            <a:r>
              <a:rPr lang="en-US" sz="4500" b="1" dirty="0">
                <a:solidFill>
                  <a:schemeClr val="tx1"/>
                </a:solidFill>
                <a:cs typeface="Times New Roman" panose="02020603050405020304" pitchFamily="18" charset="0"/>
              </a:rPr>
              <a:t>) CGM important?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57F487-9C5A-FCE4-F2DF-8F5E8D359D29}"/>
              </a:ext>
            </a:extLst>
          </p:cNvPr>
          <p:cNvSpPr txBox="1"/>
          <p:nvPr/>
        </p:nvSpPr>
        <p:spPr>
          <a:xfrm>
            <a:off x="191590" y="4235623"/>
            <a:ext cx="18955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cs typeface="Times New Roman" panose="02020603050405020304" pitchFamily="18" charset="0"/>
              </a:rPr>
              <a:t>2. Missing metals 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7C8A99-27D1-73C6-D715-7407D8B0ADA9}"/>
              </a:ext>
            </a:extLst>
          </p:cNvPr>
          <p:cNvSpPr txBox="1"/>
          <p:nvPr/>
        </p:nvSpPr>
        <p:spPr>
          <a:xfrm>
            <a:off x="9988473" y="6507271"/>
            <a:ext cx="2312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Times New Roman" panose="02020603050405020304" pitchFamily="18" charset="0"/>
              </a:rPr>
              <a:t>Tumlinson+17, ARA&amp;A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F5B38B-1E9F-8B64-0698-44523586FC72}"/>
              </a:ext>
            </a:extLst>
          </p:cNvPr>
          <p:cNvSpPr txBox="1"/>
          <p:nvPr/>
        </p:nvSpPr>
        <p:spPr>
          <a:xfrm>
            <a:off x="8832293" y="4419639"/>
            <a:ext cx="671804" cy="353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>
                <a:cs typeface="Times New Roman" panose="02020603050405020304" pitchFamily="18" charset="0"/>
              </a:rPr>
              <a:t>Stars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4D65C2-7597-B378-71E1-8005337F0D50}"/>
              </a:ext>
            </a:extLst>
          </p:cNvPr>
          <p:cNvSpPr txBox="1"/>
          <p:nvPr/>
        </p:nvSpPr>
        <p:spPr>
          <a:xfrm>
            <a:off x="5404431" y="5118653"/>
            <a:ext cx="155657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cs typeface="Times New Roman" panose="02020603050405020304" pitchFamily="18" charset="0"/>
              </a:rPr>
              <a:t>Interstellar gas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05F56-6903-742B-E911-8A7A281575C7}"/>
              </a:ext>
            </a:extLst>
          </p:cNvPr>
          <p:cNvSpPr txBox="1"/>
          <p:nvPr/>
        </p:nvSpPr>
        <p:spPr>
          <a:xfrm>
            <a:off x="3532133" y="5118653"/>
            <a:ext cx="1698868" cy="353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>
                <a:cs typeface="Times New Roman" panose="02020603050405020304" pitchFamily="18" charset="0"/>
              </a:rPr>
              <a:t>Interstellar dust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E719845-F42A-91CC-7CDE-11507016A77A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168195" y="4773582"/>
            <a:ext cx="0" cy="11896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075065-693E-30F7-73E2-B6C0CD78B3C2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6156296" y="5457207"/>
            <a:ext cx="26420" cy="5396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5C02B3D-B622-7F51-97C1-285831DD3433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096436" y="5295625"/>
            <a:ext cx="435697" cy="4730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03F16C6-70A7-2263-E221-5B062604EF08}"/>
              </a:ext>
            </a:extLst>
          </p:cNvPr>
          <p:cNvSpPr txBox="1"/>
          <p:nvPr/>
        </p:nvSpPr>
        <p:spPr>
          <a:xfrm>
            <a:off x="8832293" y="2454809"/>
            <a:ext cx="671804" cy="353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>
                <a:cs typeface="Times New Roman" panose="02020603050405020304" pitchFamily="18" charset="0"/>
              </a:rPr>
              <a:t>Stars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5C298E2-0BAD-8295-A864-0C99D27EAB9E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8277872" y="2808752"/>
            <a:ext cx="890323" cy="8213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F562752-354B-3578-7C48-4BB11F832626}"/>
              </a:ext>
            </a:extLst>
          </p:cNvPr>
          <p:cNvSpPr txBox="1"/>
          <p:nvPr/>
        </p:nvSpPr>
        <p:spPr>
          <a:xfrm>
            <a:off x="5238842" y="2373794"/>
            <a:ext cx="2091559" cy="353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>
                <a:cs typeface="Times New Roman" panose="02020603050405020304" pitchFamily="18" charset="0"/>
              </a:rPr>
              <a:t>Interstellar medium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42CDF66-9C06-987C-2AB7-673CE86EA473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6284622" y="2727737"/>
            <a:ext cx="197418" cy="6477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CE3DABA-15E6-C720-92AF-36BEDD9603E9}"/>
              </a:ext>
            </a:extLst>
          </p:cNvPr>
          <p:cNvSpPr txBox="1"/>
          <p:nvPr/>
        </p:nvSpPr>
        <p:spPr>
          <a:xfrm>
            <a:off x="191590" y="1611571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cs typeface="Times New Roman" panose="02020603050405020304" pitchFamily="18" charset="0"/>
              </a:rPr>
              <a:t>1. Missing galactic baryons problem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2E4C58-B57D-8275-6968-590D67A59FD6}"/>
              </a:ext>
            </a:extLst>
          </p:cNvPr>
          <p:cNvSpPr txBox="1"/>
          <p:nvPr/>
        </p:nvSpPr>
        <p:spPr>
          <a:xfrm>
            <a:off x="9989107" y="1724445"/>
            <a:ext cx="2033764" cy="4247317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cs typeface="Times New Roman" panose="02020603050405020304" pitchFamily="18" charset="0"/>
              </a:rPr>
              <a:t>3. Missing feedback problem. Where does the energy from galactic winds go?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EC52AFC-2A1C-B7AD-43A3-448D61D714BD}"/>
                  </a:ext>
                </a:extLst>
              </p:cNvPr>
              <p:cNvSpPr txBox="1"/>
              <p:nvPr/>
            </p:nvSpPr>
            <p:spPr>
              <a:xfrm>
                <a:off x="3680653" y="4221685"/>
                <a:ext cx="4687284" cy="58233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Metals fraction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Mass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observed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metals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Mass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expected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metals</m:t>
                        </m:r>
                      </m:den>
                    </m:f>
                  </m:oMath>
                </a14:m>
                <a:endParaRPr lang="en-US" sz="20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EC52AFC-2A1C-B7AD-43A3-448D61D71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653" y="4221685"/>
                <a:ext cx="4687284" cy="582339"/>
              </a:xfrm>
              <a:prstGeom prst="rect">
                <a:avLst/>
              </a:prstGeom>
              <a:blipFill>
                <a:blip r:embed="rId3"/>
                <a:stretch>
                  <a:fillRect b="-851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9C481E42-97BB-1ACE-AF86-A2DFB8557177}"/>
              </a:ext>
            </a:extLst>
          </p:cNvPr>
          <p:cNvSpPr/>
          <p:nvPr/>
        </p:nvSpPr>
        <p:spPr>
          <a:xfrm>
            <a:off x="100063" y="1370015"/>
            <a:ext cx="9779548" cy="2426733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F29D6A7-64B2-D7FA-F118-4322B8FD7867}"/>
              </a:ext>
            </a:extLst>
          </p:cNvPr>
          <p:cNvSpPr/>
          <p:nvPr/>
        </p:nvSpPr>
        <p:spPr>
          <a:xfrm>
            <a:off x="100062" y="3870873"/>
            <a:ext cx="9779549" cy="260944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1841F5-920B-F901-8E48-D9D1460338E3}"/>
                  </a:ext>
                </a:extLst>
              </p:cNvPr>
              <p:cNvSpPr txBox="1"/>
              <p:nvPr/>
            </p:nvSpPr>
            <p:spPr>
              <a:xfrm>
                <a:off x="3192342" y="1724445"/>
                <a:ext cx="6381977" cy="58323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Baryon fraction 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Mass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baryons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Mass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baryons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dark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matter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)/</a:t>
                </a:r>
                <a:r>
                  <a:rPr lang="en-US" sz="2000" i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f</a:t>
                </a:r>
                <a:r>
                  <a:rPr lang="en-US" sz="2000" i="1" baseline="-25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b,cosmo</a:t>
                </a:r>
                <a:endParaRPr lang="en-US" sz="20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1841F5-920B-F901-8E48-D9D146033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342" y="1724445"/>
                <a:ext cx="6381977" cy="583237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9EABF3-04A2-B924-B59F-9A3B7958F24E}"/>
              </a:ext>
            </a:extLst>
          </p:cNvPr>
          <p:cNvSpPr txBox="1"/>
          <p:nvPr/>
        </p:nvSpPr>
        <p:spPr>
          <a:xfrm>
            <a:off x="2852928" y="1724445"/>
            <a:ext cx="21031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DA8318-D70E-345F-C55F-3E953D43E1C9}"/>
              </a:ext>
            </a:extLst>
          </p:cNvPr>
          <p:cNvSpPr txBox="1"/>
          <p:nvPr/>
        </p:nvSpPr>
        <p:spPr>
          <a:xfrm>
            <a:off x="2858692" y="4094235"/>
            <a:ext cx="21031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733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9F5BE1-848C-7AFF-AADC-034BFBD835F7}"/>
              </a:ext>
            </a:extLst>
          </p:cNvPr>
          <p:cNvSpPr txBox="1"/>
          <p:nvPr/>
        </p:nvSpPr>
        <p:spPr>
          <a:xfrm>
            <a:off x="1864259" y="2228671"/>
            <a:ext cx="8463481" cy="24006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0" dirty="0"/>
              <a:t>1. CGM in tSZ effect (stacked halos)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C1E6A-3FD5-A803-BA93-6E6B0C79B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79" y="171271"/>
            <a:ext cx="11311639" cy="205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64F750-47DE-65DC-A29F-B961E0C236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7556"/>
          <a:stretch>
            <a:fillRect/>
          </a:stretch>
        </p:blipFill>
        <p:spPr>
          <a:xfrm>
            <a:off x="440434" y="6480830"/>
            <a:ext cx="11311128" cy="377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8EECB4-EB1C-E7C7-C71F-AEBEF644FF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7867"/>
          <a:stretch>
            <a:fillRect/>
          </a:stretch>
        </p:blipFill>
        <p:spPr>
          <a:xfrm>
            <a:off x="440690" y="4693876"/>
            <a:ext cx="11311128" cy="188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52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circle, font&#10;&#10;Description automatically generated">
            <a:extLst>
              <a:ext uri="{FF2B5EF4-FFF2-40B4-BE49-F238E27FC236}">
                <a16:creationId xmlns:a16="http://schemas.microsoft.com/office/drawing/2014/main" id="{92FDCE7D-1B2A-165B-6090-4C7FE4F9A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00" y="166750"/>
            <a:ext cx="6684502" cy="6111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529245-B768-F423-9883-AFE0922539F0}"/>
              </a:ext>
            </a:extLst>
          </p:cNvPr>
          <p:cNvSpPr txBox="1"/>
          <p:nvPr/>
        </p:nvSpPr>
        <p:spPr>
          <a:xfrm>
            <a:off x="148199" y="6278295"/>
            <a:ext cx="5359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Sunyaev &amp; Zel’dovich 1969, Nature, 223, 721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F19523-6BD9-746F-D255-1F44104ABF5F}"/>
                  </a:ext>
                </a:extLst>
              </p:cNvPr>
              <p:cNvSpPr txBox="1"/>
              <p:nvPr/>
            </p:nvSpPr>
            <p:spPr>
              <a:xfrm>
                <a:off x="6832702" y="716451"/>
                <a:ext cx="5278616" cy="5012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US" sz="3500" dirty="0">
                    <a:cs typeface="Times New Roman" panose="02020603050405020304" pitchFamily="18" charset="0"/>
                  </a:rPr>
                  <a:t>Thermal </a:t>
                </a:r>
                <a:r>
                  <a:rPr lang="en-US" sz="3600" dirty="0">
                    <a:cs typeface="Times New Roman" panose="02020603050405020304" pitchFamily="18" charset="0"/>
                  </a:rPr>
                  <a:t>Sunyaev-Zel’dovich (tSZ) Effect</a:t>
                </a:r>
                <a:r>
                  <a:rPr lang="en-US" sz="3500" dirty="0">
                    <a:cs typeface="Times New Roman" panose="02020603050405020304" pitchFamily="18" charset="0"/>
                  </a:rPr>
                  <a:t> is </a:t>
                </a:r>
                <a:r>
                  <a:rPr lang="en-US" sz="3500" dirty="0">
                    <a:effectLst/>
                    <a:cs typeface="Times New Roman" panose="02020603050405020304" pitchFamily="18" charset="0"/>
                  </a:rPr>
                  <a:t>characterized by the Compton-</a:t>
                </a:r>
                <a:r>
                  <a:rPr lang="en-US" sz="3500" i="1" dirty="0">
                    <a:effectLst/>
                    <a:cs typeface="Times New Roman" panose="02020603050405020304" pitchFamily="18" charset="0"/>
                  </a:rPr>
                  <a:t>y</a:t>
                </a:r>
                <a:r>
                  <a:rPr lang="en-US" sz="3500" dirty="0">
                    <a:effectLst/>
                    <a:cs typeface="Times New Roman" panose="02020603050405020304" pitchFamily="18" charset="0"/>
                  </a:rPr>
                  <a:t> parameter: </a:t>
                </a:r>
                <a14:m>
                  <m:oMath xmlns:m="http://schemas.openxmlformats.org/officeDocument/2006/math">
                    <m:r>
                      <a:rPr lang="en-US" sz="3500" b="1" i="1" smtClean="0">
                        <a:solidFill>
                          <a:srgbClr val="0432FF"/>
                        </a:solidFill>
                        <a:effectLst/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500" b="1" i="0" smtClean="0">
                        <a:solidFill>
                          <a:srgbClr val="0432FF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5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3500" b="1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500" b="1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500" b="1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3500" b="1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  <m:r>
                          <a:rPr lang="en-US" sz="35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35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35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sSup>
                      <m:sSupPr>
                        <m:ctrlPr>
                          <a:rPr lang="en-US" sz="35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35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5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500" b="1" i="1" smtClean="0">
                        <a:solidFill>
                          <a:srgbClr val="0432FF"/>
                        </a:solidFill>
                        <a:effectLst/>
                        <a:latin typeface="Cambria Math" panose="02040503050406030204" pitchFamily="18" charset="0"/>
                      </a:rPr>
                      <m:t>∫</m:t>
                    </m:r>
                    <m:sSub>
                      <m:sSubPr>
                        <m:ctrlPr>
                          <a:rPr lang="en-US" sz="3500" b="1" i="1" smtClean="0">
                            <a:solidFill>
                              <a:srgbClr val="0432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500" b="1" i="0" smtClean="0">
                            <a:solidFill>
                              <a:srgbClr val="0432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b>
                        <m:r>
                          <a:rPr lang="en-US" sz="3500" b="1" i="1" smtClean="0">
                            <a:solidFill>
                              <a:srgbClr val="0432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3500" b="1" i="1" smtClean="0">
                        <a:solidFill>
                          <a:srgbClr val="0432FF"/>
                        </a:solidFill>
                        <a:effectLst/>
                        <a:latin typeface="Cambria Math" panose="02040503050406030204" pitchFamily="18" charset="0"/>
                      </a:rPr>
                      <m:t>𝒅𝒍</m:t>
                    </m:r>
                  </m:oMath>
                </a14:m>
                <a:r>
                  <a:rPr lang="en-US" sz="3500" b="1" dirty="0">
                    <a:solidFill>
                      <a:srgbClr val="0432FF"/>
                    </a:solidFill>
                    <a:cs typeface="Times New Roman" panose="02020603050405020304" pitchFamily="18" charset="0"/>
                  </a:rPr>
                  <a:t> </a:t>
                </a:r>
                <a:endParaRPr lang="en-US" sz="3500" b="1" dirty="0"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US" sz="3500" dirty="0">
                    <a:cs typeface="Times New Roman" panose="02020603050405020304" pitchFamily="18" charset="0"/>
                  </a:rPr>
                  <a:t>A measure of thermal energy </a:t>
                </a:r>
                <a14:m>
                  <m:oMath xmlns:m="http://schemas.openxmlformats.org/officeDocument/2006/math">
                    <m:r>
                      <a:rPr lang="en-US" sz="3500" b="0" i="0" smtClean="0">
                        <a:effectLst/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3500" b="0" i="1" smtClean="0">
                        <a:solidFill>
                          <a:srgbClr val="0432FF"/>
                        </a:solidFill>
                        <a:effectLst/>
                        <a:latin typeface="Cambria Math" panose="02040503050406030204" pitchFamily="18" charset="0"/>
                      </a:rPr>
                      <m:t>∝∫</m:t>
                    </m:r>
                    <m:sSub>
                      <m:sSubPr>
                        <m:ctrlPr>
                          <a:rPr lang="en-US" sz="3500" b="0" i="1" smtClean="0">
                            <a:solidFill>
                              <a:srgbClr val="0432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500" b="0" i="0" smtClean="0">
                            <a:solidFill>
                              <a:srgbClr val="0432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sz="3500" b="0" i="1" smtClean="0">
                            <a:solidFill>
                              <a:srgbClr val="0432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3500" b="0" i="1" smtClean="0">
                        <a:solidFill>
                          <a:srgbClr val="0432FF"/>
                        </a:solidFill>
                        <a:effectLst/>
                        <a:latin typeface="Cambria Math" panose="02040503050406030204" pitchFamily="18" charset="0"/>
                      </a:rPr>
                      <m:t>𝑑𝑉</m:t>
                    </m:r>
                    <m:r>
                      <a:rPr lang="en-US" sz="3500" b="0" i="1" smtClean="0">
                        <a:effectLst/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3500" dirty="0">
                    <a:cs typeface="Times New Roman" panose="02020603050405020304" pitchFamily="18" charset="0"/>
                  </a:rPr>
                  <a:t> </a:t>
                </a:r>
              </a:p>
              <a:p>
                <a:pPr marL="457200" indent="-457200">
                  <a:buFont typeface="Courier New" panose="02070309020205020404" pitchFamily="49" charset="0"/>
                  <a:buChar char="o"/>
                </a:pPr>
                <a:r>
                  <a:rPr lang="en-US" sz="3500" dirty="0">
                    <a:cs typeface="Times New Roman" panose="02020603050405020304" pitchFamily="18" charset="0"/>
                  </a:rPr>
                  <a:t>Probe the ionized intervening medium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F19523-6BD9-746F-D255-1F44104AB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2702" y="716451"/>
                <a:ext cx="5278616" cy="5012141"/>
              </a:xfrm>
              <a:prstGeom prst="rect">
                <a:avLst/>
              </a:prstGeom>
              <a:blipFill>
                <a:blip r:embed="rId3"/>
                <a:stretch>
                  <a:fillRect l="-3125" t="-2020" r="-240" b="-3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050D8D5-A771-0BFD-28C6-9733E469786A}"/>
              </a:ext>
            </a:extLst>
          </p:cNvPr>
          <p:cNvCxnSpPr/>
          <p:nvPr/>
        </p:nvCxnSpPr>
        <p:spPr>
          <a:xfrm>
            <a:off x="4742329" y="5091953"/>
            <a:ext cx="0" cy="46616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2D273CD-5427-C9CF-A242-8FF2A0588548}"/>
              </a:ext>
            </a:extLst>
          </p:cNvPr>
          <p:cNvCxnSpPr>
            <a:cxnSpLocks/>
          </p:cNvCxnSpPr>
          <p:nvPr/>
        </p:nvCxnSpPr>
        <p:spPr>
          <a:xfrm flipV="1">
            <a:off x="6096000" y="3989293"/>
            <a:ext cx="0" cy="50202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088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C48F04F-14F1-4F89-FACC-48ED4CAFFA2D}"/>
              </a:ext>
            </a:extLst>
          </p:cNvPr>
          <p:cNvSpPr/>
          <p:nvPr/>
        </p:nvSpPr>
        <p:spPr>
          <a:xfrm>
            <a:off x="294565" y="185891"/>
            <a:ext cx="5300955" cy="9121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WISExSuperCosmos galaxy catalog (Bilicki+2016)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34C59A-B246-7324-C21F-2B7EE917DB14}"/>
              </a:ext>
            </a:extLst>
          </p:cNvPr>
          <p:cNvSpPr txBox="1"/>
          <p:nvPr/>
        </p:nvSpPr>
        <p:spPr>
          <a:xfrm>
            <a:off x="97031" y="4980530"/>
            <a:ext cx="6105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0.63 million z≈0-0.3 M</a:t>
            </a:r>
            <a:r>
              <a:rPr lang="en-US" sz="2000" baseline="-25000" dirty="0">
                <a:cs typeface="Times New Roman" panose="02020603050405020304" pitchFamily="18" charset="0"/>
              </a:rPr>
              <a:t>*</a:t>
            </a:r>
            <a:r>
              <a:rPr lang="en-US" sz="2000" dirty="0">
                <a:cs typeface="Times New Roman" panose="02020603050405020304" pitchFamily="18" charset="0"/>
              </a:rPr>
              <a:t>=10</a:t>
            </a:r>
            <a:r>
              <a:rPr lang="en-US" sz="2000" baseline="30000" dirty="0">
                <a:cs typeface="Times New Roman" panose="02020603050405020304" pitchFamily="18" charset="0"/>
              </a:rPr>
              <a:t>9.8-11.3 </a:t>
            </a:r>
            <a:r>
              <a:rPr lang="en-US" sz="2000" dirty="0">
                <a:cs typeface="Times New Roman" panose="02020603050405020304" pitchFamily="18" charset="0"/>
              </a:rPr>
              <a:t>M</a:t>
            </a:r>
            <a:r>
              <a:rPr lang="en-US" sz="2000" baseline="-25000" dirty="0">
                <a:cs typeface="Times New Roman" panose="02020603050405020304" pitchFamily="18" charset="0"/>
              </a:rPr>
              <a:t>sun </a:t>
            </a:r>
            <a:r>
              <a:rPr lang="en-US" sz="2000" dirty="0">
                <a:cs typeface="Times New Roman" panose="02020603050405020304" pitchFamily="18" charset="0"/>
              </a:rPr>
              <a:t>galaxies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Only </a:t>
            </a:r>
            <a:r>
              <a:rPr lang="en-US" sz="2000" b="1" dirty="0">
                <a:cs typeface="Times New Roman" panose="02020603050405020304" pitchFamily="18" charset="0"/>
              </a:rPr>
              <a:t>field</a:t>
            </a:r>
            <a:r>
              <a:rPr lang="en-US" sz="2000" dirty="0">
                <a:cs typeface="Times New Roman" panose="02020603050405020304" pitchFamily="18" charset="0"/>
              </a:rPr>
              <a:t> galaxies (to avoid intra cluster medium)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Exclude </a:t>
            </a:r>
            <a:r>
              <a:rPr lang="en-US" sz="2000" b="1" dirty="0">
                <a:cs typeface="Times New Roman" panose="02020603050405020304" pitchFamily="18" charset="0"/>
              </a:rPr>
              <a:t>radio-loud</a:t>
            </a:r>
            <a:r>
              <a:rPr lang="en-US" sz="2000" dirty="0">
                <a:cs typeface="Times New Roman" panose="02020603050405020304" pitchFamily="18" charset="0"/>
              </a:rPr>
              <a:t> and </a:t>
            </a:r>
            <a:r>
              <a:rPr lang="en-US" sz="2000" b="1" dirty="0">
                <a:cs typeface="Times New Roman" panose="02020603050405020304" pitchFamily="18" charset="0"/>
              </a:rPr>
              <a:t>W1-W2&gt;0.8 </a:t>
            </a:r>
            <a:r>
              <a:rPr lang="en-US" sz="2000" dirty="0">
                <a:cs typeface="Times New Roman" panose="02020603050405020304" pitchFamily="18" charset="0"/>
              </a:rPr>
              <a:t>galaxies (so that the rest are unlikely to host AGN)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4947E05-219F-BB32-2F2F-78214535E1D6}"/>
              </a:ext>
            </a:extLst>
          </p:cNvPr>
          <p:cNvSpPr/>
          <p:nvPr/>
        </p:nvSpPr>
        <p:spPr>
          <a:xfrm>
            <a:off x="6096000" y="185890"/>
            <a:ext cx="5998969" cy="9584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Atacama Cosmology Telescope + Planck Compton-</a:t>
            </a:r>
            <a:r>
              <a:rPr lang="en-US" sz="2000" i="1" dirty="0">
                <a:solidFill>
                  <a:schemeClr val="tx1"/>
                </a:solidFill>
                <a:cs typeface="Times New Roman" panose="02020603050405020304" pitchFamily="18" charset="0"/>
              </a:rPr>
              <a:t>y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map (Madhavacheril+2020)</a:t>
            </a:r>
          </a:p>
        </p:txBody>
      </p:sp>
      <p:pic>
        <p:nvPicPr>
          <p:cNvPr id="6" name="Picture 5" descr="A graph of a function&#10;&#10;Description automatically generated">
            <a:extLst>
              <a:ext uri="{FF2B5EF4-FFF2-40B4-BE49-F238E27FC236}">
                <a16:creationId xmlns:a16="http://schemas.microsoft.com/office/drawing/2014/main" id="{E35201AC-DC1B-8EEE-D1C1-19D19192F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92" r="8873"/>
          <a:stretch/>
        </p:blipFill>
        <p:spPr>
          <a:xfrm>
            <a:off x="517789" y="1144301"/>
            <a:ext cx="4478513" cy="36576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CD0A0C-2C41-2FD5-8F3C-FE421E9BD5F9}"/>
              </a:ext>
            </a:extLst>
          </p:cNvPr>
          <p:cNvSpPr txBox="1"/>
          <p:nvPr/>
        </p:nvSpPr>
        <p:spPr>
          <a:xfrm>
            <a:off x="5490609" y="139639"/>
            <a:ext cx="4683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4636D-E8B3-0F53-BD49-69FFE201E932}"/>
              </a:ext>
            </a:extLst>
          </p:cNvPr>
          <p:cNvSpPr txBox="1"/>
          <p:nvPr/>
        </p:nvSpPr>
        <p:spPr>
          <a:xfrm>
            <a:off x="2808898" y="6380083"/>
            <a:ext cx="6105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cs typeface="Times New Roman" panose="02020603050405020304" pitchFamily="18" charset="0"/>
              </a:rPr>
              <a:t>Das, Chiang &amp; Mathur, 2023, ApJ, 951, 125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9B1397-4B5D-873F-F394-8BED05383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54529"/>
            <a:ext cx="5688735" cy="39319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CCB18-CDDC-6540-C05B-FF5F86A9564F}"/>
              </a:ext>
            </a:extLst>
          </p:cNvPr>
          <p:cNvSpPr txBox="1"/>
          <p:nvPr/>
        </p:nvSpPr>
        <p:spPr>
          <a:xfrm>
            <a:off x="6246891" y="4951721"/>
            <a:ext cx="5848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Corrected for cosmic dust (standard)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Removed regions of high Galactic extinction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Masked galaxy clusters out to their virial radii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Masked compact radio sources</a:t>
            </a:r>
          </a:p>
        </p:txBody>
      </p:sp>
    </p:spTree>
    <p:extLst>
      <p:ext uri="{BB962C8B-B14F-4D97-AF65-F5344CB8AC3E}">
        <p14:creationId xmlns:p14="http://schemas.microsoft.com/office/powerpoint/2010/main" val="683008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CCF2A8-2349-38A0-F363-370EC44CB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69" t="18583" r="19377"/>
          <a:stretch/>
        </p:blipFill>
        <p:spPr>
          <a:xfrm>
            <a:off x="2026094" y="147721"/>
            <a:ext cx="3035448" cy="27432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327D8A-6349-41BE-50A9-F26BC4674283}"/>
              </a:ext>
            </a:extLst>
          </p:cNvPr>
          <p:cNvSpPr txBox="1"/>
          <p:nvPr/>
        </p:nvSpPr>
        <p:spPr>
          <a:xfrm>
            <a:off x="97031" y="2896452"/>
            <a:ext cx="4779313" cy="707886"/>
          </a:xfrm>
          <a:prstGeom prst="wedgeRectCallout">
            <a:avLst>
              <a:gd name="adj1" fmla="val -1209"/>
              <a:gd name="adj2" fmla="val -10811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1</a:t>
            </a:r>
            <a:r>
              <a:rPr lang="en-US" sz="2000" b="0" dirty="0">
                <a:cs typeface="Times New Roman" panose="02020603050405020304" pitchFamily="18" charset="0"/>
              </a:rPr>
              <a:t>. Correct for the </a:t>
            </a:r>
            <a:r>
              <a:rPr lang="en-US" sz="2000" b="1" dirty="0">
                <a:cs typeface="Times New Roman" panose="02020603050405020304" pitchFamily="18" charset="0"/>
              </a:rPr>
              <a:t>Cosmic Infrared Background (CIB)</a:t>
            </a:r>
            <a:endParaRPr lang="en-US" sz="2000" b="0" dirty="0"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4BBA90-7C7B-0EA7-A092-0315830FC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85" t="1" r="52412" b="89124"/>
          <a:stretch/>
        </p:blipFill>
        <p:spPr>
          <a:xfrm>
            <a:off x="147163" y="430120"/>
            <a:ext cx="1828800" cy="547613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DDCE85-CFD9-6DD0-6FDD-48D3345D8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84" t="1523" r="40071" b="90755"/>
          <a:stretch/>
        </p:blipFill>
        <p:spPr>
          <a:xfrm>
            <a:off x="161126" y="1251857"/>
            <a:ext cx="1828800" cy="456672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96250F-589C-3BF9-973C-B754A0EEDA5F}"/>
              </a:ext>
            </a:extLst>
          </p:cNvPr>
          <p:cNvSpPr txBox="1"/>
          <p:nvPr/>
        </p:nvSpPr>
        <p:spPr>
          <a:xfrm>
            <a:off x="5444466" y="182089"/>
            <a:ext cx="6703000" cy="6309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500" b="1" dirty="0">
                <a:cs typeface="Times New Roman" panose="02020603050405020304" pitchFamily="18" charset="0"/>
              </a:rPr>
              <a:t>Preparing the y-map for stacking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DF307-EEC7-EC06-2756-B90D95B8CA6A}"/>
              </a:ext>
            </a:extLst>
          </p:cNvPr>
          <p:cNvSpPr txBox="1"/>
          <p:nvPr/>
        </p:nvSpPr>
        <p:spPr>
          <a:xfrm>
            <a:off x="97031" y="6325653"/>
            <a:ext cx="6105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cs typeface="Times New Roman" panose="02020603050405020304" pitchFamily="18" charset="0"/>
              </a:rPr>
              <a:t>Das, Chiang &amp; Mathur, 2023, ApJ, 951, 125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037B86-2A44-6BFA-7DC7-EF39607DCCCA}"/>
              </a:ext>
            </a:extLst>
          </p:cNvPr>
          <p:cNvSpPr txBox="1"/>
          <p:nvPr/>
        </p:nvSpPr>
        <p:spPr>
          <a:xfrm>
            <a:off x="4378722" y="226873"/>
            <a:ext cx="497622" cy="4770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b="1" dirty="0">
                <a:cs typeface="Times New Roman" panose="02020603050405020304" pitchFamily="18" charset="0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136760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C486A-3B24-3EEB-F0E8-94CE8583D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F43418-326C-2EA4-D44D-5A15FB0F1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69" t="18583" r="19377"/>
          <a:stretch/>
        </p:blipFill>
        <p:spPr>
          <a:xfrm>
            <a:off x="2026094" y="147721"/>
            <a:ext cx="3035448" cy="274320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E9692C-B093-6F67-0452-12ACAB35B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95" t="18448" r="19251"/>
          <a:stretch/>
        </p:blipFill>
        <p:spPr>
          <a:xfrm>
            <a:off x="5491396" y="1160916"/>
            <a:ext cx="3139342" cy="27432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77F841-A311-03C9-A0B3-E67663BB1794}"/>
              </a:ext>
            </a:extLst>
          </p:cNvPr>
          <p:cNvSpPr txBox="1"/>
          <p:nvPr/>
        </p:nvSpPr>
        <p:spPr>
          <a:xfrm>
            <a:off x="3124200" y="3706827"/>
            <a:ext cx="3341914" cy="400110"/>
          </a:xfrm>
          <a:prstGeom prst="wedgeRectCallout">
            <a:avLst>
              <a:gd name="adj1" fmla="val 31988"/>
              <a:gd name="adj2" fmla="val -11269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2. Correct for </a:t>
            </a:r>
            <a:r>
              <a:rPr lang="en-US" sz="2000" b="1" dirty="0">
                <a:cs typeface="Times New Roman" panose="02020603050405020304" pitchFamily="18" charset="0"/>
              </a:rPr>
              <a:t>Galactic dust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83DBF8-DDBC-F2F1-86CA-B20E43F47160}"/>
              </a:ext>
            </a:extLst>
          </p:cNvPr>
          <p:cNvSpPr txBox="1"/>
          <p:nvPr/>
        </p:nvSpPr>
        <p:spPr>
          <a:xfrm>
            <a:off x="97031" y="2896452"/>
            <a:ext cx="4779313" cy="707886"/>
          </a:xfrm>
          <a:prstGeom prst="wedgeRectCallout">
            <a:avLst>
              <a:gd name="adj1" fmla="val -1209"/>
              <a:gd name="adj2" fmla="val -10811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1</a:t>
            </a:r>
            <a:r>
              <a:rPr lang="en-US" sz="2000" b="0" dirty="0">
                <a:cs typeface="Times New Roman" panose="02020603050405020304" pitchFamily="18" charset="0"/>
              </a:rPr>
              <a:t>. Correct for the </a:t>
            </a:r>
            <a:r>
              <a:rPr lang="en-US" sz="2000" b="1" dirty="0">
                <a:cs typeface="Times New Roman" panose="02020603050405020304" pitchFamily="18" charset="0"/>
              </a:rPr>
              <a:t>Cosmic Infrared Background</a:t>
            </a:r>
            <a:endParaRPr lang="en-US" sz="2000" b="0" dirty="0"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A7ACFC-B9BA-0DF6-0BB0-32F317952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85" t="1" r="52412" b="89124"/>
          <a:stretch/>
        </p:blipFill>
        <p:spPr>
          <a:xfrm>
            <a:off x="147163" y="430120"/>
            <a:ext cx="1828800" cy="547613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62654A-CABB-78D2-6522-6ACE766BD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84" t="1523" r="40071" b="90755"/>
          <a:stretch/>
        </p:blipFill>
        <p:spPr>
          <a:xfrm>
            <a:off x="161126" y="1251857"/>
            <a:ext cx="1828800" cy="456672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D9ACEF-ED53-87D9-E7C2-EE80D74AED3E}"/>
              </a:ext>
            </a:extLst>
          </p:cNvPr>
          <p:cNvSpPr txBox="1"/>
          <p:nvPr/>
        </p:nvSpPr>
        <p:spPr>
          <a:xfrm>
            <a:off x="5444466" y="182089"/>
            <a:ext cx="6703000" cy="6309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500" b="1" dirty="0">
                <a:cs typeface="Times New Roman" panose="02020603050405020304" pitchFamily="18" charset="0"/>
              </a:rPr>
              <a:t>Preparing the y-map for stacking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57B7FE0-1FD6-6B6A-0EDD-2B082967F287}"/>
              </a:ext>
            </a:extLst>
          </p:cNvPr>
          <p:cNvCxnSpPr>
            <a:cxnSpLocks/>
          </p:cNvCxnSpPr>
          <p:nvPr/>
        </p:nvCxnSpPr>
        <p:spPr>
          <a:xfrm>
            <a:off x="4876344" y="1981679"/>
            <a:ext cx="1005982" cy="3701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9A1C79A-A872-A64F-58DB-26C8F4C265FA}"/>
              </a:ext>
            </a:extLst>
          </p:cNvPr>
          <p:cNvSpPr txBox="1"/>
          <p:nvPr/>
        </p:nvSpPr>
        <p:spPr>
          <a:xfrm>
            <a:off x="97031" y="6325653"/>
            <a:ext cx="6105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cs typeface="Times New Roman" panose="02020603050405020304" pitchFamily="18" charset="0"/>
              </a:rPr>
              <a:t>Das, Chiang &amp; Mathur, 2023, ApJ, 951, 125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2EA49B-EE01-0845-52D8-BF465EF2FE52}"/>
              </a:ext>
            </a:extLst>
          </p:cNvPr>
          <p:cNvSpPr txBox="1"/>
          <p:nvPr/>
        </p:nvSpPr>
        <p:spPr>
          <a:xfrm>
            <a:off x="4378722" y="226873"/>
            <a:ext cx="497622" cy="4770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b="1" dirty="0"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2F4D66-CE40-9BCB-6CE6-4241BCCC61C0}"/>
              </a:ext>
            </a:extLst>
          </p:cNvPr>
          <p:cNvSpPr txBox="1"/>
          <p:nvPr/>
        </p:nvSpPr>
        <p:spPr>
          <a:xfrm>
            <a:off x="7695764" y="1389953"/>
            <a:ext cx="497622" cy="4770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b="1" dirty="0">
                <a:cs typeface="Times New Roman" panose="02020603050405020304" pitchFamily="18" charset="0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2617583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23D55-1D99-0E9E-68D1-AAC0CDB7C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4D5DC8B-00AD-87B6-9EDC-D3EB96CB6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69" t="18583" r="19377"/>
          <a:stretch/>
        </p:blipFill>
        <p:spPr>
          <a:xfrm>
            <a:off x="2026094" y="147721"/>
            <a:ext cx="3035448" cy="27432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BB1DC7-1126-0765-A619-AB92996D5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48" t="17384" r="19165"/>
          <a:stretch/>
        </p:blipFill>
        <p:spPr>
          <a:xfrm>
            <a:off x="8916093" y="1132216"/>
            <a:ext cx="3119591" cy="274320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D55113-8026-FC19-F851-DF23D99815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695" t="18448" r="19251"/>
          <a:stretch/>
        </p:blipFill>
        <p:spPr>
          <a:xfrm>
            <a:off x="5491396" y="1160916"/>
            <a:ext cx="3139342" cy="2743200"/>
          </a:xfrm>
          <a:prstGeom prst="rect">
            <a:avLst/>
          </a:prstGeom>
          <a:noFill/>
        </p:spPr>
      </p:pic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CF698764-9AEA-0BA4-F0B2-C188C735044E}"/>
              </a:ext>
            </a:extLst>
          </p:cNvPr>
          <p:cNvSpPr/>
          <p:nvPr/>
        </p:nvSpPr>
        <p:spPr>
          <a:xfrm>
            <a:off x="3799114" y="4309330"/>
            <a:ext cx="5006960" cy="526931"/>
          </a:xfrm>
          <a:prstGeom prst="wedgeRectCallout">
            <a:avLst>
              <a:gd name="adj1" fmla="val 66846"/>
              <a:gd name="adj2" fmla="val -17825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3. Mask R</a:t>
            </a:r>
            <a:r>
              <a:rPr lang="en-US" sz="2000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200 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regions around 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galaxy clusters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705296-F338-6FDC-959C-A7CB96DAEDC9}"/>
              </a:ext>
            </a:extLst>
          </p:cNvPr>
          <p:cNvSpPr txBox="1"/>
          <p:nvPr/>
        </p:nvSpPr>
        <p:spPr>
          <a:xfrm>
            <a:off x="3124200" y="3706827"/>
            <a:ext cx="3341914" cy="400110"/>
          </a:xfrm>
          <a:prstGeom prst="wedgeRectCallout">
            <a:avLst>
              <a:gd name="adj1" fmla="val 31988"/>
              <a:gd name="adj2" fmla="val -11269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2. Correct for </a:t>
            </a:r>
            <a:r>
              <a:rPr lang="en-US" sz="2000" b="1" dirty="0">
                <a:cs typeface="Times New Roman" panose="02020603050405020304" pitchFamily="18" charset="0"/>
              </a:rPr>
              <a:t>Galactic dust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C929E1-8AEC-3BD9-EA9D-FB83B3ED9160}"/>
              </a:ext>
            </a:extLst>
          </p:cNvPr>
          <p:cNvSpPr txBox="1"/>
          <p:nvPr/>
        </p:nvSpPr>
        <p:spPr>
          <a:xfrm>
            <a:off x="97031" y="2896452"/>
            <a:ext cx="4779313" cy="707886"/>
          </a:xfrm>
          <a:prstGeom prst="wedgeRectCallout">
            <a:avLst>
              <a:gd name="adj1" fmla="val -1209"/>
              <a:gd name="adj2" fmla="val -10811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1</a:t>
            </a:r>
            <a:r>
              <a:rPr lang="en-US" sz="2000" b="0" dirty="0">
                <a:cs typeface="Times New Roman" panose="02020603050405020304" pitchFamily="18" charset="0"/>
              </a:rPr>
              <a:t>. Correct for the </a:t>
            </a:r>
            <a:r>
              <a:rPr lang="en-US" sz="2000" b="1" dirty="0">
                <a:cs typeface="Times New Roman" panose="02020603050405020304" pitchFamily="18" charset="0"/>
              </a:rPr>
              <a:t>Cosmic Infrared Background</a:t>
            </a:r>
            <a:endParaRPr lang="en-US" sz="2000" b="0" dirty="0"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DD486C-56D2-D425-CD13-5A8FD3740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85" t="1" r="52412" b="89124"/>
          <a:stretch/>
        </p:blipFill>
        <p:spPr>
          <a:xfrm>
            <a:off x="147163" y="430120"/>
            <a:ext cx="1828800" cy="547613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B7AFF4-3811-33CC-046F-5A66CAD15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84" t="1523" r="40071" b="90755"/>
          <a:stretch/>
        </p:blipFill>
        <p:spPr>
          <a:xfrm>
            <a:off x="161126" y="1251857"/>
            <a:ext cx="1828800" cy="456672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297092-0410-E2F1-C281-6F2C7479A66A}"/>
              </a:ext>
            </a:extLst>
          </p:cNvPr>
          <p:cNvSpPr txBox="1"/>
          <p:nvPr/>
        </p:nvSpPr>
        <p:spPr>
          <a:xfrm>
            <a:off x="5444466" y="182089"/>
            <a:ext cx="6703000" cy="6309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500" b="1" dirty="0">
                <a:cs typeface="Times New Roman" panose="02020603050405020304" pitchFamily="18" charset="0"/>
              </a:rPr>
              <a:t>Preparing the y-map for stacking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A08778-9633-7FEF-899A-65DAC32ADE50}"/>
              </a:ext>
            </a:extLst>
          </p:cNvPr>
          <p:cNvCxnSpPr>
            <a:cxnSpLocks/>
          </p:cNvCxnSpPr>
          <p:nvPr/>
        </p:nvCxnSpPr>
        <p:spPr>
          <a:xfrm>
            <a:off x="4876344" y="1981679"/>
            <a:ext cx="1005982" cy="3701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731D68-86EE-3960-789B-91DB0259D18C}"/>
              </a:ext>
            </a:extLst>
          </p:cNvPr>
          <p:cNvCxnSpPr>
            <a:cxnSpLocks/>
          </p:cNvCxnSpPr>
          <p:nvPr/>
        </p:nvCxnSpPr>
        <p:spPr>
          <a:xfrm>
            <a:off x="8193386" y="2601798"/>
            <a:ext cx="1355967" cy="20901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833675E-0932-E3E7-592B-8A531B033193}"/>
              </a:ext>
            </a:extLst>
          </p:cNvPr>
          <p:cNvSpPr txBox="1"/>
          <p:nvPr/>
        </p:nvSpPr>
        <p:spPr>
          <a:xfrm>
            <a:off x="97031" y="6325653"/>
            <a:ext cx="6105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cs typeface="Times New Roman" panose="02020603050405020304" pitchFamily="18" charset="0"/>
              </a:rPr>
              <a:t>Das, Chiang &amp; Mathur, 2023, ApJ, 951, 125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807C4F-8E9F-D655-C581-705175A80839}"/>
              </a:ext>
            </a:extLst>
          </p:cNvPr>
          <p:cNvSpPr txBox="1"/>
          <p:nvPr/>
        </p:nvSpPr>
        <p:spPr>
          <a:xfrm>
            <a:off x="4378722" y="226873"/>
            <a:ext cx="497622" cy="4770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b="1" dirty="0"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31569B-197D-22CC-60AC-BF52B75C2133}"/>
              </a:ext>
            </a:extLst>
          </p:cNvPr>
          <p:cNvSpPr txBox="1"/>
          <p:nvPr/>
        </p:nvSpPr>
        <p:spPr>
          <a:xfrm>
            <a:off x="7695764" y="1389953"/>
            <a:ext cx="497622" cy="4770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b="1" dirty="0"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3A7564-7E98-0221-C57D-F201E1BC0728}"/>
              </a:ext>
            </a:extLst>
          </p:cNvPr>
          <p:cNvSpPr txBox="1"/>
          <p:nvPr/>
        </p:nvSpPr>
        <p:spPr>
          <a:xfrm>
            <a:off x="11186688" y="1341194"/>
            <a:ext cx="497622" cy="4770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b="1" dirty="0">
                <a:cs typeface="Times New Roman" panose="02020603050405020304" pitchFamily="18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630175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2714</TotalTime>
  <Words>1806</Words>
  <Application>Microsoft Macintosh PowerPoint</Application>
  <PresentationFormat>Widescreen</PresentationFormat>
  <Paragraphs>182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Aptos</vt:lpstr>
      <vt:lpstr>Aptos Display</vt:lpstr>
      <vt:lpstr>Arial</vt:lpstr>
      <vt:lpstr>Cambria Math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Sanskriti Das</dc:creator>
  <cp:lastModifiedBy>Sanskriti Das</cp:lastModifiedBy>
  <cp:revision>190</cp:revision>
  <dcterms:created xsi:type="dcterms:W3CDTF">2025-06-24T23:14:39Z</dcterms:created>
  <dcterms:modified xsi:type="dcterms:W3CDTF">2025-06-26T20:51:46Z</dcterms:modified>
</cp:coreProperties>
</file>