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14"/>
  </p:notesMasterIdLst>
  <p:handoutMasterIdLst>
    <p:handoutMasterId r:id="rId115"/>
  </p:handoutMasterIdLst>
  <p:sldIdLst>
    <p:sldId id="2821" r:id="rId3"/>
    <p:sldId id="1180" r:id="rId4"/>
    <p:sldId id="2823" r:id="rId5"/>
    <p:sldId id="2826" r:id="rId6"/>
    <p:sldId id="2822" r:id="rId7"/>
    <p:sldId id="1181" r:id="rId8"/>
    <p:sldId id="2828" r:id="rId9"/>
    <p:sldId id="2824" r:id="rId10"/>
    <p:sldId id="1198" r:id="rId11"/>
    <p:sldId id="1190" r:id="rId12"/>
    <p:sldId id="1193" r:id="rId13"/>
    <p:sldId id="1199" r:id="rId14"/>
    <p:sldId id="1200" r:id="rId15"/>
    <p:sldId id="1203" r:id="rId16"/>
    <p:sldId id="1195" r:id="rId17"/>
    <p:sldId id="1194" r:id="rId18"/>
    <p:sldId id="1204" r:id="rId19"/>
    <p:sldId id="1196" r:id="rId20"/>
    <p:sldId id="377" r:id="rId21"/>
    <p:sldId id="1201" r:id="rId22"/>
    <p:sldId id="1197" r:id="rId23"/>
    <p:sldId id="1219" r:id="rId24"/>
    <p:sldId id="1220" r:id="rId25"/>
    <p:sldId id="1223" r:id="rId26"/>
    <p:sldId id="1226" r:id="rId27"/>
    <p:sldId id="1221" r:id="rId28"/>
    <p:sldId id="415" r:id="rId29"/>
    <p:sldId id="419" r:id="rId30"/>
    <p:sldId id="413" r:id="rId31"/>
    <p:sldId id="1225" r:id="rId32"/>
    <p:sldId id="414" r:id="rId33"/>
    <p:sldId id="442" r:id="rId34"/>
    <p:sldId id="1224" r:id="rId35"/>
    <p:sldId id="420" r:id="rId36"/>
    <p:sldId id="423" r:id="rId37"/>
    <p:sldId id="424" r:id="rId38"/>
    <p:sldId id="434" r:id="rId39"/>
    <p:sldId id="1222" r:id="rId40"/>
    <p:sldId id="1228" r:id="rId41"/>
    <p:sldId id="1229" r:id="rId42"/>
    <p:sldId id="1218" r:id="rId43"/>
    <p:sldId id="1230" r:id="rId44"/>
    <p:sldId id="1212" r:id="rId45"/>
    <p:sldId id="2818" r:id="rId46"/>
    <p:sldId id="554" r:id="rId47"/>
    <p:sldId id="555" r:id="rId48"/>
    <p:sldId id="644" r:id="rId49"/>
    <p:sldId id="2104" r:id="rId50"/>
    <p:sldId id="641" r:id="rId51"/>
    <p:sldId id="2105" r:id="rId52"/>
    <p:sldId id="593" r:id="rId53"/>
    <p:sldId id="577" r:id="rId54"/>
    <p:sldId id="342" r:id="rId55"/>
    <p:sldId id="2825" r:id="rId56"/>
    <p:sldId id="2112" r:id="rId57"/>
    <p:sldId id="2113" r:id="rId58"/>
    <p:sldId id="2114" r:id="rId59"/>
    <p:sldId id="2110" r:id="rId60"/>
    <p:sldId id="2116" r:id="rId61"/>
    <p:sldId id="2115" r:id="rId62"/>
    <p:sldId id="2117" r:id="rId63"/>
    <p:sldId id="2118" r:id="rId64"/>
    <p:sldId id="2119" r:id="rId65"/>
    <p:sldId id="2120" r:id="rId66"/>
    <p:sldId id="2124" r:id="rId67"/>
    <p:sldId id="2148" r:id="rId68"/>
    <p:sldId id="2147" r:id="rId69"/>
    <p:sldId id="2149" r:id="rId70"/>
    <p:sldId id="2820" r:id="rId71"/>
    <p:sldId id="1252" r:id="rId72"/>
    <p:sldId id="2107" r:id="rId73"/>
    <p:sldId id="1448" r:id="rId74"/>
    <p:sldId id="1446" r:id="rId75"/>
    <p:sldId id="388" r:id="rId76"/>
    <p:sldId id="1213" r:id="rId77"/>
    <p:sldId id="2819" r:id="rId78"/>
    <p:sldId id="417" r:id="rId79"/>
    <p:sldId id="2827" r:id="rId80"/>
    <p:sldId id="1182" r:id="rId81"/>
    <p:sldId id="1183" r:id="rId82"/>
    <p:sldId id="1184" r:id="rId83"/>
    <p:sldId id="1185" r:id="rId84"/>
    <p:sldId id="1186" r:id="rId85"/>
    <p:sldId id="1187" r:id="rId86"/>
    <p:sldId id="1188" r:id="rId87"/>
    <p:sldId id="1189" r:id="rId88"/>
    <p:sldId id="1192" r:id="rId89"/>
    <p:sldId id="1191" r:id="rId90"/>
    <p:sldId id="1205" r:id="rId91"/>
    <p:sldId id="1202" r:id="rId92"/>
    <p:sldId id="1206" r:id="rId93"/>
    <p:sldId id="1207" r:id="rId94"/>
    <p:sldId id="1208" r:id="rId95"/>
    <p:sldId id="1209" r:id="rId96"/>
    <p:sldId id="454" r:id="rId97"/>
    <p:sldId id="455" r:id="rId98"/>
    <p:sldId id="452" r:id="rId99"/>
    <p:sldId id="472" r:id="rId100"/>
    <p:sldId id="441" r:id="rId101"/>
    <p:sldId id="469" r:id="rId102"/>
    <p:sldId id="473" r:id="rId103"/>
    <p:sldId id="474" r:id="rId104"/>
    <p:sldId id="1211" r:id="rId105"/>
    <p:sldId id="1215" r:id="rId106"/>
    <p:sldId id="1214" r:id="rId107"/>
    <p:sldId id="1216" r:id="rId108"/>
    <p:sldId id="1217" r:id="rId109"/>
    <p:sldId id="608" r:id="rId110"/>
    <p:sldId id="657" r:id="rId111"/>
    <p:sldId id="557" r:id="rId112"/>
    <p:sldId id="652" r:id="rId1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1BF1"/>
    <a:srgbClr val="000000"/>
    <a:srgbClr val="004C97"/>
    <a:srgbClr val="A7A8AA"/>
    <a:srgbClr val="0F2D62"/>
    <a:srgbClr val="404040"/>
    <a:srgbClr val="505050"/>
    <a:srgbClr val="63666A"/>
    <a:srgbClr val="00308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641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289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viewProps" Target="view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7/11/2025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5T19:19:17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0 1792,'-37'5'704,"2"-5"-576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5T19:23:52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24 7936,'0'3'2976,"-5"-3"-2304,10 0 448,0-3 0,-2-1-640,1-4-192,-4 2-960,5 1-448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7/11/2025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C97EB7D0-701C-4A1B-953E-9978A3A3E5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09BCBFE-BF4E-4555-BADC-F24BB6F93AD9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45599F1-4714-42DE-AEC2-2A123C977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7388"/>
            <a:ext cx="4675188" cy="3506787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2DF004B-99A5-4559-A65A-703EB2C0A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422775"/>
            <a:ext cx="5108575" cy="41957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07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764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00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FE812-1062-CC30-78D6-837DF1AB7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D37C1986-9F23-3BF4-54E9-D208DC0A40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4774061-F75B-451E-8E4C-F0879834992A}" type="slidenum">
              <a:rPr lang="en-US" altLang="en-US" sz="1200"/>
              <a:pPr eaLnBrk="1" hangingPunct="1"/>
              <a:t>98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FFA7AE7A-E0F7-9BD7-D3F2-10901B35D3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3738"/>
            <a:ext cx="4640263" cy="34798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3DC71B1B-B194-48AA-2032-DB7E855C9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0275" y="4405313"/>
            <a:ext cx="5132388" cy="41798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8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54FB4-93E4-B11C-6224-3AE9CA1C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5775C48-492D-16EC-9AB1-D8528D736E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67B330F-2208-4551-8F7F-FEFA708EAA56}" type="slidenum">
              <a:rPr lang="en-US" altLang="en-US" sz="1200"/>
              <a:pPr eaLnBrk="1" hangingPunct="1"/>
              <a:t>99</a:t>
            </a:fld>
            <a:endParaRPr lang="en-US" altLang="en-US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582ED30-7CD7-6120-4D85-FB02727A7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8C41D6A5-7773-A010-25A3-EF9CE471B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698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61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681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672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30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C734F0C9-8519-4BBA-A333-8920B594C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424BAFA-17D7-481D-8A9A-AF7AD66BEAF5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AA2E0B2-9401-4D1B-8BEE-34CCD2446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569A586C-1544-47BC-BB0A-864C8C7652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9FBC1A43-8D04-4175-828F-FADE70B349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9C0787A-7311-469F-8B97-DC648289B386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BA6C953E-4103-4AA6-ACFA-0ED0FFDAC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7CBA44AA-FE3D-4E0C-ABF0-41A76D30E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1B4D0CAB-0474-4CD2-A428-20C8074B28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2C95113-4D45-4170-9C97-117298DF428D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B4AC31BA-C814-40BD-B394-734E2FE58C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5520A697-1843-4E04-A424-654F04CFA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845B853A-EA4C-48A1-87EB-658D14603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4B77A56-8F3A-44EB-B4E1-85FB1FF459A0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4BDE015-D6B1-4583-B245-BC51203FD3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7388"/>
            <a:ext cx="4675187" cy="3506787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2E03EAA-4F7F-4708-A7E1-AF944BEA7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422775"/>
            <a:ext cx="5108575" cy="4195763"/>
          </a:xfrm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3BA8847A-134D-43A3-B628-814F5F507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7D5E9E9-B0FC-40E2-9C33-2990ADC7405F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  <p:sp>
        <p:nvSpPr>
          <p:cNvPr id="63491" name="Rectangle 1026">
            <a:extLst>
              <a:ext uri="{FF2B5EF4-FFF2-40B4-BE49-F238E27FC236}">
                <a16:creationId xmlns:a16="http://schemas.microsoft.com/office/drawing/2014/main" id="{D6949AAC-3276-4CF6-99D2-CAA3E9C3F4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7388"/>
            <a:ext cx="4675188" cy="3506787"/>
          </a:xfrm>
          <a:ln/>
        </p:spPr>
      </p:sp>
      <p:sp>
        <p:nvSpPr>
          <p:cNvPr id="63492" name="Rectangle 1027">
            <a:extLst>
              <a:ext uri="{FF2B5EF4-FFF2-40B4-BE49-F238E27FC236}">
                <a16:creationId xmlns:a16="http://schemas.microsoft.com/office/drawing/2014/main" id="{2A6F9AF6-C993-4874-A965-1747D5A82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422775"/>
            <a:ext cx="5108575" cy="4195763"/>
          </a:xfrm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A2C7D3F5-E30B-44EF-986B-1C71730CF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672300B-96C6-4E45-A187-8FEF0390B399}" type="slidenum">
              <a:rPr lang="en-US" altLang="en-US" sz="1200">
                <a:latin typeface="Arial" panose="020B0604020202020204" pitchFamily="34" charset="0"/>
              </a:rPr>
              <a:pPr eaLnBrk="1" hangingPunct="1"/>
              <a:t>37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0F185A04-E15A-4788-97A6-6FC8A9753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344A74CF-6AE8-4410-BBAA-C885416F0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6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9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A2A6F7-3701-4BA5-A4D4-1B73B8D74B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E839B6-52C5-43A5-96A5-021E7A350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MuColl'25 | Colliders VS2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FB3BE8-B9D6-49A6-B3EC-EF08DDBDE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AEA1B-E526-4D49-91A5-5D962969A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56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MuColl'25 | Colliders VS2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0"/>
            <a:ext cx="7769225" cy="7651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C3B2-2713-40BA-92CF-ECD67616E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AC7C74-B6E6-4135-ACFA-6BDF9CA1D3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84580D-6622-45A2-862C-2E60547E45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MuColl'25 | Colliders VS2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6C0B58-CE5B-4F7F-8B4C-23FEC12B3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84A80-3476-4581-BF5F-C7BEC4643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29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178034" cy="24130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6983" y="6504214"/>
            <a:ext cx="5705737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MuColl'25 | Colliders VS2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9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16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142F4D-2157-98CC-01DD-01BFB08DC343}"/>
              </a:ext>
            </a:extLst>
          </p:cNvPr>
          <p:cNvSpPr/>
          <p:nvPr userDrawn="1"/>
        </p:nvSpPr>
        <p:spPr>
          <a:xfrm>
            <a:off x="7535863" y="6070862"/>
            <a:ext cx="1513869" cy="556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  <p:sldLayoutId id="2147484113" r:id="rId7"/>
    <p:sldLayoutId id="2147484114" r:id="rId8"/>
    <p:sldLayoutId id="2147484115" r:id="rId9"/>
    <p:sldLayoutId id="2147484116" r:id="rId10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86.png"/><Relationship Id="rId7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emf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74280/attachments/1758668/2915590/2014_Book_AcceleratorPhysicsAtTheTevatro.pdf" TargetMode="External"/><Relationship Id="rId2" Type="http://schemas.openxmlformats.org/officeDocument/2006/relationships/hyperlink" Target="https://cds.cern.ch/record/941319/files/p37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89544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3-030-34245-6" TargetMode="External"/><Relationship Id="rId2" Type="http://schemas.openxmlformats.org/officeDocument/2006/relationships/hyperlink" Target="https://www.slac.stanford.edu/~achao/wileybook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rldefense.proofpoint.com/v2/url?u=https-3A__doi.org_10.23730_CYRSP-2D2024-2D003&amp;d=DwMGaQ&amp;c=gRgGjJ3BkIsb5y6s49QqsA&amp;r=99GqOH5YbxhUv7rqezft6w&amp;m=BEC-fT8Q-VQYNBkDprSzl1zEk9L_L59POtlRoQ-JfTIfsIKw0wnK1skqBLUUD9xB&amp;s=4fAN9XVA6G27kbSOAvYAdhUMF7_UGvTNoWI0uxKp1Bk&amp;e=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704852" y="1915693"/>
            <a:ext cx="7793264" cy="2148169"/>
          </a:xfrm>
          <a:solidFill>
            <a:schemeClr val="bg1"/>
          </a:solidFill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Colliders – Lecture VS2:</a:t>
            </a:r>
            <a:br>
              <a:rPr lang="en-US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1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 </a:t>
            </a:r>
            <a:br>
              <a:rPr lang="en-US" altLang="en-US" sz="4400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4400" dirty="0">
                <a:latin typeface="Helvetica" panose="020B0604020202020204" pitchFamily="34" charset="0"/>
                <a:ea typeface="Geneva" pitchFamily="121" charset="-128"/>
              </a:rPr>
              <a:t>Collective Effects </a:t>
            </a:r>
            <a:r>
              <a:rPr lang="en-US" altLang="en-US" sz="3600" dirty="0">
                <a:solidFill>
                  <a:srgbClr val="00B0F0"/>
                </a:solidFill>
                <a:latin typeface="Helvetica" panose="020B0604020202020204" pitchFamily="34" charset="0"/>
                <a:ea typeface="Geneva" pitchFamily="121" charset="-128"/>
              </a:rPr>
              <a:t>(BB, SC, </a:t>
            </a:r>
            <a:r>
              <a:rPr lang="en-US" altLang="en-US" sz="3600" dirty="0" err="1">
                <a:solidFill>
                  <a:srgbClr val="00B0F0"/>
                </a:solidFill>
                <a:latin typeface="Helvetica" panose="020B0604020202020204" pitchFamily="34" charset="0"/>
                <a:ea typeface="Geneva" pitchFamily="121" charset="-128"/>
              </a:rPr>
              <a:t>etc</a:t>
            </a:r>
            <a:r>
              <a:rPr lang="en-US" altLang="en-US" sz="3600" dirty="0">
                <a:solidFill>
                  <a:srgbClr val="00B0F0"/>
                </a:solidFill>
                <a:latin typeface="Helvetica" panose="020B0604020202020204" pitchFamily="34" charset="0"/>
                <a:ea typeface="Geneva" pitchFamily="121" charset="-128"/>
              </a:rPr>
              <a:t>)</a:t>
            </a:r>
            <a:br>
              <a:rPr lang="en-US" altLang="en-US" sz="4400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4400" dirty="0">
                <a:latin typeface="Helvetica" panose="020B0604020202020204" pitchFamily="34" charset="0"/>
                <a:ea typeface="Geneva" pitchFamily="121" charset="-128"/>
              </a:rPr>
              <a:t>Incoherent Effects </a:t>
            </a:r>
            <a:r>
              <a:rPr lang="en-US" altLang="en-US" sz="4000" dirty="0">
                <a:solidFill>
                  <a:srgbClr val="00B0F0"/>
                </a:solidFill>
                <a:latin typeface="Helvetica" panose="020B0604020202020204" pitchFamily="34" charset="0"/>
                <a:ea typeface="Geneva" pitchFamily="121" charset="-128"/>
              </a:rPr>
              <a:t>(halo, cool)</a:t>
            </a:r>
            <a:endParaRPr lang="en-US" altLang="en-US" dirty="0">
              <a:solidFill>
                <a:srgbClr val="00B0F0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13093" y="4486798"/>
            <a:ext cx="7793264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Vladimir Shiltsev, Northern Illinois University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i="1" dirty="0">
                <a:latin typeface="Helvetica" panose="020B0604020202020204" pitchFamily="34" charset="0"/>
                <a:ea typeface="Geneva" pitchFamily="121" charset="-128"/>
              </a:rPr>
              <a:t>part of the “Colliders” class by </a:t>
            </a:r>
            <a:r>
              <a:rPr lang="en-US" altLang="en-US" i="1" dirty="0" err="1">
                <a:latin typeface="Helvetica" panose="020B0604020202020204" pitchFamily="34" charset="0"/>
                <a:ea typeface="Geneva" pitchFamily="121" charset="-128"/>
              </a:rPr>
              <a:t>V.Shiltsev</a:t>
            </a:r>
            <a:r>
              <a:rPr lang="en-US" altLang="en-US" i="1" dirty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i="1" dirty="0" err="1">
                <a:latin typeface="Helvetica" panose="020B0604020202020204" pitchFamily="34" charset="0"/>
                <a:ea typeface="Geneva" pitchFamily="121" charset="-128"/>
              </a:rPr>
              <a:t>J.Eldred</a:t>
            </a:r>
            <a:r>
              <a:rPr lang="en-US" altLang="en-US" i="1" dirty="0">
                <a:latin typeface="Helvetica" panose="020B0604020202020204" pitchFamily="34" charset="0"/>
                <a:ea typeface="Geneva" pitchFamily="121" charset="-128"/>
              </a:rPr>
              <a:t> and B. Simmons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836A63-5DC2-412B-88D1-F507387210A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DD7AF9E-E740-4602-849A-F349AA97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23" y="173125"/>
            <a:ext cx="1396467" cy="1566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985DE-4553-4E0E-9355-D68CC4F05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226" y="173125"/>
            <a:ext cx="3260164" cy="835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F28625-F9D9-431E-AF6E-58D340E2F823}"/>
              </a:ext>
            </a:extLst>
          </p:cNvPr>
          <p:cNvSpPr txBox="1"/>
          <p:nvPr/>
        </p:nvSpPr>
        <p:spPr>
          <a:xfrm>
            <a:off x="315685" y="6013435"/>
            <a:ext cx="8512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Muon Collider School · 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Aug.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 04 – 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Aug 07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, 2025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 · U. Chicago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1D38E-5FC3-79E5-784B-84C441D0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23" y="173126"/>
            <a:ext cx="1148858" cy="1566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1DC408-0BC5-E007-D9CD-3AA99649E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974" y="156260"/>
            <a:ext cx="2929493" cy="1457387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669AE85B-B225-9EE7-DD60-AD66D2468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842" y="1046415"/>
            <a:ext cx="3137906" cy="6573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203E-3BAB-43DD-A129-3112215D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Detuning with Amplitude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2F4CA-BBA1-4921-ABFF-2E197B3C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D6E36-F2FB-4C8D-8260-30980EF8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956002"/>
            <a:ext cx="6238195" cy="5723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962022-77EA-412F-A719-6DFAFB8A3637}"/>
              </a:ext>
            </a:extLst>
          </p:cNvPr>
          <p:cNvSpPr txBox="1"/>
          <p:nvPr/>
        </p:nvSpPr>
        <p:spPr>
          <a:xfrm>
            <a:off x="4416879" y="1472272"/>
            <a:ext cx="4596492" cy="261610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Non−linear force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en-US" b="1" i="0" u="none" strike="noStrike" baseline="0" dirty="0">
                <a:latin typeface="Arial" panose="020B0604020202020204" pitchFamily="34" charset="0"/>
              </a:rPr>
              <a:t>tune depends on the amplitude of betatron oscillations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</a:rPr>
              <a:t>large effect for A&lt;sigma</a:t>
            </a:r>
          </a:p>
          <a:p>
            <a:pPr algn="l"/>
            <a:r>
              <a:rPr lang="en-US" sz="20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</a:rPr>
              <a:t>		small effect for A&gt;&gt;sigma</a:t>
            </a:r>
          </a:p>
          <a:p>
            <a:pPr algn="l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397E21-786E-481F-B4EF-B72D445C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3917092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F7247-4AC1-A7A5-07E3-3D9D8E5D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0B7CD382-FD63-0F77-3D1C-B3D4FA91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fld id="{898DAA3A-96B9-4B69-8640-B6F26486E377}" type="slidenum">
              <a:rPr lang="en-US" altLang="en-US" smtClean="0"/>
              <a:pPr algn="ctr" eaLnBrk="1" hangingPunct="1"/>
              <a:t>100</a:t>
            </a:fld>
            <a:endParaRPr lang="en-US" altLang="en-US" sz="1400"/>
          </a:p>
        </p:txBody>
      </p:sp>
      <p:sp>
        <p:nvSpPr>
          <p:cNvPr id="425988" name="Rectangle 4">
            <a:extLst>
              <a:ext uri="{FF2B5EF4-FFF2-40B4-BE49-F238E27FC236}">
                <a16:creationId xmlns:a16="http://schemas.microsoft.com/office/drawing/2014/main" id="{14209AC4-DDE6-6E4B-896A-0F30AD8A3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152400"/>
            <a:ext cx="7769225" cy="612775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Antiproton Vertical Orbit</a:t>
            </a:r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D200EB05-BABA-C93D-6408-401A542F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028700"/>
            <a:ext cx="74485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C0A3E1F-C00D-B2EE-DED4-43DF887B4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4038600"/>
            <a:ext cx="35353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2000" kern="0" dirty="0"/>
              <a:t>In general – very good agreement btw simulations and measured Q, orbits, Q’s</a:t>
            </a:r>
          </a:p>
        </p:txBody>
      </p:sp>
    </p:spTree>
    <p:extLst>
      <p:ext uri="{BB962C8B-B14F-4D97-AF65-F5344CB8AC3E}">
        <p14:creationId xmlns:p14="http://schemas.microsoft.com/office/powerpoint/2010/main" val="29525810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C4191-BB58-6B0D-8D8A-CA6BF3859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7443-8300-6A18-6EBD-A40CEE4B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Pbar Bunch Tunes in Collisions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1AAB0B88-812A-EB9B-A0DB-BA0E25EA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4E3E134-C87F-40A8-8BF2-D415277E3651}" type="slidenum">
              <a:rPr lang="en-US" altLang="en-US" sz="1400"/>
              <a:pPr eaLnBrk="1" hangingPunct="1"/>
              <a:t>101</a:t>
            </a:fld>
            <a:endParaRPr lang="en-US" altLang="en-US" sz="1400"/>
          </a:p>
        </p:txBody>
      </p:sp>
      <p:pic>
        <p:nvPicPr>
          <p:cNvPr id="21510" name="Picture 2">
            <a:extLst>
              <a:ext uri="{FF2B5EF4-FFF2-40B4-BE49-F238E27FC236}">
                <a16:creationId xmlns:a16="http://schemas.microsoft.com/office/drawing/2014/main" id="{DCF3EA1A-33B9-DE27-31E7-208BE119A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08063"/>
            <a:ext cx="7472362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D932C-39A9-11C1-BA8B-8664FD195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6458250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08265-5C71-E84C-1F05-1884935F5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3EB2-3967-9389-F8E3-4AB5DD7E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96400" cy="558859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Pbar Bunch Chromaticity in Collisions</a:t>
            </a:r>
          </a:p>
        </p:txBody>
      </p:sp>
      <p:sp>
        <p:nvSpPr>
          <p:cNvPr id="22533" name="Slide Number Placeholder 4">
            <a:extLst>
              <a:ext uri="{FF2B5EF4-FFF2-40B4-BE49-F238E27FC236}">
                <a16:creationId xmlns:a16="http://schemas.microsoft.com/office/drawing/2014/main" id="{9735197F-D3AF-BCA5-A074-C39AE3C2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3D44A35-7240-452E-95B0-0AE4F6D196F7}" type="slidenum">
              <a:rPr lang="en-US" altLang="en-US" sz="1400"/>
              <a:pPr eaLnBrk="1" hangingPunct="1"/>
              <a:t>102</a:t>
            </a:fld>
            <a:endParaRPr lang="en-US" altLang="en-US" sz="1400"/>
          </a:p>
        </p:txBody>
      </p:sp>
      <p:pic>
        <p:nvPicPr>
          <p:cNvPr id="22534" name="Picture 2">
            <a:extLst>
              <a:ext uri="{FF2B5EF4-FFF2-40B4-BE49-F238E27FC236}">
                <a16:creationId xmlns:a16="http://schemas.microsoft.com/office/drawing/2014/main" id="{8550FDF9-B429-2C87-A0D1-D30D6BFE0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971550"/>
            <a:ext cx="77628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85ADC-8296-CA96-0036-EEE50C3F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2218102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396F3-2102-A34B-75F5-080D5892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DF10-D89E-B635-CAC6-9C435DD4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LHC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7DFC8-E5FF-3979-60B3-2DF73681C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74B6F-7360-9D9F-3A65-E05BAC22D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6" y="860826"/>
            <a:ext cx="4554632" cy="4106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2A478-207C-5A94-9FB9-B856880C7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06" y="885371"/>
            <a:ext cx="4685638" cy="1857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71ED16-93E9-7CFD-89B7-924A90A73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897" y="2720878"/>
            <a:ext cx="4304838" cy="1805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DBF13-464C-E796-3A6F-02ABF8CD4755}"/>
              </a:ext>
            </a:extLst>
          </p:cNvPr>
          <p:cNvSpPr txBox="1"/>
          <p:nvPr/>
        </p:nvSpPr>
        <p:spPr>
          <a:xfrm>
            <a:off x="5175860" y="4139295"/>
            <a:ext cx="3346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MBX12~f"/>
              </a:rPr>
              <a:t>15+15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MBX12~f"/>
              </a:rPr>
              <a:t> long range interactions (6-12 </a:t>
            </a:r>
            <a:r>
              <a:rPr lang="el-GR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MBX12~f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65B8-1A69-DE46-5633-B37C92FB8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9" y="4893559"/>
            <a:ext cx="9021895" cy="1924277"/>
          </a:xfrm>
          <a:solidFill>
            <a:schemeClr val="bg2"/>
          </a:solidFill>
        </p:spPr>
        <p:txBody>
          <a:bodyPr/>
          <a:lstStyle/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2808 p bunches in each beam, every 25 ns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Two beams in separate beam pipes except in common chamber around 4 experiments</a:t>
            </a:r>
          </a:p>
          <a:p>
            <a:pPr algn="l"/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Local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separation via two horizontal and two vertical crossing angles</a:t>
            </a:r>
            <a:endParaRPr lang="en-US" sz="32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610ED-9963-8C8F-98ED-B346E43A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2655607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D37D1-DB8F-C170-6436-C9B1B2565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C02D7-ED53-2387-40C3-E5265CE1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Parasitic Beam-beam Kicks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471F45-2F6D-3080-F987-3BBE51A3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394" y="934360"/>
            <a:ext cx="5380606" cy="295319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04B8A-77DE-374D-CC92-5B8284F0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13386-02E5-D646-E980-7CB7C8BD2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3345"/>
            <a:ext cx="9144000" cy="2167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46156C-3FB4-FF25-F50B-2D312FE802A7}"/>
              </a:ext>
            </a:extLst>
          </p:cNvPr>
          <p:cNvSpPr txBox="1"/>
          <p:nvPr/>
        </p:nvSpPr>
        <p:spPr>
          <a:xfrm>
            <a:off x="126547" y="3396094"/>
            <a:ext cx="4596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CMBX12~f"/>
              </a:rPr>
              <a:t>For horizontal separation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CMMI12"/>
              </a:rPr>
              <a:t>d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MBX12~f"/>
              </a:rPr>
              <a:t>: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963DA-9D19-5396-6C62-CAC8B49EB629}"/>
              </a:ext>
            </a:extLst>
          </p:cNvPr>
          <p:cNvSpPr txBox="1"/>
          <p:nvPr/>
        </p:nvSpPr>
        <p:spPr>
          <a:xfrm>
            <a:off x="346983" y="5554007"/>
            <a:ext cx="8078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CMBX10"/>
              </a:rPr>
              <a:t>In LHC 15 collisions on each side, 120 in total!</a:t>
            </a:r>
          </a:p>
          <a:p>
            <a:pPr algn="l"/>
            <a:r>
              <a:rPr lang="en-US" sz="2400" b="0" i="0" u="none" strike="noStrike" baseline="0" dirty="0">
                <a:latin typeface="CMBX10"/>
              </a:rPr>
              <a:t>Effects depend on separation, </a:t>
            </a:r>
            <a:r>
              <a:rPr lang="en-US" sz="2400" b="0" i="0" u="none" strike="noStrike" baseline="0" dirty="0" err="1">
                <a:latin typeface="CMBX10"/>
              </a:rPr>
              <a:t>eg</a:t>
            </a:r>
            <a:r>
              <a:rPr lang="en-US" sz="2400" b="0" i="0" u="none" strike="noStrike" baseline="0" dirty="0">
                <a:latin typeface="CMBX10"/>
              </a:rPr>
              <a:t> tuneshift 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42E950-133D-56CF-13ED-4BAAB915F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13" y="5389323"/>
            <a:ext cx="2742974" cy="13670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69F77-644B-9703-35E9-57A2D96B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2547466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21BC5-49F6-6C9C-9CA2-FC2E69C9A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302E-A942-6D54-72BD-0B5237DF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PAMCMAN bunches due to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64FB-D9DC-F9C5-17F0-0B503408F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928746"/>
            <a:ext cx="8672513" cy="641739"/>
          </a:xfrm>
        </p:spPr>
        <p:txBody>
          <a:bodyPr/>
          <a:lstStyle/>
          <a:p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Average orbit and tune variations can be corrected,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but:</a:t>
            </a:r>
            <a:endParaRPr lang="en-US" sz="32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FD21F-3CE0-7973-BD29-D56B35A1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63009-FBB8-4FFF-0841-F04D9A5B0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249"/>
            <a:ext cx="9144000" cy="3925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80AF1F-42CC-13C0-6521-0DC882475DED}"/>
              </a:ext>
            </a:extLst>
          </p:cNvPr>
          <p:cNvSpPr txBox="1"/>
          <p:nvPr/>
        </p:nvSpPr>
        <p:spPr>
          <a:xfrm>
            <a:off x="44904" y="5552393"/>
            <a:ext cx="9054192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CMBX10"/>
              </a:rPr>
              <a:t>LHC bunch filling not continuous: holes for injection, extraction, dump ..</a:t>
            </a:r>
          </a:p>
          <a:p>
            <a:pPr algn="l"/>
            <a:r>
              <a:rPr lang="en-US" sz="2400" b="0" i="0" u="none" strike="noStrike" baseline="0" dirty="0">
                <a:solidFill>
                  <a:srgbClr val="FF0000"/>
                </a:solidFill>
                <a:latin typeface="CMBX10"/>
              </a:rPr>
              <a:t>“Only” 2808 of 3564 possible bunches circulate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CMSY10~48"/>
              </a:rPr>
              <a:t>!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CMBX10"/>
              </a:rPr>
              <a:t>1756 "holes"</a:t>
            </a:r>
          </a:p>
          <a:p>
            <a:pPr algn="l"/>
            <a:r>
              <a:rPr lang="en-US" sz="2400" b="0" i="0" u="none" strike="noStrike" baseline="0" dirty="0">
                <a:solidFill>
                  <a:srgbClr val="000000"/>
                </a:solidFill>
                <a:latin typeface="CMBX10"/>
              </a:rPr>
              <a:t>"Holes" meet "holes" at the interaction point - But not always ...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4D39E-E3A3-5E91-28C0-1AB14FE2F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40685291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9E1DD-EBFE-63B7-5E6B-FF59A26D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789D-8E58-A49E-7E3B-D4CA52CA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Effect of PACMAN bunches (end of train)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AC47C-830E-3942-92EB-75732BDBC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3" y="872818"/>
            <a:ext cx="8980714" cy="1014354"/>
          </a:xfrm>
        </p:spPr>
        <p:txBody>
          <a:bodyPr/>
          <a:lstStyle/>
          <a:p>
            <a:pPr algn="l"/>
            <a:r>
              <a:rPr lang="en-US" dirty="0">
                <a:latin typeface="+mn-lt"/>
              </a:rPr>
              <a:t>Some b</a:t>
            </a:r>
            <a:r>
              <a:rPr lang="en-US" b="0" i="0" u="none" strike="noStrike" baseline="0" dirty="0">
                <a:latin typeface="+mn-lt"/>
              </a:rPr>
              <a:t>unches can meet a hole/holes (at beginning and end of bunch train) </a:t>
            </a:r>
            <a:r>
              <a:rPr lang="en-US" b="0" i="0" u="none" strike="noStrike" baseline="0" dirty="0">
                <a:latin typeface="+mn-lt"/>
                <a:sym typeface="Wingdings" panose="05000000000000000000" pitchFamily="2" charset="2"/>
              </a:rPr>
              <a:t> </a:t>
            </a:r>
            <a:endParaRPr lang="en-US" b="0" i="0" u="none" strike="noStrike" baseline="0" dirty="0">
              <a:latin typeface="+mn-lt"/>
            </a:endParaRPr>
          </a:p>
          <a:p>
            <a:r>
              <a:rPr lang="en-US" b="0" i="0" u="none" strike="noStrike" baseline="0" dirty="0">
                <a:latin typeface="+mn-lt"/>
              </a:rPr>
              <a:t>They see fewer unwanted interactions in </a:t>
            </a:r>
            <a:r>
              <a:rPr lang="en-US" dirty="0">
                <a:latin typeface="+mn-lt"/>
              </a:rPr>
              <a:t>total: between 120 (max) and 40 (min) long range collisions </a:t>
            </a:r>
            <a:r>
              <a:rPr lang="en-US" b="0" i="0" u="none" strike="noStrike" baseline="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b="0" i="0" u="none" strike="noStrike" baseline="0" dirty="0">
                <a:latin typeface="+mn-lt"/>
              </a:rPr>
              <a:t>Different integrated beam-beam effect for different bunches</a:t>
            </a:r>
          </a:p>
          <a:p>
            <a:pPr algn="l"/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32500-D3D6-069D-3670-B5C0A3EB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106</a:t>
            </a:fld>
            <a:endParaRPr lang="en-US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F83E9B-6A10-3FDE-AF89-D18F8A50B396}"/>
              </a:ext>
            </a:extLst>
          </p:cNvPr>
          <p:cNvGrpSpPr/>
          <p:nvPr/>
        </p:nvGrpSpPr>
        <p:grpSpPr>
          <a:xfrm>
            <a:off x="1140075" y="2704850"/>
            <a:ext cx="6428218" cy="4049486"/>
            <a:chOff x="4941549" y="4026974"/>
            <a:chExt cx="4038238" cy="2856682"/>
          </a:xfrm>
        </p:grpSpPr>
        <p:pic>
          <p:nvPicPr>
            <p:cNvPr id="7" name="Picture 6" descr="f3.png">
              <a:extLst>
                <a:ext uri="{FF2B5EF4-FFF2-40B4-BE49-F238E27FC236}">
                  <a16:creationId xmlns:a16="http://schemas.microsoft.com/office/drawing/2014/main" id="{99D8CE93-B79B-B321-F8E7-7F490EECE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49" y="4237296"/>
              <a:ext cx="4038238" cy="26463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ECDF6B-EEA3-7779-208F-69FDC3D93993}"/>
                </a:ext>
              </a:extLst>
            </p:cNvPr>
            <p:cNvSpPr txBox="1"/>
            <p:nvPr/>
          </p:nvSpPr>
          <p:spPr>
            <a:xfrm>
              <a:off x="5541275" y="4026974"/>
              <a:ext cx="612083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LHC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0414E-4450-8938-3FE4-04190714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06657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3156B-A8CE-11C1-EEEC-2A0D6F8E9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4D50-3387-A530-A6E9-3226C7FA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baseline="0" dirty="0">
                <a:latin typeface="+mn-lt"/>
              </a:rPr>
              <a:t>Tune Spread - too large for safe operation</a:t>
            </a:r>
            <a:endParaRPr lang="en-US" sz="6000" dirty="0">
              <a:latin typeface="+mn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BF6EDB-02FE-9711-6FB0-7133D1C76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62" y="957715"/>
            <a:ext cx="8675779" cy="569864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9EC75-2B59-6177-B601-41E31E3B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107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AB90C-A517-6260-6317-556513C6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7947334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Transverse Interaction of Co-Moving Charges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364" name="Picture 14363">
            <a:extLst>
              <a:ext uri="{FF2B5EF4-FFF2-40B4-BE49-F238E27FC236}">
                <a16:creationId xmlns:a16="http://schemas.microsoft.com/office/drawing/2014/main" id="{389A5564-D75E-4F84-B948-F74D2012D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35" y="1260999"/>
            <a:ext cx="2955444" cy="28362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C324AE2-AD6E-46E7-A822-C8A74BC1D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854" y="4678111"/>
            <a:ext cx="4359066" cy="140241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DC2942E-6EEC-4555-87E0-39965440C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5051" y="1204345"/>
            <a:ext cx="3131287" cy="272983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F6A1C47-7B7E-4AD8-AE42-892068BD00A6}"/>
              </a:ext>
            </a:extLst>
          </p:cNvPr>
          <p:cNvSpPr txBox="1"/>
          <p:nvPr/>
        </p:nvSpPr>
        <p:spPr>
          <a:xfrm>
            <a:off x="1041343" y="846084"/>
            <a:ext cx="2136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Electric Repulsion: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A37A6BA-C36E-4998-A4F2-42573B9073AE}"/>
              </a:ext>
            </a:extLst>
          </p:cNvPr>
          <p:cNvSpPr txBox="1"/>
          <p:nvPr/>
        </p:nvSpPr>
        <p:spPr>
          <a:xfrm>
            <a:off x="4968063" y="846084"/>
            <a:ext cx="2376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Magnetic Attraction: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916F2C9-FA1F-40F8-9332-D8DB95D9A372}"/>
              </a:ext>
            </a:extLst>
          </p:cNvPr>
          <p:cNvSpPr txBox="1"/>
          <p:nvPr/>
        </p:nvSpPr>
        <p:spPr>
          <a:xfrm>
            <a:off x="969144" y="4254033"/>
            <a:ext cx="441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Weakened Repulsion with Acceleration: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95AFC6-A48E-468B-8F9B-D54FBA329C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71971" y="3949951"/>
            <a:ext cx="2086434" cy="806797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\begin{align} \nonumber&#10;\vec{F}_{\perp} &amp;= q(E+v \times B)_{\perp}  \\ \nonumber&#10;\vec{F}_{\perp} &amp;= q(1-\beta^{2})E_{\perp} = \frac{q}{\gamma^{2}}E_{\perp}&#10;\end{align}&#10;&#10;\end{document}" title="IguanaTex Bitmap Display">
            <a:extLst>
              <a:ext uri="{FF2B5EF4-FFF2-40B4-BE49-F238E27FC236}">
                <a16:creationId xmlns:a16="http://schemas.microsoft.com/office/drawing/2014/main" id="{16DEF42A-5697-4CDE-B340-77F752AAB3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83740" y="5055600"/>
            <a:ext cx="3031660" cy="9450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F1446-5478-C95A-9DCE-CD8C2C83C05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2E44C4D-BEB7-4624-8D2A-34E58A073E98}" type="slidenum">
              <a:rPr lang="en-US" altLang="en-US" smtClean="0"/>
              <a:pPr>
                <a:defRPr/>
              </a:pPr>
              <a:t>108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710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Core vs Tail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7F6FEA-6CD9-3DE5-4216-9802FE472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30009"/>
            <a:ext cx="8686800" cy="2024014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E5BAB9-4AB4-2745-A4F8-AD74C4A74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450" y="1706228"/>
            <a:ext cx="3782013" cy="20766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9AD99F-E174-1E04-9255-B6A58B89914A}"/>
              </a:ext>
            </a:extLst>
          </p:cNvPr>
          <p:cNvSpPr txBox="1"/>
          <p:nvPr/>
        </p:nvSpPr>
        <p:spPr>
          <a:xfrm>
            <a:off x="4945523" y="998342"/>
            <a:ext cx="3812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Relativistic Distortion of EM Fields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“Pancake-</a:t>
            </a:r>
            <a:r>
              <a:rPr lang="en-US" sz="2000" b="1" dirty="0" err="1">
                <a:solidFill>
                  <a:schemeClr val="accent6"/>
                </a:solidFill>
              </a:rPr>
              <a:t>ification</a:t>
            </a:r>
            <a:r>
              <a:rPr lang="en-US" sz="2000" b="1" dirty="0">
                <a:solidFill>
                  <a:schemeClr val="accent6"/>
                </a:solidFill>
              </a:rPr>
              <a:t>”</a:t>
            </a: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3E43AFD0-92FD-D5F4-9D0E-28A80C43554B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90"/>
            <a:ext cx="4595117" cy="16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Transverse space-charge forces much stronger than longitudinal space-charge.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Transverse and Longitudinal charge distribution can be written as separable functions: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DA0F6-2FBA-A70C-A0BA-214C05B8DF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89880" y="2618020"/>
            <a:ext cx="2627743" cy="253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C143E4-0BCC-1103-24E8-A83A9567B36E}"/>
              </a:ext>
            </a:extLst>
          </p:cNvPr>
          <p:cNvSpPr txBox="1"/>
          <p:nvPr/>
        </p:nvSpPr>
        <p:spPr>
          <a:xfrm>
            <a:off x="279343" y="3545904"/>
            <a:ext cx="393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Gaussian cylinder for a line-charge: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34B9F-8C66-0F67-5F3C-4E12750DF4C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2E44C4D-BEB7-4624-8D2A-34E58A073E98}" type="slidenum">
              <a:rPr lang="en-US" altLang="en-US" smtClean="0"/>
              <a:pPr>
                <a:defRPr/>
              </a:pPr>
              <a:t>109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080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9BBD-B2BC-4F42-9044-1D91E4E7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tune shift  - two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39914-3E06-401A-B6B9-8BE3E0AA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450" y="1124857"/>
            <a:ext cx="2800350" cy="8592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“bare lattice” tune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022D9-900A-4EC5-AE0E-BCBF5A92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456342-789A-4937-BD4F-6FF38763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478" y="1967761"/>
            <a:ext cx="4343400" cy="4088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E5CF5-D582-4371-A90F-CF69E357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379" y="1967761"/>
            <a:ext cx="4335572" cy="419187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61B99F-A6D4-4530-9235-2E39AF5C8EFA}"/>
              </a:ext>
            </a:extLst>
          </p:cNvPr>
          <p:cNvSpPr txBox="1">
            <a:spLocks/>
          </p:cNvSpPr>
          <p:nvPr/>
        </p:nvSpPr>
        <p:spPr>
          <a:xfrm>
            <a:off x="5205185" y="879105"/>
            <a:ext cx="3938815" cy="85923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“bare lattice” tune + linear shift due to beam-beam (=core particles)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09332-E00F-4A0B-A6B2-F250E90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4579219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Tune Diagrams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405164-F38D-4A5C-90A7-1AED068D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4" y="872360"/>
            <a:ext cx="5131488" cy="3848616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E9A7EE6-B2F6-40D2-B168-1D118247C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767" y="3117754"/>
            <a:ext cx="3393909" cy="20604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1E145-3DD9-4896-916A-B16DBACBC850}"/>
              </a:ext>
            </a:extLst>
          </p:cNvPr>
          <p:cNvSpPr/>
          <p:nvPr/>
        </p:nvSpPr>
        <p:spPr>
          <a:xfrm>
            <a:off x="1946953" y="1202076"/>
            <a:ext cx="1859622" cy="1915678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1E3BF2-ADF0-4B95-8A64-AAC7C69183ED}"/>
              </a:ext>
            </a:extLst>
          </p:cNvPr>
          <p:cNvCxnSpPr>
            <a:cxnSpLocks/>
          </p:cNvCxnSpPr>
          <p:nvPr/>
        </p:nvCxnSpPr>
        <p:spPr>
          <a:xfrm>
            <a:off x="1946953" y="3117754"/>
            <a:ext cx="3036013" cy="2024462"/>
          </a:xfrm>
          <a:prstGeom prst="line">
            <a:avLst/>
          </a:prstGeom>
          <a:ln w="28575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02D575-DDC7-4C6D-B1A2-4F0B30FC18BE}"/>
              </a:ext>
            </a:extLst>
          </p:cNvPr>
          <p:cNvCxnSpPr>
            <a:cxnSpLocks/>
          </p:cNvCxnSpPr>
          <p:nvPr/>
        </p:nvCxnSpPr>
        <p:spPr>
          <a:xfrm>
            <a:off x="3806575" y="1202076"/>
            <a:ext cx="3181600" cy="1967502"/>
          </a:xfrm>
          <a:prstGeom prst="line">
            <a:avLst/>
          </a:prstGeom>
          <a:ln w="28575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0867B-0914-4C32-975F-B10826EC1E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64643" y="1548826"/>
            <a:ext cx="2283274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22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Summary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The linear transverse dynamics of a particle accelerator are governed by </a:t>
            </a:r>
            <a:r>
              <a:rPr lang="en-US" altLang="en-US" sz="2000" dirty="0">
                <a:solidFill>
                  <a:schemeClr val="tx2"/>
                </a:solidFill>
              </a:rPr>
              <a:t>Hill’s Equation</a:t>
            </a:r>
            <a:r>
              <a:rPr lang="en-US" altLang="en-US" sz="2000" dirty="0"/>
              <a:t>, which is a time-varying harmonic oscillator.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We calculate the trajectory of individual particles through the many individual magnets of a particle accelerator using </a:t>
            </a:r>
            <a:r>
              <a:rPr lang="en-US" altLang="en-US" sz="2000" dirty="0">
                <a:solidFill>
                  <a:schemeClr val="tx2"/>
                </a:solidFill>
              </a:rPr>
              <a:t>transfer matrices</a:t>
            </a:r>
            <a:r>
              <a:rPr lang="en-US" altLang="en-US" sz="2000" dirty="0"/>
              <a:t>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Transfer matrices are also used for the beam size and oscillation phase, which are represented by </a:t>
            </a:r>
            <a:r>
              <a:rPr lang="en-US" altLang="en-US" sz="2000" dirty="0">
                <a:solidFill>
                  <a:schemeClr val="tx2"/>
                </a:solidFill>
              </a:rPr>
              <a:t>Courant-Snyder</a:t>
            </a:r>
            <a:r>
              <a:rPr lang="en-US" altLang="en-US" sz="2000" dirty="0"/>
              <a:t> parameters.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There are </a:t>
            </a:r>
            <a:r>
              <a:rPr lang="en-US" altLang="en-US" sz="2000" dirty="0">
                <a:solidFill>
                  <a:schemeClr val="tx1"/>
                </a:solidFill>
              </a:rPr>
              <a:t>chromatic effects</a:t>
            </a:r>
            <a:r>
              <a:rPr lang="en-US" altLang="en-US" sz="2000" dirty="0"/>
              <a:t>, </a:t>
            </a:r>
            <a:r>
              <a:rPr lang="en-US" altLang="en-US" sz="2000" dirty="0">
                <a:solidFill>
                  <a:schemeClr val="tx1"/>
                </a:solidFill>
              </a:rPr>
              <a:t>resonances</a:t>
            </a:r>
            <a:r>
              <a:rPr lang="en-US" altLang="en-US" sz="2000" dirty="0"/>
              <a:t>, and </a:t>
            </a:r>
            <a:r>
              <a:rPr lang="en-US" altLang="en-US" sz="2000" dirty="0">
                <a:solidFill>
                  <a:schemeClr val="tx2"/>
                </a:solidFill>
              </a:rPr>
              <a:t>space-charge effects </a:t>
            </a:r>
            <a:r>
              <a:rPr lang="en-US" altLang="en-US" sz="2000" dirty="0"/>
              <a:t>that complicate the process of designing and operating a particle accelerator.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Some backup slides on longitudinal dynamics.</a:t>
            </a:r>
          </a:p>
        </p:txBody>
      </p:sp>
    </p:spTree>
    <p:extLst>
      <p:ext uri="{BB962C8B-B14F-4D97-AF65-F5344CB8AC3E}">
        <p14:creationId xmlns:p14="http://schemas.microsoft.com/office/powerpoint/2010/main" val="1139845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9BBD-B2BC-4F42-9044-1D91E4E7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tune shift in two dimensions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022D9-900A-4EC5-AE0E-BCBF5A92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74FBED-08DB-4244-9C2D-98EEC8AFE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1" y="669471"/>
            <a:ext cx="5550965" cy="5626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03A966-BBCF-4B70-9D6D-1DD6AA38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952" y="2479634"/>
            <a:ext cx="3522821" cy="24026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3F77F1-A417-412B-BF46-F726FCCCA4AC}"/>
              </a:ext>
            </a:extLst>
          </p:cNvPr>
          <p:cNvSpPr txBox="1"/>
          <p:nvPr/>
        </p:nvSpPr>
        <p:spPr>
          <a:xfrm>
            <a:off x="1363436" y="4882243"/>
            <a:ext cx="731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49CEB-2EF2-4027-9015-CC2C688BF345}"/>
              </a:ext>
            </a:extLst>
          </p:cNvPr>
          <p:cNvSpPr txBox="1"/>
          <p:nvPr/>
        </p:nvSpPr>
        <p:spPr>
          <a:xfrm>
            <a:off x="4005943" y="1491343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halo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94B5F8-8F0F-4EA8-9581-452EB43EC987}"/>
              </a:ext>
            </a:extLst>
          </p:cNvPr>
          <p:cNvCxnSpPr>
            <a:cxnSpLocks/>
          </p:cNvCxnSpPr>
          <p:nvPr/>
        </p:nvCxnSpPr>
        <p:spPr>
          <a:xfrm flipH="1">
            <a:off x="4254883" y="1912293"/>
            <a:ext cx="1" cy="25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2736AD-82FA-4A06-AB94-C3A96A16A632}"/>
              </a:ext>
            </a:extLst>
          </p:cNvPr>
          <p:cNvCxnSpPr>
            <a:cxnSpLocks/>
          </p:cNvCxnSpPr>
          <p:nvPr/>
        </p:nvCxnSpPr>
        <p:spPr>
          <a:xfrm flipV="1">
            <a:off x="1926771" y="4708402"/>
            <a:ext cx="0" cy="304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F0178-59F2-4E51-9612-F8F8C201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549610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520A6-5E8B-4602-8315-51E2A1FB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e+e</a:t>
            </a:r>
            <a:r>
              <a:rPr lang="en-US" dirty="0"/>
              <a:t>- LEP  vs p-pbar collider Tevatron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1B6C70-A638-4A22-B241-9D795AA1D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4" y="1679607"/>
            <a:ext cx="9144000" cy="250823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47F80-749B-49A3-80F9-E25C83C1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78FB1-469F-401D-9ACB-64A24F013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08" y="4185322"/>
            <a:ext cx="9144000" cy="1009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2264B2-F4DE-4840-82CD-1ED98EC34B1E}"/>
              </a:ext>
            </a:extLst>
          </p:cNvPr>
          <p:cNvSpPr txBox="1"/>
          <p:nvPr/>
        </p:nvSpPr>
        <p:spPr>
          <a:xfrm>
            <a:off x="6309397" y="2724003"/>
            <a:ext cx="569387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1F470-C915-43C4-BE6F-BB7968D2D0CA}"/>
              </a:ext>
            </a:extLst>
          </p:cNvPr>
          <p:cNvSpPr txBox="1"/>
          <p:nvPr/>
        </p:nvSpPr>
        <p:spPr>
          <a:xfrm>
            <a:off x="6317561" y="2724003"/>
            <a:ext cx="569387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830DB0-7A82-42DD-B67E-E8B8DBAEE9AA}"/>
              </a:ext>
            </a:extLst>
          </p:cNvPr>
          <p:cNvSpPr txBox="1"/>
          <p:nvPr/>
        </p:nvSpPr>
        <p:spPr>
          <a:xfrm>
            <a:off x="6179514" y="2227341"/>
            <a:ext cx="72327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6EF6D-BDCC-4BDE-9E8F-6D1093990324}"/>
              </a:ext>
            </a:extLst>
          </p:cNvPr>
          <p:cNvSpPr txBox="1"/>
          <p:nvPr/>
        </p:nvSpPr>
        <p:spPr>
          <a:xfrm>
            <a:off x="7658185" y="2223111"/>
            <a:ext cx="72327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010C9-509D-4EF6-8CFE-1B9D5D378E74}"/>
              </a:ext>
            </a:extLst>
          </p:cNvPr>
          <p:cNvSpPr txBox="1"/>
          <p:nvPr/>
        </p:nvSpPr>
        <p:spPr>
          <a:xfrm>
            <a:off x="6765556" y="3211952"/>
            <a:ext cx="877163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A89AD-48A1-467A-811D-CF63DA13A381}"/>
              </a:ext>
            </a:extLst>
          </p:cNvPr>
          <p:cNvSpPr txBox="1"/>
          <p:nvPr/>
        </p:nvSpPr>
        <p:spPr>
          <a:xfrm>
            <a:off x="6404647" y="3699398"/>
            <a:ext cx="954107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0.28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C4D9B-A561-4FAC-836D-61CAAD73C879}"/>
              </a:ext>
            </a:extLst>
          </p:cNvPr>
          <p:cNvSpPr txBox="1"/>
          <p:nvPr/>
        </p:nvSpPr>
        <p:spPr>
          <a:xfrm>
            <a:off x="7642719" y="3690168"/>
            <a:ext cx="72327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0F096-FF4A-49C1-B3AD-4B059E3E5AF4}"/>
              </a:ext>
            </a:extLst>
          </p:cNvPr>
          <p:cNvSpPr txBox="1"/>
          <p:nvPr/>
        </p:nvSpPr>
        <p:spPr>
          <a:xfrm>
            <a:off x="6997116" y="4663538"/>
            <a:ext cx="1784463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0.012 </a:t>
            </a:r>
            <a:r>
              <a:rPr lang="en-US" sz="1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x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IPs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A250F-A461-4ABE-BAEC-E718F20E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DDE423-94FE-4F96-AE01-5EC6FCE3D97E}"/>
              </a:ext>
            </a:extLst>
          </p:cNvPr>
          <p:cNvSpPr txBox="1"/>
          <p:nvPr/>
        </p:nvSpPr>
        <p:spPr>
          <a:xfrm>
            <a:off x="6886948" y="1726209"/>
            <a:ext cx="1894631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Tevatron</a:t>
            </a:r>
          </a:p>
        </p:txBody>
      </p:sp>
    </p:spTree>
    <p:extLst>
      <p:ext uri="{BB962C8B-B14F-4D97-AF65-F5344CB8AC3E}">
        <p14:creationId xmlns:p14="http://schemas.microsoft.com/office/powerpoint/2010/main" val="1307465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5805-3FC4-4885-A0C0-87919D1F8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(Reality of Beam-Beam)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4ACE8-C7FF-444C-9DCD-2CB1FA51F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Remember:</a:t>
            </a:r>
          </a:p>
          <a:p>
            <a:pPr algn="l"/>
            <a:endParaRPr lang="en-US" sz="32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3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Luminosity should increase </a:t>
            </a:r>
            <a:endParaRPr lang="en-US" sz="3200" b="0" i="0" u="none" strike="noStrike" baseline="0" dirty="0">
              <a:solidFill>
                <a:srgbClr val="FF0000"/>
              </a:solidFill>
              <a:latin typeface="+mn-lt"/>
            </a:endParaRPr>
          </a:p>
          <a:p>
            <a:pPr marL="0" indent="0" algn="l">
              <a:buNone/>
            </a:pPr>
            <a:r>
              <a:rPr lang="pt-BR" sz="3200" b="0" i="0" u="none" strike="noStrike" baseline="0" dirty="0">
                <a:solidFill>
                  <a:srgbClr val="000000"/>
                </a:solidFill>
                <a:latin typeface="+mn-lt"/>
              </a:rPr>
              <a:t>    for:</a:t>
            </a:r>
          </a:p>
          <a:p>
            <a:pPr marL="0" indent="0" algn="l">
              <a:buNone/>
            </a:pPr>
            <a:endParaRPr lang="pt-BR" sz="3200" b="0" i="0" u="none" strike="noStrike" baseline="0" dirty="0">
              <a:solidFill>
                <a:srgbClr val="FF0000"/>
              </a:solidFill>
              <a:latin typeface="+mn-lt"/>
            </a:endParaRP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Beam-beam parameter should increase 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But:</a:t>
            </a:r>
            <a:endParaRPr lang="en-US" sz="40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44FA0-1691-4EA9-B15C-A8011F3C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5E3EA-FC4E-475B-850A-00318AE7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652" y="821799"/>
            <a:ext cx="3876079" cy="1938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B9C667-B159-456E-A9CA-5CDB9282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2772707"/>
            <a:ext cx="2487385" cy="800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844D3-4F97-4BEE-BE51-0B1075CF6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88" y="3586202"/>
            <a:ext cx="6218287" cy="981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19EF6E-D0AC-4FC8-80A6-3112C7710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047" y="4481254"/>
            <a:ext cx="1181816" cy="6417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F755C-81E6-4D37-879F-1E0E9A51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693024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39475-36EB-4B03-BA63-15BD94F4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Limits : </a:t>
            </a:r>
            <a:r>
              <a:rPr lang="en-US" dirty="0" err="1"/>
              <a:t>e+e</a:t>
            </a:r>
            <a:r>
              <a:rPr lang="en-US" dirty="0"/>
              <a:t>- Colliders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2F650B-BC2D-46E5-BB02-06B168051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537" y="1042988"/>
            <a:ext cx="8179957" cy="512921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5E349-3F4A-4234-8A79-A4CCF045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B8722-62AC-45E3-9DD3-0ADFFB12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224566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F366-1A78-4BF5-B2F3-5583B01B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Limit on Luminosity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616C08-389E-4439-B21D-B05991B9F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57" y="1136289"/>
            <a:ext cx="5143437" cy="49879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A4CA0-3A19-4D9E-9239-F95FF66E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FC26E-1F06-478C-A796-0249F4BA2655}"/>
              </a:ext>
            </a:extLst>
          </p:cNvPr>
          <p:cNvSpPr txBox="1"/>
          <p:nvPr/>
        </p:nvSpPr>
        <p:spPr>
          <a:xfrm>
            <a:off x="5359854" y="1206273"/>
            <a:ext cx="36879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Arial" panose="020B0604020202020204" pitchFamily="34" charset="0"/>
              </a:rPr>
              <a:t>First - Beam−beam parameter increases linearly with intensity</a:t>
            </a:r>
          </a:p>
          <a:p>
            <a:pPr algn="l"/>
            <a:r>
              <a:rPr lang="en-US" sz="2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</a:rPr>
              <a:t>Saturation above some intensity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0E741-1AAB-4288-9457-AA4DACDD9781}"/>
              </a:ext>
            </a:extLst>
          </p:cNvPr>
          <p:cNvSpPr txBox="1"/>
          <p:nvPr/>
        </p:nvSpPr>
        <p:spPr>
          <a:xfrm>
            <a:off x="5312683" y="4115238"/>
            <a:ext cx="37351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Then – luminosity increases only linearly with N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above the s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o−called</a:t>
            </a:r>
          </a:p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beam−beam limit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E78AA3-FCB2-4CB6-9007-537B8BEC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464585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B026-1A0B-4D19-A637-CF406376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happening?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53E3E-FADF-4CFB-91B2-E4A8B91A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D23C8-1F82-40AB-BE3C-AF23B2E6B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" y="1006635"/>
            <a:ext cx="9144000" cy="2846777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66938EB3-D382-43E4-9629-F7140E286E79}"/>
              </a:ext>
            </a:extLst>
          </p:cNvPr>
          <p:cNvSpPr/>
          <p:nvPr/>
        </p:nvSpPr>
        <p:spPr>
          <a:xfrm>
            <a:off x="6180138" y="1959429"/>
            <a:ext cx="2392362" cy="1224643"/>
          </a:xfrm>
          <a:prstGeom prst="arc">
            <a:avLst>
              <a:gd name="adj1" fmla="val 21219590"/>
              <a:gd name="adj2" fmla="val 6054664"/>
            </a:avLst>
          </a:prstGeom>
          <a:ln>
            <a:headEnd type="stealth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1BF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6ED546-D814-48B9-BEB9-62C56209C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877" y="3934051"/>
            <a:ext cx="492092" cy="415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1C49C2-6E68-4A8B-A2D6-961A2C2CC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41" y="5290456"/>
            <a:ext cx="1056751" cy="679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84E0D-0871-4D24-AE0A-3E3E6F95E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864" y="4749576"/>
            <a:ext cx="4138057" cy="604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C7136E-A7EA-4EEF-9F92-0584BA553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399" y="4373561"/>
            <a:ext cx="367394" cy="4225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403DF-46C0-4970-B2C2-AF635B8E7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0355D-744A-4B5B-859C-AE2F6229B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54" y="3878035"/>
            <a:ext cx="9250137" cy="2979965"/>
          </a:xfrm>
          <a:solidFill>
            <a:schemeClr val="bg2"/>
          </a:solidFill>
        </p:spPr>
        <p:txBody>
          <a:bodyPr/>
          <a:lstStyle/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Above beam-beam limit: </a:t>
            </a:r>
            <a:r>
              <a:rPr lang="el-GR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800" b="0" i="0" u="none" strike="noStrike" baseline="-25000" dirty="0">
                <a:solidFill>
                  <a:srgbClr val="000000"/>
                </a:solidFill>
                <a:latin typeface="+mn-lt"/>
              </a:rPr>
              <a:t>y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increases when </a:t>
            </a:r>
            <a:r>
              <a:rPr lang="en-US" sz="2800" b="0" i="1" u="none" strike="noStrike" baseline="0" dirty="0">
                <a:solidFill>
                  <a:srgbClr val="000000"/>
                </a:solidFill>
                <a:latin typeface="+mn-lt"/>
              </a:rPr>
              <a:t>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increases</a:t>
            </a:r>
          </a:p>
          <a:p>
            <a:pPr lvl="1"/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to keep      constant 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600" b="0" i="0" u="none" strike="noStrike" baseline="0" dirty="0">
                <a:solidFill>
                  <a:srgbClr val="FF0000"/>
                </a:solidFill>
                <a:latin typeface="+mn-lt"/>
              </a:rPr>
              <a:t>equilibrium emittance !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Therefore: 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          is NOT a universal constant ! </a:t>
            </a:r>
          </a:p>
          <a:p>
            <a:pPr lvl="1"/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depends on tunes/WPs, damping rates, </a:t>
            </a:r>
            <a:r>
              <a:rPr lang="en-US" sz="2600" b="0" i="0" u="none" strike="noStrike" baseline="0" dirty="0" err="1">
                <a:solidFill>
                  <a:srgbClr val="000000"/>
                </a:solidFill>
                <a:latin typeface="+mn-lt"/>
              </a:rPr>
              <a:t>etc</a:t>
            </a:r>
            <a:endParaRPr lang="en-US" sz="26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lvl="1"/>
            <a:r>
              <a:rPr lang="en-US" sz="2600" dirty="0">
                <a:solidFill>
                  <a:srgbClr val="000000"/>
                </a:solidFill>
                <a:latin typeface="+mn-lt"/>
              </a:rPr>
              <a:t>d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ifficult to predict exactly for hadron machines</a:t>
            </a:r>
            <a:endParaRPr lang="en-US" sz="3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2349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39475-36EB-4B03-BA63-15BD94F4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Limits: pp/pbar Colliders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5E349-3F4A-4234-8A79-A4CCF045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0F7E1E6-014A-4306-ADF4-197FDD649A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7" y="963386"/>
            <a:ext cx="8864252" cy="579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85E775C-40FF-4F46-B703-1C7AD6DE7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7" y="1429020"/>
            <a:ext cx="1230086" cy="57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6296F0-4D9F-4CA9-81DD-658256DC7231}"/>
              </a:ext>
            </a:extLst>
          </p:cNvPr>
          <p:cNvSpPr txBox="1"/>
          <p:nvPr/>
        </p:nvSpPr>
        <p:spPr>
          <a:xfrm>
            <a:off x="5935436" y="769895"/>
            <a:ext cx="2580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Tevatron Collider Run II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B0ADB-AE5E-4DF3-8169-468D1629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876206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 descr="Fig16_alt.png">
            <a:extLst>
              <a:ext uri="{FF2B5EF4-FFF2-40B4-BE49-F238E27FC236}">
                <a16:creationId xmlns:a16="http://schemas.microsoft.com/office/drawing/2014/main" id="{BC97815F-2288-49D2-9036-3CA266D51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722313"/>
            <a:ext cx="6500813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Slide Number Placeholder 5">
            <a:extLst>
              <a:ext uri="{FF2B5EF4-FFF2-40B4-BE49-F238E27FC236}">
                <a16:creationId xmlns:a16="http://schemas.microsoft.com/office/drawing/2014/main" id="{DDB62869-A588-4250-A732-4ABB9111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CAEB79A-47BA-402F-9879-1E771C65EAB2}" type="slidenum">
              <a:rPr lang="en-US" altLang="en-US" sz="1400"/>
              <a:pPr eaLnBrk="1" hangingPunct="1"/>
              <a:t>19</a:t>
            </a:fld>
            <a:endParaRPr lang="en-US" altLang="en-US" sz="1400"/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79ABD1E5-C194-46FF-8AEF-0FAC7C012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25401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Tevatron </a:t>
            </a:r>
            <a:r>
              <a:rPr lang="en-US" dirty="0"/>
              <a:t>Tune Footprint “Confinement”</a:t>
            </a:r>
          </a:p>
        </p:txBody>
      </p:sp>
      <p:sp>
        <p:nvSpPr>
          <p:cNvPr id="15366" name="Rectangle 3">
            <a:extLst>
              <a:ext uri="{FF2B5EF4-FFF2-40B4-BE49-F238E27FC236}">
                <a16:creationId xmlns:a16="http://schemas.microsoft.com/office/drawing/2014/main" id="{925B7B62-F66D-4699-AE0E-FAD7A91E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260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Text Box 5">
            <a:extLst>
              <a:ext uri="{FF2B5EF4-FFF2-40B4-BE49-F238E27FC236}">
                <a16:creationId xmlns:a16="http://schemas.microsoft.com/office/drawing/2014/main" id="{980ED2A7-4A55-4FD4-B1F2-EB39617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443" y="4923745"/>
            <a:ext cx="2378075" cy="1245982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latin typeface="+mn-lt"/>
              </a:rPr>
              <a:t>7</a:t>
            </a:r>
            <a:r>
              <a:rPr lang="en-US" altLang="en-US" sz="1800" baseline="30000" dirty="0">
                <a:latin typeface="+mn-lt"/>
              </a:rPr>
              <a:t>th</a:t>
            </a:r>
            <a:r>
              <a:rPr lang="en-US" altLang="en-US" sz="1800" dirty="0">
                <a:latin typeface="+mn-lt"/>
              </a:rPr>
              <a:t> order resonances: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latin typeface="+mn-lt"/>
              </a:rPr>
              <a:t>Q=4/7=0.571 - 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HIGH LOSSES</a:t>
            </a:r>
          </a:p>
        </p:txBody>
      </p:sp>
      <p:sp>
        <p:nvSpPr>
          <p:cNvPr id="15368" name="Text Box 6">
            <a:extLst>
              <a:ext uri="{FF2B5EF4-FFF2-40B4-BE49-F238E27FC236}">
                <a16:creationId xmlns:a16="http://schemas.microsoft.com/office/drawing/2014/main" id="{DA7F7A96-68D2-4E8E-87C1-EAC1319E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200400"/>
            <a:ext cx="2644775" cy="1251305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latin typeface="+mn-lt"/>
              </a:rPr>
              <a:t>12</a:t>
            </a:r>
            <a:r>
              <a:rPr lang="en-US" altLang="en-US" sz="1800" baseline="30000" dirty="0">
                <a:latin typeface="+mn-lt"/>
              </a:rPr>
              <a:t>th</a:t>
            </a:r>
            <a:r>
              <a:rPr lang="en-US" altLang="en-US" sz="1800" dirty="0">
                <a:latin typeface="+mn-lt"/>
              </a:rPr>
              <a:t> order resonances: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latin typeface="+mn-lt"/>
              </a:rPr>
              <a:t>Q=7/12=0.583 - 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BAD BEAM LIFETIME</a:t>
            </a:r>
          </a:p>
        </p:txBody>
      </p:sp>
      <p:sp>
        <p:nvSpPr>
          <p:cNvPr id="15369" name="Text Box 7">
            <a:extLst>
              <a:ext uri="{FF2B5EF4-FFF2-40B4-BE49-F238E27FC236}">
                <a16:creationId xmlns:a16="http://schemas.microsoft.com/office/drawing/2014/main" id="{2C814850-BF28-43AD-AC7B-2AA7AB1F4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990600"/>
            <a:ext cx="2644775" cy="1245982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latin typeface="+mn-lt"/>
              </a:rPr>
              <a:t>5</a:t>
            </a:r>
            <a:r>
              <a:rPr lang="en-US" altLang="en-US" sz="1800" baseline="30000" dirty="0">
                <a:latin typeface="+mn-lt"/>
              </a:rPr>
              <a:t>th</a:t>
            </a:r>
            <a:r>
              <a:rPr lang="en-US" altLang="en-US" sz="1800" dirty="0">
                <a:latin typeface="+mn-lt"/>
              </a:rPr>
              <a:t> order resonances: 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latin typeface="+mn-lt"/>
              </a:rPr>
              <a:t>Q=3/5=0.600 – 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EMITTANCE BLOWUP</a:t>
            </a:r>
          </a:p>
        </p:txBody>
      </p:sp>
      <p:sp>
        <p:nvSpPr>
          <p:cNvPr id="15370" name="Line 8">
            <a:extLst>
              <a:ext uri="{FF2B5EF4-FFF2-40B4-BE49-F238E27FC236}">
                <a16:creationId xmlns:a16="http://schemas.microsoft.com/office/drawing/2014/main" id="{2C6A31F5-FAA8-4324-85F3-47F8AE4AA0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1143000"/>
            <a:ext cx="2209800" cy="354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9">
            <a:extLst>
              <a:ext uri="{FF2B5EF4-FFF2-40B4-BE49-F238E27FC236}">
                <a16:creationId xmlns:a16="http://schemas.microsoft.com/office/drawing/2014/main" id="{12699C0F-D936-4801-82F9-2075C0C0E2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0" y="167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0">
            <a:extLst>
              <a:ext uri="{FF2B5EF4-FFF2-40B4-BE49-F238E27FC236}">
                <a16:creationId xmlns:a16="http://schemas.microsoft.com/office/drawing/2014/main" id="{1C9110D8-9B6C-482D-BBAF-1C6FE61729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2209800"/>
            <a:ext cx="3200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1">
            <a:extLst>
              <a:ext uri="{FF2B5EF4-FFF2-40B4-BE49-F238E27FC236}">
                <a16:creationId xmlns:a16="http://schemas.microsoft.com/office/drawing/2014/main" id="{6B0BD353-CA84-4083-AB4F-88FA483FDD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00" y="3886200"/>
            <a:ext cx="1104900" cy="554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2">
            <a:extLst>
              <a:ext uri="{FF2B5EF4-FFF2-40B4-BE49-F238E27FC236}">
                <a16:creationId xmlns:a16="http://schemas.microsoft.com/office/drawing/2014/main" id="{07BFAE4D-ADBB-47DA-BE28-BAF59BD226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47800" y="3505200"/>
            <a:ext cx="4724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3">
            <a:extLst>
              <a:ext uri="{FF2B5EF4-FFF2-40B4-BE49-F238E27FC236}">
                <a16:creationId xmlns:a16="http://schemas.microsoft.com/office/drawing/2014/main" id="{94C7F1D2-C1C9-4A2C-8F54-8F7A493B99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57800" y="57912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Text Box 14">
            <a:extLst>
              <a:ext uri="{FF2B5EF4-FFF2-40B4-BE49-F238E27FC236}">
                <a16:creationId xmlns:a16="http://schemas.microsoft.com/office/drawing/2014/main" id="{77D08B6F-44E7-4035-A9EB-365FC4DE6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4440238"/>
            <a:ext cx="3206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215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rgbClr val="CC3399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15377" name="Text Box 15">
            <a:extLst>
              <a:ext uri="{FF2B5EF4-FFF2-40B4-BE49-F238E27FC236}">
                <a16:creationId xmlns:a16="http://schemas.microsoft.com/office/drawing/2014/main" id="{67029863-B3F0-405E-BBE5-1C5D30FC6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676400"/>
            <a:ext cx="7239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215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rgbClr val="0033CC"/>
                </a:solidFill>
                <a:latin typeface="Comic Sans MS" panose="030F0702030302020204" pitchFamily="66" charset="0"/>
              </a:rPr>
              <a:t>pbar</a:t>
            </a:r>
          </a:p>
        </p:txBody>
      </p:sp>
      <p:sp>
        <p:nvSpPr>
          <p:cNvPr id="15378" name="TextBox 5">
            <a:extLst>
              <a:ext uri="{FF2B5EF4-FFF2-40B4-BE49-F238E27FC236}">
                <a16:creationId xmlns:a16="http://schemas.microsoft.com/office/drawing/2014/main" id="{1232EA5F-F355-4BC4-BA05-8CF2FA51B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209800"/>
            <a:ext cx="13573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CC6600"/>
                </a:solidFill>
              </a:rPr>
              <a:t>protons</a:t>
            </a:r>
          </a:p>
        </p:txBody>
      </p:sp>
      <p:sp>
        <p:nvSpPr>
          <p:cNvPr id="15379" name="TextBox 6">
            <a:extLst>
              <a:ext uri="{FF2B5EF4-FFF2-40B4-BE49-F238E27FC236}">
                <a16:creationId xmlns:a16="http://schemas.microsoft.com/office/drawing/2014/main" id="{B7B681C1-36DD-499A-BADA-66780878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581" y="2537052"/>
            <a:ext cx="195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/>
              <a:t>antiprotons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508277-0B48-4E85-B3E9-17D25336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C2FD0A-5A0C-4700-AAE8-F8D5C7B07C43}"/>
              </a:ext>
            </a:extLst>
          </p:cNvPr>
          <p:cNvCxnSpPr/>
          <p:nvPr/>
        </p:nvCxnSpPr>
        <p:spPr>
          <a:xfrm>
            <a:off x="1293341" y="1143000"/>
            <a:ext cx="4878859" cy="0"/>
          </a:xfrm>
          <a:prstGeom prst="line">
            <a:avLst/>
          </a:prstGeom>
          <a:ln w="444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4AC086-87E0-404E-840E-2BF495CF5D79}"/>
              </a:ext>
            </a:extLst>
          </p:cNvPr>
          <p:cNvCxnSpPr>
            <a:cxnSpLocks/>
          </p:cNvCxnSpPr>
          <p:nvPr/>
        </p:nvCxnSpPr>
        <p:spPr>
          <a:xfrm>
            <a:off x="6024397" y="990600"/>
            <a:ext cx="0" cy="5257800"/>
          </a:xfrm>
          <a:prstGeom prst="line">
            <a:avLst/>
          </a:prstGeom>
          <a:ln w="444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3CE69-72BE-4D31-8AA4-2234F121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Beam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DFC524-0D58-4A2D-B540-673DC0A9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979AE-114A-4D90-A97A-36C2012C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64640-9163-4EE9-AE36-4F56F8691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937584"/>
            <a:ext cx="8672513" cy="5920416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Beam-beam effects</a:t>
            </a:r>
          </a:p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Space-charge effects</a:t>
            </a:r>
          </a:p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Instabilities</a:t>
            </a:r>
          </a:p>
          <a:p>
            <a:r>
              <a:rPr lang="en-US" sz="3200" dirty="0">
                <a:solidFill>
                  <a:srgbClr val="051BF1"/>
                </a:solidFill>
                <a:latin typeface="+mn-lt"/>
              </a:rPr>
              <a:t>Collimation</a:t>
            </a:r>
          </a:p>
          <a:p>
            <a:r>
              <a:rPr lang="en-US" sz="3200" dirty="0">
                <a:solidFill>
                  <a:srgbClr val="051BF1"/>
                </a:solidFill>
                <a:latin typeface="+mn-lt"/>
              </a:rPr>
              <a:t>Cooling </a:t>
            </a:r>
          </a:p>
          <a:p>
            <a:r>
              <a:rPr lang="en-US" sz="3200" dirty="0">
                <a:solidFill>
                  <a:srgbClr val="051BF1"/>
                </a:solidFill>
                <a:latin typeface="+mn-lt"/>
              </a:rPr>
              <a:t>Diffusion and </a:t>
            </a:r>
            <a:r>
              <a:rPr lang="en-US" sz="3200" dirty="0" err="1">
                <a:solidFill>
                  <a:srgbClr val="051BF1"/>
                </a:solidFill>
                <a:latin typeface="+mn-lt"/>
              </a:rPr>
              <a:t>Intrabeam</a:t>
            </a:r>
            <a:r>
              <a:rPr lang="en-US" sz="3200" dirty="0">
                <a:solidFill>
                  <a:srgbClr val="051BF1"/>
                </a:solidFill>
                <a:latin typeface="+mn-lt"/>
              </a:rPr>
              <a:t> scattering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+mn-lt"/>
              </a:rPr>
              <a:t>Beamstrahlung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Polarization</a:t>
            </a:r>
            <a:endParaRPr lang="en-US" sz="3200" dirty="0">
              <a:solidFill>
                <a:srgbClr val="000000"/>
              </a:solidFill>
              <a:highlight>
                <a:srgbClr val="FFFF00"/>
              </a:highlight>
              <a:latin typeface="+mn-lt"/>
            </a:endParaRPr>
          </a:p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Synchrotron radiation</a:t>
            </a:r>
          </a:p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etc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etc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etc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(20 – 40 topics at USPAS/CAS)</a:t>
            </a:r>
            <a:endParaRPr lang="en-US" sz="3200" dirty="0">
              <a:solidFill>
                <a:srgbClr val="000000"/>
              </a:solidFill>
              <a:highlight>
                <a:srgbClr val="FFFF00"/>
              </a:highlight>
              <a:latin typeface="+mn-lt"/>
            </a:endParaRPr>
          </a:p>
          <a:p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2860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6B7C-9C59-4C55-A09C-460E207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matter! …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506D3-0016-4B31-8B14-D3B6672B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4689928"/>
            <a:ext cx="3935185" cy="14262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Tune map: LHC (simul)</a:t>
            </a:r>
          </a:p>
          <a:p>
            <a:pPr marL="0" indent="0">
              <a:buNone/>
            </a:pPr>
            <a:r>
              <a:rPr lang="en-US" dirty="0"/>
              <a:t>Shown resonances up to order 20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BD9F5-B20C-434C-9170-7E80E714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9C541A-8584-427A-A305-D9C47FD0D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6" y="979714"/>
            <a:ext cx="4506224" cy="3600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7BAFB-8F41-4000-83A2-F4BAB0E7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671" y="979714"/>
            <a:ext cx="4711037" cy="360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30EBB5-18DF-4CA0-99E9-65CD9518F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894" y="5878287"/>
            <a:ext cx="3076468" cy="75746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50696B-A8D2-4245-ABA1-831B96A49C66}"/>
              </a:ext>
            </a:extLst>
          </p:cNvPr>
          <p:cNvSpPr txBox="1">
            <a:spLocks/>
          </p:cNvSpPr>
          <p:nvPr/>
        </p:nvSpPr>
        <p:spPr>
          <a:xfrm>
            <a:off x="4793231" y="4589575"/>
            <a:ext cx="4260962" cy="142625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Amplitude map: LHC (simul)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Shown diffusion rates vs Ax/Ay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DD506F-3056-44B0-9DD9-BD32C3A1B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5452092"/>
            <a:ext cx="3437164" cy="7446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59A7D8-8A7C-4D1E-9743-84E3730E0814}"/>
              </a:ext>
            </a:extLst>
          </p:cNvPr>
          <p:cNvSpPr txBox="1"/>
          <p:nvPr/>
        </p:nvSpPr>
        <p:spPr>
          <a:xfrm>
            <a:off x="4721565" y="6221301"/>
            <a:ext cx="4332627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</a:rPr>
              <a:t>Measure tune of a particle based on (here) 4096 turns</a:t>
            </a:r>
            <a:r>
              <a:rPr lang="en-US" sz="1100" dirty="0">
                <a:latin typeface="Arial" panose="020B0604020202020204" pitchFamily="34" charset="0"/>
              </a:rPr>
              <a:t> -</a:t>
            </a:r>
            <a:r>
              <a:rPr lang="en-US" sz="1100" dirty="0">
                <a:effectLst/>
                <a:latin typeface="Arial" panose="020B0604020202020204" pitchFamily="34" charset="0"/>
              </a:rPr>
              <a:t>Calculate linear change over 10 measurements, separated by 10k turns</a:t>
            </a:r>
            <a:endParaRPr lang="en-US" sz="11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F32B0-30FD-4581-BB56-99619840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537182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911D-0ED7-4163-9593-6E78196D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Non-linear Resonances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E640-BE51-4054-A409-63EA0EABB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64174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+mn-lt"/>
              </a:rPr>
              <a:t>Nonlinear terms in the force </a:t>
            </a:r>
            <a:r>
              <a:rPr lang="en-US" sz="2800" i="1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F(</a:t>
            </a:r>
            <a:r>
              <a:rPr lang="en-US" sz="2800" i="1" dirty="0" err="1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x,y,t</a:t>
            </a:r>
            <a:r>
              <a:rPr lang="en-US" sz="2800" i="1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)~</a:t>
            </a:r>
            <a:r>
              <a:rPr lang="en-US" sz="2800" i="1" dirty="0" err="1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x^l</a:t>
            </a:r>
            <a:r>
              <a:rPr lang="en-US" sz="2800" i="1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y^p</a:t>
            </a:r>
            <a:r>
              <a:rPr lang="en-US" sz="2800" i="1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i="1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i="1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(t-</a:t>
            </a:r>
            <a:r>
              <a:rPr lang="en-US" sz="2800" i="1" dirty="0" err="1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sz="2800" i="1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lead to appearance of driving terms oscillating with frequencies </a:t>
            </a:r>
            <a:r>
              <a:rPr lang="en-US" sz="2800" i="1" dirty="0" err="1">
                <a:solidFill>
                  <a:srgbClr val="C00000"/>
                </a:solidFill>
                <a:latin typeface="+mn-lt"/>
              </a:rPr>
              <a:t>mQ</a:t>
            </a:r>
            <a:r>
              <a:rPr lang="en-US" sz="2800" i="1" baseline="-25000" dirty="0" err="1">
                <a:solidFill>
                  <a:srgbClr val="C00000"/>
                </a:solidFill>
                <a:latin typeface="+mn-lt"/>
              </a:rPr>
              <a:t>x</a:t>
            </a:r>
            <a:r>
              <a:rPr lang="en-US" sz="2800" i="1" dirty="0" err="1">
                <a:solidFill>
                  <a:srgbClr val="C00000"/>
                </a:solidFill>
                <a:latin typeface="+mn-lt"/>
              </a:rPr>
              <a:t>+nQ</a:t>
            </a:r>
            <a:r>
              <a:rPr lang="en-US" sz="2800" i="1" baseline="-25000" dirty="0" err="1">
                <a:solidFill>
                  <a:srgbClr val="C00000"/>
                </a:solidFill>
                <a:latin typeface="+mn-lt"/>
              </a:rPr>
              <a:t>y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, and therefore open opportunities for nonlinear resonances if </a:t>
            </a:r>
          </a:p>
          <a:p>
            <a:pPr marL="0" indent="0" algn="l">
              <a:buNone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5CDE9-65A9-46DC-BD1E-8DCC31AF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1BE186-DB61-4F7F-9829-B84FD77E6387}"/>
              </a:ext>
            </a:extLst>
          </p:cNvPr>
          <p:cNvSpPr txBox="1"/>
          <p:nvPr/>
        </p:nvSpPr>
        <p:spPr>
          <a:xfrm>
            <a:off x="5218696" y="2693090"/>
            <a:ext cx="36215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mQ</a:t>
            </a:r>
            <a:r>
              <a:rPr lang="en-US" sz="3600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</a:t>
            </a:r>
            <a:r>
              <a:rPr lang="en-US" sz="3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+nQ</a:t>
            </a:r>
            <a:r>
              <a:rPr lang="en-US" sz="3600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</a:t>
            </a:r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=p</a:t>
            </a:r>
          </a:p>
          <a:p>
            <a:r>
              <a:rPr lang="en-US" sz="3600" i="1" dirty="0">
                <a:solidFill>
                  <a:srgbClr val="051BF1"/>
                </a:solidFill>
                <a:latin typeface="+mn-lt"/>
              </a:rPr>
              <a:t>|m|+|n|  </a:t>
            </a:r>
            <a:r>
              <a:rPr lang="en-US" sz="3600" i="1" dirty="0">
                <a:solidFill>
                  <a:srgbClr val="000000"/>
                </a:solidFill>
                <a:latin typeface="+mn-lt"/>
              </a:rPr>
              <a:t>is order </a:t>
            </a:r>
          </a:p>
          <a:p>
            <a:r>
              <a:rPr lang="en-US" sz="3600" i="1" dirty="0">
                <a:solidFill>
                  <a:srgbClr val="000000"/>
                </a:solidFill>
                <a:latin typeface="+mn-lt"/>
              </a:rPr>
              <a:t>of the resonance</a:t>
            </a:r>
            <a:endParaRPr lang="en-US" sz="3600" i="1" dirty="0">
              <a:solidFill>
                <a:srgbClr val="051BF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F908F3-3D71-43F4-94B9-8A05D34B8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4" y="2693090"/>
            <a:ext cx="4144055" cy="40837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76C6C8-C3FE-411E-8064-6A0437326846}"/>
              </a:ext>
            </a:extLst>
          </p:cNvPr>
          <p:cNvSpPr txBox="1"/>
          <p:nvPr/>
        </p:nvSpPr>
        <p:spPr>
          <a:xfrm>
            <a:off x="4372656" y="4363184"/>
            <a:ext cx="4771344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/>
              <a:t>i.e. resonance diagram up to </a:t>
            </a:r>
          </a:p>
          <a:p>
            <a:r>
              <a:rPr lang="en-US" dirty="0"/>
              <a:t>fourth order; importance of the resonance depends on the force shape and order (low order = more serious; often longitudinal deviations matter if </a:t>
            </a:r>
            <a:r>
              <a:rPr lang="en-US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mQ</a:t>
            </a:r>
            <a:r>
              <a:rPr lang="en-US" sz="2400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</a:t>
            </a:r>
            <a:r>
              <a:rPr lang="en-US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+nQ</a:t>
            </a:r>
            <a:r>
              <a:rPr lang="en-US" sz="2400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</a:t>
            </a:r>
            <a:r>
              <a:rPr lang="en-US" sz="2400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</a:t>
            </a:r>
            <a:r>
              <a:rPr lang="en-US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</a:t>
            </a:r>
            <a:r>
              <a:rPr lang="en-US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400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=p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BCD3467E-C75B-4F4D-B247-E747EEF46C8D}"/>
              </a:ext>
            </a:extLst>
          </p:cNvPr>
          <p:cNvSpPr/>
          <p:nvPr/>
        </p:nvSpPr>
        <p:spPr>
          <a:xfrm>
            <a:off x="4034158" y="4048691"/>
            <a:ext cx="294612" cy="80481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A55A8B-35F2-4E92-B9DF-8B7D1FEA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623B6E8-D020-48CE-B8B2-25FEBF35E9E7}"/>
              </a:ext>
            </a:extLst>
          </p:cNvPr>
          <p:cNvSpPr/>
          <p:nvPr/>
        </p:nvSpPr>
        <p:spPr>
          <a:xfrm>
            <a:off x="6244282" y="716766"/>
            <a:ext cx="594884" cy="297644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68FBBBE-89C9-41B7-AD58-D5B18A87FDB4}"/>
              </a:ext>
            </a:extLst>
          </p:cNvPr>
          <p:cNvSpPr/>
          <p:nvPr/>
        </p:nvSpPr>
        <p:spPr>
          <a:xfrm>
            <a:off x="6921546" y="721081"/>
            <a:ext cx="594884" cy="297644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640973F-1FB5-4FCA-9FCF-3E98B68CA6FF}"/>
              </a:ext>
            </a:extLst>
          </p:cNvPr>
          <p:cNvSpPr/>
          <p:nvPr/>
        </p:nvSpPr>
        <p:spPr>
          <a:xfrm>
            <a:off x="7711795" y="731085"/>
            <a:ext cx="594884" cy="297644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EDDB3-7E6F-456F-955A-01377802F4E0}"/>
              </a:ext>
            </a:extLst>
          </p:cNvPr>
          <p:cNvSpPr txBox="1"/>
          <p:nvPr/>
        </p:nvSpPr>
        <p:spPr>
          <a:xfrm>
            <a:off x="6310726" y="-51450"/>
            <a:ext cx="181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harmonics of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C8F6D-9CE6-4F42-B255-8F8C447468CD}"/>
              </a:ext>
            </a:extLst>
          </p:cNvPr>
          <p:cNvSpPr txBox="1"/>
          <p:nvPr/>
        </p:nvSpPr>
        <p:spPr>
          <a:xfrm>
            <a:off x="6310726" y="298056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B0F939-36BF-481A-ACD1-22616122AD5E}"/>
              </a:ext>
            </a:extLst>
          </p:cNvPr>
          <p:cNvSpPr txBox="1"/>
          <p:nvPr/>
        </p:nvSpPr>
        <p:spPr>
          <a:xfrm>
            <a:off x="6974369" y="283738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44BCE3-5970-4C26-9966-4A3273C1A8A1}"/>
              </a:ext>
            </a:extLst>
          </p:cNvPr>
          <p:cNvSpPr txBox="1"/>
          <p:nvPr/>
        </p:nvSpPr>
        <p:spPr>
          <a:xfrm>
            <a:off x="7776733" y="283737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71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6E1C-BD74-40A9-9D5F-1130AABE3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control beam-beam effects?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BA452-090B-4176-940B-B5ABD8CD8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935066"/>
            <a:ext cx="8672513" cy="4987867"/>
          </a:xfrm>
        </p:spPr>
        <p:txBody>
          <a:bodyPr/>
          <a:lstStyle/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Find 'lenses' to correct beam-beam effects</a:t>
            </a:r>
          </a:p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Head on effects: </a:t>
            </a:r>
            <a:r>
              <a:rPr lang="en-US" sz="3200" dirty="0">
                <a:solidFill>
                  <a:srgbClr val="000000"/>
                </a:solidFill>
              </a:rPr>
              <a:t>force is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~r</a:t>
            </a:r>
            <a:endParaRPr lang="en-US" sz="3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Linear "electron lens" to shift tunes</a:t>
            </a: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Non-linear "electron lens" to reduce spread</a:t>
            </a: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Successful e-lenses at FNAL and RHIC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Long range effects:</a:t>
            </a: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At very large distance: force is ~</a:t>
            </a:r>
            <a:r>
              <a:rPr lang="en-US" sz="3000" b="0" i="1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1/r</a:t>
            </a: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Same force as a wire !</a:t>
            </a:r>
          </a:p>
          <a:p>
            <a:pPr algn="l"/>
            <a:r>
              <a:rPr lang="en-US" sz="3200" dirty="0">
                <a:solidFill>
                  <a:srgbClr val="000000"/>
                </a:solidFill>
                <a:latin typeface="+mn-lt"/>
              </a:rPr>
              <a:t>Overall -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success with </a:t>
            </a:r>
            <a:r>
              <a:rPr lang="en-US" sz="3200" b="0" i="0" u="none" strike="noStrike" baseline="0" dirty="0">
                <a:solidFill>
                  <a:srgbClr val="FF0000"/>
                </a:solidFill>
                <a:latin typeface="+mn-lt"/>
              </a:rPr>
              <a:t>active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compensation</a:t>
            </a:r>
            <a:endParaRPr lang="en-US" sz="40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733A7-7311-46D0-B202-03997FD1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AD795-BE67-4DC0-AE3D-C7AE1427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818290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FC35-8D1E-4A54-9C9C-54A82A69F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#1: Four beams e-e+ e-e+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199D72-A30F-4F97-8DC7-83BB42AE6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7" y="2492675"/>
            <a:ext cx="8672513" cy="392911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9B48C-5CE2-4057-97DA-A79EDE7B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5A45FC-DC56-4805-9B27-036F7E472393}"/>
              </a:ext>
            </a:extLst>
          </p:cNvPr>
          <p:cNvSpPr txBox="1"/>
          <p:nvPr/>
        </p:nvSpPr>
        <p:spPr>
          <a:xfrm>
            <a:off x="228599" y="952595"/>
            <a:ext cx="83602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000000"/>
                </a:solidFill>
                <a:latin typeface="TeXGyreTermesX-Regular"/>
              </a:rPr>
              <a:t>four-beam collider </a:t>
            </a:r>
            <a:r>
              <a:rPr lang="en-US" sz="2400" b="0" i="1" u="none" strike="noStrike" baseline="0" dirty="0" err="1">
                <a:solidFill>
                  <a:srgbClr val="000000"/>
                </a:solidFill>
                <a:latin typeface="TeXGyreTermesX-Italic"/>
              </a:rPr>
              <a:t>Dispositif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TeXGyreTermesX-Italic"/>
              </a:rPr>
              <a:t> de Collisions dans </a:t>
            </a:r>
            <a:r>
              <a:rPr lang="en-US" sz="2400" b="0" i="1" u="none" strike="noStrike" baseline="0" dirty="0" err="1">
                <a:solidFill>
                  <a:srgbClr val="000000"/>
                </a:solidFill>
                <a:latin typeface="TeXGyreTermesX-Italic"/>
              </a:rPr>
              <a:t>l’Igloo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TeXGyreTermesX-Italic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eXGyreTermesX-Regular"/>
              </a:rPr>
              <a:t>(DCI</a:t>
            </a:r>
            <a:r>
              <a:rPr lang="en-US" dirty="0">
                <a:solidFill>
                  <a:srgbClr val="000000"/>
                </a:solidFill>
                <a:latin typeface="TeXGyreTermesX-Regular"/>
              </a:rPr>
              <a:t>,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eXGyreTermesX-Regular"/>
              </a:rPr>
              <a:t> 1970s) at Orsay with two 0.8 GeV electron beams and two positron beams</a:t>
            </a:r>
            <a:r>
              <a:rPr lang="en-US" dirty="0">
                <a:solidFill>
                  <a:srgbClr val="000000"/>
                </a:solidFill>
                <a:latin typeface="TeXGyreTermesX-Regular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eXGyreTermesX-Regular"/>
              </a:rPr>
              <a:t>of the same energy, all meeting at the same interaction point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TeXGyreTermesX-Regular"/>
              </a:rPr>
              <a:t>(</a:t>
            </a:r>
            <a:r>
              <a:rPr lang="en-US" sz="2400" b="0" i="1" u="none" strike="noStrike" baseline="0" dirty="0" err="1">
                <a:solidFill>
                  <a:srgbClr val="000000"/>
                </a:solidFill>
                <a:latin typeface="TeXGyreTermesX-Regular"/>
              </a:rPr>
              <a:t>J.LeDuff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TeXGyreTermesX-Regular"/>
              </a:rPr>
              <a:t> et al)</a:t>
            </a:r>
            <a:endParaRPr lang="en-US" i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B5C65D-D39D-4E20-A631-F04D93B6F7C4}"/>
              </a:ext>
            </a:extLst>
          </p:cNvPr>
          <p:cNvSpPr/>
          <p:nvPr/>
        </p:nvSpPr>
        <p:spPr>
          <a:xfrm>
            <a:off x="2144489" y="4530918"/>
            <a:ext cx="1330779" cy="1387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EC7219-DAB4-4DFC-A302-1E942CE141B3}"/>
              </a:ext>
            </a:extLst>
          </p:cNvPr>
          <p:cNvSpPr/>
          <p:nvPr/>
        </p:nvSpPr>
        <p:spPr>
          <a:xfrm>
            <a:off x="2171699" y="4763022"/>
            <a:ext cx="1330779" cy="138793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E1A85E-CC4E-4F6A-A405-C16D06B88CBB}"/>
              </a:ext>
            </a:extLst>
          </p:cNvPr>
          <p:cNvCxnSpPr>
            <a:cxnSpLocks/>
          </p:cNvCxnSpPr>
          <p:nvPr/>
        </p:nvCxnSpPr>
        <p:spPr>
          <a:xfrm flipV="1">
            <a:off x="3489556" y="4612300"/>
            <a:ext cx="214990" cy="1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7DBC931-247F-42F0-A1EE-4981C3051C1D}"/>
              </a:ext>
            </a:extLst>
          </p:cNvPr>
          <p:cNvSpPr/>
          <p:nvPr/>
        </p:nvSpPr>
        <p:spPr>
          <a:xfrm rot="10800000">
            <a:off x="3997779" y="4545142"/>
            <a:ext cx="1330779" cy="1387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9172E4-0504-4C3A-88B8-5888FB1F1E9B}"/>
              </a:ext>
            </a:extLst>
          </p:cNvPr>
          <p:cNvSpPr/>
          <p:nvPr/>
        </p:nvSpPr>
        <p:spPr>
          <a:xfrm rot="10800000">
            <a:off x="3997780" y="4748056"/>
            <a:ext cx="1330779" cy="138793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89DBED-4803-40FE-86A9-6D65DB1CF239}"/>
              </a:ext>
            </a:extLst>
          </p:cNvPr>
          <p:cNvCxnSpPr>
            <a:cxnSpLocks/>
          </p:cNvCxnSpPr>
          <p:nvPr/>
        </p:nvCxnSpPr>
        <p:spPr>
          <a:xfrm rot="10800000">
            <a:off x="1956708" y="4630867"/>
            <a:ext cx="0" cy="547007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ADA8D1-DE3A-45F1-811C-803AEF0A6D81}"/>
              </a:ext>
            </a:extLst>
          </p:cNvPr>
          <p:cNvCxnSpPr>
            <a:cxnSpLocks/>
          </p:cNvCxnSpPr>
          <p:nvPr/>
        </p:nvCxnSpPr>
        <p:spPr>
          <a:xfrm flipH="1" flipV="1">
            <a:off x="3768500" y="4626626"/>
            <a:ext cx="237449" cy="8482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7D16F3-AFBC-43B4-AE9F-3F40B309AC8D}"/>
              </a:ext>
            </a:extLst>
          </p:cNvPr>
          <p:cNvCxnSpPr>
            <a:cxnSpLocks/>
          </p:cNvCxnSpPr>
          <p:nvPr/>
        </p:nvCxnSpPr>
        <p:spPr>
          <a:xfrm flipV="1">
            <a:off x="3458258" y="4832417"/>
            <a:ext cx="214990" cy="1"/>
          </a:xfrm>
          <a:prstGeom prst="straightConnector1">
            <a:avLst/>
          </a:prstGeom>
          <a:ln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5CF396-92C4-4CC4-B4EE-6462228F55EF}"/>
              </a:ext>
            </a:extLst>
          </p:cNvPr>
          <p:cNvCxnSpPr>
            <a:cxnSpLocks/>
          </p:cNvCxnSpPr>
          <p:nvPr/>
        </p:nvCxnSpPr>
        <p:spPr>
          <a:xfrm flipH="1" flipV="1">
            <a:off x="3786191" y="4817453"/>
            <a:ext cx="202066" cy="14967"/>
          </a:xfrm>
          <a:prstGeom prst="straightConnector1">
            <a:avLst/>
          </a:prstGeom>
          <a:ln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FE3344-D8FD-443B-84E8-8B32F3BF97BC}"/>
              </a:ext>
            </a:extLst>
          </p:cNvPr>
          <p:cNvSpPr txBox="1"/>
          <p:nvPr/>
        </p:nvSpPr>
        <p:spPr>
          <a:xfrm>
            <a:off x="3475268" y="2121541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Q1+Q2+Q3+Q4=0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B6768A-27F6-4469-8A6E-451FDDDD56A8}"/>
              </a:ext>
            </a:extLst>
          </p:cNvPr>
          <p:cNvSpPr txBox="1"/>
          <p:nvPr/>
        </p:nvSpPr>
        <p:spPr>
          <a:xfrm>
            <a:off x="5894382" y="2107245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J1+J2+J3+J4=0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86D5D1-B24C-4233-B0A1-A248D9278EDC}"/>
              </a:ext>
            </a:extLst>
          </p:cNvPr>
          <p:cNvSpPr txBox="1"/>
          <p:nvPr/>
        </p:nvSpPr>
        <p:spPr>
          <a:xfrm>
            <a:off x="5168745" y="2506164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E=B=0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4874A-5BE1-4DFF-A125-77FBCD0A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50676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FC35-8D1E-4A54-9C9C-54A82A69F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#1: Four beams compensation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9B48C-5CE2-4057-97DA-A79EDE7B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79684-9CED-4B99-84A0-A21915766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3" y="1438329"/>
            <a:ext cx="5267778" cy="39813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C2E8B-8491-43C3-9D20-6B63857ACB79}"/>
              </a:ext>
            </a:extLst>
          </p:cNvPr>
          <p:cNvSpPr txBox="1"/>
          <p:nvPr/>
        </p:nvSpPr>
        <p:spPr>
          <a:xfrm>
            <a:off x="5229225" y="1782395"/>
            <a:ext cx="391477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  <a:latin typeface="TeXGyreTermesX-Regular"/>
              </a:rPr>
              <a:t>No improvement of performance was obtained in the four-beam configuration compared to collisions of just two beams of electrons and positrons. 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TeXGyreTermesX-Regular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  <a:latin typeface="TeXGyreTermesX-Regular"/>
              </a:rPr>
              <a:t>A transverse dipole feedback as well as a</a:t>
            </a:r>
          </a:p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  <a:latin typeface="TeXGyreTermesX-Regular"/>
              </a:rPr>
              <a:t>detuning of the two rings did not help. 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TeXGyreTermesX-Regular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  <a:latin typeface="TeXGyreTermesX-Regular"/>
              </a:rPr>
              <a:t>The compensation is believed to be unsuccessful due to the loss of beam stability, both for dipole and higher order modes of coherent motion.</a:t>
            </a: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TeXGyreTermesX-Regular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2F14E-8556-48B0-A0B3-4B743713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759954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9B34-4A4B-4004-90D0-5EDC3D2A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#2: Electron lens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722B4A-58C9-42FE-B8D4-7BD95F418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4186"/>
            <a:ext cx="5734472" cy="49879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E3AD7-7CD7-4771-8D6E-AFE2DB7C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266DB1-633F-4C14-BB96-B8F0AC53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424" y="2390279"/>
            <a:ext cx="3180928" cy="1167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796B0E-B474-4D0B-A0F1-93C00D73B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567" y="3536372"/>
            <a:ext cx="3408738" cy="3340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DEC614-FFAF-471D-852D-461223E42EF9}"/>
              </a:ext>
            </a:extLst>
          </p:cNvPr>
          <p:cNvSpPr txBox="1"/>
          <p:nvPr/>
        </p:nvSpPr>
        <p:spPr>
          <a:xfrm>
            <a:off x="5917834" y="820619"/>
            <a:ext cx="2928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Protons focus </a:t>
            </a:r>
            <a:r>
              <a:rPr lang="en-US" dirty="0" err="1">
                <a:solidFill>
                  <a:srgbClr val="FF0000"/>
                </a:solidFill>
              </a:rPr>
              <a:t>pbars</a:t>
            </a:r>
            <a:r>
              <a:rPr lang="en-US" dirty="0">
                <a:solidFill>
                  <a:srgbClr val="FF0000"/>
                </a:solidFill>
              </a:rPr>
              <a:t> +</a:t>
            </a:r>
          </a:p>
          <a:p>
            <a:r>
              <a:rPr lang="en-US" dirty="0">
                <a:solidFill>
                  <a:srgbClr val="051BF1"/>
                </a:solidFill>
              </a:rPr>
              <a:t>Electrons defocus</a:t>
            </a:r>
          </a:p>
          <a:p>
            <a:r>
              <a:rPr lang="en-US" dirty="0">
                <a:solidFill>
                  <a:srgbClr val="000000"/>
                </a:solidFill>
              </a:rPr>
              <a:t>Net effect = zero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Footprint compressed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D7D6A2-B1FC-4EFB-8FC8-779B4BB9824A}"/>
              </a:ext>
            </a:extLst>
          </p:cNvPr>
          <p:cNvCxnSpPr/>
          <p:nvPr/>
        </p:nvCxnSpPr>
        <p:spPr>
          <a:xfrm>
            <a:off x="5791424" y="1632858"/>
            <a:ext cx="31239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320D27A-EE3F-40B4-BFC4-CFC45E182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870" y="961197"/>
            <a:ext cx="2945098" cy="653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A077F7-70D2-4610-98CD-DABDA3F89540}"/>
              </a:ext>
            </a:extLst>
          </p:cNvPr>
          <p:cNvSpPr txBox="1"/>
          <p:nvPr/>
        </p:nvSpPr>
        <p:spPr>
          <a:xfrm>
            <a:off x="0" y="1007625"/>
            <a:ext cx="4596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i="1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en-US" dirty="0"/>
              <a:t> profile same as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p+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C71233-D460-49F3-BFC0-F3C349A487B4}"/>
              </a:ext>
            </a:extLst>
          </p:cNvPr>
          <p:cNvSpPr txBox="1"/>
          <p:nvPr/>
        </p:nvSpPr>
        <p:spPr>
          <a:xfrm>
            <a:off x="3192036" y="6375696"/>
            <a:ext cx="2298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(</a:t>
            </a:r>
            <a:r>
              <a:rPr lang="en-US" i="1" dirty="0" err="1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V.Shiltsev</a:t>
            </a:r>
            <a:r>
              <a:rPr lang="en-US" sz="2400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 et al)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B5B276-DF7F-42D8-8E6B-428F7ECA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121586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>
            <a:extLst>
              <a:ext uri="{FF2B5EF4-FFF2-40B4-BE49-F238E27FC236}">
                <a16:creationId xmlns:a16="http://schemas.microsoft.com/office/drawing/2014/main" id="{6BD3D9C9-80DE-4D23-9C61-7BD12A43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4525" y="6553200"/>
            <a:ext cx="838200" cy="2286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D43BF11C-D546-48C0-A9FF-D61852626AA4}" type="slidenum">
              <a:rPr lang="en-US" altLang="en-US" sz="1400"/>
              <a:pPr algn="ctr" eaLnBrk="1" hangingPunct="1"/>
              <a:t>26</a:t>
            </a:fld>
            <a:endParaRPr lang="en-US" altLang="en-US" sz="1400"/>
          </a:p>
        </p:txBody>
      </p:sp>
      <p:sp>
        <p:nvSpPr>
          <p:cNvPr id="394242" name="Rectangle 1026">
            <a:extLst>
              <a:ext uri="{FF2B5EF4-FFF2-40B4-BE49-F238E27FC236}">
                <a16:creationId xmlns:a16="http://schemas.microsoft.com/office/drawing/2014/main" id="{03C3E9EA-88BD-440C-A9D7-E1F68B640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305800" cy="944563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Lens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Compensation </a:t>
            </a:r>
          </a:p>
        </p:txBody>
      </p:sp>
      <p:sp>
        <p:nvSpPr>
          <p:cNvPr id="25605" name="Rectangle 1027">
            <a:extLst>
              <a:ext uri="{FF2B5EF4-FFF2-40B4-BE49-F238E27FC236}">
                <a16:creationId xmlns:a16="http://schemas.microsoft.com/office/drawing/2014/main" id="{ABD0E37A-25F9-4BC7-80D7-1DAA4D4A3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733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6" name="Rectangle 1029">
            <a:extLst>
              <a:ext uri="{FF2B5EF4-FFF2-40B4-BE49-F238E27FC236}">
                <a16:creationId xmlns:a16="http://schemas.microsoft.com/office/drawing/2014/main" id="{3B4E0252-963A-42D1-AC58-741C94273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944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7" name="Rectangle 1030">
            <a:extLst>
              <a:ext uri="{FF2B5EF4-FFF2-40B4-BE49-F238E27FC236}">
                <a16:creationId xmlns:a16="http://schemas.microsoft.com/office/drawing/2014/main" id="{7C15404E-E0F4-4188-82DF-D7DA019F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334000"/>
            <a:ext cx="9144000" cy="1600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600" dirty="0">
                <a:cs typeface="Times New Roman" panose="02020603050405020304" pitchFamily="18" charset="0"/>
              </a:rPr>
              <a:t>“…to </a:t>
            </a:r>
            <a:r>
              <a:rPr lang="en-US" altLang="en-US" dirty="0">
                <a:cs typeface="Times New Roman" panose="02020603050405020304" pitchFamily="18" charset="0"/>
              </a:rPr>
              <a:t>compensate (in average) space charge forces of 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positively</a:t>
            </a:r>
            <a:r>
              <a:rPr lang="en-US" altLang="en-US" dirty="0">
                <a:solidFill>
                  <a:schemeClr val="accent2"/>
                </a:solidFill>
                <a:cs typeface="Times New Roman" panose="02020603050405020304" pitchFamily="18" charset="0"/>
              </a:rPr>
              <a:t> charged protons acting on </a:t>
            </a:r>
            <a:r>
              <a:rPr lang="en-US" altLang="en-US" dirty="0">
                <a:solidFill>
                  <a:srgbClr val="800000"/>
                </a:solidFill>
                <a:cs typeface="Times New Roman" panose="02020603050405020304" pitchFamily="18" charset="0"/>
              </a:rPr>
              <a:t>antiprotons</a:t>
            </a:r>
            <a:r>
              <a:rPr lang="en-US" altLang="en-US" dirty="0">
                <a:solidFill>
                  <a:schemeClr val="accent2"/>
                </a:solidFill>
                <a:cs typeface="Times New Roman" panose="02020603050405020304" pitchFamily="18" charset="0"/>
              </a:rPr>
              <a:t> in the Tevatron by interaction  with a </a:t>
            </a:r>
          </a:p>
          <a:p>
            <a:pPr eaLnBrk="1" hangingPunct="1"/>
            <a:r>
              <a:rPr lang="en-US" altLang="en-US" dirty="0">
                <a:solidFill>
                  <a:srgbClr val="008000"/>
                </a:solidFill>
                <a:cs typeface="Times New Roman" panose="02020603050405020304" pitchFamily="18" charset="0"/>
              </a:rPr>
              <a:t>negative</a:t>
            </a:r>
            <a:r>
              <a:rPr lang="en-US" altLang="en-US" dirty="0">
                <a:solidFill>
                  <a:schemeClr val="accent2"/>
                </a:solidFill>
                <a:cs typeface="Times New Roman" panose="02020603050405020304" pitchFamily="18" charset="0"/>
              </a:rPr>
              <a:t> charge of a low energy high-current</a:t>
            </a:r>
            <a:r>
              <a:rPr lang="en-US" altLang="en-US" dirty="0">
                <a:cs typeface="Times New Roman" panose="02020603050405020304" pitchFamily="18" charset="0"/>
              </a:rPr>
              <a:t>  electron beam “</a:t>
            </a:r>
            <a:r>
              <a:rPr lang="en-US" altLang="en-US" dirty="0"/>
              <a:t> (</a:t>
            </a:r>
            <a:r>
              <a:rPr lang="en-US" altLang="en-US" dirty="0" err="1"/>
              <a:t>V.Shiltsev</a:t>
            </a:r>
            <a:r>
              <a:rPr lang="en-US" altLang="en-US" dirty="0"/>
              <a:t>, 1997)</a:t>
            </a:r>
          </a:p>
        </p:txBody>
      </p:sp>
      <p:pic>
        <p:nvPicPr>
          <p:cNvPr id="25608" name="Picture 2" descr="http://www-bd.fnal.gov/lug/tev33/ebeam_comp/images/intro1.gif">
            <a:extLst>
              <a:ext uri="{FF2B5EF4-FFF2-40B4-BE49-F238E27FC236}">
                <a16:creationId xmlns:a16="http://schemas.microsoft.com/office/drawing/2014/main" id="{D610733E-92C3-4E67-8D77-AD05FB13B5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1157288"/>
            <a:ext cx="53086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ectangle 5">
            <a:extLst>
              <a:ext uri="{FF2B5EF4-FFF2-40B4-BE49-F238E27FC236}">
                <a16:creationId xmlns:a16="http://schemas.microsoft.com/office/drawing/2014/main" id="{324270C2-9836-427A-A93E-76C5AA0D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5610" name="Object 2">
            <a:extLst>
              <a:ext uri="{FF2B5EF4-FFF2-40B4-BE49-F238E27FC236}">
                <a16:creationId xmlns:a16="http://schemas.microsoft.com/office/drawing/2014/main" id="{19D456C1-A17E-4765-973B-214CFDFED5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4445000"/>
          <a:ext cx="460375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4000" imgH="1651000" progId="Equation.3">
                  <p:embed/>
                </p:oleObj>
              </mc:Choice>
              <mc:Fallback>
                <p:oleObj name="Equation" r:id="rId3" imgW="7874000" imgH="1651000" progId="Equation.3">
                  <p:embed/>
                  <p:pic>
                    <p:nvPicPr>
                      <p:cNvPr id="25610" name="Object 2">
                        <a:extLst>
                          <a:ext uri="{FF2B5EF4-FFF2-40B4-BE49-F238E27FC236}">
                            <a16:creationId xmlns:a16="http://schemas.microsoft.com/office/drawing/2014/main" id="{19D456C1-A17E-4765-973B-214CFDFED5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45000"/>
                        <a:ext cx="460375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1" name="Object 3">
            <a:extLst>
              <a:ext uri="{FF2B5EF4-FFF2-40B4-BE49-F238E27FC236}">
                <a16:creationId xmlns:a16="http://schemas.microsoft.com/office/drawing/2014/main" id="{77E87D07-3F7B-4F27-8708-1BFFA284B5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691729"/>
              </p:ext>
            </p:extLst>
          </p:nvPr>
        </p:nvGraphicFramePr>
        <p:xfrm>
          <a:off x="5795736" y="1952626"/>
          <a:ext cx="1511516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669" imgH="444307" progId="Equation.3">
                  <p:embed/>
                </p:oleObj>
              </mc:Choice>
              <mc:Fallback>
                <p:oleObj name="Equation" r:id="rId5" imgW="761669" imgH="444307" progId="Equation.3">
                  <p:embed/>
                  <p:pic>
                    <p:nvPicPr>
                      <p:cNvPr id="25611" name="Object 3">
                        <a:extLst>
                          <a:ext uri="{FF2B5EF4-FFF2-40B4-BE49-F238E27FC236}">
                            <a16:creationId xmlns:a16="http://schemas.microsoft.com/office/drawing/2014/main" id="{77E87D07-3F7B-4F27-8708-1BFFA284B5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736" y="1952626"/>
                        <a:ext cx="1511516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2" name="Picture 8" descr="scheme.PNG">
            <a:extLst>
              <a:ext uri="{FF2B5EF4-FFF2-40B4-BE49-F238E27FC236}">
                <a16:creationId xmlns:a16="http://schemas.microsoft.com/office/drawing/2014/main" id="{B55D7BCD-E47F-476F-9463-55AFF1708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4563"/>
            <a:ext cx="44196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1EF5AB-C109-4ED2-82CF-566651690B48}"/>
              </a:ext>
            </a:extLst>
          </p:cNvPr>
          <p:cNvSpPr txBox="1"/>
          <p:nvPr/>
        </p:nvSpPr>
        <p:spPr>
          <a:xfrm>
            <a:off x="3225800" y="2971800"/>
            <a:ext cx="1524000" cy="369888"/>
          </a:xfrm>
          <a:prstGeom prst="rect">
            <a:avLst/>
          </a:prstGeom>
          <a:solidFill>
            <a:schemeClr val="accent1">
              <a:tint val="20000"/>
              <a:alpha val="78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electron beam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7F2408-31D6-4859-94C0-A0307203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D57AF1F-D226-4AEF-8CCC-86C9F1D0A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9400" y="76200"/>
            <a:ext cx="8712200" cy="6985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Facts on Electron Lenses</a:t>
            </a: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422D8DBC-A739-4A7B-A01A-A30C92E0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>
            <a:extLst>
              <a:ext uri="{FF2B5EF4-FFF2-40B4-BE49-F238E27FC236}">
                <a16:creationId xmlns:a16="http://schemas.microsoft.com/office/drawing/2014/main" id="{C9A9CE79-A9CB-4DAF-8DC6-A72F1DDF7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000">
                <a:solidFill>
                  <a:srgbClr val="990000"/>
                </a:solidFill>
                <a:latin typeface="Helvetica" panose="020B0604020202020204" pitchFamily="34" charset="0"/>
              </a:rPr>
              <a:t>~4 mm dia 2 m long</a:t>
            </a:r>
            <a:r>
              <a:rPr lang="en-US" altLang="en-US" sz="3000">
                <a:solidFill>
                  <a:srgbClr val="0066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3000">
                <a:latin typeface="Helvetica" panose="020B0604020202020204" pitchFamily="34" charset="0"/>
              </a:rPr>
              <a:t>very straight</a:t>
            </a:r>
            <a:r>
              <a:rPr lang="en-US" altLang="en-US" sz="3000">
                <a:solidFill>
                  <a:srgbClr val="006600"/>
                </a:solidFill>
                <a:latin typeface="Helvetica" panose="020B0604020202020204" pitchFamily="34" charset="0"/>
              </a:rPr>
              <a:t> beam of ~10kV ~1A electrons </a:t>
            </a:r>
            <a:r>
              <a:rPr lang="en-US" altLang="en-US" sz="3000">
                <a:solidFill>
                  <a:srgbClr val="FF0000"/>
                </a:solidFill>
                <a:latin typeface="Helvetica" panose="020B0604020202020204" pitchFamily="34" charset="0"/>
              </a:rPr>
              <a:t>(~10</a:t>
            </a:r>
            <a:r>
              <a:rPr lang="en-US" altLang="en-US" sz="3000" baseline="30000">
                <a:solidFill>
                  <a:srgbClr val="FF0000"/>
                </a:solidFill>
                <a:latin typeface="Helvetica" panose="020B0604020202020204" pitchFamily="34" charset="0"/>
              </a:rPr>
              <a:t>12</a:t>
            </a:r>
            <a:r>
              <a:rPr lang="en-US" altLang="en-US" sz="3000">
                <a:solidFill>
                  <a:srgbClr val="FF0000"/>
                </a:solidFill>
                <a:latin typeface="Helvetica" panose="020B0604020202020204" pitchFamily="34" charset="0"/>
              </a:rPr>
              <a:t>)</a:t>
            </a:r>
            <a:r>
              <a:rPr lang="en-US" altLang="en-US" sz="3000">
                <a:solidFill>
                  <a:schemeClr val="accent2"/>
                </a:solidFill>
                <a:latin typeface="Helvetica" panose="020B0604020202020204" pitchFamily="34" charset="0"/>
              </a:rPr>
              <a:t> immersed in 3T solenoid</a:t>
            </a:r>
            <a:r>
              <a:rPr lang="en-US" altLang="en-US" sz="4400">
                <a:solidFill>
                  <a:schemeClr val="accent2"/>
                </a:solidFill>
                <a:latin typeface="Helvetica" panose="020B0604020202020204" pitchFamily="34" charset="0"/>
              </a:rPr>
              <a:t>  </a:t>
            </a:r>
          </a:p>
        </p:txBody>
      </p:sp>
      <p:sp>
        <p:nvSpPr>
          <p:cNvPr id="27653" name="Oval 6">
            <a:extLst>
              <a:ext uri="{FF2B5EF4-FFF2-40B4-BE49-F238E27FC236}">
                <a16:creationId xmlns:a16="http://schemas.microsoft.com/office/drawing/2014/main" id="{1DEB400C-CCE6-481D-B7FF-9438361D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362200"/>
            <a:ext cx="11430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4" name="Oval 7">
            <a:extLst>
              <a:ext uri="{FF2B5EF4-FFF2-40B4-BE49-F238E27FC236}">
                <a16:creationId xmlns:a16="http://schemas.microsoft.com/office/drawing/2014/main" id="{6058A0C9-4313-41F2-BA9F-6827A7AE8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53000"/>
            <a:ext cx="11430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5" name="Oval 8">
            <a:extLst>
              <a:ext uri="{FF2B5EF4-FFF2-40B4-BE49-F238E27FC236}">
                <a16:creationId xmlns:a16="http://schemas.microsoft.com/office/drawing/2014/main" id="{34F0FCB5-FBAF-4DC3-AF73-B8C099724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38400"/>
            <a:ext cx="11430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C83087AF-94F6-4E1B-8E87-24296BCC6957}"/>
              </a:ext>
            </a:extLst>
          </p:cNvPr>
          <p:cNvSpPr txBox="1">
            <a:spLocks noChangeArrowheads="1"/>
          </p:cNvSpPr>
          <p:nvPr/>
        </p:nvSpPr>
        <p:spPr bwMode="auto">
          <a:xfrm rot="20100000">
            <a:off x="4763" y="3048000"/>
            <a:ext cx="9139237" cy="1446213"/>
          </a:xfrm>
          <a:prstGeom prst="rect">
            <a:avLst/>
          </a:prstGeom>
          <a:solidFill>
            <a:srgbClr val="FF99CC">
              <a:alpha val="95000"/>
            </a:srgbClr>
          </a:solidFill>
          <a:ln w="57150" cap="rnd" cmpd="thinThick">
            <a:solidFill>
              <a:srgbClr val="0000FF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0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990000"/>
                </a:solidFill>
              </a:rPr>
              <a:t>generates strong radial electric field </a:t>
            </a:r>
            <a:r>
              <a:rPr lang="en-US" sz="3200" i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</a:t>
            </a:r>
            <a:r>
              <a:rPr lang="en-US" sz="3200" i="1">
                <a:solidFill>
                  <a:srgbClr val="990000"/>
                </a:solidFill>
              </a:rPr>
              <a:t>~ 0.3MV/m</a:t>
            </a:r>
          </a:p>
          <a:p>
            <a:pPr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27657" name="Slide Number Placeholder 11">
            <a:extLst>
              <a:ext uri="{FF2B5EF4-FFF2-40B4-BE49-F238E27FC236}">
                <a16:creationId xmlns:a16="http://schemas.microsoft.com/office/drawing/2014/main" id="{2F6FDE41-3961-405C-B4DF-5DB3045A4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3600" y="6629400"/>
            <a:ext cx="5181600" cy="2286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02BC8E62-74ED-4DAF-8FB8-53F778D40BA1}" type="slidenum">
              <a:rPr lang="en-US" altLang="en-US" sz="1400"/>
              <a:pPr algn="ctr" eaLnBrk="1" hangingPunct="1"/>
              <a:t>27</a:t>
            </a:fld>
            <a:endParaRPr lang="en-US" altLang="en-US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CD570C-025B-44C2-9EC9-7648F049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 animBg="1"/>
      <p:bldP spid="5837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>
            <a:extLst>
              <a:ext uri="{FF2B5EF4-FFF2-40B4-BE49-F238E27FC236}">
                <a16:creationId xmlns:a16="http://schemas.microsoft.com/office/drawing/2014/main" id="{55F9CEF8-375F-410E-A55A-59F53230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0275" y="6400800"/>
            <a:ext cx="533400" cy="4572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985AF315-3397-4C06-B4CA-61D8E58FDF75}" type="slidenum">
              <a:rPr lang="en-US" altLang="en-US" sz="1400"/>
              <a:pPr algn="ctr" eaLnBrk="1" hangingPunct="1"/>
              <a:t>28</a:t>
            </a:fld>
            <a:endParaRPr lang="en-US" altLang="en-US" sz="1400"/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2445986B-8C4C-4E69-A63F-0E6E3C7AA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4213"/>
          </a:xfrm>
        </p:spPr>
        <p:txBody>
          <a:bodyPr/>
          <a:lstStyle/>
          <a:p>
            <a:r>
              <a:rPr lang="en-US" altLang="en-US" sz="3200" dirty="0"/>
              <a:t>Tevatron Electron Lens #1 (F48)</a:t>
            </a:r>
          </a:p>
        </p:txBody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CFCE863D-FDB8-430A-A50D-7CBD11342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414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8678" name="Picture 4" descr="tel_01">
            <a:extLst>
              <a:ext uri="{FF2B5EF4-FFF2-40B4-BE49-F238E27FC236}">
                <a16:creationId xmlns:a16="http://schemas.microsoft.com/office/drawing/2014/main" id="{2F61C58E-1A8D-4C51-A4AE-70A64481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3058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B826AE-8715-4DAD-B009-FFDF1AAE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A2F714B-092A-44F8-A525-8F9C1A83C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652463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TEL2</a:t>
            </a:r>
            <a:r>
              <a:rPr lang="en-US" dirty="0"/>
              <a:t> in the </a:t>
            </a:r>
            <a:r>
              <a:rPr lang="en-US" dirty="0" err="1"/>
              <a:t>Tevatron</a:t>
            </a:r>
            <a:r>
              <a:rPr lang="en-US" dirty="0"/>
              <a:t> Tunnel (</a:t>
            </a:r>
            <a:r>
              <a:rPr lang="en-US" dirty="0" err="1"/>
              <a:t>A11</a:t>
            </a:r>
            <a:r>
              <a:rPr lang="en-US" dirty="0"/>
              <a:t>)</a:t>
            </a:r>
          </a:p>
        </p:txBody>
      </p:sp>
      <p:pic>
        <p:nvPicPr>
          <p:cNvPr id="29699" name="Picture 3" descr="IMGP3403_">
            <a:extLst>
              <a:ext uri="{FF2B5EF4-FFF2-40B4-BE49-F238E27FC236}">
                <a16:creationId xmlns:a16="http://schemas.microsoft.com/office/drawing/2014/main" id="{3D58385F-67F9-4357-95E6-D11B999A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027113"/>
            <a:ext cx="8785225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Slide Number Placeholder 5">
            <a:extLst>
              <a:ext uri="{FF2B5EF4-FFF2-40B4-BE49-F238E27FC236}">
                <a16:creationId xmlns:a16="http://schemas.microsoft.com/office/drawing/2014/main" id="{1FCC903E-C7CF-49BC-BE04-94E01102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3900" y="6470650"/>
            <a:ext cx="838200" cy="3810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71D154F1-FFFE-4033-808A-724AD3770DA6}" type="slidenum">
              <a:rPr lang="en-US" altLang="en-US" sz="1400"/>
              <a:pPr algn="ctr" eaLnBrk="1" hangingPunct="1"/>
              <a:t>29</a:t>
            </a:fld>
            <a:endParaRPr lang="en-US" altLang="en-US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698A76-9450-4E2A-BE2B-1640500F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6030-725D-4B07-8075-5527472E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Beams as Moving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r>
              <a:rPr lang="en-US" sz="44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harges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6C54-7CDF-4F67-B450-0AA67A345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956419"/>
            <a:ext cx="8672513" cy="5348129"/>
          </a:xfrm>
        </p:spPr>
        <p:txBody>
          <a:bodyPr/>
          <a:lstStyle/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Beam is a collection of charges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Represent electromagnetic potential for other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charges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Forces on itself </a:t>
            </a:r>
            <a:r>
              <a:rPr lang="en-US" sz="3200" b="0" i="0" u="none" strike="noStrike" baseline="0" dirty="0">
                <a:solidFill>
                  <a:srgbClr val="FF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(space-charge, wake-fields/impedances)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and opposing beam </a:t>
            </a:r>
            <a:r>
              <a:rPr lang="en-US" sz="3200" b="0" i="0" u="none" strike="noStrike" baseline="0" dirty="0">
                <a:solidFill>
                  <a:srgbClr val="FF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(beam-beam effects)</a:t>
            </a: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Main limit for present and future colliders</a:t>
            </a: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Important for high density beams, i.e. high intensity and/or small beams = for </a:t>
            </a:r>
            <a:r>
              <a:rPr lang="en-US" sz="3000" b="0" i="0" u="none" strike="noStrike" baseline="0" dirty="0">
                <a:solidFill>
                  <a:srgbClr val="FF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high luminosity !</a:t>
            </a:r>
            <a:endParaRPr lang="en-US" sz="3800" dirty="0">
              <a:latin typeface="+mn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699AC-2E9C-49E7-9D7C-59B445A9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35349-F7D8-4600-83A9-9A830EC6D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146610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A7805F52-C47B-4C57-A52F-2F73F53D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E475-02C0-48EA-BE7E-3DDAE9612C19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342018" name="Rectangle 1026">
            <a:extLst>
              <a:ext uri="{FF2B5EF4-FFF2-40B4-BE49-F238E27FC236}">
                <a16:creationId xmlns:a16="http://schemas.microsoft.com/office/drawing/2014/main" id="{A1261568-C502-411B-8846-5DCB92360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645" y="147485"/>
            <a:ext cx="7226710" cy="685185"/>
          </a:xfrm>
        </p:spPr>
        <p:txBody>
          <a:bodyPr/>
          <a:lstStyle/>
          <a:p>
            <a:r>
              <a:rPr lang="en-US" altLang="en-US" sz="3200" dirty="0"/>
              <a:t>Compensation with Two TELs</a:t>
            </a:r>
          </a:p>
        </p:txBody>
      </p:sp>
      <p:sp>
        <p:nvSpPr>
          <p:cNvPr id="342019" name="Rectangle 1027">
            <a:extLst>
              <a:ext uri="{FF2B5EF4-FFF2-40B4-BE49-F238E27FC236}">
                <a16:creationId xmlns:a16="http://schemas.microsoft.com/office/drawing/2014/main" id="{87F66E2B-B094-4AA0-A6F6-9EC97DCE7BF0}"/>
              </a:ext>
            </a:extLst>
          </p:cNvPr>
          <p:cNvSpPr>
            <a:spLocks noGrp="1" noChangeArrowheads="1" noTextEdit="1"/>
          </p:cNvSpPr>
          <p:nvPr>
            <p:ph type="clipArt" sz="half" idx="1"/>
          </p:nvPr>
        </p:nvSpPr>
        <p:spPr>
          <a:xfrm>
            <a:off x="811161" y="1106129"/>
            <a:ext cx="3688634" cy="5235677"/>
          </a:xfrm>
        </p:spPr>
        <p:txBody>
          <a:bodyPr/>
          <a:lstStyle/>
          <a:p>
            <a:endParaRPr lang="en-US"/>
          </a:p>
        </p:txBody>
      </p:sp>
      <p:sp>
        <p:nvSpPr>
          <p:cNvPr id="342020" name="Rectangle 1028">
            <a:extLst>
              <a:ext uri="{FF2B5EF4-FFF2-40B4-BE49-F238E27FC236}">
                <a16:creationId xmlns:a16="http://schemas.microsoft.com/office/drawing/2014/main" id="{CB3F06B2-164E-4E50-AE98-9229E1616F9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604387" y="1106129"/>
            <a:ext cx="3392129" cy="523567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322" dirty="0" err="1"/>
              <a:t>Tev</a:t>
            </a:r>
            <a:r>
              <a:rPr lang="en-US" altLang="en-US" sz="2322" dirty="0"/>
              <a:t> Run II: 36x36 bunches in 3 trains  </a:t>
            </a:r>
          </a:p>
          <a:p>
            <a:pPr>
              <a:lnSpc>
                <a:spcPct val="110000"/>
              </a:lnSpc>
            </a:pPr>
            <a:r>
              <a:rPr lang="en-US" altLang="en-US" sz="2322" dirty="0"/>
              <a:t>compensate beam-beam tune shifts</a:t>
            </a:r>
          </a:p>
          <a:p>
            <a:pPr lvl="1">
              <a:lnSpc>
                <a:spcPct val="110000"/>
              </a:lnSpc>
            </a:pPr>
            <a:r>
              <a:rPr lang="en-US" altLang="en-US" sz="1935" dirty="0"/>
              <a:t>a) Run II Goal</a:t>
            </a:r>
          </a:p>
          <a:p>
            <a:pPr lvl="1">
              <a:lnSpc>
                <a:spcPct val="110000"/>
              </a:lnSpc>
            </a:pPr>
            <a:r>
              <a:rPr lang="en-US" altLang="en-US" sz="1935" dirty="0"/>
              <a:t>b) one TEL</a:t>
            </a:r>
          </a:p>
          <a:p>
            <a:pPr lvl="1">
              <a:lnSpc>
                <a:spcPct val="110000"/>
              </a:lnSpc>
            </a:pPr>
            <a:r>
              <a:rPr lang="en-US" altLang="en-US" sz="1935" dirty="0"/>
              <a:t>c) two TELs</a:t>
            </a:r>
          </a:p>
          <a:p>
            <a:pPr lvl="1">
              <a:lnSpc>
                <a:spcPct val="110000"/>
              </a:lnSpc>
            </a:pPr>
            <a:r>
              <a:rPr lang="en-US" altLang="en-US" sz="1935" dirty="0"/>
              <a:t>d) 2 nonlinear TELs  </a:t>
            </a:r>
          </a:p>
          <a:p>
            <a:pPr>
              <a:lnSpc>
                <a:spcPct val="110000"/>
              </a:lnSpc>
            </a:pPr>
            <a:r>
              <a:rPr lang="en-US" altLang="en-US" sz="2322" dirty="0"/>
              <a:t>requires</a:t>
            </a:r>
          </a:p>
          <a:p>
            <a:pPr lvl="1">
              <a:lnSpc>
                <a:spcPct val="110000"/>
              </a:lnSpc>
            </a:pPr>
            <a:r>
              <a:rPr lang="en-US" altLang="en-US" sz="1935" dirty="0">
                <a:solidFill>
                  <a:srgbClr val="FF0000"/>
                </a:solidFill>
              </a:rPr>
              <a:t>1-3A electron current      </a:t>
            </a:r>
          </a:p>
          <a:p>
            <a:pPr lvl="1">
              <a:lnSpc>
                <a:spcPct val="110000"/>
              </a:lnSpc>
            </a:pPr>
            <a:r>
              <a:rPr lang="en-US" altLang="en-US" sz="1935" dirty="0">
                <a:solidFill>
                  <a:srgbClr val="FF0000"/>
                </a:solidFill>
              </a:rPr>
              <a:t>stability </a:t>
            </a:r>
            <a:r>
              <a:rPr lang="en-US" altLang="en-US" sz="1935" dirty="0" err="1">
                <a:solidFill>
                  <a:srgbClr val="FF0000"/>
                </a:solidFill>
              </a:rPr>
              <a:t>dJ</a:t>
            </a:r>
            <a:r>
              <a:rPr lang="en-US" altLang="en-US" sz="1935" dirty="0">
                <a:solidFill>
                  <a:srgbClr val="FF0000"/>
                </a:solidFill>
              </a:rPr>
              <a:t>/J&lt;0.1%</a:t>
            </a:r>
          </a:p>
          <a:p>
            <a:pPr lvl="1">
              <a:lnSpc>
                <a:spcPct val="110000"/>
              </a:lnSpc>
            </a:pPr>
            <a:r>
              <a:rPr lang="en-US" altLang="en-US" sz="1935" dirty="0">
                <a:solidFill>
                  <a:srgbClr val="FF0000"/>
                </a:solidFill>
              </a:rPr>
              <a:t>e-pbar centering	</a:t>
            </a:r>
          </a:p>
          <a:p>
            <a:pPr lvl="1">
              <a:lnSpc>
                <a:spcPct val="110000"/>
              </a:lnSpc>
            </a:pPr>
            <a:r>
              <a:rPr lang="en-US" altLang="en-US" sz="1935" dirty="0">
                <a:solidFill>
                  <a:srgbClr val="FF0000"/>
                </a:solidFill>
              </a:rPr>
              <a:t>e-beam shaping</a:t>
            </a:r>
            <a:r>
              <a:rPr lang="en-US" altLang="en-US" sz="1935" dirty="0"/>
              <a:t>	</a:t>
            </a:r>
          </a:p>
          <a:p>
            <a:pPr lvl="1">
              <a:lnSpc>
                <a:spcPct val="130000"/>
              </a:lnSpc>
              <a:buFontTx/>
              <a:buNone/>
            </a:pPr>
            <a:endParaRPr lang="en-US" altLang="en-US" sz="1935" dirty="0"/>
          </a:p>
        </p:txBody>
      </p:sp>
      <p:grpSp>
        <p:nvGrpSpPr>
          <p:cNvPr id="342021" name="Group 1029">
            <a:extLst>
              <a:ext uri="{FF2B5EF4-FFF2-40B4-BE49-F238E27FC236}">
                <a16:creationId xmlns:a16="http://schemas.microsoft.com/office/drawing/2014/main" id="{AE491047-BE56-4446-8A2F-559BED203184}"/>
              </a:ext>
            </a:extLst>
          </p:cNvPr>
          <p:cNvGrpSpPr>
            <a:grpSpLocks/>
          </p:cNvGrpSpPr>
          <p:nvPr/>
        </p:nvGrpSpPr>
        <p:grpSpPr bwMode="auto">
          <a:xfrm>
            <a:off x="147484" y="958646"/>
            <a:ext cx="5581343" cy="5638185"/>
            <a:chOff x="1484" y="2380"/>
            <a:chExt cx="9324" cy="9492"/>
          </a:xfrm>
        </p:grpSpPr>
        <p:pic>
          <p:nvPicPr>
            <p:cNvPr id="342022" name="Picture 1030">
              <a:extLst>
                <a:ext uri="{FF2B5EF4-FFF2-40B4-BE49-F238E27FC236}">
                  <a16:creationId xmlns:a16="http://schemas.microsoft.com/office/drawing/2014/main" id="{2664A300-B811-4CE7-9D95-0D3798450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" y="2380"/>
              <a:ext cx="9324" cy="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2023" name="Text Box 1031">
              <a:extLst>
                <a:ext uri="{FF2B5EF4-FFF2-40B4-BE49-F238E27FC236}">
                  <a16:creationId xmlns:a16="http://schemas.microsoft.com/office/drawing/2014/main" id="{C382C1E9-36F9-47F0-9D54-8B38C2500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4" y="6804"/>
              <a:ext cx="728" cy="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7419" tIns="0" rIns="17419" bIns="10452"/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161" b="1" i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42024" name="Text Box 1032">
              <a:extLst>
                <a:ext uri="{FF2B5EF4-FFF2-40B4-BE49-F238E27FC236}">
                  <a16:creationId xmlns:a16="http://schemas.microsoft.com/office/drawing/2014/main" id="{ACBDA47B-728C-41A8-90C9-F8C0753C7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4" y="11452"/>
              <a:ext cx="728" cy="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7419" tIns="0" rIns="17419" bIns="10452"/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161" b="1" i="1">
                  <a:latin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42025" name="Text Box 1033">
              <a:extLst>
                <a:ext uri="{FF2B5EF4-FFF2-40B4-BE49-F238E27FC236}">
                  <a16:creationId xmlns:a16="http://schemas.microsoft.com/office/drawing/2014/main" id="{A83EB08D-88C6-4759-9CF8-7BD5E36B1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2" y="11480"/>
              <a:ext cx="504" cy="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7419" tIns="0" rIns="17419" bIns="10452"/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161" b="1" i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2026" name="Text Box 1034">
              <a:extLst>
                <a:ext uri="{FF2B5EF4-FFF2-40B4-BE49-F238E27FC236}">
                  <a16:creationId xmlns:a16="http://schemas.microsoft.com/office/drawing/2014/main" id="{D954C672-33AA-4DC5-9FD1-7F33F9B3D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2" y="6776"/>
              <a:ext cx="420" cy="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7419" tIns="0" rIns="17419" bIns="10452"/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161" b="1" i="1">
                  <a:latin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342027" name="Text Box 1035">
            <a:extLst>
              <a:ext uri="{FF2B5EF4-FFF2-40B4-BE49-F238E27FC236}">
                <a16:creationId xmlns:a16="http://schemas.microsoft.com/office/drawing/2014/main" id="{C9A5FC6D-379B-4751-9831-0B8E8FB54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259" y="914093"/>
            <a:ext cx="891591" cy="27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wrap="none">
            <a:spAutoFit/>
          </a:bodyPr>
          <a:lstStyle/>
          <a:p>
            <a:r>
              <a:rPr lang="en-US" altLang="en-US" sz="1161"/>
              <a:t>Yu.Alexahin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A7EE66-C91C-4C10-9D75-E6B2D15B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97951-F2BF-4B1A-8251-5B02046C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z="4400" dirty="0"/>
              <a:t>Electron Charge Distribution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2CB3DFF3-6964-4885-86CF-89577A4E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172201"/>
            <a:ext cx="447675" cy="2413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4E22F19-AF0C-485F-8DC5-8828603F2C00}" type="slidenum">
              <a:rPr lang="en-US" altLang="en-US" sz="1400"/>
              <a:pPr eaLnBrk="1" hangingPunct="1"/>
              <a:t>31</a:t>
            </a:fld>
            <a:endParaRPr lang="en-US" altLang="en-US" sz="1400"/>
          </a:p>
        </p:txBody>
      </p:sp>
      <p:pic>
        <p:nvPicPr>
          <p:cNvPr id="30725" name="Picture 7">
            <a:extLst>
              <a:ext uri="{FF2B5EF4-FFF2-40B4-BE49-F238E27FC236}">
                <a16:creationId xmlns:a16="http://schemas.microsoft.com/office/drawing/2014/main" id="{FECE83BD-B286-4719-9E17-CA248F44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46189"/>
            <a:ext cx="4572000" cy="351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8">
            <a:extLst>
              <a:ext uri="{FF2B5EF4-FFF2-40B4-BE49-F238E27FC236}">
                <a16:creationId xmlns:a16="http://schemas.microsoft.com/office/drawing/2014/main" id="{0BE13417-7662-48F4-8365-FB9C802A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14901"/>
            <a:ext cx="4114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10">
            <a:extLst>
              <a:ext uri="{FF2B5EF4-FFF2-40B4-BE49-F238E27FC236}">
                <a16:creationId xmlns:a16="http://schemas.microsoft.com/office/drawing/2014/main" id="{442D9C0E-46C0-465B-9CE5-298CE230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1739"/>
            <a:ext cx="4541838" cy="287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11">
            <a:extLst>
              <a:ext uri="{FF2B5EF4-FFF2-40B4-BE49-F238E27FC236}">
                <a16:creationId xmlns:a16="http://schemas.microsoft.com/office/drawing/2014/main" id="{9CCCD048-C85E-4FEF-8CF4-DCDA04DE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3848101"/>
            <a:ext cx="1971675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D25244-24CA-4BC5-B585-FC9498B32439}"/>
              </a:ext>
            </a:extLst>
          </p:cNvPr>
          <p:cNvSpPr txBox="1"/>
          <p:nvPr/>
        </p:nvSpPr>
        <p:spPr>
          <a:xfrm>
            <a:off x="5900738" y="748961"/>
            <a:ext cx="2514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gun</a:t>
            </a:r>
          </a:p>
        </p:txBody>
      </p:sp>
      <p:pic>
        <p:nvPicPr>
          <p:cNvPr id="30730" name="Picture 13">
            <a:extLst>
              <a:ext uri="{FF2B5EF4-FFF2-40B4-BE49-F238E27FC236}">
                <a16:creationId xmlns:a16="http://schemas.microsoft.com/office/drawing/2014/main" id="{27843353-B10A-4C6B-8E84-9D9C303B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4425951"/>
            <a:ext cx="1898650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1" name="Picture 12">
            <a:extLst>
              <a:ext uri="{FF2B5EF4-FFF2-40B4-BE49-F238E27FC236}">
                <a16:creationId xmlns:a16="http://schemas.microsoft.com/office/drawing/2014/main" id="{390000EB-963D-4065-8646-1CC882BC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0664"/>
            <a:ext cx="2484438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2" name="Rectangle 6">
            <a:extLst>
              <a:ext uri="{FF2B5EF4-FFF2-40B4-BE49-F238E27FC236}">
                <a16:creationId xmlns:a16="http://schemas.microsoft.com/office/drawing/2014/main" id="{985EFF23-0808-4B67-9721-824485D44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5830889"/>
            <a:ext cx="4572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2000" i="1"/>
              <a:t>Shiltsev</a:t>
            </a:r>
            <a:r>
              <a:rPr lang="da-DK" altLang="en-US" sz="2000"/>
              <a:t> et al., </a:t>
            </a:r>
            <a:r>
              <a:rPr lang="da-DK" altLang="en-US" sz="2000" i="1"/>
              <a:t>PRL</a:t>
            </a:r>
            <a:r>
              <a:rPr lang="da-DK" altLang="en-US" sz="2000"/>
              <a:t> 99, 244801 (2007). </a:t>
            </a:r>
            <a:r>
              <a:rPr lang="da-DK" altLang="en-US" sz="2000" i="1"/>
              <a:t>Shiltsev</a:t>
            </a:r>
            <a:r>
              <a:rPr lang="da-DK" altLang="en-US" sz="2000"/>
              <a:t> et al., NJP 10, 043042 (2008).</a:t>
            </a:r>
            <a:endParaRPr lang="en-US" altLang="en-US" sz="2000"/>
          </a:p>
        </p:txBody>
      </p:sp>
      <p:sp>
        <p:nvSpPr>
          <p:cNvPr id="30733" name="Rectangle 7">
            <a:extLst>
              <a:ext uri="{FF2B5EF4-FFF2-40B4-BE49-F238E27FC236}">
                <a16:creationId xmlns:a16="http://schemas.microsoft.com/office/drawing/2014/main" id="{D7A09734-7B70-4F60-B885-EE2FA995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854701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/>
              <a:t>G. </a:t>
            </a:r>
            <a:r>
              <a:rPr lang="en-US" altLang="en-US" sz="1600" i="1"/>
              <a:t>Stancari</a:t>
            </a:r>
            <a:r>
              <a:rPr lang="en-US" altLang="en-US" sz="1600"/>
              <a:t>, et al., (2011)</a:t>
            </a:r>
          </a:p>
          <a:p>
            <a:pPr eaLnBrk="1" hangingPunct="1"/>
            <a:r>
              <a:rPr lang="en-US" altLang="en-US" sz="1600" i="1"/>
              <a:t>Phys. Rev. Lett</a:t>
            </a:r>
            <a:r>
              <a:rPr lang="en-US" altLang="en-US" sz="1600"/>
              <a:t>. 107, 084802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61F1C-FB26-4D61-A3DF-57199B0C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E02FE59-A79D-47A6-BE5A-5AD511E75A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9144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3600" dirty="0"/>
              <a:t>TEL e-beam aligned and timed on protons</a:t>
            </a:r>
          </a:p>
        </p:txBody>
      </p:sp>
      <p:pic>
        <p:nvPicPr>
          <p:cNvPr id="31748" name="Picture 7" descr="Eposition">
            <a:extLst>
              <a:ext uri="{FF2B5EF4-FFF2-40B4-BE49-F238E27FC236}">
                <a16:creationId xmlns:a16="http://schemas.microsoft.com/office/drawing/2014/main" id="{426F7E30-A51C-4C71-8D01-E7C6E607B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4864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>
            <a:extLst>
              <a:ext uri="{FF2B5EF4-FFF2-40B4-BE49-F238E27FC236}">
                <a16:creationId xmlns:a16="http://schemas.microsoft.com/office/drawing/2014/main" id="{F08A3EC6-CB62-4D7E-A0C8-BF9EC710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495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8">
            <a:extLst>
              <a:ext uri="{FF2B5EF4-FFF2-40B4-BE49-F238E27FC236}">
                <a16:creationId xmlns:a16="http://schemas.microsoft.com/office/drawing/2014/main" id="{7CAF9B94-D57F-4ED7-8C94-B5D537155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0668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u="sng">
                <a:solidFill>
                  <a:srgbClr val="FF0000"/>
                </a:solidFill>
              </a:rPr>
              <a:t>in space</a:t>
            </a:r>
          </a:p>
        </p:txBody>
      </p:sp>
      <p:sp>
        <p:nvSpPr>
          <p:cNvPr id="31751" name="Text Box 9">
            <a:extLst>
              <a:ext uri="{FF2B5EF4-FFF2-40B4-BE49-F238E27FC236}">
                <a16:creationId xmlns:a16="http://schemas.microsoft.com/office/drawing/2014/main" id="{F7B4A395-1D80-48D9-8AD7-FB6CCF9E4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0668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u="sng">
                <a:solidFill>
                  <a:srgbClr val="FF0000"/>
                </a:solidFill>
              </a:rPr>
              <a:t>in time</a:t>
            </a:r>
          </a:p>
        </p:txBody>
      </p:sp>
      <p:sp>
        <p:nvSpPr>
          <p:cNvPr id="31752" name="Text Box 10">
            <a:extLst>
              <a:ext uri="{FF2B5EF4-FFF2-40B4-BE49-F238E27FC236}">
                <a16:creationId xmlns:a16="http://schemas.microsoft.com/office/drawing/2014/main" id="{F1332C9F-A3BE-4A66-87C0-764A42863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048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</a:rPr>
              <a:t>P12</a:t>
            </a:r>
          </a:p>
        </p:txBody>
      </p:sp>
      <p:sp>
        <p:nvSpPr>
          <p:cNvPr id="31753" name="Text Box 11">
            <a:extLst>
              <a:ext uri="{FF2B5EF4-FFF2-40B4-BE49-F238E27FC236}">
                <a16:creationId xmlns:a16="http://schemas.microsoft.com/office/drawing/2014/main" id="{AAAEC7E4-0070-43F2-8F64-EA7AD7D18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572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</a:rPr>
              <a:t>P11</a:t>
            </a:r>
          </a:p>
        </p:txBody>
      </p:sp>
      <p:sp>
        <p:nvSpPr>
          <p:cNvPr id="31754" name="Text Box 12">
            <a:extLst>
              <a:ext uri="{FF2B5EF4-FFF2-40B4-BE49-F238E27FC236}">
                <a16:creationId xmlns:a16="http://schemas.microsoft.com/office/drawing/2014/main" id="{BB573CE6-3C15-42C4-8478-CC6AC8168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572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</a:rPr>
              <a:t>P10</a:t>
            </a:r>
          </a:p>
        </p:txBody>
      </p:sp>
      <p:sp>
        <p:nvSpPr>
          <p:cNvPr id="31755" name="Text Box 13">
            <a:extLst>
              <a:ext uri="{FF2B5EF4-FFF2-40B4-BE49-F238E27FC236}">
                <a16:creationId xmlns:a16="http://schemas.microsoft.com/office/drawing/2014/main" id="{E671A6B4-65E1-4459-9059-8822BF06A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572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</a:rPr>
              <a:t>P9</a:t>
            </a:r>
          </a:p>
        </p:txBody>
      </p:sp>
      <p:sp>
        <p:nvSpPr>
          <p:cNvPr id="31756" name="Line 14">
            <a:extLst>
              <a:ext uri="{FF2B5EF4-FFF2-40B4-BE49-F238E27FC236}">
                <a16:creationId xmlns:a16="http://schemas.microsoft.com/office/drawing/2014/main" id="{7F41DE5E-68E2-45E2-8DCC-919FB92E09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33528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Text Box 15">
            <a:extLst>
              <a:ext uri="{FF2B5EF4-FFF2-40B4-BE49-F238E27FC236}">
                <a16:creationId xmlns:a16="http://schemas.microsoft.com/office/drawing/2014/main" id="{248AB46B-22CA-492D-A956-1AE94C05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50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b="1"/>
              <a:t>A24</a:t>
            </a:r>
          </a:p>
        </p:txBody>
      </p:sp>
      <p:sp>
        <p:nvSpPr>
          <p:cNvPr id="31758" name="Line 16">
            <a:extLst>
              <a:ext uri="{FF2B5EF4-FFF2-40B4-BE49-F238E27FC236}">
                <a16:creationId xmlns:a16="http://schemas.microsoft.com/office/drawing/2014/main" id="{821E62F3-1E5E-4416-8240-84D68E53F6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37338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Text Box 17">
            <a:extLst>
              <a:ext uri="{FF2B5EF4-FFF2-40B4-BE49-F238E27FC236}">
                <a16:creationId xmlns:a16="http://schemas.microsoft.com/office/drawing/2014/main" id="{26C20C86-94FA-4CBA-AB50-9253D5D7E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590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00FF"/>
                </a:solidFill>
              </a:rPr>
              <a:t>TEL</a:t>
            </a:r>
          </a:p>
        </p:txBody>
      </p:sp>
      <p:sp>
        <p:nvSpPr>
          <p:cNvPr id="31760" name="Line 18">
            <a:extLst>
              <a:ext uri="{FF2B5EF4-FFF2-40B4-BE49-F238E27FC236}">
                <a16:creationId xmlns:a16="http://schemas.microsoft.com/office/drawing/2014/main" id="{8D0EC188-7396-427E-A586-CDD81BE353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2819400"/>
            <a:ext cx="533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Text Box 19">
            <a:extLst>
              <a:ext uri="{FF2B5EF4-FFF2-40B4-BE49-F238E27FC236}">
                <a16:creationId xmlns:a16="http://schemas.microsoft.com/office/drawing/2014/main" id="{89966E1C-2FF4-492D-B5AE-E9D8C5F5A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8382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b="1" i="1"/>
              <a:t>Transverse e-p alignment</a:t>
            </a:r>
            <a:r>
              <a:rPr lang="en-US" altLang="en-US" sz="1400" b="1"/>
              <a:t>  is very important for minimization of noise effects and optimization of positive effects due to e-beam. </a:t>
            </a:r>
            <a:r>
              <a:rPr lang="en-US" altLang="en-US" sz="1400" b="1" i="1"/>
              <a:t>Timing</a:t>
            </a:r>
            <a:r>
              <a:rPr lang="en-US" altLang="en-US" sz="1400" b="1"/>
              <a:t> is important to keep protons on flat top of e-pulse – to minimize noise and maximize tune shift. </a:t>
            </a:r>
          </a:p>
        </p:txBody>
      </p:sp>
      <p:sp>
        <p:nvSpPr>
          <p:cNvPr id="31762" name="Slide Number Placeholder 18">
            <a:extLst>
              <a:ext uri="{FF2B5EF4-FFF2-40B4-BE49-F238E27FC236}">
                <a16:creationId xmlns:a16="http://schemas.microsoft.com/office/drawing/2014/main" id="{B9188331-4C5D-4F00-A88B-C074E060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8475" y="6477000"/>
            <a:ext cx="838200" cy="3810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0054F9D6-A9DE-4CD7-8A9A-B3FAF409DE32}" type="slidenum">
              <a:rPr lang="en-US" altLang="en-US" sz="1400"/>
              <a:pPr algn="ctr" eaLnBrk="1" hangingPunct="1"/>
              <a:t>32</a:t>
            </a:fld>
            <a:endParaRPr lang="en-US" altLang="en-US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873068-CA8E-46C6-AD94-4EC8019B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6E1C-BD74-40A9-9D5F-1130AABE3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Tevatron Electron Lenses (2001-2011)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BA452-090B-4176-940B-B5ABD8CD8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935066"/>
            <a:ext cx="8672513" cy="4987867"/>
          </a:xfrm>
        </p:spPr>
        <p:txBody>
          <a:bodyPr/>
          <a:lstStyle/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Technology proven, tune shift </a:t>
            </a:r>
            <a:r>
              <a:rPr lang="en-US" sz="3200" b="0" i="0" u="none" strike="noStrike" baseline="0" dirty="0">
                <a:solidFill>
                  <a:srgbClr val="FF0000"/>
                </a:solidFill>
                <a:latin typeface="+mn-lt"/>
              </a:rPr>
              <a:t>~0.01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+mn-lt"/>
              </a:rPr>
              <a:t>demo’d</a:t>
            </a:r>
            <a:endParaRPr lang="en-US" sz="3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First successful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active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compensation</a:t>
            </a:r>
            <a:endParaRPr lang="en-US" sz="4000" dirty="0">
              <a:latin typeface="+mn-lt"/>
            </a:endParaRPr>
          </a:p>
          <a:p>
            <a:pPr algn="l"/>
            <a:r>
              <a:rPr lang="en-US" sz="3200" b="0" i="1" u="none" strike="noStrike" baseline="0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Head on effects compensation:</a:t>
            </a: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Reduced emittance growth of a PACMAN </a:t>
            </a:r>
            <a:r>
              <a:rPr lang="en-US" sz="3000" b="0" i="0" u="none" strike="noStrike" baseline="0" dirty="0">
                <a:solidFill>
                  <a:srgbClr val="FF0000"/>
                </a:solidFill>
                <a:latin typeface="+mn-lt"/>
              </a:rPr>
              <a:t>antiproton</a:t>
            </a:r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 bunch (“scallops” effect)</a:t>
            </a:r>
          </a:p>
          <a:p>
            <a:pPr algn="l"/>
            <a:r>
              <a:rPr lang="en-US" sz="3200" b="0" i="1" u="none" strike="noStrike" baseline="0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Long range effects compensation:</a:t>
            </a:r>
          </a:p>
          <a:p>
            <a:pPr lvl="1"/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Significant (x2) improvement of the lifetime of most affected </a:t>
            </a:r>
            <a:r>
              <a:rPr lang="en-US" sz="3000" b="0" i="0" u="none" strike="noStrike" baseline="0" dirty="0">
                <a:solidFill>
                  <a:srgbClr val="FF0000"/>
                </a:solidFill>
                <a:latin typeface="+mn-lt"/>
              </a:rPr>
              <a:t>proton</a:t>
            </a:r>
            <a:r>
              <a:rPr lang="en-US" sz="3000" b="0" i="0" u="none" strike="noStrike" baseline="0" dirty="0">
                <a:solidFill>
                  <a:srgbClr val="000000"/>
                </a:solidFill>
                <a:latin typeface="+mn-lt"/>
              </a:rPr>
              <a:t> bunches </a:t>
            </a:r>
          </a:p>
          <a:p>
            <a:pPr lvl="2"/>
            <a:r>
              <a:rPr lang="en-US" sz="2800" dirty="0">
                <a:solidFill>
                  <a:srgbClr val="000000"/>
                </a:solidFill>
                <a:latin typeface="+mn-lt"/>
              </a:rPr>
              <a:t>By shifting tunes of otherwise unfavorable bunch away from resonances</a:t>
            </a:r>
            <a:endParaRPr lang="en-US" sz="2800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733A7-7311-46D0-B202-03997FD1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945F3-E588-4392-A770-DE116984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30868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5">
            <a:extLst>
              <a:ext uri="{FF2B5EF4-FFF2-40B4-BE49-F238E27FC236}">
                <a16:creationId xmlns:a16="http://schemas.microsoft.com/office/drawing/2014/main" id="{024459CD-632E-4F41-A19E-967151A6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500" y="6553200"/>
            <a:ext cx="685800" cy="3048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876F4002-B7D2-4291-8C2B-C7A06E917739}" type="slidenum">
              <a:rPr lang="en-US" altLang="en-US" sz="1400"/>
              <a:pPr algn="ctr" eaLnBrk="1" hangingPunct="1"/>
              <a:t>34</a:t>
            </a:fld>
            <a:endParaRPr lang="en-US" altLang="en-US" sz="1400"/>
          </a:p>
        </p:txBody>
      </p:sp>
      <p:sp>
        <p:nvSpPr>
          <p:cNvPr id="400386" name="Rectangle 2">
            <a:extLst>
              <a:ext uri="{FF2B5EF4-FFF2-40B4-BE49-F238E27FC236}">
                <a16:creationId xmlns:a16="http://schemas.microsoft.com/office/drawing/2014/main" id="{97918308-1981-437F-8409-CEDD62DEC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050" y="153988"/>
            <a:ext cx="8362950" cy="684212"/>
          </a:xfrm>
        </p:spPr>
        <p:txBody>
          <a:bodyPr/>
          <a:lstStyle/>
          <a:p>
            <a:pPr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Tuneshift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dQ</a:t>
            </a:r>
            <a:r>
              <a:rPr lang="en-US" sz="4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=+0.009 by TEL</a:t>
            </a:r>
          </a:p>
        </p:txBody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010C8E25-52ED-475E-84A2-006F1B3A6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414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4" name="Rectangle 4">
            <a:extLst>
              <a:ext uri="{FF2B5EF4-FFF2-40B4-BE49-F238E27FC236}">
                <a16:creationId xmlns:a16="http://schemas.microsoft.com/office/drawing/2014/main" id="{3E3422A2-11D6-45C8-A771-2DEEAA31E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US" altLang="en-US"/>
              <a:t>Three bunches in the Tevatron, the TEL acts on one of them</a:t>
            </a:r>
            <a:endParaRPr lang="en-US" altLang="en-US">
              <a:sym typeface="Symbol" panose="05050102010706020507" pitchFamily="18" charset="2"/>
            </a:endParaRPr>
          </a:p>
        </p:txBody>
      </p:sp>
      <p:pic>
        <p:nvPicPr>
          <p:cNvPr id="32775" name="Picture 5" descr="tune_009">
            <a:extLst>
              <a:ext uri="{FF2B5EF4-FFF2-40B4-BE49-F238E27FC236}">
                <a16:creationId xmlns:a16="http://schemas.microsoft.com/office/drawing/2014/main" id="{49068590-F5C2-4BC4-BC72-4AFECD0A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27655"/>
            <a:ext cx="8297636" cy="497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985455-7108-46C8-9E45-123132D1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4">
            <a:extLst>
              <a:ext uri="{FF2B5EF4-FFF2-40B4-BE49-F238E27FC236}">
                <a16:creationId xmlns:a16="http://schemas.microsoft.com/office/drawing/2014/main" id="{05A22CE7-1DEF-4FAD-983C-2917B0FA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608763"/>
            <a:ext cx="2590800" cy="2286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DDEC733E-ABB4-4F85-98A7-DAB195CA98A8}" type="slidenum">
              <a:rPr lang="en-US" altLang="en-US" sz="1400"/>
              <a:pPr algn="ctr" eaLnBrk="1" hangingPunct="1"/>
              <a:t>35</a:t>
            </a:fld>
            <a:endParaRPr lang="en-US" altLang="en-US" sz="1400"/>
          </a:p>
        </p:txBody>
      </p:sp>
      <p:sp>
        <p:nvSpPr>
          <p:cNvPr id="159746" name="Rectangle 3074">
            <a:extLst>
              <a:ext uri="{FF2B5EF4-FFF2-40B4-BE49-F238E27FC236}">
                <a16:creationId xmlns:a16="http://schemas.microsoft.com/office/drawing/2014/main" id="{997CA21D-890C-41DA-BAA4-7A557382E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4213"/>
          </a:xfrm>
        </p:spPr>
        <p:txBody>
          <a:bodyPr/>
          <a:lstStyle/>
          <a:p>
            <a:pPr>
              <a:defRPr/>
            </a:pPr>
            <a:r>
              <a:rPr lang="en-US"/>
              <a:t>“Scallops” in Pbar Bunch Emittances</a:t>
            </a:r>
          </a:p>
        </p:txBody>
      </p:sp>
      <p:sp>
        <p:nvSpPr>
          <p:cNvPr id="33797" name="Rectangle 3078">
            <a:extLst>
              <a:ext uri="{FF2B5EF4-FFF2-40B4-BE49-F238E27FC236}">
                <a16:creationId xmlns:a16="http://schemas.microsoft.com/office/drawing/2014/main" id="{7B20942C-CA62-43D8-BB4E-0F940891E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260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3798" name="Picture 3077" descr="Scallop">
            <a:extLst>
              <a:ext uri="{FF2B5EF4-FFF2-40B4-BE49-F238E27FC236}">
                <a16:creationId xmlns:a16="http://schemas.microsoft.com/office/drawing/2014/main" id="{34CA17E8-2F13-4674-B50C-8EA48168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620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3080">
            <a:extLst>
              <a:ext uri="{FF2B5EF4-FFF2-40B4-BE49-F238E27FC236}">
                <a16:creationId xmlns:a16="http://schemas.microsoft.com/office/drawing/2014/main" id="{6C6FBAAB-5B8E-4B54-823D-342A3889E84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278856" y="3193256"/>
            <a:ext cx="55943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200"/>
              <a:t>95% normalized vertical emittance, pi mm mrad</a:t>
            </a:r>
          </a:p>
        </p:txBody>
      </p:sp>
      <p:sp>
        <p:nvSpPr>
          <p:cNvPr id="33800" name="Text Box 3081">
            <a:extLst>
              <a:ext uri="{FF2B5EF4-FFF2-40B4-BE49-F238E27FC236}">
                <a16:creationId xmlns:a16="http://schemas.microsoft.com/office/drawing/2014/main" id="{DDC5341A-9D46-4435-9E04-7FBA6D2A0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3" y="5638800"/>
            <a:ext cx="1208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Bunch #</a:t>
            </a:r>
          </a:p>
        </p:txBody>
      </p:sp>
      <p:sp>
        <p:nvSpPr>
          <p:cNvPr id="33801" name="Rectangle 1">
            <a:extLst>
              <a:ext uri="{FF2B5EF4-FFF2-40B4-BE49-F238E27FC236}">
                <a16:creationId xmlns:a16="http://schemas.microsoft.com/office/drawing/2014/main" id="{14945B1A-9FC5-47F5-8A46-0D70A8B1C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7538" y="609600"/>
            <a:ext cx="2022475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/>
              <a:t>Too close to </a:t>
            </a:r>
          </a:p>
          <a:p>
            <a:pPr eaLnBrk="1" hangingPunct="1"/>
            <a:r>
              <a:rPr lang="en-US" altLang="en-US" sz="2800"/>
              <a:t>Qy=0.6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BA0601-0700-4E16-8011-07879E1C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4">
            <a:extLst>
              <a:ext uri="{FF2B5EF4-FFF2-40B4-BE49-F238E27FC236}">
                <a16:creationId xmlns:a16="http://schemas.microsoft.com/office/drawing/2014/main" id="{60369E32-01A2-44C7-9FE6-0682CD46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810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256BA86D-F6B4-4B95-92C5-57138E899213}" type="slidenum">
              <a:rPr lang="en-US" altLang="en-US" sz="1400"/>
              <a:pPr algn="ctr" eaLnBrk="1" hangingPunct="1"/>
              <a:t>36</a:t>
            </a:fld>
            <a:endParaRPr lang="en-US" altLang="en-US" sz="1400"/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B46FB466-B2DA-4BB2-9DF4-CF41DC6E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025" y="2276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4821" name="Picture 3" descr="machlog">
            <a:extLst>
              <a:ext uri="{FF2B5EF4-FFF2-40B4-BE49-F238E27FC236}">
                <a16:creationId xmlns:a16="http://schemas.microsoft.com/office/drawing/2014/main" id="{52C76284-E221-4EE5-A272-7F1211B7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7265988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0" name="Rectangle 4">
            <a:extLst>
              <a:ext uri="{FF2B5EF4-FFF2-40B4-BE49-F238E27FC236}">
                <a16:creationId xmlns:a16="http://schemas.microsoft.com/office/drawing/2014/main" id="{4BF289F8-8B57-41BB-AE08-E39C3267B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85800" y="0"/>
            <a:ext cx="10515600" cy="685800"/>
          </a:xfrm>
        </p:spPr>
        <p:txBody>
          <a:bodyPr/>
          <a:lstStyle/>
          <a:p>
            <a:pPr>
              <a:defRPr/>
            </a:pPr>
            <a:r>
              <a:rPr lang="en-US" sz="3600"/>
              <a:t>Emittance Growth of A33 Suppresed by TEL</a:t>
            </a:r>
            <a:endParaRPr lang="en-US"/>
          </a:p>
        </p:txBody>
      </p:sp>
      <p:sp>
        <p:nvSpPr>
          <p:cNvPr id="362501" name="Rectangle 5">
            <a:extLst>
              <a:ext uri="{FF2B5EF4-FFF2-40B4-BE49-F238E27FC236}">
                <a16:creationId xmlns:a16="http://schemas.microsoft.com/office/drawing/2014/main" id="{D5015DD1-19B5-4A56-9D40-5BFC105AE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1187450"/>
            <a:ext cx="1058862" cy="582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Store #2540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May 12, ‘03</a:t>
            </a:r>
            <a:endParaRPr lang="en-US" sz="1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34824" name="Text Box 6">
            <a:extLst>
              <a:ext uri="{FF2B5EF4-FFF2-40B4-BE49-F238E27FC236}">
                <a16:creationId xmlns:a16="http://schemas.microsoft.com/office/drawing/2014/main" id="{E60331B9-6CF2-486F-B584-A92AA8ADA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572000"/>
            <a:ext cx="2362200" cy="1111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A33 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1 </a:t>
            </a:r>
            <a:r>
              <a:rPr lang="en-US" altLang="en-US" sz="1800" b="1">
                <a:solidFill>
                  <a:srgbClr val="FF3300"/>
                </a:solidFill>
                <a:latin typeface="Arial Unicode MS" panose="020B0604020202020204" pitchFamily="34" charset="-128"/>
                <a:sym typeface="Symbol" panose="05050102010706020507" pitchFamily="18" charset="2"/>
              </a:rPr>
              <a:t> </a:t>
            </a:r>
            <a:r>
              <a:rPr lang="en-US" altLang="en-US" sz="1800" b="1">
                <a:solidFill>
                  <a:srgbClr val="FF3300"/>
                </a:solidFill>
                <a:latin typeface="Arial Unicode MS" panose="020B0604020202020204" pitchFamily="34" charset="-128"/>
              </a:rPr>
              <a:t>mm mrad/hr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CC00FF"/>
                </a:solidFill>
                <a:latin typeface="Arial" panose="020B0604020202020204" pitchFamily="34" charset="0"/>
              </a:rPr>
              <a:t>-TEL on it</a:t>
            </a:r>
          </a:p>
        </p:txBody>
      </p:sp>
      <p:sp>
        <p:nvSpPr>
          <p:cNvPr id="34825" name="Text Box 7">
            <a:extLst>
              <a:ext uri="{FF2B5EF4-FFF2-40B4-BE49-F238E27FC236}">
                <a16:creationId xmlns:a16="http://schemas.microsoft.com/office/drawing/2014/main" id="{F4C37B85-E9D0-4F15-AF71-4E7C2D6D3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276600"/>
            <a:ext cx="2362200" cy="725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A21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2.2 </a:t>
            </a:r>
            <a:r>
              <a:rPr lang="en-US" altLang="en-US" sz="1800" b="1">
                <a:solidFill>
                  <a:srgbClr val="FF3300"/>
                </a:solidFill>
                <a:latin typeface="Arial Unicode MS" panose="020B0604020202020204" pitchFamily="34" charset="-128"/>
                <a:sym typeface="Symbol" panose="05050102010706020507" pitchFamily="18" charset="2"/>
              </a:rPr>
              <a:t> </a:t>
            </a:r>
            <a:r>
              <a:rPr lang="en-US" altLang="en-US" sz="1800" b="1">
                <a:solidFill>
                  <a:srgbClr val="FF3300"/>
                </a:solidFill>
                <a:latin typeface="Arial Unicode MS" panose="020B0604020202020204" pitchFamily="34" charset="-128"/>
              </a:rPr>
              <a:t>mm mrad/hr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826" name="Text Box 8">
            <a:extLst>
              <a:ext uri="{FF2B5EF4-FFF2-40B4-BE49-F238E27FC236}">
                <a16:creationId xmlns:a16="http://schemas.microsoft.com/office/drawing/2014/main" id="{1AF4E1F7-B600-4395-854E-DE5773829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981200"/>
            <a:ext cx="2362200" cy="725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A9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4.1 </a:t>
            </a:r>
            <a:r>
              <a:rPr lang="en-US" altLang="en-US" sz="1800" b="1">
                <a:solidFill>
                  <a:srgbClr val="FF3300"/>
                </a:solidFill>
                <a:latin typeface="Arial Unicode MS" panose="020B0604020202020204" pitchFamily="34" charset="-128"/>
                <a:sym typeface="Symbol" panose="05050102010706020507" pitchFamily="18" charset="2"/>
              </a:rPr>
              <a:t> </a:t>
            </a:r>
            <a:r>
              <a:rPr lang="en-US" altLang="en-US" sz="1800" b="1">
                <a:solidFill>
                  <a:srgbClr val="FF3300"/>
                </a:solidFill>
                <a:latin typeface="Arial Unicode MS" panose="020B0604020202020204" pitchFamily="34" charset="-128"/>
              </a:rPr>
              <a:t>mm mrad/hr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B990E1-E334-4B8B-A55B-8F52AB9FCB4C}"/>
              </a:ext>
            </a:extLst>
          </p:cNvPr>
          <p:cNvSpPr/>
          <p:nvPr/>
        </p:nvSpPr>
        <p:spPr>
          <a:xfrm>
            <a:off x="626076" y="4598001"/>
            <a:ext cx="8289324" cy="145809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C7CFE-4789-40A5-A479-15BD2722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5" descr="Fig21">
            <a:extLst>
              <a:ext uri="{FF2B5EF4-FFF2-40B4-BE49-F238E27FC236}">
                <a16:creationId xmlns:a16="http://schemas.microsoft.com/office/drawing/2014/main" id="{47E2FA14-633C-4220-96B5-A2A2AF71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850900"/>
            <a:ext cx="8480425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2">
            <a:extLst>
              <a:ext uri="{FF2B5EF4-FFF2-40B4-BE49-F238E27FC236}">
                <a16:creationId xmlns:a16="http://schemas.microsoft.com/office/drawing/2014/main" id="{2BA90F6D-CDF2-4E6F-B8EA-F44F80411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912" y="0"/>
            <a:ext cx="8955087" cy="702129"/>
          </a:xfrm>
        </p:spPr>
        <p:txBody>
          <a:bodyPr/>
          <a:lstStyle/>
          <a:p>
            <a:pPr>
              <a:defRPr/>
            </a:pPr>
            <a:r>
              <a:rPr lang="en-US" sz="4000" dirty="0" err="1"/>
              <a:t>TEL2</a:t>
            </a:r>
            <a:r>
              <a:rPr lang="en-US" sz="4000" dirty="0"/>
              <a:t>  on  One Proton Bunch </a:t>
            </a:r>
            <a:r>
              <a:rPr lang="en-US" sz="4000" dirty="0" err="1"/>
              <a:t>P12</a:t>
            </a:r>
            <a:endParaRPr lang="en-US" sz="4000" dirty="0"/>
          </a:p>
        </p:txBody>
      </p:sp>
      <p:sp>
        <p:nvSpPr>
          <p:cNvPr id="46093" name="Text Box 13">
            <a:extLst>
              <a:ext uri="{FF2B5EF4-FFF2-40B4-BE49-F238E27FC236}">
                <a16:creationId xmlns:a16="http://schemas.microsoft.com/office/drawing/2014/main" id="{FC7188FF-6645-4A37-94B5-220359693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13" y="2362200"/>
            <a:ext cx="3405187" cy="157003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990000"/>
                </a:solidFill>
                <a:latin typeface="Arial" charset="0"/>
              </a:rPr>
              <a:t>When TEL </a:t>
            </a:r>
            <a:r>
              <a:rPr lang="en-US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off</a:t>
            </a:r>
            <a:r>
              <a:rPr lang="en-US" i="1" dirty="0">
                <a:solidFill>
                  <a:srgbClr val="990000"/>
                </a:solidFill>
                <a:latin typeface="Arial" charset="0"/>
              </a:rPr>
              <a:t>:</a:t>
            </a:r>
          </a:p>
          <a:p>
            <a:pPr algn="ctr">
              <a:defRPr/>
            </a:pPr>
            <a:r>
              <a:rPr lang="en-US" sz="2000" i="1" dirty="0">
                <a:solidFill>
                  <a:srgbClr val="990000"/>
                </a:solidFill>
                <a:latin typeface="Arial" charset="0"/>
              </a:rPr>
              <a:t>bunches #12 and #24</a:t>
            </a:r>
          </a:p>
          <a:p>
            <a:pPr algn="ctr">
              <a:defRPr/>
            </a:pPr>
            <a:r>
              <a:rPr lang="en-US" sz="2000" i="1" dirty="0">
                <a:solidFill>
                  <a:srgbClr val="990000"/>
                </a:solidFill>
                <a:latin typeface="Arial" charset="0"/>
              </a:rPr>
              <a:t>have same lifetime of </a:t>
            </a:r>
          </a:p>
          <a:p>
            <a:pPr algn="ctr">
              <a:defRPr/>
            </a:pPr>
            <a:r>
              <a:rPr lang="en-US" sz="2000" i="1" u="sng" dirty="0">
                <a:solidFill>
                  <a:srgbClr val="990000"/>
                </a:solidFill>
                <a:latin typeface="Arial" charset="0"/>
                <a:cs typeface="Arial" pitchFamily="34" charset="0"/>
              </a:rPr>
              <a:t>8.7 </a:t>
            </a:r>
            <a:r>
              <a:rPr lang="en-US" sz="2000" i="1" u="sng" dirty="0" err="1">
                <a:solidFill>
                  <a:srgbClr val="990000"/>
                </a:solidFill>
                <a:latin typeface="Arial" charset="0"/>
                <a:cs typeface="Arial" pitchFamily="34" charset="0"/>
              </a:rPr>
              <a:t>hrshrs</a:t>
            </a:r>
            <a:r>
              <a:rPr lang="en-US" sz="2000" i="1" u="sng" dirty="0">
                <a:solidFill>
                  <a:srgbClr val="990000"/>
                </a:solidFill>
                <a:latin typeface="Arial" charset="0"/>
                <a:cs typeface="Arial" pitchFamily="34" charset="0"/>
              </a:rPr>
              <a:t>=11%/hr loss</a:t>
            </a:r>
            <a:endParaRPr lang="el-GR" sz="2000" i="1" u="sng" dirty="0">
              <a:solidFill>
                <a:srgbClr val="99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094" name="Text Box 14">
            <a:extLst>
              <a:ext uri="{FF2B5EF4-FFF2-40B4-BE49-F238E27FC236}">
                <a16:creationId xmlns:a16="http://schemas.microsoft.com/office/drawing/2014/main" id="{DB0E1767-F25D-4DA5-AF43-10D378CEC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78388"/>
            <a:ext cx="3124200" cy="1384995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latin typeface="Arial" charset="0"/>
              </a:rPr>
              <a:t>When TEL </a:t>
            </a: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on</a:t>
            </a:r>
            <a:r>
              <a:rPr lang="en-US" i="1" dirty="0">
                <a:latin typeface="Arial" charset="0"/>
              </a:rPr>
              <a:t>:</a:t>
            </a:r>
          </a:p>
          <a:p>
            <a:pPr algn="ctr">
              <a:defRPr/>
            </a:pPr>
            <a:r>
              <a:rPr lang="en-US" sz="2000" i="1" dirty="0">
                <a:latin typeface="Arial" charset="0"/>
              </a:rPr>
              <a:t>bunch #12 lifetime </a:t>
            </a:r>
          </a:p>
          <a:p>
            <a:pPr algn="ctr">
              <a:defRPr/>
            </a:pPr>
            <a:r>
              <a:rPr lang="en-US" sz="2000" i="1" dirty="0">
                <a:latin typeface="Arial" charset="0"/>
              </a:rPr>
              <a:t>is </a:t>
            </a:r>
            <a:r>
              <a:rPr lang="en-US" sz="2000" i="1" dirty="0">
                <a:highlight>
                  <a:srgbClr val="FFFF00"/>
                </a:highlight>
                <a:latin typeface="Arial" charset="0"/>
              </a:rPr>
              <a:t>~2x </a:t>
            </a:r>
            <a:r>
              <a:rPr lang="en-US" sz="2000" i="1" dirty="0">
                <a:latin typeface="Arial" charset="0"/>
              </a:rPr>
              <a:t>#24 lifetime:</a:t>
            </a:r>
          </a:p>
          <a:p>
            <a:pPr algn="ctr">
              <a:defRPr/>
            </a:pPr>
            <a:r>
              <a:rPr lang="en-US" sz="2000" i="1" dirty="0">
                <a:latin typeface="Arial" charset="0"/>
                <a:cs typeface="Arial" pitchFamily="34" charset="0"/>
              </a:rPr>
              <a:t>17.4 hrs </a:t>
            </a:r>
            <a:r>
              <a:rPr lang="en-US" sz="2000" i="1" dirty="0" err="1">
                <a:latin typeface="Arial" charset="0"/>
                <a:cs typeface="Arial" pitchFamily="34" charset="0"/>
              </a:rPr>
              <a:t>vs</a:t>
            </a:r>
            <a:r>
              <a:rPr lang="en-US" sz="2000" i="1" dirty="0">
                <a:latin typeface="Arial" charset="0"/>
                <a:cs typeface="Arial" pitchFamily="34" charset="0"/>
              </a:rPr>
              <a:t> 10.0 hr</a:t>
            </a:r>
          </a:p>
        </p:txBody>
      </p:sp>
      <p:sp>
        <p:nvSpPr>
          <p:cNvPr id="35850" name="Line 15">
            <a:extLst>
              <a:ext uri="{FF2B5EF4-FFF2-40B4-BE49-F238E27FC236}">
                <a16:creationId xmlns:a16="http://schemas.microsoft.com/office/drawing/2014/main" id="{D42A5F3A-F343-4468-8132-6164F3AFB6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6900" y="2819400"/>
            <a:ext cx="2882900" cy="65088"/>
          </a:xfrm>
          <a:prstGeom prst="line">
            <a:avLst/>
          </a:prstGeom>
          <a:noFill/>
          <a:ln w="76200" cmpd="tri">
            <a:solidFill>
              <a:srgbClr val="969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17">
            <a:extLst>
              <a:ext uri="{FF2B5EF4-FFF2-40B4-BE49-F238E27FC236}">
                <a16:creationId xmlns:a16="http://schemas.microsoft.com/office/drawing/2014/main" id="{3C73A5A2-EF7A-47A0-BEBB-E701A17F03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4745038"/>
            <a:ext cx="1465262" cy="1073150"/>
          </a:xfrm>
          <a:prstGeom prst="line">
            <a:avLst/>
          </a:prstGeom>
          <a:noFill/>
          <a:ln w="76200" cmpd="tri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Slide Number Placeholder 14">
            <a:extLst>
              <a:ext uri="{FF2B5EF4-FFF2-40B4-BE49-F238E27FC236}">
                <a16:creationId xmlns:a16="http://schemas.microsoft.com/office/drawing/2014/main" id="{A6405963-76AE-4CF6-AAC3-803186D8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2163" y="6327775"/>
            <a:ext cx="762000" cy="55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689411AA-A2AA-4D03-AA1B-5A66352845F6}" type="slidenum"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pPr algn="ctr" eaLnBrk="1" hangingPunct="1"/>
              <a:t>37</a:t>
            </a:fld>
            <a:endParaRPr lang="en-US" altLang="en-US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DBA34-8C3D-4867-BF4F-70955171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3" grpId="0" animBg="1"/>
      <p:bldP spid="4609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3521-A6B9-4C06-B1F1-8185B98255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4" descr="A person standing next to a plane&#10;&#10;Description automatically generated with low confidence">
            <a:extLst>
              <a:ext uri="{FF2B5EF4-FFF2-40B4-BE49-F238E27FC236}">
                <a16:creationId xmlns:a16="http://schemas.microsoft.com/office/drawing/2014/main" id="{26B14A2F-AF83-4BF2-8BCF-0DA08B60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11" y="960956"/>
            <a:ext cx="4374293" cy="337695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A1734F6-B2F5-4C87-AC60-A35E6E1360E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6326"/>
            <a:ext cx="9440561" cy="70212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3600" dirty="0"/>
              <a:t>Approach #3: Head-On </a:t>
            </a:r>
            <a:r>
              <a:rPr lang="en-US" sz="3600" dirty="0" err="1"/>
              <a:t>Comp’n</a:t>
            </a:r>
            <a:r>
              <a:rPr lang="en-US" sz="3600" dirty="0"/>
              <a:t> in RHIC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59EDEA-ABC2-448C-A608-509316ACA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816" y="872383"/>
            <a:ext cx="4059494" cy="3678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1E97E-E65A-429D-A272-A077FF6F3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717" y="4668108"/>
            <a:ext cx="4765283" cy="2088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D28F06-091D-4D8B-91DB-2041CE4A3A25}"/>
              </a:ext>
            </a:extLst>
          </p:cNvPr>
          <p:cNvSpPr txBox="1"/>
          <p:nvPr/>
        </p:nvSpPr>
        <p:spPr>
          <a:xfrm>
            <a:off x="82378" y="4468096"/>
            <a:ext cx="4687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e-lens, one can compensate Head-On effect: not only the tune footprint, but also the</a:t>
            </a:r>
            <a:r>
              <a:rPr lang="en-US" i="1" dirty="0">
                <a:solidFill>
                  <a:srgbClr val="051BF1"/>
                </a:solidFill>
              </a:rPr>
              <a:t> resonant driving terms </a:t>
            </a:r>
            <a:r>
              <a:rPr lang="en-US" dirty="0"/>
              <a:t>if </a:t>
            </a:r>
            <a:r>
              <a:rPr lang="en-US" dirty="0" err="1"/>
              <a:t>elens</a:t>
            </a:r>
            <a:r>
              <a:rPr lang="en-US" dirty="0"/>
              <a:t> is placed 180 degrees (betatron phase) away from the main IP (one IP compensation)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0C6CB-6F1B-4D89-83FA-D63857BDEE4F}"/>
              </a:ext>
            </a:extLst>
          </p:cNvPr>
          <p:cNvSpPr txBox="1"/>
          <p:nvPr/>
        </p:nvSpPr>
        <p:spPr>
          <a:xfrm>
            <a:off x="6845644" y="4319615"/>
            <a:ext cx="4596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(</a:t>
            </a:r>
            <a:r>
              <a:rPr lang="en-US" sz="2400" b="0" i="1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W</a:t>
            </a:r>
            <a:r>
              <a:rPr lang="en-US" i="1" dirty="0" err="1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.Fischer</a:t>
            </a:r>
            <a:r>
              <a:rPr lang="en-US" sz="2400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 et al)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41857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7C19-EC7E-41B0-BDA8-FCDA62EC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67705"/>
            <a:ext cx="8440738" cy="76517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RHIC pp 2015 </a:t>
            </a:r>
            <a:r>
              <a:rPr lang="en-US" dirty="0" err="1">
                <a:solidFill>
                  <a:srgbClr val="0070C0"/>
                </a:solidFill>
              </a:rPr>
              <a:t>elens</a:t>
            </a:r>
            <a:r>
              <a:rPr lang="en-US" dirty="0">
                <a:solidFill>
                  <a:srgbClr val="0070C0"/>
                </a:solidFill>
              </a:rPr>
              <a:t> Success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71135-D52A-474C-B5CC-5A11CB45C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19BB2-F6A4-4F5C-B6A2-7C3CC536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832880"/>
            <a:ext cx="8029575" cy="4933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07BA2-8141-4304-928B-F6EFF40CC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68008"/>
            <a:ext cx="9144000" cy="14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7DF7A-89D1-44E7-3BB4-92726BCC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05D05169-3452-FEBA-0DE5-E013E264A667}"/>
              </a:ext>
            </a:extLst>
          </p:cNvPr>
          <p:cNvSpPr/>
          <p:nvPr/>
        </p:nvSpPr>
        <p:spPr>
          <a:xfrm>
            <a:off x="6231385" y="3827823"/>
            <a:ext cx="2804482" cy="1067137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85000"/>
                </a:schemeClr>
              </a:gs>
              <a:gs pos="99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9F1A6-30D1-3A62-CFD7-69319774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33" y="103664"/>
            <a:ext cx="8807267" cy="641739"/>
          </a:xfrm>
        </p:spPr>
        <p:txBody>
          <a:bodyPr/>
          <a:lstStyle/>
          <a:p>
            <a:r>
              <a:rPr lang="en-US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 Forces in Beams: self fields </a:t>
            </a:r>
            <a:r>
              <a:rPr lang="en-US" i="1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B</a:t>
            </a:r>
            <a:r>
              <a:rPr lang="el-GR" i="1" u="none" strike="noStrike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θ</a:t>
            </a:r>
            <a:r>
              <a:rPr lang="en-US" i="1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=</a:t>
            </a:r>
            <a:r>
              <a:rPr lang="el-GR" i="1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β</a:t>
            </a:r>
            <a:r>
              <a:rPr lang="en-US" i="1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E</a:t>
            </a:r>
            <a:r>
              <a:rPr lang="en-US" i="1" u="none" strike="noStrike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r</a:t>
            </a:r>
            <a:endParaRPr lang="en-U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5993-058D-D5B5-57E9-5DC219AAF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33" y="882207"/>
            <a:ext cx="9066998" cy="1141888"/>
          </a:xfrm>
        </p:spPr>
        <p:txBody>
          <a:bodyPr/>
          <a:lstStyle/>
          <a:p>
            <a:pPr marL="0" indent="0" algn="l">
              <a:buNone/>
            </a:pPr>
            <a:r>
              <a:rPr lang="en-US" sz="26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same charges repel each other (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opp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 attract) 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F=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eE</a:t>
            </a:r>
            <a:endParaRPr lang="en-US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same currents attract each </a:t>
            </a:r>
            <a:r>
              <a:rPr lang="en-US" sz="2600" dirty="0">
                <a:solidFill>
                  <a:srgbClr val="000000"/>
                </a:solidFill>
                <a:ea typeface="Ebrima" panose="02000000000000000000" pitchFamily="2" charset="0"/>
                <a:cs typeface="Ebrima" panose="02000000000000000000" pitchFamily="2" charset="0"/>
              </a:rPr>
              <a:t>oth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er (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opp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 repel) 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F=</a:t>
            </a:r>
            <a:r>
              <a:rPr lang="el-G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β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eB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=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-</a:t>
            </a:r>
            <a:r>
              <a:rPr lang="el-G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brima" panose="02000000000000000000" pitchFamily="2" charset="0"/>
                <a:cs typeface="Ebrima" panose="02000000000000000000" pitchFamily="2" charset="0"/>
              </a:rPr>
              <a:t>β</a:t>
            </a:r>
            <a:r>
              <a:rPr lang="en-US" sz="28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brima" panose="02000000000000000000" pitchFamily="2" charset="0"/>
                <a:cs typeface="Ebrima" panose="02000000000000000000" pitchFamily="2" charset="0"/>
              </a:rPr>
              <a:t>2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brima" panose="02000000000000000000" pitchFamily="2" charset="0"/>
                <a:cs typeface="Ebrima" panose="02000000000000000000" pitchFamily="2" charset="0"/>
              </a:rPr>
              <a:t>eE</a:t>
            </a:r>
            <a:endParaRPr lang="en-US" sz="2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2C155-5B1E-A00D-0E9E-AC3E38C2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1EA3C-C569-8168-8864-AD2732DA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C78E0-5D3A-91CF-56D9-0B6D5A6C025E}"/>
              </a:ext>
            </a:extLst>
          </p:cNvPr>
          <p:cNvSpPr txBox="1"/>
          <p:nvPr/>
        </p:nvSpPr>
        <p:spPr>
          <a:xfrm>
            <a:off x="1668227" y="1928122"/>
            <a:ext cx="602929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Qualitatively: Balance of These Forces</a:t>
            </a:r>
            <a:endParaRPr lang="en-US" b="1" dirty="0">
              <a:solidFill>
                <a:srgbClr val="051BF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84AFAE-0BF9-2910-38F1-F5C7541578C2}"/>
              </a:ext>
            </a:extLst>
          </p:cNvPr>
          <p:cNvSpPr/>
          <p:nvPr/>
        </p:nvSpPr>
        <p:spPr>
          <a:xfrm>
            <a:off x="298383" y="3051208"/>
            <a:ext cx="377892" cy="37779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182AA0-4D1E-D6BF-69BE-95C6C477058D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676275" y="3240104"/>
            <a:ext cx="1864794" cy="0"/>
          </a:xfrm>
          <a:prstGeom prst="straightConnector1">
            <a:avLst/>
          </a:prstGeom>
          <a:ln w="15875">
            <a:prstDash val="lg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0E9C6B8-F560-8456-EEE8-3CFAE1AD2023}"/>
              </a:ext>
            </a:extLst>
          </p:cNvPr>
          <p:cNvSpPr/>
          <p:nvPr/>
        </p:nvSpPr>
        <p:spPr>
          <a:xfrm>
            <a:off x="676275" y="3118586"/>
            <a:ext cx="940769" cy="24129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26B4F-BC52-36DF-1887-5E857A20E721}"/>
              </a:ext>
            </a:extLst>
          </p:cNvPr>
          <p:cNvSpPr txBox="1"/>
          <p:nvPr/>
        </p:nvSpPr>
        <p:spPr>
          <a:xfrm>
            <a:off x="142307" y="2486848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+Q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B31A0-2DD6-412D-7B28-78FCA401F483}"/>
              </a:ext>
            </a:extLst>
          </p:cNvPr>
          <p:cNvSpPr txBox="1"/>
          <p:nvPr/>
        </p:nvSpPr>
        <p:spPr>
          <a:xfrm>
            <a:off x="783640" y="2656921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+J</a:t>
            </a: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7FFB0A-5DE6-28E4-550D-5E314123AEAB}"/>
              </a:ext>
            </a:extLst>
          </p:cNvPr>
          <p:cNvSpPr/>
          <p:nvPr/>
        </p:nvSpPr>
        <p:spPr>
          <a:xfrm>
            <a:off x="2147336" y="3962407"/>
            <a:ext cx="377892" cy="377792"/>
          </a:xfrm>
          <a:prstGeom prst="ellipse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F5CA18-C41C-35F6-89FE-530806296F39}"/>
              </a:ext>
            </a:extLst>
          </p:cNvPr>
          <p:cNvCxnSpPr>
            <a:cxnSpLocks/>
            <a:stCxn id="21" idx="3"/>
          </p:cNvCxnSpPr>
          <p:nvPr/>
        </p:nvCxnSpPr>
        <p:spPr>
          <a:xfrm flipH="1">
            <a:off x="450783" y="4151303"/>
            <a:ext cx="1687829" cy="11229"/>
          </a:xfrm>
          <a:prstGeom prst="straightConnector1">
            <a:avLst/>
          </a:prstGeom>
          <a:ln w="15875">
            <a:prstDash val="lg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D2C2A37-796D-A4AD-DD53-68B405868134}"/>
              </a:ext>
            </a:extLst>
          </p:cNvPr>
          <p:cNvSpPr/>
          <p:nvPr/>
        </p:nvSpPr>
        <p:spPr>
          <a:xfrm>
            <a:off x="1197843" y="4030656"/>
            <a:ext cx="940769" cy="24129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EC55AD-0260-963B-968A-3BF028877DD0}"/>
              </a:ext>
            </a:extLst>
          </p:cNvPr>
          <p:cNvSpPr txBox="1"/>
          <p:nvPr/>
        </p:nvSpPr>
        <p:spPr>
          <a:xfrm>
            <a:off x="2029326" y="3509961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-Q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0176AA-176B-2A75-B5CD-3546A3E0E5B3}"/>
              </a:ext>
            </a:extLst>
          </p:cNvPr>
          <p:cNvSpPr txBox="1"/>
          <p:nvPr/>
        </p:nvSpPr>
        <p:spPr>
          <a:xfrm>
            <a:off x="1360821" y="3667911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+J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653B70-7035-84D9-30CA-C9B7916C3E85}"/>
              </a:ext>
            </a:extLst>
          </p:cNvPr>
          <p:cNvSpPr txBox="1"/>
          <p:nvPr/>
        </p:nvSpPr>
        <p:spPr>
          <a:xfrm>
            <a:off x="161689" y="4472111"/>
            <a:ext cx="2966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=(+Q,-Q) </a:t>
            </a:r>
            <a:r>
              <a:rPr lang="en-US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attracts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5951F2-37FC-049A-340F-FA383BCA1673}"/>
              </a:ext>
            </a:extLst>
          </p:cNvPr>
          <p:cNvSpPr txBox="1"/>
          <p:nvPr/>
        </p:nvSpPr>
        <p:spPr>
          <a:xfrm>
            <a:off x="142307" y="4916365"/>
            <a:ext cx="2985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=(+J,+J) </a:t>
            </a:r>
            <a:r>
              <a:rPr lang="en-US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attracts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A39F88-0242-6266-7FA0-F72C18825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3" y="5535217"/>
            <a:ext cx="8891488" cy="1221184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FD80AE52-6BC5-FBEA-E6BD-4F2F71455EC3}"/>
              </a:ext>
            </a:extLst>
          </p:cNvPr>
          <p:cNvSpPr/>
          <p:nvPr/>
        </p:nvSpPr>
        <p:spPr>
          <a:xfrm>
            <a:off x="2270861" y="5914736"/>
            <a:ext cx="377892" cy="377792"/>
          </a:xfrm>
          <a:prstGeom prst="ellipse">
            <a:avLst/>
          </a:prstGeom>
          <a:solidFill>
            <a:srgbClr val="004C97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E99C10-BB46-74E3-C181-C7AFAB5E0872}"/>
              </a:ext>
            </a:extLst>
          </p:cNvPr>
          <p:cNvCxnSpPr>
            <a:cxnSpLocks/>
            <a:stCxn id="36" idx="3"/>
          </p:cNvCxnSpPr>
          <p:nvPr/>
        </p:nvCxnSpPr>
        <p:spPr>
          <a:xfrm flipH="1">
            <a:off x="574308" y="6103631"/>
            <a:ext cx="747060" cy="11230"/>
          </a:xfrm>
          <a:prstGeom prst="straightConnector1">
            <a:avLst/>
          </a:prstGeom>
          <a:ln w="15875">
            <a:prstDash val="lg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820A8A5-5D89-3D8F-8928-4ACBB6E88DAD}"/>
              </a:ext>
            </a:extLst>
          </p:cNvPr>
          <p:cNvSpPr/>
          <p:nvPr/>
        </p:nvSpPr>
        <p:spPr>
          <a:xfrm rot="10800000">
            <a:off x="1321368" y="5982985"/>
            <a:ext cx="940769" cy="24129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2FE64D-DCC0-6231-0662-F4764503D57A}"/>
              </a:ext>
            </a:extLst>
          </p:cNvPr>
          <p:cNvSpPr txBox="1"/>
          <p:nvPr/>
        </p:nvSpPr>
        <p:spPr>
          <a:xfrm>
            <a:off x="2152851" y="5462290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+Q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1F33C8-F45B-D59B-AD19-90C81B0B1F8B}"/>
              </a:ext>
            </a:extLst>
          </p:cNvPr>
          <p:cNvSpPr txBox="1"/>
          <p:nvPr/>
        </p:nvSpPr>
        <p:spPr>
          <a:xfrm>
            <a:off x="1484346" y="5620240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-J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9AE8BE-64BD-6D62-37BD-0312574DCB98}"/>
              </a:ext>
            </a:extLst>
          </p:cNvPr>
          <p:cNvSpPr txBox="1"/>
          <p:nvPr/>
        </p:nvSpPr>
        <p:spPr>
          <a:xfrm>
            <a:off x="148724" y="6348967"/>
            <a:ext cx="2985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both 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 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repel</a:t>
            </a:r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F6EAB05-24CB-B378-DB12-1FD42D6D6739}"/>
              </a:ext>
            </a:extLst>
          </p:cNvPr>
          <p:cNvSpPr/>
          <p:nvPr/>
        </p:nvSpPr>
        <p:spPr>
          <a:xfrm>
            <a:off x="108133" y="2447260"/>
            <a:ext cx="2885324" cy="4372240"/>
          </a:xfrm>
          <a:prstGeom prst="roundRect">
            <a:avLst>
              <a:gd name="adj" fmla="val 630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644CB1-3659-66B1-75D4-F3A3CFF3C7A4}"/>
              </a:ext>
            </a:extLst>
          </p:cNvPr>
          <p:cNvSpPr txBox="1"/>
          <p:nvPr/>
        </p:nvSpPr>
        <p:spPr>
          <a:xfrm>
            <a:off x="1474137" y="2417220"/>
            <a:ext cx="1864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beam-beam</a:t>
            </a:r>
            <a:endParaRPr lang="en-US" sz="1800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A3A13F0-78A7-E4D2-C8CE-990D948127B1}"/>
              </a:ext>
            </a:extLst>
          </p:cNvPr>
          <p:cNvSpPr/>
          <p:nvPr/>
        </p:nvSpPr>
        <p:spPr>
          <a:xfrm>
            <a:off x="3348001" y="3059233"/>
            <a:ext cx="377892" cy="37779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F51EB96-FDF6-85C1-EDA7-B10D6955864A}"/>
              </a:ext>
            </a:extLst>
          </p:cNvPr>
          <p:cNvCxnSpPr>
            <a:cxnSpLocks/>
            <a:stCxn id="87" idx="6"/>
          </p:cNvCxnSpPr>
          <p:nvPr/>
        </p:nvCxnSpPr>
        <p:spPr>
          <a:xfrm>
            <a:off x="3725893" y="3248129"/>
            <a:ext cx="1864794" cy="0"/>
          </a:xfrm>
          <a:prstGeom prst="straightConnector1">
            <a:avLst/>
          </a:prstGeom>
          <a:ln w="15875">
            <a:prstDash val="lg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66299C50-E29C-AFD0-4709-3CD73F692A2D}"/>
              </a:ext>
            </a:extLst>
          </p:cNvPr>
          <p:cNvSpPr/>
          <p:nvPr/>
        </p:nvSpPr>
        <p:spPr>
          <a:xfrm>
            <a:off x="3725893" y="3126611"/>
            <a:ext cx="940769" cy="24129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1FA204C-D69C-4214-6486-7A8C523E0FCC}"/>
              </a:ext>
            </a:extLst>
          </p:cNvPr>
          <p:cNvSpPr txBox="1"/>
          <p:nvPr/>
        </p:nvSpPr>
        <p:spPr>
          <a:xfrm>
            <a:off x="3191925" y="2494873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+Q</a:t>
            </a:r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FE83ADA-07C0-E5E6-00CF-3B0E3C624B81}"/>
              </a:ext>
            </a:extLst>
          </p:cNvPr>
          <p:cNvSpPr txBox="1"/>
          <p:nvPr/>
        </p:nvSpPr>
        <p:spPr>
          <a:xfrm>
            <a:off x="3833258" y="2664946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+J</a:t>
            </a:r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C4B6A5E-C755-65AA-CC9D-85F5AF32DB67}"/>
              </a:ext>
            </a:extLst>
          </p:cNvPr>
          <p:cNvSpPr txBox="1"/>
          <p:nvPr/>
        </p:nvSpPr>
        <p:spPr>
          <a:xfrm>
            <a:off x="3211307" y="4480136"/>
            <a:ext cx="2966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=(+Q,+Q) </a:t>
            </a:r>
            <a:r>
              <a:rPr lang="en-US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repels</a:t>
            </a:r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36451FF-7C0E-FE7F-B24E-2767663220EA}"/>
              </a:ext>
            </a:extLst>
          </p:cNvPr>
          <p:cNvSpPr txBox="1"/>
          <p:nvPr/>
        </p:nvSpPr>
        <p:spPr>
          <a:xfrm>
            <a:off x="3191925" y="4924390"/>
            <a:ext cx="2985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=(+J,+J) </a:t>
            </a:r>
            <a:r>
              <a:rPr lang="en-US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attracts</a:t>
            </a:r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E9DA0F3-5663-9573-1B06-61DA8688F882}"/>
              </a:ext>
            </a:extLst>
          </p:cNvPr>
          <p:cNvSpPr txBox="1"/>
          <p:nvPr/>
        </p:nvSpPr>
        <p:spPr>
          <a:xfrm>
            <a:off x="3166919" y="5713315"/>
            <a:ext cx="2985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Total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- 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repels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=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- </a:t>
            </a:r>
            <a:r>
              <a:rPr lang="el-G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β </a:t>
            </a:r>
            <a:r>
              <a:rPr lang="en-US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2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= 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/</a:t>
            </a: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γ</a:t>
            </a:r>
            <a:r>
              <a:rPr lang="en-US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2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AEBC0F53-1B69-F3B6-051B-AA8914176878}"/>
              </a:ext>
            </a:extLst>
          </p:cNvPr>
          <p:cNvSpPr/>
          <p:nvPr/>
        </p:nvSpPr>
        <p:spPr>
          <a:xfrm>
            <a:off x="3157751" y="2455285"/>
            <a:ext cx="2885324" cy="4372240"/>
          </a:xfrm>
          <a:prstGeom prst="roundRect">
            <a:avLst>
              <a:gd name="adj" fmla="val 630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063B97B-8809-C134-8218-7DC70FB41F79}"/>
              </a:ext>
            </a:extLst>
          </p:cNvPr>
          <p:cNvSpPr txBox="1"/>
          <p:nvPr/>
        </p:nvSpPr>
        <p:spPr>
          <a:xfrm>
            <a:off x="4523755" y="2425245"/>
            <a:ext cx="1864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space-charge</a:t>
            </a:r>
            <a:endParaRPr lang="en-US" sz="1800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4C57955-2FA2-8E08-9E8A-C463D87A391B}"/>
              </a:ext>
            </a:extLst>
          </p:cNvPr>
          <p:cNvSpPr/>
          <p:nvPr/>
        </p:nvSpPr>
        <p:spPr>
          <a:xfrm>
            <a:off x="3307900" y="3991278"/>
            <a:ext cx="377892" cy="37779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EFEDD7D-D563-6033-ED6B-70E80B4D2821}"/>
              </a:ext>
            </a:extLst>
          </p:cNvPr>
          <p:cNvCxnSpPr>
            <a:cxnSpLocks/>
            <a:stCxn id="107" idx="6"/>
          </p:cNvCxnSpPr>
          <p:nvPr/>
        </p:nvCxnSpPr>
        <p:spPr>
          <a:xfrm>
            <a:off x="3685792" y="4180174"/>
            <a:ext cx="1864794" cy="0"/>
          </a:xfrm>
          <a:prstGeom prst="straightConnector1">
            <a:avLst/>
          </a:prstGeom>
          <a:ln w="15875">
            <a:prstDash val="lg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9B711AAA-4BE1-86F4-4390-CAF1C4F97C73}"/>
              </a:ext>
            </a:extLst>
          </p:cNvPr>
          <p:cNvSpPr/>
          <p:nvPr/>
        </p:nvSpPr>
        <p:spPr>
          <a:xfrm>
            <a:off x="3685792" y="4058656"/>
            <a:ext cx="940769" cy="24129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FBC183-9325-6163-0021-42BFD6E84A81}"/>
              </a:ext>
            </a:extLst>
          </p:cNvPr>
          <p:cNvSpPr txBox="1"/>
          <p:nvPr/>
        </p:nvSpPr>
        <p:spPr>
          <a:xfrm>
            <a:off x="3793157" y="3596991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+J</a:t>
            </a:r>
            <a:endParaRPr lang="en-US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57C030E4-401F-181C-A9DB-ED81159189DA}"/>
              </a:ext>
            </a:extLst>
          </p:cNvPr>
          <p:cNvSpPr/>
          <p:nvPr/>
        </p:nvSpPr>
        <p:spPr>
          <a:xfrm>
            <a:off x="6378359" y="3048008"/>
            <a:ext cx="377892" cy="37779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D424AFD-42BE-920C-D05C-F6B57601A03C}"/>
              </a:ext>
            </a:extLst>
          </p:cNvPr>
          <p:cNvCxnSpPr>
            <a:cxnSpLocks/>
            <a:stCxn id="111" idx="6"/>
          </p:cNvCxnSpPr>
          <p:nvPr/>
        </p:nvCxnSpPr>
        <p:spPr>
          <a:xfrm>
            <a:off x="6756251" y="3236904"/>
            <a:ext cx="1864794" cy="0"/>
          </a:xfrm>
          <a:prstGeom prst="straightConnector1">
            <a:avLst/>
          </a:prstGeom>
          <a:ln w="15875">
            <a:prstDash val="lg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92BA6084-1ADF-60B7-C36A-EE05175DFA26}"/>
              </a:ext>
            </a:extLst>
          </p:cNvPr>
          <p:cNvSpPr/>
          <p:nvPr/>
        </p:nvSpPr>
        <p:spPr>
          <a:xfrm>
            <a:off x="6756251" y="3115386"/>
            <a:ext cx="940769" cy="24129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391195D-7C94-B3F5-BCC0-355BE2C96D13}"/>
              </a:ext>
            </a:extLst>
          </p:cNvPr>
          <p:cNvSpPr txBox="1"/>
          <p:nvPr/>
        </p:nvSpPr>
        <p:spPr>
          <a:xfrm>
            <a:off x="6222283" y="2483648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+Q</a:t>
            </a:r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757B858-FCA5-9FB6-1083-72D46D05E97C}"/>
              </a:ext>
            </a:extLst>
          </p:cNvPr>
          <p:cNvSpPr txBox="1"/>
          <p:nvPr/>
        </p:nvSpPr>
        <p:spPr>
          <a:xfrm>
            <a:off x="6863616" y="2653721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+J</a:t>
            </a:r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C5563B9-80EB-136E-FA7D-33CF466E6710}"/>
              </a:ext>
            </a:extLst>
          </p:cNvPr>
          <p:cNvSpPr txBox="1"/>
          <p:nvPr/>
        </p:nvSpPr>
        <p:spPr>
          <a:xfrm>
            <a:off x="6224168" y="5056925"/>
            <a:ext cx="2966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=(+Q,-Q) </a:t>
            </a:r>
            <a:r>
              <a:rPr lang="en-US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attracts</a:t>
            </a:r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6C9417E-1100-BFA4-FD15-8296AA985FD2}"/>
              </a:ext>
            </a:extLst>
          </p:cNvPr>
          <p:cNvSpPr txBox="1"/>
          <p:nvPr/>
        </p:nvSpPr>
        <p:spPr>
          <a:xfrm>
            <a:off x="6195696" y="5480986"/>
            <a:ext cx="2985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=(+J,-J) </a:t>
            </a:r>
            <a:r>
              <a:rPr lang="en-US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repels</a:t>
            </a:r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F555954-3751-0D83-F7B2-940A8A3D7818}"/>
              </a:ext>
            </a:extLst>
          </p:cNvPr>
          <p:cNvSpPr txBox="1"/>
          <p:nvPr/>
        </p:nvSpPr>
        <p:spPr>
          <a:xfrm>
            <a:off x="6163967" y="5933468"/>
            <a:ext cx="2985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Diff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- F</a:t>
            </a:r>
            <a:r>
              <a:rPr lang="en-US" b="1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attracts,</a:t>
            </a:r>
          </a:p>
          <a:p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eg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skin-eff 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ΔF ~ </a:t>
            </a: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F</a:t>
            </a:r>
            <a:r>
              <a:rPr lang="en-US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l-G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43141155-C54C-A485-7B4A-40210D3634E3}"/>
              </a:ext>
            </a:extLst>
          </p:cNvPr>
          <p:cNvSpPr/>
          <p:nvPr/>
        </p:nvSpPr>
        <p:spPr>
          <a:xfrm>
            <a:off x="6188109" y="2444060"/>
            <a:ext cx="2885324" cy="4372240"/>
          </a:xfrm>
          <a:prstGeom prst="roundRect">
            <a:avLst>
              <a:gd name="adj" fmla="val 630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8E62104-F3B7-2376-CF3D-ABB8865AE7F8}"/>
              </a:ext>
            </a:extLst>
          </p:cNvPr>
          <p:cNvSpPr txBox="1"/>
          <p:nvPr/>
        </p:nvSpPr>
        <p:spPr>
          <a:xfrm>
            <a:off x="7525238" y="2414020"/>
            <a:ext cx="1864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induced fields</a:t>
            </a:r>
            <a:endParaRPr lang="en-US" sz="1800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E68C347-4520-97E0-83DB-CEB82167E569}"/>
              </a:ext>
            </a:extLst>
          </p:cNvPr>
          <p:cNvSpPr/>
          <p:nvPr/>
        </p:nvSpPr>
        <p:spPr>
          <a:xfrm>
            <a:off x="6338258" y="4278437"/>
            <a:ext cx="377892" cy="377792"/>
          </a:xfrm>
          <a:prstGeom prst="ellipse">
            <a:avLst/>
          </a:prstGeom>
          <a:solidFill>
            <a:srgbClr val="FFC000"/>
          </a:solidFill>
          <a:ln>
            <a:prstDash val="sysDash"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1F37B6F-1918-337E-645C-D17B195713F6}"/>
              </a:ext>
            </a:extLst>
          </p:cNvPr>
          <p:cNvCxnSpPr>
            <a:cxnSpLocks/>
            <a:stCxn id="121" idx="6"/>
          </p:cNvCxnSpPr>
          <p:nvPr/>
        </p:nvCxnSpPr>
        <p:spPr>
          <a:xfrm>
            <a:off x="6716150" y="4467333"/>
            <a:ext cx="1864794" cy="0"/>
          </a:xfrm>
          <a:prstGeom prst="straightConnector1">
            <a:avLst/>
          </a:prstGeom>
          <a:ln w="15875"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3" name="Arrow: Right 122">
            <a:extLst>
              <a:ext uri="{FF2B5EF4-FFF2-40B4-BE49-F238E27FC236}">
                <a16:creationId xmlns:a16="http://schemas.microsoft.com/office/drawing/2014/main" id="{88D92466-CEDD-4718-92EC-4A0D228127CB}"/>
              </a:ext>
            </a:extLst>
          </p:cNvPr>
          <p:cNvSpPr/>
          <p:nvPr/>
        </p:nvSpPr>
        <p:spPr>
          <a:xfrm rot="10800000">
            <a:off x="6716150" y="4345815"/>
            <a:ext cx="940769" cy="241293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05A8106-5C42-316A-DAD2-2E6FB8F738CE}"/>
              </a:ext>
            </a:extLst>
          </p:cNvPr>
          <p:cNvSpPr txBox="1"/>
          <p:nvPr/>
        </p:nvSpPr>
        <p:spPr>
          <a:xfrm>
            <a:off x="7122717" y="4558672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-J</a:t>
            </a:r>
            <a:endParaRPr lang="en-US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F85D731-E90C-C64E-F579-5582A6936570}"/>
              </a:ext>
            </a:extLst>
          </p:cNvPr>
          <p:cNvSpPr txBox="1"/>
          <p:nvPr/>
        </p:nvSpPr>
        <p:spPr>
          <a:xfrm>
            <a:off x="6231385" y="4617149"/>
            <a:ext cx="664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51BF1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-Q</a:t>
            </a:r>
            <a:endParaRPr lang="en-US" dirty="0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AFB8600-102C-0E7F-6372-1EAE2A21302B}"/>
              </a:ext>
            </a:extLst>
          </p:cNvPr>
          <p:cNvCxnSpPr/>
          <p:nvPr/>
        </p:nvCxnSpPr>
        <p:spPr>
          <a:xfrm>
            <a:off x="6195696" y="3827823"/>
            <a:ext cx="284017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CAD9A604-54F3-A5B5-EBB1-C89B683A3741}"/>
              </a:ext>
            </a:extLst>
          </p:cNvPr>
          <p:cNvSpPr txBox="1"/>
          <p:nvPr/>
        </p:nvSpPr>
        <p:spPr>
          <a:xfrm>
            <a:off x="7493176" y="3837929"/>
            <a:ext cx="1422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conducting surface</a:t>
            </a:r>
            <a:endParaRPr lang="en-US" sz="1100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3B960BC-9641-72BA-6FE8-B73D4C6881E7}"/>
              </a:ext>
            </a:extLst>
          </p:cNvPr>
          <p:cNvSpPr txBox="1"/>
          <p:nvPr/>
        </p:nvSpPr>
        <p:spPr>
          <a:xfrm>
            <a:off x="8712841" y="3780200"/>
            <a:ext cx="437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δ</a:t>
            </a:r>
            <a:endParaRPr lang="en-US" sz="1800" dirty="0"/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BA627D3-F7DC-5E48-1011-E88E41673D8B}"/>
              </a:ext>
            </a:extLst>
          </p:cNvPr>
          <p:cNvCxnSpPr>
            <a:cxnSpLocks/>
          </p:cNvCxnSpPr>
          <p:nvPr/>
        </p:nvCxnSpPr>
        <p:spPr>
          <a:xfrm>
            <a:off x="8815853" y="3223147"/>
            <a:ext cx="0" cy="544168"/>
          </a:xfrm>
          <a:prstGeom prst="straightConnector1">
            <a:avLst/>
          </a:prstGeom>
          <a:ln>
            <a:solidFill>
              <a:schemeClr val="tx1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130451BD-AB23-D1F3-642F-022CC78203E9}"/>
              </a:ext>
            </a:extLst>
          </p:cNvPr>
          <p:cNvSpPr txBox="1"/>
          <p:nvPr/>
        </p:nvSpPr>
        <p:spPr>
          <a:xfrm>
            <a:off x="8757962" y="3314579"/>
            <a:ext cx="437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R</a:t>
            </a:r>
            <a:endParaRPr 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296B1C1-FDF2-E1C9-70CB-07E1AF333582}"/>
                  </a:ext>
                </a:extLst>
              </p:cNvPr>
              <p:cNvSpPr txBox="1"/>
              <p:nvPr/>
            </p:nvSpPr>
            <p:spPr>
              <a:xfrm>
                <a:off x="8810869" y="6284178"/>
                <a:ext cx="183960" cy="466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296B1C1-FDF2-E1C9-70CB-07E1AF333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869" y="6284178"/>
                <a:ext cx="183960" cy="4665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52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5" grpId="0"/>
      <p:bldP spid="7" grpId="0" animBg="1"/>
      <p:bldP spid="8" grpId="0" animBg="1"/>
      <p:bldP spid="13" grpId="0" animBg="1"/>
      <p:bldP spid="15" grpId="0"/>
      <p:bldP spid="16" grpId="0"/>
      <p:bldP spid="19" grpId="0" animBg="1"/>
      <p:bldP spid="21" grpId="0" animBg="1"/>
      <p:bldP spid="25" grpId="0"/>
      <p:bldP spid="26" grpId="0"/>
      <p:bldP spid="29" grpId="0"/>
      <p:bldP spid="31" grpId="0"/>
      <p:bldP spid="34" grpId="0" animBg="1"/>
      <p:bldP spid="36" grpId="0" animBg="1"/>
      <p:bldP spid="37" grpId="0"/>
      <p:bldP spid="38" grpId="0"/>
      <p:bldP spid="40" grpId="0"/>
      <p:bldP spid="41" grpId="0" animBg="1"/>
      <p:bldP spid="43" grpId="0"/>
      <p:bldP spid="87" grpId="0" animBg="1"/>
      <p:bldP spid="89" grpId="0" animBg="1"/>
      <p:bldP spid="90" grpId="0"/>
      <p:bldP spid="91" grpId="0"/>
      <p:bldP spid="97" grpId="0"/>
      <p:bldP spid="98" grpId="0"/>
      <p:bldP spid="104" grpId="0"/>
      <p:bldP spid="105" grpId="0" animBg="1"/>
      <p:bldP spid="106" grpId="0"/>
      <p:bldP spid="107" grpId="0" animBg="1"/>
      <p:bldP spid="109" grpId="0" animBg="1"/>
      <p:bldP spid="110" grpId="0"/>
      <p:bldP spid="111" grpId="0" animBg="1"/>
      <p:bldP spid="113" grpId="0" animBg="1"/>
      <p:bldP spid="114" grpId="0"/>
      <p:bldP spid="115" grpId="0"/>
      <p:bldP spid="116" grpId="0"/>
      <p:bldP spid="117" grpId="0"/>
      <p:bldP spid="118" grpId="0"/>
      <p:bldP spid="119" grpId="0" animBg="1"/>
      <p:bldP spid="120" grpId="0"/>
      <p:bldP spid="121" grpId="0" animBg="1"/>
      <p:bldP spid="123" grpId="0" animBg="1"/>
      <p:bldP spid="124" grpId="0"/>
      <p:bldP spid="125" grpId="0"/>
      <p:bldP spid="129" grpId="0"/>
      <p:bldP spid="131" grpId="0"/>
      <p:bldP spid="135" grpId="0"/>
      <p:bldP spid="1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7C19-EC7E-41B0-BDA8-FCDA62EC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05"/>
            <a:ext cx="8440738" cy="76517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RHIC pp 2015 </a:t>
            </a:r>
            <a:r>
              <a:rPr lang="en-US" dirty="0" err="1">
                <a:solidFill>
                  <a:srgbClr val="0070C0"/>
                </a:solidFill>
              </a:rPr>
              <a:t>elens</a:t>
            </a:r>
            <a:r>
              <a:rPr lang="en-US" dirty="0">
                <a:solidFill>
                  <a:srgbClr val="0070C0"/>
                </a:solidFill>
              </a:rPr>
              <a:t> in Ops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71135-D52A-474C-B5CC-5A11CB45C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81BD7-23D9-4E68-8B46-5DDA7C726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911" y="67704"/>
            <a:ext cx="3060088" cy="1373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F82684-125F-493B-99AD-7BA7153B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5" y="1589645"/>
            <a:ext cx="6362700" cy="5200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BB647B-CFFC-455E-A3DE-537E9057E567}"/>
              </a:ext>
            </a:extLst>
          </p:cNvPr>
          <p:cNvSpPr txBox="1"/>
          <p:nvPr/>
        </p:nvSpPr>
        <p:spPr>
          <a:xfrm>
            <a:off x="5969228" y="1988506"/>
            <a:ext cx="30600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With 0.6A, 2.1m long, 5 kV e-beam, essentially: </a:t>
            </a:r>
          </a:p>
          <a:p>
            <a:r>
              <a:rPr lang="en-US" dirty="0"/>
              <a:t>- one out of 2 IP head-on effect cancelled, </a:t>
            </a:r>
          </a:p>
          <a:p>
            <a:pPr marL="342900" indent="-342900">
              <a:buFontTx/>
              <a:buChar char="-"/>
            </a:pPr>
            <a:r>
              <a:rPr lang="en-US" dirty="0"/>
              <a:t>max allowed beam intensity increased by ~40%, </a:t>
            </a:r>
          </a:p>
          <a:p>
            <a:pPr marL="342900" indent="-342900">
              <a:buFontTx/>
              <a:buChar char="-"/>
            </a:pPr>
            <a:r>
              <a:rPr lang="en-US" dirty="0"/>
              <a:t>peak average </a:t>
            </a:r>
            <a:r>
              <a:rPr lang="en-US" dirty="0" err="1"/>
              <a:t>lumi</a:t>
            </a:r>
            <a:r>
              <a:rPr lang="en-US" dirty="0"/>
              <a:t> ~tripled, averaged </a:t>
            </a:r>
            <a:r>
              <a:rPr lang="en-US" dirty="0" err="1"/>
              <a:t>lumi</a:t>
            </a:r>
            <a:r>
              <a:rPr lang="en-US" dirty="0"/>
              <a:t> ~ doubled</a:t>
            </a:r>
          </a:p>
        </p:txBody>
      </p:sp>
    </p:spTree>
    <p:extLst>
      <p:ext uri="{BB962C8B-B14F-4D97-AF65-F5344CB8AC3E}">
        <p14:creationId xmlns:p14="http://schemas.microsoft.com/office/powerpoint/2010/main" val="925530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13F5-9B13-4B96-88EE-DD089319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249881"/>
            <a:ext cx="8686800" cy="1052933"/>
          </a:xfrm>
        </p:spPr>
        <p:txBody>
          <a:bodyPr/>
          <a:lstStyle/>
          <a:p>
            <a:r>
              <a:rPr lang="en-US" dirty="0"/>
              <a:t>Approach #4 : Wire Compensation </a:t>
            </a:r>
            <a:br>
              <a:rPr lang="en-US" dirty="0"/>
            </a:br>
            <a:r>
              <a:rPr lang="en-US" dirty="0"/>
              <a:t>of Long Range Beam-Beam Interactions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4E68C-A1BD-4563-9B0F-D78654C4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66E1D-BF37-4F44-904F-F9027079AA14}"/>
              </a:ext>
            </a:extLst>
          </p:cNvPr>
          <p:cNvSpPr txBox="1"/>
          <p:nvPr/>
        </p:nvSpPr>
        <p:spPr>
          <a:xfrm>
            <a:off x="228600" y="1421331"/>
            <a:ext cx="3840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Fields of separated </a:t>
            </a:r>
            <a:r>
              <a:rPr lang="en-US" i="1" dirty="0">
                <a:solidFill>
                  <a:srgbClr val="051BF1"/>
                </a:solidFill>
              </a:rPr>
              <a:t>p+ </a:t>
            </a:r>
            <a:r>
              <a:rPr lang="en-US" dirty="0">
                <a:solidFill>
                  <a:srgbClr val="051BF1"/>
                </a:solidFill>
              </a:rPr>
              <a:t>beam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E~N</a:t>
            </a:r>
            <a:r>
              <a:rPr lang="en-US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IPs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B = 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75F03-D55B-4BEF-9EE7-95F93D5FE731}"/>
              </a:ext>
            </a:extLst>
          </p:cNvPr>
          <p:cNvSpPr txBox="1"/>
          <p:nvPr/>
        </p:nvSpPr>
        <p:spPr>
          <a:xfrm>
            <a:off x="71052" y="2621660"/>
            <a:ext cx="4405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Field of separated </a:t>
            </a:r>
            <a:r>
              <a:rPr lang="en-US" dirty="0">
                <a:solidFill>
                  <a:srgbClr val="FF0000"/>
                </a:solidFill>
              </a:rPr>
              <a:t>conductor (wire)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E=0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B~2J</a:t>
            </a:r>
            <a:r>
              <a:rPr lang="en-US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84D329-2BEA-4DFA-A40B-B84F20355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35" y="4452305"/>
            <a:ext cx="5053795" cy="2591046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DDDEDE7A-3BA3-4866-BF93-EEF417AEC719}"/>
              </a:ext>
            </a:extLst>
          </p:cNvPr>
          <p:cNvSpPr/>
          <p:nvPr/>
        </p:nvSpPr>
        <p:spPr>
          <a:xfrm>
            <a:off x="1713470" y="4047884"/>
            <a:ext cx="1466335" cy="3282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67FDB-993B-4F32-93A5-A00E51562BE0}"/>
              </a:ext>
            </a:extLst>
          </p:cNvPr>
          <p:cNvSpPr txBox="1"/>
          <p:nvPr/>
        </p:nvSpPr>
        <p:spPr>
          <a:xfrm>
            <a:off x="49358" y="4528235"/>
            <a:ext cx="5053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Combined effects of </a:t>
            </a:r>
            <a:r>
              <a:rPr lang="en-US" dirty="0">
                <a:solidFill>
                  <a:srgbClr val="051BF1"/>
                </a:solidFill>
              </a:rPr>
              <a:t>p+ beam</a:t>
            </a:r>
            <a:r>
              <a:rPr lang="en-US" dirty="0">
                <a:solidFill>
                  <a:srgbClr val="000000"/>
                </a:solidFill>
              </a:rPr>
              <a:t> + </a:t>
            </a:r>
            <a:r>
              <a:rPr lang="en-US" dirty="0">
                <a:solidFill>
                  <a:srgbClr val="FF0000"/>
                </a:solidFill>
              </a:rPr>
              <a:t>e- beam</a:t>
            </a:r>
            <a:r>
              <a:rPr lang="en-US" dirty="0">
                <a:solidFill>
                  <a:srgbClr val="000000"/>
                </a:solidFill>
              </a:rPr>
              <a:t> will cancel out if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wire is placed at the same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wire kick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J</a:t>
            </a:r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x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length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matches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IPs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464085-ED9A-4CE4-9986-4E519A03C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7286" y="1212872"/>
            <a:ext cx="4916714" cy="35698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6BE3B-DE97-4361-88BD-793E9E0E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485143"/>
            <a:ext cx="5373688" cy="380704"/>
          </a:xfrm>
        </p:spPr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1EA055-99E9-4271-A2EF-6615AA4033CB}"/>
              </a:ext>
            </a:extLst>
          </p:cNvPr>
          <p:cNvSpPr txBox="1"/>
          <p:nvPr/>
        </p:nvSpPr>
        <p:spPr>
          <a:xfrm>
            <a:off x="-24712" y="6375696"/>
            <a:ext cx="4596712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0" i="1" u="none" strike="noStrike" baseline="0" dirty="0">
                <a:solidFill>
                  <a:srgbClr val="000000"/>
                </a:solidFill>
                <a:latin typeface="TeXGyreTermesX-Regular"/>
              </a:rPr>
              <a:t>(</a:t>
            </a:r>
            <a:r>
              <a:rPr lang="en-US" sz="2400" b="0" i="1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J.P.Koutchouk</a:t>
            </a:r>
            <a:r>
              <a:rPr lang="en-US" sz="2400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, </a:t>
            </a:r>
            <a:r>
              <a:rPr lang="en-US" sz="2400" b="0" i="1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G.Sterbini</a:t>
            </a:r>
            <a:r>
              <a:rPr lang="en-US" sz="2400" b="0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eXGyreTermesX-Regular"/>
              </a:rPr>
              <a:t> et al)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002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13F5-9B13-4B96-88EE-DD089319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249881"/>
            <a:ext cx="8686800" cy="1052933"/>
          </a:xfrm>
        </p:spPr>
        <p:txBody>
          <a:bodyPr/>
          <a:lstStyle/>
          <a:p>
            <a:r>
              <a:rPr lang="en-US" dirty="0"/>
              <a:t>Wire Compensation in the LHC (2018)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4E68C-A1BD-4563-9B0F-D78654C4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8A44D-C8A4-497C-923E-E071C2505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161"/>
            <a:ext cx="7627300" cy="5371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8745-9366-47F3-81BF-08825A01E798}"/>
              </a:ext>
            </a:extLst>
          </p:cNvPr>
          <p:cNvSpPr txBox="1"/>
          <p:nvPr/>
        </p:nvSpPr>
        <p:spPr>
          <a:xfrm>
            <a:off x="7554097" y="906161"/>
            <a:ext cx="15322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Proton losses in </a:t>
            </a:r>
            <a:r>
              <a:rPr lang="en-US" sz="1600" dirty="0" err="1">
                <a:solidFill>
                  <a:srgbClr val="000000"/>
                </a:solidFill>
              </a:rPr>
              <a:t>collisons</a:t>
            </a:r>
            <a:r>
              <a:rPr lang="en-US" sz="1600" dirty="0">
                <a:solidFill>
                  <a:srgbClr val="000000"/>
                </a:solidFill>
              </a:rPr>
              <a:t> are due to: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Luminosity burn up </a:t>
            </a:r>
            <a:r>
              <a:rPr lang="en-US" sz="1600" i="1" dirty="0" err="1">
                <a:solidFill>
                  <a:srgbClr val="C00000"/>
                </a:solidFill>
              </a:rPr>
              <a:t>dN</a:t>
            </a:r>
            <a:r>
              <a:rPr lang="en-US" sz="1600" i="1" dirty="0">
                <a:solidFill>
                  <a:srgbClr val="C00000"/>
                </a:solidFill>
              </a:rPr>
              <a:t>/dt=-L</a:t>
            </a:r>
            <a:r>
              <a:rPr lang="en-US" sz="1600" dirty="0">
                <a:solidFill>
                  <a:srgbClr val="000000"/>
                </a:solidFill>
              </a:rPr>
              <a:t>x80 </a:t>
            </a:r>
            <a:r>
              <a:rPr lang="en-US" sz="1600" dirty="0" err="1">
                <a:solidFill>
                  <a:srgbClr val="000000"/>
                </a:solidFill>
              </a:rPr>
              <a:t>mbarn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and beam-beam effects - </a:t>
            </a:r>
          </a:p>
          <a:p>
            <a:r>
              <a:rPr lang="en-US" sz="1600" dirty="0">
                <a:solidFill>
                  <a:srgbClr val="051BF1"/>
                </a:solidFill>
              </a:rPr>
              <a:t>different for regular and PACMAN bunches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So, plotted is </a:t>
            </a:r>
            <a:r>
              <a:rPr lang="en-US" sz="1600" i="1" dirty="0" err="1">
                <a:solidFill>
                  <a:srgbClr val="C00000"/>
                </a:solidFill>
              </a:rPr>
              <a:t>dN</a:t>
            </a:r>
            <a:r>
              <a:rPr lang="en-US" sz="1600" i="1" dirty="0">
                <a:solidFill>
                  <a:srgbClr val="C00000"/>
                </a:solidFill>
              </a:rPr>
              <a:t>/dt/</a:t>
            </a:r>
            <a:r>
              <a:rPr lang="en-US" sz="1600" i="1" dirty="0" err="1">
                <a:solidFill>
                  <a:srgbClr val="C00000"/>
                </a:solidFill>
              </a:rPr>
              <a:t>Lumi</a:t>
            </a:r>
            <a:endParaRPr lang="en-US" sz="1600" i="1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for regular and PACMAN bunches</a:t>
            </a:r>
          </a:p>
          <a:p>
            <a:endParaRPr lang="en-US" sz="1600" i="1" dirty="0">
              <a:solidFill>
                <a:srgbClr val="C00000"/>
              </a:solidFill>
            </a:endParaRPr>
          </a:p>
          <a:p>
            <a:endParaRPr lang="en-US" sz="1600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1E318EE1-1FD7-4F1B-8BC6-3B632EECBDC3}"/>
              </a:ext>
            </a:extLst>
          </p:cNvPr>
          <p:cNvSpPr/>
          <p:nvPr/>
        </p:nvSpPr>
        <p:spPr>
          <a:xfrm>
            <a:off x="7241997" y="2133600"/>
            <a:ext cx="238897" cy="105293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66473-A0C5-4333-9760-C53ACDAE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182625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2729E-27FD-4C55-AAC5-4E1BEC25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topics also include…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8AF74-2DCC-4DBC-B558-5AD72C6A2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3119"/>
            <a:ext cx="8672513" cy="5267947"/>
          </a:xfrm>
        </p:spPr>
        <p:txBody>
          <a:bodyPr/>
          <a:lstStyle/>
          <a:p>
            <a:pPr algn="l"/>
            <a:r>
              <a:rPr lang="en-US" sz="3600" dirty="0">
                <a:latin typeface="+mn-lt"/>
              </a:rPr>
              <a:t>Beam</a:t>
            </a:r>
            <a:r>
              <a:rPr lang="en-US" sz="3600" b="0" i="0" u="none" strike="noStrike" baseline="0" dirty="0">
                <a:latin typeface="+mn-lt"/>
              </a:rPr>
              <a:t>-beam effects in linear colliders</a:t>
            </a:r>
          </a:p>
          <a:p>
            <a:r>
              <a:rPr lang="en-US" sz="3600" dirty="0" err="1">
                <a:latin typeface="+mn-lt"/>
              </a:rPr>
              <a:t>Beamstrahlung</a:t>
            </a:r>
            <a:endParaRPr lang="en-US" sz="3600" dirty="0">
              <a:latin typeface="+mn-lt"/>
            </a:endParaRPr>
          </a:p>
          <a:p>
            <a:pPr algn="l"/>
            <a:r>
              <a:rPr lang="en-US" sz="3600" b="0" i="0" u="none" strike="noStrike" baseline="0" dirty="0">
                <a:latin typeface="+mn-lt"/>
              </a:rPr>
              <a:t>Asymmetric beams</a:t>
            </a:r>
          </a:p>
          <a:p>
            <a:pPr algn="l"/>
            <a:r>
              <a:rPr lang="en-US" sz="3600" b="0" i="0" u="none" strike="noStrike" baseline="0" dirty="0" err="1">
                <a:latin typeface="+mn-lt"/>
              </a:rPr>
              <a:t>Synchrobetatron</a:t>
            </a:r>
            <a:r>
              <a:rPr lang="en-US" sz="3600" b="0" i="0" u="none" strike="noStrike" baseline="0" dirty="0">
                <a:latin typeface="+mn-lt"/>
              </a:rPr>
              <a:t> coupling</a:t>
            </a:r>
          </a:p>
          <a:p>
            <a:pPr algn="l"/>
            <a:r>
              <a:rPr lang="en-US" sz="3600" dirty="0">
                <a:latin typeface="+mn-lt"/>
              </a:rPr>
              <a:t>Crabbed and crab-waist schemes</a:t>
            </a:r>
            <a:endParaRPr lang="en-US" sz="3600" b="0" i="0" u="none" strike="noStrike" baseline="0" dirty="0">
              <a:latin typeface="+mn-lt"/>
            </a:endParaRPr>
          </a:p>
          <a:p>
            <a:pPr algn="l"/>
            <a:r>
              <a:rPr lang="en-US" sz="3600" b="0" i="0" u="none" strike="noStrike" baseline="0" dirty="0" err="1">
                <a:latin typeface="+mn-lt"/>
              </a:rPr>
              <a:t>Monochromatization</a:t>
            </a:r>
            <a:endParaRPr lang="en-US" sz="3600" b="0" i="0" u="none" strike="noStrike" baseline="0" dirty="0">
              <a:latin typeface="+mn-lt"/>
            </a:endParaRPr>
          </a:p>
          <a:p>
            <a:pPr algn="l"/>
            <a:r>
              <a:rPr lang="en-US" sz="3600" b="0" i="0" u="none" strike="noStrike" baseline="0" dirty="0">
                <a:latin typeface="+mn-lt"/>
              </a:rPr>
              <a:t>Beam-beam simulation codes</a:t>
            </a:r>
          </a:p>
          <a:p>
            <a:pPr marL="0" indent="0" algn="l">
              <a:buNone/>
            </a:pPr>
            <a:r>
              <a:rPr lang="en-US" sz="3600" b="0" i="0" u="none" strike="noStrike" baseline="0" dirty="0">
                <a:latin typeface="+mn-lt"/>
              </a:rPr>
              <a:t>... e</a:t>
            </a:r>
            <a:r>
              <a:rPr lang="en-US" sz="3600" dirty="0">
                <a:latin typeface="+mn-lt"/>
              </a:rPr>
              <a:t>tc.</a:t>
            </a:r>
            <a:endParaRPr lang="en-US" sz="44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BAC1B-7B1B-4126-A33C-5BAD8C7F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71B84-9D81-44F0-90EC-AFD199D3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704813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8DD9-B0BA-4903-8E54-8702F1A27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26B1-A7A7-2537-FADE-76CCF601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618" y="923828"/>
            <a:ext cx="6702457" cy="1310324"/>
          </a:xfrm>
        </p:spPr>
        <p:txBody>
          <a:bodyPr/>
          <a:lstStyle/>
          <a:p>
            <a:pPr algn="ctr"/>
            <a:r>
              <a:rPr lang="en-US" sz="6600" dirty="0"/>
              <a:t>BREAK (!...?)</a:t>
            </a:r>
            <a:br>
              <a:rPr lang="en-US" sz="6600" dirty="0"/>
            </a:br>
            <a:br>
              <a:rPr lang="en-US" sz="6600" dirty="0"/>
            </a:br>
            <a:r>
              <a:rPr lang="en-US" sz="6600" dirty="0">
                <a:solidFill>
                  <a:srgbClr val="7030A0"/>
                </a:solidFill>
              </a:rPr>
              <a:t>SPACE-CHARGE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8E9F4-95ED-B4D7-8ED6-A5E55AEEA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54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Intense Beams : Forces and Losses (1)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  <a:endParaRPr lang="en-US" b="1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53890" y="1380979"/>
            <a:ext cx="3086100" cy="583826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 err="1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endParaRPr lang="en-US" sz="2800" b="1" i="1" dirty="0">
              <a:solidFill>
                <a:srgbClr val="1D40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1D40A3"/>
                </a:solidFill>
              </a:rPr>
              <a:t>Electric Force Repels</a:t>
            </a:r>
          </a:p>
        </p:txBody>
      </p:sp>
      <p:sp>
        <p:nvSpPr>
          <p:cNvPr id="8" name="Oval 7"/>
          <p:cNvSpPr/>
          <p:nvPr/>
        </p:nvSpPr>
        <p:spPr>
          <a:xfrm>
            <a:off x="2285999" y="1976522"/>
            <a:ext cx="904008" cy="92254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387436" y="2344477"/>
            <a:ext cx="3408218" cy="1662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406036" y="3752243"/>
            <a:ext cx="3408218" cy="1662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87774" y="206637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FFFFFF"/>
                </a:solidFill>
              </a:rPr>
              <a:t>p+</a:t>
            </a:r>
          </a:p>
        </p:txBody>
      </p:sp>
      <p:sp>
        <p:nvSpPr>
          <p:cNvPr id="15" name="Oval 14"/>
          <p:cNvSpPr/>
          <p:nvPr/>
        </p:nvSpPr>
        <p:spPr>
          <a:xfrm>
            <a:off x="2285999" y="3321326"/>
            <a:ext cx="904008" cy="92254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11678" y="346880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FFFFFF"/>
                </a:solidFill>
              </a:rPr>
              <a:t>p+</a:t>
            </a:r>
          </a:p>
        </p:txBody>
      </p:sp>
      <p:sp>
        <p:nvSpPr>
          <p:cNvPr id="14" name="Up Arrow 13"/>
          <p:cNvSpPr/>
          <p:nvPr/>
        </p:nvSpPr>
        <p:spPr>
          <a:xfrm>
            <a:off x="4395353" y="1278083"/>
            <a:ext cx="540327" cy="966354"/>
          </a:xfrm>
          <a:prstGeom prst="upArrow">
            <a:avLst/>
          </a:prstGeom>
          <a:gradFill>
            <a:gsLst>
              <a:gs pos="0">
                <a:srgbClr val="1D40A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10800000">
            <a:off x="4395351" y="2610772"/>
            <a:ext cx="540327" cy="710554"/>
          </a:xfrm>
          <a:prstGeom prst="upArrow">
            <a:avLst/>
          </a:prstGeom>
          <a:gradFill>
            <a:gsLst>
              <a:gs pos="0">
                <a:srgbClr val="1D40A3"/>
              </a:gs>
              <a:gs pos="100000">
                <a:srgbClr val="C0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5091544" y="2747292"/>
            <a:ext cx="3460173" cy="5838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(v/c)=</a:t>
            </a:r>
            <a:r>
              <a:rPr 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(v/c)</a:t>
            </a:r>
            <a:r>
              <a:rPr lang="en-US" sz="28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charset="0"/>
              <a:buNone/>
            </a:pPr>
            <a:r>
              <a:rPr lang="en-US" i="1" dirty="0">
                <a:solidFill>
                  <a:srgbClr val="C00000"/>
                </a:solidFill>
              </a:rPr>
              <a:t>Magnetic Force Attracts</a:t>
            </a:r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1319645" y="4739390"/>
            <a:ext cx="6000749" cy="5838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Force: Repels</a:t>
            </a:r>
          </a:p>
          <a:p>
            <a:pPr marL="0" indent="0" algn="ctr">
              <a:buNone/>
            </a:pPr>
            <a:r>
              <a:rPr lang="en-US" sz="3200" b="1" i="1" dirty="0" err="1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3200" b="1" i="1" dirty="0" err="1">
                <a:solidFill>
                  <a:srgbClr val="1D40A3"/>
                </a:solidFill>
              </a:rPr>
              <a:t>-</a:t>
            </a:r>
            <a:r>
              <a:rPr lang="en-US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(v/c)</a:t>
            </a:r>
            <a:r>
              <a:rPr lang="en-US" sz="32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3200" b="1" i="1" dirty="0" err="1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32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(1- </a:t>
            </a:r>
            <a:r>
              <a:rPr lang="el-GR" sz="32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</a:t>
            </a:r>
            <a:r>
              <a:rPr lang="en-US" sz="3200" b="1" i="1" baseline="30000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)=</a:t>
            </a:r>
            <a:r>
              <a:rPr lang="en-US" sz="3200" b="1" i="1" dirty="0" err="1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32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l-GR" sz="32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en-US" sz="3200" b="1" i="1" baseline="30000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b="1" i="1" dirty="0">
              <a:solidFill>
                <a:srgbClr val="1D40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charset="0"/>
              <a:buNone/>
            </a:pPr>
            <a:endParaRPr lang="en-US" sz="3200" b="1" i="1" dirty="0">
              <a:solidFill>
                <a:srgbClr val="1D40A3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7BDD4-A93F-49F8-A46A-342DF190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188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672"/>
            <a:ext cx="8686800" cy="641739"/>
          </a:xfrm>
        </p:spPr>
        <p:txBody>
          <a:bodyPr/>
          <a:lstStyle/>
          <a:p>
            <a:pPr algn="ctr"/>
            <a:r>
              <a:rPr lang="en-US" sz="3600" dirty="0"/>
              <a:t>Intense Beams : Forces and Losses (2)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  <a:endParaRPr lang="en-US" b="1"/>
          </a:p>
        </p:txBody>
      </p:sp>
      <p:sp>
        <p:nvSpPr>
          <p:cNvPr id="8" name="Oval 7"/>
          <p:cNvSpPr/>
          <p:nvPr/>
        </p:nvSpPr>
        <p:spPr>
          <a:xfrm>
            <a:off x="1301073" y="1915965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2615910" y="2749124"/>
            <a:ext cx="3408218" cy="688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166518" y="2670702"/>
            <a:ext cx="3460173" cy="5838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44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n-US" sz="4400" i="1" dirty="0">
              <a:solidFill>
                <a:srgbClr val="1D40A3"/>
              </a:solidFill>
            </a:endParaRPr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2522461" y="3644662"/>
            <a:ext cx="3613232" cy="735352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i="1" dirty="0" err="1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4000" i="1" baseline="-25000" dirty="0" err="1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en-US" sz="4000" i="1" dirty="0" err="1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~eN</a:t>
            </a:r>
            <a:r>
              <a:rPr lang="en-US" sz="4000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l-GR" sz="4000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US" sz="4000" i="1" baseline="30000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4000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en-US" sz="4000" i="1" baseline="30000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i="1" dirty="0">
              <a:solidFill>
                <a:srgbClr val="1D40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charset="0"/>
              <a:buNone/>
            </a:pPr>
            <a:endParaRPr lang="en-US" sz="4000" i="1" dirty="0">
              <a:solidFill>
                <a:srgbClr val="1D40A3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43565" y="2740608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495965" y="2893008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045691" y="2779427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156528" y="2996770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731491" y="2730126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495964" y="2632402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463539" y="3146723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766129" y="3048916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1246580" y="2619389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1953166" y="2783114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1987804" y="3288268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1741558" y="3377770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488110" y="3405276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1173192" y="3308765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983976" y="3440281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959405" y="3167760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810164" y="2830193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2597727" y="1158960"/>
            <a:ext cx="5671781" cy="910406"/>
          </a:xfrm>
          <a:custGeom>
            <a:avLst/>
            <a:gdLst>
              <a:gd name="connsiteX0" fmla="*/ 0 w 5671781"/>
              <a:gd name="connsiteY0" fmla="*/ 888049 h 910406"/>
              <a:gd name="connsiteX1" fmla="*/ 2899064 w 5671781"/>
              <a:gd name="connsiteY1" fmla="*/ 898440 h 910406"/>
              <a:gd name="connsiteX2" fmla="*/ 3896591 w 5671781"/>
              <a:gd name="connsiteY2" fmla="*/ 742576 h 910406"/>
              <a:gd name="connsiteX3" fmla="*/ 4946073 w 5671781"/>
              <a:gd name="connsiteY3" fmla="*/ 410067 h 910406"/>
              <a:gd name="connsiteX4" fmla="*/ 5611091 w 5671781"/>
              <a:gd name="connsiteY4" fmla="*/ 35995 h 910406"/>
              <a:gd name="connsiteX5" fmla="*/ 5600700 w 5671781"/>
              <a:gd name="connsiteY5" fmla="*/ 35995 h 91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1781" h="910406">
                <a:moveTo>
                  <a:pt x="0" y="888049"/>
                </a:moveTo>
                <a:cubicBezTo>
                  <a:pt x="1124816" y="905367"/>
                  <a:pt x="2249632" y="922685"/>
                  <a:pt x="2899064" y="898440"/>
                </a:cubicBezTo>
                <a:cubicBezTo>
                  <a:pt x="3548496" y="874195"/>
                  <a:pt x="3555423" y="823971"/>
                  <a:pt x="3896591" y="742576"/>
                </a:cubicBezTo>
                <a:cubicBezTo>
                  <a:pt x="4237759" y="661181"/>
                  <a:pt x="4660323" y="527830"/>
                  <a:pt x="4946073" y="410067"/>
                </a:cubicBezTo>
                <a:cubicBezTo>
                  <a:pt x="5231823" y="292304"/>
                  <a:pt x="5501987" y="98340"/>
                  <a:pt x="5611091" y="35995"/>
                </a:cubicBezTo>
                <a:cubicBezTo>
                  <a:pt x="5720195" y="-26350"/>
                  <a:pt x="5660447" y="4822"/>
                  <a:pt x="5600700" y="35995"/>
                </a:cubicBezTo>
              </a:path>
            </a:pathLst>
          </a:custGeom>
          <a:noFill/>
          <a:ln w="63500"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6"/>
          <p:cNvSpPr txBox="1">
            <a:spLocks/>
          </p:cNvSpPr>
          <p:nvPr/>
        </p:nvSpPr>
        <p:spPr>
          <a:xfrm>
            <a:off x="1419765" y="826996"/>
            <a:ext cx="6000749" cy="5838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Defocusing Force is Non-linear</a:t>
            </a:r>
            <a:endParaRPr lang="en-US" sz="2000" b="1" i="1" dirty="0">
              <a:solidFill>
                <a:srgbClr val="1D40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charset="0"/>
              <a:buNone/>
            </a:pPr>
            <a:endParaRPr lang="en-US" sz="2000" b="1" i="1" dirty="0">
              <a:solidFill>
                <a:srgbClr val="1D40A3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086600" y="1915965"/>
            <a:ext cx="10391" cy="269759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823996" y="3146723"/>
            <a:ext cx="1810849" cy="2472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6398296" y="1818409"/>
            <a:ext cx="1294976" cy="2639291"/>
          </a:xfrm>
          <a:custGeom>
            <a:avLst/>
            <a:gdLst>
              <a:gd name="connsiteX0" fmla="*/ 823386 w 1294976"/>
              <a:gd name="connsiteY0" fmla="*/ 0 h 2639291"/>
              <a:gd name="connsiteX1" fmla="*/ 854559 w 1294976"/>
              <a:gd name="connsiteY1" fmla="*/ 218209 h 2639291"/>
              <a:gd name="connsiteX2" fmla="*/ 896122 w 1294976"/>
              <a:gd name="connsiteY2" fmla="*/ 280555 h 2639291"/>
              <a:gd name="connsiteX3" fmla="*/ 1020813 w 1294976"/>
              <a:gd name="connsiteY3" fmla="*/ 519546 h 2639291"/>
              <a:gd name="connsiteX4" fmla="*/ 1124722 w 1294976"/>
              <a:gd name="connsiteY4" fmla="*/ 654627 h 2639291"/>
              <a:gd name="connsiteX5" fmla="*/ 1280586 w 1294976"/>
              <a:gd name="connsiteY5" fmla="*/ 810491 h 2639291"/>
              <a:gd name="connsiteX6" fmla="*/ 1259804 w 1294976"/>
              <a:gd name="connsiteY6" fmla="*/ 1018309 h 2639291"/>
              <a:gd name="connsiteX7" fmla="*/ 1031204 w 1294976"/>
              <a:gd name="connsiteY7" fmla="*/ 1132609 h 2639291"/>
              <a:gd name="connsiteX8" fmla="*/ 688304 w 1294976"/>
              <a:gd name="connsiteY8" fmla="*/ 1340427 h 2639291"/>
              <a:gd name="connsiteX9" fmla="*/ 220713 w 1294976"/>
              <a:gd name="connsiteY9" fmla="*/ 1589809 h 2639291"/>
              <a:gd name="connsiteX10" fmla="*/ 2504 w 1294976"/>
              <a:gd name="connsiteY10" fmla="*/ 1797627 h 2639291"/>
              <a:gd name="connsiteX11" fmla="*/ 116804 w 1294976"/>
              <a:gd name="connsiteY11" fmla="*/ 1995055 h 2639291"/>
              <a:gd name="connsiteX12" fmla="*/ 335013 w 1294976"/>
              <a:gd name="connsiteY12" fmla="*/ 2057400 h 2639291"/>
              <a:gd name="connsiteX13" fmla="*/ 470095 w 1294976"/>
              <a:gd name="connsiteY13" fmla="*/ 2296391 h 2639291"/>
              <a:gd name="connsiteX14" fmla="*/ 501268 w 1294976"/>
              <a:gd name="connsiteY14" fmla="*/ 2545773 h 2639291"/>
              <a:gd name="connsiteX15" fmla="*/ 501268 w 1294976"/>
              <a:gd name="connsiteY15" fmla="*/ 2628900 h 2639291"/>
              <a:gd name="connsiteX16" fmla="*/ 501268 w 1294976"/>
              <a:gd name="connsiteY16" fmla="*/ 2639291 h 26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4976" h="2639291">
                <a:moveTo>
                  <a:pt x="823386" y="0"/>
                </a:moveTo>
                <a:cubicBezTo>
                  <a:pt x="832911" y="85725"/>
                  <a:pt x="842436" y="171450"/>
                  <a:pt x="854559" y="218209"/>
                </a:cubicBezTo>
                <a:cubicBezTo>
                  <a:pt x="866682" y="264968"/>
                  <a:pt x="868413" y="230332"/>
                  <a:pt x="896122" y="280555"/>
                </a:cubicBezTo>
                <a:cubicBezTo>
                  <a:pt x="923831" y="330778"/>
                  <a:pt x="982713" y="457201"/>
                  <a:pt x="1020813" y="519546"/>
                </a:cubicBezTo>
                <a:cubicBezTo>
                  <a:pt x="1058913" y="581891"/>
                  <a:pt x="1081427" y="606136"/>
                  <a:pt x="1124722" y="654627"/>
                </a:cubicBezTo>
                <a:cubicBezTo>
                  <a:pt x="1168017" y="703118"/>
                  <a:pt x="1258072" y="749877"/>
                  <a:pt x="1280586" y="810491"/>
                </a:cubicBezTo>
                <a:cubicBezTo>
                  <a:pt x="1303100" y="871105"/>
                  <a:pt x="1301368" y="964623"/>
                  <a:pt x="1259804" y="1018309"/>
                </a:cubicBezTo>
                <a:cubicBezTo>
                  <a:pt x="1218240" y="1071995"/>
                  <a:pt x="1126454" y="1078923"/>
                  <a:pt x="1031204" y="1132609"/>
                </a:cubicBezTo>
                <a:cubicBezTo>
                  <a:pt x="935954" y="1186295"/>
                  <a:pt x="823386" y="1264227"/>
                  <a:pt x="688304" y="1340427"/>
                </a:cubicBezTo>
                <a:cubicBezTo>
                  <a:pt x="553222" y="1416627"/>
                  <a:pt x="335013" y="1513609"/>
                  <a:pt x="220713" y="1589809"/>
                </a:cubicBezTo>
                <a:cubicBezTo>
                  <a:pt x="106413" y="1666009"/>
                  <a:pt x="19822" y="1730086"/>
                  <a:pt x="2504" y="1797627"/>
                </a:cubicBezTo>
                <a:cubicBezTo>
                  <a:pt x="-14814" y="1865168"/>
                  <a:pt x="61386" y="1951760"/>
                  <a:pt x="116804" y="1995055"/>
                </a:cubicBezTo>
                <a:cubicBezTo>
                  <a:pt x="172222" y="2038351"/>
                  <a:pt x="276131" y="2007177"/>
                  <a:pt x="335013" y="2057400"/>
                </a:cubicBezTo>
                <a:cubicBezTo>
                  <a:pt x="393895" y="2107623"/>
                  <a:pt x="442386" y="2214996"/>
                  <a:pt x="470095" y="2296391"/>
                </a:cubicBezTo>
                <a:cubicBezTo>
                  <a:pt x="497804" y="2377787"/>
                  <a:pt x="496073" y="2490355"/>
                  <a:pt x="501268" y="2545773"/>
                </a:cubicBezTo>
                <a:cubicBezTo>
                  <a:pt x="506463" y="2601191"/>
                  <a:pt x="501268" y="2628900"/>
                  <a:pt x="501268" y="2628900"/>
                </a:cubicBezTo>
                <a:lnTo>
                  <a:pt x="501268" y="2639291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 rot="5400000">
            <a:off x="8455415" y="3150559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</a:p>
        </p:txBody>
      </p:sp>
      <p:sp>
        <p:nvSpPr>
          <p:cNvPr id="53" name="TextBox 52"/>
          <p:cNvSpPr txBox="1"/>
          <p:nvPr/>
        </p:nvSpPr>
        <p:spPr>
          <a:xfrm rot="5400000">
            <a:off x="7214362" y="4294414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</a:t>
            </a:r>
          </a:p>
        </p:txBody>
      </p:sp>
      <p:sp>
        <p:nvSpPr>
          <p:cNvPr id="54" name="Oval 53"/>
          <p:cNvSpPr/>
          <p:nvPr/>
        </p:nvSpPr>
        <p:spPr>
          <a:xfrm>
            <a:off x="2085598" y="2976293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12832" y="3146723"/>
            <a:ext cx="374074" cy="388333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1D40A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Content Placeholder 6"/>
          <p:cNvSpPr txBox="1">
            <a:spLocks/>
          </p:cNvSpPr>
          <p:nvPr/>
        </p:nvSpPr>
        <p:spPr>
          <a:xfrm>
            <a:off x="19267" y="4670479"/>
            <a:ext cx="8932565" cy="2127934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Space-charge effects (emittance growth, losses):</a:t>
            </a:r>
          </a:p>
          <a:p>
            <a:pPr marL="514350" indent="-514350">
              <a:buFont typeface="Arial" charset="0"/>
              <a:buAutoNum type="alphaLcParenR"/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proportional to current (</a:t>
            </a:r>
            <a:r>
              <a:rPr lang="en-US" sz="28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514350" indent="-514350">
              <a:buFont typeface="Arial" charset="0"/>
              <a:buAutoNum type="alphaLcParenR"/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inversely with beam size (</a:t>
            </a:r>
            <a:r>
              <a:rPr lang="el-GR" sz="28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514350" indent="-514350">
              <a:buFont typeface="Arial" charset="0"/>
              <a:buAutoNum type="alphaLcParenR"/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with time at low energies (</a:t>
            </a:r>
            <a:r>
              <a:rPr lang="el-GR" sz="2800" b="1" i="1" dirty="0">
                <a:solidFill>
                  <a:srgbClr val="1D40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514350" indent="-514350" algn="ctr">
              <a:buFont typeface="Arial" charset="0"/>
              <a:buAutoNum type="alphaLcParenR"/>
            </a:pPr>
            <a:endParaRPr lang="en-US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charset="0"/>
              <a:buNone/>
            </a:pPr>
            <a:endParaRPr lang="en-US" sz="1800" b="1" i="1" dirty="0">
              <a:solidFill>
                <a:srgbClr val="1D40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charset="0"/>
              <a:buNone/>
            </a:pPr>
            <a:endParaRPr lang="en-US" sz="1800" b="1" i="1" dirty="0">
              <a:solidFill>
                <a:srgbClr val="1D40A3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09182" y="6028506"/>
            <a:ext cx="2870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Linacs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5-20 MeV/m </a:t>
            </a:r>
          </a:p>
          <a:p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Rings  0.002-0.01 MeV/m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287D-0155-4A95-9484-29FA5364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4737" y="6663748"/>
            <a:ext cx="414338" cy="237285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9651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488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/>
              <a:t>Space-charge: Core vs Tail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F481E-F4E0-4205-A250-F785683B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06" y="931213"/>
            <a:ext cx="3419424" cy="4498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56590-411E-4C62-B642-BA1F68373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4" y="1030014"/>
            <a:ext cx="4617399" cy="3814251"/>
          </a:xfrm>
          <a:prstGeom prst="rect">
            <a:avLst/>
          </a:prstGeom>
        </p:spPr>
      </p:pic>
      <p:sp>
        <p:nvSpPr>
          <p:cNvPr id="10" name="AutoShape 5">
            <a:extLst>
              <a:ext uri="{FF2B5EF4-FFF2-40B4-BE49-F238E27FC236}">
                <a16:creationId xmlns:a16="http://schemas.microsoft.com/office/drawing/2014/main" id="{4AD8A240-C67C-43E9-A1AF-7D8D1ABC1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905691"/>
            <a:ext cx="1313811" cy="366736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rgbClr val="B3B3B3"/>
                </a:solidFill>
              </a:rPr>
              <a:t>S. Lund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63774E-DB1C-F06D-7549-4E731E295EB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2E44C4D-BEB7-4624-8D2A-34E58A073E98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088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18BFA-782D-407E-A034-FDE85C22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Space-charge effects: Proton 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1C90A-0514-48AA-AF2A-A4CA774BA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 tune shift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B38BE-AF11-4702-8DBE-8C1C01CCB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0CF1D-BE79-4AC6-BB2E-72F8C062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22DD8-DEDD-4AEF-BF40-6406EC30B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013" y="921161"/>
            <a:ext cx="2719387" cy="2075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8745C-C99C-49FF-A56E-CDE4413C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771" y="921161"/>
            <a:ext cx="2553964" cy="1764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1E9D8-F157-4624-9CEF-138E4B531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735" y="1868545"/>
            <a:ext cx="657225" cy="180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CBC589-BFF8-4376-BB40-482139D1D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2" y="3064476"/>
            <a:ext cx="4852245" cy="3208531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E8D5EDCC-CAE3-4260-90F2-7E5C028AC90B}"/>
              </a:ext>
            </a:extLst>
          </p:cNvPr>
          <p:cNvSpPr/>
          <p:nvPr/>
        </p:nvSpPr>
        <p:spPr>
          <a:xfrm>
            <a:off x="4462430" y="4310013"/>
            <a:ext cx="471704" cy="13541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58C7D1-3906-4184-8F77-314C1045C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529" y="2983144"/>
            <a:ext cx="4180435" cy="27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55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17947" y="116754"/>
            <a:ext cx="9021278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Space-charge Tune-spread &amp; Betatron Resonances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FBC6C1E1-757D-424B-A878-FF3DC22E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05274" y="1070381"/>
            <a:ext cx="4933951" cy="486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AutoShape 5">
            <a:extLst>
              <a:ext uri="{FF2B5EF4-FFF2-40B4-BE49-F238E27FC236}">
                <a16:creationId xmlns:a16="http://schemas.microsoft.com/office/drawing/2014/main" id="{4E3BD357-8AFD-41B7-B5C9-C47A31087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196" y="5659430"/>
            <a:ext cx="2719142" cy="1002595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B3B3B3"/>
                </a:solidFill>
              </a:rPr>
              <a:t>JPARC MR: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B3B3B3"/>
                </a:solidFill>
              </a:rPr>
              <a:t>M. Friend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94CD35-0CB7-4B24-AE17-C28F0B6E8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27773"/>
            <a:ext cx="3497703" cy="1820287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5C93F625-FB7F-4361-B178-69312956D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991" y="936562"/>
            <a:ext cx="1859865" cy="2465493"/>
          </a:xfrm>
          <a:prstGeom prst="rect">
            <a:avLst/>
          </a:prstGeom>
        </p:spPr>
      </p:pic>
      <p:sp>
        <p:nvSpPr>
          <p:cNvPr id="24" name="AutoShape 5">
            <a:extLst>
              <a:ext uri="{FF2B5EF4-FFF2-40B4-BE49-F238E27FC236}">
                <a16:creationId xmlns:a16="http://schemas.microsoft.com/office/drawing/2014/main" id="{3E1C5245-5C5C-4BDB-8E96-A0305245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251" y="5659430"/>
            <a:ext cx="2242400" cy="683738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B3B3B3"/>
                </a:solidFill>
              </a:rPr>
              <a:t>G. Franchetti et al.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B3B3B3"/>
                </a:solidFill>
              </a:rPr>
              <a:t>PRSTAB 2017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1C20F96-0203-45C5-AFBB-0F6CE2FF5142}"/>
                  </a:ext>
                </a:extLst>
              </p14:cNvPr>
              <p14:cNvContentPartPr/>
              <p14:nvPr/>
            </p14:nvContentPartPr>
            <p14:xfrm>
              <a:off x="7233815" y="4454012"/>
              <a:ext cx="26280" cy="21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1C20F96-0203-45C5-AFBB-0F6CE2FF51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24815" y="4445012"/>
                <a:ext cx="4392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783" name="Ink 30782">
                <a:extLst>
                  <a:ext uri="{FF2B5EF4-FFF2-40B4-BE49-F238E27FC236}">
                    <a16:creationId xmlns:a16="http://schemas.microsoft.com/office/drawing/2014/main" id="{8EEE0E4A-F133-4E23-B1CA-0D5EFB0E4F62}"/>
                  </a:ext>
                </a:extLst>
              </p14:cNvPr>
              <p14:cNvContentPartPr/>
              <p14:nvPr/>
            </p14:nvContentPartPr>
            <p14:xfrm>
              <a:off x="7288175" y="4107692"/>
              <a:ext cx="8280" cy="9720"/>
            </p14:xfrm>
          </p:contentPart>
        </mc:Choice>
        <mc:Fallback xmlns="">
          <p:pic>
            <p:nvPicPr>
              <p:cNvPr id="30783" name="Ink 30782">
                <a:extLst>
                  <a:ext uri="{FF2B5EF4-FFF2-40B4-BE49-F238E27FC236}">
                    <a16:creationId xmlns:a16="http://schemas.microsoft.com/office/drawing/2014/main" id="{8EEE0E4A-F133-4E23-B1CA-0D5EFB0E4F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79175" y="4099052"/>
                <a:ext cx="25920" cy="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6257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8DD9-B0BA-4903-8E54-8702F1A27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26B1-A7A7-2537-FADE-76CCF601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618" y="923828"/>
            <a:ext cx="6702457" cy="1310324"/>
          </a:xfrm>
        </p:spPr>
        <p:txBody>
          <a:bodyPr/>
          <a:lstStyle/>
          <a:p>
            <a:pPr algn="ctr"/>
            <a:br>
              <a:rPr lang="en-US" sz="6600" dirty="0"/>
            </a:br>
            <a:br>
              <a:rPr lang="en-US" sz="6600" dirty="0"/>
            </a:br>
            <a:r>
              <a:rPr lang="en-US" sz="6600" dirty="0">
                <a:solidFill>
                  <a:srgbClr val="7030A0"/>
                </a:solidFill>
              </a:rPr>
              <a:t>BEAM-BEAM (1)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8E9F4-95ED-B4D7-8ED6-A5E55AEEA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74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C27B1-5E77-43A5-90B5-F05B4E73A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SC tuneshift Achieved: -0.2…-0.5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D5E94B-1E12-4958-90C1-0CA456643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3025"/>
            <a:ext cx="9086335" cy="3638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55B5A-B1C6-4A9F-AB26-D8238742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F0AF5-4A6E-46C8-89BC-5C08E078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7CB814-7533-4A60-A0EA-F24CFE39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32" y="4627479"/>
            <a:ext cx="8857735" cy="159922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85DCC47-CA5D-4C34-814F-74A9F8A0D85A}"/>
              </a:ext>
            </a:extLst>
          </p:cNvPr>
          <p:cNvSpPr/>
          <p:nvPr/>
        </p:nvSpPr>
        <p:spPr>
          <a:xfrm>
            <a:off x="4687330" y="887348"/>
            <a:ext cx="708454" cy="363896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65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8E13-DD49-42C6-B279-3E3D32BA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101600"/>
            <a:ext cx="8686800" cy="538272"/>
          </a:xfrm>
        </p:spPr>
        <p:txBody>
          <a:bodyPr/>
          <a:lstStyle/>
          <a:p>
            <a:r>
              <a:rPr lang="en-US" sz="3200" dirty="0"/>
              <a:t>Ways to Increase “Protons Per Pulse”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6D81C-54A8-43B1-AFF4-9495937A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9B6DE-3E64-4605-9CCF-01A966C2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51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4CA3-3570-4553-A146-903C676C6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69" y="785300"/>
            <a:ext cx="6638684" cy="3627328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the injection energy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Gain about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need (often - costly)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linacs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50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Flatten the beams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(using 2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harm, RF) :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Makes SC force uniform, </a:t>
            </a:r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000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2000" dirty="0">
                <a:solidFill>
                  <a:srgbClr val="C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x</a:t>
            </a:r>
            <a:r>
              <a:rPr lang="en-US" sz="2400" dirty="0">
                <a:solidFill>
                  <a:srgbClr val="C00000"/>
                </a:solidFill>
                <a:latin typeface="+mn-lt"/>
                <a:cs typeface="Gisha" panose="020B0502040204020203" pitchFamily="34" charset="-79"/>
              </a:rPr>
              <a:t>2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“Painting” beams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injection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To linearize SC force across beams 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400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sz="2400" dirty="0">
                <a:solidFill>
                  <a:srgbClr val="C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x</a:t>
            </a:r>
            <a:r>
              <a:rPr lang="en-US" dirty="0">
                <a:solidFill>
                  <a:srgbClr val="C00000"/>
                </a:solidFill>
              </a:rPr>
              <a:t>1.5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collimation system beams: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From </a:t>
            </a:r>
            <a:r>
              <a:rPr lang="el-GR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~80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dirty="0">
                <a:solidFill>
                  <a:srgbClr val="000000"/>
                </a:solidFill>
              </a:rPr>
              <a:t> to ~95% 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400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sz="2400" dirty="0">
                <a:solidFill>
                  <a:srgbClr val="C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x1.5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889E6CFD-DFC6-4318-A1EB-70B9A7CD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607" y="812502"/>
            <a:ext cx="2250168" cy="338557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BFF215A-25BD-4E60-9A0B-41C7FDF321C4}"/>
              </a:ext>
            </a:extLst>
          </p:cNvPr>
          <p:cNvSpPr txBox="1">
            <a:spLocks/>
          </p:cNvSpPr>
          <p:nvPr/>
        </p:nvSpPr>
        <p:spPr>
          <a:xfrm>
            <a:off x="447569" y="4280677"/>
            <a:ext cx="8597206" cy="2516363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focusing lattice perfectly periodic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lvl="1"/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Eg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P=24 in Fermilab Booster, P=3 in JPARC MR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~ </a:t>
            </a:r>
            <a:r>
              <a:rPr lang="en-US" dirty="0">
                <a:solidFill>
                  <a:srgbClr val="C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x1.5</a:t>
            </a:r>
            <a:endParaRPr lang="en-US" dirty="0">
              <a:solidFill>
                <a:srgbClr val="050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(to be tested) Introduce </a:t>
            </a:r>
            <a:r>
              <a:rPr lang="en-US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Non-linear Integrable Optics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May reduce the losses and allow </a:t>
            </a:r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000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2000" dirty="0">
                <a:solidFill>
                  <a:srgbClr val="C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x </a:t>
            </a:r>
            <a:r>
              <a:rPr lang="en-US" sz="2400" dirty="0">
                <a:solidFill>
                  <a:srgbClr val="C00000"/>
                </a:solidFill>
                <a:latin typeface="+mn-lt"/>
                <a:cs typeface="Gisha" panose="020B0502040204020203" pitchFamily="34" charset="-79"/>
              </a:rPr>
              <a:t>1.5-2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(tbt) Space-Charge Compensation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electron lenses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Electrons to focus protons, may allow 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400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sz="2400" dirty="0">
                <a:solidFill>
                  <a:srgbClr val="C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x</a:t>
            </a:r>
            <a:r>
              <a:rPr lang="en-US" dirty="0">
                <a:solidFill>
                  <a:srgbClr val="C00000"/>
                </a:solidFill>
              </a:rPr>
              <a:t>1.5 - 2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45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8E51E1-3403-4616-BDC0-A4EBA63B3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521" y="84009"/>
            <a:ext cx="3833539" cy="334036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8B595D-CF44-4B4C-86A1-8D66C1B8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3375127" y="4751177"/>
            <a:ext cx="3177822" cy="427877"/>
          </a:xfrm>
        </p:spPr>
        <p:txBody>
          <a:bodyPr/>
          <a:lstStyle/>
          <a:p>
            <a:r>
              <a:rPr lang="en-US" sz="1600" dirty="0"/>
              <a:t>Beams Document 6790-v1 FNAL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06D1-8825-4B28-9864-0792145CF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5CB55-10D3-477D-9CD8-C9B85CE0B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6C386-0E70-42B5-81E3-362967BA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20" y="3351503"/>
            <a:ext cx="3833539" cy="350649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02031-26C3-404B-8EB0-E411211A9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75" y="3612953"/>
            <a:ext cx="4257353" cy="317782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AF1461C-5B0B-42EE-8FA2-C008F78A5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04" y="675279"/>
            <a:ext cx="4647647" cy="30825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C7CB9488-A8A0-427E-84E2-8EE376617DB6}"/>
              </a:ext>
            </a:extLst>
          </p:cNvPr>
          <p:cNvSpPr txBox="1">
            <a:spLocks/>
          </p:cNvSpPr>
          <p:nvPr/>
        </p:nvSpPr>
        <p:spPr>
          <a:xfrm>
            <a:off x="164996" y="4387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Compensation R&amp;D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31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3999" cy="668686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96195" y="866938"/>
            <a:ext cx="763863" cy="30777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E-Lens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64966" y="3222539"/>
            <a:ext cx="350417" cy="307777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RF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7812" y="4208008"/>
            <a:ext cx="1150315" cy="30777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Octupoles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3304" y="2168928"/>
            <a:ext cx="1233992" cy="307777"/>
          </a:xfrm>
          <a:prstGeom prst="rect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NL Magnet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6713" y="3472222"/>
            <a:ext cx="1337867" cy="307777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Lambertson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6343" y="3058149"/>
            <a:ext cx="817147" cy="307777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Kickers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5027813" y="997373"/>
            <a:ext cx="768382" cy="0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87078" y="2322816"/>
            <a:ext cx="416226" cy="163203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256524" y="3383864"/>
            <a:ext cx="263484" cy="488253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529827" y="3617574"/>
            <a:ext cx="261582" cy="421991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347504" y="4515785"/>
            <a:ext cx="255466" cy="449405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35058" y="5668737"/>
            <a:ext cx="1580369" cy="307777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injected beam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083490" y="5121367"/>
            <a:ext cx="372156" cy="53091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D4893C04-0788-4D79-A5F1-EF52B3A1C989}"/>
              </a:ext>
            </a:extLst>
          </p:cNvPr>
          <p:cNvSpPr txBox="1">
            <a:spLocks/>
          </p:cNvSpPr>
          <p:nvPr/>
        </p:nvSpPr>
        <p:spPr>
          <a:xfrm>
            <a:off x="129801" y="5041781"/>
            <a:ext cx="2717800" cy="1445610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C=40 m </a:t>
            </a:r>
          </a:p>
          <a:p>
            <a:r>
              <a:rPr lang="en-US" sz="28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MeV/c e-</a:t>
            </a:r>
            <a:r>
              <a:rPr lang="en-US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8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MeV/c p+</a:t>
            </a:r>
            <a:endParaRPr lang="en-US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F1C920-8F96-451E-B605-A623F98DF06E}"/>
              </a:ext>
            </a:extLst>
          </p:cNvPr>
          <p:cNvSpPr txBox="1"/>
          <p:nvPr/>
        </p:nvSpPr>
        <p:spPr>
          <a:xfrm>
            <a:off x="7327099" y="1676193"/>
            <a:ext cx="1174360" cy="30777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OSC insert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A628925-752D-4E1B-8901-CEEDCCC365AB}"/>
              </a:ext>
            </a:extLst>
          </p:cNvPr>
          <p:cNvCxnSpPr>
            <a:cxnSpLocks/>
          </p:cNvCxnSpPr>
          <p:nvPr/>
        </p:nvCxnSpPr>
        <p:spPr>
          <a:xfrm flipH="1">
            <a:off x="6858000" y="1832271"/>
            <a:ext cx="469099" cy="336657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2806E99-26A0-455C-8097-495EEFDF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25" name="Content Placeholder 8">
            <a:extLst>
              <a:ext uri="{FF2B5EF4-FFF2-40B4-BE49-F238E27FC236}">
                <a16:creationId xmlns:a16="http://schemas.microsoft.com/office/drawing/2014/main" id="{CDFF1370-3244-4502-9ECB-C8CD6387D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38" y="857624"/>
            <a:ext cx="9098522" cy="5744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60" y="367869"/>
            <a:ext cx="8686800" cy="641739"/>
          </a:xfrm>
        </p:spPr>
        <p:txBody>
          <a:bodyPr/>
          <a:lstStyle/>
          <a:p>
            <a:r>
              <a:rPr lang="en-US" sz="3200" dirty="0"/>
              <a:t>IOTA: </a:t>
            </a:r>
            <a:r>
              <a:rPr lang="en-US" sz="3400" i="1" dirty="0"/>
              <a:t>Integrable Optics Test Accelerator </a:t>
            </a:r>
            <a:r>
              <a:rPr lang="en-US" sz="3200" i="1" dirty="0"/>
              <a:t>@ FNAL</a:t>
            </a:r>
            <a:endParaRPr lang="en-US" sz="3400" i="1" dirty="0"/>
          </a:p>
        </p:txBody>
      </p:sp>
    </p:spTree>
    <p:extLst>
      <p:ext uri="{BB962C8B-B14F-4D97-AF65-F5344CB8AC3E}">
        <p14:creationId xmlns:p14="http://schemas.microsoft.com/office/powerpoint/2010/main" val="65386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844EF-88ED-E15B-D2FE-845AED12D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6861-A426-7937-87A9-DC318FB2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" y="665644"/>
            <a:ext cx="9130553" cy="1310324"/>
          </a:xfrm>
        </p:spPr>
        <p:txBody>
          <a:bodyPr/>
          <a:lstStyle/>
          <a:p>
            <a:pPr algn="ctr"/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(COHERENT BEAM)</a:t>
            </a:r>
            <a:br>
              <a:rPr lang="en-US" sz="6600" dirty="0"/>
            </a:br>
            <a:r>
              <a:rPr lang="en-US" sz="6600" dirty="0">
                <a:solidFill>
                  <a:srgbClr val="7030A0"/>
                </a:solidFill>
              </a:rPr>
              <a:t>INSTABILITIES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A9E3E6-299D-7237-EE26-69C18BE342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8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B28D-D4E0-4443-BF87-DEF7D505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87BEB-A830-48C5-8ED8-EDD8C24F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05" y="573489"/>
            <a:ext cx="8896865" cy="5769646"/>
          </a:xfrm>
        </p:spPr>
        <p:txBody>
          <a:bodyPr/>
          <a:lstStyle/>
          <a:p>
            <a:pPr marL="0" indent="0" algn="l">
              <a:buNone/>
            </a:pPr>
            <a:endParaRPr lang="en-US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Beam instabilities are driven by the 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electromagnetic interaction with the accelerator environment 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(-&gt; </a:t>
            </a:r>
            <a:r>
              <a:rPr lang="en-US" sz="22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wakefields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/impedances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 and by 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electron clouds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    </a:t>
            </a:r>
          </a:p>
          <a:p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Above a certain 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intensity threshold 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 beam’s oscillation amplitude increases  exponentially and the beam is either 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lost at the wall 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(transverse instabilities) or from the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RF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bucket (longitudinal) and/or the 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emittance increases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  </a:t>
            </a:r>
          </a:p>
          <a:p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Presently, heat loads and instabilities are one of the 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main beam quality and intensity limitation 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in particle accelerators for high intensity and brightness !</a:t>
            </a:r>
          </a:p>
          <a:p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Finding “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cures” for instabilities 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is one of the major challenges in beam physics and accelerator technology for </a:t>
            </a:r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future machines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en-US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High energy beams: 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Beam instabilities are a ‘current effect’. However, synchrotron radiation, photoelectrons or other high energy effects affect instability thresholds.  </a:t>
            </a:r>
          </a:p>
          <a:p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0C4F5-7232-4207-A706-EC59329B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70D2A-82D1-4DCE-B728-6B60CC18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545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E8169-E61D-4BA2-BF7D-DDD4A9D9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Maxwell’s equations and Lorentz Force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CD3B66-DBCC-4D93-9361-5B85B3460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43472"/>
            <a:ext cx="8672513" cy="464096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D84F6-E1C9-407A-975C-AC015759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8AE64-A09E-4A74-853D-6D1BEFD4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964D5-79AB-498C-8742-38436626A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14" y="897924"/>
            <a:ext cx="5293035" cy="2734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D3B6F7-F7C9-4BF2-9662-B80D677E1918}"/>
              </a:ext>
            </a:extLst>
          </p:cNvPr>
          <p:cNvSpPr txBox="1"/>
          <p:nvPr/>
        </p:nvSpPr>
        <p:spPr>
          <a:xfrm>
            <a:off x="1556951" y="5703857"/>
            <a:ext cx="7521145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</a:rPr>
              <a:t>EM forces due to : a) wake fields and impedances, b) electron cloud, c) beam-beam, d) </a:t>
            </a:r>
            <a:r>
              <a:rPr lang="en-US" sz="24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</a:rPr>
              <a:t>etc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3160F-C300-46AE-BD01-C654AEAC0F54}"/>
              </a:ext>
            </a:extLst>
          </p:cNvPr>
          <p:cNvSpPr txBox="1"/>
          <p:nvPr/>
        </p:nvSpPr>
        <p:spPr>
          <a:xfrm>
            <a:off x="4340734" y="6414795"/>
            <a:ext cx="3595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See more in USPAS lectures</a:t>
            </a:r>
          </a:p>
        </p:txBody>
      </p:sp>
    </p:spTree>
    <p:extLst>
      <p:ext uri="{BB962C8B-B14F-4D97-AF65-F5344CB8AC3E}">
        <p14:creationId xmlns:p14="http://schemas.microsoft.com/office/powerpoint/2010/main" val="310394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93F5E-0A81-4687-B28C-C3369FD1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Wake-fields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2F2204-6ECA-48BD-9F20-A810C458C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705" y="1097507"/>
            <a:ext cx="9156705" cy="482549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AFB32-2AE3-482F-902F-09BFAE9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8E774-5C41-44F8-B52C-B482428E4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103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76302-D95D-4635-858F-117C2ECF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Wake-fields - Examples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E69205-0980-4BA3-B26F-3AC9A3F45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33" y="745403"/>
            <a:ext cx="2952750" cy="22764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B51C17-8BE4-4E20-8A53-4E23909D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276A6-0C5D-4050-AD0E-3A7E1078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5D0C7A-17E0-4F25-ABA8-E74B74FB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33" y="1416731"/>
            <a:ext cx="1183352" cy="388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A064B7-567F-4808-BA1E-8FAD39535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92" y="814305"/>
            <a:ext cx="5876908" cy="4088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28988C-447F-47E1-9CE6-20E5BE981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88" y="3083011"/>
            <a:ext cx="3228556" cy="3250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9057F-A4EE-4242-BA04-8EEC1755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37" y="6011386"/>
            <a:ext cx="3514725" cy="742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576164-B588-4C99-AA19-8E3A442090B0}"/>
              </a:ext>
            </a:extLst>
          </p:cNvPr>
          <p:cNvSpPr txBox="1"/>
          <p:nvPr/>
        </p:nvSpPr>
        <p:spPr>
          <a:xfrm>
            <a:off x="4362484" y="4843366"/>
            <a:ext cx="4596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NimbusRomNo9L-Regu"/>
              </a:rPr>
              <a:t>Wake fields behind a bunch generated at a step-out transition from a small to a larger beam pipe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84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6E2F-5DF5-41C9-AA70-5B6099ED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have many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D0AEB-9AA5-47C0-BCB1-F59DE896D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Wake-functions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CDC95-277D-4142-B6B4-92164C1B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8CD21-A8FE-4681-8BF4-E36E5346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79E30-21F4-4D33-A3B2-C088FB4E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" y="1557676"/>
            <a:ext cx="9144000" cy="47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3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AC91-CDAC-4C0B-8C98-A380CD07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ED8A4-6EDE-43BB-94BD-AF7C3D590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935066"/>
            <a:ext cx="8833736" cy="5580034"/>
          </a:xfrm>
        </p:spPr>
        <p:txBody>
          <a:bodyPr/>
          <a:lstStyle/>
          <a:p>
            <a:pPr algn="l"/>
            <a:r>
              <a:rPr lang="en-US" sz="2800" b="0" i="0" u="none" strike="noStrike" baseline="0" dirty="0">
                <a:solidFill>
                  <a:srgbClr val="051BF1"/>
                </a:solidFill>
                <a:latin typeface="+mn-lt"/>
              </a:rPr>
              <a:t>A beam acts on particles like an electromagnetic lens, but:</a:t>
            </a:r>
          </a:p>
          <a:p>
            <a:pPr lvl="1"/>
            <a:r>
              <a:rPr lang="en-US" sz="2400" b="0" i="0" u="none" strike="noStrike" baseline="0" dirty="0">
                <a:latin typeface="+mn-lt"/>
              </a:rPr>
              <a:t>Does not represent simple form, i.e. well-defined multipoles</a:t>
            </a:r>
          </a:p>
          <a:p>
            <a:pPr lvl="1"/>
            <a:r>
              <a:rPr lang="en-US" sz="2400" b="0" i="0" u="none" strike="noStrike" baseline="0" dirty="0">
                <a:latin typeface="+mn-lt"/>
              </a:rPr>
              <a:t>Very non-linear form of the forces, depending on distribution</a:t>
            </a:r>
          </a:p>
          <a:p>
            <a:pPr lvl="1"/>
            <a:r>
              <a:rPr lang="en-US" sz="2400" b="0" i="0" u="none" strike="noStrike" baseline="0" dirty="0">
                <a:latin typeface="+mn-lt"/>
              </a:rPr>
              <a:t>Can change distribution as result of interaction (time dependent forces ..)</a:t>
            </a:r>
          </a:p>
          <a:p>
            <a:pPr algn="l"/>
            <a:r>
              <a:rPr lang="en-US" sz="2800" b="0" i="0" u="none" strike="noStrike" baseline="0" dirty="0">
                <a:solidFill>
                  <a:srgbClr val="051BF1"/>
                </a:solidFill>
                <a:latin typeface="+mn-lt"/>
              </a:rPr>
              <a:t>Results in many different intensity dependent effects and problems:</a:t>
            </a:r>
          </a:p>
          <a:p>
            <a:pPr lvl="1"/>
            <a:r>
              <a:rPr lang="en-US" sz="3400" dirty="0">
                <a:solidFill>
                  <a:srgbClr val="C00000"/>
                </a:solidFill>
                <a:latin typeface="+mn-lt"/>
              </a:rPr>
              <a:t> unstable </a:t>
            </a:r>
            <a:r>
              <a:rPr lang="en-US" sz="3400" dirty="0" err="1">
                <a:solidFill>
                  <a:srgbClr val="C00000"/>
                </a:solidFill>
                <a:latin typeface="+mn-lt"/>
              </a:rPr>
              <a:t>betatron</a:t>
            </a:r>
            <a:r>
              <a:rPr lang="en-US" sz="3400" dirty="0">
                <a:solidFill>
                  <a:srgbClr val="C00000"/>
                </a:solidFill>
                <a:latin typeface="+mn-lt"/>
              </a:rPr>
              <a:t> oscillations</a:t>
            </a:r>
          </a:p>
          <a:p>
            <a:pPr lvl="1"/>
            <a:r>
              <a:rPr lang="en-US" sz="3400" dirty="0">
                <a:solidFill>
                  <a:srgbClr val="C00000"/>
                </a:solidFill>
                <a:latin typeface="+mn-lt"/>
              </a:rPr>
              <a:t> growth of beam sizes</a:t>
            </a:r>
          </a:p>
          <a:p>
            <a:pPr lvl="1"/>
            <a:r>
              <a:rPr lang="en-US" sz="3400" dirty="0">
                <a:solidFill>
                  <a:srgbClr val="C00000"/>
                </a:solidFill>
                <a:latin typeface="+mn-lt"/>
              </a:rPr>
              <a:t> particle losses</a:t>
            </a:r>
          </a:p>
          <a:p>
            <a:pPr lvl="1"/>
            <a:endParaRPr lang="en-US" sz="34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57922-BFD0-489E-AD03-0C346C70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D72A8-5361-4AF2-A800-510AEFE1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966574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54EA-6B02-45DA-85D9-0CC1EA75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824784" cy="641739"/>
          </a:xfrm>
        </p:spPr>
        <p:txBody>
          <a:bodyPr/>
          <a:lstStyle/>
          <a:p>
            <a:r>
              <a:rPr lang="en-US" sz="3200" dirty="0"/>
              <a:t>Even “simple” resistive wall leaves wakes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DEEB7-4A6B-489D-A5DD-24E12EE4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D0C09-16FA-44FA-800F-252F9B7B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7E77B9-72EC-4E20-BCA6-23EA5C604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88" y="827087"/>
            <a:ext cx="7626959" cy="4436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10EE85-DB10-46B0-9DBE-776621993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35" y="4733131"/>
            <a:ext cx="6781800" cy="9048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1408C-8CFE-46E0-9B87-01774C34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35" y="5665787"/>
            <a:ext cx="8672513" cy="1090613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Key points: a) longitudinal </a:t>
            </a:r>
            <a:r>
              <a:rPr lang="en-US" dirty="0" err="1"/>
              <a:t>wakefield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leads to particle energy loss and pipe heating; b) transverse wake is defocusing for vacuum beam pipe (focusing in case of electron cloud)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087B8D-19AC-4961-8859-89E9DB174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022" y="4658825"/>
            <a:ext cx="1247775" cy="8953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72FF48-383A-4838-A247-589BD882A3C1}"/>
              </a:ext>
            </a:extLst>
          </p:cNvPr>
          <p:cNvSpPr txBox="1"/>
          <p:nvPr/>
        </p:nvSpPr>
        <p:spPr>
          <a:xfrm>
            <a:off x="8256789" y="3133139"/>
            <a:ext cx="8436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“Skin-effect” – EM field </a:t>
            </a:r>
          </a:p>
          <a:p>
            <a:r>
              <a:rPr lang="en-US" sz="1600" dirty="0"/>
              <a:t>penetration  </a:t>
            </a:r>
          </a:p>
          <a:p>
            <a:r>
              <a:rPr lang="en-US" sz="1600" dirty="0"/>
              <a:t>depth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7B0B70-0F57-467C-9640-293D1D444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9" y="2052744"/>
            <a:ext cx="5225493" cy="157750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610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92B1-E2E3-4657-A178-ACD8B853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Consequences: two-particle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5DA68-3D70-42D9-8A14-DE1F5D40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E5583-F1F3-464E-9170-50A614CD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61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BFFFD-C05A-4E3B-B78A-529CECFFC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0" y="947351"/>
            <a:ext cx="5389251" cy="59847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F73F1-4FA7-4D33-AFEC-4934FDD44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069" y="886526"/>
            <a:ext cx="4061911" cy="752804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In </a:t>
            </a:r>
            <a:r>
              <a:rPr lang="en-US" dirty="0" err="1">
                <a:solidFill>
                  <a:srgbClr val="C00000"/>
                </a:solidFill>
              </a:rPr>
              <a:t>linacs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>
                <a:solidFill>
                  <a:srgbClr val="051BF1"/>
                </a:solidFill>
              </a:rPr>
              <a:t>Beam-break up (BBU) instability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55C39F-1A64-43BE-9BCB-D9A237C5F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66" y="1639330"/>
            <a:ext cx="3882634" cy="9948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209D63-BC06-4A60-8F0C-B619DE53D746}"/>
              </a:ext>
            </a:extLst>
          </p:cNvPr>
          <p:cNvSpPr txBox="1">
            <a:spLocks/>
          </p:cNvSpPr>
          <p:nvPr/>
        </p:nvSpPr>
        <p:spPr>
          <a:xfrm>
            <a:off x="5032766" y="2735799"/>
            <a:ext cx="4061911" cy="752804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In rings: </a:t>
            </a:r>
            <a:r>
              <a:rPr lang="en-US" dirty="0">
                <a:solidFill>
                  <a:srgbClr val="051BF1"/>
                </a:solidFill>
              </a:rPr>
              <a:t>Head-tail instability (aka TMCI = Transverse Mode Coupling Instability)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25BBD7-98B6-44E1-B01A-8FA03DA5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323" y="3836930"/>
            <a:ext cx="3348025" cy="302107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274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1FDD-B9C7-4F60-97D6-1ACB6128D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Limits and Cures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9AF43-5A3B-4093-89ED-9BD326121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837100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Beampipe heating is important for </a:t>
            </a:r>
            <a:r>
              <a:rPr lang="en-US" dirty="0" err="1"/>
              <a:t>cryo</a:t>
            </a:r>
            <a:r>
              <a:rPr lang="en-US" dirty="0"/>
              <a:t> – may limit on </a:t>
            </a:r>
            <a:r>
              <a:rPr lang="en-US" i="1" dirty="0">
                <a:solidFill>
                  <a:srgbClr val="051BF1"/>
                </a:solidFill>
              </a:rPr>
              <a:t>N</a:t>
            </a:r>
            <a:r>
              <a:rPr lang="en-US" i="1" baseline="-25000" dirty="0">
                <a:solidFill>
                  <a:srgbClr val="051BF1"/>
                </a:solidFill>
              </a:rPr>
              <a:t>b</a:t>
            </a:r>
            <a:r>
              <a:rPr lang="en-US" i="1" dirty="0">
                <a:solidFill>
                  <a:srgbClr val="051BF1"/>
                </a:solidFill>
              </a:rPr>
              <a:t> </a:t>
            </a:r>
            <a:r>
              <a:rPr lang="en-US" i="1" dirty="0" err="1">
                <a:solidFill>
                  <a:srgbClr val="051BF1"/>
                </a:solidFill>
              </a:rPr>
              <a:t>I</a:t>
            </a:r>
            <a:r>
              <a:rPr lang="en-US" i="1" baseline="-25000" dirty="0" err="1">
                <a:solidFill>
                  <a:srgbClr val="051BF1"/>
                </a:solidFill>
              </a:rPr>
              <a:t>b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Instabilities </a:t>
            </a:r>
            <a:r>
              <a:rPr lang="en-US" dirty="0">
                <a:solidFill>
                  <a:srgbClr val="051BF1"/>
                </a:solidFill>
              </a:rPr>
              <a:t>severely </a:t>
            </a:r>
            <a:r>
              <a:rPr lang="en-US" dirty="0"/>
              <a:t>limit either single bunch current </a:t>
            </a:r>
            <a:r>
              <a:rPr lang="en-US" i="1" dirty="0" err="1">
                <a:solidFill>
                  <a:srgbClr val="051BF1"/>
                </a:solidFill>
              </a:rPr>
              <a:t>I</a:t>
            </a:r>
            <a:r>
              <a:rPr lang="en-US" i="1" baseline="-25000" dirty="0" err="1">
                <a:solidFill>
                  <a:srgbClr val="051BF1"/>
                </a:solidFill>
              </a:rPr>
              <a:t>b</a:t>
            </a:r>
            <a:r>
              <a:rPr lang="en-US" dirty="0"/>
              <a:t> or total beam current </a:t>
            </a:r>
            <a:r>
              <a:rPr lang="en-US" i="1" dirty="0">
                <a:solidFill>
                  <a:srgbClr val="051BF1"/>
                </a:solidFill>
              </a:rPr>
              <a:t>N</a:t>
            </a:r>
            <a:r>
              <a:rPr lang="en-US" i="1" baseline="-25000" dirty="0">
                <a:solidFill>
                  <a:srgbClr val="051BF1"/>
                </a:solidFill>
              </a:rPr>
              <a:t>b</a:t>
            </a:r>
            <a:r>
              <a:rPr lang="en-US" i="1" dirty="0">
                <a:solidFill>
                  <a:srgbClr val="051BF1"/>
                </a:solidFill>
              </a:rPr>
              <a:t> </a:t>
            </a:r>
            <a:r>
              <a:rPr lang="en-US" i="1" dirty="0" err="1">
                <a:solidFill>
                  <a:srgbClr val="051BF1"/>
                </a:solidFill>
              </a:rPr>
              <a:t>I</a:t>
            </a:r>
            <a:r>
              <a:rPr lang="en-US" i="1" baseline="-25000" dirty="0" err="1">
                <a:solidFill>
                  <a:srgbClr val="051BF1"/>
                </a:solidFill>
              </a:rPr>
              <a:t>b</a:t>
            </a:r>
            <a:endParaRPr lang="en-US" i="1" baseline="-25000" dirty="0">
              <a:solidFill>
                <a:srgbClr val="051BF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Cures employed so far:</a:t>
            </a:r>
          </a:p>
          <a:p>
            <a:pPr marL="457200" indent="-457200">
              <a:buAutoNum type="arabicParenR"/>
            </a:pPr>
            <a:r>
              <a:rPr lang="en-US" dirty="0"/>
              <a:t>Reduce wakes/impedances – no discontinuities in beam pipe, better conducting materials, </a:t>
            </a:r>
            <a:r>
              <a:rPr lang="en-US" dirty="0" err="1"/>
              <a:t>etc</a:t>
            </a:r>
            <a:endParaRPr lang="en-US" dirty="0"/>
          </a:p>
          <a:p>
            <a:pPr marL="457200" indent="-457200">
              <a:buAutoNum type="arabicParenR"/>
            </a:pPr>
            <a:r>
              <a:rPr lang="en-US" dirty="0">
                <a:solidFill>
                  <a:srgbClr val="C00000"/>
                </a:solidFill>
              </a:rPr>
              <a:t>In </a:t>
            </a:r>
            <a:r>
              <a:rPr lang="en-US" dirty="0" err="1">
                <a:solidFill>
                  <a:srgbClr val="C00000"/>
                </a:solidFill>
              </a:rPr>
              <a:t>linacs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– </a:t>
            </a:r>
            <a:r>
              <a:rPr lang="en-US" i="1" dirty="0">
                <a:solidFill>
                  <a:srgbClr val="051BF1"/>
                </a:solidFill>
              </a:rPr>
              <a:t>BNS damping</a:t>
            </a:r>
            <a:r>
              <a:rPr lang="en-US" dirty="0"/>
              <a:t>= introduce energy difference btw head and tail of the bunch (RF phase choice) leading to slight difference in the betatron oscillation frequencies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rgbClr val="C00000"/>
                </a:solidFill>
              </a:rPr>
              <a:t>In rings</a:t>
            </a:r>
          </a:p>
          <a:p>
            <a:pPr marL="857250" lvl="1" indent="-457200">
              <a:buAutoNum type="arabicParenR"/>
            </a:pPr>
            <a:r>
              <a:rPr lang="en-US" sz="2000" dirty="0"/>
              <a:t>Feedback dampers (might not work for single bunch instabilities)</a:t>
            </a:r>
          </a:p>
          <a:p>
            <a:pPr marL="857250" lvl="1" indent="-457200">
              <a:buAutoNum type="arabicParenR"/>
            </a:pPr>
            <a:r>
              <a:rPr lang="en-US" sz="2000" dirty="0"/>
              <a:t>introduce betatron frequency spread via chromaticity </a:t>
            </a:r>
            <a:r>
              <a:rPr lang="en-US" sz="2000" i="1" dirty="0" err="1">
                <a:solidFill>
                  <a:srgbClr val="051BF1"/>
                </a:solidFill>
              </a:rPr>
              <a:t>dQ</a:t>
            </a:r>
            <a:r>
              <a:rPr lang="en-US" sz="2000" i="1" dirty="0">
                <a:solidFill>
                  <a:srgbClr val="051BF1"/>
                </a:solidFill>
              </a:rPr>
              <a:t>=Q’(</a:t>
            </a:r>
            <a:r>
              <a:rPr lang="en-US" sz="2000" i="1" dirty="0" err="1">
                <a:solidFill>
                  <a:srgbClr val="051BF1"/>
                </a:solidFill>
              </a:rPr>
              <a:t>dP</a:t>
            </a:r>
            <a:r>
              <a:rPr lang="en-US" sz="2000" i="1" dirty="0">
                <a:solidFill>
                  <a:srgbClr val="051BF1"/>
                </a:solidFill>
              </a:rPr>
              <a:t>/P) </a:t>
            </a:r>
            <a:r>
              <a:rPr lang="en-US" sz="2000" dirty="0"/>
              <a:t>(does not always work) or octupoles </a:t>
            </a:r>
            <a:r>
              <a:rPr lang="en-US" sz="2000" i="1" dirty="0" err="1">
                <a:solidFill>
                  <a:srgbClr val="051BF1"/>
                </a:solidFill>
              </a:rPr>
              <a:t>dQ~Oct</a:t>
            </a:r>
            <a:r>
              <a:rPr lang="en-US" sz="2000" i="1" dirty="0">
                <a:solidFill>
                  <a:srgbClr val="051BF1"/>
                </a:solidFill>
              </a:rPr>
              <a:t>*</a:t>
            </a:r>
            <a:r>
              <a:rPr lang="el-GR" sz="2000" i="1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30000" dirty="0">
                <a:solidFill>
                  <a:srgbClr val="051B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dirty="0"/>
              <a:t>(mostly worked so far) or electron beams for Landau damping (next gen colliders)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CC7F6-30BE-46EE-B82A-3C80890B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B8DA5-63B7-4E66-B1FE-1779B897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656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1FDD-B9C7-4F60-97D6-1ACB6128D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Limits and Cures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9AF43-5A3B-4093-89ED-9BD326121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837100"/>
            <a:ext cx="8672513" cy="7610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168 LHC octupoles for Landau Damping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CC7F6-30BE-46EE-B82A-3C80890B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B8DA5-63B7-4E66-B1FE-1779B897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83B17-648A-41D2-90D9-F032BEBDB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1344125"/>
            <a:ext cx="7162800" cy="4676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BBE25-1BCC-412C-A2F1-633AFF8F2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376508"/>
            <a:ext cx="3190103" cy="140364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A6C547-032E-43DB-A2A3-FA2016D283AA}"/>
              </a:ext>
            </a:extLst>
          </p:cNvPr>
          <p:cNvSpPr txBox="1">
            <a:spLocks/>
          </p:cNvSpPr>
          <p:nvPr/>
        </p:nvSpPr>
        <p:spPr>
          <a:xfrm>
            <a:off x="4428397" y="5317209"/>
            <a:ext cx="4487003" cy="1486481"/>
          </a:xfrm>
          <a:prstGeom prst="rect">
            <a:avLst/>
          </a:prstGeom>
          <a:solidFill>
            <a:schemeClr val="bg2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Concern is that these </a:t>
            </a:r>
            <a:r>
              <a:rPr lang="en-US" dirty="0" err="1"/>
              <a:t>octupolse</a:t>
            </a:r>
            <a:r>
              <a:rPr lang="en-US" dirty="0"/>
              <a:t> are so nonlinear that they reduce </a:t>
            </a:r>
            <a:r>
              <a:rPr lang="en-US" i="1" dirty="0">
                <a:solidFill>
                  <a:srgbClr val="051BF1"/>
                </a:solidFill>
              </a:rPr>
              <a:t>Dynamic Aperture </a:t>
            </a:r>
            <a:r>
              <a:rPr lang="en-US" dirty="0"/>
              <a:t>of the collider </a:t>
            </a:r>
            <a:r>
              <a:rPr lang="en-US" dirty="0">
                <a:sym typeface="Wingdings" panose="05000000000000000000" pitchFamily="2" charset="2"/>
              </a:rPr>
              <a:t> affect lifetime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84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1FDD-B9C7-4F60-97D6-1ACB6128D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Landay</a:t>
            </a:r>
            <a:r>
              <a:rPr lang="en-US" dirty="0"/>
              <a:t> Damping by Electron Lenses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CC7F6-30BE-46EE-B82A-3C80890B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B8DA5-63B7-4E66-B1FE-1779B897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3DEA4F-211E-4EBA-B0D5-FA4A7CC3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089"/>
            <a:ext cx="9144000" cy="48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175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DD9A-7A24-4F5A-88B4-A5D52ABE2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19794-3905-493E-9B9F-67201868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6BA3F-752C-4B66-91E0-75C5261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A1A374-138B-4BE3-82D3-BE088E596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4" y="3880307"/>
            <a:ext cx="4572000" cy="29776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109C5-2A66-4A4D-B964-80D619539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8" y="836212"/>
            <a:ext cx="8791832" cy="4987867"/>
          </a:xfrm>
        </p:spPr>
        <p:txBody>
          <a:bodyPr/>
          <a:lstStyle/>
          <a:p>
            <a:r>
              <a:rPr lang="en-US" dirty="0"/>
              <a:t>To protect from enormous beam power (and power density) of high energy accelerators and colliders – events and processes:</a:t>
            </a:r>
          </a:p>
          <a:p>
            <a:pPr lvl="1"/>
            <a:r>
              <a:rPr lang="en-US" dirty="0"/>
              <a:t>Injection errors</a:t>
            </a:r>
          </a:p>
          <a:p>
            <a:pPr lvl="1"/>
            <a:r>
              <a:rPr lang="en-US" dirty="0"/>
              <a:t>Instabilities</a:t>
            </a:r>
          </a:p>
          <a:p>
            <a:pPr lvl="1"/>
            <a:r>
              <a:rPr lang="en-US" dirty="0"/>
              <a:t>Losses due to beam-beam, beam-gas, </a:t>
            </a:r>
            <a:r>
              <a:rPr lang="en-US" dirty="0" err="1"/>
              <a:t>intrabeam</a:t>
            </a:r>
            <a:r>
              <a:rPr lang="en-US" dirty="0"/>
              <a:t> scattering,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Synchrotron radiation photons</a:t>
            </a:r>
          </a:p>
          <a:p>
            <a:r>
              <a:rPr lang="en-US" dirty="0">
                <a:solidFill>
                  <a:srgbClr val="C00000"/>
                </a:solidFill>
              </a:rPr>
              <a:t>Protect magnets, RF and detectors </a:t>
            </a:r>
            <a:r>
              <a:rPr lang="en-US" dirty="0"/>
              <a:t>!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09FF157-07E1-4369-A12B-D7086B41062C}"/>
              </a:ext>
            </a:extLst>
          </p:cNvPr>
          <p:cNvSpPr/>
          <p:nvPr/>
        </p:nvSpPr>
        <p:spPr>
          <a:xfrm>
            <a:off x="5156886" y="4893276"/>
            <a:ext cx="197709" cy="7249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DA92C4-4479-402D-BA73-39FCEBBC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877" y="3880307"/>
            <a:ext cx="3642339" cy="2888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C2CE24-AEF1-448B-80C3-5AE5CA7CD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016" y="4636101"/>
            <a:ext cx="838200" cy="5143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76351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11CE-40F1-4409-BB2D-04BD90C86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84F8E-DAC8-4CC9-8693-450769325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21" y="1043046"/>
            <a:ext cx="3725563" cy="4987867"/>
          </a:xfrm>
        </p:spPr>
        <p:txBody>
          <a:bodyPr/>
          <a:lstStyle/>
          <a:p>
            <a:r>
              <a:rPr lang="en-US" dirty="0"/>
              <a:t>Tevatron 12 collimators:</a:t>
            </a:r>
          </a:p>
          <a:p>
            <a:pPr lvl="1"/>
            <a:r>
              <a:rPr lang="en-US" dirty="0" err="1"/>
              <a:t>Hor</a:t>
            </a:r>
            <a:r>
              <a:rPr lang="en-US" dirty="0"/>
              <a:t> and Vert</a:t>
            </a:r>
          </a:p>
          <a:p>
            <a:pPr lvl="1"/>
            <a:r>
              <a:rPr lang="en-US" dirty="0"/>
              <a:t>Proton and antiproton</a:t>
            </a:r>
          </a:p>
          <a:p>
            <a:pPr lvl="1"/>
            <a:r>
              <a:rPr lang="en-US" dirty="0"/>
              <a:t>4 primaries </a:t>
            </a:r>
          </a:p>
          <a:p>
            <a:pPr lvl="2"/>
            <a:r>
              <a:rPr lang="en-US" dirty="0"/>
              <a:t>5 mm W</a:t>
            </a:r>
          </a:p>
          <a:p>
            <a:pPr lvl="1"/>
            <a:r>
              <a:rPr lang="en-US" dirty="0"/>
              <a:t>8 secondaries</a:t>
            </a:r>
          </a:p>
          <a:p>
            <a:pPr lvl="2"/>
            <a:r>
              <a:rPr lang="en-US" dirty="0"/>
              <a:t>1.5 m stainless steel</a:t>
            </a:r>
          </a:p>
          <a:p>
            <a:pPr lvl="2"/>
            <a:r>
              <a:rPr lang="en-US" dirty="0"/>
              <a:t>Flat to &lt;25 micron</a:t>
            </a:r>
          </a:p>
          <a:p>
            <a:pPr lvl="2"/>
            <a:r>
              <a:rPr lang="en-US" dirty="0"/>
              <a:t>As close as few mm to the</a:t>
            </a:r>
          </a:p>
          <a:p>
            <a:r>
              <a:rPr lang="en-US" dirty="0"/>
              <a:t>Efficiency 95-99%</a:t>
            </a:r>
          </a:p>
          <a:p>
            <a:pPr lvl="1"/>
            <a:r>
              <a:rPr lang="en-US" dirty="0"/>
              <a:t>reduction of background in CDF and D0 detectors x20-100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3A111-CE54-4F3A-A3E0-472CAAF34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747CD-9C89-4EF0-B4A0-D94CFCCE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66</a:t>
            </a:fld>
            <a:endParaRPr lang="en-US" alt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AB291C8-2E04-4DDB-AD44-FA4B388E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844" y="1883028"/>
            <a:ext cx="4446588" cy="4876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4">
            <a:extLst>
              <a:ext uri="{FF2B5EF4-FFF2-40B4-BE49-F238E27FC236}">
                <a16:creationId xmlns:a16="http://schemas.microsoft.com/office/drawing/2014/main" id="{8785F741-067C-4896-85DD-D6C5C6B960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4200" y="4006121"/>
            <a:ext cx="2209800" cy="5741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6A9F655-CFFF-49E2-9BEA-F2EF00C78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737653"/>
            <a:ext cx="111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Protons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15B4D74-C4AB-4B85-9BBD-72A048CFB524}"/>
              </a:ext>
            </a:extLst>
          </p:cNvPr>
          <p:cNvSpPr txBox="1">
            <a:spLocks noChangeArrowheads="1"/>
          </p:cNvSpPr>
          <p:nvPr/>
        </p:nvSpPr>
        <p:spPr>
          <a:xfrm>
            <a:off x="4227104" y="582613"/>
            <a:ext cx="7772400" cy="1143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400" dirty="0">
                <a:solidFill>
                  <a:schemeClr val="accent2"/>
                </a:solidFill>
              </a:rPr>
              <a:t>Damage to E03 1.5m Collimator</a:t>
            </a:r>
            <a:endParaRPr lang="en-US" alt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7B59A-E73D-4624-9C3E-CCF0EEC1FD50}"/>
              </a:ext>
            </a:extLst>
          </p:cNvPr>
          <p:cNvSpPr txBox="1"/>
          <p:nvPr/>
        </p:nvSpPr>
        <p:spPr>
          <a:xfrm>
            <a:off x="0" y="6331633"/>
            <a:ext cx="32432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highlight>
                  <a:srgbClr val="FFFF00"/>
                </a:highlight>
              </a:rPr>
              <a:t>see lectures NM1-4</a:t>
            </a:r>
          </a:p>
        </p:txBody>
      </p:sp>
    </p:spTree>
    <p:extLst>
      <p:ext uri="{BB962C8B-B14F-4D97-AF65-F5344CB8AC3E}">
        <p14:creationId xmlns:p14="http://schemas.microsoft.com/office/powerpoint/2010/main" val="3342318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64E29-148B-44FF-9233-0CC79C15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(Most Sophisticated) LHC Collimation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33C4E4-9879-4CD4-A8AA-36B85AD0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896E6-82CA-469F-BF2A-E89082CD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67</a:t>
            </a:fld>
            <a:endParaRPr lang="en-US" alt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BB417D9-2C02-4B91-B615-18BC3F1D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86" y="914005"/>
            <a:ext cx="7984827" cy="5840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94BE1A-326B-43EF-8667-F9D4690F94CB}"/>
              </a:ext>
            </a:extLst>
          </p:cNvPr>
          <p:cNvSpPr txBox="1"/>
          <p:nvPr/>
        </p:nvSpPr>
        <p:spPr>
          <a:xfrm>
            <a:off x="5972432" y="4197004"/>
            <a:ext cx="2751438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Efficiency &gt; 99.99%</a:t>
            </a:r>
          </a:p>
          <a:p>
            <a:r>
              <a:rPr lang="en-US" sz="1800" dirty="0"/>
              <a:t>i.e. &lt;0.01% escapes </a:t>
            </a:r>
          </a:p>
          <a:p>
            <a:r>
              <a:rPr lang="en-US" sz="1800" dirty="0"/>
              <a:t>dedicated absorbers</a:t>
            </a:r>
          </a:p>
        </p:txBody>
      </p:sp>
    </p:spTree>
    <p:extLst>
      <p:ext uri="{BB962C8B-B14F-4D97-AF65-F5344CB8AC3E}">
        <p14:creationId xmlns:p14="http://schemas.microsoft.com/office/powerpoint/2010/main" val="36378139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64E29-148B-44FF-9233-0CC79C15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Collimation Challenges and Cures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33C4E4-9879-4CD4-A8AA-36B85AD0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896E6-82CA-469F-BF2A-E89082CD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68</a:t>
            </a:fld>
            <a:endParaRPr lang="en-US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D81B9-0440-4ABD-8574-CCF7808FB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8" y="815854"/>
            <a:ext cx="8791832" cy="95139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Too many, too close to beams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 large </a:t>
            </a:r>
            <a:r>
              <a:rPr lang="en-US" dirty="0" err="1">
                <a:solidFill>
                  <a:srgbClr val="000000"/>
                </a:solidFill>
                <a:sym typeface="Wingdings" panose="05000000000000000000" pitchFamily="2" charset="2"/>
              </a:rPr>
              <a:t>wakefields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/impedance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Can be damaged/destroyed …. </a:t>
            </a:r>
            <a:r>
              <a:rPr lang="en-US" dirty="0">
                <a:solidFill>
                  <a:srgbClr val="051BF1"/>
                </a:solidFill>
                <a:sym typeface="Wingdings" panose="05000000000000000000" pitchFamily="2" charset="2"/>
              </a:rPr>
              <a:t>NEW METHODS</a:t>
            </a:r>
            <a:endParaRPr lang="en-US" dirty="0">
              <a:solidFill>
                <a:srgbClr val="051BF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58BE3D-0F36-47A2-8B3E-AA07643E2094}"/>
              </a:ext>
            </a:extLst>
          </p:cNvPr>
          <p:cNvSpPr txBox="1">
            <a:spLocks/>
          </p:cNvSpPr>
          <p:nvPr/>
        </p:nvSpPr>
        <p:spPr>
          <a:xfrm>
            <a:off x="228600" y="1662356"/>
            <a:ext cx="8791832" cy="95139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Bent crystal collimation</a:t>
            </a:r>
            <a:r>
              <a:rPr lang="en-US" dirty="0"/>
              <a:t>			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Hollow e-beam collimation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70C7E0-CCE7-44EB-8273-A36D6370EA62}"/>
              </a:ext>
            </a:extLst>
          </p:cNvPr>
          <p:cNvSpPr txBox="1">
            <a:spLocks/>
          </p:cNvSpPr>
          <p:nvPr/>
        </p:nvSpPr>
        <p:spPr>
          <a:xfrm>
            <a:off x="228600" y="5239264"/>
            <a:ext cx="3857368" cy="110387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Makes bigger deflection </a:t>
            </a:r>
            <a:r>
              <a:rPr lang="en-US" sz="2000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better interception of  scattered particles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Tested at the Tevatron and LHC 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A200B0-0CF9-4978-B22F-8B02ABCBDD9F}"/>
              </a:ext>
            </a:extLst>
          </p:cNvPr>
          <p:cNvSpPr txBox="1">
            <a:spLocks/>
          </p:cNvSpPr>
          <p:nvPr/>
        </p:nvSpPr>
        <p:spPr>
          <a:xfrm>
            <a:off x="5058034" y="5626679"/>
            <a:ext cx="3857368" cy="90134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“penetrable” &amp; fast diffusor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undamageable. Tested at the Tevatron and being built for LHC 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1ECFA-3704-445A-8B71-5BC340037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7" y="2196785"/>
            <a:ext cx="4275438" cy="2972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0592AA-03FC-4575-8DFC-7C25812C1FA4}"/>
              </a:ext>
            </a:extLst>
          </p:cNvPr>
          <p:cNvSpPr txBox="1"/>
          <p:nvPr/>
        </p:nvSpPr>
        <p:spPr>
          <a:xfrm>
            <a:off x="2498574" y="4491612"/>
            <a:ext cx="198943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Few mm Si (100) </a:t>
            </a:r>
          </a:p>
          <a:p>
            <a:r>
              <a:rPr lang="en-US" sz="2000" dirty="0"/>
              <a:t>100’s of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4066D7-68CD-4176-B8D7-C2506857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860" y="2054141"/>
            <a:ext cx="3413102" cy="3158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A4C48E-7593-4B8C-9B26-A3CED6CA6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529" y="4377262"/>
            <a:ext cx="1097027" cy="12080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25C45C-3D9D-437C-95ED-3B57C4D789C5}"/>
              </a:ext>
            </a:extLst>
          </p:cNvPr>
          <p:cNvSpPr txBox="1"/>
          <p:nvPr/>
        </p:nvSpPr>
        <p:spPr>
          <a:xfrm>
            <a:off x="4952255" y="4877412"/>
            <a:ext cx="291487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Few Amperes, few mm </a:t>
            </a:r>
            <a:r>
              <a:rPr lang="en-US" sz="2000" dirty="0" err="1"/>
              <a:t>dia</a:t>
            </a:r>
            <a:r>
              <a:rPr lang="en-US" sz="2000" dirty="0"/>
              <a:t>, few m long e-beam</a:t>
            </a:r>
          </a:p>
        </p:txBody>
      </p:sp>
    </p:spTree>
    <p:extLst>
      <p:ext uri="{BB962C8B-B14F-4D97-AF65-F5344CB8AC3E}">
        <p14:creationId xmlns:p14="http://schemas.microsoft.com/office/powerpoint/2010/main" val="6660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C28B02-B345-F4A4-AA78-474825A60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56028"/>
            <a:ext cx="3669431" cy="175215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C347E-DDD9-8B25-5B82-D40BC63B5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6329" y="890275"/>
            <a:ext cx="3731911" cy="41826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Collimators - </a:t>
            </a:r>
            <a:r>
              <a:rPr lang="en-US" dirty="0" err="1"/>
              <a:t>losest</a:t>
            </a:r>
            <a:r>
              <a:rPr lang="en-US" dirty="0"/>
              <a:t> to beam – 5-10’s of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Often coated (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TiN</a:t>
            </a:r>
            <a:r>
              <a:rPr lang="en-US" dirty="0"/>
              <a:t>) and/or grooved (</a:t>
            </a:r>
            <a:r>
              <a:rPr lang="en-US" dirty="0" err="1"/>
              <a:t>ecloud</a:t>
            </a:r>
            <a:r>
              <a:rPr lang="en-US" dirty="0"/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19E33-DCAE-C741-8938-7BF6787D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 anchor="b">
            <a:normAutofit/>
          </a:bodyPr>
          <a:lstStyle/>
          <a:p>
            <a:r>
              <a:rPr lang="en-US" sz="4000" dirty="0"/>
              <a:t>Aperture and Dynamic Aperture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D6ABA-C2ED-6209-A40F-23225767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A81C5-FD31-77C1-2E26-22176FCA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52E9C158-AEF1-41A2-A6CE-6F0BAB305EFD}" type="slidenum">
              <a:rPr lang="en-US" altLang="en-US" smtClean="0"/>
              <a:pPr>
                <a:spcAft>
                  <a:spcPts val="600"/>
                </a:spcAft>
              </a:pPr>
              <a:t>69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F3F3A2-1098-F6FE-A744-E9064235D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60" y="1356028"/>
            <a:ext cx="3626240" cy="187989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68ED72-14D2-1D05-03BD-38401093CF1C}"/>
              </a:ext>
            </a:extLst>
          </p:cNvPr>
          <p:cNvSpPr txBox="1">
            <a:spLocks/>
          </p:cNvSpPr>
          <p:nvPr/>
        </p:nvSpPr>
        <p:spPr>
          <a:xfrm>
            <a:off x="365760" y="890274"/>
            <a:ext cx="3975234" cy="563141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Physical beam pipe ~60-100 mm …10’s-100’s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r>
              <a:rPr lang="en-US" dirty="0">
                <a:solidFill>
                  <a:srgbClr val="C00000"/>
                </a:solidFill>
              </a:rPr>
              <a:t>Often coated (</a:t>
            </a:r>
            <a:r>
              <a:rPr lang="en-US" dirty="0" err="1">
                <a:solidFill>
                  <a:srgbClr val="C00000"/>
                </a:solidFill>
              </a:rPr>
              <a:t>eg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TiN</a:t>
            </a:r>
            <a:r>
              <a:rPr lang="en-US" dirty="0">
                <a:solidFill>
                  <a:srgbClr val="C00000"/>
                </a:solidFill>
              </a:rPr>
              <a:t>) and/or grooved (</a:t>
            </a:r>
            <a:r>
              <a:rPr lang="en-US" dirty="0" err="1">
                <a:solidFill>
                  <a:srgbClr val="C00000"/>
                </a:solidFill>
              </a:rPr>
              <a:t>ecloud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D131C0-EF8C-7802-5153-FF4FFF0CF64A}"/>
              </a:ext>
            </a:extLst>
          </p:cNvPr>
          <p:cNvSpPr txBox="1">
            <a:spLocks/>
          </p:cNvSpPr>
          <p:nvPr/>
        </p:nvSpPr>
        <p:spPr>
          <a:xfrm>
            <a:off x="3099049" y="2657007"/>
            <a:ext cx="1309118" cy="4567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</a:rPr>
              <a:t>SKEKB</a:t>
            </a:r>
          </a:p>
          <a:p>
            <a:r>
              <a:rPr lang="en-US" sz="1200" dirty="0">
                <a:solidFill>
                  <a:srgbClr val="FFFF00"/>
                </a:solidFill>
              </a:rPr>
              <a:t>90mm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7F94C9-B0BA-2232-BBE0-E091211A2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5" y="3208680"/>
            <a:ext cx="5285943" cy="3574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A119C5-0553-CE63-4B3A-269A1C1EB8E4}"/>
              </a:ext>
            </a:extLst>
          </p:cNvPr>
          <p:cNvSpPr txBox="1"/>
          <p:nvPr/>
        </p:nvSpPr>
        <p:spPr>
          <a:xfrm>
            <a:off x="5412089" y="3283406"/>
            <a:ext cx="37319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dynamic aperture</a:t>
            </a:r>
            <a:r>
              <a:rPr lang="en-US" dirty="0"/>
              <a:t> is the stability region of phase space in an accelerator – dependent on nonlinearities and chromatic effects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79D9A-E48C-6704-6350-0DD2984840BD}"/>
              </a:ext>
            </a:extLst>
          </p:cNvPr>
          <p:cNvSpPr txBox="1"/>
          <p:nvPr/>
        </p:nvSpPr>
        <p:spPr>
          <a:xfrm>
            <a:off x="5256214" y="5191373"/>
            <a:ext cx="3731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For proton machines - stability over O(1e9) turns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1A2669-B14F-C908-5E05-3B52342E2EE9}"/>
              </a:ext>
            </a:extLst>
          </p:cNvPr>
          <p:cNvSpPr txBox="1"/>
          <p:nvPr/>
        </p:nvSpPr>
        <p:spPr>
          <a:xfrm>
            <a:off x="5046330" y="5967725"/>
            <a:ext cx="3917516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For electron/muon machines - stability over O(1e3) turns</a:t>
            </a:r>
          </a:p>
        </p:txBody>
      </p:sp>
    </p:spTree>
    <p:extLst>
      <p:ext uri="{BB962C8B-B14F-4D97-AF65-F5344CB8AC3E}">
        <p14:creationId xmlns:p14="http://schemas.microsoft.com/office/powerpoint/2010/main" val="340203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12" grpId="0" uiExpand="1" build="p"/>
      <p:bldP spid="13" grpId="0" uiExpand="1" build="p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3C417-F77A-F627-7FF5-C0D0B0484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D9C6-A3B7-1291-EC24-7A12F8D1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9" y="103664"/>
            <a:ext cx="8884239" cy="641739"/>
          </a:xfrm>
        </p:spPr>
        <p:txBody>
          <a:bodyPr/>
          <a:lstStyle/>
          <a:p>
            <a:r>
              <a:rPr lang="en-US" dirty="0"/>
              <a:t>Beam-Beam Fields: Start with a Cylinder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93D32-BAB8-C685-EFF8-E2232578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8A820-AB40-85E5-AE72-6024FCAE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C779D-0EC0-6D5E-A2B7-DCBB6885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1" y="856976"/>
            <a:ext cx="8973188" cy="5899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5031A-9927-9C27-E6C2-019F1B304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91" y="4631778"/>
            <a:ext cx="5991847" cy="1315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BA4DC-2619-A00B-35D4-97D6B7D9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51" y="4631778"/>
            <a:ext cx="5508753" cy="84954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C91EA7-8311-906E-7271-D4C2CCF05D4C}"/>
              </a:ext>
            </a:extLst>
          </p:cNvPr>
          <p:cNvSpPr/>
          <p:nvPr/>
        </p:nvSpPr>
        <p:spPr>
          <a:xfrm>
            <a:off x="228600" y="5779102"/>
            <a:ext cx="6000178" cy="8566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i.e. force is linear inside, nonlinear outside</a:t>
            </a:r>
          </a:p>
        </p:txBody>
      </p:sp>
    </p:spTree>
    <p:extLst>
      <p:ext uri="{BB962C8B-B14F-4D97-AF65-F5344CB8AC3E}">
        <p14:creationId xmlns:p14="http://schemas.microsoft.com/office/powerpoint/2010/main" val="21016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CE1E-1799-45E5-98DF-A9422CE8E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26" y="103664"/>
            <a:ext cx="8136673" cy="641739"/>
          </a:xfrm>
        </p:spPr>
        <p:txBody>
          <a:bodyPr/>
          <a:lstStyle/>
          <a:p>
            <a:r>
              <a:rPr lang="en-US" sz="3600" dirty="0"/>
              <a:t>Beam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06CA6-5820-4D16-BE3B-7F45B588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40" y="982806"/>
            <a:ext cx="8812767" cy="92291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Phase Space Density Increase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As needed for a collider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Forbidden by the </a:t>
            </a:r>
            <a:r>
              <a:rPr lang="en-US" i="1" dirty="0">
                <a:solidFill>
                  <a:srgbClr val="0033CC"/>
                </a:solidFill>
                <a:sym typeface="Wingdings" panose="05000000000000000000" pitchFamily="2" charset="2"/>
              </a:rPr>
              <a:t>Liouville theorem </a:t>
            </a:r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in non-dissipative systems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1D3AB-7F6E-4F7F-AA48-26FDB016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194B2-EB82-4DCE-A7BD-3F1E81E8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92F0B-D774-4F9C-8E6F-95925967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490" y="6928"/>
            <a:ext cx="3700534" cy="180975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618FF5B-4AAC-47F7-B234-49FB9FE3669E}"/>
              </a:ext>
            </a:extLst>
          </p:cNvPr>
          <p:cNvSpPr/>
          <p:nvPr/>
        </p:nvSpPr>
        <p:spPr>
          <a:xfrm>
            <a:off x="432890" y="3185093"/>
            <a:ext cx="2664984" cy="261561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99000">
                <a:schemeClr val="bg1"/>
              </a:gs>
              <a:gs pos="70000">
                <a:schemeClr val="bg1"/>
              </a:gs>
              <a:gs pos="53000">
                <a:schemeClr val="accent4">
                  <a:lumMod val="60000"/>
                  <a:lumOff val="40000"/>
                </a:schemeClr>
              </a:gs>
              <a:gs pos="33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C15D72-CAF7-4F26-A9D5-F0120A197853}"/>
              </a:ext>
            </a:extLst>
          </p:cNvPr>
          <p:cNvCxnSpPr>
            <a:cxnSpLocks/>
          </p:cNvCxnSpPr>
          <p:nvPr/>
        </p:nvCxnSpPr>
        <p:spPr>
          <a:xfrm flipV="1">
            <a:off x="1762320" y="2648546"/>
            <a:ext cx="0" cy="3492139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38DDB5-41B9-4302-8A9F-755986713295}"/>
              </a:ext>
            </a:extLst>
          </p:cNvPr>
          <p:cNvCxnSpPr>
            <a:cxnSpLocks/>
          </p:cNvCxnSpPr>
          <p:nvPr/>
        </p:nvCxnSpPr>
        <p:spPr>
          <a:xfrm>
            <a:off x="104080" y="4508742"/>
            <a:ext cx="3467161" cy="0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DCE62D7-3EA6-411F-915D-043B0BD36888}"/>
              </a:ext>
            </a:extLst>
          </p:cNvPr>
          <p:cNvSpPr txBox="1"/>
          <p:nvPr/>
        </p:nvSpPr>
        <p:spPr>
          <a:xfrm>
            <a:off x="3009064" y="3985522"/>
            <a:ext cx="761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x,y,t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04A70D-4BEA-4463-A5C0-FA35E898F169}"/>
              </a:ext>
            </a:extLst>
          </p:cNvPr>
          <p:cNvSpPr txBox="1"/>
          <p:nvPr/>
        </p:nvSpPr>
        <p:spPr>
          <a:xfrm>
            <a:off x="1802552" y="2523143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x’,y’,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C09A37-50F9-449C-AE13-00F1655BBA59}"/>
              </a:ext>
            </a:extLst>
          </p:cNvPr>
          <p:cNvSpPr/>
          <p:nvPr/>
        </p:nvSpPr>
        <p:spPr>
          <a:xfrm>
            <a:off x="1577017" y="4339213"/>
            <a:ext cx="370605" cy="33905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0000FF"/>
              </a:gs>
              <a:gs pos="34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636558-BA21-40D2-843A-FEB7E4D8FA52}"/>
              </a:ext>
            </a:extLst>
          </p:cNvPr>
          <p:cNvSpPr/>
          <p:nvPr/>
        </p:nvSpPr>
        <p:spPr>
          <a:xfrm>
            <a:off x="2397030" y="6134774"/>
            <a:ext cx="4234942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Ideally - “6D-Cooling”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">
            <a:extLst>
              <a:ext uri="{FF2B5EF4-FFF2-40B4-BE49-F238E27FC236}">
                <a16:creationId xmlns:a16="http://schemas.microsoft.com/office/drawing/2014/main" id="{1391A34C-3335-44A8-8DC3-54F16C05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02" y="2507333"/>
            <a:ext cx="5233722" cy="327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2688D1B-2C55-4620-8620-0D1114F9FB1B}"/>
              </a:ext>
            </a:extLst>
          </p:cNvPr>
          <p:cNvSpPr txBox="1"/>
          <p:nvPr/>
        </p:nvSpPr>
        <p:spPr>
          <a:xfrm>
            <a:off x="4229091" y="5198884"/>
            <a:ext cx="4598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100 MeV electrons in IOTA ring</a:t>
            </a:r>
          </a:p>
        </p:txBody>
      </p:sp>
    </p:spTree>
    <p:extLst>
      <p:ext uri="{BB962C8B-B14F-4D97-AF65-F5344CB8AC3E}">
        <p14:creationId xmlns:p14="http://schemas.microsoft.com/office/powerpoint/2010/main" val="422171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937D-903F-42C2-89AE-179410A2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and Cooling (1)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F1F60-66CB-454F-9058-A8AC98948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318" y="1178011"/>
            <a:ext cx="4707117" cy="184819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002EA-863E-43F7-AEEA-709509D5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DD0A9-D206-4CA0-BC2A-9BA4B7E9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71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62122-210B-43A4-80FB-572C855E5BA5}"/>
              </a:ext>
            </a:extLst>
          </p:cNvPr>
          <p:cNvSpPr txBox="1"/>
          <p:nvPr/>
        </p:nvSpPr>
        <p:spPr>
          <a:xfrm>
            <a:off x="228600" y="906674"/>
            <a:ext cx="868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Diffusion equation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beam distribution function 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f(</a:t>
            </a:r>
            <a:r>
              <a:rPr lang="en-US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J,t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J-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action variable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8BC77-8A05-4F4D-A4F6-71A79267CBD3}"/>
              </a:ext>
            </a:extLst>
          </p:cNvPr>
          <p:cNvSpPr txBox="1"/>
          <p:nvPr/>
        </p:nvSpPr>
        <p:spPr>
          <a:xfrm>
            <a:off x="228600" y="2839655"/>
            <a:ext cx="8686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presence of cooling: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for example: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82A602-163E-437E-91EA-17194E2FF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51" y="2735557"/>
            <a:ext cx="3980168" cy="1642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52B359-4ADC-4830-B254-B5A0013C8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" y="4436654"/>
            <a:ext cx="4608718" cy="2058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299769-7884-4BFD-8BA9-6DC8A7453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67829"/>
            <a:ext cx="4547454" cy="205832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F16376-4216-4E87-8963-FFD61FFADB09}"/>
              </a:ext>
            </a:extLst>
          </p:cNvPr>
          <p:cNvCxnSpPr>
            <a:cxnSpLocks/>
          </p:cNvCxnSpPr>
          <p:nvPr/>
        </p:nvCxnSpPr>
        <p:spPr>
          <a:xfrm flipV="1">
            <a:off x="3097427" y="3881515"/>
            <a:ext cx="2767914" cy="49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1E5E9D-3E9A-402E-AB60-10C88F5B1079}"/>
              </a:ext>
            </a:extLst>
          </p:cNvPr>
          <p:cNvCxnSpPr>
            <a:cxnSpLocks/>
          </p:cNvCxnSpPr>
          <p:nvPr/>
        </p:nvCxnSpPr>
        <p:spPr>
          <a:xfrm flipV="1">
            <a:off x="5797973" y="4128188"/>
            <a:ext cx="174459" cy="269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E428601-534C-4BDF-B220-4C14DD1F3789}"/>
              </a:ext>
            </a:extLst>
          </p:cNvPr>
          <p:cNvSpPr/>
          <p:nvPr/>
        </p:nvSpPr>
        <p:spPr>
          <a:xfrm>
            <a:off x="5805130" y="2846489"/>
            <a:ext cx="1588226" cy="1332576"/>
          </a:xfrm>
          <a:prstGeom prst="ellipse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BEB0309-A10A-452B-A1BB-2B5028BC4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20" y="6263305"/>
            <a:ext cx="3014276" cy="3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034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CE1E-1799-45E5-98DF-A9422CE8E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26" y="103664"/>
            <a:ext cx="8136673" cy="641739"/>
          </a:xfrm>
        </p:spPr>
        <p:txBody>
          <a:bodyPr/>
          <a:lstStyle/>
          <a:p>
            <a:r>
              <a:rPr lang="en-US" sz="3600" dirty="0"/>
              <a:t>Beam Cooling Methods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06CA6-5820-4D16-BE3B-7F45B588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78" y="2112898"/>
            <a:ext cx="8812767" cy="92291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Cooling – since 1970’s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Widely used to cool ions and antiprotons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0.1 - 8 GeV/n (50 keV – 4 MeV electrons DC)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1D3AB-7F6E-4F7F-AA48-26FDB016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194B2-EB82-4DCE-A7BD-3F1E81E8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72</a:t>
            </a:fld>
            <a:endParaRPr lang="en-US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688D1B-2C55-4620-8620-0D1114F9FB1B}"/>
              </a:ext>
            </a:extLst>
          </p:cNvPr>
          <p:cNvSpPr txBox="1"/>
          <p:nvPr/>
        </p:nvSpPr>
        <p:spPr>
          <a:xfrm>
            <a:off x="7583860" y="6458883"/>
            <a:ext cx="4598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100 MeV electrons in IOTA ring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274584-5C42-4C40-A216-6893ABE8D629}"/>
              </a:ext>
            </a:extLst>
          </p:cNvPr>
          <p:cNvSpPr txBox="1">
            <a:spLocks/>
          </p:cNvSpPr>
          <p:nvPr/>
        </p:nvSpPr>
        <p:spPr>
          <a:xfrm>
            <a:off x="290340" y="993960"/>
            <a:ext cx="8812767" cy="92291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Synchrotron Radiation Damping – since 1960’s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common in all e+/e- rings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026" name="Picture 2" descr="Properties of Synchrotron Radiation">
            <a:extLst>
              <a:ext uri="{FF2B5EF4-FFF2-40B4-BE49-F238E27FC236}">
                <a16:creationId xmlns:a16="http://schemas.microsoft.com/office/drawing/2014/main" id="{2B30196D-6EDC-4BC3-9C36-028C9C1FF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2640">
            <a:off x="6660863" y="406181"/>
            <a:ext cx="2426390" cy="112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E9DC4-7E96-4BCF-95F1-26F938DD7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765" y="1895709"/>
            <a:ext cx="2231080" cy="1447734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6CD38F9-2639-4CDF-A087-77271D732D32}"/>
              </a:ext>
            </a:extLst>
          </p:cNvPr>
          <p:cNvSpPr txBox="1">
            <a:spLocks/>
          </p:cNvSpPr>
          <p:nvPr/>
        </p:nvSpPr>
        <p:spPr>
          <a:xfrm>
            <a:off x="222250" y="3510157"/>
            <a:ext cx="8812767" cy="92291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Stochastic Cooling – since 1970’s 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Widely used to cool ions and antiprotons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0.1-100 GeV/n (up to 10 GHz feedback BW)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028" name="Picture 4" descr="V. Stochastic Cooling">
            <a:extLst>
              <a:ext uri="{FF2B5EF4-FFF2-40B4-BE49-F238E27FC236}">
                <a16:creationId xmlns:a16="http://schemas.microsoft.com/office/drawing/2014/main" id="{26BD556D-7E2B-4C47-84EF-0A86E1A7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63" y="3343083"/>
            <a:ext cx="2526038" cy="20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407026D-A27F-4E19-A2E7-46D77AEEAF17}"/>
              </a:ext>
            </a:extLst>
          </p:cNvPr>
          <p:cNvSpPr txBox="1">
            <a:spLocks/>
          </p:cNvSpPr>
          <p:nvPr/>
        </p:nvSpPr>
        <p:spPr>
          <a:xfrm>
            <a:off x="165616" y="5011980"/>
            <a:ext cx="8812767" cy="92291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Cooling – since 1990’s 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Works for some highly charged ions</a:t>
            </a:r>
          </a:p>
          <a:p>
            <a:r>
              <a:rPr lang="en-US" dirty="0">
                <a:solidFill>
                  <a:srgbClr val="0033CC"/>
                </a:solidFill>
                <a:sym typeface="Wingdings" panose="05000000000000000000" pitchFamily="2" charset="2"/>
              </a:rPr>
              <a:t>0.1-0.5 GeV/n, deep cooling, spectroscopy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F3B5F4-3363-472A-AC31-673364C69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980" y="5309211"/>
            <a:ext cx="2526038" cy="1526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D70046-953F-404B-AB36-DFF2721CD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548" y="5040452"/>
            <a:ext cx="2352675" cy="3647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516C70-215F-4C8E-A3CF-32E4201C72AF}"/>
              </a:ext>
            </a:extLst>
          </p:cNvPr>
          <p:cNvSpPr/>
          <p:nvPr/>
        </p:nvSpPr>
        <p:spPr>
          <a:xfrm>
            <a:off x="3369122" y="6369727"/>
            <a:ext cx="233025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Lectures VL13-14</a:t>
            </a:r>
            <a:endParaRPr lang="en-US" dirty="0">
              <a:solidFill>
                <a:srgbClr val="051B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6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2091-B3F8-4919-8D3A-88C57A24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Beam Cooling Breakthroughs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E6F62-C153-42A8-A2A0-FD6AF8D3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F1F2-CDD2-40AA-97F7-BE263B8D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73</a:t>
            </a:fld>
            <a:endParaRPr lang="en-US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4FE3A0-CA4E-472D-955D-F62648457829}"/>
              </a:ext>
            </a:extLst>
          </p:cNvPr>
          <p:cNvSpPr/>
          <p:nvPr/>
        </p:nvSpPr>
        <p:spPr>
          <a:xfrm>
            <a:off x="197065" y="858982"/>
            <a:ext cx="4332070" cy="2854036"/>
          </a:xfrm>
          <a:prstGeom prst="roundRect">
            <a:avLst>
              <a:gd name="adj" fmla="val 9871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8DAA27-4CE7-4710-B90C-C0A8C54759DF}"/>
              </a:ext>
            </a:extLst>
          </p:cNvPr>
          <p:cNvSpPr/>
          <p:nvPr/>
        </p:nvSpPr>
        <p:spPr>
          <a:xfrm>
            <a:off x="1391080" y="1685746"/>
            <a:ext cx="3027219" cy="192578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D1F54-5C60-41DD-ACAB-85E4D9EA0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927" y="855027"/>
            <a:ext cx="4056893" cy="98664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2019 -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Ionization cooling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muons (140 MeV/</a:t>
            </a:r>
            <a:r>
              <a:rPr lang="en-US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RAL, UK)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73A1CE-3402-491C-AF3A-6D68D75A7FCB}"/>
              </a:ext>
            </a:extLst>
          </p:cNvPr>
          <p:cNvSpPr txBox="1">
            <a:spLocks/>
          </p:cNvSpPr>
          <p:nvPr/>
        </p:nvSpPr>
        <p:spPr>
          <a:xfrm>
            <a:off x="392917" y="2665036"/>
            <a:ext cx="1096002" cy="98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MICE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~10% in one pass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DD1F74-99BF-4EE5-B743-45FACE50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37" y="1641151"/>
            <a:ext cx="1392161" cy="100748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4A6E77-1A0B-4E27-A379-DE4D693B674F}"/>
              </a:ext>
            </a:extLst>
          </p:cNvPr>
          <p:cNvSpPr/>
          <p:nvPr/>
        </p:nvSpPr>
        <p:spPr>
          <a:xfrm>
            <a:off x="4660801" y="852054"/>
            <a:ext cx="4332070" cy="2854036"/>
          </a:xfrm>
          <a:prstGeom prst="roundRect">
            <a:avLst>
              <a:gd name="adj" fmla="val 9871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39F5EB-7C4D-4CD3-8C0A-1B34B82B6B5E}"/>
              </a:ext>
            </a:extLst>
          </p:cNvPr>
          <p:cNvSpPr/>
          <p:nvPr/>
        </p:nvSpPr>
        <p:spPr>
          <a:xfrm>
            <a:off x="4660801" y="3859754"/>
            <a:ext cx="4332070" cy="2854036"/>
          </a:xfrm>
          <a:prstGeom prst="roundRect">
            <a:avLst>
              <a:gd name="adj" fmla="val 9871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2505CB-B343-4EAB-B36B-7C66DBEEF273}"/>
              </a:ext>
            </a:extLst>
          </p:cNvPr>
          <p:cNvSpPr/>
          <p:nvPr/>
        </p:nvSpPr>
        <p:spPr>
          <a:xfrm>
            <a:off x="192694" y="3838973"/>
            <a:ext cx="4332070" cy="2854036"/>
          </a:xfrm>
          <a:prstGeom prst="roundRect">
            <a:avLst>
              <a:gd name="adj" fmla="val 9871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A0E538-6669-4891-945F-59F554133A8E}"/>
              </a:ext>
            </a:extLst>
          </p:cNvPr>
          <p:cNvSpPr txBox="1">
            <a:spLocks/>
          </p:cNvSpPr>
          <p:nvPr/>
        </p:nvSpPr>
        <p:spPr>
          <a:xfrm>
            <a:off x="4842270" y="885919"/>
            <a:ext cx="4056893" cy="98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2020 –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“Bunched” electron cooling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ions (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~5, BNL)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AAFBC5-1B5F-4576-835F-C94EA9A90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120" y="4970028"/>
            <a:ext cx="3010654" cy="153418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67B8730-B5E2-4BDC-96F4-CC24674D8EE3}"/>
              </a:ext>
            </a:extLst>
          </p:cNvPr>
          <p:cNvSpPr txBox="1">
            <a:spLocks/>
          </p:cNvSpPr>
          <p:nvPr/>
        </p:nvSpPr>
        <p:spPr>
          <a:xfrm>
            <a:off x="392917" y="3944968"/>
            <a:ext cx="4056893" cy="98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2025 –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Coherent Electron cooling of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ions (26.5 GeV/</a:t>
            </a:r>
            <a:r>
              <a:rPr lang="en-US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RHIC)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ongoing </a:t>
            </a:r>
            <a:r>
              <a:rPr lang="en-US" sz="18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PoP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exp’t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BNL</a:t>
            </a:r>
          </a:p>
          <a:p>
            <a:pPr marL="0" indent="0">
              <a:buFont typeface="Arial" charset="0"/>
              <a:buNone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THz bandwidth</a:t>
            </a:r>
          </a:p>
          <a:p>
            <a:pPr marL="0" indent="0">
              <a:buFont typeface="Arial" charset="0"/>
              <a:buNone/>
            </a:pP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B6151E-E4B1-4285-BDAD-C7868C6EE2B9}"/>
              </a:ext>
            </a:extLst>
          </p:cNvPr>
          <p:cNvSpPr txBox="1">
            <a:spLocks/>
          </p:cNvSpPr>
          <p:nvPr/>
        </p:nvSpPr>
        <p:spPr>
          <a:xfrm>
            <a:off x="4935978" y="3950087"/>
            <a:ext cx="4056893" cy="98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2021 –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Optical Stochastic cooling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e- (100 MeV, FNAL)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DB11C87-A79B-469A-8290-122CAEFF3545}"/>
              </a:ext>
            </a:extLst>
          </p:cNvPr>
          <p:cNvSpPr txBox="1">
            <a:spLocks/>
          </p:cNvSpPr>
          <p:nvPr/>
        </p:nvSpPr>
        <p:spPr>
          <a:xfrm>
            <a:off x="4835118" y="5671232"/>
            <a:ext cx="1096002" cy="98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IOTA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THz bandwidth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111CA-506D-4B1F-B450-E613F17E9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70" y="4744289"/>
            <a:ext cx="1253730" cy="8936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18E725-B42B-403E-8AB4-FAA3F48D3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08" y="5145712"/>
            <a:ext cx="4056892" cy="145321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19F0-EAAF-48F1-AA44-B15EDCEC6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5760" y="1986673"/>
            <a:ext cx="3212880" cy="1561791"/>
          </a:xfrm>
          <a:prstGeom prst="rect">
            <a:avLst/>
          </a:prstGeom>
          <a:ln w="19050">
            <a:solidFill>
              <a:srgbClr val="99D6EA"/>
            </a:solidFill>
          </a:ln>
        </p:spPr>
      </p:pic>
      <p:pic>
        <p:nvPicPr>
          <p:cNvPr id="26" name="Picture 25" descr="Chart&#10;&#10;Description automatically generated">
            <a:extLst>
              <a:ext uri="{FF2B5EF4-FFF2-40B4-BE49-F238E27FC236}">
                <a16:creationId xmlns:a16="http://schemas.microsoft.com/office/drawing/2014/main" id="{EDDA60E0-AF96-4E9A-93E9-724F78D98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891" y="1706508"/>
            <a:ext cx="1366164" cy="1168506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A6773E-F16C-4FB0-9654-541A4257D7BC}"/>
              </a:ext>
            </a:extLst>
          </p:cNvPr>
          <p:cNvSpPr txBox="1">
            <a:spLocks/>
          </p:cNvSpPr>
          <p:nvPr/>
        </p:nvSpPr>
        <p:spPr>
          <a:xfrm>
            <a:off x="4720616" y="2913426"/>
            <a:ext cx="1096002" cy="6981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RHIC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e-gun</a:t>
            </a:r>
          </a:p>
        </p:txBody>
      </p:sp>
    </p:spTree>
    <p:extLst>
      <p:ext uri="{BB962C8B-B14F-4D97-AF65-F5344CB8AC3E}">
        <p14:creationId xmlns:p14="http://schemas.microsoft.com/office/powerpoint/2010/main" val="18460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14" grpId="0"/>
      <p:bldP spid="21" grpId="0"/>
      <p:bldP spid="22" grpId="0"/>
      <p:bldP spid="23" grpId="0"/>
      <p:bldP spid="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93" y="5301047"/>
            <a:ext cx="8672513" cy="741703"/>
          </a:xfrm>
        </p:spPr>
        <p:txBody>
          <a:bodyPr/>
          <a:lstStyle/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 rot="20434766">
            <a:off x="-237180" y="2603376"/>
            <a:ext cx="9820858" cy="8785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Thanks for Your Attention !</a:t>
            </a: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lvl="1"/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lvl="1"/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3460" y="5220691"/>
            <a:ext cx="8672513" cy="4512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Questions !?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74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5C4C8F-70D6-4031-BB7C-E1EF85CCB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6577112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44C2-4EFF-43C6-AEEC-6845196FA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89B0B-778C-4744-AD8B-18C034B7E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err="1">
                <a:latin typeface="+mn-lt"/>
              </a:rPr>
              <a:t>W.Herr</a:t>
            </a:r>
            <a:r>
              <a:rPr lang="en-US" sz="1600" dirty="0">
                <a:latin typeface="+mn-lt"/>
              </a:rPr>
              <a:t>, CAS school</a:t>
            </a:r>
          </a:p>
          <a:p>
            <a:pPr marL="0" indent="0">
              <a:buNone/>
            </a:pPr>
            <a:r>
              <a:rPr lang="en-US" sz="1600" dirty="0">
                <a:latin typeface="+mn-lt"/>
                <a:hlinkClick r:id="rId2"/>
              </a:rPr>
              <a:t>https://cds.cern.ch/record/941319/files/p379.pdf</a:t>
            </a:r>
            <a:endParaRPr lang="en-US" sz="1600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V.Lebedev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V.Shiltsev</a:t>
            </a:r>
            <a:r>
              <a:rPr lang="en-US" sz="1600" dirty="0">
                <a:latin typeface="+mn-lt"/>
              </a:rPr>
              <a:t>, Tevatron Book Ch.8</a:t>
            </a:r>
          </a:p>
          <a:p>
            <a:pPr marL="0" indent="0">
              <a:buNone/>
            </a:pPr>
            <a:r>
              <a:rPr lang="en-US" sz="1600" dirty="0">
                <a:latin typeface="+mn-lt"/>
                <a:hlinkClick r:id="rId3"/>
              </a:rPr>
              <a:t>https://indico.cern.ch/event/774280/attachments/1758668/2915590/2014_Book_AcceleratorPhysicsAtTheTevatro.pdf</a:t>
            </a:r>
            <a:r>
              <a:rPr lang="en-US" sz="1600" dirty="0">
                <a:latin typeface="+mn-lt"/>
              </a:rPr>
              <a:t> </a:t>
            </a:r>
          </a:p>
          <a:p>
            <a:pPr algn="l"/>
            <a:r>
              <a:rPr lang="en-US" sz="1600" dirty="0">
                <a:latin typeface="+mn-lt"/>
              </a:rPr>
              <a:t>Proc. 2013 ICFA mini-workshop on "Beam-Beam Effects in Hadron Colliders" </a:t>
            </a:r>
          </a:p>
          <a:p>
            <a:pPr marL="0" indent="0" algn="l">
              <a:buNone/>
            </a:pPr>
            <a:r>
              <a:rPr lang="en-US" sz="1600" b="0" i="0" u="none" strike="noStrike" baseline="0" dirty="0">
                <a:latin typeface="+mn-lt"/>
                <a:hlinkClick r:id="rId4"/>
              </a:rPr>
              <a:t>https://indico.cern.ch/event/189544/</a:t>
            </a:r>
            <a:r>
              <a:rPr lang="en-US" sz="1600" b="0" i="0" u="none" strike="noStrike" baseline="0" dirty="0">
                <a:latin typeface="+mn-lt"/>
              </a:rPr>
              <a:t> </a:t>
            </a:r>
          </a:p>
          <a:p>
            <a:pPr algn="l"/>
            <a:endParaRPr lang="en-US" sz="1600" b="0" i="0" u="none" strike="noStrike" baseline="0" dirty="0">
              <a:latin typeface="+mn-lt"/>
            </a:endParaRPr>
          </a:p>
          <a:p>
            <a:pPr algn="l"/>
            <a:r>
              <a:rPr lang="en-US" sz="1600" b="0" i="0" u="none" strike="noStrike" baseline="0" dirty="0">
                <a:latin typeface="+mn-lt"/>
              </a:rPr>
              <a:t>Past schools :</a:t>
            </a:r>
          </a:p>
          <a:p>
            <a:pPr lvl="1"/>
            <a:r>
              <a:rPr lang="en-US" sz="1600" b="0" i="0" u="none" strike="noStrike" baseline="0" dirty="0">
                <a:latin typeface="CMTI8"/>
              </a:rPr>
              <a:t>A. Chao, </a:t>
            </a:r>
            <a:r>
              <a:rPr lang="en-US" sz="1600" b="0" i="0" u="none" strike="noStrike" baseline="0" dirty="0">
                <a:latin typeface="CMR8"/>
              </a:rPr>
              <a:t>The beam-beam instability</a:t>
            </a:r>
            <a:r>
              <a:rPr lang="en-US" sz="1600" b="0" i="0" u="none" strike="noStrike" baseline="0" dirty="0">
                <a:latin typeface="CMTI8"/>
              </a:rPr>
              <a:t>, SLAC-PUB-3179 (1983).</a:t>
            </a:r>
          </a:p>
          <a:p>
            <a:pPr lvl="1"/>
            <a:r>
              <a:rPr lang="en-US" sz="1600" b="0" i="0" u="none" strike="noStrike" baseline="0" dirty="0">
                <a:latin typeface="CMTI8"/>
              </a:rPr>
              <a:t>L. Evans, </a:t>
            </a:r>
            <a:r>
              <a:rPr lang="en-US" sz="1600" b="0" i="0" u="none" strike="noStrike" baseline="0" dirty="0">
                <a:latin typeface="CMR8"/>
              </a:rPr>
              <a:t>The beam-beam interaction</a:t>
            </a:r>
            <a:r>
              <a:rPr lang="en-US" sz="1600" b="0" i="0" u="none" strike="noStrike" baseline="0" dirty="0">
                <a:latin typeface="CMTI8"/>
              </a:rPr>
              <a:t>, CAS Course on proton-antiproton</a:t>
            </a:r>
          </a:p>
          <a:p>
            <a:pPr lvl="1"/>
            <a:r>
              <a:rPr lang="en-US" sz="1600" b="0" i="0" u="none" strike="noStrike" baseline="0" dirty="0">
                <a:latin typeface="CMTI8"/>
              </a:rPr>
              <a:t>colliders, in CERN 84-15 (1984).</a:t>
            </a:r>
          </a:p>
          <a:p>
            <a:pPr lvl="1"/>
            <a:r>
              <a:rPr lang="en-US" sz="1600" b="0" i="0" u="none" strike="noStrike" baseline="0" dirty="0">
                <a:latin typeface="CMTI8"/>
              </a:rPr>
              <a:t>L. Evans and J. </a:t>
            </a:r>
            <a:r>
              <a:rPr lang="en-US" sz="1600" b="0" i="0" u="none" strike="noStrike" baseline="0" dirty="0" err="1">
                <a:latin typeface="CMTI8"/>
              </a:rPr>
              <a:t>Gareyte</a:t>
            </a:r>
            <a:r>
              <a:rPr lang="en-US" sz="1600" b="0" i="0" u="none" strike="noStrike" baseline="0" dirty="0">
                <a:latin typeface="CMTI8"/>
              </a:rPr>
              <a:t>, </a:t>
            </a:r>
            <a:r>
              <a:rPr lang="en-US" sz="1600" b="0" i="0" u="none" strike="noStrike" baseline="0" dirty="0">
                <a:latin typeface="CMR8"/>
              </a:rPr>
              <a:t>Beam-beam effects</a:t>
            </a:r>
            <a:r>
              <a:rPr lang="en-US" sz="1600" b="0" i="0" u="none" strike="noStrike" baseline="0" dirty="0">
                <a:latin typeface="CMTI8"/>
              </a:rPr>
              <a:t>, CERN Accelerator School, Oxford</a:t>
            </a:r>
          </a:p>
          <a:p>
            <a:pPr lvl="1"/>
            <a:r>
              <a:rPr lang="en-US" sz="1600" b="0" i="0" u="none" strike="noStrike" baseline="0" dirty="0">
                <a:latin typeface="CMTI8"/>
              </a:rPr>
              <a:t>1985, in: CERN 87-03 (1987).</a:t>
            </a:r>
          </a:p>
          <a:p>
            <a:pPr lvl="1"/>
            <a:r>
              <a:rPr lang="en-US" sz="1600" b="0" i="0" u="none" strike="noStrike" baseline="0" dirty="0">
                <a:latin typeface="CMTI8"/>
              </a:rPr>
              <a:t>A. Zholents, </a:t>
            </a:r>
            <a:r>
              <a:rPr lang="en-US" sz="1600" b="0" i="0" u="none" strike="noStrike" baseline="0" dirty="0">
                <a:latin typeface="CMR8"/>
              </a:rPr>
              <a:t>Beam-beam effects in electron-positron storage rings</a:t>
            </a:r>
            <a:r>
              <a:rPr lang="en-US" sz="1600" b="0" i="0" u="none" strike="noStrike" baseline="0" dirty="0">
                <a:latin typeface="CMTI8"/>
              </a:rPr>
              <a:t>, Joint</a:t>
            </a:r>
          </a:p>
          <a:p>
            <a:pPr lvl="1"/>
            <a:r>
              <a:rPr lang="en-US" sz="1600" b="0" i="0" u="none" strike="noStrike" baseline="0" dirty="0">
                <a:latin typeface="CMTI8"/>
              </a:rPr>
              <a:t>US-CERN School on Particle Accelerators, in Springer, Lecture Notes in</a:t>
            </a:r>
          </a:p>
          <a:p>
            <a:pPr lvl="1"/>
            <a:r>
              <a:rPr lang="en-US" sz="1600" b="0" i="0" u="none" strike="noStrike" baseline="0" dirty="0">
                <a:latin typeface="CMTI8"/>
              </a:rPr>
              <a:t>Physics, 400 (1992).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66D3F-A350-4DB6-BADE-565D282F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F14B3-299F-4325-9D01-7E14D4AE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12103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FA3DC-22F2-2673-B06A-F810E4F40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F25C1-18D8-8D02-7EA0-9B5FC1AC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76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4E93C-33AD-8769-8F4F-662BCB976C2C}"/>
              </a:ext>
            </a:extLst>
          </p:cNvPr>
          <p:cNvSpPr txBox="1"/>
          <p:nvPr/>
        </p:nvSpPr>
        <p:spPr>
          <a:xfrm>
            <a:off x="426561" y="2206638"/>
            <a:ext cx="76385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nstabilities: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A.Chao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Physics of collective beam instabilities in high energy accelerators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(1993)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https://www.slac.stanford.edu/~achao/wileybook.html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BDC1F-A125-EFF2-79A3-F75868E9CC31}"/>
              </a:ext>
            </a:extLst>
          </p:cNvPr>
          <p:cNvSpPr txBox="1"/>
          <p:nvPr/>
        </p:nvSpPr>
        <p:spPr>
          <a:xfrm>
            <a:off x="426562" y="4162770"/>
            <a:ext cx="76385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Many useful articles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S.Myers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H.Schopper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+mn-lt"/>
              </a:rPr>
              <a:t>Accelerators and Colliders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2013, open access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https://link.springer.com/book/10.1007/978-3-030-34245-6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4711AB-0999-6057-93C7-7C2AD4BBC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14" y="1090073"/>
            <a:ext cx="74796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Comprehensive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JUAS-book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(2371 pages – all topics!)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 tooltip="https://doi.org/10.23730/CYRSP-2024-003"/>
              </a:rPr>
              <a:t>https://doi.org/10.23730/CYRSP-2024-003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10446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>
            <a:extLst>
              <a:ext uri="{FF2B5EF4-FFF2-40B4-BE49-F238E27FC236}">
                <a16:creationId xmlns:a16="http://schemas.microsoft.com/office/drawing/2014/main" id="{03E7724E-DCF6-48ED-8B23-F90DDD8A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4525" y="6553200"/>
            <a:ext cx="838200" cy="2286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fld id="{96CA40FD-796B-4D18-B2B7-919CBB6510D8}" type="slidenum">
              <a:rPr lang="en-US" altLang="en-US" sz="1400"/>
              <a:pPr algn="ctr" eaLnBrk="1" hangingPunct="1"/>
              <a:t>77</a:t>
            </a:fld>
            <a:endParaRPr lang="en-US" altLang="en-US" sz="1400"/>
          </a:p>
        </p:txBody>
      </p:sp>
      <p:sp>
        <p:nvSpPr>
          <p:cNvPr id="394242" name="Rectangle 1026">
            <a:extLst>
              <a:ext uri="{FF2B5EF4-FFF2-40B4-BE49-F238E27FC236}">
                <a16:creationId xmlns:a16="http://schemas.microsoft.com/office/drawing/2014/main" id="{8AF4803E-845E-4435-A43D-1B26613AB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3988"/>
            <a:ext cx="9144000" cy="684212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also be used for Long-Range Beam-Beam Compensation</a:t>
            </a:r>
          </a:p>
        </p:txBody>
      </p:sp>
      <p:sp>
        <p:nvSpPr>
          <p:cNvPr id="26629" name="Rectangle 1027">
            <a:extLst>
              <a:ext uri="{FF2B5EF4-FFF2-40B4-BE49-F238E27FC236}">
                <a16:creationId xmlns:a16="http://schemas.microsoft.com/office/drawing/2014/main" id="{098688C4-BA98-419B-9716-AB28EB458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733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0" name="Rectangle 1029">
            <a:extLst>
              <a:ext uri="{FF2B5EF4-FFF2-40B4-BE49-F238E27FC236}">
                <a16:creationId xmlns:a16="http://schemas.microsoft.com/office/drawing/2014/main" id="{C50F562F-AF1D-4AEE-B769-83DBF8092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944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1" name="Rectangle 1030">
            <a:extLst>
              <a:ext uri="{FF2B5EF4-FFF2-40B4-BE49-F238E27FC236}">
                <a16:creationId xmlns:a16="http://schemas.microsoft.com/office/drawing/2014/main" id="{2FF890DC-4162-4020-A67B-B7D82728C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0275"/>
            <a:ext cx="94488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600">
                <a:cs typeface="Times New Roman" panose="02020603050405020304" pitchFamily="18" charset="0"/>
              </a:rPr>
              <a:t>vary the currents bunch-by-bunch in two e-lenses installed at </a:t>
            </a:r>
            <a:r>
              <a:rPr lang="el-GR" altLang="en-US" sz="2600">
                <a:cs typeface="Times New Roman" panose="02020603050405020304" pitchFamily="18" charset="0"/>
              </a:rPr>
              <a:t>β</a:t>
            </a:r>
            <a:r>
              <a:rPr lang="en-US" altLang="en-US" sz="2600" baseline="-25000">
                <a:cs typeface="Times New Roman" panose="02020603050405020304" pitchFamily="18" charset="0"/>
              </a:rPr>
              <a:t>x</a:t>
            </a:r>
            <a:r>
              <a:rPr lang="en-US" altLang="en-US" sz="2600">
                <a:cs typeface="Times New Roman" panose="02020603050405020304" pitchFamily="18" charset="0"/>
              </a:rPr>
              <a:t>≠</a:t>
            </a:r>
            <a:r>
              <a:rPr lang="el-GR" altLang="en-US">
                <a:cs typeface="Times New Roman" panose="02020603050405020304" pitchFamily="18" charset="0"/>
              </a:rPr>
              <a:t> β</a:t>
            </a:r>
            <a:r>
              <a:rPr lang="en-US" altLang="en-US" baseline="-25000">
                <a:cs typeface="Times New Roman" panose="02020603050405020304" pitchFamily="18" charset="0"/>
              </a:rPr>
              <a:t>y</a:t>
            </a:r>
            <a:endParaRPr lang="en-US" altLang="en-US"/>
          </a:p>
        </p:txBody>
      </p:sp>
      <p:pic>
        <p:nvPicPr>
          <p:cNvPr id="26632" name="Picture 3">
            <a:extLst>
              <a:ext uri="{FF2B5EF4-FFF2-40B4-BE49-F238E27FC236}">
                <a16:creationId xmlns:a16="http://schemas.microsoft.com/office/drawing/2014/main" id="{D8AFE222-B666-4D66-8FCC-9B4982E98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55054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4">
            <a:extLst>
              <a:ext uri="{FF2B5EF4-FFF2-40B4-BE49-F238E27FC236}">
                <a16:creationId xmlns:a16="http://schemas.microsoft.com/office/drawing/2014/main" id="{AA56BC3F-1FF3-4448-AEB5-6656FBCB8056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3962400"/>
            <a:ext cx="4191000" cy="2971800"/>
            <a:chOff x="1372" y="2268"/>
            <a:chExt cx="3920" cy="2492"/>
          </a:xfrm>
        </p:grpSpPr>
        <p:pic>
          <p:nvPicPr>
            <p:cNvPr id="26646" name="Picture 8">
              <a:extLst>
                <a:ext uri="{FF2B5EF4-FFF2-40B4-BE49-F238E27FC236}">
                  <a16:creationId xmlns:a16="http://schemas.microsoft.com/office/drawing/2014/main" id="{5424AA9E-35AC-4E61-8EFB-B535DB339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296"/>
              <a:ext cx="3808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7" name="Text Box 7">
              <a:extLst>
                <a:ext uri="{FF2B5EF4-FFF2-40B4-BE49-F238E27FC236}">
                  <a16:creationId xmlns:a16="http://schemas.microsoft.com/office/drawing/2014/main" id="{BBF2A1CF-8D2F-40F1-AF93-74DFE5C2E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4" y="3472"/>
              <a:ext cx="1064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1080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48" name="Text Box 6">
              <a:extLst>
                <a:ext uri="{FF2B5EF4-FFF2-40B4-BE49-F238E27FC236}">
                  <a16:creationId xmlns:a16="http://schemas.microsoft.com/office/drawing/2014/main" id="{5B3A19F2-A244-44DF-A759-E081AB6C9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8" y="4452"/>
              <a:ext cx="364" cy="3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1080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49" name="Text Box 5">
              <a:extLst>
                <a:ext uri="{FF2B5EF4-FFF2-40B4-BE49-F238E27FC236}">
                  <a16:creationId xmlns:a16="http://schemas.microsoft.com/office/drawing/2014/main" id="{BEC1AAB5-8109-4C11-9821-66E97FE2E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68"/>
              <a:ext cx="1064" cy="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1080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058B0-4CC3-4913-A043-1AA7E98F7332}"/>
              </a:ext>
            </a:extLst>
          </p:cNvPr>
          <p:cNvGraphicFramePr>
            <a:graphicFrameLocks noGrp="1"/>
          </p:cNvGraphicFramePr>
          <p:nvPr/>
        </p:nvGraphicFramePr>
        <p:xfrm>
          <a:off x="6213475" y="4267200"/>
          <a:ext cx="1016000" cy="112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271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  <a:effectLst/>
                        </a:rPr>
                        <a:t>e-beam</a:t>
                      </a:r>
                      <a:endParaRPr lang="en-US" sz="1100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p-bars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/>
                      <a:r>
                        <a:rPr lang="en-US" sz="2400" dirty="0">
                          <a:effectLst/>
                        </a:rPr>
                        <a:t>  </a:t>
                      </a:r>
                    </a:p>
                  </a:txBody>
                  <a:tcPr marL="114333" marR="114333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6640" name="Group 4">
            <a:extLst>
              <a:ext uri="{FF2B5EF4-FFF2-40B4-BE49-F238E27FC236}">
                <a16:creationId xmlns:a16="http://schemas.microsoft.com/office/drawing/2014/main" id="{BC99DAF5-7773-4E8F-8FD5-A2907D7C2C18}"/>
              </a:ext>
            </a:extLst>
          </p:cNvPr>
          <p:cNvGrpSpPr>
            <a:grpSpLocks/>
          </p:cNvGrpSpPr>
          <p:nvPr/>
        </p:nvGrpSpPr>
        <p:grpSpPr bwMode="auto">
          <a:xfrm>
            <a:off x="5481638" y="1304925"/>
            <a:ext cx="3730625" cy="2733675"/>
            <a:chOff x="1682" y="1204"/>
            <a:chExt cx="4004" cy="1950"/>
          </a:xfrm>
        </p:grpSpPr>
        <p:pic>
          <p:nvPicPr>
            <p:cNvPr id="26641" name="Picture 5">
              <a:extLst>
                <a:ext uri="{FF2B5EF4-FFF2-40B4-BE49-F238E27FC236}">
                  <a16:creationId xmlns:a16="http://schemas.microsoft.com/office/drawing/2014/main" id="{2A0956E9-7D93-434C-A36E-A086E07B5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" y="1426"/>
              <a:ext cx="345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2" name="Text Box 6">
              <a:extLst>
                <a:ext uri="{FF2B5EF4-FFF2-40B4-BE49-F238E27FC236}">
                  <a16:creationId xmlns:a16="http://schemas.microsoft.com/office/drawing/2014/main" id="{1D000B20-BA53-4BFC-8651-EE0535253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8" y="1204"/>
              <a:ext cx="418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0" bIns="1080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900" i="1"/>
                <a:t>I</a:t>
              </a:r>
              <a:r>
                <a:rPr lang="en-US" altLang="en-US" sz="900" i="1" baseline="-25000"/>
                <a:t>e</a:t>
              </a:r>
              <a:r>
                <a:rPr lang="en-US" altLang="en-US" sz="900"/>
                <a:t>[A]</a:t>
              </a:r>
              <a:endParaRPr lang="en-US" altLang="en-US" sz="900" i="1"/>
            </a:p>
          </p:txBody>
        </p:sp>
        <p:sp>
          <p:nvSpPr>
            <p:cNvPr id="26643" name="Text Box 7">
              <a:extLst>
                <a:ext uri="{FF2B5EF4-FFF2-40B4-BE49-F238E27FC236}">
                  <a16:creationId xmlns:a16="http://schemas.microsoft.com/office/drawing/2014/main" id="{48656FC3-1BEC-4603-8476-C654B3EFC4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4" y="1398"/>
              <a:ext cx="50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1080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900"/>
                <a:t>TEL1</a:t>
              </a:r>
            </a:p>
          </p:txBody>
        </p:sp>
        <p:sp>
          <p:nvSpPr>
            <p:cNvPr id="26644" name="Text Box 8">
              <a:extLst>
                <a:ext uri="{FF2B5EF4-FFF2-40B4-BE49-F238E27FC236}">
                  <a16:creationId xmlns:a16="http://schemas.microsoft.com/office/drawing/2014/main" id="{C2AEB3D4-FB3E-4076-A461-416111EF8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8" y="2238"/>
              <a:ext cx="504" cy="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1080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900"/>
                <a:t>TEL2</a:t>
              </a:r>
              <a:endParaRPr lang="en-US" altLang="en-US" sz="1200"/>
            </a:p>
          </p:txBody>
        </p:sp>
        <p:sp>
          <p:nvSpPr>
            <p:cNvPr id="26645" name="Text Box 9">
              <a:extLst>
                <a:ext uri="{FF2B5EF4-FFF2-40B4-BE49-F238E27FC236}">
                  <a16:creationId xmlns:a16="http://schemas.microsoft.com/office/drawing/2014/main" id="{80091454-4CCC-4A7F-91D0-DD03909AA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0" y="2742"/>
              <a:ext cx="476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1080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900" i="1"/>
                <a:t>n</a:t>
              </a:r>
              <a:r>
                <a:rPr lang="en-US" altLang="en-US" sz="900" baseline="-25000"/>
                <a:t>bunch</a:t>
              </a:r>
              <a:endParaRPr lang="en-US" altLang="en-US" sz="90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55B07-CB5C-4B81-AA93-8180A3C5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8375430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2C9F-8E6A-B2FF-5F14-13BF9F9D2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BB39-BBFD-EF2E-009E-399C7E58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0D3CB-A136-5CAE-20AB-CB411514F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Remember:</a:t>
            </a:r>
          </a:p>
          <a:p>
            <a:pPr marL="0" indent="0" algn="l">
              <a:buNone/>
            </a:pPr>
            <a:endParaRPr lang="en-US" sz="3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marL="0" indent="0" algn="l">
              <a:buNone/>
            </a:pPr>
            <a:endParaRPr lang="en-US" sz="3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Overview: which effects are important for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present and future machines (LEP, PEP,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Tevatron, RHIC, LHC, ...)</a:t>
            </a:r>
          </a:p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+mn-lt"/>
              </a:rPr>
              <a:t>Qualitative and physical picture of the effects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DCA54-F14F-B68D-5E8E-94C34DED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8897E-611A-6CAA-F3C7-EC0503F1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58" y="1470707"/>
            <a:ext cx="6715464" cy="134955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B8ED7-BAAC-3654-B4EA-18568E26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5365833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875E4-E0CA-B0CE-524F-D5519555A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B00D-EF69-4AEB-C895-6D5AF59F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 and Forces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D0840-D34C-54D4-9094-87612407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Start with a point charge q and integrate over the particle distribution.</a:t>
            </a:r>
          </a:p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In rest frame only electrostatic field: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≠0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while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B=0</a:t>
            </a:r>
          </a:p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Transform into moving frame and calculate</a:t>
            </a:r>
          </a:p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Lorentz force</a:t>
            </a:r>
          </a:p>
          <a:p>
            <a:pPr algn="l"/>
            <a:endParaRPr lang="en-US" sz="32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32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32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320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3200" dirty="0">
                <a:solidFill>
                  <a:srgbClr val="000000"/>
                </a:solidFill>
                <a:latin typeface="+mn-lt"/>
              </a:rPr>
              <a:t>Note that </a:t>
            </a:r>
            <a:r>
              <a:rPr lang="en-US" sz="3200" i="1" dirty="0">
                <a:solidFill>
                  <a:srgbClr val="FF0000"/>
                </a:solidFill>
                <a:latin typeface="+mn-lt"/>
              </a:rPr>
              <a:t>F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sz="3200" i="1" dirty="0">
                <a:solidFill>
                  <a:srgbClr val="FF0000"/>
                </a:solidFill>
                <a:latin typeface="+mn-lt"/>
              </a:rPr>
              <a:t>0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if velocities are collinear</a:t>
            </a:r>
            <a:endParaRPr lang="en-US" sz="32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777F4-31BE-A8B8-41AB-7C3D0BAB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C672D-DBAD-30DA-C704-B538BD3A0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3429000"/>
            <a:ext cx="9144000" cy="19961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F4D90-A728-D9A5-5E33-BBCC1FCAA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258549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3CE69-72BE-4D31-8AA4-2234F121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 from a Round Gaussian Beam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979AE-114A-4D90-A97A-36C2012C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92381-BE28-4B8A-A4CE-FF4D52334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6238EB-69B8-024B-DA84-05742450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310"/>
            <a:ext cx="9131590" cy="5927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AD3040-334E-65E3-42C0-A58051E03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795" y="1242197"/>
            <a:ext cx="1596072" cy="480277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BB31BF44-C145-46C2-57AA-277381EED945}"/>
              </a:ext>
            </a:extLst>
          </p:cNvPr>
          <p:cNvSpPr/>
          <p:nvPr/>
        </p:nvSpPr>
        <p:spPr>
          <a:xfrm>
            <a:off x="2454442" y="1447906"/>
            <a:ext cx="3907857" cy="804406"/>
          </a:xfrm>
          <a:prstGeom prst="arc">
            <a:avLst>
              <a:gd name="adj1" fmla="val 10827416"/>
              <a:gd name="adj2" fmla="val 17545344"/>
            </a:avLst>
          </a:prstGeom>
          <a:ln w="6350">
            <a:solidFill>
              <a:srgbClr val="000000"/>
            </a:solidFill>
            <a:headEnd type="stealth"/>
            <a:tail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6245FB-D4D0-EC64-371B-A56AB875C6EC}"/>
              </a:ext>
            </a:extLst>
          </p:cNvPr>
          <p:cNvSpPr/>
          <p:nvPr/>
        </p:nvSpPr>
        <p:spPr>
          <a:xfrm>
            <a:off x="5409398" y="4822257"/>
            <a:ext cx="3590223" cy="1068404"/>
          </a:xfrm>
          <a:prstGeom prst="roundRect">
            <a:avLst/>
          </a:prstGeom>
          <a:solidFill>
            <a:schemeClr val="accent3">
              <a:lumMod val="20000"/>
              <a:lumOff val="80000"/>
              <a:alpha val="6000"/>
            </a:schemeClr>
          </a:solidFill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11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0CB98-B0CF-CEA5-716B-678F3F90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62E0-0382-DBBF-D719-998CE4A74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 and Forces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911E9-C02F-1F3A-82B5-5315B36E2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u="none" strike="noStrike" baseline="0" dirty="0">
                <a:latin typeface="+mn-lt"/>
              </a:rPr>
              <a:t>Derive potential </a:t>
            </a:r>
            <a:r>
              <a:rPr lang="en-US" b="0" i="1" u="none" strike="noStrike" baseline="0" dirty="0">
                <a:latin typeface="+mn-lt"/>
              </a:rPr>
              <a:t>U(x, y, z) </a:t>
            </a:r>
            <a:r>
              <a:rPr lang="en-US" b="0" i="0" u="none" strike="noStrike" baseline="0" dirty="0">
                <a:latin typeface="+mn-lt"/>
              </a:rPr>
              <a:t>from Poisson equation: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endParaRPr lang="en-US" b="0" i="0" u="none" strike="noStrike" baseline="0" dirty="0">
              <a:latin typeface="+mn-lt"/>
            </a:endParaRPr>
          </a:p>
          <a:p>
            <a:pPr algn="l"/>
            <a:endParaRPr lang="en-US" b="0" i="0" u="none" strike="noStrike" baseline="0" dirty="0">
              <a:latin typeface="+mn-lt"/>
            </a:endParaRPr>
          </a:p>
          <a:p>
            <a:pPr algn="l"/>
            <a:r>
              <a:rPr lang="en-US" b="0" i="0" u="none" strike="noStrike" baseline="0" dirty="0">
                <a:latin typeface="+mn-lt"/>
              </a:rPr>
              <a:t>The fields become: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endParaRPr lang="en-US" dirty="0">
              <a:latin typeface="+mn-lt"/>
            </a:endParaRPr>
          </a:p>
          <a:p>
            <a:pPr marL="0" indent="0" algn="l">
              <a:buNone/>
            </a:pPr>
            <a:endParaRPr lang="pl-PL" b="0" i="0" u="none" strike="noStrike" baseline="0" dirty="0">
              <a:latin typeface="+mn-lt"/>
            </a:endParaRPr>
          </a:p>
          <a:p>
            <a:pPr algn="l"/>
            <a:r>
              <a:rPr lang="en-US" b="0" i="0" u="none" strike="noStrike" baseline="0" dirty="0">
                <a:latin typeface="+mn-lt"/>
              </a:rPr>
              <a:t>Example Gaussian distribution:</a:t>
            </a:r>
            <a:endParaRPr lang="en-US" sz="32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22358-E332-E431-4E2A-251DB2F4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FDB53-4B2C-BAA5-2325-57DCCBD61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60" y="1500672"/>
            <a:ext cx="4563156" cy="1303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15086-8388-B94B-92F9-5470AD94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413" y="3102074"/>
            <a:ext cx="4743450" cy="133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18C2D9-4968-2C18-4BCF-D23541174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4943475"/>
            <a:ext cx="8867775" cy="15716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1C1D3-7209-6BD6-63F8-919231E0F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8000168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9C472-7F5F-B282-BBB8-CD2598D9A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4572-C07A-0508-E7A5-4ED50651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Example: Gaussian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C42A6-5096-225A-BE21-87268F870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For 2D case the potential becomes:</a:t>
            </a:r>
          </a:p>
          <a:p>
            <a:pPr algn="l"/>
            <a:endParaRPr lang="en-US" sz="28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28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28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Can derive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B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fields and therefore forces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Also easy for uniform distribution: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B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scale linear with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for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r&lt;a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, and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1/r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for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r&gt;a…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easy for simple easily integrable axisymmetric distributions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endParaRPr lang="en-US" sz="2800" b="0" i="1" u="none" strike="noStrike" baseline="0" dirty="0">
              <a:solidFill>
                <a:srgbClr val="FF0000"/>
              </a:solidFill>
              <a:latin typeface="+mn-lt"/>
            </a:endParaRP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For arbitrary distribution (non-Gaussian):</a:t>
            </a:r>
          </a:p>
          <a:p>
            <a:pPr lvl="1"/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difficult (or impossible, numerical solution required)</a:t>
            </a:r>
            <a:endParaRPr lang="en-US" sz="34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3F94B-64CC-5130-D5A6-6E06333A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224EF0-A40C-D968-17F7-6276F2D9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268"/>
            <a:ext cx="9144000" cy="17703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3B06B-33C1-EFBB-1417-99F6020A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9984248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7D8E1-2D33-1933-CA49-0D0D0CE7C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CF564-F8DE-15AE-85FD-2739DD18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Simplification: Round Gaussian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CDEF7-57E0-FB65-7284-8B0E19BFC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Round beams: </a:t>
            </a:r>
          </a:p>
          <a:p>
            <a:pPr algn="l"/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Only components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Er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B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are non-zero</a:t>
            </a:r>
          </a:p>
          <a:p>
            <a:pPr marL="0" indent="0" algn="l">
              <a:buNone/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Force has only radial component, i.e. depends only on distance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r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from bunch center,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i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.e.</a:t>
            </a:r>
            <a:endParaRPr lang="en-US" sz="32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BE72-2172-CF2A-5CD4-6F181106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32C0B-C2BF-5536-3B9B-F401102B4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94" y="896215"/>
            <a:ext cx="3371850" cy="666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F04522-5931-480A-32CC-647308063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" y="4014729"/>
            <a:ext cx="8724900" cy="1800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F4996D-374B-D146-7127-2CAFA566A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792" y="3197167"/>
            <a:ext cx="2352675" cy="5619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A6A6-56B7-88F7-EB87-8FC1CCA08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3214502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CC90D-64D2-FB3F-E571-85662CA39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0D774-BD80-948F-4A34-4BC9B1BB2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Kick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472C8-B762-3490-F7FB-B647473A2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b="0" i="0" u="none" strike="noStrike" baseline="0" dirty="0">
                <a:latin typeface="+mn-lt"/>
              </a:rPr>
              <a:t>Kick     :   - angle by which the particle is deflected during the passage</a:t>
            </a:r>
            <a:endParaRPr lang="en-US" sz="2600" b="0" i="0" u="none" strike="noStrike" baseline="0" dirty="0">
              <a:latin typeface="+mn-lt"/>
            </a:endParaRPr>
          </a:p>
          <a:p>
            <a:pPr algn="l"/>
            <a:r>
              <a:rPr lang="en-US" sz="2800" b="0" i="0" u="none" strike="noStrike" baseline="0" dirty="0">
                <a:latin typeface="+mn-lt"/>
              </a:rPr>
              <a:t>Derived from force by integration over the collision assume: </a:t>
            </a:r>
          </a:p>
          <a:p>
            <a:pPr algn="l"/>
            <a:endParaRPr lang="en-US" sz="2800" dirty="0">
              <a:latin typeface="+mn-lt"/>
            </a:endParaRPr>
          </a:p>
          <a:p>
            <a:pPr algn="l"/>
            <a:endParaRPr lang="en-US" sz="2800" b="0" i="0" u="none" strike="noStrike" baseline="0" dirty="0">
              <a:latin typeface="+mn-lt"/>
            </a:endParaRPr>
          </a:p>
          <a:p>
            <a:pPr algn="l"/>
            <a:endParaRPr lang="en-US" sz="2800" dirty="0">
              <a:latin typeface="+mn-lt"/>
            </a:endParaRPr>
          </a:p>
          <a:p>
            <a:pPr algn="l"/>
            <a:endParaRPr lang="en-US" sz="2800" b="0" i="0" u="none" strike="noStrike" baseline="0" dirty="0">
              <a:latin typeface="+mn-lt"/>
            </a:endParaRPr>
          </a:p>
          <a:p>
            <a:pPr marL="228600" lvl="2" indent="0">
              <a:buNone/>
            </a:pPr>
            <a:r>
              <a:rPr lang="en-US" sz="320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US" sz="3200" dirty="0">
                <a:latin typeface="+mn-lt"/>
              </a:rPr>
              <a:t>Newton’s law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15166-C618-09E3-5FD2-2ED0B688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35BF7-F7F9-B529-EE53-DA87C3F2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253" y="4733321"/>
            <a:ext cx="4876800" cy="1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741C0-DF83-6D52-6E6C-46EDC4D67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132580"/>
            <a:ext cx="8937171" cy="1564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D9BF2-37B9-59D0-621A-821B27C58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2433854"/>
            <a:ext cx="3905250" cy="662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580E8-8BEC-9F36-10AA-82D7BFE55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962" y="3114675"/>
            <a:ext cx="600075" cy="628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B35E98-9B26-AE42-A2F5-C6A2A1A93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933" y="974245"/>
            <a:ext cx="600075" cy="628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9712F-83EB-C34B-9719-6C540B32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765503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C942D-7307-FB72-B77A-38E5F9778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CDD80-493B-D78D-DC61-FB44DE6FC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Kick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2422A-9C76-5914-8AE8-6F4137AC5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b="0" i="0" u="none" strike="noStrike" baseline="0" dirty="0">
                <a:latin typeface="+mn-lt"/>
              </a:rPr>
              <a:t>Using the classical particle radius:</a:t>
            </a:r>
          </a:p>
          <a:p>
            <a:pPr algn="l"/>
            <a:endParaRPr lang="en-US" sz="2800" b="0" i="0" u="none" strike="noStrike" baseline="0" dirty="0">
              <a:latin typeface="+mn-lt"/>
            </a:endParaRPr>
          </a:p>
          <a:p>
            <a:pPr algn="l"/>
            <a:r>
              <a:rPr lang="en-US" sz="2800" b="0" i="0" u="none" strike="noStrike" baseline="0" dirty="0">
                <a:latin typeface="+mn-lt"/>
              </a:rPr>
              <a:t>we get radial kick and in Cartesian coordinates:</a:t>
            </a:r>
            <a:endParaRPr lang="en-US" sz="36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5EBC3-830B-F086-0846-B088B1A5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D185B-1940-144A-3A03-D2BE9B424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75" y="2616426"/>
            <a:ext cx="7305675" cy="4143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FBD89-47A0-4D6C-8211-AB6737DC2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827087"/>
            <a:ext cx="3133725" cy="9429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CEF27-BE3D-BA0E-C29D-BF7C9056F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4194362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8F936-38C7-B19C-CD61-D951F4581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29D0-36AB-186D-60BA-4933068D0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Kick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ECCA17-DE57-7522-4050-E6C712DD8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60" y="1136289"/>
            <a:ext cx="6041804" cy="49879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DA892-DF4A-2EA5-59A8-DF82E7A6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85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FBFDE9-2668-12A7-FBD4-032B844D0AFD}"/>
              </a:ext>
            </a:extLst>
          </p:cNvPr>
          <p:cNvSpPr txBox="1"/>
          <p:nvPr/>
        </p:nvSpPr>
        <p:spPr>
          <a:xfrm>
            <a:off x="6180138" y="103664"/>
            <a:ext cx="2963862" cy="66171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Kick(f</a:t>
            </a:r>
            <a:r>
              <a:rPr lang="en-US" sz="2400" i="0" u="none" strike="noStrike" baseline="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orce) varies strongly with amplitude: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linear inside </a:t>
            </a:r>
            <a:r>
              <a:rPr 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 like quadrupole  tune shift amplitude independent at &lt;&lt; sigma</a:t>
            </a:r>
            <a:endParaRPr lang="en-US" sz="20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</a:rPr>
              <a:t>1/r 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outside the beam core </a:t>
            </a:r>
            <a:r>
              <a:rPr lang="en-US" i="0" u="none" strike="noStrike" baseline="0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i="0" u="none" strike="noStrike" baseline="0" dirty="0">
                <a:latin typeface="Arial" panose="020B0604020202020204" pitchFamily="34" charset="0"/>
                <a:sym typeface="Wingdings" panose="05000000000000000000" pitchFamily="2" charset="2"/>
              </a:rPr>
              <a:t>ampli</a:t>
            </a:r>
            <a:r>
              <a:rPr 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tude dependent tune shift</a:t>
            </a:r>
            <a:endParaRPr lang="en-US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Highly nonlinear btw 1 and 3 sigma: </a:t>
            </a:r>
            <a:endParaRPr lang="en-US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ontains many high order multipoles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C4520-1252-D991-7348-C1FB74B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6965177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C309E-8290-24C2-DB70-9ADD08174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D743-CA25-E675-50E3-FEFCB122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Beam-beam strength parameter </a:t>
            </a:r>
            <a:r>
              <a:rPr lang="en-US" sz="3200" dirty="0">
                <a:sym typeface="Wingdings" panose="05000000000000000000" pitchFamily="2" charset="2"/>
              </a:rPr>
              <a:t> tuneshift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CA542-F40C-814B-7F24-D2ED1736E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5" y="1043046"/>
            <a:ext cx="8915400" cy="4987867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lope of force at zero amplitude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proportional to (linear) tune shift             from beam-beam interaction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This defines: </a:t>
            </a:r>
            <a:r>
              <a:rPr lang="en-US" sz="2800" b="0" i="1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beam-beam parameter 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For head-on interactions we get:</a:t>
            </a:r>
          </a:p>
          <a:p>
            <a:pPr algn="l"/>
            <a:endParaRPr lang="en-US" sz="28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28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28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so far: only an additional “quasi-quadrupole” BUT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non-linear part of beam-beam force scales with </a:t>
            </a:r>
            <a:endParaRPr lang="en-US" sz="36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CF273-9970-6A8D-7083-36E68F68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F5AD0F-8949-67BA-914F-1849E820F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18" y="3033486"/>
            <a:ext cx="7839075" cy="1914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5648E-A55C-F26E-B9C1-5179A3198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263" y="1411433"/>
            <a:ext cx="1034824" cy="539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1BEDB-196F-4BA9-DC97-0A2A0FAF7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918" y="1884590"/>
            <a:ext cx="445320" cy="720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5E2799-594F-4CD8-31B4-35F178967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860" y="5454456"/>
            <a:ext cx="445320" cy="720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171095-7F10-B305-6D21-30C0C305F3DE}"/>
              </a:ext>
            </a:extLst>
          </p:cNvPr>
          <p:cNvSpPr txBox="1"/>
          <p:nvPr/>
        </p:nvSpPr>
        <p:spPr>
          <a:xfrm>
            <a:off x="365671" y="6058704"/>
            <a:ext cx="637341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that for flat beams  </a:t>
            </a:r>
            <a:r>
              <a:rPr lang="el-G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800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&gt;&gt;</a:t>
            </a:r>
            <a:r>
              <a:rPr lang="el-G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800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800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&gt;&gt; </a:t>
            </a:r>
            <a:r>
              <a:rPr lang="el-G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800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26FB0-9DB6-4764-056C-EDBCFA9A1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12414699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053B0-F93B-1AB1-8B30-1601BD3BC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83C78-D9E4-9908-FA20-0FC665A6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 Spectra: with/</a:t>
            </a:r>
            <a:r>
              <a:rPr lang="en-US" dirty="0" err="1"/>
              <a:t>w.o.</a:t>
            </a:r>
            <a:r>
              <a:rPr lang="en-US" dirty="0"/>
              <a:t> Beam-Beam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42F32-CF10-256A-AF2A-4B301C6F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083A1-372B-DD8A-8A21-D55679696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" y="866632"/>
            <a:ext cx="4316112" cy="4103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D8387-DFE4-8DD8-7282-4A353C8BF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75" y="866632"/>
            <a:ext cx="4483190" cy="4199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0BADAA-ABF9-8039-3319-EAFF48B671BD}"/>
              </a:ext>
            </a:extLst>
          </p:cNvPr>
          <p:cNvSpPr txBox="1"/>
          <p:nvPr/>
        </p:nvSpPr>
        <p:spPr>
          <a:xfrm>
            <a:off x="5041820" y="4953792"/>
            <a:ext cx="45967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u="none" strike="noStrike" baseline="0" dirty="0">
                <a:solidFill>
                  <a:srgbClr val="000000"/>
                </a:solidFill>
                <a:latin typeface="+mn-lt"/>
              </a:rPr>
              <a:t>Non−linear force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</a:t>
            </a:r>
            <a:endParaRPr lang="en-US" sz="1600" b="1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1600" b="1" i="0" u="none" strike="noStrike" baseline="0" dirty="0">
                <a:solidFill>
                  <a:srgbClr val="000000"/>
                </a:solidFill>
                <a:latin typeface="+mn-lt"/>
              </a:rPr>
              <a:t>particles with different amplitudes</a:t>
            </a:r>
          </a:p>
          <a:p>
            <a:pPr algn="l"/>
            <a:r>
              <a:rPr lang="en-US" sz="1600" b="1" i="0" u="none" strike="noStrike" baseline="0" dirty="0">
                <a:solidFill>
                  <a:srgbClr val="000000"/>
                </a:solidFill>
                <a:latin typeface="+mn-lt"/>
              </a:rPr>
              <a:t>have different frequencies (tunes)</a:t>
            </a:r>
          </a:p>
          <a:p>
            <a:pPr algn="l"/>
            <a:r>
              <a:rPr lang="en-US" sz="1600" b="1" i="0" u="none" strike="noStrike" baseline="0" dirty="0">
                <a:solidFill>
                  <a:srgbClr val="000000"/>
                </a:solidFill>
                <a:latin typeface="+mn-lt"/>
              </a:rPr>
              <a:t>We get frequency (</a:t>
            </a:r>
            <a:r>
              <a:rPr lang="en-US" sz="1600" b="1" u="none" strike="noStrike" baseline="0" dirty="0">
                <a:solidFill>
                  <a:srgbClr val="C00000"/>
                </a:solidFill>
                <a:latin typeface="+mn-lt"/>
              </a:rPr>
              <a:t>tune) spectra</a:t>
            </a:r>
          </a:p>
          <a:p>
            <a:pPr algn="l"/>
            <a:r>
              <a:rPr lang="en-US" sz="1600" b="1" u="none" strike="noStrike" baseline="0" dirty="0">
                <a:solidFill>
                  <a:srgbClr val="051BF1"/>
                </a:solidFill>
                <a:latin typeface="+mn-lt"/>
              </a:rPr>
              <a:t>Width of the spectra: </a:t>
            </a:r>
            <a:r>
              <a:rPr lang="en-US" sz="1600" b="1" i="1" dirty="0">
                <a:solidFill>
                  <a:srgbClr val="C00000"/>
                </a:solidFill>
                <a:latin typeface="+mn-lt"/>
              </a:rPr>
              <a:t>~</a:t>
            </a:r>
            <a:r>
              <a:rPr lang="en-US" sz="1600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ξ</a:t>
            </a:r>
            <a:endParaRPr lang="en-US" sz="16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220C90-AC9B-0DB6-3D0E-EB0E52F34006}"/>
              </a:ext>
            </a:extLst>
          </p:cNvPr>
          <p:cNvSpPr txBox="1"/>
          <p:nvPr/>
        </p:nvSpPr>
        <p:spPr>
          <a:xfrm>
            <a:off x="228600" y="4849045"/>
            <a:ext cx="45919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latin typeface="Arial" panose="020B0604020202020204" pitchFamily="34" charset="0"/>
              </a:rPr>
              <a:t>Linear</a:t>
            </a:r>
            <a:r>
              <a:rPr lang="en-US" b="1" dirty="0"/>
              <a:t> force </a:t>
            </a:r>
            <a:r>
              <a:rPr lang="en-US" b="1" dirty="0">
                <a:sym typeface="Wingdings" panose="05000000000000000000" pitchFamily="2" charset="2"/>
              </a:rPr>
              <a:t> </a:t>
            </a:r>
            <a:endParaRPr lang="en-US" sz="240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sz="2400" b="1" i="0" u="none" strike="noStrike" baseline="0" dirty="0">
                <a:latin typeface="Arial" panose="020B0604020202020204" pitchFamily="34" charset="0"/>
              </a:rPr>
              <a:t>all particles have same tune </a:t>
            </a:r>
            <a:r>
              <a:rPr lang="en-US" sz="2400" b="1" i="0" u="none" strike="noStrike" baseline="0" dirty="0">
                <a:latin typeface="Arial" panose="020B0604020202020204" pitchFamily="34" charset="0"/>
                <a:sym typeface="Wingdings" panose="05000000000000000000" pitchFamily="2" charset="2"/>
              </a:rPr>
              <a:t>  one line in the spectrum of transverse oscillations</a:t>
            </a:r>
            <a:endParaRPr lang="en-US" sz="2400" b="1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144D6-8326-674D-C19F-227BF7167CB0}"/>
              </a:ext>
            </a:extLst>
          </p:cNvPr>
          <p:cNvSpPr txBox="1"/>
          <p:nvPr/>
        </p:nvSpPr>
        <p:spPr>
          <a:xfrm>
            <a:off x="452437" y="983272"/>
            <a:ext cx="3384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simulations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B7E27-D012-DAB6-B85C-74C5751B19A6}"/>
              </a:ext>
            </a:extLst>
          </p:cNvPr>
          <p:cNvSpPr txBox="1"/>
          <p:nvPr/>
        </p:nvSpPr>
        <p:spPr>
          <a:xfrm>
            <a:off x="5203021" y="983272"/>
            <a:ext cx="3384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simulations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6EA135-02BA-696D-7746-6CA41B1E8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66852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471B-42FA-341D-9A34-0B760476B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AD2C-41D3-14DB-E49B-062B7FF9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Reality – Even More Complex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6E372-8905-B90F-A716-833EB001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363B3-42DB-619D-E955-A723E339D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543627"/>
            <a:ext cx="5029200" cy="3314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CD9BD-1B71-3F33-2B3D-EF7E5EA0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934" y="903692"/>
            <a:ext cx="4228466" cy="286536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A7EB566-D7AD-707C-CB7C-C594D575B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56" y="903692"/>
            <a:ext cx="4565821" cy="20552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Tevatron 980 GeV 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/>
              <a:t> and </a:t>
            </a:r>
          </a:p>
          <a:p>
            <a:pPr marL="0" indent="0">
              <a:buNone/>
            </a:pPr>
            <a:r>
              <a:rPr lang="en-US" dirty="0"/>
              <a:t>980 GeV </a:t>
            </a:r>
            <a:r>
              <a:rPr lang="en-US" u="sng" dirty="0">
                <a:solidFill>
                  <a:srgbClr val="051BF1"/>
                </a:solidFill>
              </a:rPr>
              <a:t>anti</a:t>
            </a:r>
            <a:r>
              <a:rPr lang="en-US" dirty="0">
                <a:solidFill>
                  <a:srgbClr val="051BF1"/>
                </a:solidFill>
              </a:rPr>
              <a:t>protons (</a:t>
            </a:r>
            <a:r>
              <a:rPr lang="en-US" dirty="0" err="1">
                <a:solidFill>
                  <a:srgbClr val="051BF1"/>
                </a:solidFill>
              </a:rPr>
              <a:t>pbars</a:t>
            </a:r>
            <a:r>
              <a:rPr lang="en-US" dirty="0">
                <a:solidFill>
                  <a:srgbClr val="051BF1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/>
              <a:t>Colliding with 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ξ~0.028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Force is </a:t>
            </a:r>
            <a:r>
              <a:rPr lang="en-US" sz="2000" b="1" i="1" u="sng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focusing</a:t>
            </a:r>
            <a:r>
              <a:rPr lang="en-US" sz="2000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 tuneshift is positive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Measured with 21MHz Schottky monitors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E116536-C5A5-CE47-36D3-68638F87AB42}"/>
              </a:ext>
            </a:extLst>
          </p:cNvPr>
          <p:cNvSpPr txBox="1">
            <a:spLocks/>
          </p:cNvSpPr>
          <p:nvPr/>
        </p:nvSpPr>
        <p:spPr>
          <a:xfrm>
            <a:off x="88555" y="4095278"/>
            <a:ext cx="4565821" cy="205526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RHIC 100 GeV 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>
                <a:solidFill>
                  <a:srgbClr val="051BF1"/>
                </a:solidFill>
              </a:rPr>
              <a:t> </a:t>
            </a:r>
            <a:r>
              <a:rPr lang="en-US" dirty="0"/>
              <a:t>+ 100 GeV </a:t>
            </a:r>
            <a:r>
              <a:rPr lang="en-US" dirty="0">
                <a:solidFill>
                  <a:srgbClr val="C00000"/>
                </a:solidFill>
              </a:rPr>
              <a:t>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Colliding with </a:t>
            </a:r>
            <a:r>
              <a:rPr lang="en-US" b="1" i="1" dirty="0">
                <a:solidFill>
                  <a:srgbClr val="051BF1"/>
                </a:solidFill>
                <a:latin typeface="+mn-lt"/>
                <a:cs typeface="Times New Roman" panose="02020603050405020304" pitchFamily="18" charset="0"/>
              </a:rPr>
              <a:t>ξ~0.020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051BF1"/>
                </a:solidFill>
                <a:latin typeface="+mn-lt"/>
                <a:cs typeface="Times New Roman" panose="02020603050405020304" pitchFamily="18" charset="0"/>
              </a:rPr>
              <a:t>Force is </a:t>
            </a:r>
            <a:r>
              <a:rPr lang="en-US" sz="2000" b="1" i="1" u="sng" dirty="0">
                <a:solidFill>
                  <a:srgbClr val="051BF1"/>
                </a:solidFill>
                <a:latin typeface="+mn-lt"/>
                <a:cs typeface="Times New Roman" panose="02020603050405020304" pitchFamily="18" charset="0"/>
              </a:rPr>
              <a:t>de-focusing</a:t>
            </a:r>
            <a:r>
              <a:rPr lang="en-US" sz="2000" b="1" i="1" dirty="0">
                <a:solidFill>
                  <a:srgbClr val="051BF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51BF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 tuneshift 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051BF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is negative</a:t>
            </a:r>
            <a:endParaRPr lang="en-US" sz="2000" dirty="0">
              <a:solidFill>
                <a:srgbClr val="051BF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Measured with BTF (beam transfer function) monitor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91D1173-6630-4375-71E2-694423DD1AE0}"/>
              </a:ext>
            </a:extLst>
          </p:cNvPr>
          <p:cNvSpPr/>
          <p:nvPr/>
        </p:nvSpPr>
        <p:spPr>
          <a:xfrm>
            <a:off x="4092675" y="1626852"/>
            <a:ext cx="440238" cy="14698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9161EB-97CE-7F84-8AFB-096F35D7E144}"/>
              </a:ext>
            </a:extLst>
          </p:cNvPr>
          <p:cNvSpPr txBox="1"/>
          <p:nvPr/>
        </p:nvSpPr>
        <p:spPr>
          <a:xfrm>
            <a:off x="2433629" y="6408996"/>
            <a:ext cx="226889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…more on that later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9B37A-175C-34E3-E38A-C7F013FA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40038183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CBB6F-849B-E7FC-FD48-1F5C70B57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F589D-07ED-255E-45AF-4185B794A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Complications : Strong-Strong vs Weak-Strong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59F01-3374-3F4A-7B99-66826F80B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Both beams are very strong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+mn-lt"/>
              </a:rPr>
              <a:t>(strong-strong)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lvl="1"/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Both beam are affected and change due to beam-beam interaction</a:t>
            </a:r>
          </a:p>
          <a:p>
            <a:pPr lvl="1"/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Examples: </a:t>
            </a:r>
            <a:r>
              <a:rPr lang="en-US" sz="2600" b="0" i="0" u="none" strike="noStrike" baseline="0" dirty="0">
                <a:solidFill>
                  <a:srgbClr val="051BF1"/>
                </a:solidFill>
                <a:latin typeface="+mn-lt"/>
              </a:rPr>
              <a:t>LHC, LEP, RHIC, ...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One beam much stronger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+mn-lt"/>
              </a:rPr>
              <a:t>(weak-strong)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lvl="1"/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Only the weak beam is affected and changed due to beam-beam interaction</a:t>
            </a:r>
          </a:p>
          <a:p>
            <a:pPr lvl="1"/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Examples: </a:t>
            </a:r>
            <a:r>
              <a:rPr lang="en-US" sz="2600" b="0" i="0" u="none" strike="noStrike" baseline="0" dirty="0">
                <a:solidFill>
                  <a:srgbClr val="051BF1"/>
                </a:solidFill>
                <a:latin typeface="+mn-lt"/>
              </a:rPr>
              <a:t>SPS collider, Tevatron (early in Run II) , ...</a:t>
            </a:r>
            <a:endParaRPr lang="en-US" sz="3400" dirty="0">
              <a:solidFill>
                <a:srgbClr val="051BF1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B8327-C0E0-33F3-DB42-181F1F3F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3772F-52EF-BAB5-D5C4-BC990FF6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71538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EF0C4-483B-4EC6-9722-BCDF1395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kick in reality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5308CF-4785-474F-BA61-367E8893D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20" y="836408"/>
            <a:ext cx="8639685" cy="571134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78522-195C-452D-AF42-F4B42D8A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63C41-AAC1-49BB-BB89-5275A9FF2DBD}"/>
              </a:ext>
            </a:extLst>
          </p:cNvPr>
          <p:cNvSpPr txBox="1"/>
          <p:nvPr/>
        </p:nvSpPr>
        <p:spPr>
          <a:xfrm>
            <a:off x="2714626" y="752558"/>
            <a:ext cx="4596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solidFill>
                  <a:srgbClr val="0000FF"/>
                </a:solidFill>
                <a:latin typeface="CMBX12~f"/>
              </a:rPr>
              <a:t>Deflection scan (LEP measurement)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D3C779-5325-4931-9304-F02692083EEF}"/>
              </a:ext>
            </a:extLst>
          </p:cNvPr>
          <p:cNvSpPr/>
          <p:nvPr/>
        </p:nvSpPr>
        <p:spPr>
          <a:xfrm>
            <a:off x="6719207" y="3943350"/>
            <a:ext cx="1330779" cy="1387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A0124B-93C2-4C8E-B420-9C593491089E}"/>
              </a:ext>
            </a:extLst>
          </p:cNvPr>
          <p:cNvSpPr/>
          <p:nvPr/>
        </p:nvSpPr>
        <p:spPr>
          <a:xfrm>
            <a:off x="6719206" y="4188962"/>
            <a:ext cx="1330779" cy="138793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F3BA78-351D-48F6-BAC8-620D21DC28BC}"/>
              </a:ext>
            </a:extLst>
          </p:cNvPr>
          <p:cNvCxnSpPr/>
          <p:nvPr/>
        </p:nvCxnSpPr>
        <p:spPr>
          <a:xfrm>
            <a:off x="8237765" y="3780748"/>
            <a:ext cx="0" cy="547007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BF0EE6-5840-47EA-8D29-33A7AC19E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2E38B-E582-476C-B9AC-AACD36ED2988}"/>
              </a:ext>
            </a:extLst>
          </p:cNvPr>
          <p:cNvSpPr txBox="1"/>
          <p:nvPr/>
        </p:nvSpPr>
        <p:spPr>
          <a:xfrm>
            <a:off x="1575055" y="2722586"/>
            <a:ext cx="2790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linear inside</a:t>
            </a:r>
            <a:endParaRPr lang="en-US" sz="24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const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 outside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923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7DAC6-D50D-9382-D470-F11FAC9CA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35DF-6725-0450-8715-892AA132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Incoherent vs Coherent Beam-Beam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75F33-C9EA-3C48-3CDA-BD376C972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92440"/>
          </a:xfrm>
        </p:spPr>
        <p:txBody>
          <a:bodyPr/>
          <a:lstStyle/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Incoherent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+mn-lt"/>
              </a:rPr>
              <a:t>(single particle effects)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lvl="1"/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Single particle dynamics - treat as a particle passing through a static electromagnetic lens</a:t>
            </a:r>
          </a:p>
          <a:p>
            <a:pPr lvl="1"/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Basically, non-linear dynamics effects: </a:t>
            </a:r>
          </a:p>
          <a:p>
            <a:pPr lvl="2"/>
            <a:r>
              <a:rPr lang="en-US" sz="1800" dirty="0">
                <a:solidFill>
                  <a:srgbClr val="051BF1"/>
                </a:solidFill>
                <a:latin typeface="+mn-lt"/>
              </a:rPr>
              <a:t>u</a:t>
            </a:r>
            <a:r>
              <a:rPr lang="en-US" sz="1800" b="0" i="0" u="none" strike="noStrike" baseline="0" dirty="0">
                <a:solidFill>
                  <a:srgbClr val="051BF1"/>
                </a:solidFill>
                <a:latin typeface="+mn-lt"/>
              </a:rPr>
              <a:t>nstable and/or irregular motion (“chaos”)</a:t>
            </a:r>
          </a:p>
          <a:p>
            <a:pPr lvl="2"/>
            <a:r>
              <a:rPr lang="en-US" sz="1800" b="0" i="0" u="none" strike="noStrike" baseline="0" dirty="0">
                <a:solidFill>
                  <a:srgbClr val="051BF1"/>
                </a:solidFill>
                <a:latin typeface="+mn-lt"/>
              </a:rPr>
              <a:t>beam size blow up or bad lifetime</a:t>
            </a:r>
          </a:p>
          <a:p>
            <a:pPr lvl="2"/>
            <a:r>
              <a:rPr lang="en-US" sz="1800" b="0" i="0" u="none" strike="noStrike" baseline="0" dirty="0">
                <a:solidFill>
                  <a:srgbClr val="051BF1"/>
                </a:solidFill>
                <a:latin typeface="+mn-lt"/>
              </a:rPr>
              <a:t>Very bad: unequal beam sizes (studied at SPS, HERA, Tevatron)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+mn-lt"/>
              </a:rPr>
              <a:t>Coherent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+mn-lt"/>
              </a:rPr>
              <a:t>(bunches affected as a whole)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lvl="1"/>
            <a:r>
              <a:rPr lang="en-US" sz="2600" b="0" i="0" u="none" strike="noStrike" baseline="0" dirty="0">
                <a:solidFill>
                  <a:srgbClr val="000000"/>
                </a:solidFill>
                <a:latin typeface="+mn-lt"/>
              </a:rPr>
              <a:t>Collective modes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latin typeface="+mn-lt"/>
              </a:rPr>
              <a:t>Bunch-by-bunch differences in:</a:t>
            </a:r>
          </a:p>
          <a:p>
            <a:pPr lvl="2"/>
            <a:r>
              <a:rPr lang="en-US" sz="2400" dirty="0">
                <a:solidFill>
                  <a:srgbClr val="051BF1"/>
                </a:solidFill>
                <a:latin typeface="+mn-lt"/>
              </a:rPr>
              <a:t>Orbits</a:t>
            </a:r>
          </a:p>
          <a:p>
            <a:pPr lvl="2"/>
            <a:r>
              <a:rPr lang="en-US" sz="2400" dirty="0">
                <a:solidFill>
                  <a:srgbClr val="051BF1"/>
                </a:solidFill>
                <a:latin typeface="+mn-lt"/>
              </a:rPr>
              <a:t>Tunes</a:t>
            </a:r>
          </a:p>
          <a:p>
            <a:pPr lvl="2"/>
            <a:r>
              <a:rPr lang="en-US" sz="2400" dirty="0">
                <a:solidFill>
                  <a:srgbClr val="051BF1"/>
                </a:solidFill>
                <a:latin typeface="+mn-lt"/>
              </a:rPr>
              <a:t>Chromaticities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D976D-64EE-56CF-CA29-B0209A6F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1FCD6-03C4-B65D-4BF5-8D457B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6156330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D4219-48D2-CD23-D70E-87739D612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CF7C-FB0C-AF72-C21A-77B7F2A4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Beam-Beam: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626D-8D42-6A19-E31E-98E297AE2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67643"/>
            <a:ext cx="8672513" cy="2008664"/>
          </a:xfrm>
        </p:spPr>
        <p:txBody>
          <a:bodyPr/>
          <a:lstStyle/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Coherent mode: two bunches are "locked" in a coherent oscillations</a:t>
            </a:r>
          </a:p>
          <a:p>
            <a:pPr lvl="1"/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0-mode is stable (Mode with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NO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tune shift)</a:t>
            </a:r>
          </a:p>
          <a:p>
            <a:pPr lvl="1"/>
            <a:r>
              <a:rPr lang="el-GR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-mode can become unstable (Mode with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+mn-lt"/>
              </a:rPr>
              <a:t>LARGEST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tune shift)</a:t>
            </a:r>
            <a:endParaRPr lang="en-US" sz="30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6A26C-DE0A-C450-3EDD-94FB651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69325-6449-6715-971E-D9A5FFFF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83" y="884196"/>
            <a:ext cx="6660017" cy="345907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AF69E-E95F-0A0F-73ED-2D1DD3B7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41693479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D0009-A9BF-7E99-38A0-1A7C9B2F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8CE-1D07-9E37-43AA-09FD5B0C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Beam-Beam: Modes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9DA1F-0204-5A85-6A94-B6180785A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8BD8A-ACCA-7DF0-9076-C2DAB17ED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99" y="1000555"/>
            <a:ext cx="4491401" cy="3297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56F77-FBD4-6404-D215-1B0AB6AE794F}"/>
              </a:ext>
            </a:extLst>
          </p:cNvPr>
          <p:cNvSpPr txBox="1"/>
          <p:nvPr/>
        </p:nvSpPr>
        <p:spPr>
          <a:xfrm>
            <a:off x="7943850" y="769722"/>
            <a:ext cx="1506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000000"/>
                </a:solidFill>
                <a:latin typeface="+mn-lt"/>
              </a:rPr>
              <a:t>LEP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F504F-67F3-EDEE-B1C2-F05ADE62D496}"/>
              </a:ext>
            </a:extLst>
          </p:cNvPr>
          <p:cNvSpPr txBox="1"/>
          <p:nvPr/>
        </p:nvSpPr>
        <p:spPr>
          <a:xfrm>
            <a:off x="5043487" y="4373534"/>
            <a:ext cx="47475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CMBX12~f"/>
              </a:rPr>
              <a:t>Two modes clearly visible</a:t>
            </a:r>
          </a:p>
          <a:p>
            <a:pPr algn="l"/>
            <a:r>
              <a:rPr lang="en-US" sz="2400" b="0" i="0" u="none" strike="noStrike" baseline="0" dirty="0">
                <a:latin typeface="CMBX12~f"/>
              </a:rPr>
              <a:t>Can be distinguished by phase relation, i.e.</a:t>
            </a:r>
          </a:p>
          <a:p>
            <a:pPr algn="l"/>
            <a:r>
              <a:rPr lang="en-US" sz="2400" b="0" i="0" u="none" strike="noStrike" baseline="0" dirty="0">
                <a:latin typeface="CMBX12~f"/>
              </a:rPr>
              <a:t>sum and </a:t>
            </a:r>
            <a:r>
              <a:rPr lang="en-US" sz="2400" b="0" i="0" u="none" strike="noStrike" baseline="0" dirty="0" err="1">
                <a:latin typeface="CMBX12~f"/>
              </a:rPr>
              <a:t>dierence</a:t>
            </a:r>
            <a:r>
              <a:rPr lang="en-US" sz="2400" b="0" i="0" u="none" strike="noStrike" baseline="0" dirty="0">
                <a:latin typeface="CMBX12~f"/>
              </a:rPr>
              <a:t> signals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E04254-9C5D-218A-6D83-E34668D11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905059"/>
            <a:ext cx="3755571" cy="33976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D5C40-781F-511E-C614-118899488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878848-84E4-5EFE-8BC9-CC36B6C7B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61" y="4487178"/>
            <a:ext cx="3995738" cy="22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75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C6F9E-D559-F993-2DAE-1B0D011E0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CC7A7-E7FA-0132-95A3-9E53F396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Beam-Beam: Flip-Flop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69FF-F391-8117-9B98-64711160F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21" y="881492"/>
            <a:ext cx="2955472" cy="2008664"/>
          </a:xfrm>
        </p:spPr>
        <p:txBody>
          <a:bodyPr/>
          <a:lstStyle/>
          <a:p>
            <a:pPr marL="0" indent="0" algn="l">
              <a:buNone/>
            </a:pPr>
            <a:r>
              <a:rPr lang="en-US" sz="3000" dirty="0">
                <a:latin typeface="+mn-lt"/>
              </a:rPr>
              <a:t>Bunch sizes get bigger or smaller out of phase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rgbClr val="051BF1"/>
                </a:solidFill>
                <a:latin typeface="+mn-lt"/>
              </a:rPr>
              <a:t>(PEP-II, VEPP-2000, </a:t>
            </a:r>
            <a:r>
              <a:rPr lang="en-US" sz="2800" dirty="0" err="1">
                <a:solidFill>
                  <a:srgbClr val="051BF1"/>
                </a:solidFill>
                <a:latin typeface="+mn-lt"/>
              </a:rPr>
              <a:t>etc</a:t>
            </a:r>
            <a:r>
              <a:rPr lang="en-US" sz="2800" dirty="0">
                <a:solidFill>
                  <a:srgbClr val="051BF1"/>
                </a:solidFill>
                <a:latin typeface="+mn-lt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CC963-93DD-B9B1-3B0D-3091EC6A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2704F-D3A1-9A17-FDC1-341A8806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063" y="1008969"/>
            <a:ext cx="5772150" cy="3762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3F6521-7DEB-71C9-2BCD-80148B0543BE}"/>
              </a:ext>
            </a:extLst>
          </p:cNvPr>
          <p:cNvSpPr txBox="1"/>
          <p:nvPr/>
        </p:nvSpPr>
        <p:spPr>
          <a:xfrm>
            <a:off x="20638" y="3262602"/>
            <a:ext cx="312261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intensity threshold for the flip-flop depends on: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asymmetry in beam intensities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x-y coupling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378FE-5C61-E5C3-F978-B29575ECCFA7}"/>
              </a:ext>
            </a:extLst>
          </p:cNvPr>
          <p:cNvSpPr txBox="1"/>
          <p:nvPr/>
        </p:nvSpPr>
        <p:spPr>
          <a:xfrm>
            <a:off x="3143251" y="5026861"/>
            <a:ext cx="57721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3D Flip-Flop effects triggered by non-linearities of lattice. 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1800" dirty="0">
                <a:solidFill>
                  <a:srgbClr val="000000"/>
                </a:solidFill>
              </a:rPr>
              <a:t>-mode on 1/5 resonance. The effect have shown a strong sensitivity to X-Y coupling, beta unbalance and bunch length </a:t>
            </a:r>
            <a:r>
              <a:rPr lang="en-US" sz="1800" dirty="0">
                <a:solidFill>
                  <a:srgbClr val="000000"/>
                </a:solidFill>
                <a:sym typeface="Wingdings"/>
              </a:rPr>
              <a:t> main limitation in VEPP 2000.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1663A-4611-3B92-8A81-B1718DABF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2287564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255C1-4BA2-ACD9-9FF0-8864419C8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D393-656D-8387-BA09-1AD68BFD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Multi-Bunch Operation: Need and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F643C-9B4E-A725-83A3-B6B69D158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3167493"/>
            <a:ext cx="8672513" cy="3143500"/>
          </a:xfrm>
        </p:spPr>
        <p:txBody>
          <a:bodyPr/>
          <a:lstStyle/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How to collide many bunches (for high</a:t>
            </a:r>
            <a:r>
              <a:rPr lang="en-US" sz="2800" b="0" i="1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+mn-lt"/>
              </a:rPr>
              <a:t>L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) ??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Must avoid unwanted collisions !! Otherwise </a:t>
            </a:r>
            <a:r>
              <a:rPr lang="el-GR" sz="2800" b="0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2B</a:t>
            </a:r>
            <a:r>
              <a:rPr lang="el-GR" sz="2800" b="0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endParaRPr lang="en-US" sz="2800" b="0" i="1" u="none" strike="noStrike" baseline="0" dirty="0">
              <a:solidFill>
                <a:srgbClr val="FF0000"/>
              </a:solidFill>
              <a:latin typeface="+mn-lt"/>
            </a:endParaRP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Separation of the beams:</a:t>
            </a:r>
          </a:p>
          <a:p>
            <a:pPr lvl="1"/>
            <a:r>
              <a:rPr lang="nl-NL" sz="2600" b="0" i="0" u="none" strike="noStrike" baseline="0" dirty="0">
                <a:solidFill>
                  <a:srgbClr val="051BF1"/>
                </a:solidFill>
                <a:latin typeface="+mn-lt"/>
              </a:rPr>
              <a:t>Pretzel/helix scheme (SPS,LEP,Tevatron)</a:t>
            </a:r>
          </a:p>
          <a:p>
            <a:pPr lvl="1"/>
            <a:r>
              <a:rPr lang="en-US" sz="2600" b="0" i="0" u="none" strike="noStrike" baseline="0" dirty="0">
                <a:solidFill>
                  <a:srgbClr val="051BF1"/>
                </a:solidFill>
                <a:latin typeface="+mn-lt"/>
              </a:rPr>
              <a:t>Bunch trains (LEP, PEP)</a:t>
            </a:r>
          </a:p>
          <a:p>
            <a:pPr lvl="1"/>
            <a:r>
              <a:rPr lang="en-US" sz="2600" b="0" i="0" u="none" strike="noStrike" baseline="0" dirty="0">
                <a:solidFill>
                  <a:srgbClr val="051BF1"/>
                </a:solidFill>
                <a:latin typeface="+mn-lt"/>
              </a:rPr>
              <a:t>Crossing angle (LHC)</a:t>
            </a:r>
            <a:endParaRPr lang="en-US" sz="3800" dirty="0">
              <a:solidFill>
                <a:srgbClr val="051BF1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FE5CA-1A7F-3EEA-3B13-7B9CFC98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84F7F-24D5-DA1C-D1EF-A17E1F05C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5" y="952500"/>
            <a:ext cx="4019550" cy="18669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F8E7F-B15E-696B-DB83-BEA178221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2337438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E96DB-7137-A27E-BEBA-448B7EF42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7DBA-752A-D7FC-4498-0A7D2AF3B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Tevatron: 36 proton x 36 antiproton </a:t>
            </a:r>
          </a:p>
        </p:txBody>
      </p:sp>
      <p:sp>
        <p:nvSpPr>
          <p:cNvPr id="5124" name="Slide Number Placeholder 4">
            <a:extLst>
              <a:ext uri="{FF2B5EF4-FFF2-40B4-BE49-F238E27FC236}">
                <a16:creationId xmlns:a16="http://schemas.microsoft.com/office/drawing/2014/main" id="{E7EF6CB8-A04F-0ABC-8509-C425D03A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48482A1-A049-447A-B6DD-C42A1E76EBD9}" type="slidenum">
              <a:rPr lang="en-US" altLang="en-US" sz="1400"/>
              <a:pPr eaLnBrk="1" hangingPunct="1"/>
              <a:t>95</a:t>
            </a:fld>
            <a:endParaRPr lang="en-US" altLang="en-US" sz="1400"/>
          </a:p>
        </p:txBody>
      </p:sp>
      <p:pic>
        <p:nvPicPr>
          <p:cNvPr id="5125" name="Picture 2">
            <a:extLst>
              <a:ext uri="{FF2B5EF4-FFF2-40B4-BE49-F238E27FC236}">
                <a16:creationId xmlns:a16="http://schemas.microsoft.com/office/drawing/2014/main" id="{DC0EB079-D595-BAAB-54A5-2B8C7D2C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35063"/>
            <a:ext cx="51816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Content Placeholder 2">
            <a:extLst>
              <a:ext uri="{FF2B5EF4-FFF2-40B4-BE49-F238E27FC236}">
                <a16:creationId xmlns:a16="http://schemas.microsoft.com/office/drawing/2014/main" id="{DC0A0970-1337-8ECF-EC56-D1C3C6839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1747"/>
            <a:ext cx="4343400" cy="23701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Same beam pipe and </a:t>
            </a:r>
          </a:p>
          <a:p>
            <a:pPr marL="0" indent="0">
              <a:buFontTx/>
              <a:buNone/>
            </a:pPr>
            <a:r>
              <a:rPr lang="en-US" altLang="en-US" dirty="0"/>
              <a:t>magnetic fields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</a:p>
          <a:p>
            <a:pPr marL="0" indent="0">
              <a:buFontTx/>
              <a:buNone/>
            </a:pPr>
            <a:r>
              <a:rPr lang="en-US" altLang="en-US" dirty="0">
                <a:sym typeface="Wingdings" panose="05000000000000000000" pitchFamily="2" charset="2"/>
              </a:rPr>
              <a:t>same orbits  </a:t>
            </a:r>
          </a:p>
          <a:p>
            <a:pPr marL="0" indent="0">
              <a:buFontTx/>
              <a:buNone/>
            </a:pPr>
            <a:r>
              <a:rPr lang="en-US" altLang="en-US" dirty="0">
                <a:sym typeface="Wingdings" panose="05000000000000000000" pitchFamily="2" charset="2"/>
              </a:rPr>
              <a:t>72 IPs</a:t>
            </a:r>
            <a:endParaRPr lang="en-US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84A366-1CF5-EFB2-773F-F46FFF790FC3}"/>
              </a:ext>
            </a:extLst>
          </p:cNvPr>
          <p:cNvSpPr txBox="1">
            <a:spLocks/>
          </p:cNvSpPr>
          <p:nvPr/>
        </p:nvSpPr>
        <p:spPr bwMode="auto">
          <a:xfrm>
            <a:off x="5257800" y="4716463"/>
            <a:ext cx="3733800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33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Tx/>
              <a:buNone/>
              <a:defRPr/>
            </a:pPr>
            <a:r>
              <a:rPr lang="en-US" sz="2800" kern="0" dirty="0"/>
              <a:t>Need only 2 </a:t>
            </a:r>
          </a:p>
          <a:p>
            <a:pPr marL="0" indent="0" algn="r">
              <a:buFontTx/>
              <a:buNone/>
              <a:defRPr/>
            </a:pPr>
            <a:r>
              <a:rPr lang="en-US" sz="2800" kern="0" dirty="0">
                <a:sym typeface="Wingdings" pitchFamily="2" charset="2"/>
              </a:rPr>
              <a:t> separate at 70 </a:t>
            </a:r>
          </a:p>
          <a:p>
            <a:pPr marL="0" indent="0" algn="r">
              <a:buFontTx/>
              <a:buNone/>
              <a:defRPr/>
            </a:pPr>
            <a:r>
              <a:rPr lang="en-US" sz="2800" kern="0" dirty="0">
                <a:sym typeface="Wingdings" pitchFamily="2" charset="2"/>
              </a:rPr>
              <a:t> Electric field </a:t>
            </a:r>
            <a:endParaRPr lang="en-US" sz="2800" kern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362D9F-AB9C-E0B5-ED2C-5F63B751B243}"/>
              </a:ext>
            </a:extLst>
          </p:cNvPr>
          <p:cNvSpPr txBox="1">
            <a:spLocks/>
          </p:cNvSpPr>
          <p:nvPr/>
        </p:nvSpPr>
        <p:spPr bwMode="auto">
          <a:xfrm>
            <a:off x="43543" y="4637045"/>
            <a:ext cx="4343400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33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800" kern="0" dirty="0"/>
              <a:t>396 ns bunch</a:t>
            </a:r>
          </a:p>
          <a:p>
            <a:pPr marL="0" indent="0">
              <a:buFontTx/>
              <a:buNone/>
              <a:defRPr/>
            </a:pPr>
            <a:r>
              <a:rPr lang="en-US" sz="2800" kern="0" dirty="0"/>
              <a:t>separation </a:t>
            </a:r>
          </a:p>
          <a:p>
            <a:pPr marL="0" indent="0">
              <a:buFontTx/>
              <a:buNone/>
              <a:defRPr/>
            </a:pPr>
            <a:r>
              <a:rPr lang="en-US" sz="2800" kern="0" dirty="0">
                <a:sym typeface="Wingdings" pitchFamily="2" charset="2"/>
              </a:rPr>
              <a:t> 59 m btw </a:t>
            </a:r>
            <a:r>
              <a:rPr lang="en-US" sz="2800" kern="0" dirty="0" err="1">
                <a:sym typeface="Wingdings" pitchFamily="2" charset="2"/>
              </a:rPr>
              <a:t>IPs</a:t>
            </a:r>
            <a:endParaRPr lang="en-US" sz="2800" kern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70304-20E0-A64C-591D-BBF15AA3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0619450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8330B-60DD-60F8-B460-F57D5D833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12592D8A-BC1A-9DB0-4E6A-5AF48E4A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C0FAF21-30AC-45EF-BC63-2CD42CD851F6}" type="slidenum">
              <a:rPr lang="en-US" altLang="en-US" sz="1400"/>
              <a:pPr eaLnBrk="1" hangingPunct="1"/>
              <a:t>96</a:t>
            </a:fld>
            <a:endParaRPr lang="en-US" alt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C0D47-CD59-5ACB-B53F-99F822789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Tevatron</a:t>
            </a:r>
            <a:r>
              <a:rPr lang="en-US" dirty="0"/>
              <a:t> High Voltage  Electrostatic Separators</a:t>
            </a:r>
          </a:p>
        </p:txBody>
      </p:sp>
      <p:sp>
        <p:nvSpPr>
          <p:cNvPr id="6149" name="Content Placeholder 2">
            <a:extLst>
              <a:ext uri="{FF2B5EF4-FFF2-40B4-BE49-F238E27FC236}">
                <a16:creationId xmlns:a16="http://schemas.microsoft.com/office/drawing/2014/main" id="{23525727-E8E5-4714-6E05-A1016BE43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5" y="6019800"/>
            <a:ext cx="9013825" cy="533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/>
              <a:t> 300 kV over 50 mm gap; 3 m ; 24 of them (H/V)</a:t>
            </a:r>
          </a:p>
        </p:txBody>
      </p:sp>
      <p:pic>
        <p:nvPicPr>
          <p:cNvPr id="6150" name="Picture 3">
            <a:extLst>
              <a:ext uri="{FF2B5EF4-FFF2-40B4-BE49-F238E27FC236}">
                <a16:creationId xmlns:a16="http://schemas.microsoft.com/office/drawing/2014/main" id="{5529EAC9-4E3F-9114-CCEF-2E4E19A7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60525"/>
            <a:ext cx="7107238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>
            <a:extLst>
              <a:ext uri="{FF2B5EF4-FFF2-40B4-BE49-F238E27FC236}">
                <a16:creationId xmlns:a16="http://schemas.microsoft.com/office/drawing/2014/main" id="{E4BD4EB6-EEA9-5320-6663-F6DE203E0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36708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D6763-F75D-8E79-A470-E669EB29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40252297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75B8C-A103-C601-EFE6-3094CAF42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92FC-02F8-FA7B-19E9-A8B31BCA0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Tevatron</a:t>
            </a:r>
            <a:r>
              <a:rPr lang="en-US" dirty="0"/>
              <a:t> Helix</a:t>
            </a:r>
          </a:p>
        </p:txBody>
      </p:sp>
      <p:sp>
        <p:nvSpPr>
          <p:cNvPr id="7172" name="Slide Number Placeholder 4">
            <a:extLst>
              <a:ext uri="{FF2B5EF4-FFF2-40B4-BE49-F238E27FC236}">
                <a16:creationId xmlns:a16="http://schemas.microsoft.com/office/drawing/2014/main" id="{EF187923-C9E5-F8F2-B32F-7155681C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9490235-ECD2-4842-A276-1213C9903C4E}" type="slidenum">
              <a:rPr lang="en-US" altLang="en-US" sz="1400"/>
              <a:pPr eaLnBrk="1" hangingPunct="1"/>
              <a:t>97</a:t>
            </a:fld>
            <a:endParaRPr lang="en-US" altLang="en-US" sz="1400"/>
          </a:p>
        </p:txBody>
      </p:sp>
      <p:pic>
        <p:nvPicPr>
          <p:cNvPr id="7173" name="Picture 2">
            <a:extLst>
              <a:ext uri="{FF2B5EF4-FFF2-40B4-BE49-F238E27FC236}">
                <a16:creationId xmlns:a16="http://schemas.microsoft.com/office/drawing/2014/main" id="{65F7C862-9B8C-74CC-3105-C53B0132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990600"/>
            <a:ext cx="61658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Content Placeholder 2">
            <a:extLst>
              <a:ext uri="{FF2B5EF4-FFF2-40B4-BE49-F238E27FC236}">
                <a16:creationId xmlns:a16="http://schemas.microsoft.com/office/drawing/2014/main" id="{4276CB8E-F84F-D141-34F9-E9EFE5FE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0600"/>
            <a:ext cx="3200400" cy="2971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size 12-15 mm</a:t>
            </a:r>
          </a:p>
          <a:p>
            <a:pPr marL="0" indent="0">
              <a:buFontTx/>
              <a:buNone/>
            </a:pPr>
            <a:r>
              <a:rPr lang="en-US" altLang="en-US" dirty="0"/>
              <a:t>at 150 GeV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/>
              <a:t>6-8 mm</a:t>
            </a:r>
          </a:p>
          <a:p>
            <a:pPr marL="0" indent="0">
              <a:buFontTx/>
              <a:buNone/>
            </a:pPr>
            <a:r>
              <a:rPr lang="en-US" altLang="en-US" dirty="0"/>
              <a:t>at collisions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F9030-96F7-C7AE-C6DE-BA251DF035E4}"/>
              </a:ext>
            </a:extLst>
          </p:cNvPr>
          <p:cNvSpPr txBox="1"/>
          <p:nvPr/>
        </p:nvSpPr>
        <p:spPr>
          <a:xfrm>
            <a:off x="6617154" y="0"/>
            <a:ext cx="45964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</a:rPr>
              <a:t>24 electrostatic 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separators are used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52053B-9E7C-589A-4F20-83D2F1D6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5591498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C77C0-18AE-2A07-5CCA-88837DC4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AB9E6E1C-A2A7-1CD4-E5FF-8EB0F55BE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DA27827-1C0C-407D-A693-3333C59CCAC6}" type="slidenum">
              <a:rPr lang="en-US" altLang="en-US" sz="1400"/>
              <a:pPr eaLnBrk="1" hangingPunct="1"/>
              <a:t>98</a:t>
            </a:fld>
            <a:endParaRPr lang="en-US" altLang="en-US" sz="14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9DF054E7-998F-CD2F-9C8D-5434156D32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12486"/>
            <a:ext cx="8686800" cy="2209800"/>
          </a:xfrm>
        </p:spPr>
        <p:txBody>
          <a:bodyPr/>
          <a:lstStyle/>
          <a:p>
            <a:pPr eaLnBrk="1" hangingPunct="1"/>
            <a:r>
              <a:rPr lang="en-US" altLang="en-US" sz="4400" dirty="0"/>
              <a:t>All beam indicators become bunch dependent due to  long-range beam-beam effects</a:t>
            </a:r>
            <a:br>
              <a:rPr lang="en-US" altLang="en-US" sz="4400" dirty="0"/>
            </a:br>
            <a:r>
              <a:rPr lang="en-US" altLang="en-US" sz="4400" dirty="0"/>
              <a:t> </a:t>
            </a:r>
            <a:endParaRPr lang="en-US" altLang="en-US" sz="1400" dirty="0">
              <a:solidFill>
                <a:srgbClr val="9999FF"/>
              </a:solidFill>
            </a:endParaRPr>
          </a:p>
        </p:txBody>
      </p:sp>
      <p:sp>
        <p:nvSpPr>
          <p:cNvPr id="19461" name="TextBox 1">
            <a:extLst>
              <a:ext uri="{FF2B5EF4-FFF2-40B4-BE49-F238E27FC236}">
                <a16:creationId xmlns:a16="http://schemas.microsoft.com/office/drawing/2014/main" id="{87F6F42D-9C01-33AA-64DC-08683CD38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2972253"/>
            <a:ext cx="8153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3303E3"/>
                </a:solidFill>
              </a:rPr>
              <a:t>Orbits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3303E3"/>
                </a:solidFill>
              </a:rPr>
              <a:t>Tunes, couplings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3303E3"/>
                </a:solidFill>
              </a:rPr>
              <a:t>Chromaticities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3303E3"/>
                </a:solidFill>
              </a:rPr>
              <a:t>In both – protons and </a:t>
            </a:r>
            <a:r>
              <a:rPr lang="en-US" altLang="en-US" sz="4000" dirty="0" err="1">
                <a:solidFill>
                  <a:srgbClr val="3303E3"/>
                </a:solidFill>
              </a:rPr>
              <a:t>pbars</a:t>
            </a:r>
            <a:endParaRPr lang="en-US" altLang="en-US" sz="4000" dirty="0">
              <a:solidFill>
                <a:srgbClr val="3303E3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3303E3"/>
                </a:solidFill>
              </a:rPr>
              <a:t>Have 3-fold symmetry (trains of 12)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4000" dirty="0">
              <a:solidFill>
                <a:srgbClr val="3303E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17E8A3-694B-E403-FE3A-9F4AB90AB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5" y="2141197"/>
            <a:ext cx="4905375" cy="27241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640978-F47A-CB79-7164-D20BB86A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2311320175"/>
      </p:ext>
    </p:extLst>
  </p:cSld>
  <p:clrMapOvr>
    <a:masterClrMapping/>
  </p:clrMapOvr>
  <p:transition>
    <p:rand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0808-FCFA-EA9C-A6F3-F3A314419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>
            <a:extLst>
              <a:ext uri="{FF2B5EF4-FFF2-40B4-BE49-F238E27FC236}">
                <a16:creationId xmlns:a16="http://schemas.microsoft.com/office/drawing/2014/main" id="{8B434902-17F1-9062-D3E6-83FFBA7E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024005C-FDE8-40DF-B046-E227548AF3C0}" type="slidenum">
              <a:rPr lang="en-US" altLang="en-US" sz="1400"/>
              <a:pPr eaLnBrk="1" hangingPunct="1"/>
              <a:t>99</a:t>
            </a:fld>
            <a:endParaRPr lang="en-US" altLang="en-US" sz="1400"/>
          </a:p>
        </p:txBody>
      </p:sp>
      <p:sp>
        <p:nvSpPr>
          <p:cNvPr id="35845" name="Rectangle 2">
            <a:extLst>
              <a:ext uri="{FF2B5EF4-FFF2-40B4-BE49-F238E27FC236}">
                <a16:creationId xmlns:a16="http://schemas.microsoft.com/office/drawing/2014/main" id="{475C88F9-9573-7450-D4C0-05797CCD4A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Long-range B-B Seen at Low-Beta (980 </a:t>
            </a:r>
            <a:r>
              <a:rPr lang="en-US" sz="3200" dirty="0" err="1"/>
              <a:t>GeV</a:t>
            </a:r>
            <a:r>
              <a:rPr lang="en-US" sz="3200" dirty="0"/>
              <a:t>) </a:t>
            </a:r>
          </a:p>
        </p:txBody>
      </p:sp>
      <p:pic>
        <p:nvPicPr>
          <p:cNvPr id="20485" name="Picture 7" descr="D:\shi\Tevatron\studies\b_b_flattop\SL_12_8_1667.jpg">
            <a:extLst>
              <a:ext uri="{FF2B5EF4-FFF2-40B4-BE49-F238E27FC236}">
                <a16:creationId xmlns:a16="http://schemas.microsoft.com/office/drawing/2014/main" id="{85ACF038-5E00-2F23-0E05-D878DD16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8975"/>
            <a:ext cx="34290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8">
            <a:extLst>
              <a:ext uri="{FF2B5EF4-FFF2-40B4-BE49-F238E27FC236}">
                <a16:creationId xmlns:a16="http://schemas.microsoft.com/office/drawing/2014/main" id="{0B9F3134-EE6D-C8D7-B4B5-5A92E86C2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129088"/>
            <a:ext cx="36369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     Bunch #1         Bunch #8</a:t>
            </a:r>
          </a:p>
        </p:txBody>
      </p:sp>
      <p:sp>
        <p:nvSpPr>
          <p:cNvPr id="20487" name="Rectangle 9">
            <a:extLst>
              <a:ext uri="{FF2B5EF4-FFF2-40B4-BE49-F238E27FC236}">
                <a16:creationId xmlns:a16="http://schemas.microsoft.com/office/drawing/2014/main" id="{6BDB93C9-004B-F983-A53F-119054E58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106488"/>
            <a:ext cx="3429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000" dirty="0"/>
              <a:t>Synchrotron light monitors  show 40 micron  b-by-bunch </a:t>
            </a:r>
            <a:r>
              <a:rPr lang="en-US" altLang="en-US" sz="2000" dirty="0" err="1"/>
              <a:t>hor</a:t>
            </a:r>
            <a:r>
              <a:rPr lang="en-US" altLang="en-US" sz="2000" dirty="0"/>
              <a:t> pbar orbit variation along the bunch train with 3-train symmetry (4 microns for protons) 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/>
              <a:t>Also indicate coupling differences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endParaRPr lang="en-US" altLang="en-US" sz="2000" dirty="0"/>
          </a:p>
        </p:txBody>
      </p:sp>
      <p:pic>
        <p:nvPicPr>
          <p:cNvPr id="20488" name="Picture 12" descr="D:\shi\presentations\talks\BeamBeam'03\a0-20.jpg">
            <a:extLst>
              <a:ext uri="{FF2B5EF4-FFF2-40B4-BE49-F238E27FC236}">
                <a16:creationId xmlns:a16="http://schemas.microsoft.com/office/drawing/2014/main" id="{207616C1-5E15-2DDB-E78A-6A6C602B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31875"/>
            <a:ext cx="432911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49CFE2-13A7-E08F-0345-FC15985E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MuColl'25 | Colliders VS2</a:t>
            </a:r>
          </a:p>
        </p:txBody>
      </p:sp>
    </p:spTree>
    <p:extLst>
      <p:ext uri="{BB962C8B-B14F-4D97-AF65-F5344CB8AC3E}">
        <p14:creationId xmlns:p14="http://schemas.microsoft.com/office/powerpoint/2010/main" val="31840292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6.0511"/>
  <p:tag name="ORIGINALWIDTH" val="946.6321"/>
  <p:tag name="LATEXADDIN" val="\documentclass{article}&#10;\usepackage{amsmath}&#10;\pagestyle{empty}&#10;\begin{document}&#10;&#10;\begin{align} \nonumber&#10;\vec{E}_{\perp} &amp;= \gamma E_{\perp}^{\prime} \\ \nonumber&#10;\vec{B}_{\perp}c &amp;= \beta(\hat{z} \times \vec{E}_{\perp})&#10;\end{align}&#10;&#10;\end{document}"/>
  <p:tag name="IGUANATEXSIZE" val="20"/>
  <p:tag name="IGUANATEXCURSOR" val="17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5.0649"/>
  <p:tag name="ORIGINALWIDTH" val="1491.958"/>
  <p:tag name="LATEXADDIN" val="\documentclass{article}&#10;\usepackage{amsmath}&#10;\pagestyle{empty}&#10;\begin{document}&#10;&#10;\begin{align} \nonumber&#10;\vec{F}_{\perp} &amp;= q(E+v \times B)_{\perp}  \\ \nonumber&#10;\vec{F}_{\perp} &amp;= q(1-\beta^{2})E_{\perp} = \frac{q}{\gamma^{2}}E_{\perp}&#10;\end{align}&#10;&#10;\end{document}"/>
  <p:tag name="IGUANATEXSIZE" val="20"/>
  <p:tag name="IGUANATEXCURSOR" val="14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293.18"/>
  <p:tag name="LATEXADDIN" val="\documentclass{article}&#10;\usepackage{amsmath}&#10;\pagestyle{empty}&#10;\begin{document}&#10;&#10;\begin{align} \nonumber&#10;\rho(x,y,z) = \lambda(z)\rho_{\perp}(x,y)&#10;\end{align}&#10;&#10;\end{document}"/>
  <p:tag name="IGUANATEXSIZE" val="20"/>
  <p:tag name="IGUANATEXCURSOR" val="141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.2893"/>
  <p:tag name="ORIGINALWIDTH" val="1123.657"/>
  <p:tag name="LATEXADDIN" val="\documentclass{article}&#10;\usepackage{amsmath}&#10;\pagestyle{empty}&#10;\begin{document}&#10;&#10;\begin{align} \nonumber&#10;\Delta \nu_{sc} = F B \frac{N r_{0}}{2\pi \epsilon_{N} \beta \gamma^{2}}&#10;\end{align}&#10;&#10;\end{document}"/>
  <p:tag name="IGUANATEXSIZE" val="20"/>
  <p:tag name="IGUANATEXCURSOR" val="126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15011</TotalTime>
  <Words>5444</Words>
  <Application>Microsoft Office PowerPoint</Application>
  <PresentationFormat>On-screen Show (4:3)</PresentationFormat>
  <Paragraphs>1002</Paragraphs>
  <Slides>111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36" baseType="lpstr">
      <vt:lpstr>Arial</vt:lpstr>
      <vt:lpstr>Arial Unicode MS</vt:lpstr>
      <vt:lpstr>Calibri</vt:lpstr>
      <vt:lpstr>Cambria Math</vt:lpstr>
      <vt:lpstr>CMBX10</vt:lpstr>
      <vt:lpstr>CMBX12~f</vt:lpstr>
      <vt:lpstr>CMMI12</vt:lpstr>
      <vt:lpstr>CMR8</vt:lpstr>
      <vt:lpstr>CMSY10~48</vt:lpstr>
      <vt:lpstr>CMTI8</vt:lpstr>
      <vt:lpstr>Comic Sans MS</vt:lpstr>
      <vt:lpstr>DejaVu Sans</vt:lpstr>
      <vt:lpstr>Ebrima</vt:lpstr>
      <vt:lpstr>Gisha</vt:lpstr>
      <vt:lpstr>Helvetica</vt:lpstr>
      <vt:lpstr>Lucida Calligraphy</vt:lpstr>
      <vt:lpstr>NimbusRomNo9L-Regu</vt:lpstr>
      <vt:lpstr>Symbol</vt:lpstr>
      <vt:lpstr>TeXGyreTermesX-Italic</vt:lpstr>
      <vt:lpstr>TeXGyreTermesX-Regular</vt:lpstr>
      <vt:lpstr>Times New Roman</vt:lpstr>
      <vt:lpstr>Wingdings</vt:lpstr>
      <vt:lpstr>FNAL_TemplateMac_060514</vt:lpstr>
      <vt:lpstr>Fermilab: Footer Only</vt:lpstr>
      <vt:lpstr>Equation</vt:lpstr>
      <vt:lpstr>Colliders – Lecture VS2:   Collective Effects (BB, SC, etc) Incoherent Effects (halo, cool)</vt:lpstr>
      <vt:lpstr>Important Beam Effects</vt:lpstr>
      <vt:lpstr>Beams as Moving Charges</vt:lpstr>
      <vt:lpstr>EM Forces in Beams: self fields Bθ=βEr</vt:lpstr>
      <vt:lpstr>  BEAM-BEAM (1)</vt:lpstr>
      <vt:lpstr>Beam-Beam Effects</vt:lpstr>
      <vt:lpstr>Beam-Beam Fields: Start with a Cylinder</vt:lpstr>
      <vt:lpstr>Kick from a Round Gaussian Beam</vt:lpstr>
      <vt:lpstr>Beam-beam kick in reality</vt:lpstr>
      <vt:lpstr>Beam-beam Detuning with Amplitude</vt:lpstr>
      <vt:lpstr>Linear tune shift  - two dimensions</vt:lpstr>
      <vt:lpstr>Non-linear tune shift in two dimensions</vt:lpstr>
      <vt:lpstr>e+e- LEP  vs p-pbar collider Tevatron</vt:lpstr>
      <vt:lpstr>Observations (Reality of Beam-Beam) </vt:lpstr>
      <vt:lpstr>Beam-Beam Limits : e+e- Colliders</vt:lpstr>
      <vt:lpstr>Beam-beam Limit on Luminosity </vt:lpstr>
      <vt:lpstr>What’s happening?</vt:lpstr>
      <vt:lpstr>Beam-Beam Limits: pp/pbar Colliders</vt:lpstr>
      <vt:lpstr>Tevatron Tune Footprint “Confinement”</vt:lpstr>
      <vt:lpstr>Resonances matter! … Diffusion</vt:lpstr>
      <vt:lpstr>Non-linear Resonances</vt:lpstr>
      <vt:lpstr>How to control beam-beam effects?</vt:lpstr>
      <vt:lpstr>Attempt #1: Four beams e-e+ e-e+</vt:lpstr>
      <vt:lpstr>Attempt #1: Four beams compensation</vt:lpstr>
      <vt:lpstr>Approach #2: Electron lens</vt:lpstr>
      <vt:lpstr>Electron Lens Compensation </vt:lpstr>
      <vt:lpstr>Some Facts on Electron Lenses</vt:lpstr>
      <vt:lpstr>Tevatron Electron Lens #1 (F48)</vt:lpstr>
      <vt:lpstr>TEL2 in the Tevatron Tunnel (A11)</vt:lpstr>
      <vt:lpstr>Compensation with Two TELs</vt:lpstr>
      <vt:lpstr>Electron Charge Distribution</vt:lpstr>
      <vt:lpstr>TEL e-beam aligned and timed on protons</vt:lpstr>
      <vt:lpstr>Tevatron Electron Lenses (2001-2011)</vt:lpstr>
      <vt:lpstr>Tuneshift dQhor=+0.009 by TEL</vt:lpstr>
      <vt:lpstr>“Scallops” in Pbar Bunch Emittances</vt:lpstr>
      <vt:lpstr>Emittance Growth of A33 Suppresed by TEL</vt:lpstr>
      <vt:lpstr>TEL2  on  One Proton Bunch P12</vt:lpstr>
      <vt:lpstr>PowerPoint Presentation</vt:lpstr>
      <vt:lpstr>RHIC pp 2015 elens Success</vt:lpstr>
      <vt:lpstr>RHIC pp 2015 elens in Ops</vt:lpstr>
      <vt:lpstr>Approach #4 : Wire Compensation  of Long Range Beam-Beam Interactions</vt:lpstr>
      <vt:lpstr>Wire Compensation in the LHC (2018) </vt:lpstr>
      <vt:lpstr>Beam-beam topics also include…</vt:lpstr>
      <vt:lpstr>BREAK (!...?)  SPACE-CHARGE EFFECTS</vt:lpstr>
      <vt:lpstr>Intense Beams : Forces and Losses (1)</vt:lpstr>
      <vt:lpstr>Intense Beams : Forces and Losses (2)</vt:lpstr>
      <vt:lpstr>PowerPoint Presentation</vt:lpstr>
      <vt:lpstr>Space-charge effects: Proton Rings</vt:lpstr>
      <vt:lpstr>PowerPoint Presentation</vt:lpstr>
      <vt:lpstr>Max SC tuneshift Achieved: -0.2…-0.5</vt:lpstr>
      <vt:lpstr>Ways to Increase “Protons Per Pulse”</vt:lpstr>
      <vt:lpstr>Beams Document 6790-v1 FNAL </vt:lpstr>
      <vt:lpstr>IOTA: Integrable Optics Test Accelerator @ FNAL</vt:lpstr>
      <vt:lpstr>  (COHERENT BEAM) INSTABILITIES</vt:lpstr>
      <vt:lpstr>Instabilities</vt:lpstr>
      <vt:lpstr>Maxwell’s equations and Lorentz Force</vt:lpstr>
      <vt:lpstr>Wake-fields</vt:lpstr>
      <vt:lpstr>Wake-fields - Examples</vt:lpstr>
      <vt:lpstr>What if we have many particles</vt:lpstr>
      <vt:lpstr>Even “simple” resistive wall leaves wakes</vt:lpstr>
      <vt:lpstr>Consequences: two-particle model</vt:lpstr>
      <vt:lpstr>Intensity Limits and Cures</vt:lpstr>
      <vt:lpstr>Intensity Limits and Cures</vt:lpstr>
      <vt:lpstr>Landay Damping by Electron Lenses</vt:lpstr>
      <vt:lpstr>Collimation</vt:lpstr>
      <vt:lpstr>Collimators</vt:lpstr>
      <vt:lpstr>(Most Sophisticated) LHC Collimation </vt:lpstr>
      <vt:lpstr>Collimation Challenges and Cures</vt:lpstr>
      <vt:lpstr>Aperture and Dynamic Aperture</vt:lpstr>
      <vt:lpstr>Beam Cooling</vt:lpstr>
      <vt:lpstr>Diffusion and Cooling (1)</vt:lpstr>
      <vt:lpstr>Beam Cooling Methods to Date</vt:lpstr>
      <vt:lpstr>Recent Beam Cooling Breakthroughs</vt:lpstr>
      <vt:lpstr>PowerPoint Presentation</vt:lpstr>
      <vt:lpstr>Literature</vt:lpstr>
      <vt:lpstr>PowerPoint Presentation</vt:lpstr>
      <vt:lpstr>Can also be used for Long-Range Beam-Beam Compensation</vt:lpstr>
      <vt:lpstr>Beam-Beam Effects</vt:lpstr>
      <vt:lpstr>Fields and Forces (1)</vt:lpstr>
      <vt:lpstr>Fields and Forces (2)</vt:lpstr>
      <vt:lpstr>A Common Example: Gaussian</vt:lpstr>
      <vt:lpstr>Further Simplification: Round Gaussian</vt:lpstr>
      <vt:lpstr>Beam-Beam Kick</vt:lpstr>
      <vt:lpstr>Beam-Beam Kick</vt:lpstr>
      <vt:lpstr>Beam-Beam Kick</vt:lpstr>
      <vt:lpstr>Beam-beam strength parameter  tuneshift</vt:lpstr>
      <vt:lpstr>Tune Spectra: with/w.o. Beam-Beam</vt:lpstr>
      <vt:lpstr>In Reality – Even More Complex</vt:lpstr>
      <vt:lpstr>Complications : Strong-Strong vs Weak-Strong</vt:lpstr>
      <vt:lpstr>Incoherent vs Coherent Beam-Beam Effects</vt:lpstr>
      <vt:lpstr>Coherent Beam-Beam: Modes</vt:lpstr>
      <vt:lpstr>Coherent Beam-Beam: Modes</vt:lpstr>
      <vt:lpstr>Coherent Beam-Beam: Flip-Flop</vt:lpstr>
      <vt:lpstr>Multi-Bunch Operation: Need and Issues</vt:lpstr>
      <vt:lpstr>Tevatron: 36 proton x 36 antiproton </vt:lpstr>
      <vt:lpstr>Tevatron High Voltage  Electrostatic Separators</vt:lpstr>
      <vt:lpstr>Tevatron Helix</vt:lpstr>
      <vt:lpstr>All beam indicators become bunch dependent due to  long-range beam-beam effects  </vt:lpstr>
      <vt:lpstr>Long-range B-B Seen at Low-Beta (980 GeV) </vt:lpstr>
      <vt:lpstr>Antiproton Vertical Orbit</vt:lpstr>
      <vt:lpstr>Pbar Bunch Tunes in Collisions</vt:lpstr>
      <vt:lpstr>Pbar Bunch Chromaticity in Collisions</vt:lpstr>
      <vt:lpstr>In the LHC</vt:lpstr>
      <vt:lpstr>Parasitic Beam-beam Kicks</vt:lpstr>
      <vt:lpstr>PAMCMAN bunches due to gaps</vt:lpstr>
      <vt:lpstr>Effect of PACMAN bunches (end of train)</vt:lpstr>
      <vt:lpstr>Tune Spread - too large for safe operation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LHC: Machine and Accelerator Physics</dc:title>
  <dc:creator>Vladimir Shiltsev x5241 11340N</dc:creator>
  <cp:lastModifiedBy>Vladimir Shiltsev</cp:lastModifiedBy>
  <cp:revision>265</cp:revision>
  <cp:lastPrinted>2017-01-06T20:13:15Z</cp:lastPrinted>
  <dcterms:created xsi:type="dcterms:W3CDTF">2016-01-07T23:34:30Z</dcterms:created>
  <dcterms:modified xsi:type="dcterms:W3CDTF">2025-07-11T20:47:00Z</dcterms:modified>
</cp:coreProperties>
</file>