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Lst>
  <p:notesMasterIdLst>
    <p:notesMasterId r:id="rId105"/>
  </p:notesMasterIdLst>
  <p:handoutMasterIdLst>
    <p:handoutMasterId r:id="rId106"/>
  </p:handoutMasterIdLst>
  <p:sldIdLst>
    <p:sldId id="265" r:id="rId3"/>
    <p:sldId id="5826" r:id="rId4"/>
    <p:sldId id="5863" r:id="rId5"/>
    <p:sldId id="5825" r:id="rId6"/>
    <p:sldId id="5827" r:id="rId7"/>
    <p:sldId id="2820" r:id="rId8"/>
    <p:sldId id="5823" r:id="rId9"/>
    <p:sldId id="3915" r:id="rId10"/>
    <p:sldId id="1177" r:id="rId11"/>
    <p:sldId id="1171" r:id="rId12"/>
    <p:sldId id="1164" r:id="rId13"/>
    <p:sldId id="1178" r:id="rId14"/>
    <p:sldId id="1163" r:id="rId15"/>
    <p:sldId id="1169" r:id="rId16"/>
    <p:sldId id="1179" r:id="rId17"/>
    <p:sldId id="1168" r:id="rId18"/>
    <p:sldId id="1170" r:id="rId19"/>
    <p:sldId id="325" r:id="rId20"/>
    <p:sldId id="317" r:id="rId21"/>
    <p:sldId id="2090" r:id="rId22"/>
    <p:sldId id="2071" r:id="rId23"/>
    <p:sldId id="2089" r:id="rId24"/>
    <p:sldId id="334" r:id="rId25"/>
    <p:sldId id="404" r:id="rId26"/>
    <p:sldId id="2092" r:id="rId27"/>
    <p:sldId id="329" r:id="rId28"/>
    <p:sldId id="2098" r:id="rId29"/>
    <p:sldId id="2091" r:id="rId30"/>
    <p:sldId id="940" r:id="rId31"/>
    <p:sldId id="335" r:id="rId32"/>
    <p:sldId id="381" r:id="rId33"/>
    <p:sldId id="2093" r:id="rId34"/>
    <p:sldId id="2817" r:id="rId35"/>
    <p:sldId id="1174" r:id="rId36"/>
    <p:sldId id="2094" r:id="rId37"/>
    <p:sldId id="2096" r:id="rId38"/>
    <p:sldId id="2095" r:id="rId39"/>
    <p:sldId id="2097" r:id="rId40"/>
    <p:sldId id="2099" r:id="rId41"/>
    <p:sldId id="2102" r:id="rId42"/>
    <p:sldId id="1166" r:id="rId43"/>
    <p:sldId id="1167" r:id="rId44"/>
    <p:sldId id="2100" r:id="rId45"/>
    <p:sldId id="2105" r:id="rId46"/>
    <p:sldId id="2104" r:id="rId47"/>
    <p:sldId id="5828" r:id="rId48"/>
    <p:sldId id="3889" r:id="rId49"/>
    <p:sldId id="5857" r:id="rId50"/>
    <p:sldId id="1225" r:id="rId51"/>
    <p:sldId id="5858" r:id="rId52"/>
    <p:sldId id="3178" r:id="rId53"/>
    <p:sldId id="3174" r:id="rId54"/>
    <p:sldId id="5859" r:id="rId55"/>
    <p:sldId id="5860" r:id="rId56"/>
    <p:sldId id="5861" r:id="rId57"/>
    <p:sldId id="1251" r:id="rId58"/>
    <p:sldId id="1252" r:id="rId59"/>
    <p:sldId id="3179" r:id="rId60"/>
    <p:sldId id="3184" r:id="rId61"/>
    <p:sldId id="3185" r:id="rId62"/>
    <p:sldId id="1248" r:id="rId63"/>
    <p:sldId id="5841" r:id="rId64"/>
    <p:sldId id="3186" r:id="rId65"/>
    <p:sldId id="3182" r:id="rId66"/>
    <p:sldId id="5862" r:id="rId67"/>
    <p:sldId id="1265" r:id="rId68"/>
    <p:sldId id="3176" r:id="rId69"/>
    <p:sldId id="3175" r:id="rId70"/>
    <p:sldId id="3170" r:id="rId71"/>
    <p:sldId id="1253" r:id="rId72"/>
    <p:sldId id="5848" r:id="rId73"/>
    <p:sldId id="5854" r:id="rId74"/>
    <p:sldId id="388" r:id="rId75"/>
    <p:sldId id="1213" r:id="rId76"/>
    <p:sldId id="5822" r:id="rId77"/>
    <p:sldId id="1162" r:id="rId78"/>
    <p:sldId id="301" r:id="rId79"/>
    <p:sldId id="412" r:id="rId80"/>
    <p:sldId id="352" r:id="rId81"/>
    <p:sldId id="415" r:id="rId82"/>
    <p:sldId id="380" r:id="rId83"/>
    <p:sldId id="411" r:id="rId84"/>
    <p:sldId id="2101" r:id="rId85"/>
    <p:sldId id="1172" r:id="rId86"/>
    <p:sldId id="1173" r:id="rId87"/>
    <p:sldId id="2103" r:id="rId88"/>
    <p:sldId id="2106" r:id="rId89"/>
    <p:sldId id="2111" r:id="rId90"/>
    <p:sldId id="2112" r:id="rId91"/>
    <p:sldId id="2107" r:id="rId92"/>
    <p:sldId id="2113" r:id="rId93"/>
    <p:sldId id="2108" r:id="rId94"/>
    <p:sldId id="2114" r:id="rId95"/>
    <p:sldId id="2109" r:id="rId96"/>
    <p:sldId id="2115" r:id="rId97"/>
    <p:sldId id="2110" r:id="rId98"/>
    <p:sldId id="2117" r:id="rId99"/>
    <p:sldId id="2118" r:id="rId100"/>
    <p:sldId id="2815" r:id="rId101"/>
    <p:sldId id="2816" r:id="rId102"/>
    <p:sldId id="1175" r:id="rId103"/>
    <p:sldId id="1176" r:id="rId104"/>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51BF1"/>
    <a:srgbClr val="003087"/>
    <a:srgbClr val="000000"/>
    <a:srgbClr val="004C97"/>
    <a:srgbClr val="A7A8AA"/>
    <a:srgbClr val="0F2D62"/>
    <a:srgbClr val="404040"/>
    <a:srgbClr val="505050"/>
    <a:srgbClr val="63666A"/>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9" autoAdjust="0"/>
    <p:restoredTop sz="94660"/>
  </p:normalViewPr>
  <p:slideViewPr>
    <p:cSldViewPr snapToGrid="0" snapToObjects="1">
      <p:cViewPr varScale="1">
        <p:scale>
          <a:sx n="51" d="100"/>
          <a:sy n="51" d="100"/>
        </p:scale>
        <p:origin x="617" y="261"/>
      </p:cViewPr>
      <p:guideLst/>
    </p:cSldViewPr>
  </p:slideViewPr>
  <p:notesTextViewPr>
    <p:cViewPr>
      <p:scale>
        <a:sx n="1" d="1"/>
        <a:sy n="1" d="1"/>
      </p:scale>
      <p:origin x="0" y="0"/>
    </p:cViewPr>
  </p:notesTextViewPr>
  <p:sorterViewPr>
    <p:cViewPr>
      <p:scale>
        <a:sx n="120" d="100"/>
        <a:sy n="120" d="100"/>
      </p:scale>
      <p:origin x="0" y="-6359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presProps" Target="pres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80DBBE75-B897-4C2D-851E-711B34683BA3}" type="datetimeFigureOut">
              <a:rPr lang="en-US" altLang="en-US"/>
              <a:pPr/>
              <a:t>7/11/2025</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CABB725D-266A-4787-B290-EA1B21029282}" type="slidenum">
              <a:rPr lang="en-US" altLang="en-US"/>
              <a:pPr/>
              <a:t>‹#›</a:t>
            </a:fld>
            <a:endParaRPr lang="en-US" altLang="en-US"/>
          </a:p>
        </p:txBody>
      </p:sp>
    </p:spTree>
    <p:extLst>
      <p:ext uri="{BB962C8B-B14F-4D97-AF65-F5344CB8AC3E}">
        <p14:creationId xmlns:p14="http://schemas.microsoft.com/office/powerpoint/2010/main" val="3016761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4050BF1F-29FD-4232-8E96-B3FD1DCB3ADE}" type="datetimeFigureOut">
              <a:rPr lang="en-US" altLang="en-US"/>
              <a:pPr/>
              <a:t>7/11/2025</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60BFB643-3B51-4A23-96A6-8ED93A064CCD}" type="slidenum">
              <a:rPr lang="en-US" altLang="en-US"/>
              <a:pPr/>
              <a:t>‹#›</a:t>
            </a:fld>
            <a:endParaRPr lang="en-US" altLang="en-US"/>
          </a:p>
        </p:txBody>
      </p:sp>
    </p:spTree>
    <p:extLst>
      <p:ext uri="{BB962C8B-B14F-4D97-AF65-F5344CB8AC3E}">
        <p14:creationId xmlns:p14="http://schemas.microsoft.com/office/powerpoint/2010/main" val="177947600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2pPr>
    <a:lvl3pPr marL="9144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3pPr>
    <a:lvl4pPr marL="13716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4pPr>
    <a:lvl5pPr marL="18288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18</a:t>
            </a:fld>
            <a:endParaRPr lang="en-US" altLang="en-US"/>
          </a:p>
        </p:txBody>
      </p:sp>
    </p:spTree>
    <p:extLst>
      <p:ext uri="{BB962C8B-B14F-4D97-AF65-F5344CB8AC3E}">
        <p14:creationId xmlns:p14="http://schemas.microsoft.com/office/powerpoint/2010/main" val="1228262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24</a:t>
            </a:fld>
            <a:endParaRPr lang="en-US"/>
          </a:p>
        </p:txBody>
      </p:sp>
    </p:spTree>
    <p:extLst>
      <p:ext uri="{BB962C8B-B14F-4D97-AF65-F5344CB8AC3E}">
        <p14:creationId xmlns:p14="http://schemas.microsoft.com/office/powerpoint/2010/main" val="3184576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27</a:t>
            </a:fld>
            <a:endParaRPr lang="en-US"/>
          </a:p>
        </p:txBody>
      </p:sp>
    </p:spTree>
    <p:extLst>
      <p:ext uri="{BB962C8B-B14F-4D97-AF65-F5344CB8AC3E}">
        <p14:creationId xmlns:p14="http://schemas.microsoft.com/office/powerpoint/2010/main" val="1053233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CA9C20-371E-4BE6-A0D3-A9B85DF6FD93}" type="slidenum">
              <a:rPr lang="en-US"/>
              <a:pPr/>
              <a:t>29</a:t>
            </a:fld>
            <a:endParaRPr lang="en-US"/>
          </a:p>
        </p:txBody>
      </p:sp>
      <p:sp>
        <p:nvSpPr>
          <p:cNvPr id="888834" name="Rectangle 2"/>
          <p:cNvSpPr>
            <a:spLocks noGrp="1" noRot="1" noChangeAspect="1" noChangeArrowheads="1" noTextEdit="1"/>
          </p:cNvSpPr>
          <p:nvPr>
            <p:ph type="sldImg"/>
          </p:nvPr>
        </p:nvSpPr>
        <p:spPr>
          <a:ln/>
        </p:spPr>
      </p:sp>
      <p:sp>
        <p:nvSpPr>
          <p:cNvPr id="888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6372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31</a:t>
            </a:fld>
            <a:endParaRPr lang="en-US"/>
          </a:p>
        </p:txBody>
      </p:sp>
    </p:spTree>
    <p:extLst>
      <p:ext uri="{BB962C8B-B14F-4D97-AF65-F5344CB8AC3E}">
        <p14:creationId xmlns:p14="http://schemas.microsoft.com/office/powerpoint/2010/main" val="894691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40A11F-442D-A34F-88AD-9EC1605D748F}" type="slidenum">
              <a:rPr lang="en-US" smtClean="0"/>
              <a:pPr>
                <a:defRPr/>
              </a:pPr>
              <a:t>72</a:t>
            </a:fld>
            <a:endParaRPr lang="en-US" dirty="0"/>
          </a:p>
        </p:txBody>
      </p:sp>
    </p:spTree>
    <p:extLst>
      <p:ext uri="{BB962C8B-B14F-4D97-AF65-F5344CB8AC3E}">
        <p14:creationId xmlns:p14="http://schemas.microsoft.com/office/powerpoint/2010/main" val="1405833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73</a:t>
            </a:fld>
            <a:endParaRPr lang="en-US"/>
          </a:p>
        </p:txBody>
      </p:sp>
    </p:spTree>
    <p:extLst>
      <p:ext uri="{BB962C8B-B14F-4D97-AF65-F5344CB8AC3E}">
        <p14:creationId xmlns:p14="http://schemas.microsoft.com/office/powerpoint/2010/main" val="837600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12801F7-3AF3-4186-BCC4-4A15E121886B}" type="slidenum">
              <a:rPr lang="en-US" smtClean="0"/>
              <a:pPr>
                <a:defRPr/>
              </a:pPr>
              <a:t>77</a:t>
            </a:fld>
            <a:endParaRPr lang="en-US"/>
          </a:p>
        </p:txBody>
      </p:sp>
    </p:spTree>
    <p:extLst>
      <p:ext uri="{BB962C8B-B14F-4D97-AF65-F5344CB8AC3E}">
        <p14:creationId xmlns:p14="http://schemas.microsoft.com/office/powerpoint/2010/main" val="2692114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81</a:t>
            </a:fld>
            <a:endParaRPr lang="en-US"/>
          </a:p>
        </p:txBody>
      </p:sp>
    </p:spTree>
    <p:extLst>
      <p:ext uri="{BB962C8B-B14F-4D97-AF65-F5344CB8AC3E}">
        <p14:creationId xmlns:p14="http://schemas.microsoft.com/office/powerpoint/2010/main" val="39290801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Tree>
    <p:extLst>
      <p:ext uri="{BB962C8B-B14F-4D97-AF65-F5344CB8AC3E}">
        <p14:creationId xmlns:p14="http://schemas.microsoft.com/office/powerpoint/2010/main" val="419007980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MuColl'25 | Colliders VS1</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719042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78486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B2FED1A7-FB98-43FD-AA3D-E7C3EC56B298}" type="slidenum">
              <a:rPr lang="en-US" smtClean="0"/>
              <a:t>‹#›</a:t>
            </a:fld>
            <a:endParaRPr lang="en-US" dirty="0"/>
          </a:p>
        </p:txBody>
      </p:sp>
      <p:sp>
        <p:nvSpPr>
          <p:cNvPr id="7" name="Title Placeholder 1"/>
          <p:cNvSpPr>
            <a:spLocks noGrp="1"/>
          </p:cNvSpPr>
          <p:nvPr>
            <p:ph type="title"/>
          </p:nvPr>
        </p:nvSpPr>
        <p:spPr>
          <a:xfrm>
            <a:off x="457200" y="152400"/>
            <a:ext cx="7543800" cy="1066800"/>
          </a:xfrm>
          <a:prstGeom prst="rect">
            <a:avLst/>
          </a:prstGeom>
        </p:spPr>
        <p:txBody>
          <a:bodyPr vert="horz" lIns="91440" tIns="45720" rIns="91440" bIns="45720" rtlCol="0" anchor="ctr">
            <a:normAutofit/>
          </a:bodyPr>
          <a:lstStyle/>
          <a:p>
            <a:r>
              <a:rPr lang="en-US" dirty="0"/>
              <a:t>Click to edit Master title style</a:t>
            </a:r>
          </a:p>
        </p:txBody>
      </p:sp>
      <p:sp>
        <p:nvSpPr>
          <p:cNvPr id="2" name="Rectangle 1">
            <a:extLst>
              <a:ext uri="{FF2B5EF4-FFF2-40B4-BE49-F238E27FC236}">
                <a16:creationId xmlns:a16="http://schemas.microsoft.com/office/drawing/2014/main" id="{BDD3D88D-6474-57DF-FE33-D364BE9BF974}"/>
              </a:ext>
            </a:extLst>
          </p:cNvPr>
          <p:cNvSpPr/>
          <p:nvPr userDrawn="1"/>
        </p:nvSpPr>
        <p:spPr>
          <a:xfrm>
            <a:off x="7541703" y="6152168"/>
            <a:ext cx="1602297" cy="5201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980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endParaRPr lang="en-US" altLang="en-US"/>
          </a:p>
        </p:txBody>
      </p:sp>
      <p:sp>
        <p:nvSpPr>
          <p:cNvPr id="4" name="Footer Placeholder 4"/>
          <p:cNvSpPr>
            <a:spLocks noGrp="1"/>
          </p:cNvSpPr>
          <p:nvPr>
            <p:ph type="ftr" sz="quarter" idx="1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b="1"/>
              <a:t>MuColl'25 | Colliders VS1</a:t>
            </a:r>
          </a:p>
        </p:txBody>
      </p:sp>
      <p:sp>
        <p:nvSpPr>
          <p:cNvPr id="5" name="Slide Number Placeholder 5"/>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71519E6-F709-4990-B973-B339820CA70B}" type="slidenum">
              <a:rPr lang="en-US" altLang="en-US"/>
              <a:pPr/>
              <a:t>‹#›</a:t>
            </a:fld>
            <a:endParaRPr lang="en-US" altLang="en-US"/>
          </a:p>
        </p:txBody>
      </p:sp>
    </p:spTree>
    <p:extLst>
      <p:ext uri="{BB962C8B-B14F-4D97-AF65-F5344CB8AC3E}">
        <p14:creationId xmlns:p14="http://schemas.microsoft.com/office/powerpoint/2010/main" val="4289524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endParaRPr lang="en-US" altLang="en-US"/>
          </a:p>
        </p:txBody>
      </p:sp>
      <p:sp>
        <p:nvSpPr>
          <p:cNvPr id="5" name="Footer Placeholder 4"/>
          <p:cNvSpPr>
            <a:spLocks noGrp="1"/>
          </p:cNvSpPr>
          <p:nvPr>
            <p:ph type="ftr" sz="quarter" idx="1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b="1"/>
              <a:t>MuColl'25 | Colliders VS1</a:t>
            </a:r>
          </a:p>
        </p:txBody>
      </p:sp>
      <p:sp>
        <p:nvSpPr>
          <p:cNvPr id="6" name="Slide Number Placeholder 5"/>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C2BC038B-CA57-479E-BFA9-9E819877A5DF}" type="slidenum">
              <a:rPr lang="en-US" altLang="en-US"/>
              <a:pPr/>
              <a:t>‹#›</a:t>
            </a:fld>
            <a:endParaRPr lang="en-US" altLang="en-US"/>
          </a:p>
        </p:txBody>
      </p:sp>
    </p:spTree>
    <p:extLst>
      <p:ext uri="{BB962C8B-B14F-4D97-AF65-F5344CB8AC3E}">
        <p14:creationId xmlns:p14="http://schemas.microsoft.com/office/powerpoint/2010/main" val="3673382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a:t>Click to edit Master title style</a:t>
            </a:r>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endParaRPr lang="en-US" altLang="en-US"/>
          </a:p>
        </p:txBody>
      </p:sp>
      <p:sp>
        <p:nvSpPr>
          <p:cNvPr id="5" name="Footer Placeholder 4"/>
          <p:cNvSpPr>
            <a:spLocks noGrp="1"/>
          </p:cNvSpPr>
          <p:nvPr>
            <p:ph type="ftr" sz="quarter" idx="1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b="1"/>
              <a:t>MuColl'25 | Colliders VS1</a:t>
            </a:r>
          </a:p>
        </p:txBody>
      </p:sp>
      <p:sp>
        <p:nvSpPr>
          <p:cNvPr id="8" name="Slide Number Placeholder 5"/>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5585131-D98E-4CC9-8879-1D32CC470D9D}" type="slidenum">
              <a:rPr lang="en-US" altLang="en-US"/>
              <a:pPr/>
              <a:t>‹#›</a:t>
            </a:fld>
            <a:endParaRPr lang="en-US" altLang="en-US"/>
          </a:p>
        </p:txBody>
      </p:sp>
    </p:spTree>
    <p:extLst>
      <p:ext uri="{BB962C8B-B14F-4D97-AF65-F5344CB8AC3E}">
        <p14:creationId xmlns:p14="http://schemas.microsoft.com/office/powerpoint/2010/main" val="1337779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3"/>
          <p:cNvSpPr>
            <a:spLocks noGrp="1"/>
          </p:cNvSpPr>
          <p:nvPr>
            <p:ph type="dt" sz="half" idx="2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endParaRPr lang="en-US" altLang="en-US"/>
          </a:p>
        </p:txBody>
      </p:sp>
      <p:sp>
        <p:nvSpPr>
          <p:cNvPr id="11" name="Footer Placeholder 4"/>
          <p:cNvSpPr>
            <a:spLocks noGrp="1"/>
          </p:cNvSpPr>
          <p:nvPr>
            <p:ph type="ftr" sz="quarter" idx="2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b="1"/>
              <a:t>MuColl'25 | Colliders VS1</a:t>
            </a:r>
          </a:p>
        </p:txBody>
      </p:sp>
      <p:sp>
        <p:nvSpPr>
          <p:cNvPr id="12" name="Slide Number Placeholder 5"/>
          <p:cNvSpPr>
            <a:spLocks noGrp="1"/>
          </p:cNvSpPr>
          <p:nvPr>
            <p:ph type="sldNum" sz="quarter" idx="2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2C85A5DC-9CCB-48FE-8FD9-B52B9FD57499}" type="slidenum">
              <a:rPr lang="en-US" altLang="en-US"/>
              <a:pPr/>
              <a:t>‹#›</a:t>
            </a:fld>
            <a:endParaRPr lang="en-US" altLang="en-US"/>
          </a:p>
        </p:txBody>
      </p:sp>
    </p:spTree>
    <p:extLst>
      <p:ext uri="{BB962C8B-B14F-4D97-AF65-F5344CB8AC3E}">
        <p14:creationId xmlns:p14="http://schemas.microsoft.com/office/powerpoint/2010/main" val="3887552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600">
                <a:solidFill>
                  <a:srgbClr val="004C97"/>
                </a:solidFill>
              </a:defRPr>
            </a:lvl1pPr>
          </a:lstStyle>
          <a:p>
            <a:r>
              <a:rPr lang="en-US" dirty="0"/>
              <a:t>Click to edit Master title style</a:t>
            </a:r>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endParaRPr lang="en-US" altLang="en-US"/>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b="1"/>
              <a:t>MuColl'25 | Colliders VS1</a:t>
            </a:r>
            <a:endParaRPr lang="en-US" b="1" dirty="0"/>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2118226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7" name="Date Placeholder 3"/>
          <p:cNvSpPr>
            <a:spLocks noGrp="1"/>
          </p:cNvSpPr>
          <p:nvPr>
            <p:ph type="dt" sz="half" idx="19"/>
          </p:nvPr>
        </p:nvSpPr>
        <p:spPr/>
        <p:txBody>
          <a:bodyPr/>
          <a:lstStyle>
            <a:lvl1pPr>
              <a:defRPr sz="1200"/>
            </a:lvl1pPr>
          </a:lstStyle>
          <a:p>
            <a:endParaRPr lang="en-US" altLang="en-US"/>
          </a:p>
        </p:txBody>
      </p:sp>
      <p:sp>
        <p:nvSpPr>
          <p:cNvPr id="8" name="Footer Placeholder 4"/>
          <p:cNvSpPr>
            <a:spLocks noGrp="1"/>
          </p:cNvSpPr>
          <p:nvPr>
            <p:ph type="ftr" sz="quarter" idx="20"/>
          </p:nvPr>
        </p:nvSpPr>
        <p:spPr/>
        <p:txBody>
          <a:bodyPr/>
          <a:lstStyle>
            <a:lvl1pPr>
              <a:defRPr sz="1200" dirty="0" smtClean="0"/>
            </a:lvl1pPr>
          </a:lstStyle>
          <a:p>
            <a:pPr>
              <a:defRPr/>
            </a:pPr>
            <a:r>
              <a:rPr lang="en-US" b="1"/>
              <a:t>MuColl'25 | Colliders VS1</a:t>
            </a:r>
          </a:p>
        </p:txBody>
      </p:sp>
      <p:sp>
        <p:nvSpPr>
          <p:cNvPr id="9" name="Slide Number Placeholder 5"/>
          <p:cNvSpPr>
            <a:spLocks noGrp="1"/>
          </p:cNvSpPr>
          <p:nvPr>
            <p:ph type="sldNum" sz="quarter" idx="21"/>
          </p:nvPr>
        </p:nvSpPr>
        <p:spPr/>
        <p:txBody>
          <a:bodyPr/>
          <a:lstStyle>
            <a:lvl1pPr>
              <a:defRPr sz="1200"/>
            </a:lvl1pPr>
          </a:lstStyle>
          <a:p>
            <a:fld id="{47C05DF5-FB48-4D3F-AF82-EC74A689CACF}" type="slidenum">
              <a:rPr lang="en-US" altLang="en-US"/>
              <a:pPr/>
              <a:t>‹#›</a:t>
            </a:fld>
            <a:endParaRPr lang="en-US" altLang="en-US"/>
          </a:p>
        </p:txBody>
      </p:sp>
    </p:spTree>
    <p:extLst>
      <p:ext uri="{BB962C8B-B14F-4D97-AF65-F5344CB8AC3E}">
        <p14:creationId xmlns:p14="http://schemas.microsoft.com/office/powerpoint/2010/main" val="209993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sz="1200"/>
            </a:lvl1pPr>
          </a:lstStyle>
          <a:p>
            <a:endParaRPr lang="en-US" altLang="en-US"/>
          </a:p>
        </p:txBody>
      </p:sp>
      <p:sp>
        <p:nvSpPr>
          <p:cNvPr id="6" name="Footer Placeholder 4"/>
          <p:cNvSpPr>
            <a:spLocks noGrp="1"/>
          </p:cNvSpPr>
          <p:nvPr>
            <p:ph type="ftr" sz="quarter" idx="17"/>
          </p:nvPr>
        </p:nvSpPr>
        <p:spPr/>
        <p:txBody>
          <a:bodyPr/>
          <a:lstStyle>
            <a:lvl1pPr>
              <a:defRPr sz="1200" dirty="0" smtClean="0"/>
            </a:lvl1pPr>
          </a:lstStyle>
          <a:p>
            <a:pPr>
              <a:defRPr/>
            </a:pPr>
            <a:r>
              <a:rPr lang="en-US" b="1"/>
              <a:t>MuColl'25 | Colliders VS1</a:t>
            </a:r>
          </a:p>
        </p:txBody>
      </p:sp>
      <p:sp>
        <p:nvSpPr>
          <p:cNvPr id="7" name="Slide Number Placeholder 5"/>
          <p:cNvSpPr>
            <a:spLocks noGrp="1"/>
          </p:cNvSpPr>
          <p:nvPr>
            <p:ph type="sldNum" sz="quarter" idx="18"/>
          </p:nvPr>
        </p:nvSpPr>
        <p:spPr/>
        <p:txBody>
          <a:bodyPr/>
          <a:lstStyle>
            <a:lvl1pPr>
              <a:defRPr sz="1200"/>
            </a:lvl1pPr>
          </a:lstStyle>
          <a:p>
            <a:fld id="{071AFBCB-9629-4487-8658-FCC7F72DA46F}" type="slidenum">
              <a:rPr lang="en-US" altLang="en-US"/>
              <a:pPr/>
              <a:t>‹#›</a:t>
            </a:fld>
            <a:endParaRPr lang="en-US" altLang="en-US"/>
          </a:p>
        </p:txBody>
      </p:sp>
    </p:spTree>
    <p:extLst>
      <p:ext uri="{BB962C8B-B14F-4D97-AF65-F5344CB8AC3E}">
        <p14:creationId xmlns:p14="http://schemas.microsoft.com/office/powerpoint/2010/main" val="304379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sz="1200"/>
            </a:lvl1pPr>
          </a:lstStyle>
          <a:p>
            <a:endParaRPr lang="en-US" altLang="en-US"/>
          </a:p>
        </p:txBody>
      </p:sp>
      <p:sp>
        <p:nvSpPr>
          <p:cNvPr id="6" name="Footer Placeholder 4"/>
          <p:cNvSpPr>
            <a:spLocks noGrp="1"/>
          </p:cNvSpPr>
          <p:nvPr>
            <p:ph type="ftr" sz="quarter" idx="11"/>
          </p:nvPr>
        </p:nvSpPr>
        <p:spPr/>
        <p:txBody>
          <a:bodyPr/>
          <a:lstStyle>
            <a:lvl1pPr>
              <a:defRPr sz="1200" dirty="0" smtClean="0"/>
            </a:lvl1pPr>
          </a:lstStyle>
          <a:p>
            <a:pPr>
              <a:defRPr/>
            </a:pPr>
            <a:r>
              <a:rPr lang="en-US" b="1"/>
              <a:t>MuColl'25 | Colliders VS1</a:t>
            </a:r>
          </a:p>
        </p:txBody>
      </p:sp>
      <p:sp>
        <p:nvSpPr>
          <p:cNvPr id="7" name="Slide Number Placeholder 5"/>
          <p:cNvSpPr>
            <a:spLocks noGrp="1"/>
          </p:cNvSpPr>
          <p:nvPr>
            <p:ph type="sldNum" sz="quarter" idx="12"/>
          </p:nvPr>
        </p:nvSpPr>
        <p:spPr/>
        <p:txBody>
          <a:bodyPr/>
          <a:lstStyle>
            <a:lvl1pPr>
              <a:defRPr sz="1200"/>
            </a:lvl1pPr>
          </a:lstStyle>
          <a:p>
            <a:fld id="{077094B4-CDBE-4107-9E6E-D38410A9E4B1}" type="slidenum">
              <a:rPr lang="en-US" altLang="en-US"/>
              <a:pPr/>
              <a:t>‹#›</a:t>
            </a:fld>
            <a:endParaRPr lang="en-US" altLang="en-US"/>
          </a:p>
        </p:txBody>
      </p:sp>
    </p:spTree>
    <p:extLst>
      <p:ext uri="{BB962C8B-B14F-4D97-AF65-F5344CB8AC3E}">
        <p14:creationId xmlns:p14="http://schemas.microsoft.com/office/powerpoint/2010/main" val="1127332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00113" y="0"/>
            <a:ext cx="7769225" cy="765175"/>
          </a:xfrm>
          <a:prstGeom prst="rect">
            <a:avLst/>
          </a:prstGeom>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C5A5C3B2-2713-40BA-92CF-ECD67616E0CD}" type="slidenum">
              <a:rPr lang="en-US"/>
              <a:pPr>
                <a:defRPr/>
              </a:pPr>
              <a:t>‹#›</a:t>
            </a:fld>
            <a:endParaRPr lang="en-US"/>
          </a:p>
        </p:txBody>
      </p:sp>
    </p:spTree>
    <p:extLst>
      <p:ext uri="{BB962C8B-B14F-4D97-AF65-F5344CB8AC3E}">
        <p14:creationId xmlns:p14="http://schemas.microsoft.com/office/powerpoint/2010/main" val="3132542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533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952500"/>
            <a:ext cx="3810000" cy="52959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52500"/>
            <a:ext cx="3810000" cy="25717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76650"/>
            <a:ext cx="3810000" cy="25717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p:cNvSpPr>
            <a:spLocks noGrp="1" noChangeArrowheads="1"/>
          </p:cNvSpPr>
          <p:nvPr>
            <p:ph type="sldNum" sz="quarter" idx="10"/>
          </p:nvPr>
        </p:nvSpPr>
        <p:spPr>
          <a:ln/>
        </p:spPr>
        <p:txBody>
          <a:bodyPr/>
          <a:lstStyle>
            <a:lvl1pPr>
              <a:defRPr/>
            </a:lvl1pPr>
          </a:lstStyle>
          <a:p>
            <a:fld id="{F8925D36-EB5B-4818-82A7-E57E630098A2}" type="slidenum">
              <a:rPr lang="en-US" altLang="en-US"/>
              <a:pPr/>
              <a:t>‹#›</a:t>
            </a:fld>
            <a:endParaRPr lang="en-US" altLang="en-US"/>
          </a:p>
        </p:txBody>
      </p:sp>
    </p:spTree>
    <p:extLst>
      <p:ext uri="{BB962C8B-B14F-4D97-AF65-F5344CB8AC3E}">
        <p14:creationId xmlns:p14="http://schemas.microsoft.com/office/powerpoint/2010/main" val="2848237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533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952500"/>
            <a:ext cx="3810000" cy="5295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52500"/>
            <a:ext cx="3810000" cy="5295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sldNum" sz="quarter" idx="10"/>
          </p:nvPr>
        </p:nvSpPr>
        <p:spPr>
          <a:ln/>
        </p:spPr>
        <p:txBody>
          <a:bodyPr/>
          <a:lstStyle>
            <a:lvl1pPr>
              <a:defRPr/>
            </a:lvl1pPr>
          </a:lstStyle>
          <a:p>
            <a:fld id="{1203AC59-5287-45E1-8A79-E1F594D855BE}" type="slidenum">
              <a:rPr lang="en-US" altLang="en-US"/>
              <a:pPr/>
              <a:t>‹#›</a:t>
            </a:fld>
            <a:endParaRPr lang="en-US" altLang="en-US"/>
          </a:p>
        </p:txBody>
      </p:sp>
    </p:spTree>
    <p:extLst>
      <p:ext uri="{BB962C8B-B14F-4D97-AF65-F5344CB8AC3E}">
        <p14:creationId xmlns:p14="http://schemas.microsoft.com/office/powerpoint/2010/main" val="938591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r>
              <a:rPr lang="en-GB"/>
              <a:t>MuColl'25 | Colliders VS1</a:t>
            </a:r>
          </a:p>
        </p:txBody>
      </p:sp>
      <p:sp>
        <p:nvSpPr>
          <p:cNvPr id="4" name="Slide Number Placeholder 3"/>
          <p:cNvSpPr>
            <a:spLocks noGrp="1"/>
          </p:cNvSpPr>
          <p:nvPr>
            <p:ph type="sldNum" sz="quarter" idx="12"/>
          </p:nvPr>
        </p:nvSpPr>
        <p:spPr/>
        <p:txBody>
          <a:bodyPr/>
          <a:lstStyle/>
          <a:p>
            <a:fld id="{85274545-8EF6-4CA5-A098-240682A73EBF}" type="slidenum">
              <a:rPr lang="en-GB" smtClean="0"/>
              <a:t>‹#›</a:t>
            </a:fld>
            <a:endParaRPr lang="en-GB"/>
          </a:p>
        </p:txBody>
      </p:sp>
    </p:spTree>
    <p:extLst>
      <p:ext uri="{BB962C8B-B14F-4D97-AF65-F5344CB8AC3E}">
        <p14:creationId xmlns:p14="http://schemas.microsoft.com/office/powerpoint/2010/main" val="3345316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anose="020B0604020202020204" pitchFamily="34" charset="0"/>
              </a:defRPr>
            </a:lvl1pPr>
          </a:lstStyle>
          <a:p>
            <a:endParaRPr lang="en-US" alt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b="1"/>
              <a:t>MuColl'25 | Colliders VS1</a:t>
            </a:r>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anose="020B0604020202020204" pitchFamily="34" charset="0"/>
              </a:defRPr>
            </a:lvl1pPr>
          </a:lstStyle>
          <a:p>
            <a:fld id="{6827BE81-7C2D-481B-BBCE-23778685B2BA}" type="slidenum">
              <a:rPr lang="en-US" altLang="en-US"/>
              <a:pPr/>
              <a:t>‹#›</a:t>
            </a:fld>
            <a:endParaRPr lang="en-US" altLang="en-US"/>
          </a:p>
        </p:txBody>
      </p:sp>
      <p:pic>
        <p:nvPicPr>
          <p:cNvPr id="1029" name="Picture 2" descr="HeaderFooter_0060314.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5A8A2F7-E17B-D3E3-298A-9BB0E1622C26}"/>
              </a:ext>
            </a:extLst>
          </p:cNvPr>
          <p:cNvSpPr/>
          <p:nvPr userDrawn="1"/>
        </p:nvSpPr>
        <p:spPr>
          <a:xfrm>
            <a:off x="7535863" y="6042581"/>
            <a:ext cx="1523296" cy="5844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6" r:id="rId6"/>
    <p:sldLayoutId id="2147484111" r:id="rId7"/>
    <p:sldLayoutId id="2147484112" r:id="rId8"/>
    <p:sldLayoutId id="2147484113" r:id="rId9"/>
    <p:sldLayoutId id="2147484114" r:id="rId10"/>
    <p:sldLayoutId id="2147484115" r:id="rId11"/>
  </p:sldLayoutIdLst>
  <p:hf hdr="0" dt="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anose="020B0604020202020204" pitchFamily="34" charset="0"/>
              </a:defRPr>
            </a:lvl1pPr>
          </a:lstStyle>
          <a:p>
            <a:endParaRPr lang="en-US" alt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b="1"/>
              <a:t>MuColl'25 | Colliders VS1</a:t>
            </a:r>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anose="020B0604020202020204" pitchFamily="34" charset="0"/>
              </a:defRPr>
            </a:lvl1pPr>
          </a:lstStyle>
          <a:p>
            <a:fld id="{319E6341-E9E7-4128-9402-327DA8681509}" type="slidenum">
              <a:rPr lang="en-US" altLang="en-US"/>
              <a:pPr/>
              <a:t>‹#›</a:t>
            </a:fld>
            <a:endParaRPr lang="en-US" altLang="en-US"/>
          </a:p>
        </p:txBody>
      </p:sp>
      <p:pic>
        <p:nvPicPr>
          <p:cNvPr id="7173" name="Picture 1" descr="Footer_0603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Lst>
  <p:hf hdr="0" dt="0"/>
  <p:txStyles>
    <p:titleStyle>
      <a:lvl1pPr algn="l" defTabSz="457200" rtl="0" eaLnBrk="0" fontAlgn="base" hangingPunct="0">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ern="1200">
          <a:solidFill>
            <a:srgbClr val="7F7F7F"/>
          </a:solidFill>
          <a:latin typeface="Helvetica"/>
          <a:ea typeface="Geneva"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29.png"/><Relationship Id="rId2" Type="http://schemas.openxmlformats.org/officeDocument/2006/relationships/image" Target="../media/image225.png"/><Relationship Id="rId1" Type="http://schemas.openxmlformats.org/officeDocument/2006/relationships/slideLayout" Target="../slideLayouts/slideLayout10.xml"/><Relationship Id="rId6" Type="http://schemas.openxmlformats.org/officeDocument/2006/relationships/image" Target="../media/image221.png"/><Relationship Id="rId5" Type="http://schemas.openxmlformats.org/officeDocument/2006/relationships/image" Target="../media/image228.png"/><Relationship Id="rId4" Type="http://schemas.openxmlformats.org/officeDocument/2006/relationships/image" Target="../media/image227.png"/></Relationships>
</file>

<file path=ppt/slides/_rels/slide10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23.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1.wmf"/><Relationship Id="rId11" Type="http://schemas.openxmlformats.org/officeDocument/2006/relationships/image" Target="../media/image54.png"/><Relationship Id="rId5" Type="http://schemas.openxmlformats.org/officeDocument/2006/relationships/oleObject" Target="../embeddings/oleObject2.bin"/><Relationship Id="rId10" Type="http://schemas.openxmlformats.org/officeDocument/2006/relationships/image" Target="../media/image53.wmf"/><Relationship Id="rId4" Type="http://schemas.openxmlformats.org/officeDocument/2006/relationships/image" Target="../media/image50.wmf"/><Relationship Id="rId9"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5.wmf"/></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60.wmf"/><Relationship Id="rId7" Type="http://schemas.openxmlformats.org/officeDocument/2006/relationships/image" Target="../media/image62.wmf"/><Relationship Id="rId12" Type="http://schemas.openxmlformats.org/officeDocument/2006/relationships/image" Target="../media/image65.wmf"/><Relationship Id="rId2" Type="http://schemas.openxmlformats.org/officeDocument/2006/relationships/oleObject" Target="../embeddings/oleObject6.bin"/><Relationship Id="rId1" Type="http://schemas.openxmlformats.org/officeDocument/2006/relationships/slideLayout" Target="../slideLayouts/slideLayout6.xml"/><Relationship Id="rId6" Type="http://schemas.openxmlformats.org/officeDocument/2006/relationships/oleObject" Target="../embeddings/oleObject8.bin"/><Relationship Id="rId11" Type="http://schemas.openxmlformats.org/officeDocument/2006/relationships/oleObject" Target="../embeddings/oleObject10.bin"/><Relationship Id="rId5" Type="http://schemas.openxmlformats.org/officeDocument/2006/relationships/image" Target="../media/image61.wmf"/><Relationship Id="rId10" Type="http://schemas.openxmlformats.org/officeDocument/2006/relationships/image" Target="../media/image64.png"/><Relationship Id="rId4" Type="http://schemas.openxmlformats.org/officeDocument/2006/relationships/oleObject" Target="../embeddings/oleObject7.bin"/><Relationship Id="rId9" Type="http://schemas.openxmlformats.org/officeDocument/2006/relationships/image" Target="../media/image63.wmf"/></Relationships>
</file>

<file path=ppt/slides/_rels/slide27.xml.rels><?xml version="1.0" encoding="UTF-8" standalone="yes"?>
<Relationships xmlns="http://schemas.openxmlformats.org/package/2006/relationships"><Relationship Id="rId8" Type="http://schemas.openxmlformats.org/officeDocument/2006/relationships/image" Target="../media/image68.wmf"/><Relationship Id="rId13" Type="http://schemas.openxmlformats.org/officeDocument/2006/relationships/oleObject" Target="../embeddings/oleObject15.bin"/><Relationship Id="rId3" Type="http://schemas.openxmlformats.org/officeDocument/2006/relationships/oleObject" Target="../embeddings/oleObject11.bin"/><Relationship Id="rId7" Type="http://schemas.openxmlformats.org/officeDocument/2006/relationships/oleObject" Target="../embeddings/oleObject13.bin"/><Relationship Id="rId12"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7.wmf"/><Relationship Id="rId11" Type="http://schemas.openxmlformats.org/officeDocument/2006/relationships/image" Target="../media/image70.png"/><Relationship Id="rId5" Type="http://schemas.openxmlformats.org/officeDocument/2006/relationships/oleObject" Target="../embeddings/oleObject12.bin"/><Relationship Id="rId10" Type="http://schemas.openxmlformats.org/officeDocument/2006/relationships/image" Target="../media/image69.wmf"/><Relationship Id="rId4" Type="http://schemas.openxmlformats.org/officeDocument/2006/relationships/image" Target="../media/image66.wmf"/><Relationship Id="rId9" Type="http://schemas.openxmlformats.org/officeDocument/2006/relationships/oleObject" Target="../embeddings/oleObject14.bin"/><Relationship Id="rId14" Type="http://schemas.openxmlformats.org/officeDocument/2006/relationships/image" Target="../media/image72.wmf"/></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78.emf"/><Relationship Id="rId5" Type="http://schemas.openxmlformats.org/officeDocument/2006/relationships/oleObject" Target="../embeddings/oleObject17.bin"/><Relationship Id="rId4" Type="http://schemas.openxmlformats.org/officeDocument/2006/relationships/image" Target="../media/image77.emf"/></Relationships>
</file>

<file path=ppt/slides/_rels/slide3.xml.rels><?xml version="1.0" encoding="UTF-8" standalone="yes"?>
<Relationships xmlns="http://schemas.openxmlformats.org/package/2006/relationships"><Relationship Id="rId3" Type="http://schemas.openxmlformats.org/officeDocument/2006/relationships/hyperlink" Target="https://cas.web.cern.ch/" TargetMode="External"/><Relationship Id="rId2" Type="http://schemas.openxmlformats.org/officeDocument/2006/relationships/hyperlink" Target="https://uspas.fnal.gov/" TargetMode="Externa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oleObject" Target="../embeddings/oleObject18.bin"/><Relationship Id="rId1" Type="http://schemas.openxmlformats.org/officeDocument/2006/relationships/slideLayout" Target="../slideLayouts/slideLayout6.xml"/><Relationship Id="rId5" Type="http://schemas.openxmlformats.org/officeDocument/2006/relationships/image" Target="../media/image80.wmf"/><Relationship Id="rId4" Type="http://schemas.openxmlformats.org/officeDocument/2006/relationships/oleObject" Target="../embeddings/oleObject19.bin"/></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jp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3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4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5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gif"/></Relationships>
</file>

<file path=ppt/slides/_rels/slide5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6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6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8" Type="http://schemas.openxmlformats.org/officeDocument/2006/relationships/hyperlink" Target="http://arxiv.org/abs/1706.04245" TargetMode="External"/><Relationship Id="rId3" Type="http://schemas.openxmlformats.org/officeDocument/2006/relationships/image" Target="../media/image155.png"/><Relationship Id="rId7" Type="http://schemas.openxmlformats.org/officeDocument/2006/relationships/image" Target="../media/image159.jpe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 Id="rId9" Type="http://schemas.openxmlformats.org/officeDocument/2006/relationships/image" Target="../media/image160.png"/></Relationships>
</file>

<file path=ppt/slides/_rels/slide6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4.emf"/></Relationships>
</file>

<file path=ppt/slides/_rels/slide6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indico.cern.ch/event/774280/attachments/1758668/2915590/2014_Book_AcceleratorPhysicsAtTheTevatro.pdf" TargetMode="External"/><Relationship Id="rId2" Type="http://schemas.openxmlformats.org/officeDocument/2006/relationships/hyperlink" Target="https://journals.aps.org/rmp/abstract/10.1103/RevModPhys.93.015006" TargetMode="External"/><Relationship Id="rId1" Type="http://schemas.openxmlformats.org/officeDocument/2006/relationships/slideLayout" Target="../slideLayouts/slideLayout2.xml"/><Relationship Id="rId6" Type="http://schemas.openxmlformats.org/officeDocument/2006/relationships/hyperlink" Target="https://urldefense.proofpoint.com/v2/url?u=https-3A__doi.org_10.23730_CYRSP-2D2024-2D003&amp;d=DwMGaQ&amp;c=gRgGjJ3BkIsb5y6s49QqsA&amp;r=99GqOH5YbxhUv7rqezft6w&amp;m=BEC-fT8Q-VQYNBkDprSzl1zEk9L_L59POtlRoQ-JfTIfsIKw0wnK1skqBLUUD9xB&amp;s=4fAN9XVA6G27kbSOAvYAdhUMF7_UGvTNoWI0uxKp1Bk&amp;e=" TargetMode="External"/><Relationship Id="rId5" Type="http://schemas.openxmlformats.org/officeDocument/2006/relationships/hyperlink" Target="https://indico.cern.ch/event/189544/" TargetMode="External"/><Relationship Id="rId4" Type="http://schemas.openxmlformats.org/officeDocument/2006/relationships/hyperlink" Target="https://cds.cern.ch/record/941319/files/p379.pdf"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cas.web.cern.ch/"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3.jpeg"/></Relationships>
</file>

<file path=ppt/slides/_rels/slide78.x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oleObject" Target="../embeddings/oleObject20.bin"/><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jpeg"/><Relationship Id="rId7" Type="http://schemas.openxmlformats.org/officeDocument/2006/relationships/image" Target="../media/image180.tiff"/><Relationship Id="rId2" Type="http://schemas.openxmlformats.org/officeDocument/2006/relationships/image" Target="../media/image175.emf"/><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78.jpeg"/><Relationship Id="rId4" Type="http://schemas.openxmlformats.org/officeDocument/2006/relationships/image" Target="../media/image177.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71.png"/><Relationship Id="rId3" Type="http://schemas.openxmlformats.org/officeDocument/2006/relationships/image" Target="../media/image182.png"/><Relationship Id="rId7" Type="http://schemas.openxmlformats.org/officeDocument/2006/relationships/image" Target="../media/image67.wmf"/><Relationship Id="rId12"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oleObject" Target="../embeddings/oleObject12.bin"/><Relationship Id="rId11" Type="http://schemas.openxmlformats.org/officeDocument/2006/relationships/image" Target="../media/image69.wmf"/><Relationship Id="rId5" Type="http://schemas.openxmlformats.org/officeDocument/2006/relationships/image" Target="../media/image66.wmf"/><Relationship Id="rId15" Type="http://schemas.openxmlformats.org/officeDocument/2006/relationships/image" Target="../media/image72.w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68.wmf"/><Relationship Id="rId14" Type="http://schemas.openxmlformats.org/officeDocument/2006/relationships/oleObject" Target="../embeddings/oleObject15.bin"/></Relationships>
</file>

<file path=ppt/slides/_rels/slide82.xml.rels><?xml version="1.0" encoding="UTF-8" standalone="yes"?>
<Relationships xmlns="http://schemas.openxmlformats.org/package/2006/relationships"><Relationship Id="rId2" Type="http://schemas.openxmlformats.org/officeDocument/2006/relationships/image" Target="../media/image183.em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188.gif"/><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0.jpeg"/></Relationships>
</file>

<file path=ppt/slides/_rels/slide8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image" Target="../media/image193.jpg"/><Relationship Id="rId1" Type="http://schemas.openxmlformats.org/officeDocument/2006/relationships/slideLayout" Target="../slideLayouts/slideLayout2.xml"/><Relationship Id="rId5" Type="http://schemas.openxmlformats.org/officeDocument/2006/relationships/image" Target="../media/image196.jpg"/><Relationship Id="rId4" Type="http://schemas.openxmlformats.org/officeDocument/2006/relationships/image" Target="../media/image195.gi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image" Target="../media/image197.gif"/><Relationship Id="rId1" Type="http://schemas.openxmlformats.org/officeDocument/2006/relationships/slideLayout" Target="../slideLayouts/slideLayout2.xml"/><Relationship Id="rId6" Type="http://schemas.openxmlformats.org/officeDocument/2006/relationships/image" Target="../media/image201.jpg"/><Relationship Id="rId5" Type="http://schemas.openxmlformats.org/officeDocument/2006/relationships/image" Target="../media/image200.jpg"/><Relationship Id="rId4" Type="http://schemas.openxmlformats.org/officeDocument/2006/relationships/image" Target="../media/image199.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jpg"/><Relationship Id="rId1" Type="http://schemas.openxmlformats.org/officeDocument/2006/relationships/slideLayout" Target="../slideLayouts/slideLayout2.xml"/><Relationship Id="rId5" Type="http://schemas.openxmlformats.org/officeDocument/2006/relationships/image" Target="../media/image205.gif"/><Relationship Id="rId4" Type="http://schemas.openxmlformats.org/officeDocument/2006/relationships/image" Target="../media/image204.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image" Target="../media/image206.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image" Target="../media/image208.gif"/><Relationship Id="rId1" Type="http://schemas.openxmlformats.org/officeDocument/2006/relationships/slideLayout" Target="../slideLayouts/slideLayout2.xml"/><Relationship Id="rId6" Type="http://schemas.openxmlformats.org/officeDocument/2006/relationships/image" Target="../media/image212.jpg"/><Relationship Id="rId5" Type="http://schemas.openxmlformats.org/officeDocument/2006/relationships/image" Target="../media/image211.png"/><Relationship Id="rId4" Type="http://schemas.openxmlformats.org/officeDocument/2006/relationships/image" Target="../media/image210.jpg"/></Relationships>
</file>

<file path=ppt/slides/_rels/slide98.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image" Target="../media/image213.png"/><Relationship Id="rId1" Type="http://schemas.openxmlformats.org/officeDocument/2006/relationships/slideLayout" Target="../slideLayouts/slideLayout2.xml"/><Relationship Id="rId4" Type="http://schemas.openxmlformats.org/officeDocument/2006/relationships/image" Target="../media/image215.png"/></Relationships>
</file>

<file path=ppt/slides/_rels/slide99.xml.rels><?xml version="1.0" encoding="UTF-8" standalone="yes"?>
<Relationships xmlns="http://schemas.openxmlformats.org/package/2006/relationships"><Relationship Id="rId8" Type="http://schemas.openxmlformats.org/officeDocument/2006/relationships/image" Target="../media/image222.jpeg"/><Relationship Id="rId3" Type="http://schemas.openxmlformats.org/officeDocument/2006/relationships/image" Target="../media/image217.png"/><Relationship Id="rId7" Type="http://schemas.openxmlformats.org/officeDocument/2006/relationships/image" Target="../media/image221.png"/><Relationship Id="rId2" Type="http://schemas.openxmlformats.org/officeDocument/2006/relationships/image" Target="../media/image216.png"/><Relationship Id="rId1" Type="http://schemas.openxmlformats.org/officeDocument/2006/relationships/slideLayout" Target="../slideLayouts/slideLayout10.xml"/><Relationship Id="rId6" Type="http://schemas.openxmlformats.org/officeDocument/2006/relationships/image" Target="../media/image220.png"/><Relationship Id="rId5" Type="http://schemas.openxmlformats.org/officeDocument/2006/relationships/image" Target="../media/image219.png"/><Relationship Id="rId10" Type="http://schemas.openxmlformats.org/officeDocument/2006/relationships/image" Target="../media/image224.png"/><Relationship Id="rId4" Type="http://schemas.openxmlformats.org/officeDocument/2006/relationships/image" Target="../media/image218.png"/><Relationship Id="rId9" Type="http://schemas.openxmlformats.org/officeDocument/2006/relationships/image" Target="../media/image2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4337" name="Title 1"/>
          <p:cNvSpPr>
            <a:spLocks noGrp="1"/>
          </p:cNvSpPr>
          <p:nvPr>
            <p:ph type="title"/>
          </p:nvPr>
        </p:nvSpPr>
        <p:spPr bwMode="auto">
          <a:xfrm>
            <a:off x="653852" y="1915693"/>
            <a:ext cx="8152946" cy="2148169"/>
          </a:xfrm>
          <a:solidFill>
            <a:schemeClr val="bg1"/>
          </a:solidFill>
        </p:spPr>
        <p:txBody>
          <a:bodyPr vert="horz" numCol="1" anchorCtr="0" compatLnSpc="1">
            <a:prstTxWarp prst="textNoShape">
              <a:avLst/>
            </a:prstTxWarp>
          </a:bodyPr>
          <a:lstStyle/>
          <a:p>
            <a:pPr eaLnBrk="1" hangingPunct="1"/>
            <a:r>
              <a:rPr lang="en-US" altLang="en-US" sz="4800" dirty="0">
                <a:solidFill>
                  <a:srgbClr val="7030A0"/>
                </a:solidFill>
                <a:effectLst>
                  <a:outerShdw blurRad="38100" dist="38100" dir="2700000" algn="tl">
                    <a:srgbClr val="000000">
                      <a:alpha val="43137"/>
                    </a:srgbClr>
                  </a:outerShdw>
                </a:effectLst>
                <a:latin typeface="Helvetica" panose="020B0604020202020204" pitchFamily="34" charset="0"/>
                <a:ea typeface="Geneva" pitchFamily="121" charset="-128"/>
              </a:rPr>
              <a:t>Colliders – Lecture VS1: </a:t>
            </a:r>
            <a:br>
              <a:rPr lang="en-US" altLang="en-US" sz="4400" dirty="0">
                <a:latin typeface="Helvetica" panose="020B0604020202020204" pitchFamily="34" charset="0"/>
                <a:ea typeface="Geneva" pitchFamily="121" charset="-128"/>
              </a:rPr>
            </a:br>
            <a:r>
              <a:rPr lang="en-US" altLang="en-US" sz="4400" dirty="0">
                <a:latin typeface="Helvetica" panose="020B0604020202020204" pitchFamily="34" charset="0"/>
                <a:ea typeface="Geneva" pitchFamily="121" charset="-128"/>
              </a:rPr>
              <a:t>  Introduction: Accelerators</a:t>
            </a:r>
            <a:br>
              <a:rPr lang="en-US" altLang="en-US" sz="4400" dirty="0">
                <a:latin typeface="Helvetica" panose="020B0604020202020204" pitchFamily="34" charset="0"/>
                <a:ea typeface="Geneva" pitchFamily="121" charset="-128"/>
              </a:rPr>
            </a:br>
            <a:r>
              <a:rPr lang="en-US" altLang="en-US" sz="4400" dirty="0">
                <a:latin typeface="Helvetica" panose="020B0604020202020204" pitchFamily="34" charset="0"/>
                <a:ea typeface="Geneva" pitchFamily="121" charset="-128"/>
              </a:rPr>
              <a:t> Technologies and History</a:t>
            </a:r>
            <a:br>
              <a:rPr lang="en-US" altLang="en-US" sz="4400" dirty="0">
                <a:latin typeface="Helvetica" panose="020B0604020202020204" pitchFamily="34" charset="0"/>
                <a:ea typeface="Geneva" pitchFamily="121" charset="-128"/>
              </a:rPr>
            </a:br>
            <a:r>
              <a:rPr lang="en-US" altLang="en-US" sz="4400" dirty="0">
                <a:latin typeface="Helvetica" panose="020B0604020202020204" pitchFamily="34" charset="0"/>
                <a:ea typeface="Geneva" pitchFamily="121" charset="-128"/>
              </a:rPr>
              <a:t>  Luminosity</a:t>
            </a:r>
            <a:endParaRPr lang="en-US" altLang="en-US" dirty="0">
              <a:latin typeface="Helvetica" panose="020B0604020202020204" pitchFamily="34" charset="0"/>
              <a:ea typeface="Geneva" pitchFamily="121" charset="-128"/>
            </a:endParaRPr>
          </a:p>
        </p:txBody>
      </p:sp>
      <p:sp>
        <p:nvSpPr>
          <p:cNvPr id="14338" name="Text Placeholder 2"/>
          <p:cNvSpPr>
            <a:spLocks noGrp="1"/>
          </p:cNvSpPr>
          <p:nvPr>
            <p:ph type="body" sz="quarter" idx="10"/>
          </p:nvPr>
        </p:nvSpPr>
        <p:spPr bwMode="auto">
          <a:xfrm>
            <a:off x="513093" y="4887310"/>
            <a:ext cx="7793264"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2800" dirty="0">
                <a:solidFill>
                  <a:srgbClr val="C00000"/>
                </a:solidFill>
                <a:effectLst>
                  <a:outerShdw blurRad="38100" dist="38100" dir="2700000" algn="tl">
                    <a:srgbClr val="000000">
                      <a:alpha val="43137"/>
                    </a:srgbClr>
                  </a:outerShdw>
                </a:effectLst>
                <a:latin typeface="Helvetica" panose="020B0604020202020204" pitchFamily="34" charset="0"/>
                <a:ea typeface="Geneva" pitchFamily="121" charset="-128"/>
              </a:rPr>
              <a:t>Vladimir Shiltsev, Northern Illinois University</a:t>
            </a:r>
          </a:p>
          <a:p>
            <a:pPr eaLnBrk="1" hangingPunct="1"/>
            <a:endParaRPr lang="en-US" altLang="en-US" dirty="0">
              <a:latin typeface="Helvetica" panose="020B0604020202020204" pitchFamily="34" charset="0"/>
              <a:ea typeface="Geneva" pitchFamily="121" charset="-128"/>
            </a:endParaRPr>
          </a:p>
          <a:p>
            <a:pPr eaLnBrk="1" hangingPunct="1"/>
            <a:r>
              <a:rPr lang="en-US" altLang="en-US" i="1" dirty="0">
                <a:latin typeface="Helvetica" panose="020B0604020202020204" pitchFamily="34" charset="0"/>
                <a:ea typeface="Geneva" pitchFamily="121" charset="-128"/>
              </a:rPr>
              <a:t>part of the “Colliders” class by </a:t>
            </a:r>
            <a:r>
              <a:rPr lang="en-US" altLang="en-US" i="1" dirty="0" err="1">
                <a:latin typeface="Helvetica" panose="020B0604020202020204" pitchFamily="34" charset="0"/>
                <a:ea typeface="Geneva" pitchFamily="121" charset="-128"/>
              </a:rPr>
              <a:t>V.Shiltsev</a:t>
            </a:r>
            <a:r>
              <a:rPr lang="en-US" altLang="en-US" i="1" dirty="0">
                <a:latin typeface="Helvetica" panose="020B0604020202020204" pitchFamily="34" charset="0"/>
                <a:ea typeface="Geneva" pitchFamily="121" charset="-128"/>
              </a:rPr>
              <a:t>, </a:t>
            </a:r>
            <a:r>
              <a:rPr lang="en-US" altLang="en-US" i="1" dirty="0" err="1">
                <a:latin typeface="Helvetica" panose="020B0604020202020204" pitchFamily="34" charset="0"/>
                <a:ea typeface="Geneva" pitchFamily="121" charset="-128"/>
              </a:rPr>
              <a:t>J.Eldred</a:t>
            </a:r>
            <a:r>
              <a:rPr lang="en-US" altLang="en-US" i="1" dirty="0">
                <a:latin typeface="Helvetica" panose="020B0604020202020204" pitchFamily="34" charset="0"/>
                <a:ea typeface="Geneva" pitchFamily="121" charset="-128"/>
              </a:rPr>
              <a:t> and B. Simmons</a:t>
            </a:r>
          </a:p>
          <a:p>
            <a:pPr eaLnBrk="1" hangingPunct="1"/>
            <a:endParaRPr lang="en-US" altLang="en-US" dirty="0">
              <a:latin typeface="Helvetica" panose="020B0604020202020204" pitchFamily="34" charset="0"/>
              <a:ea typeface="Geneva" pitchFamily="121" charset="-128"/>
            </a:endParaRPr>
          </a:p>
        </p:txBody>
      </p:sp>
      <p:cxnSp>
        <p:nvCxnSpPr>
          <p:cNvPr id="5" name="Straight Connector 4">
            <a:extLst>
              <a:ext uri="{FF2B5EF4-FFF2-40B4-BE49-F238E27FC236}">
                <a16:creationId xmlns:a16="http://schemas.microsoft.com/office/drawing/2014/main" id="{F5836A63-5DC2-412B-88D1-F507387210A5}"/>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BDD7AF9E-E740-4602-849A-F349AA977F81}"/>
              </a:ext>
            </a:extLst>
          </p:cNvPr>
          <p:cNvPicPr>
            <a:picLocks noChangeAspect="1"/>
          </p:cNvPicPr>
          <p:nvPr/>
        </p:nvPicPr>
        <p:blipFill>
          <a:blip r:embed="rId2"/>
          <a:stretch>
            <a:fillRect/>
          </a:stretch>
        </p:blipFill>
        <p:spPr>
          <a:xfrm>
            <a:off x="7649332" y="168637"/>
            <a:ext cx="1396467" cy="1566624"/>
          </a:xfrm>
          <a:prstGeom prst="rect">
            <a:avLst/>
          </a:prstGeom>
        </p:spPr>
      </p:pic>
      <p:pic>
        <p:nvPicPr>
          <p:cNvPr id="7" name="Picture 6">
            <a:extLst>
              <a:ext uri="{FF2B5EF4-FFF2-40B4-BE49-F238E27FC236}">
                <a16:creationId xmlns:a16="http://schemas.microsoft.com/office/drawing/2014/main" id="{B8E985DE-4553-4E0E-9355-D68CC4F05C38}"/>
              </a:ext>
            </a:extLst>
          </p:cNvPr>
          <p:cNvPicPr>
            <a:picLocks noChangeAspect="1"/>
          </p:cNvPicPr>
          <p:nvPr/>
        </p:nvPicPr>
        <p:blipFill>
          <a:blip r:embed="rId3"/>
          <a:stretch>
            <a:fillRect/>
          </a:stretch>
        </p:blipFill>
        <p:spPr>
          <a:xfrm>
            <a:off x="4343621" y="173126"/>
            <a:ext cx="3229763" cy="835728"/>
          </a:xfrm>
          <a:prstGeom prst="rect">
            <a:avLst/>
          </a:prstGeom>
        </p:spPr>
      </p:pic>
      <p:pic>
        <p:nvPicPr>
          <p:cNvPr id="4" name="Picture 3">
            <a:extLst>
              <a:ext uri="{FF2B5EF4-FFF2-40B4-BE49-F238E27FC236}">
                <a16:creationId xmlns:a16="http://schemas.microsoft.com/office/drawing/2014/main" id="{DDB1D38E-5FC3-79E5-784B-84C441D0AF6D}"/>
              </a:ext>
            </a:extLst>
          </p:cNvPr>
          <p:cNvPicPr>
            <a:picLocks noChangeAspect="1"/>
          </p:cNvPicPr>
          <p:nvPr/>
        </p:nvPicPr>
        <p:blipFill>
          <a:blip r:embed="rId4"/>
          <a:stretch>
            <a:fillRect/>
          </a:stretch>
        </p:blipFill>
        <p:spPr>
          <a:xfrm>
            <a:off x="130423" y="173126"/>
            <a:ext cx="1148858" cy="1566624"/>
          </a:xfrm>
          <a:prstGeom prst="rect">
            <a:avLst/>
          </a:prstGeom>
        </p:spPr>
      </p:pic>
      <p:pic>
        <p:nvPicPr>
          <p:cNvPr id="8" name="Picture 7">
            <a:extLst>
              <a:ext uri="{FF2B5EF4-FFF2-40B4-BE49-F238E27FC236}">
                <a16:creationId xmlns:a16="http://schemas.microsoft.com/office/drawing/2014/main" id="{9E1DC408-0BC5-E007-D9CD-3AA99649E063}"/>
              </a:ext>
            </a:extLst>
          </p:cNvPr>
          <p:cNvPicPr>
            <a:picLocks noChangeAspect="1"/>
          </p:cNvPicPr>
          <p:nvPr/>
        </p:nvPicPr>
        <p:blipFill>
          <a:blip r:embed="rId5"/>
          <a:stretch>
            <a:fillRect/>
          </a:stretch>
        </p:blipFill>
        <p:spPr>
          <a:xfrm>
            <a:off x="1355431" y="162368"/>
            <a:ext cx="2929493" cy="1511924"/>
          </a:xfrm>
          <a:prstGeom prst="rect">
            <a:avLst/>
          </a:prstGeom>
        </p:spPr>
      </p:pic>
      <p:pic>
        <p:nvPicPr>
          <p:cNvPr id="11" name="Picture 10" descr="A close up of a logo&#10;&#10;AI-generated content may be incorrect.">
            <a:extLst>
              <a:ext uri="{FF2B5EF4-FFF2-40B4-BE49-F238E27FC236}">
                <a16:creationId xmlns:a16="http://schemas.microsoft.com/office/drawing/2014/main" id="{7887ED24-E97B-D181-5AD6-DF64647EFB72}"/>
              </a:ext>
            </a:extLst>
          </p:cNvPr>
          <p:cNvPicPr>
            <a:picLocks noChangeAspect="1"/>
          </p:cNvPicPr>
          <p:nvPr/>
        </p:nvPicPr>
        <p:blipFill>
          <a:blip r:embed="rId6"/>
          <a:stretch>
            <a:fillRect/>
          </a:stretch>
        </p:blipFill>
        <p:spPr>
          <a:xfrm>
            <a:off x="4402614" y="1092245"/>
            <a:ext cx="3170770" cy="582047"/>
          </a:xfrm>
          <a:prstGeom prst="rect">
            <a:avLst/>
          </a:prstGeom>
        </p:spPr>
      </p:pic>
      <p:sp>
        <p:nvSpPr>
          <p:cNvPr id="12" name="TextBox 11">
            <a:extLst>
              <a:ext uri="{FF2B5EF4-FFF2-40B4-BE49-F238E27FC236}">
                <a16:creationId xmlns:a16="http://schemas.microsoft.com/office/drawing/2014/main" id="{66600D7D-3827-A0EC-9137-110AFABEB571}"/>
              </a:ext>
            </a:extLst>
          </p:cNvPr>
          <p:cNvSpPr txBox="1"/>
          <p:nvPr/>
        </p:nvSpPr>
        <p:spPr>
          <a:xfrm>
            <a:off x="315685" y="6244267"/>
            <a:ext cx="8512629" cy="461665"/>
          </a:xfrm>
          <a:prstGeom prst="rect">
            <a:avLst/>
          </a:prstGeom>
          <a:noFill/>
        </p:spPr>
        <p:txBody>
          <a:bodyPr wrap="square">
            <a:spAutoFit/>
          </a:bodyPr>
          <a:lstStyle/>
          <a:p>
            <a:pPr eaLnBrk="1" hangingPunct="1"/>
            <a:r>
              <a:rPr lang="en-US" altLang="en-US" dirty="0">
                <a:effectLst>
                  <a:outerShdw blurRad="38100" dist="38100" dir="2700000" algn="tl">
                    <a:srgbClr val="000000">
                      <a:alpha val="43137"/>
                    </a:srgbClr>
                  </a:outerShdw>
                </a:effectLst>
                <a:latin typeface="Helvetica" panose="020B0604020202020204" pitchFamily="34" charset="0"/>
                <a:ea typeface="Geneva" pitchFamily="121" charset="-128"/>
              </a:rPr>
              <a:t>Muon Collider School · </a:t>
            </a:r>
            <a:r>
              <a:rPr lang="en-US" altLang="en-US" dirty="0">
                <a:effectLst>
                  <a:outerShdw blurRad="38100" dist="38100" dir="2700000" algn="tl">
                    <a:srgbClr val="000000">
                      <a:alpha val="43137"/>
                    </a:srgbClr>
                  </a:outerShdw>
                </a:effectLst>
                <a:latin typeface="Helvetica" panose="020B0604020202020204" pitchFamily="34" charset="0"/>
              </a:rPr>
              <a:t>Aug.</a:t>
            </a:r>
            <a:r>
              <a:rPr lang="en-US" altLang="en-US" dirty="0">
                <a:effectLst>
                  <a:outerShdw blurRad="38100" dist="38100" dir="2700000" algn="tl">
                    <a:srgbClr val="000000">
                      <a:alpha val="43137"/>
                    </a:srgbClr>
                  </a:outerShdw>
                </a:effectLst>
                <a:latin typeface="Helvetica" panose="020B0604020202020204" pitchFamily="34" charset="0"/>
                <a:ea typeface="Geneva" pitchFamily="121" charset="-128"/>
              </a:rPr>
              <a:t> 04 – </a:t>
            </a:r>
            <a:r>
              <a:rPr lang="en-US" altLang="en-US" dirty="0">
                <a:effectLst>
                  <a:outerShdw blurRad="38100" dist="38100" dir="2700000" algn="tl">
                    <a:srgbClr val="000000">
                      <a:alpha val="43137"/>
                    </a:srgbClr>
                  </a:outerShdw>
                </a:effectLst>
                <a:latin typeface="Helvetica" panose="020B0604020202020204" pitchFamily="34" charset="0"/>
              </a:rPr>
              <a:t>Aug 07</a:t>
            </a:r>
            <a:r>
              <a:rPr lang="en-US" altLang="en-US" dirty="0">
                <a:effectLst>
                  <a:outerShdw blurRad="38100" dist="38100" dir="2700000" algn="tl">
                    <a:srgbClr val="000000">
                      <a:alpha val="43137"/>
                    </a:srgbClr>
                  </a:outerShdw>
                </a:effectLst>
                <a:latin typeface="Helvetica" panose="020B0604020202020204" pitchFamily="34" charset="0"/>
                <a:ea typeface="Geneva" pitchFamily="121" charset="-128"/>
              </a:rPr>
              <a:t>, 2025</a:t>
            </a:r>
            <a:r>
              <a:rPr lang="en-US" altLang="en-US" dirty="0">
                <a:effectLst>
                  <a:outerShdw blurRad="38100" dist="38100" dir="2700000" algn="tl">
                    <a:srgbClr val="000000">
                      <a:alpha val="43137"/>
                    </a:srgbClr>
                  </a:outerShdw>
                </a:effectLst>
                <a:latin typeface="Helvetica" panose="020B0604020202020204" pitchFamily="34" charset="0"/>
              </a:rPr>
              <a:t> · U. Chicago</a:t>
            </a:r>
            <a:endParaRPr lang="en-US" altLang="en-US" dirty="0">
              <a:effectLst>
                <a:outerShdw blurRad="38100" dist="38100" dir="2700000" algn="tl">
                  <a:srgbClr val="000000">
                    <a:alpha val="43137"/>
                  </a:srgbClr>
                </a:outerShdw>
              </a:effectLst>
              <a:latin typeface="Helvetica" panose="020B0604020202020204" pitchFamily="34" charset="0"/>
              <a:ea typeface="Geneva" pitchFamily="121"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48FB4-0D48-4809-84ED-65C27BC5EB9A}"/>
              </a:ext>
            </a:extLst>
          </p:cNvPr>
          <p:cNvSpPr>
            <a:spLocks noGrp="1"/>
          </p:cNvSpPr>
          <p:nvPr>
            <p:ph type="title"/>
          </p:nvPr>
        </p:nvSpPr>
        <p:spPr/>
        <p:txBody>
          <a:bodyPr/>
          <a:lstStyle/>
          <a:p>
            <a:r>
              <a:rPr lang="en-US" dirty="0"/>
              <a:t>Kinematics of collisions</a:t>
            </a:r>
          </a:p>
        </p:txBody>
      </p:sp>
      <p:sp>
        <p:nvSpPr>
          <p:cNvPr id="4" name="Footer Placeholder 3">
            <a:extLst>
              <a:ext uri="{FF2B5EF4-FFF2-40B4-BE49-F238E27FC236}">
                <a16:creationId xmlns:a16="http://schemas.microsoft.com/office/drawing/2014/main" id="{FFD0D194-BF65-432D-81E6-9ED0E97AAD2F}"/>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7C9CD53B-351A-4E4C-9661-5A839E64EE1C}"/>
              </a:ext>
            </a:extLst>
          </p:cNvPr>
          <p:cNvSpPr>
            <a:spLocks noGrp="1"/>
          </p:cNvSpPr>
          <p:nvPr>
            <p:ph type="sldNum" sz="quarter" idx="12"/>
          </p:nvPr>
        </p:nvSpPr>
        <p:spPr/>
        <p:txBody>
          <a:bodyPr/>
          <a:lstStyle/>
          <a:p>
            <a:fld id="{52E9C158-AEF1-41A2-A6CE-6F0BAB305EFD}" type="slidenum">
              <a:rPr lang="en-US" altLang="en-US" smtClean="0"/>
              <a:pPr/>
              <a:t>10</a:t>
            </a:fld>
            <a:endParaRPr lang="en-US" altLang="en-US"/>
          </a:p>
        </p:txBody>
      </p:sp>
      <p:pic>
        <p:nvPicPr>
          <p:cNvPr id="9" name="Content Placeholder 8">
            <a:extLst>
              <a:ext uri="{FF2B5EF4-FFF2-40B4-BE49-F238E27FC236}">
                <a16:creationId xmlns:a16="http://schemas.microsoft.com/office/drawing/2014/main" id="{F59F0181-FE76-4941-A352-5065AB215568}"/>
              </a:ext>
            </a:extLst>
          </p:cNvPr>
          <p:cNvPicPr>
            <a:picLocks noGrp="1" noChangeAspect="1"/>
          </p:cNvPicPr>
          <p:nvPr>
            <p:ph idx="1"/>
          </p:nvPr>
        </p:nvPicPr>
        <p:blipFill>
          <a:blip r:embed="rId2"/>
          <a:stretch>
            <a:fillRect/>
          </a:stretch>
        </p:blipFill>
        <p:spPr>
          <a:xfrm>
            <a:off x="228600" y="1102207"/>
            <a:ext cx="8672513" cy="3191034"/>
          </a:xfrm>
        </p:spPr>
      </p:pic>
      <p:sp>
        <p:nvSpPr>
          <p:cNvPr id="10" name="TextBox 9">
            <a:extLst>
              <a:ext uri="{FF2B5EF4-FFF2-40B4-BE49-F238E27FC236}">
                <a16:creationId xmlns:a16="http://schemas.microsoft.com/office/drawing/2014/main" id="{DA70CBD5-6A9E-474F-B747-6F0B36A16187}"/>
              </a:ext>
            </a:extLst>
          </p:cNvPr>
          <p:cNvSpPr txBox="1"/>
          <p:nvPr/>
        </p:nvSpPr>
        <p:spPr>
          <a:xfrm>
            <a:off x="1738860" y="869077"/>
            <a:ext cx="5523820" cy="461665"/>
          </a:xfrm>
          <a:prstGeom prst="rect">
            <a:avLst/>
          </a:prstGeom>
          <a:noFill/>
        </p:spPr>
        <p:txBody>
          <a:bodyPr wrap="none" rtlCol="0">
            <a:spAutoFit/>
          </a:bodyPr>
          <a:lstStyle/>
          <a:p>
            <a:r>
              <a:rPr lang="en-US" dirty="0"/>
              <a:t>Two particles </a:t>
            </a:r>
            <a:r>
              <a:rPr lang="en-US" dirty="0">
                <a:latin typeface="Times New Roman" panose="02020603050405020304" pitchFamily="18" charset="0"/>
                <a:cs typeface="Times New Roman" panose="02020603050405020304" pitchFamily="18" charset="0"/>
              </a:rPr>
              <a:t>(</a:t>
            </a:r>
            <a:r>
              <a:rPr lang="en-US"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n-US" i="1" baseline="-25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 </a:t>
            </a:r>
            <a:r>
              <a:rPr lang="en-US"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t>
            </a:r>
            <a:r>
              <a:rPr lang="en-US" i="1" baseline="-25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a:t>
            </a:r>
            <a:r>
              <a:rPr lang="en-US" dirty="0"/>
              <a:t>collide at angle </a:t>
            </a:r>
            <a:r>
              <a:rPr lang="el-GR"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θ</a:t>
            </a:r>
            <a:r>
              <a:rPr lang="en-US" i="1" baseline="-25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r>
              <a:rPr lang="en-US" i="1" dirty="0">
                <a:effectLst>
                  <a:outerShdw blurRad="38100" dist="38100" dir="2700000" algn="tl">
                    <a:srgbClr val="000000">
                      <a:alpha val="43137"/>
                    </a:srgbClr>
                  </a:outerShdw>
                </a:effectLst>
              </a:rPr>
              <a:t> </a:t>
            </a:r>
          </a:p>
        </p:txBody>
      </p:sp>
      <p:sp>
        <p:nvSpPr>
          <p:cNvPr id="11" name="TextBox 10">
            <a:extLst>
              <a:ext uri="{FF2B5EF4-FFF2-40B4-BE49-F238E27FC236}">
                <a16:creationId xmlns:a16="http://schemas.microsoft.com/office/drawing/2014/main" id="{296EA573-27AA-4D6A-95B5-E57427724515}"/>
              </a:ext>
            </a:extLst>
          </p:cNvPr>
          <p:cNvSpPr txBox="1"/>
          <p:nvPr/>
        </p:nvSpPr>
        <p:spPr>
          <a:xfrm>
            <a:off x="519658" y="4435081"/>
            <a:ext cx="4779835" cy="461665"/>
          </a:xfrm>
          <a:prstGeom prst="rect">
            <a:avLst/>
          </a:prstGeom>
          <a:noFill/>
        </p:spPr>
        <p:txBody>
          <a:bodyPr wrap="none" rtlCol="0">
            <a:spAutoFit/>
          </a:bodyPr>
          <a:lstStyle/>
          <a:p>
            <a:r>
              <a:rPr lang="en-US" dirty="0">
                <a:solidFill>
                  <a:srgbClr val="000000"/>
                </a:solidFill>
              </a:rPr>
              <a:t>One particle stationary </a:t>
            </a:r>
            <a:r>
              <a:rPr lang="en-US" dirty="0">
                <a:solidFill>
                  <a:srgbClr val="000000"/>
                </a:solidFill>
                <a:latin typeface="Times New Roman" panose="02020603050405020304" pitchFamily="18" charset="0"/>
                <a:cs typeface="Times New Roman" panose="02020603050405020304" pitchFamily="18" charset="0"/>
              </a:rPr>
              <a:t>(</a:t>
            </a:r>
            <a:r>
              <a:rPr lang="en-US"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n-US" i="1" baseline="-250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r>
              <a:rPr lang="en-US" i="1" baseline="-250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n-US"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a:t>
            </a:r>
            <a:r>
              <a:rPr lang="en-US" i="1" baseline="300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n-US" dirty="0">
                <a:solidFill>
                  <a:srgbClr val="000000"/>
                </a:solidFill>
                <a:latin typeface="Times New Roman" panose="02020603050405020304" pitchFamily="18" charset="0"/>
                <a:cs typeface="Times New Roman" panose="02020603050405020304" pitchFamily="18" charset="0"/>
              </a:rPr>
              <a:t>) </a:t>
            </a:r>
            <a:r>
              <a:rPr lang="en-US" i="1" dirty="0">
                <a:solidFill>
                  <a:srgbClr val="000000"/>
                </a:solidFill>
                <a:effectLst>
                  <a:outerShdw blurRad="38100" dist="38100" dir="2700000" algn="tl">
                    <a:srgbClr val="000000">
                      <a:alpha val="43137"/>
                    </a:srgbClr>
                  </a:outerShdw>
                </a:effectLst>
              </a:rPr>
              <a:t> </a:t>
            </a:r>
          </a:p>
        </p:txBody>
      </p:sp>
      <p:pic>
        <p:nvPicPr>
          <p:cNvPr id="13" name="Picture 12">
            <a:extLst>
              <a:ext uri="{FF2B5EF4-FFF2-40B4-BE49-F238E27FC236}">
                <a16:creationId xmlns:a16="http://schemas.microsoft.com/office/drawing/2014/main" id="{728C7BE2-7FA2-443A-B9DF-73D6BE98F9D2}"/>
              </a:ext>
            </a:extLst>
          </p:cNvPr>
          <p:cNvPicPr>
            <a:picLocks noChangeAspect="1"/>
          </p:cNvPicPr>
          <p:nvPr/>
        </p:nvPicPr>
        <p:blipFill>
          <a:blip r:embed="rId3"/>
          <a:stretch>
            <a:fillRect/>
          </a:stretch>
        </p:blipFill>
        <p:spPr>
          <a:xfrm>
            <a:off x="5445880" y="4325928"/>
            <a:ext cx="3330862" cy="586086"/>
          </a:xfrm>
          <a:prstGeom prst="rect">
            <a:avLst/>
          </a:prstGeom>
        </p:spPr>
      </p:pic>
      <p:sp>
        <p:nvSpPr>
          <p:cNvPr id="14" name="TextBox 13">
            <a:extLst>
              <a:ext uri="{FF2B5EF4-FFF2-40B4-BE49-F238E27FC236}">
                <a16:creationId xmlns:a16="http://schemas.microsoft.com/office/drawing/2014/main" id="{D5BD400F-B243-4BFA-9255-48AE5F4A263D}"/>
              </a:ext>
            </a:extLst>
          </p:cNvPr>
          <p:cNvSpPr txBox="1"/>
          <p:nvPr/>
        </p:nvSpPr>
        <p:spPr>
          <a:xfrm>
            <a:off x="519658" y="5191931"/>
            <a:ext cx="4803366" cy="461665"/>
          </a:xfrm>
          <a:prstGeom prst="rect">
            <a:avLst/>
          </a:prstGeom>
          <a:noFill/>
        </p:spPr>
        <p:txBody>
          <a:bodyPr wrap="none" rtlCol="0">
            <a:spAutoFit/>
          </a:bodyPr>
          <a:lstStyle/>
          <a:p>
            <a:r>
              <a:rPr lang="en-US" dirty="0">
                <a:solidFill>
                  <a:schemeClr val="accent3">
                    <a:lumMod val="50000"/>
                  </a:schemeClr>
                </a:solidFill>
              </a:rPr>
              <a:t>Both particles move </a:t>
            </a:r>
            <a:r>
              <a:rPr lang="en-US" dirty="0">
                <a:solidFill>
                  <a:schemeClr val="accent3">
                    <a:lumMod val="50000"/>
                  </a:schemeClr>
                </a:solidFill>
                <a:latin typeface="Times New Roman" panose="02020603050405020304" pitchFamily="18" charset="0"/>
                <a:cs typeface="Times New Roman" panose="02020603050405020304" pitchFamily="18" charset="0"/>
              </a:rPr>
              <a:t>(</a:t>
            </a:r>
            <a:r>
              <a:rPr lang="en-US" i="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n-US" i="1" baseline="-25000"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 </a:t>
            </a:r>
            <a:r>
              <a:rPr lang="en-US" i="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&gt;&gt;m</a:t>
            </a:r>
            <a:r>
              <a:rPr lang="en-US" i="1" baseline="-25000"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a:t>
            </a:r>
            <a:r>
              <a:rPr lang="en-US" i="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a:t>
            </a:r>
            <a:r>
              <a:rPr lang="en-US" i="1" baseline="30000"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i="1" dirty="0">
                <a:solidFill>
                  <a:schemeClr val="accent3">
                    <a:lumMod val="50000"/>
                  </a:schemeClr>
                </a:solidFill>
                <a:effectLst>
                  <a:outerShdw blurRad="38100" dist="38100" dir="2700000" algn="tl">
                    <a:srgbClr val="000000">
                      <a:alpha val="43137"/>
                    </a:srgbClr>
                  </a:outerShdw>
                </a:effectLst>
              </a:rPr>
              <a:t> </a:t>
            </a:r>
          </a:p>
        </p:txBody>
      </p:sp>
      <p:pic>
        <p:nvPicPr>
          <p:cNvPr id="16" name="Picture 15">
            <a:extLst>
              <a:ext uri="{FF2B5EF4-FFF2-40B4-BE49-F238E27FC236}">
                <a16:creationId xmlns:a16="http://schemas.microsoft.com/office/drawing/2014/main" id="{C376289C-8A74-4D26-B066-3FC6900EB9B7}"/>
              </a:ext>
            </a:extLst>
          </p:cNvPr>
          <p:cNvPicPr>
            <a:picLocks noChangeAspect="1"/>
          </p:cNvPicPr>
          <p:nvPr/>
        </p:nvPicPr>
        <p:blipFill>
          <a:blip r:embed="rId4"/>
          <a:stretch>
            <a:fillRect/>
          </a:stretch>
        </p:blipFill>
        <p:spPr>
          <a:xfrm>
            <a:off x="5445880" y="5066334"/>
            <a:ext cx="3096874" cy="609990"/>
          </a:xfrm>
          <a:prstGeom prst="rect">
            <a:avLst/>
          </a:prstGeom>
        </p:spPr>
      </p:pic>
      <p:sp>
        <p:nvSpPr>
          <p:cNvPr id="17" name="TextBox 16">
            <a:extLst>
              <a:ext uri="{FF2B5EF4-FFF2-40B4-BE49-F238E27FC236}">
                <a16:creationId xmlns:a16="http://schemas.microsoft.com/office/drawing/2014/main" id="{84088861-3666-46C6-8752-88531AC4EABD}"/>
              </a:ext>
            </a:extLst>
          </p:cNvPr>
          <p:cNvSpPr txBox="1"/>
          <p:nvPr/>
        </p:nvSpPr>
        <p:spPr>
          <a:xfrm>
            <a:off x="228600" y="5779050"/>
            <a:ext cx="9084988" cy="461665"/>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rPr>
              <a:t>Gain for </a:t>
            </a:r>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 6500 GeV, m=0.936 GeV</a:t>
            </a:r>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a:solidFill>
                  <a:srgbClr val="C00000"/>
                </a:solidFill>
                <a:effectLst>
                  <a:outerShdw blurRad="38100" dist="38100" dir="2700000" algn="tl">
                    <a:srgbClr val="000000">
                      <a:alpha val="43137"/>
                    </a:srgbClr>
                  </a:outerShdw>
                </a:effectLst>
              </a:rPr>
              <a:t>is </a:t>
            </a:r>
            <a:r>
              <a:rPr lang="en-US" i="1" u="sng" dirty="0">
                <a:solidFill>
                  <a:srgbClr val="C00000"/>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rPr>
              <a:t>~120 times </a:t>
            </a:r>
            <a:r>
              <a:rPr lang="en-US" dirty="0">
                <a:solidFill>
                  <a:srgbClr val="C00000"/>
                </a:solidFill>
                <a:effectLst>
                  <a:outerShdw blurRad="38100" dist="38100" dir="2700000" algn="tl">
                    <a:srgbClr val="000000">
                      <a:alpha val="43137"/>
                    </a:srgbClr>
                  </a:outerShdw>
                </a:effectLst>
              </a:rPr>
              <a:t>(0.11 vs 13 </a:t>
            </a:r>
            <a:r>
              <a:rPr lang="en-US" dirty="0" err="1">
                <a:solidFill>
                  <a:srgbClr val="C00000"/>
                </a:solidFill>
                <a:effectLst>
                  <a:outerShdw blurRad="38100" dist="38100" dir="2700000" algn="tl">
                    <a:srgbClr val="000000">
                      <a:alpha val="43137"/>
                    </a:srgbClr>
                  </a:outerShdw>
                </a:effectLst>
              </a:rPr>
              <a:t>TeV</a:t>
            </a:r>
            <a:r>
              <a:rPr lang="en-US" dirty="0">
                <a:solidFill>
                  <a:srgbClr val="C00000"/>
                </a:solidFill>
                <a:effectLst>
                  <a:outerShdw blurRad="38100" dist="38100" dir="2700000" algn="tl">
                    <a:srgbClr val="000000">
                      <a:alpha val="43137"/>
                    </a:srgbClr>
                  </a:outerShdw>
                </a:effectLst>
              </a:rPr>
              <a:t>)</a:t>
            </a:r>
            <a:r>
              <a:rPr lang="en-US" i="1" dirty="0">
                <a:solidFill>
                  <a:srgbClr val="C00000"/>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65694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787F56-2BB3-4BB7-BB41-399E8C003799}"/>
              </a:ext>
            </a:extLst>
          </p:cNvPr>
          <p:cNvSpPr>
            <a:spLocks noGrp="1"/>
          </p:cNvSpPr>
          <p:nvPr>
            <p:ph type="title"/>
          </p:nvPr>
        </p:nvSpPr>
        <p:spPr>
          <a:xfrm>
            <a:off x="293649" y="5819"/>
            <a:ext cx="8686800" cy="427877"/>
          </a:xfrm>
        </p:spPr>
        <p:txBody>
          <a:bodyPr>
            <a:normAutofit fontScale="90000"/>
          </a:bodyPr>
          <a:lstStyle/>
          <a:p>
            <a:r>
              <a:rPr lang="en-US" sz="3200" b="0"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Far-Future </a:t>
            </a:r>
            <a:r>
              <a:rPr lang="en-US" sz="3200" b="0" i="0" u="none" strike="noStrike" baseline="0"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High </a:t>
            </a:r>
            <a:r>
              <a:rPr lang="en-US" sz="3200" b="0"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E</a:t>
            </a:r>
            <a:r>
              <a:rPr lang="en-US" sz="3200" b="0" i="0" u="none" strike="noStrike" baseline="0"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nergy Collider </a:t>
            </a:r>
            <a:r>
              <a:rPr lang="en-US" sz="3200" b="0"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a:t>
            </a:r>
            <a:r>
              <a:rPr lang="en-US" sz="3200" b="0" i="0" u="none" strike="noStrike" baseline="0"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oncepts/Proposals</a:t>
            </a:r>
            <a:endParaRPr lang="en-US" sz="4400" dirty="0">
              <a:solidFill>
                <a:srgbClr val="00206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4" name="Footer Placeholder 3">
            <a:extLst>
              <a:ext uri="{FF2B5EF4-FFF2-40B4-BE49-F238E27FC236}">
                <a16:creationId xmlns:a16="http://schemas.microsoft.com/office/drawing/2014/main" id="{E7975C33-D506-4658-8CF8-211CE0D6D98D}"/>
              </a:ext>
            </a:extLst>
          </p:cNvPr>
          <p:cNvSpPr>
            <a:spLocks noGrp="1"/>
          </p:cNvSpPr>
          <p:nvPr>
            <p:ph type="ftr" sz="quarter" idx="3"/>
          </p:nvPr>
        </p:nvSpPr>
        <p:spPr/>
        <p:txBody>
          <a:bodyPr/>
          <a:lstStyle/>
          <a:p>
            <a:pPr>
              <a:defRPr/>
            </a:pPr>
            <a:r>
              <a:rPr lang="en-US"/>
              <a:t>MuColl'25 | Colliders VS1</a:t>
            </a:r>
            <a:endParaRPr lang="en-US" b="1" dirty="0"/>
          </a:p>
        </p:txBody>
      </p:sp>
      <p:sp>
        <p:nvSpPr>
          <p:cNvPr id="5" name="Slide Number Placeholder 4">
            <a:extLst>
              <a:ext uri="{FF2B5EF4-FFF2-40B4-BE49-F238E27FC236}">
                <a16:creationId xmlns:a16="http://schemas.microsoft.com/office/drawing/2014/main" id="{716BAE3B-0B3A-4E48-BDE7-C8F41B0469FF}"/>
              </a:ext>
            </a:extLst>
          </p:cNvPr>
          <p:cNvSpPr>
            <a:spLocks noGrp="1"/>
          </p:cNvSpPr>
          <p:nvPr>
            <p:ph type="sldNum" sz="quarter" idx="4"/>
          </p:nvPr>
        </p:nvSpPr>
        <p:spPr/>
        <p:txBody>
          <a:bodyPr/>
          <a:lstStyle/>
          <a:p>
            <a:pPr>
              <a:defRPr/>
            </a:pPr>
            <a:fld id="{148C009B-CB69-E04A-B9B3-34B26D69E9CF}" type="slidenum">
              <a:rPr lang="en-US" smtClean="0"/>
              <a:pPr>
                <a:defRPr/>
              </a:pPr>
              <a:t>100</a:t>
            </a:fld>
            <a:endParaRPr lang="en-US" dirty="0"/>
          </a:p>
        </p:txBody>
      </p:sp>
      <p:pic>
        <p:nvPicPr>
          <p:cNvPr id="8" name="Picture 7">
            <a:extLst>
              <a:ext uri="{FF2B5EF4-FFF2-40B4-BE49-F238E27FC236}">
                <a16:creationId xmlns:a16="http://schemas.microsoft.com/office/drawing/2014/main" id="{DAF34F0B-8EF2-4162-8D9B-8C185C62C15A}"/>
              </a:ext>
            </a:extLst>
          </p:cNvPr>
          <p:cNvPicPr>
            <a:picLocks noChangeAspect="1"/>
          </p:cNvPicPr>
          <p:nvPr/>
        </p:nvPicPr>
        <p:blipFill>
          <a:blip r:embed="rId2"/>
          <a:stretch>
            <a:fillRect/>
          </a:stretch>
        </p:blipFill>
        <p:spPr>
          <a:xfrm>
            <a:off x="0" y="517728"/>
            <a:ext cx="5480897" cy="6289436"/>
          </a:xfrm>
          <a:prstGeom prst="rect">
            <a:avLst/>
          </a:prstGeom>
        </p:spPr>
      </p:pic>
      <p:pic>
        <p:nvPicPr>
          <p:cNvPr id="6" name="Content Placeholder 5">
            <a:extLst>
              <a:ext uri="{FF2B5EF4-FFF2-40B4-BE49-F238E27FC236}">
                <a16:creationId xmlns:a16="http://schemas.microsoft.com/office/drawing/2014/main" id="{C0406889-32C6-45DD-8342-9D39EFBEB10F}"/>
              </a:ext>
            </a:extLst>
          </p:cNvPr>
          <p:cNvPicPr>
            <a:picLocks noGrp="1" noChangeAspect="1"/>
          </p:cNvPicPr>
          <p:nvPr>
            <p:ph idx="1"/>
          </p:nvPr>
        </p:nvPicPr>
        <p:blipFill>
          <a:blip r:embed="rId3"/>
          <a:stretch>
            <a:fillRect/>
          </a:stretch>
        </p:blipFill>
        <p:spPr>
          <a:xfrm>
            <a:off x="5345557" y="5029017"/>
            <a:ext cx="3716669" cy="1778147"/>
          </a:xfrm>
          <a:prstGeom prst="rect">
            <a:avLst/>
          </a:prstGeom>
          <a:solidFill>
            <a:schemeClr val="bg1"/>
          </a:solidFill>
          <a:effectLst>
            <a:glow rad="63500">
              <a:schemeClr val="accent6">
                <a:satMod val="175000"/>
                <a:alpha val="40000"/>
              </a:schemeClr>
            </a:glow>
          </a:effectLst>
        </p:spPr>
      </p:pic>
      <p:pic>
        <p:nvPicPr>
          <p:cNvPr id="10" name="Picture 9">
            <a:extLst>
              <a:ext uri="{FF2B5EF4-FFF2-40B4-BE49-F238E27FC236}">
                <a16:creationId xmlns:a16="http://schemas.microsoft.com/office/drawing/2014/main" id="{850A7139-73DE-4306-8E53-2CA8046D8A73}"/>
              </a:ext>
            </a:extLst>
          </p:cNvPr>
          <p:cNvPicPr>
            <a:picLocks noChangeAspect="1"/>
          </p:cNvPicPr>
          <p:nvPr/>
        </p:nvPicPr>
        <p:blipFill>
          <a:blip r:embed="rId4"/>
          <a:stretch>
            <a:fillRect/>
          </a:stretch>
        </p:blipFill>
        <p:spPr>
          <a:xfrm>
            <a:off x="5480897" y="5634483"/>
            <a:ext cx="590920" cy="599610"/>
          </a:xfrm>
          <a:prstGeom prst="rect">
            <a:avLst/>
          </a:prstGeom>
        </p:spPr>
      </p:pic>
      <p:sp>
        <p:nvSpPr>
          <p:cNvPr id="11" name="TextBox 10">
            <a:extLst>
              <a:ext uri="{FF2B5EF4-FFF2-40B4-BE49-F238E27FC236}">
                <a16:creationId xmlns:a16="http://schemas.microsoft.com/office/drawing/2014/main" id="{3D90C3C1-1988-4C75-87C5-37B4F0631D6C}"/>
              </a:ext>
            </a:extLst>
          </p:cNvPr>
          <p:cNvSpPr txBox="1"/>
          <p:nvPr/>
        </p:nvSpPr>
        <p:spPr>
          <a:xfrm>
            <a:off x="5423448" y="5071664"/>
            <a:ext cx="1765227" cy="430887"/>
          </a:xfrm>
          <a:prstGeom prst="rect">
            <a:avLst/>
          </a:prstGeom>
          <a:solidFill>
            <a:srgbClr val="FFFF00"/>
          </a:solidFill>
        </p:spPr>
        <p:txBody>
          <a:bodyPr wrap="none" rtlCol="0">
            <a:spAutoFit/>
          </a:bodyPr>
          <a:lstStyle/>
          <a:p>
            <a:r>
              <a:rPr lang="en-US" sz="1100" b="1" i="1" dirty="0">
                <a:solidFill>
                  <a:srgbClr val="000000"/>
                </a:solidFill>
                <a:latin typeface="Times New Roman" panose="02020603050405020304" pitchFamily="18" charset="0"/>
                <a:cs typeface="Times New Roman" panose="02020603050405020304" pitchFamily="18" charset="0"/>
              </a:rPr>
              <a:t>μ+</a:t>
            </a:r>
            <a:r>
              <a:rPr lang="el-GR" sz="1100" b="1" i="1" dirty="0">
                <a:solidFill>
                  <a:srgbClr val="000000"/>
                </a:solidFill>
                <a:latin typeface="Times New Roman" panose="02020603050405020304" pitchFamily="18" charset="0"/>
                <a:cs typeface="Times New Roman" panose="02020603050405020304" pitchFamily="18" charset="0"/>
              </a:rPr>
              <a:t>μ</a:t>
            </a:r>
            <a:r>
              <a:rPr lang="en-US" sz="1100" b="1" i="1" dirty="0">
                <a:solidFill>
                  <a:srgbClr val="000000"/>
                </a:solidFill>
                <a:latin typeface="Times New Roman" panose="02020603050405020304" pitchFamily="18" charset="0"/>
                <a:cs typeface="Times New Roman" panose="02020603050405020304" pitchFamily="18" charset="0"/>
              </a:rPr>
              <a:t>- </a:t>
            </a:r>
            <a:r>
              <a:rPr lang="en-US" sz="1100" b="1" dirty="0">
                <a:solidFill>
                  <a:srgbClr val="000000"/>
                </a:solidFill>
              </a:rPr>
              <a:t>10-14 </a:t>
            </a:r>
            <a:r>
              <a:rPr lang="en-US" sz="1100" b="1" dirty="0" err="1">
                <a:solidFill>
                  <a:srgbClr val="000000"/>
                </a:solidFill>
              </a:rPr>
              <a:t>TeV</a:t>
            </a:r>
            <a:r>
              <a:rPr lang="en-US" sz="1100" b="1" dirty="0">
                <a:solidFill>
                  <a:srgbClr val="000000"/>
                </a:solidFill>
              </a:rPr>
              <a:t> </a:t>
            </a:r>
            <a:r>
              <a:rPr lang="en-US" sz="1100" b="1" dirty="0" err="1">
                <a:solidFill>
                  <a:srgbClr val="000000"/>
                </a:solidFill>
              </a:rPr>
              <a:t>cme</a:t>
            </a:r>
            <a:endParaRPr lang="en-US" sz="1100" b="1" dirty="0">
              <a:solidFill>
                <a:srgbClr val="000000"/>
              </a:solidFill>
            </a:endParaRPr>
          </a:p>
          <a:p>
            <a:r>
              <a:rPr lang="en-US" sz="1100" b="1" dirty="0">
                <a:solidFill>
                  <a:srgbClr val="000000"/>
                </a:solidFill>
              </a:rPr>
              <a:t>10-14 km, 16 T magnets</a:t>
            </a:r>
          </a:p>
        </p:txBody>
      </p:sp>
      <p:pic>
        <p:nvPicPr>
          <p:cNvPr id="15" name="Picture 14">
            <a:extLst>
              <a:ext uri="{FF2B5EF4-FFF2-40B4-BE49-F238E27FC236}">
                <a16:creationId xmlns:a16="http://schemas.microsoft.com/office/drawing/2014/main" id="{B8E720EE-FD59-4C64-B7B3-D4576D0D93FC}"/>
              </a:ext>
            </a:extLst>
          </p:cNvPr>
          <p:cNvPicPr>
            <a:picLocks noChangeAspect="1"/>
          </p:cNvPicPr>
          <p:nvPr/>
        </p:nvPicPr>
        <p:blipFill>
          <a:blip r:embed="rId5"/>
          <a:stretch>
            <a:fillRect/>
          </a:stretch>
        </p:blipFill>
        <p:spPr>
          <a:xfrm>
            <a:off x="5325918" y="517728"/>
            <a:ext cx="3736308" cy="1920672"/>
          </a:xfrm>
          <a:prstGeom prst="rect">
            <a:avLst/>
          </a:prstGeom>
          <a:effectLst>
            <a:glow rad="63500">
              <a:schemeClr val="accent6">
                <a:satMod val="175000"/>
                <a:alpha val="40000"/>
              </a:schemeClr>
            </a:glow>
          </a:effectLst>
        </p:spPr>
      </p:pic>
      <p:pic>
        <p:nvPicPr>
          <p:cNvPr id="16" name="Picture 15" descr="Icon&#10;&#10;Description automatically generated">
            <a:extLst>
              <a:ext uri="{FF2B5EF4-FFF2-40B4-BE49-F238E27FC236}">
                <a16:creationId xmlns:a16="http://schemas.microsoft.com/office/drawing/2014/main" id="{819904F7-D9F7-47D5-9C4B-F50AF60C5F94}"/>
              </a:ext>
            </a:extLst>
          </p:cNvPr>
          <p:cNvPicPr>
            <a:picLocks noChangeAspect="1"/>
          </p:cNvPicPr>
          <p:nvPr/>
        </p:nvPicPr>
        <p:blipFill>
          <a:blip r:embed="rId6"/>
          <a:stretch>
            <a:fillRect/>
          </a:stretch>
        </p:blipFill>
        <p:spPr>
          <a:xfrm>
            <a:off x="5414130" y="1803683"/>
            <a:ext cx="446049" cy="446049"/>
          </a:xfrm>
          <a:prstGeom prst="rect">
            <a:avLst/>
          </a:prstGeom>
        </p:spPr>
      </p:pic>
      <p:sp>
        <p:nvSpPr>
          <p:cNvPr id="17" name="TextBox 16">
            <a:extLst>
              <a:ext uri="{FF2B5EF4-FFF2-40B4-BE49-F238E27FC236}">
                <a16:creationId xmlns:a16="http://schemas.microsoft.com/office/drawing/2014/main" id="{A23A3F54-B1D1-444F-BF9D-EAAE7F4C08C4}"/>
              </a:ext>
            </a:extLst>
          </p:cNvPr>
          <p:cNvSpPr txBox="1"/>
          <p:nvPr/>
        </p:nvSpPr>
        <p:spPr>
          <a:xfrm>
            <a:off x="5345557" y="537514"/>
            <a:ext cx="2417650" cy="261610"/>
          </a:xfrm>
          <a:prstGeom prst="rect">
            <a:avLst/>
          </a:prstGeom>
          <a:solidFill>
            <a:srgbClr val="FFFF00"/>
          </a:solidFill>
        </p:spPr>
        <p:txBody>
          <a:bodyPr wrap="none" rtlCol="0">
            <a:spAutoFit/>
          </a:bodyPr>
          <a:lstStyle/>
          <a:p>
            <a:r>
              <a:rPr lang="en-US" sz="1100" b="1" dirty="0">
                <a:solidFill>
                  <a:srgbClr val="000000"/>
                </a:solidFill>
              </a:rPr>
              <a:t>CLIC </a:t>
            </a:r>
            <a:r>
              <a:rPr lang="en-US" sz="1100" b="1" i="1" dirty="0" err="1">
                <a:solidFill>
                  <a:srgbClr val="000000"/>
                </a:solidFill>
              </a:rPr>
              <a:t>e+e</a:t>
            </a:r>
            <a:r>
              <a:rPr lang="en-US" sz="1100" b="1" i="1" dirty="0">
                <a:solidFill>
                  <a:srgbClr val="000000"/>
                </a:solidFill>
              </a:rPr>
              <a:t>- </a:t>
            </a:r>
            <a:r>
              <a:rPr lang="en-US" sz="1100" b="1" dirty="0">
                <a:solidFill>
                  <a:srgbClr val="000000"/>
                </a:solidFill>
              </a:rPr>
              <a:t>3 </a:t>
            </a:r>
            <a:r>
              <a:rPr lang="en-US" sz="1100" b="1" dirty="0" err="1">
                <a:solidFill>
                  <a:srgbClr val="000000"/>
                </a:solidFill>
              </a:rPr>
              <a:t>TeV</a:t>
            </a:r>
            <a:r>
              <a:rPr lang="en-US" sz="1100" b="1" dirty="0">
                <a:solidFill>
                  <a:srgbClr val="000000"/>
                </a:solidFill>
              </a:rPr>
              <a:t>, 100 MV/m 50 km</a:t>
            </a:r>
          </a:p>
        </p:txBody>
      </p:sp>
      <p:pic>
        <p:nvPicPr>
          <p:cNvPr id="19" name="Picture 18">
            <a:extLst>
              <a:ext uri="{FF2B5EF4-FFF2-40B4-BE49-F238E27FC236}">
                <a16:creationId xmlns:a16="http://schemas.microsoft.com/office/drawing/2014/main" id="{1FAA72EE-0C46-4EDF-A8F0-A9DBF8ED4E47}"/>
              </a:ext>
            </a:extLst>
          </p:cNvPr>
          <p:cNvPicPr>
            <a:picLocks noChangeAspect="1"/>
          </p:cNvPicPr>
          <p:nvPr/>
        </p:nvPicPr>
        <p:blipFill>
          <a:blip r:embed="rId7"/>
          <a:stretch>
            <a:fillRect/>
          </a:stretch>
        </p:blipFill>
        <p:spPr>
          <a:xfrm>
            <a:off x="5325918" y="2481046"/>
            <a:ext cx="3748411" cy="2487893"/>
          </a:xfrm>
          <a:prstGeom prst="rect">
            <a:avLst/>
          </a:prstGeom>
          <a:effectLst>
            <a:glow rad="63500">
              <a:schemeClr val="accent6">
                <a:satMod val="175000"/>
                <a:alpha val="40000"/>
              </a:schemeClr>
            </a:glow>
          </a:effectLst>
        </p:spPr>
      </p:pic>
      <p:sp>
        <p:nvSpPr>
          <p:cNvPr id="20" name="TextBox 19">
            <a:extLst>
              <a:ext uri="{FF2B5EF4-FFF2-40B4-BE49-F238E27FC236}">
                <a16:creationId xmlns:a16="http://schemas.microsoft.com/office/drawing/2014/main" id="{A22203CA-7B09-41F2-8B37-86ACED9CF257}"/>
              </a:ext>
            </a:extLst>
          </p:cNvPr>
          <p:cNvSpPr txBox="1"/>
          <p:nvPr/>
        </p:nvSpPr>
        <p:spPr>
          <a:xfrm>
            <a:off x="5188756" y="2603695"/>
            <a:ext cx="4030270" cy="261610"/>
          </a:xfrm>
          <a:prstGeom prst="rect">
            <a:avLst/>
          </a:prstGeom>
          <a:solidFill>
            <a:srgbClr val="FFFF00"/>
          </a:solidFill>
        </p:spPr>
        <p:txBody>
          <a:bodyPr wrap="none" rtlCol="0">
            <a:spAutoFit/>
          </a:bodyPr>
          <a:lstStyle/>
          <a:p>
            <a:r>
              <a:rPr lang="en-US" sz="1100" b="1" i="1" dirty="0">
                <a:solidFill>
                  <a:srgbClr val="000000"/>
                </a:solidFill>
              </a:rPr>
              <a:t>pp</a:t>
            </a:r>
            <a:r>
              <a:rPr lang="en-US" sz="1100" b="1" dirty="0">
                <a:solidFill>
                  <a:srgbClr val="000000"/>
                </a:solidFill>
              </a:rPr>
              <a:t> 100 km : SPPC  75 </a:t>
            </a:r>
            <a:r>
              <a:rPr lang="en-US" sz="1100" b="1" dirty="0" err="1">
                <a:solidFill>
                  <a:srgbClr val="000000"/>
                </a:solidFill>
              </a:rPr>
              <a:t>TeV</a:t>
            </a:r>
            <a:r>
              <a:rPr lang="en-US" sz="1100" b="1" dirty="0">
                <a:solidFill>
                  <a:srgbClr val="000000"/>
                </a:solidFill>
              </a:rPr>
              <a:t>, 12 T magnets, </a:t>
            </a:r>
            <a:r>
              <a:rPr lang="en-US" sz="1100" b="1" dirty="0" err="1">
                <a:solidFill>
                  <a:srgbClr val="000000"/>
                </a:solidFill>
              </a:rPr>
              <a:t>FCChh</a:t>
            </a:r>
            <a:r>
              <a:rPr lang="en-US" sz="1100" b="1" dirty="0">
                <a:solidFill>
                  <a:srgbClr val="000000"/>
                </a:solidFill>
              </a:rPr>
              <a:t> 100/16 T</a:t>
            </a:r>
          </a:p>
        </p:txBody>
      </p:sp>
    </p:spTree>
    <p:extLst>
      <p:ext uri="{BB962C8B-B14F-4D97-AF65-F5344CB8AC3E}">
        <p14:creationId xmlns:p14="http://schemas.microsoft.com/office/powerpoint/2010/main" val="345352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FF956-7C19-4025-B64B-F0D54C70F2E4}"/>
              </a:ext>
            </a:extLst>
          </p:cNvPr>
          <p:cNvSpPr>
            <a:spLocks noGrp="1"/>
          </p:cNvSpPr>
          <p:nvPr>
            <p:ph type="title"/>
          </p:nvPr>
        </p:nvSpPr>
        <p:spPr/>
        <p:txBody>
          <a:bodyPr/>
          <a:lstStyle/>
          <a:p>
            <a:r>
              <a:rPr lang="en-US" dirty="0"/>
              <a:t>Luminosity Demand : Leptons</a:t>
            </a:r>
          </a:p>
        </p:txBody>
      </p:sp>
      <p:pic>
        <p:nvPicPr>
          <p:cNvPr id="7" name="Content Placeholder 6" descr="Chart, line chart&#10;&#10;Description automatically generated">
            <a:extLst>
              <a:ext uri="{FF2B5EF4-FFF2-40B4-BE49-F238E27FC236}">
                <a16:creationId xmlns:a16="http://schemas.microsoft.com/office/drawing/2014/main" id="{1D376C0F-9816-4B5A-B532-CAE5BEA5B42C}"/>
              </a:ext>
            </a:extLst>
          </p:cNvPr>
          <p:cNvPicPr>
            <a:picLocks noGrp="1" noChangeAspect="1"/>
          </p:cNvPicPr>
          <p:nvPr>
            <p:ph idx="1"/>
          </p:nvPr>
        </p:nvPicPr>
        <p:blipFill>
          <a:blip r:embed="rId2"/>
          <a:stretch>
            <a:fillRect/>
          </a:stretch>
        </p:blipFill>
        <p:spPr>
          <a:xfrm>
            <a:off x="653535" y="914401"/>
            <a:ext cx="7836930" cy="5329112"/>
          </a:xfrm>
        </p:spPr>
      </p:pic>
      <p:sp>
        <p:nvSpPr>
          <p:cNvPr id="4" name="Footer Placeholder 3">
            <a:extLst>
              <a:ext uri="{FF2B5EF4-FFF2-40B4-BE49-F238E27FC236}">
                <a16:creationId xmlns:a16="http://schemas.microsoft.com/office/drawing/2014/main" id="{D86A5DDA-1453-464F-B5C2-4BD5D1AD87F1}"/>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ED3F3185-B7DF-45C9-AA75-9CBDDA9F529D}"/>
              </a:ext>
            </a:extLst>
          </p:cNvPr>
          <p:cNvSpPr>
            <a:spLocks noGrp="1"/>
          </p:cNvSpPr>
          <p:nvPr>
            <p:ph type="sldNum" sz="quarter" idx="12"/>
          </p:nvPr>
        </p:nvSpPr>
        <p:spPr/>
        <p:txBody>
          <a:bodyPr/>
          <a:lstStyle/>
          <a:p>
            <a:fld id="{52E9C158-AEF1-41A2-A6CE-6F0BAB305EFD}" type="slidenum">
              <a:rPr lang="en-US" altLang="en-US" smtClean="0"/>
              <a:pPr/>
              <a:t>101</a:t>
            </a:fld>
            <a:endParaRPr lang="en-US" altLang="en-US"/>
          </a:p>
        </p:txBody>
      </p:sp>
      <p:pic>
        <p:nvPicPr>
          <p:cNvPr id="9" name="Picture 8">
            <a:extLst>
              <a:ext uri="{FF2B5EF4-FFF2-40B4-BE49-F238E27FC236}">
                <a16:creationId xmlns:a16="http://schemas.microsoft.com/office/drawing/2014/main" id="{74EDE3BA-E823-41C0-8008-C6C53B349C85}"/>
              </a:ext>
            </a:extLst>
          </p:cNvPr>
          <p:cNvPicPr>
            <a:picLocks noChangeAspect="1"/>
          </p:cNvPicPr>
          <p:nvPr/>
        </p:nvPicPr>
        <p:blipFill>
          <a:blip r:embed="rId3"/>
          <a:stretch>
            <a:fillRect/>
          </a:stretch>
        </p:blipFill>
        <p:spPr>
          <a:xfrm>
            <a:off x="4309516" y="1161582"/>
            <a:ext cx="4362450" cy="1162050"/>
          </a:xfrm>
          <a:prstGeom prst="rect">
            <a:avLst/>
          </a:prstGeom>
        </p:spPr>
      </p:pic>
      <p:sp>
        <p:nvSpPr>
          <p:cNvPr id="10" name="Arrow: Left 9">
            <a:extLst>
              <a:ext uri="{FF2B5EF4-FFF2-40B4-BE49-F238E27FC236}">
                <a16:creationId xmlns:a16="http://schemas.microsoft.com/office/drawing/2014/main" id="{0E7CFA2C-BBD7-4338-B4EA-F7C0668A9943}"/>
              </a:ext>
            </a:extLst>
          </p:cNvPr>
          <p:cNvSpPr/>
          <p:nvPr/>
        </p:nvSpPr>
        <p:spPr>
          <a:xfrm rot="18732289">
            <a:off x="4782325" y="2257016"/>
            <a:ext cx="539625" cy="44205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FB2DE6B-1EEC-48B5-9910-943F3834027F}"/>
              </a:ext>
            </a:extLst>
          </p:cNvPr>
          <p:cNvSpPr/>
          <p:nvPr/>
        </p:nvSpPr>
        <p:spPr>
          <a:xfrm>
            <a:off x="5794759" y="1742607"/>
            <a:ext cx="397239" cy="333531"/>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180CCBCF-0EDD-421C-A188-B27455B73967}"/>
              </a:ext>
            </a:extLst>
          </p:cNvPr>
          <p:cNvSpPr/>
          <p:nvPr/>
        </p:nvSpPr>
        <p:spPr>
          <a:xfrm rot="10800000">
            <a:off x="5910325" y="2570813"/>
            <a:ext cx="539625" cy="44205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E5390BB-3439-44EA-9E8B-41685BD60C3B}"/>
              </a:ext>
            </a:extLst>
          </p:cNvPr>
          <p:cNvSpPr txBox="1"/>
          <p:nvPr/>
        </p:nvSpPr>
        <p:spPr>
          <a:xfrm>
            <a:off x="6574070" y="2551201"/>
            <a:ext cx="2059410" cy="461665"/>
          </a:xfrm>
          <a:prstGeom prst="rect">
            <a:avLst/>
          </a:prstGeom>
          <a:solidFill>
            <a:schemeClr val="accent5">
              <a:lumMod val="20000"/>
              <a:lumOff val="80000"/>
            </a:schemeClr>
          </a:solidFill>
        </p:spPr>
        <p:txBody>
          <a:bodyPr wrap="none" rtlCol="0">
            <a:spAutoFit/>
          </a:bodyPr>
          <a:lstStyle/>
          <a:p>
            <a:r>
              <a:rPr lang="en-US" i="1" dirty="0">
                <a:latin typeface="Times New Roman" panose="02020603050405020304" pitchFamily="18" charset="0"/>
                <a:cs typeface="Times New Roman" panose="02020603050405020304" pitchFamily="18" charset="0"/>
              </a:rPr>
              <a:t>need </a:t>
            </a:r>
            <a:r>
              <a:rPr lang="en-US"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 ~ s ~ E</a:t>
            </a:r>
            <a:r>
              <a:rPr lang="en-US" i="1" baseline="300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en-US"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75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F2A4-A2F0-4B66-AB83-A8FFD9A51219}"/>
              </a:ext>
            </a:extLst>
          </p:cNvPr>
          <p:cNvSpPr>
            <a:spLocks noGrp="1"/>
          </p:cNvSpPr>
          <p:nvPr>
            <p:ph type="title"/>
          </p:nvPr>
        </p:nvSpPr>
        <p:spPr/>
        <p:txBody>
          <a:bodyPr/>
          <a:lstStyle/>
          <a:p>
            <a:r>
              <a:rPr lang="en-US" sz="3200" dirty="0"/>
              <a:t>Hadron Cross Sections – Inclusive vs Parton</a:t>
            </a:r>
          </a:p>
        </p:txBody>
      </p:sp>
      <p:pic>
        <p:nvPicPr>
          <p:cNvPr id="7" name="Content Placeholder 6" descr="Chart&#10;&#10;Description automatically generated">
            <a:extLst>
              <a:ext uri="{FF2B5EF4-FFF2-40B4-BE49-F238E27FC236}">
                <a16:creationId xmlns:a16="http://schemas.microsoft.com/office/drawing/2014/main" id="{9AA5665C-2E26-44C9-9274-FEF344144EF6}"/>
              </a:ext>
            </a:extLst>
          </p:cNvPr>
          <p:cNvPicPr>
            <a:picLocks noGrp="1" noChangeAspect="1"/>
          </p:cNvPicPr>
          <p:nvPr>
            <p:ph idx="1"/>
          </p:nvPr>
        </p:nvPicPr>
        <p:blipFill>
          <a:blip r:embed="rId2"/>
          <a:stretch>
            <a:fillRect/>
          </a:stretch>
        </p:blipFill>
        <p:spPr>
          <a:xfrm>
            <a:off x="228600" y="884420"/>
            <a:ext cx="4947733" cy="3370159"/>
          </a:xfrm>
        </p:spPr>
      </p:pic>
      <p:sp>
        <p:nvSpPr>
          <p:cNvPr id="4" name="Footer Placeholder 3">
            <a:extLst>
              <a:ext uri="{FF2B5EF4-FFF2-40B4-BE49-F238E27FC236}">
                <a16:creationId xmlns:a16="http://schemas.microsoft.com/office/drawing/2014/main" id="{95B2BF50-C93C-4ABD-B7FA-AF4565D0B321}"/>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5FA62870-3D28-47D4-A816-E74D7BC48B90}"/>
              </a:ext>
            </a:extLst>
          </p:cNvPr>
          <p:cNvSpPr>
            <a:spLocks noGrp="1"/>
          </p:cNvSpPr>
          <p:nvPr>
            <p:ph type="sldNum" sz="quarter" idx="12"/>
          </p:nvPr>
        </p:nvSpPr>
        <p:spPr/>
        <p:txBody>
          <a:bodyPr/>
          <a:lstStyle/>
          <a:p>
            <a:fld id="{52E9C158-AEF1-41A2-A6CE-6F0BAB305EFD}" type="slidenum">
              <a:rPr lang="en-US" altLang="en-US" smtClean="0"/>
              <a:pPr/>
              <a:t>102</a:t>
            </a:fld>
            <a:endParaRPr lang="en-US" altLang="en-US"/>
          </a:p>
        </p:txBody>
      </p:sp>
      <p:pic>
        <p:nvPicPr>
          <p:cNvPr id="9" name="Picture 8" descr="Chart&#10;&#10;Description automatically generated">
            <a:extLst>
              <a:ext uri="{FF2B5EF4-FFF2-40B4-BE49-F238E27FC236}">
                <a16:creationId xmlns:a16="http://schemas.microsoft.com/office/drawing/2014/main" id="{C9C1199C-7ADE-43E8-B88A-5511CD9C1255}"/>
              </a:ext>
            </a:extLst>
          </p:cNvPr>
          <p:cNvPicPr>
            <a:picLocks noChangeAspect="1"/>
          </p:cNvPicPr>
          <p:nvPr/>
        </p:nvPicPr>
        <p:blipFill>
          <a:blip r:embed="rId3"/>
          <a:stretch>
            <a:fillRect/>
          </a:stretch>
        </p:blipFill>
        <p:spPr>
          <a:xfrm>
            <a:off x="3310142" y="2174841"/>
            <a:ext cx="5739991" cy="4579495"/>
          </a:xfrm>
          <a:prstGeom prst="rect">
            <a:avLst/>
          </a:prstGeom>
        </p:spPr>
      </p:pic>
    </p:spTree>
    <p:extLst>
      <p:ext uri="{BB962C8B-B14F-4D97-AF65-F5344CB8AC3E}">
        <p14:creationId xmlns:p14="http://schemas.microsoft.com/office/powerpoint/2010/main" val="283389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48FB4-0D48-4809-84ED-65C27BC5EB9A}"/>
              </a:ext>
            </a:extLst>
          </p:cNvPr>
          <p:cNvSpPr>
            <a:spLocks noGrp="1"/>
          </p:cNvSpPr>
          <p:nvPr>
            <p:ph type="title"/>
          </p:nvPr>
        </p:nvSpPr>
        <p:spPr/>
        <p:txBody>
          <a:bodyPr/>
          <a:lstStyle/>
          <a:p>
            <a:r>
              <a:rPr lang="en-US" dirty="0"/>
              <a:t>Types of colliding beam facilities</a:t>
            </a:r>
          </a:p>
        </p:txBody>
      </p:sp>
      <p:pic>
        <p:nvPicPr>
          <p:cNvPr id="7" name="Content Placeholder 6" descr="Diagram&#10;&#10;Description automatically generated">
            <a:extLst>
              <a:ext uri="{FF2B5EF4-FFF2-40B4-BE49-F238E27FC236}">
                <a16:creationId xmlns:a16="http://schemas.microsoft.com/office/drawing/2014/main" id="{A317DCE8-5C41-43B3-BB61-48FBF9759241}"/>
              </a:ext>
            </a:extLst>
          </p:cNvPr>
          <p:cNvPicPr>
            <a:picLocks noGrp="1" noChangeAspect="1"/>
          </p:cNvPicPr>
          <p:nvPr>
            <p:ph idx="1"/>
          </p:nvPr>
        </p:nvPicPr>
        <p:blipFill>
          <a:blip r:embed="rId2"/>
          <a:stretch>
            <a:fillRect/>
          </a:stretch>
        </p:blipFill>
        <p:spPr>
          <a:xfrm>
            <a:off x="707571" y="825067"/>
            <a:ext cx="7728858" cy="5796644"/>
          </a:xfrm>
        </p:spPr>
      </p:pic>
      <p:sp>
        <p:nvSpPr>
          <p:cNvPr id="4" name="Footer Placeholder 3">
            <a:extLst>
              <a:ext uri="{FF2B5EF4-FFF2-40B4-BE49-F238E27FC236}">
                <a16:creationId xmlns:a16="http://schemas.microsoft.com/office/drawing/2014/main" id="{FFD0D194-BF65-432D-81E6-9ED0E97AAD2F}"/>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7C9CD53B-351A-4E4C-9661-5A839E64EE1C}"/>
              </a:ext>
            </a:extLst>
          </p:cNvPr>
          <p:cNvSpPr>
            <a:spLocks noGrp="1"/>
          </p:cNvSpPr>
          <p:nvPr>
            <p:ph type="sldNum" sz="quarter" idx="12"/>
          </p:nvPr>
        </p:nvSpPr>
        <p:spPr/>
        <p:txBody>
          <a:bodyPr/>
          <a:lstStyle/>
          <a:p>
            <a:fld id="{52E9C158-AEF1-41A2-A6CE-6F0BAB305EFD}" type="slidenum">
              <a:rPr lang="en-US" altLang="en-US" smtClean="0"/>
              <a:pPr/>
              <a:t>11</a:t>
            </a:fld>
            <a:endParaRPr lang="en-US" altLang="en-US"/>
          </a:p>
        </p:txBody>
      </p:sp>
    </p:spTree>
    <p:extLst>
      <p:ext uri="{BB962C8B-B14F-4D97-AF65-F5344CB8AC3E}">
        <p14:creationId xmlns:p14="http://schemas.microsoft.com/office/powerpoint/2010/main" val="3790523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7E40F-F203-4D26-B8C2-6052E101EA17}"/>
              </a:ext>
            </a:extLst>
          </p:cNvPr>
          <p:cNvSpPr>
            <a:spLocks noGrp="1"/>
          </p:cNvSpPr>
          <p:nvPr>
            <p:ph type="title"/>
          </p:nvPr>
        </p:nvSpPr>
        <p:spPr>
          <a:xfrm>
            <a:off x="56787" y="97215"/>
            <a:ext cx="8686800" cy="641739"/>
          </a:xfrm>
        </p:spPr>
        <p:txBody>
          <a:bodyPr/>
          <a:lstStyle/>
          <a:p>
            <a:r>
              <a:rPr lang="en-US" sz="3600" dirty="0"/>
              <a:t>Colliders Landscape</a:t>
            </a:r>
          </a:p>
        </p:txBody>
      </p:sp>
      <p:pic>
        <p:nvPicPr>
          <p:cNvPr id="7" name="Content Placeholder 6">
            <a:extLst>
              <a:ext uri="{FF2B5EF4-FFF2-40B4-BE49-F238E27FC236}">
                <a16:creationId xmlns:a16="http://schemas.microsoft.com/office/drawing/2014/main" id="{01B10CF2-06CB-443F-9E4C-382EB4F170AE}"/>
              </a:ext>
            </a:extLst>
          </p:cNvPr>
          <p:cNvPicPr>
            <a:picLocks noGrp="1" noChangeAspect="1"/>
          </p:cNvPicPr>
          <p:nvPr>
            <p:ph idx="1"/>
          </p:nvPr>
        </p:nvPicPr>
        <p:blipFill>
          <a:blip r:embed="rId2"/>
          <a:stretch>
            <a:fillRect/>
          </a:stretch>
        </p:blipFill>
        <p:spPr>
          <a:xfrm>
            <a:off x="4690857" y="401934"/>
            <a:ext cx="4396356" cy="6456066"/>
          </a:xfrm>
        </p:spPr>
      </p:pic>
      <p:sp>
        <p:nvSpPr>
          <p:cNvPr id="4" name="Footer Placeholder 3">
            <a:extLst>
              <a:ext uri="{FF2B5EF4-FFF2-40B4-BE49-F238E27FC236}">
                <a16:creationId xmlns:a16="http://schemas.microsoft.com/office/drawing/2014/main" id="{32ABEC82-4D48-48A2-A84B-43B47101A878}"/>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5BF63FA9-3C38-4833-B258-968F31B70B19}"/>
              </a:ext>
            </a:extLst>
          </p:cNvPr>
          <p:cNvSpPr>
            <a:spLocks noGrp="1"/>
          </p:cNvSpPr>
          <p:nvPr>
            <p:ph type="sldNum" sz="quarter" idx="12"/>
          </p:nvPr>
        </p:nvSpPr>
        <p:spPr/>
        <p:txBody>
          <a:bodyPr/>
          <a:lstStyle/>
          <a:p>
            <a:fld id="{52E9C158-AEF1-41A2-A6CE-6F0BAB305EFD}" type="slidenum">
              <a:rPr lang="en-US" altLang="en-US" smtClean="0"/>
              <a:pPr/>
              <a:t>12</a:t>
            </a:fld>
            <a:endParaRPr lang="en-US" altLang="en-US"/>
          </a:p>
        </p:txBody>
      </p:sp>
      <p:sp>
        <p:nvSpPr>
          <p:cNvPr id="6" name="Content Placeholder 1">
            <a:extLst>
              <a:ext uri="{FF2B5EF4-FFF2-40B4-BE49-F238E27FC236}">
                <a16:creationId xmlns:a16="http://schemas.microsoft.com/office/drawing/2014/main" id="{F08BCD0E-91A6-4E19-BB47-54D6576A559A}"/>
              </a:ext>
            </a:extLst>
          </p:cNvPr>
          <p:cNvSpPr txBox="1">
            <a:spLocks/>
          </p:cNvSpPr>
          <p:nvPr/>
        </p:nvSpPr>
        <p:spPr>
          <a:xfrm>
            <a:off x="137642" y="875225"/>
            <a:ext cx="4553215" cy="5881175"/>
          </a:xfrm>
          <a:prstGeom prst="rect">
            <a:avLst/>
          </a:prstGeom>
          <a:solidFill>
            <a:schemeClr val="bg2"/>
          </a:solidFill>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rgbClr val="C00000"/>
                </a:solidFill>
                <a:effectLst>
                  <a:outerShdw blurRad="38100" dist="38100" dir="2700000" algn="tl">
                    <a:srgbClr val="000000">
                      <a:alpha val="43137"/>
                    </a:srgbClr>
                  </a:outerShdw>
                </a:effectLst>
              </a:rPr>
              <a:t>61 years since 1</a:t>
            </a:r>
            <a:r>
              <a:rPr lang="en-US" sz="2800" b="1" baseline="30000" dirty="0">
                <a:solidFill>
                  <a:srgbClr val="C00000"/>
                </a:solidFill>
                <a:effectLst>
                  <a:outerShdw blurRad="38100" dist="38100" dir="2700000" algn="tl">
                    <a:srgbClr val="000000">
                      <a:alpha val="43137"/>
                    </a:srgbClr>
                  </a:outerShdw>
                </a:effectLst>
              </a:rPr>
              <a:t>st</a:t>
            </a:r>
            <a:r>
              <a:rPr lang="en-US" sz="2800" b="1" dirty="0">
                <a:solidFill>
                  <a:srgbClr val="C00000"/>
                </a:solidFill>
                <a:effectLst>
                  <a:outerShdw blurRad="38100" dist="38100" dir="2700000" algn="tl">
                    <a:srgbClr val="000000">
                      <a:alpha val="43137"/>
                    </a:srgbClr>
                  </a:outerShdw>
                </a:effectLst>
              </a:rPr>
              <a:t> collisions</a:t>
            </a:r>
          </a:p>
          <a:p>
            <a:r>
              <a:rPr lang="en-US" dirty="0">
                <a:solidFill>
                  <a:schemeClr val="tx1"/>
                </a:solidFill>
                <a:effectLst>
                  <a:outerShdw blurRad="38100" dist="38100" dir="2700000" algn="tl">
                    <a:srgbClr val="000000">
                      <a:alpha val="43137"/>
                    </a:srgbClr>
                  </a:outerShdw>
                </a:effectLst>
              </a:rPr>
              <a:t>Spring 1964 </a:t>
            </a:r>
            <a:r>
              <a:rPr lang="en-US" dirty="0" err="1">
                <a:solidFill>
                  <a:schemeClr val="tx1"/>
                </a:solidFill>
                <a:effectLst>
                  <a:outerShdw blurRad="38100" dist="38100" dir="2700000" algn="tl">
                    <a:srgbClr val="000000">
                      <a:alpha val="43137"/>
                    </a:srgbClr>
                  </a:outerShdw>
                </a:effectLst>
              </a:rPr>
              <a:t>AdA</a:t>
            </a:r>
            <a:r>
              <a:rPr lang="en-US" dirty="0">
                <a:solidFill>
                  <a:schemeClr val="tx1"/>
                </a:solidFill>
                <a:effectLst>
                  <a:outerShdw blurRad="38100" dist="38100" dir="2700000" algn="tl">
                    <a:srgbClr val="000000">
                      <a:alpha val="43137"/>
                    </a:srgbClr>
                  </a:outerShdw>
                </a:effectLst>
              </a:rPr>
              <a:t> and VEP-1</a:t>
            </a:r>
          </a:p>
          <a:p>
            <a:pPr marL="0" indent="0">
              <a:buNone/>
            </a:pPr>
            <a:r>
              <a:rPr lang="en-US" sz="2800" b="1" dirty="0">
                <a:solidFill>
                  <a:srgbClr val="C00000"/>
                </a:solidFill>
                <a:effectLst>
                  <a:outerShdw blurRad="38100" dist="38100" dir="2700000" algn="tl">
                    <a:srgbClr val="000000">
                      <a:alpha val="43137"/>
                    </a:srgbClr>
                  </a:outerShdw>
                </a:effectLst>
              </a:rPr>
              <a:t>31 operated since</a:t>
            </a:r>
          </a:p>
          <a:p>
            <a:r>
              <a:rPr lang="en-US" dirty="0">
                <a:solidFill>
                  <a:schemeClr val="tx1"/>
                </a:solidFill>
                <a:effectLst>
                  <a:outerShdw blurRad="38100" dist="38100" dir="2700000" algn="tl">
                    <a:srgbClr val="000000">
                      <a:alpha val="43137"/>
                    </a:srgbClr>
                  </a:outerShdw>
                </a:effectLst>
              </a:rPr>
              <a:t>(see RMP review)</a:t>
            </a:r>
          </a:p>
          <a:p>
            <a:pPr marL="0" indent="0">
              <a:buNone/>
            </a:pPr>
            <a:r>
              <a:rPr lang="en-US" sz="2800" b="1" dirty="0">
                <a:solidFill>
                  <a:srgbClr val="C00000"/>
                </a:solidFill>
                <a:effectLst>
                  <a:outerShdw blurRad="38100" dist="38100" dir="2700000" algn="tl">
                    <a:srgbClr val="000000">
                      <a:alpha val="43137"/>
                    </a:srgbClr>
                  </a:outerShdw>
                </a:effectLst>
              </a:rPr>
              <a:t>7 in operation now</a:t>
            </a:r>
          </a:p>
          <a:p>
            <a:r>
              <a:rPr lang="en-US" dirty="0">
                <a:solidFill>
                  <a:schemeClr val="tx1"/>
                </a:solidFill>
                <a:effectLst>
                  <a:outerShdw blurRad="38100" dist="38100" dir="2700000" algn="tl">
                    <a:srgbClr val="000000">
                      <a:alpha val="43137"/>
                    </a:srgbClr>
                  </a:outerShdw>
                </a:effectLst>
              </a:rPr>
              <a:t>see next slides</a:t>
            </a:r>
          </a:p>
          <a:p>
            <a:pPr marL="0" indent="0">
              <a:buNone/>
            </a:pPr>
            <a:r>
              <a:rPr lang="en-US" sz="2800" b="1" dirty="0">
                <a:solidFill>
                  <a:srgbClr val="C00000"/>
                </a:solidFill>
                <a:effectLst>
                  <a:outerShdw blurRad="38100" dist="38100" dir="2700000" algn="tl">
                    <a:srgbClr val="000000">
                      <a:alpha val="43137"/>
                    </a:srgbClr>
                  </a:outerShdw>
                </a:effectLst>
              </a:rPr>
              <a:t>2 under construction</a:t>
            </a:r>
          </a:p>
          <a:p>
            <a:r>
              <a:rPr lang="en-US" dirty="0">
                <a:solidFill>
                  <a:schemeClr val="tx1"/>
                </a:solidFill>
                <a:effectLst>
                  <a:outerShdw blurRad="38100" dist="38100" dir="2700000" algn="tl">
                    <a:srgbClr val="000000">
                      <a:alpha val="43137"/>
                    </a:srgbClr>
                  </a:outerShdw>
                </a:effectLst>
              </a:rPr>
              <a:t>NICA (2025) and EIC (2032)</a:t>
            </a:r>
          </a:p>
          <a:p>
            <a:pPr marL="0" indent="0">
              <a:buNone/>
            </a:pPr>
            <a:r>
              <a:rPr lang="en-US" sz="2800" b="1" dirty="0">
                <a:solidFill>
                  <a:srgbClr val="C00000"/>
                </a:solidFill>
                <a:effectLst>
                  <a:outerShdw blurRad="38100" dist="38100" dir="2700000" algn="tl">
                    <a:srgbClr val="000000">
                      <a:alpha val="43137"/>
                    </a:srgbClr>
                  </a:outerShdw>
                </a:effectLst>
              </a:rPr>
              <a:t>At least 2 more types needed</a:t>
            </a:r>
          </a:p>
          <a:p>
            <a:r>
              <a:rPr lang="en-US" dirty="0">
                <a:solidFill>
                  <a:schemeClr val="tx1"/>
                </a:solidFill>
                <a:effectLst>
                  <a:outerShdw blurRad="38100" dist="38100" dir="2700000" algn="tl">
                    <a:srgbClr val="000000">
                      <a:alpha val="43137"/>
                    </a:srgbClr>
                  </a:outerShdw>
                </a:effectLst>
              </a:rPr>
              <a:t>Higgs/Electroweak factories</a:t>
            </a:r>
          </a:p>
          <a:p>
            <a:r>
              <a:rPr lang="en-US" dirty="0">
                <a:solidFill>
                  <a:schemeClr val="tx1"/>
                </a:solidFill>
                <a:effectLst>
                  <a:outerShdw blurRad="38100" dist="38100" dir="2700000" algn="tl">
                    <a:srgbClr val="000000">
                      <a:alpha val="43137"/>
                    </a:srgbClr>
                  </a:outerShdw>
                </a:effectLst>
              </a:rPr>
              <a:t>Frontier </a:t>
            </a:r>
            <a:r>
              <a:rPr lang="en-US" i="1" dirty="0">
                <a:solidFill>
                  <a:schemeClr val="tx1"/>
                </a:solidFill>
                <a:effectLst>
                  <a:outerShdw blurRad="38100" dist="38100" dir="2700000" algn="tl">
                    <a:srgbClr val="000000">
                      <a:alpha val="43137"/>
                    </a:srgbClr>
                  </a:outerShdw>
                </a:effectLst>
              </a:rPr>
              <a:t>E</a:t>
            </a:r>
            <a:r>
              <a:rPr lang="en-US" dirty="0">
                <a:solidFill>
                  <a:schemeClr val="tx1"/>
                </a:solidFill>
                <a:effectLst>
                  <a:outerShdw blurRad="38100" dist="38100" dir="2700000" algn="tl">
                    <a:srgbClr val="000000">
                      <a:alpha val="43137"/>
                    </a:srgbClr>
                  </a:outerShdw>
                </a:effectLst>
              </a:rPr>
              <a:t> &gt;&gt; LHC</a:t>
            </a:r>
          </a:p>
          <a:p>
            <a:pPr marL="0" indent="0">
              <a:buNone/>
            </a:pPr>
            <a:endParaRPr lang="en-US" dirty="0">
              <a:solidFill>
                <a:schemeClr val="tx1"/>
              </a:solidFill>
              <a:effectLst>
                <a:outerShdw blurRad="38100" dist="38100" dir="2700000" algn="tl">
                  <a:srgbClr val="000000">
                    <a:alpha val="43137"/>
                  </a:srgbClr>
                </a:outerShdw>
              </a:effectLst>
            </a:endParaRPr>
          </a:p>
          <a:p>
            <a:pPr marL="0" indent="0">
              <a:buNone/>
            </a:pPr>
            <a:endParaRPr lang="en-US" dirty="0"/>
          </a:p>
        </p:txBody>
      </p:sp>
      <p:pic>
        <p:nvPicPr>
          <p:cNvPr id="8" name="Picture 7">
            <a:extLst>
              <a:ext uri="{FF2B5EF4-FFF2-40B4-BE49-F238E27FC236}">
                <a16:creationId xmlns:a16="http://schemas.microsoft.com/office/drawing/2014/main" id="{3016BB13-50CA-4046-A0AC-847BBD148569}"/>
              </a:ext>
            </a:extLst>
          </p:cNvPr>
          <p:cNvPicPr>
            <a:picLocks noChangeAspect="1"/>
          </p:cNvPicPr>
          <p:nvPr/>
        </p:nvPicPr>
        <p:blipFill>
          <a:blip r:embed="rId3"/>
          <a:stretch>
            <a:fillRect/>
          </a:stretch>
        </p:blipFill>
        <p:spPr>
          <a:xfrm>
            <a:off x="4690857" y="155805"/>
            <a:ext cx="3752766" cy="219716"/>
          </a:xfrm>
          <a:prstGeom prst="rect">
            <a:avLst/>
          </a:prstGeom>
        </p:spPr>
      </p:pic>
    </p:spTree>
    <p:extLst>
      <p:ext uri="{BB962C8B-B14F-4D97-AF65-F5344CB8AC3E}">
        <p14:creationId xmlns:p14="http://schemas.microsoft.com/office/powerpoint/2010/main" val="2110515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0BCA-6239-4848-ACD7-5717047A753E}"/>
              </a:ext>
            </a:extLst>
          </p:cNvPr>
          <p:cNvSpPr>
            <a:spLocks noGrp="1"/>
          </p:cNvSpPr>
          <p:nvPr>
            <p:ph type="title"/>
          </p:nvPr>
        </p:nvSpPr>
        <p:spPr/>
        <p:txBody>
          <a:bodyPr/>
          <a:lstStyle/>
          <a:p>
            <a:r>
              <a:rPr lang="en-US" dirty="0"/>
              <a:t>Colliders: Energy</a:t>
            </a:r>
          </a:p>
        </p:txBody>
      </p:sp>
      <p:sp>
        <p:nvSpPr>
          <p:cNvPr id="4" name="Footer Placeholder 3">
            <a:extLst>
              <a:ext uri="{FF2B5EF4-FFF2-40B4-BE49-F238E27FC236}">
                <a16:creationId xmlns:a16="http://schemas.microsoft.com/office/drawing/2014/main" id="{10B9A06B-A8A4-4E8E-A928-19A47384C19B}"/>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AF0B75FA-8F57-42E2-97EC-2E93CE7E6967}"/>
              </a:ext>
            </a:extLst>
          </p:cNvPr>
          <p:cNvSpPr>
            <a:spLocks noGrp="1"/>
          </p:cNvSpPr>
          <p:nvPr>
            <p:ph type="sldNum" sz="quarter" idx="12"/>
          </p:nvPr>
        </p:nvSpPr>
        <p:spPr/>
        <p:txBody>
          <a:bodyPr/>
          <a:lstStyle/>
          <a:p>
            <a:fld id="{52E9C158-AEF1-41A2-A6CE-6F0BAB305EFD}" type="slidenum">
              <a:rPr lang="en-US" altLang="en-US" smtClean="0"/>
              <a:pPr/>
              <a:t>13</a:t>
            </a:fld>
            <a:endParaRPr lang="en-US" altLang="en-US"/>
          </a:p>
        </p:txBody>
      </p:sp>
      <p:pic>
        <p:nvPicPr>
          <p:cNvPr id="7" name="Picture 6" descr="A picture containing diagram&#10;&#10;Description automatically generated">
            <a:extLst>
              <a:ext uri="{FF2B5EF4-FFF2-40B4-BE49-F238E27FC236}">
                <a16:creationId xmlns:a16="http://schemas.microsoft.com/office/drawing/2014/main" id="{77F594BB-50C5-4E59-80CD-62A683B04053}"/>
              </a:ext>
            </a:extLst>
          </p:cNvPr>
          <p:cNvPicPr>
            <a:picLocks noChangeAspect="1"/>
          </p:cNvPicPr>
          <p:nvPr/>
        </p:nvPicPr>
        <p:blipFill>
          <a:blip r:embed="rId2"/>
          <a:stretch>
            <a:fillRect/>
          </a:stretch>
        </p:blipFill>
        <p:spPr>
          <a:xfrm>
            <a:off x="452437" y="996779"/>
            <a:ext cx="7668928" cy="5852984"/>
          </a:xfrm>
          <a:prstGeom prst="rect">
            <a:avLst/>
          </a:prstGeom>
        </p:spPr>
      </p:pic>
      <p:cxnSp>
        <p:nvCxnSpPr>
          <p:cNvPr id="8" name="Straight Connector 7">
            <a:extLst>
              <a:ext uri="{FF2B5EF4-FFF2-40B4-BE49-F238E27FC236}">
                <a16:creationId xmlns:a16="http://schemas.microsoft.com/office/drawing/2014/main" id="{0F3030CF-792F-49F8-8608-3E4253BEDC54}"/>
              </a:ext>
            </a:extLst>
          </p:cNvPr>
          <p:cNvCxnSpPr>
            <a:cxnSpLocks/>
          </p:cNvCxnSpPr>
          <p:nvPr/>
        </p:nvCxnSpPr>
        <p:spPr>
          <a:xfrm flipV="1">
            <a:off x="5968963" y="1260389"/>
            <a:ext cx="0" cy="4588477"/>
          </a:xfrm>
          <a:prstGeom prst="line">
            <a:avLst/>
          </a:prstGeom>
          <a:ln>
            <a:prstDash val="sysDot"/>
          </a:ln>
        </p:spPr>
        <p:style>
          <a:lnRef idx="2">
            <a:schemeClr val="accent4"/>
          </a:lnRef>
          <a:fillRef idx="0">
            <a:schemeClr val="accent4"/>
          </a:fillRef>
          <a:effectRef idx="1">
            <a:schemeClr val="accent4"/>
          </a:effectRef>
          <a:fontRef idx="minor">
            <a:schemeClr val="tx1"/>
          </a:fontRef>
        </p:style>
      </p:cxnSp>
      <p:pic>
        <p:nvPicPr>
          <p:cNvPr id="83" name="Picture 82">
            <a:extLst>
              <a:ext uri="{FF2B5EF4-FFF2-40B4-BE49-F238E27FC236}">
                <a16:creationId xmlns:a16="http://schemas.microsoft.com/office/drawing/2014/main" id="{D7C8FDF8-862C-45B6-A510-D90EFCA31EB8}"/>
              </a:ext>
            </a:extLst>
          </p:cNvPr>
          <p:cNvPicPr>
            <a:picLocks noChangeAspect="1"/>
          </p:cNvPicPr>
          <p:nvPr/>
        </p:nvPicPr>
        <p:blipFill>
          <a:blip r:embed="rId3"/>
          <a:stretch>
            <a:fillRect/>
          </a:stretch>
        </p:blipFill>
        <p:spPr>
          <a:xfrm>
            <a:off x="4201431" y="214185"/>
            <a:ext cx="4896079" cy="928460"/>
          </a:xfrm>
          <a:prstGeom prst="rect">
            <a:avLst/>
          </a:prstGeom>
        </p:spPr>
      </p:pic>
    </p:spTree>
    <p:extLst>
      <p:ext uri="{BB962C8B-B14F-4D97-AF65-F5344CB8AC3E}">
        <p14:creationId xmlns:p14="http://schemas.microsoft.com/office/powerpoint/2010/main" val="258486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F5117-D79C-458E-B79F-C8C422B72E28}"/>
              </a:ext>
            </a:extLst>
          </p:cNvPr>
          <p:cNvSpPr>
            <a:spLocks noGrp="1"/>
          </p:cNvSpPr>
          <p:nvPr>
            <p:ph type="title"/>
          </p:nvPr>
        </p:nvSpPr>
        <p:spPr/>
        <p:txBody>
          <a:bodyPr/>
          <a:lstStyle/>
          <a:p>
            <a:r>
              <a:rPr lang="en-US" dirty="0">
                <a:solidFill>
                  <a:srgbClr val="C00000"/>
                </a:solidFill>
              </a:rPr>
              <a:t>Only Electric </a:t>
            </a:r>
            <a:r>
              <a:rPr lang="en-US" dirty="0"/>
              <a:t>Field Boosts Energy </a:t>
            </a:r>
          </a:p>
        </p:txBody>
      </p:sp>
      <p:sp>
        <p:nvSpPr>
          <p:cNvPr id="4" name="Footer Placeholder 3">
            <a:extLst>
              <a:ext uri="{FF2B5EF4-FFF2-40B4-BE49-F238E27FC236}">
                <a16:creationId xmlns:a16="http://schemas.microsoft.com/office/drawing/2014/main" id="{86412394-E0C1-4F74-872E-422495D4301D}"/>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36A05F07-EA12-4C71-A52B-50482B3DEA30}"/>
              </a:ext>
            </a:extLst>
          </p:cNvPr>
          <p:cNvSpPr>
            <a:spLocks noGrp="1"/>
          </p:cNvSpPr>
          <p:nvPr>
            <p:ph type="sldNum" sz="quarter" idx="12"/>
          </p:nvPr>
        </p:nvSpPr>
        <p:spPr/>
        <p:txBody>
          <a:bodyPr/>
          <a:lstStyle/>
          <a:p>
            <a:fld id="{52E9C158-AEF1-41A2-A6CE-6F0BAB305EFD}" type="slidenum">
              <a:rPr lang="en-US" altLang="en-US" smtClean="0"/>
              <a:pPr/>
              <a:t>14</a:t>
            </a:fld>
            <a:endParaRPr lang="en-US" altLang="en-US"/>
          </a:p>
        </p:txBody>
      </p:sp>
      <p:pic>
        <p:nvPicPr>
          <p:cNvPr id="11" name="Picture 10" descr="Diagram&#10;&#10;Description automatically generated">
            <a:extLst>
              <a:ext uri="{FF2B5EF4-FFF2-40B4-BE49-F238E27FC236}">
                <a16:creationId xmlns:a16="http://schemas.microsoft.com/office/drawing/2014/main" id="{B36139E6-AAD5-4981-BB30-3169BA5EEF12}"/>
              </a:ext>
            </a:extLst>
          </p:cNvPr>
          <p:cNvPicPr>
            <a:picLocks noChangeAspect="1"/>
          </p:cNvPicPr>
          <p:nvPr/>
        </p:nvPicPr>
        <p:blipFill>
          <a:blip r:embed="rId2"/>
          <a:stretch>
            <a:fillRect/>
          </a:stretch>
        </p:blipFill>
        <p:spPr>
          <a:xfrm>
            <a:off x="105009" y="1036288"/>
            <a:ext cx="7293428" cy="5718048"/>
          </a:xfrm>
          <a:prstGeom prst="rect">
            <a:avLst/>
          </a:prstGeom>
        </p:spPr>
      </p:pic>
      <p:pic>
        <p:nvPicPr>
          <p:cNvPr id="6" name="Picture 5">
            <a:extLst>
              <a:ext uri="{FF2B5EF4-FFF2-40B4-BE49-F238E27FC236}">
                <a16:creationId xmlns:a16="http://schemas.microsoft.com/office/drawing/2014/main" id="{2D44F0DA-B4F0-41C9-B188-FF77168A14D9}"/>
              </a:ext>
            </a:extLst>
          </p:cNvPr>
          <p:cNvPicPr>
            <a:picLocks noChangeAspect="1"/>
          </p:cNvPicPr>
          <p:nvPr/>
        </p:nvPicPr>
        <p:blipFill>
          <a:blip r:embed="rId3"/>
          <a:stretch>
            <a:fillRect/>
          </a:stretch>
        </p:blipFill>
        <p:spPr>
          <a:xfrm>
            <a:off x="171794" y="3079735"/>
            <a:ext cx="8552914" cy="1631153"/>
          </a:xfrm>
          <a:prstGeom prst="rect">
            <a:avLst/>
          </a:prstGeom>
          <a:effectLst>
            <a:glow rad="63500">
              <a:schemeClr val="accent6">
                <a:satMod val="175000"/>
                <a:alpha val="40000"/>
              </a:schemeClr>
            </a:glow>
          </a:effectLst>
        </p:spPr>
      </p:pic>
      <p:pic>
        <p:nvPicPr>
          <p:cNvPr id="8" name="Picture 7">
            <a:extLst>
              <a:ext uri="{FF2B5EF4-FFF2-40B4-BE49-F238E27FC236}">
                <a16:creationId xmlns:a16="http://schemas.microsoft.com/office/drawing/2014/main" id="{ABE0AAEF-4E7E-49B9-BC7F-2AE3305FD078}"/>
              </a:ext>
            </a:extLst>
          </p:cNvPr>
          <p:cNvPicPr>
            <a:picLocks noChangeAspect="1"/>
          </p:cNvPicPr>
          <p:nvPr/>
        </p:nvPicPr>
        <p:blipFill>
          <a:blip r:embed="rId4"/>
          <a:stretch>
            <a:fillRect/>
          </a:stretch>
        </p:blipFill>
        <p:spPr>
          <a:xfrm>
            <a:off x="5815139" y="1779924"/>
            <a:ext cx="3100261" cy="970961"/>
          </a:xfrm>
          <a:prstGeom prst="rect">
            <a:avLst/>
          </a:prstGeom>
        </p:spPr>
      </p:pic>
    </p:spTree>
    <p:extLst>
      <p:ext uri="{BB962C8B-B14F-4D97-AF65-F5344CB8AC3E}">
        <p14:creationId xmlns:p14="http://schemas.microsoft.com/office/powerpoint/2010/main" val="208014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42C3E-B13C-4B04-90C8-137314EED1DF}"/>
              </a:ext>
            </a:extLst>
          </p:cNvPr>
          <p:cNvSpPr>
            <a:spLocks noGrp="1"/>
          </p:cNvSpPr>
          <p:nvPr>
            <p:ph type="title"/>
          </p:nvPr>
        </p:nvSpPr>
        <p:spPr/>
        <p:txBody>
          <a:bodyPr/>
          <a:lstStyle/>
          <a:p>
            <a:r>
              <a:rPr lang="en-US" dirty="0"/>
              <a:t>How much power is needed</a:t>
            </a:r>
          </a:p>
        </p:txBody>
      </p:sp>
      <p:sp>
        <p:nvSpPr>
          <p:cNvPr id="3" name="Content Placeholder 2">
            <a:extLst>
              <a:ext uri="{FF2B5EF4-FFF2-40B4-BE49-F238E27FC236}">
                <a16:creationId xmlns:a16="http://schemas.microsoft.com/office/drawing/2014/main" id="{6D406A27-0593-41C1-B5D5-C9A1E7255529}"/>
              </a:ext>
            </a:extLst>
          </p:cNvPr>
          <p:cNvSpPr>
            <a:spLocks noGrp="1"/>
          </p:cNvSpPr>
          <p:nvPr>
            <p:ph idx="1"/>
          </p:nvPr>
        </p:nvSpPr>
        <p:spPr>
          <a:xfrm>
            <a:off x="302741" y="3140585"/>
            <a:ext cx="8672513" cy="641739"/>
          </a:xfrm>
        </p:spPr>
        <p:txBody>
          <a:bodyPr/>
          <a:lstStyle/>
          <a:p>
            <a:pPr marL="0" indent="0">
              <a:buNone/>
            </a:pPr>
            <a:r>
              <a:rPr lang="en-US" dirty="0"/>
              <a:t>Where “</a:t>
            </a:r>
            <a:r>
              <a:rPr lang="en-US" i="1" dirty="0">
                <a:effectLst>
                  <a:outerShdw blurRad="38100" dist="38100" dir="2700000" algn="tl">
                    <a:srgbClr val="000000">
                      <a:alpha val="43137"/>
                    </a:srgbClr>
                  </a:outerShdw>
                </a:effectLst>
              </a:rPr>
              <a:t>shunt impedance</a:t>
            </a:r>
            <a:r>
              <a:rPr lang="en-US" dirty="0"/>
              <a:t>”:</a:t>
            </a:r>
          </a:p>
        </p:txBody>
      </p:sp>
      <p:sp>
        <p:nvSpPr>
          <p:cNvPr id="4" name="Footer Placeholder 3">
            <a:extLst>
              <a:ext uri="{FF2B5EF4-FFF2-40B4-BE49-F238E27FC236}">
                <a16:creationId xmlns:a16="http://schemas.microsoft.com/office/drawing/2014/main" id="{F5706C4D-CF57-4768-8146-1E39FFCAF1E3}"/>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F5FCA74C-43FC-4A9D-859E-8AFF8009B5F8}"/>
              </a:ext>
            </a:extLst>
          </p:cNvPr>
          <p:cNvSpPr>
            <a:spLocks noGrp="1"/>
          </p:cNvSpPr>
          <p:nvPr>
            <p:ph type="sldNum" sz="quarter" idx="12"/>
          </p:nvPr>
        </p:nvSpPr>
        <p:spPr/>
        <p:txBody>
          <a:bodyPr/>
          <a:lstStyle/>
          <a:p>
            <a:fld id="{52E9C158-AEF1-41A2-A6CE-6F0BAB305EFD}" type="slidenum">
              <a:rPr lang="en-US" altLang="en-US" smtClean="0"/>
              <a:pPr/>
              <a:t>15</a:t>
            </a:fld>
            <a:endParaRPr lang="en-US" altLang="en-US"/>
          </a:p>
        </p:txBody>
      </p:sp>
      <p:pic>
        <p:nvPicPr>
          <p:cNvPr id="7" name="Picture 6">
            <a:extLst>
              <a:ext uri="{FF2B5EF4-FFF2-40B4-BE49-F238E27FC236}">
                <a16:creationId xmlns:a16="http://schemas.microsoft.com/office/drawing/2014/main" id="{8C8D1A8E-4F50-4DD6-AB61-2C8448167E96}"/>
              </a:ext>
            </a:extLst>
          </p:cNvPr>
          <p:cNvPicPr>
            <a:picLocks noChangeAspect="1"/>
          </p:cNvPicPr>
          <p:nvPr/>
        </p:nvPicPr>
        <p:blipFill>
          <a:blip r:embed="rId2"/>
          <a:stretch>
            <a:fillRect/>
          </a:stretch>
        </p:blipFill>
        <p:spPr>
          <a:xfrm>
            <a:off x="518010" y="936948"/>
            <a:ext cx="8093692" cy="2003854"/>
          </a:xfrm>
          <a:prstGeom prst="rect">
            <a:avLst/>
          </a:prstGeom>
        </p:spPr>
      </p:pic>
      <p:pic>
        <p:nvPicPr>
          <p:cNvPr id="9" name="Picture 8">
            <a:extLst>
              <a:ext uri="{FF2B5EF4-FFF2-40B4-BE49-F238E27FC236}">
                <a16:creationId xmlns:a16="http://schemas.microsoft.com/office/drawing/2014/main" id="{24ADE45E-5C8F-4B79-B700-092369DD8201}"/>
              </a:ext>
            </a:extLst>
          </p:cNvPr>
          <p:cNvPicPr>
            <a:picLocks noChangeAspect="1"/>
          </p:cNvPicPr>
          <p:nvPr/>
        </p:nvPicPr>
        <p:blipFill>
          <a:blip r:embed="rId3"/>
          <a:stretch>
            <a:fillRect/>
          </a:stretch>
        </p:blipFill>
        <p:spPr>
          <a:xfrm>
            <a:off x="4122738" y="3068276"/>
            <a:ext cx="2057400" cy="561975"/>
          </a:xfrm>
          <a:prstGeom prst="rect">
            <a:avLst/>
          </a:prstGeom>
        </p:spPr>
      </p:pic>
      <p:sp>
        <p:nvSpPr>
          <p:cNvPr id="10" name="Content Placeholder 2">
            <a:extLst>
              <a:ext uri="{FF2B5EF4-FFF2-40B4-BE49-F238E27FC236}">
                <a16:creationId xmlns:a16="http://schemas.microsoft.com/office/drawing/2014/main" id="{53C7D4A5-302E-4638-8F86-AE0F3DD34A26}"/>
              </a:ext>
            </a:extLst>
          </p:cNvPr>
          <p:cNvSpPr txBox="1">
            <a:spLocks/>
          </p:cNvSpPr>
          <p:nvPr/>
        </p:nvSpPr>
        <p:spPr>
          <a:xfrm>
            <a:off x="302741" y="4354899"/>
            <a:ext cx="4162168" cy="1318679"/>
          </a:xfrm>
          <a:prstGeom prst="rect">
            <a:avLst/>
          </a:prstGeom>
        </p:spPr>
        <p:txBody>
          <a:bodyPr lIns="0" tIns="0" rIns="0" bIns="0"/>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“Quality factor” </a:t>
            </a:r>
          </a:p>
          <a:p>
            <a:pPr marL="0" indent="0">
              <a:buFont typeface="Arial" panose="020B0604020202020204" pitchFamily="34" charset="0"/>
              <a:buNone/>
            </a:pPr>
            <a:r>
              <a:rPr lang="en-US" i="1" dirty="0">
                <a:solidFill>
                  <a:srgbClr val="051BF1"/>
                </a:solidFill>
              </a:rPr>
              <a:t>~10^4 for Copper 300K</a:t>
            </a:r>
          </a:p>
          <a:p>
            <a:pPr marL="0" indent="0">
              <a:buFont typeface="Arial" panose="020B0604020202020204" pitchFamily="34" charset="0"/>
              <a:buNone/>
            </a:pPr>
            <a:r>
              <a:rPr lang="en-US" i="1" dirty="0">
                <a:solidFill>
                  <a:srgbClr val="051BF1"/>
                </a:solidFill>
              </a:rPr>
              <a:t>10^(9-10) for SC Nb cavities</a:t>
            </a:r>
          </a:p>
        </p:txBody>
      </p:sp>
      <p:sp>
        <p:nvSpPr>
          <p:cNvPr id="11" name="Content Placeholder 2">
            <a:extLst>
              <a:ext uri="{FF2B5EF4-FFF2-40B4-BE49-F238E27FC236}">
                <a16:creationId xmlns:a16="http://schemas.microsoft.com/office/drawing/2014/main" id="{57242F50-4F95-43A9-AD75-59C105A01DBF}"/>
              </a:ext>
            </a:extLst>
          </p:cNvPr>
          <p:cNvSpPr txBox="1">
            <a:spLocks/>
          </p:cNvSpPr>
          <p:nvPr/>
        </p:nvSpPr>
        <p:spPr>
          <a:xfrm>
            <a:off x="4813086" y="4337299"/>
            <a:ext cx="4162168" cy="1318679"/>
          </a:xfrm>
          <a:prstGeom prst="rect">
            <a:avLst/>
          </a:prstGeom>
        </p:spPr>
        <p:txBody>
          <a:bodyPr lIns="0" tIns="0" rIns="0" bIns="0"/>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“R/Q” cavity geometry factor</a:t>
            </a:r>
          </a:p>
          <a:p>
            <a:pPr marL="0" indent="0">
              <a:buFont typeface="Arial" panose="020B0604020202020204" pitchFamily="34" charset="0"/>
              <a:buNone/>
            </a:pPr>
            <a:r>
              <a:rPr lang="en-US" i="1" dirty="0">
                <a:solidFill>
                  <a:srgbClr val="051BF1"/>
                </a:solidFill>
              </a:rPr>
              <a:t>~100 for “open” elliptic cavities</a:t>
            </a:r>
          </a:p>
          <a:p>
            <a:pPr marL="0" indent="0">
              <a:buFont typeface="Arial" panose="020B0604020202020204" pitchFamily="34" charset="0"/>
              <a:buNone/>
            </a:pPr>
            <a:r>
              <a:rPr lang="en-US" i="1" dirty="0">
                <a:solidFill>
                  <a:srgbClr val="051BF1"/>
                </a:solidFill>
              </a:rPr>
              <a:t>196 Ohm for “pillbox” </a:t>
            </a:r>
            <a:r>
              <a:rPr lang="en-US" i="1" dirty="0" err="1">
                <a:solidFill>
                  <a:srgbClr val="051BF1"/>
                </a:solidFill>
              </a:rPr>
              <a:t>cvavity</a:t>
            </a:r>
            <a:endParaRPr lang="en-US" i="1" dirty="0">
              <a:solidFill>
                <a:srgbClr val="051BF1"/>
              </a:solidFill>
            </a:endParaRPr>
          </a:p>
        </p:txBody>
      </p:sp>
    </p:spTree>
    <p:extLst>
      <p:ext uri="{BB962C8B-B14F-4D97-AF65-F5344CB8AC3E}">
        <p14:creationId xmlns:p14="http://schemas.microsoft.com/office/powerpoint/2010/main" val="999427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F5117-D79C-458E-B79F-C8C422B72E28}"/>
              </a:ext>
            </a:extLst>
          </p:cNvPr>
          <p:cNvSpPr>
            <a:spLocks noGrp="1"/>
          </p:cNvSpPr>
          <p:nvPr>
            <p:ph type="title"/>
          </p:nvPr>
        </p:nvSpPr>
        <p:spPr/>
        <p:txBody>
          <a:bodyPr/>
          <a:lstStyle/>
          <a:p>
            <a:r>
              <a:rPr lang="en-US" dirty="0"/>
              <a:t>RF Cavities</a:t>
            </a:r>
          </a:p>
        </p:txBody>
      </p:sp>
      <p:pic>
        <p:nvPicPr>
          <p:cNvPr id="7" name="Content Placeholder 6">
            <a:extLst>
              <a:ext uri="{FF2B5EF4-FFF2-40B4-BE49-F238E27FC236}">
                <a16:creationId xmlns:a16="http://schemas.microsoft.com/office/drawing/2014/main" id="{0F6F3B62-12E5-4664-ABAD-912400075975}"/>
              </a:ext>
            </a:extLst>
          </p:cNvPr>
          <p:cNvPicPr>
            <a:picLocks noGrp="1" noChangeAspect="1"/>
          </p:cNvPicPr>
          <p:nvPr>
            <p:ph idx="1"/>
          </p:nvPr>
        </p:nvPicPr>
        <p:blipFill>
          <a:blip r:embed="rId2"/>
          <a:stretch>
            <a:fillRect/>
          </a:stretch>
        </p:blipFill>
        <p:spPr>
          <a:xfrm>
            <a:off x="4572000" y="3277648"/>
            <a:ext cx="4478980" cy="3359236"/>
          </a:xfrm>
        </p:spPr>
      </p:pic>
      <p:sp>
        <p:nvSpPr>
          <p:cNvPr id="4" name="Footer Placeholder 3">
            <a:extLst>
              <a:ext uri="{FF2B5EF4-FFF2-40B4-BE49-F238E27FC236}">
                <a16:creationId xmlns:a16="http://schemas.microsoft.com/office/drawing/2014/main" id="{86412394-E0C1-4F74-872E-422495D4301D}"/>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36A05F07-EA12-4C71-A52B-50482B3DEA30}"/>
              </a:ext>
            </a:extLst>
          </p:cNvPr>
          <p:cNvSpPr>
            <a:spLocks noGrp="1"/>
          </p:cNvSpPr>
          <p:nvPr>
            <p:ph type="sldNum" sz="quarter" idx="12"/>
          </p:nvPr>
        </p:nvSpPr>
        <p:spPr/>
        <p:txBody>
          <a:bodyPr/>
          <a:lstStyle/>
          <a:p>
            <a:fld id="{52E9C158-AEF1-41A2-A6CE-6F0BAB305EFD}" type="slidenum">
              <a:rPr lang="en-US" altLang="en-US" smtClean="0"/>
              <a:pPr/>
              <a:t>16</a:t>
            </a:fld>
            <a:endParaRPr lang="en-US" altLang="en-US"/>
          </a:p>
        </p:txBody>
      </p:sp>
      <p:pic>
        <p:nvPicPr>
          <p:cNvPr id="28674" name="Picture 2" descr="The LEP Collider">
            <a:extLst>
              <a:ext uri="{FF2B5EF4-FFF2-40B4-BE49-F238E27FC236}">
                <a16:creationId xmlns:a16="http://schemas.microsoft.com/office/drawing/2014/main" id="{CD742AC9-45E6-49C4-A3AD-2288EE81D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4398"/>
            <a:ext cx="4483510" cy="31350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9658AB8-35D4-4332-996E-1AF003B30AFF}"/>
              </a:ext>
            </a:extLst>
          </p:cNvPr>
          <p:cNvPicPr>
            <a:picLocks noChangeAspect="1"/>
          </p:cNvPicPr>
          <p:nvPr/>
        </p:nvPicPr>
        <p:blipFill>
          <a:blip r:embed="rId4"/>
          <a:stretch>
            <a:fillRect/>
          </a:stretch>
        </p:blipFill>
        <p:spPr>
          <a:xfrm>
            <a:off x="1106769" y="1164245"/>
            <a:ext cx="2143125" cy="1304925"/>
          </a:xfrm>
          <a:prstGeom prst="rect">
            <a:avLst/>
          </a:prstGeom>
        </p:spPr>
      </p:pic>
      <p:sp>
        <p:nvSpPr>
          <p:cNvPr id="8" name="TextBox 7">
            <a:extLst>
              <a:ext uri="{FF2B5EF4-FFF2-40B4-BE49-F238E27FC236}">
                <a16:creationId xmlns:a16="http://schemas.microsoft.com/office/drawing/2014/main" id="{F74DF9B5-D83C-42D8-954B-A47AD5917053}"/>
              </a:ext>
            </a:extLst>
          </p:cNvPr>
          <p:cNvSpPr txBox="1"/>
          <p:nvPr/>
        </p:nvSpPr>
        <p:spPr>
          <a:xfrm>
            <a:off x="228600" y="848439"/>
            <a:ext cx="3899465" cy="461665"/>
          </a:xfrm>
          <a:prstGeom prst="rect">
            <a:avLst/>
          </a:prstGeom>
          <a:noFill/>
        </p:spPr>
        <p:txBody>
          <a:bodyPr wrap="none" rtlCol="0">
            <a:spAutoFit/>
          </a:bodyPr>
          <a:lstStyle/>
          <a:p>
            <a:r>
              <a:rPr lang="en-US" dirty="0"/>
              <a:t>Resonant cavity, </a:t>
            </a:r>
            <a:r>
              <a:rPr lang="en-US" dirty="0" err="1"/>
              <a:t>eg</a:t>
            </a:r>
            <a:r>
              <a:rPr lang="en-US" dirty="0"/>
              <a:t> “pill-box”:</a:t>
            </a:r>
          </a:p>
        </p:txBody>
      </p:sp>
      <p:sp>
        <p:nvSpPr>
          <p:cNvPr id="10" name="TextBox 9">
            <a:extLst>
              <a:ext uri="{FF2B5EF4-FFF2-40B4-BE49-F238E27FC236}">
                <a16:creationId xmlns:a16="http://schemas.microsoft.com/office/drawing/2014/main" id="{4BBF9928-4ADC-4D6A-80A3-20557FAB2F61}"/>
              </a:ext>
            </a:extLst>
          </p:cNvPr>
          <p:cNvSpPr txBox="1"/>
          <p:nvPr/>
        </p:nvSpPr>
        <p:spPr>
          <a:xfrm>
            <a:off x="191890" y="2323311"/>
            <a:ext cx="3152145" cy="461665"/>
          </a:xfrm>
          <a:prstGeom prst="rect">
            <a:avLst/>
          </a:prstGeom>
          <a:noFill/>
        </p:spPr>
        <p:txBody>
          <a:bodyPr wrap="none" rtlCol="0">
            <a:spAutoFit/>
          </a:bodyPr>
          <a:lstStyle/>
          <a:p>
            <a:r>
              <a:rPr lang="en-US" i="1" dirty="0"/>
              <a:t>R</a:t>
            </a:r>
            <a:r>
              <a:rPr lang="en-US" dirty="0"/>
              <a:t>=10cm at </a:t>
            </a:r>
            <a:r>
              <a:rPr lang="en-US" i="1" dirty="0" err="1"/>
              <a:t>f</a:t>
            </a:r>
            <a:r>
              <a:rPr lang="en-US" i="1" baseline="-25000" dirty="0" err="1"/>
              <a:t>RF</a:t>
            </a:r>
            <a:r>
              <a:rPr lang="en-US" dirty="0"/>
              <a:t>=1.14 GHz</a:t>
            </a:r>
          </a:p>
        </p:txBody>
      </p:sp>
      <p:sp>
        <p:nvSpPr>
          <p:cNvPr id="11" name="TextBox 10">
            <a:extLst>
              <a:ext uri="{FF2B5EF4-FFF2-40B4-BE49-F238E27FC236}">
                <a16:creationId xmlns:a16="http://schemas.microsoft.com/office/drawing/2014/main" id="{9E04705F-51FB-46E1-AFC8-E7F02F4C200F}"/>
              </a:ext>
            </a:extLst>
          </p:cNvPr>
          <p:cNvSpPr txBox="1"/>
          <p:nvPr/>
        </p:nvSpPr>
        <p:spPr>
          <a:xfrm>
            <a:off x="179921" y="2888012"/>
            <a:ext cx="4392079" cy="3847207"/>
          </a:xfrm>
          <a:prstGeom prst="rect">
            <a:avLst/>
          </a:prstGeom>
          <a:solidFill>
            <a:schemeClr val="bg2"/>
          </a:solidFill>
        </p:spPr>
        <p:txBody>
          <a:bodyPr wrap="square" rtlCol="0">
            <a:spAutoFit/>
          </a:bodyPr>
          <a:lstStyle/>
          <a:p>
            <a:r>
              <a:rPr lang="en-US" dirty="0">
                <a:solidFill>
                  <a:srgbClr val="000000"/>
                </a:solidFill>
              </a:rPr>
              <a:t>Max gradient/voltage per cavity:</a:t>
            </a:r>
          </a:p>
          <a:p>
            <a:pPr marL="342900" indent="-342900">
              <a:buFont typeface="Arial" panose="020B0604020202020204" pitchFamily="34" charset="0"/>
              <a:buChar char="•"/>
            </a:pPr>
            <a:r>
              <a:rPr lang="en-US" sz="2000" i="1" dirty="0"/>
              <a:t>Is determined by RF power and shunt impedance</a:t>
            </a:r>
          </a:p>
          <a:p>
            <a:pPr marL="342900" indent="-342900">
              <a:buFont typeface="Arial" panose="020B0604020202020204" pitchFamily="34" charset="0"/>
              <a:buChar char="•"/>
            </a:pPr>
            <a:r>
              <a:rPr lang="en-US" sz="2000" i="1" dirty="0"/>
              <a:t>Is limited by breakdown or dark current radiation or loss of superconductivity</a:t>
            </a:r>
          </a:p>
          <a:p>
            <a:pPr marL="800100" lvl="1" indent="-342900">
              <a:buFont typeface="Arial" panose="020B0604020202020204" pitchFamily="34" charset="0"/>
              <a:buChar char="•"/>
            </a:pPr>
            <a:r>
              <a:rPr lang="en-US" sz="1800" dirty="0">
                <a:effectLst>
                  <a:outerShdw blurRad="38100" dist="38100" dir="2700000" algn="tl">
                    <a:srgbClr val="000000">
                      <a:alpha val="43137"/>
                    </a:srgbClr>
                  </a:outerShdw>
                </a:effectLst>
              </a:rPr>
              <a:t>depends on frequency, CW or pulse duration, geometry, material, temperature, </a:t>
            </a:r>
            <a:r>
              <a:rPr lang="en-US" sz="1800" dirty="0" err="1">
                <a:effectLst>
                  <a:outerShdw blurRad="38100" dist="38100" dir="2700000" algn="tl">
                    <a:srgbClr val="000000">
                      <a:alpha val="43137"/>
                    </a:srgbClr>
                  </a:outerShdw>
                </a:effectLst>
              </a:rPr>
              <a:t>etc</a:t>
            </a:r>
            <a:endParaRPr lang="en-US" sz="1800" dirty="0">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000" i="1" dirty="0">
                <a:solidFill>
                  <a:srgbClr val="C00000"/>
                </a:solidFill>
              </a:rPr>
              <a:t>Max ~100 MV/m in normal-conducting cavities at 12 GHz</a:t>
            </a:r>
          </a:p>
          <a:p>
            <a:pPr marL="342900" indent="-342900">
              <a:buFont typeface="Arial" panose="020B0604020202020204" pitchFamily="34" charset="0"/>
              <a:buChar char="•"/>
            </a:pPr>
            <a:r>
              <a:rPr lang="en-US" sz="2000" i="1" dirty="0">
                <a:solidFill>
                  <a:srgbClr val="C00000"/>
                </a:solidFill>
              </a:rPr>
              <a:t>Max ~31.5 MV/m SRF cavities 1.3GHz</a:t>
            </a:r>
          </a:p>
        </p:txBody>
      </p:sp>
      <p:sp>
        <p:nvSpPr>
          <p:cNvPr id="13" name="TextBox 12">
            <a:extLst>
              <a:ext uri="{FF2B5EF4-FFF2-40B4-BE49-F238E27FC236}">
                <a16:creationId xmlns:a16="http://schemas.microsoft.com/office/drawing/2014/main" id="{62A561B3-344E-4962-A8B2-216917C77643}"/>
              </a:ext>
            </a:extLst>
          </p:cNvPr>
          <p:cNvSpPr txBox="1"/>
          <p:nvPr/>
        </p:nvSpPr>
        <p:spPr>
          <a:xfrm>
            <a:off x="7537622" y="24423"/>
            <a:ext cx="2092410" cy="400110"/>
          </a:xfrm>
          <a:prstGeom prst="rect">
            <a:avLst/>
          </a:prstGeom>
          <a:noFill/>
        </p:spPr>
        <p:txBody>
          <a:bodyPr wrap="square">
            <a:spAutoFit/>
          </a:bodyPr>
          <a:lstStyle/>
          <a:p>
            <a:r>
              <a:rPr lang="en-US" sz="2000" i="1" dirty="0">
                <a:solidFill>
                  <a:srgbClr val="C00000"/>
                </a:solidFill>
              </a:rPr>
              <a:t>LEP-I 352 MHz </a:t>
            </a:r>
            <a:endParaRPr lang="en-US" sz="2000" dirty="0"/>
          </a:p>
        </p:txBody>
      </p:sp>
      <p:sp>
        <p:nvSpPr>
          <p:cNvPr id="14" name="TextBox 13">
            <a:extLst>
              <a:ext uri="{FF2B5EF4-FFF2-40B4-BE49-F238E27FC236}">
                <a16:creationId xmlns:a16="http://schemas.microsoft.com/office/drawing/2014/main" id="{D583A2B9-D6AD-4A8C-9231-9E1D90BD2A8E}"/>
              </a:ext>
            </a:extLst>
          </p:cNvPr>
          <p:cNvSpPr txBox="1"/>
          <p:nvPr/>
        </p:nvSpPr>
        <p:spPr>
          <a:xfrm>
            <a:off x="7421520" y="3446879"/>
            <a:ext cx="2092410" cy="400110"/>
          </a:xfrm>
          <a:prstGeom prst="rect">
            <a:avLst/>
          </a:prstGeom>
          <a:noFill/>
        </p:spPr>
        <p:txBody>
          <a:bodyPr wrap="square">
            <a:spAutoFit/>
          </a:bodyPr>
          <a:lstStyle/>
          <a:p>
            <a:r>
              <a:rPr lang="en-US" sz="2000" i="1" dirty="0">
                <a:solidFill>
                  <a:srgbClr val="051BF1"/>
                </a:solidFill>
              </a:rPr>
              <a:t>ILC 1300 MHz </a:t>
            </a:r>
            <a:endParaRPr lang="en-US" sz="2000" dirty="0">
              <a:solidFill>
                <a:srgbClr val="051BF1"/>
              </a:solidFill>
            </a:endParaRPr>
          </a:p>
        </p:txBody>
      </p:sp>
    </p:spTree>
    <p:extLst>
      <p:ext uri="{BB962C8B-B14F-4D97-AF65-F5344CB8AC3E}">
        <p14:creationId xmlns:p14="http://schemas.microsoft.com/office/powerpoint/2010/main" val="3105770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B16B1-88BB-4545-8B86-10691F5A3A6B}"/>
              </a:ext>
            </a:extLst>
          </p:cNvPr>
          <p:cNvSpPr>
            <a:spLocks noGrp="1"/>
          </p:cNvSpPr>
          <p:nvPr>
            <p:ph type="title"/>
          </p:nvPr>
        </p:nvSpPr>
        <p:spPr>
          <a:xfrm>
            <a:off x="6328228" y="655206"/>
            <a:ext cx="4103914" cy="641739"/>
          </a:xfrm>
        </p:spPr>
        <p:txBody>
          <a:bodyPr/>
          <a:lstStyle/>
          <a:p>
            <a:r>
              <a:rPr lang="en-US" dirty="0"/>
              <a:t>Rings vs </a:t>
            </a:r>
            <a:br>
              <a:rPr lang="en-US" dirty="0"/>
            </a:br>
            <a:r>
              <a:rPr lang="en-US" dirty="0" err="1"/>
              <a:t>Linacs</a:t>
            </a:r>
            <a:endParaRPr lang="en-US" dirty="0"/>
          </a:p>
        </p:txBody>
      </p:sp>
      <p:sp>
        <p:nvSpPr>
          <p:cNvPr id="4" name="Footer Placeholder 3">
            <a:extLst>
              <a:ext uri="{FF2B5EF4-FFF2-40B4-BE49-F238E27FC236}">
                <a16:creationId xmlns:a16="http://schemas.microsoft.com/office/drawing/2014/main" id="{28DD89F2-90B4-465C-81CD-F6E52887C27B}"/>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D6F03369-7B7F-448D-86BA-E995C350F324}"/>
              </a:ext>
            </a:extLst>
          </p:cNvPr>
          <p:cNvSpPr>
            <a:spLocks noGrp="1"/>
          </p:cNvSpPr>
          <p:nvPr>
            <p:ph type="sldNum" sz="quarter" idx="12"/>
          </p:nvPr>
        </p:nvSpPr>
        <p:spPr/>
        <p:txBody>
          <a:bodyPr/>
          <a:lstStyle/>
          <a:p>
            <a:fld id="{52E9C158-AEF1-41A2-A6CE-6F0BAB305EFD}" type="slidenum">
              <a:rPr lang="en-US" altLang="en-US" smtClean="0"/>
              <a:pPr/>
              <a:t>17</a:t>
            </a:fld>
            <a:endParaRPr lang="en-US" altLang="en-US"/>
          </a:p>
        </p:txBody>
      </p:sp>
      <p:pic>
        <p:nvPicPr>
          <p:cNvPr id="9" name="Picture 8" descr="A picture containing sky&#10;&#10;Description automatically generated">
            <a:extLst>
              <a:ext uri="{FF2B5EF4-FFF2-40B4-BE49-F238E27FC236}">
                <a16:creationId xmlns:a16="http://schemas.microsoft.com/office/drawing/2014/main" id="{18BC28D6-3ACB-4AAC-87F5-349E0D1F5EE5}"/>
              </a:ext>
            </a:extLst>
          </p:cNvPr>
          <p:cNvPicPr>
            <a:picLocks noChangeAspect="1"/>
          </p:cNvPicPr>
          <p:nvPr/>
        </p:nvPicPr>
        <p:blipFill>
          <a:blip r:embed="rId2"/>
          <a:stretch>
            <a:fillRect/>
          </a:stretch>
        </p:blipFill>
        <p:spPr>
          <a:xfrm>
            <a:off x="2968172" y="1529099"/>
            <a:ext cx="6045529" cy="4286280"/>
          </a:xfrm>
          <a:prstGeom prst="rect">
            <a:avLst/>
          </a:prstGeom>
        </p:spPr>
      </p:pic>
      <p:pic>
        <p:nvPicPr>
          <p:cNvPr id="7" name="Content Placeholder 6" descr="A picture containing accessory&#10;&#10;Description automatically generated">
            <a:extLst>
              <a:ext uri="{FF2B5EF4-FFF2-40B4-BE49-F238E27FC236}">
                <a16:creationId xmlns:a16="http://schemas.microsoft.com/office/drawing/2014/main" id="{7F34A38E-995E-42FD-B149-8ADC97B805C4}"/>
              </a:ext>
            </a:extLst>
          </p:cNvPr>
          <p:cNvPicPr>
            <a:picLocks noGrp="1" noChangeAspect="1"/>
          </p:cNvPicPr>
          <p:nvPr>
            <p:ph idx="1"/>
          </p:nvPr>
        </p:nvPicPr>
        <p:blipFill>
          <a:blip r:embed="rId3"/>
          <a:stretch>
            <a:fillRect/>
          </a:stretch>
        </p:blipFill>
        <p:spPr>
          <a:xfrm>
            <a:off x="145144" y="128197"/>
            <a:ext cx="5892799" cy="4181245"/>
          </a:xfrm>
        </p:spPr>
      </p:pic>
      <p:pic>
        <p:nvPicPr>
          <p:cNvPr id="11" name="Picture 10">
            <a:extLst>
              <a:ext uri="{FF2B5EF4-FFF2-40B4-BE49-F238E27FC236}">
                <a16:creationId xmlns:a16="http://schemas.microsoft.com/office/drawing/2014/main" id="{DED6DF0A-244D-448F-8FBE-5166FA666AD9}"/>
              </a:ext>
            </a:extLst>
          </p:cNvPr>
          <p:cNvPicPr>
            <a:picLocks noChangeAspect="1"/>
          </p:cNvPicPr>
          <p:nvPr/>
        </p:nvPicPr>
        <p:blipFill>
          <a:blip r:embed="rId4"/>
          <a:stretch>
            <a:fillRect/>
          </a:stretch>
        </p:blipFill>
        <p:spPr>
          <a:xfrm>
            <a:off x="-50800" y="5916979"/>
            <a:ext cx="9144000" cy="941021"/>
          </a:xfrm>
          <a:prstGeom prst="rect">
            <a:avLst/>
          </a:prstGeom>
        </p:spPr>
      </p:pic>
      <p:pic>
        <p:nvPicPr>
          <p:cNvPr id="6" name="Picture 5">
            <a:extLst>
              <a:ext uri="{FF2B5EF4-FFF2-40B4-BE49-F238E27FC236}">
                <a16:creationId xmlns:a16="http://schemas.microsoft.com/office/drawing/2014/main" id="{F82F4C25-923C-42D1-BEF2-1C3BFAE9CC11}"/>
              </a:ext>
            </a:extLst>
          </p:cNvPr>
          <p:cNvPicPr>
            <a:picLocks noChangeAspect="1"/>
          </p:cNvPicPr>
          <p:nvPr/>
        </p:nvPicPr>
        <p:blipFill>
          <a:blip r:embed="rId5"/>
          <a:stretch>
            <a:fillRect/>
          </a:stretch>
        </p:blipFill>
        <p:spPr>
          <a:xfrm>
            <a:off x="370058" y="4594407"/>
            <a:ext cx="1977725" cy="1026896"/>
          </a:xfrm>
          <a:prstGeom prst="rect">
            <a:avLst/>
          </a:prstGeom>
        </p:spPr>
      </p:pic>
      <p:sp>
        <p:nvSpPr>
          <p:cNvPr id="12" name="TextBox 11">
            <a:extLst>
              <a:ext uri="{FF2B5EF4-FFF2-40B4-BE49-F238E27FC236}">
                <a16:creationId xmlns:a16="http://schemas.microsoft.com/office/drawing/2014/main" id="{4C665374-B809-4466-86D3-EC7DE0A11ABC}"/>
              </a:ext>
            </a:extLst>
          </p:cNvPr>
          <p:cNvSpPr txBox="1"/>
          <p:nvPr/>
        </p:nvSpPr>
        <p:spPr>
          <a:xfrm>
            <a:off x="162695" y="5471790"/>
            <a:ext cx="2825577" cy="461665"/>
          </a:xfrm>
          <a:prstGeom prst="rect">
            <a:avLst/>
          </a:prstGeom>
          <a:noFill/>
        </p:spPr>
        <p:txBody>
          <a:bodyPr wrap="square">
            <a:spAutoFit/>
          </a:bodyPr>
          <a:lstStyle/>
          <a:p>
            <a:r>
              <a:rPr lang="en-US" i="1" dirty="0">
                <a:solidFill>
                  <a:srgbClr val="051BF1"/>
                </a:solidFill>
              </a:rPr>
              <a:t>lower </a:t>
            </a:r>
            <a:r>
              <a:rPr lang="en-US" i="1" dirty="0" err="1">
                <a:solidFill>
                  <a:srgbClr val="051BF1"/>
                </a:solidFill>
              </a:rPr>
              <a:t>V</a:t>
            </a:r>
            <a:r>
              <a:rPr lang="en-US" i="1" baseline="-25000" dirty="0" err="1">
                <a:solidFill>
                  <a:srgbClr val="051BF1"/>
                </a:solidFill>
              </a:rPr>
              <a:t>acc</a:t>
            </a:r>
            <a:r>
              <a:rPr lang="en-US" i="1" dirty="0">
                <a:solidFill>
                  <a:srgbClr val="051BF1"/>
                </a:solidFill>
              </a:rPr>
              <a:t> if you can</a:t>
            </a:r>
            <a:endParaRPr lang="en-US" dirty="0"/>
          </a:p>
        </p:txBody>
      </p:sp>
      <p:sp>
        <p:nvSpPr>
          <p:cNvPr id="10" name="Arrow: Up 9">
            <a:extLst>
              <a:ext uri="{FF2B5EF4-FFF2-40B4-BE49-F238E27FC236}">
                <a16:creationId xmlns:a16="http://schemas.microsoft.com/office/drawing/2014/main" id="{BDAB11E5-E0B0-4516-8214-29480D350BBE}"/>
              </a:ext>
            </a:extLst>
          </p:cNvPr>
          <p:cNvSpPr/>
          <p:nvPr/>
        </p:nvSpPr>
        <p:spPr>
          <a:xfrm>
            <a:off x="988541" y="4309442"/>
            <a:ext cx="1013254" cy="31808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27223C9-C70B-40B6-A448-1F6E6A597A5F}"/>
              </a:ext>
            </a:extLst>
          </p:cNvPr>
          <p:cNvSpPr/>
          <p:nvPr/>
        </p:nvSpPr>
        <p:spPr>
          <a:xfrm>
            <a:off x="71297" y="4633456"/>
            <a:ext cx="2825578" cy="1361383"/>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876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28600" y="111393"/>
            <a:ext cx="8360954" cy="480882"/>
          </a:xfrm>
        </p:spPr>
        <p:txBody>
          <a:bodyPr/>
          <a:lstStyle/>
          <a:p>
            <a:pPr>
              <a:defRPr/>
            </a:pPr>
            <a:br>
              <a:rPr lang="en-US" sz="4000" dirty="0"/>
            </a:br>
            <a:r>
              <a:rPr lang="en-US" sz="4000" dirty="0"/>
              <a:t>Types of Circular Accelerators</a:t>
            </a:r>
            <a:endParaRPr lang="en-US" sz="4000" dirty="0">
              <a:solidFill>
                <a:srgbClr val="C00000"/>
              </a:solidFill>
              <a:effectLst>
                <a:outerShdw blurRad="38100" dist="38100" dir="2700000" algn="tl">
                  <a:srgbClr val="000000">
                    <a:alpha val="43137"/>
                  </a:srgbClr>
                </a:outerShdw>
              </a:effectLst>
              <a:highlight>
                <a:srgbClr val="FFFF00"/>
              </a:highlight>
            </a:endParaRPr>
          </a:p>
        </p:txBody>
      </p:sp>
      <p:pic>
        <p:nvPicPr>
          <p:cNvPr id="11269" name="Picture 17" descr="http://www.schoolphysics.co.uk/age16-19/Nuclear%20physics/Accelerators/text/Synchrotron_/image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838" y="1048200"/>
            <a:ext cx="5324475" cy="5991225"/>
          </a:xfrm>
          <a:prstGeom prst="rect">
            <a:avLst/>
          </a:prstGeom>
          <a:solidFill>
            <a:schemeClr val="bg1"/>
          </a:solidFill>
          <a:ln w="9525">
            <a:noFill/>
            <a:miter lim="800000"/>
            <a:headEnd/>
            <a:tailEnd/>
          </a:ln>
        </p:spPr>
      </p:pic>
      <p:pic>
        <p:nvPicPr>
          <p:cNvPr id="8" name="Picture 4" descr="Cyc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45" y="703667"/>
            <a:ext cx="3164649" cy="376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ChangeArrowheads="1"/>
          </p:cNvSpPr>
          <p:nvPr/>
        </p:nvSpPr>
        <p:spPr bwMode="auto">
          <a:xfrm>
            <a:off x="376238" y="769905"/>
            <a:ext cx="3276600" cy="78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20000"/>
              </a:spcBef>
              <a:buFont typeface="Wingdings" panose="05000000000000000000" pitchFamily="2" charset="2"/>
              <a:buChar char="§"/>
            </a:pPr>
            <a:r>
              <a:rPr lang="en-US" altLang="en-US" sz="2000" dirty="0">
                <a:solidFill>
                  <a:srgbClr val="C00000"/>
                </a:solidFill>
                <a:effectLst>
                  <a:outerShdw blurRad="38100" dist="38100" dir="2700000" algn="tl">
                    <a:srgbClr val="000000">
                      <a:alpha val="43137"/>
                    </a:srgbClr>
                  </a:outerShdw>
                </a:effectLst>
                <a:latin typeface="Britannic Bold" panose="020B0903060703020204" pitchFamily="34" charset="0"/>
              </a:rPr>
              <a:t>Cyclotrons – 1930-40’s</a:t>
            </a:r>
          </a:p>
          <a:p>
            <a:pPr lvl="1" eaLnBrk="1" hangingPunct="1">
              <a:spcBef>
                <a:spcPct val="20000"/>
              </a:spcBef>
              <a:buFont typeface="Wingdings" panose="05000000000000000000" pitchFamily="2" charset="2"/>
              <a:buChar char="Ø"/>
            </a:pPr>
            <a:r>
              <a:rPr lang="en-US" altLang="en-US" sz="1800" dirty="0" err="1">
                <a:solidFill>
                  <a:srgbClr val="C00000"/>
                </a:solidFill>
                <a:effectLst>
                  <a:outerShdw blurRad="38100" dist="38100" dir="2700000" algn="tl">
                    <a:srgbClr val="000000">
                      <a:alpha val="43137"/>
                    </a:srgbClr>
                  </a:outerShdw>
                </a:effectLst>
                <a:latin typeface="Britannic Bold" panose="020B0903060703020204" pitchFamily="34" charset="0"/>
              </a:rPr>
              <a:t>E.O.Lawrence</a:t>
            </a:r>
            <a:r>
              <a:rPr lang="en-US" altLang="en-US" sz="1800" dirty="0">
                <a:solidFill>
                  <a:srgbClr val="C00000"/>
                </a:solidFill>
                <a:effectLst>
                  <a:outerShdw blurRad="38100" dist="38100" dir="2700000" algn="tl">
                    <a:srgbClr val="000000">
                      <a:alpha val="43137"/>
                    </a:srgbClr>
                  </a:outerShdw>
                </a:effectLst>
                <a:latin typeface="Britannic Bold" panose="020B0903060703020204" pitchFamily="34" charset="0"/>
              </a:rPr>
              <a:t> (UCB)</a:t>
            </a:r>
          </a:p>
        </p:txBody>
      </p:sp>
      <p:sp>
        <p:nvSpPr>
          <p:cNvPr id="10" name="TextBox 9"/>
          <p:cNvSpPr txBox="1"/>
          <p:nvPr/>
        </p:nvSpPr>
        <p:spPr>
          <a:xfrm>
            <a:off x="4784448" y="3489262"/>
            <a:ext cx="3526928" cy="584775"/>
          </a:xfrm>
          <a:prstGeom prst="rect">
            <a:avLst/>
          </a:prstGeom>
          <a:solidFill>
            <a:schemeClr val="bg1"/>
          </a:solidFill>
        </p:spPr>
        <p:txBody>
          <a:bodyPr wrap="none" rtlCol="0">
            <a:spAutoFit/>
          </a:bodyPr>
          <a:lstStyle/>
          <a:p>
            <a:r>
              <a:rPr lang="en-US" sz="3200" dirty="0">
                <a:solidFill>
                  <a:srgbClr val="FF0000"/>
                </a:solidFill>
                <a:effectLst>
                  <a:outerShdw blurRad="38100" dist="38100" dir="2700000" algn="tl">
                    <a:srgbClr val="000000">
                      <a:alpha val="43137"/>
                    </a:srgbClr>
                  </a:outerShdw>
                </a:effectLst>
                <a:latin typeface="Bernard MT Condensed" panose="02050806060905020404" pitchFamily="18" charset="0"/>
              </a:rPr>
              <a:t>E[GeV]=0.3 B[T] R[m]</a:t>
            </a:r>
          </a:p>
        </p:txBody>
      </p:sp>
      <p:sp>
        <p:nvSpPr>
          <p:cNvPr id="15" name="TextBox 14"/>
          <p:cNvSpPr txBox="1"/>
          <p:nvPr/>
        </p:nvSpPr>
        <p:spPr>
          <a:xfrm>
            <a:off x="4859857" y="4168957"/>
            <a:ext cx="3164649" cy="400110"/>
          </a:xfrm>
          <a:prstGeom prst="rect">
            <a:avLst/>
          </a:prstGeom>
          <a:solidFill>
            <a:schemeClr val="bg1"/>
          </a:solidFill>
        </p:spPr>
        <p:txBody>
          <a:bodyPr wrap="none" rtlCol="0">
            <a:spAutoFit/>
          </a:bodyPr>
          <a:lstStyle/>
          <a:p>
            <a:r>
              <a:rPr lang="en-US" sz="2000" b="1" dirty="0">
                <a:latin typeface="Batang" panose="020B0503020000020004" pitchFamily="18" charset="-127"/>
                <a:ea typeface="Batang" panose="020B0503020000020004" pitchFamily="18" charset="-127"/>
              </a:rPr>
              <a:t>R is fixed [4.24km LHC]</a:t>
            </a:r>
          </a:p>
        </p:txBody>
      </p:sp>
      <p:sp>
        <p:nvSpPr>
          <p:cNvPr id="14" name="Footer Placeholder 13"/>
          <p:cNvSpPr>
            <a:spLocks noGrp="1"/>
          </p:cNvSpPr>
          <p:nvPr>
            <p:ph type="ftr" sz="quarter" idx="11"/>
          </p:nvPr>
        </p:nvSpPr>
        <p:spPr/>
        <p:txBody>
          <a:bodyPr/>
          <a:lstStyle/>
          <a:p>
            <a:pPr>
              <a:defRPr/>
            </a:pPr>
            <a:r>
              <a:rPr lang="en-US" b="1"/>
              <a:t>MuColl'25 | Colliders VS1</a:t>
            </a:r>
          </a:p>
        </p:txBody>
      </p:sp>
      <p:sp>
        <p:nvSpPr>
          <p:cNvPr id="16" name="Slide Number Placeholder 15"/>
          <p:cNvSpPr>
            <a:spLocks noGrp="1"/>
          </p:cNvSpPr>
          <p:nvPr>
            <p:ph type="sldNum" sz="quarter" idx="12"/>
          </p:nvPr>
        </p:nvSpPr>
        <p:spPr/>
        <p:txBody>
          <a:bodyPr/>
          <a:lstStyle/>
          <a:p>
            <a:fld id="{52E9C158-AEF1-41A2-A6CE-6F0BAB305EFD}" type="slidenum">
              <a:rPr lang="en-US" altLang="en-US" smtClean="0"/>
              <a:pPr/>
              <a:t>18</a:t>
            </a:fld>
            <a:endParaRPr lang="en-US" altLang="en-US"/>
          </a:p>
        </p:txBody>
      </p:sp>
      <p:pic>
        <p:nvPicPr>
          <p:cNvPr id="31746" name="Picture 2" descr="http://www.grossostheim-im-krieg.de/assets/images/autogen/a_Hamburg_Betatr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584" y="4260243"/>
            <a:ext cx="3346126" cy="250959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p:cNvSpPr>
            <a:spLocks noChangeArrowheads="1"/>
          </p:cNvSpPr>
          <p:nvPr/>
        </p:nvSpPr>
        <p:spPr bwMode="auto">
          <a:xfrm>
            <a:off x="311151" y="6027597"/>
            <a:ext cx="3276600" cy="78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20000"/>
              </a:spcBef>
              <a:buFont typeface="Wingdings" panose="05000000000000000000" pitchFamily="2" charset="2"/>
              <a:buChar char="§"/>
            </a:pPr>
            <a:r>
              <a:rPr lang="en-US" altLang="en-US" sz="2000" dirty="0" err="1">
                <a:solidFill>
                  <a:srgbClr val="FFFF00"/>
                </a:solidFill>
                <a:effectLst>
                  <a:outerShdw blurRad="38100" dist="38100" dir="2700000" algn="tl">
                    <a:srgbClr val="000000">
                      <a:alpha val="43137"/>
                    </a:srgbClr>
                  </a:outerShdw>
                </a:effectLst>
                <a:latin typeface="Britannic Bold" panose="020B0903060703020204" pitchFamily="34" charset="0"/>
              </a:rPr>
              <a:t>Betatrons</a:t>
            </a:r>
            <a:r>
              <a:rPr lang="en-US" altLang="en-US" sz="2000" dirty="0">
                <a:solidFill>
                  <a:srgbClr val="FFFF00"/>
                </a:solidFill>
                <a:effectLst>
                  <a:outerShdw blurRad="38100" dist="38100" dir="2700000" algn="tl">
                    <a:srgbClr val="000000">
                      <a:alpha val="43137"/>
                    </a:srgbClr>
                  </a:outerShdw>
                </a:effectLst>
                <a:latin typeface="Britannic Bold" panose="020B0903060703020204" pitchFamily="34" charset="0"/>
              </a:rPr>
              <a:t> – 1940-50’s</a:t>
            </a:r>
          </a:p>
          <a:p>
            <a:pPr lvl="1" eaLnBrk="1" hangingPunct="1">
              <a:spcBef>
                <a:spcPct val="20000"/>
              </a:spcBef>
              <a:buFont typeface="Wingdings" panose="05000000000000000000" pitchFamily="2" charset="2"/>
              <a:buChar char="Ø"/>
            </a:pPr>
            <a:r>
              <a:rPr lang="en-US" altLang="en-US" sz="1800" dirty="0" err="1">
                <a:solidFill>
                  <a:srgbClr val="FFFF00"/>
                </a:solidFill>
                <a:effectLst>
                  <a:outerShdw blurRad="38100" dist="38100" dir="2700000" algn="tl">
                    <a:srgbClr val="000000">
                      <a:alpha val="43137"/>
                    </a:srgbClr>
                  </a:outerShdw>
                </a:effectLst>
                <a:latin typeface="Britannic Bold" panose="020B0903060703020204" pitchFamily="34" charset="0"/>
              </a:rPr>
              <a:t>D.Kerst</a:t>
            </a:r>
            <a:r>
              <a:rPr lang="en-US" altLang="en-US" sz="1800" dirty="0">
                <a:solidFill>
                  <a:srgbClr val="FFFF00"/>
                </a:solidFill>
                <a:effectLst>
                  <a:outerShdw blurRad="38100" dist="38100" dir="2700000" algn="tl">
                    <a:srgbClr val="000000">
                      <a:alpha val="43137"/>
                    </a:srgbClr>
                  </a:outerShdw>
                </a:effectLst>
                <a:latin typeface="Britannic Bold" panose="020B0903060703020204" pitchFamily="34" charset="0"/>
              </a:rPr>
              <a:t> (UI)</a:t>
            </a:r>
          </a:p>
        </p:txBody>
      </p:sp>
      <p:sp>
        <p:nvSpPr>
          <p:cNvPr id="17" name="TextBox 16">
            <a:extLst>
              <a:ext uri="{FF2B5EF4-FFF2-40B4-BE49-F238E27FC236}">
                <a16:creationId xmlns:a16="http://schemas.microsoft.com/office/drawing/2014/main" id="{CFBCEA1F-5588-4AA4-A85F-30D9549CFAFF}"/>
              </a:ext>
            </a:extLst>
          </p:cNvPr>
          <p:cNvSpPr txBox="1"/>
          <p:nvPr/>
        </p:nvSpPr>
        <p:spPr>
          <a:xfrm>
            <a:off x="3812382" y="586535"/>
            <a:ext cx="5208609" cy="461665"/>
          </a:xfrm>
          <a:prstGeom prst="rect">
            <a:avLst/>
          </a:prstGeom>
          <a:noFill/>
        </p:spPr>
        <p:txBody>
          <a:bodyPr wrap="square">
            <a:spAutoFit/>
          </a:bodyPr>
          <a:lstStyle/>
          <a:p>
            <a:r>
              <a:rPr lang="en-US" sz="2400" dirty="0">
                <a:solidFill>
                  <a:srgbClr val="C00000"/>
                </a:solidFill>
                <a:effectLst>
                  <a:outerShdw blurRad="38100" dist="38100" dir="2700000" algn="tl">
                    <a:srgbClr val="000000">
                      <a:alpha val="43137"/>
                    </a:srgbClr>
                  </a:outerShdw>
                </a:effectLst>
                <a:highlight>
                  <a:srgbClr val="FFFF00"/>
                </a:highlight>
              </a:rPr>
              <a:t>Synchrotrons (Tevatron, LHC, </a:t>
            </a:r>
            <a:r>
              <a:rPr lang="en-US" sz="2400" dirty="0" err="1">
                <a:solidFill>
                  <a:srgbClr val="C00000"/>
                </a:solidFill>
                <a:effectLst>
                  <a:outerShdw blurRad="38100" dist="38100" dir="2700000" algn="tl">
                    <a:srgbClr val="000000">
                      <a:alpha val="43137"/>
                    </a:srgbClr>
                  </a:outerShdw>
                </a:effectLst>
                <a:highlight>
                  <a:srgbClr val="FFFF00"/>
                </a:highlight>
              </a:rPr>
              <a:t>MuColl</a:t>
            </a:r>
            <a:r>
              <a:rPr lang="en-US" sz="2400" dirty="0">
                <a:solidFill>
                  <a:srgbClr val="C00000"/>
                </a:solidFill>
                <a:effectLst>
                  <a:outerShdw blurRad="38100" dist="38100" dir="2700000" algn="tl">
                    <a:srgbClr val="000000">
                      <a:alpha val="43137"/>
                    </a:srgbClr>
                  </a:outerShdw>
                </a:effectLst>
                <a:highlight>
                  <a:srgbClr val="FFFF00"/>
                </a:highlight>
              </a:rPr>
              <a:t>)</a:t>
            </a:r>
            <a:endParaRPr lang="en-US" dirty="0"/>
          </a:p>
        </p:txBody>
      </p:sp>
    </p:spTree>
    <p:extLst>
      <p:ext uri="{BB962C8B-B14F-4D97-AF65-F5344CB8AC3E}">
        <p14:creationId xmlns:p14="http://schemas.microsoft.com/office/powerpoint/2010/main" val="237844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269"/>
                                        </p:tgtEl>
                                        <p:attrNameLst>
                                          <p:attrName>style.visibility</p:attrName>
                                        </p:attrNameLst>
                                      </p:cBhvr>
                                      <p:to>
                                        <p:strVal val="visible"/>
                                      </p:to>
                                    </p:set>
                                    <p:anim calcmode="lin" valueType="num">
                                      <p:cBhvr additive="base">
                                        <p:cTn id="17" dur="500" fill="hold"/>
                                        <p:tgtEl>
                                          <p:spTgt spid="11269"/>
                                        </p:tgtEl>
                                        <p:attrNameLst>
                                          <p:attrName>ppt_x</p:attrName>
                                        </p:attrNameLst>
                                      </p:cBhvr>
                                      <p:tavLst>
                                        <p:tav tm="0">
                                          <p:val>
                                            <p:strVal val="#ppt_x"/>
                                          </p:val>
                                        </p:tav>
                                        <p:tav tm="100000">
                                          <p:val>
                                            <p:strVal val="#ppt_x"/>
                                          </p:val>
                                        </p:tav>
                                      </p:tavLst>
                                    </p:anim>
                                    <p:anim calcmode="lin" valueType="num">
                                      <p:cBhvr additive="base">
                                        <p:cTn id="18" dur="500" fill="hold"/>
                                        <p:tgtEl>
                                          <p:spTgt spid="1126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1"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1269" name="Title 1"/>
          <p:cNvSpPr>
            <a:spLocks noGrp="1"/>
          </p:cNvSpPr>
          <p:nvPr>
            <p:ph type="title"/>
          </p:nvPr>
        </p:nvSpPr>
        <p:spPr>
          <a:xfrm>
            <a:off x="152400" y="152400"/>
            <a:ext cx="8888413" cy="533400"/>
          </a:xfrm>
        </p:spPr>
        <p:txBody>
          <a:bodyPr/>
          <a:lstStyle/>
          <a:p>
            <a:pPr>
              <a:defRPr/>
            </a:pPr>
            <a:r>
              <a:rPr lang="en-US" sz="3200" dirty="0"/>
              <a:t>Highest Energy = Highest Field SC Magnets</a:t>
            </a:r>
          </a:p>
        </p:txBody>
      </p:sp>
      <p:pic>
        <p:nvPicPr>
          <p:cNvPr id="317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2160588"/>
            <a:ext cx="8888413" cy="3325812"/>
          </a:xfrm>
          <a:noFill/>
        </p:spPr>
      </p:pic>
      <p:pic>
        <p:nvPicPr>
          <p:cNvPr id="317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371600"/>
            <a:ext cx="10652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Box 7"/>
          <p:cNvSpPr txBox="1">
            <a:spLocks noChangeArrowheads="1"/>
          </p:cNvSpPr>
          <p:nvPr/>
        </p:nvSpPr>
        <p:spPr bwMode="auto">
          <a:xfrm>
            <a:off x="152400" y="5435600"/>
            <a:ext cx="152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
              <a:defRPr sz="2400">
                <a:solidFill>
                  <a:schemeClr val="tx1"/>
                </a:solidFill>
                <a:latin typeface="Comic Sans MS" panose="030F0702030302020204" pitchFamily="66" charset="0"/>
              </a:defRPr>
            </a:lvl1pPr>
            <a:lvl2pPr marL="742950" indent="-285750" eaLnBrk="0" hangingPunct="0">
              <a:spcBef>
                <a:spcPct val="20000"/>
              </a:spcBef>
              <a:buFont typeface="Wingdings" panose="05000000000000000000" pitchFamily="2" charset="2"/>
              <a:buChar char="Ø"/>
              <a:defRPr sz="2000">
                <a:solidFill>
                  <a:schemeClr val="accent2"/>
                </a:solidFill>
                <a:latin typeface="Comic Sans MS" panose="030F0702030302020204" pitchFamily="66" charset="0"/>
              </a:defRPr>
            </a:lvl2pPr>
            <a:lvl3pPr marL="1143000" indent="-228600" eaLnBrk="0" hangingPunct="0">
              <a:spcBef>
                <a:spcPct val="20000"/>
              </a:spcBef>
              <a:buChar char="•"/>
              <a:defRPr sz="2400">
                <a:solidFill>
                  <a:srgbClr val="CC0000"/>
                </a:solidFill>
                <a:latin typeface="Comic Sans MS" panose="030F0702030302020204" pitchFamily="66" charset="0"/>
              </a:defRPr>
            </a:lvl3pPr>
            <a:lvl4pPr marL="1600200" indent="-228600" eaLnBrk="0" hangingPunct="0">
              <a:spcBef>
                <a:spcPct val="20000"/>
              </a:spcBef>
              <a:buChar char="–"/>
              <a:defRPr sz="2000">
                <a:solidFill>
                  <a:srgbClr val="008000"/>
                </a:solidFill>
                <a:latin typeface="Comic Sans MS" panose="030F0702030302020204" pitchFamily="66" charset="0"/>
              </a:defRPr>
            </a:lvl4pPr>
            <a:lvl5pPr marL="2057400" indent="-228600" eaLnBrk="0" hangingPunct="0">
              <a:spcBef>
                <a:spcPct val="20000"/>
              </a:spcBef>
              <a:buChar char="»"/>
              <a:defRPr sz="1600">
                <a:solidFill>
                  <a:srgbClr val="CC0099"/>
                </a:solidFill>
                <a:latin typeface="Comic Sans MS" panose="030F0702030302020204" pitchFamily="66" charset="0"/>
              </a:defRPr>
            </a:lvl5pPr>
            <a:lvl6pPr marL="2514600" indent="-228600" eaLnBrk="0" fontAlgn="base" hangingPunct="0">
              <a:spcBef>
                <a:spcPct val="20000"/>
              </a:spcBef>
              <a:spcAft>
                <a:spcPct val="0"/>
              </a:spcAft>
              <a:buChar char="»"/>
              <a:defRPr sz="1600">
                <a:solidFill>
                  <a:srgbClr val="CC0099"/>
                </a:solidFill>
                <a:latin typeface="Comic Sans MS" panose="030F0702030302020204" pitchFamily="66" charset="0"/>
              </a:defRPr>
            </a:lvl6pPr>
            <a:lvl7pPr marL="2971800" indent="-228600" eaLnBrk="0" fontAlgn="base" hangingPunct="0">
              <a:spcBef>
                <a:spcPct val="20000"/>
              </a:spcBef>
              <a:spcAft>
                <a:spcPct val="0"/>
              </a:spcAft>
              <a:buChar char="»"/>
              <a:defRPr sz="1600">
                <a:solidFill>
                  <a:srgbClr val="CC0099"/>
                </a:solidFill>
                <a:latin typeface="Comic Sans MS" panose="030F0702030302020204" pitchFamily="66" charset="0"/>
              </a:defRPr>
            </a:lvl7pPr>
            <a:lvl8pPr marL="3429000" indent="-228600" eaLnBrk="0" fontAlgn="base" hangingPunct="0">
              <a:spcBef>
                <a:spcPct val="20000"/>
              </a:spcBef>
              <a:spcAft>
                <a:spcPct val="0"/>
              </a:spcAft>
              <a:buChar char="»"/>
              <a:defRPr sz="1600">
                <a:solidFill>
                  <a:srgbClr val="CC0099"/>
                </a:solidFill>
                <a:latin typeface="Comic Sans MS" panose="030F0702030302020204" pitchFamily="66" charset="0"/>
              </a:defRPr>
            </a:lvl8pPr>
            <a:lvl9pPr marL="3886200" indent="-228600" eaLnBrk="0" fontAlgn="base" hangingPunct="0">
              <a:spcBef>
                <a:spcPct val="20000"/>
              </a:spcBef>
              <a:spcAft>
                <a:spcPct val="0"/>
              </a:spcAft>
              <a:buChar char="»"/>
              <a:defRPr sz="1600">
                <a:solidFill>
                  <a:srgbClr val="CC0099"/>
                </a:solidFill>
                <a:latin typeface="Comic Sans MS" panose="030F0702030302020204" pitchFamily="66" charset="0"/>
              </a:defRPr>
            </a:lvl9pPr>
          </a:lstStyle>
          <a:p>
            <a:pPr eaLnBrk="1" hangingPunct="1">
              <a:spcBef>
                <a:spcPct val="0"/>
              </a:spcBef>
              <a:buFontTx/>
              <a:buNone/>
            </a:pPr>
            <a:r>
              <a:rPr lang="en-US" altLang="en-US" sz="1600">
                <a:solidFill>
                  <a:srgbClr val="000099"/>
                </a:solidFill>
                <a:latin typeface="Arial" panose="020B0604020202020204" pitchFamily="34" charset="0"/>
              </a:rPr>
              <a:t>4.5 K He, NbTi</a:t>
            </a:r>
          </a:p>
          <a:p>
            <a:pPr eaLnBrk="1" hangingPunct="1">
              <a:spcBef>
                <a:spcPct val="0"/>
              </a:spcBef>
              <a:buFontTx/>
              <a:buNone/>
            </a:pPr>
            <a:r>
              <a:rPr lang="en-US" altLang="en-US" sz="1600">
                <a:solidFill>
                  <a:srgbClr val="000099"/>
                </a:solidFill>
                <a:latin typeface="Arial" panose="020B0604020202020204" pitchFamily="34" charset="0"/>
              </a:rPr>
              <a:t>+ warm iron small He-plant</a:t>
            </a:r>
          </a:p>
        </p:txBody>
      </p:sp>
      <p:sp>
        <p:nvSpPr>
          <p:cNvPr id="31753" name="TextBox 7"/>
          <p:cNvSpPr txBox="1">
            <a:spLocks noChangeArrowheads="1"/>
          </p:cNvSpPr>
          <p:nvPr/>
        </p:nvSpPr>
        <p:spPr bwMode="auto">
          <a:xfrm>
            <a:off x="2362200" y="5486400"/>
            <a:ext cx="139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
              <a:defRPr sz="2400">
                <a:solidFill>
                  <a:schemeClr val="tx1"/>
                </a:solidFill>
                <a:latin typeface="Comic Sans MS" panose="030F0702030302020204" pitchFamily="66" charset="0"/>
              </a:defRPr>
            </a:lvl1pPr>
            <a:lvl2pPr marL="742950" indent="-285750" eaLnBrk="0" hangingPunct="0">
              <a:spcBef>
                <a:spcPct val="20000"/>
              </a:spcBef>
              <a:buFont typeface="Wingdings" panose="05000000000000000000" pitchFamily="2" charset="2"/>
              <a:buChar char="Ø"/>
              <a:defRPr sz="2000">
                <a:solidFill>
                  <a:schemeClr val="accent2"/>
                </a:solidFill>
                <a:latin typeface="Comic Sans MS" panose="030F0702030302020204" pitchFamily="66" charset="0"/>
              </a:defRPr>
            </a:lvl2pPr>
            <a:lvl3pPr marL="1143000" indent="-228600" eaLnBrk="0" hangingPunct="0">
              <a:spcBef>
                <a:spcPct val="20000"/>
              </a:spcBef>
              <a:buChar char="•"/>
              <a:defRPr sz="2400">
                <a:solidFill>
                  <a:srgbClr val="CC0000"/>
                </a:solidFill>
                <a:latin typeface="Comic Sans MS" panose="030F0702030302020204" pitchFamily="66" charset="0"/>
              </a:defRPr>
            </a:lvl3pPr>
            <a:lvl4pPr marL="1600200" indent="-228600" eaLnBrk="0" hangingPunct="0">
              <a:spcBef>
                <a:spcPct val="20000"/>
              </a:spcBef>
              <a:buChar char="–"/>
              <a:defRPr sz="2000">
                <a:solidFill>
                  <a:srgbClr val="008000"/>
                </a:solidFill>
                <a:latin typeface="Comic Sans MS" panose="030F0702030302020204" pitchFamily="66" charset="0"/>
              </a:defRPr>
            </a:lvl4pPr>
            <a:lvl5pPr marL="2057400" indent="-228600" eaLnBrk="0" hangingPunct="0">
              <a:spcBef>
                <a:spcPct val="20000"/>
              </a:spcBef>
              <a:buChar char="»"/>
              <a:defRPr sz="1600">
                <a:solidFill>
                  <a:srgbClr val="CC0099"/>
                </a:solidFill>
                <a:latin typeface="Comic Sans MS" panose="030F0702030302020204" pitchFamily="66" charset="0"/>
              </a:defRPr>
            </a:lvl5pPr>
            <a:lvl6pPr marL="2514600" indent="-228600" eaLnBrk="0" fontAlgn="base" hangingPunct="0">
              <a:spcBef>
                <a:spcPct val="20000"/>
              </a:spcBef>
              <a:spcAft>
                <a:spcPct val="0"/>
              </a:spcAft>
              <a:buChar char="»"/>
              <a:defRPr sz="1600">
                <a:solidFill>
                  <a:srgbClr val="CC0099"/>
                </a:solidFill>
                <a:latin typeface="Comic Sans MS" panose="030F0702030302020204" pitchFamily="66" charset="0"/>
              </a:defRPr>
            </a:lvl6pPr>
            <a:lvl7pPr marL="2971800" indent="-228600" eaLnBrk="0" fontAlgn="base" hangingPunct="0">
              <a:spcBef>
                <a:spcPct val="20000"/>
              </a:spcBef>
              <a:spcAft>
                <a:spcPct val="0"/>
              </a:spcAft>
              <a:buChar char="»"/>
              <a:defRPr sz="1600">
                <a:solidFill>
                  <a:srgbClr val="CC0099"/>
                </a:solidFill>
                <a:latin typeface="Comic Sans MS" panose="030F0702030302020204" pitchFamily="66" charset="0"/>
              </a:defRPr>
            </a:lvl7pPr>
            <a:lvl8pPr marL="3429000" indent="-228600" eaLnBrk="0" fontAlgn="base" hangingPunct="0">
              <a:spcBef>
                <a:spcPct val="20000"/>
              </a:spcBef>
              <a:spcAft>
                <a:spcPct val="0"/>
              </a:spcAft>
              <a:buChar char="»"/>
              <a:defRPr sz="1600">
                <a:solidFill>
                  <a:srgbClr val="CC0099"/>
                </a:solidFill>
                <a:latin typeface="Comic Sans MS" panose="030F0702030302020204" pitchFamily="66" charset="0"/>
              </a:defRPr>
            </a:lvl8pPr>
            <a:lvl9pPr marL="3886200" indent="-228600" eaLnBrk="0" fontAlgn="base" hangingPunct="0">
              <a:spcBef>
                <a:spcPct val="20000"/>
              </a:spcBef>
              <a:spcAft>
                <a:spcPct val="0"/>
              </a:spcAft>
              <a:buChar char="»"/>
              <a:defRPr sz="1600">
                <a:solidFill>
                  <a:srgbClr val="CC0099"/>
                </a:solidFill>
                <a:latin typeface="Comic Sans MS" panose="030F0702030302020204" pitchFamily="66" charset="0"/>
              </a:defRPr>
            </a:lvl9pPr>
          </a:lstStyle>
          <a:p>
            <a:pPr eaLnBrk="1" hangingPunct="1">
              <a:spcBef>
                <a:spcPct val="0"/>
              </a:spcBef>
              <a:buFontTx/>
              <a:buNone/>
            </a:pPr>
            <a:r>
              <a:rPr lang="en-US" altLang="en-US" sz="1600">
                <a:solidFill>
                  <a:srgbClr val="000099"/>
                </a:solidFill>
                <a:latin typeface="Arial" panose="020B0604020202020204" pitchFamily="34" charset="0"/>
              </a:rPr>
              <a:t>NbTi cable</a:t>
            </a:r>
          </a:p>
          <a:p>
            <a:pPr eaLnBrk="1" hangingPunct="1">
              <a:spcBef>
                <a:spcPct val="0"/>
              </a:spcBef>
              <a:buFontTx/>
              <a:buNone/>
            </a:pPr>
            <a:r>
              <a:rPr lang="en-US" altLang="en-US" sz="1600">
                <a:solidFill>
                  <a:srgbClr val="000099"/>
                </a:solidFill>
                <a:latin typeface="Arial" panose="020B0604020202020204" pitchFamily="34" charset="0"/>
              </a:rPr>
              <a:t>cold iron  </a:t>
            </a:r>
          </a:p>
          <a:p>
            <a:pPr eaLnBrk="1" hangingPunct="1">
              <a:spcBef>
                <a:spcPct val="0"/>
              </a:spcBef>
              <a:buFontTx/>
              <a:buNone/>
            </a:pPr>
            <a:r>
              <a:rPr lang="en-US" altLang="en-US" sz="1600">
                <a:solidFill>
                  <a:srgbClr val="000099"/>
                </a:solidFill>
                <a:latin typeface="Arial" panose="020B0604020202020204" pitchFamily="34" charset="0"/>
              </a:rPr>
              <a:t>Al collar</a:t>
            </a:r>
          </a:p>
        </p:txBody>
      </p:sp>
      <p:sp>
        <p:nvSpPr>
          <p:cNvPr id="31754" name="TextBox 7"/>
          <p:cNvSpPr txBox="1">
            <a:spLocks noChangeArrowheads="1"/>
          </p:cNvSpPr>
          <p:nvPr/>
        </p:nvSpPr>
        <p:spPr bwMode="auto">
          <a:xfrm>
            <a:off x="4724400" y="5486400"/>
            <a:ext cx="15890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
              <a:defRPr sz="2400">
                <a:solidFill>
                  <a:schemeClr val="tx1"/>
                </a:solidFill>
                <a:latin typeface="Comic Sans MS" panose="030F0702030302020204" pitchFamily="66" charset="0"/>
              </a:defRPr>
            </a:lvl1pPr>
            <a:lvl2pPr marL="742950" indent="-285750" eaLnBrk="0" hangingPunct="0">
              <a:spcBef>
                <a:spcPct val="20000"/>
              </a:spcBef>
              <a:buFont typeface="Wingdings" panose="05000000000000000000" pitchFamily="2" charset="2"/>
              <a:buChar char="Ø"/>
              <a:defRPr sz="2000">
                <a:solidFill>
                  <a:schemeClr val="accent2"/>
                </a:solidFill>
                <a:latin typeface="Comic Sans MS" panose="030F0702030302020204" pitchFamily="66" charset="0"/>
              </a:defRPr>
            </a:lvl2pPr>
            <a:lvl3pPr marL="1143000" indent="-228600" eaLnBrk="0" hangingPunct="0">
              <a:spcBef>
                <a:spcPct val="20000"/>
              </a:spcBef>
              <a:buChar char="•"/>
              <a:defRPr sz="2400">
                <a:solidFill>
                  <a:srgbClr val="CC0000"/>
                </a:solidFill>
                <a:latin typeface="Comic Sans MS" panose="030F0702030302020204" pitchFamily="66" charset="0"/>
              </a:defRPr>
            </a:lvl3pPr>
            <a:lvl4pPr marL="1600200" indent="-228600" eaLnBrk="0" hangingPunct="0">
              <a:spcBef>
                <a:spcPct val="20000"/>
              </a:spcBef>
              <a:buChar char="–"/>
              <a:defRPr sz="2000">
                <a:solidFill>
                  <a:srgbClr val="008000"/>
                </a:solidFill>
                <a:latin typeface="Comic Sans MS" panose="030F0702030302020204" pitchFamily="66" charset="0"/>
              </a:defRPr>
            </a:lvl4pPr>
            <a:lvl5pPr marL="2057400" indent="-228600" eaLnBrk="0" hangingPunct="0">
              <a:spcBef>
                <a:spcPct val="20000"/>
              </a:spcBef>
              <a:buChar char="»"/>
              <a:defRPr sz="1600">
                <a:solidFill>
                  <a:srgbClr val="CC0099"/>
                </a:solidFill>
                <a:latin typeface="Comic Sans MS" panose="030F0702030302020204" pitchFamily="66" charset="0"/>
              </a:defRPr>
            </a:lvl5pPr>
            <a:lvl6pPr marL="2514600" indent="-228600" eaLnBrk="0" fontAlgn="base" hangingPunct="0">
              <a:spcBef>
                <a:spcPct val="20000"/>
              </a:spcBef>
              <a:spcAft>
                <a:spcPct val="0"/>
              </a:spcAft>
              <a:buChar char="»"/>
              <a:defRPr sz="1600">
                <a:solidFill>
                  <a:srgbClr val="CC0099"/>
                </a:solidFill>
                <a:latin typeface="Comic Sans MS" panose="030F0702030302020204" pitchFamily="66" charset="0"/>
              </a:defRPr>
            </a:lvl6pPr>
            <a:lvl7pPr marL="2971800" indent="-228600" eaLnBrk="0" fontAlgn="base" hangingPunct="0">
              <a:spcBef>
                <a:spcPct val="20000"/>
              </a:spcBef>
              <a:spcAft>
                <a:spcPct val="0"/>
              </a:spcAft>
              <a:buChar char="»"/>
              <a:defRPr sz="1600">
                <a:solidFill>
                  <a:srgbClr val="CC0099"/>
                </a:solidFill>
                <a:latin typeface="Comic Sans MS" panose="030F0702030302020204" pitchFamily="66" charset="0"/>
              </a:defRPr>
            </a:lvl7pPr>
            <a:lvl8pPr marL="3429000" indent="-228600" eaLnBrk="0" fontAlgn="base" hangingPunct="0">
              <a:spcBef>
                <a:spcPct val="20000"/>
              </a:spcBef>
              <a:spcAft>
                <a:spcPct val="0"/>
              </a:spcAft>
              <a:buChar char="»"/>
              <a:defRPr sz="1600">
                <a:solidFill>
                  <a:srgbClr val="CC0099"/>
                </a:solidFill>
                <a:latin typeface="Comic Sans MS" panose="030F0702030302020204" pitchFamily="66" charset="0"/>
              </a:defRPr>
            </a:lvl8pPr>
            <a:lvl9pPr marL="3886200" indent="-228600" eaLnBrk="0" fontAlgn="base" hangingPunct="0">
              <a:spcBef>
                <a:spcPct val="20000"/>
              </a:spcBef>
              <a:spcAft>
                <a:spcPct val="0"/>
              </a:spcAft>
              <a:buChar char="»"/>
              <a:defRPr sz="1600">
                <a:solidFill>
                  <a:srgbClr val="CC0099"/>
                </a:solidFill>
                <a:latin typeface="Comic Sans MS" panose="030F0702030302020204" pitchFamily="66" charset="0"/>
              </a:defRPr>
            </a:lvl9pPr>
          </a:lstStyle>
          <a:p>
            <a:pPr eaLnBrk="1" hangingPunct="1">
              <a:spcBef>
                <a:spcPct val="0"/>
              </a:spcBef>
              <a:buFontTx/>
              <a:buNone/>
            </a:pPr>
            <a:r>
              <a:rPr lang="en-US" altLang="en-US" sz="1600">
                <a:solidFill>
                  <a:srgbClr val="000099"/>
                </a:solidFill>
                <a:latin typeface="Arial" panose="020B0604020202020204" pitchFamily="34" charset="0"/>
              </a:rPr>
              <a:t>NbTi cable</a:t>
            </a:r>
          </a:p>
          <a:p>
            <a:pPr eaLnBrk="1" hangingPunct="1">
              <a:spcBef>
                <a:spcPct val="0"/>
              </a:spcBef>
              <a:buFontTx/>
              <a:buNone/>
            </a:pPr>
            <a:r>
              <a:rPr lang="en-US" altLang="en-US" sz="1600">
                <a:solidFill>
                  <a:srgbClr val="000099"/>
                </a:solidFill>
                <a:latin typeface="Arial" panose="020B0604020202020204" pitchFamily="34" charset="0"/>
              </a:rPr>
              <a:t>simple &amp; </a:t>
            </a:r>
          </a:p>
          <a:p>
            <a:pPr eaLnBrk="1" hangingPunct="1">
              <a:spcBef>
                <a:spcPct val="0"/>
              </a:spcBef>
              <a:buFontTx/>
              <a:buNone/>
            </a:pPr>
            <a:r>
              <a:rPr lang="en-US" altLang="en-US" sz="1600">
                <a:solidFill>
                  <a:srgbClr val="000099"/>
                </a:solidFill>
                <a:latin typeface="Arial" panose="020B0604020202020204" pitchFamily="34" charset="0"/>
              </a:rPr>
              <a:t>cheap</a:t>
            </a:r>
          </a:p>
        </p:txBody>
      </p:sp>
      <p:sp>
        <p:nvSpPr>
          <p:cNvPr id="31755" name="TextBox 7"/>
          <p:cNvSpPr txBox="1">
            <a:spLocks noChangeArrowheads="1"/>
          </p:cNvSpPr>
          <p:nvPr/>
        </p:nvSpPr>
        <p:spPr bwMode="auto">
          <a:xfrm>
            <a:off x="7239000" y="5486400"/>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
              <a:defRPr sz="2400">
                <a:solidFill>
                  <a:schemeClr val="tx1"/>
                </a:solidFill>
                <a:latin typeface="Comic Sans MS" panose="030F0702030302020204" pitchFamily="66" charset="0"/>
              </a:defRPr>
            </a:lvl1pPr>
            <a:lvl2pPr marL="742950" indent="-285750" eaLnBrk="0" hangingPunct="0">
              <a:spcBef>
                <a:spcPct val="20000"/>
              </a:spcBef>
              <a:buFont typeface="Wingdings" panose="05000000000000000000" pitchFamily="2" charset="2"/>
              <a:buChar char="Ø"/>
              <a:defRPr sz="2000">
                <a:solidFill>
                  <a:schemeClr val="accent2"/>
                </a:solidFill>
                <a:latin typeface="Comic Sans MS" panose="030F0702030302020204" pitchFamily="66" charset="0"/>
              </a:defRPr>
            </a:lvl2pPr>
            <a:lvl3pPr marL="1143000" indent="-228600" eaLnBrk="0" hangingPunct="0">
              <a:spcBef>
                <a:spcPct val="20000"/>
              </a:spcBef>
              <a:buChar char="•"/>
              <a:defRPr sz="2400">
                <a:solidFill>
                  <a:srgbClr val="CC0000"/>
                </a:solidFill>
                <a:latin typeface="Comic Sans MS" panose="030F0702030302020204" pitchFamily="66" charset="0"/>
              </a:defRPr>
            </a:lvl3pPr>
            <a:lvl4pPr marL="1600200" indent="-228600" eaLnBrk="0" hangingPunct="0">
              <a:spcBef>
                <a:spcPct val="20000"/>
              </a:spcBef>
              <a:buChar char="–"/>
              <a:defRPr sz="2000">
                <a:solidFill>
                  <a:srgbClr val="008000"/>
                </a:solidFill>
                <a:latin typeface="Comic Sans MS" panose="030F0702030302020204" pitchFamily="66" charset="0"/>
              </a:defRPr>
            </a:lvl4pPr>
            <a:lvl5pPr marL="2057400" indent="-228600" eaLnBrk="0" hangingPunct="0">
              <a:spcBef>
                <a:spcPct val="20000"/>
              </a:spcBef>
              <a:buChar char="»"/>
              <a:defRPr sz="1600">
                <a:solidFill>
                  <a:srgbClr val="CC0099"/>
                </a:solidFill>
                <a:latin typeface="Comic Sans MS" panose="030F0702030302020204" pitchFamily="66" charset="0"/>
              </a:defRPr>
            </a:lvl5pPr>
            <a:lvl6pPr marL="2514600" indent="-228600" eaLnBrk="0" fontAlgn="base" hangingPunct="0">
              <a:spcBef>
                <a:spcPct val="20000"/>
              </a:spcBef>
              <a:spcAft>
                <a:spcPct val="0"/>
              </a:spcAft>
              <a:buChar char="»"/>
              <a:defRPr sz="1600">
                <a:solidFill>
                  <a:srgbClr val="CC0099"/>
                </a:solidFill>
                <a:latin typeface="Comic Sans MS" panose="030F0702030302020204" pitchFamily="66" charset="0"/>
              </a:defRPr>
            </a:lvl6pPr>
            <a:lvl7pPr marL="2971800" indent="-228600" eaLnBrk="0" fontAlgn="base" hangingPunct="0">
              <a:spcBef>
                <a:spcPct val="20000"/>
              </a:spcBef>
              <a:spcAft>
                <a:spcPct val="0"/>
              </a:spcAft>
              <a:buChar char="»"/>
              <a:defRPr sz="1600">
                <a:solidFill>
                  <a:srgbClr val="CC0099"/>
                </a:solidFill>
                <a:latin typeface="Comic Sans MS" panose="030F0702030302020204" pitchFamily="66" charset="0"/>
              </a:defRPr>
            </a:lvl7pPr>
            <a:lvl8pPr marL="3429000" indent="-228600" eaLnBrk="0" fontAlgn="base" hangingPunct="0">
              <a:spcBef>
                <a:spcPct val="20000"/>
              </a:spcBef>
              <a:spcAft>
                <a:spcPct val="0"/>
              </a:spcAft>
              <a:buChar char="»"/>
              <a:defRPr sz="1600">
                <a:solidFill>
                  <a:srgbClr val="CC0099"/>
                </a:solidFill>
                <a:latin typeface="Comic Sans MS" panose="030F0702030302020204" pitchFamily="66" charset="0"/>
              </a:defRPr>
            </a:lvl8pPr>
            <a:lvl9pPr marL="3886200" indent="-228600" eaLnBrk="0" fontAlgn="base" hangingPunct="0">
              <a:spcBef>
                <a:spcPct val="20000"/>
              </a:spcBef>
              <a:spcAft>
                <a:spcPct val="0"/>
              </a:spcAft>
              <a:buChar char="»"/>
              <a:defRPr sz="1600">
                <a:solidFill>
                  <a:srgbClr val="CC0099"/>
                </a:solidFill>
                <a:latin typeface="Comic Sans MS" panose="030F0702030302020204" pitchFamily="66" charset="0"/>
              </a:defRPr>
            </a:lvl9pPr>
          </a:lstStyle>
          <a:p>
            <a:pPr eaLnBrk="1" hangingPunct="1">
              <a:spcBef>
                <a:spcPct val="0"/>
              </a:spcBef>
              <a:buFontTx/>
              <a:buNone/>
            </a:pPr>
            <a:r>
              <a:rPr lang="en-US" altLang="en-US" sz="1600">
                <a:solidFill>
                  <a:srgbClr val="000099"/>
                </a:solidFill>
                <a:latin typeface="Arial" panose="020B0604020202020204" pitchFamily="34" charset="0"/>
              </a:rPr>
              <a:t>NbTi cable</a:t>
            </a:r>
          </a:p>
          <a:p>
            <a:pPr eaLnBrk="1" hangingPunct="1">
              <a:spcBef>
                <a:spcPct val="0"/>
              </a:spcBef>
              <a:buFontTx/>
              <a:buNone/>
            </a:pPr>
            <a:r>
              <a:rPr lang="en-US" altLang="en-US" sz="1600">
                <a:solidFill>
                  <a:srgbClr val="000099"/>
                </a:solidFill>
                <a:latin typeface="Arial" panose="020B0604020202020204" pitchFamily="34" charset="0"/>
              </a:rPr>
              <a:t>2K He </a:t>
            </a:r>
          </a:p>
          <a:p>
            <a:pPr eaLnBrk="1" hangingPunct="1">
              <a:spcBef>
                <a:spcPct val="0"/>
              </a:spcBef>
              <a:buFontTx/>
              <a:buNone/>
            </a:pPr>
            <a:r>
              <a:rPr lang="en-US" altLang="en-US" sz="1600">
                <a:solidFill>
                  <a:srgbClr val="000099"/>
                </a:solidFill>
                <a:latin typeface="Arial" panose="020B0604020202020204" pitchFamily="34" charset="0"/>
              </a:rPr>
              <a:t>two bores</a:t>
            </a:r>
          </a:p>
        </p:txBody>
      </p:sp>
      <p:sp>
        <p:nvSpPr>
          <p:cNvPr id="14" name="TextBox 7"/>
          <p:cNvSpPr txBox="1">
            <a:spLocks noChangeArrowheads="1"/>
          </p:cNvSpPr>
          <p:nvPr/>
        </p:nvSpPr>
        <p:spPr bwMode="auto">
          <a:xfrm>
            <a:off x="228600" y="1524000"/>
            <a:ext cx="990600" cy="461963"/>
          </a:xfrm>
          <a:prstGeom prst="rect">
            <a:avLst/>
          </a:prstGeom>
          <a:noFill/>
          <a:ln w="9525">
            <a:noFill/>
            <a:miter lim="800000"/>
            <a:headEnd/>
            <a:tailEnd/>
          </a:ln>
        </p:spPr>
        <p:txBody>
          <a:bodyPr>
            <a:spAutoFit/>
          </a:bodyPr>
          <a:lstStyle/>
          <a:p>
            <a:pPr>
              <a:defRPr/>
            </a:pPr>
            <a:r>
              <a:rPr lang="en-US" b="1" dirty="0">
                <a:solidFill>
                  <a:srgbClr val="C00000"/>
                </a:solidFill>
                <a:effectLst>
                  <a:outerShdw blurRad="38100" dist="38100" dir="2700000" algn="tl">
                    <a:srgbClr val="000000">
                      <a:alpha val="43137"/>
                    </a:srgbClr>
                  </a:outerShdw>
                </a:effectLst>
              </a:rPr>
              <a:t>4.5T</a:t>
            </a:r>
          </a:p>
        </p:txBody>
      </p:sp>
      <p:sp>
        <p:nvSpPr>
          <p:cNvPr id="15" name="TextBox 7"/>
          <p:cNvSpPr txBox="1">
            <a:spLocks noChangeArrowheads="1"/>
          </p:cNvSpPr>
          <p:nvPr/>
        </p:nvSpPr>
        <p:spPr bwMode="auto">
          <a:xfrm>
            <a:off x="7239000" y="838200"/>
            <a:ext cx="990600" cy="461963"/>
          </a:xfrm>
          <a:prstGeom prst="rect">
            <a:avLst/>
          </a:prstGeom>
          <a:noFill/>
          <a:ln w="9525">
            <a:noFill/>
            <a:miter lim="800000"/>
            <a:headEnd/>
            <a:tailEnd/>
          </a:ln>
        </p:spPr>
        <p:txBody>
          <a:bodyPr>
            <a:spAutoFit/>
          </a:bodyPr>
          <a:lstStyle/>
          <a:p>
            <a:pPr>
              <a:defRPr/>
            </a:pPr>
            <a:r>
              <a:rPr lang="en-US" b="1" dirty="0">
                <a:solidFill>
                  <a:srgbClr val="C00000"/>
                </a:solidFill>
                <a:effectLst>
                  <a:outerShdw blurRad="38100" dist="38100" dir="2700000" algn="tl">
                    <a:srgbClr val="000000">
                      <a:alpha val="43137"/>
                    </a:srgbClr>
                  </a:outerShdw>
                </a:effectLst>
              </a:rPr>
              <a:t>8.3T</a:t>
            </a:r>
          </a:p>
        </p:txBody>
      </p:sp>
      <p:sp>
        <p:nvSpPr>
          <p:cNvPr id="16" name="TextBox 7"/>
          <p:cNvSpPr txBox="1">
            <a:spLocks noChangeArrowheads="1"/>
          </p:cNvSpPr>
          <p:nvPr/>
        </p:nvSpPr>
        <p:spPr bwMode="auto">
          <a:xfrm>
            <a:off x="4800600" y="1524000"/>
            <a:ext cx="990600" cy="461963"/>
          </a:xfrm>
          <a:prstGeom prst="rect">
            <a:avLst/>
          </a:prstGeom>
          <a:noFill/>
          <a:ln w="9525">
            <a:noFill/>
            <a:miter lim="800000"/>
            <a:headEnd/>
            <a:tailEnd/>
          </a:ln>
        </p:spPr>
        <p:txBody>
          <a:bodyPr>
            <a:spAutoFit/>
          </a:bodyPr>
          <a:lstStyle/>
          <a:p>
            <a:pPr>
              <a:defRPr/>
            </a:pPr>
            <a:r>
              <a:rPr lang="en-US" b="1" dirty="0">
                <a:solidFill>
                  <a:srgbClr val="C00000"/>
                </a:solidFill>
                <a:effectLst>
                  <a:outerShdw blurRad="38100" dist="38100" dir="2700000" algn="tl">
                    <a:srgbClr val="000000">
                      <a:alpha val="43137"/>
                    </a:srgbClr>
                  </a:outerShdw>
                </a:effectLst>
              </a:rPr>
              <a:t>3.5T</a:t>
            </a:r>
          </a:p>
        </p:txBody>
      </p:sp>
      <p:sp>
        <p:nvSpPr>
          <p:cNvPr id="17" name="TextBox 7"/>
          <p:cNvSpPr txBox="1">
            <a:spLocks noChangeArrowheads="1"/>
          </p:cNvSpPr>
          <p:nvPr/>
        </p:nvSpPr>
        <p:spPr bwMode="auto">
          <a:xfrm>
            <a:off x="2362200" y="1524000"/>
            <a:ext cx="990600" cy="461963"/>
          </a:xfrm>
          <a:prstGeom prst="rect">
            <a:avLst/>
          </a:prstGeom>
          <a:noFill/>
          <a:ln w="9525">
            <a:noFill/>
            <a:miter lim="800000"/>
            <a:headEnd/>
            <a:tailEnd/>
          </a:ln>
        </p:spPr>
        <p:txBody>
          <a:bodyPr>
            <a:spAutoFit/>
          </a:bodyPr>
          <a:lstStyle/>
          <a:p>
            <a:pPr>
              <a:defRPr/>
            </a:pPr>
            <a:r>
              <a:rPr lang="en-US" b="1" dirty="0">
                <a:solidFill>
                  <a:srgbClr val="C00000"/>
                </a:solidFill>
                <a:effectLst>
                  <a:outerShdw blurRad="38100" dist="38100" dir="2700000" algn="tl">
                    <a:srgbClr val="000000">
                      <a:alpha val="43137"/>
                    </a:srgbClr>
                  </a:outerShdw>
                </a:effectLst>
              </a:rPr>
              <a:t>5.3T</a:t>
            </a:r>
          </a:p>
        </p:txBody>
      </p:sp>
      <p:sp>
        <p:nvSpPr>
          <p:cNvPr id="5" name="Footer Placeholder 4"/>
          <p:cNvSpPr>
            <a:spLocks noGrp="1"/>
          </p:cNvSpPr>
          <p:nvPr>
            <p:ph type="ftr" sz="quarter" idx="11"/>
          </p:nvPr>
        </p:nvSpPr>
        <p:spPr/>
        <p:txBody>
          <a:bodyPr/>
          <a:lstStyle/>
          <a:p>
            <a:pPr>
              <a:defRPr/>
            </a:pPr>
            <a:r>
              <a:rPr lang="en-US" b="1"/>
              <a:t>MuColl'25 | Colliders VS1</a:t>
            </a:r>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19</a:t>
            </a:fld>
            <a:endParaRPr lang="en-US" altLang="en-US"/>
          </a:p>
        </p:txBody>
      </p:sp>
    </p:spTree>
    <p:extLst>
      <p:ext uri="{BB962C8B-B14F-4D97-AF65-F5344CB8AC3E}">
        <p14:creationId xmlns:p14="http://schemas.microsoft.com/office/powerpoint/2010/main" val="3141972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817E3-AD97-9A9B-E4FC-20AD02D355CF}"/>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A9D3A4D6-742D-2A01-3C7F-A38B2BF11D47}"/>
              </a:ext>
            </a:extLst>
          </p:cNvPr>
          <p:cNvSpPr>
            <a:spLocks noGrp="1"/>
          </p:cNvSpPr>
          <p:nvPr>
            <p:ph type="ftr" sz="quarter" idx="11"/>
          </p:nvPr>
        </p:nvSpPr>
        <p:spPr>
          <a:xfrm>
            <a:off x="609601" y="6565104"/>
            <a:ext cx="6128030" cy="222436"/>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MuColl'25 | Colliders VS1</a:t>
            </a:r>
          </a:p>
        </p:txBody>
      </p:sp>
      <p:sp>
        <p:nvSpPr>
          <p:cNvPr id="6" name="Slide Number Placeholder 5">
            <a:extLst>
              <a:ext uri="{FF2B5EF4-FFF2-40B4-BE49-F238E27FC236}">
                <a16:creationId xmlns:a16="http://schemas.microsoft.com/office/drawing/2014/main" id="{916C0677-F3D6-C93A-929D-705E6D28AAE5}"/>
              </a:ext>
            </a:extLst>
          </p:cNvPr>
          <p:cNvSpPr>
            <a:spLocks noGrp="1"/>
          </p:cNvSpPr>
          <p:nvPr>
            <p:ph type="sldNum" sz="quarter" idx="12"/>
          </p:nvPr>
        </p:nvSpPr>
        <p:spPr/>
        <p:txBody>
          <a:bodyPr/>
          <a:lstStyle/>
          <a:p>
            <a:fld id="{FB881E7D-5A17-EB4A-B013-04381A7C357D}" type="slidenum">
              <a:rPr lang="en-US" smtClean="0"/>
              <a:t>2</a:t>
            </a:fld>
            <a:endParaRPr lang="en-US"/>
          </a:p>
        </p:txBody>
      </p:sp>
      <p:sp>
        <p:nvSpPr>
          <p:cNvPr id="10" name="Title 9">
            <a:extLst>
              <a:ext uri="{FF2B5EF4-FFF2-40B4-BE49-F238E27FC236}">
                <a16:creationId xmlns:a16="http://schemas.microsoft.com/office/drawing/2014/main" id="{1B22B66E-FD33-3654-4DFE-CF94C1A0A3F4}"/>
              </a:ext>
            </a:extLst>
          </p:cNvPr>
          <p:cNvSpPr>
            <a:spLocks noGrp="1"/>
          </p:cNvSpPr>
          <p:nvPr>
            <p:ph type="title"/>
          </p:nvPr>
        </p:nvSpPr>
        <p:spPr>
          <a:xfrm>
            <a:off x="0" y="-213936"/>
            <a:ext cx="9045701" cy="1261150"/>
          </a:xfrm>
        </p:spPr>
        <p:txBody>
          <a:bodyPr>
            <a:normAutofit/>
          </a:bodyPr>
          <a:lstStyle/>
          <a:p>
            <a:pPr algn="ctr"/>
            <a:r>
              <a:rPr lang="en-US" sz="4000" dirty="0">
                <a:solidFill>
                  <a:srgbClr val="C00000"/>
                </a:solidFill>
              </a:rPr>
              <a:t>Day 1: </a:t>
            </a:r>
            <a:r>
              <a:rPr lang="en-US" sz="4000" dirty="0">
                <a:solidFill>
                  <a:schemeClr val="tx1"/>
                </a:solidFill>
              </a:rPr>
              <a:t>General</a:t>
            </a:r>
          </a:p>
        </p:txBody>
      </p:sp>
      <p:sp>
        <p:nvSpPr>
          <p:cNvPr id="11" name="TextBox 10">
            <a:extLst>
              <a:ext uri="{FF2B5EF4-FFF2-40B4-BE49-F238E27FC236}">
                <a16:creationId xmlns:a16="http://schemas.microsoft.com/office/drawing/2014/main" id="{65D6700B-44A0-5430-D5E4-2B36F2F5403D}"/>
              </a:ext>
            </a:extLst>
          </p:cNvPr>
          <p:cNvSpPr txBox="1"/>
          <p:nvPr/>
        </p:nvSpPr>
        <p:spPr>
          <a:xfrm>
            <a:off x="228600" y="1160962"/>
            <a:ext cx="8216847" cy="1384995"/>
          </a:xfrm>
          <a:prstGeom prst="rect">
            <a:avLst/>
          </a:prstGeom>
          <a:noFill/>
        </p:spPr>
        <p:txBody>
          <a:bodyPr wrap="square">
            <a:spAutoFit/>
          </a:bodyPr>
          <a:lstStyle/>
          <a:p>
            <a:r>
              <a:rPr lang="en-US" sz="4000" b="1" u="sng" dirty="0">
                <a:solidFill>
                  <a:srgbClr val="1B13C3"/>
                </a:solidFill>
                <a:effectLst>
                  <a:outerShdw blurRad="38100" dist="38100" dir="2700000" algn="tl">
                    <a:srgbClr val="000000">
                      <a:alpha val="43137"/>
                    </a:srgbClr>
                  </a:outerShdw>
                </a:effectLst>
              </a:rPr>
              <a:t>Lecture 1   </a:t>
            </a:r>
            <a:r>
              <a:rPr lang="en-US" sz="4000" b="1" dirty="0">
                <a:solidFill>
                  <a:srgbClr val="1B13C3"/>
                </a:solidFill>
                <a:effectLst>
                  <a:outerShdw blurRad="38100" dist="38100" dir="2700000" algn="tl">
                    <a:srgbClr val="000000">
                      <a:alpha val="43137"/>
                    </a:srgbClr>
                  </a:outerShdw>
                </a:effectLst>
              </a:rPr>
              <a:t>Colliders  - </a:t>
            </a:r>
            <a:r>
              <a:rPr lang="en-US" sz="4000" b="1" dirty="0" err="1">
                <a:solidFill>
                  <a:srgbClr val="1B13C3"/>
                </a:solidFill>
                <a:effectLst>
                  <a:outerShdw blurRad="38100" dist="38100" dir="2700000" algn="tl">
                    <a:srgbClr val="000000">
                      <a:alpha val="43137"/>
                    </a:srgbClr>
                  </a:outerShdw>
                </a:effectLst>
              </a:rPr>
              <a:t>V.Shiltsev</a:t>
            </a:r>
            <a:r>
              <a:rPr lang="en-US" sz="4000" b="1" dirty="0">
                <a:solidFill>
                  <a:srgbClr val="1B13C3"/>
                </a:solidFill>
                <a:effectLst>
                  <a:outerShdw blurRad="38100" dist="38100" dir="2700000" algn="tl">
                    <a:srgbClr val="000000">
                      <a:alpha val="43137"/>
                    </a:srgbClr>
                  </a:outerShdw>
                </a:effectLst>
              </a:rPr>
              <a:t> (NIU)</a:t>
            </a:r>
            <a:endParaRPr lang="en-US" sz="4000" dirty="0">
              <a:solidFill>
                <a:srgbClr val="0070C0"/>
              </a:solidFill>
              <a:effectLst>
                <a:outerShdw blurRad="38100" dist="38100" dir="2700000" algn="tl">
                  <a:srgbClr val="000000">
                    <a:alpha val="43137"/>
                  </a:srgbClr>
                </a:outerShdw>
              </a:effectLst>
            </a:endParaRPr>
          </a:p>
          <a:p>
            <a:endParaRPr lang="en-US" sz="4400" dirty="0">
              <a:solidFill>
                <a:srgbClr val="0070C0"/>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6D2D8CBB-627F-18D6-2417-82964F1D849D}"/>
              </a:ext>
            </a:extLst>
          </p:cNvPr>
          <p:cNvSpPr txBox="1"/>
          <p:nvPr/>
        </p:nvSpPr>
        <p:spPr>
          <a:xfrm>
            <a:off x="228599" y="2342906"/>
            <a:ext cx="8817101" cy="2554545"/>
          </a:xfrm>
          <a:prstGeom prst="rect">
            <a:avLst/>
          </a:prstGeom>
          <a:noFill/>
        </p:spPr>
        <p:txBody>
          <a:bodyPr wrap="square">
            <a:spAutoFit/>
          </a:bodyPr>
          <a:lstStyle/>
          <a:p>
            <a:r>
              <a:rPr lang="en-US" sz="4000" b="1" u="sng" dirty="0">
                <a:solidFill>
                  <a:srgbClr val="1911B3"/>
                </a:solidFill>
                <a:effectLst>
                  <a:outerShdw blurRad="38100" dist="38100" dir="2700000" algn="tl">
                    <a:srgbClr val="000000">
                      <a:alpha val="43137"/>
                    </a:srgbClr>
                  </a:outerShdw>
                </a:effectLst>
              </a:rPr>
              <a:t>Lecture 2  </a:t>
            </a:r>
            <a:r>
              <a:rPr lang="en-US" sz="4000" b="1" dirty="0">
                <a:solidFill>
                  <a:srgbClr val="1911B3"/>
                </a:solidFill>
                <a:effectLst>
                  <a:outerShdw blurRad="38100" dist="38100" dir="2700000" algn="tl">
                    <a:srgbClr val="000000">
                      <a:alpha val="43137"/>
                    </a:srgbClr>
                  </a:outerShdw>
                </a:effectLst>
              </a:rPr>
              <a:t>Beam Optics – </a:t>
            </a:r>
            <a:r>
              <a:rPr lang="en-US" sz="4000" b="1" dirty="0" err="1">
                <a:solidFill>
                  <a:srgbClr val="1911B3"/>
                </a:solidFill>
                <a:effectLst>
                  <a:outerShdw blurRad="38100" dist="38100" dir="2700000" algn="tl">
                    <a:srgbClr val="000000">
                      <a:alpha val="43137"/>
                    </a:srgbClr>
                  </a:outerShdw>
                </a:effectLst>
              </a:rPr>
              <a:t>J.Eldred</a:t>
            </a:r>
            <a:r>
              <a:rPr lang="en-US" sz="4000" b="1" dirty="0">
                <a:solidFill>
                  <a:srgbClr val="1911B3"/>
                </a:solidFill>
                <a:effectLst>
                  <a:outerShdw blurRad="38100" dist="38100" dir="2700000" algn="tl">
                    <a:srgbClr val="000000">
                      <a:alpha val="43137"/>
                    </a:srgbClr>
                  </a:outerShdw>
                </a:effectLst>
              </a:rPr>
              <a:t> (FNAL)</a:t>
            </a:r>
            <a:endParaRPr lang="en-US" sz="4000" dirty="0">
              <a:solidFill>
                <a:srgbClr val="0070C0"/>
              </a:solidFill>
              <a:effectLst>
                <a:outerShdw blurRad="38100" dist="38100" dir="2700000" algn="tl">
                  <a:srgbClr val="000000">
                    <a:alpha val="43137"/>
                  </a:srgbClr>
                </a:outerShdw>
              </a:effectLst>
            </a:endParaRPr>
          </a:p>
          <a:p>
            <a:endParaRPr lang="en-US" sz="4000" dirty="0">
              <a:solidFill>
                <a:srgbClr val="0070C0"/>
              </a:solidFill>
              <a:effectLst>
                <a:outerShdw blurRad="38100" dist="38100" dir="2700000" algn="tl">
                  <a:srgbClr val="000000">
                    <a:alpha val="43137"/>
                  </a:srgbClr>
                </a:outerShdw>
              </a:effectLst>
            </a:endParaRPr>
          </a:p>
          <a:p>
            <a:r>
              <a:rPr lang="en-US" sz="4000" b="1" u="sng" dirty="0">
                <a:solidFill>
                  <a:srgbClr val="1911B3"/>
                </a:solidFill>
                <a:effectLst>
                  <a:outerShdw blurRad="38100" dist="38100" dir="2700000" algn="tl">
                    <a:srgbClr val="000000">
                      <a:alpha val="43137"/>
                    </a:srgbClr>
                  </a:outerShdw>
                </a:effectLst>
              </a:rPr>
              <a:t>Lecture 3</a:t>
            </a:r>
            <a:r>
              <a:rPr lang="en-US" sz="4000" dirty="0">
                <a:solidFill>
                  <a:srgbClr val="0070C0"/>
                </a:solidFill>
                <a:effectLst>
                  <a:outerShdw blurRad="38100" dist="38100" dir="2700000" algn="tl">
                    <a:srgbClr val="000000">
                      <a:alpha val="43137"/>
                    </a:srgbClr>
                  </a:outerShdw>
                </a:effectLst>
              </a:rPr>
              <a:t>	 </a:t>
            </a:r>
            <a:r>
              <a:rPr lang="en-US" sz="4000" b="1" dirty="0">
                <a:solidFill>
                  <a:srgbClr val="1911B3"/>
                </a:solidFill>
                <a:effectLst>
                  <a:outerShdw blurRad="38100" dist="38100" dir="2700000" algn="tl">
                    <a:srgbClr val="000000">
                      <a:alpha val="43137"/>
                    </a:srgbClr>
                  </a:outerShdw>
                </a:effectLst>
              </a:rPr>
              <a:t>Beam Dynamics – </a:t>
            </a:r>
            <a:r>
              <a:rPr lang="en-US" sz="4000" b="1" dirty="0" err="1">
                <a:solidFill>
                  <a:srgbClr val="1911B3"/>
                </a:solidFill>
                <a:effectLst>
                  <a:outerShdw blurRad="38100" dist="38100" dir="2700000" algn="tl">
                    <a:srgbClr val="000000">
                      <a:alpha val="43137"/>
                    </a:srgbClr>
                  </a:outerShdw>
                </a:effectLst>
              </a:rPr>
              <a:t>V.Shiltsev</a:t>
            </a:r>
            <a:r>
              <a:rPr lang="en-US" sz="4000" dirty="0">
                <a:effectLst>
                  <a:outerShdw blurRad="38100" dist="38100" dir="2700000" algn="tl">
                    <a:srgbClr val="000000">
                      <a:alpha val="43137"/>
                    </a:srgbClr>
                  </a:outerShdw>
                </a:effectLst>
              </a:rPr>
              <a:t>	</a:t>
            </a:r>
          </a:p>
        </p:txBody>
      </p:sp>
      <p:sp>
        <p:nvSpPr>
          <p:cNvPr id="2" name="TextBox 1">
            <a:extLst>
              <a:ext uri="{FF2B5EF4-FFF2-40B4-BE49-F238E27FC236}">
                <a16:creationId xmlns:a16="http://schemas.microsoft.com/office/drawing/2014/main" id="{4DCA2E68-0173-64D7-951B-152125AF12F3}"/>
              </a:ext>
            </a:extLst>
          </p:cNvPr>
          <p:cNvSpPr txBox="1"/>
          <p:nvPr/>
        </p:nvSpPr>
        <p:spPr>
          <a:xfrm>
            <a:off x="179450" y="4885092"/>
            <a:ext cx="8686799" cy="1877437"/>
          </a:xfrm>
          <a:prstGeom prst="rect">
            <a:avLst/>
          </a:prstGeom>
          <a:noFill/>
        </p:spPr>
        <p:txBody>
          <a:bodyPr wrap="square">
            <a:spAutoFit/>
          </a:bodyPr>
          <a:lstStyle/>
          <a:p>
            <a:r>
              <a:rPr lang="en-US" sz="3600" b="1" u="sng" dirty="0">
                <a:solidFill>
                  <a:schemeClr val="accent6"/>
                </a:solidFill>
                <a:effectLst>
                  <a:outerShdw blurRad="38100" dist="38100" dir="2700000" algn="tl">
                    <a:srgbClr val="000000">
                      <a:alpha val="43137"/>
                    </a:srgbClr>
                  </a:outerShdw>
                </a:effectLst>
              </a:rPr>
              <a:t>Homework: </a:t>
            </a:r>
            <a:r>
              <a:rPr lang="en-US" sz="3600" b="1" dirty="0">
                <a:solidFill>
                  <a:schemeClr val="accent6"/>
                </a:solidFill>
                <a:effectLst>
                  <a:outerShdw blurRad="38100" dist="38100" dir="2700000" algn="tl">
                    <a:srgbClr val="000000">
                      <a:alpha val="43137"/>
                    </a:srgbClr>
                  </a:outerShdw>
                </a:effectLst>
              </a:rPr>
              <a:t>~1 </a:t>
            </a:r>
            <a:r>
              <a:rPr lang="en-US" sz="3600" b="1" dirty="0" err="1">
                <a:solidFill>
                  <a:schemeClr val="accent6"/>
                </a:solidFill>
                <a:effectLst>
                  <a:outerShdw blurRad="38100" dist="38100" dir="2700000" algn="tl">
                    <a:srgbClr val="000000">
                      <a:alpha val="43137"/>
                    </a:srgbClr>
                  </a:outerShdw>
                </a:effectLst>
              </a:rPr>
              <a:t>hrs</a:t>
            </a:r>
            <a:r>
              <a:rPr lang="en-US" sz="3600" b="1" dirty="0">
                <a:solidFill>
                  <a:schemeClr val="accent6"/>
                </a:solidFill>
                <a:effectLst>
                  <a:outerShdw blurRad="38100" dist="38100" dir="2700000" algn="tl">
                    <a:srgbClr val="000000">
                      <a:alpha val="43137"/>
                    </a:srgbClr>
                  </a:outerShdw>
                </a:effectLst>
              </a:rPr>
              <a:t> in groups + 2 </a:t>
            </a:r>
            <a:r>
              <a:rPr lang="en-US" sz="3600" b="1" dirty="0" err="1">
                <a:solidFill>
                  <a:schemeClr val="accent6"/>
                </a:solidFill>
                <a:effectLst>
                  <a:outerShdw blurRad="38100" dist="38100" dir="2700000" algn="tl">
                    <a:srgbClr val="000000">
                      <a:alpha val="43137"/>
                    </a:srgbClr>
                  </a:outerShdw>
                </a:effectLst>
              </a:rPr>
              <a:t>hrs</a:t>
            </a:r>
            <a:r>
              <a:rPr lang="en-US" sz="3600" b="1" dirty="0">
                <a:solidFill>
                  <a:schemeClr val="accent6"/>
                </a:solidFill>
                <a:effectLst>
                  <a:outerShdw blurRad="38100" dist="38100" dir="2700000" algn="tl">
                    <a:srgbClr val="000000">
                      <a:alpha val="43137"/>
                    </a:srgbClr>
                  </a:outerShdw>
                </a:effectLst>
              </a:rPr>
              <a:t> together 		- </a:t>
            </a:r>
            <a:r>
              <a:rPr lang="en-US" sz="3600" b="1" dirty="0" err="1">
                <a:solidFill>
                  <a:schemeClr val="accent6"/>
                </a:solidFill>
                <a:effectLst>
                  <a:outerShdw blurRad="38100" dist="38100" dir="2700000" algn="tl">
                    <a:srgbClr val="000000">
                      <a:alpha val="43137"/>
                    </a:srgbClr>
                  </a:outerShdw>
                </a:effectLst>
              </a:rPr>
              <a:t>V.Shiltsev</a:t>
            </a:r>
            <a:r>
              <a:rPr lang="en-US" sz="3600" b="1" dirty="0">
                <a:solidFill>
                  <a:schemeClr val="accent6"/>
                </a:solidFill>
                <a:effectLst>
                  <a:outerShdw blurRad="38100" dist="38100" dir="2700000" algn="tl">
                    <a:srgbClr val="000000">
                      <a:alpha val="43137"/>
                    </a:srgbClr>
                  </a:outerShdw>
                </a:effectLst>
              </a:rPr>
              <a:t>, </a:t>
            </a:r>
            <a:r>
              <a:rPr lang="en-US" sz="3600" b="1" dirty="0" err="1">
                <a:solidFill>
                  <a:schemeClr val="accent6"/>
                </a:solidFill>
                <a:effectLst>
                  <a:outerShdw blurRad="38100" dist="38100" dir="2700000" algn="tl">
                    <a:srgbClr val="000000">
                      <a:alpha val="43137"/>
                    </a:srgbClr>
                  </a:outerShdw>
                </a:effectLst>
              </a:rPr>
              <a:t>J.Eldred</a:t>
            </a:r>
            <a:r>
              <a:rPr lang="en-US" sz="3600" b="1" dirty="0">
                <a:solidFill>
                  <a:schemeClr val="accent6"/>
                </a:solidFill>
                <a:effectLst>
                  <a:outerShdw blurRad="38100" dist="38100" dir="2700000" algn="tl">
                    <a:srgbClr val="000000">
                      <a:alpha val="43137"/>
                    </a:srgbClr>
                  </a:outerShdw>
                </a:effectLst>
              </a:rPr>
              <a:t>, </a:t>
            </a:r>
            <a:r>
              <a:rPr lang="en-US" sz="3600" b="1" dirty="0" err="1">
                <a:solidFill>
                  <a:schemeClr val="accent6"/>
                </a:solidFill>
                <a:effectLst>
                  <a:outerShdw blurRad="38100" dist="38100" dir="2700000" algn="tl">
                    <a:srgbClr val="000000">
                      <a:alpha val="43137"/>
                    </a:srgbClr>
                  </a:outerShdw>
                </a:effectLst>
              </a:rPr>
              <a:t>B.Simmons</a:t>
            </a:r>
            <a:r>
              <a:rPr lang="en-US" sz="3600" b="1" dirty="0">
                <a:solidFill>
                  <a:schemeClr val="accent6"/>
                </a:solidFill>
                <a:effectLst>
                  <a:outerShdw blurRad="38100" dist="38100" dir="2700000" algn="tl">
                    <a:srgbClr val="000000">
                      <a:alpha val="43137"/>
                    </a:srgbClr>
                  </a:outerShdw>
                </a:effectLst>
              </a:rPr>
              <a:t> (NIU)</a:t>
            </a:r>
            <a:endParaRPr lang="en-US" sz="3600" dirty="0">
              <a:solidFill>
                <a:schemeClr val="accent6"/>
              </a:solidFill>
              <a:effectLst>
                <a:outerShdw blurRad="38100" dist="38100" dir="2700000" algn="tl">
                  <a:srgbClr val="000000">
                    <a:alpha val="43137"/>
                  </a:srgbClr>
                </a:outerShdw>
              </a:effectLst>
            </a:endParaRPr>
          </a:p>
          <a:p>
            <a:endParaRPr lang="en-US" sz="4400"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52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FFCE-9CAB-43DB-AF74-FBCC69AF491E}"/>
              </a:ext>
            </a:extLst>
          </p:cNvPr>
          <p:cNvSpPr>
            <a:spLocks noGrp="1"/>
          </p:cNvSpPr>
          <p:nvPr>
            <p:ph type="title"/>
          </p:nvPr>
        </p:nvSpPr>
        <p:spPr/>
        <p:txBody>
          <a:bodyPr/>
          <a:lstStyle/>
          <a:p>
            <a:r>
              <a:rPr lang="en-US" dirty="0"/>
              <a:t>Key for Magnets: Current Density</a:t>
            </a:r>
          </a:p>
        </p:txBody>
      </p:sp>
      <p:sp>
        <p:nvSpPr>
          <p:cNvPr id="3" name="Content Placeholder 2">
            <a:extLst>
              <a:ext uri="{FF2B5EF4-FFF2-40B4-BE49-F238E27FC236}">
                <a16:creationId xmlns:a16="http://schemas.microsoft.com/office/drawing/2014/main" id="{EE479C13-8C1F-4EAD-8497-AF3C33294957}"/>
              </a:ext>
            </a:extLst>
          </p:cNvPr>
          <p:cNvSpPr>
            <a:spLocks noGrp="1"/>
          </p:cNvSpPr>
          <p:nvPr>
            <p:ph idx="1"/>
          </p:nvPr>
        </p:nvSpPr>
        <p:spPr>
          <a:xfrm>
            <a:off x="228600" y="5025296"/>
            <a:ext cx="4285735" cy="2277762"/>
          </a:xfrm>
        </p:spPr>
        <p:txBody>
          <a:bodyPr/>
          <a:lstStyle/>
          <a:p>
            <a:pPr marL="0" indent="0">
              <a:buNone/>
            </a:pPr>
            <a:r>
              <a:rPr lang="en-US" dirty="0"/>
              <a:t>Generation of a pure dipole </a:t>
            </a:r>
          </a:p>
          <a:p>
            <a:pPr marL="0" indent="0">
              <a:buNone/>
            </a:pPr>
            <a:r>
              <a:rPr lang="en-US" dirty="0"/>
              <a:t>by a </a:t>
            </a:r>
            <a:r>
              <a:rPr lang="en-US" i="1" dirty="0"/>
              <a:t>cos θ </a:t>
            </a:r>
            <a:r>
              <a:rPr lang="en-US" dirty="0"/>
              <a:t>current distribution</a:t>
            </a:r>
          </a:p>
        </p:txBody>
      </p:sp>
      <p:sp>
        <p:nvSpPr>
          <p:cNvPr id="4" name="Footer Placeholder 3">
            <a:extLst>
              <a:ext uri="{FF2B5EF4-FFF2-40B4-BE49-F238E27FC236}">
                <a16:creationId xmlns:a16="http://schemas.microsoft.com/office/drawing/2014/main" id="{4ED125A0-3DEB-41E8-BCBE-BD37D9EBABC7}"/>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FBD7ED3E-EE1B-4342-B0DF-ADDE52AA918B}"/>
              </a:ext>
            </a:extLst>
          </p:cNvPr>
          <p:cNvSpPr>
            <a:spLocks noGrp="1"/>
          </p:cNvSpPr>
          <p:nvPr>
            <p:ph type="sldNum" sz="quarter" idx="12"/>
          </p:nvPr>
        </p:nvSpPr>
        <p:spPr/>
        <p:txBody>
          <a:bodyPr/>
          <a:lstStyle/>
          <a:p>
            <a:fld id="{52E9C158-AEF1-41A2-A6CE-6F0BAB305EFD}" type="slidenum">
              <a:rPr lang="en-US" altLang="en-US" smtClean="0"/>
              <a:pPr/>
              <a:t>20</a:t>
            </a:fld>
            <a:endParaRPr lang="en-US" altLang="en-US"/>
          </a:p>
        </p:txBody>
      </p:sp>
      <p:pic>
        <p:nvPicPr>
          <p:cNvPr id="7" name="Picture 6">
            <a:extLst>
              <a:ext uri="{FF2B5EF4-FFF2-40B4-BE49-F238E27FC236}">
                <a16:creationId xmlns:a16="http://schemas.microsoft.com/office/drawing/2014/main" id="{D6625F92-A47B-48FE-8A56-D4CB859CEDCC}"/>
              </a:ext>
            </a:extLst>
          </p:cNvPr>
          <p:cNvPicPr>
            <a:picLocks noChangeAspect="1"/>
          </p:cNvPicPr>
          <p:nvPr/>
        </p:nvPicPr>
        <p:blipFill>
          <a:blip r:embed="rId2"/>
          <a:stretch>
            <a:fillRect/>
          </a:stretch>
        </p:blipFill>
        <p:spPr>
          <a:xfrm>
            <a:off x="99369" y="905773"/>
            <a:ext cx="4711528" cy="4106136"/>
          </a:xfrm>
          <a:prstGeom prst="rect">
            <a:avLst/>
          </a:prstGeom>
        </p:spPr>
      </p:pic>
      <p:sp>
        <p:nvSpPr>
          <p:cNvPr id="8" name="Content Placeholder 2">
            <a:extLst>
              <a:ext uri="{FF2B5EF4-FFF2-40B4-BE49-F238E27FC236}">
                <a16:creationId xmlns:a16="http://schemas.microsoft.com/office/drawing/2014/main" id="{E7823881-1C98-4B82-B70C-C2290A9F8F59}"/>
              </a:ext>
            </a:extLst>
          </p:cNvPr>
          <p:cNvSpPr txBox="1">
            <a:spLocks/>
          </p:cNvSpPr>
          <p:nvPr/>
        </p:nvSpPr>
        <p:spPr>
          <a:xfrm>
            <a:off x="4810897" y="984637"/>
            <a:ext cx="4285735" cy="2911860"/>
          </a:xfrm>
          <a:prstGeom prst="rect">
            <a:avLst/>
          </a:prstGeom>
        </p:spPr>
        <p:txBody>
          <a:bodyPr lIns="0" tIns="0" rIns="0" bIns="0"/>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51BF1"/>
                </a:solidFill>
                <a:effectLst>
                  <a:outerShdw blurRad="38100" dist="38100" dir="2700000" algn="tl">
                    <a:srgbClr val="000000">
                      <a:alpha val="43137"/>
                    </a:srgbClr>
                  </a:outerShdw>
                </a:effectLst>
              </a:rPr>
              <a:t>Scaling: </a:t>
            </a:r>
            <a:r>
              <a:rPr lang="en-US" i="1" dirty="0" err="1">
                <a:solidFill>
                  <a:srgbClr val="C00000"/>
                </a:solidFill>
                <a:highlight>
                  <a:srgbClr val="FFFF00"/>
                </a:highlight>
              </a:rPr>
              <a:t>B</a:t>
            </a:r>
            <a:r>
              <a:rPr lang="en-US" i="1" baseline="-25000" dirty="0" err="1">
                <a:solidFill>
                  <a:srgbClr val="C00000"/>
                </a:solidFill>
                <a:highlight>
                  <a:srgbClr val="FFFF00"/>
                </a:highlight>
              </a:rPr>
              <a:t>max</a:t>
            </a:r>
            <a:r>
              <a:rPr lang="en-US" i="1" dirty="0">
                <a:solidFill>
                  <a:srgbClr val="C00000"/>
                </a:solidFill>
                <a:highlight>
                  <a:srgbClr val="FFFF00"/>
                </a:highlight>
              </a:rPr>
              <a:t>~ J/Aperture</a:t>
            </a:r>
          </a:p>
          <a:p>
            <a:pPr marL="0" indent="0">
              <a:buFont typeface="Arial" panose="020B0604020202020204" pitchFamily="34" charset="0"/>
              <a:buNone/>
            </a:pPr>
            <a:r>
              <a:rPr lang="en-US" sz="2000" dirty="0"/>
              <a:t>(assume all </a:t>
            </a:r>
            <a:r>
              <a:rPr lang="en-US" sz="2000" i="1" dirty="0"/>
              <a:t>A</a:t>
            </a:r>
            <a:r>
              <a:rPr lang="en-US" sz="2000" dirty="0"/>
              <a:t> is filled by conductor)</a:t>
            </a:r>
          </a:p>
          <a:p>
            <a:pPr marL="0" indent="0">
              <a:buFont typeface="Arial" panose="020B0604020202020204" pitchFamily="34" charset="0"/>
              <a:buNone/>
            </a:pPr>
            <a:r>
              <a:rPr lang="en-US" i="1" dirty="0" err="1"/>
              <a:t>J~j</a:t>
            </a:r>
            <a:r>
              <a:rPr lang="en-US" i="1" dirty="0"/>
              <a:t>(current density) x A^2</a:t>
            </a:r>
          </a:p>
          <a:p>
            <a:pPr marL="0" indent="0">
              <a:buFont typeface="Arial" panose="020B0604020202020204" pitchFamily="34" charset="0"/>
              <a:buNone/>
            </a:pPr>
            <a:r>
              <a:rPr lang="en-US" b="1" i="1" dirty="0" err="1">
                <a:solidFill>
                  <a:srgbClr val="C00000"/>
                </a:solidFill>
                <a:effectLst>
                  <a:outerShdw blurRad="38100" dist="38100" dir="2700000" algn="tl">
                    <a:srgbClr val="000000">
                      <a:alpha val="43137"/>
                    </a:srgbClr>
                  </a:outerShdw>
                </a:effectLst>
                <a:highlight>
                  <a:srgbClr val="FFFF00"/>
                </a:highlight>
              </a:rPr>
              <a:t>B</a:t>
            </a:r>
            <a:r>
              <a:rPr lang="en-US" b="1" i="1" baseline="-25000" dirty="0" err="1">
                <a:solidFill>
                  <a:srgbClr val="C00000"/>
                </a:solidFill>
                <a:effectLst>
                  <a:outerShdw blurRad="38100" dist="38100" dir="2700000" algn="tl">
                    <a:srgbClr val="000000">
                      <a:alpha val="43137"/>
                    </a:srgbClr>
                  </a:outerShdw>
                </a:effectLst>
                <a:highlight>
                  <a:srgbClr val="FFFF00"/>
                </a:highlight>
              </a:rPr>
              <a:t>max</a:t>
            </a:r>
            <a:r>
              <a:rPr lang="en-US" b="1" i="1" dirty="0" err="1">
                <a:solidFill>
                  <a:srgbClr val="C00000"/>
                </a:solidFill>
                <a:effectLst>
                  <a:outerShdw blurRad="38100" dist="38100" dir="2700000" algn="tl">
                    <a:srgbClr val="000000">
                      <a:alpha val="43137"/>
                    </a:srgbClr>
                  </a:outerShdw>
                </a:effectLst>
                <a:highlight>
                  <a:srgbClr val="FFFF00"/>
                </a:highlight>
              </a:rPr>
              <a:t>~j</a:t>
            </a:r>
            <a:r>
              <a:rPr lang="en-US" b="1" i="1" dirty="0">
                <a:solidFill>
                  <a:srgbClr val="C00000"/>
                </a:solidFill>
                <a:effectLst>
                  <a:outerShdw blurRad="38100" dist="38100" dir="2700000" algn="tl">
                    <a:srgbClr val="000000">
                      <a:alpha val="43137"/>
                    </a:srgbClr>
                  </a:outerShdw>
                </a:effectLst>
                <a:highlight>
                  <a:srgbClr val="FFFF00"/>
                </a:highlight>
              </a:rPr>
              <a:t> x A</a:t>
            </a:r>
            <a:endParaRPr lang="en-US" b="1" dirty="0">
              <a:effectLst>
                <a:outerShdw blurRad="38100" dist="38100" dir="2700000" algn="tl">
                  <a:srgbClr val="000000">
                    <a:alpha val="43137"/>
                  </a:srgbClr>
                </a:outerShdw>
              </a:effectLst>
              <a:highlight>
                <a:srgbClr val="FFFF00"/>
              </a:highlight>
            </a:endParaRPr>
          </a:p>
          <a:p>
            <a:pPr marL="0" indent="0">
              <a:buFont typeface="Arial" panose="020B0604020202020204" pitchFamily="34" charset="0"/>
              <a:buNone/>
            </a:pPr>
            <a:r>
              <a:rPr lang="en-US" dirty="0"/>
              <a:t>but </a:t>
            </a:r>
            <a:r>
              <a:rPr lang="en-US" dirty="0">
                <a:solidFill>
                  <a:srgbClr val="C00000"/>
                </a:solidFill>
                <a:effectLst>
                  <a:outerShdw blurRad="38100" dist="38100" dir="2700000" algn="tl">
                    <a:srgbClr val="000000">
                      <a:alpha val="43137"/>
                    </a:srgbClr>
                  </a:outerShdw>
                </a:effectLst>
              </a:rPr>
              <a:t>Cost</a:t>
            </a:r>
            <a:r>
              <a:rPr lang="en-US" dirty="0">
                <a:solidFill>
                  <a:srgbClr val="C00000"/>
                </a:solidFill>
              </a:rPr>
              <a:t> </a:t>
            </a:r>
            <a:r>
              <a:rPr lang="en-US" i="1" dirty="0">
                <a:solidFill>
                  <a:srgbClr val="C00000"/>
                </a:solidFill>
              </a:rPr>
              <a:t>~A^2 </a:t>
            </a:r>
            <a:r>
              <a:rPr lang="en-US" dirty="0"/>
              <a:t>(cost of needed conductor) x length </a:t>
            </a:r>
            <a:r>
              <a:rPr lang="en-US" i="1" dirty="0"/>
              <a:t>~ A^2/B ~ </a:t>
            </a:r>
            <a:r>
              <a:rPr lang="en-US" b="1" i="1" dirty="0">
                <a:solidFill>
                  <a:srgbClr val="C00000"/>
                </a:solidFill>
                <a:effectLst>
                  <a:outerShdw blurRad="38100" dist="38100" dir="2700000" algn="tl">
                    <a:srgbClr val="000000">
                      <a:alpha val="43137"/>
                    </a:srgbClr>
                  </a:outerShdw>
                </a:effectLst>
                <a:highlight>
                  <a:srgbClr val="FFFF00"/>
                </a:highlight>
              </a:rPr>
              <a:t>~A/j</a:t>
            </a:r>
          </a:p>
        </p:txBody>
      </p:sp>
      <p:sp>
        <p:nvSpPr>
          <p:cNvPr id="10" name="TextBox 9">
            <a:extLst>
              <a:ext uri="{FF2B5EF4-FFF2-40B4-BE49-F238E27FC236}">
                <a16:creationId xmlns:a16="http://schemas.microsoft.com/office/drawing/2014/main" id="{93F9FF2C-F116-4481-A98F-7ED8DDA57152}"/>
              </a:ext>
            </a:extLst>
          </p:cNvPr>
          <p:cNvSpPr txBox="1"/>
          <p:nvPr/>
        </p:nvSpPr>
        <p:spPr>
          <a:xfrm>
            <a:off x="4447919" y="4050814"/>
            <a:ext cx="4596712" cy="2123658"/>
          </a:xfrm>
          <a:prstGeom prst="rect">
            <a:avLst/>
          </a:prstGeom>
          <a:noFill/>
        </p:spPr>
        <p:txBody>
          <a:bodyPr wrap="square">
            <a:spAutoFit/>
          </a:bodyPr>
          <a:lstStyle/>
          <a:p>
            <a:pPr marL="0" indent="0">
              <a:buFont typeface="Arial" panose="020B0604020202020204" pitchFamily="34" charset="0"/>
              <a:buNone/>
            </a:pPr>
            <a:r>
              <a:rPr lang="en-US" dirty="0"/>
              <a:t>Therefore, high(</a:t>
            </a:r>
            <a:r>
              <a:rPr lang="en-US" dirty="0" err="1"/>
              <a:t>est</a:t>
            </a:r>
            <a:r>
              <a:rPr lang="en-US" dirty="0"/>
              <a:t>) current density is needed to </a:t>
            </a:r>
            <a:r>
              <a:rPr lang="en-US" dirty="0" err="1"/>
              <a:t>maxizmize</a:t>
            </a:r>
            <a:r>
              <a:rPr lang="en-US" dirty="0"/>
              <a:t> B-field and </a:t>
            </a:r>
          </a:p>
          <a:p>
            <a:pPr marL="0" indent="0">
              <a:buFont typeface="Arial" panose="020B0604020202020204" pitchFamily="34" charset="0"/>
              <a:buNone/>
            </a:pPr>
            <a:r>
              <a:rPr lang="en-US" dirty="0"/>
              <a:t>minimize Cost </a:t>
            </a:r>
          </a:p>
          <a:p>
            <a:pPr marL="800100" lvl="1" indent="-342900">
              <a:buFont typeface="Arial" panose="020B0604020202020204" pitchFamily="34" charset="0"/>
              <a:buChar char="•"/>
            </a:pPr>
            <a:r>
              <a:rPr lang="en-US" sz="2000" dirty="0">
                <a:solidFill>
                  <a:srgbClr val="C00000"/>
                </a:solidFill>
              </a:rPr>
              <a:t>For room temperature copper     </a:t>
            </a:r>
            <a:r>
              <a:rPr lang="en-US" sz="2000" i="1" dirty="0">
                <a:solidFill>
                  <a:srgbClr val="C00000"/>
                </a:solidFill>
              </a:rPr>
              <a:t> j~(</a:t>
            </a:r>
            <a:r>
              <a:rPr lang="en-US" sz="2000" dirty="0">
                <a:solidFill>
                  <a:srgbClr val="C00000"/>
                </a:solidFill>
              </a:rPr>
              <a:t>1-10) A/mm^2</a:t>
            </a:r>
          </a:p>
          <a:p>
            <a:pPr marL="800100" lvl="1" indent="-342900">
              <a:buFont typeface="Arial" panose="020B0604020202020204" pitchFamily="34" charset="0"/>
              <a:buChar char="•"/>
            </a:pPr>
            <a:r>
              <a:rPr lang="en-US" sz="2000" dirty="0">
                <a:solidFill>
                  <a:srgbClr val="051BF1"/>
                </a:solidFill>
              </a:rPr>
              <a:t>For superconductors </a:t>
            </a:r>
            <a:r>
              <a:rPr lang="en-US" sz="2000" dirty="0">
                <a:solidFill>
                  <a:srgbClr val="051BF1"/>
                </a:solidFill>
                <a:sym typeface="Wingdings" panose="05000000000000000000" pitchFamily="2" charset="2"/>
              </a:rPr>
              <a:t> kA/mm^2</a:t>
            </a:r>
            <a:endParaRPr lang="en-US" sz="2000" dirty="0">
              <a:solidFill>
                <a:srgbClr val="051BF1"/>
              </a:solidFill>
            </a:endParaRPr>
          </a:p>
        </p:txBody>
      </p:sp>
    </p:spTree>
    <p:extLst>
      <p:ext uri="{BB962C8B-B14F-4D97-AF65-F5344CB8AC3E}">
        <p14:creationId xmlns:p14="http://schemas.microsoft.com/office/powerpoint/2010/main" val="1573112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584DF1-B990-4F8A-8115-47FE22C82FFE}"/>
              </a:ext>
            </a:extLst>
          </p:cNvPr>
          <p:cNvSpPr txBox="1"/>
          <p:nvPr/>
        </p:nvSpPr>
        <p:spPr>
          <a:xfrm>
            <a:off x="127983" y="4370216"/>
            <a:ext cx="4842557" cy="1938992"/>
          </a:xfrm>
          <a:prstGeom prst="rect">
            <a:avLst/>
          </a:prstGeom>
          <a:noFill/>
        </p:spPr>
        <p:txBody>
          <a:bodyPr wrap="square">
            <a:spAutoFit/>
          </a:bodyPr>
          <a:lstStyle/>
          <a:p>
            <a:r>
              <a:rPr lang="en-GB" dirty="0"/>
              <a:t>Record fields attained with dipole magnets of various configurations and dimensions, and either at liquid (4.2 K, red) or superfluid (1.9 K, blue) helium temperature. </a:t>
            </a:r>
          </a:p>
        </p:txBody>
      </p:sp>
      <p:pic>
        <p:nvPicPr>
          <p:cNvPr id="6" name="Picture 5" descr="Chart, scatter chart&#10;&#10;Description automatically generated">
            <a:extLst>
              <a:ext uri="{FF2B5EF4-FFF2-40B4-BE49-F238E27FC236}">
                <a16:creationId xmlns:a16="http://schemas.microsoft.com/office/drawing/2014/main" id="{BD0A9B75-785B-4344-B425-D6EDE341BA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2" y="1069463"/>
            <a:ext cx="5098523" cy="3010939"/>
          </a:xfrm>
          <a:prstGeom prst="rect">
            <a:avLst/>
          </a:prstGeom>
        </p:spPr>
      </p:pic>
      <p:sp>
        <p:nvSpPr>
          <p:cNvPr id="7" name="TextBox 6">
            <a:extLst>
              <a:ext uri="{FF2B5EF4-FFF2-40B4-BE49-F238E27FC236}">
                <a16:creationId xmlns:a16="http://schemas.microsoft.com/office/drawing/2014/main" id="{91FCBB3B-4F4B-4019-930F-2DAD18C523B8}"/>
              </a:ext>
            </a:extLst>
          </p:cNvPr>
          <p:cNvSpPr txBox="1"/>
          <p:nvPr/>
        </p:nvSpPr>
        <p:spPr>
          <a:xfrm>
            <a:off x="1779608" y="3089702"/>
            <a:ext cx="700833" cy="369332"/>
          </a:xfrm>
          <a:prstGeom prst="rect">
            <a:avLst/>
          </a:prstGeom>
          <a:noFill/>
        </p:spPr>
        <p:txBody>
          <a:bodyPr wrap="none" rtlCol="0">
            <a:spAutoFit/>
          </a:bodyPr>
          <a:lstStyle/>
          <a:p>
            <a:r>
              <a:rPr lang="en-US" sz="1800" b="1" dirty="0">
                <a:solidFill>
                  <a:srgbClr val="000099"/>
                </a:solidFill>
              </a:rPr>
              <a:t>Nb-</a:t>
            </a:r>
            <a:r>
              <a:rPr lang="en-US" sz="1800" b="1" dirty="0" err="1">
                <a:solidFill>
                  <a:srgbClr val="000099"/>
                </a:solidFill>
              </a:rPr>
              <a:t>Ti</a:t>
            </a:r>
            <a:endParaRPr lang="en-GB" sz="1800" b="1" dirty="0">
              <a:solidFill>
                <a:srgbClr val="000099"/>
              </a:solidFill>
            </a:endParaRPr>
          </a:p>
        </p:txBody>
      </p:sp>
      <p:sp>
        <p:nvSpPr>
          <p:cNvPr id="8" name="Oval 7">
            <a:extLst>
              <a:ext uri="{FF2B5EF4-FFF2-40B4-BE49-F238E27FC236}">
                <a16:creationId xmlns:a16="http://schemas.microsoft.com/office/drawing/2014/main" id="{C931B3A2-810D-4AD4-AF28-76720611AF55}"/>
              </a:ext>
            </a:extLst>
          </p:cNvPr>
          <p:cNvSpPr/>
          <p:nvPr/>
        </p:nvSpPr>
        <p:spPr>
          <a:xfrm rot="20717331">
            <a:off x="1147503" y="2564874"/>
            <a:ext cx="2673752" cy="837357"/>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Oval 8">
            <a:extLst>
              <a:ext uri="{FF2B5EF4-FFF2-40B4-BE49-F238E27FC236}">
                <a16:creationId xmlns:a16="http://schemas.microsoft.com/office/drawing/2014/main" id="{8D9FB0BF-00C0-4297-A93D-12C80A0794CB}"/>
              </a:ext>
            </a:extLst>
          </p:cNvPr>
          <p:cNvSpPr/>
          <p:nvPr/>
        </p:nvSpPr>
        <p:spPr>
          <a:xfrm rot="20717331">
            <a:off x="619942" y="1387263"/>
            <a:ext cx="4335908" cy="125071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extBox 9">
            <a:extLst>
              <a:ext uri="{FF2B5EF4-FFF2-40B4-BE49-F238E27FC236}">
                <a16:creationId xmlns:a16="http://schemas.microsoft.com/office/drawing/2014/main" id="{9BC0C473-9314-43AE-BE7D-B83522F53126}"/>
              </a:ext>
            </a:extLst>
          </p:cNvPr>
          <p:cNvSpPr txBox="1"/>
          <p:nvPr/>
        </p:nvSpPr>
        <p:spPr>
          <a:xfrm>
            <a:off x="1611015" y="1745921"/>
            <a:ext cx="771365" cy="369332"/>
          </a:xfrm>
          <a:prstGeom prst="rect">
            <a:avLst/>
          </a:prstGeom>
          <a:noFill/>
        </p:spPr>
        <p:txBody>
          <a:bodyPr wrap="none" rtlCol="0">
            <a:spAutoFit/>
          </a:bodyPr>
          <a:lstStyle/>
          <a:p>
            <a:r>
              <a:rPr lang="en-US" sz="1800" b="1" dirty="0">
                <a:solidFill>
                  <a:srgbClr val="FF0000"/>
                </a:solidFill>
              </a:rPr>
              <a:t>Nb</a:t>
            </a:r>
            <a:r>
              <a:rPr lang="en-US" sz="1800" b="1" baseline="-25000" dirty="0">
                <a:solidFill>
                  <a:srgbClr val="FF0000"/>
                </a:solidFill>
              </a:rPr>
              <a:t>3</a:t>
            </a:r>
            <a:r>
              <a:rPr lang="en-US" sz="1800" b="1" dirty="0">
                <a:solidFill>
                  <a:srgbClr val="FF0000"/>
                </a:solidFill>
              </a:rPr>
              <a:t>Sn</a:t>
            </a:r>
            <a:endParaRPr lang="en-GB" sz="1800" b="1" dirty="0">
              <a:solidFill>
                <a:srgbClr val="FF0000"/>
              </a:solidFill>
            </a:endParaRPr>
          </a:p>
        </p:txBody>
      </p:sp>
      <p:pic>
        <p:nvPicPr>
          <p:cNvPr id="39" name="Picture 38">
            <a:extLst>
              <a:ext uri="{FF2B5EF4-FFF2-40B4-BE49-F238E27FC236}">
                <a16:creationId xmlns:a16="http://schemas.microsoft.com/office/drawing/2014/main" id="{4619842E-C11D-4932-98D0-74970E5561C9}"/>
              </a:ext>
            </a:extLst>
          </p:cNvPr>
          <p:cNvPicPr>
            <a:picLocks noChangeAspect="1"/>
          </p:cNvPicPr>
          <p:nvPr/>
        </p:nvPicPr>
        <p:blipFill>
          <a:blip r:embed="rId3"/>
          <a:stretch>
            <a:fillRect/>
          </a:stretch>
        </p:blipFill>
        <p:spPr>
          <a:xfrm>
            <a:off x="4919802" y="3207093"/>
            <a:ext cx="4133999" cy="2949197"/>
          </a:xfrm>
          <a:prstGeom prst="rect">
            <a:avLst/>
          </a:prstGeom>
        </p:spPr>
      </p:pic>
      <p:sp>
        <p:nvSpPr>
          <p:cNvPr id="40" name="TextBox 39">
            <a:extLst>
              <a:ext uri="{FF2B5EF4-FFF2-40B4-BE49-F238E27FC236}">
                <a16:creationId xmlns:a16="http://schemas.microsoft.com/office/drawing/2014/main" id="{62661A4A-2CA7-478F-B212-BD09113568A9}"/>
              </a:ext>
            </a:extLst>
          </p:cNvPr>
          <p:cNvSpPr txBox="1"/>
          <p:nvPr/>
        </p:nvSpPr>
        <p:spPr>
          <a:xfrm>
            <a:off x="5246736" y="948861"/>
            <a:ext cx="3972842" cy="1569660"/>
          </a:xfrm>
          <a:prstGeom prst="rect">
            <a:avLst/>
          </a:prstGeom>
          <a:noFill/>
        </p:spPr>
        <p:txBody>
          <a:bodyPr wrap="square">
            <a:spAutoFit/>
          </a:bodyPr>
          <a:lstStyle/>
          <a:p>
            <a:r>
              <a:rPr lang="en-GB" dirty="0">
                <a:solidFill>
                  <a:srgbClr val="000000"/>
                </a:solidFill>
              </a:rPr>
              <a:t>Superconducting wire critical current density versus magnetic field: three main materials </a:t>
            </a:r>
            <a:r>
              <a:rPr lang="en-GB" dirty="0">
                <a:solidFill>
                  <a:srgbClr val="C00000"/>
                </a:solidFill>
                <a:effectLst>
                  <a:outerShdw blurRad="38100" dist="38100" dir="2700000" algn="tl">
                    <a:srgbClr val="000000">
                      <a:alpha val="43137"/>
                    </a:srgbClr>
                  </a:outerShdw>
                </a:effectLst>
              </a:rPr>
              <a:t>Nb-Ti, Nb</a:t>
            </a:r>
            <a:r>
              <a:rPr lang="en-GB" baseline="-25000" dirty="0">
                <a:solidFill>
                  <a:srgbClr val="C00000"/>
                </a:solidFill>
                <a:effectLst>
                  <a:outerShdw blurRad="38100" dist="38100" dir="2700000" algn="tl">
                    <a:srgbClr val="000000">
                      <a:alpha val="43137"/>
                    </a:srgbClr>
                  </a:outerShdw>
                </a:effectLst>
              </a:rPr>
              <a:t>3</a:t>
            </a:r>
            <a:r>
              <a:rPr lang="en-GB" dirty="0">
                <a:solidFill>
                  <a:srgbClr val="C00000"/>
                </a:solidFill>
                <a:effectLst>
                  <a:outerShdw blurRad="38100" dist="38100" dir="2700000" algn="tl">
                    <a:srgbClr val="000000">
                      <a:alpha val="43137"/>
                    </a:srgbClr>
                  </a:outerShdw>
                </a:effectLst>
              </a:rPr>
              <a:t>Sn, HTS</a:t>
            </a:r>
          </a:p>
        </p:txBody>
      </p:sp>
      <p:sp>
        <p:nvSpPr>
          <p:cNvPr id="41" name="TextBox 40">
            <a:extLst>
              <a:ext uri="{FF2B5EF4-FFF2-40B4-BE49-F238E27FC236}">
                <a16:creationId xmlns:a16="http://schemas.microsoft.com/office/drawing/2014/main" id="{7DEECB04-A1EA-48EF-AE0D-6AB24681A7F0}"/>
              </a:ext>
            </a:extLst>
          </p:cNvPr>
          <p:cNvSpPr txBox="1"/>
          <p:nvPr/>
        </p:nvSpPr>
        <p:spPr>
          <a:xfrm>
            <a:off x="5368866" y="4818876"/>
            <a:ext cx="787395" cy="415498"/>
          </a:xfrm>
          <a:prstGeom prst="rect">
            <a:avLst/>
          </a:prstGeom>
          <a:noFill/>
        </p:spPr>
        <p:txBody>
          <a:bodyPr wrap="none" rtlCol="0">
            <a:spAutoFit/>
          </a:bodyPr>
          <a:lstStyle/>
          <a:p>
            <a:r>
              <a:rPr lang="en-US" sz="2100" b="1" dirty="0">
                <a:solidFill>
                  <a:srgbClr val="000099"/>
                </a:solidFill>
              </a:rPr>
              <a:t>Nb-</a:t>
            </a:r>
            <a:r>
              <a:rPr lang="en-US" sz="2100" b="1" dirty="0" err="1">
                <a:solidFill>
                  <a:srgbClr val="000099"/>
                </a:solidFill>
              </a:rPr>
              <a:t>Ti</a:t>
            </a:r>
            <a:endParaRPr lang="en-GB" sz="2100" b="1" dirty="0">
              <a:solidFill>
                <a:srgbClr val="000099"/>
              </a:solidFill>
            </a:endParaRPr>
          </a:p>
        </p:txBody>
      </p:sp>
      <p:sp>
        <p:nvSpPr>
          <p:cNvPr id="42" name="TextBox 41">
            <a:extLst>
              <a:ext uri="{FF2B5EF4-FFF2-40B4-BE49-F238E27FC236}">
                <a16:creationId xmlns:a16="http://schemas.microsoft.com/office/drawing/2014/main" id="{D96C5309-5DD9-42C4-934B-A0ADA44BF82C}"/>
              </a:ext>
            </a:extLst>
          </p:cNvPr>
          <p:cNvSpPr txBox="1"/>
          <p:nvPr/>
        </p:nvSpPr>
        <p:spPr>
          <a:xfrm>
            <a:off x="6183528" y="4627424"/>
            <a:ext cx="869149" cy="415498"/>
          </a:xfrm>
          <a:prstGeom prst="rect">
            <a:avLst/>
          </a:prstGeom>
          <a:noFill/>
        </p:spPr>
        <p:txBody>
          <a:bodyPr wrap="none" rtlCol="0">
            <a:spAutoFit/>
          </a:bodyPr>
          <a:lstStyle/>
          <a:p>
            <a:r>
              <a:rPr lang="en-US" sz="2100" b="1" dirty="0">
                <a:solidFill>
                  <a:srgbClr val="FF0000"/>
                </a:solidFill>
              </a:rPr>
              <a:t>Nb</a:t>
            </a:r>
            <a:r>
              <a:rPr lang="en-US" sz="2100" b="1" baseline="-25000" dirty="0">
                <a:solidFill>
                  <a:srgbClr val="FF0000"/>
                </a:solidFill>
              </a:rPr>
              <a:t>3</a:t>
            </a:r>
            <a:r>
              <a:rPr lang="en-US" sz="2100" b="1" dirty="0">
                <a:solidFill>
                  <a:srgbClr val="FF0000"/>
                </a:solidFill>
              </a:rPr>
              <a:t>Sn</a:t>
            </a:r>
            <a:endParaRPr lang="en-GB" sz="2100" b="1" dirty="0">
              <a:solidFill>
                <a:srgbClr val="FF0000"/>
              </a:solidFill>
            </a:endParaRPr>
          </a:p>
        </p:txBody>
      </p:sp>
      <p:sp>
        <p:nvSpPr>
          <p:cNvPr id="43" name="TextBox 42">
            <a:extLst>
              <a:ext uri="{FF2B5EF4-FFF2-40B4-BE49-F238E27FC236}">
                <a16:creationId xmlns:a16="http://schemas.microsoft.com/office/drawing/2014/main" id="{9282E70A-812F-4389-8297-848A253FBAC1}"/>
              </a:ext>
            </a:extLst>
          </p:cNvPr>
          <p:cNvSpPr txBox="1"/>
          <p:nvPr/>
        </p:nvSpPr>
        <p:spPr>
          <a:xfrm>
            <a:off x="6926695" y="3996447"/>
            <a:ext cx="612925" cy="415498"/>
          </a:xfrm>
          <a:prstGeom prst="rect">
            <a:avLst/>
          </a:prstGeom>
          <a:noFill/>
        </p:spPr>
        <p:txBody>
          <a:bodyPr wrap="none" rtlCol="0">
            <a:spAutoFit/>
          </a:bodyPr>
          <a:lstStyle/>
          <a:p>
            <a:r>
              <a:rPr lang="en-US" sz="2100" b="1" dirty="0">
                <a:solidFill>
                  <a:srgbClr val="00B050"/>
                </a:solidFill>
              </a:rPr>
              <a:t>HTS</a:t>
            </a:r>
            <a:endParaRPr lang="en-GB" sz="2100" b="1" dirty="0">
              <a:solidFill>
                <a:srgbClr val="00B050"/>
              </a:solidFill>
            </a:endParaRPr>
          </a:p>
        </p:txBody>
      </p:sp>
      <p:sp>
        <p:nvSpPr>
          <p:cNvPr id="44" name="TextBox 3">
            <a:extLst>
              <a:ext uri="{FF2B5EF4-FFF2-40B4-BE49-F238E27FC236}">
                <a16:creationId xmlns:a16="http://schemas.microsoft.com/office/drawing/2014/main" id="{A42B24BC-DB16-46CE-A670-172EBEF11AA1}"/>
              </a:ext>
            </a:extLst>
          </p:cNvPr>
          <p:cNvSpPr txBox="1">
            <a:spLocks noChangeArrowheads="1"/>
          </p:cNvSpPr>
          <p:nvPr/>
        </p:nvSpPr>
        <p:spPr bwMode="auto">
          <a:xfrm>
            <a:off x="-12954" y="3868032"/>
            <a:ext cx="934871" cy="300082"/>
          </a:xfrm>
          <a:prstGeom prst="rect">
            <a:avLst/>
          </a:prstGeom>
          <a:solidFill>
            <a:srgbClr val="FFCCCC"/>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GB" altLang="en-US" sz="1350" dirty="0">
                <a:solidFill>
                  <a:srgbClr val="000000"/>
                </a:solidFill>
              </a:rPr>
              <a:t>L. Bottura</a:t>
            </a:r>
          </a:p>
        </p:txBody>
      </p:sp>
      <p:sp>
        <p:nvSpPr>
          <p:cNvPr id="45" name="TextBox 3">
            <a:extLst>
              <a:ext uri="{FF2B5EF4-FFF2-40B4-BE49-F238E27FC236}">
                <a16:creationId xmlns:a16="http://schemas.microsoft.com/office/drawing/2014/main" id="{924B8EFE-2F80-4264-97E3-91D3EFBB40F4}"/>
              </a:ext>
            </a:extLst>
          </p:cNvPr>
          <p:cNvSpPr txBox="1">
            <a:spLocks noChangeArrowheads="1"/>
          </p:cNvSpPr>
          <p:nvPr/>
        </p:nvSpPr>
        <p:spPr bwMode="auto">
          <a:xfrm>
            <a:off x="8437479" y="2895529"/>
            <a:ext cx="662489" cy="300082"/>
          </a:xfrm>
          <a:prstGeom prst="rect">
            <a:avLst/>
          </a:prstGeom>
          <a:solidFill>
            <a:srgbClr val="FFCCCC"/>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GB" altLang="en-US" sz="1350" dirty="0">
                <a:solidFill>
                  <a:srgbClr val="000000"/>
                </a:solidFill>
              </a:rPr>
              <a:t>P. Lee</a:t>
            </a:r>
          </a:p>
        </p:txBody>
      </p:sp>
      <p:sp>
        <p:nvSpPr>
          <p:cNvPr id="17" name="Title 1">
            <a:extLst>
              <a:ext uri="{FF2B5EF4-FFF2-40B4-BE49-F238E27FC236}">
                <a16:creationId xmlns:a16="http://schemas.microsoft.com/office/drawing/2014/main" id="{FE73DEEA-B537-4E06-A7C7-60C26116B22B}"/>
              </a:ext>
            </a:extLst>
          </p:cNvPr>
          <p:cNvSpPr txBox="1">
            <a:spLocks/>
          </p:cNvSpPr>
          <p:nvPr/>
        </p:nvSpPr>
        <p:spPr>
          <a:xfrm>
            <a:off x="189060" y="103664"/>
            <a:ext cx="8686800" cy="641739"/>
          </a:xfrm>
          <a:prstGeom prst="rect">
            <a:avLst/>
          </a:prstGeom>
        </p:spPr>
        <p:txBody>
          <a:bodyPr/>
          <a:lst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dirty="0"/>
              <a:t>SC Magnets: Fields and Current Densities</a:t>
            </a:r>
          </a:p>
        </p:txBody>
      </p:sp>
      <p:sp>
        <p:nvSpPr>
          <p:cNvPr id="3" name="Arrow: Up 2">
            <a:extLst>
              <a:ext uri="{FF2B5EF4-FFF2-40B4-BE49-F238E27FC236}">
                <a16:creationId xmlns:a16="http://schemas.microsoft.com/office/drawing/2014/main" id="{A946FE02-374F-495F-B489-19717E229ACC}"/>
              </a:ext>
            </a:extLst>
          </p:cNvPr>
          <p:cNvSpPr/>
          <p:nvPr/>
        </p:nvSpPr>
        <p:spPr>
          <a:xfrm>
            <a:off x="1957967" y="4100670"/>
            <a:ext cx="1408671" cy="30008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rrow: Up 18">
            <a:extLst>
              <a:ext uri="{FF2B5EF4-FFF2-40B4-BE49-F238E27FC236}">
                <a16:creationId xmlns:a16="http://schemas.microsoft.com/office/drawing/2014/main" id="{6026D97A-CD3C-4191-8CCE-23D070533323}"/>
              </a:ext>
            </a:extLst>
          </p:cNvPr>
          <p:cNvSpPr/>
          <p:nvPr/>
        </p:nvSpPr>
        <p:spPr>
          <a:xfrm rot="10800000">
            <a:off x="6196484" y="2841573"/>
            <a:ext cx="1408671" cy="30008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D93F6740-11F6-4757-BEE0-633BA0E00548}"/>
              </a:ext>
            </a:extLst>
          </p:cNvPr>
          <p:cNvSpPr>
            <a:spLocks noGrp="1"/>
          </p:cNvSpPr>
          <p:nvPr>
            <p:ph type="ftr" sz="quarter" idx="11"/>
          </p:nvPr>
        </p:nvSpPr>
        <p:spPr/>
        <p:txBody>
          <a:bodyPr/>
          <a:lstStyle/>
          <a:p>
            <a:r>
              <a:rPr lang="en-GB"/>
              <a:t>MuColl'25 | Colliders VS1</a:t>
            </a:r>
          </a:p>
        </p:txBody>
      </p:sp>
      <p:sp>
        <p:nvSpPr>
          <p:cNvPr id="11" name="Slide Number Placeholder 10">
            <a:extLst>
              <a:ext uri="{FF2B5EF4-FFF2-40B4-BE49-F238E27FC236}">
                <a16:creationId xmlns:a16="http://schemas.microsoft.com/office/drawing/2014/main" id="{BD690083-A033-496A-A760-083D9D29EB68}"/>
              </a:ext>
            </a:extLst>
          </p:cNvPr>
          <p:cNvSpPr>
            <a:spLocks noGrp="1"/>
          </p:cNvSpPr>
          <p:nvPr>
            <p:ph type="sldNum" sz="quarter" idx="12"/>
          </p:nvPr>
        </p:nvSpPr>
        <p:spPr/>
        <p:txBody>
          <a:bodyPr/>
          <a:lstStyle/>
          <a:p>
            <a:fld id="{85274545-8EF6-4CA5-A098-240682A73EBF}" type="slidenum">
              <a:rPr lang="en-GB" smtClean="0"/>
              <a:t>21</a:t>
            </a:fld>
            <a:endParaRPr lang="en-GB"/>
          </a:p>
        </p:txBody>
      </p:sp>
    </p:spTree>
    <p:extLst>
      <p:ext uri="{BB962C8B-B14F-4D97-AF65-F5344CB8AC3E}">
        <p14:creationId xmlns:p14="http://schemas.microsoft.com/office/powerpoint/2010/main" val="111485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p:bldP spid="40" grpId="0"/>
      <p:bldP spid="41" grpId="0"/>
      <p:bldP spid="42" grpId="0"/>
      <p:bldP spid="43" grpId="0"/>
      <p:bldP spid="4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4999468-AAF2-4054-9A21-F32897A12D22}"/>
              </a:ext>
            </a:extLst>
          </p:cNvPr>
          <p:cNvPicPr>
            <a:picLocks noChangeAspect="1"/>
          </p:cNvPicPr>
          <p:nvPr/>
        </p:nvPicPr>
        <p:blipFill>
          <a:blip r:embed="rId2"/>
          <a:stretch>
            <a:fillRect/>
          </a:stretch>
        </p:blipFill>
        <p:spPr>
          <a:xfrm>
            <a:off x="126421" y="1666725"/>
            <a:ext cx="5052797" cy="3793686"/>
          </a:xfrm>
          <a:prstGeom prst="rect">
            <a:avLst/>
          </a:prstGeom>
        </p:spPr>
      </p:pic>
      <p:sp>
        <p:nvSpPr>
          <p:cNvPr id="20" name="Rectangle 19">
            <a:extLst>
              <a:ext uri="{FF2B5EF4-FFF2-40B4-BE49-F238E27FC236}">
                <a16:creationId xmlns:a16="http://schemas.microsoft.com/office/drawing/2014/main" id="{837D231A-2E7D-4765-8CD8-E5168A2C58F1}"/>
              </a:ext>
            </a:extLst>
          </p:cNvPr>
          <p:cNvSpPr/>
          <p:nvPr/>
        </p:nvSpPr>
        <p:spPr>
          <a:xfrm>
            <a:off x="5495926" y="4046365"/>
            <a:ext cx="3552794" cy="2223686"/>
          </a:xfrm>
          <a:prstGeom prst="rect">
            <a:avLst/>
          </a:prstGeom>
        </p:spPr>
        <p:txBody>
          <a:bodyPr wrap="square">
            <a:spAutoFit/>
          </a:bodyPr>
          <a:lstStyle/>
          <a:p>
            <a:pPr marL="214313" indent="-214313">
              <a:spcAft>
                <a:spcPts val="450"/>
              </a:spcAft>
              <a:buFont typeface="Arial" panose="020B0604020202020204" pitchFamily="34" charset="0"/>
              <a:buChar char="•"/>
            </a:pPr>
            <a:r>
              <a:rPr lang="en-GB" sz="1800" dirty="0"/>
              <a:t>15 T dipole demonstrator</a:t>
            </a:r>
          </a:p>
          <a:p>
            <a:pPr marL="214313" indent="-214313">
              <a:spcAft>
                <a:spcPts val="450"/>
              </a:spcAft>
              <a:buFont typeface="Arial" panose="020B0604020202020204" pitchFamily="34" charset="0"/>
              <a:buChar char="•"/>
            </a:pPr>
            <a:r>
              <a:rPr lang="en-US" sz="1800" dirty="0"/>
              <a:t>Staged approach: In first step pre-stressed for 14 T </a:t>
            </a:r>
          </a:p>
          <a:p>
            <a:pPr marL="214313" indent="-214313">
              <a:spcAft>
                <a:spcPts val="450"/>
              </a:spcAft>
              <a:buFont typeface="Arial" panose="020B0604020202020204" pitchFamily="34" charset="0"/>
              <a:buChar char="•"/>
            </a:pPr>
            <a:r>
              <a:rPr lang="en-US" sz="1800" dirty="0"/>
              <a:t>Second test in June 2020 with additional pre-stress reached 14.5 T</a:t>
            </a:r>
          </a:p>
          <a:p>
            <a:endParaRPr lang="en-GB" sz="1800" dirty="0"/>
          </a:p>
        </p:txBody>
      </p:sp>
      <p:pic>
        <p:nvPicPr>
          <p:cNvPr id="21" name="Picture 20">
            <a:extLst>
              <a:ext uri="{FF2B5EF4-FFF2-40B4-BE49-F238E27FC236}">
                <a16:creationId xmlns:a16="http://schemas.microsoft.com/office/drawing/2014/main" id="{2829FBE4-3DC3-4DE8-A008-8F09D5493179}"/>
              </a:ext>
            </a:extLst>
          </p:cNvPr>
          <p:cNvPicPr>
            <a:picLocks noChangeAspect="1"/>
          </p:cNvPicPr>
          <p:nvPr/>
        </p:nvPicPr>
        <p:blipFill>
          <a:blip r:embed="rId3"/>
          <a:stretch>
            <a:fillRect/>
          </a:stretch>
        </p:blipFill>
        <p:spPr>
          <a:xfrm>
            <a:off x="5191107" y="1666725"/>
            <a:ext cx="3593325" cy="2091128"/>
          </a:xfrm>
          <a:prstGeom prst="rect">
            <a:avLst/>
          </a:prstGeom>
        </p:spPr>
      </p:pic>
      <p:pic>
        <p:nvPicPr>
          <p:cNvPr id="22" name="Picture 21">
            <a:extLst>
              <a:ext uri="{FF2B5EF4-FFF2-40B4-BE49-F238E27FC236}">
                <a16:creationId xmlns:a16="http://schemas.microsoft.com/office/drawing/2014/main" id="{4CC91DCE-037C-4219-9A35-9CF0810AFABF}"/>
              </a:ext>
            </a:extLst>
          </p:cNvPr>
          <p:cNvPicPr>
            <a:picLocks noChangeAspect="1"/>
          </p:cNvPicPr>
          <p:nvPr/>
        </p:nvPicPr>
        <p:blipFill rotWithShape="1">
          <a:blip r:embed="rId4"/>
          <a:srcRect l="13885"/>
          <a:stretch/>
        </p:blipFill>
        <p:spPr>
          <a:xfrm>
            <a:off x="7448551" y="2357657"/>
            <a:ext cx="1186220" cy="1002890"/>
          </a:xfrm>
          <a:prstGeom prst="rect">
            <a:avLst/>
          </a:prstGeom>
        </p:spPr>
      </p:pic>
      <p:sp>
        <p:nvSpPr>
          <p:cNvPr id="23" name="Rectangle 22">
            <a:extLst>
              <a:ext uri="{FF2B5EF4-FFF2-40B4-BE49-F238E27FC236}">
                <a16:creationId xmlns:a16="http://schemas.microsoft.com/office/drawing/2014/main" id="{C4A3F388-B2AD-4195-970A-EF25F52CCC4F}"/>
              </a:ext>
            </a:extLst>
          </p:cNvPr>
          <p:cNvSpPr/>
          <p:nvPr/>
        </p:nvSpPr>
        <p:spPr>
          <a:xfrm>
            <a:off x="6136661" y="2820175"/>
            <a:ext cx="1905000" cy="646331"/>
          </a:xfrm>
          <a:prstGeom prst="rect">
            <a:avLst/>
          </a:prstGeom>
        </p:spPr>
        <p:txBody>
          <a:bodyPr wrap="square">
            <a:spAutoFit/>
          </a:bodyPr>
          <a:lstStyle/>
          <a:p>
            <a:r>
              <a:rPr lang="en-US" sz="1800" dirty="0"/>
              <a:t>60-mm aperture</a:t>
            </a:r>
          </a:p>
          <a:p>
            <a:r>
              <a:rPr lang="en-US" sz="1800" dirty="0"/>
              <a:t>4-layer graded coil</a:t>
            </a:r>
          </a:p>
        </p:txBody>
      </p:sp>
      <p:sp>
        <p:nvSpPr>
          <p:cNvPr id="24" name="TextBox 23">
            <a:extLst>
              <a:ext uri="{FF2B5EF4-FFF2-40B4-BE49-F238E27FC236}">
                <a16:creationId xmlns:a16="http://schemas.microsoft.com/office/drawing/2014/main" id="{E84F0214-D3EE-450C-ADCD-100C13F91C6B}"/>
              </a:ext>
            </a:extLst>
          </p:cNvPr>
          <p:cNvSpPr txBox="1"/>
          <p:nvPr/>
        </p:nvSpPr>
        <p:spPr>
          <a:xfrm>
            <a:off x="5722440" y="1728652"/>
            <a:ext cx="1282723" cy="323165"/>
          </a:xfrm>
          <a:prstGeom prst="rect">
            <a:avLst/>
          </a:prstGeom>
          <a:noFill/>
        </p:spPr>
        <p:txBody>
          <a:bodyPr wrap="none" rtlCol="0">
            <a:spAutoFit/>
          </a:bodyPr>
          <a:lstStyle/>
          <a:p>
            <a:r>
              <a:rPr lang="en-US" sz="750" dirty="0"/>
              <a:t>84% on the </a:t>
            </a:r>
            <a:r>
              <a:rPr lang="en-US" sz="750" dirty="0" err="1"/>
              <a:t>laodline</a:t>
            </a:r>
            <a:r>
              <a:rPr lang="en-US" sz="750" dirty="0"/>
              <a:t> at 1.9 K</a:t>
            </a:r>
            <a:endParaRPr lang="en-GB" sz="750" dirty="0"/>
          </a:p>
          <a:p>
            <a:r>
              <a:rPr lang="en-US" sz="750" dirty="0"/>
              <a:t>92% on the </a:t>
            </a:r>
            <a:r>
              <a:rPr lang="en-US" sz="750" dirty="0" err="1"/>
              <a:t>loadline</a:t>
            </a:r>
            <a:r>
              <a:rPr lang="en-US" sz="750" dirty="0"/>
              <a:t> at 4.2 K</a:t>
            </a:r>
          </a:p>
        </p:txBody>
      </p:sp>
      <p:sp>
        <p:nvSpPr>
          <p:cNvPr id="11" name="Title 6">
            <a:extLst>
              <a:ext uri="{FF2B5EF4-FFF2-40B4-BE49-F238E27FC236}">
                <a16:creationId xmlns:a16="http://schemas.microsoft.com/office/drawing/2014/main" id="{B9A70BD4-82A6-4452-864F-EB21DF7F50AF}"/>
              </a:ext>
            </a:extLst>
          </p:cNvPr>
          <p:cNvSpPr>
            <a:spLocks noGrp="1"/>
          </p:cNvSpPr>
          <p:nvPr/>
        </p:nvSpPr>
        <p:spPr>
          <a:xfrm>
            <a:off x="1590731" y="5341719"/>
            <a:ext cx="6170141" cy="705332"/>
          </a:xfrm>
          <a:prstGeom prst="rect">
            <a:avLst/>
          </a:prstGeom>
        </p:spPr>
        <p:txBody>
          <a:bodyPr vert="horz" lIns="34290" rIns="3429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defTabSz="685800" fontAlgn="auto">
              <a:spcAft>
                <a:spcPts val="0"/>
              </a:spcAft>
              <a:defRPr/>
            </a:pPr>
            <a:r>
              <a:rPr lang="en-US" sz="3450" b="1" i="1" dirty="0" err="1">
                <a:solidFill>
                  <a:srgbClr val="0055A0"/>
                </a:solidFill>
                <a:latin typeface="Arial"/>
              </a:rPr>
              <a:t>cos</a:t>
            </a:r>
            <a:r>
              <a:rPr lang="en-US" sz="3450" b="1" i="1" dirty="0" err="1">
                <a:solidFill>
                  <a:srgbClr val="0055A0"/>
                </a:solidFill>
                <a:latin typeface="Symbol" panose="05050102010706020507" pitchFamily="18" charset="2"/>
              </a:rPr>
              <a:t>q</a:t>
            </a:r>
            <a:r>
              <a:rPr lang="en-US" sz="3450" dirty="0">
                <a:solidFill>
                  <a:srgbClr val="0055A0"/>
                </a:solidFill>
                <a:latin typeface="Arial"/>
              </a:rPr>
              <a:t> dipole</a:t>
            </a:r>
          </a:p>
        </p:txBody>
      </p:sp>
      <p:sp>
        <p:nvSpPr>
          <p:cNvPr id="12" name="Title 1">
            <a:extLst>
              <a:ext uri="{FF2B5EF4-FFF2-40B4-BE49-F238E27FC236}">
                <a16:creationId xmlns:a16="http://schemas.microsoft.com/office/drawing/2014/main" id="{9E06AC8C-17DF-4A0F-A5B5-682858E2985E}"/>
              </a:ext>
            </a:extLst>
          </p:cNvPr>
          <p:cNvSpPr txBox="1">
            <a:spLocks/>
          </p:cNvSpPr>
          <p:nvPr/>
        </p:nvSpPr>
        <p:spPr>
          <a:xfrm>
            <a:off x="189060" y="103664"/>
            <a:ext cx="8686800" cy="641739"/>
          </a:xfrm>
          <a:prstGeom prst="rect">
            <a:avLst/>
          </a:prstGeom>
        </p:spPr>
        <p:txBody>
          <a:bodyPr/>
          <a:lst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000" dirty="0"/>
              <a:t>SC Accelerator Magnets: Current Record 14.5T </a:t>
            </a:r>
          </a:p>
        </p:txBody>
      </p:sp>
      <p:sp>
        <p:nvSpPr>
          <p:cNvPr id="2" name="Footer Placeholder 1">
            <a:extLst>
              <a:ext uri="{FF2B5EF4-FFF2-40B4-BE49-F238E27FC236}">
                <a16:creationId xmlns:a16="http://schemas.microsoft.com/office/drawing/2014/main" id="{C800AA60-16C0-43C0-B993-D150008A3237}"/>
              </a:ext>
            </a:extLst>
          </p:cNvPr>
          <p:cNvSpPr>
            <a:spLocks noGrp="1"/>
          </p:cNvSpPr>
          <p:nvPr>
            <p:ph type="ftr" sz="quarter" idx="11"/>
          </p:nvPr>
        </p:nvSpPr>
        <p:spPr/>
        <p:txBody>
          <a:bodyPr/>
          <a:lstStyle/>
          <a:p>
            <a:pPr>
              <a:defRPr/>
            </a:pPr>
            <a:r>
              <a:rPr lang="en-US" b="1"/>
              <a:t>MuColl'25 | Colliders VS1</a:t>
            </a:r>
          </a:p>
        </p:txBody>
      </p:sp>
      <p:sp>
        <p:nvSpPr>
          <p:cNvPr id="3" name="Slide Number Placeholder 2">
            <a:extLst>
              <a:ext uri="{FF2B5EF4-FFF2-40B4-BE49-F238E27FC236}">
                <a16:creationId xmlns:a16="http://schemas.microsoft.com/office/drawing/2014/main" id="{20B1812C-471E-4E02-991A-DFE8658BC295}"/>
              </a:ext>
            </a:extLst>
          </p:cNvPr>
          <p:cNvSpPr>
            <a:spLocks noGrp="1"/>
          </p:cNvSpPr>
          <p:nvPr>
            <p:ph type="sldNum" sz="quarter" idx="12"/>
          </p:nvPr>
        </p:nvSpPr>
        <p:spPr/>
        <p:txBody>
          <a:bodyPr/>
          <a:lstStyle/>
          <a:p>
            <a:fld id="{52E9C158-AEF1-41A2-A6CE-6F0BAB305EFD}" type="slidenum">
              <a:rPr lang="en-US" altLang="en-US" smtClean="0"/>
              <a:pPr/>
              <a:t>22</a:t>
            </a:fld>
            <a:endParaRPr lang="en-US" altLang="en-US"/>
          </a:p>
        </p:txBody>
      </p:sp>
    </p:spTree>
    <p:extLst>
      <p:ext uri="{BB962C8B-B14F-4D97-AF65-F5344CB8AC3E}">
        <p14:creationId xmlns:p14="http://schemas.microsoft.com/office/powerpoint/2010/main" val="4038260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05826" name="Rectangle 2"/>
          <p:cNvSpPr>
            <a:spLocks noGrp="1" noChangeArrowheads="1"/>
          </p:cNvSpPr>
          <p:nvPr>
            <p:ph type="title"/>
          </p:nvPr>
        </p:nvSpPr>
        <p:spPr>
          <a:xfrm>
            <a:off x="228600" y="0"/>
            <a:ext cx="8915400" cy="731050"/>
          </a:xfrm>
        </p:spPr>
        <p:txBody>
          <a:bodyPr/>
          <a:lstStyle/>
          <a:p>
            <a:pPr eaLnBrk="1" hangingPunct="1">
              <a:defRPr/>
            </a:pPr>
            <a:r>
              <a:rPr lang="en-US" sz="3200" dirty="0"/>
              <a:t>Focusing Beams with Quadrupole Magnets</a:t>
            </a:r>
          </a:p>
        </p:txBody>
      </p:sp>
      <p:pic>
        <p:nvPicPr>
          <p:cNvPr id="8196" name="Picture 3" descr="quadl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1519238"/>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7" name="Group 4"/>
          <p:cNvGrpSpPr>
            <a:grpSpLocks/>
          </p:cNvGrpSpPr>
          <p:nvPr/>
        </p:nvGrpSpPr>
        <p:grpSpPr bwMode="auto">
          <a:xfrm>
            <a:off x="3194050" y="909638"/>
            <a:ext cx="1747838" cy="1600200"/>
            <a:chOff x="2496" y="2256"/>
            <a:chExt cx="1101" cy="1008"/>
          </a:xfrm>
        </p:grpSpPr>
        <p:sp>
          <p:nvSpPr>
            <p:cNvPr id="8259" name="Line 5"/>
            <p:cNvSpPr>
              <a:spLocks noChangeShapeType="1"/>
            </p:cNvSpPr>
            <p:nvPr/>
          </p:nvSpPr>
          <p:spPr bwMode="auto">
            <a:xfrm>
              <a:off x="2976" y="2400"/>
              <a:ext cx="1" cy="8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60" name="Line 6"/>
            <p:cNvSpPr>
              <a:spLocks noChangeShapeType="1"/>
            </p:cNvSpPr>
            <p:nvPr/>
          </p:nvSpPr>
          <p:spPr bwMode="auto">
            <a:xfrm>
              <a:off x="2496" y="2880"/>
              <a:ext cx="1008" cy="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61" name="Line 7"/>
            <p:cNvSpPr>
              <a:spLocks noChangeShapeType="1"/>
            </p:cNvSpPr>
            <p:nvPr/>
          </p:nvSpPr>
          <p:spPr bwMode="auto">
            <a:xfrm flipV="1">
              <a:off x="3072" y="2784"/>
              <a:ext cx="1" cy="96"/>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62" name="Line 8"/>
            <p:cNvSpPr>
              <a:spLocks noChangeShapeType="1"/>
            </p:cNvSpPr>
            <p:nvPr/>
          </p:nvSpPr>
          <p:spPr bwMode="auto">
            <a:xfrm flipV="1">
              <a:off x="3216" y="2688"/>
              <a:ext cx="1" cy="192"/>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63" name="Line 9"/>
            <p:cNvSpPr>
              <a:spLocks noChangeShapeType="1"/>
            </p:cNvSpPr>
            <p:nvPr/>
          </p:nvSpPr>
          <p:spPr bwMode="auto">
            <a:xfrm flipV="1">
              <a:off x="3312" y="2592"/>
              <a:ext cx="1" cy="288"/>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64" name="Line 10"/>
            <p:cNvSpPr>
              <a:spLocks noChangeShapeType="1"/>
            </p:cNvSpPr>
            <p:nvPr/>
          </p:nvSpPr>
          <p:spPr bwMode="auto">
            <a:xfrm>
              <a:off x="2880" y="2880"/>
              <a:ext cx="1" cy="96"/>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65" name="Line 11"/>
            <p:cNvSpPr>
              <a:spLocks noChangeShapeType="1"/>
            </p:cNvSpPr>
            <p:nvPr/>
          </p:nvSpPr>
          <p:spPr bwMode="auto">
            <a:xfrm>
              <a:off x="2736" y="2880"/>
              <a:ext cx="1" cy="192"/>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66" name="Line 12"/>
            <p:cNvSpPr>
              <a:spLocks noChangeShapeType="1"/>
            </p:cNvSpPr>
            <p:nvPr/>
          </p:nvSpPr>
          <p:spPr bwMode="auto">
            <a:xfrm>
              <a:off x="2640" y="2880"/>
              <a:ext cx="1" cy="288"/>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67" name="Line 13"/>
            <p:cNvSpPr>
              <a:spLocks noChangeShapeType="1"/>
            </p:cNvSpPr>
            <p:nvPr/>
          </p:nvSpPr>
          <p:spPr bwMode="auto">
            <a:xfrm flipV="1">
              <a:off x="2496" y="2448"/>
              <a:ext cx="1008" cy="816"/>
            </a:xfrm>
            <a:prstGeom prst="line">
              <a:avLst/>
            </a:prstGeom>
            <a:noFill/>
            <a:ln w="952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8268" name="Object 14"/>
            <p:cNvGraphicFramePr>
              <a:graphicFrameLocks noChangeAspect="1"/>
            </p:cNvGraphicFramePr>
            <p:nvPr/>
          </p:nvGraphicFramePr>
          <p:xfrm>
            <a:off x="3024" y="2256"/>
            <a:ext cx="227" cy="288"/>
          </p:xfrm>
          <a:graphic>
            <a:graphicData uri="http://schemas.openxmlformats.org/presentationml/2006/ole">
              <mc:AlternateContent xmlns:mc="http://schemas.openxmlformats.org/markup-compatibility/2006">
                <mc:Choice xmlns:v="urn:schemas-microsoft-com:vml" Requires="v">
                  <p:oleObj name="Equation" r:id="rId3" imgW="190417" imgH="241195" progId="Equation.3">
                    <p:embed/>
                  </p:oleObj>
                </mc:Choice>
                <mc:Fallback>
                  <p:oleObj name="Equation" r:id="rId3" imgW="190417" imgH="24119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2256"/>
                          <a:ext cx="227"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69" name="Object 15"/>
            <p:cNvGraphicFramePr>
              <a:graphicFrameLocks noChangeAspect="1"/>
            </p:cNvGraphicFramePr>
            <p:nvPr/>
          </p:nvGraphicFramePr>
          <p:xfrm>
            <a:off x="3446" y="2885"/>
            <a:ext cx="151" cy="166"/>
          </p:xfrm>
          <a:graphic>
            <a:graphicData uri="http://schemas.openxmlformats.org/presentationml/2006/ole">
              <mc:AlternateContent xmlns:mc="http://schemas.openxmlformats.org/markup-compatibility/2006">
                <mc:Choice xmlns:v="urn:schemas-microsoft-com:vml" Requires="v">
                  <p:oleObj name="Equation" r:id="rId5" imgW="126835" imgH="139518" progId="Equation.3">
                    <p:embed/>
                  </p:oleObj>
                </mc:Choice>
                <mc:Fallback>
                  <p:oleObj name="Equation" r:id="rId5" imgW="126835" imgH="139518"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6" y="2885"/>
                          <a:ext cx="151" cy="1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8198" name="Group 16"/>
          <p:cNvGrpSpPr>
            <a:grpSpLocks/>
          </p:cNvGrpSpPr>
          <p:nvPr/>
        </p:nvGrpSpPr>
        <p:grpSpPr bwMode="auto">
          <a:xfrm>
            <a:off x="3194050" y="2586038"/>
            <a:ext cx="1700213" cy="1524000"/>
            <a:chOff x="624" y="2160"/>
            <a:chExt cx="1071" cy="960"/>
          </a:xfrm>
        </p:grpSpPr>
        <p:graphicFrame>
          <p:nvGraphicFramePr>
            <p:cNvPr id="8248" name="Object 17"/>
            <p:cNvGraphicFramePr>
              <a:graphicFrameLocks noChangeAspect="1"/>
            </p:cNvGraphicFramePr>
            <p:nvPr/>
          </p:nvGraphicFramePr>
          <p:xfrm>
            <a:off x="1152" y="2160"/>
            <a:ext cx="227" cy="273"/>
          </p:xfrm>
          <a:graphic>
            <a:graphicData uri="http://schemas.openxmlformats.org/presentationml/2006/ole">
              <mc:AlternateContent xmlns:mc="http://schemas.openxmlformats.org/markup-compatibility/2006">
                <mc:Choice xmlns:v="urn:schemas-microsoft-com:vml" Requires="v">
                  <p:oleObj name="Equation" r:id="rId7" imgW="190500" imgH="228600" progId="Equation.3">
                    <p:embed/>
                  </p:oleObj>
                </mc:Choice>
                <mc:Fallback>
                  <p:oleObj name="Equation" r:id="rId7" imgW="1905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2" y="2160"/>
                          <a:ext cx="227" cy="2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49" name="Line 18"/>
            <p:cNvSpPr>
              <a:spLocks noChangeShapeType="1"/>
            </p:cNvSpPr>
            <p:nvPr/>
          </p:nvSpPr>
          <p:spPr bwMode="auto">
            <a:xfrm>
              <a:off x="1104" y="2256"/>
              <a:ext cx="1" cy="8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0" name="Line 19"/>
            <p:cNvSpPr>
              <a:spLocks noChangeShapeType="1"/>
            </p:cNvSpPr>
            <p:nvPr/>
          </p:nvSpPr>
          <p:spPr bwMode="auto">
            <a:xfrm>
              <a:off x="624" y="2736"/>
              <a:ext cx="1008" cy="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1" name="Line 20"/>
            <p:cNvSpPr>
              <a:spLocks noChangeShapeType="1"/>
            </p:cNvSpPr>
            <p:nvPr/>
          </p:nvSpPr>
          <p:spPr bwMode="auto">
            <a:xfrm flipV="1">
              <a:off x="1008" y="2640"/>
              <a:ext cx="1" cy="96"/>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2" name="Line 21"/>
            <p:cNvSpPr>
              <a:spLocks noChangeShapeType="1"/>
            </p:cNvSpPr>
            <p:nvPr/>
          </p:nvSpPr>
          <p:spPr bwMode="auto">
            <a:xfrm flipV="1">
              <a:off x="864" y="2544"/>
              <a:ext cx="1" cy="192"/>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3" name="Line 22"/>
            <p:cNvSpPr>
              <a:spLocks noChangeShapeType="1"/>
            </p:cNvSpPr>
            <p:nvPr/>
          </p:nvSpPr>
          <p:spPr bwMode="auto">
            <a:xfrm flipV="1">
              <a:off x="768" y="2448"/>
              <a:ext cx="1" cy="288"/>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4" name="Line 23"/>
            <p:cNvSpPr>
              <a:spLocks noChangeShapeType="1"/>
            </p:cNvSpPr>
            <p:nvPr/>
          </p:nvSpPr>
          <p:spPr bwMode="auto">
            <a:xfrm>
              <a:off x="1248" y="2736"/>
              <a:ext cx="1" cy="96"/>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5" name="Line 24"/>
            <p:cNvSpPr>
              <a:spLocks noChangeShapeType="1"/>
            </p:cNvSpPr>
            <p:nvPr/>
          </p:nvSpPr>
          <p:spPr bwMode="auto">
            <a:xfrm>
              <a:off x="1392" y="2736"/>
              <a:ext cx="1" cy="192"/>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6" name="Line 25"/>
            <p:cNvSpPr>
              <a:spLocks noChangeShapeType="1"/>
            </p:cNvSpPr>
            <p:nvPr/>
          </p:nvSpPr>
          <p:spPr bwMode="auto">
            <a:xfrm>
              <a:off x="1488" y="2736"/>
              <a:ext cx="1" cy="288"/>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7" name="Line 26"/>
            <p:cNvSpPr>
              <a:spLocks noChangeShapeType="1"/>
            </p:cNvSpPr>
            <p:nvPr/>
          </p:nvSpPr>
          <p:spPr bwMode="auto">
            <a:xfrm>
              <a:off x="624" y="2352"/>
              <a:ext cx="1008" cy="768"/>
            </a:xfrm>
            <a:prstGeom prst="line">
              <a:avLst/>
            </a:prstGeom>
            <a:noFill/>
            <a:ln w="952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8258" name="Object 27"/>
            <p:cNvGraphicFramePr>
              <a:graphicFrameLocks noChangeAspect="1"/>
            </p:cNvGraphicFramePr>
            <p:nvPr/>
          </p:nvGraphicFramePr>
          <p:xfrm>
            <a:off x="1529" y="2721"/>
            <a:ext cx="166" cy="196"/>
          </p:xfrm>
          <a:graphic>
            <a:graphicData uri="http://schemas.openxmlformats.org/presentationml/2006/ole">
              <mc:AlternateContent xmlns:mc="http://schemas.openxmlformats.org/markup-compatibility/2006">
                <mc:Choice xmlns:v="urn:schemas-microsoft-com:vml" Requires="v">
                  <p:oleObj name="Equation" r:id="rId9" imgW="139579" imgH="164957" progId="Equation.3">
                    <p:embed/>
                  </p:oleObj>
                </mc:Choice>
                <mc:Fallback>
                  <p:oleObj name="Equation" r:id="rId9" imgW="139579" imgH="164957"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9" y="2721"/>
                          <a:ext cx="166" cy="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8199" name="Group 28"/>
          <p:cNvGrpSpPr>
            <a:grpSpLocks/>
          </p:cNvGrpSpPr>
          <p:nvPr/>
        </p:nvGrpSpPr>
        <p:grpSpPr bwMode="auto">
          <a:xfrm>
            <a:off x="6851650" y="1366838"/>
            <a:ext cx="304800" cy="1143000"/>
            <a:chOff x="3077" y="2111"/>
            <a:chExt cx="176" cy="481"/>
          </a:xfrm>
        </p:grpSpPr>
        <p:sp>
          <p:nvSpPr>
            <p:cNvPr id="8246" name="Freeform 29"/>
            <p:cNvSpPr>
              <a:spLocks/>
            </p:cNvSpPr>
            <p:nvPr/>
          </p:nvSpPr>
          <p:spPr bwMode="auto">
            <a:xfrm>
              <a:off x="3168" y="2112"/>
              <a:ext cx="85" cy="480"/>
            </a:xfrm>
            <a:custGeom>
              <a:avLst/>
              <a:gdLst>
                <a:gd name="T0" fmla="*/ 0 w 85"/>
                <a:gd name="T1" fmla="*/ 0 h 480"/>
                <a:gd name="T2" fmla="*/ 81 w 85"/>
                <a:gd name="T3" fmla="*/ 244 h 480"/>
                <a:gd name="T4" fmla="*/ 23 w 85"/>
                <a:gd name="T5" fmla="*/ 480 h 480"/>
                <a:gd name="T6" fmla="*/ 0 60000 65536"/>
                <a:gd name="T7" fmla="*/ 0 60000 65536"/>
                <a:gd name="T8" fmla="*/ 0 60000 65536"/>
              </a:gdLst>
              <a:ahLst/>
              <a:cxnLst>
                <a:cxn ang="T6">
                  <a:pos x="T0" y="T1"/>
                </a:cxn>
                <a:cxn ang="T7">
                  <a:pos x="T2" y="T3"/>
                </a:cxn>
                <a:cxn ang="T8">
                  <a:pos x="T4" y="T5"/>
                </a:cxn>
              </a:cxnLst>
              <a:rect l="0" t="0" r="r" b="b"/>
              <a:pathLst>
                <a:path w="85" h="480">
                  <a:moveTo>
                    <a:pt x="0" y="0"/>
                  </a:moveTo>
                  <a:cubicBezTo>
                    <a:pt x="14" y="41"/>
                    <a:pt x="77" y="164"/>
                    <a:pt x="81" y="244"/>
                  </a:cubicBezTo>
                  <a:cubicBezTo>
                    <a:pt x="85" y="324"/>
                    <a:pt x="35" y="431"/>
                    <a:pt x="23" y="48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47" name="Freeform 30"/>
            <p:cNvSpPr>
              <a:spLocks/>
            </p:cNvSpPr>
            <p:nvPr/>
          </p:nvSpPr>
          <p:spPr bwMode="auto">
            <a:xfrm>
              <a:off x="3077" y="2111"/>
              <a:ext cx="90" cy="480"/>
            </a:xfrm>
            <a:custGeom>
              <a:avLst/>
              <a:gdLst>
                <a:gd name="T0" fmla="*/ 90 w 90"/>
                <a:gd name="T1" fmla="*/ 480 h 480"/>
                <a:gd name="T2" fmla="*/ 4 w 90"/>
                <a:gd name="T3" fmla="*/ 264 h 480"/>
                <a:gd name="T4" fmla="*/ 67 w 90"/>
                <a:gd name="T5" fmla="*/ 0 h 480"/>
                <a:gd name="T6" fmla="*/ 0 60000 65536"/>
                <a:gd name="T7" fmla="*/ 0 60000 65536"/>
                <a:gd name="T8" fmla="*/ 0 60000 65536"/>
              </a:gdLst>
              <a:ahLst/>
              <a:cxnLst>
                <a:cxn ang="T6">
                  <a:pos x="T0" y="T1"/>
                </a:cxn>
                <a:cxn ang="T7">
                  <a:pos x="T2" y="T3"/>
                </a:cxn>
                <a:cxn ang="T8">
                  <a:pos x="T4" y="T5"/>
                </a:cxn>
              </a:cxnLst>
              <a:rect l="0" t="0" r="r" b="b"/>
              <a:pathLst>
                <a:path w="90" h="480">
                  <a:moveTo>
                    <a:pt x="90" y="480"/>
                  </a:moveTo>
                  <a:cubicBezTo>
                    <a:pt x="76" y="444"/>
                    <a:pt x="8" y="344"/>
                    <a:pt x="4" y="264"/>
                  </a:cubicBezTo>
                  <a:cubicBezTo>
                    <a:pt x="0" y="184"/>
                    <a:pt x="54" y="55"/>
                    <a:pt x="67"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200" name="Group 31"/>
          <p:cNvGrpSpPr>
            <a:grpSpLocks/>
          </p:cNvGrpSpPr>
          <p:nvPr/>
        </p:nvGrpSpPr>
        <p:grpSpPr bwMode="auto">
          <a:xfrm>
            <a:off x="6843713" y="2738438"/>
            <a:ext cx="381000" cy="1066800"/>
            <a:chOff x="4267" y="2160"/>
            <a:chExt cx="240" cy="481"/>
          </a:xfrm>
        </p:grpSpPr>
        <p:sp>
          <p:nvSpPr>
            <p:cNvPr id="8242" name="Freeform 32"/>
            <p:cNvSpPr>
              <a:spLocks/>
            </p:cNvSpPr>
            <p:nvPr/>
          </p:nvSpPr>
          <p:spPr bwMode="auto">
            <a:xfrm>
              <a:off x="4267" y="2161"/>
              <a:ext cx="85" cy="480"/>
            </a:xfrm>
            <a:custGeom>
              <a:avLst/>
              <a:gdLst>
                <a:gd name="T0" fmla="*/ 0 w 85"/>
                <a:gd name="T1" fmla="*/ 0 h 480"/>
                <a:gd name="T2" fmla="*/ 81 w 85"/>
                <a:gd name="T3" fmla="*/ 244 h 480"/>
                <a:gd name="T4" fmla="*/ 23 w 85"/>
                <a:gd name="T5" fmla="*/ 480 h 480"/>
                <a:gd name="T6" fmla="*/ 0 60000 65536"/>
                <a:gd name="T7" fmla="*/ 0 60000 65536"/>
                <a:gd name="T8" fmla="*/ 0 60000 65536"/>
              </a:gdLst>
              <a:ahLst/>
              <a:cxnLst>
                <a:cxn ang="T6">
                  <a:pos x="T0" y="T1"/>
                </a:cxn>
                <a:cxn ang="T7">
                  <a:pos x="T2" y="T3"/>
                </a:cxn>
                <a:cxn ang="T8">
                  <a:pos x="T4" y="T5"/>
                </a:cxn>
              </a:cxnLst>
              <a:rect l="0" t="0" r="r" b="b"/>
              <a:pathLst>
                <a:path w="85" h="480">
                  <a:moveTo>
                    <a:pt x="0" y="0"/>
                  </a:moveTo>
                  <a:cubicBezTo>
                    <a:pt x="14" y="41"/>
                    <a:pt x="77" y="164"/>
                    <a:pt x="81" y="244"/>
                  </a:cubicBezTo>
                  <a:cubicBezTo>
                    <a:pt x="85" y="324"/>
                    <a:pt x="35" y="431"/>
                    <a:pt x="23" y="48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43" name="Freeform 33"/>
            <p:cNvSpPr>
              <a:spLocks/>
            </p:cNvSpPr>
            <p:nvPr/>
          </p:nvSpPr>
          <p:spPr bwMode="auto">
            <a:xfrm>
              <a:off x="4416" y="2160"/>
              <a:ext cx="90" cy="480"/>
            </a:xfrm>
            <a:custGeom>
              <a:avLst/>
              <a:gdLst>
                <a:gd name="T0" fmla="*/ 90 w 90"/>
                <a:gd name="T1" fmla="*/ 480 h 480"/>
                <a:gd name="T2" fmla="*/ 4 w 90"/>
                <a:gd name="T3" fmla="*/ 264 h 480"/>
                <a:gd name="T4" fmla="*/ 67 w 90"/>
                <a:gd name="T5" fmla="*/ 0 h 480"/>
                <a:gd name="T6" fmla="*/ 0 60000 65536"/>
                <a:gd name="T7" fmla="*/ 0 60000 65536"/>
                <a:gd name="T8" fmla="*/ 0 60000 65536"/>
              </a:gdLst>
              <a:ahLst/>
              <a:cxnLst>
                <a:cxn ang="T6">
                  <a:pos x="T0" y="T1"/>
                </a:cxn>
                <a:cxn ang="T7">
                  <a:pos x="T2" y="T3"/>
                </a:cxn>
                <a:cxn ang="T8">
                  <a:pos x="T4" y="T5"/>
                </a:cxn>
              </a:cxnLst>
              <a:rect l="0" t="0" r="r" b="b"/>
              <a:pathLst>
                <a:path w="90" h="480">
                  <a:moveTo>
                    <a:pt x="90" y="480"/>
                  </a:moveTo>
                  <a:cubicBezTo>
                    <a:pt x="76" y="444"/>
                    <a:pt x="8" y="344"/>
                    <a:pt x="4" y="264"/>
                  </a:cubicBezTo>
                  <a:cubicBezTo>
                    <a:pt x="0" y="184"/>
                    <a:pt x="54" y="55"/>
                    <a:pt x="67"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44" name="Line 34"/>
            <p:cNvSpPr>
              <a:spLocks noChangeShapeType="1"/>
            </p:cNvSpPr>
            <p:nvPr/>
          </p:nvSpPr>
          <p:spPr bwMode="auto">
            <a:xfrm>
              <a:off x="4267" y="2161"/>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45" name="Line 35"/>
            <p:cNvSpPr>
              <a:spLocks noChangeShapeType="1"/>
            </p:cNvSpPr>
            <p:nvPr/>
          </p:nvSpPr>
          <p:spPr bwMode="auto">
            <a:xfrm>
              <a:off x="4267" y="2641"/>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01" name="Line 36"/>
          <p:cNvSpPr>
            <a:spLocks noChangeShapeType="1"/>
          </p:cNvSpPr>
          <p:nvPr/>
        </p:nvSpPr>
        <p:spPr bwMode="auto">
          <a:xfrm>
            <a:off x="5556250" y="1900238"/>
            <a:ext cx="28956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2" name="Line 37"/>
          <p:cNvSpPr>
            <a:spLocks noChangeShapeType="1"/>
          </p:cNvSpPr>
          <p:nvPr/>
        </p:nvSpPr>
        <p:spPr bwMode="auto">
          <a:xfrm>
            <a:off x="5632450" y="3271838"/>
            <a:ext cx="28956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3" name="Line 38"/>
          <p:cNvSpPr>
            <a:spLocks noChangeShapeType="1"/>
          </p:cNvSpPr>
          <p:nvPr/>
        </p:nvSpPr>
        <p:spPr bwMode="auto">
          <a:xfrm>
            <a:off x="5937250" y="1671638"/>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4" name="Line 39"/>
          <p:cNvSpPr>
            <a:spLocks noChangeShapeType="1"/>
          </p:cNvSpPr>
          <p:nvPr/>
        </p:nvSpPr>
        <p:spPr bwMode="auto">
          <a:xfrm>
            <a:off x="7004050" y="1671638"/>
            <a:ext cx="15240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5" name="Line 40"/>
          <p:cNvSpPr>
            <a:spLocks noChangeShapeType="1"/>
          </p:cNvSpPr>
          <p:nvPr/>
        </p:nvSpPr>
        <p:spPr bwMode="auto">
          <a:xfrm>
            <a:off x="6013450" y="1519238"/>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6" name="Line 41"/>
          <p:cNvSpPr>
            <a:spLocks noChangeShapeType="1"/>
          </p:cNvSpPr>
          <p:nvPr/>
        </p:nvSpPr>
        <p:spPr bwMode="auto">
          <a:xfrm>
            <a:off x="7004050" y="1519238"/>
            <a:ext cx="13716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7" name="Line 42"/>
          <p:cNvSpPr>
            <a:spLocks noChangeShapeType="1"/>
          </p:cNvSpPr>
          <p:nvPr/>
        </p:nvSpPr>
        <p:spPr bwMode="auto">
          <a:xfrm>
            <a:off x="6013450" y="2205038"/>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8" name="Line 43"/>
          <p:cNvSpPr>
            <a:spLocks noChangeShapeType="1"/>
          </p:cNvSpPr>
          <p:nvPr/>
        </p:nvSpPr>
        <p:spPr bwMode="auto">
          <a:xfrm flipV="1">
            <a:off x="7004050" y="1595438"/>
            <a:ext cx="1600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9" name="Text Box 44"/>
          <p:cNvSpPr txBox="1">
            <a:spLocks noChangeArrowheads="1"/>
          </p:cNvSpPr>
          <p:nvPr/>
        </p:nvSpPr>
        <p:spPr bwMode="auto">
          <a:xfrm>
            <a:off x="5175250" y="1062038"/>
            <a:ext cx="1676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50000"/>
              </a:spcBef>
            </a:pPr>
            <a:r>
              <a:rPr lang="en-US" altLang="en-US" sz="1600">
                <a:solidFill>
                  <a:srgbClr val="009900"/>
                </a:solidFill>
              </a:rPr>
              <a:t>Vertical Plane:</a:t>
            </a:r>
          </a:p>
        </p:txBody>
      </p:sp>
      <p:sp>
        <p:nvSpPr>
          <p:cNvPr id="8210" name="Text Box 45"/>
          <p:cNvSpPr txBox="1">
            <a:spLocks noChangeArrowheads="1"/>
          </p:cNvSpPr>
          <p:nvPr/>
        </p:nvSpPr>
        <p:spPr bwMode="auto">
          <a:xfrm>
            <a:off x="5022850" y="2586038"/>
            <a:ext cx="2057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50000"/>
              </a:spcBef>
            </a:pPr>
            <a:r>
              <a:rPr lang="en-US" altLang="en-US" sz="1600">
                <a:solidFill>
                  <a:srgbClr val="CC0000"/>
                </a:solidFill>
              </a:rPr>
              <a:t>Horizontal Plane:</a:t>
            </a:r>
          </a:p>
        </p:txBody>
      </p:sp>
      <p:sp>
        <p:nvSpPr>
          <p:cNvPr id="8211" name="Line 46"/>
          <p:cNvSpPr>
            <a:spLocks noChangeShapeType="1"/>
          </p:cNvSpPr>
          <p:nvPr/>
        </p:nvSpPr>
        <p:spPr bwMode="auto">
          <a:xfrm>
            <a:off x="5937250" y="3119438"/>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2" name="Line 47"/>
          <p:cNvSpPr>
            <a:spLocks noChangeShapeType="1"/>
          </p:cNvSpPr>
          <p:nvPr/>
        </p:nvSpPr>
        <p:spPr bwMode="auto">
          <a:xfrm flipV="1">
            <a:off x="7004050" y="2814638"/>
            <a:ext cx="1295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3" name="Line 48"/>
          <p:cNvSpPr>
            <a:spLocks noChangeShapeType="1"/>
          </p:cNvSpPr>
          <p:nvPr/>
        </p:nvSpPr>
        <p:spPr bwMode="auto">
          <a:xfrm>
            <a:off x="6013450" y="3576638"/>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4" name="Line 49"/>
          <p:cNvSpPr>
            <a:spLocks noChangeShapeType="1"/>
          </p:cNvSpPr>
          <p:nvPr/>
        </p:nvSpPr>
        <p:spPr bwMode="auto">
          <a:xfrm>
            <a:off x="7004050" y="3576638"/>
            <a:ext cx="12192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215" name="Group 50"/>
          <p:cNvGrpSpPr>
            <a:grpSpLocks/>
          </p:cNvGrpSpPr>
          <p:nvPr/>
        </p:nvGrpSpPr>
        <p:grpSpPr bwMode="auto">
          <a:xfrm>
            <a:off x="1670050" y="4567238"/>
            <a:ext cx="304800" cy="1143000"/>
            <a:chOff x="3077" y="2111"/>
            <a:chExt cx="176" cy="481"/>
          </a:xfrm>
        </p:grpSpPr>
        <p:sp>
          <p:nvSpPr>
            <p:cNvPr id="8240" name="Freeform 51"/>
            <p:cNvSpPr>
              <a:spLocks/>
            </p:cNvSpPr>
            <p:nvPr/>
          </p:nvSpPr>
          <p:spPr bwMode="auto">
            <a:xfrm>
              <a:off x="3168" y="2112"/>
              <a:ext cx="85" cy="480"/>
            </a:xfrm>
            <a:custGeom>
              <a:avLst/>
              <a:gdLst>
                <a:gd name="T0" fmla="*/ 0 w 85"/>
                <a:gd name="T1" fmla="*/ 0 h 480"/>
                <a:gd name="T2" fmla="*/ 81 w 85"/>
                <a:gd name="T3" fmla="*/ 244 h 480"/>
                <a:gd name="T4" fmla="*/ 23 w 85"/>
                <a:gd name="T5" fmla="*/ 480 h 480"/>
                <a:gd name="T6" fmla="*/ 0 60000 65536"/>
                <a:gd name="T7" fmla="*/ 0 60000 65536"/>
                <a:gd name="T8" fmla="*/ 0 60000 65536"/>
              </a:gdLst>
              <a:ahLst/>
              <a:cxnLst>
                <a:cxn ang="T6">
                  <a:pos x="T0" y="T1"/>
                </a:cxn>
                <a:cxn ang="T7">
                  <a:pos x="T2" y="T3"/>
                </a:cxn>
                <a:cxn ang="T8">
                  <a:pos x="T4" y="T5"/>
                </a:cxn>
              </a:cxnLst>
              <a:rect l="0" t="0" r="r" b="b"/>
              <a:pathLst>
                <a:path w="85" h="480">
                  <a:moveTo>
                    <a:pt x="0" y="0"/>
                  </a:moveTo>
                  <a:cubicBezTo>
                    <a:pt x="14" y="41"/>
                    <a:pt x="77" y="164"/>
                    <a:pt x="81" y="244"/>
                  </a:cubicBezTo>
                  <a:cubicBezTo>
                    <a:pt x="85" y="324"/>
                    <a:pt x="35" y="431"/>
                    <a:pt x="23" y="48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41" name="Freeform 52"/>
            <p:cNvSpPr>
              <a:spLocks/>
            </p:cNvSpPr>
            <p:nvPr/>
          </p:nvSpPr>
          <p:spPr bwMode="auto">
            <a:xfrm>
              <a:off x="3077" y="2111"/>
              <a:ext cx="90" cy="480"/>
            </a:xfrm>
            <a:custGeom>
              <a:avLst/>
              <a:gdLst>
                <a:gd name="T0" fmla="*/ 90 w 90"/>
                <a:gd name="T1" fmla="*/ 480 h 480"/>
                <a:gd name="T2" fmla="*/ 4 w 90"/>
                <a:gd name="T3" fmla="*/ 264 h 480"/>
                <a:gd name="T4" fmla="*/ 67 w 90"/>
                <a:gd name="T5" fmla="*/ 0 h 480"/>
                <a:gd name="T6" fmla="*/ 0 60000 65536"/>
                <a:gd name="T7" fmla="*/ 0 60000 65536"/>
                <a:gd name="T8" fmla="*/ 0 60000 65536"/>
              </a:gdLst>
              <a:ahLst/>
              <a:cxnLst>
                <a:cxn ang="T6">
                  <a:pos x="T0" y="T1"/>
                </a:cxn>
                <a:cxn ang="T7">
                  <a:pos x="T2" y="T3"/>
                </a:cxn>
                <a:cxn ang="T8">
                  <a:pos x="T4" y="T5"/>
                </a:cxn>
              </a:cxnLst>
              <a:rect l="0" t="0" r="r" b="b"/>
              <a:pathLst>
                <a:path w="90" h="480">
                  <a:moveTo>
                    <a:pt x="90" y="480"/>
                  </a:moveTo>
                  <a:cubicBezTo>
                    <a:pt x="76" y="444"/>
                    <a:pt x="8" y="344"/>
                    <a:pt x="4" y="264"/>
                  </a:cubicBezTo>
                  <a:cubicBezTo>
                    <a:pt x="0" y="184"/>
                    <a:pt x="54" y="55"/>
                    <a:pt x="67"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216" name="Group 53"/>
          <p:cNvGrpSpPr>
            <a:grpSpLocks/>
          </p:cNvGrpSpPr>
          <p:nvPr/>
        </p:nvGrpSpPr>
        <p:grpSpPr bwMode="auto">
          <a:xfrm>
            <a:off x="2736850" y="4567238"/>
            <a:ext cx="381000" cy="1066800"/>
            <a:chOff x="4267" y="2160"/>
            <a:chExt cx="240" cy="481"/>
          </a:xfrm>
        </p:grpSpPr>
        <p:sp>
          <p:nvSpPr>
            <p:cNvPr id="8236" name="Freeform 54"/>
            <p:cNvSpPr>
              <a:spLocks/>
            </p:cNvSpPr>
            <p:nvPr/>
          </p:nvSpPr>
          <p:spPr bwMode="auto">
            <a:xfrm>
              <a:off x="4267" y="2161"/>
              <a:ext cx="85" cy="480"/>
            </a:xfrm>
            <a:custGeom>
              <a:avLst/>
              <a:gdLst>
                <a:gd name="T0" fmla="*/ 0 w 85"/>
                <a:gd name="T1" fmla="*/ 0 h 480"/>
                <a:gd name="T2" fmla="*/ 81 w 85"/>
                <a:gd name="T3" fmla="*/ 244 h 480"/>
                <a:gd name="T4" fmla="*/ 23 w 85"/>
                <a:gd name="T5" fmla="*/ 480 h 480"/>
                <a:gd name="T6" fmla="*/ 0 60000 65536"/>
                <a:gd name="T7" fmla="*/ 0 60000 65536"/>
                <a:gd name="T8" fmla="*/ 0 60000 65536"/>
              </a:gdLst>
              <a:ahLst/>
              <a:cxnLst>
                <a:cxn ang="T6">
                  <a:pos x="T0" y="T1"/>
                </a:cxn>
                <a:cxn ang="T7">
                  <a:pos x="T2" y="T3"/>
                </a:cxn>
                <a:cxn ang="T8">
                  <a:pos x="T4" y="T5"/>
                </a:cxn>
              </a:cxnLst>
              <a:rect l="0" t="0" r="r" b="b"/>
              <a:pathLst>
                <a:path w="85" h="480">
                  <a:moveTo>
                    <a:pt x="0" y="0"/>
                  </a:moveTo>
                  <a:cubicBezTo>
                    <a:pt x="14" y="41"/>
                    <a:pt x="77" y="164"/>
                    <a:pt x="81" y="244"/>
                  </a:cubicBezTo>
                  <a:cubicBezTo>
                    <a:pt x="85" y="324"/>
                    <a:pt x="35" y="431"/>
                    <a:pt x="23" y="48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7" name="Freeform 55"/>
            <p:cNvSpPr>
              <a:spLocks/>
            </p:cNvSpPr>
            <p:nvPr/>
          </p:nvSpPr>
          <p:spPr bwMode="auto">
            <a:xfrm>
              <a:off x="4416" y="2160"/>
              <a:ext cx="90" cy="480"/>
            </a:xfrm>
            <a:custGeom>
              <a:avLst/>
              <a:gdLst>
                <a:gd name="T0" fmla="*/ 90 w 90"/>
                <a:gd name="T1" fmla="*/ 480 h 480"/>
                <a:gd name="T2" fmla="*/ 4 w 90"/>
                <a:gd name="T3" fmla="*/ 264 h 480"/>
                <a:gd name="T4" fmla="*/ 67 w 90"/>
                <a:gd name="T5" fmla="*/ 0 h 480"/>
                <a:gd name="T6" fmla="*/ 0 60000 65536"/>
                <a:gd name="T7" fmla="*/ 0 60000 65536"/>
                <a:gd name="T8" fmla="*/ 0 60000 65536"/>
              </a:gdLst>
              <a:ahLst/>
              <a:cxnLst>
                <a:cxn ang="T6">
                  <a:pos x="T0" y="T1"/>
                </a:cxn>
                <a:cxn ang="T7">
                  <a:pos x="T2" y="T3"/>
                </a:cxn>
                <a:cxn ang="T8">
                  <a:pos x="T4" y="T5"/>
                </a:cxn>
              </a:cxnLst>
              <a:rect l="0" t="0" r="r" b="b"/>
              <a:pathLst>
                <a:path w="90" h="480">
                  <a:moveTo>
                    <a:pt x="90" y="480"/>
                  </a:moveTo>
                  <a:cubicBezTo>
                    <a:pt x="76" y="444"/>
                    <a:pt x="8" y="344"/>
                    <a:pt x="4" y="264"/>
                  </a:cubicBezTo>
                  <a:cubicBezTo>
                    <a:pt x="0" y="184"/>
                    <a:pt x="54" y="55"/>
                    <a:pt x="67"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8" name="Line 56"/>
            <p:cNvSpPr>
              <a:spLocks noChangeShapeType="1"/>
            </p:cNvSpPr>
            <p:nvPr/>
          </p:nvSpPr>
          <p:spPr bwMode="auto">
            <a:xfrm>
              <a:off x="4267" y="2161"/>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9" name="Line 57"/>
            <p:cNvSpPr>
              <a:spLocks noChangeShapeType="1"/>
            </p:cNvSpPr>
            <p:nvPr/>
          </p:nvSpPr>
          <p:spPr bwMode="auto">
            <a:xfrm>
              <a:off x="4267" y="2641"/>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17" name="Line 58"/>
          <p:cNvSpPr>
            <a:spLocks noChangeShapeType="1"/>
          </p:cNvSpPr>
          <p:nvPr/>
        </p:nvSpPr>
        <p:spPr bwMode="auto">
          <a:xfrm>
            <a:off x="1060450" y="5100638"/>
            <a:ext cx="28956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8" name="Line 59"/>
          <p:cNvSpPr>
            <a:spLocks noChangeShapeType="1"/>
          </p:cNvSpPr>
          <p:nvPr/>
        </p:nvSpPr>
        <p:spPr bwMode="auto">
          <a:xfrm>
            <a:off x="908050" y="4719638"/>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9" name="Line 60"/>
          <p:cNvSpPr>
            <a:spLocks noChangeShapeType="1"/>
          </p:cNvSpPr>
          <p:nvPr/>
        </p:nvSpPr>
        <p:spPr bwMode="auto">
          <a:xfrm>
            <a:off x="1822450" y="4719638"/>
            <a:ext cx="10668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0" name="Line 61"/>
          <p:cNvSpPr>
            <a:spLocks noChangeShapeType="1"/>
          </p:cNvSpPr>
          <p:nvPr/>
        </p:nvSpPr>
        <p:spPr bwMode="auto">
          <a:xfrm>
            <a:off x="2889250" y="4948238"/>
            <a:ext cx="11430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221" name="Group 62"/>
          <p:cNvGrpSpPr>
            <a:grpSpLocks/>
          </p:cNvGrpSpPr>
          <p:nvPr/>
        </p:nvGrpSpPr>
        <p:grpSpPr bwMode="auto">
          <a:xfrm>
            <a:off x="6927850" y="4491038"/>
            <a:ext cx="304800" cy="1143000"/>
            <a:chOff x="3077" y="2111"/>
            <a:chExt cx="176" cy="481"/>
          </a:xfrm>
        </p:grpSpPr>
        <p:sp>
          <p:nvSpPr>
            <p:cNvPr id="8234" name="Freeform 63"/>
            <p:cNvSpPr>
              <a:spLocks/>
            </p:cNvSpPr>
            <p:nvPr/>
          </p:nvSpPr>
          <p:spPr bwMode="auto">
            <a:xfrm>
              <a:off x="3168" y="2112"/>
              <a:ext cx="85" cy="480"/>
            </a:xfrm>
            <a:custGeom>
              <a:avLst/>
              <a:gdLst>
                <a:gd name="T0" fmla="*/ 0 w 85"/>
                <a:gd name="T1" fmla="*/ 0 h 480"/>
                <a:gd name="T2" fmla="*/ 81 w 85"/>
                <a:gd name="T3" fmla="*/ 244 h 480"/>
                <a:gd name="T4" fmla="*/ 23 w 85"/>
                <a:gd name="T5" fmla="*/ 480 h 480"/>
                <a:gd name="T6" fmla="*/ 0 60000 65536"/>
                <a:gd name="T7" fmla="*/ 0 60000 65536"/>
                <a:gd name="T8" fmla="*/ 0 60000 65536"/>
              </a:gdLst>
              <a:ahLst/>
              <a:cxnLst>
                <a:cxn ang="T6">
                  <a:pos x="T0" y="T1"/>
                </a:cxn>
                <a:cxn ang="T7">
                  <a:pos x="T2" y="T3"/>
                </a:cxn>
                <a:cxn ang="T8">
                  <a:pos x="T4" y="T5"/>
                </a:cxn>
              </a:cxnLst>
              <a:rect l="0" t="0" r="r" b="b"/>
              <a:pathLst>
                <a:path w="85" h="480">
                  <a:moveTo>
                    <a:pt x="0" y="0"/>
                  </a:moveTo>
                  <a:cubicBezTo>
                    <a:pt x="14" y="41"/>
                    <a:pt x="77" y="164"/>
                    <a:pt x="81" y="244"/>
                  </a:cubicBezTo>
                  <a:cubicBezTo>
                    <a:pt x="85" y="324"/>
                    <a:pt x="35" y="431"/>
                    <a:pt x="23" y="48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5" name="Freeform 64"/>
            <p:cNvSpPr>
              <a:spLocks/>
            </p:cNvSpPr>
            <p:nvPr/>
          </p:nvSpPr>
          <p:spPr bwMode="auto">
            <a:xfrm>
              <a:off x="3077" y="2111"/>
              <a:ext cx="90" cy="480"/>
            </a:xfrm>
            <a:custGeom>
              <a:avLst/>
              <a:gdLst>
                <a:gd name="T0" fmla="*/ 90 w 90"/>
                <a:gd name="T1" fmla="*/ 480 h 480"/>
                <a:gd name="T2" fmla="*/ 4 w 90"/>
                <a:gd name="T3" fmla="*/ 264 h 480"/>
                <a:gd name="T4" fmla="*/ 67 w 90"/>
                <a:gd name="T5" fmla="*/ 0 h 480"/>
                <a:gd name="T6" fmla="*/ 0 60000 65536"/>
                <a:gd name="T7" fmla="*/ 0 60000 65536"/>
                <a:gd name="T8" fmla="*/ 0 60000 65536"/>
              </a:gdLst>
              <a:ahLst/>
              <a:cxnLst>
                <a:cxn ang="T6">
                  <a:pos x="T0" y="T1"/>
                </a:cxn>
                <a:cxn ang="T7">
                  <a:pos x="T2" y="T3"/>
                </a:cxn>
                <a:cxn ang="T8">
                  <a:pos x="T4" y="T5"/>
                </a:cxn>
              </a:cxnLst>
              <a:rect l="0" t="0" r="r" b="b"/>
              <a:pathLst>
                <a:path w="90" h="480">
                  <a:moveTo>
                    <a:pt x="90" y="480"/>
                  </a:moveTo>
                  <a:cubicBezTo>
                    <a:pt x="76" y="444"/>
                    <a:pt x="8" y="344"/>
                    <a:pt x="4" y="264"/>
                  </a:cubicBezTo>
                  <a:cubicBezTo>
                    <a:pt x="0" y="184"/>
                    <a:pt x="54" y="55"/>
                    <a:pt x="67"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222" name="Group 65"/>
          <p:cNvGrpSpPr>
            <a:grpSpLocks/>
          </p:cNvGrpSpPr>
          <p:nvPr/>
        </p:nvGrpSpPr>
        <p:grpSpPr bwMode="auto">
          <a:xfrm>
            <a:off x="5784850" y="4491038"/>
            <a:ext cx="381000" cy="1066800"/>
            <a:chOff x="4267" y="2160"/>
            <a:chExt cx="240" cy="481"/>
          </a:xfrm>
        </p:grpSpPr>
        <p:sp>
          <p:nvSpPr>
            <p:cNvPr id="8230" name="Freeform 66"/>
            <p:cNvSpPr>
              <a:spLocks/>
            </p:cNvSpPr>
            <p:nvPr/>
          </p:nvSpPr>
          <p:spPr bwMode="auto">
            <a:xfrm>
              <a:off x="4267" y="2161"/>
              <a:ext cx="85" cy="480"/>
            </a:xfrm>
            <a:custGeom>
              <a:avLst/>
              <a:gdLst>
                <a:gd name="T0" fmla="*/ 0 w 85"/>
                <a:gd name="T1" fmla="*/ 0 h 480"/>
                <a:gd name="T2" fmla="*/ 81 w 85"/>
                <a:gd name="T3" fmla="*/ 244 h 480"/>
                <a:gd name="T4" fmla="*/ 23 w 85"/>
                <a:gd name="T5" fmla="*/ 480 h 480"/>
                <a:gd name="T6" fmla="*/ 0 60000 65536"/>
                <a:gd name="T7" fmla="*/ 0 60000 65536"/>
                <a:gd name="T8" fmla="*/ 0 60000 65536"/>
              </a:gdLst>
              <a:ahLst/>
              <a:cxnLst>
                <a:cxn ang="T6">
                  <a:pos x="T0" y="T1"/>
                </a:cxn>
                <a:cxn ang="T7">
                  <a:pos x="T2" y="T3"/>
                </a:cxn>
                <a:cxn ang="T8">
                  <a:pos x="T4" y="T5"/>
                </a:cxn>
              </a:cxnLst>
              <a:rect l="0" t="0" r="r" b="b"/>
              <a:pathLst>
                <a:path w="85" h="480">
                  <a:moveTo>
                    <a:pt x="0" y="0"/>
                  </a:moveTo>
                  <a:cubicBezTo>
                    <a:pt x="14" y="41"/>
                    <a:pt x="77" y="164"/>
                    <a:pt x="81" y="244"/>
                  </a:cubicBezTo>
                  <a:cubicBezTo>
                    <a:pt x="85" y="324"/>
                    <a:pt x="35" y="431"/>
                    <a:pt x="23" y="48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1" name="Freeform 67"/>
            <p:cNvSpPr>
              <a:spLocks/>
            </p:cNvSpPr>
            <p:nvPr/>
          </p:nvSpPr>
          <p:spPr bwMode="auto">
            <a:xfrm>
              <a:off x="4416" y="2160"/>
              <a:ext cx="90" cy="480"/>
            </a:xfrm>
            <a:custGeom>
              <a:avLst/>
              <a:gdLst>
                <a:gd name="T0" fmla="*/ 90 w 90"/>
                <a:gd name="T1" fmla="*/ 480 h 480"/>
                <a:gd name="T2" fmla="*/ 4 w 90"/>
                <a:gd name="T3" fmla="*/ 264 h 480"/>
                <a:gd name="T4" fmla="*/ 67 w 90"/>
                <a:gd name="T5" fmla="*/ 0 h 480"/>
                <a:gd name="T6" fmla="*/ 0 60000 65536"/>
                <a:gd name="T7" fmla="*/ 0 60000 65536"/>
                <a:gd name="T8" fmla="*/ 0 60000 65536"/>
              </a:gdLst>
              <a:ahLst/>
              <a:cxnLst>
                <a:cxn ang="T6">
                  <a:pos x="T0" y="T1"/>
                </a:cxn>
                <a:cxn ang="T7">
                  <a:pos x="T2" y="T3"/>
                </a:cxn>
                <a:cxn ang="T8">
                  <a:pos x="T4" y="T5"/>
                </a:cxn>
              </a:cxnLst>
              <a:rect l="0" t="0" r="r" b="b"/>
              <a:pathLst>
                <a:path w="90" h="480">
                  <a:moveTo>
                    <a:pt x="90" y="480"/>
                  </a:moveTo>
                  <a:cubicBezTo>
                    <a:pt x="76" y="444"/>
                    <a:pt x="8" y="344"/>
                    <a:pt x="4" y="264"/>
                  </a:cubicBezTo>
                  <a:cubicBezTo>
                    <a:pt x="0" y="184"/>
                    <a:pt x="54" y="55"/>
                    <a:pt x="67"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2" name="Line 68"/>
            <p:cNvSpPr>
              <a:spLocks noChangeShapeType="1"/>
            </p:cNvSpPr>
            <p:nvPr/>
          </p:nvSpPr>
          <p:spPr bwMode="auto">
            <a:xfrm>
              <a:off x="4267" y="2161"/>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3" name="Line 69"/>
            <p:cNvSpPr>
              <a:spLocks noChangeShapeType="1"/>
            </p:cNvSpPr>
            <p:nvPr/>
          </p:nvSpPr>
          <p:spPr bwMode="auto">
            <a:xfrm>
              <a:off x="4267" y="2641"/>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23" name="Line 70"/>
          <p:cNvSpPr>
            <a:spLocks noChangeShapeType="1"/>
          </p:cNvSpPr>
          <p:nvPr/>
        </p:nvSpPr>
        <p:spPr bwMode="auto">
          <a:xfrm>
            <a:off x="7080250" y="4643438"/>
            <a:ext cx="10668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4" name="Line 71"/>
          <p:cNvSpPr>
            <a:spLocks noChangeShapeType="1"/>
          </p:cNvSpPr>
          <p:nvPr/>
        </p:nvSpPr>
        <p:spPr bwMode="auto">
          <a:xfrm>
            <a:off x="5099050" y="4795838"/>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5" name="Line 72"/>
          <p:cNvSpPr>
            <a:spLocks noChangeShapeType="1"/>
          </p:cNvSpPr>
          <p:nvPr/>
        </p:nvSpPr>
        <p:spPr bwMode="auto">
          <a:xfrm flipV="1">
            <a:off x="5937250" y="4643438"/>
            <a:ext cx="11430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6" name="Line 73"/>
          <p:cNvSpPr>
            <a:spLocks noChangeShapeType="1"/>
          </p:cNvSpPr>
          <p:nvPr/>
        </p:nvSpPr>
        <p:spPr bwMode="auto">
          <a:xfrm>
            <a:off x="4946650" y="5024438"/>
            <a:ext cx="33528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7" name="Text Box 74"/>
          <p:cNvSpPr txBox="1">
            <a:spLocks noChangeArrowheads="1"/>
          </p:cNvSpPr>
          <p:nvPr/>
        </p:nvSpPr>
        <p:spPr bwMode="auto">
          <a:xfrm>
            <a:off x="461963" y="4030663"/>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50000"/>
              </a:spcBef>
            </a:pPr>
            <a:r>
              <a:rPr lang="en-US" altLang="en-US" sz="2000">
                <a:latin typeface="Comic Sans MS" panose="030F0702030302020204" pitchFamily="66" charset="0"/>
              </a:rPr>
              <a:t>Luckily…</a:t>
            </a:r>
          </a:p>
        </p:txBody>
      </p:sp>
      <p:sp>
        <p:nvSpPr>
          <p:cNvPr id="8228" name="Text Box 75"/>
          <p:cNvSpPr txBox="1">
            <a:spLocks noChangeArrowheads="1"/>
          </p:cNvSpPr>
          <p:nvPr/>
        </p:nvSpPr>
        <p:spPr bwMode="auto">
          <a:xfrm>
            <a:off x="0" y="58102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eaLnBrk="1" hangingPunct="1">
              <a:spcBef>
                <a:spcPct val="50000"/>
              </a:spcBef>
            </a:pPr>
            <a:r>
              <a:rPr lang="en-US" altLang="en-US" sz="2400" dirty="0">
                <a:solidFill>
                  <a:srgbClr val="009900"/>
                </a:solidFill>
                <a:effectLst>
                  <a:outerShdw blurRad="38100" dist="38100" dir="2700000" algn="tl">
                    <a:srgbClr val="000000">
                      <a:alpha val="43137"/>
                    </a:srgbClr>
                  </a:outerShdw>
                </a:effectLst>
                <a:latin typeface="Century Schoolbook" panose="02040604050505020304" pitchFamily="18" charset="0"/>
              </a:rPr>
              <a:t>…pairs give net focusing in </a:t>
            </a:r>
            <a:r>
              <a:rPr lang="en-US" altLang="en-US" sz="2400" i="1" dirty="0">
                <a:solidFill>
                  <a:srgbClr val="009900"/>
                </a:solidFill>
                <a:effectLst>
                  <a:outerShdw blurRad="38100" dist="38100" dir="2700000" algn="tl">
                    <a:srgbClr val="000000">
                      <a:alpha val="43137"/>
                    </a:srgbClr>
                  </a:outerShdw>
                </a:effectLst>
                <a:latin typeface="Century Schoolbook" panose="02040604050505020304" pitchFamily="18" charset="0"/>
              </a:rPr>
              <a:t>both </a:t>
            </a:r>
            <a:r>
              <a:rPr lang="en-US" altLang="en-US" sz="2400" dirty="0">
                <a:solidFill>
                  <a:srgbClr val="009900"/>
                </a:solidFill>
                <a:effectLst>
                  <a:outerShdw blurRad="38100" dist="38100" dir="2700000" algn="tl">
                    <a:srgbClr val="000000">
                      <a:alpha val="43137"/>
                    </a:srgbClr>
                  </a:outerShdw>
                </a:effectLst>
                <a:latin typeface="Century Schoolbook" panose="02040604050505020304" pitchFamily="18" charset="0"/>
              </a:rPr>
              <a:t>planes! -&gt; </a:t>
            </a:r>
            <a:r>
              <a:rPr lang="en-US" altLang="en-US" sz="2400" dirty="0">
                <a:solidFill>
                  <a:srgbClr val="C00000"/>
                </a:solidFill>
                <a:effectLst>
                  <a:outerShdw blurRad="38100" dist="38100" dir="2700000" algn="tl">
                    <a:srgbClr val="000000">
                      <a:alpha val="43137"/>
                    </a:srgbClr>
                  </a:outerShdw>
                </a:effectLst>
                <a:latin typeface="Century Schoolbook" panose="02040604050505020304" pitchFamily="18" charset="0"/>
              </a:rPr>
              <a:t>“FODO cell”</a:t>
            </a:r>
          </a:p>
        </p:txBody>
      </p:sp>
      <p:sp>
        <p:nvSpPr>
          <p:cNvPr id="8229" name="Text Box 78"/>
          <p:cNvSpPr txBox="1">
            <a:spLocks noChangeArrowheads="1"/>
          </p:cNvSpPr>
          <p:nvPr/>
        </p:nvSpPr>
        <p:spPr bwMode="auto">
          <a:xfrm>
            <a:off x="7613650" y="1138238"/>
            <a:ext cx="1143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50000"/>
              </a:spcBef>
            </a:pPr>
            <a:endParaRPr lang="en-US" altLang="en-US" sz="1400"/>
          </a:p>
        </p:txBody>
      </p:sp>
      <p:sp>
        <p:nvSpPr>
          <p:cNvPr id="3" name="Slide Number Placeholder 2"/>
          <p:cNvSpPr>
            <a:spLocks noGrp="1"/>
          </p:cNvSpPr>
          <p:nvPr>
            <p:ph type="sldNum" sz="quarter" idx="10"/>
          </p:nvPr>
        </p:nvSpPr>
        <p:spPr/>
        <p:txBody>
          <a:bodyPr/>
          <a:lstStyle/>
          <a:p>
            <a:pPr>
              <a:defRPr/>
            </a:pPr>
            <a:fld id="{C5A5C3B2-2713-40BA-92CF-ECD67616E0CD}" type="slidenum">
              <a:rPr lang="en-US" smtClean="0"/>
              <a:pPr>
                <a:defRPr/>
              </a:pPr>
              <a:t>23</a:t>
            </a:fld>
            <a:endParaRPr lang="en-US"/>
          </a:p>
        </p:txBody>
      </p:sp>
      <p:pic>
        <p:nvPicPr>
          <p:cNvPr id="79" name="Picture 78">
            <a:extLst>
              <a:ext uri="{FF2B5EF4-FFF2-40B4-BE49-F238E27FC236}">
                <a16:creationId xmlns:a16="http://schemas.microsoft.com/office/drawing/2014/main" id="{C7388947-3A63-4478-A949-197F544AE424}"/>
              </a:ext>
            </a:extLst>
          </p:cNvPr>
          <p:cNvPicPr>
            <a:picLocks noChangeAspect="1"/>
          </p:cNvPicPr>
          <p:nvPr/>
        </p:nvPicPr>
        <p:blipFill>
          <a:blip r:embed="rId11"/>
          <a:stretch>
            <a:fillRect/>
          </a:stretch>
        </p:blipFill>
        <p:spPr>
          <a:xfrm>
            <a:off x="1433340" y="761299"/>
            <a:ext cx="6267796" cy="5863794"/>
          </a:xfrm>
          <a:prstGeom prst="rect">
            <a:avLst/>
          </a:prstGeom>
          <a:ln>
            <a:solidFill>
              <a:srgbClr val="002060"/>
            </a:solidFill>
          </a:ln>
          <a:effectLst>
            <a:glow rad="63500">
              <a:schemeClr val="accent6">
                <a:satMod val="175000"/>
                <a:alpha val="40000"/>
              </a:schemeClr>
            </a:glow>
          </a:effectLst>
        </p:spPr>
      </p:pic>
    </p:spTree>
    <p:extLst>
      <p:ext uri="{BB962C8B-B14F-4D97-AF65-F5344CB8AC3E}">
        <p14:creationId xmlns:p14="http://schemas.microsoft.com/office/powerpoint/2010/main" val="359620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ppt_x"/>
                                          </p:val>
                                        </p:tav>
                                        <p:tav tm="100000">
                                          <p:val>
                                            <p:strVal val="#ppt_x"/>
                                          </p:val>
                                        </p:tav>
                                      </p:tavLst>
                                    </p:anim>
                                    <p:anim calcmode="lin" valueType="num">
                                      <p:cBhvr additive="base">
                                        <p:cTn id="8"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Content Placeholder 19"/>
          <p:cNvSpPr>
            <a:spLocks noGrp="1"/>
          </p:cNvSpPr>
          <p:nvPr>
            <p:ph sz="half" idx="1"/>
          </p:nvPr>
        </p:nvSpPr>
        <p:spPr>
          <a:xfrm>
            <a:off x="4725620" y="971080"/>
            <a:ext cx="4060371" cy="3648475"/>
          </a:xfrm>
        </p:spPr>
        <p:txBody>
          <a:bodyPr/>
          <a:lstStyle/>
          <a:p>
            <a:r>
              <a:rPr lang="en-US" sz="1800" dirty="0"/>
              <a:t>As particles go around a ring, they will undergo a number of </a:t>
            </a:r>
            <a:r>
              <a:rPr lang="en-US" sz="1800" dirty="0" err="1"/>
              <a:t>betatron</a:t>
            </a:r>
            <a:r>
              <a:rPr lang="en-US" sz="1800" dirty="0"/>
              <a:t> oscillations </a:t>
            </a:r>
            <a:r>
              <a:rPr lang="en-US" sz="1800" i="1" dirty="0"/>
              <a:t>ν</a:t>
            </a:r>
            <a:r>
              <a:rPr lang="en-US" sz="1800" dirty="0"/>
              <a:t> (sometimes </a:t>
            </a:r>
            <a:r>
              <a:rPr lang="en-US" sz="1800" i="1" dirty="0"/>
              <a:t>Q</a:t>
            </a:r>
            <a:r>
              <a:rPr lang="en-US" sz="1800" dirty="0"/>
              <a:t>) given by</a:t>
            </a:r>
          </a:p>
          <a:p>
            <a:endParaRPr lang="en-US" sz="1800" dirty="0"/>
          </a:p>
          <a:p>
            <a:endParaRPr lang="en-US" sz="1800" dirty="0"/>
          </a:p>
          <a:p>
            <a:endParaRPr lang="en-US" sz="1800" dirty="0"/>
          </a:p>
          <a:p>
            <a:endParaRPr lang="en-US" sz="1800" dirty="0"/>
          </a:p>
          <a:p>
            <a:r>
              <a:rPr lang="en-US" sz="2400" dirty="0">
                <a:solidFill>
                  <a:srgbClr val="C00000"/>
                </a:solidFill>
              </a:rPr>
              <a:t>This is referred to as the </a:t>
            </a:r>
            <a:r>
              <a:rPr lang="en-US" sz="2400" b="1" u="sng" dirty="0">
                <a:solidFill>
                  <a:srgbClr val="C00000"/>
                </a:solidFill>
              </a:rPr>
              <a:t>“tune”</a:t>
            </a:r>
          </a:p>
        </p:txBody>
      </p:sp>
      <p:sp>
        <p:nvSpPr>
          <p:cNvPr id="32" name="Content Placeholder 31"/>
          <p:cNvSpPr>
            <a:spLocks noGrp="1"/>
          </p:cNvSpPr>
          <p:nvPr>
            <p:ph sz="half" idx="2"/>
          </p:nvPr>
        </p:nvSpPr>
        <p:spPr>
          <a:xfrm>
            <a:off x="645453" y="4479071"/>
            <a:ext cx="8218670" cy="1344175"/>
          </a:xfrm>
        </p:spPr>
        <p:txBody>
          <a:bodyPr/>
          <a:lstStyle/>
          <a:p>
            <a:r>
              <a:rPr lang="en-US" sz="1800" dirty="0">
                <a:solidFill>
                  <a:srgbClr val="000000"/>
                </a:solidFill>
                <a:effectLst>
                  <a:outerShdw blurRad="38100" dist="38100" dir="2700000" algn="tl">
                    <a:srgbClr val="000000">
                      <a:alpha val="43137"/>
                    </a:srgbClr>
                  </a:outerShdw>
                </a:effectLst>
              </a:rPr>
              <a:t>We can generally think of the tune in two parts</a:t>
            </a:r>
            <a:r>
              <a:rPr lang="en-US" sz="1800" dirty="0">
                <a:effectLst>
                  <a:outerShdw blurRad="38100" dist="38100" dir="2700000" algn="tl">
                    <a:srgbClr val="000000">
                      <a:alpha val="43137"/>
                    </a:srgbClr>
                  </a:outerShdw>
                </a:effectLst>
              </a:rPr>
              <a:t>:</a:t>
            </a:r>
          </a:p>
        </p:txBody>
      </p:sp>
      <p:grpSp>
        <p:nvGrpSpPr>
          <p:cNvPr id="2" name="Group 9"/>
          <p:cNvGrpSpPr>
            <a:grpSpLocks noChangeAspect="1"/>
          </p:cNvGrpSpPr>
          <p:nvPr/>
        </p:nvGrpSpPr>
        <p:grpSpPr bwMode="auto">
          <a:xfrm>
            <a:off x="1484375" y="1121040"/>
            <a:ext cx="2989263" cy="2971800"/>
            <a:chOff x="1409700" y="1047135"/>
            <a:chExt cx="3162300" cy="3143865"/>
          </a:xfrm>
        </p:grpSpPr>
        <p:sp>
          <p:nvSpPr>
            <p:cNvPr id="8" name="Oval 7"/>
            <p:cNvSpPr/>
            <p:nvPr/>
          </p:nvSpPr>
          <p:spPr>
            <a:xfrm>
              <a:off x="1409700" y="1181488"/>
              <a:ext cx="3123673" cy="3009512"/>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9" name="Freeform 8"/>
            <p:cNvSpPr/>
            <p:nvPr/>
          </p:nvSpPr>
          <p:spPr>
            <a:xfrm>
              <a:off x="1485273" y="1047135"/>
              <a:ext cx="3086727" cy="3101880"/>
            </a:xfrm>
            <a:custGeom>
              <a:avLst/>
              <a:gdLst>
                <a:gd name="connsiteX0" fmla="*/ 1332271 w 3087329"/>
                <a:gd name="connsiteY0" fmla="*/ 132736 h 3102078"/>
                <a:gd name="connsiteX1" fmla="*/ 2172929 w 3087329"/>
                <a:gd name="connsiteY1" fmla="*/ 162233 h 3102078"/>
                <a:gd name="connsiteX2" fmla="*/ 2659626 w 3087329"/>
                <a:gd name="connsiteY2" fmla="*/ 619433 h 3102078"/>
                <a:gd name="connsiteX3" fmla="*/ 2939845 w 3087329"/>
                <a:gd name="connsiteY3" fmla="*/ 1430594 h 3102078"/>
                <a:gd name="connsiteX4" fmla="*/ 3057832 w 3087329"/>
                <a:gd name="connsiteY4" fmla="*/ 1828800 h 3102078"/>
                <a:gd name="connsiteX5" fmla="*/ 2969342 w 3087329"/>
                <a:gd name="connsiteY5" fmla="*/ 2551471 h 3102078"/>
                <a:gd name="connsiteX6" fmla="*/ 2349910 w 3087329"/>
                <a:gd name="connsiteY6" fmla="*/ 2890684 h 3102078"/>
                <a:gd name="connsiteX7" fmla="*/ 1553497 w 3087329"/>
                <a:gd name="connsiteY7" fmla="*/ 2993923 h 3102078"/>
                <a:gd name="connsiteX8" fmla="*/ 978310 w 3087329"/>
                <a:gd name="connsiteY8" fmla="*/ 3067665 h 3102078"/>
                <a:gd name="connsiteX9" fmla="*/ 226142 w 3087329"/>
                <a:gd name="connsiteY9" fmla="*/ 2787446 h 3102078"/>
                <a:gd name="connsiteX10" fmla="*/ 19664 w 3087329"/>
                <a:gd name="connsiteY10" fmla="*/ 2064775 h 3102078"/>
                <a:gd name="connsiteX11" fmla="*/ 108155 w 3087329"/>
                <a:gd name="connsiteY11" fmla="*/ 1401097 h 3102078"/>
                <a:gd name="connsiteX12" fmla="*/ 299884 w 3087329"/>
                <a:gd name="connsiteY12" fmla="*/ 648930 h 3102078"/>
                <a:gd name="connsiteX13" fmla="*/ 742335 w 3087329"/>
                <a:gd name="connsiteY13" fmla="*/ 147484 h 3102078"/>
                <a:gd name="connsiteX14" fmla="*/ 1450258 w 3087329"/>
                <a:gd name="connsiteY14" fmla="*/ 0 h 310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7329" h="3102078">
                  <a:moveTo>
                    <a:pt x="1332271" y="132736"/>
                  </a:moveTo>
                  <a:cubicBezTo>
                    <a:pt x="1641987" y="106926"/>
                    <a:pt x="1951703" y="81117"/>
                    <a:pt x="2172929" y="162233"/>
                  </a:cubicBezTo>
                  <a:cubicBezTo>
                    <a:pt x="2394155" y="243349"/>
                    <a:pt x="2531807" y="408040"/>
                    <a:pt x="2659626" y="619433"/>
                  </a:cubicBezTo>
                  <a:cubicBezTo>
                    <a:pt x="2787445" y="830827"/>
                    <a:pt x="2873477" y="1229033"/>
                    <a:pt x="2939845" y="1430594"/>
                  </a:cubicBezTo>
                  <a:cubicBezTo>
                    <a:pt x="3006213" y="1632155"/>
                    <a:pt x="3052916" y="1641987"/>
                    <a:pt x="3057832" y="1828800"/>
                  </a:cubicBezTo>
                  <a:cubicBezTo>
                    <a:pt x="3062748" y="2015613"/>
                    <a:pt x="3087329" y="2374490"/>
                    <a:pt x="2969342" y="2551471"/>
                  </a:cubicBezTo>
                  <a:cubicBezTo>
                    <a:pt x="2851355" y="2728452"/>
                    <a:pt x="2585884" y="2816942"/>
                    <a:pt x="2349910" y="2890684"/>
                  </a:cubicBezTo>
                  <a:cubicBezTo>
                    <a:pt x="2113936" y="2964426"/>
                    <a:pt x="1553497" y="2993923"/>
                    <a:pt x="1553497" y="2993923"/>
                  </a:cubicBezTo>
                  <a:cubicBezTo>
                    <a:pt x="1324897" y="3023420"/>
                    <a:pt x="1199536" y="3102078"/>
                    <a:pt x="978310" y="3067665"/>
                  </a:cubicBezTo>
                  <a:cubicBezTo>
                    <a:pt x="757084" y="3033252"/>
                    <a:pt x="385916" y="2954594"/>
                    <a:pt x="226142" y="2787446"/>
                  </a:cubicBezTo>
                  <a:cubicBezTo>
                    <a:pt x="66368" y="2620298"/>
                    <a:pt x="39329" y="2295833"/>
                    <a:pt x="19664" y="2064775"/>
                  </a:cubicBezTo>
                  <a:cubicBezTo>
                    <a:pt x="0" y="1833717"/>
                    <a:pt x="61452" y="1637071"/>
                    <a:pt x="108155" y="1401097"/>
                  </a:cubicBezTo>
                  <a:cubicBezTo>
                    <a:pt x="154858" y="1165123"/>
                    <a:pt x="194187" y="857866"/>
                    <a:pt x="299884" y="648930"/>
                  </a:cubicBezTo>
                  <a:cubicBezTo>
                    <a:pt x="405581" y="439995"/>
                    <a:pt x="550606" y="255639"/>
                    <a:pt x="742335" y="147484"/>
                  </a:cubicBezTo>
                  <a:cubicBezTo>
                    <a:pt x="934064" y="39329"/>
                    <a:pt x="1192161" y="19664"/>
                    <a:pt x="1450258" y="0"/>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2055" name="TextBox 10"/>
          <p:cNvSpPr txBox="1">
            <a:spLocks noChangeArrowheads="1"/>
          </p:cNvSpPr>
          <p:nvPr/>
        </p:nvSpPr>
        <p:spPr bwMode="auto">
          <a:xfrm>
            <a:off x="455675" y="1121040"/>
            <a:ext cx="952500" cy="830997"/>
          </a:xfrm>
          <a:prstGeom prst="rect">
            <a:avLst/>
          </a:prstGeom>
          <a:noFill/>
          <a:ln w="9525">
            <a:noFill/>
            <a:miter lim="800000"/>
            <a:headEnd/>
            <a:tailEnd/>
          </a:ln>
        </p:spPr>
        <p:txBody>
          <a:bodyPr>
            <a:spAutoFit/>
          </a:bodyPr>
          <a:lstStyle/>
          <a:p>
            <a:pPr algn="r"/>
            <a:r>
              <a:rPr lang="en-US" sz="2400" dirty="0"/>
              <a:t>Ideal orbit</a:t>
            </a:r>
          </a:p>
        </p:txBody>
      </p:sp>
      <p:cxnSp>
        <p:nvCxnSpPr>
          <p:cNvPr id="15" name="Straight Arrow Connector 14"/>
          <p:cNvCxnSpPr/>
          <p:nvPr/>
        </p:nvCxnSpPr>
        <p:spPr>
          <a:xfrm rot="16200000" flipH="1">
            <a:off x="1293875" y="1844940"/>
            <a:ext cx="3048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57" name="TextBox 15"/>
          <p:cNvSpPr txBox="1">
            <a:spLocks noChangeArrowheads="1"/>
          </p:cNvSpPr>
          <p:nvPr/>
        </p:nvSpPr>
        <p:spPr bwMode="auto">
          <a:xfrm>
            <a:off x="4379975" y="663840"/>
            <a:ext cx="2171700" cy="400110"/>
          </a:xfrm>
          <a:prstGeom prst="rect">
            <a:avLst/>
          </a:prstGeom>
          <a:noFill/>
          <a:ln w="9525">
            <a:noFill/>
            <a:miter lim="800000"/>
            <a:headEnd/>
            <a:tailEnd/>
          </a:ln>
        </p:spPr>
        <p:txBody>
          <a:bodyPr>
            <a:spAutoFit/>
          </a:bodyPr>
          <a:lstStyle/>
          <a:p>
            <a:r>
              <a:rPr lang="en-US" sz="2000" dirty="0">
                <a:solidFill>
                  <a:srgbClr val="FF0000"/>
                </a:solidFill>
              </a:rPr>
              <a:t>Particle trajectory</a:t>
            </a:r>
          </a:p>
        </p:txBody>
      </p:sp>
      <p:cxnSp>
        <p:nvCxnSpPr>
          <p:cNvPr id="18" name="Straight Arrow Connector 17"/>
          <p:cNvCxnSpPr/>
          <p:nvPr/>
        </p:nvCxnSpPr>
        <p:spPr>
          <a:xfrm rot="5400000">
            <a:off x="3998975" y="1044840"/>
            <a:ext cx="419100" cy="4191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0" name="Object 29"/>
          <p:cNvGraphicFramePr>
            <a:graphicFrameLocks noChangeAspect="1"/>
          </p:cNvGraphicFramePr>
          <p:nvPr/>
        </p:nvGraphicFramePr>
        <p:xfrm>
          <a:off x="5562600" y="2286000"/>
          <a:ext cx="2229572" cy="1034005"/>
        </p:xfrm>
        <a:graphic>
          <a:graphicData uri="http://schemas.openxmlformats.org/presentationml/2006/ole">
            <mc:AlternateContent xmlns:mc="http://schemas.openxmlformats.org/markup-compatibility/2006">
              <mc:Choice xmlns:v="urn:schemas-microsoft-com:vml" Requires="v">
                <p:oleObj name="Equation" r:id="rId3" imgW="901723" imgH="418893" progId="Equation.DSMT4">
                  <p:embed/>
                </p:oleObj>
              </mc:Choice>
              <mc:Fallback>
                <p:oleObj name="Equation" r:id="rId3" imgW="901723" imgH="418893" progId="Equation.DSMT4">
                  <p:embed/>
                  <p:pic>
                    <p:nvPicPr>
                      <p:cNvPr id="30" name="Object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286000"/>
                        <a:ext cx="2229572" cy="103400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3" name="Text Box 6"/>
          <p:cNvSpPr txBox="1">
            <a:spLocks noChangeArrowheads="1"/>
          </p:cNvSpPr>
          <p:nvPr/>
        </p:nvSpPr>
        <p:spPr bwMode="auto">
          <a:xfrm>
            <a:off x="4494034" y="4801146"/>
            <a:ext cx="1600200" cy="523220"/>
          </a:xfrm>
          <a:prstGeom prst="rect">
            <a:avLst/>
          </a:prstGeom>
          <a:noFill/>
          <a:ln w="9525">
            <a:noFill/>
            <a:miter lim="800000"/>
            <a:headEnd/>
            <a:tailEnd/>
          </a:ln>
        </p:spPr>
        <p:txBody>
          <a:bodyPr>
            <a:spAutoFit/>
          </a:bodyPr>
          <a:lstStyle/>
          <a:p>
            <a:pPr>
              <a:spcBef>
                <a:spcPct val="50000"/>
              </a:spcBef>
            </a:pPr>
            <a:r>
              <a:rPr lang="en-US" sz="2800" b="1" dirty="0">
                <a:solidFill>
                  <a:srgbClr val="009900"/>
                </a:solidFill>
                <a:effectLst>
                  <a:outerShdw blurRad="38100" dist="38100" dir="2700000" algn="tl">
                    <a:srgbClr val="000000">
                      <a:alpha val="43137"/>
                    </a:srgbClr>
                  </a:outerShdw>
                </a:effectLst>
              </a:rPr>
              <a:t>64</a:t>
            </a:r>
            <a:r>
              <a:rPr lang="en-US" sz="2800" b="1" dirty="0">
                <a:effectLst>
                  <a:outerShdw blurRad="38100" dist="38100" dir="2700000" algn="tl">
                    <a:srgbClr val="000000">
                      <a:alpha val="43137"/>
                    </a:srgbClr>
                  </a:outerShdw>
                </a:effectLst>
              </a:rPr>
              <a:t>.</a:t>
            </a:r>
            <a:r>
              <a:rPr lang="en-US" sz="2800" b="1" dirty="0">
                <a:solidFill>
                  <a:srgbClr val="CC0000"/>
                </a:solidFill>
                <a:effectLst>
                  <a:outerShdw blurRad="38100" dist="38100" dir="2700000" algn="tl">
                    <a:srgbClr val="000000">
                      <a:alpha val="43137"/>
                    </a:srgbClr>
                  </a:outerShdw>
                </a:effectLst>
              </a:rPr>
              <a:t>31</a:t>
            </a:r>
          </a:p>
        </p:txBody>
      </p:sp>
      <p:sp>
        <p:nvSpPr>
          <p:cNvPr id="34" name="Text Box 7"/>
          <p:cNvSpPr txBox="1">
            <a:spLocks noChangeArrowheads="1"/>
          </p:cNvSpPr>
          <p:nvPr/>
        </p:nvSpPr>
        <p:spPr bwMode="auto">
          <a:xfrm>
            <a:off x="1823374" y="4953546"/>
            <a:ext cx="2289050" cy="1015663"/>
          </a:xfrm>
          <a:prstGeom prst="rect">
            <a:avLst/>
          </a:prstGeom>
          <a:noFill/>
          <a:ln w="9525">
            <a:noFill/>
            <a:miter lim="800000"/>
            <a:headEnd/>
            <a:tailEnd/>
          </a:ln>
        </p:spPr>
        <p:txBody>
          <a:bodyPr wrap="square">
            <a:spAutoFit/>
          </a:bodyPr>
          <a:lstStyle/>
          <a:p>
            <a:pPr algn="r">
              <a:spcBef>
                <a:spcPct val="50000"/>
              </a:spcBef>
            </a:pPr>
            <a:r>
              <a:rPr lang="en-US" sz="2000" b="1" dirty="0">
                <a:solidFill>
                  <a:srgbClr val="009900"/>
                </a:solidFill>
                <a:effectLst>
                  <a:outerShdw blurRad="38100" dist="38100" dir="2700000" algn="tl">
                    <a:srgbClr val="000000">
                      <a:alpha val="43137"/>
                    </a:srgbClr>
                  </a:outerShdw>
                </a:effectLst>
                <a:latin typeface="+mn-lt"/>
              </a:rPr>
              <a:t>Integer : magnet/aperture optimization</a:t>
            </a:r>
          </a:p>
        </p:txBody>
      </p:sp>
      <p:sp>
        <p:nvSpPr>
          <p:cNvPr id="35" name="Text Box 8"/>
          <p:cNvSpPr txBox="1">
            <a:spLocks noChangeArrowheads="1"/>
          </p:cNvSpPr>
          <p:nvPr/>
        </p:nvSpPr>
        <p:spPr bwMode="auto">
          <a:xfrm>
            <a:off x="5713475" y="5017155"/>
            <a:ext cx="1676400" cy="1015663"/>
          </a:xfrm>
          <a:prstGeom prst="rect">
            <a:avLst/>
          </a:prstGeom>
          <a:noFill/>
          <a:ln w="9525">
            <a:noFill/>
            <a:miter lim="800000"/>
            <a:headEnd/>
            <a:tailEnd/>
          </a:ln>
        </p:spPr>
        <p:txBody>
          <a:bodyPr>
            <a:spAutoFit/>
          </a:bodyPr>
          <a:lstStyle/>
          <a:p>
            <a:pPr>
              <a:spcBef>
                <a:spcPct val="50000"/>
              </a:spcBef>
            </a:pPr>
            <a:r>
              <a:rPr lang="en-US" sz="2000" b="1" dirty="0">
                <a:solidFill>
                  <a:srgbClr val="CC0000"/>
                </a:solidFill>
                <a:effectLst>
                  <a:outerShdw blurRad="38100" dist="38100" dir="2700000" algn="tl">
                    <a:srgbClr val="000000">
                      <a:alpha val="43137"/>
                    </a:srgbClr>
                  </a:outerShdw>
                </a:effectLst>
                <a:latin typeface="+mn-lt"/>
              </a:rPr>
              <a:t>Fraction: Beam Stability</a:t>
            </a:r>
          </a:p>
        </p:txBody>
      </p:sp>
      <p:sp>
        <p:nvSpPr>
          <p:cNvPr id="36" name="Line 9"/>
          <p:cNvSpPr>
            <a:spLocks noChangeShapeType="1"/>
          </p:cNvSpPr>
          <p:nvPr/>
        </p:nvSpPr>
        <p:spPr bwMode="auto">
          <a:xfrm flipH="1" flipV="1">
            <a:off x="5408675" y="5162459"/>
            <a:ext cx="304800" cy="152400"/>
          </a:xfrm>
          <a:prstGeom prst="line">
            <a:avLst/>
          </a:prstGeom>
          <a:noFill/>
          <a:ln w="9525">
            <a:solidFill>
              <a:srgbClr val="CC0000"/>
            </a:solidFill>
            <a:round/>
            <a:headEnd/>
            <a:tailEnd type="triangle" w="med" len="med"/>
          </a:ln>
        </p:spPr>
        <p:txBody>
          <a:bodyPr/>
          <a:lstStyle/>
          <a:p>
            <a:endParaRPr lang="en-US" sz="2800" b="1">
              <a:effectLst>
                <a:outerShdw blurRad="38100" dist="38100" dir="2700000" algn="tl">
                  <a:srgbClr val="000000">
                    <a:alpha val="43137"/>
                  </a:srgbClr>
                </a:outerShdw>
              </a:effectLst>
            </a:endParaRPr>
          </a:p>
        </p:txBody>
      </p:sp>
      <p:sp>
        <p:nvSpPr>
          <p:cNvPr id="37" name="Line 10"/>
          <p:cNvSpPr>
            <a:spLocks noChangeShapeType="1"/>
          </p:cNvSpPr>
          <p:nvPr/>
        </p:nvSpPr>
        <p:spPr bwMode="auto">
          <a:xfrm flipV="1">
            <a:off x="4265434" y="5105946"/>
            <a:ext cx="228600" cy="152400"/>
          </a:xfrm>
          <a:prstGeom prst="line">
            <a:avLst/>
          </a:prstGeom>
          <a:noFill/>
          <a:ln w="9525">
            <a:solidFill>
              <a:srgbClr val="009900"/>
            </a:solidFill>
            <a:round/>
            <a:headEnd/>
            <a:tailEnd type="triangle" w="med" len="med"/>
          </a:ln>
        </p:spPr>
        <p:txBody>
          <a:bodyPr/>
          <a:lstStyle/>
          <a:p>
            <a:endParaRPr lang="en-US" sz="2800" b="1">
              <a:effectLst>
                <a:outerShdw blurRad="38100" dist="38100" dir="2700000" algn="tl">
                  <a:srgbClr val="000000">
                    <a:alpha val="43137"/>
                  </a:srgbClr>
                </a:outerShdw>
              </a:effectLst>
            </a:endParaRPr>
          </a:p>
        </p:txBody>
      </p:sp>
      <p:sp>
        <p:nvSpPr>
          <p:cNvPr id="23" name="Footer Placeholder 22"/>
          <p:cNvSpPr>
            <a:spLocks noGrp="1"/>
          </p:cNvSpPr>
          <p:nvPr>
            <p:ph type="ftr" sz="quarter" idx="11"/>
          </p:nvPr>
        </p:nvSpPr>
        <p:spPr/>
        <p:txBody>
          <a:bodyPr/>
          <a:lstStyle/>
          <a:p>
            <a:pPr>
              <a:defRPr/>
            </a:pPr>
            <a:r>
              <a:rPr lang="en-US"/>
              <a:t>MuColl'25 | Colliders VS1</a:t>
            </a:r>
            <a:endParaRPr lang="en-US" dirty="0"/>
          </a:p>
        </p:txBody>
      </p:sp>
      <p:sp>
        <p:nvSpPr>
          <p:cNvPr id="7" name="Title 6"/>
          <p:cNvSpPr>
            <a:spLocks noGrp="1"/>
          </p:cNvSpPr>
          <p:nvPr>
            <p:ph type="title"/>
          </p:nvPr>
        </p:nvSpPr>
        <p:spPr>
          <a:xfrm>
            <a:off x="18917" y="49518"/>
            <a:ext cx="8371114" cy="507274"/>
          </a:xfrm>
          <a:solidFill>
            <a:schemeClr val="bg1"/>
          </a:solidFill>
        </p:spPr>
        <p:txBody>
          <a:bodyPr/>
          <a:lstStyle/>
          <a:p>
            <a:pPr>
              <a:defRPr/>
            </a:pPr>
            <a:r>
              <a:rPr lang="en-US" sz="4000" dirty="0"/>
              <a:t>   </a:t>
            </a:r>
            <a:r>
              <a:rPr lang="en-US" sz="4000" dirty="0" err="1"/>
              <a:t>Betatron</a:t>
            </a:r>
            <a:r>
              <a:rPr lang="en-US" sz="4000" dirty="0"/>
              <a:t> Oscillations, Tune</a:t>
            </a:r>
          </a:p>
        </p:txBody>
      </p:sp>
      <p:sp>
        <p:nvSpPr>
          <p:cNvPr id="3" name="Slide Number Placeholder 2"/>
          <p:cNvSpPr>
            <a:spLocks noGrp="1"/>
          </p:cNvSpPr>
          <p:nvPr>
            <p:ph type="sldNum" sz="quarter" idx="10"/>
          </p:nvPr>
        </p:nvSpPr>
        <p:spPr/>
        <p:txBody>
          <a:bodyPr/>
          <a:lstStyle/>
          <a:p>
            <a:fld id="{1203AC59-5287-45E1-8A79-E1F594D855BE}" type="slidenum">
              <a:rPr lang="en-US" altLang="en-US" smtClean="0"/>
              <a:pPr/>
              <a:t>24</a:t>
            </a:fld>
            <a:endParaRPr lang="en-US" altLang="en-US"/>
          </a:p>
        </p:txBody>
      </p:sp>
      <p:sp>
        <p:nvSpPr>
          <p:cNvPr id="4" name="TextBox 3">
            <a:extLst>
              <a:ext uri="{FF2B5EF4-FFF2-40B4-BE49-F238E27FC236}">
                <a16:creationId xmlns:a16="http://schemas.microsoft.com/office/drawing/2014/main" id="{AEFDB5C4-8605-07C5-8D9C-A9827782FAAB}"/>
              </a:ext>
            </a:extLst>
          </p:cNvPr>
          <p:cNvSpPr txBox="1"/>
          <p:nvPr/>
        </p:nvSpPr>
        <p:spPr>
          <a:xfrm>
            <a:off x="3179825" y="6346817"/>
            <a:ext cx="4572000" cy="461665"/>
          </a:xfrm>
          <a:prstGeom prst="rect">
            <a:avLst/>
          </a:prstGeom>
          <a:noFill/>
        </p:spPr>
        <p:txBody>
          <a:bodyPr wrap="square">
            <a:spAutoFit/>
          </a:bodyPr>
          <a:lstStyle/>
          <a:p>
            <a:r>
              <a:rPr lang="en-US" altLang="en-US" sz="2400" dirty="0">
                <a:solidFill>
                  <a:srgbClr val="C00000"/>
                </a:solidFill>
                <a:highlight>
                  <a:srgbClr val="FFFF00"/>
                </a:highlight>
              </a:rPr>
              <a:t>see Jeff’s lecture  </a:t>
            </a:r>
            <a:endParaRPr lang="en-US" dirty="0">
              <a:solidFill>
                <a:srgbClr val="C00000"/>
              </a:solidFill>
              <a:highlight>
                <a:srgbClr val="FFFF00"/>
              </a:highlight>
            </a:endParaRPr>
          </a:p>
        </p:txBody>
      </p:sp>
    </p:spTree>
    <p:extLst>
      <p:ext uri="{BB962C8B-B14F-4D97-AF65-F5344CB8AC3E}">
        <p14:creationId xmlns:p14="http://schemas.microsoft.com/office/powerpoint/2010/main" val="390997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3">
                                            <p:txEl>
                                              <p:pRg st="0" end="0"/>
                                            </p:txEl>
                                          </p:spTgt>
                                        </p:tgtEl>
                                        <p:attrNameLst>
                                          <p:attrName>style.visibility</p:attrName>
                                        </p:attrNameLst>
                                      </p:cBhvr>
                                      <p:to>
                                        <p:strVal val="visible"/>
                                      </p:to>
                                    </p:set>
                                    <p:animEffect transition="in" filter="fade">
                                      <p:cBhvr>
                                        <p:cTn id="7" dur="500"/>
                                        <p:tgtEl>
                                          <p:spTgt spid="205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53">
                                            <p:txEl>
                                              <p:pRg st="5" end="5"/>
                                            </p:txEl>
                                          </p:spTgt>
                                        </p:tgtEl>
                                        <p:attrNameLst>
                                          <p:attrName>style.visibility</p:attrName>
                                        </p:attrNameLst>
                                      </p:cBhvr>
                                      <p:to>
                                        <p:strVal val="visible"/>
                                      </p:to>
                                    </p:set>
                                    <p:animEffect transition="in" filter="fade">
                                      <p:cBhvr>
                                        <p:cTn id="15" dur="500"/>
                                        <p:tgtEl>
                                          <p:spTgt spid="205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fade">
                                      <p:cBhvr>
                                        <p:cTn id="20" dur="500"/>
                                        <p:tgtEl>
                                          <p:spTgt spid="32">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build="p"/>
      <p:bldP spid="32" grpId="0" build="p"/>
      <p:bldP spid="33" grpId="0"/>
      <p:bldP spid="34" grpId="0"/>
      <p:bldP spid="35" grpId="0"/>
      <p:bldP spid="36"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1E976-B641-4010-8C7C-AAF94A89DE4A}"/>
              </a:ext>
            </a:extLst>
          </p:cNvPr>
          <p:cNvSpPr>
            <a:spLocks noGrp="1"/>
          </p:cNvSpPr>
          <p:nvPr>
            <p:ph type="title"/>
          </p:nvPr>
        </p:nvSpPr>
        <p:spPr/>
        <p:txBody>
          <a:bodyPr/>
          <a:lstStyle/>
          <a:p>
            <a:r>
              <a:rPr lang="en-US" dirty="0"/>
              <a:t>Particle Equations of Motion (1)</a:t>
            </a:r>
          </a:p>
        </p:txBody>
      </p:sp>
      <p:pic>
        <p:nvPicPr>
          <p:cNvPr id="7" name="Content Placeholder 6">
            <a:extLst>
              <a:ext uri="{FF2B5EF4-FFF2-40B4-BE49-F238E27FC236}">
                <a16:creationId xmlns:a16="http://schemas.microsoft.com/office/drawing/2014/main" id="{BD4026AD-445F-4318-8361-50B4CE554842}"/>
              </a:ext>
            </a:extLst>
          </p:cNvPr>
          <p:cNvPicPr>
            <a:picLocks noGrp="1" noChangeAspect="1"/>
          </p:cNvPicPr>
          <p:nvPr>
            <p:ph idx="1"/>
          </p:nvPr>
        </p:nvPicPr>
        <p:blipFill>
          <a:blip r:embed="rId2"/>
          <a:stretch>
            <a:fillRect/>
          </a:stretch>
        </p:blipFill>
        <p:spPr>
          <a:xfrm>
            <a:off x="1005725" y="915626"/>
            <a:ext cx="6772275" cy="2714625"/>
          </a:xfrm>
        </p:spPr>
      </p:pic>
      <p:sp>
        <p:nvSpPr>
          <p:cNvPr id="4" name="Footer Placeholder 3">
            <a:extLst>
              <a:ext uri="{FF2B5EF4-FFF2-40B4-BE49-F238E27FC236}">
                <a16:creationId xmlns:a16="http://schemas.microsoft.com/office/drawing/2014/main" id="{CD7D294D-934B-4132-B438-63C18A191212}"/>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65660243-A918-4735-BDB4-636C45C7BF7C}"/>
              </a:ext>
            </a:extLst>
          </p:cNvPr>
          <p:cNvSpPr>
            <a:spLocks noGrp="1"/>
          </p:cNvSpPr>
          <p:nvPr>
            <p:ph type="sldNum" sz="quarter" idx="12"/>
          </p:nvPr>
        </p:nvSpPr>
        <p:spPr/>
        <p:txBody>
          <a:bodyPr/>
          <a:lstStyle/>
          <a:p>
            <a:fld id="{52E9C158-AEF1-41A2-A6CE-6F0BAB305EFD}" type="slidenum">
              <a:rPr lang="en-US" altLang="en-US" smtClean="0"/>
              <a:pPr/>
              <a:t>25</a:t>
            </a:fld>
            <a:endParaRPr lang="en-US" altLang="en-US"/>
          </a:p>
        </p:txBody>
      </p:sp>
      <p:pic>
        <p:nvPicPr>
          <p:cNvPr id="9" name="Picture 8">
            <a:extLst>
              <a:ext uri="{FF2B5EF4-FFF2-40B4-BE49-F238E27FC236}">
                <a16:creationId xmlns:a16="http://schemas.microsoft.com/office/drawing/2014/main" id="{BCD9827C-0956-4E50-BDEA-9A98127FACBF}"/>
              </a:ext>
            </a:extLst>
          </p:cNvPr>
          <p:cNvPicPr>
            <a:picLocks noChangeAspect="1"/>
          </p:cNvPicPr>
          <p:nvPr/>
        </p:nvPicPr>
        <p:blipFill>
          <a:blip r:embed="rId3"/>
          <a:stretch>
            <a:fillRect/>
          </a:stretch>
        </p:blipFill>
        <p:spPr>
          <a:xfrm>
            <a:off x="1094216" y="3900291"/>
            <a:ext cx="5934075" cy="2028825"/>
          </a:xfrm>
          <a:prstGeom prst="rect">
            <a:avLst/>
          </a:prstGeom>
        </p:spPr>
      </p:pic>
      <p:sp>
        <p:nvSpPr>
          <p:cNvPr id="11" name="TextBox 10">
            <a:extLst>
              <a:ext uri="{FF2B5EF4-FFF2-40B4-BE49-F238E27FC236}">
                <a16:creationId xmlns:a16="http://schemas.microsoft.com/office/drawing/2014/main" id="{C06F62F8-7FAE-4EE9-984F-9E6C1D69CEB8}"/>
              </a:ext>
            </a:extLst>
          </p:cNvPr>
          <p:cNvSpPr txBox="1"/>
          <p:nvPr/>
        </p:nvSpPr>
        <p:spPr>
          <a:xfrm>
            <a:off x="148282" y="3661892"/>
            <a:ext cx="4596712" cy="461665"/>
          </a:xfrm>
          <a:prstGeom prst="rect">
            <a:avLst/>
          </a:prstGeom>
          <a:noFill/>
        </p:spPr>
        <p:txBody>
          <a:bodyPr wrap="square">
            <a:spAutoFit/>
          </a:bodyPr>
          <a:lstStyle/>
          <a:p>
            <a:r>
              <a:rPr lang="en-US" altLang="en-US" sz="2400" dirty="0">
                <a:latin typeface="+mn-lt"/>
              </a:rPr>
              <a:t>Solution:</a:t>
            </a:r>
            <a:endParaRPr lang="en-US" dirty="0"/>
          </a:p>
        </p:txBody>
      </p:sp>
      <p:pic>
        <p:nvPicPr>
          <p:cNvPr id="13" name="Picture 12">
            <a:extLst>
              <a:ext uri="{FF2B5EF4-FFF2-40B4-BE49-F238E27FC236}">
                <a16:creationId xmlns:a16="http://schemas.microsoft.com/office/drawing/2014/main" id="{A3C0132B-5525-4FAD-B254-68A19CAF63C9}"/>
              </a:ext>
            </a:extLst>
          </p:cNvPr>
          <p:cNvPicPr>
            <a:picLocks noChangeAspect="1"/>
          </p:cNvPicPr>
          <p:nvPr/>
        </p:nvPicPr>
        <p:blipFill>
          <a:blip r:embed="rId4"/>
          <a:stretch>
            <a:fillRect/>
          </a:stretch>
        </p:blipFill>
        <p:spPr>
          <a:xfrm>
            <a:off x="6383810" y="4033322"/>
            <a:ext cx="2324100" cy="504825"/>
          </a:xfrm>
          <a:prstGeom prst="rect">
            <a:avLst/>
          </a:prstGeom>
        </p:spPr>
      </p:pic>
      <p:sp>
        <p:nvSpPr>
          <p:cNvPr id="10" name="TextBox 9">
            <a:extLst>
              <a:ext uri="{FF2B5EF4-FFF2-40B4-BE49-F238E27FC236}">
                <a16:creationId xmlns:a16="http://schemas.microsoft.com/office/drawing/2014/main" id="{A5F60D8E-436F-4F20-8DD4-56DAB151FA89}"/>
              </a:ext>
            </a:extLst>
          </p:cNvPr>
          <p:cNvSpPr txBox="1"/>
          <p:nvPr/>
        </p:nvSpPr>
        <p:spPr>
          <a:xfrm>
            <a:off x="4230130" y="6101354"/>
            <a:ext cx="4596712" cy="461665"/>
          </a:xfrm>
          <a:prstGeom prst="rect">
            <a:avLst/>
          </a:prstGeom>
          <a:solidFill>
            <a:schemeClr val="bg1"/>
          </a:solidFill>
        </p:spPr>
        <p:txBody>
          <a:bodyPr wrap="square">
            <a:spAutoFit/>
          </a:bodyPr>
          <a:lstStyle/>
          <a:p>
            <a:r>
              <a:rPr lang="en-US" altLang="en-US" sz="2400" dirty="0">
                <a:latin typeface="+mn-lt"/>
              </a:rPr>
              <a:t>So, tune:</a:t>
            </a:r>
            <a:endParaRPr lang="en-US" dirty="0"/>
          </a:p>
        </p:txBody>
      </p:sp>
      <p:pic>
        <p:nvPicPr>
          <p:cNvPr id="6" name="Picture 5">
            <a:extLst>
              <a:ext uri="{FF2B5EF4-FFF2-40B4-BE49-F238E27FC236}">
                <a16:creationId xmlns:a16="http://schemas.microsoft.com/office/drawing/2014/main" id="{2220B4C3-3CC7-469C-AAAC-30662E4FF657}"/>
              </a:ext>
            </a:extLst>
          </p:cNvPr>
          <p:cNvPicPr>
            <a:picLocks noChangeAspect="1"/>
          </p:cNvPicPr>
          <p:nvPr/>
        </p:nvPicPr>
        <p:blipFill>
          <a:blip r:embed="rId5"/>
          <a:stretch>
            <a:fillRect/>
          </a:stretch>
        </p:blipFill>
        <p:spPr>
          <a:xfrm>
            <a:off x="5745375" y="5831186"/>
            <a:ext cx="2962535" cy="898889"/>
          </a:xfrm>
          <a:prstGeom prst="rect">
            <a:avLst/>
          </a:prstGeom>
        </p:spPr>
      </p:pic>
      <p:sp>
        <p:nvSpPr>
          <p:cNvPr id="3" name="TextBox 2">
            <a:extLst>
              <a:ext uri="{FF2B5EF4-FFF2-40B4-BE49-F238E27FC236}">
                <a16:creationId xmlns:a16="http://schemas.microsoft.com/office/drawing/2014/main" id="{B2437CA1-333A-C292-FE67-83EE0915AF0A}"/>
              </a:ext>
            </a:extLst>
          </p:cNvPr>
          <p:cNvSpPr txBox="1"/>
          <p:nvPr/>
        </p:nvSpPr>
        <p:spPr>
          <a:xfrm>
            <a:off x="452437" y="6364264"/>
            <a:ext cx="4572000" cy="461665"/>
          </a:xfrm>
          <a:prstGeom prst="rect">
            <a:avLst/>
          </a:prstGeom>
          <a:noFill/>
        </p:spPr>
        <p:txBody>
          <a:bodyPr wrap="square">
            <a:spAutoFit/>
          </a:bodyPr>
          <a:lstStyle/>
          <a:p>
            <a:r>
              <a:rPr lang="en-US" altLang="en-US" sz="2400" dirty="0">
                <a:solidFill>
                  <a:srgbClr val="C00000"/>
                </a:solidFill>
                <a:highlight>
                  <a:srgbClr val="FFFF00"/>
                </a:highlight>
              </a:rPr>
              <a:t>see Jeff’s lecture  </a:t>
            </a:r>
            <a:endParaRPr lang="en-US" dirty="0">
              <a:solidFill>
                <a:srgbClr val="C00000"/>
              </a:solidFill>
              <a:highlight>
                <a:srgbClr val="FFFF00"/>
              </a:highlight>
            </a:endParaRPr>
          </a:p>
        </p:txBody>
      </p:sp>
    </p:spTree>
    <p:extLst>
      <p:ext uri="{BB962C8B-B14F-4D97-AF65-F5344CB8AC3E}">
        <p14:creationId xmlns:p14="http://schemas.microsoft.com/office/powerpoint/2010/main" val="4099669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42690" name="Rectangle 2"/>
          <p:cNvSpPr>
            <a:spLocks noGrp="1" noChangeArrowheads="1"/>
          </p:cNvSpPr>
          <p:nvPr>
            <p:ph type="title"/>
          </p:nvPr>
        </p:nvSpPr>
        <p:spPr>
          <a:xfrm>
            <a:off x="304801" y="0"/>
            <a:ext cx="8364538" cy="765175"/>
          </a:xfrm>
        </p:spPr>
        <p:txBody>
          <a:bodyPr/>
          <a:lstStyle/>
          <a:p>
            <a:pPr eaLnBrk="1" hangingPunct="1">
              <a:defRPr/>
            </a:pPr>
            <a:r>
              <a:rPr lang="en-US" sz="4000" dirty="0"/>
              <a:t>Key beam parameter: Emittance</a:t>
            </a:r>
          </a:p>
        </p:txBody>
      </p:sp>
      <p:sp>
        <p:nvSpPr>
          <p:cNvPr id="38918" name="Line 5"/>
          <p:cNvSpPr>
            <a:spLocks noChangeShapeType="1"/>
          </p:cNvSpPr>
          <p:nvPr/>
        </p:nvSpPr>
        <p:spPr bwMode="auto">
          <a:xfrm>
            <a:off x="1143000" y="1643063"/>
            <a:ext cx="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19" name="Line 6"/>
          <p:cNvSpPr>
            <a:spLocks noChangeShapeType="1"/>
          </p:cNvSpPr>
          <p:nvPr/>
        </p:nvSpPr>
        <p:spPr bwMode="auto">
          <a:xfrm>
            <a:off x="304800" y="2557463"/>
            <a:ext cx="2057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0" name="Oval 7"/>
          <p:cNvSpPr>
            <a:spLocks noChangeArrowheads="1"/>
          </p:cNvSpPr>
          <p:nvPr/>
        </p:nvSpPr>
        <p:spPr bwMode="auto">
          <a:xfrm rot="2700000">
            <a:off x="924719" y="1753394"/>
            <a:ext cx="457200" cy="1601788"/>
          </a:xfrm>
          <a:prstGeom prst="ellipse">
            <a:avLst/>
          </a:prstGeom>
          <a:noFill/>
          <a:ln w="9525">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endParaRPr lang="en-US" altLang="en-US"/>
          </a:p>
        </p:txBody>
      </p:sp>
      <p:sp>
        <p:nvSpPr>
          <p:cNvPr id="38921" name="Oval 8"/>
          <p:cNvSpPr>
            <a:spLocks noChangeArrowheads="1"/>
          </p:cNvSpPr>
          <p:nvPr/>
        </p:nvSpPr>
        <p:spPr bwMode="auto">
          <a:xfrm>
            <a:off x="717550" y="2627313"/>
            <a:ext cx="76200" cy="76200"/>
          </a:xfrm>
          <a:prstGeom prst="ellipse">
            <a:avLst/>
          </a:prstGeom>
          <a:solidFill>
            <a:srgbClr val="C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endParaRPr lang="en-US" altLang="en-US"/>
          </a:p>
        </p:txBody>
      </p:sp>
      <p:sp>
        <p:nvSpPr>
          <p:cNvPr id="38922" name="Oval 9"/>
          <p:cNvSpPr>
            <a:spLocks noChangeArrowheads="1"/>
          </p:cNvSpPr>
          <p:nvPr/>
        </p:nvSpPr>
        <p:spPr bwMode="auto">
          <a:xfrm>
            <a:off x="1343025" y="2032000"/>
            <a:ext cx="76200" cy="76200"/>
          </a:xfrm>
          <a:prstGeom prst="ellipse">
            <a:avLst/>
          </a:prstGeom>
          <a:solidFill>
            <a:srgbClr val="C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endParaRPr lang="en-US" altLang="en-US"/>
          </a:p>
        </p:txBody>
      </p:sp>
      <p:sp>
        <p:nvSpPr>
          <p:cNvPr id="38923" name="Oval 10"/>
          <p:cNvSpPr>
            <a:spLocks noChangeArrowheads="1"/>
          </p:cNvSpPr>
          <p:nvPr/>
        </p:nvSpPr>
        <p:spPr bwMode="auto">
          <a:xfrm>
            <a:off x="1647825" y="2193925"/>
            <a:ext cx="76200" cy="76200"/>
          </a:xfrm>
          <a:prstGeom prst="ellipse">
            <a:avLst/>
          </a:prstGeom>
          <a:solidFill>
            <a:srgbClr val="C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endParaRPr lang="en-US" altLang="en-US"/>
          </a:p>
        </p:txBody>
      </p:sp>
      <p:sp>
        <p:nvSpPr>
          <p:cNvPr id="38924" name="Oval 11"/>
          <p:cNvSpPr>
            <a:spLocks noChangeArrowheads="1"/>
          </p:cNvSpPr>
          <p:nvPr/>
        </p:nvSpPr>
        <p:spPr bwMode="auto">
          <a:xfrm>
            <a:off x="1368425" y="2584450"/>
            <a:ext cx="76200" cy="76200"/>
          </a:xfrm>
          <a:prstGeom prst="ellipse">
            <a:avLst/>
          </a:prstGeom>
          <a:solidFill>
            <a:srgbClr val="C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endParaRPr lang="en-US" altLang="en-US"/>
          </a:p>
        </p:txBody>
      </p:sp>
      <p:sp>
        <p:nvSpPr>
          <p:cNvPr id="38925" name="Oval 12"/>
          <p:cNvSpPr>
            <a:spLocks noChangeArrowheads="1"/>
          </p:cNvSpPr>
          <p:nvPr/>
        </p:nvSpPr>
        <p:spPr bwMode="auto">
          <a:xfrm>
            <a:off x="1008063" y="2919413"/>
            <a:ext cx="76200" cy="76200"/>
          </a:xfrm>
          <a:prstGeom prst="ellipse">
            <a:avLst/>
          </a:prstGeom>
          <a:solidFill>
            <a:srgbClr val="C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endParaRPr lang="en-US" altLang="en-US"/>
          </a:p>
        </p:txBody>
      </p:sp>
      <p:sp>
        <p:nvSpPr>
          <p:cNvPr id="38926" name="Oval 13"/>
          <p:cNvSpPr>
            <a:spLocks noChangeArrowheads="1"/>
          </p:cNvSpPr>
          <p:nvPr/>
        </p:nvSpPr>
        <p:spPr bwMode="auto">
          <a:xfrm>
            <a:off x="574675" y="3052763"/>
            <a:ext cx="76200" cy="76200"/>
          </a:xfrm>
          <a:prstGeom prst="ellipse">
            <a:avLst/>
          </a:prstGeom>
          <a:solidFill>
            <a:srgbClr val="C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endParaRPr lang="en-US" altLang="en-US"/>
          </a:p>
        </p:txBody>
      </p:sp>
      <p:sp>
        <p:nvSpPr>
          <p:cNvPr id="38927" name="Oval 14"/>
          <p:cNvSpPr>
            <a:spLocks noChangeArrowheads="1"/>
          </p:cNvSpPr>
          <p:nvPr/>
        </p:nvSpPr>
        <p:spPr bwMode="auto">
          <a:xfrm>
            <a:off x="1023938" y="2290763"/>
            <a:ext cx="76200" cy="76200"/>
          </a:xfrm>
          <a:prstGeom prst="ellipse">
            <a:avLst/>
          </a:prstGeom>
          <a:solidFill>
            <a:srgbClr val="C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endParaRPr lang="en-US" altLang="en-US"/>
          </a:p>
        </p:txBody>
      </p:sp>
      <p:graphicFrame>
        <p:nvGraphicFramePr>
          <p:cNvPr id="38928" name="Object 15"/>
          <p:cNvGraphicFramePr>
            <a:graphicFrameLocks noChangeAspect="1"/>
          </p:cNvGraphicFramePr>
          <p:nvPr/>
        </p:nvGraphicFramePr>
        <p:xfrm>
          <a:off x="1219200" y="1143000"/>
          <a:ext cx="481013" cy="598488"/>
        </p:xfrm>
        <a:graphic>
          <a:graphicData uri="http://schemas.openxmlformats.org/presentationml/2006/ole">
            <mc:AlternateContent xmlns:mc="http://schemas.openxmlformats.org/markup-compatibility/2006">
              <mc:Choice xmlns:v="urn:schemas-microsoft-com:vml" Requires="v">
                <p:oleObj name="Equation" r:id="rId2" imgW="355292" imgH="444114" progId="Equation.3">
                  <p:embed/>
                </p:oleObj>
              </mc:Choice>
              <mc:Fallback>
                <p:oleObj name="Equation" r:id="rId2" imgW="355292" imgH="444114"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43000"/>
                        <a:ext cx="481013" cy="598488"/>
                      </a:xfrm>
                      <a:prstGeom prst="rect">
                        <a:avLst/>
                      </a:prstGeom>
                      <a:noFill/>
                      <a:ln>
                        <a:noFill/>
                      </a:ln>
                      <a:effectLst/>
                    </p:spPr>
                  </p:pic>
                </p:oleObj>
              </mc:Fallback>
            </mc:AlternateContent>
          </a:graphicData>
        </a:graphic>
      </p:graphicFrame>
      <p:graphicFrame>
        <p:nvGraphicFramePr>
          <p:cNvPr id="38929" name="Object 16"/>
          <p:cNvGraphicFramePr>
            <a:graphicFrameLocks noChangeAspect="1"/>
          </p:cNvGraphicFramePr>
          <p:nvPr/>
        </p:nvGraphicFramePr>
        <p:xfrm>
          <a:off x="2057400" y="1981200"/>
          <a:ext cx="401638" cy="522288"/>
        </p:xfrm>
        <a:graphic>
          <a:graphicData uri="http://schemas.openxmlformats.org/presentationml/2006/ole">
            <mc:AlternateContent xmlns:mc="http://schemas.openxmlformats.org/markup-compatibility/2006">
              <mc:Choice xmlns:v="urn:schemas-microsoft-com:vml" Requires="v">
                <p:oleObj name="Equation" r:id="rId4" imgW="342751" imgH="444307" progId="Equation.3">
                  <p:embed/>
                </p:oleObj>
              </mc:Choice>
              <mc:Fallback>
                <p:oleObj name="Equation" r:id="rId4" imgW="342751" imgH="44430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981200"/>
                        <a:ext cx="401638" cy="522288"/>
                      </a:xfrm>
                      <a:prstGeom prst="rect">
                        <a:avLst/>
                      </a:prstGeom>
                      <a:noFill/>
                      <a:ln>
                        <a:noFill/>
                      </a:ln>
                      <a:effectLst/>
                    </p:spPr>
                  </p:pic>
                </p:oleObj>
              </mc:Fallback>
            </mc:AlternateContent>
          </a:graphicData>
        </a:graphic>
      </p:graphicFrame>
      <p:graphicFrame>
        <p:nvGraphicFramePr>
          <p:cNvPr id="38930" name="Object 17"/>
          <p:cNvGraphicFramePr>
            <a:graphicFrameLocks noChangeAspect="1"/>
          </p:cNvGraphicFramePr>
          <p:nvPr/>
        </p:nvGraphicFramePr>
        <p:xfrm>
          <a:off x="2173288" y="2603500"/>
          <a:ext cx="282575" cy="312738"/>
        </p:xfrm>
        <a:graphic>
          <a:graphicData uri="http://schemas.openxmlformats.org/presentationml/2006/ole">
            <mc:AlternateContent xmlns:mc="http://schemas.openxmlformats.org/markup-compatibility/2006">
              <mc:Choice xmlns:v="urn:schemas-microsoft-com:vml" Requires="v">
                <p:oleObj name="Equation" r:id="rId6" imgW="126835" imgH="139518" progId="Equation.3">
                  <p:embed/>
                </p:oleObj>
              </mc:Choice>
              <mc:Fallback>
                <p:oleObj name="Equation" r:id="rId6" imgW="126835" imgH="139518"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3288" y="2603500"/>
                        <a:ext cx="282575" cy="312738"/>
                      </a:xfrm>
                      <a:prstGeom prst="rect">
                        <a:avLst/>
                      </a:prstGeom>
                      <a:noFill/>
                      <a:ln>
                        <a:noFill/>
                      </a:ln>
                      <a:effectLst/>
                    </p:spPr>
                  </p:pic>
                </p:oleObj>
              </mc:Fallback>
            </mc:AlternateContent>
          </a:graphicData>
        </a:graphic>
      </p:graphicFrame>
      <p:graphicFrame>
        <p:nvGraphicFramePr>
          <p:cNvPr id="38931" name="Object 18"/>
          <p:cNvGraphicFramePr>
            <a:graphicFrameLocks noChangeAspect="1"/>
          </p:cNvGraphicFramePr>
          <p:nvPr/>
        </p:nvGraphicFramePr>
        <p:xfrm>
          <a:off x="747713" y="1492250"/>
          <a:ext cx="338137" cy="396875"/>
        </p:xfrm>
        <a:graphic>
          <a:graphicData uri="http://schemas.openxmlformats.org/presentationml/2006/ole">
            <mc:AlternateContent xmlns:mc="http://schemas.openxmlformats.org/markup-compatibility/2006">
              <mc:Choice xmlns:v="urn:schemas-microsoft-com:vml" Requires="v">
                <p:oleObj name="Equation" r:id="rId8" imgW="152202" imgH="177569" progId="Equation.3">
                  <p:embed/>
                </p:oleObj>
              </mc:Choice>
              <mc:Fallback>
                <p:oleObj name="Equation" r:id="rId8" imgW="152202" imgH="177569"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713" y="1492250"/>
                        <a:ext cx="338137" cy="396875"/>
                      </a:xfrm>
                      <a:prstGeom prst="rect">
                        <a:avLst/>
                      </a:prstGeom>
                      <a:noFill/>
                      <a:ln>
                        <a:noFill/>
                      </a:ln>
                      <a:effectLst/>
                    </p:spPr>
                  </p:pic>
                </p:oleObj>
              </mc:Fallback>
            </mc:AlternateContent>
          </a:graphicData>
        </a:graphic>
      </p:graphicFrame>
      <p:sp>
        <p:nvSpPr>
          <p:cNvPr id="38932" name="Line 19"/>
          <p:cNvSpPr>
            <a:spLocks noChangeShapeType="1"/>
          </p:cNvSpPr>
          <p:nvPr/>
        </p:nvSpPr>
        <p:spPr bwMode="auto">
          <a:xfrm>
            <a:off x="1763713" y="19812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3" name="Line 20"/>
          <p:cNvSpPr>
            <a:spLocks noChangeShapeType="1"/>
          </p:cNvSpPr>
          <p:nvPr/>
        </p:nvSpPr>
        <p:spPr bwMode="auto">
          <a:xfrm>
            <a:off x="1916113" y="1981200"/>
            <a:ext cx="0" cy="533400"/>
          </a:xfrm>
          <a:prstGeom prst="line">
            <a:avLst/>
          </a:prstGeom>
          <a:noFill/>
          <a:ln w="9525">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4" name="Line 21"/>
          <p:cNvSpPr>
            <a:spLocks noChangeShapeType="1"/>
          </p:cNvSpPr>
          <p:nvPr/>
        </p:nvSpPr>
        <p:spPr bwMode="auto">
          <a:xfrm>
            <a:off x="1735138" y="1649413"/>
            <a:ext cx="0" cy="266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5" name="Line 22"/>
          <p:cNvSpPr>
            <a:spLocks noChangeShapeType="1"/>
          </p:cNvSpPr>
          <p:nvPr/>
        </p:nvSpPr>
        <p:spPr bwMode="auto">
          <a:xfrm>
            <a:off x="1154113" y="1828800"/>
            <a:ext cx="533400" cy="0"/>
          </a:xfrm>
          <a:prstGeom prst="line">
            <a:avLst/>
          </a:prstGeom>
          <a:noFill/>
          <a:ln w="9525">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6" name="Text Box 23"/>
          <p:cNvSpPr txBox="1">
            <a:spLocks noChangeArrowheads="1"/>
          </p:cNvSpPr>
          <p:nvPr/>
        </p:nvSpPr>
        <p:spPr bwMode="auto">
          <a:xfrm>
            <a:off x="249853" y="5363133"/>
            <a:ext cx="42151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50000"/>
              </a:spcBef>
            </a:pPr>
            <a:r>
              <a:rPr lang="en-US" altLang="en-US" sz="1800" dirty="0"/>
              <a:t>As a particle returns to the same point on subsequent revolutions, it will map out an ellipse in phase space – </a:t>
            </a:r>
            <a:r>
              <a:rPr lang="en-US" altLang="en-US" sz="1800" dirty="0">
                <a:solidFill>
                  <a:srgbClr val="C00000"/>
                </a:solidFill>
              </a:rPr>
              <a:t>more in </a:t>
            </a:r>
            <a:r>
              <a:rPr lang="en-US" altLang="en-US" sz="1800" dirty="0">
                <a:solidFill>
                  <a:srgbClr val="C00000"/>
                </a:solidFill>
                <a:highlight>
                  <a:srgbClr val="FFFF00"/>
                </a:highlight>
              </a:rPr>
              <a:t>Jeff’s lecture </a:t>
            </a:r>
          </a:p>
        </p:txBody>
      </p:sp>
      <p:sp>
        <p:nvSpPr>
          <p:cNvPr id="38937" name="Text Box 24"/>
          <p:cNvSpPr txBox="1">
            <a:spLocks noChangeArrowheads="1"/>
          </p:cNvSpPr>
          <p:nvPr/>
        </p:nvSpPr>
        <p:spPr bwMode="auto">
          <a:xfrm>
            <a:off x="1600200" y="30480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50000"/>
              </a:spcBef>
            </a:pPr>
            <a:r>
              <a:rPr lang="en-US" altLang="en-US" sz="1800"/>
              <a:t>Area = </a:t>
            </a:r>
            <a:r>
              <a:rPr lang="en-US" altLang="en-US" sz="1800" i="1">
                <a:latin typeface="Symbol" panose="05050102010706020507" pitchFamily="18" charset="2"/>
              </a:rPr>
              <a:t>e</a:t>
            </a:r>
          </a:p>
        </p:txBody>
      </p:sp>
      <p:sp>
        <p:nvSpPr>
          <p:cNvPr id="38938" name="Freeform 25"/>
          <p:cNvSpPr>
            <a:spLocks/>
          </p:cNvSpPr>
          <p:nvPr/>
        </p:nvSpPr>
        <p:spPr bwMode="auto">
          <a:xfrm>
            <a:off x="1295400" y="2438400"/>
            <a:ext cx="304800" cy="838200"/>
          </a:xfrm>
          <a:custGeom>
            <a:avLst/>
            <a:gdLst>
              <a:gd name="T0" fmla="*/ 304800 w 240"/>
              <a:gd name="T1" fmla="*/ 794084 h 456"/>
              <a:gd name="T2" fmla="*/ 60960 w 240"/>
              <a:gd name="T3" fmla="*/ 705853 h 456"/>
              <a:gd name="T4" fmla="*/ 0 w 240"/>
              <a:gd name="T5" fmla="*/ 0 h 456"/>
              <a:gd name="T6" fmla="*/ 0 60000 65536"/>
              <a:gd name="T7" fmla="*/ 0 60000 65536"/>
              <a:gd name="T8" fmla="*/ 0 60000 65536"/>
            </a:gdLst>
            <a:ahLst/>
            <a:cxnLst>
              <a:cxn ang="T6">
                <a:pos x="T0" y="T1"/>
              </a:cxn>
              <a:cxn ang="T7">
                <a:pos x="T2" y="T3"/>
              </a:cxn>
              <a:cxn ang="T8">
                <a:pos x="T4" y="T5"/>
              </a:cxn>
            </a:cxnLst>
            <a:rect l="0" t="0" r="r" b="b"/>
            <a:pathLst>
              <a:path w="240" h="456">
                <a:moveTo>
                  <a:pt x="240" y="432"/>
                </a:moveTo>
                <a:cubicBezTo>
                  <a:pt x="164" y="444"/>
                  <a:pt x="88" y="456"/>
                  <a:pt x="48" y="384"/>
                </a:cubicBezTo>
                <a:cubicBezTo>
                  <a:pt x="8" y="312"/>
                  <a:pt x="4" y="156"/>
                  <a:pt x="0" y="0"/>
                </a:cubicBezTo>
              </a:path>
            </a:pathLst>
          </a:custGeom>
          <a:noFill/>
          <a:ln w="9525" cap="flat" cmpd="sng">
            <a:solidFill>
              <a:srgbClr val="00990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9" name="Text Box 26"/>
          <p:cNvSpPr txBox="1">
            <a:spLocks noChangeArrowheads="1"/>
          </p:cNvSpPr>
          <p:nvPr/>
        </p:nvSpPr>
        <p:spPr bwMode="auto">
          <a:xfrm>
            <a:off x="6852621" y="1044356"/>
            <a:ext cx="21730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50000"/>
              </a:spcBef>
            </a:pPr>
            <a:r>
              <a:rPr lang="el-GR" altLang="en-US" sz="1800" dirty="0"/>
              <a:t>β</a:t>
            </a:r>
            <a:r>
              <a:rPr lang="en-US" altLang="en-US" sz="1800" dirty="0"/>
              <a:t>,</a:t>
            </a:r>
            <a:r>
              <a:rPr lang="el-GR" altLang="en-US" sz="1800" dirty="0"/>
              <a:t>γ</a:t>
            </a:r>
            <a:r>
              <a:rPr lang="en-US" altLang="en-US" sz="1800" dirty="0"/>
              <a:t>, </a:t>
            </a:r>
            <a:r>
              <a:rPr lang="el-GR" altLang="en-US" sz="1800" dirty="0"/>
              <a:t>α</a:t>
            </a:r>
            <a:r>
              <a:rPr lang="en-US" altLang="en-US" sz="1800" dirty="0"/>
              <a:t> - Twiss parameters</a:t>
            </a:r>
          </a:p>
        </p:txBody>
      </p:sp>
      <p:sp>
        <p:nvSpPr>
          <p:cNvPr id="3" name="Slide Number Placeholder 2"/>
          <p:cNvSpPr>
            <a:spLocks noGrp="1"/>
          </p:cNvSpPr>
          <p:nvPr>
            <p:ph type="sldNum" sz="quarter" idx="10"/>
          </p:nvPr>
        </p:nvSpPr>
        <p:spPr/>
        <p:txBody>
          <a:bodyPr/>
          <a:lstStyle/>
          <a:p>
            <a:pPr>
              <a:defRPr/>
            </a:pPr>
            <a:fld id="{C5A5C3B2-2713-40BA-92CF-ECD67616E0CD}" type="slidenum">
              <a:rPr lang="en-US" smtClean="0"/>
              <a:pPr>
                <a:defRPr/>
              </a:pPr>
              <a:t>26</a:t>
            </a:fld>
            <a:endParaRPr lang="en-US"/>
          </a:p>
        </p:txBody>
      </p:sp>
      <p:pic>
        <p:nvPicPr>
          <p:cNvPr id="5" name="Picture 4">
            <a:extLst>
              <a:ext uri="{FF2B5EF4-FFF2-40B4-BE49-F238E27FC236}">
                <a16:creationId xmlns:a16="http://schemas.microsoft.com/office/drawing/2014/main" id="{F09D10E7-6867-451F-BE95-5C5767C8E622}"/>
              </a:ext>
            </a:extLst>
          </p:cNvPr>
          <p:cNvPicPr>
            <a:picLocks noChangeAspect="1"/>
          </p:cNvPicPr>
          <p:nvPr/>
        </p:nvPicPr>
        <p:blipFill>
          <a:blip r:embed="rId10"/>
          <a:stretch>
            <a:fillRect/>
          </a:stretch>
        </p:blipFill>
        <p:spPr>
          <a:xfrm>
            <a:off x="126648" y="915855"/>
            <a:ext cx="4190381" cy="4350015"/>
          </a:xfrm>
          <a:prstGeom prst="rect">
            <a:avLst/>
          </a:prstGeom>
        </p:spPr>
      </p:pic>
      <p:graphicFrame>
        <p:nvGraphicFramePr>
          <p:cNvPr id="38916" name="Object 3"/>
          <p:cNvGraphicFramePr>
            <a:graphicFrameLocks noChangeAspect="1"/>
          </p:cNvGraphicFramePr>
          <p:nvPr>
            <p:extLst>
              <p:ext uri="{D42A27DB-BD31-4B8C-83A1-F6EECF244321}">
                <p14:modId xmlns:p14="http://schemas.microsoft.com/office/powerpoint/2010/main" val="1573947612"/>
              </p:ext>
            </p:extLst>
          </p:nvPr>
        </p:nvGraphicFramePr>
        <p:xfrm>
          <a:off x="3704639" y="790575"/>
          <a:ext cx="2889799" cy="1098550"/>
        </p:xfrm>
        <a:graphic>
          <a:graphicData uri="http://schemas.openxmlformats.org/presentationml/2006/ole">
            <mc:AlternateContent xmlns:mc="http://schemas.openxmlformats.org/markup-compatibility/2006">
              <mc:Choice xmlns:v="urn:schemas-microsoft-com:vml" Requires="v">
                <p:oleObj name="Equation" r:id="rId11" imgW="1562100" imgH="393700" progId="Equation.3">
                  <p:embed/>
                </p:oleObj>
              </mc:Choice>
              <mc:Fallback>
                <p:oleObj name="Equation" r:id="rId11" imgW="1562100" imgH="3937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04639" y="790575"/>
                        <a:ext cx="2889799" cy="1098550"/>
                      </a:xfrm>
                      <a:prstGeom prst="rect">
                        <a:avLst/>
                      </a:prstGeom>
                      <a:noFill/>
                      <a:ln>
                        <a:noFill/>
                      </a:ln>
                      <a:effectLst/>
                    </p:spPr>
                  </p:pic>
                </p:oleObj>
              </mc:Fallback>
            </mc:AlternateContent>
          </a:graphicData>
        </a:graphic>
      </p:graphicFrame>
      <p:sp>
        <p:nvSpPr>
          <p:cNvPr id="42" name="Content Placeholder 2"/>
          <p:cNvSpPr txBox="1">
            <a:spLocks/>
          </p:cNvSpPr>
          <p:nvPr/>
        </p:nvSpPr>
        <p:spPr>
          <a:xfrm>
            <a:off x="4044877" y="2290764"/>
            <a:ext cx="5099122" cy="4465636"/>
          </a:xfrm>
          <a:prstGeom prst="rect">
            <a:avLst/>
          </a:prstGeom>
          <a:solidFill>
            <a:schemeClr val="bg1"/>
          </a:solidFill>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olidFill>
                  <a:srgbClr val="051BF1"/>
                </a:solidFill>
                <a:effectLst>
                  <a:outerShdw blurRad="38100" dist="38100" dir="2700000" algn="tl">
                    <a:srgbClr val="000000">
                      <a:alpha val="43137"/>
                    </a:srgbClr>
                  </a:outerShdw>
                </a:effectLst>
              </a:rPr>
              <a:t>For an </a:t>
            </a:r>
            <a:r>
              <a:rPr lang="en-US" sz="2800" dirty="0" err="1">
                <a:solidFill>
                  <a:srgbClr val="051BF1"/>
                </a:solidFill>
                <a:effectLst>
                  <a:outerShdw blurRad="38100" dist="38100" dir="2700000" algn="tl">
                    <a:srgbClr val="000000">
                      <a:alpha val="43137"/>
                    </a:srgbClr>
                  </a:outerShdw>
                </a:effectLst>
              </a:rPr>
              <a:t>ensamble</a:t>
            </a:r>
            <a:r>
              <a:rPr lang="en-US" sz="2800" dirty="0">
                <a:solidFill>
                  <a:srgbClr val="051BF1"/>
                </a:solidFill>
                <a:effectLst>
                  <a:outerShdw blurRad="38100" dist="38100" dir="2700000" algn="tl">
                    <a:srgbClr val="000000">
                      <a:alpha val="43137"/>
                    </a:srgbClr>
                  </a:outerShdw>
                </a:effectLst>
              </a:rPr>
              <a:t> of particles:</a:t>
            </a:r>
          </a:p>
          <a:p>
            <a:r>
              <a:rPr lang="en-US" sz="3200" dirty="0">
                <a:solidFill>
                  <a:srgbClr val="0F2D62"/>
                </a:solidFill>
                <a:effectLst>
                  <a:outerShdw blurRad="38100" dist="38100" dir="2700000" algn="tl">
                    <a:srgbClr val="000000">
                      <a:alpha val="43137"/>
                    </a:srgbClr>
                  </a:outerShdw>
                </a:effectLst>
              </a:rPr>
              <a:t>Product </a:t>
            </a:r>
            <a:r>
              <a:rPr lang="en-US" sz="3200" i="1" dirty="0">
                <a:solidFill>
                  <a:srgbClr val="0F2D62"/>
                </a:solidFill>
                <a:effectLst>
                  <a:outerShdw blurRad="38100" dist="38100" dir="2700000" algn="tl">
                    <a:srgbClr val="000000">
                      <a:alpha val="43137"/>
                    </a:srgbClr>
                  </a:outerShdw>
                </a:effectLst>
              </a:rPr>
              <a:t>size x angle </a:t>
            </a:r>
            <a:r>
              <a:rPr lang="en-US" sz="3200" i="1" dirty="0" err="1">
                <a:solidFill>
                  <a:srgbClr val="C00000"/>
                </a:solidFill>
                <a:effectLst>
                  <a:outerShdw blurRad="38100" dist="38100" dir="2700000" algn="tl">
                    <a:srgbClr val="000000">
                      <a:alpha val="43137"/>
                    </a:srgbClr>
                  </a:outerShdw>
                </a:effectLst>
              </a:rPr>
              <a:t>X_rms</a:t>
            </a:r>
            <a:r>
              <a:rPr lang="en-US" sz="3200" i="1" dirty="0">
                <a:solidFill>
                  <a:srgbClr val="C00000"/>
                </a:solidFill>
                <a:effectLst>
                  <a:outerShdw blurRad="38100" dist="38100" dir="2700000" algn="tl">
                    <a:srgbClr val="000000">
                      <a:alpha val="43137"/>
                    </a:srgbClr>
                  </a:outerShdw>
                </a:effectLst>
              </a:rPr>
              <a:t> x </a:t>
            </a:r>
            <a:r>
              <a:rPr lang="en-US" sz="3200" i="1" dirty="0" err="1">
                <a:solidFill>
                  <a:srgbClr val="C00000"/>
                </a:solidFill>
                <a:effectLst>
                  <a:outerShdw blurRad="38100" dist="38100" dir="2700000" algn="tl">
                    <a:srgbClr val="000000">
                      <a:alpha val="43137"/>
                    </a:srgbClr>
                  </a:outerShdw>
                </a:effectLst>
              </a:rPr>
              <a:t>X’_rms</a:t>
            </a:r>
            <a:r>
              <a:rPr lang="en-US" sz="3200" i="1" dirty="0">
                <a:solidFill>
                  <a:srgbClr val="C00000"/>
                </a:solidFill>
                <a:effectLst>
                  <a:outerShdw blurRad="38100" dist="38100" dir="2700000" algn="tl">
                    <a:srgbClr val="000000">
                      <a:alpha val="43137"/>
                    </a:srgbClr>
                  </a:outerShdw>
                </a:effectLst>
              </a:rPr>
              <a:t> </a:t>
            </a:r>
            <a:r>
              <a:rPr lang="en-US" sz="3200" dirty="0">
                <a:solidFill>
                  <a:srgbClr val="0F2D62"/>
                </a:solidFill>
                <a:effectLst>
                  <a:outerShdw blurRad="38100" dist="38100" dir="2700000" algn="tl">
                    <a:srgbClr val="000000">
                      <a:alpha val="43137"/>
                    </a:srgbClr>
                  </a:outerShdw>
                </a:effectLst>
              </a:rPr>
              <a:t>is called </a:t>
            </a:r>
            <a:r>
              <a:rPr lang="en-US" sz="3200" dirty="0">
                <a:solidFill>
                  <a:srgbClr val="FF0000"/>
                </a:solidFill>
                <a:effectLst>
                  <a:outerShdw blurRad="38100" dist="38100" dir="2700000" algn="tl">
                    <a:srgbClr val="000000">
                      <a:alpha val="43137"/>
                    </a:srgbClr>
                  </a:outerShdw>
                </a:effectLst>
                <a:highlight>
                  <a:srgbClr val="FFFF00"/>
                </a:highlight>
              </a:rPr>
              <a:t>emittance</a:t>
            </a:r>
          </a:p>
          <a:p>
            <a:r>
              <a:rPr lang="en-US" sz="3200" i="1" dirty="0">
                <a:solidFill>
                  <a:srgbClr val="FF0000"/>
                </a:solidFill>
                <a:effectLst>
                  <a:outerShdw blurRad="38100" dist="38100" dir="2700000" algn="tl">
                    <a:srgbClr val="000000">
                      <a:alpha val="43137"/>
                    </a:srgbClr>
                  </a:outerShdw>
                </a:effectLst>
                <a:highlight>
                  <a:srgbClr val="FFFF00"/>
                </a:highlight>
              </a:rPr>
              <a:t>Normalized emittance </a:t>
            </a:r>
            <a:r>
              <a:rPr lang="en-US" sz="3200" i="1" dirty="0">
                <a:solidFill>
                  <a:srgbClr val="FF0000"/>
                </a:solidFill>
                <a:effectLst>
                  <a:outerShdw blurRad="38100" dist="38100" dir="2700000" algn="tl">
                    <a:srgbClr val="000000">
                      <a:alpha val="43137"/>
                    </a:srgbClr>
                  </a:outerShdw>
                </a:effectLst>
              </a:rPr>
              <a:t>= emittance</a:t>
            </a:r>
            <a:r>
              <a:rPr lang="en-US" sz="3200" i="1" dirty="0">
                <a:solidFill>
                  <a:srgbClr val="0F2D62"/>
                </a:solidFill>
                <a:effectLst>
                  <a:outerShdw blurRad="38100" dist="38100" dir="2700000" algn="tl">
                    <a:srgbClr val="000000">
                      <a:alpha val="43137"/>
                    </a:srgbClr>
                  </a:outerShdw>
                </a:effectLst>
              </a:rPr>
              <a:t> x </a:t>
            </a:r>
            <a:r>
              <a:rPr lang="en-US" sz="3200" i="1" dirty="0">
                <a:solidFill>
                  <a:srgbClr val="C00000"/>
                </a:solidFill>
                <a:effectLst>
                  <a:outerShdw blurRad="38100" dist="38100" dir="2700000" algn="tl">
                    <a:srgbClr val="000000">
                      <a:alpha val="43137"/>
                    </a:srgbClr>
                  </a:outerShdw>
                </a:effectLst>
              </a:rPr>
              <a:t>gamma</a:t>
            </a:r>
            <a:r>
              <a:rPr lang="en-US" sz="3200" i="1" dirty="0">
                <a:solidFill>
                  <a:srgbClr val="0F2D62"/>
                </a:solidFill>
                <a:effectLst>
                  <a:outerShdw blurRad="38100" dist="38100" dir="2700000" algn="tl">
                    <a:srgbClr val="000000">
                      <a:alpha val="43137"/>
                    </a:srgbClr>
                  </a:outerShdw>
                </a:effectLst>
              </a:rPr>
              <a:t> </a:t>
            </a:r>
            <a:r>
              <a:rPr lang="en-US" sz="3200" dirty="0">
                <a:solidFill>
                  <a:srgbClr val="0F2D62"/>
                </a:solidFill>
                <a:effectLst>
                  <a:outerShdw blurRad="38100" dist="38100" dir="2700000" algn="tl">
                    <a:srgbClr val="000000">
                      <a:alpha val="43137"/>
                    </a:srgbClr>
                  </a:outerShdw>
                </a:effectLst>
              </a:rPr>
              <a:t>is an adiabatic invariant</a:t>
            </a:r>
          </a:p>
          <a:p>
            <a:r>
              <a:rPr lang="en-US" sz="3200" dirty="0">
                <a:solidFill>
                  <a:srgbClr val="051BF1"/>
                </a:solidFill>
                <a:effectLst>
                  <a:outerShdw blurRad="38100" dist="38100" dir="2700000" algn="tl">
                    <a:srgbClr val="000000">
                      <a:alpha val="43137"/>
                    </a:srgbClr>
                  </a:outerShdw>
                </a:effectLst>
                <a:highlight>
                  <a:srgbClr val="FFFF00"/>
                </a:highlight>
              </a:rPr>
              <a:t>Luminosity (</a:t>
            </a:r>
            <a:r>
              <a:rPr lang="en-US" sz="3200" dirty="0" err="1">
                <a:solidFill>
                  <a:srgbClr val="051BF1"/>
                </a:solidFill>
                <a:effectLst>
                  <a:outerShdw blurRad="38100" dist="38100" dir="2700000" algn="tl">
                    <a:srgbClr val="000000">
                      <a:alpha val="43137"/>
                    </a:srgbClr>
                  </a:outerShdw>
                </a:effectLst>
                <a:highlight>
                  <a:srgbClr val="FFFF00"/>
                </a:highlight>
              </a:rPr>
              <a:t>tbd</a:t>
            </a:r>
            <a:r>
              <a:rPr lang="en-US" sz="3200" dirty="0">
                <a:solidFill>
                  <a:srgbClr val="051BF1"/>
                </a:solidFill>
                <a:effectLst>
                  <a:outerShdw blurRad="38100" dist="38100" dir="2700000" algn="tl">
                    <a:srgbClr val="000000">
                      <a:alpha val="43137"/>
                    </a:srgbClr>
                  </a:outerShdw>
                </a:effectLst>
                <a:highlight>
                  <a:srgbClr val="FFFF00"/>
                </a:highlight>
              </a:rPr>
              <a:t>) ~ </a:t>
            </a:r>
            <a:r>
              <a:rPr lang="en-US" sz="3200" i="1" dirty="0">
                <a:solidFill>
                  <a:srgbClr val="051BF1"/>
                </a:solidFill>
                <a:effectLst>
                  <a:outerShdw blurRad="38100" dist="38100" dir="2700000" algn="tl">
                    <a:srgbClr val="000000">
                      <a:alpha val="43137"/>
                    </a:srgbClr>
                  </a:outerShdw>
                </a:effectLst>
                <a:highlight>
                  <a:srgbClr val="FFFF00"/>
                </a:highlight>
              </a:rPr>
              <a:t>1/</a:t>
            </a:r>
            <a:r>
              <a:rPr lang="el-GR" sz="3200" i="1" dirty="0">
                <a:solidFill>
                  <a:srgbClr val="051BF1"/>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rPr>
              <a:t>ε</a:t>
            </a:r>
            <a:r>
              <a:rPr lang="en-US" sz="3200" i="1" dirty="0">
                <a:solidFill>
                  <a:srgbClr val="051BF1"/>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rPr>
              <a:t>   </a:t>
            </a:r>
            <a:endParaRPr lang="en-US" sz="3200" i="1" dirty="0">
              <a:solidFill>
                <a:srgbClr val="051BF1"/>
              </a:solidFill>
              <a:effectLst>
                <a:outerShdw blurRad="38100" dist="38100" dir="2700000" algn="tl">
                  <a:srgbClr val="000000">
                    <a:alpha val="43137"/>
                  </a:srgbClr>
                </a:outerShdw>
              </a:effectLst>
              <a:highlight>
                <a:srgbClr val="FFFF00"/>
              </a:highlight>
            </a:endParaRPr>
          </a:p>
          <a:p>
            <a:endParaRPr lang="en-US" sz="3200" dirty="0">
              <a:solidFill>
                <a:srgbClr val="0F2D62"/>
              </a:solidFill>
              <a:effectLst>
                <a:outerShdw blurRad="38100" dist="38100" dir="2700000" algn="tl">
                  <a:srgbClr val="000000">
                    <a:alpha val="43137"/>
                  </a:srgbClr>
                </a:outerShdw>
              </a:effectLst>
            </a:endParaRPr>
          </a:p>
          <a:p>
            <a:endParaRPr lang="en-US" sz="3200" dirty="0">
              <a:solidFill>
                <a:srgbClr val="0F2D62"/>
              </a:solidFill>
              <a:effectLst>
                <a:outerShdw blurRad="38100" dist="38100" dir="2700000" algn="tl">
                  <a:srgbClr val="000000">
                    <a:alpha val="43137"/>
                  </a:srgbClr>
                </a:outerShdw>
              </a:effectLst>
            </a:endParaRPr>
          </a:p>
          <a:p>
            <a:endParaRPr lang="en-US" sz="3200" dirty="0">
              <a:solidFill>
                <a:srgbClr val="0F2D6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81189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819" y="6420040"/>
            <a:ext cx="2434088" cy="307777"/>
          </a:xfrm>
          <a:prstGeom prst="rect">
            <a:avLst/>
          </a:prstGeom>
          <a:noFill/>
        </p:spPr>
        <p:txBody>
          <a:bodyPr wrap="square" rtlCol="0">
            <a:spAutoFit/>
          </a:bodyPr>
          <a:lstStyle/>
          <a:p>
            <a:r>
              <a:rPr lang="en-GB" sz="1400" dirty="0"/>
              <a:t>Image courtesy John Jowett</a:t>
            </a:r>
          </a:p>
        </p:txBody>
      </p:sp>
      <p:graphicFrame>
        <p:nvGraphicFramePr>
          <p:cNvPr id="15" name="Object 14"/>
          <p:cNvGraphicFramePr>
            <a:graphicFrameLocks noChangeAspect="1"/>
          </p:cNvGraphicFramePr>
          <p:nvPr>
            <p:extLst>
              <p:ext uri="{D42A27DB-BD31-4B8C-83A1-F6EECF244321}">
                <p14:modId xmlns:p14="http://schemas.microsoft.com/office/powerpoint/2010/main" val="1851375963"/>
              </p:ext>
            </p:extLst>
          </p:nvPr>
        </p:nvGraphicFramePr>
        <p:xfrm>
          <a:off x="4001288" y="918990"/>
          <a:ext cx="2220912" cy="1076325"/>
        </p:xfrm>
        <a:graphic>
          <a:graphicData uri="http://schemas.openxmlformats.org/presentationml/2006/ole">
            <mc:AlternateContent xmlns:mc="http://schemas.openxmlformats.org/markup-compatibility/2006">
              <mc:Choice xmlns:v="urn:schemas-microsoft-com:vml" Requires="v">
                <p:oleObj name="Equation" r:id="rId3" imgW="1028520" imgH="482400" progId="Equation.3">
                  <p:embed/>
                </p:oleObj>
              </mc:Choice>
              <mc:Fallback>
                <p:oleObj name="Equation" r:id="rId3" imgW="1028520" imgH="482400" progId="Equation.3">
                  <p:embed/>
                  <p:pic>
                    <p:nvPicPr>
                      <p:cNvPr id="15" name="Object 14"/>
                      <p:cNvPicPr/>
                      <p:nvPr/>
                    </p:nvPicPr>
                    <p:blipFill>
                      <a:blip r:embed="rId4"/>
                      <a:stretch>
                        <a:fillRect/>
                      </a:stretch>
                    </p:blipFill>
                    <p:spPr>
                      <a:xfrm>
                        <a:off x="4001288" y="918990"/>
                        <a:ext cx="2220912" cy="1076325"/>
                      </a:xfrm>
                      <a:prstGeom prst="rect">
                        <a:avLst/>
                      </a:prstGeom>
                      <a:ln w="38100">
                        <a:solidFill>
                          <a:srgbClr val="FF0000"/>
                        </a:solidFill>
                        <a:prstDash val="sysDash"/>
                      </a:ln>
                    </p:spPr>
                  </p:pic>
                </p:oleObj>
              </mc:Fallback>
            </mc:AlternateContent>
          </a:graphicData>
        </a:graphic>
      </p:graphicFrame>
      <p:sp>
        <p:nvSpPr>
          <p:cNvPr id="2" name="Title 1"/>
          <p:cNvSpPr>
            <a:spLocks noGrp="1"/>
          </p:cNvSpPr>
          <p:nvPr>
            <p:ph type="title"/>
          </p:nvPr>
        </p:nvSpPr>
        <p:spPr>
          <a:xfrm>
            <a:off x="1140005" y="4032292"/>
            <a:ext cx="2605407" cy="463731"/>
          </a:xfrm>
        </p:spPr>
        <p:txBody>
          <a:bodyPr/>
          <a:lstStyle/>
          <a:p>
            <a:r>
              <a:rPr lang="en-GB" dirty="0"/>
              <a:t>Squeezed in ATLAS/CMS</a:t>
            </a:r>
          </a:p>
        </p:txBody>
      </p:sp>
      <p:sp>
        <p:nvSpPr>
          <p:cNvPr id="11" name="Title 1"/>
          <p:cNvSpPr txBox="1">
            <a:spLocks/>
          </p:cNvSpPr>
          <p:nvPr/>
        </p:nvSpPr>
        <p:spPr>
          <a:xfrm>
            <a:off x="127819" y="77225"/>
            <a:ext cx="9062884" cy="641739"/>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3200" dirty="0"/>
              <a:t>Most Important Equations</a:t>
            </a:r>
          </a:p>
        </p:txBody>
      </p:sp>
      <p:graphicFrame>
        <p:nvGraphicFramePr>
          <p:cNvPr id="12" name="Object 11"/>
          <p:cNvGraphicFramePr>
            <a:graphicFrameLocks noChangeAspect="1"/>
          </p:cNvGraphicFramePr>
          <p:nvPr>
            <p:extLst>
              <p:ext uri="{D42A27DB-BD31-4B8C-83A1-F6EECF244321}">
                <p14:modId xmlns:p14="http://schemas.microsoft.com/office/powerpoint/2010/main" val="1724998106"/>
              </p:ext>
            </p:extLst>
          </p:nvPr>
        </p:nvGraphicFramePr>
        <p:xfrm>
          <a:off x="271984" y="1747541"/>
          <a:ext cx="3370810" cy="682211"/>
        </p:xfrm>
        <a:graphic>
          <a:graphicData uri="http://schemas.openxmlformats.org/presentationml/2006/ole">
            <mc:AlternateContent xmlns:mc="http://schemas.openxmlformats.org/markup-compatibility/2006">
              <mc:Choice xmlns:v="urn:schemas-microsoft-com:vml" Requires="v">
                <p:oleObj name="Equation" r:id="rId5" imgW="1231560" imgH="241200" progId="Equation.3">
                  <p:embed/>
                </p:oleObj>
              </mc:Choice>
              <mc:Fallback>
                <p:oleObj name="Equation" r:id="rId5" imgW="1231560" imgH="241200" progId="Equation.3">
                  <p:embed/>
                  <p:pic>
                    <p:nvPicPr>
                      <p:cNvPr id="12" name="Object 11"/>
                      <p:cNvPicPr/>
                      <p:nvPr/>
                    </p:nvPicPr>
                    <p:blipFill>
                      <a:blip r:embed="rId6"/>
                      <a:stretch>
                        <a:fillRect/>
                      </a:stretch>
                    </p:blipFill>
                    <p:spPr>
                      <a:xfrm>
                        <a:off x="271984" y="1747541"/>
                        <a:ext cx="3370810" cy="682211"/>
                      </a:xfrm>
                      <a:prstGeom prst="rect">
                        <a:avLst/>
                      </a:prstGeom>
                      <a:solidFill>
                        <a:schemeClr val="accent1">
                          <a:lumMod val="20000"/>
                          <a:lumOff val="80000"/>
                        </a:schemeClr>
                      </a:solidFill>
                      <a:ln w="50800">
                        <a:solidFill>
                          <a:srgbClr val="C00000"/>
                        </a:solidFill>
                      </a:ln>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66891334"/>
              </p:ext>
            </p:extLst>
          </p:nvPr>
        </p:nvGraphicFramePr>
        <p:xfrm>
          <a:off x="4001288" y="2244532"/>
          <a:ext cx="3071813" cy="1104900"/>
        </p:xfrm>
        <a:graphic>
          <a:graphicData uri="http://schemas.openxmlformats.org/presentationml/2006/ole">
            <mc:AlternateContent xmlns:mc="http://schemas.openxmlformats.org/markup-compatibility/2006">
              <mc:Choice xmlns:v="urn:schemas-microsoft-com:vml" Requires="v">
                <p:oleObj name="Equation" r:id="rId7" imgW="1422360" imgH="495000" progId="Equation.3">
                  <p:embed/>
                </p:oleObj>
              </mc:Choice>
              <mc:Fallback>
                <p:oleObj name="Equation" r:id="rId7" imgW="1422360" imgH="495000" progId="Equation.3">
                  <p:embed/>
                  <p:pic>
                    <p:nvPicPr>
                      <p:cNvPr id="14" name="Object 13"/>
                      <p:cNvPicPr/>
                      <p:nvPr/>
                    </p:nvPicPr>
                    <p:blipFill>
                      <a:blip r:embed="rId8"/>
                      <a:stretch>
                        <a:fillRect/>
                      </a:stretch>
                    </p:blipFill>
                    <p:spPr>
                      <a:xfrm>
                        <a:off x="4001288" y="2244532"/>
                        <a:ext cx="3071813" cy="1104900"/>
                      </a:xfrm>
                      <a:prstGeom prst="rect">
                        <a:avLst/>
                      </a:prstGeom>
                      <a:ln w="38100">
                        <a:solidFill>
                          <a:srgbClr val="FF0000"/>
                        </a:solidFill>
                        <a:prstDash val="sysDash"/>
                      </a:ln>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960580842"/>
              </p:ext>
            </p:extLst>
          </p:nvPr>
        </p:nvGraphicFramePr>
        <p:xfrm>
          <a:off x="7695351" y="3567224"/>
          <a:ext cx="1260475" cy="454025"/>
        </p:xfrm>
        <a:graphic>
          <a:graphicData uri="http://schemas.openxmlformats.org/presentationml/2006/ole">
            <mc:AlternateContent xmlns:mc="http://schemas.openxmlformats.org/markup-compatibility/2006">
              <mc:Choice xmlns:v="urn:schemas-microsoft-com:vml" Requires="v">
                <p:oleObj name="Equation" r:id="rId9" imgW="583920" imgH="203040" progId="Equation.3">
                  <p:embed/>
                </p:oleObj>
              </mc:Choice>
              <mc:Fallback>
                <p:oleObj name="Equation" r:id="rId9" imgW="583920" imgH="203040" progId="Equation.3">
                  <p:embed/>
                  <p:pic>
                    <p:nvPicPr>
                      <p:cNvPr id="16" name="Object 15"/>
                      <p:cNvPicPr/>
                      <p:nvPr/>
                    </p:nvPicPr>
                    <p:blipFill>
                      <a:blip r:embed="rId10"/>
                      <a:stretch>
                        <a:fillRect/>
                      </a:stretch>
                    </p:blipFill>
                    <p:spPr>
                      <a:xfrm>
                        <a:off x="7695351" y="3567224"/>
                        <a:ext cx="1260475" cy="454025"/>
                      </a:xfrm>
                      <a:prstGeom prst="rect">
                        <a:avLst/>
                      </a:prstGeom>
                      <a:ln w="50800">
                        <a:noFill/>
                      </a:ln>
                    </p:spPr>
                  </p:pic>
                </p:oleObj>
              </mc:Fallback>
            </mc:AlternateContent>
          </a:graphicData>
        </a:graphic>
      </p:graphicFrame>
      <p:pic>
        <p:nvPicPr>
          <p:cNvPr id="19" name="Picture 18"/>
          <p:cNvPicPr>
            <a:picLocks noChangeAspect="1"/>
          </p:cNvPicPr>
          <p:nvPr/>
        </p:nvPicPr>
        <p:blipFill>
          <a:blip r:embed="rId11"/>
          <a:stretch>
            <a:fillRect/>
          </a:stretch>
        </p:blipFill>
        <p:spPr>
          <a:xfrm>
            <a:off x="45155" y="4358522"/>
            <a:ext cx="805010" cy="1714353"/>
          </a:xfrm>
          <a:prstGeom prst="rect">
            <a:avLst/>
          </a:prstGeom>
        </p:spPr>
      </p:pic>
      <p:graphicFrame>
        <p:nvGraphicFramePr>
          <p:cNvPr id="22" name="Table 21"/>
          <p:cNvGraphicFramePr>
            <a:graphicFrameLocks noGrp="1"/>
          </p:cNvGraphicFramePr>
          <p:nvPr>
            <p:extLst>
              <p:ext uri="{D42A27DB-BD31-4B8C-83A1-F6EECF244321}">
                <p14:modId xmlns:p14="http://schemas.microsoft.com/office/powerpoint/2010/main" val="2043860216"/>
              </p:ext>
            </p:extLst>
          </p:nvPr>
        </p:nvGraphicFramePr>
        <p:xfrm>
          <a:off x="829906" y="4654742"/>
          <a:ext cx="2254966" cy="914378"/>
        </p:xfrm>
        <a:graphic>
          <a:graphicData uri="http://schemas.openxmlformats.org/drawingml/2006/table">
            <a:tbl>
              <a:tblPr firstRow="1" bandRow="1">
                <a:tableStyleId>{5C22544A-7EE6-4342-B048-85BDC9FD1C3A}</a:tableStyleId>
              </a:tblPr>
              <a:tblGrid>
                <a:gridCol w="1127483">
                  <a:extLst>
                    <a:ext uri="{9D8B030D-6E8A-4147-A177-3AD203B41FA5}">
                      <a16:colId xmlns:a16="http://schemas.microsoft.com/office/drawing/2014/main" val="20000"/>
                    </a:ext>
                  </a:extLst>
                </a:gridCol>
                <a:gridCol w="1127483">
                  <a:extLst>
                    <a:ext uri="{9D8B030D-6E8A-4147-A177-3AD203B41FA5}">
                      <a16:colId xmlns:a16="http://schemas.microsoft.com/office/drawing/2014/main" val="20001"/>
                    </a:ext>
                  </a:extLst>
                </a:gridCol>
              </a:tblGrid>
              <a:tr h="518138">
                <a:tc>
                  <a:txBody>
                    <a:bodyPr/>
                    <a:lstStyle/>
                    <a:p>
                      <a:pPr algn="ctr"/>
                      <a:r>
                        <a:rPr lang="en-GB" sz="2000" i="1" dirty="0">
                          <a:solidFill>
                            <a:schemeClr val="tx1"/>
                          </a:solidFill>
                        </a:rPr>
                        <a:t>β*</a:t>
                      </a:r>
                      <a:endParaRPr lang="en-US" sz="2000" i="1" dirty="0">
                        <a:solidFill>
                          <a:schemeClr val="tx1"/>
                        </a:solidFill>
                      </a:endParaRPr>
                    </a:p>
                  </a:txBody>
                  <a:tcPr anchor="ctr"/>
                </a:tc>
                <a:tc>
                  <a:txBody>
                    <a:bodyPr/>
                    <a:lstStyle/>
                    <a:p>
                      <a:pPr algn="ctr"/>
                      <a:r>
                        <a:rPr lang="en-US" sz="2000" i="1" dirty="0">
                          <a:solidFill>
                            <a:schemeClr val="tx1"/>
                          </a:solidFill>
                        </a:rPr>
                        <a:t>Sigma*</a:t>
                      </a:r>
                    </a:p>
                  </a:txBody>
                  <a:tcPr anchor="ctr"/>
                </a:tc>
                <a:extLst>
                  <a:ext uri="{0D108BD9-81ED-4DB2-BD59-A6C34878D82A}">
                    <a16:rowId xmlns:a16="http://schemas.microsoft.com/office/drawing/2014/main" val="10000"/>
                  </a:ext>
                </a:extLst>
              </a:tr>
              <a:tr h="370840">
                <a:tc>
                  <a:txBody>
                    <a:bodyPr/>
                    <a:lstStyle/>
                    <a:p>
                      <a:pPr algn="ctr"/>
                      <a:r>
                        <a:rPr lang="en-US" sz="2000" dirty="0"/>
                        <a:t>25 cm</a:t>
                      </a:r>
                    </a:p>
                  </a:txBody>
                  <a:tcPr/>
                </a:tc>
                <a:tc>
                  <a:txBody>
                    <a:bodyPr/>
                    <a:lstStyle/>
                    <a:p>
                      <a:pPr algn="ctr"/>
                      <a:r>
                        <a:rPr lang="en-US" sz="2000" dirty="0">
                          <a:solidFill>
                            <a:srgbClr val="C00000"/>
                          </a:solidFill>
                          <a:highlight>
                            <a:srgbClr val="FFFF00"/>
                          </a:highlight>
                        </a:rPr>
                        <a:t>8 um</a:t>
                      </a:r>
                    </a:p>
                  </a:txBody>
                  <a:tcPr/>
                </a:tc>
                <a:extLst>
                  <a:ext uri="{0D108BD9-81ED-4DB2-BD59-A6C34878D82A}">
                    <a16:rowId xmlns:a16="http://schemas.microsoft.com/office/drawing/2014/main" val="10001"/>
                  </a:ext>
                </a:extLst>
              </a:tr>
            </a:tbl>
          </a:graphicData>
        </a:graphic>
      </p:graphicFrame>
      <p:pic>
        <p:nvPicPr>
          <p:cNvPr id="24" name="Picture 23"/>
          <p:cNvPicPr>
            <a:picLocks noChangeAspect="1"/>
          </p:cNvPicPr>
          <p:nvPr/>
        </p:nvPicPr>
        <p:blipFill>
          <a:blip r:embed="rId12"/>
          <a:stretch>
            <a:fillRect/>
          </a:stretch>
        </p:blipFill>
        <p:spPr>
          <a:xfrm>
            <a:off x="3493785" y="6072875"/>
            <a:ext cx="2330952" cy="683525"/>
          </a:xfrm>
          <a:prstGeom prst="rect">
            <a:avLst/>
          </a:prstGeom>
        </p:spPr>
      </p:pic>
      <p:graphicFrame>
        <p:nvGraphicFramePr>
          <p:cNvPr id="30" name="Object 29"/>
          <p:cNvGraphicFramePr>
            <a:graphicFrameLocks noChangeAspect="1"/>
          </p:cNvGraphicFramePr>
          <p:nvPr>
            <p:extLst>
              <p:ext uri="{D42A27DB-BD31-4B8C-83A1-F6EECF244321}">
                <p14:modId xmlns:p14="http://schemas.microsoft.com/office/powerpoint/2010/main" val="2236326242"/>
              </p:ext>
            </p:extLst>
          </p:nvPr>
        </p:nvGraphicFramePr>
        <p:xfrm>
          <a:off x="7323153" y="3300103"/>
          <a:ext cx="549275" cy="282575"/>
        </p:xfrm>
        <a:graphic>
          <a:graphicData uri="http://schemas.openxmlformats.org/presentationml/2006/ole">
            <mc:AlternateContent xmlns:mc="http://schemas.openxmlformats.org/markup-compatibility/2006">
              <mc:Choice xmlns:v="urn:schemas-microsoft-com:vml" Requires="v">
                <p:oleObj name="Equation" r:id="rId13" imgW="406080" imgH="203040" progId="Equation.3">
                  <p:embed/>
                </p:oleObj>
              </mc:Choice>
              <mc:Fallback>
                <p:oleObj name="Equation" r:id="rId13" imgW="406080" imgH="203040" progId="Equation.3">
                  <p:embed/>
                  <p:pic>
                    <p:nvPicPr>
                      <p:cNvPr id="30" name="Object 29"/>
                      <p:cNvPicPr/>
                      <p:nvPr/>
                    </p:nvPicPr>
                    <p:blipFill>
                      <a:blip r:embed="rId14"/>
                      <a:stretch>
                        <a:fillRect/>
                      </a:stretch>
                    </p:blipFill>
                    <p:spPr>
                      <a:xfrm>
                        <a:off x="7323153" y="3300103"/>
                        <a:ext cx="549275" cy="282575"/>
                      </a:xfrm>
                      <a:prstGeom prst="rect">
                        <a:avLst/>
                      </a:prstGeom>
                      <a:ln w="38100">
                        <a:noFill/>
                      </a:ln>
                    </p:spPr>
                  </p:pic>
                </p:oleObj>
              </mc:Fallback>
            </mc:AlternateContent>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745926497"/>
              </p:ext>
            </p:extLst>
          </p:nvPr>
        </p:nvGraphicFramePr>
        <p:xfrm>
          <a:off x="3517601" y="4658157"/>
          <a:ext cx="2344680" cy="1097280"/>
        </p:xfrm>
        <a:graphic>
          <a:graphicData uri="http://schemas.openxmlformats.org/drawingml/2006/table">
            <a:tbl>
              <a:tblPr firstRow="1" bandRow="1">
                <a:tableStyleId>{5C22544A-7EE6-4342-B048-85BDC9FD1C3A}</a:tableStyleId>
              </a:tblPr>
              <a:tblGrid>
                <a:gridCol w="1172340">
                  <a:extLst>
                    <a:ext uri="{9D8B030D-6E8A-4147-A177-3AD203B41FA5}">
                      <a16:colId xmlns:a16="http://schemas.microsoft.com/office/drawing/2014/main" val="20000"/>
                    </a:ext>
                  </a:extLst>
                </a:gridCol>
                <a:gridCol w="1172340">
                  <a:extLst>
                    <a:ext uri="{9D8B030D-6E8A-4147-A177-3AD203B41FA5}">
                      <a16:colId xmlns:a16="http://schemas.microsoft.com/office/drawing/2014/main" val="20001"/>
                    </a:ext>
                  </a:extLst>
                </a:gridCol>
              </a:tblGrid>
              <a:tr h="370840">
                <a:tc>
                  <a:txBody>
                    <a:bodyPr/>
                    <a:lstStyle/>
                    <a:p>
                      <a:pPr algn="ctr"/>
                      <a:r>
                        <a:rPr lang="en-GB" sz="2000" i="1" dirty="0">
                          <a:solidFill>
                            <a:schemeClr val="tx1"/>
                          </a:solidFill>
                        </a:rPr>
                        <a:t>β</a:t>
                      </a:r>
                      <a:r>
                        <a:rPr lang="en-GB" sz="2000" i="1" baseline="-25000" dirty="0">
                          <a:solidFill>
                            <a:schemeClr val="tx1"/>
                          </a:solidFill>
                        </a:rPr>
                        <a:t>triplet</a:t>
                      </a:r>
                      <a:r>
                        <a:rPr lang="en-GB" sz="2000" i="1" dirty="0">
                          <a:solidFill>
                            <a:schemeClr val="tx1"/>
                          </a:solidFill>
                        </a:rPr>
                        <a:t> </a:t>
                      </a:r>
                      <a:endParaRPr lang="en-US" sz="2000" i="1" dirty="0">
                        <a:solidFill>
                          <a:schemeClr val="tx1"/>
                        </a:solidFill>
                      </a:endParaRPr>
                    </a:p>
                  </a:txBody>
                  <a:tcPr anchor="ctr"/>
                </a:tc>
                <a:tc>
                  <a:txBody>
                    <a:bodyPr/>
                    <a:lstStyle/>
                    <a:p>
                      <a:pPr algn="ctr"/>
                      <a:r>
                        <a:rPr lang="en-US" sz="2000" i="1" dirty="0">
                          <a:solidFill>
                            <a:schemeClr val="tx1"/>
                          </a:solidFill>
                        </a:rPr>
                        <a:t>Sigma</a:t>
                      </a:r>
                    </a:p>
                    <a:p>
                      <a:pPr algn="ctr"/>
                      <a:r>
                        <a:rPr lang="en-US" sz="2000" i="1" dirty="0">
                          <a:solidFill>
                            <a:schemeClr val="tx1"/>
                          </a:solidFill>
                        </a:rPr>
                        <a:t>triplet</a:t>
                      </a:r>
                    </a:p>
                  </a:txBody>
                  <a:tcPr anchor="ctr"/>
                </a:tc>
                <a:extLst>
                  <a:ext uri="{0D108BD9-81ED-4DB2-BD59-A6C34878D82A}">
                    <a16:rowId xmlns:a16="http://schemas.microsoft.com/office/drawing/2014/main" val="10000"/>
                  </a:ext>
                </a:extLst>
              </a:tr>
              <a:tr h="370840">
                <a:tc>
                  <a:txBody>
                    <a:bodyPr/>
                    <a:lstStyle/>
                    <a:p>
                      <a:pPr algn="ctr"/>
                      <a:r>
                        <a:rPr lang="en-US" sz="2000" dirty="0"/>
                        <a:t>~5 km</a:t>
                      </a:r>
                    </a:p>
                  </a:txBody>
                  <a:tcPr/>
                </a:tc>
                <a:tc>
                  <a:txBody>
                    <a:bodyPr/>
                    <a:lstStyle/>
                    <a:p>
                      <a:pPr algn="ctr"/>
                      <a:r>
                        <a:rPr lang="en-US" sz="2000" b="1" dirty="0">
                          <a:solidFill>
                            <a:srgbClr val="C00000"/>
                          </a:solidFill>
                          <a:highlight>
                            <a:srgbClr val="FFFF00"/>
                          </a:highlight>
                        </a:rPr>
                        <a:t>1.1 mm</a:t>
                      </a:r>
                    </a:p>
                  </a:txBody>
                  <a:tcPr/>
                </a:tc>
                <a:extLst>
                  <a:ext uri="{0D108BD9-81ED-4DB2-BD59-A6C34878D82A}">
                    <a16:rowId xmlns:a16="http://schemas.microsoft.com/office/drawing/2014/main" val="10001"/>
                  </a:ext>
                </a:extLst>
              </a:tr>
            </a:tbl>
          </a:graphicData>
        </a:graphic>
      </p:graphicFrame>
      <p:sp>
        <p:nvSpPr>
          <p:cNvPr id="7" name="Slide Number Placeholder 6"/>
          <p:cNvSpPr>
            <a:spLocks noGrp="1"/>
          </p:cNvSpPr>
          <p:nvPr>
            <p:ph type="sldNum" sz="quarter" idx="10"/>
          </p:nvPr>
        </p:nvSpPr>
        <p:spPr/>
        <p:txBody>
          <a:bodyPr/>
          <a:lstStyle/>
          <a:p>
            <a:pPr>
              <a:defRPr/>
            </a:pPr>
            <a:fld id="{C5A5C3B2-2713-40BA-92CF-ECD67616E0CD}" type="slidenum">
              <a:rPr lang="en-US" smtClean="0"/>
              <a:pPr>
                <a:defRPr/>
              </a:pPr>
              <a:t>27</a:t>
            </a:fld>
            <a:endParaRPr lang="en-US"/>
          </a:p>
        </p:txBody>
      </p:sp>
      <p:sp>
        <p:nvSpPr>
          <p:cNvPr id="5" name="TextBox 4">
            <a:extLst>
              <a:ext uri="{FF2B5EF4-FFF2-40B4-BE49-F238E27FC236}">
                <a16:creationId xmlns:a16="http://schemas.microsoft.com/office/drawing/2014/main" id="{26A8E761-D451-4868-9EF6-56181E3041FD}"/>
              </a:ext>
            </a:extLst>
          </p:cNvPr>
          <p:cNvSpPr txBox="1"/>
          <p:nvPr/>
        </p:nvSpPr>
        <p:spPr>
          <a:xfrm>
            <a:off x="1800546" y="5711671"/>
            <a:ext cx="1284326" cy="400110"/>
          </a:xfrm>
          <a:prstGeom prst="rect">
            <a:avLst/>
          </a:prstGeom>
          <a:noFill/>
        </p:spPr>
        <p:txBody>
          <a:bodyPr wrap="none" rtlCol="0">
            <a:spAutoFit/>
          </a:bodyPr>
          <a:lstStyle/>
          <a:p>
            <a:r>
              <a:rPr lang="el-GR" sz="2000" i="1" dirty="0">
                <a:solidFill>
                  <a:srgbClr val="C00000"/>
                </a:solidFill>
              </a:rPr>
              <a:t>σ</a:t>
            </a:r>
            <a:r>
              <a:rPr lang="en-US" sz="2000" i="1" dirty="0">
                <a:solidFill>
                  <a:srgbClr val="C00000"/>
                </a:solidFill>
              </a:rPr>
              <a:t>’=32</a:t>
            </a:r>
            <a:r>
              <a:rPr lang="el-GR" sz="2000" i="1" dirty="0">
                <a:solidFill>
                  <a:srgbClr val="C00000"/>
                </a:solidFill>
                <a:latin typeface="Arial" panose="020B0604020202020204" pitchFamily="34" charset="0"/>
                <a:cs typeface="Arial" panose="020B0604020202020204" pitchFamily="34" charset="0"/>
              </a:rPr>
              <a:t>μ</a:t>
            </a:r>
            <a:r>
              <a:rPr lang="en-US" sz="2000" i="1" dirty="0">
                <a:solidFill>
                  <a:srgbClr val="C00000"/>
                </a:solidFill>
                <a:latin typeface="Arial" panose="020B0604020202020204" pitchFamily="34" charset="0"/>
                <a:cs typeface="Arial" panose="020B0604020202020204" pitchFamily="34" charset="0"/>
              </a:rPr>
              <a:t>rad</a:t>
            </a:r>
            <a:endParaRPr lang="en-US" sz="2000" i="1" dirty="0">
              <a:solidFill>
                <a:srgbClr val="C00000"/>
              </a:solidFill>
            </a:endParaRPr>
          </a:p>
        </p:txBody>
      </p:sp>
      <p:sp>
        <p:nvSpPr>
          <p:cNvPr id="25" name="TextBox 24">
            <a:extLst>
              <a:ext uri="{FF2B5EF4-FFF2-40B4-BE49-F238E27FC236}">
                <a16:creationId xmlns:a16="http://schemas.microsoft.com/office/drawing/2014/main" id="{E75DB811-4DD2-40D6-9BB0-9D666D3BAE8C}"/>
              </a:ext>
            </a:extLst>
          </p:cNvPr>
          <p:cNvSpPr txBox="1"/>
          <p:nvPr/>
        </p:nvSpPr>
        <p:spPr>
          <a:xfrm>
            <a:off x="4456031" y="5738955"/>
            <a:ext cx="1478290" cy="400110"/>
          </a:xfrm>
          <a:prstGeom prst="rect">
            <a:avLst/>
          </a:prstGeom>
          <a:noFill/>
        </p:spPr>
        <p:txBody>
          <a:bodyPr wrap="none" rtlCol="0">
            <a:spAutoFit/>
          </a:bodyPr>
          <a:lstStyle/>
          <a:p>
            <a:r>
              <a:rPr lang="el-GR" sz="2000" i="1" dirty="0">
                <a:solidFill>
                  <a:srgbClr val="C00000"/>
                </a:solidFill>
              </a:rPr>
              <a:t>σ</a:t>
            </a:r>
            <a:r>
              <a:rPr lang="en-US" sz="2000" i="1" dirty="0">
                <a:solidFill>
                  <a:srgbClr val="C00000"/>
                </a:solidFill>
              </a:rPr>
              <a:t>’=0.14</a:t>
            </a:r>
            <a:r>
              <a:rPr lang="el-GR" sz="2000" i="1" dirty="0">
                <a:solidFill>
                  <a:srgbClr val="C00000"/>
                </a:solidFill>
                <a:latin typeface="Arial" panose="020B0604020202020204" pitchFamily="34" charset="0"/>
                <a:cs typeface="Arial" panose="020B0604020202020204" pitchFamily="34" charset="0"/>
              </a:rPr>
              <a:t>μ</a:t>
            </a:r>
            <a:r>
              <a:rPr lang="en-US" sz="2000" i="1" dirty="0">
                <a:solidFill>
                  <a:srgbClr val="C00000"/>
                </a:solidFill>
                <a:latin typeface="Arial" panose="020B0604020202020204" pitchFamily="34" charset="0"/>
                <a:cs typeface="Arial" panose="020B0604020202020204" pitchFamily="34" charset="0"/>
              </a:rPr>
              <a:t>rad</a:t>
            </a:r>
            <a:endParaRPr lang="en-US" sz="2000" i="1" dirty="0">
              <a:solidFill>
                <a:srgbClr val="C00000"/>
              </a:solidFill>
            </a:endParaRPr>
          </a:p>
        </p:txBody>
      </p:sp>
      <p:sp>
        <p:nvSpPr>
          <p:cNvPr id="8" name="TextBox 7">
            <a:extLst>
              <a:ext uri="{FF2B5EF4-FFF2-40B4-BE49-F238E27FC236}">
                <a16:creationId xmlns:a16="http://schemas.microsoft.com/office/drawing/2014/main" id="{605BAFF1-22EE-4F5E-8E96-69A916C89D15}"/>
              </a:ext>
            </a:extLst>
          </p:cNvPr>
          <p:cNvSpPr txBox="1"/>
          <p:nvPr/>
        </p:nvSpPr>
        <p:spPr>
          <a:xfrm>
            <a:off x="5121102" y="3542931"/>
            <a:ext cx="2409762" cy="461665"/>
          </a:xfrm>
          <a:prstGeom prst="rect">
            <a:avLst/>
          </a:prstGeom>
          <a:noFill/>
        </p:spPr>
        <p:txBody>
          <a:bodyPr wrap="none" rtlCol="0">
            <a:spAutoFit/>
          </a:bodyPr>
          <a:lstStyle/>
          <a:p>
            <a:r>
              <a:rPr lang="en-US" i="1" dirty="0" err="1">
                <a:solidFill>
                  <a:srgbClr val="C00000"/>
                </a:solidFill>
                <a:highlight>
                  <a:srgbClr val="FFFF00"/>
                </a:highlight>
              </a:rPr>
              <a:t>Ɛ</a:t>
            </a:r>
            <a:r>
              <a:rPr lang="en-US" i="1" baseline="-25000" dirty="0" err="1">
                <a:solidFill>
                  <a:srgbClr val="C00000"/>
                </a:solidFill>
                <a:highlight>
                  <a:srgbClr val="FFFF00"/>
                </a:highlight>
              </a:rPr>
              <a:t>n</a:t>
            </a:r>
            <a:r>
              <a:rPr lang="en-US" i="1" dirty="0">
                <a:solidFill>
                  <a:srgbClr val="C00000"/>
                </a:solidFill>
                <a:highlight>
                  <a:srgbClr val="FFFF00"/>
                </a:highlight>
              </a:rPr>
              <a:t> = 1.8 </a:t>
            </a:r>
            <a:r>
              <a:rPr lang="en-US" i="1" dirty="0" err="1">
                <a:solidFill>
                  <a:srgbClr val="C00000"/>
                </a:solidFill>
                <a:highlight>
                  <a:srgbClr val="FFFF00"/>
                </a:highlight>
              </a:rPr>
              <a:t>mm·mrad</a:t>
            </a:r>
            <a:endParaRPr lang="en-US" i="1" dirty="0">
              <a:solidFill>
                <a:srgbClr val="C00000"/>
              </a:solidFill>
              <a:highlight>
                <a:srgbClr val="FFFF00"/>
              </a:highlight>
            </a:endParaRPr>
          </a:p>
        </p:txBody>
      </p:sp>
      <p:sp>
        <p:nvSpPr>
          <p:cNvPr id="23" name="Title 1">
            <a:extLst>
              <a:ext uri="{FF2B5EF4-FFF2-40B4-BE49-F238E27FC236}">
                <a16:creationId xmlns:a16="http://schemas.microsoft.com/office/drawing/2014/main" id="{989945DB-8B2D-46C5-82F3-C1242262667E}"/>
              </a:ext>
            </a:extLst>
          </p:cNvPr>
          <p:cNvSpPr txBox="1">
            <a:spLocks/>
          </p:cNvSpPr>
          <p:nvPr/>
        </p:nvSpPr>
        <p:spPr>
          <a:xfrm>
            <a:off x="127819" y="3462567"/>
            <a:ext cx="9062884" cy="641739"/>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3200" dirty="0"/>
              <a:t>Numerical Example: LHC</a:t>
            </a:r>
          </a:p>
        </p:txBody>
      </p:sp>
      <p:pic>
        <p:nvPicPr>
          <p:cNvPr id="26" name="Picture 25">
            <a:extLst>
              <a:ext uri="{FF2B5EF4-FFF2-40B4-BE49-F238E27FC236}">
                <a16:creationId xmlns:a16="http://schemas.microsoft.com/office/drawing/2014/main" id="{AE2B4D27-1C36-4FA9-9DC2-FDF12E968EFB}"/>
              </a:ext>
            </a:extLst>
          </p:cNvPr>
          <p:cNvPicPr>
            <a:picLocks noChangeAspect="1"/>
          </p:cNvPicPr>
          <p:nvPr/>
        </p:nvPicPr>
        <p:blipFill>
          <a:blip r:embed="rId11"/>
          <a:stretch>
            <a:fillRect/>
          </a:stretch>
        </p:blipFill>
        <p:spPr>
          <a:xfrm>
            <a:off x="7673531" y="5707144"/>
            <a:ext cx="1260475" cy="463731"/>
          </a:xfrm>
          <a:prstGeom prst="rect">
            <a:avLst/>
          </a:prstGeom>
        </p:spPr>
      </p:pic>
      <p:graphicFrame>
        <p:nvGraphicFramePr>
          <p:cNvPr id="27" name="Table 26">
            <a:extLst>
              <a:ext uri="{FF2B5EF4-FFF2-40B4-BE49-F238E27FC236}">
                <a16:creationId xmlns:a16="http://schemas.microsoft.com/office/drawing/2014/main" id="{281B3B5B-C1BC-40A8-8FAB-122BBCBC194C}"/>
              </a:ext>
            </a:extLst>
          </p:cNvPr>
          <p:cNvGraphicFramePr>
            <a:graphicFrameLocks noGrp="1"/>
          </p:cNvGraphicFramePr>
          <p:nvPr>
            <p:extLst>
              <p:ext uri="{D42A27DB-BD31-4B8C-83A1-F6EECF244321}">
                <p14:modId xmlns:p14="http://schemas.microsoft.com/office/powerpoint/2010/main" val="2555890962"/>
              </p:ext>
            </p:extLst>
          </p:nvPr>
        </p:nvGraphicFramePr>
        <p:xfrm>
          <a:off x="6102139" y="4634357"/>
          <a:ext cx="2366218" cy="914378"/>
        </p:xfrm>
        <a:graphic>
          <a:graphicData uri="http://schemas.openxmlformats.org/drawingml/2006/table">
            <a:tbl>
              <a:tblPr firstRow="1" bandRow="1">
                <a:tableStyleId>{5C22544A-7EE6-4342-B048-85BDC9FD1C3A}</a:tableStyleId>
              </a:tblPr>
              <a:tblGrid>
                <a:gridCol w="1183109">
                  <a:extLst>
                    <a:ext uri="{9D8B030D-6E8A-4147-A177-3AD203B41FA5}">
                      <a16:colId xmlns:a16="http://schemas.microsoft.com/office/drawing/2014/main" val="20000"/>
                    </a:ext>
                  </a:extLst>
                </a:gridCol>
                <a:gridCol w="1183109">
                  <a:extLst>
                    <a:ext uri="{9D8B030D-6E8A-4147-A177-3AD203B41FA5}">
                      <a16:colId xmlns:a16="http://schemas.microsoft.com/office/drawing/2014/main" val="20001"/>
                    </a:ext>
                  </a:extLst>
                </a:gridCol>
              </a:tblGrid>
              <a:tr h="518138">
                <a:tc>
                  <a:txBody>
                    <a:bodyPr/>
                    <a:lstStyle/>
                    <a:p>
                      <a:pPr algn="ctr"/>
                      <a:r>
                        <a:rPr lang="en-GB" sz="2000" i="0" dirty="0">
                          <a:solidFill>
                            <a:schemeClr val="tx1"/>
                          </a:solidFill>
                        </a:rPr>
                        <a:t>β</a:t>
                      </a:r>
                      <a:endParaRPr lang="en-US" sz="2000" i="1" dirty="0">
                        <a:solidFill>
                          <a:schemeClr val="tx1"/>
                        </a:solidFill>
                      </a:endParaRPr>
                    </a:p>
                  </a:txBody>
                  <a:tcPr anchor="ctr"/>
                </a:tc>
                <a:tc>
                  <a:txBody>
                    <a:bodyPr/>
                    <a:lstStyle/>
                    <a:p>
                      <a:pPr algn="ctr"/>
                      <a:r>
                        <a:rPr lang="en-US" sz="2000" i="1" dirty="0">
                          <a:solidFill>
                            <a:schemeClr val="tx1"/>
                          </a:solidFill>
                        </a:rPr>
                        <a:t>Sigma</a:t>
                      </a:r>
                    </a:p>
                  </a:txBody>
                  <a:tcPr anchor="ctr"/>
                </a:tc>
                <a:extLst>
                  <a:ext uri="{0D108BD9-81ED-4DB2-BD59-A6C34878D82A}">
                    <a16:rowId xmlns:a16="http://schemas.microsoft.com/office/drawing/2014/main" val="10000"/>
                  </a:ext>
                </a:extLst>
              </a:tr>
              <a:tr h="370840">
                <a:tc>
                  <a:txBody>
                    <a:bodyPr/>
                    <a:lstStyle/>
                    <a:p>
                      <a:pPr algn="ctr"/>
                      <a:r>
                        <a:rPr lang="en-US" sz="2000" dirty="0"/>
                        <a:t> ~200 m</a:t>
                      </a:r>
                    </a:p>
                  </a:txBody>
                  <a:tcPr/>
                </a:tc>
                <a:tc>
                  <a:txBody>
                    <a:bodyPr/>
                    <a:lstStyle/>
                    <a:p>
                      <a:pPr algn="ctr"/>
                      <a:r>
                        <a:rPr lang="en-US" sz="2000" dirty="0">
                          <a:solidFill>
                            <a:srgbClr val="C00000"/>
                          </a:solidFill>
                          <a:highlight>
                            <a:srgbClr val="FFFF00"/>
                          </a:highlight>
                        </a:rPr>
                        <a:t>0.23 mm</a:t>
                      </a:r>
                    </a:p>
                  </a:txBody>
                  <a:tcPr/>
                </a:tc>
                <a:extLst>
                  <a:ext uri="{0D108BD9-81ED-4DB2-BD59-A6C34878D82A}">
                    <a16:rowId xmlns:a16="http://schemas.microsoft.com/office/drawing/2014/main" val="10001"/>
                  </a:ext>
                </a:extLst>
              </a:tr>
            </a:tbl>
          </a:graphicData>
        </a:graphic>
      </p:graphicFrame>
      <p:sp>
        <p:nvSpPr>
          <p:cNvPr id="28" name="TextBox 27">
            <a:extLst>
              <a:ext uri="{FF2B5EF4-FFF2-40B4-BE49-F238E27FC236}">
                <a16:creationId xmlns:a16="http://schemas.microsoft.com/office/drawing/2014/main" id="{01B2DF3B-ABD4-44B0-A041-7B7CC7FA7D1A}"/>
              </a:ext>
            </a:extLst>
          </p:cNvPr>
          <p:cNvSpPr txBox="1"/>
          <p:nvPr/>
        </p:nvSpPr>
        <p:spPr>
          <a:xfrm>
            <a:off x="6102139" y="5760775"/>
            <a:ext cx="1478290" cy="400110"/>
          </a:xfrm>
          <a:prstGeom prst="rect">
            <a:avLst/>
          </a:prstGeom>
          <a:noFill/>
        </p:spPr>
        <p:txBody>
          <a:bodyPr wrap="none" rtlCol="0">
            <a:spAutoFit/>
          </a:bodyPr>
          <a:lstStyle/>
          <a:p>
            <a:r>
              <a:rPr lang="el-GR" sz="2000" i="1" dirty="0">
                <a:solidFill>
                  <a:srgbClr val="C00000"/>
                </a:solidFill>
              </a:rPr>
              <a:t>σ</a:t>
            </a:r>
            <a:r>
              <a:rPr lang="en-US" sz="2000" i="1" dirty="0">
                <a:solidFill>
                  <a:srgbClr val="C00000"/>
                </a:solidFill>
              </a:rPr>
              <a:t>’=0.67</a:t>
            </a:r>
            <a:r>
              <a:rPr lang="el-GR" sz="2000" i="1" dirty="0">
                <a:solidFill>
                  <a:srgbClr val="C00000"/>
                </a:solidFill>
                <a:latin typeface="Arial" panose="020B0604020202020204" pitchFamily="34" charset="0"/>
                <a:cs typeface="Arial" panose="020B0604020202020204" pitchFamily="34" charset="0"/>
              </a:rPr>
              <a:t>μ</a:t>
            </a:r>
            <a:r>
              <a:rPr lang="en-US" sz="2000" i="1" dirty="0">
                <a:solidFill>
                  <a:srgbClr val="C00000"/>
                </a:solidFill>
                <a:latin typeface="Arial" panose="020B0604020202020204" pitchFamily="34" charset="0"/>
                <a:cs typeface="Arial" panose="020B0604020202020204" pitchFamily="34" charset="0"/>
              </a:rPr>
              <a:t>rad</a:t>
            </a:r>
            <a:endParaRPr lang="en-US" sz="2000" i="1" dirty="0">
              <a:solidFill>
                <a:srgbClr val="C00000"/>
              </a:solidFill>
            </a:endParaRPr>
          </a:p>
        </p:txBody>
      </p:sp>
      <p:sp>
        <p:nvSpPr>
          <p:cNvPr id="29" name="Title 1">
            <a:extLst>
              <a:ext uri="{FF2B5EF4-FFF2-40B4-BE49-F238E27FC236}">
                <a16:creationId xmlns:a16="http://schemas.microsoft.com/office/drawing/2014/main" id="{B365C243-0989-49B9-A493-F6A0F94292DA}"/>
              </a:ext>
            </a:extLst>
          </p:cNvPr>
          <p:cNvSpPr txBox="1">
            <a:spLocks/>
          </p:cNvSpPr>
          <p:nvPr/>
        </p:nvSpPr>
        <p:spPr>
          <a:xfrm>
            <a:off x="3862650" y="4018863"/>
            <a:ext cx="2605407" cy="463731"/>
          </a:xfrm>
          <a:prstGeom prst="rect">
            <a:avLst/>
          </a:prstGeom>
        </p:spPr>
        <p:txBody>
          <a:bodyPr/>
          <a:lst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dirty="0"/>
              <a:t>Final Focus quads </a:t>
            </a:r>
          </a:p>
          <a:p>
            <a:r>
              <a:rPr lang="en-GB" dirty="0"/>
              <a:t>~100 m from IPs</a:t>
            </a:r>
          </a:p>
        </p:txBody>
      </p:sp>
      <p:sp>
        <p:nvSpPr>
          <p:cNvPr id="32" name="Title 1">
            <a:extLst>
              <a:ext uri="{FF2B5EF4-FFF2-40B4-BE49-F238E27FC236}">
                <a16:creationId xmlns:a16="http://schemas.microsoft.com/office/drawing/2014/main" id="{DA75B094-37EA-4280-ACB5-E9DF721CD15F}"/>
              </a:ext>
            </a:extLst>
          </p:cNvPr>
          <p:cNvSpPr txBox="1">
            <a:spLocks/>
          </p:cNvSpPr>
          <p:nvPr/>
        </p:nvSpPr>
        <p:spPr>
          <a:xfrm>
            <a:off x="6370828" y="4022889"/>
            <a:ext cx="2605407" cy="463731"/>
          </a:xfrm>
          <a:prstGeom prst="rect">
            <a:avLst/>
          </a:prstGeom>
        </p:spPr>
        <p:txBody>
          <a:bodyPr/>
          <a:lst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dirty="0"/>
              <a:t>Regular LHC locations</a:t>
            </a:r>
          </a:p>
          <a:p>
            <a:r>
              <a:rPr lang="en-GB" dirty="0"/>
              <a:t>in “arcs”</a:t>
            </a:r>
          </a:p>
        </p:txBody>
      </p:sp>
      <p:sp>
        <p:nvSpPr>
          <p:cNvPr id="10" name="Rectangle: Rounded Corners 9">
            <a:extLst>
              <a:ext uri="{FF2B5EF4-FFF2-40B4-BE49-F238E27FC236}">
                <a16:creationId xmlns:a16="http://schemas.microsoft.com/office/drawing/2014/main" id="{9EDCD83F-5F79-4025-998E-EF93390D3753}"/>
              </a:ext>
            </a:extLst>
          </p:cNvPr>
          <p:cNvSpPr/>
          <p:nvPr/>
        </p:nvSpPr>
        <p:spPr>
          <a:xfrm>
            <a:off x="1" y="4004596"/>
            <a:ext cx="3199920" cy="223968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644EE172-1C88-4CF7-A32F-0324CECF0959}"/>
              </a:ext>
            </a:extLst>
          </p:cNvPr>
          <p:cNvSpPr/>
          <p:nvPr/>
        </p:nvSpPr>
        <p:spPr>
          <a:xfrm>
            <a:off x="3300703" y="4037697"/>
            <a:ext cx="2686388" cy="274307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8D45DC18-6ACF-4B7B-83A2-615FF5B4683E}"/>
              </a:ext>
            </a:extLst>
          </p:cNvPr>
          <p:cNvSpPr/>
          <p:nvPr/>
        </p:nvSpPr>
        <p:spPr>
          <a:xfrm>
            <a:off x="6079769" y="3984740"/>
            <a:ext cx="2952888" cy="225954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BDF7D188-BB76-4F16-9A14-2B4157AF649C}"/>
              </a:ext>
            </a:extLst>
          </p:cNvPr>
          <p:cNvSpPr txBox="1"/>
          <p:nvPr/>
        </p:nvSpPr>
        <p:spPr>
          <a:xfrm>
            <a:off x="492886" y="1150040"/>
            <a:ext cx="3000899" cy="461665"/>
          </a:xfrm>
          <a:prstGeom prst="rect">
            <a:avLst/>
          </a:prstGeom>
          <a:noFill/>
        </p:spPr>
        <p:txBody>
          <a:bodyPr wrap="square">
            <a:spAutoFit/>
          </a:bodyPr>
          <a:lstStyle/>
          <a:p>
            <a:r>
              <a:rPr lang="en-US" sz="2400" dirty="0">
                <a:solidFill>
                  <a:srgbClr val="0F2D62"/>
                </a:solidFill>
                <a:effectLst>
                  <a:outerShdw blurRad="38100" dist="38100" dir="2700000" algn="tl">
                    <a:srgbClr val="000000">
                      <a:alpha val="43137"/>
                    </a:srgbClr>
                  </a:outerShdw>
                </a:effectLst>
              </a:rPr>
              <a:t>normalized </a:t>
            </a:r>
            <a:r>
              <a:rPr lang="en-US" sz="2400" dirty="0">
                <a:solidFill>
                  <a:srgbClr val="FF0000"/>
                </a:solidFill>
                <a:effectLst>
                  <a:outerShdw blurRad="38100" dist="38100" dir="2700000" algn="tl">
                    <a:srgbClr val="000000">
                      <a:alpha val="43137"/>
                    </a:srgbClr>
                  </a:outerShdw>
                </a:effectLst>
              </a:rPr>
              <a:t>emittance</a:t>
            </a:r>
          </a:p>
        </p:txBody>
      </p:sp>
      <p:sp>
        <p:nvSpPr>
          <p:cNvPr id="36" name="TextBox 35">
            <a:extLst>
              <a:ext uri="{FF2B5EF4-FFF2-40B4-BE49-F238E27FC236}">
                <a16:creationId xmlns:a16="http://schemas.microsoft.com/office/drawing/2014/main" id="{61240886-949A-430E-BC66-DA5B71839064}"/>
              </a:ext>
            </a:extLst>
          </p:cNvPr>
          <p:cNvSpPr txBox="1"/>
          <p:nvPr/>
        </p:nvSpPr>
        <p:spPr>
          <a:xfrm>
            <a:off x="6552927" y="1203757"/>
            <a:ext cx="2591073" cy="461665"/>
          </a:xfrm>
          <a:prstGeom prst="rect">
            <a:avLst/>
          </a:prstGeom>
          <a:noFill/>
        </p:spPr>
        <p:txBody>
          <a:bodyPr wrap="square">
            <a:spAutoFit/>
          </a:bodyPr>
          <a:lstStyle/>
          <a:p>
            <a:r>
              <a:rPr lang="en-US" dirty="0">
                <a:solidFill>
                  <a:srgbClr val="0F2D62"/>
                </a:solidFill>
                <a:effectLst>
                  <a:outerShdw blurRad="38100" dist="38100" dir="2700000" algn="tl">
                    <a:srgbClr val="000000">
                      <a:alpha val="43137"/>
                    </a:srgbClr>
                  </a:outerShdw>
                </a:effectLst>
              </a:rPr>
              <a:t>rms beam size</a:t>
            </a:r>
            <a:endParaRPr lang="en-US" sz="2400" dirty="0">
              <a:solidFill>
                <a:srgbClr val="FF0000"/>
              </a:solidFill>
              <a:effectLst>
                <a:outerShdw blurRad="38100" dist="38100" dir="2700000" algn="tl">
                  <a:srgbClr val="000000">
                    <a:alpha val="43137"/>
                  </a:srgbClr>
                </a:outerShdw>
              </a:effectLst>
            </a:endParaRPr>
          </a:p>
        </p:txBody>
      </p:sp>
      <p:sp>
        <p:nvSpPr>
          <p:cNvPr id="37" name="TextBox 36">
            <a:extLst>
              <a:ext uri="{FF2B5EF4-FFF2-40B4-BE49-F238E27FC236}">
                <a16:creationId xmlns:a16="http://schemas.microsoft.com/office/drawing/2014/main" id="{81AA7FCC-0A80-42E9-9F16-327A10098CEE}"/>
              </a:ext>
            </a:extLst>
          </p:cNvPr>
          <p:cNvSpPr txBox="1"/>
          <p:nvPr/>
        </p:nvSpPr>
        <p:spPr>
          <a:xfrm>
            <a:off x="7172820" y="2353645"/>
            <a:ext cx="2591073" cy="830997"/>
          </a:xfrm>
          <a:prstGeom prst="rect">
            <a:avLst/>
          </a:prstGeom>
          <a:noFill/>
        </p:spPr>
        <p:txBody>
          <a:bodyPr wrap="square">
            <a:spAutoFit/>
          </a:bodyPr>
          <a:lstStyle/>
          <a:p>
            <a:r>
              <a:rPr lang="en-US" dirty="0">
                <a:solidFill>
                  <a:srgbClr val="0F2D62"/>
                </a:solidFill>
                <a:effectLst>
                  <a:outerShdw blurRad="38100" dist="38100" dir="2700000" algn="tl">
                    <a:srgbClr val="000000">
                      <a:alpha val="43137"/>
                    </a:srgbClr>
                  </a:outerShdw>
                </a:effectLst>
              </a:rPr>
              <a:t>rms beam </a:t>
            </a:r>
          </a:p>
          <a:p>
            <a:r>
              <a:rPr lang="en-US" dirty="0">
                <a:solidFill>
                  <a:srgbClr val="0F2D62"/>
                </a:solidFill>
                <a:effectLst>
                  <a:outerShdw blurRad="38100" dist="38100" dir="2700000" algn="tl">
                    <a:srgbClr val="000000">
                      <a:alpha val="43137"/>
                    </a:srgbClr>
                  </a:outerShdw>
                </a:effectLst>
              </a:rPr>
              <a:t>a</a:t>
            </a:r>
            <a:r>
              <a:rPr lang="en-US" sz="2400" dirty="0">
                <a:solidFill>
                  <a:srgbClr val="0F2D62"/>
                </a:solidFill>
                <a:effectLst>
                  <a:outerShdw blurRad="38100" dist="38100" dir="2700000" algn="tl">
                    <a:srgbClr val="000000">
                      <a:alpha val="43137"/>
                    </a:srgbClr>
                  </a:outerShdw>
                </a:effectLst>
              </a:rPr>
              <a:t>ngular spread</a:t>
            </a:r>
            <a:endParaRPr lang="en-US" sz="2400" dirty="0">
              <a:solidFill>
                <a:srgbClr val="FF0000"/>
              </a:solidFill>
              <a:effectLst>
                <a:outerShdw blurRad="38100" dist="38100" dir="2700000" algn="tl">
                  <a:srgbClr val="000000">
                    <a:alpha val="43137"/>
                  </a:srgbClr>
                </a:outerShdw>
              </a:effectLst>
            </a:endParaRPr>
          </a:p>
        </p:txBody>
      </p:sp>
      <p:sp>
        <p:nvSpPr>
          <p:cNvPr id="17" name="Rectangle 16">
            <a:extLst>
              <a:ext uri="{FF2B5EF4-FFF2-40B4-BE49-F238E27FC236}">
                <a16:creationId xmlns:a16="http://schemas.microsoft.com/office/drawing/2014/main" id="{33FE42EE-C524-4A19-A0F1-21AF1CD05852}"/>
              </a:ext>
            </a:extLst>
          </p:cNvPr>
          <p:cNvSpPr/>
          <p:nvPr/>
        </p:nvSpPr>
        <p:spPr>
          <a:xfrm>
            <a:off x="-140043" y="3429000"/>
            <a:ext cx="9597081" cy="350725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406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1E976-B641-4010-8C7C-AAF94A89DE4A}"/>
              </a:ext>
            </a:extLst>
          </p:cNvPr>
          <p:cNvSpPr>
            <a:spLocks noGrp="1"/>
          </p:cNvSpPr>
          <p:nvPr>
            <p:ph type="title"/>
          </p:nvPr>
        </p:nvSpPr>
        <p:spPr/>
        <p:txBody>
          <a:bodyPr/>
          <a:lstStyle/>
          <a:p>
            <a:r>
              <a:rPr lang="en-US" dirty="0"/>
              <a:t>Particle Equations of Motion (2)</a:t>
            </a:r>
          </a:p>
        </p:txBody>
      </p:sp>
      <p:sp>
        <p:nvSpPr>
          <p:cNvPr id="4" name="Footer Placeholder 3">
            <a:extLst>
              <a:ext uri="{FF2B5EF4-FFF2-40B4-BE49-F238E27FC236}">
                <a16:creationId xmlns:a16="http://schemas.microsoft.com/office/drawing/2014/main" id="{CD7D294D-934B-4132-B438-63C18A191212}"/>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65660243-A918-4735-BDB4-636C45C7BF7C}"/>
              </a:ext>
            </a:extLst>
          </p:cNvPr>
          <p:cNvSpPr>
            <a:spLocks noGrp="1"/>
          </p:cNvSpPr>
          <p:nvPr>
            <p:ph type="sldNum" sz="quarter" idx="12"/>
          </p:nvPr>
        </p:nvSpPr>
        <p:spPr/>
        <p:txBody>
          <a:bodyPr/>
          <a:lstStyle/>
          <a:p>
            <a:fld id="{52E9C158-AEF1-41A2-A6CE-6F0BAB305EFD}" type="slidenum">
              <a:rPr lang="en-US" altLang="en-US" smtClean="0"/>
              <a:pPr/>
              <a:t>28</a:t>
            </a:fld>
            <a:endParaRPr lang="en-US" altLang="en-US"/>
          </a:p>
        </p:txBody>
      </p:sp>
      <p:sp>
        <p:nvSpPr>
          <p:cNvPr id="11" name="TextBox 10">
            <a:extLst>
              <a:ext uri="{FF2B5EF4-FFF2-40B4-BE49-F238E27FC236}">
                <a16:creationId xmlns:a16="http://schemas.microsoft.com/office/drawing/2014/main" id="{C06F62F8-7FAE-4EE9-984F-9E6C1D69CEB8}"/>
              </a:ext>
            </a:extLst>
          </p:cNvPr>
          <p:cNvSpPr txBox="1"/>
          <p:nvPr/>
        </p:nvSpPr>
        <p:spPr>
          <a:xfrm>
            <a:off x="148281" y="3661892"/>
            <a:ext cx="8672513" cy="830997"/>
          </a:xfrm>
          <a:prstGeom prst="rect">
            <a:avLst/>
          </a:prstGeom>
          <a:noFill/>
        </p:spPr>
        <p:txBody>
          <a:bodyPr wrap="square">
            <a:spAutoFit/>
          </a:bodyPr>
          <a:lstStyle/>
          <a:p>
            <a:r>
              <a:rPr lang="en-US" dirty="0">
                <a:latin typeface="+mn-lt"/>
              </a:rPr>
              <a:t>Also, note that nonlinear fields on beam orbit add complexity:</a:t>
            </a:r>
          </a:p>
          <a:p>
            <a:r>
              <a:rPr lang="en-US" dirty="0">
                <a:latin typeface="+mn-lt"/>
              </a:rPr>
              <a:t> </a:t>
            </a:r>
            <a:endParaRPr lang="en-US" dirty="0"/>
          </a:p>
        </p:txBody>
      </p:sp>
      <p:sp>
        <p:nvSpPr>
          <p:cNvPr id="15" name="Content Placeholder 14">
            <a:extLst>
              <a:ext uri="{FF2B5EF4-FFF2-40B4-BE49-F238E27FC236}">
                <a16:creationId xmlns:a16="http://schemas.microsoft.com/office/drawing/2014/main" id="{2A0E925B-0630-4B3A-9F48-C86BF6B2ED44}"/>
              </a:ext>
            </a:extLst>
          </p:cNvPr>
          <p:cNvSpPr>
            <a:spLocks noGrp="1"/>
          </p:cNvSpPr>
          <p:nvPr>
            <p:ph idx="1"/>
          </p:nvPr>
        </p:nvSpPr>
        <p:spPr>
          <a:xfrm>
            <a:off x="148282" y="924847"/>
            <a:ext cx="8672513" cy="2271261"/>
          </a:xfrm>
        </p:spPr>
        <p:txBody>
          <a:bodyPr/>
          <a:lstStyle/>
          <a:p>
            <a:pPr marL="0" indent="0">
              <a:buNone/>
            </a:pPr>
            <a:r>
              <a:rPr lang="en-US" dirty="0"/>
              <a:t>Beta-functions are defined by </a:t>
            </a:r>
          </a:p>
        </p:txBody>
      </p:sp>
      <p:pic>
        <p:nvPicPr>
          <p:cNvPr id="17" name="Picture 16">
            <a:extLst>
              <a:ext uri="{FF2B5EF4-FFF2-40B4-BE49-F238E27FC236}">
                <a16:creationId xmlns:a16="http://schemas.microsoft.com/office/drawing/2014/main" id="{3B992FAA-D946-4B5A-8816-CDF9A46388B2}"/>
              </a:ext>
            </a:extLst>
          </p:cNvPr>
          <p:cNvPicPr>
            <a:picLocks noChangeAspect="1"/>
          </p:cNvPicPr>
          <p:nvPr/>
        </p:nvPicPr>
        <p:blipFill>
          <a:blip r:embed="rId2"/>
          <a:stretch>
            <a:fillRect/>
          </a:stretch>
        </p:blipFill>
        <p:spPr>
          <a:xfrm>
            <a:off x="2322298" y="1538035"/>
            <a:ext cx="3790950" cy="742950"/>
          </a:xfrm>
          <a:prstGeom prst="rect">
            <a:avLst/>
          </a:prstGeom>
        </p:spPr>
      </p:pic>
      <p:sp>
        <p:nvSpPr>
          <p:cNvPr id="18" name="TextBox 17">
            <a:extLst>
              <a:ext uri="{FF2B5EF4-FFF2-40B4-BE49-F238E27FC236}">
                <a16:creationId xmlns:a16="http://schemas.microsoft.com/office/drawing/2014/main" id="{1E920089-581A-48BD-AED1-608D3CD1699C}"/>
              </a:ext>
            </a:extLst>
          </p:cNvPr>
          <p:cNvSpPr txBox="1"/>
          <p:nvPr/>
        </p:nvSpPr>
        <p:spPr>
          <a:xfrm>
            <a:off x="148282" y="2460429"/>
            <a:ext cx="6647934" cy="461665"/>
          </a:xfrm>
          <a:prstGeom prst="rect">
            <a:avLst/>
          </a:prstGeom>
          <a:noFill/>
        </p:spPr>
        <p:txBody>
          <a:bodyPr wrap="square">
            <a:spAutoFit/>
          </a:bodyPr>
          <a:lstStyle/>
          <a:p>
            <a:r>
              <a:rPr lang="en-US" altLang="en-US" dirty="0" err="1">
                <a:latin typeface="+mn-lt"/>
              </a:rPr>
              <a:t>Eg</a:t>
            </a:r>
            <a:r>
              <a:rPr lang="en-US" altLang="en-US" dirty="0">
                <a:latin typeface="+mn-lt"/>
              </a:rPr>
              <a:t> symmetric solution in free space (</a:t>
            </a:r>
            <a:r>
              <a:rPr lang="en-US" altLang="en-US" i="1" dirty="0">
                <a:latin typeface="+mn-lt"/>
              </a:rPr>
              <a:t>K</a:t>
            </a:r>
            <a:r>
              <a:rPr lang="en-US" altLang="en-US" dirty="0">
                <a:latin typeface="+mn-lt"/>
              </a:rPr>
              <a:t>=0):</a:t>
            </a:r>
            <a:endParaRPr lang="en-US" dirty="0"/>
          </a:p>
        </p:txBody>
      </p:sp>
      <p:pic>
        <p:nvPicPr>
          <p:cNvPr id="20" name="Picture 19">
            <a:extLst>
              <a:ext uri="{FF2B5EF4-FFF2-40B4-BE49-F238E27FC236}">
                <a16:creationId xmlns:a16="http://schemas.microsoft.com/office/drawing/2014/main" id="{7C7C507E-5CAD-4582-8C1F-092F598AF99D}"/>
              </a:ext>
            </a:extLst>
          </p:cNvPr>
          <p:cNvPicPr>
            <a:picLocks noChangeAspect="1"/>
          </p:cNvPicPr>
          <p:nvPr/>
        </p:nvPicPr>
        <p:blipFill>
          <a:blip r:embed="rId3"/>
          <a:stretch>
            <a:fillRect/>
          </a:stretch>
        </p:blipFill>
        <p:spPr>
          <a:xfrm>
            <a:off x="6351758" y="1952759"/>
            <a:ext cx="2371725" cy="1371600"/>
          </a:xfrm>
          <a:prstGeom prst="rect">
            <a:avLst/>
          </a:prstGeom>
          <a:effectLst>
            <a:glow rad="101600">
              <a:schemeClr val="accent6">
                <a:satMod val="175000"/>
                <a:alpha val="40000"/>
              </a:schemeClr>
            </a:glow>
          </a:effectLst>
        </p:spPr>
      </p:pic>
      <p:sp>
        <p:nvSpPr>
          <p:cNvPr id="21" name="TextBox 20">
            <a:extLst>
              <a:ext uri="{FF2B5EF4-FFF2-40B4-BE49-F238E27FC236}">
                <a16:creationId xmlns:a16="http://schemas.microsoft.com/office/drawing/2014/main" id="{1D31B82F-5A38-4FFA-953A-8CE3B68F99C1}"/>
              </a:ext>
            </a:extLst>
          </p:cNvPr>
          <p:cNvSpPr txBox="1"/>
          <p:nvPr/>
        </p:nvSpPr>
        <p:spPr>
          <a:xfrm>
            <a:off x="2846172" y="6404917"/>
            <a:ext cx="4572000" cy="461665"/>
          </a:xfrm>
          <a:prstGeom prst="rect">
            <a:avLst/>
          </a:prstGeom>
          <a:noFill/>
        </p:spPr>
        <p:txBody>
          <a:bodyPr wrap="square">
            <a:spAutoFit/>
          </a:bodyPr>
          <a:lstStyle/>
          <a:p>
            <a:r>
              <a:rPr lang="en-US" altLang="en-US" dirty="0">
                <a:solidFill>
                  <a:srgbClr val="C00000"/>
                </a:solidFill>
                <a:highlight>
                  <a:srgbClr val="FFFF00"/>
                </a:highlight>
              </a:rPr>
              <a:t>More in Jeff’s</a:t>
            </a:r>
            <a:r>
              <a:rPr lang="en-US" altLang="en-US" sz="2400" dirty="0">
                <a:solidFill>
                  <a:srgbClr val="C00000"/>
                </a:solidFill>
                <a:highlight>
                  <a:srgbClr val="FFFF00"/>
                </a:highlight>
              </a:rPr>
              <a:t> lecture</a:t>
            </a:r>
            <a:endParaRPr lang="en-US" dirty="0">
              <a:solidFill>
                <a:srgbClr val="C00000"/>
              </a:solidFill>
              <a:highlight>
                <a:srgbClr val="FFFF00"/>
              </a:highlight>
            </a:endParaRPr>
          </a:p>
        </p:txBody>
      </p:sp>
      <p:pic>
        <p:nvPicPr>
          <p:cNvPr id="23" name="Picture 22">
            <a:extLst>
              <a:ext uri="{FF2B5EF4-FFF2-40B4-BE49-F238E27FC236}">
                <a16:creationId xmlns:a16="http://schemas.microsoft.com/office/drawing/2014/main" id="{C3C3A127-E4B4-4319-A0AA-0693285B37BB}"/>
              </a:ext>
            </a:extLst>
          </p:cNvPr>
          <p:cNvPicPr>
            <a:picLocks noChangeAspect="1"/>
          </p:cNvPicPr>
          <p:nvPr/>
        </p:nvPicPr>
        <p:blipFill>
          <a:blip r:embed="rId4"/>
          <a:stretch>
            <a:fillRect/>
          </a:stretch>
        </p:blipFill>
        <p:spPr>
          <a:xfrm>
            <a:off x="935832" y="4118844"/>
            <a:ext cx="5581650" cy="1047750"/>
          </a:xfrm>
          <a:prstGeom prst="rect">
            <a:avLst/>
          </a:prstGeom>
        </p:spPr>
      </p:pic>
      <p:sp>
        <p:nvSpPr>
          <p:cNvPr id="25" name="TextBox 24">
            <a:extLst>
              <a:ext uri="{FF2B5EF4-FFF2-40B4-BE49-F238E27FC236}">
                <a16:creationId xmlns:a16="http://schemas.microsoft.com/office/drawing/2014/main" id="{C943E2F7-613A-4D02-A295-4E5EB882C570}"/>
              </a:ext>
            </a:extLst>
          </p:cNvPr>
          <p:cNvSpPr txBox="1"/>
          <p:nvPr/>
        </p:nvSpPr>
        <p:spPr>
          <a:xfrm>
            <a:off x="228600" y="5159149"/>
            <a:ext cx="5951538" cy="461665"/>
          </a:xfrm>
          <a:prstGeom prst="rect">
            <a:avLst/>
          </a:prstGeom>
          <a:noFill/>
        </p:spPr>
        <p:txBody>
          <a:bodyPr wrap="square">
            <a:spAutoFit/>
          </a:bodyPr>
          <a:lstStyle/>
          <a:p>
            <a:r>
              <a:rPr lang="en-US" dirty="0">
                <a:latin typeface="+mn-lt"/>
              </a:rPr>
              <a:t>especially at resonant frequencies</a:t>
            </a:r>
            <a:endParaRPr lang="en-US" dirty="0"/>
          </a:p>
        </p:txBody>
      </p:sp>
      <p:pic>
        <p:nvPicPr>
          <p:cNvPr id="27" name="Picture 26">
            <a:extLst>
              <a:ext uri="{FF2B5EF4-FFF2-40B4-BE49-F238E27FC236}">
                <a16:creationId xmlns:a16="http://schemas.microsoft.com/office/drawing/2014/main" id="{2BE9F12A-5CF3-48AA-A7E6-D3305C7930F5}"/>
              </a:ext>
            </a:extLst>
          </p:cNvPr>
          <p:cNvPicPr>
            <a:picLocks noChangeAspect="1"/>
          </p:cNvPicPr>
          <p:nvPr/>
        </p:nvPicPr>
        <p:blipFill>
          <a:blip r:embed="rId5"/>
          <a:stretch>
            <a:fillRect/>
          </a:stretch>
        </p:blipFill>
        <p:spPr>
          <a:xfrm>
            <a:off x="2228850" y="5633605"/>
            <a:ext cx="6686550" cy="438150"/>
          </a:xfrm>
          <a:prstGeom prst="rect">
            <a:avLst/>
          </a:prstGeom>
        </p:spPr>
      </p:pic>
      <p:sp>
        <p:nvSpPr>
          <p:cNvPr id="29" name="TextBox 28">
            <a:extLst>
              <a:ext uri="{FF2B5EF4-FFF2-40B4-BE49-F238E27FC236}">
                <a16:creationId xmlns:a16="http://schemas.microsoft.com/office/drawing/2014/main" id="{55224B36-57D6-4E99-9DA9-036A85DC26FD}"/>
              </a:ext>
            </a:extLst>
          </p:cNvPr>
          <p:cNvSpPr txBox="1"/>
          <p:nvPr/>
        </p:nvSpPr>
        <p:spPr>
          <a:xfrm>
            <a:off x="7229670" y="4077315"/>
            <a:ext cx="2298356" cy="1200329"/>
          </a:xfrm>
          <a:prstGeom prst="rect">
            <a:avLst/>
          </a:prstGeom>
          <a:noFill/>
        </p:spPr>
        <p:txBody>
          <a:bodyPr wrap="square">
            <a:spAutoFit/>
          </a:bodyPr>
          <a:lstStyle/>
          <a:p>
            <a:r>
              <a:rPr lang="en-US" sz="1800" i="1" dirty="0">
                <a:solidFill>
                  <a:srgbClr val="FF0000"/>
                </a:solidFill>
                <a:latin typeface="+mn-lt"/>
              </a:rPr>
              <a:t>n=1 </a:t>
            </a:r>
            <a:r>
              <a:rPr lang="en-US" sz="1800" dirty="0">
                <a:solidFill>
                  <a:srgbClr val="FF0000"/>
                </a:solidFill>
                <a:latin typeface="+mn-lt"/>
              </a:rPr>
              <a:t>dipole</a:t>
            </a:r>
          </a:p>
          <a:p>
            <a:r>
              <a:rPr lang="en-US" sz="1800" i="1" dirty="0">
                <a:solidFill>
                  <a:srgbClr val="FF0000"/>
                </a:solidFill>
                <a:latin typeface="+mn-lt"/>
              </a:rPr>
              <a:t>n=2 </a:t>
            </a:r>
            <a:r>
              <a:rPr lang="en-US" sz="1800" dirty="0">
                <a:solidFill>
                  <a:srgbClr val="FF0000"/>
                </a:solidFill>
                <a:latin typeface="+mn-lt"/>
              </a:rPr>
              <a:t>quadrupole</a:t>
            </a:r>
          </a:p>
          <a:p>
            <a:r>
              <a:rPr lang="en-US" sz="1800" i="1" dirty="0">
                <a:solidFill>
                  <a:srgbClr val="FF0000"/>
                </a:solidFill>
                <a:latin typeface="+mn-lt"/>
              </a:rPr>
              <a:t>n=3 </a:t>
            </a:r>
            <a:r>
              <a:rPr lang="en-US" sz="1800" dirty="0">
                <a:solidFill>
                  <a:srgbClr val="FF0000"/>
                </a:solidFill>
                <a:latin typeface="+mn-lt"/>
              </a:rPr>
              <a:t>octupole</a:t>
            </a:r>
          </a:p>
          <a:p>
            <a:r>
              <a:rPr lang="en-US" sz="1800" i="1" dirty="0">
                <a:solidFill>
                  <a:srgbClr val="FF0000"/>
                </a:solidFill>
                <a:latin typeface="+mn-lt"/>
              </a:rPr>
              <a:t>n=4,5,6…</a:t>
            </a:r>
            <a:endParaRPr lang="en-US" sz="1800" dirty="0">
              <a:solidFill>
                <a:srgbClr val="FF0000"/>
              </a:solidFill>
              <a:latin typeface="+mn-lt"/>
            </a:endParaRPr>
          </a:p>
        </p:txBody>
      </p:sp>
    </p:spTree>
    <p:extLst>
      <p:ext uri="{BB962C8B-B14F-4D97-AF65-F5344CB8AC3E}">
        <p14:creationId xmlns:p14="http://schemas.microsoft.com/office/powerpoint/2010/main" val="73080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35" name="Oval 27"/>
          <p:cNvSpPr>
            <a:spLocks noChangeArrowheads="1"/>
          </p:cNvSpPr>
          <p:nvPr/>
        </p:nvSpPr>
        <p:spPr bwMode="auto">
          <a:xfrm>
            <a:off x="990600" y="1143000"/>
            <a:ext cx="1066800" cy="5410200"/>
          </a:xfrm>
          <a:prstGeom prst="ellipse">
            <a:avLst/>
          </a:prstGeom>
          <a:noFill/>
          <a:ln w="34925">
            <a:solidFill>
              <a:srgbClr val="00FF00"/>
            </a:solidFill>
            <a:round/>
            <a:headEnd/>
            <a:tailEnd/>
          </a:ln>
          <a:effectLst/>
        </p:spPr>
        <p:txBody>
          <a:bodyPr wrap="none" anchor="ctr"/>
          <a:lstStyle/>
          <a:p>
            <a:endParaRPr lang="en-US"/>
          </a:p>
        </p:txBody>
      </p:sp>
      <p:sp>
        <p:nvSpPr>
          <p:cNvPr id="887812" name="Freeform 4"/>
          <p:cNvSpPr>
            <a:spLocks/>
          </p:cNvSpPr>
          <p:nvPr/>
        </p:nvSpPr>
        <p:spPr bwMode="auto">
          <a:xfrm>
            <a:off x="1600200" y="1828800"/>
            <a:ext cx="2895600" cy="1638300"/>
          </a:xfrm>
          <a:custGeom>
            <a:avLst/>
            <a:gdLst/>
            <a:ahLst/>
            <a:cxnLst>
              <a:cxn ang="0">
                <a:pos x="0" y="0"/>
              </a:cxn>
              <a:cxn ang="0">
                <a:pos x="1392" y="864"/>
              </a:cxn>
              <a:cxn ang="0">
                <a:pos x="1824" y="1008"/>
              </a:cxn>
            </a:cxnLst>
            <a:rect l="0" t="0" r="r" b="b"/>
            <a:pathLst>
              <a:path w="1824" h="1032">
                <a:moveTo>
                  <a:pt x="0" y="0"/>
                </a:moveTo>
                <a:cubicBezTo>
                  <a:pt x="544" y="348"/>
                  <a:pt x="1088" y="696"/>
                  <a:pt x="1392" y="864"/>
                </a:cubicBezTo>
                <a:cubicBezTo>
                  <a:pt x="1696" y="1032"/>
                  <a:pt x="1752" y="984"/>
                  <a:pt x="1824" y="1008"/>
                </a:cubicBezTo>
              </a:path>
            </a:pathLst>
          </a:custGeom>
          <a:noFill/>
          <a:ln w="34925">
            <a:solidFill>
              <a:srgbClr val="3366FF"/>
            </a:solidFill>
            <a:round/>
            <a:headEnd/>
            <a:tailEnd/>
          </a:ln>
          <a:effectLst/>
        </p:spPr>
        <p:txBody>
          <a:bodyPr/>
          <a:lstStyle/>
          <a:p>
            <a:endParaRPr lang="en-US"/>
          </a:p>
        </p:txBody>
      </p:sp>
      <p:sp>
        <p:nvSpPr>
          <p:cNvPr id="887813" name="Freeform 5"/>
          <p:cNvSpPr>
            <a:spLocks/>
          </p:cNvSpPr>
          <p:nvPr/>
        </p:nvSpPr>
        <p:spPr bwMode="auto">
          <a:xfrm flipH="1">
            <a:off x="4495800" y="1828800"/>
            <a:ext cx="2895600" cy="1638300"/>
          </a:xfrm>
          <a:custGeom>
            <a:avLst/>
            <a:gdLst/>
            <a:ahLst/>
            <a:cxnLst>
              <a:cxn ang="0">
                <a:pos x="0" y="0"/>
              </a:cxn>
              <a:cxn ang="0">
                <a:pos x="1392" y="864"/>
              </a:cxn>
              <a:cxn ang="0">
                <a:pos x="1824" y="1008"/>
              </a:cxn>
            </a:cxnLst>
            <a:rect l="0" t="0" r="r" b="b"/>
            <a:pathLst>
              <a:path w="1824" h="1032">
                <a:moveTo>
                  <a:pt x="0" y="0"/>
                </a:moveTo>
                <a:cubicBezTo>
                  <a:pt x="544" y="348"/>
                  <a:pt x="1088" y="696"/>
                  <a:pt x="1392" y="864"/>
                </a:cubicBezTo>
                <a:cubicBezTo>
                  <a:pt x="1696" y="1032"/>
                  <a:pt x="1752" y="984"/>
                  <a:pt x="1824" y="1008"/>
                </a:cubicBezTo>
              </a:path>
            </a:pathLst>
          </a:custGeom>
          <a:noFill/>
          <a:ln w="34925">
            <a:solidFill>
              <a:srgbClr val="3366FF"/>
            </a:solidFill>
            <a:round/>
            <a:headEnd/>
            <a:tailEnd/>
          </a:ln>
          <a:effectLst/>
        </p:spPr>
        <p:txBody>
          <a:bodyPr/>
          <a:lstStyle/>
          <a:p>
            <a:endParaRPr lang="en-US"/>
          </a:p>
        </p:txBody>
      </p:sp>
      <p:sp>
        <p:nvSpPr>
          <p:cNvPr id="887814" name="Freeform 6"/>
          <p:cNvSpPr>
            <a:spLocks/>
          </p:cNvSpPr>
          <p:nvPr/>
        </p:nvSpPr>
        <p:spPr bwMode="auto">
          <a:xfrm flipV="1">
            <a:off x="1676400" y="4267200"/>
            <a:ext cx="2895600" cy="1638300"/>
          </a:xfrm>
          <a:custGeom>
            <a:avLst/>
            <a:gdLst/>
            <a:ahLst/>
            <a:cxnLst>
              <a:cxn ang="0">
                <a:pos x="0" y="0"/>
              </a:cxn>
              <a:cxn ang="0">
                <a:pos x="1392" y="864"/>
              </a:cxn>
              <a:cxn ang="0">
                <a:pos x="1824" y="1008"/>
              </a:cxn>
            </a:cxnLst>
            <a:rect l="0" t="0" r="r" b="b"/>
            <a:pathLst>
              <a:path w="1824" h="1032">
                <a:moveTo>
                  <a:pt x="0" y="0"/>
                </a:moveTo>
                <a:cubicBezTo>
                  <a:pt x="544" y="348"/>
                  <a:pt x="1088" y="696"/>
                  <a:pt x="1392" y="864"/>
                </a:cubicBezTo>
                <a:cubicBezTo>
                  <a:pt x="1696" y="1032"/>
                  <a:pt x="1752" y="984"/>
                  <a:pt x="1824" y="1008"/>
                </a:cubicBezTo>
              </a:path>
            </a:pathLst>
          </a:custGeom>
          <a:noFill/>
          <a:ln w="34925">
            <a:solidFill>
              <a:srgbClr val="3366FF"/>
            </a:solidFill>
            <a:round/>
            <a:headEnd/>
            <a:tailEnd/>
          </a:ln>
          <a:effectLst/>
        </p:spPr>
        <p:txBody>
          <a:bodyPr/>
          <a:lstStyle/>
          <a:p>
            <a:endParaRPr lang="en-US"/>
          </a:p>
        </p:txBody>
      </p:sp>
      <p:sp>
        <p:nvSpPr>
          <p:cNvPr id="887815" name="Freeform 7"/>
          <p:cNvSpPr>
            <a:spLocks/>
          </p:cNvSpPr>
          <p:nvPr/>
        </p:nvSpPr>
        <p:spPr bwMode="auto">
          <a:xfrm flipH="1" flipV="1">
            <a:off x="4572000" y="4267200"/>
            <a:ext cx="2895600" cy="1638300"/>
          </a:xfrm>
          <a:custGeom>
            <a:avLst/>
            <a:gdLst/>
            <a:ahLst/>
            <a:cxnLst>
              <a:cxn ang="0">
                <a:pos x="0" y="0"/>
              </a:cxn>
              <a:cxn ang="0">
                <a:pos x="1392" y="864"/>
              </a:cxn>
              <a:cxn ang="0">
                <a:pos x="1824" y="1008"/>
              </a:cxn>
            </a:cxnLst>
            <a:rect l="0" t="0" r="r" b="b"/>
            <a:pathLst>
              <a:path w="1824" h="1032">
                <a:moveTo>
                  <a:pt x="0" y="0"/>
                </a:moveTo>
                <a:cubicBezTo>
                  <a:pt x="544" y="348"/>
                  <a:pt x="1088" y="696"/>
                  <a:pt x="1392" y="864"/>
                </a:cubicBezTo>
                <a:cubicBezTo>
                  <a:pt x="1696" y="1032"/>
                  <a:pt x="1752" y="984"/>
                  <a:pt x="1824" y="1008"/>
                </a:cubicBezTo>
              </a:path>
            </a:pathLst>
          </a:custGeom>
          <a:noFill/>
          <a:ln w="34925">
            <a:solidFill>
              <a:srgbClr val="3366FF"/>
            </a:solidFill>
            <a:round/>
            <a:headEnd/>
            <a:tailEnd/>
          </a:ln>
          <a:effectLst/>
        </p:spPr>
        <p:txBody>
          <a:bodyPr/>
          <a:lstStyle/>
          <a:p>
            <a:endParaRPr lang="en-US"/>
          </a:p>
        </p:txBody>
      </p:sp>
      <p:sp>
        <p:nvSpPr>
          <p:cNvPr id="887816" name="Line 8"/>
          <p:cNvSpPr>
            <a:spLocks noChangeShapeType="1"/>
          </p:cNvSpPr>
          <p:nvPr/>
        </p:nvSpPr>
        <p:spPr bwMode="auto">
          <a:xfrm flipV="1">
            <a:off x="4572000" y="3429000"/>
            <a:ext cx="0" cy="457200"/>
          </a:xfrm>
          <a:prstGeom prst="line">
            <a:avLst/>
          </a:prstGeom>
          <a:noFill/>
          <a:ln w="34925">
            <a:solidFill>
              <a:srgbClr val="FF0000"/>
            </a:solidFill>
            <a:round/>
            <a:headEnd/>
            <a:tailEnd type="triangle" w="lg" len="lg"/>
          </a:ln>
          <a:effectLst/>
        </p:spPr>
        <p:txBody>
          <a:bodyPr/>
          <a:lstStyle/>
          <a:p>
            <a:endParaRPr lang="en-US"/>
          </a:p>
        </p:txBody>
      </p:sp>
      <p:sp>
        <p:nvSpPr>
          <p:cNvPr id="887817" name="Line 9"/>
          <p:cNvSpPr>
            <a:spLocks noChangeShapeType="1"/>
          </p:cNvSpPr>
          <p:nvPr/>
        </p:nvSpPr>
        <p:spPr bwMode="auto">
          <a:xfrm flipV="1">
            <a:off x="7391400" y="1828800"/>
            <a:ext cx="0" cy="1981200"/>
          </a:xfrm>
          <a:prstGeom prst="line">
            <a:avLst/>
          </a:prstGeom>
          <a:noFill/>
          <a:ln w="34925">
            <a:solidFill>
              <a:srgbClr val="FF0000"/>
            </a:solidFill>
            <a:round/>
            <a:headEnd/>
            <a:tailEnd type="triangle" w="lg" len="lg"/>
          </a:ln>
          <a:effectLst/>
        </p:spPr>
        <p:txBody>
          <a:bodyPr/>
          <a:lstStyle/>
          <a:p>
            <a:endParaRPr lang="en-US"/>
          </a:p>
        </p:txBody>
      </p:sp>
      <p:sp>
        <p:nvSpPr>
          <p:cNvPr id="887818" name="Line 10"/>
          <p:cNvSpPr>
            <a:spLocks noChangeShapeType="1"/>
          </p:cNvSpPr>
          <p:nvPr/>
        </p:nvSpPr>
        <p:spPr bwMode="auto">
          <a:xfrm>
            <a:off x="4648200" y="3886200"/>
            <a:ext cx="2743200" cy="0"/>
          </a:xfrm>
          <a:prstGeom prst="line">
            <a:avLst/>
          </a:prstGeom>
          <a:noFill/>
          <a:ln w="34925">
            <a:solidFill>
              <a:srgbClr val="339966"/>
            </a:solidFill>
            <a:round/>
            <a:headEnd type="triangle" w="lg" len="lg"/>
            <a:tailEnd type="triangle" w="lg" len="lg"/>
          </a:ln>
          <a:effectLst/>
        </p:spPr>
        <p:txBody>
          <a:bodyPr/>
          <a:lstStyle/>
          <a:p>
            <a:endParaRPr lang="en-US"/>
          </a:p>
        </p:txBody>
      </p:sp>
      <p:sp>
        <p:nvSpPr>
          <p:cNvPr id="887819" name="Text Box 11"/>
          <p:cNvSpPr txBox="1">
            <a:spLocks noChangeArrowheads="1"/>
          </p:cNvSpPr>
          <p:nvPr/>
        </p:nvSpPr>
        <p:spPr bwMode="auto">
          <a:xfrm>
            <a:off x="5943600" y="3355975"/>
            <a:ext cx="296863" cy="579438"/>
          </a:xfrm>
          <a:prstGeom prst="rect">
            <a:avLst/>
          </a:prstGeom>
          <a:noFill/>
          <a:ln w="9525">
            <a:noFill/>
            <a:miter lim="800000"/>
            <a:headEnd/>
            <a:tailEnd/>
          </a:ln>
          <a:effectLst/>
        </p:spPr>
        <p:txBody>
          <a:bodyPr wrap="none">
            <a:spAutoFit/>
          </a:bodyPr>
          <a:lstStyle/>
          <a:p>
            <a:r>
              <a:rPr lang="en-US" sz="3200" i="1">
                <a:solidFill>
                  <a:srgbClr val="009900"/>
                </a:solidFill>
                <a:latin typeface="Times New Roman" pitchFamily="18" charset="0"/>
              </a:rPr>
              <a:t>l</a:t>
            </a:r>
          </a:p>
        </p:txBody>
      </p:sp>
      <p:sp>
        <p:nvSpPr>
          <p:cNvPr id="887820" name="Text Box 12"/>
          <p:cNvSpPr txBox="1">
            <a:spLocks noChangeArrowheads="1"/>
          </p:cNvSpPr>
          <p:nvPr/>
        </p:nvSpPr>
        <p:spPr bwMode="auto">
          <a:xfrm>
            <a:off x="609600" y="0"/>
            <a:ext cx="4671472" cy="769441"/>
          </a:xfrm>
          <a:prstGeom prst="rect">
            <a:avLst/>
          </a:prstGeom>
          <a:noFill/>
          <a:ln w="9525">
            <a:noFill/>
            <a:miter lim="800000"/>
            <a:headEnd/>
            <a:tailEnd/>
          </a:ln>
          <a:effectLst/>
        </p:spPr>
        <p:txBody>
          <a:bodyPr wrap="none">
            <a:spAutoFit/>
          </a:bodyPr>
          <a:lstStyle/>
          <a:p>
            <a:r>
              <a:rPr lang="en-US" sz="4400" dirty="0">
                <a:latin typeface="Helvetica" panose="020B0604020202020204" pitchFamily="34" charset="0"/>
                <a:cs typeface="Helvetica" panose="020B0604020202020204" pitchFamily="34" charset="0"/>
              </a:rPr>
              <a:t>Collider Spot Size</a:t>
            </a:r>
          </a:p>
        </p:txBody>
      </p:sp>
      <p:sp>
        <p:nvSpPr>
          <p:cNvPr id="887822" name="Rectangle 14"/>
          <p:cNvSpPr>
            <a:spLocks noChangeArrowheads="1"/>
          </p:cNvSpPr>
          <p:nvPr/>
        </p:nvSpPr>
        <p:spPr bwMode="auto">
          <a:xfrm>
            <a:off x="0" y="3290888"/>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887821" name="Object 13"/>
          <p:cNvGraphicFramePr>
            <a:graphicFrameLocks noChangeAspect="1"/>
          </p:cNvGraphicFramePr>
          <p:nvPr/>
        </p:nvGraphicFramePr>
        <p:xfrm>
          <a:off x="3657600" y="3429000"/>
          <a:ext cx="838200" cy="565150"/>
        </p:xfrm>
        <a:graphic>
          <a:graphicData uri="http://schemas.openxmlformats.org/presentationml/2006/ole">
            <mc:AlternateContent xmlns:mc="http://schemas.openxmlformats.org/markup-compatibility/2006">
              <mc:Choice xmlns:v="urn:schemas-microsoft-com:vml" Requires="v">
                <p:oleObj name="Equation" r:id="rId3" imgW="406224" imgH="279279" progId="Equation.3">
                  <p:embed/>
                </p:oleObj>
              </mc:Choice>
              <mc:Fallback>
                <p:oleObj name="Equation" r:id="rId3" imgW="406224" imgH="279279" progId="Equation.3">
                  <p:embed/>
                  <p:pic>
                    <p:nvPicPr>
                      <p:cNvPr id="887821"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429000"/>
                        <a:ext cx="838200" cy="565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87824" name="Rectangle 16"/>
          <p:cNvSpPr>
            <a:spLocks noChangeArrowheads="1"/>
          </p:cNvSpPr>
          <p:nvPr/>
        </p:nvSpPr>
        <p:spPr bwMode="auto">
          <a:xfrm>
            <a:off x="0" y="3290888"/>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887823" name="Object 15"/>
          <p:cNvGraphicFramePr>
            <a:graphicFrameLocks noChangeAspect="1"/>
          </p:cNvGraphicFramePr>
          <p:nvPr>
            <p:extLst>
              <p:ext uri="{D42A27DB-BD31-4B8C-83A1-F6EECF244321}">
                <p14:modId xmlns:p14="http://schemas.microsoft.com/office/powerpoint/2010/main" val="947579916"/>
              </p:ext>
            </p:extLst>
          </p:nvPr>
        </p:nvGraphicFramePr>
        <p:xfrm>
          <a:off x="7523641" y="2510139"/>
          <a:ext cx="1320800" cy="560388"/>
        </p:xfrm>
        <a:graphic>
          <a:graphicData uri="http://schemas.openxmlformats.org/presentationml/2006/ole">
            <mc:AlternateContent xmlns:mc="http://schemas.openxmlformats.org/markup-compatibility/2006">
              <mc:Choice xmlns:v="urn:schemas-microsoft-com:vml" Requires="v">
                <p:oleObj name="Equation" r:id="rId5" imgW="647640" imgH="279360" progId="Equation.3">
                  <p:embed/>
                </p:oleObj>
              </mc:Choice>
              <mc:Fallback>
                <p:oleObj name="Equation" r:id="rId5" imgW="647640" imgH="279360" progId="Equation.3">
                  <p:embed/>
                  <p:pic>
                    <p:nvPicPr>
                      <p:cNvPr id="887823"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3641" y="2510139"/>
                        <a:ext cx="1320800" cy="560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87825" name="Text Box 17"/>
          <p:cNvSpPr txBox="1">
            <a:spLocks noChangeArrowheads="1"/>
          </p:cNvSpPr>
          <p:nvPr/>
        </p:nvSpPr>
        <p:spPr bwMode="auto">
          <a:xfrm>
            <a:off x="2895600" y="1149350"/>
            <a:ext cx="3309938" cy="1006475"/>
          </a:xfrm>
          <a:prstGeom prst="rect">
            <a:avLst/>
          </a:prstGeom>
          <a:noFill/>
          <a:ln w="9525">
            <a:noFill/>
            <a:miter lim="800000"/>
            <a:headEnd/>
            <a:tailEnd/>
          </a:ln>
          <a:effectLst/>
        </p:spPr>
        <p:txBody>
          <a:bodyPr wrap="none">
            <a:spAutoFit/>
          </a:bodyPr>
          <a:lstStyle/>
          <a:p>
            <a:r>
              <a:rPr lang="en-US" sz="2000" i="1" dirty="0">
                <a:latin typeface="Comic Sans MS" pitchFamily="66" charset="0"/>
              </a:rPr>
              <a:t>to decrease the beam size</a:t>
            </a:r>
          </a:p>
          <a:p>
            <a:r>
              <a:rPr lang="en-US" sz="2000" i="1" dirty="0">
                <a:latin typeface="Comic Sans MS" pitchFamily="66" charset="0"/>
              </a:rPr>
              <a:t>at the collision point we </a:t>
            </a:r>
          </a:p>
          <a:p>
            <a:r>
              <a:rPr lang="en-US" sz="2000" i="1" dirty="0">
                <a:latin typeface="Comic Sans MS" pitchFamily="66" charset="0"/>
              </a:rPr>
              <a:t>can reduce either </a:t>
            </a:r>
            <a:r>
              <a:rPr lang="en-US" sz="2000" i="1" dirty="0">
                <a:latin typeface="Symbol" pitchFamily="18" charset="2"/>
              </a:rPr>
              <a:t>b</a:t>
            </a:r>
            <a:r>
              <a:rPr lang="en-US" sz="2000" i="1" dirty="0">
                <a:latin typeface="Comic Sans MS" pitchFamily="66" charset="0"/>
              </a:rPr>
              <a:t>* or </a:t>
            </a:r>
            <a:r>
              <a:rPr lang="en-US" sz="2000" i="1" dirty="0">
                <a:latin typeface="Symbol" pitchFamily="18" charset="2"/>
              </a:rPr>
              <a:t>e</a:t>
            </a:r>
          </a:p>
        </p:txBody>
      </p:sp>
      <p:sp>
        <p:nvSpPr>
          <p:cNvPr id="887826" name="Line 18"/>
          <p:cNvSpPr>
            <a:spLocks noChangeShapeType="1"/>
          </p:cNvSpPr>
          <p:nvPr/>
        </p:nvSpPr>
        <p:spPr bwMode="auto">
          <a:xfrm>
            <a:off x="4572000" y="3124200"/>
            <a:ext cx="685800" cy="0"/>
          </a:xfrm>
          <a:prstGeom prst="line">
            <a:avLst/>
          </a:prstGeom>
          <a:noFill/>
          <a:ln w="34925">
            <a:solidFill>
              <a:srgbClr val="333300"/>
            </a:solidFill>
            <a:round/>
            <a:headEnd type="triangle" w="lg" len="lg"/>
            <a:tailEnd type="triangle" w="lg" len="lg"/>
          </a:ln>
          <a:effectLst/>
        </p:spPr>
        <p:txBody>
          <a:bodyPr/>
          <a:lstStyle/>
          <a:p>
            <a:endParaRPr lang="en-US"/>
          </a:p>
        </p:txBody>
      </p:sp>
      <p:sp>
        <p:nvSpPr>
          <p:cNvPr id="887828" name="Text Box 20"/>
          <p:cNvSpPr txBox="1">
            <a:spLocks noChangeArrowheads="1"/>
          </p:cNvSpPr>
          <p:nvPr/>
        </p:nvSpPr>
        <p:spPr bwMode="auto">
          <a:xfrm>
            <a:off x="4556125" y="2549525"/>
            <a:ext cx="800100" cy="457200"/>
          </a:xfrm>
          <a:prstGeom prst="rect">
            <a:avLst/>
          </a:prstGeom>
          <a:noFill/>
          <a:ln w="9525">
            <a:noFill/>
            <a:miter lim="800000"/>
            <a:headEnd/>
            <a:tailEnd/>
          </a:ln>
          <a:effectLst/>
        </p:spPr>
        <p:txBody>
          <a:bodyPr wrap="none">
            <a:spAutoFit/>
          </a:bodyPr>
          <a:lstStyle/>
          <a:p>
            <a:r>
              <a:rPr lang="en-US" sz="2400" i="1"/>
              <a:t>s~</a:t>
            </a:r>
            <a:r>
              <a:rPr lang="en-US" sz="2400" i="1">
                <a:latin typeface="Symbol" pitchFamily="18" charset="2"/>
              </a:rPr>
              <a:t>b</a:t>
            </a:r>
            <a:r>
              <a:rPr lang="en-US" sz="2400" i="1"/>
              <a:t>*</a:t>
            </a:r>
          </a:p>
        </p:txBody>
      </p:sp>
      <p:sp>
        <p:nvSpPr>
          <p:cNvPr id="887829" name="Oval 21"/>
          <p:cNvSpPr>
            <a:spLocks noChangeArrowheads="1"/>
          </p:cNvSpPr>
          <p:nvPr/>
        </p:nvSpPr>
        <p:spPr bwMode="auto">
          <a:xfrm>
            <a:off x="6705600" y="4114800"/>
            <a:ext cx="1828800" cy="457200"/>
          </a:xfrm>
          <a:prstGeom prst="ellipse">
            <a:avLst/>
          </a:prstGeom>
          <a:solidFill>
            <a:srgbClr val="FF9900"/>
          </a:solidFill>
          <a:ln w="9525">
            <a:solidFill>
              <a:srgbClr val="FF6600"/>
            </a:solidFill>
            <a:round/>
            <a:headEnd/>
            <a:tailEnd/>
          </a:ln>
          <a:effectLst/>
        </p:spPr>
        <p:txBody>
          <a:bodyPr wrap="none" anchor="ctr"/>
          <a:lstStyle/>
          <a:p>
            <a:endParaRPr lang="en-US"/>
          </a:p>
        </p:txBody>
      </p:sp>
      <p:sp>
        <p:nvSpPr>
          <p:cNvPr id="887830" name="Line 22"/>
          <p:cNvSpPr>
            <a:spLocks noChangeShapeType="1"/>
          </p:cNvSpPr>
          <p:nvPr/>
        </p:nvSpPr>
        <p:spPr bwMode="auto">
          <a:xfrm flipH="1">
            <a:off x="5943600" y="4343400"/>
            <a:ext cx="685800" cy="0"/>
          </a:xfrm>
          <a:prstGeom prst="line">
            <a:avLst/>
          </a:prstGeom>
          <a:noFill/>
          <a:ln w="34925">
            <a:solidFill>
              <a:srgbClr val="FF9900"/>
            </a:solidFill>
            <a:round/>
            <a:headEnd/>
            <a:tailEnd type="triangle" w="lg" len="lg"/>
          </a:ln>
          <a:effectLst/>
        </p:spPr>
        <p:txBody>
          <a:bodyPr/>
          <a:lstStyle/>
          <a:p>
            <a:endParaRPr lang="en-US"/>
          </a:p>
        </p:txBody>
      </p:sp>
      <p:sp>
        <p:nvSpPr>
          <p:cNvPr id="887831" name="Text Box 23"/>
          <p:cNvSpPr txBox="1">
            <a:spLocks noChangeArrowheads="1"/>
          </p:cNvSpPr>
          <p:nvPr/>
        </p:nvSpPr>
        <p:spPr bwMode="auto">
          <a:xfrm>
            <a:off x="7315200" y="4575175"/>
            <a:ext cx="1096963" cy="457200"/>
          </a:xfrm>
          <a:prstGeom prst="rect">
            <a:avLst/>
          </a:prstGeom>
          <a:noFill/>
          <a:ln w="9525">
            <a:noFill/>
            <a:miter lim="800000"/>
            <a:headEnd/>
            <a:tailEnd/>
          </a:ln>
          <a:effectLst/>
        </p:spPr>
        <p:txBody>
          <a:bodyPr wrap="none">
            <a:spAutoFit/>
          </a:bodyPr>
          <a:lstStyle/>
          <a:p>
            <a:r>
              <a:rPr lang="en-US" sz="2400" b="1" i="1">
                <a:solidFill>
                  <a:srgbClr val="FF6600"/>
                </a:solidFill>
              </a:rPr>
              <a:t>bunch</a:t>
            </a:r>
          </a:p>
        </p:txBody>
      </p:sp>
      <p:sp>
        <p:nvSpPr>
          <p:cNvPr id="887832" name="Line 24"/>
          <p:cNvSpPr>
            <a:spLocks noChangeShapeType="1"/>
          </p:cNvSpPr>
          <p:nvPr/>
        </p:nvSpPr>
        <p:spPr bwMode="auto">
          <a:xfrm>
            <a:off x="7543800" y="4343400"/>
            <a:ext cx="457200" cy="0"/>
          </a:xfrm>
          <a:prstGeom prst="line">
            <a:avLst/>
          </a:prstGeom>
          <a:noFill/>
          <a:ln w="34925">
            <a:solidFill>
              <a:srgbClr val="FFFF00"/>
            </a:solidFill>
            <a:round/>
            <a:headEnd type="triangle" w="lg" len="lg"/>
            <a:tailEnd type="triangle" w="lg" len="lg"/>
          </a:ln>
          <a:effectLst/>
        </p:spPr>
        <p:txBody>
          <a:bodyPr/>
          <a:lstStyle/>
          <a:p>
            <a:endParaRPr lang="en-US"/>
          </a:p>
        </p:txBody>
      </p:sp>
      <p:sp>
        <p:nvSpPr>
          <p:cNvPr id="887833" name="Text Box 25"/>
          <p:cNvSpPr txBox="1">
            <a:spLocks noChangeArrowheads="1"/>
          </p:cNvSpPr>
          <p:nvPr/>
        </p:nvSpPr>
        <p:spPr bwMode="auto">
          <a:xfrm>
            <a:off x="7848600" y="3962400"/>
            <a:ext cx="519113" cy="519113"/>
          </a:xfrm>
          <a:prstGeom prst="rect">
            <a:avLst/>
          </a:prstGeom>
          <a:noFill/>
          <a:ln w="9525">
            <a:noFill/>
            <a:miter lim="800000"/>
            <a:headEnd/>
            <a:tailEnd/>
          </a:ln>
          <a:effectLst/>
        </p:spPr>
        <p:txBody>
          <a:bodyPr wrap="none">
            <a:spAutoFit/>
          </a:bodyPr>
          <a:lstStyle/>
          <a:p>
            <a:r>
              <a:rPr lang="en-US" sz="2800" b="1">
                <a:solidFill>
                  <a:srgbClr val="FFFF00"/>
                </a:solidFill>
                <a:latin typeface="Symbol" pitchFamily="18" charset="2"/>
              </a:rPr>
              <a:t>s</a:t>
            </a:r>
            <a:r>
              <a:rPr lang="en-US" sz="2800" b="1" baseline="-25000">
                <a:solidFill>
                  <a:srgbClr val="FFFF00"/>
                </a:solidFill>
              </a:rPr>
              <a:t>z</a:t>
            </a:r>
          </a:p>
        </p:txBody>
      </p:sp>
      <p:sp>
        <p:nvSpPr>
          <p:cNvPr id="887834" name="Text Box 26"/>
          <p:cNvSpPr txBox="1">
            <a:spLocks noChangeArrowheads="1"/>
          </p:cNvSpPr>
          <p:nvPr/>
        </p:nvSpPr>
        <p:spPr bwMode="auto">
          <a:xfrm>
            <a:off x="1050925" y="2020888"/>
            <a:ext cx="1423988" cy="822325"/>
          </a:xfrm>
          <a:prstGeom prst="rect">
            <a:avLst/>
          </a:prstGeom>
          <a:noFill/>
          <a:ln w="9525">
            <a:noFill/>
            <a:miter lim="800000"/>
            <a:headEnd/>
            <a:tailEnd/>
          </a:ln>
          <a:effectLst/>
        </p:spPr>
        <p:txBody>
          <a:bodyPr wrap="none">
            <a:spAutoFit/>
          </a:bodyPr>
          <a:lstStyle/>
          <a:p>
            <a:r>
              <a:rPr lang="en-US" sz="2400">
                <a:solidFill>
                  <a:srgbClr val="0000FF"/>
                </a:solidFill>
              </a:rPr>
              <a:t>beam</a:t>
            </a:r>
          </a:p>
          <a:p>
            <a:r>
              <a:rPr lang="en-US" sz="2400">
                <a:solidFill>
                  <a:srgbClr val="0000FF"/>
                </a:solidFill>
              </a:rPr>
              <a:t>envelope</a:t>
            </a:r>
          </a:p>
        </p:txBody>
      </p:sp>
      <p:sp>
        <p:nvSpPr>
          <p:cNvPr id="887836" name="Oval 28"/>
          <p:cNvSpPr>
            <a:spLocks noChangeArrowheads="1"/>
          </p:cNvSpPr>
          <p:nvPr/>
        </p:nvSpPr>
        <p:spPr bwMode="auto">
          <a:xfrm>
            <a:off x="6934200" y="1066800"/>
            <a:ext cx="1066800" cy="5410200"/>
          </a:xfrm>
          <a:prstGeom prst="ellipse">
            <a:avLst/>
          </a:prstGeom>
          <a:noFill/>
          <a:ln w="34925">
            <a:solidFill>
              <a:srgbClr val="00FF00"/>
            </a:solidFill>
            <a:round/>
            <a:headEnd/>
            <a:tailEnd/>
          </a:ln>
          <a:effectLst/>
        </p:spPr>
        <p:txBody>
          <a:bodyPr wrap="none" anchor="ctr"/>
          <a:lstStyle/>
          <a:p>
            <a:endParaRPr lang="en-US"/>
          </a:p>
        </p:txBody>
      </p:sp>
      <p:sp>
        <p:nvSpPr>
          <p:cNvPr id="887837" name="Text Box 29"/>
          <p:cNvSpPr txBox="1">
            <a:spLocks noChangeArrowheads="1"/>
          </p:cNvSpPr>
          <p:nvPr/>
        </p:nvSpPr>
        <p:spPr bwMode="auto">
          <a:xfrm>
            <a:off x="0" y="914400"/>
            <a:ext cx="1435008" cy="1200329"/>
          </a:xfrm>
          <a:prstGeom prst="rect">
            <a:avLst/>
          </a:prstGeom>
          <a:noFill/>
          <a:ln w="9525">
            <a:noFill/>
            <a:miter lim="800000"/>
            <a:headEnd/>
            <a:tailEnd/>
          </a:ln>
          <a:effectLst/>
        </p:spPr>
        <p:txBody>
          <a:bodyPr wrap="none">
            <a:spAutoFit/>
          </a:bodyPr>
          <a:lstStyle/>
          <a:p>
            <a:r>
              <a:rPr lang="en-US" sz="2400" dirty="0">
                <a:solidFill>
                  <a:schemeClr val="accent3">
                    <a:lumMod val="75000"/>
                  </a:schemeClr>
                </a:solidFill>
                <a:latin typeface="+mn-lt"/>
              </a:rPr>
              <a:t>low-beta </a:t>
            </a:r>
          </a:p>
          <a:p>
            <a:r>
              <a:rPr lang="en-US" sz="2400" dirty="0" err="1">
                <a:solidFill>
                  <a:schemeClr val="accent3">
                    <a:lumMod val="75000"/>
                  </a:schemeClr>
                </a:solidFill>
                <a:latin typeface="+mn-lt"/>
              </a:rPr>
              <a:t>quadru</a:t>
            </a:r>
            <a:r>
              <a:rPr lang="en-US" sz="2400" dirty="0">
                <a:solidFill>
                  <a:schemeClr val="accent3">
                    <a:lumMod val="75000"/>
                  </a:schemeClr>
                </a:solidFill>
                <a:latin typeface="+mn-lt"/>
              </a:rPr>
              <a:t>-</a:t>
            </a:r>
          </a:p>
          <a:p>
            <a:r>
              <a:rPr lang="en-US" sz="2400" dirty="0">
                <a:solidFill>
                  <a:schemeClr val="accent3">
                    <a:lumMod val="75000"/>
                  </a:schemeClr>
                </a:solidFill>
                <a:latin typeface="+mn-lt"/>
              </a:rPr>
              <a:t>pole</a:t>
            </a:r>
          </a:p>
        </p:txBody>
      </p:sp>
      <p:sp>
        <p:nvSpPr>
          <p:cNvPr id="887838" name="Text Box 30"/>
          <p:cNvSpPr txBox="1">
            <a:spLocks noChangeArrowheads="1"/>
          </p:cNvSpPr>
          <p:nvPr/>
        </p:nvSpPr>
        <p:spPr bwMode="auto">
          <a:xfrm>
            <a:off x="2020415" y="5732430"/>
            <a:ext cx="5843266" cy="1323439"/>
          </a:xfrm>
          <a:prstGeom prst="rect">
            <a:avLst/>
          </a:prstGeom>
          <a:noFill/>
          <a:ln w="9525">
            <a:noFill/>
            <a:miter lim="800000"/>
            <a:headEnd/>
            <a:tailEnd/>
          </a:ln>
          <a:effectLst/>
        </p:spPr>
        <p:txBody>
          <a:bodyPr wrap="none">
            <a:spAutoFit/>
          </a:bodyPr>
          <a:lstStyle/>
          <a:p>
            <a:r>
              <a:rPr lang="en-US" sz="2000" dirty="0">
                <a:latin typeface="Symbol" pitchFamily="18" charset="2"/>
              </a:rPr>
              <a:t>b</a:t>
            </a:r>
            <a:r>
              <a:rPr lang="en-US" sz="2000" dirty="0"/>
              <a:t>*:</a:t>
            </a:r>
          </a:p>
          <a:p>
            <a:pPr>
              <a:buFontTx/>
              <a:buChar char="-"/>
            </a:pPr>
            <a:r>
              <a:rPr lang="en-US" sz="2000" dirty="0"/>
              <a:t> </a:t>
            </a:r>
            <a:r>
              <a:rPr lang="en-US" sz="2000" dirty="0">
                <a:latin typeface="Comic Sans MS" pitchFamily="66" charset="0"/>
              </a:rPr>
              <a:t>must remain larger than </a:t>
            </a:r>
            <a:r>
              <a:rPr lang="en-US" sz="2000" dirty="0" err="1">
                <a:latin typeface="Symbol" pitchFamily="18" charset="2"/>
              </a:rPr>
              <a:t>s</a:t>
            </a:r>
            <a:r>
              <a:rPr lang="en-US" sz="2000" baseline="-25000" dirty="0" err="1">
                <a:latin typeface="Comic Sans MS" pitchFamily="66" charset="0"/>
              </a:rPr>
              <a:t>z</a:t>
            </a:r>
            <a:r>
              <a:rPr lang="en-US" sz="2000" baseline="-25000" dirty="0">
                <a:latin typeface="Comic Sans MS" pitchFamily="66" charset="0"/>
              </a:rPr>
              <a:t> </a:t>
            </a:r>
            <a:r>
              <a:rPr lang="en-US" sz="2000" dirty="0">
                <a:latin typeface="Comic Sans MS" pitchFamily="66" charset="0"/>
              </a:rPr>
              <a:t>(‘hourglass effect’)</a:t>
            </a:r>
          </a:p>
          <a:p>
            <a:pPr>
              <a:buFontTx/>
              <a:buChar char="-"/>
            </a:pPr>
            <a:r>
              <a:rPr lang="en-US" sz="2000" dirty="0">
                <a:latin typeface="Comic Sans MS" pitchFamily="66" charset="0"/>
              </a:rPr>
              <a:t>  quadrupole aperture must be respected</a:t>
            </a:r>
          </a:p>
          <a:p>
            <a:endParaRPr lang="en-US" sz="2000" dirty="0">
              <a:latin typeface="Comic Sans MS" pitchFamily="66" charset="0"/>
            </a:endParaRPr>
          </a:p>
        </p:txBody>
      </p:sp>
      <p:sp>
        <p:nvSpPr>
          <p:cNvPr id="2" name="Footer Placeholder 1">
            <a:extLst>
              <a:ext uri="{FF2B5EF4-FFF2-40B4-BE49-F238E27FC236}">
                <a16:creationId xmlns:a16="http://schemas.microsoft.com/office/drawing/2014/main" id="{E293E76D-1BD3-40BF-BA99-112A87DC25D0}"/>
              </a:ext>
            </a:extLst>
          </p:cNvPr>
          <p:cNvSpPr>
            <a:spLocks noGrp="1"/>
          </p:cNvSpPr>
          <p:nvPr>
            <p:ph type="ftr" sz="quarter" idx="11"/>
          </p:nvPr>
        </p:nvSpPr>
        <p:spPr/>
        <p:txBody>
          <a:bodyPr/>
          <a:lstStyle/>
          <a:p>
            <a:r>
              <a:rPr lang="en-GB"/>
              <a:t>MuColl'25 | Colliders VS1</a:t>
            </a:r>
          </a:p>
        </p:txBody>
      </p:sp>
      <p:sp>
        <p:nvSpPr>
          <p:cNvPr id="3" name="Slide Number Placeholder 2">
            <a:extLst>
              <a:ext uri="{FF2B5EF4-FFF2-40B4-BE49-F238E27FC236}">
                <a16:creationId xmlns:a16="http://schemas.microsoft.com/office/drawing/2014/main" id="{689BFC1F-EA42-4384-9C6B-49FE444BC38A}"/>
              </a:ext>
            </a:extLst>
          </p:cNvPr>
          <p:cNvSpPr>
            <a:spLocks noGrp="1"/>
          </p:cNvSpPr>
          <p:nvPr>
            <p:ph type="sldNum" sz="quarter" idx="12"/>
          </p:nvPr>
        </p:nvSpPr>
        <p:spPr/>
        <p:txBody>
          <a:bodyPr/>
          <a:lstStyle/>
          <a:p>
            <a:fld id="{85274545-8EF6-4CA5-A098-240682A73EBF}" type="slidenum">
              <a:rPr lang="en-GB" smtClean="0"/>
              <a:t>29</a:t>
            </a:fld>
            <a:endParaRPr lang="en-GB"/>
          </a:p>
        </p:txBody>
      </p:sp>
    </p:spTree>
    <p:extLst>
      <p:ext uri="{BB962C8B-B14F-4D97-AF65-F5344CB8AC3E}">
        <p14:creationId xmlns:p14="http://schemas.microsoft.com/office/powerpoint/2010/main" val="52753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7812"/>
                                        </p:tgtEl>
                                        <p:attrNameLst>
                                          <p:attrName>style.visibility</p:attrName>
                                        </p:attrNameLst>
                                      </p:cBhvr>
                                      <p:to>
                                        <p:strVal val="visible"/>
                                      </p:to>
                                    </p:set>
                                    <p:animEffect transition="in" filter="blinds(horizontal)">
                                      <p:cBhvr>
                                        <p:cTn id="7" dur="500"/>
                                        <p:tgtEl>
                                          <p:spTgt spid="8878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87813"/>
                                        </p:tgtEl>
                                        <p:attrNameLst>
                                          <p:attrName>style.visibility</p:attrName>
                                        </p:attrNameLst>
                                      </p:cBhvr>
                                      <p:to>
                                        <p:strVal val="visible"/>
                                      </p:to>
                                    </p:set>
                                    <p:animEffect transition="in" filter="blinds(horizontal)">
                                      <p:cBhvr>
                                        <p:cTn id="10" dur="500"/>
                                        <p:tgtEl>
                                          <p:spTgt spid="88781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87815"/>
                                        </p:tgtEl>
                                        <p:attrNameLst>
                                          <p:attrName>style.visibility</p:attrName>
                                        </p:attrNameLst>
                                      </p:cBhvr>
                                      <p:to>
                                        <p:strVal val="visible"/>
                                      </p:to>
                                    </p:set>
                                    <p:animEffect transition="in" filter="blinds(horizontal)">
                                      <p:cBhvr>
                                        <p:cTn id="13" dur="500"/>
                                        <p:tgtEl>
                                          <p:spTgt spid="8878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87814"/>
                                        </p:tgtEl>
                                        <p:attrNameLst>
                                          <p:attrName>style.visibility</p:attrName>
                                        </p:attrNameLst>
                                      </p:cBhvr>
                                      <p:to>
                                        <p:strVal val="visible"/>
                                      </p:to>
                                    </p:set>
                                    <p:animEffect transition="in" filter="blinds(horizontal)">
                                      <p:cBhvr>
                                        <p:cTn id="16" dur="500"/>
                                        <p:tgtEl>
                                          <p:spTgt spid="88781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87834"/>
                                        </p:tgtEl>
                                        <p:attrNameLst>
                                          <p:attrName>style.visibility</p:attrName>
                                        </p:attrNameLst>
                                      </p:cBhvr>
                                      <p:to>
                                        <p:strVal val="visible"/>
                                      </p:to>
                                    </p:set>
                                    <p:animEffect transition="in" filter="blinds(horizontal)">
                                      <p:cBhvr>
                                        <p:cTn id="19" dur="500"/>
                                        <p:tgtEl>
                                          <p:spTgt spid="88783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87816"/>
                                        </p:tgtEl>
                                        <p:attrNameLst>
                                          <p:attrName>style.visibility</p:attrName>
                                        </p:attrNameLst>
                                      </p:cBhvr>
                                      <p:to>
                                        <p:strVal val="visible"/>
                                      </p:to>
                                    </p:set>
                                    <p:animEffect transition="in" filter="blinds(horizontal)">
                                      <p:cBhvr>
                                        <p:cTn id="24" dur="500"/>
                                        <p:tgtEl>
                                          <p:spTgt spid="887816"/>
                                        </p:tgtEl>
                                      </p:cBhvr>
                                    </p:animEffect>
                                  </p:childTnLst>
                                </p:cTn>
                              </p:par>
                              <p:par>
                                <p:cTn id="25" presetID="3" presetClass="entr" presetSubtype="10" fill="hold" nodeType="withEffect">
                                  <p:stCondLst>
                                    <p:cond delay="0"/>
                                  </p:stCondLst>
                                  <p:childTnLst>
                                    <p:set>
                                      <p:cBhvr>
                                        <p:cTn id="26" dur="1" fill="hold">
                                          <p:stCondLst>
                                            <p:cond delay="0"/>
                                          </p:stCondLst>
                                        </p:cTn>
                                        <p:tgtEl>
                                          <p:spTgt spid="887821"/>
                                        </p:tgtEl>
                                        <p:attrNameLst>
                                          <p:attrName>style.visibility</p:attrName>
                                        </p:attrNameLst>
                                      </p:cBhvr>
                                      <p:to>
                                        <p:strVal val="visible"/>
                                      </p:to>
                                    </p:set>
                                    <p:animEffect transition="in" filter="blinds(horizontal)">
                                      <p:cBhvr>
                                        <p:cTn id="27" dur="500"/>
                                        <p:tgtEl>
                                          <p:spTgt spid="88782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87825"/>
                                        </p:tgtEl>
                                        <p:attrNameLst>
                                          <p:attrName>style.visibility</p:attrName>
                                        </p:attrNameLst>
                                      </p:cBhvr>
                                      <p:to>
                                        <p:strVal val="visible"/>
                                      </p:to>
                                    </p:set>
                                    <p:animEffect transition="in" filter="blinds(horizontal)">
                                      <p:cBhvr>
                                        <p:cTn id="32" dur="500"/>
                                        <p:tgtEl>
                                          <p:spTgt spid="88782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87828"/>
                                        </p:tgtEl>
                                        <p:attrNameLst>
                                          <p:attrName>style.visibility</p:attrName>
                                        </p:attrNameLst>
                                      </p:cBhvr>
                                      <p:to>
                                        <p:strVal val="visible"/>
                                      </p:to>
                                    </p:set>
                                    <p:animEffect transition="in" filter="blinds(horizontal)">
                                      <p:cBhvr>
                                        <p:cTn id="37" dur="500"/>
                                        <p:tgtEl>
                                          <p:spTgt spid="887828"/>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887826"/>
                                        </p:tgtEl>
                                        <p:attrNameLst>
                                          <p:attrName>style.visibility</p:attrName>
                                        </p:attrNameLst>
                                      </p:cBhvr>
                                      <p:to>
                                        <p:strVal val="visible"/>
                                      </p:to>
                                    </p:set>
                                    <p:animEffect transition="in" filter="blinds(horizontal)">
                                      <p:cBhvr>
                                        <p:cTn id="40" dur="500"/>
                                        <p:tgtEl>
                                          <p:spTgt spid="88782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887833"/>
                                        </p:tgtEl>
                                        <p:attrNameLst>
                                          <p:attrName>style.visibility</p:attrName>
                                        </p:attrNameLst>
                                      </p:cBhvr>
                                      <p:to>
                                        <p:strVal val="visible"/>
                                      </p:to>
                                    </p:set>
                                    <p:animEffect transition="in" filter="blinds(horizontal)">
                                      <p:cBhvr>
                                        <p:cTn id="45" dur="500"/>
                                        <p:tgtEl>
                                          <p:spTgt spid="887833"/>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887832"/>
                                        </p:tgtEl>
                                        <p:attrNameLst>
                                          <p:attrName>style.visibility</p:attrName>
                                        </p:attrNameLst>
                                      </p:cBhvr>
                                      <p:to>
                                        <p:strVal val="visible"/>
                                      </p:to>
                                    </p:set>
                                    <p:animEffect transition="in" filter="blinds(horizontal)">
                                      <p:cBhvr>
                                        <p:cTn id="48" dur="500"/>
                                        <p:tgtEl>
                                          <p:spTgt spid="88783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887829"/>
                                        </p:tgtEl>
                                        <p:attrNameLst>
                                          <p:attrName>style.visibility</p:attrName>
                                        </p:attrNameLst>
                                      </p:cBhvr>
                                      <p:to>
                                        <p:strVal val="visible"/>
                                      </p:to>
                                    </p:set>
                                    <p:animEffect transition="in" filter="blinds(horizontal)">
                                      <p:cBhvr>
                                        <p:cTn id="51" dur="500"/>
                                        <p:tgtEl>
                                          <p:spTgt spid="887829"/>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887830"/>
                                        </p:tgtEl>
                                        <p:attrNameLst>
                                          <p:attrName>style.visibility</p:attrName>
                                        </p:attrNameLst>
                                      </p:cBhvr>
                                      <p:to>
                                        <p:strVal val="visible"/>
                                      </p:to>
                                    </p:set>
                                    <p:animEffect transition="in" filter="blinds(horizontal)">
                                      <p:cBhvr>
                                        <p:cTn id="54" dur="500"/>
                                        <p:tgtEl>
                                          <p:spTgt spid="887830"/>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887831"/>
                                        </p:tgtEl>
                                        <p:attrNameLst>
                                          <p:attrName>style.visibility</p:attrName>
                                        </p:attrNameLst>
                                      </p:cBhvr>
                                      <p:to>
                                        <p:strVal val="visible"/>
                                      </p:to>
                                    </p:set>
                                    <p:animEffect transition="in" filter="blinds(horizontal)">
                                      <p:cBhvr>
                                        <p:cTn id="57" dur="500"/>
                                        <p:tgtEl>
                                          <p:spTgt spid="887831"/>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887819"/>
                                        </p:tgtEl>
                                        <p:attrNameLst>
                                          <p:attrName>style.visibility</p:attrName>
                                        </p:attrNameLst>
                                      </p:cBhvr>
                                      <p:to>
                                        <p:strVal val="visible"/>
                                      </p:to>
                                    </p:set>
                                    <p:animEffect transition="in" filter="blinds(horizontal)">
                                      <p:cBhvr>
                                        <p:cTn id="62" dur="500"/>
                                        <p:tgtEl>
                                          <p:spTgt spid="887819"/>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887818"/>
                                        </p:tgtEl>
                                        <p:attrNameLst>
                                          <p:attrName>style.visibility</p:attrName>
                                        </p:attrNameLst>
                                      </p:cBhvr>
                                      <p:to>
                                        <p:strVal val="visible"/>
                                      </p:to>
                                    </p:set>
                                    <p:animEffect transition="in" filter="blinds(horizontal)">
                                      <p:cBhvr>
                                        <p:cTn id="65" dur="500"/>
                                        <p:tgtEl>
                                          <p:spTgt spid="887818"/>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887835"/>
                                        </p:tgtEl>
                                        <p:attrNameLst>
                                          <p:attrName>style.visibility</p:attrName>
                                        </p:attrNameLst>
                                      </p:cBhvr>
                                      <p:to>
                                        <p:strVal val="visible"/>
                                      </p:to>
                                    </p:set>
                                    <p:animEffect transition="in" filter="blinds(horizontal)">
                                      <p:cBhvr>
                                        <p:cTn id="68" dur="500"/>
                                        <p:tgtEl>
                                          <p:spTgt spid="887835"/>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887837"/>
                                        </p:tgtEl>
                                        <p:attrNameLst>
                                          <p:attrName>style.visibility</p:attrName>
                                        </p:attrNameLst>
                                      </p:cBhvr>
                                      <p:to>
                                        <p:strVal val="visible"/>
                                      </p:to>
                                    </p:set>
                                    <p:animEffect transition="in" filter="blinds(horizontal)">
                                      <p:cBhvr>
                                        <p:cTn id="71" dur="500"/>
                                        <p:tgtEl>
                                          <p:spTgt spid="887837"/>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887836"/>
                                        </p:tgtEl>
                                        <p:attrNameLst>
                                          <p:attrName>style.visibility</p:attrName>
                                        </p:attrNameLst>
                                      </p:cBhvr>
                                      <p:to>
                                        <p:strVal val="visible"/>
                                      </p:to>
                                    </p:set>
                                    <p:animEffect transition="in" filter="blinds(horizontal)">
                                      <p:cBhvr>
                                        <p:cTn id="74" dur="500"/>
                                        <p:tgtEl>
                                          <p:spTgt spid="887836"/>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887817"/>
                                        </p:tgtEl>
                                        <p:attrNameLst>
                                          <p:attrName>style.visibility</p:attrName>
                                        </p:attrNameLst>
                                      </p:cBhvr>
                                      <p:to>
                                        <p:strVal val="visible"/>
                                      </p:to>
                                    </p:set>
                                    <p:animEffect transition="in" filter="blinds(horizontal)">
                                      <p:cBhvr>
                                        <p:cTn id="79" dur="500"/>
                                        <p:tgtEl>
                                          <p:spTgt spid="887817"/>
                                        </p:tgtEl>
                                      </p:cBhvr>
                                    </p:animEffect>
                                  </p:childTnLst>
                                </p:cTn>
                              </p:par>
                              <p:par>
                                <p:cTn id="80" presetID="3" presetClass="entr" presetSubtype="10" fill="hold" nodeType="withEffect">
                                  <p:stCondLst>
                                    <p:cond delay="0"/>
                                  </p:stCondLst>
                                  <p:childTnLst>
                                    <p:set>
                                      <p:cBhvr>
                                        <p:cTn id="81" dur="1" fill="hold">
                                          <p:stCondLst>
                                            <p:cond delay="0"/>
                                          </p:stCondLst>
                                        </p:cTn>
                                        <p:tgtEl>
                                          <p:spTgt spid="887823"/>
                                        </p:tgtEl>
                                        <p:attrNameLst>
                                          <p:attrName>style.visibility</p:attrName>
                                        </p:attrNameLst>
                                      </p:cBhvr>
                                      <p:to>
                                        <p:strVal val="visible"/>
                                      </p:to>
                                    </p:set>
                                    <p:animEffect transition="in" filter="blinds(horizontal)">
                                      <p:cBhvr>
                                        <p:cTn id="82" dur="500"/>
                                        <p:tgtEl>
                                          <p:spTgt spid="887823"/>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887838"/>
                                        </p:tgtEl>
                                        <p:attrNameLst>
                                          <p:attrName>style.visibility</p:attrName>
                                        </p:attrNameLst>
                                      </p:cBhvr>
                                      <p:to>
                                        <p:strVal val="visible"/>
                                      </p:to>
                                    </p:set>
                                    <p:animEffect transition="in" filter="blinds(horizontal)">
                                      <p:cBhvr>
                                        <p:cTn id="87" dur="500"/>
                                        <p:tgtEl>
                                          <p:spTgt spid="887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35" grpId="0" animBg="1"/>
      <p:bldP spid="887812" grpId="0" animBg="1"/>
      <p:bldP spid="887813" grpId="0" animBg="1"/>
      <p:bldP spid="887814" grpId="0" animBg="1"/>
      <p:bldP spid="887815" grpId="0" animBg="1"/>
      <p:bldP spid="887816" grpId="0" animBg="1"/>
      <p:bldP spid="887817" grpId="0" animBg="1"/>
      <p:bldP spid="887818" grpId="0" animBg="1"/>
      <p:bldP spid="887819" grpId="0"/>
      <p:bldP spid="887825" grpId="0"/>
      <p:bldP spid="887826" grpId="0" animBg="1"/>
      <p:bldP spid="887828" grpId="0"/>
      <p:bldP spid="887829" grpId="0" animBg="1"/>
      <p:bldP spid="887830" grpId="0" animBg="1"/>
      <p:bldP spid="887831" grpId="0"/>
      <p:bldP spid="887832" grpId="0" animBg="1"/>
      <p:bldP spid="887833" grpId="0"/>
      <p:bldP spid="887834" grpId="0"/>
      <p:bldP spid="887836" grpId="0" animBg="1"/>
      <p:bldP spid="887837" grpId="0"/>
      <p:bldP spid="8878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A61DE-0C21-F16D-E314-16589B21F51F}"/>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91EE4DCF-D540-6DF0-D845-0C875660DED8}"/>
              </a:ext>
            </a:extLst>
          </p:cNvPr>
          <p:cNvSpPr>
            <a:spLocks noGrp="1"/>
          </p:cNvSpPr>
          <p:nvPr>
            <p:ph type="ftr" sz="quarter" idx="11"/>
          </p:nvPr>
        </p:nvSpPr>
        <p:spPr>
          <a:xfrm>
            <a:off x="609601" y="6565104"/>
            <a:ext cx="6128030" cy="222436"/>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MuColl'25 | Colliders VS1</a:t>
            </a:r>
          </a:p>
        </p:txBody>
      </p:sp>
      <p:sp>
        <p:nvSpPr>
          <p:cNvPr id="6" name="Slide Number Placeholder 5">
            <a:extLst>
              <a:ext uri="{FF2B5EF4-FFF2-40B4-BE49-F238E27FC236}">
                <a16:creationId xmlns:a16="http://schemas.microsoft.com/office/drawing/2014/main" id="{A2CE31D1-7D5E-D5B2-2E3B-FBFFC536E452}"/>
              </a:ext>
            </a:extLst>
          </p:cNvPr>
          <p:cNvSpPr>
            <a:spLocks noGrp="1"/>
          </p:cNvSpPr>
          <p:nvPr>
            <p:ph type="sldNum" sz="quarter" idx="12"/>
          </p:nvPr>
        </p:nvSpPr>
        <p:spPr/>
        <p:txBody>
          <a:bodyPr/>
          <a:lstStyle/>
          <a:p>
            <a:fld id="{FB881E7D-5A17-EB4A-B013-04381A7C357D}" type="slidenum">
              <a:rPr lang="en-US" smtClean="0"/>
              <a:t>3</a:t>
            </a:fld>
            <a:endParaRPr lang="en-US"/>
          </a:p>
        </p:txBody>
      </p:sp>
      <p:sp>
        <p:nvSpPr>
          <p:cNvPr id="10" name="Title 9">
            <a:extLst>
              <a:ext uri="{FF2B5EF4-FFF2-40B4-BE49-F238E27FC236}">
                <a16:creationId xmlns:a16="http://schemas.microsoft.com/office/drawing/2014/main" id="{F7F256A0-D8F1-CE1B-A030-A63D1C452A6D}"/>
              </a:ext>
            </a:extLst>
          </p:cNvPr>
          <p:cNvSpPr>
            <a:spLocks noGrp="1"/>
          </p:cNvSpPr>
          <p:nvPr>
            <p:ph type="title"/>
          </p:nvPr>
        </p:nvSpPr>
        <p:spPr>
          <a:xfrm>
            <a:off x="0" y="-213936"/>
            <a:ext cx="9045701" cy="1261150"/>
          </a:xfrm>
        </p:spPr>
        <p:txBody>
          <a:bodyPr>
            <a:normAutofit fontScale="90000"/>
          </a:bodyPr>
          <a:lstStyle/>
          <a:p>
            <a:pPr algn="ctr"/>
            <a:r>
              <a:rPr lang="en-US" sz="4000" dirty="0">
                <a:solidFill>
                  <a:srgbClr val="003087"/>
                </a:solidFill>
              </a:rPr>
              <a:t>This School is </a:t>
            </a:r>
            <a:r>
              <a:rPr lang="en-US" sz="4000" dirty="0">
                <a:solidFill>
                  <a:srgbClr val="C00000"/>
                </a:solidFill>
              </a:rPr>
              <a:t>“Just About Concepts”</a:t>
            </a:r>
            <a:r>
              <a:rPr lang="en-US" sz="4000" dirty="0">
                <a:solidFill>
                  <a:schemeClr val="tx1"/>
                </a:solidFill>
              </a:rPr>
              <a:t> </a:t>
            </a:r>
          </a:p>
        </p:txBody>
      </p:sp>
      <p:sp>
        <p:nvSpPr>
          <p:cNvPr id="11" name="TextBox 10">
            <a:extLst>
              <a:ext uri="{FF2B5EF4-FFF2-40B4-BE49-F238E27FC236}">
                <a16:creationId xmlns:a16="http://schemas.microsoft.com/office/drawing/2014/main" id="{4031F8DC-6FC4-9452-31CA-34104C84A180}"/>
              </a:ext>
            </a:extLst>
          </p:cNvPr>
          <p:cNvSpPr txBox="1"/>
          <p:nvPr/>
        </p:nvSpPr>
        <p:spPr>
          <a:xfrm>
            <a:off x="325419" y="794308"/>
            <a:ext cx="8216847" cy="1323439"/>
          </a:xfrm>
          <a:prstGeom prst="rect">
            <a:avLst/>
          </a:prstGeom>
          <a:noFill/>
        </p:spPr>
        <p:txBody>
          <a:bodyPr wrap="square">
            <a:spAutoFit/>
          </a:bodyPr>
          <a:lstStyle/>
          <a:p>
            <a:r>
              <a:rPr lang="en-US" sz="3600" i="1" dirty="0">
                <a:solidFill>
                  <a:srgbClr val="1B13C3"/>
                </a:solidFill>
                <a:effectLst>
                  <a:outerShdw blurRad="38100" dist="38100" dir="2700000" algn="tl">
                    <a:srgbClr val="000000">
                      <a:alpha val="43137"/>
                    </a:srgbClr>
                  </a:outerShdw>
                </a:effectLst>
              </a:rPr>
              <a:t>…by no means even a comprehensive intro</a:t>
            </a:r>
            <a:endParaRPr lang="en-US" sz="3600" i="1" dirty="0">
              <a:solidFill>
                <a:srgbClr val="0070C0"/>
              </a:solidFill>
              <a:effectLst>
                <a:outerShdw blurRad="38100" dist="38100" dir="2700000" algn="tl">
                  <a:srgbClr val="000000">
                    <a:alpha val="43137"/>
                  </a:srgbClr>
                </a:outerShdw>
              </a:effectLst>
            </a:endParaRPr>
          </a:p>
          <a:p>
            <a:endParaRPr lang="en-US" sz="4400" dirty="0">
              <a:solidFill>
                <a:srgbClr val="0070C0"/>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05D8EA58-B5F8-E64E-DB2C-C3326CEC6FB9}"/>
              </a:ext>
            </a:extLst>
          </p:cNvPr>
          <p:cNvSpPr txBox="1"/>
          <p:nvPr/>
        </p:nvSpPr>
        <p:spPr>
          <a:xfrm>
            <a:off x="114300" y="1456027"/>
            <a:ext cx="6082105" cy="4401205"/>
          </a:xfrm>
          <a:prstGeom prst="rect">
            <a:avLst/>
          </a:prstGeom>
          <a:noFill/>
        </p:spPr>
        <p:txBody>
          <a:bodyPr wrap="square">
            <a:spAutoFit/>
          </a:bodyPr>
          <a:lstStyle/>
          <a:p>
            <a:r>
              <a:rPr lang="en-US" sz="4000" b="1" u="sng" dirty="0">
                <a:solidFill>
                  <a:srgbClr val="C00000"/>
                </a:solidFill>
                <a:effectLst>
                  <a:outerShdw blurRad="38100" dist="38100" dir="2700000" algn="tl">
                    <a:srgbClr val="000000">
                      <a:alpha val="43137"/>
                    </a:srgbClr>
                  </a:outerShdw>
                </a:effectLst>
              </a:rPr>
              <a:t>US PAS : </a:t>
            </a:r>
            <a:r>
              <a:rPr lang="en-US" sz="4000" u="sng" dirty="0">
                <a:solidFill>
                  <a:srgbClr val="C00000"/>
                </a:solidFill>
                <a:effectLst>
                  <a:outerShdw blurRad="38100" dist="38100" dir="2700000" algn="tl">
                    <a:srgbClr val="000000">
                      <a:alpha val="43137"/>
                    </a:srgbClr>
                  </a:outerShdw>
                </a:effectLst>
              </a:rPr>
              <a:t>US Particle Accelerator School </a:t>
            </a:r>
          </a:p>
          <a:p>
            <a:r>
              <a:rPr lang="en-US" sz="4000" dirty="0">
                <a:solidFill>
                  <a:srgbClr val="0070C0"/>
                </a:solidFill>
                <a:effectLst>
                  <a:outerShdw blurRad="38100" dist="38100" dir="2700000" algn="tl">
                    <a:srgbClr val="000000">
                      <a:alpha val="43137"/>
                    </a:srgbClr>
                  </a:outerShdw>
                </a:effectLst>
                <a:hlinkClick r:id="rId2"/>
              </a:rPr>
              <a:t>https://uspas.fnal.gov/</a:t>
            </a:r>
            <a:endParaRPr lang="en-US" sz="4000" dirty="0">
              <a:solidFill>
                <a:srgbClr val="0070C0"/>
              </a:solidFill>
              <a:effectLst>
                <a:outerShdw blurRad="38100" dist="38100" dir="2700000" algn="tl">
                  <a:srgbClr val="000000">
                    <a:alpha val="43137"/>
                  </a:srgbClr>
                </a:outerShdw>
              </a:effectLst>
            </a:endParaRPr>
          </a:p>
          <a:p>
            <a:endParaRPr lang="en-US" sz="3200" dirty="0">
              <a:solidFill>
                <a:srgbClr val="0070C0"/>
              </a:solidFill>
              <a:effectLst>
                <a:outerShdw blurRad="38100" dist="38100" dir="2700000" algn="tl">
                  <a:srgbClr val="000000">
                    <a:alpha val="43137"/>
                  </a:srgbClr>
                </a:outerShdw>
              </a:effectLst>
            </a:endParaRPr>
          </a:p>
          <a:p>
            <a:r>
              <a:rPr lang="en-US" sz="4000" b="1" u="sng" dirty="0">
                <a:solidFill>
                  <a:srgbClr val="C00000"/>
                </a:solidFill>
                <a:effectLst>
                  <a:outerShdw blurRad="38100" dist="38100" dir="2700000" algn="tl">
                    <a:srgbClr val="000000">
                      <a:alpha val="43137"/>
                    </a:srgbClr>
                  </a:outerShdw>
                </a:effectLst>
              </a:rPr>
              <a:t>CAS: </a:t>
            </a:r>
            <a:r>
              <a:rPr lang="en-US" sz="4000" u="sng" dirty="0">
                <a:solidFill>
                  <a:srgbClr val="C00000"/>
                </a:solidFill>
                <a:effectLst>
                  <a:outerShdw blurRad="38100" dist="38100" dir="2700000" algn="tl">
                    <a:srgbClr val="000000">
                      <a:alpha val="43137"/>
                    </a:srgbClr>
                  </a:outerShdw>
                </a:effectLst>
              </a:rPr>
              <a:t>CERN Accelerator School</a:t>
            </a:r>
            <a:r>
              <a:rPr lang="en-US" sz="4000" dirty="0">
                <a:solidFill>
                  <a:srgbClr val="0070C0"/>
                </a:solidFill>
                <a:effectLst>
                  <a:outerShdw blurRad="38100" dist="38100" dir="2700000" algn="tl">
                    <a:srgbClr val="000000">
                      <a:alpha val="43137"/>
                    </a:srgbClr>
                  </a:outerShdw>
                </a:effectLst>
              </a:rPr>
              <a:t>	</a:t>
            </a:r>
          </a:p>
          <a:p>
            <a:r>
              <a:rPr lang="en-US" sz="4000" dirty="0">
                <a:effectLst>
                  <a:outerShdw blurRad="38100" dist="38100" dir="2700000" algn="tl">
                    <a:srgbClr val="000000">
                      <a:alpha val="43137"/>
                    </a:srgbClr>
                  </a:outerShdw>
                </a:effectLst>
                <a:hlinkClick r:id="rId3"/>
              </a:rPr>
              <a:t>https://cas.web.cern.ch/</a:t>
            </a:r>
            <a:r>
              <a:rPr lang="en-US" sz="4000" dirty="0">
                <a:effectLst>
                  <a:outerShdw blurRad="38100" dist="38100" dir="2700000" algn="tl">
                    <a:srgbClr val="000000">
                      <a:alpha val="43137"/>
                    </a:srgbClr>
                  </a:outerShdw>
                </a:effectLst>
              </a:rPr>
              <a:t> </a:t>
            </a:r>
          </a:p>
        </p:txBody>
      </p:sp>
      <p:sp>
        <p:nvSpPr>
          <p:cNvPr id="2" name="TextBox 1">
            <a:extLst>
              <a:ext uri="{FF2B5EF4-FFF2-40B4-BE49-F238E27FC236}">
                <a16:creationId xmlns:a16="http://schemas.microsoft.com/office/drawing/2014/main" id="{686EFD33-EBC1-8163-ABB5-4B71F50798CE}"/>
              </a:ext>
            </a:extLst>
          </p:cNvPr>
          <p:cNvSpPr txBox="1"/>
          <p:nvPr/>
        </p:nvSpPr>
        <p:spPr>
          <a:xfrm>
            <a:off x="89725" y="5719674"/>
            <a:ext cx="8866250" cy="1200329"/>
          </a:xfrm>
          <a:prstGeom prst="rect">
            <a:avLst/>
          </a:prstGeom>
          <a:solidFill>
            <a:schemeClr val="accent1">
              <a:lumMod val="20000"/>
              <a:lumOff val="80000"/>
            </a:schemeClr>
          </a:solidFill>
        </p:spPr>
        <p:txBody>
          <a:bodyPr wrap="square">
            <a:spAutoFit/>
          </a:bodyPr>
          <a:lstStyle/>
          <a:p>
            <a:r>
              <a:rPr lang="en-US" sz="3600" b="1" dirty="0">
                <a:solidFill>
                  <a:srgbClr val="C00000"/>
                </a:solidFill>
                <a:effectLst>
                  <a:outerShdw blurRad="38100" dist="38100" dir="2700000" algn="tl">
                    <a:srgbClr val="000000">
                      <a:alpha val="43137"/>
                    </a:srgbClr>
                  </a:outerShdw>
                </a:effectLst>
              </a:rPr>
              <a:t>Even better: </a:t>
            </a:r>
            <a:r>
              <a:rPr lang="en-US" sz="3600" b="1" dirty="0">
                <a:solidFill>
                  <a:schemeClr val="accent6"/>
                </a:solidFill>
                <a:effectLst>
                  <a:outerShdw blurRad="38100" dist="38100" dir="2700000" algn="tl">
                    <a:srgbClr val="000000">
                      <a:alpha val="43137"/>
                    </a:srgbClr>
                  </a:outerShdw>
                </a:effectLst>
              </a:rPr>
              <a:t>sign up for undergrad/grad programs in accelerators (&gt;10 in the US Univ.) </a:t>
            </a:r>
            <a:endParaRPr lang="en-US" sz="3600" dirty="0">
              <a:solidFill>
                <a:schemeClr val="accent6"/>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E2088BF2-0701-E537-9EA2-87C13EE4A0DC}"/>
              </a:ext>
            </a:extLst>
          </p:cNvPr>
          <p:cNvPicPr>
            <a:picLocks noChangeAspect="1"/>
          </p:cNvPicPr>
          <p:nvPr/>
        </p:nvPicPr>
        <p:blipFill>
          <a:blip r:embed="rId4"/>
          <a:stretch>
            <a:fillRect/>
          </a:stretch>
        </p:blipFill>
        <p:spPr>
          <a:xfrm>
            <a:off x="4991548" y="1456027"/>
            <a:ext cx="4065304" cy="1965370"/>
          </a:xfrm>
          <a:prstGeom prst="rect">
            <a:avLst/>
          </a:prstGeom>
        </p:spPr>
      </p:pic>
      <p:pic>
        <p:nvPicPr>
          <p:cNvPr id="8" name="Picture 7" descr="A close-up of a mobile&#10;&#10;AI-generated content may be incorrect.">
            <a:extLst>
              <a:ext uri="{FF2B5EF4-FFF2-40B4-BE49-F238E27FC236}">
                <a16:creationId xmlns:a16="http://schemas.microsoft.com/office/drawing/2014/main" id="{88733D63-8D88-C250-968C-77A3A926D863}"/>
              </a:ext>
            </a:extLst>
          </p:cNvPr>
          <p:cNvPicPr>
            <a:picLocks noChangeAspect="1"/>
          </p:cNvPicPr>
          <p:nvPr/>
        </p:nvPicPr>
        <p:blipFill>
          <a:blip r:embed="rId5"/>
          <a:stretch>
            <a:fillRect/>
          </a:stretch>
        </p:blipFill>
        <p:spPr>
          <a:xfrm>
            <a:off x="5444948" y="3656629"/>
            <a:ext cx="3511027" cy="2174191"/>
          </a:xfrm>
          <a:prstGeom prst="rect">
            <a:avLst/>
          </a:prstGeom>
        </p:spPr>
      </p:pic>
    </p:spTree>
    <p:extLst>
      <p:ext uri="{BB962C8B-B14F-4D97-AF65-F5344CB8AC3E}">
        <p14:creationId xmlns:p14="http://schemas.microsoft.com/office/powerpoint/2010/main" val="3854466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06850" name="Rectangle 2"/>
          <p:cNvSpPr>
            <a:spLocks noGrp="1" noChangeArrowheads="1"/>
          </p:cNvSpPr>
          <p:nvPr>
            <p:ph type="title"/>
          </p:nvPr>
        </p:nvSpPr>
        <p:spPr>
          <a:xfrm>
            <a:off x="900113" y="112713"/>
            <a:ext cx="7769225" cy="765175"/>
          </a:xfrm>
        </p:spPr>
        <p:txBody>
          <a:bodyPr/>
          <a:lstStyle/>
          <a:p>
            <a:pPr eaLnBrk="1" hangingPunct="1">
              <a:defRPr/>
            </a:pPr>
            <a:r>
              <a:rPr lang="en-US" sz="3200" dirty="0"/>
              <a:t>Longitudinal Motion: Phase Stability</a:t>
            </a:r>
          </a:p>
        </p:txBody>
      </p:sp>
      <p:sp>
        <p:nvSpPr>
          <p:cNvPr id="9232" name="Freeform 15"/>
          <p:cNvSpPr>
            <a:spLocks/>
          </p:cNvSpPr>
          <p:nvPr/>
        </p:nvSpPr>
        <p:spPr bwMode="auto">
          <a:xfrm flipV="1">
            <a:off x="2394857" y="3599511"/>
            <a:ext cx="3390900" cy="2057400"/>
          </a:xfrm>
          <a:custGeom>
            <a:avLst/>
            <a:gdLst>
              <a:gd name="T0" fmla="*/ 0 w 2136"/>
              <a:gd name="T1" fmla="*/ 892328 h 1305"/>
              <a:gd name="T2" fmla="*/ 1079500 w 2136"/>
              <a:gd name="T3" fmla="*/ 1929699 h 1305"/>
              <a:gd name="T4" fmla="*/ 2362200 w 2136"/>
              <a:gd name="T5" fmla="*/ 126124 h 1305"/>
              <a:gd name="T6" fmla="*/ 3390900 w 2136"/>
              <a:gd name="T7" fmla="*/ 1177684 h 1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6" h="1305">
                <a:moveTo>
                  <a:pt x="0" y="566"/>
                </a:moveTo>
                <a:cubicBezTo>
                  <a:pt x="112" y="675"/>
                  <a:pt x="432" y="1305"/>
                  <a:pt x="680" y="1224"/>
                </a:cubicBezTo>
                <a:cubicBezTo>
                  <a:pt x="928" y="1143"/>
                  <a:pt x="1245" y="160"/>
                  <a:pt x="1488" y="80"/>
                </a:cubicBezTo>
                <a:cubicBezTo>
                  <a:pt x="1731" y="0"/>
                  <a:pt x="2001" y="608"/>
                  <a:pt x="2136" y="747"/>
                </a:cubicBezTo>
              </a:path>
            </a:pathLst>
          </a:custGeom>
          <a:noFill/>
          <a:ln w="9525" cap="flat" cmpd="sng">
            <a:solidFill>
              <a:srgbClr val="CC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3" name="Line 16"/>
          <p:cNvSpPr>
            <a:spLocks noChangeShapeType="1"/>
          </p:cNvSpPr>
          <p:nvPr/>
        </p:nvSpPr>
        <p:spPr bwMode="auto">
          <a:xfrm>
            <a:off x="2394857" y="4666311"/>
            <a:ext cx="396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4" name="Line 17"/>
          <p:cNvSpPr>
            <a:spLocks noChangeShapeType="1"/>
          </p:cNvSpPr>
          <p:nvPr/>
        </p:nvSpPr>
        <p:spPr bwMode="auto">
          <a:xfrm>
            <a:off x="2623457" y="3066111"/>
            <a:ext cx="0" cy="2667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9235" name="Object 18"/>
          <p:cNvGraphicFramePr>
            <a:graphicFrameLocks noChangeAspect="1"/>
          </p:cNvGraphicFramePr>
          <p:nvPr>
            <p:extLst>
              <p:ext uri="{D42A27DB-BD31-4B8C-83A1-F6EECF244321}">
                <p14:modId xmlns:p14="http://schemas.microsoft.com/office/powerpoint/2010/main" val="4133356004"/>
              </p:ext>
            </p:extLst>
          </p:nvPr>
        </p:nvGraphicFramePr>
        <p:xfrm>
          <a:off x="2699657" y="3066111"/>
          <a:ext cx="533400" cy="355600"/>
        </p:xfrm>
        <a:graphic>
          <a:graphicData uri="http://schemas.openxmlformats.org/presentationml/2006/ole">
            <mc:AlternateContent xmlns:mc="http://schemas.openxmlformats.org/markup-compatibility/2006">
              <mc:Choice xmlns:v="urn:schemas-microsoft-com:vml" Requires="v">
                <p:oleObj name="Equation" r:id="rId2" imgW="304536" imgH="203024" progId="Equation.3">
                  <p:embed/>
                </p:oleObj>
              </mc:Choice>
              <mc:Fallback>
                <p:oleObj name="Equation" r:id="rId2" imgW="304536" imgH="203024"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657" y="3066111"/>
                        <a:ext cx="533400" cy="35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236" name="Object 19"/>
          <p:cNvGraphicFramePr>
            <a:graphicFrameLocks noChangeAspect="1"/>
          </p:cNvGraphicFramePr>
          <p:nvPr>
            <p:extLst>
              <p:ext uri="{D42A27DB-BD31-4B8C-83A1-F6EECF244321}">
                <p14:modId xmlns:p14="http://schemas.microsoft.com/office/powerpoint/2010/main" val="901942563"/>
              </p:ext>
            </p:extLst>
          </p:nvPr>
        </p:nvGraphicFramePr>
        <p:xfrm>
          <a:off x="6052457" y="4742511"/>
          <a:ext cx="155575" cy="266700"/>
        </p:xfrm>
        <a:graphic>
          <a:graphicData uri="http://schemas.openxmlformats.org/presentationml/2006/ole">
            <mc:AlternateContent xmlns:mc="http://schemas.openxmlformats.org/markup-compatibility/2006">
              <mc:Choice xmlns:v="urn:schemas-microsoft-com:vml" Requires="v">
                <p:oleObj name="Equation" r:id="rId4" imgW="88746" imgH="152136" progId="Equation.3">
                  <p:embed/>
                </p:oleObj>
              </mc:Choice>
              <mc:Fallback>
                <p:oleObj name="Equation" r:id="rId4" imgW="88746" imgH="152136"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2457" y="4742511"/>
                        <a:ext cx="155575"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37" name="Oval 20"/>
          <p:cNvSpPr>
            <a:spLocks noChangeArrowheads="1"/>
          </p:cNvSpPr>
          <p:nvPr/>
        </p:nvSpPr>
        <p:spPr bwMode="auto">
          <a:xfrm>
            <a:off x="3842657" y="4209111"/>
            <a:ext cx="152400" cy="152400"/>
          </a:xfrm>
          <a:prstGeom prst="ellipse">
            <a:avLst/>
          </a:prstGeom>
          <a:solidFill>
            <a:srgbClr val="009900"/>
          </a:soli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endParaRPr lang="en-US" altLang="en-US"/>
          </a:p>
        </p:txBody>
      </p:sp>
      <p:sp>
        <p:nvSpPr>
          <p:cNvPr id="9238" name="Line 21"/>
          <p:cNvSpPr>
            <a:spLocks noChangeShapeType="1"/>
          </p:cNvSpPr>
          <p:nvPr/>
        </p:nvSpPr>
        <p:spPr bwMode="auto">
          <a:xfrm flipH="1" flipV="1">
            <a:off x="3766457" y="3828111"/>
            <a:ext cx="152400" cy="228600"/>
          </a:xfrm>
          <a:prstGeom prst="line">
            <a:avLst/>
          </a:prstGeom>
          <a:noFill/>
          <a:ln w="952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9" name="Line 22"/>
          <p:cNvSpPr>
            <a:spLocks noChangeShapeType="1"/>
          </p:cNvSpPr>
          <p:nvPr/>
        </p:nvSpPr>
        <p:spPr bwMode="auto">
          <a:xfrm>
            <a:off x="4071257" y="4285311"/>
            <a:ext cx="152400" cy="228600"/>
          </a:xfrm>
          <a:prstGeom prst="line">
            <a:avLst/>
          </a:prstGeom>
          <a:noFill/>
          <a:ln w="952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40" name="Text Box 23"/>
          <p:cNvSpPr txBox="1">
            <a:spLocks noChangeArrowheads="1"/>
          </p:cNvSpPr>
          <p:nvPr/>
        </p:nvSpPr>
        <p:spPr bwMode="auto">
          <a:xfrm>
            <a:off x="2928257" y="4818711"/>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50000"/>
              </a:spcBef>
            </a:pPr>
            <a:r>
              <a:rPr lang="en-US" altLang="en-US" sz="1400"/>
              <a:t>Nominal Energy</a:t>
            </a:r>
          </a:p>
        </p:txBody>
      </p:sp>
      <p:sp>
        <p:nvSpPr>
          <p:cNvPr id="9241" name="Text Box 24"/>
          <p:cNvSpPr txBox="1">
            <a:spLocks noChangeArrowheads="1"/>
          </p:cNvSpPr>
          <p:nvPr/>
        </p:nvSpPr>
        <p:spPr bwMode="auto">
          <a:xfrm>
            <a:off x="4452257" y="3218511"/>
            <a:ext cx="14478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50000"/>
              </a:spcBef>
            </a:pPr>
            <a:r>
              <a:rPr lang="en-US" altLang="en-US" sz="1400" dirty="0"/>
              <a:t>Particles with lower E arrive </a:t>
            </a:r>
            <a:r>
              <a:rPr lang="en-US" altLang="en-US" sz="1400" i="1" dirty="0"/>
              <a:t>earlier</a:t>
            </a:r>
            <a:r>
              <a:rPr lang="en-US" altLang="en-US" sz="1400" dirty="0"/>
              <a:t> and see greater V.</a:t>
            </a:r>
          </a:p>
        </p:txBody>
      </p:sp>
      <p:sp>
        <p:nvSpPr>
          <p:cNvPr id="9242" name="Line 25"/>
          <p:cNvSpPr>
            <a:spLocks noChangeShapeType="1"/>
          </p:cNvSpPr>
          <p:nvPr/>
        </p:nvSpPr>
        <p:spPr bwMode="auto">
          <a:xfrm flipH="1">
            <a:off x="4071257" y="3828111"/>
            <a:ext cx="3810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43" name="Line 26"/>
          <p:cNvSpPr>
            <a:spLocks noChangeShapeType="1"/>
          </p:cNvSpPr>
          <p:nvPr/>
        </p:nvSpPr>
        <p:spPr bwMode="auto">
          <a:xfrm flipV="1">
            <a:off x="3614057" y="4437711"/>
            <a:ext cx="228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44" name="Text Box 27"/>
          <p:cNvSpPr txBox="1">
            <a:spLocks noChangeArrowheads="1"/>
          </p:cNvSpPr>
          <p:nvPr/>
        </p:nvSpPr>
        <p:spPr bwMode="auto">
          <a:xfrm>
            <a:off x="228600" y="865009"/>
            <a:ext cx="89154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50000"/>
              </a:spcBef>
            </a:pPr>
            <a:r>
              <a:rPr lang="en-US" altLang="en-US" sz="2400" dirty="0">
                <a:latin typeface="+mn-lt"/>
              </a:rPr>
              <a:t>Particles are typically accelerated by radiofrequency (“RF”) structures.  Stability depends on particle arrival time relative to the RF phase. Note: the speed is </a:t>
            </a:r>
            <a:r>
              <a:rPr lang="en-US" altLang="en-US" sz="2400" dirty="0">
                <a:solidFill>
                  <a:srgbClr val="C00000"/>
                </a:solidFill>
                <a:latin typeface="+mn-lt"/>
              </a:rPr>
              <a:t>fixed</a:t>
            </a:r>
            <a:r>
              <a:rPr lang="en-US" altLang="en-US" sz="2400" dirty="0">
                <a:latin typeface="+mn-lt"/>
              </a:rPr>
              <a:t> = speed of light , so time of arrival depends only on the energy (in the bunch – energy deviation </a:t>
            </a:r>
            <a:r>
              <a:rPr lang="en-US" altLang="en-US" sz="2400" dirty="0" err="1">
                <a:latin typeface="+mn-lt"/>
              </a:rPr>
              <a:t>wrt</a:t>
            </a:r>
            <a:r>
              <a:rPr lang="en-US" altLang="en-US" sz="2400" dirty="0">
                <a:latin typeface="+mn-lt"/>
              </a:rPr>
              <a:t> “reference central particle”) </a:t>
            </a:r>
          </a:p>
        </p:txBody>
      </p:sp>
      <p:sp>
        <p:nvSpPr>
          <p:cNvPr id="3" name="Slide Number Placeholder 2"/>
          <p:cNvSpPr>
            <a:spLocks noGrp="1"/>
          </p:cNvSpPr>
          <p:nvPr>
            <p:ph type="sldNum" sz="quarter" idx="10"/>
          </p:nvPr>
        </p:nvSpPr>
        <p:spPr/>
        <p:txBody>
          <a:bodyPr/>
          <a:lstStyle/>
          <a:p>
            <a:pPr>
              <a:defRPr/>
            </a:pPr>
            <a:fld id="{C5A5C3B2-2713-40BA-92CF-ECD67616E0CD}" type="slidenum">
              <a:rPr lang="en-US" smtClean="0"/>
              <a:pPr>
                <a:defRPr/>
              </a:pPr>
              <a:t>30</a:t>
            </a:fld>
            <a:endParaRPr lang="en-US"/>
          </a:p>
        </p:txBody>
      </p:sp>
      <p:sp>
        <p:nvSpPr>
          <p:cNvPr id="19" name="TextBox 18">
            <a:extLst>
              <a:ext uri="{FF2B5EF4-FFF2-40B4-BE49-F238E27FC236}">
                <a16:creationId xmlns:a16="http://schemas.microsoft.com/office/drawing/2014/main" id="{45E38DED-7746-43C5-BCCE-6A39787A1238}"/>
              </a:ext>
            </a:extLst>
          </p:cNvPr>
          <p:cNvSpPr txBox="1"/>
          <p:nvPr/>
        </p:nvSpPr>
        <p:spPr>
          <a:xfrm>
            <a:off x="5259859" y="5762158"/>
            <a:ext cx="4572000" cy="461665"/>
          </a:xfrm>
          <a:prstGeom prst="rect">
            <a:avLst/>
          </a:prstGeom>
          <a:noFill/>
        </p:spPr>
        <p:txBody>
          <a:bodyPr wrap="square">
            <a:spAutoFit/>
          </a:bodyPr>
          <a:lstStyle/>
          <a:p>
            <a:r>
              <a:rPr lang="en-US" altLang="en-US" sz="2400" dirty="0">
                <a:solidFill>
                  <a:srgbClr val="C00000"/>
                </a:solidFill>
                <a:highlight>
                  <a:srgbClr val="FFFF00"/>
                </a:highlight>
              </a:rPr>
              <a:t>see Jeff’s lecture  </a:t>
            </a:r>
            <a:endParaRPr lang="en-US" dirty="0">
              <a:solidFill>
                <a:srgbClr val="C00000"/>
              </a:solidFill>
              <a:highlight>
                <a:srgbClr val="FFFF00"/>
              </a:highlight>
            </a:endParaRPr>
          </a:p>
        </p:txBody>
      </p:sp>
    </p:spTree>
    <p:extLst>
      <p:ext uri="{BB962C8B-B14F-4D97-AF65-F5344CB8AC3E}">
        <p14:creationId xmlns:p14="http://schemas.microsoft.com/office/powerpoint/2010/main" val="1937642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65" y="68752"/>
            <a:ext cx="8686800" cy="641739"/>
          </a:xfrm>
        </p:spPr>
        <p:txBody>
          <a:bodyPr/>
          <a:lstStyle/>
          <a:p>
            <a:r>
              <a:rPr lang="en-US" sz="3600" dirty="0"/>
              <a:t>Example: LHC</a:t>
            </a:r>
          </a:p>
        </p:txBody>
      </p:sp>
      <p:sp>
        <p:nvSpPr>
          <p:cNvPr id="5" name="Footer Placeholder 4"/>
          <p:cNvSpPr>
            <a:spLocks noGrp="1"/>
          </p:cNvSpPr>
          <p:nvPr>
            <p:ph type="ftr" sz="quarter" idx="11"/>
          </p:nvPr>
        </p:nvSpPr>
        <p:spPr/>
        <p:txBody>
          <a:bodyPr/>
          <a:lstStyle/>
          <a:p>
            <a:pPr>
              <a:defRPr/>
            </a:pPr>
            <a:r>
              <a:rPr lang="en-US"/>
              <a:t>MuColl'25 | Colliders VS1</a:t>
            </a:r>
            <a:endParaRPr lang="en-US" b="1"/>
          </a:p>
        </p:txBody>
      </p:sp>
      <p:sp>
        <p:nvSpPr>
          <p:cNvPr id="8" name="TextBox 7"/>
          <p:cNvSpPr txBox="1"/>
          <p:nvPr/>
        </p:nvSpPr>
        <p:spPr>
          <a:xfrm>
            <a:off x="3220815" y="99799"/>
            <a:ext cx="5825883" cy="1323439"/>
          </a:xfrm>
          <a:prstGeom prst="rect">
            <a:avLst/>
          </a:prstGeom>
          <a:noFill/>
        </p:spPr>
        <p:txBody>
          <a:bodyPr wrap="square" rtlCol="0">
            <a:spAutoFit/>
          </a:bodyPr>
          <a:lstStyle/>
          <a:p>
            <a:r>
              <a:rPr lang="en-US" dirty="0">
                <a:solidFill>
                  <a:srgbClr val="000000"/>
                </a:solidFill>
                <a:effectLst>
                  <a:outerShdw blurRad="38100" dist="38100" dir="2700000" algn="tl">
                    <a:srgbClr val="000000">
                      <a:alpha val="43137"/>
                    </a:srgbClr>
                  </a:outerShdw>
                </a:effectLst>
                <a:latin typeface="+mn-lt"/>
              </a:rPr>
              <a:t>RF Frequency 400 MHz </a:t>
            </a:r>
          </a:p>
          <a:p>
            <a:r>
              <a:rPr lang="en-US" sz="2000" dirty="0">
                <a:solidFill>
                  <a:srgbClr val="000000"/>
                </a:solidFill>
                <a:latin typeface="+mn-lt"/>
              </a:rPr>
              <a:t>(</a:t>
            </a:r>
            <a:r>
              <a:rPr lang="en-US" sz="2000" dirty="0"/>
              <a:t>35640 times revolution frequency</a:t>
            </a:r>
            <a:r>
              <a:rPr lang="en-US" sz="2000" dirty="0">
                <a:solidFill>
                  <a:srgbClr val="000000"/>
                </a:solidFill>
                <a:latin typeface="+mn-lt"/>
              </a:rPr>
              <a:t>) </a:t>
            </a:r>
          </a:p>
          <a:p>
            <a:pPr marL="285750" indent="-115888">
              <a:buFont typeface="Arial"/>
              <a:buChar char="•"/>
            </a:pPr>
            <a:r>
              <a:rPr lang="en-US" sz="1800" dirty="0">
                <a:solidFill>
                  <a:srgbClr val="C00000"/>
                </a:solidFill>
                <a:latin typeface="+mn-lt"/>
              </a:rPr>
              <a:t>RF Voltage =  8 cavities x 2 MV = 16 MV / turn (max) </a:t>
            </a:r>
          </a:p>
          <a:p>
            <a:pPr marL="169862"/>
            <a:endParaRPr lang="en-US" sz="1800" dirty="0">
              <a:solidFill>
                <a:srgbClr val="C00000"/>
              </a:solidFill>
              <a:latin typeface="+mn-lt"/>
            </a:endParaRPr>
          </a:p>
        </p:txBody>
      </p:sp>
      <p:sp>
        <p:nvSpPr>
          <p:cNvPr id="11" name="TextBox 10"/>
          <p:cNvSpPr txBox="1"/>
          <p:nvPr/>
        </p:nvSpPr>
        <p:spPr>
          <a:xfrm>
            <a:off x="321264" y="1173712"/>
            <a:ext cx="8754642" cy="523220"/>
          </a:xfrm>
          <a:prstGeom prst="rect">
            <a:avLst/>
          </a:prstGeom>
          <a:noFill/>
        </p:spPr>
        <p:txBody>
          <a:bodyPr wrap="square" rtlCol="0">
            <a:spAutoFit/>
          </a:bodyPr>
          <a:lstStyle/>
          <a:p>
            <a:r>
              <a:rPr lang="en-US" sz="2800" dirty="0">
                <a:solidFill>
                  <a:srgbClr val="000000"/>
                </a:solidFill>
                <a:latin typeface="+mn-lt"/>
              </a:rPr>
              <a:t>In collisions </a:t>
            </a:r>
            <a:r>
              <a:rPr lang="en-US" sz="2800" dirty="0" err="1">
                <a:solidFill>
                  <a:srgbClr val="C00000"/>
                </a:solidFill>
                <a:effectLst>
                  <a:outerShdw blurRad="38100" dist="38100" dir="2700000" algn="tl">
                    <a:srgbClr val="000000">
                      <a:alpha val="43137"/>
                    </a:srgbClr>
                  </a:outerShdw>
                </a:effectLst>
                <a:latin typeface="+mn-lt"/>
              </a:rPr>
              <a:t>dE</a:t>
            </a:r>
            <a:r>
              <a:rPr lang="en-US" sz="2800" dirty="0">
                <a:solidFill>
                  <a:srgbClr val="C00000"/>
                </a:solidFill>
                <a:effectLst>
                  <a:outerShdw blurRad="38100" dist="38100" dir="2700000" algn="tl">
                    <a:srgbClr val="000000">
                      <a:alpha val="43137"/>
                    </a:srgbClr>
                  </a:outerShdw>
                </a:effectLst>
                <a:latin typeface="+mn-lt"/>
              </a:rPr>
              <a:t>/</a:t>
            </a:r>
            <a:r>
              <a:rPr lang="en-US" sz="2800" dirty="0" err="1">
                <a:solidFill>
                  <a:srgbClr val="C00000"/>
                </a:solidFill>
                <a:effectLst>
                  <a:outerShdw blurRad="38100" dist="38100" dir="2700000" algn="tl">
                    <a:srgbClr val="000000">
                      <a:alpha val="43137"/>
                    </a:srgbClr>
                  </a:outerShdw>
                </a:effectLst>
                <a:latin typeface="+mn-lt"/>
              </a:rPr>
              <a:t>dn</a:t>
            </a:r>
            <a:r>
              <a:rPr lang="en-US" sz="2800" dirty="0">
                <a:solidFill>
                  <a:srgbClr val="C00000"/>
                </a:solidFill>
                <a:effectLst>
                  <a:outerShdw blurRad="38100" dist="38100" dir="2700000" algn="tl">
                    <a:srgbClr val="000000">
                      <a:alpha val="43137"/>
                    </a:srgbClr>
                  </a:outerShdw>
                </a:effectLst>
                <a:latin typeface="+mn-lt"/>
              </a:rPr>
              <a:t>= 0 V/</a:t>
            </a:r>
            <a:r>
              <a:rPr lang="en-US" sz="2800">
                <a:solidFill>
                  <a:srgbClr val="C00000"/>
                </a:solidFill>
                <a:effectLst>
                  <a:outerShdw blurRad="38100" dist="38100" dir="2700000" algn="tl">
                    <a:srgbClr val="000000">
                      <a:alpha val="43137"/>
                    </a:srgbClr>
                  </a:outerShdw>
                </a:effectLst>
                <a:latin typeface="+mn-lt"/>
              </a:rPr>
              <a:t>turn </a:t>
            </a:r>
            <a:r>
              <a:rPr lang="en-US" sz="2800">
                <a:solidFill>
                  <a:srgbClr val="C00000"/>
                </a:solidFill>
                <a:latin typeface="+mn-lt"/>
              </a:rPr>
              <a:t>(synchronouse </a:t>
            </a:r>
            <a:r>
              <a:rPr lang="en-US" sz="2800" dirty="0">
                <a:solidFill>
                  <a:srgbClr val="C00000"/>
                </a:solidFill>
                <a:latin typeface="+mn-lt"/>
              </a:rPr>
              <a:t>phase ~0) </a:t>
            </a:r>
          </a:p>
        </p:txBody>
      </p:sp>
      <p:pic>
        <p:nvPicPr>
          <p:cNvPr id="7" name="Content Placeholder 6"/>
          <p:cNvPicPr>
            <a:picLocks noGrp="1" noChangeAspect="1"/>
          </p:cNvPicPr>
          <p:nvPr>
            <p:ph idx="1"/>
          </p:nvPr>
        </p:nvPicPr>
        <p:blipFill>
          <a:blip r:embed="rId3"/>
          <a:stretch>
            <a:fillRect/>
          </a:stretch>
        </p:blipFill>
        <p:spPr>
          <a:xfrm>
            <a:off x="83051" y="2267683"/>
            <a:ext cx="8992855" cy="4590317"/>
          </a:xfrm>
          <a:prstGeom prst="rect">
            <a:avLst/>
          </a:prstGeom>
        </p:spPr>
      </p:pic>
      <p:sp>
        <p:nvSpPr>
          <p:cNvPr id="10" name="Oval 9"/>
          <p:cNvSpPr/>
          <p:nvPr/>
        </p:nvSpPr>
        <p:spPr>
          <a:xfrm>
            <a:off x="3623968" y="4081071"/>
            <a:ext cx="1445344" cy="795347"/>
          </a:xfrm>
          <a:prstGeom prst="ellipse">
            <a:avLst/>
          </a:prstGeom>
          <a:noFill/>
          <a:ln w="2222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21264" y="1695753"/>
            <a:ext cx="8665420" cy="830997"/>
          </a:xfrm>
          <a:prstGeom prst="rect">
            <a:avLst/>
          </a:prstGeom>
          <a:noFill/>
        </p:spPr>
        <p:txBody>
          <a:bodyPr wrap="square" rtlCol="0">
            <a:spAutoFit/>
          </a:bodyPr>
          <a:lstStyle/>
          <a:p>
            <a:r>
              <a:rPr lang="en-US" dirty="0">
                <a:solidFill>
                  <a:srgbClr val="1D40A3"/>
                </a:solidFill>
                <a:effectLst>
                  <a:outerShdw blurRad="38100" dist="38100" dir="2700000" algn="tl">
                    <a:srgbClr val="000000">
                      <a:alpha val="43137"/>
                    </a:srgbClr>
                  </a:outerShdw>
                </a:effectLst>
                <a:latin typeface="+mn-lt"/>
              </a:rPr>
              <a:t>Slow energy-position oscillations (23 Hz or ~500 turns) 	</a:t>
            </a:r>
          </a:p>
          <a:p>
            <a:r>
              <a:rPr lang="en-US" dirty="0" err="1">
                <a:solidFill>
                  <a:srgbClr val="C00000"/>
                </a:solidFill>
                <a:effectLst>
                  <a:outerShdw blurRad="38100" dist="38100" dir="2700000" algn="tl">
                    <a:srgbClr val="000000">
                      <a:alpha val="43137"/>
                    </a:srgbClr>
                  </a:outerShdw>
                </a:effectLst>
                <a:latin typeface="+mn-lt"/>
              </a:rPr>
              <a:t>rms</a:t>
            </a:r>
            <a:r>
              <a:rPr lang="en-US" dirty="0">
                <a:solidFill>
                  <a:srgbClr val="C00000"/>
                </a:solidFill>
                <a:effectLst>
                  <a:outerShdw blurRad="38100" dist="38100" dir="2700000" algn="tl">
                    <a:srgbClr val="000000">
                      <a:alpha val="43137"/>
                    </a:srgbClr>
                  </a:outerShdw>
                </a:effectLst>
                <a:latin typeface="+mn-lt"/>
              </a:rPr>
              <a:t> energy spread 1.3e-4 (1GeV)   </a:t>
            </a:r>
            <a:r>
              <a:rPr lang="en-US" dirty="0" err="1">
                <a:solidFill>
                  <a:srgbClr val="C00000"/>
                </a:solidFill>
                <a:effectLst>
                  <a:outerShdw blurRad="38100" dist="38100" dir="2700000" algn="tl">
                    <a:srgbClr val="000000">
                      <a:alpha val="43137"/>
                    </a:srgbClr>
                  </a:outerShdw>
                </a:effectLst>
                <a:latin typeface="+mn-lt"/>
              </a:rPr>
              <a:t>rms</a:t>
            </a:r>
            <a:r>
              <a:rPr lang="en-US" dirty="0">
                <a:solidFill>
                  <a:srgbClr val="C00000"/>
                </a:solidFill>
                <a:effectLst>
                  <a:outerShdw blurRad="38100" dist="38100" dir="2700000" algn="tl">
                    <a:srgbClr val="000000">
                      <a:alpha val="43137"/>
                    </a:srgbClr>
                  </a:outerShdw>
                </a:effectLst>
                <a:latin typeface="+mn-lt"/>
              </a:rPr>
              <a:t> bunch length ~ 8cm</a:t>
            </a:r>
            <a:endParaRPr lang="en-US" dirty="0">
              <a:solidFill>
                <a:srgbClr val="C00000"/>
              </a:solidFill>
              <a:latin typeface="+mn-lt"/>
            </a:endParaRPr>
          </a:p>
        </p:txBody>
      </p:sp>
      <p:sp>
        <p:nvSpPr>
          <p:cNvPr id="3" name="Slide Number Placeholder 2"/>
          <p:cNvSpPr>
            <a:spLocks noGrp="1"/>
          </p:cNvSpPr>
          <p:nvPr>
            <p:ph type="sldNum" sz="quarter" idx="12"/>
          </p:nvPr>
        </p:nvSpPr>
        <p:spPr/>
        <p:txBody>
          <a:bodyPr/>
          <a:lstStyle/>
          <a:p>
            <a:fld id="{52E9C158-AEF1-41A2-A6CE-6F0BAB305EFD}" type="slidenum">
              <a:rPr lang="en-US" altLang="en-US" smtClean="0"/>
              <a:pPr/>
              <a:t>31</a:t>
            </a:fld>
            <a:endParaRPr lang="en-US" altLang="en-US"/>
          </a:p>
        </p:txBody>
      </p:sp>
    </p:spTree>
    <p:extLst>
      <p:ext uri="{BB962C8B-B14F-4D97-AF65-F5344CB8AC3E}">
        <p14:creationId xmlns:p14="http://schemas.microsoft.com/office/powerpoint/2010/main" val="3156106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EEEF4-23A6-42E6-B8BD-39A28D2A4ADE}"/>
              </a:ext>
            </a:extLst>
          </p:cNvPr>
          <p:cNvSpPr>
            <a:spLocks noGrp="1"/>
          </p:cNvSpPr>
          <p:nvPr>
            <p:ph type="title"/>
          </p:nvPr>
        </p:nvSpPr>
        <p:spPr>
          <a:xfrm>
            <a:off x="345989" y="0"/>
            <a:ext cx="8659898" cy="765175"/>
          </a:xfrm>
        </p:spPr>
        <p:txBody>
          <a:bodyPr/>
          <a:lstStyle/>
          <a:p>
            <a:r>
              <a:rPr lang="en-US" sz="3600" dirty="0"/>
              <a:t>Scales of Time-scales/Frequencies</a:t>
            </a:r>
          </a:p>
        </p:txBody>
      </p:sp>
      <p:sp>
        <p:nvSpPr>
          <p:cNvPr id="3" name="Slide Number Placeholder 2">
            <a:extLst>
              <a:ext uri="{FF2B5EF4-FFF2-40B4-BE49-F238E27FC236}">
                <a16:creationId xmlns:a16="http://schemas.microsoft.com/office/drawing/2014/main" id="{CCDF98B9-3785-4861-BB2C-1FE63780CFD9}"/>
              </a:ext>
            </a:extLst>
          </p:cNvPr>
          <p:cNvSpPr>
            <a:spLocks noGrp="1"/>
          </p:cNvSpPr>
          <p:nvPr>
            <p:ph type="sldNum" sz="quarter" idx="10"/>
          </p:nvPr>
        </p:nvSpPr>
        <p:spPr/>
        <p:txBody>
          <a:bodyPr/>
          <a:lstStyle/>
          <a:p>
            <a:pPr>
              <a:defRPr/>
            </a:pPr>
            <a:fld id="{C5A5C3B2-2713-40BA-92CF-ECD67616E0CD}" type="slidenum">
              <a:rPr lang="en-US" smtClean="0"/>
              <a:pPr>
                <a:defRPr/>
              </a:pPr>
              <a:t>32</a:t>
            </a:fld>
            <a:endParaRPr lang="en-US"/>
          </a:p>
        </p:txBody>
      </p:sp>
      <p:pic>
        <p:nvPicPr>
          <p:cNvPr id="5" name="Picture 4">
            <a:extLst>
              <a:ext uri="{FF2B5EF4-FFF2-40B4-BE49-F238E27FC236}">
                <a16:creationId xmlns:a16="http://schemas.microsoft.com/office/drawing/2014/main" id="{5B419B67-992D-46C6-B412-5660565D1ADA}"/>
              </a:ext>
            </a:extLst>
          </p:cNvPr>
          <p:cNvPicPr>
            <a:picLocks noChangeAspect="1"/>
          </p:cNvPicPr>
          <p:nvPr/>
        </p:nvPicPr>
        <p:blipFill>
          <a:blip r:embed="rId2"/>
          <a:stretch>
            <a:fillRect/>
          </a:stretch>
        </p:blipFill>
        <p:spPr>
          <a:xfrm>
            <a:off x="63971" y="1032947"/>
            <a:ext cx="8867775" cy="2847975"/>
          </a:xfrm>
          <a:prstGeom prst="rect">
            <a:avLst/>
          </a:prstGeom>
        </p:spPr>
      </p:pic>
      <p:sp>
        <p:nvSpPr>
          <p:cNvPr id="7" name="TextBox 6">
            <a:extLst>
              <a:ext uri="{FF2B5EF4-FFF2-40B4-BE49-F238E27FC236}">
                <a16:creationId xmlns:a16="http://schemas.microsoft.com/office/drawing/2014/main" id="{39619040-F154-464A-8176-37BFA909F48F}"/>
              </a:ext>
            </a:extLst>
          </p:cNvPr>
          <p:cNvSpPr txBox="1"/>
          <p:nvPr/>
        </p:nvSpPr>
        <p:spPr>
          <a:xfrm>
            <a:off x="676275" y="4386476"/>
            <a:ext cx="8329612" cy="1631216"/>
          </a:xfrm>
          <a:prstGeom prst="rect">
            <a:avLst/>
          </a:prstGeom>
          <a:noFill/>
        </p:spPr>
        <p:txBody>
          <a:bodyPr wrap="square">
            <a:spAutoFit/>
          </a:bodyPr>
          <a:lstStyle/>
          <a:p>
            <a:r>
              <a:rPr lang="en-US" altLang="en-US" sz="2800" dirty="0">
                <a:solidFill>
                  <a:srgbClr val="000000"/>
                </a:solidFill>
                <a:latin typeface="+mn-lt"/>
              </a:rPr>
              <a:t>…even slower might be operational processes :  </a:t>
            </a:r>
          </a:p>
          <a:p>
            <a:pPr marL="342900" indent="-342900">
              <a:buFont typeface="Arial" panose="020B0604020202020204" pitchFamily="34" charset="0"/>
              <a:buChar char="•"/>
            </a:pPr>
            <a:r>
              <a:rPr lang="en-US" dirty="0">
                <a:latin typeface="+mn-lt"/>
              </a:rPr>
              <a:t>injection/extraction (1/sec… 1/min… 1/</a:t>
            </a:r>
            <a:r>
              <a:rPr lang="en-US" dirty="0" err="1">
                <a:latin typeface="+mn-lt"/>
              </a:rPr>
              <a:t>hr</a:t>
            </a:r>
            <a:r>
              <a:rPr lang="en-US" dirty="0">
                <a:latin typeface="+mn-lt"/>
              </a:rPr>
              <a:t> … 1/day)</a:t>
            </a:r>
          </a:p>
          <a:p>
            <a:pPr marL="342900" indent="-342900">
              <a:buFont typeface="Arial" panose="020B0604020202020204" pitchFamily="34" charset="0"/>
              <a:buChar char="•"/>
            </a:pPr>
            <a:r>
              <a:rPr lang="en-US" dirty="0">
                <a:latin typeface="+mn-lt"/>
              </a:rPr>
              <a:t>beam cooling (sometimes - hours)</a:t>
            </a:r>
          </a:p>
          <a:p>
            <a:pPr marL="342900" indent="-342900">
              <a:buFont typeface="Arial" panose="020B0604020202020204" pitchFamily="34" charset="0"/>
              <a:buChar char="•"/>
            </a:pPr>
            <a:r>
              <a:rPr lang="en-US" dirty="0">
                <a:latin typeface="+mn-lt"/>
              </a:rPr>
              <a:t>luminosity decay (min… days)</a:t>
            </a:r>
            <a:endParaRPr lang="en-US" dirty="0"/>
          </a:p>
        </p:txBody>
      </p:sp>
    </p:spTree>
    <p:extLst>
      <p:ext uri="{BB962C8B-B14F-4D97-AF65-F5344CB8AC3E}">
        <p14:creationId xmlns:p14="http://schemas.microsoft.com/office/powerpoint/2010/main" val="1223902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177F-1E46-71AC-3407-5EF2A4481F01}"/>
              </a:ext>
            </a:extLst>
          </p:cNvPr>
          <p:cNvSpPr>
            <a:spLocks noGrp="1"/>
          </p:cNvSpPr>
          <p:nvPr>
            <p:ph type="title"/>
          </p:nvPr>
        </p:nvSpPr>
        <p:spPr>
          <a:xfrm>
            <a:off x="1673111" y="2384983"/>
            <a:ext cx="5510114" cy="1310324"/>
          </a:xfrm>
        </p:spPr>
        <p:txBody>
          <a:bodyPr/>
          <a:lstStyle/>
          <a:p>
            <a:r>
              <a:rPr lang="en-US" sz="6600" dirty="0"/>
              <a:t>BREAK (!...?)</a:t>
            </a:r>
          </a:p>
        </p:txBody>
      </p:sp>
      <p:sp>
        <p:nvSpPr>
          <p:cNvPr id="3" name="Slide Number Placeholder 2">
            <a:extLst>
              <a:ext uri="{FF2B5EF4-FFF2-40B4-BE49-F238E27FC236}">
                <a16:creationId xmlns:a16="http://schemas.microsoft.com/office/drawing/2014/main" id="{AC8622F7-C9BE-FE8C-863E-1DC5AE55B221}"/>
              </a:ext>
            </a:extLst>
          </p:cNvPr>
          <p:cNvSpPr>
            <a:spLocks noGrp="1"/>
          </p:cNvSpPr>
          <p:nvPr>
            <p:ph type="sldNum" sz="quarter" idx="10"/>
          </p:nvPr>
        </p:nvSpPr>
        <p:spPr/>
        <p:txBody>
          <a:bodyPr/>
          <a:lstStyle/>
          <a:p>
            <a:pPr>
              <a:defRPr/>
            </a:pPr>
            <a:fld id="{C5A5C3B2-2713-40BA-92CF-ECD67616E0CD}" type="slidenum">
              <a:rPr lang="en-US" smtClean="0"/>
              <a:pPr>
                <a:defRPr/>
              </a:pPr>
              <a:t>33</a:t>
            </a:fld>
            <a:endParaRPr lang="en-US"/>
          </a:p>
        </p:txBody>
      </p:sp>
    </p:spTree>
    <p:extLst>
      <p:ext uri="{BB962C8B-B14F-4D97-AF65-F5344CB8AC3E}">
        <p14:creationId xmlns:p14="http://schemas.microsoft.com/office/powerpoint/2010/main" val="1972841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8E7E1-DD51-4446-BD3D-31001CCC90A1}"/>
              </a:ext>
            </a:extLst>
          </p:cNvPr>
          <p:cNvSpPr>
            <a:spLocks noGrp="1"/>
          </p:cNvSpPr>
          <p:nvPr>
            <p:ph type="title"/>
          </p:nvPr>
        </p:nvSpPr>
        <p:spPr/>
        <p:txBody>
          <a:bodyPr/>
          <a:lstStyle/>
          <a:p>
            <a:r>
              <a:rPr lang="en-US" sz="4000" dirty="0">
                <a:solidFill>
                  <a:srgbClr val="C00000"/>
                </a:solidFill>
              </a:rPr>
              <a:t>Luminosity</a:t>
            </a:r>
          </a:p>
        </p:txBody>
      </p:sp>
      <p:sp>
        <p:nvSpPr>
          <p:cNvPr id="4" name="Footer Placeholder 3">
            <a:extLst>
              <a:ext uri="{FF2B5EF4-FFF2-40B4-BE49-F238E27FC236}">
                <a16:creationId xmlns:a16="http://schemas.microsoft.com/office/drawing/2014/main" id="{6CF9B791-D4C8-49FF-8D6C-23720430A1D4}"/>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B4FEF1ED-557D-4D69-BAF7-FE92F5972A2D}"/>
              </a:ext>
            </a:extLst>
          </p:cNvPr>
          <p:cNvSpPr>
            <a:spLocks noGrp="1"/>
          </p:cNvSpPr>
          <p:nvPr>
            <p:ph type="sldNum" sz="quarter" idx="12"/>
          </p:nvPr>
        </p:nvSpPr>
        <p:spPr/>
        <p:txBody>
          <a:bodyPr/>
          <a:lstStyle/>
          <a:p>
            <a:fld id="{52E9C158-AEF1-41A2-A6CE-6F0BAB305EFD}" type="slidenum">
              <a:rPr lang="en-US" altLang="en-US" smtClean="0"/>
              <a:pPr/>
              <a:t>34</a:t>
            </a:fld>
            <a:endParaRPr lang="en-US" altLang="en-US"/>
          </a:p>
        </p:txBody>
      </p:sp>
      <p:pic>
        <p:nvPicPr>
          <p:cNvPr id="9" name="Picture 8">
            <a:extLst>
              <a:ext uri="{FF2B5EF4-FFF2-40B4-BE49-F238E27FC236}">
                <a16:creationId xmlns:a16="http://schemas.microsoft.com/office/drawing/2014/main" id="{285B8DF5-5ED0-4AC8-921E-A3F70F85AE03}"/>
              </a:ext>
            </a:extLst>
          </p:cNvPr>
          <p:cNvPicPr>
            <a:picLocks noChangeAspect="1"/>
          </p:cNvPicPr>
          <p:nvPr/>
        </p:nvPicPr>
        <p:blipFill>
          <a:blip r:embed="rId2"/>
          <a:stretch>
            <a:fillRect/>
          </a:stretch>
        </p:blipFill>
        <p:spPr>
          <a:xfrm>
            <a:off x="1788592" y="4711449"/>
            <a:ext cx="4966435" cy="2167957"/>
          </a:xfrm>
          <a:prstGeom prst="rect">
            <a:avLst/>
          </a:prstGeom>
          <a:solidFill>
            <a:srgbClr val="FFFF00"/>
          </a:solidFill>
          <a:effectLst>
            <a:glow rad="101600">
              <a:schemeClr val="accent6">
                <a:satMod val="175000"/>
                <a:alpha val="40000"/>
              </a:schemeClr>
            </a:glow>
          </a:effectLst>
        </p:spPr>
      </p:pic>
      <p:pic>
        <p:nvPicPr>
          <p:cNvPr id="6" name="Picture 5">
            <a:extLst>
              <a:ext uri="{FF2B5EF4-FFF2-40B4-BE49-F238E27FC236}">
                <a16:creationId xmlns:a16="http://schemas.microsoft.com/office/drawing/2014/main" id="{88720A79-5C49-4927-9AA2-3E95BFF6877C}"/>
              </a:ext>
            </a:extLst>
          </p:cNvPr>
          <p:cNvPicPr>
            <a:picLocks noChangeAspect="1"/>
          </p:cNvPicPr>
          <p:nvPr/>
        </p:nvPicPr>
        <p:blipFill>
          <a:blip r:embed="rId3"/>
          <a:stretch>
            <a:fillRect/>
          </a:stretch>
        </p:blipFill>
        <p:spPr>
          <a:xfrm>
            <a:off x="390040" y="1542205"/>
            <a:ext cx="8111409" cy="3494388"/>
          </a:xfrm>
          <a:prstGeom prst="rect">
            <a:avLst/>
          </a:prstGeom>
        </p:spPr>
      </p:pic>
      <p:sp>
        <p:nvSpPr>
          <p:cNvPr id="10" name="TextBox 9">
            <a:extLst>
              <a:ext uri="{FF2B5EF4-FFF2-40B4-BE49-F238E27FC236}">
                <a16:creationId xmlns:a16="http://schemas.microsoft.com/office/drawing/2014/main" id="{31EDEF9D-BEF6-46C7-8264-F148618D3D9C}"/>
              </a:ext>
            </a:extLst>
          </p:cNvPr>
          <p:cNvSpPr txBox="1"/>
          <p:nvPr/>
        </p:nvSpPr>
        <p:spPr>
          <a:xfrm>
            <a:off x="139243" y="4633594"/>
            <a:ext cx="4596712" cy="830997"/>
          </a:xfrm>
          <a:prstGeom prst="rect">
            <a:avLst/>
          </a:prstGeom>
          <a:noFill/>
        </p:spPr>
        <p:txBody>
          <a:bodyPr wrap="square">
            <a:spAutoFit/>
          </a:bodyPr>
          <a:lstStyle/>
          <a:p>
            <a:r>
              <a:rPr lang="en-US" altLang="en-US" dirty="0">
                <a:solidFill>
                  <a:srgbClr val="000000"/>
                </a:solidFill>
                <a:latin typeface="+mn-lt"/>
              </a:rPr>
              <a:t>For (same size) Gaussian bunches: </a:t>
            </a:r>
            <a:r>
              <a:rPr lang="en-US" altLang="en-US" sz="2400" dirty="0">
                <a:solidFill>
                  <a:srgbClr val="000000"/>
                </a:solidFill>
                <a:latin typeface="+mn-lt"/>
              </a:rPr>
              <a:t> </a:t>
            </a:r>
            <a:endParaRPr lang="en-US" dirty="0"/>
          </a:p>
        </p:txBody>
      </p:sp>
      <p:pic>
        <p:nvPicPr>
          <p:cNvPr id="7" name="Content Placeholder 6">
            <a:extLst>
              <a:ext uri="{FF2B5EF4-FFF2-40B4-BE49-F238E27FC236}">
                <a16:creationId xmlns:a16="http://schemas.microsoft.com/office/drawing/2014/main" id="{54E130F3-19D3-4F49-AEB1-461D1527315D}"/>
              </a:ext>
            </a:extLst>
          </p:cNvPr>
          <p:cNvPicPr>
            <a:picLocks noGrp="1" noChangeAspect="1"/>
          </p:cNvPicPr>
          <p:nvPr>
            <p:ph idx="1"/>
          </p:nvPr>
        </p:nvPicPr>
        <p:blipFill>
          <a:blip r:embed="rId4"/>
          <a:stretch>
            <a:fillRect/>
          </a:stretch>
        </p:blipFill>
        <p:spPr>
          <a:xfrm>
            <a:off x="3300259" y="74214"/>
            <a:ext cx="5759757" cy="1688528"/>
          </a:xfrm>
          <a:effectLst>
            <a:glow rad="101600">
              <a:schemeClr val="accent6">
                <a:satMod val="175000"/>
                <a:alpha val="40000"/>
              </a:schemeClr>
            </a:glow>
          </a:effectLst>
        </p:spPr>
      </p:pic>
    </p:spTree>
    <p:extLst>
      <p:ext uri="{BB962C8B-B14F-4D97-AF65-F5344CB8AC3E}">
        <p14:creationId xmlns:p14="http://schemas.microsoft.com/office/powerpoint/2010/main" val="2660006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8E7E1-DD51-4446-BD3D-31001CCC90A1}"/>
              </a:ext>
            </a:extLst>
          </p:cNvPr>
          <p:cNvSpPr>
            <a:spLocks noGrp="1"/>
          </p:cNvSpPr>
          <p:nvPr>
            <p:ph type="title"/>
          </p:nvPr>
        </p:nvSpPr>
        <p:spPr/>
        <p:txBody>
          <a:bodyPr/>
          <a:lstStyle/>
          <a:p>
            <a:r>
              <a:rPr lang="en-US" dirty="0"/>
              <a:t>Luminosity: Unequal Bunches</a:t>
            </a:r>
          </a:p>
        </p:txBody>
      </p:sp>
      <p:sp>
        <p:nvSpPr>
          <p:cNvPr id="4" name="Footer Placeholder 3">
            <a:extLst>
              <a:ext uri="{FF2B5EF4-FFF2-40B4-BE49-F238E27FC236}">
                <a16:creationId xmlns:a16="http://schemas.microsoft.com/office/drawing/2014/main" id="{6CF9B791-D4C8-49FF-8D6C-23720430A1D4}"/>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B4FEF1ED-557D-4D69-BAF7-FE92F5972A2D}"/>
              </a:ext>
            </a:extLst>
          </p:cNvPr>
          <p:cNvSpPr>
            <a:spLocks noGrp="1"/>
          </p:cNvSpPr>
          <p:nvPr>
            <p:ph type="sldNum" sz="quarter" idx="12"/>
          </p:nvPr>
        </p:nvSpPr>
        <p:spPr/>
        <p:txBody>
          <a:bodyPr/>
          <a:lstStyle/>
          <a:p>
            <a:fld id="{52E9C158-AEF1-41A2-A6CE-6F0BAB305EFD}" type="slidenum">
              <a:rPr lang="en-US" altLang="en-US" smtClean="0"/>
              <a:pPr/>
              <a:t>35</a:t>
            </a:fld>
            <a:endParaRPr lang="en-US" altLang="en-US"/>
          </a:p>
        </p:txBody>
      </p:sp>
      <p:sp>
        <p:nvSpPr>
          <p:cNvPr id="10" name="TextBox 9">
            <a:extLst>
              <a:ext uri="{FF2B5EF4-FFF2-40B4-BE49-F238E27FC236}">
                <a16:creationId xmlns:a16="http://schemas.microsoft.com/office/drawing/2014/main" id="{31EDEF9D-BEF6-46C7-8264-F148618D3D9C}"/>
              </a:ext>
            </a:extLst>
          </p:cNvPr>
          <p:cNvSpPr txBox="1"/>
          <p:nvPr/>
        </p:nvSpPr>
        <p:spPr>
          <a:xfrm>
            <a:off x="228600" y="4364511"/>
            <a:ext cx="4596712" cy="461665"/>
          </a:xfrm>
          <a:prstGeom prst="rect">
            <a:avLst/>
          </a:prstGeom>
          <a:noFill/>
        </p:spPr>
        <p:txBody>
          <a:bodyPr wrap="square">
            <a:spAutoFit/>
          </a:bodyPr>
          <a:lstStyle/>
          <a:p>
            <a:r>
              <a:rPr lang="en-US" altLang="en-US" dirty="0">
                <a:solidFill>
                  <a:srgbClr val="000000"/>
                </a:solidFill>
                <a:latin typeface="+mn-lt"/>
              </a:rPr>
              <a:t>yields: </a:t>
            </a:r>
            <a:r>
              <a:rPr lang="en-US" altLang="en-US" sz="2400" dirty="0">
                <a:solidFill>
                  <a:srgbClr val="000000"/>
                </a:solidFill>
                <a:latin typeface="+mn-lt"/>
              </a:rPr>
              <a:t> </a:t>
            </a:r>
            <a:endParaRPr lang="en-US" dirty="0"/>
          </a:p>
        </p:txBody>
      </p:sp>
      <p:pic>
        <p:nvPicPr>
          <p:cNvPr id="12" name="Picture 11">
            <a:extLst>
              <a:ext uri="{FF2B5EF4-FFF2-40B4-BE49-F238E27FC236}">
                <a16:creationId xmlns:a16="http://schemas.microsoft.com/office/drawing/2014/main" id="{1A00045F-3458-49A9-A3E5-AA9A36CAF7C9}"/>
              </a:ext>
            </a:extLst>
          </p:cNvPr>
          <p:cNvPicPr>
            <a:picLocks noChangeAspect="1"/>
          </p:cNvPicPr>
          <p:nvPr/>
        </p:nvPicPr>
        <p:blipFill>
          <a:blip r:embed="rId2"/>
          <a:stretch>
            <a:fillRect/>
          </a:stretch>
        </p:blipFill>
        <p:spPr>
          <a:xfrm>
            <a:off x="676275" y="864771"/>
            <a:ext cx="6953250" cy="1057275"/>
          </a:xfrm>
          <a:prstGeom prst="rect">
            <a:avLst/>
          </a:prstGeom>
        </p:spPr>
      </p:pic>
      <p:pic>
        <p:nvPicPr>
          <p:cNvPr id="14" name="Picture 13">
            <a:extLst>
              <a:ext uri="{FF2B5EF4-FFF2-40B4-BE49-F238E27FC236}">
                <a16:creationId xmlns:a16="http://schemas.microsoft.com/office/drawing/2014/main" id="{92198E02-360E-470E-B463-BECB7D3F899F}"/>
              </a:ext>
            </a:extLst>
          </p:cNvPr>
          <p:cNvPicPr>
            <a:picLocks noChangeAspect="1"/>
          </p:cNvPicPr>
          <p:nvPr/>
        </p:nvPicPr>
        <p:blipFill>
          <a:blip r:embed="rId3"/>
          <a:stretch>
            <a:fillRect/>
          </a:stretch>
        </p:blipFill>
        <p:spPr>
          <a:xfrm>
            <a:off x="452437" y="1824149"/>
            <a:ext cx="4772025" cy="1123950"/>
          </a:xfrm>
          <a:prstGeom prst="rect">
            <a:avLst/>
          </a:prstGeom>
        </p:spPr>
      </p:pic>
      <p:pic>
        <p:nvPicPr>
          <p:cNvPr id="16" name="Picture 15">
            <a:extLst>
              <a:ext uri="{FF2B5EF4-FFF2-40B4-BE49-F238E27FC236}">
                <a16:creationId xmlns:a16="http://schemas.microsoft.com/office/drawing/2014/main" id="{41206903-574C-42D7-A211-38BC5DB5AE0F}"/>
              </a:ext>
            </a:extLst>
          </p:cNvPr>
          <p:cNvPicPr>
            <a:picLocks noChangeAspect="1"/>
          </p:cNvPicPr>
          <p:nvPr/>
        </p:nvPicPr>
        <p:blipFill>
          <a:blip r:embed="rId4"/>
          <a:stretch>
            <a:fillRect/>
          </a:stretch>
        </p:blipFill>
        <p:spPr>
          <a:xfrm>
            <a:off x="595312" y="3084038"/>
            <a:ext cx="7953375" cy="962025"/>
          </a:xfrm>
          <a:prstGeom prst="rect">
            <a:avLst/>
          </a:prstGeom>
        </p:spPr>
      </p:pic>
      <p:pic>
        <p:nvPicPr>
          <p:cNvPr id="18" name="Picture 17">
            <a:extLst>
              <a:ext uri="{FF2B5EF4-FFF2-40B4-BE49-F238E27FC236}">
                <a16:creationId xmlns:a16="http://schemas.microsoft.com/office/drawing/2014/main" id="{EE56A85C-018F-4467-991D-14876C87C56C}"/>
              </a:ext>
            </a:extLst>
          </p:cNvPr>
          <p:cNvPicPr>
            <a:picLocks noChangeAspect="1"/>
          </p:cNvPicPr>
          <p:nvPr/>
        </p:nvPicPr>
        <p:blipFill>
          <a:blip r:embed="rId5"/>
          <a:stretch>
            <a:fillRect/>
          </a:stretch>
        </p:blipFill>
        <p:spPr>
          <a:xfrm>
            <a:off x="6327332" y="2861294"/>
            <a:ext cx="2588068" cy="533884"/>
          </a:xfrm>
          <a:prstGeom prst="rect">
            <a:avLst/>
          </a:prstGeom>
        </p:spPr>
      </p:pic>
      <p:pic>
        <p:nvPicPr>
          <p:cNvPr id="20" name="Picture 19">
            <a:extLst>
              <a:ext uri="{FF2B5EF4-FFF2-40B4-BE49-F238E27FC236}">
                <a16:creationId xmlns:a16="http://schemas.microsoft.com/office/drawing/2014/main" id="{B4DDB7DB-7415-4849-A4C3-33F9D0B88850}"/>
              </a:ext>
            </a:extLst>
          </p:cNvPr>
          <p:cNvPicPr>
            <a:picLocks noChangeAspect="1"/>
          </p:cNvPicPr>
          <p:nvPr/>
        </p:nvPicPr>
        <p:blipFill>
          <a:blip r:embed="rId6"/>
          <a:stretch>
            <a:fillRect/>
          </a:stretch>
        </p:blipFill>
        <p:spPr>
          <a:xfrm>
            <a:off x="1784481" y="4182002"/>
            <a:ext cx="6295714" cy="2305249"/>
          </a:xfrm>
          <a:prstGeom prst="rect">
            <a:avLst/>
          </a:prstGeom>
          <a:effectLst>
            <a:glow rad="63500">
              <a:schemeClr val="accent6">
                <a:satMod val="175000"/>
                <a:alpha val="40000"/>
              </a:schemeClr>
            </a:glow>
          </a:effectLst>
        </p:spPr>
      </p:pic>
    </p:spTree>
    <p:extLst>
      <p:ext uri="{BB962C8B-B14F-4D97-AF65-F5344CB8AC3E}">
        <p14:creationId xmlns:p14="http://schemas.microsoft.com/office/powerpoint/2010/main" val="3700578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8E7E1-DD51-4446-BD3D-31001CCC90A1}"/>
              </a:ext>
            </a:extLst>
          </p:cNvPr>
          <p:cNvSpPr>
            <a:spLocks noGrp="1"/>
          </p:cNvSpPr>
          <p:nvPr>
            <p:ph type="title"/>
          </p:nvPr>
        </p:nvSpPr>
        <p:spPr/>
        <p:txBody>
          <a:bodyPr/>
          <a:lstStyle/>
          <a:p>
            <a:r>
              <a:rPr lang="en-US" sz="3200" dirty="0"/>
              <a:t>Correction for Crossing Angle and Offset</a:t>
            </a:r>
          </a:p>
        </p:txBody>
      </p:sp>
      <p:sp>
        <p:nvSpPr>
          <p:cNvPr id="4" name="Footer Placeholder 3">
            <a:extLst>
              <a:ext uri="{FF2B5EF4-FFF2-40B4-BE49-F238E27FC236}">
                <a16:creationId xmlns:a16="http://schemas.microsoft.com/office/drawing/2014/main" id="{6CF9B791-D4C8-49FF-8D6C-23720430A1D4}"/>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B4FEF1ED-557D-4D69-BAF7-FE92F5972A2D}"/>
              </a:ext>
            </a:extLst>
          </p:cNvPr>
          <p:cNvSpPr>
            <a:spLocks noGrp="1"/>
          </p:cNvSpPr>
          <p:nvPr>
            <p:ph type="sldNum" sz="quarter" idx="12"/>
          </p:nvPr>
        </p:nvSpPr>
        <p:spPr/>
        <p:txBody>
          <a:bodyPr/>
          <a:lstStyle/>
          <a:p>
            <a:fld id="{52E9C158-AEF1-41A2-A6CE-6F0BAB305EFD}" type="slidenum">
              <a:rPr lang="en-US" altLang="en-US" smtClean="0"/>
              <a:pPr/>
              <a:t>36</a:t>
            </a:fld>
            <a:endParaRPr lang="en-US" altLang="en-US"/>
          </a:p>
        </p:txBody>
      </p:sp>
      <p:sp>
        <p:nvSpPr>
          <p:cNvPr id="10" name="TextBox 9">
            <a:extLst>
              <a:ext uri="{FF2B5EF4-FFF2-40B4-BE49-F238E27FC236}">
                <a16:creationId xmlns:a16="http://schemas.microsoft.com/office/drawing/2014/main" id="{31EDEF9D-BEF6-46C7-8264-F148618D3D9C}"/>
              </a:ext>
            </a:extLst>
          </p:cNvPr>
          <p:cNvSpPr txBox="1"/>
          <p:nvPr/>
        </p:nvSpPr>
        <p:spPr>
          <a:xfrm>
            <a:off x="7178299" y="3356649"/>
            <a:ext cx="1380815" cy="461665"/>
          </a:xfrm>
          <a:prstGeom prst="rect">
            <a:avLst/>
          </a:prstGeom>
          <a:noFill/>
        </p:spPr>
        <p:txBody>
          <a:bodyPr wrap="square">
            <a:spAutoFit/>
          </a:bodyPr>
          <a:lstStyle/>
          <a:p>
            <a:r>
              <a:rPr lang="en-US" altLang="en-US" dirty="0">
                <a:solidFill>
                  <a:srgbClr val="000000"/>
                </a:solidFill>
                <a:latin typeface="+mn-lt"/>
              </a:rPr>
              <a:t>where: </a:t>
            </a:r>
            <a:r>
              <a:rPr lang="en-US" altLang="en-US" sz="2400" dirty="0">
                <a:solidFill>
                  <a:srgbClr val="000000"/>
                </a:solidFill>
                <a:latin typeface="+mn-lt"/>
              </a:rPr>
              <a:t> </a:t>
            </a:r>
            <a:endParaRPr lang="en-US" dirty="0"/>
          </a:p>
        </p:txBody>
      </p:sp>
      <p:pic>
        <p:nvPicPr>
          <p:cNvPr id="6" name="Picture 5">
            <a:extLst>
              <a:ext uri="{FF2B5EF4-FFF2-40B4-BE49-F238E27FC236}">
                <a16:creationId xmlns:a16="http://schemas.microsoft.com/office/drawing/2014/main" id="{6BE0C4CC-1731-4291-BEA9-6F3A4DD857E0}"/>
              </a:ext>
            </a:extLst>
          </p:cNvPr>
          <p:cNvPicPr>
            <a:picLocks noChangeAspect="1"/>
          </p:cNvPicPr>
          <p:nvPr/>
        </p:nvPicPr>
        <p:blipFill>
          <a:blip r:embed="rId2"/>
          <a:stretch>
            <a:fillRect/>
          </a:stretch>
        </p:blipFill>
        <p:spPr>
          <a:xfrm>
            <a:off x="1134763" y="877527"/>
            <a:ext cx="7236939" cy="2392992"/>
          </a:xfrm>
          <a:prstGeom prst="rect">
            <a:avLst/>
          </a:prstGeom>
        </p:spPr>
      </p:pic>
      <p:sp>
        <p:nvSpPr>
          <p:cNvPr id="13" name="TextBox 12">
            <a:extLst>
              <a:ext uri="{FF2B5EF4-FFF2-40B4-BE49-F238E27FC236}">
                <a16:creationId xmlns:a16="http://schemas.microsoft.com/office/drawing/2014/main" id="{81189FE3-4F4F-42A8-948D-E21780782CD9}"/>
              </a:ext>
            </a:extLst>
          </p:cNvPr>
          <p:cNvSpPr txBox="1"/>
          <p:nvPr/>
        </p:nvSpPr>
        <p:spPr>
          <a:xfrm>
            <a:off x="3025346" y="882271"/>
            <a:ext cx="4596712" cy="461665"/>
          </a:xfrm>
          <a:prstGeom prst="rect">
            <a:avLst/>
          </a:prstGeom>
          <a:noFill/>
        </p:spPr>
        <p:txBody>
          <a:bodyPr wrap="square">
            <a:spAutoFit/>
          </a:bodyPr>
          <a:lstStyle/>
          <a:p>
            <a:r>
              <a:rPr lang="en-US" altLang="en-US" dirty="0">
                <a:solidFill>
                  <a:srgbClr val="000000"/>
                </a:solidFill>
                <a:latin typeface="+mn-lt"/>
              </a:rPr>
              <a:t>Offset </a:t>
            </a:r>
            <a:r>
              <a:rPr lang="en-US" altLang="en-US" i="1" dirty="0">
                <a:solidFill>
                  <a:srgbClr val="000000"/>
                </a:solidFill>
                <a:latin typeface="Times New Roman" panose="02020603050405020304" pitchFamily="18" charset="0"/>
                <a:cs typeface="Times New Roman" panose="02020603050405020304" pitchFamily="18" charset="0"/>
              </a:rPr>
              <a:t>d</a:t>
            </a:r>
            <a:r>
              <a:rPr lang="en-US" altLang="en-US" i="1" baseline="-25000" dirty="0">
                <a:solidFill>
                  <a:srgbClr val="000000"/>
                </a:solidFill>
                <a:latin typeface="Times New Roman" panose="02020603050405020304" pitchFamily="18" charset="0"/>
                <a:cs typeface="Times New Roman" panose="02020603050405020304" pitchFamily="18" charset="0"/>
              </a:rPr>
              <a:t>1</a:t>
            </a:r>
            <a:r>
              <a:rPr lang="en-US" altLang="en-US" i="1" dirty="0">
                <a:solidFill>
                  <a:srgbClr val="000000"/>
                </a:solidFill>
                <a:latin typeface="Times New Roman" panose="02020603050405020304" pitchFamily="18" charset="0"/>
                <a:cs typeface="Times New Roman" panose="02020603050405020304" pitchFamily="18" charset="0"/>
              </a:rPr>
              <a:t>-d</a:t>
            </a:r>
            <a:r>
              <a:rPr lang="en-US" altLang="en-US" i="1" baseline="-25000" dirty="0">
                <a:solidFill>
                  <a:srgbClr val="000000"/>
                </a:solidFill>
                <a:latin typeface="Times New Roman" panose="02020603050405020304" pitchFamily="18" charset="0"/>
                <a:cs typeface="Times New Roman" panose="02020603050405020304" pitchFamily="18" charset="0"/>
              </a:rPr>
              <a:t>2</a:t>
            </a:r>
            <a:r>
              <a:rPr lang="en-US" altLang="en-US" dirty="0">
                <a:solidFill>
                  <a:srgbClr val="000000"/>
                </a:solidFill>
                <a:latin typeface="Times New Roman" panose="02020603050405020304" pitchFamily="18" charset="0"/>
                <a:cs typeface="Times New Roman" panose="02020603050405020304" pitchFamily="18" charset="0"/>
              </a:rPr>
              <a:t>≠0</a:t>
            </a:r>
            <a:r>
              <a:rPr lang="en-US" altLang="en-US" dirty="0">
                <a:solidFill>
                  <a:srgbClr val="000000"/>
                </a:solidFill>
                <a:latin typeface="+mn-lt"/>
              </a:rPr>
              <a:t>  </a:t>
            </a:r>
            <a:r>
              <a:rPr lang="en-US" altLang="en-US" sz="2400" dirty="0">
                <a:solidFill>
                  <a:srgbClr val="000000"/>
                </a:solidFill>
                <a:latin typeface="+mn-lt"/>
              </a:rPr>
              <a:t> </a:t>
            </a:r>
            <a:endParaRPr lang="en-US" dirty="0"/>
          </a:p>
        </p:txBody>
      </p:sp>
      <p:pic>
        <p:nvPicPr>
          <p:cNvPr id="8" name="Picture 7">
            <a:extLst>
              <a:ext uri="{FF2B5EF4-FFF2-40B4-BE49-F238E27FC236}">
                <a16:creationId xmlns:a16="http://schemas.microsoft.com/office/drawing/2014/main" id="{83BB2FA4-D886-4C79-85DC-F2AC083B7852}"/>
              </a:ext>
            </a:extLst>
          </p:cNvPr>
          <p:cNvPicPr>
            <a:picLocks noChangeAspect="1"/>
          </p:cNvPicPr>
          <p:nvPr/>
        </p:nvPicPr>
        <p:blipFill>
          <a:blip r:embed="rId3"/>
          <a:stretch>
            <a:fillRect/>
          </a:stretch>
        </p:blipFill>
        <p:spPr>
          <a:xfrm>
            <a:off x="156520" y="3534534"/>
            <a:ext cx="3540377" cy="1743767"/>
          </a:xfrm>
          <a:prstGeom prst="rect">
            <a:avLst/>
          </a:prstGeom>
        </p:spPr>
      </p:pic>
      <p:pic>
        <p:nvPicPr>
          <p:cNvPr id="11" name="Picture 10">
            <a:extLst>
              <a:ext uri="{FF2B5EF4-FFF2-40B4-BE49-F238E27FC236}">
                <a16:creationId xmlns:a16="http://schemas.microsoft.com/office/drawing/2014/main" id="{C0F20EC3-8072-423E-8920-A07DB80D215E}"/>
              </a:ext>
            </a:extLst>
          </p:cNvPr>
          <p:cNvPicPr>
            <a:picLocks noChangeAspect="1"/>
          </p:cNvPicPr>
          <p:nvPr/>
        </p:nvPicPr>
        <p:blipFill>
          <a:blip r:embed="rId4"/>
          <a:stretch>
            <a:fillRect/>
          </a:stretch>
        </p:blipFill>
        <p:spPr>
          <a:xfrm>
            <a:off x="3637922" y="3614020"/>
            <a:ext cx="3286955" cy="1664281"/>
          </a:xfrm>
          <a:prstGeom prst="rect">
            <a:avLst/>
          </a:prstGeom>
        </p:spPr>
      </p:pic>
      <p:pic>
        <p:nvPicPr>
          <p:cNvPr id="17" name="Picture 16">
            <a:extLst>
              <a:ext uri="{FF2B5EF4-FFF2-40B4-BE49-F238E27FC236}">
                <a16:creationId xmlns:a16="http://schemas.microsoft.com/office/drawing/2014/main" id="{4404475F-0BB5-48C8-B6DD-8C5C6ADDB6BC}"/>
              </a:ext>
            </a:extLst>
          </p:cNvPr>
          <p:cNvPicPr>
            <a:picLocks noChangeAspect="1"/>
          </p:cNvPicPr>
          <p:nvPr/>
        </p:nvPicPr>
        <p:blipFill>
          <a:blip r:embed="rId5"/>
          <a:stretch>
            <a:fillRect/>
          </a:stretch>
        </p:blipFill>
        <p:spPr>
          <a:xfrm>
            <a:off x="6993486" y="3692872"/>
            <a:ext cx="1993994" cy="765626"/>
          </a:xfrm>
          <a:prstGeom prst="rect">
            <a:avLst/>
          </a:prstGeom>
        </p:spPr>
      </p:pic>
      <p:pic>
        <p:nvPicPr>
          <p:cNvPr id="21" name="Picture 20">
            <a:extLst>
              <a:ext uri="{FF2B5EF4-FFF2-40B4-BE49-F238E27FC236}">
                <a16:creationId xmlns:a16="http://schemas.microsoft.com/office/drawing/2014/main" id="{11028A04-753B-4A8D-BD45-7EAA551E8FA6}"/>
              </a:ext>
            </a:extLst>
          </p:cNvPr>
          <p:cNvPicPr>
            <a:picLocks noChangeAspect="1"/>
          </p:cNvPicPr>
          <p:nvPr/>
        </p:nvPicPr>
        <p:blipFill>
          <a:blip r:embed="rId6"/>
          <a:stretch>
            <a:fillRect/>
          </a:stretch>
        </p:blipFill>
        <p:spPr>
          <a:xfrm>
            <a:off x="7051589" y="4416812"/>
            <a:ext cx="1935891" cy="691390"/>
          </a:xfrm>
          <a:prstGeom prst="rect">
            <a:avLst/>
          </a:prstGeom>
        </p:spPr>
      </p:pic>
      <p:pic>
        <p:nvPicPr>
          <p:cNvPr id="23" name="Picture 22">
            <a:extLst>
              <a:ext uri="{FF2B5EF4-FFF2-40B4-BE49-F238E27FC236}">
                <a16:creationId xmlns:a16="http://schemas.microsoft.com/office/drawing/2014/main" id="{0FCFD599-8483-4EEF-9B53-191AB3FBEFBF}"/>
              </a:ext>
            </a:extLst>
          </p:cNvPr>
          <p:cNvPicPr>
            <a:picLocks noChangeAspect="1"/>
          </p:cNvPicPr>
          <p:nvPr/>
        </p:nvPicPr>
        <p:blipFill>
          <a:blip r:embed="rId7"/>
          <a:stretch>
            <a:fillRect/>
          </a:stretch>
        </p:blipFill>
        <p:spPr>
          <a:xfrm>
            <a:off x="-11305" y="5198320"/>
            <a:ext cx="3522515" cy="1252777"/>
          </a:xfrm>
          <a:prstGeom prst="rect">
            <a:avLst/>
          </a:prstGeom>
        </p:spPr>
      </p:pic>
      <p:pic>
        <p:nvPicPr>
          <p:cNvPr id="25" name="Picture 24">
            <a:extLst>
              <a:ext uri="{FF2B5EF4-FFF2-40B4-BE49-F238E27FC236}">
                <a16:creationId xmlns:a16="http://schemas.microsoft.com/office/drawing/2014/main" id="{E81FC3EB-0F54-4F0E-A96C-7053DAC8BDF7}"/>
              </a:ext>
            </a:extLst>
          </p:cNvPr>
          <p:cNvPicPr>
            <a:picLocks noChangeAspect="1"/>
          </p:cNvPicPr>
          <p:nvPr/>
        </p:nvPicPr>
        <p:blipFill>
          <a:blip r:embed="rId8"/>
          <a:stretch>
            <a:fillRect/>
          </a:stretch>
        </p:blipFill>
        <p:spPr>
          <a:xfrm>
            <a:off x="3522515" y="5342304"/>
            <a:ext cx="5575596" cy="1515696"/>
          </a:xfrm>
          <a:prstGeom prst="rect">
            <a:avLst/>
          </a:prstGeom>
        </p:spPr>
      </p:pic>
      <p:cxnSp>
        <p:nvCxnSpPr>
          <p:cNvPr id="27" name="Straight Arrow Connector 26">
            <a:extLst>
              <a:ext uri="{FF2B5EF4-FFF2-40B4-BE49-F238E27FC236}">
                <a16:creationId xmlns:a16="http://schemas.microsoft.com/office/drawing/2014/main" id="{2D1C5DC2-76FE-4EF9-8E49-4046E6F60AC5}"/>
              </a:ext>
            </a:extLst>
          </p:cNvPr>
          <p:cNvCxnSpPr/>
          <p:nvPr/>
        </p:nvCxnSpPr>
        <p:spPr>
          <a:xfrm flipV="1">
            <a:off x="3089189" y="4637903"/>
            <a:ext cx="939114" cy="7198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3E8E5222-6F52-4B7D-A6D3-A9EDDB094298}"/>
              </a:ext>
            </a:extLst>
          </p:cNvPr>
          <p:cNvCxnSpPr>
            <a:cxnSpLocks/>
          </p:cNvCxnSpPr>
          <p:nvPr/>
        </p:nvCxnSpPr>
        <p:spPr>
          <a:xfrm flipV="1">
            <a:off x="6412962" y="4748260"/>
            <a:ext cx="5691" cy="8735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8FF9F695-A5CC-429B-92E0-EF216ECE4126}"/>
              </a:ext>
            </a:extLst>
          </p:cNvPr>
          <p:cNvSpPr txBox="1"/>
          <p:nvPr/>
        </p:nvSpPr>
        <p:spPr>
          <a:xfrm rot="19306681">
            <a:off x="5856377" y="3509961"/>
            <a:ext cx="506870"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a:t>
            </a:r>
            <a:endParaRPr lang="en-US" dirty="0"/>
          </a:p>
        </p:txBody>
      </p:sp>
    </p:spTree>
    <p:extLst>
      <p:ext uri="{BB962C8B-B14F-4D97-AF65-F5344CB8AC3E}">
        <p14:creationId xmlns:p14="http://schemas.microsoft.com/office/powerpoint/2010/main" val="1910894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033DF-2BE8-4F37-9007-326FECA1DE42}"/>
              </a:ext>
            </a:extLst>
          </p:cNvPr>
          <p:cNvSpPr>
            <a:spLocks noGrp="1"/>
          </p:cNvSpPr>
          <p:nvPr>
            <p:ph type="title"/>
          </p:nvPr>
        </p:nvSpPr>
        <p:spPr/>
        <p:txBody>
          <a:bodyPr/>
          <a:lstStyle/>
          <a:p>
            <a:r>
              <a:rPr lang="en-US" dirty="0"/>
              <a:t>“Crab Crossing” Collisions</a:t>
            </a:r>
          </a:p>
        </p:txBody>
      </p:sp>
      <p:pic>
        <p:nvPicPr>
          <p:cNvPr id="7" name="Content Placeholder 6">
            <a:extLst>
              <a:ext uri="{FF2B5EF4-FFF2-40B4-BE49-F238E27FC236}">
                <a16:creationId xmlns:a16="http://schemas.microsoft.com/office/drawing/2014/main" id="{4B0B696F-C4D8-408D-92A1-B9C30EC28672}"/>
              </a:ext>
            </a:extLst>
          </p:cNvPr>
          <p:cNvPicPr>
            <a:picLocks noGrp="1" noChangeAspect="1"/>
          </p:cNvPicPr>
          <p:nvPr>
            <p:ph idx="1"/>
          </p:nvPr>
        </p:nvPicPr>
        <p:blipFill>
          <a:blip r:embed="rId2"/>
          <a:stretch>
            <a:fillRect/>
          </a:stretch>
        </p:blipFill>
        <p:spPr>
          <a:xfrm>
            <a:off x="242887" y="1834377"/>
            <a:ext cx="8672513" cy="3189246"/>
          </a:xfrm>
        </p:spPr>
      </p:pic>
      <p:sp>
        <p:nvSpPr>
          <p:cNvPr id="4" name="Footer Placeholder 3">
            <a:extLst>
              <a:ext uri="{FF2B5EF4-FFF2-40B4-BE49-F238E27FC236}">
                <a16:creationId xmlns:a16="http://schemas.microsoft.com/office/drawing/2014/main" id="{EEBB4C4B-EA01-4CFB-8D62-3B36A468B9AC}"/>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53EE0BCA-3924-4DF6-AA95-DA57840C131D}"/>
              </a:ext>
            </a:extLst>
          </p:cNvPr>
          <p:cNvSpPr>
            <a:spLocks noGrp="1"/>
          </p:cNvSpPr>
          <p:nvPr>
            <p:ph type="sldNum" sz="quarter" idx="12"/>
          </p:nvPr>
        </p:nvSpPr>
        <p:spPr/>
        <p:txBody>
          <a:bodyPr/>
          <a:lstStyle/>
          <a:p>
            <a:fld id="{52E9C158-AEF1-41A2-A6CE-6F0BAB305EFD}" type="slidenum">
              <a:rPr lang="en-US" altLang="en-US" smtClean="0"/>
              <a:pPr/>
              <a:t>37</a:t>
            </a:fld>
            <a:endParaRPr lang="en-US" altLang="en-US"/>
          </a:p>
        </p:txBody>
      </p:sp>
      <p:sp>
        <p:nvSpPr>
          <p:cNvPr id="8" name="TextBox 7">
            <a:extLst>
              <a:ext uri="{FF2B5EF4-FFF2-40B4-BE49-F238E27FC236}">
                <a16:creationId xmlns:a16="http://schemas.microsoft.com/office/drawing/2014/main" id="{4E96F928-06DF-4421-A3BC-48718B51138F}"/>
              </a:ext>
            </a:extLst>
          </p:cNvPr>
          <p:cNvSpPr txBox="1"/>
          <p:nvPr/>
        </p:nvSpPr>
        <p:spPr>
          <a:xfrm>
            <a:off x="471487" y="5281600"/>
            <a:ext cx="8672513" cy="830997"/>
          </a:xfrm>
          <a:prstGeom prst="rect">
            <a:avLst/>
          </a:prstGeom>
          <a:solidFill>
            <a:schemeClr val="bg2"/>
          </a:solidFill>
        </p:spPr>
        <p:txBody>
          <a:bodyPr wrap="square" rtlCol="0">
            <a:spAutoFit/>
          </a:bodyPr>
          <a:lstStyle/>
          <a:p>
            <a:r>
              <a:rPr lang="en-US" dirty="0"/>
              <a:t>Note: either the crossing angle or amplitude of the crabbing affect instantaneous luminosity </a:t>
            </a:r>
            <a:r>
              <a:rPr lang="en-US" dirty="0">
                <a:sym typeface="Wingdings" panose="05000000000000000000" pitchFamily="2" charset="2"/>
              </a:rPr>
              <a:t> can be used for “luminosity leveling”</a:t>
            </a:r>
            <a:endParaRPr lang="en-US" dirty="0"/>
          </a:p>
        </p:txBody>
      </p:sp>
      <p:sp>
        <p:nvSpPr>
          <p:cNvPr id="9" name="TextBox 8">
            <a:extLst>
              <a:ext uri="{FF2B5EF4-FFF2-40B4-BE49-F238E27FC236}">
                <a16:creationId xmlns:a16="http://schemas.microsoft.com/office/drawing/2014/main" id="{4ACB387C-86E0-4CBE-8BD3-3299365B2A5F}"/>
              </a:ext>
            </a:extLst>
          </p:cNvPr>
          <p:cNvSpPr txBox="1"/>
          <p:nvPr/>
        </p:nvSpPr>
        <p:spPr>
          <a:xfrm>
            <a:off x="1430768" y="1003380"/>
            <a:ext cx="7484632" cy="461665"/>
          </a:xfrm>
          <a:prstGeom prst="rect">
            <a:avLst/>
          </a:prstGeom>
          <a:solidFill>
            <a:schemeClr val="bg2"/>
          </a:solidFill>
        </p:spPr>
        <p:txBody>
          <a:bodyPr wrap="square" rtlCol="0">
            <a:spAutoFit/>
          </a:bodyPr>
          <a:lstStyle/>
          <a:p>
            <a:r>
              <a:rPr lang="en-US" dirty="0"/>
              <a:t>Head-tail rotation by RF dipole deflectors (</a:t>
            </a:r>
            <a:r>
              <a:rPr lang="en-US" dirty="0" err="1"/>
              <a:t>eg</a:t>
            </a:r>
            <a:r>
              <a:rPr lang="en-US" dirty="0"/>
              <a:t> HL-LHC)</a:t>
            </a:r>
          </a:p>
        </p:txBody>
      </p:sp>
    </p:spTree>
    <p:extLst>
      <p:ext uri="{BB962C8B-B14F-4D97-AF65-F5344CB8AC3E}">
        <p14:creationId xmlns:p14="http://schemas.microsoft.com/office/powerpoint/2010/main" val="1210578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42402-16AF-47CD-BA07-89D21CB22C5B}"/>
              </a:ext>
            </a:extLst>
          </p:cNvPr>
          <p:cNvSpPr>
            <a:spLocks noGrp="1"/>
          </p:cNvSpPr>
          <p:nvPr>
            <p:ph type="title"/>
          </p:nvPr>
        </p:nvSpPr>
        <p:spPr/>
        <p:txBody>
          <a:bodyPr/>
          <a:lstStyle/>
          <a:p>
            <a:r>
              <a:rPr lang="en-US" dirty="0"/>
              <a:t>Hour-Glass Effect</a:t>
            </a:r>
          </a:p>
        </p:txBody>
      </p:sp>
      <p:pic>
        <p:nvPicPr>
          <p:cNvPr id="7" name="Content Placeholder 6" descr="A picture containing table, indoor, glass, sandglass&#10;&#10;Description automatically generated">
            <a:extLst>
              <a:ext uri="{FF2B5EF4-FFF2-40B4-BE49-F238E27FC236}">
                <a16:creationId xmlns:a16="http://schemas.microsoft.com/office/drawing/2014/main" id="{A6625BF1-7AB3-49A2-B0AB-9E1B2235BD63}"/>
              </a:ext>
            </a:extLst>
          </p:cNvPr>
          <p:cNvPicPr>
            <a:picLocks noGrp="1" noChangeAspect="1"/>
          </p:cNvPicPr>
          <p:nvPr>
            <p:ph idx="1"/>
          </p:nvPr>
        </p:nvPicPr>
        <p:blipFill>
          <a:blip r:embed="rId2"/>
          <a:stretch>
            <a:fillRect/>
          </a:stretch>
        </p:blipFill>
        <p:spPr>
          <a:xfrm>
            <a:off x="676275" y="2089051"/>
            <a:ext cx="3228460" cy="3228460"/>
          </a:xfrm>
        </p:spPr>
      </p:pic>
      <p:sp>
        <p:nvSpPr>
          <p:cNvPr id="4" name="Footer Placeholder 3">
            <a:extLst>
              <a:ext uri="{FF2B5EF4-FFF2-40B4-BE49-F238E27FC236}">
                <a16:creationId xmlns:a16="http://schemas.microsoft.com/office/drawing/2014/main" id="{1CC5600A-9503-42A6-9AD4-F492D0633EF7}"/>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EBA5DE48-F058-443D-8C0B-54726593371D}"/>
              </a:ext>
            </a:extLst>
          </p:cNvPr>
          <p:cNvSpPr>
            <a:spLocks noGrp="1"/>
          </p:cNvSpPr>
          <p:nvPr>
            <p:ph type="sldNum" sz="quarter" idx="12"/>
          </p:nvPr>
        </p:nvSpPr>
        <p:spPr/>
        <p:txBody>
          <a:bodyPr/>
          <a:lstStyle/>
          <a:p>
            <a:fld id="{52E9C158-AEF1-41A2-A6CE-6F0BAB305EFD}" type="slidenum">
              <a:rPr lang="en-US" altLang="en-US" smtClean="0"/>
              <a:pPr/>
              <a:t>38</a:t>
            </a:fld>
            <a:endParaRPr lang="en-US" altLang="en-US"/>
          </a:p>
        </p:txBody>
      </p:sp>
      <p:pic>
        <p:nvPicPr>
          <p:cNvPr id="9" name="Picture 8">
            <a:extLst>
              <a:ext uri="{FF2B5EF4-FFF2-40B4-BE49-F238E27FC236}">
                <a16:creationId xmlns:a16="http://schemas.microsoft.com/office/drawing/2014/main" id="{DDA62DDB-8ADF-4466-B808-63DE05E0432C}"/>
              </a:ext>
            </a:extLst>
          </p:cNvPr>
          <p:cNvPicPr>
            <a:picLocks noChangeAspect="1"/>
          </p:cNvPicPr>
          <p:nvPr/>
        </p:nvPicPr>
        <p:blipFill>
          <a:blip r:embed="rId3"/>
          <a:stretch>
            <a:fillRect/>
          </a:stretch>
        </p:blipFill>
        <p:spPr>
          <a:xfrm>
            <a:off x="580510" y="823809"/>
            <a:ext cx="3324225" cy="1228725"/>
          </a:xfrm>
          <a:prstGeom prst="rect">
            <a:avLst/>
          </a:prstGeom>
          <a:effectLst>
            <a:glow rad="139700">
              <a:schemeClr val="accent6">
                <a:satMod val="175000"/>
                <a:alpha val="40000"/>
              </a:schemeClr>
            </a:glow>
          </a:effectLst>
        </p:spPr>
      </p:pic>
      <p:pic>
        <p:nvPicPr>
          <p:cNvPr id="11" name="Picture 10">
            <a:extLst>
              <a:ext uri="{FF2B5EF4-FFF2-40B4-BE49-F238E27FC236}">
                <a16:creationId xmlns:a16="http://schemas.microsoft.com/office/drawing/2014/main" id="{634DCFA5-A975-4FA2-9A35-E126B9ACB190}"/>
              </a:ext>
            </a:extLst>
          </p:cNvPr>
          <p:cNvPicPr>
            <a:picLocks noChangeAspect="1"/>
          </p:cNvPicPr>
          <p:nvPr/>
        </p:nvPicPr>
        <p:blipFill>
          <a:blip r:embed="rId4"/>
          <a:stretch>
            <a:fillRect/>
          </a:stretch>
        </p:blipFill>
        <p:spPr>
          <a:xfrm>
            <a:off x="0" y="5171452"/>
            <a:ext cx="6362700" cy="1695450"/>
          </a:xfrm>
          <a:prstGeom prst="rect">
            <a:avLst/>
          </a:prstGeom>
        </p:spPr>
      </p:pic>
      <p:pic>
        <p:nvPicPr>
          <p:cNvPr id="15" name="Picture 14">
            <a:extLst>
              <a:ext uri="{FF2B5EF4-FFF2-40B4-BE49-F238E27FC236}">
                <a16:creationId xmlns:a16="http://schemas.microsoft.com/office/drawing/2014/main" id="{A1A4B435-CFFD-4A7E-854D-7C69EF0C73C6}"/>
              </a:ext>
            </a:extLst>
          </p:cNvPr>
          <p:cNvPicPr>
            <a:picLocks noChangeAspect="1"/>
          </p:cNvPicPr>
          <p:nvPr/>
        </p:nvPicPr>
        <p:blipFill>
          <a:blip r:embed="rId5"/>
          <a:stretch>
            <a:fillRect/>
          </a:stretch>
        </p:blipFill>
        <p:spPr>
          <a:xfrm>
            <a:off x="6318777" y="5927460"/>
            <a:ext cx="1371600" cy="361950"/>
          </a:xfrm>
          <a:prstGeom prst="rect">
            <a:avLst/>
          </a:prstGeom>
        </p:spPr>
      </p:pic>
      <p:pic>
        <p:nvPicPr>
          <p:cNvPr id="17" name="Picture 16">
            <a:extLst>
              <a:ext uri="{FF2B5EF4-FFF2-40B4-BE49-F238E27FC236}">
                <a16:creationId xmlns:a16="http://schemas.microsoft.com/office/drawing/2014/main" id="{9801F5CE-42B0-4508-86C7-575CEA1C94F7}"/>
              </a:ext>
            </a:extLst>
          </p:cNvPr>
          <p:cNvPicPr>
            <a:picLocks noChangeAspect="1"/>
          </p:cNvPicPr>
          <p:nvPr/>
        </p:nvPicPr>
        <p:blipFill>
          <a:blip r:embed="rId6"/>
          <a:stretch>
            <a:fillRect/>
          </a:stretch>
        </p:blipFill>
        <p:spPr>
          <a:xfrm>
            <a:off x="6295288" y="6505575"/>
            <a:ext cx="1409700" cy="352425"/>
          </a:xfrm>
          <a:prstGeom prst="rect">
            <a:avLst/>
          </a:prstGeom>
        </p:spPr>
      </p:pic>
      <p:pic>
        <p:nvPicPr>
          <p:cNvPr id="19" name="Picture 18">
            <a:extLst>
              <a:ext uri="{FF2B5EF4-FFF2-40B4-BE49-F238E27FC236}">
                <a16:creationId xmlns:a16="http://schemas.microsoft.com/office/drawing/2014/main" id="{C7A752A7-2C09-4CEF-A6CC-545A2B4C8DAE}"/>
              </a:ext>
            </a:extLst>
          </p:cNvPr>
          <p:cNvPicPr>
            <a:picLocks noChangeAspect="1"/>
          </p:cNvPicPr>
          <p:nvPr/>
        </p:nvPicPr>
        <p:blipFill>
          <a:blip r:embed="rId7"/>
          <a:stretch>
            <a:fillRect/>
          </a:stretch>
        </p:blipFill>
        <p:spPr>
          <a:xfrm>
            <a:off x="4572000" y="66155"/>
            <a:ext cx="4484153" cy="2744034"/>
          </a:xfrm>
          <a:prstGeom prst="rect">
            <a:avLst/>
          </a:prstGeom>
        </p:spPr>
      </p:pic>
      <p:pic>
        <p:nvPicPr>
          <p:cNvPr id="21" name="Picture 20">
            <a:extLst>
              <a:ext uri="{FF2B5EF4-FFF2-40B4-BE49-F238E27FC236}">
                <a16:creationId xmlns:a16="http://schemas.microsoft.com/office/drawing/2014/main" id="{DDEEC9FD-D2F6-490B-ABBA-E5AF7854CF56}"/>
              </a:ext>
            </a:extLst>
          </p:cNvPr>
          <p:cNvPicPr>
            <a:picLocks noChangeAspect="1"/>
          </p:cNvPicPr>
          <p:nvPr/>
        </p:nvPicPr>
        <p:blipFill>
          <a:blip r:embed="rId8"/>
          <a:stretch>
            <a:fillRect/>
          </a:stretch>
        </p:blipFill>
        <p:spPr>
          <a:xfrm>
            <a:off x="4473145" y="2717285"/>
            <a:ext cx="4583007" cy="2873103"/>
          </a:xfrm>
          <a:prstGeom prst="rect">
            <a:avLst/>
          </a:prstGeom>
        </p:spPr>
      </p:pic>
      <p:pic>
        <p:nvPicPr>
          <p:cNvPr id="23" name="Picture 22">
            <a:extLst>
              <a:ext uri="{FF2B5EF4-FFF2-40B4-BE49-F238E27FC236}">
                <a16:creationId xmlns:a16="http://schemas.microsoft.com/office/drawing/2014/main" id="{0AD364AD-4E0D-4572-BBF7-CFBA8DB46B23}"/>
              </a:ext>
            </a:extLst>
          </p:cNvPr>
          <p:cNvPicPr>
            <a:picLocks noChangeAspect="1"/>
          </p:cNvPicPr>
          <p:nvPr/>
        </p:nvPicPr>
        <p:blipFill>
          <a:blip r:embed="rId9"/>
          <a:stretch>
            <a:fillRect/>
          </a:stretch>
        </p:blipFill>
        <p:spPr>
          <a:xfrm>
            <a:off x="3051472" y="2677208"/>
            <a:ext cx="1038225" cy="600075"/>
          </a:xfrm>
          <a:prstGeom prst="rect">
            <a:avLst/>
          </a:prstGeom>
        </p:spPr>
      </p:pic>
      <p:sp>
        <p:nvSpPr>
          <p:cNvPr id="24" name="TextBox 23">
            <a:extLst>
              <a:ext uri="{FF2B5EF4-FFF2-40B4-BE49-F238E27FC236}">
                <a16:creationId xmlns:a16="http://schemas.microsoft.com/office/drawing/2014/main" id="{F6B7D2F2-3B1A-4A85-8AA8-57DE3D2E1440}"/>
              </a:ext>
            </a:extLst>
          </p:cNvPr>
          <p:cNvSpPr txBox="1"/>
          <p:nvPr/>
        </p:nvSpPr>
        <p:spPr>
          <a:xfrm>
            <a:off x="3051473" y="1889363"/>
            <a:ext cx="1421671" cy="830997"/>
          </a:xfrm>
          <a:prstGeom prst="rect">
            <a:avLst/>
          </a:prstGeom>
          <a:solidFill>
            <a:schemeClr val="bg2"/>
          </a:solidFill>
        </p:spPr>
        <p:txBody>
          <a:bodyPr wrap="none" rtlCol="0">
            <a:spAutoFit/>
          </a:bodyPr>
          <a:lstStyle/>
          <a:p>
            <a:r>
              <a:rPr lang="en-US" dirty="0"/>
              <a:t>Same for </a:t>
            </a:r>
          </a:p>
          <a:p>
            <a:r>
              <a:rPr lang="en-US" dirty="0"/>
              <a:t>beam size</a:t>
            </a:r>
          </a:p>
        </p:txBody>
      </p:sp>
      <p:sp>
        <p:nvSpPr>
          <p:cNvPr id="25" name="TextBox 24">
            <a:extLst>
              <a:ext uri="{FF2B5EF4-FFF2-40B4-BE49-F238E27FC236}">
                <a16:creationId xmlns:a16="http://schemas.microsoft.com/office/drawing/2014/main" id="{99A926F6-19DB-486B-AE91-9E016E8D4ABB}"/>
              </a:ext>
            </a:extLst>
          </p:cNvPr>
          <p:cNvSpPr txBox="1"/>
          <p:nvPr/>
        </p:nvSpPr>
        <p:spPr>
          <a:xfrm>
            <a:off x="7273365" y="1964714"/>
            <a:ext cx="1244251" cy="461665"/>
          </a:xfrm>
          <a:prstGeom prst="rect">
            <a:avLst/>
          </a:prstGeom>
          <a:solidFill>
            <a:schemeClr val="bg2"/>
          </a:solidFill>
        </p:spPr>
        <p:txBody>
          <a:bodyPr wrap="none" rtlCol="0">
            <a:spAutoFit/>
          </a:bodyPr>
          <a:lstStyle/>
          <a:p>
            <a:r>
              <a:rPr lang="el-GR"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σ</a:t>
            </a:r>
            <a:r>
              <a:rPr lang="en-US" i="1" baseline="-25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a:t>
            </a:r>
            <a:r>
              <a:rPr lang="en-US"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&lt;&lt; </a:t>
            </a:r>
            <a:r>
              <a:rPr lang="el-GR"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β</a:t>
            </a:r>
            <a:r>
              <a:rPr lang="en-US" i="1" baseline="30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i="1" dirty="0">
              <a:solidFill>
                <a:srgbClr val="FF0000"/>
              </a:solidFill>
              <a:effectLst>
                <a:outerShdw blurRad="38100" dist="38100" dir="2700000" algn="tl">
                  <a:srgbClr val="000000">
                    <a:alpha val="43137"/>
                  </a:srgbClr>
                </a:outerShdw>
              </a:effectLst>
            </a:endParaRPr>
          </a:p>
        </p:txBody>
      </p:sp>
      <p:sp>
        <p:nvSpPr>
          <p:cNvPr id="26" name="TextBox 25">
            <a:extLst>
              <a:ext uri="{FF2B5EF4-FFF2-40B4-BE49-F238E27FC236}">
                <a16:creationId xmlns:a16="http://schemas.microsoft.com/office/drawing/2014/main" id="{C52CB5ED-8F60-4CDB-97C1-6687D2CD28FA}"/>
              </a:ext>
            </a:extLst>
          </p:cNvPr>
          <p:cNvSpPr txBox="1"/>
          <p:nvPr/>
        </p:nvSpPr>
        <p:spPr>
          <a:xfrm>
            <a:off x="7860619" y="4855846"/>
            <a:ext cx="1035861" cy="461665"/>
          </a:xfrm>
          <a:prstGeom prst="rect">
            <a:avLst/>
          </a:prstGeom>
          <a:solidFill>
            <a:schemeClr val="bg2"/>
          </a:solidFill>
        </p:spPr>
        <p:txBody>
          <a:bodyPr wrap="none" rtlCol="0">
            <a:spAutoFit/>
          </a:bodyPr>
          <a:lstStyle/>
          <a:p>
            <a:r>
              <a:rPr lang="el-GR"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σ</a:t>
            </a:r>
            <a:r>
              <a:rPr lang="en-US" i="1" baseline="-25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a:t>
            </a:r>
            <a:r>
              <a:rPr lang="en-US"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&gt; </a:t>
            </a:r>
            <a:r>
              <a:rPr lang="el-GR"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β</a:t>
            </a:r>
            <a:r>
              <a:rPr lang="en-US" i="1" baseline="30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i="1" dirty="0">
              <a:solidFill>
                <a:srgbClr val="FF0000"/>
              </a:solidFill>
              <a:effectLst>
                <a:outerShdw blurRad="38100" dist="38100" dir="2700000" algn="tl">
                  <a:srgbClr val="000000">
                    <a:alpha val="43137"/>
                  </a:srgbClr>
                </a:outerShdw>
              </a:effectLst>
            </a:endParaRPr>
          </a:p>
        </p:txBody>
      </p:sp>
      <p:pic>
        <p:nvPicPr>
          <p:cNvPr id="28" name="Picture 27">
            <a:extLst>
              <a:ext uri="{FF2B5EF4-FFF2-40B4-BE49-F238E27FC236}">
                <a16:creationId xmlns:a16="http://schemas.microsoft.com/office/drawing/2014/main" id="{D67085BF-A347-4990-811C-636CA92B0CF5}"/>
              </a:ext>
            </a:extLst>
          </p:cNvPr>
          <p:cNvPicPr>
            <a:picLocks noChangeAspect="1"/>
          </p:cNvPicPr>
          <p:nvPr/>
        </p:nvPicPr>
        <p:blipFill>
          <a:blip r:embed="rId10"/>
          <a:stretch>
            <a:fillRect/>
          </a:stretch>
        </p:blipFill>
        <p:spPr>
          <a:xfrm>
            <a:off x="3693251" y="2792707"/>
            <a:ext cx="138113" cy="152401"/>
          </a:xfrm>
          <a:prstGeom prst="rect">
            <a:avLst/>
          </a:prstGeom>
        </p:spPr>
      </p:pic>
    </p:spTree>
    <p:extLst>
      <p:ext uri="{BB962C8B-B14F-4D97-AF65-F5344CB8AC3E}">
        <p14:creationId xmlns:p14="http://schemas.microsoft.com/office/powerpoint/2010/main" val="1798838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8E7E1-DD51-4446-BD3D-31001CCC90A1}"/>
              </a:ext>
            </a:extLst>
          </p:cNvPr>
          <p:cNvSpPr>
            <a:spLocks noGrp="1"/>
          </p:cNvSpPr>
          <p:nvPr>
            <p:ph type="title"/>
          </p:nvPr>
        </p:nvSpPr>
        <p:spPr>
          <a:xfrm>
            <a:off x="0" y="103664"/>
            <a:ext cx="8915400" cy="641739"/>
          </a:xfrm>
        </p:spPr>
        <p:txBody>
          <a:bodyPr/>
          <a:lstStyle/>
          <a:p>
            <a:r>
              <a:rPr lang="en-US" dirty="0"/>
              <a:t>Luminosity Reduction Due to Hourglass</a:t>
            </a:r>
          </a:p>
        </p:txBody>
      </p:sp>
      <p:sp>
        <p:nvSpPr>
          <p:cNvPr id="4" name="Footer Placeholder 3">
            <a:extLst>
              <a:ext uri="{FF2B5EF4-FFF2-40B4-BE49-F238E27FC236}">
                <a16:creationId xmlns:a16="http://schemas.microsoft.com/office/drawing/2014/main" id="{6CF9B791-D4C8-49FF-8D6C-23720430A1D4}"/>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B4FEF1ED-557D-4D69-BAF7-FE92F5972A2D}"/>
              </a:ext>
            </a:extLst>
          </p:cNvPr>
          <p:cNvSpPr>
            <a:spLocks noGrp="1"/>
          </p:cNvSpPr>
          <p:nvPr>
            <p:ph type="sldNum" sz="quarter" idx="12"/>
          </p:nvPr>
        </p:nvSpPr>
        <p:spPr/>
        <p:txBody>
          <a:bodyPr/>
          <a:lstStyle/>
          <a:p>
            <a:fld id="{52E9C158-AEF1-41A2-A6CE-6F0BAB305EFD}" type="slidenum">
              <a:rPr lang="en-US" altLang="en-US" smtClean="0"/>
              <a:pPr/>
              <a:t>39</a:t>
            </a:fld>
            <a:endParaRPr lang="en-US" altLang="en-US"/>
          </a:p>
        </p:txBody>
      </p:sp>
      <p:pic>
        <p:nvPicPr>
          <p:cNvPr id="6" name="Picture 5">
            <a:extLst>
              <a:ext uri="{FF2B5EF4-FFF2-40B4-BE49-F238E27FC236}">
                <a16:creationId xmlns:a16="http://schemas.microsoft.com/office/drawing/2014/main" id="{94735D4F-AE63-4751-92B4-8C824E94CAFB}"/>
              </a:ext>
            </a:extLst>
          </p:cNvPr>
          <p:cNvPicPr>
            <a:picLocks noChangeAspect="1"/>
          </p:cNvPicPr>
          <p:nvPr/>
        </p:nvPicPr>
        <p:blipFill>
          <a:blip r:embed="rId2"/>
          <a:stretch>
            <a:fillRect/>
          </a:stretch>
        </p:blipFill>
        <p:spPr>
          <a:xfrm>
            <a:off x="1012825" y="1143754"/>
            <a:ext cx="7324725" cy="1438275"/>
          </a:xfrm>
          <a:prstGeom prst="rect">
            <a:avLst/>
          </a:prstGeom>
        </p:spPr>
      </p:pic>
      <p:pic>
        <p:nvPicPr>
          <p:cNvPr id="15" name="Picture 14">
            <a:extLst>
              <a:ext uri="{FF2B5EF4-FFF2-40B4-BE49-F238E27FC236}">
                <a16:creationId xmlns:a16="http://schemas.microsoft.com/office/drawing/2014/main" id="{406EBDE3-FFB3-4CCB-BAC9-9C5588D7819A}"/>
              </a:ext>
            </a:extLst>
          </p:cNvPr>
          <p:cNvPicPr>
            <a:picLocks noChangeAspect="1"/>
          </p:cNvPicPr>
          <p:nvPr/>
        </p:nvPicPr>
        <p:blipFill>
          <a:blip r:embed="rId3"/>
          <a:stretch>
            <a:fillRect/>
          </a:stretch>
        </p:blipFill>
        <p:spPr>
          <a:xfrm>
            <a:off x="2110756" y="863798"/>
            <a:ext cx="6377950" cy="1537356"/>
          </a:xfrm>
          <a:prstGeom prst="rect">
            <a:avLst/>
          </a:prstGeom>
        </p:spPr>
      </p:pic>
      <p:sp>
        <p:nvSpPr>
          <p:cNvPr id="10" name="TextBox 9">
            <a:extLst>
              <a:ext uri="{FF2B5EF4-FFF2-40B4-BE49-F238E27FC236}">
                <a16:creationId xmlns:a16="http://schemas.microsoft.com/office/drawing/2014/main" id="{31EDEF9D-BEF6-46C7-8264-F148618D3D9C}"/>
              </a:ext>
            </a:extLst>
          </p:cNvPr>
          <p:cNvSpPr txBox="1"/>
          <p:nvPr/>
        </p:nvSpPr>
        <p:spPr>
          <a:xfrm>
            <a:off x="117978" y="863798"/>
            <a:ext cx="8800691" cy="461665"/>
          </a:xfrm>
          <a:prstGeom prst="rect">
            <a:avLst/>
          </a:prstGeom>
          <a:noFill/>
        </p:spPr>
        <p:txBody>
          <a:bodyPr wrap="square">
            <a:spAutoFit/>
          </a:bodyPr>
          <a:lstStyle/>
          <a:p>
            <a:r>
              <a:rPr lang="en-US" altLang="en-US" dirty="0">
                <a:solidFill>
                  <a:srgbClr val="000000"/>
                </a:solidFill>
                <a:latin typeface="+mn-lt"/>
              </a:rPr>
              <a:t>For round beams, equal beta’s and no crossing angle, </a:t>
            </a:r>
            <a:r>
              <a:rPr lang="en-US" altLang="en-US" i="1" dirty="0">
                <a:solidFill>
                  <a:srgbClr val="000000"/>
                </a:solidFill>
                <a:latin typeface="+mn-lt"/>
              </a:rPr>
              <a:t>H</a:t>
            </a:r>
            <a:r>
              <a:rPr lang="en-US" altLang="en-US" dirty="0">
                <a:solidFill>
                  <a:srgbClr val="000000"/>
                </a:solidFill>
                <a:latin typeface="+mn-lt"/>
              </a:rPr>
              <a:t>-factor </a:t>
            </a:r>
            <a:r>
              <a:rPr lang="en-US" altLang="en-US" sz="2400" dirty="0">
                <a:solidFill>
                  <a:srgbClr val="000000"/>
                </a:solidFill>
                <a:latin typeface="+mn-lt"/>
              </a:rPr>
              <a:t> </a:t>
            </a:r>
            <a:endParaRPr lang="en-US" dirty="0"/>
          </a:p>
        </p:txBody>
      </p:sp>
      <p:pic>
        <p:nvPicPr>
          <p:cNvPr id="8" name="Picture 7">
            <a:extLst>
              <a:ext uri="{FF2B5EF4-FFF2-40B4-BE49-F238E27FC236}">
                <a16:creationId xmlns:a16="http://schemas.microsoft.com/office/drawing/2014/main" id="{FE6B7520-03C3-4735-9074-66E8B9EAD0D9}"/>
              </a:ext>
            </a:extLst>
          </p:cNvPr>
          <p:cNvPicPr>
            <a:picLocks noChangeAspect="1"/>
          </p:cNvPicPr>
          <p:nvPr/>
        </p:nvPicPr>
        <p:blipFill>
          <a:blip r:embed="rId4"/>
          <a:stretch>
            <a:fillRect/>
          </a:stretch>
        </p:blipFill>
        <p:spPr>
          <a:xfrm>
            <a:off x="1138772" y="2208593"/>
            <a:ext cx="7349934" cy="4518681"/>
          </a:xfrm>
          <a:prstGeom prst="rect">
            <a:avLst/>
          </a:prstGeom>
          <a:ln>
            <a:noFill/>
          </a:ln>
        </p:spPr>
      </p:pic>
      <p:pic>
        <p:nvPicPr>
          <p:cNvPr id="11" name="Picture 10">
            <a:extLst>
              <a:ext uri="{FF2B5EF4-FFF2-40B4-BE49-F238E27FC236}">
                <a16:creationId xmlns:a16="http://schemas.microsoft.com/office/drawing/2014/main" id="{AF2DA101-C662-4159-B104-7CAFDF6AA810}"/>
              </a:ext>
            </a:extLst>
          </p:cNvPr>
          <p:cNvPicPr>
            <a:picLocks noChangeAspect="1"/>
          </p:cNvPicPr>
          <p:nvPr/>
        </p:nvPicPr>
        <p:blipFill>
          <a:blip r:embed="rId5"/>
          <a:stretch>
            <a:fillRect/>
          </a:stretch>
        </p:blipFill>
        <p:spPr>
          <a:xfrm>
            <a:off x="2017780" y="4970815"/>
            <a:ext cx="4831132" cy="1116947"/>
          </a:xfrm>
          <a:prstGeom prst="rect">
            <a:avLst/>
          </a:prstGeom>
        </p:spPr>
      </p:pic>
      <p:pic>
        <p:nvPicPr>
          <p:cNvPr id="19" name="Picture 18">
            <a:extLst>
              <a:ext uri="{FF2B5EF4-FFF2-40B4-BE49-F238E27FC236}">
                <a16:creationId xmlns:a16="http://schemas.microsoft.com/office/drawing/2014/main" id="{DB1F1B91-7B3F-433B-9B36-E2D3BD97894F}"/>
              </a:ext>
            </a:extLst>
          </p:cNvPr>
          <p:cNvPicPr>
            <a:picLocks noChangeAspect="1"/>
          </p:cNvPicPr>
          <p:nvPr/>
        </p:nvPicPr>
        <p:blipFill>
          <a:blip r:embed="rId6"/>
          <a:stretch>
            <a:fillRect/>
          </a:stretch>
        </p:blipFill>
        <p:spPr>
          <a:xfrm>
            <a:off x="7184873" y="1977242"/>
            <a:ext cx="1628775" cy="514350"/>
          </a:xfrm>
          <a:prstGeom prst="rect">
            <a:avLst/>
          </a:prstGeom>
        </p:spPr>
      </p:pic>
      <p:pic>
        <p:nvPicPr>
          <p:cNvPr id="22" name="Picture 21">
            <a:extLst>
              <a:ext uri="{FF2B5EF4-FFF2-40B4-BE49-F238E27FC236}">
                <a16:creationId xmlns:a16="http://schemas.microsoft.com/office/drawing/2014/main" id="{DA2A02EB-C036-4524-9639-6FE723805108}"/>
              </a:ext>
            </a:extLst>
          </p:cNvPr>
          <p:cNvPicPr>
            <a:picLocks noChangeAspect="1"/>
          </p:cNvPicPr>
          <p:nvPr/>
        </p:nvPicPr>
        <p:blipFill>
          <a:blip r:embed="rId7"/>
          <a:stretch>
            <a:fillRect/>
          </a:stretch>
        </p:blipFill>
        <p:spPr>
          <a:xfrm>
            <a:off x="8465640" y="5848350"/>
            <a:ext cx="561975" cy="1009650"/>
          </a:xfrm>
          <a:prstGeom prst="rect">
            <a:avLst/>
          </a:prstGeom>
        </p:spPr>
      </p:pic>
      <p:sp>
        <p:nvSpPr>
          <p:cNvPr id="23" name="TextBox 22">
            <a:extLst>
              <a:ext uri="{FF2B5EF4-FFF2-40B4-BE49-F238E27FC236}">
                <a16:creationId xmlns:a16="http://schemas.microsoft.com/office/drawing/2014/main" id="{6EB433EE-C653-41D8-A959-509BED03A57B}"/>
              </a:ext>
            </a:extLst>
          </p:cNvPr>
          <p:cNvSpPr txBox="1"/>
          <p:nvPr/>
        </p:nvSpPr>
        <p:spPr>
          <a:xfrm>
            <a:off x="5262838" y="2790919"/>
            <a:ext cx="3747161" cy="923330"/>
          </a:xfrm>
          <a:prstGeom prst="rect">
            <a:avLst/>
          </a:prstGeom>
          <a:noFill/>
        </p:spPr>
        <p:txBody>
          <a:bodyPr wrap="square">
            <a:spAutoFit/>
          </a:bodyPr>
          <a:lstStyle/>
          <a:p>
            <a:r>
              <a:rPr lang="en-US" altLang="en-US" sz="1800" dirty="0">
                <a:solidFill>
                  <a:srgbClr val="000000"/>
                </a:solidFill>
                <a:latin typeface="Times New Roman" panose="02020603050405020304" pitchFamily="18" charset="0"/>
                <a:cs typeface="Times New Roman" panose="02020603050405020304" pitchFamily="18" charset="0"/>
              </a:rPr>
              <a:t>In reality, beta* is often constant and </a:t>
            </a:r>
            <a:r>
              <a:rPr lang="en-US" altLang="en-US" sz="1800" dirty="0" err="1">
                <a:solidFill>
                  <a:srgbClr val="000000"/>
                </a:solidFill>
                <a:latin typeface="Times New Roman" panose="02020603050405020304" pitchFamily="18" charset="0"/>
                <a:cs typeface="Times New Roman" panose="02020603050405020304" pitchFamily="18" charset="0"/>
              </a:rPr>
              <a:t>bunchlength</a:t>
            </a:r>
            <a:r>
              <a:rPr lang="en-US" altLang="en-US" sz="1800" dirty="0">
                <a:solidFill>
                  <a:srgbClr val="000000"/>
                </a:solidFill>
                <a:latin typeface="Times New Roman" panose="02020603050405020304" pitchFamily="18" charset="0"/>
                <a:cs typeface="Times New Roman" panose="02020603050405020304" pitchFamily="18" charset="0"/>
              </a:rPr>
              <a:t> can grow leading to small decay of luminosity</a:t>
            </a:r>
            <a:endParaRPr lang="en-US" sz="1800" dirty="0">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49131DE0-F206-4B0F-8D53-EB723160C3DD}"/>
              </a:ext>
            </a:extLst>
          </p:cNvPr>
          <p:cNvPicPr>
            <a:picLocks noChangeAspect="1"/>
          </p:cNvPicPr>
          <p:nvPr/>
        </p:nvPicPr>
        <p:blipFill>
          <a:blip r:embed="rId8"/>
          <a:stretch>
            <a:fillRect/>
          </a:stretch>
        </p:blipFill>
        <p:spPr>
          <a:xfrm>
            <a:off x="134001" y="2634911"/>
            <a:ext cx="1318775" cy="561370"/>
          </a:xfrm>
          <a:prstGeom prst="rect">
            <a:avLst/>
          </a:prstGeom>
        </p:spPr>
      </p:pic>
      <p:sp>
        <p:nvSpPr>
          <p:cNvPr id="26" name="Oval 25">
            <a:extLst>
              <a:ext uri="{FF2B5EF4-FFF2-40B4-BE49-F238E27FC236}">
                <a16:creationId xmlns:a16="http://schemas.microsoft.com/office/drawing/2014/main" id="{74B114CB-7131-4775-8390-647927DE1842}"/>
              </a:ext>
            </a:extLst>
          </p:cNvPr>
          <p:cNvSpPr/>
          <p:nvPr/>
        </p:nvSpPr>
        <p:spPr>
          <a:xfrm>
            <a:off x="3122141" y="3009367"/>
            <a:ext cx="148281" cy="12482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C50A2DC-8AF1-401C-ABA4-2761D7B26D70}"/>
              </a:ext>
            </a:extLst>
          </p:cNvPr>
          <p:cNvSpPr/>
          <p:nvPr/>
        </p:nvSpPr>
        <p:spPr>
          <a:xfrm>
            <a:off x="4120409" y="3502792"/>
            <a:ext cx="148281" cy="124822"/>
          </a:xfrm>
          <a:prstGeom prst="ellipse">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Arc 27">
            <a:extLst>
              <a:ext uri="{FF2B5EF4-FFF2-40B4-BE49-F238E27FC236}">
                <a16:creationId xmlns:a16="http://schemas.microsoft.com/office/drawing/2014/main" id="{69FA1B59-82DF-46F8-B9BF-85E33070CB83}"/>
              </a:ext>
            </a:extLst>
          </p:cNvPr>
          <p:cNvSpPr/>
          <p:nvPr/>
        </p:nvSpPr>
        <p:spPr>
          <a:xfrm rot="395875">
            <a:off x="3002214" y="2893439"/>
            <a:ext cx="1223797" cy="859154"/>
          </a:xfrm>
          <a:prstGeom prst="arc">
            <a:avLst>
              <a:gd name="adj1" fmla="val 13396503"/>
              <a:gd name="adj2" fmla="val 0"/>
            </a:avLst>
          </a:prstGeom>
          <a:ln w="19050">
            <a:solidFill>
              <a:srgbClr val="FF0000"/>
            </a:solidFill>
            <a:tailEnd type="stealt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82076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267C0-1974-7957-FA05-FF6725A71D5A}"/>
              </a:ext>
            </a:extLst>
          </p:cNvPr>
          <p:cNvSpPr>
            <a:spLocks noGrp="1"/>
          </p:cNvSpPr>
          <p:nvPr>
            <p:ph type="title"/>
          </p:nvPr>
        </p:nvSpPr>
        <p:spPr>
          <a:xfrm>
            <a:off x="228600" y="692985"/>
            <a:ext cx="1823916" cy="641739"/>
          </a:xfrm>
        </p:spPr>
        <p:txBody>
          <a:bodyPr/>
          <a:lstStyle/>
          <a:p>
            <a:r>
              <a:rPr lang="en-US" dirty="0"/>
              <a:t>This</a:t>
            </a:r>
            <a:br>
              <a:rPr lang="en-US" dirty="0"/>
            </a:br>
            <a:r>
              <a:rPr lang="en-US" dirty="0"/>
              <a:t>lecture</a:t>
            </a:r>
          </a:p>
        </p:txBody>
      </p:sp>
      <p:pic>
        <p:nvPicPr>
          <p:cNvPr id="9" name="Content Placeholder 8" descr="A book cover with text&#10;&#10;AI-generated content may be incorrect.">
            <a:extLst>
              <a:ext uri="{FF2B5EF4-FFF2-40B4-BE49-F238E27FC236}">
                <a16:creationId xmlns:a16="http://schemas.microsoft.com/office/drawing/2014/main" id="{220B1453-8D90-B6FE-30C2-5FA4D0B45BB0}"/>
              </a:ext>
            </a:extLst>
          </p:cNvPr>
          <p:cNvPicPr>
            <a:picLocks noGrp="1" noChangeAspect="1"/>
          </p:cNvPicPr>
          <p:nvPr>
            <p:ph idx="1"/>
          </p:nvPr>
        </p:nvPicPr>
        <p:blipFill>
          <a:blip r:embed="rId2"/>
          <a:stretch>
            <a:fillRect/>
          </a:stretch>
        </p:blipFill>
        <p:spPr>
          <a:xfrm>
            <a:off x="163512" y="1555184"/>
            <a:ext cx="1889004" cy="3404732"/>
          </a:xfrm>
        </p:spPr>
      </p:pic>
      <p:sp>
        <p:nvSpPr>
          <p:cNvPr id="4" name="Footer Placeholder 3">
            <a:extLst>
              <a:ext uri="{FF2B5EF4-FFF2-40B4-BE49-F238E27FC236}">
                <a16:creationId xmlns:a16="http://schemas.microsoft.com/office/drawing/2014/main" id="{65280123-E22E-CAC3-CC1F-09ECA1C779B4}"/>
              </a:ext>
            </a:extLst>
          </p:cNvPr>
          <p:cNvSpPr>
            <a:spLocks noGrp="1"/>
          </p:cNvSpPr>
          <p:nvPr>
            <p:ph type="ftr" sz="quarter" idx="11"/>
          </p:nvPr>
        </p:nvSpPr>
        <p:spPr/>
        <p:txBody>
          <a:bodyPr/>
          <a:lstStyle/>
          <a:p>
            <a:pPr>
              <a:defRPr/>
            </a:pPr>
            <a:r>
              <a:rPr lang="en-US" b="1"/>
              <a:t>MuColl'25 | Colliders VS1</a:t>
            </a:r>
            <a:endParaRPr lang="en-US" b="1" dirty="0"/>
          </a:p>
        </p:txBody>
      </p:sp>
      <p:sp>
        <p:nvSpPr>
          <p:cNvPr id="5" name="Slide Number Placeholder 4">
            <a:extLst>
              <a:ext uri="{FF2B5EF4-FFF2-40B4-BE49-F238E27FC236}">
                <a16:creationId xmlns:a16="http://schemas.microsoft.com/office/drawing/2014/main" id="{18FFFF97-BAA4-7BCF-2C8F-C3B63E0B9899}"/>
              </a:ext>
            </a:extLst>
          </p:cNvPr>
          <p:cNvSpPr>
            <a:spLocks noGrp="1"/>
          </p:cNvSpPr>
          <p:nvPr>
            <p:ph type="sldNum" sz="quarter" idx="12"/>
          </p:nvPr>
        </p:nvSpPr>
        <p:spPr/>
        <p:txBody>
          <a:bodyPr/>
          <a:lstStyle/>
          <a:p>
            <a:fld id="{52E9C158-AEF1-41A2-A6CE-6F0BAB305EFD}" type="slidenum">
              <a:rPr lang="en-US" altLang="en-US" smtClean="0"/>
              <a:pPr/>
              <a:t>4</a:t>
            </a:fld>
            <a:endParaRPr lang="en-US" altLang="en-US"/>
          </a:p>
        </p:txBody>
      </p:sp>
      <p:pic>
        <p:nvPicPr>
          <p:cNvPr id="7" name="Picture 6">
            <a:extLst>
              <a:ext uri="{FF2B5EF4-FFF2-40B4-BE49-F238E27FC236}">
                <a16:creationId xmlns:a16="http://schemas.microsoft.com/office/drawing/2014/main" id="{1C6BD089-7FD0-AD76-389A-88D977D9A53D}"/>
              </a:ext>
            </a:extLst>
          </p:cNvPr>
          <p:cNvPicPr>
            <a:picLocks noChangeAspect="1"/>
          </p:cNvPicPr>
          <p:nvPr/>
        </p:nvPicPr>
        <p:blipFill>
          <a:blip r:embed="rId3"/>
          <a:stretch>
            <a:fillRect/>
          </a:stretch>
        </p:blipFill>
        <p:spPr>
          <a:xfrm>
            <a:off x="2265494" y="64548"/>
            <a:ext cx="6714994" cy="6654800"/>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19762836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8E7E1-DD51-4446-BD3D-31001CCC90A1}"/>
              </a:ext>
            </a:extLst>
          </p:cNvPr>
          <p:cNvSpPr>
            <a:spLocks noGrp="1"/>
          </p:cNvSpPr>
          <p:nvPr>
            <p:ph type="title"/>
          </p:nvPr>
        </p:nvSpPr>
        <p:spPr/>
        <p:txBody>
          <a:bodyPr/>
          <a:lstStyle/>
          <a:p>
            <a:r>
              <a:rPr lang="en-US" dirty="0"/>
              <a:t>Luminosity Summary  : Key Factors</a:t>
            </a:r>
          </a:p>
        </p:txBody>
      </p:sp>
      <p:sp>
        <p:nvSpPr>
          <p:cNvPr id="4" name="Footer Placeholder 3">
            <a:extLst>
              <a:ext uri="{FF2B5EF4-FFF2-40B4-BE49-F238E27FC236}">
                <a16:creationId xmlns:a16="http://schemas.microsoft.com/office/drawing/2014/main" id="{6CF9B791-D4C8-49FF-8D6C-23720430A1D4}"/>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B4FEF1ED-557D-4D69-BAF7-FE92F5972A2D}"/>
              </a:ext>
            </a:extLst>
          </p:cNvPr>
          <p:cNvSpPr>
            <a:spLocks noGrp="1"/>
          </p:cNvSpPr>
          <p:nvPr>
            <p:ph type="sldNum" sz="quarter" idx="12"/>
          </p:nvPr>
        </p:nvSpPr>
        <p:spPr/>
        <p:txBody>
          <a:bodyPr/>
          <a:lstStyle/>
          <a:p>
            <a:fld id="{52E9C158-AEF1-41A2-A6CE-6F0BAB305EFD}" type="slidenum">
              <a:rPr lang="en-US" altLang="en-US" smtClean="0"/>
              <a:pPr/>
              <a:t>40</a:t>
            </a:fld>
            <a:endParaRPr lang="en-US" altLang="en-US"/>
          </a:p>
        </p:txBody>
      </p:sp>
      <p:sp>
        <p:nvSpPr>
          <p:cNvPr id="10" name="TextBox 9">
            <a:extLst>
              <a:ext uri="{FF2B5EF4-FFF2-40B4-BE49-F238E27FC236}">
                <a16:creationId xmlns:a16="http://schemas.microsoft.com/office/drawing/2014/main" id="{31EDEF9D-BEF6-46C7-8264-F148618D3D9C}"/>
              </a:ext>
            </a:extLst>
          </p:cNvPr>
          <p:cNvSpPr txBox="1"/>
          <p:nvPr/>
        </p:nvSpPr>
        <p:spPr>
          <a:xfrm>
            <a:off x="63840" y="865591"/>
            <a:ext cx="2318307" cy="1569660"/>
          </a:xfrm>
          <a:prstGeom prst="rect">
            <a:avLst/>
          </a:prstGeom>
          <a:noFill/>
          <a:ln>
            <a:solidFill>
              <a:srgbClr val="C00000"/>
            </a:solidFill>
          </a:ln>
        </p:spPr>
        <p:txBody>
          <a:bodyPr wrap="square">
            <a:spAutoFit/>
          </a:bodyPr>
          <a:lstStyle/>
          <a:p>
            <a:r>
              <a:rPr lang="en-US" altLang="en-US" dirty="0">
                <a:solidFill>
                  <a:srgbClr val="000000"/>
                </a:solidFill>
                <a:latin typeface="+mn-lt"/>
              </a:rPr>
              <a:t>Want it higher </a:t>
            </a:r>
            <a:r>
              <a:rPr lang="en-US" altLang="en-US" sz="1800" i="1" dirty="0">
                <a:solidFill>
                  <a:srgbClr val="FF0000"/>
                </a:solidFill>
                <a:latin typeface="+mn-lt"/>
              </a:rPr>
              <a:t>either smaller rings = higher B</a:t>
            </a:r>
          </a:p>
          <a:p>
            <a:r>
              <a:rPr lang="en-US" sz="1800" i="1" dirty="0">
                <a:solidFill>
                  <a:srgbClr val="FF0000"/>
                </a:solidFill>
                <a:latin typeface="+mn-lt"/>
              </a:rPr>
              <a:t>or high rep linear collider (= power)</a:t>
            </a:r>
            <a:endParaRPr lang="en-US" sz="2000" i="1" dirty="0">
              <a:solidFill>
                <a:srgbClr val="FF0000"/>
              </a:solidFill>
            </a:endParaRPr>
          </a:p>
        </p:txBody>
      </p:sp>
      <p:pic>
        <p:nvPicPr>
          <p:cNvPr id="6" name="Picture 5">
            <a:extLst>
              <a:ext uri="{FF2B5EF4-FFF2-40B4-BE49-F238E27FC236}">
                <a16:creationId xmlns:a16="http://schemas.microsoft.com/office/drawing/2014/main" id="{C4B2C945-486E-447A-A112-60E511602E5E}"/>
              </a:ext>
            </a:extLst>
          </p:cNvPr>
          <p:cNvPicPr>
            <a:picLocks noChangeAspect="1"/>
          </p:cNvPicPr>
          <p:nvPr/>
        </p:nvPicPr>
        <p:blipFill>
          <a:blip r:embed="rId2"/>
          <a:stretch>
            <a:fillRect/>
          </a:stretch>
        </p:blipFill>
        <p:spPr>
          <a:xfrm>
            <a:off x="1077097" y="2507853"/>
            <a:ext cx="6858000" cy="1933575"/>
          </a:xfrm>
          <a:prstGeom prst="rect">
            <a:avLst/>
          </a:prstGeom>
          <a:effectLst>
            <a:glow rad="63500">
              <a:schemeClr val="accent6">
                <a:satMod val="175000"/>
                <a:alpha val="40000"/>
              </a:schemeClr>
            </a:glow>
          </a:effectLst>
        </p:spPr>
      </p:pic>
      <p:cxnSp>
        <p:nvCxnSpPr>
          <p:cNvPr id="8" name="Straight Arrow Connector 7">
            <a:extLst>
              <a:ext uri="{FF2B5EF4-FFF2-40B4-BE49-F238E27FC236}">
                <a16:creationId xmlns:a16="http://schemas.microsoft.com/office/drawing/2014/main" id="{C0D9BB6E-2017-4225-81CE-EEE660DB208C}"/>
              </a:ext>
            </a:extLst>
          </p:cNvPr>
          <p:cNvCxnSpPr/>
          <p:nvPr/>
        </p:nvCxnSpPr>
        <p:spPr>
          <a:xfrm>
            <a:off x="2133600" y="2339546"/>
            <a:ext cx="247135" cy="881449"/>
          </a:xfrm>
          <a:prstGeom prst="straightConnector1">
            <a:avLst/>
          </a:prstGeom>
          <a:ln>
            <a:solidFill>
              <a:srgbClr val="C00000"/>
            </a:solidFill>
            <a:tailEnd type="triangle"/>
          </a:ln>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16A04392-2951-4A1A-9B08-1EE688C3C070}"/>
              </a:ext>
            </a:extLst>
          </p:cNvPr>
          <p:cNvSpPr txBox="1"/>
          <p:nvPr/>
        </p:nvSpPr>
        <p:spPr>
          <a:xfrm>
            <a:off x="2446635" y="869707"/>
            <a:ext cx="2318307" cy="1569660"/>
          </a:xfrm>
          <a:prstGeom prst="rect">
            <a:avLst/>
          </a:prstGeom>
          <a:noFill/>
          <a:ln>
            <a:solidFill>
              <a:srgbClr val="C00000"/>
            </a:solidFill>
          </a:ln>
        </p:spPr>
        <p:txBody>
          <a:bodyPr wrap="square">
            <a:spAutoFit/>
          </a:bodyPr>
          <a:lstStyle/>
          <a:p>
            <a:r>
              <a:rPr lang="en-US" altLang="en-US" dirty="0">
                <a:solidFill>
                  <a:srgbClr val="000000"/>
                </a:solidFill>
                <a:latin typeface="+mn-lt"/>
              </a:rPr>
              <a:t>High </a:t>
            </a:r>
            <a:r>
              <a:rPr lang="en-US" altLang="en-US" i="1" dirty="0">
                <a:solidFill>
                  <a:srgbClr val="000000"/>
                </a:solidFill>
                <a:latin typeface="+mn-lt"/>
              </a:rPr>
              <a:t>E</a:t>
            </a:r>
            <a:r>
              <a:rPr lang="en-US" altLang="en-US" dirty="0">
                <a:solidFill>
                  <a:srgbClr val="000000"/>
                </a:solidFill>
                <a:latin typeface="+mn-lt"/>
              </a:rPr>
              <a:t> helps</a:t>
            </a:r>
          </a:p>
          <a:p>
            <a:r>
              <a:rPr lang="en-US" altLang="en-US" sz="1800" i="1" dirty="0">
                <a:solidFill>
                  <a:srgbClr val="FF0000"/>
                </a:solidFill>
              </a:rPr>
              <a:t>This factor comes from adiabatic reduction of the rms beam size for the same emittance</a:t>
            </a:r>
          </a:p>
        </p:txBody>
      </p:sp>
      <p:cxnSp>
        <p:nvCxnSpPr>
          <p:cNvPr id="21" name="Straight Arrow Connector 20">
            <a:extLst>
              <a:ext uri="{FF2B5EF4-FFF2-40B4-BE49-F238E27FC236}">
                <a16:creationId xmlns:a16="http://schemas.microsoft.com/office/drawing/2014/main" id="{B3C25DB3-2013-4588-9AB3-21FA43D03BBA}"/>
              </a:ext>
            </a:extLst>
          </p:cNvPr>
          <p:cNvCxnSpPr>
            <a:cxnSpLocks/>
          </p:cNvCxnSpPr>
          <p:nvPr/>
        </p:nvCxnSpPr>
        <p:spPr>
          <a:xfrm flipH="1">
            <a:off x="2985570" y="2375199"/>
            <a:ext cx="328100" cy="969363"/>
          </a:xfrm>
          <a:prstGeom prst="straightConnector1">
            <a:avLst/>
          </a:prstGeom>
          <a:ln>
            <a:solidFill>
              <a:srgbClr val="C00000"/>
            </a:solidFill>
            <a:tailEnd type="triangle"/>
          </a:ln>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FA702FFB-FDCA-47F3-BC5F-90D40329CEAA}"/>
              </a:ext>
            </a:extLst>
          </p:cNvPr>
          <p:cNvSpPr txBox="1"/>
          <p:nvPr/>
        </p:nvSpPr>
        <p:spPr>
          <a:xfrm>
            <a:off x="4829430" y="828518"/>
            <a:ext cx="4223954" cy="1569660"/>
          </a:xfrm>
          <a:prstGeom prst="rect">
            <a:avLst/>
          </a:prstGeom>
          <a:noFill/>
          <a:ln>
            <a:solidFill>
              <a:srgbClr val="C00000"/>
            </a:solidFill>
          </a:ln>
        </p:spPr>
        <p:txBody>
          <a:bodyPr wrap="square">
            <a:spAutoFit/>
          </a:bodyPr>
          <a:lstStyle/>
          <a:p>
            <a:r>
              <a:rPr lang="en-US" altLang="en-US" dirty="0">
                <a:solidFill>
                  <a:srgbClr val="000000"/>
                </a:solidFill>
                <a:latin typeface="+mn-lt"/>
              </a:rPr>
              <a:t>Higher intensity drives </a:t>
            </a:r>
            <a:r>
              <a:rPr lang="en-US" altLang="en-US" i="1" dirty="0">
                <a:solidFill>
                  <a:srgbClr val="000000"/>
                </a:solidFill>
                <a:latin typeface="+mn-lt"/>
              </a:rPr>
              <a:t>L</a:t>
            </a:r>
            <a:r>
              <a:rPr lang="en-US" altLang="en-US" dirty="0">
                <a:solidFill>
                  <a:srgbClr val="000000"/>
                </a:solidFill>
                <a:latin typeface="+mn-lt"/>
              </a:rPr>
              <a:t> </a:t>
            </a:r>
            <a:r>
              <a:rPr lang="en-US" altLang="en-US" sz="1800" i="1" dirty="0">
                <a:solidFill>
                  <a:srgbClr val="FF0000"/>
                </a:solidFill>
                <a:latin typeface="+mn-lt"/>
              </a:rPr>
              <a:t>note that N(bunch) comes squared while # of bunches linear; sometimes N is limited by beam-beam, often </a:t>
            </a:r>
            <a:r>
              <a:rPr lang="en-US" altLang="en-US" sz="1800" i="1" dirty="0" err="1">
                <a:solidFill>
                  <a:srgbClr val="FF0000"/>
                </a:solidFill>
                <a:latin typeface="+mn-lt"/>
              </a:rPr>
              <a:t>n</a:t>
            </a:r>
            <a:r>
              <a:rPr lang="en-US" altLang="en-US" sz="1800" i="1" baseline="-25000" dirty="0" err="1">
                <a:solidFill>
                  <a:srgbClr val="FF0000"/>
                </a:solidFill>
                <a:latin typeface="+mn-lt"/>
              </a:rPr>
              <a:t>b</a:t>
            </a:r>
            <a:r>
              <a:rPr lang="en-US" altLang="en-US" sz="1800" i="1" dirty="0" err="1">
                <a:solidFill>
                  <a:srgbClr val="FF0000"/>
                </a:solidFill>
                <a:latin typeface="+mn-lt"/>
              </a:rPr>
              <a:t>N</a:t>
            </a:r>
            <a:r>
              <a:rPr lang="en-US" altLang="en-US" sz="1800" i="1" dirty="0">
                <a:solidFill>
                  <a:srgbClr val="FF0000"/>
                </a:solidFill>
                <a:latin typeface="+mn-lt"/>
              </a:rPr>
              <a:t> is limited </a:t>
            </a:r>
            <a:r>
              <a:rPr lang="en-US" altLang="en-US" sz="1800" i="1" dirty="0">
                <a:solidFill>
                  <a:srgbClr val="FF0000"/>
                </a:solidFill>
                <a:latin typeface="+mn-lt"/>
                <a:sym typeface="Wingdings" panose="05000000000000000000" pitchFamily="2" charset="2"/>
              </a:rPr>
              <a:t> try to put all charge in one bunch</a:t>
            </a:r>
            <a:endParaRPr lang="en-US" sz="2000" i="1" dirty="0">
              <a:solidFill>
                <a:srgbClr val="FF0000"/>
              </a:solidFill>
            </a:endParaRPr>
          </a:p>
        </p:txBody>
      </p:sp>
      <p:cxnSp>
        <p:nvCxnSpPr>
          <p:cNvPr id="23" name="Straight Arrow Connector 22">
            <a:extLst>
              <a:ext uri="{FF2B5EF4-FFF2-40B4-BE49-F238E27FC236}">
                <a16:creationId xmlns:a16="http://schemas.microsoft.com/office/drawing/2014/main" id="{6F2A8A57-2C44-4030-81C9-90993FA55664}"/>
              </a:ext>
            </a:extLst>
          </p:cNvPr>
          <p:cNvCxnSpPr>
            <a:cxnSpLocks/>
          </p:cNvCxnSpPr>
          <p:nvPr/>
        </p:nvCxnSpPr>
        <p:spPr>
          <a:xfrm flipH="1">
            <a:off x="3437238" y="2375199"/>
            <a:ext cx="1548069" cy="845796"/>
          </a:xfrm>
          <a:prstGeom prst="straightConnector1">
            <a:avLst/>
          </a:prstGeom>
          <a:ln>
            <a:solidFill>
              <a:srgbClr val="C00000"/>
            </a:solidFill>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3AD55304-9294-444E-A353-82455A67FF5C}"/>
              </a:ext>
            </a:extLst>
          </p:cNvPr>
          <p:cNvCxnSpPr>
            <a:cxnSpLocks/>
          </p:cNvCxnSpPr>
          <p:nvPr/>
        </p:nvCxnSpPr>
        <p:spPr>
          <a:xfrm flipH="1">
            <a:off x="4764942" y="2435251"/>
            <a:ext cx="220365" cy="373852"/>
          </a:xfrm>
          <a:prstGeom prst="straightConnector1">
            <a:avLst/>
          </a:prstGeom>
          <a:ln>
            <a:solidFill>
              <a:srgbClr val="C00000"/>
            </a:solidFill>
            <a:tailEnd type="triangle"/>
          </a:ln>
        </p:spPr>
        <p:style>
          <a:lnRef idx="2">
            <a:schemeClr val="dk1"/>
          </a:lnRef>
          <a:fillRef idx="0">
            <a:schemeClr val="dk1"/>
          </a:fillRef>
          <a:effectRef idx="1">
            <a:schemeClr val="dk1"/>
          </a:effectRef>
          <a:fontRef idx="minor">
            <a:schemeClr val="tx1"/>
          </a:fontRef>
        </p:style>
      </p:cxnSp>
      <p:sp>
        <p:nvSpPr>
          <p:cNvPr id="29" name="TextBox 28">
            <a:extLst>
              <a:ext uri="{FF2B5EF4-FFF2-40B4-BE49-F238E27FC236}">
                <a16:creationId xmlns:a16="http://schemas.microsoft.com/office/drawing/2014/main" id="{30409ACA-350F-4F20-B9D3-ABF96EA65A41}"/>
              </a:ext>
            </a:extLst>
          </p:cNvPr>
          <p:cNvSpPr txBox="1"/>
          <p:nvPr/>
        </p:nvSpPr>
        <p:spPr>
          <a:xfrm>
            <a:off x="63839" y="4612806"/>
            <a:ext cx="3110623" cy="1569660"/>
          </a:xfrm>
          <a:prstGeom prst="rect">
            <a:avLst/>
          </a:prstGeom>
          <a:noFill/>
          <a:ln>
            <a:solidFill>
              <a:srgbClr val="C00000"/>
            </a:solidFill>
          </a:ln>
        </p:spPr>
        <p:txBody>
          <a:bodyPr wrap="square">
            <a:spAutoFit/>
          </a:bodyPr>
          <a:lstStyle/>
          <a:p>
            <a:r>
              <a:rPr lang="en-US" altLang="en-US" dirty="0">
                <a:solidFill>
                  <a:srgbClr val="000000"/>
                </a:solidFill>
                <a:latin typeface="+mn-lt"/>
              </a:rPr>
              <a:t>Smallest </a:t>
            </a:r>
            <a:r>
              <a:rPr lang="en-US" altLang="en-US" i="1" dirty="0">
                <a:solidFill>
                  <a:srgbClr val="000000"/>
                </a:solidFill>
                <a:latin typeface="+mn-lt"/>
              </a:rPr>
              <a:t>emittance</a:t>
            </a:r>
            <a:r>
              <a:rPr lang="en-US" altLang="en-US" dirty="0">
                <a:solidFill>
                  <a:srgbClr val="000000"/>
                </a:solidFill>
                <a:latin typeface="+mn-lt"/>
              </a:rPr>
              <a:t> </a:t>
            </a:r>
            <a:r>
              <a:rPr lang="en-US" altLang="en-US" sz="1800" i="1" dirty="0">
                <a:solidFill>
                  <a:srgbClr val="FF0000"/>
                </a:solidFill>
                <a:latin typeface="+mn-lt"/>
              </a:rPr>
              <a:t>that’s where most of beam physics goes to – cooling to stop heating, noises, dyna-mics in injectors, </a:t>
            </a:r>
            <a:r>
              <a:rPr lang="en-US" altLang="en-US" sz="1800" i="1" dirty="0" err="1">
                <a:solidFill>
                  <a:srgbClr val="FF0000"/>
                </a:solidFill>
                <a:latin typeface="+mn-lt"/>
              </a:rPr>
              <a:t>etc</a:t>
            </a:r>
            <a:r>
              <a:rPr lang="en-US" altLang="en-US" sz="1800" i="1" dirty="0">
                <a:solidFill>
                  <a:srgbClr val="FF0000"/>
                </a:solidFill>
                <a:latin typeface="+mn-lt"/>
              </a:rPr>
              <a:t> </a:t>
            </a:r>
            <a:r>
              <a:rPr lang="en-US" altLang="en-US" sz="1800" i="1" dirty="0" err="1">
                <a:solidFill>
                  <a:srgbClr val="FF0000"/>
                </a:solidFill>
                <a:latin typeface="+mn-lt"/>
              </a:rPr>
              <a:t>etc</a:t>
            </a:r>
            <a:r>
              <a:rPr lang="en-US" altLang="en-US" sz="1800" i="1" dirty="0">
                <a:solidFill>
                  <a:srgbClr val="FF0000"/>
                </a:solidFill>
                <a:latin typeface="+mn-lt"/>
              </a:rPr>
              <a:t> </a:t>
            </a:r>
            <a:r>
              <a:rPr lang="en-US" altLang="en-US" sz="1800" i="1" dirty="0" err="1">
                <a:solidFill>
                  <a:srgbClr val="FF0000"/>
                </a:solidFill>
                <a:latin typeface="+mn-lt"/>
              </a:rPr>
              <a:t>etc</a:t>
            </a:r>
            <a:endParaRPr lang="en-US" sz="2000" i="1" dirty="0">
              <a:solidFill>
                <a:srgbClr val="FF0000"/>
              </a:solidFill>
            </a:endParaRPr>
          </a:p>
        </p:txBody>
      </p:sp>
      <p:cxnSp>
        <p:nvCxnSpPr>
          <p:cNvPr id="30" name="Straight Arrow Connector 29">
            <a:extLst>
              <a:ext uri="{FF2B5EF4-FFF2-40B4-BE49-F238E27FC236}">
                <a16:creationId xmlns:a16="http://schemas.microsoft.com/office/drawing/2014/main" id="{B709781F-0792-4F87-B4D0-8372E581EDDE}"/>
              </a:ext>
            </a:extLst>
          </p:cNvPr>
          <p:cNvCxnSpPr>
            <a:cxnSpLocks/>
          </p:cNvCxnSpPr>
          <p:nvPr/>
        </p:nvCxnSpPr>
        <p:spPr>
          <a:xfrm flipV="1">
            <a:off x="2843469" y="4160629"/>
            <a:ext cx="1444969" cy="452177"/>
          </a:xfrm>
          <a:prstGeom prst="straightConnector1">
            <a:avLst/>
          </a:prstGeom>
          <a:ln>
            <a:solidFill>
              <a:srgbClr val="C00000"/>
            </a:solidFill>
            <a:tailEnd type="triangle"/>
          </a:ln>
        </p:spPr>
        <p:style>
          <a:lnRef idx="2">
            <a:schemeClr val="dk1"/>
          </a:lnRef>
          <a:fillRef idx="0">
            <a:schemeClr val="dk1"/>
          </a:fillRef>
          <a:effectRef idx="1">
            <a:schemeClr val="dk1"/>
          </a:effectRef>
          <a:fontRef idx="minor">
            <a:schemeClr val="tx1"/>
          </a:fontRef>
        </p:style>
      </p:cxnSp>
      <p:sp>
        <p:nvSpPr>
          <p:cNvPr id="31" name="TextBox 30">
            <a:extLst>
              <a:ext uri="{FF2B5EF4-FFF2-40B4-BE49-F238E27FC236}">
                <a16:creationId xmlns:a16="http://schemas.microsoft.com/office/drawing/2014/main" id="{DFEFBC18-6FCC-44BB-91D1-DDC0A8BA5A36}"/>
              </a:ext>
            </a:extLst>
          </p:cNvPr>
          <p:cNvSpPr txBox="1"/>
          <p:nvPr/>
        </p:nvSpPr>
        <p:spPr>
          <a:xfrm>
            <a:off x="3269131" y="4619192"/>
            <a:ext cx="2488152" cy="1569660"/>
          </a:xfrm>
          <a:prstGeom prst="rect">
            <a:avLst/>
          </a:prstGeom>
          <a:noFill/>
          <a:ln>
            <a:solidFill>
              <a:srgbClr val="C00000"/>
            </a:solidFill>
          </a:ln>
        </p:spPr>
        <p:txBody>
          <a:bodyPr wrap="square">
            <a:spAutoFit/>
          </a:bodyPr>
          <a:lstStyle/>
          <a:p>
            <a:r>
              <a:rPr lang="en-US" altLang="en-US" dirty="0">
                <a:solidFill>
                  <a:srgbClr val="000000"/>
                </a:solidFill>
                <a:latin typeface="+mn-lt"/>
              </a:rPr>
              <a:t>Minimize </a:t>
            </a:r>
            <a:r>
              <a:rPr lang="en-US" altLang="en-US" i="1" dirty="0">
                <a:solidFill>
                  <a:srgbClr val="000000"/>
                </a:solidFill>
                <a:latin typeface="+mn-lt"/>
              </a:rPr>
              <a:t>beta </a:t>
            </a:r>
            <a:r>
              <a:rPr lang="en-US" altLang="en-US" dirty="0">
                <a:solidFill>
                  <a:srgbClr val="000000"/>
                </a:solidFill>
                <a:latin typeface="+mn-lt"/>
              </a:rPr>
              <a:t> </a:t>
            </a:r>
            <a:r>
              <a:rPr lang="en-US" altLang="en-US" sz="1800" i="1" dirty="0">
                <a:solidFill>
                  <a:srgbClr val="FF0000"/>
                </a:solidFill>
                <a:latin typeface="+mn-lt"/>
              </a:rPr>
              <a:t>need stronger focusing = larger aperture and stronger LB quads</a:t>
            </a:r>
            <a:endParaRPr lang="en-US" sz="2000" i="1" dirty="0">
              <a:solidFill>
                <a:srgbClr val="FF0000"/>
              </a:solidFill>
            </a:endParaRPr>
          </a:p>
        </p:txBody>
      </p:sp>
      <p:cxnSp>
        <p:nvCxnSpPr>
          <p:cNvPr id="32" name="Straight Arrow Connector 31">
            <a:extLst>
              <a:ext uri="{FF2B5EF4-FFF2-40B4-BE49-F238E27FC236}">
                <a16:creationId xmlns:a16="http://schemas.microsoft.com/office/drawing/2014/main" id="{C6AEB57E-34CD-4588-9CFD-7A7C23654995}"/>
              </a:ext>
            </a:extLst>
          </p:cNvPr>
          <p:cNvCxnSpPr>
            <a:cxnSpLocks/>
          </p:cNvCxnSpPr>
          <p:nvPr/>
        </p:nvCxnSpPr>
        <p:spPr>
          <a:xfrm flipV="1">
            <a:off x="4726463" y="4258837"/>
            <a:ext cx="102967" cy="508839"/>
          </a:xfrm>
          <a:prstGeom prst="straightConnector1">
            <a:avLst/>
          </a:prstGeom>
          <a:ln>
            <a:solidFill>
              <a:srgbClr val="C00000"/>
            </a:solidFill>
            <a:tailEnd type="triangle"/>
          </a:ln>
        </p:spPr>
        <p:style>
          <a:lnRef idx="2">
            <a:schemeClr val="dk1"/>
          </a:lnRef>
          <a:fillRef idx="0">
            <a:schemeClr val="dk1"/>
          </a:fillRef>
          <a:effectRef idx="1">
            <a:schemeClr val="dk1"/>
          </a:effectRef>
          <a:fontRef idx="minor">
            <a:schemeClr val="tx1"/>
          </a:fontRef>
        </p:style>
      </p:cxnSp>
      <p:sp>
        <p:nvSpPr>
          <p:cNvPr id="33" name="TextBox 32">
            <a:extLst>
              <a:ext uri="{FF2B5EF4-FFF2-40B4-BE49-F238E27FC236}">
                <a16:creationId xmlns:a16="http://schemas.microsoft.com/office/drawing/2014/main" id="{A4397EC2-70C6-4AE8-9CBE-C96DC99464D2}"/>
              </a:ext>
            </a:extLst>
          </p:cNvPr>
          <p:cNvSpPr txBox="1"/>
          <p:nvPr/>
        </p:nvSpPr>
        <p:spPr>
          <a:xfrm>
            <a:off x="5851951" y="4609735"/>
            <a:ext cx="3163721" cy="1569660"/>
          </a:xfrm>
          <a:prstGeom prst="rect">
            <a:avLst/>
          </a:prstGeom>
          <a:noFill/>
          <a:ln>
            <a:solidFill>
              <a:srgbClr val="C00000"/>
            </a:solidFill>
          </a:ln>
        </p:spPr>
        <p:txBody>
          <a:bodyPr wrap="square">
            <a:spAutoFit/>
          </a:bodyPr>
          <a:lstStyle/>
          <a:p>
            <a:r>
              <a:rPr lang="en-US" altLang="en-US" dirty="0">
                <a:solidFill>
                  <a:srgbClr val="000000"/>
                </a:solidFill>
                <a:latin typeface="+mn-lt"/>
              </a:rPr>
              <a:t>Keep </a:t>
            </a:r>
            <a:r>
              <a:rPr lang="en-US" altLang="en-US" i="1" dirty="0">
                <a:solidFill>
                  <a:srgbClr val="000000"/>
                </a:solidFill>
                <a:latin typeface="+mn-lt"/>
              </a:rPr>
              <a:t>H </a:t>
            </a:r>
            <a:r>
              <a:rPr lang="en-US" altLang="en-US" dirty="0">
                <a:solidFill>
                  <a:srgbClr val="000000"/>
                </a:solidFill>
                <a:latin typeface="+mn-lt"/>
              </a:rPr>
              <a:t>under control </a:t>
            </a:r>
            <a:r>
              <a:rPr lang="en-US" altLang="en-US" sz="1800" i="1" dirty="0">
                <a:solidFill>
                  <a:srgbClr val="FF0000"/>
                </a:solidFill>
                <a:latin typeface="+mn-lt"/>
              </a:rPr>
              <a:t>keep bunch length and beta* more or less matched, be aware of the crossing angle (sometimes need it </a:t>
            </a:r>
            <a:r>
              <a:rPr lang="en-US" altLang="en-US" sz="1800" i="1" dirty="0">
                <a:solidFill>
                  <a:srgbClr val="FF0000"/>
                </a:solidFill>
                <a:latin typeface="+mn-lt"/>
                <a:sym typeface="Wingdings" panose="05000000000000000000" pitchFamily="2" charset="2"/>
              </a:rPr>
              <a:t> crabs)</a:t>
            </a:r>
            <a:endParaRPr lang="en-US" sz="2000" i="1" dirty="0">
              <a:solidFill>
                <a:srgbClr val="FF0000"/>
              </a:solidFill>
            </a:endParaRPr>
          </a:p>
        </p:txBody>
      </p:sp>
      <p:cxnSp>
        <p:nvCxnSpPr>
          <p:cNvPr id="34" name="Straight Arrow Connector 33">
            <a:extLst>
              <a:ext uri="{FF2B5EF4-FFF2-40B4-BE49-F238E27FC236}">
                <a16:creationId xmlns:a16="http://schemas.microsoft.com/office/drawing/2014/main" id="{9447E779-3876-4F28-BE1E-695C8FF8A771}"/>
              </a:ext>
            </a:extLst>
          </p:cNvPr>
          <p:cNvCxnSpPr>
            <a:cxnSpLocks/>
          </p:cNvCxnSpPr>
          <p:nvPr/>
        </p:nvCxnSpPr>
        <p:spPr>
          <a:xfrm flipV="1">
            <a:off x="6573795" y="4160629"/>
            <a:ext cx="156520" cy="449106"/>
          </a:xfrm>
          <a:prstGeom prst="straightConnector1">
            <a:avLst/>
          </a:prstGeom>
          <a:ln>
            <a:solidFill>
              <a:srgbClr val="C00000"/>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8275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ppt_x"/>
                                          </p:val>
                                        </p:tav>
                                        <p:tav tm="100000">
                                          <p:val>
                                            <p:strVal val="#ppt_x"/>
                                          </p:val>
                                        </p:tav>
                                      </p:tavLst>
                                    </p:anim>
                                    <p:anim calcmode="lin" valueType="num">
                                      <p:cBhvr additive="base">
                                        <p:cTn id="62" dur="500" fill="hold"/>
                                        <p:tgtEl>
                                          <p:spTgt spid="33"/>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additive="base">
                                        <p:cTn id="65" dur="500" fill="hold"/>
                                        <p:tgtEl>
                                          <p:spTgt spid="34"/>
                                        </p:tgtEl>
                                        <p:attrNameLst>
                                          <p:attrName>ppt_x</p:attrName>
                                        </p:attrNameLst>
                                      </p:cBhvr>
                                      <p:tavLst>
                                        <p:tav tm="0">
                                          <p:val>
                                            <p:strVal val="#ppt_x"/>
                                          </p:val>
                                        </p:tav>
                                        <p:tav tm="100000">
                                          <p:val>
                                            <p:strVal val="#ppt_x"/>
                                          </p:val>
                                        </p:tav>
                                      </p:tavLst>
                                    </p:anim>
                                    <p:anim calcmode="lin" valueType="num">
                                      <p:cBhvr additive="base">
                                        <p:cTn id="6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2" grpId="0" animBg="1"/>
      <p:bldP spid="29" grpId="0" animBg="1"/>
      <p:bldP spid="31" grpId="0" animBg="1"/>
      <p:bldP spid="3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0BCA-6239-4848-ACD7-5717047A753E}"/>
              </a:ext>
            </a:extLst>
          </p:cNvPr>
          <p:cNvSpPr>
            <a:spLocks noGrp="1"/>
          </p:cNvSpPr>
          <p:nvPr>
            <p:ph type="title"/>
          </p:nvPr>
        </p:nvSpPr>
        <p:spPr/>
        <p:txBody>
          <a:bodyPr/>
          <a:lstStyle/>
          <a:p>
            <a:r>
              <a:rPr lang="en-US" dirty="0"/>
              <a:t>Colliders: Luminosity</a:t>
            </a:r>
          </a:p>
        </p:txBody>
      </p:sp>
      <p:sp>
        <p:nvSpPr>
          <p:cNvPr id="4" name="Footer Placeholder 3">
            <a:extLst>
              <a:ext uri="{FF2B5EF4-FFF2-40B4-BE49-F238E27FC236}">
                <a16:creationId xmlns:a16="http://schemas.microsoft.com/office/drawing/2014/main" id="{10B9A06B-A8A4-4E8E-A928-19A47384C19B}"/>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AF0B75FA-8F57-42E2-97EC-2E93CE7E6967}"/>
              </a:ext>
            </a:extLst>
          </p:cNvPr>
          <p:cNvSpPr>
            <a:spLocks noGrp="1"/>
          </p:cNvSpPr>
          <p:nvPr>
            <p:ph type="sldNum" sz="quarter" idx="12"/>
          </p:nvPr>
        </p:nvSpPr>
        <p:spPr/>
        <p:txBody>
          <a:bodyPr/>
          <a:lstStyle/>
          <a:p>
            <a:fld id="{52E9C158-AEF1-41A2-A6CE-6F0BAB305EFD}" type="slidenum">
              <a:rPr lang="en-US" altLang="en-US" smtClean="0"/>
              <a:pPr/>
              <a:t>41</a:t>
            </a:fld>
            <a:endParaRPr lang="en-US" altLang="en-US"/>
          </a:p>
        </p:txBody>
      </p:sp>
      <p:pic>
        <p:nvPicPr>
          <p:cNvPr id="9" name="Content Placeholder 76" descr="Text&#10;&#10;Description automatically generated">
            <a:extLst>
              <a:ext uri="{FF2B5EF4-FFF2-40B4-BE49-F238E27FC236}">
                <a16:creationId xmlns:a16="http://schemas.microsoft.com/office/drawing/2014/main" id="{25DE24CD-3F5F-44DB-90F8-8AD19D124065}"/>
              </a:ext>
            </a:extLst>
          </p:cNvPr>
          <p:cNvPicPr>
            <a:picLocks noGrp="1" noChangeAspect="1"/>
          </p:cNvPicPr>
          <p:nvPr>
            <p:ph idx="1"/>
          </p:nvPr>
        </p:nvPicPr>
        <p:blipFill>
          <a:blip r:embed="rId2"/>
          <a:stretch>
            <a:fillRect/>
          </a:stretch>
        </p:blipFill>
        <p:spPr>
          <a:xfrm>
            <a:off x="953530" y="831445"/>
            <a:ext cx="7118446" cy="5432852"/>
          </a:xfrm>
        </p:spPr>
      </p:pic>
      <p:cxnSp>
        <p:nvCxnSpPr>
          <p:cNvPr id="10" name="Straight Connector 9">
            <a:extLst>
              <a:ext uri="{FF2B5EF4-FFF2-40B4-BE49-F238E27FC236}">
                <a16:creationId xmlns:a16="http://schemas.microsoft.com/office/drawing/2014/main" id="{BE31C5B4-90A9-4889-A86C-75F7124B877F}"/>
              </a:ext>
            </a:extLst>
          </p:cNvPr>
          <p:cNvCxnSpPr>
            <a:cxnSpLocks/>
          </p:cNvCxnSpPr>
          <p:nvPr/>
        </p:nvCxnSpPr>
        <p:spPr>
          <a:xfrm flipV="1">
            <a:off x="6091853" y="1062682"/>
            <a:ext cx="0" cy="4283675"/>
          </a:xfrm>
          <a:prstGeom prst="line">
            <a:avLst/>
          </a:prstGeom>
          <a:ln>
            <a:prstDash val="sysDot"/>
          </a:ln>
        </p:spPr>
        <p:style>
          <a:lnRef idx="2">
            <a:schemeClr val="accent4"/>
          </a:lnRef>
          <a:fillRef idx="0">
            <a:schemeClr val="accent4"/>
          </a:fillRef>
          <a:effectRef idx="1">
            <a:schemeClr val="accent4"/>
          </a:effectRef>
          <a:fontRef idx="minor">
            <a:schemeClr val="tx1"/>
          </a:fontRef>
        </p:style>
      </p:cxnSp>
      <p:pic>
        <p:nvPicPr>
          <p:cNvPr id="8" name="Picture 7">
            <a:extLst>
              <a:ext uri="{FF2B5EF4-FFF2-40B4-BE49-F238E27FC236}">
                <a16:creationId xmlns:a16="http://schemas.microsoft.com/office/drawing/2014/main" id="{6DD7918F-5A40-4757-96E5-E409169935A2}"/>
              </a:ext>
            </a:extLst>
          </p:cNvPr>
          <p:cNvPicPr>
            <a:picLocks noChangeAspect="1"/>
          </p:cNvPicPr>
          <p:nvPr/>
        </p:nvPicPr>
        <p:blipFill>
          <a:blip r:embed="rId3"/>
          <a:stretch>
            <a:fillRect/>
          </a:stretch>
        </p:blipFill>
        <p:spPr>
          <a:xfrm>
            <a:off x="1625966" y="6030687"/>
            <a:ext cx="6173137" cy="787390"/>
          </a:xfrm>
          <a:prstGeom prst="rect">
            <a:avLst/>
          </a:prstGeom>
        </p:spPr>
      </p:pic>
      <p:cxnSp>
        <p:nvCxnSpPr>
          <p:cNvPr id="3" name="Straight Connector 2">
            <a:extLst>
              <a:ext uri="{FF2B5EF4-FFF2-40B4-BE49-F238E27FC236}">
                <a16:creationId xmlns:a16="http://schemas.microsoft.com/office/drawing/2014/main" id="{47981926-1C3A-6D9D-F5C8-3F003D8404C7}"/>
              </a:ext>
            </a:extLst>
          </p:cNvPr>
          <p:cNvCxnSpPr>
            <a:cxnSpLocks/>
          </p:cNvCxnSpPr>
          <p:nvPr/>
        </p:nvCxnSpPr>
        <p:spPr>
          <a:xfrm flipH="1">
            <a:off x="2054710" y="1785770"/>
            <a:ext cx="6125002" cy="0"/>
          </a:xfrm>
          <a:prstGeom prst="line">
            <a:avLst/>
          </a:prstGeom>
          <a:ln>
            <a:prstDash val="sysDot"/>
          </a:ln>
        </p:spPr>
        <p:style>
          <a:lnRef idx="2">
            <a:schemeClr val="accent4"/>
          </a:lnRef>
          <a:fillRef idx="0">
            <a:schemeClr val="accent4"/>
          </a:fillRef>
          <a:effectRef idx="1">
            <a:schemeClr val="accent4"/>
          </a:effectRef>
          <a:fontRef idx="minor">
            <a:schemeClr val="tx1"/>
          </a:fontRef>
        </p:style>
      </p:cxnSp>
      <p:sp>
        <p:nvSpPr>
          <p:cNvPr id="11" name="TextBox 10">
            <a:extLst>
              <a:ext uri="{FF2B5EF4-FFF2-40B4-BE49-F238E27FC236}">
                <a16:creationId xmlns:a16="http://schemas.microsoft.com/office/drawing/2014/main" id="{3304E319-1E9A-4098-E79C-9396154BCD24}"/>
              </a:ext>
            </a:extLst>
          </p:cNvPr>
          <p:cNvSpPr txBox="1"/>
          <p:nvPr/>
        </p:nvSpPr>
        <p:spPr>
          <a:xfrm>
            <a:off x="7880303" y="1351456"/>
            <a:ext cx="1181734" cy="461665"/>
          </a:xfrm>
          <a:prstGeom prst="rect">
            <a:avLst/>
          </a:prstGeom>
          <a:noFill/>
        </p:spPr>
        <p:txBody>
          <a:bodyPr wrap="none" rtlCol="0">
            <a:spAutoFit/>
          </a:bodyPr>
          <a:lstStyle/>
          <a:p>
            <a:r>
              <a:rPr lang="en-US" dirty="0">
                <a:solidFill>
                  <a:srgbClr val="C00000"/>
                </a:solidFill>
              </a:rPr>
              <a:t>1ab</a:t>
            </a:r>
            <a:r>
              <a:rPr lang="en-US" baseline="30000" dirty="0">
                <a:solidFill>
                  <a:srgbClr val="C00000"/>
                </a:solidFill>
              </a:rPr>
              <a:t>-1</a:t>
            </a:r>
            <a:r>
              <a:rPr lang="en-US" dirty="0">
                <a:solidFill>
                  <a:srgbClr val="C00000"/>
                </a:solidFill>
              </a:rPr>
              <a:t>/yr</a:t>
            </a:r>
          </a:p>
        </p:txBody>
      </p:sp>
    </p:spTree>
    <p:extLst>
      <p:ext uri="{BB962C8B-B14F-4D97-AF65-F5344CB8AC3E}">
        <p14:creationId xmlns:p14="http://schemas.microsoft.com/office/powerpoint/2010/main" val="3817550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0BCA-6239-4848-ACD7-5717047A753E}"/>
              </a:ext>
            </a:extLst>
          </p:cNvPr>
          <p:cNvSpPr>
            <a:spLocks noGrp="1"/>
          </p:cNvSpPr>
          <p:nvPr>
            <p:ph type="title"/>
          </p:nvPr>
        </p:nvSpPr>
        <p:spPr/>
        <p:txBody>
          <a:bodyPr/>
          <a:lstStyle/>
          <a:p>
            <a:r>
              <a:rPr lang="en-US" sz="3200" dirty="0"/>
              <a:t>Colliders: Need More Luminosity vs Energy</a:t>
            </a:r>
          </a:p>
        </p:txBody>
      </p:sp>
      <p:sp>
        <p:nvSpPr>
          <p:cNvPr id="4" name="Footer Placeholder 3">
            <a:extLst>
              <a:ext uri="{FF2B5EF4-FFF2-40B4-BE49-F238E27FC236}">
                <a16:creationId xmlns:a16="http://schemas.microsoft.com/office/drawing/2014/main" id="{10B9A06B-A8A4-4E8E-A928-19A47384C19B}"/>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AF0B75FA-8F57-42E2-97EC-2E93CE7E6967}"/>
              </a:ext>
            </a:extLst>
          </p:cNvPr>
          <p:cNvSpPr>
            <a:spLocks noGrp="1"/>
          </p:cNvSpPr>
          <p:nvPr>
            <p:ph type="sldNum" sz="quarter" idx="12"/>
          </p:nvPr>
        </p:nvSpPr>
        <p:spPr/>
        <p:txBody>
          <a:bodyPr/>
          <a:lstStyle/>
          <a:p>
            <a:fld id="{52E9C158-AEF1-41A2-A6CE-6F0BAB305EFD}" type="slidenum">
              <a:rPr lang="en-US" altLang="en-US" smtClean="0"/>
              <a:pPr/>
              <a:t>42</a:t>
            </a:fld>
            <a:endParaRPr lang="en-US" altLang="en-US"/>
          </a:p>
        </p:txBody>
      </p:sp>
      <p:pic>
        <p:nvPicPr>
          <p:cNvPr id="81" name="Picture 80" descr="Chart, scatter chart&#10;&#10;Description automatically generated">
            <a:extLst>
              <a:ext uri="{FF2B5EF4-FFF2-40B4-BE49-F238E27FC236}">
                <a16:creationId xmlns:a16="http://schemas.microsoft.com/office/drawing/2014/main" id="{52CA26E2-9638-4B7F-8873-489035199920}"/>
              </a:ext>
            </a:extLst>
          </p:cNvPr>
          <p:cNvPicPr>
            <a:picLocks noChangeAspect="1"/>
          </p:cNvPicPr>
          <p:nvPr/>
        </p:nvPicPr>
        <p:blipFill>
          <a:blip r:embed="rId2"/>
          <a:stretch>
            <a:fillRect/>
          </a:stretch>
        </p:blipFill>
        <p:spPr>
          <a:xfrm>
            <a:off x="806450" y="827314"/>
            <a:ext cx="7645264" cy="5863772"/>
          </a:xfrm>
          <a:prstGeom prst="rect">
            <a:avLst/>
          </a:prstGeom>
        </p:spPr>
      </p:pic>
      <p:sp>
        <p:nvSpPr>
          <p:cNvPr id="6" name="Freeform: Shape 5">
            <a:extLst>
              <a:ext uri="{FF2B5EF4-FFF2-40B4-BE49-F238E27FC236}">
                <a16:creationId xmlns:a16="http://schemas.microsoft.com/office/drawing/2014/main" id="{853AF28E-01E4-4EEF-82A3-6346CA19921D}"/>
              </a:ext>
            </a:extLst>
          </p:cNvPr>
          <p:cNvSpPr/>
          <p:nvPr/>
        </p:nvSpPr>
        <p:spPr>
          <a:xfrm>
            <a:off x="4020065" y="1326292"/>
            <a:ext cx="3649362" cy="1466335"/>
          </a:xfrm>
          <a:custGeom>
            <a:avLst/>
            <a:gdLst>
              <a:gd name="connsiteX0" fmla="*/ 0 w 3649362"/>
              <a:gd name="connsiteY0" fmla="*/ 0 h 1466335"/>
              <a:gd name="connsiteX1" fmla="*/ 24713 w 3649362"/>
              <a:gd name="connsiteY1" fmla="*/ 41189 h 1466335"/>
              <a:gd name="connsiteX2" fmla="*/ 82378 w 3649362"/>
              <a:gd name="connsiteY2" fmla="*/ 115330 h 1466335"/>
              <a:gd name="connsiteX3" fmla="*/ 107092 w 3649362"/>
              <a:gd name="connsiteY3" fmla="*/ 181232 h 1466335"/>
              <a:gd name="connsiteX4" fmla="*/ 181232 w 3649362"/>
              <a:gd name="connsiteY4" fmla="*/ 304800 h 1466335"/>
              <a:gd name="connsiteX5" fmla="*/ 329513 w 3649362"/>
              <a:gd name="connsiteY5" fmla="*/ 527222 h 1466335"/>
              <a:gd name="connsiteX6" fmla="*/ 362465 w 3649362"/>
              <a:gd name="connsiteY6" fmla="*/ 593124 h 1466335"/>
              <a:gd name="connsiteX7" fmla="*/ 420130 w 3649362"/>
              <a:gd name="connsiteY7" fmla="*/ 675503 h 1466335"/>
              <a:gd name="connsiteX8" fmla="*/ 453081 w 3649362"/>
              <a:gd name="connsiteY8" fmla="*/ 741405 h 1466335"/>
              <a:gd name="connsiteX9" fmla="*/ 461319 w 3649362"/>
              <a:gd name="connsiteY9" fmla="*/ 766119 h 1466335"/>
              <a:gd name="connsiteX10" fmla="*/ 486032 w 3649362"/>
              <a:gd name="connsiteY10" fmla="*/ 790832 h 1466335"/>
              <a:gd name="connsiteX11" fmla="*/ 510746 w 3649362"/>
              <a:gd name="connsiteY11" fmla="*/ 848497 h 1466335"/>
              <a:gd name="connsiteX12" fmla="*/ 568411 w 3649362"/>
              <a:gd name="connsiteY12" fmla="*/ 922638 h 1466335"/>
              <a:gd name="connsiteX13" fmla="*/ 576649 w 3649362"/>
              <a:gd name="connsiteY13" fmla="*/ 947351 h 1466335"/>
              <a:gd name="connsiteX14" fmla="*/ 601362 w 3649362"/>
              <a:gd name="connsiteY14" fmla="*/ 972065 h 1466335"/>
              <a:gd name="connsiteX15" fmla="*/ 634313 w 3649362"/>
              <a:gd name="connsiteY15" fmla="*/ 1013254 h 1466335"/>
              <a:gd name="connsiteX16" fmla="*/ 650789 w 3649362"/>
              <a:gd name="connsiteY16" fmla="*/ 1046205 h 1466335"/>
              <a:gd name="connsiteX17" fmla="*/ 691978 w 3649362"/>
              <a:gd name="connsiteY17" fmla="*/ 1120346 h 1466335"/>
              <a:gd name="connsiteX18" fmla="*/ 708454 w 3649362"/>
              <a:gd name="connsiteY18" fmla="*/ 1153297 h 1466335"/>
              <a:gd name="connsiteX19" fmla="*/ 757881 w 3649362"/>
              <a:gd name="connsiteY19" fmla="*/ 1202724 h 1466335"/>
              <a:gd name="connsiteX20" fmla="*/ 774357 w 3649362"/>
              <a:gd name="connsiteY20" fmla="*/ 1243913 h 1466335"/>
              <a:gd name="connsiteX21" fmla="*/ 832021 w 3649362"/>
              <a:gd name="connsiteY21" fmla="*/ 1309816 h 1466335"/>
              <a:gd name="connsiteX22" fmla="*/ 856735 w 3649362"/>
              <a:gd name="connsiteY22" fmla="*/ 1342767 h 1466335"/>
              <a:gd name="connsiteX23" fmla="*/ 906162 w 3649362"/>
              <a:gd name="connsiteY23" fmla="*/ 1375719 h 1466335"/>
              <a:gd name="connsiteX24" fmla="*/ 939113 w 3649362"/>
              <a:gd name="connsiteY24" fmla="*/ 1408670 h 1466335"/>
              <a:gd name="connsiteX25" fmla="*/ 1037967 w 3649362"/>
              <a:gd name="connsiteY25" fmla="*/ 1449859 h 1466335"/>
              <a:gd name="connsiteX26" fmla="*/ 1210962 w 3649362"/>
              <a:gd name="connsiteY26" fmla="*/ 1466335 h 1466335"/>
              <a:gd name="connsiteX27" fmla="*/ 1729946 w 3649362"/>
              <a:gd name="connsiteY27" fmla="*/ 1441622 h 1466335"/>
              <a:gd name="connsiteX28" fmla="*/ 1771135 w 3649362"/>
              <a:gd name="connsiteY28" fmla="*/ 1433384 h 1466335"/>
              <a:gd name="connsiteX29" fmla="*/ 1828800 w 3649362"/>
              <a:gd name="connsiteY29" fmla="*/ 1392194 h 1466335"/>
              <a:gd name="connsiteX30" fmla="*/ 1894703 w 3649362"/>
              <a:gd name="connsiteY30" fmla="*/ 1326292 h 1466335"/>
              <a:gd name="connsiteX31" fmla="*/ 1977081 w 3649362"/>
              <a:gd name="connsiteY31" fmla="*/ 1285103 h 1466335"/>
              <a:gd name="connsiteX32" fmla="*/ 2010032 w 3649362"/>
              <a:gd name="connsiteY32" fmla="*/ 1252151 h 1466335"/>
              <a:gd name="connsiteX33" fmla="*/ 2067697 w 3649362"/>
              <a:gd name="connsiteY33" fmla="*/ 1219200 h 1466335"/>
              <a:gd name="connsiteX34" fmla="*/ 2092411 w 3649362"/>
              <a:gd name="connsiteY34" fmla="*/ 1202724 h 1466335"/>
              <a:gd name="connsiteX35" fmla="*/ 2133600 w 3649362"/>
              <a:gd name="connsiteY35" fmla="*/ 1169773 h 1466335"/>
              <a:gd name="connsiteX36" fmla="*/ 2166551 w 3649362"/>
              <a:gd name="connsiteY36" fmla="*/ 1153297 h 1466335"/>
              <a:gd name="connsiteX37" fmla="*/ 2199503 w 3649362"/>
              <a:gd name="connsiteY37" fmla="*/ 1120346 h 1466335"/>
              <a:gd name="connsiteX38" fmla="*/ 2224216 w 3649362"/>
              <a:gd name="connsiteY38" fmla="*/ 1112108 h 1466335"/>
              <a:gd name="connsiteX39" fmla="*/ 2257167 w 3649362"/>
              <a:gd name="connsiteY39" fmla="*/ 1095632 h 1466335"/>
              <a:gd name="connsiteX40" fmla="*/ 2314832 w 3649362"/>
              <a:gd name="connsiteY40" fmla="*/ 1062681 h 1466335"/>
              <a:gd name="connsiteX41" fmla="*/ 2397211 w 3649362"/>
              <a:gd name="connsiteY41" fmla="*/ 1046205 h 1466335"/>
              <a:gd name="connsiteX42" fmla="*/ 2438400 w 3649362"/>
              <a:gd name="connsiteY42" fmla="*/ 1029730 h 1466335"/>
              <a:gd name="connsiteX43" fmla="*/ 2463113 w 3649362"/>
              <a:gd name="connsiteY43" fmla="*/ 1021492 h 1466335"/>
              <a:gd name="connsiteX44" fmla="*/ 2545492 w 3649362"/>
              <a:gd name="connsiteY44" fmla="*/ 972065 h 1466335"/>
              <a:gd name="connsiteX45" fmla="*/ 2578443 w 3649362"/>
              <a:gd name="connsiteY45" fmla="*/ 963827 h 1466335"/>
              <a:gd name="connsiteX46" fmla="*/ 2603157 w 3649362"/>
              <a:gd name="connsiteY46" fmla="*/ 947351 h 1466335"/>
              <a:gd name="connsiteX47" fmla="*/ 2636108 w 3649362"/>
              <a:gd name="connsiteY47" fmla="*/ 922638 h 1466335"/>
              <a:gd name="connsiteX48" fmla="*/ 2685535 w 3649362"/>
              <a:gd name="connsiteY48" fmla="*/ 906162 h 1466335"/>
              <a:gd name="connsiteX49" fmla="*/ 2734962 w 3649362"/>
              <a:gd name="connsiteY49" fmla="*/ 889686 h 1466335"/>
              <a:gd name="connsiteX50" fmla="*/ 2842054 w 3649362"/>
              <a:gd name="connsiteY50" fmla="*/ 864973 h 1466335"/>
              <a:gd name="connsiteX51" fmla="*/ 2866767 w 3649362"/>
              <a:gd name="connsiteY51" fmla="*/ 848497 h 1466335"/>
              <a:gd name="connsiteX52" fmla="*/ 2932670 w 3649362"/>
              <a:gd name="connsiteY52" fmla="*/ 823784 h 1466335"/>
              <a:gd name="connsiteX53" fmla="*/ 3064476 w 3649362"/>
              <a:gd name="connsiteY53" fmla="*/ 848497 h 1466335"/>
              <a:gd name="connsiteX54" fmla="*/ 3097427 w 3649362"/>
              <a:gd name="connsiteY54" fmla="*/ 906162 h 1466335"/>
              <a:gd name="connsiteX55" fmla="*/ 3179805 w 3649362"/>
              <a:gd name="connsiteY55" fmla="*/ 939113 h 1466335"/>
              <a:gd name="connsiteX56" fmla="*/ 3237470 w 3649362"/>
              <a:gd name="connsiteY56" fmla="*/ 955589 h 1466335"/>
              <a:gd name="connsiteX57" fmla="*/ 3451654 w 3649362"/>
              <a:gd name="connsiteY57" fmla="*/ 988540 h 1466335"/>
              <a:gd name="connsiteX58" fmla="*/ 3616411 w 3649362"/>
              <a:gd name="connsiteY58" fmla="*/ 980303 h 1466335"/>
              <a:gd name="connsiteX59" fmla="*/ 3649362 w 3649362"/>
              <a:gd name="connsiteY59" fmla="*/ 947351 h 146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649362" h="1466335">
                <a:moveTo>
                  <a:pt x="0" y="0"/>
                </a:moveTo>
                <a:cubicBezTo>
                  <a:pt x="8238" y="13730"/>
                  <a:pt x="15407" y="28160"/>
                  <a:pt x="24713" y="41189"/>
                </a:cubicBezTo>
                <a:cubicBezTo>
                  <a:pt x="42911" y="66666"/>
                  <a:pt x="66504" y="88344"/>
                  <a:pt x="82378" y="115330"/>
                </a:cubicBezTo>
                <a:cubicBezTo>
                  <a:pt x="94273" y="135552"/>
                  <a:pt x="96240" y="160432"/>
                  <a:pt x="107092" y="181232"/>
                </a:cubicBezTo>
                <a:cubicBezTo>
                  <a:pt x="129311" y="223819"/>
                  <a:pt x="154587" y="264833"/>
                  <a:pt x="181232" y="304800"/>
                </a:cubicBezTo>
                <a:cubicBezTo>
                  <a:pt x="264030" y="428997"/>
                  <a:pt x="257697" y="383593"/>
                  <a:pt x="329513" y="527222"/>
                </a:cubicBezTo>
                <a:cubicBezTo>
                  <a:pt x="340497" y="549189"/>
                  <a:pt x="349593" y="572207"/>
                  <a:pt x="362465" y="593124"/>
                </a:cubicBezTo>
                <a:cubicBezTo>
                  <a:pt x="444379" y="726232"/>
                  <a:pt x="350890" y="546915"/>
                  <a:pt x="420130" y="675503"/>
                </a:cubicBezTo>
                <a:cubicBezTo>
                  <a:pt x="431774" y="697128"/>
                  <a:pt x="445314" y="718105"/>
                  <a:pt x="453081" y="741405"/>
                </a:cubicBezTo>
                <a:cubicBezTo>
                  <a:pt x="455827" y="749643"/>
                  <a:pt x="456502" y="758894"/>
                  <a:pt x="461319" y="766119"/>
                </a:cubicBezTo>
                <a:cubicBezTo>
                  <a:pt x="467781" y="775812"/>
                  <a:pt x="477794" y="782594"/>
                  <a:pt x="486032" y="790832"/>
                </a:cubicBezTo>
                <a:cubicBezTo>
                  <a:pt x="494270" y="810054"/>
                  <a:pt x="499662" y="830763"/>
                  <a:pt x="510746" y="848497"/>
                </a:cubicBezTo>
                <a:cubicBezTo>
                  <a:pt x="527340" y="875047"/>
                  <a:pt x="568411" y="922638"/>
                  <a:pt x="568411" y="922638"/>
                </a:cubicBezTo>
                <a:cubicBezTo>
                  <a:pt x="571157" y="930876"/>
                  <a:pt x="571832" y="940126"/>
                  <a:pt x="576649" y="947351"/>
                </a:cubicBezTo>
                <a:cubicBezTo>
                  <a:pt x="583111" y="957044"/>
                  <a:pt x="593690" y="963297"/>
                  <a:pt x="601362" y="972065"/>
                </a:cubicBezTo>
                <a:cubicBezTo>
                  <a:pt x="612940" y="985297"/>
                  <a:pt x="624560" y="998624"/>
                  <a:pt x="634313" y="1013254"/>
                </a:cubicBezTo>
                <a:cubicBezTo>
                  <a:pt x="641125" y="1023472"/>
                  <a:pt x="644280" y="1035791"/>
                  <a:pt x="650789" y="1046205"/>
                </a:cubicBezTo>
                <a:cubicBezTo>
                  <a:pt x="705859" y="1134316"/>
                  <a:pt x="647266" y="1019744"/>
                  <a:pt x="691978" y="1120346"/>
                </a:cubicBezTo>
                <a:cubicBezTo>
                  <a:pt x="696965" y="1131568"/>
                  <a:pt x="700783" y="1143708"/>
                  <a:pt x="708454" y="1153297"/>
                </a:cubicBezTo>
                <a:cubicBezTo>
                  <a:pt x="723010" y="1171491"/>
                  <a:pt x="757881" y="1202724"/>
                  <a:pt x="757881" y="1202724"/>
                </a:cubicBezTo>
                <a:cubicBezTo>
                  <a:pt x="763373" y="1216454"/>
                  <a:pt x="766749" y="1231233"/>
                  <a:pt x="774357" y="1243913"/>
                </a:cubicBezTo>
                <a:cubicBezTo>
                  <a:pt x="799750" y="1286236"/>
                  <a:pt x="804704" y="1277947"/>
                  <a:pt x="832021" y="1309816"/>
                </a:cubicBezTo>
                <a:cubicBezTo>
                  <a:pt x="840956" y="1320240"/>
                  <a:pt x="846473" y="1333645"/>
                  <a:pt x="856735" y="1342767"/>
                </a:cubicBezTo>
                <a:cubicBezTo>
                  <a:pt x="871535" y="1355922"/>
                  <a:pt x="890700" y="1363349"/>
                  <a:pt x="906162" y="1375719"/>
                </a:cubicBezTo>
                <a:cubicBezTo>
                  <a:pt x="918291" y="1385423"/>
                  <a:pt x="926388" y="1399762"/>
                  <a:pt x="939113" y="1408670"/>
                </a:cubicBezTo>
                <a:cubicBezTo>
                  <a:pt x="959169" y="1422709"/>
                  <a:pt x="1013401" y="1444946"/>
                  <a:pt x="1037967" y="1449859"/>
                </a:cubicBezTo>
                <a:cubicBezTo>
                  <a:pt x="1063445" y="1454955"/>
                  <a:pt x="1195738" y="1465066"/>
                  <a:pt x="1210962" y="1466335"/>
                </a:cubicBezTo>
                <a:cubicBezTo>
                  <a:pt x="1389002" y="1459976"/>
                  <a:pt x="1558151" y="1470253"/>
                  <a:pt x="1729946" y="1441622"/>
                </a:cubicBezTo>
                <a:cubicBezTo>
                  <a:pt x="1743757" y="1439320"/>
                  <a:pt x="1757405" y="1436130"/>
                  <a:pt x="1771135" y="1433384"/>
                </a:cubicBezTo>
                <a:cubicBezTo>
                  <a:pt x="1790357" y="1419654"/>
                  <a:pt x="1810949" y="1407665"/>
                  <a:pt x="1828800" y="1392194"/>
                </a:cubicBezTo>
                <a:cubicBezTo>
                  <a:pt x="1852277" y="1371847"/>
                  <a:pt x="1868064" y="1342276"/>
                  <a:pt x="1894703" y="1326292"/>
                </a:cubicBezTo>
                <a:cubicBezTo>
                  <a:pt x="1948572" y="1293970"/>
                  <a:pt x="1921026" y="1307524"/>
                  <a:pt x="1977081" y="1285103"/>
                </a:cubicBezTo>
                <a:cubicBezTo>
                  <a:pt x="1988065" y="1274119"/>
                  <a:pt x="1998238" y="1262260"/>
                  <a:pt x="2010032" y="1252151"/>
                </a:cubicBezTo>
                <a:cubicBezTo>
                  <a:pt x="2030096" y="1234953"/>
                  <a:pt x="2044331" y="1232552"/>
                  <a:pt x="2067697" y="1219200"/>
                </a:cubicBezTo>
                <a:cubicBezTo>
                  <a:pt x="2076293" y="1214288"/>
                  <a:pt x="2084490" y="1208664"/>
                  <a:pt x="2092411" y="1202724"/>
                </a:cubicBezTo>
                <a:cubicBezTo>
                  <a:pt x="2106477" y="1192175"/>
                  <a:pt x="2118970" y="1179526"/>
                  <a:pt x="2133600" y="1169773"/>
                </a:cubicBezTo>
                <a:cubicBezTo>
                  <a:pt x="2143818" y="1162961"/>
                  <a:pt x="2156727" y="1160665"/>
                  <a:pt x="2166551" y="1153297"/>
                </a:cubicBezTo>
                <a:cubicBezTo>
                  <a:pt x="2178978" y="1143977"/>
                  <a:pt x="2186863" y="1129375"/>
                  <a:pt x="2199503" y="1120346"/>
                </a:cubicBezTo>
                <a:cubicBezTo>
                  <a:pt x="2206569" y="1115299"/>
                  <a:pt x="2216235" y="1115529"/>
                  <a:pt x="2224216" y="1112108"/>
                </a:cubicBezTo>
                <a:cubicBezTo>
                  <a:pt x="2235503" y="1107270"/>
                  <a:pt x="2246386" y="1101512"/>
                  <a:pt x="2257167" y="1095632"/>
                </a:cubicBezTo>
                <a:cubicBezTo>
                  <a:pt x="2276602" y="1085031"/>
                  <a:pt x="2293956" y="1070049"/>
                  <a:pt x="2314832" y="1062681"/>
                </a:cubicBezTo>
                <a:cubicBezTo>
                  <a:pt x="2341239" y="1053361"/>
                  <a:pt x="2371210" y="1056605"/>
                  <a:pt x="2397211" y="1046205"/>
                </a:cubicBezTo>
                <a:cubicBezTo>
                  <a:pt x="2410941" y="1040713"/>
                  <a:pt x="2424554" y="1034922"/>
                  <a:pt x="2438400" y="1029730"/>
                </a:cubicBezTo>
                <a:cubicBezTo>
                  <a:pt x="2446530" y="1026681"/>
                  <a:pt x="2455132" y="1024913"/>
                  <a:pt x="2463113" y="1021492"/>
                </a:cubicBezTo>
                <a:cubicBezTo>
                  <a:pt x="2549431" y="984498"/>
                  <a:pt x="2428356" y="1030633"/>
                  <a:pt x="2545492" y="972065"/>
                </a:cubicBezTo>
                <a:cubicBezTo>
                  <a:pt x="2555618" y="967002"/>
                  <a:pt x="2567459" y="966573"/>
                  <a:pt x="2578443" y="963827"/>
                </a:cubicBezTo>
                <a:cubicBezTo>
                  <a:pt x="2586681" y="958335"/>
                  <a:pt x="2595100" y="953106"/>
                  <a:pt x="2603157" y="947351"/>
                </a:cubicBezTo>
                <a:cubicBezTo>
                  <a:pt x="2614329" y="939371"/>
                  <a:pt x="2623828" y="928778"/>
                  <a:pt x="2636108" y="922638"/>
                </a:cubicBezTo>
                <a:cubicBezTo>
                  <a:pt x="2651641" y="914871"/>
                  <a:pt x="2669059" y="911654"/>
                  <a:pt x="2685535" y="906162"/>
                </a:cubicBezTo>
                <a:cubicBezTo>
                  <a:pt x="2702011" y="900670"/>
                  <a:pt x="2718114" y="893898"/>
                  <a:pt x="2734962" y="889686"/>
                </a:cubicBezTo>
                <a:cubicBezTo>
                  <a:pt x="2814449" y="869815"/>
                  <a:pt x="2778661" y="877652"/>
                  <a:pt x="2842054" y="864973"/>
                </a:cubicBezTo>
                <a:cubicBezTo>
                  <a:pt x="2850292" y="859481"/>
                  <a:pt x="2857912" y="852925"/>
                  <a:pt x="2866767" y="848497"/>
                </a:cubicBezTo>
                <a:cubicBezTo>
                  <a:pt x="2886459" y="838651"/>
                  <a:pt x="2911286" y="830912"/>
                  <a:pt x="2932670" y="823784"/>
                </a:cubicBezTo>
                <a:cubicBezTo>
                  <a:pt x="2962174" y="827999"/>
                  <a:pt x="3040775" y="837724"/>
                  <a:pt x="3064476" y="848497"/>
                </a:cubicBezTo>
                <a:cubicBezTo>
                  <a:pt x="3078914" y="855059"/>
                  <a:pt x="3087499" y="899543"/>
                  <a:pt x="3097427" y="906162"/>
                </a:cubicBezTo>
                <a:cubicBezTo>
                  <a:pt x="3122035" y="922567"/>
                  <a:pt x="3151916" y="929270"/>
                  <a:pt x="3179805" y="939113"/>
                </a:cubicBezTo>
                <a:cubicBezTo>
                  <a:pt x="3198656" y="945766"/>
                  <a:pt x="3217867" y="951668"/>
                  <a:pt x="3237470" y="955589"/>
                </a:cubicBezTo>
                <a:cubicBezTo>
                  <a:pt x="3331996" y="974495"/>
                  <a:pt x="3369426" y="978263"/>
                  <a:pt x="3451654" y="988540"/>
                </a:cubicBezTo>
                <a:cubicBezTo>
                  <a:pt x="3506573" y="985794"/>
                  <a:pt x="3562579" y="991518"/>
                  <a:pt x="3616411" y="980303"/>
                </a:cubicBezTo>
                <a:cubicBezTo>
                  <a:pt x="3631618" y="977135"/>
                  <a:pt x="3649362" y="947351"/>
                  <a:pt x="3649362" y="947351"/>
                </a:cubicBezTo>
              </a:path>
            </a:pathLst>
          </a:custGeom>
          <a:ln>
            <a:solidFill>
              <a:srgbClr val="FF0000"/>
            </a:solidFill>
            <a:prstDash val="sysDot"/>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DB596459-AB14-424D-A4FF-14AEA51D1F67}"/>
              </a:ext>
            </a:extLst>
          </p:cNvPr>
          <p:cNvSpPr txBox="1"/>
          <p:nvPr/>
        </p:nvSpPr>
        <p:spPr>
          <a:xfrm>
            <a:off x="4473146" y="976236"/>
            <a:ext cx="2059988" cy="461665"/>
          </a:xfrm>
          <a:prstGeom prst="rect">
            <a:avLst/>
          </a:prstGeom>
          <a:noFill/>
        </p:spPr>
        <p:txBody>
          <a:bodyPr wrap="none" rtlCol="0">
            <a:spAutoFit/>
          </a:bodyPr>
          <a:lstStyle/>
          <a:p>
            <a:r>
              <a:rPr lang="en-US" i="1" dirty="0">
                <a:solidFill>
                  <a:srgbClr val="C00000"/>
                </a:solidFill>
                <a:latin typeface="Times New Roman" panose="02020603050405020304" pitchFamily="18" charset="0"/>
                <a:cs typeface="Times New Roman" panose="02020603050405020304" pitchFamily="18" charset="0"/>
              </a:rPr>
              <a:t>future colliders</a:t>
            </a:r>
          </a:p>
        </p:txBody>
      </p:sp>
      <p:sp>
        <p:nvSpPr>
          <p:cNvPr id="9" name="TextBox 8">
            <a:extLst>
              <a:ext uri="{FF2B5EF4-FFF2-40B4-BE49-F238E27FC236}">
                <a16:creationId xmlns:a16="http://schemas.microsoft.com/office/drawing/2014/main" id="{3ADFDF07-9FCD-4352-AAAA-0F4D8CCB34F4}"/>
              </a:ext>
            </a:extLst>
          </p:cNvPr>
          <p:cNvSpPr txBox="1"/>
          <p:nvPr/>
        </p:nvSpPr>
        <p:spPr>
          <a:xfrm>
            <a:off x="7572544" y="1095459"/>
            <a:ext cx="1260281" cy="830997"/>
          </a:xfrm>
          <a:prstGeom prst="rect">
            <a:avLst/>
          </a:prstGeom>
          <a:noFill/>
        </p:spPr>
        <p:txBody>
          <a:bodyPr wrap="none" rtlCol="0">
            <a:spAutoFit/>
          </a:bodyPr>
          <a:lstStyle/>
          <a:p>
            <a:r>
              <a:rPr lang="en-US" i="1" dirty="0">
                <a:solidFill>
                  <a:srgbClr val="C00000"/>
                </a:solidFill>
                <a:latin typeface="Times New Roman" panose="02020603050405020304" pitchFamily="18" charset="0"/>
                <a:cs typeface="Times New Roman" panose="02020603050405020304" pitchFamily="18" charset="0"/>
              </a:rPr>
              <a:t>future </a:t>
            </a:r>
          </a:p>
          <a:p>
            <a:r>
              <a:rPr lang="en-US" i="1" dirty="0">
                <a:solidFill>
                  <a:srgbClr val="C00000"/>
                </a:solidFill>
                <a:latin typeface="Times New Roman" panose="02020603050405020304" pitchFamily="18" charset="0"/>
                <a:cs typeface="Times New Roman" panose="02020603050405020304" pitchFamily="18" charset="0"/>
              </a:rPr>
              <a:t>colliders</a:t>
            </a:r>
          </a:p>
        </p:txBody>
      </p:sp>
    </p:spTree>
    <p:extLst>
      <p:ext uri="{BB962C8B-B14F-4D97-AF65-F5344CB8AC3E}">
        <p14:creationId xmlns:p14="http://schemas.microsoft.com/office/powerpoint/2010/main" val="1582524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7E3F7-1E71-4671-AACC-86C99E147B41}"/>
              </a:ext>
            </a:extLst>
          </p:cNvPr>
          <p:cNvSpPr>
            <a:spLocks noGrp="1"/>
          </p:cNvSpPr>
          <p:nvPr>
            <p:ph type="title"/>
          </p:nvPr>
        </p:nvSpPr>
        <p:spPr/>
        <p:txBody>
          <a:bodyPr/>
          <a:lstStyle/>
          <a:p>
            <a:r>
              <a:rPr lang="en-US" dirty="0"/>
              <a:t>Luminosity evolution</a:t>
            </a:r>
          </a:p>
        </p:txBody>
      </p:sp>
      <p:sp>
        <p:nvSpPr>
          <p:cNvPr id="4" name="Footer Placeholder 3">
            <a:extLst>
              <a:ext uri="{FF2B5EF4-FFF2-40B4-BE49-F238E27FC236}">
                <a16:creationId xmlns:a16="http://schemas.microsoft.com/office/drawing/2014/main" id="{5F915A29-1893-4859-BC38-6BA80ADA4DDC}"/>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0E045D85-4A48-475D-972B-5DD3724A10A8}"/>
              </a:ext>
            </a:extLst>
          </p:cNvPr>
          <p:cNvSpPr>
            <a:spLocks noGrp="1"/>
          </p:cNvSpPr>
          <p:nvPr>
            <p:ph type="sldNum" sz="quarter" idx="12"/>
          </p:nvPr>
        </p:nvSpPr>
        <p:spPr/>
        <p:txBody>
          <a:bodyPr/>
          <a:lstStyle/>
          <a:p>
            <a:fld id="{52E9C158-AEF1-41A2-A6CE-6F0BAB305EFD}" type="slidenum">
              <a:rPr lang="en-US" altLang="en-US" smtClean="0"/>
              <a:pPr/>
              <a:t>43</a:t>
            </a:fld>
            <a:endParaRPr lang="en-US" altLang="en-US"/>
          </a:p>
        </p:txBody>
      </p:sp>
      <p:pic>
        <p:nvPicPr>
          <p:cNvPr id="9" name="Picture 8">
            <a:extLst>
              <a:ext uri="{FF2B5EF4-FFF2-40B4-BE49-F238E27FC236}">
                <a16:creationId xmlns:a16="http://schemas.microsoft.com/office/drawing/2014/main" id="{D201DBE4-89F5-4E79-97F9-8714CCA3C8D8}"/>
              </a:ext>
            </a:extLst>
          </p:cNvPr>
          <p:cNvPicPr>
            <a:picLocks noChangeAspect="1"/>
          </p:cNvPicPr>
          <p:nvPr/>
        </p:nvPicPr>
        <p:blipFill>
          <a:blip r:embed="rId2"/>
          <a:stretch>
            <a:fillRect/>
          </a:stretch>
        </p:blipFill>
        <p:spPr>
          <a:xfrm>
            <a:off x="1969812" y="948270"/>
            <a:ext cx="5204373" cy="1307089"/>
          </a:xfrm>
          <a:prstGeom prst="rect">
            <a:avLst/>
          </a:prstGeom>
          <a:effectLst>
            <a:glow rad="63500">
              <a:schemeClr val="accent6">
                <a:satMod val="175000"/>
                <a:alpha val="40000"/>
              </a:schemeClr>
            </a:glow>
          </a:effectLst>
        </p:spPr>
      </p:pic>
      <p:sp>
        <p:nvSpPr>
          <p:cNvPr id="11" name="Content Placeholder 10">
            <a:extLst>
              <a:ext uri="{FF2B5EF4-FFF2-40B4-BE49-F238E27FC236}">
                <a16:creationId xmlns:a16="http://schemas.microsoft.com/office/drawing/2014/main" id="{528B38C7-154F-488E-BD3C-7584A32787A8}"/>
              </a:ext>
            </a:extLst>
          </p:cNvPr>
          <p:cNvSpPr>
            <a:spLocks noGrp="1"/>
          </p:cNvSpPr>
          <p:nvPr>
            <p:ph idx="1"/>
          </p:nvPr>
        </p:nvSpPr>
        <p:spPr>
          <a:xfrm>
            <a:off x="235743" y="2346669"/>
            <a:ext cx="8672513" cy="1582481"/>
          </a:xfrm>
        </p:spPr>
        <p:txBody>
          <a:bodyPr/>
          <a:lstStyle/>
          <a:p>
            <a:r>
              <a:rPr lang="en-US" dirty="0"/>
              <a:t>Factors change in time</a:t>
            </a:r>
          </a:p>
        </p:txBody>
      </p:sp>
      <p:pic>
        <p:nvPicPr>
          <p:cNvPr id="13" name="Picture 12">
            <a:extLst>
              <a:ext uri="{FF2B5EF4-FFF2-40B4-BE49-F238E27FC236}">
                <a16:creationId xmlns:a16="http://schemas.microsoft.com/office/drawing/2014/main" id="{5D4C0266-A4B9-4276-8E7B-BF0449EE54A3}"/>
              </a:ext>
            </a:extLst>
          </p:cNvPr>
          <p:cNvPicPr>
            <a:picLocks noChangeAspect="1"/>
          </p:cNvPicPr>
          <p:nvPr/>
        </p:nvPicPr>
        <p:blipFill>
          <a:blip r:embed="rId3"/>
          <a:stretch>
            <a:fillRect/>
          </a:stretch>
        </p:blipFill>
        <p:spPr>
          <a:xfrm>
            <a:off x="3025121" y="2811961"/>
            <a:ext cx="4919215" cy="1338484"/>
          </a:xfrm>
          <a:prstGeom prst="rect">
            <a:avLst/>
          </a:prstGeom>
        </p:spPr>
      </p:pic>
      <p:sp>
        <p:nvSpPr>
          <p:cNvPr id="14" name="Content Placeholder 10">
            <a:extLst>
              <a:ext uri="{FF2B5EF4-FFF2-40B4-BE49-F238E27FC236}">
                <a16:creationId xmlns:a16="http://schemas.microsoft.com/office/drawing/2014/main" id="{FFFDACB6-006A-4447-93EA-17D984CCD483}"/>
              </a:ext>
            </a:extLst>
          </p:cNvPr>
          <p:cNvSpPr txBox="1">
            <a:spLocks/>
          </p:cNvSpPr>
          <p:nvPr/>
        </p:nvSpPr>
        <p:spPr>
          <a:xfrm>
            <a:off x="242887" y="4235939"/>
            <a:ext cx="8672513" cy="1582481"/>
          </a:xfrm>
          <a:prstGeom prst="rect">
            <a:avLst/>
          </a:prstGeom>
        </p:spPr>
        <p:txBody>
          <a:bodyPr lIns="0" tIns="0" rIns="0" bIns="0"/>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Therefore, the lifetime</a:t>
            </a:r>
          </a:p>
        </p:txBody>
      </p:sp>
      <p:pic>
        <p:nvPicPr>
          <p:cNvPr id="18" name="Picture 17">
            <a:extLst>
              <a:ext uri="{FF2B5EF4-FFF2-40B4-BE49-F238E27FC236}">
                <a16:creationId xmlns:a16="http://schemas.microsoft.com/office/drawing/2014/main" id="{A6C919EB-3772-4CD0-AD04-18CF1BFC86F6}"/>
              </a:ext>
            </a:extLst>
          </p:cNvPr>
          <p:cNvPicPr>
            <a:picLocks noChangeAspect="1"/>
          </p:cNvPicPr>
          <p:nvPr/>
        </p:nvPicPr>
        <p:blipFill>
          <a:blip r:embed="rId4"/>
          <a:stretch>
            <a:fillRect/>
          </a:stretch>
        </p:blipFill>
        <p:spPr>
          <a:xfrm>
            <a:off x="806450" y="4868453"/>
            <a:ext cx="7137886" cy="1256756"/>
          </a:xfrm>
          <a:prstGeom prst="rect">
            <a:avLst/>
          </a:prstGeom>
          <a:effectLst>
            <a:glow rad="63500">
              <a:schemeClr val="accent6">
                <a:satMod val="175000"/>
                <a:alpha val="40000"/>
              </a:schemeClr>
            </a:glow>
          </a:effectLst>
        </p:spPr>
      </p:pic>
    </p:spTree>
    <p:extLst>
      <p:ext uri="{BB962C8B-B14F-4D97-AF65-F5344CB8AC3E}">
        <p14:creationId xmlns:p14="http://schemas.microsoft.com/office/powerpoint/2010/main" val="2152805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A7149-EFEB-4C92-A46F-205328A5F171}"/>
              </a:ext>
            </a:extLst>
          </p:cNvPr>
          <p:cNvSpPr>
            <a:spLocks noGrp="1"/>
          </p:cNvSpPr>
          <p:nvPr>
            <p:ph type="title"/>
          </p:nvPr>
        </p:nvSpPr>
        <p:spPr/>
        <p:txBody>
          <a:bodyPr/>
          <a:lstStyle/>
          <a:p>
            <a:r>
              <a:rPr lang="en-US" sz="3600" dirty="0"/>
              <a:t>LHC </a:t>
            </a:r>
            <a:r>
              <a:rPr lang="en-US" sz="3600" dirty="0" err="1"/>
              <a:t>Lumi</a:t>
            </a:r>
            <a:r>
              <a:rPr lang="en-US" sz="3600" dirty="0"/>
              <a:t> Lifetime (~7 </a:t>
            </a:r>
            <a:r>
              <a:rPr lang="en-US" sz="3600" dirty="0" err="1"/>
              <a:t>hrs</a:t>
            </a:r>
            <a:r>
              <a:rPr lang="en-US" sz="3600" dirty="0"/>
              <a:t>) and Integral</a:t>
            </a:r>
            <a:endParaRPr lang="en-US" dirty="0"/>
          </a:p>
        </p:txBody>
      </p:sp>
      <p:sp>
        <p:nvSpPr>
          <p:cNvPr id="4" name="Footer Placeholder 3">
            <a:extLst>
              <a:ext uri="{FF2B5EF4-FFF2-40B4-BE49-F238E27FC236}">
                <a16:creationId xmlns:a16="http://schemas.microsoft.com/office/drawing/2014/main" id="{3D5EE872-27B1-4823-99A2-1B291BE02201}"/>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2AF6D372-E33B-4A92-927A-5D355B6DD348}"/>
              </a:ext>
            </a:extLst>
          </p:cNvPr>
          <p:cNvSpPr>
            <a:spLocks noGrp="1"/>
          </p:cNvSpPr>
          <p:nvPr>
            <p:ph type="sldNum" sz="quarter" idx="12"/>
          </p:nvPr>
        </p:nvSpPr>
        <p:spPr/>
        <p:txBody>
          <a:bodyPr/>
          <a:lstStyle/>
          <a:p>
            <a:fld id="{52E9C158-AEF1-41A2-A6CE-6F0BAB305EFD}" type="slidenum">
              <a:rPr lang="en-US" altLang="en-US" smtClean="0"/>
              <a:pPr/>
              <a:t>44</a:t>
            </a:fld>
            <a:endParaRPr lang="en-US" altLang="en-US"/>
          </a:p>
        </p:txBody>
      </p:sp>
      <p:pic>
        <p:nvPicPr>
          <p:cNvPr id="7" name="Content Placeholder 6">
            <a:extLst>
              <a:ext uri="{FF2B5EF4-FFF2-40B4-BE49-F238E27FC236}">
                <a16:creationId xmlns:a16="http://schemas.microsoft.com/office/drawing/2014/main" id="{FEFED4A3-687C-436F-801B-D0EB414C39A0}"/>
              </a:ext>
            </a:extLst>
          </p:cNvPr>
          <p:cNvPicPr>
            <a:picLocks noGrp="1" noChangeAspect="1"/>
          </p:cNvPicPr>
          <p:nvPr>
            <p:ph idx="1"/>
          </p:nvPr>
        </p:nvPicPr>
        <p:blipFill>
          <a:blip r:embed="rId2"/>
          <a:stretch>
            <a:fillRect/>
          </a:stretch>
        </p:blipFill>
        <p:spPr>
          <a:xfrm>
            <a:off x="452437" y="898969"/>
            <a:ext cx="7807154" cy="5855367"/>
          </a:xfrm>
        </p:spPr>
      </p:pic>
    </p:spTree>
    <p:extLst>
      <p:ext uri="{BB962C8B-B14F-4D97-AF65-F5344CB8AC3E}">
        <p14:creationId xmlns:p14="http://schemas.microsoft.com/office/powerpoint/2010/main" val="2262982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57DD-F4FE-42F1-A3FD-23048BBF990A}"/>
              </a:ext>
            </a:extLst>
          </p:cNvPr>
          <p:cNvSpPr>
            <a:spLocks noGrp="1"/>
          </p:cNvSpPr>
          <p:nvPr>
            <p:ph type="title"/>
          </p:nvPr>
        </p:nvSpPr>
        <p:spPr>
          <a:xfrm>
            <a:off x="98855" y="103664"/>
            <a:ext cx="8913340" cy="641739"/>
          </a:xfrm>
        </p:spPr>
        <p:txBody>
          <a:bodyPr/>
          <a:lstStyle/>
          <a:p>
            <a:r>
              <a:rPr lang="en-US" dirty="0"/>
              <a:t>Colliders : Most Important Topics/Effects</a:t>
            </a:r>
          </a:p>
        </p:txBody>
      </p:sp>
      <p:sp>
        <p:nvSpPr>
          <p:cNvPr id="4" name="Footer Placeholder 3">
            <a:extLst>
              <a:ext uri="{FF2B5EF4-FFF2-40B4-BE49-F238E27FC236}">
                <a16:creationId xmlns:a16="http://schemas.microsoft.com/office/drawing/2014/main" id="{F9DC7CC3-7BFE-402B-AB89-CB32AEA8D449}"/>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7A80DD7D-6AEF-4A32-B634-46C024D8E939}"/>
              </a:ext>
            </a:extLst>
          </p:cNvPr>
          <p:cNvSpPr>
            <a:spLocks noGrp="1"/>
          </p:cNvSpPr>
          <p:nvPr>
            <p:ph type="sldNum" sz="quarter" idx="12"/>
          </p:nvPr>
        </p:nvSpPr>
        <p:spPr/>
        <p:txBody>
          <a:bodyPr/>
          <a:lstStyle/>
          <a:p>
            <a:fld id="{52E9C158-AEF1-41A2-A6CE-6F0BAB305EFD}" type="slidenum">
              <a:rPr lang="en-US" altLang="en-US" smtClean="0"/>
              <a:pPr/>
              <a:t>45</a:t>
            </a:fld>
            <a:endParaRPr lang="en-US" altLang="en-US"/>
          </a:p>
        </p:txBody>
      </p:sp>
      <p:sp>
        <p:nvSpPr>
          <p:cNvPr id="3" name="Content Placeholder 2">
            <a:extLst>
              <a:ext uri="{FF2B5EF4-FFF2-40B4-BE49-F238E27FC236}">
                <a16:creationId xmlns:a16="http://schemas.microsoft.com/office/drawing/2014/main" id="{0FF75CFD-292A-4690-AAC0-DD3AAF696C25}"/>
              </a:ext>
            </a:extLst>
          </p:cNvPr>
          <p:cNvSpPr>
            <a:spLocks noGrp="1"/>
          </p:cNvSpPr>
          <p:nvPr>
            <p:ph idx="1"/>
          </p:nvPr>
        </p:nvSpPr>
        <p:spPr>
          <a:xfrm>
            <a:off x="98854" y="861814"/>
            <a:ext cx="8913341" cy="5996186"/>
          </a:xfrm>
          <a:solidFill>
            <a:schemeClr val="bg2"/>
          </a:solidFill>
        </p:spPr>
        <p:txBody>
          <a:bodyPr/>
          <a:lstStyle/>
          <a:p>
            <a:r>
              <a:rPr lang="en-US" sz="3200" b="1" dirty="0">
                <a:solidFill>
                  <a:srgbClr val="C00000"/>
                </a:solidFill>
              </a:rPr>
              <a:t>Engineering </a:t>
            </a:r>
            <a:r>
              <a:rPr lang="en-US" sz="3200" dirty="0">
                <a:solidFill>
                  <a:srgbClr val="051BF1"/>
                </a:solidFill>
              </a:rPr>
              <a:t>of magnets, RF, PSs, vacuum, sources, targets, diagnostics, collimators, </a:t>
            </a:r>
            <a:r>
              <a:rPr lang="en-US" sz="3200" dirty="0" err="1">
                <a:solidFill>
                  <a:srgbClr val="051BF1"/>
                </a:solidFill>
              </a:rPr>
              <a:t>etc</a:t>
            </a:r>
            <a:endParaRPr lang="en-US" sz="3200" dirty="0">
              <a:solidFill>
                <a:srgbClr val="051BF1"/>
              </a:solidFill>
            </a:endParaRPr>
          </a:p>
          <a:p>
            <a:pPr lvl="1"/>
            <a:r>
              <a:rPr lang="en-US" sz="2000" dirty="0">
                <a:solidFill>
                  <a:srgbClr val="000000"/>
                </a:solidFill>
              </a:rPr>
              <a:t>Exciting science: </a:t>
            </a:r>
            <a:r>
              <a:rPr lang="en-US" sz="2000" dirty="0">
                <a:solidFill>
                  <a:srgbClr val="C00000"/>
                </a:solidFill>
              </a:rPr>
              <a:t>new acceleration techniques/plasma</a:t>
            </a:r>
            <a:endParaRPr lang="en-US" sz="2000" dirty="0">
              <a:solidFill>
                <a:srgbClr val="051BF1"/>
              </a:solidFill>
            </a:endParaRPr>
          </a:p>
          <a:p>
            <a:r>
              <a:rPr lang="en-US" sz="3200" dirty="0">
                <a:solidFill>
                  <a:srgbClr val="051BF1"/>
                </a:solidFill>
              </a:rPr>
              <a:t> </a:t>
            </a:r>
            <a:r>
              <a:rPr lang="en-US" sz="3200" b="1" dirty="0">
                <a:solidFill>
                  <a:srgbClr val="C00000"/>
                </a:solidFill>
              </a:rPr>
              <a:t>Beam physics</a:t>
            </a:r>
          </a:p>
          <a:p>
            <a:pPr lvl="1"/>
            <a:r>
              <a:rPr lang="en-US" dirty="0">
                <a:solidFill>
                  <a:srgbClr val="000000"/>
                </a:solidFill>
              </a:rPr>
              <a:t>One particle: </a:t>
            </a:r>
            <a:r>
              <a:rPr lang="en-US" dirty="0">
                <a:solidFill>
                  <a:srgbClr val="C00000"/>
                </a:solidFill>
              </a:rPr>
              <a:t>beam optics, long-term stability, resonances, losses, noises, diffusion/emittance growth, </a:t>
            </a:r>
            <a:r>
              <a:rPr lang="en-US" dirty="0" err="1">
                <a:solidFill>
                  <a:srgbClr val="C00000"/>
                </a:solidFill>
              </a:rPr>
              <a:t>etc</a:t>
            </a:r>
            <a:endParaRPr lang="en-US" dirty="0">
              <a:solidFill>
                <a:srgbClr val="C00000"/>
              </a:solidFill>
            </a:endParaRPr>
          </a:p>
          <a:p>
            <a:pPr lvl="1"/>
            <a:r>
              <a:rPr lang="en-US" dirty="0">
                <a:solidFill>
                  <a:srgbClr val="000000"/>
                </a:solidFill>
              </a:rPr>
              <a:t>One beam: </a:t>
            </a:r>
            <a:r>
              <a:rPr lang="en-US" dirty="0">
                <a:solidFill>
                  <a:srgbClr val="C00000"/>
                </a:solidFill>
              </a:rPr>
              <a:t>instabilities, </a:t>
            </a:r>
            <a:r>
              <a:rPr lang="en-US" dirty="0" err="1">
                <a:solidFill>
                  <a:srgbClr val="C00000"/>
                </a:solidFill>
              </a:rPr>
              <a:t>synchtrotron</a:t>
            </a:r>
            <a:r>
              <a:rPr lang="en-US" dirty="0">
                <a:solidFill>
                  <a:srgbClr val="C00000"/>
                </a:solidFill>
              </a:rPr>
              <a:t> radiation, beam-induced  radiation deposition, </a:t>
            </a:r>
            <a:r>
              <a:rPr lang="en-US" dirty="0" err="1">
                <a:solidFill>
                  <a:srgbClr val="C00000"/>
                </a:solidFill>
              </a:rPr>
              <a:t>intrabeam</a:t>
            </a:r>
            <a:r>
              <a:rPr lang="en-US" dirty="0">
                <a:solidFill>
                  <a:srgbClr val="C00000"/>
                </a:solidFill>
              </a:rPr>
              <a:t> scattering, cooling, space-charge effects and compensation</a:t>
            </a:r>
          </a:p>
          <a:p>
            <a:pPr lvl="1"/>
            <a:r>
              <a:rPr lang="en-US" dirty="0">
                <a:solidFill>
                  <a:srgbClr val="000000"/>
                </a:solidFill>
              </a:rPr>
              <a:t>Two-beams: </a:t>
            </a:r>
            <a:r>
              <a:rPr lang="en-US" dirty="0">
                <a:solidFill>
                  <a:srgbClr val="C00000"/>
                </a:solidFill>
              </a:rPr>
              <a:t>beam-beam effects and compensation, </a:t>
            </a:r>
            <a:r>
              <a:rPr lang="en-US" dirty="0" err="1">
                <a:solidFill>
                  <a:srgbClr val="C00000"/>
                </a:solidFill>
              </a:rPr>
              <a:t>beamstrahlung</a:t>
            </a:r>
            <a:r>
              <a:rPr lang="en-US" dirty="0">
                <a:solidFill>
                  <a:srgbClr val="C00000"/>
                </a:solidFill>
              </a:rPr>
              <a:t>, machine-detector interface, </a:t>
            </a:r>
            <a:r>
              <a:rPr lang="en-US" dirty="0" err="1">
                <a:solidFill>
                  <a:srgbClr val="C00000"/>
                </a:solidFill>
              </a:rPr>
              <a:t>etc</a:t>
            </a:r>
            <a:endParaRPr lang="en-US" dirty="0">
              <a:solidFill>
                <a:srgbClr val="C00000"/>
              </a:solidFill>
            </a:endParaRPr>
          </a:p>
          <a:p>
            <a:r>
              <a:rPr lang="en-US" sz="3200" dirty="0">
                <a:solidFill>
                  <a:srgbClr val="051BF1"/>
                </a:solidFill>
              </a:rPr>
              <a:t> Assuming particle physics interest </a:t>
            </a:r>
            <a:r>
              <a:rPr lang="en-US" sz="3200" dirty="0">
                <a:solidFill>
                  <a:srgbClr val="051BF1"/>
                </a:solidFill>
                <a:sym typeface="Wingdings" panose="05000000000000000000" pitchFamily="2" charset="2"/>
              </a:rPr>
              <a:t> choice of accelerator scheme depends on</a:t>
            </a:r>
            <a:endParaRPr lang="en-US" sz="3200" dirty="0">
              <a:solidFill>
                <a:srgbClr val="051BF1"/>
              </a:solidFill>
            </a:endParaRPr>
          </a:p>
          <a:p>
            <a:pPr lvl="1"/>
            <a:r>
              <a:rPr lang="en-US" dirty="0">
                <a:solidFill>
                  <a:srgbClr val="000000"/>
                </a:solidFill>
              </a:rPr>
              <a:t>Readiness, cost and power consumption vs </a:t>
            </a:r>
            <a:r>
              <a:rPr lang="en-US" i="1" dirty="0">
                <a:solidFill>
                  <a:srgbClr val="C00000"/>
                </a:solidFill>
              </a:rPr>
              <a:t>E, L </a:t>
            </a:r>
            <a:r>
              <a:rPr lang="en-US" dirty="0">
                <a:solidFill>
                  <a:srgbClr val="000000"/>
                </a:solidFill>
              </a:rPr>
              <a:t>reach </a:t>
            </a:r>
            <a:r>
              <a:rPr lang="en-US" b="1" dirty="0">
                <a:solidFill>
                  <a:srgbClr val="C00000"/>
                </a:solidFill>
                <a:effectLst>
                  <a:outerShdw blurRad="38100" dist="38100" dir="2700000" algn="tl">
                    <a:srgbClr val="000000">
                      <a:alpha val="43137"/>
                    </a:srgbClr>
                  </a:outerShdw>
                </a:effectLst>
                <a:sym typeface="Wingdings" panose="05000000000000000000" pitchFamily="2" charset="2"/>
              </a:rPr>
              <a:t> </a:t>
            </a:r>
            <a:r>
              <a:rPr lang="en-US" b="1" dirty="0" err="1">
                <a:solidFill>
                  <a:srgbClr val="C00000"/>
                </a:solidFill>
                <a:effectLst>
                  <a:outerShdw blurRad="38100" dist="38100" dir="2700000" algn="tl">
                    <a:srgbClr val="000000">
                      <a:alpha val="43137"/>
                    </a:srgbClr>
                  </a:outerShdw>
                </a:effectLst>
                <a:highlight>
                  <a:srgbClr val="FFFF00"/>
                </a:highlight>
                <a:sym typeface="Wingdings" panose="05000000000000000000" pitchFamily="2" charset="2"/>
              </a:rPr>
              <a:t>MuColl</a:t>
            </a:r>
            <a:endParaRPr lang="en-US" b="1" dirty="0">
              <a:solidFill>
                <a:srgbClr val="C00000"/>
              </a:solidFill>
              <a:effectLst>
                <a:outerShdw blurRad="38100" dist="38100" dir="2700000" algn="tl">
                  <a:srgbClr val="000000">
                    <a:alpha val="43137"/>
                  </a:srgbClr>
                </a:outerShdw>
              </a:effectLst>
              <a:highlight>
                <a:srgbClr val="FFFF00"/>
              </a:highlight>
            </a:endParaRPr>
          </a:p>
          <a:p>
            <a:endParaRPr lang="en-US" dirty="0"/>
          </a:p>
        </p:txBody>
      </p:sp>
    </p:spTree>
    <p:extLst>
      <p:ext uri="{BB962C8B-B14F-4D97-AF65-F5344CB8AC3E}">
        <p14:creationId xmlns:p14="http://schemas.microsoft.com/office/powerpoint/2010/main" val="340816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D8DD9-B0BA-4903-8E54-8702F1A274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726B1-A7A7-2537-FADE-76CCF601E1FB}"/>
              </a:ext>
            </a:extLst>
          </p:cNvPr>
          <p:cNvSpPr>
            <a:spLocks noGrp="1"/>
          </p:cNvSpPr>
          <p:nvPr>
            <p:ph type="title"/>
          </p:nvPr>
        </p:nvSpPr>
        <p:spPr>
          <a:xfrm>
            <a:off x="442762" y="923828"/>
            <a:ext cx="8287352" cy="1310324"/>
          </a:xfrm>
        </p:spPr>
        <p:txBody>
          <a:bodyPr/>
          <a:lstStyle/>
          <a:p>
            <a:pPr algn="ctr"/>
            <a:r>
              <a:rPr lang="en-US" sz="6600" dirty="0"/>
              <a:t>BREAK (!...?)</a:t>
            </a:r>
            <a:br>
              <a:rPr lang="en-US" sz="6600" dirty="0"/>
            </a:br>
            <a:br>
              <a:rPr lang="en-US" sz="6600" dirty="0"/>
            </a:br>
            <a:r>
              <a:rPr lang="en-US" sz="6600" dirty="0">
                <a:solidFill>
                  <a:srgbClr val="7030A0"/>
                </a:solidFill>
              </a:rPr>
              <a:t>Muon Colliders</a:t>
            </a:r>
            <a:br>
              <a:rPr lang="en-US" sz="6600" dirty="0">
                <a:solidFill>
                  <a:srgbClr val="7030A0"/>
                </a:solidFill>
              </a:rPr>
            </a:br>
            <a:endParaRPr lang="en-US" sz="6600" dirty="0">
              <a:solidFill>
                <a:srgbClr val="7030A0"/>
              </a:solidFill>
            </a:endParaRPr>
          </a:p>
        </p:txBody>
      </p:sp>
      <p:sp>
        <p:nvSpPr>
          <p:cNvPr id="3" name="Slide Number Placeholder 2">
            <a:extLst>
              <a:ext uri="{FF2B5EF4-FFF2-40B4-BE49-F238E27FC236}">
                <a16:creationId xmlns:a16="http://schemas.microsoft.com/office/drawing/2014/main" id="{0558E9F4-95ED-B4D7-8ED6-A5E55AEEA625}"/>
              </a:ext>
            </a:extLst>
          </p:cNvPr>
          <p:cNvSpPr>
            <a:spLocks noGrp="1"/>
          </p:cNvSpPr>
          <p:nvPr>
            <p:ph type="sldNum" sz="quarter" idx="10"/>
          </p:nvPr>
        </p:nvSpPr>
        <p:spPr/>
        <p:txBody>
          <a:bodyPr/>
          <a:lstStyle/>
          <a:p>
            <a:pPr>
              <a:defRPr/>
            </a:pPr>
            <a:fld id="{C5A5C3B2-2713-40BA-92CF-ECD67616E0CD}" type="slidenum">
              <a:rPr lang="en-US" smtClean="0"/>
              <a:pPr>
                <a:defRPr/>
              </a:pPr>
              <a:t>46</a:t>
            </a:fld>
            <a:endParaRPr lang="en-US"/>
          </a:p>
        </p:txBody>
      </p:sp>
    </p:spTree>
    <p:extLst>
      <p:ext uri="{BB962C8B-B14F-4D97-AF65-F5344CB8AC3E}">
        <p14:creationId xmlns:p14="http://schemas.microsoft.com/office/powerpoint/2010/main" val="1381530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DBE4-8C43-3003-AE25-D4B7A5E6CB73}"/>
              </a:ext>
            </a:extLst>
          </p:cNvPr>
          <p:cNvSpPr>
            <a:spLocks noGrp="1"/>
          </p:cNvSpPr>
          <p:nvPr>
            <p:ph type="title"/>
          </p:nvPr>
        </p:nvSpPr>
        <p:spPr>
          <a:xfrm>
            <a:off x="819862" y="-72920"/>
            <a:ext cx="7200900" cy="1058314"/>
          </a:xfrm>
        </p:spPr>
        <p:txBody>
          <a:bodyPr>
            <a:normAutofit fontScale="90000"/>
          </a:bodyPr>
          <a:lstStyle/>
          <a:p>
            <a:pPr algn="ctr"/>
            <a:r>
              <a:rPr lang="en-US" sz="4000" dirty="0"/>
              <a:t>Colliding Leptons vs Hadrons</a:t>
            </a:r>
          </a:p>
        </p:txBody>
      </p:sp>
      <p:sp>
        <p:nvSpPr>
          <p:cNvPr id="3" name="Content Placeholder 2">
            <a:extLst>
              <a:ext uri="{FF2B5EF4-FFF2-40B4-BE49-F238E27FC236}">
                <a16:creationId xmlns:a16="http://schemas.microsoft.com/office/drawing/2014/main" id="{2E2CF3E0-2F31-9C3C-012D-8BB113FFC317}"/>
              </a:ext>
            </a:extLst>
          </p:cNvPr>
          <p:cNvSpPr>
            <a:spLocks noGrp="1"/>
          </p:cNvSpPr>
          <p:nvPr>
            <p:ph idx="1"/>
          </p:nvPr>
        </p:nvSpPr>
        <p:spPr>
          <a:xfrm>
            <a:off x="141625" y="1216748"/>
            <a:ext cx="6504385" cy="787905"/>
          </a:xfrm>
        </p:spPr>
        <p:txBody>
          <a:bodyPr>
            <a:normAutofit/>
          </a:bodyPr>
          <a:lstStyle/>
          <a:p>
            <a:pPr marL="0" indent="0">
              <a:buNone/>
            </a:pPr>
            <a:r>
              <a:rPr lang="en-US" b="1" dirty="0">
                <a:solidFill>
                  <a:srgbClr val="1911B3"/>
                </a:solidFill>
              </a:rPr>
              <a:t>Protons</a:t>
            </a:r>
            <a:endParaRPr lang="en-US" dirty="0">
              <a:solidFill>
                <a:srgbClr val="1911B3"/>
              </a:solidFill>
            </a:endParaRPr>
          </a:p>
        </p:txBody>
      </p:sp>
      <p:sp>
        <p:nvSpPr>
          <p:cNvPr id="5" name="Footer Placeholder 4">
            <a:extLst>
              <a:ext uri="{FF2B5EF4-FFF2-40B4-BE49-F238E27FC236}">
                <a16:creationId xmlns:a16="http://schemas.microsoft.com/office/drawing/2014/main" id="{E93A2CDE-4229-6288-6DA8-EAF7BBB41232}"/>
              </a:ext>
            </a:extLst>
          </p:cNvPr>
          <p:cNvSpPr>
            <a:spLocks noGrp="1"/>
          </p:cNvSpPr>
          <p:nvPr>
            <p:ph type="ftr" sz="quarter" idx="11"/>
          </p:nvPr>
        </p:nvSpPr>
        <p:spPr>
          <a:xfrm>
            <a:off x="609601" y="6565104"/>
            <a:ext cx="6128030" cy="222436"/>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MuColl'25 | Colliders VS1</a:t>
            </a:r>
            <a:endParaRPr lang="en-US" b="1"/>
          </a:p>
        </p:txBody>
      </p:sp>
      <p:sp>
        <p:nvSpPr>
          <p:cNvPr id="6" name="Slide Number Placeholder 5">
            <a:extLst>
              <a:ext uri="{FF2B5EF4-FFF2-40B4-BE49-F238E27FC236}">
                <a16:creationId xmlns:a16="http://schemas.microsoft.com/office/drawing/2014/main" id="{EFBC630C-3E3A-2D81-EEE4-36FC55865B00}"/>
              </a:ext>
            </a:extLst>
          </p:cNvPr>
          <p:cNvSpPr>
            <a:spLocks noGrp="1"/>
          </p:cNvSpPr>
          <p:nvPr>
            <p:ph type="sldNum" sz="quarter" idx="12"/>
          </p:nvPr>
        </p:nvSpPr>
        <p:spPr/>
        <p:txBody>
          <a:bodyPr/>
          <a:lstStyle/>
          <a:p>
            <a:fld id="{52E9C158-AEF1-41A2-A6CE-6F0BAB305EFD}" type="slidenum">
              <a:rPr lang="en-US" altLang="en-US" smtClean="0"/>
              <a:pPr/>
              <a:t>47</a:t>
            </a:fld>
            <a:endParaRPr lang="en-US" altLang="en-US"/>
          </a:p>
        </p:txBody>
      </p:sp>
      <p:sp>
        <p:nvSpPr>
          <p:cNvPr id="9" name="Explosion: 8 Points 8">
            <a:extLst>
              <a:ext uri="{FF2B5EF4-FFF2-40B4-BE49-F238E27FC236}">
                <a16:creationId xmlns:a16="http://schemas.microsoft.com/office/drawing/2014/main" id="{9DB49D5F-0B85-0288-8398-DCEBF0777FF6}"/>
              </a:ext>
            </a:extLst>
          </p:cNvPr>
          <p:cNvSpPr/>
          <p:nvPr/>
        </p:nvSpPr>
        <p:spPr>
          <a:xfrm>
            <a:off x="4157556" y="1578636"/>
            <a:ext cx="880647" cy="1779198"/>
          </a:xfrm>
          <a:prstGeom prst="irregularSeal1">
            <a:avLst/>
          </a:prstGeom>
          <a:gradFill>
            <a:gsLst>
              <a:gs pos="0">
                <a:srgbClr val="FF0000"/>
              </a:gs>
              <a:gs pos="50000">
                <a:srgbClr val="0070C0"/>
              </a:gs>
              <a:gs pos="100000">
                <a:srgbClr val="FFFF00"/>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800"/>
          </a:p>
        </p:txBody>
      </p:sp>
      <p:sp>
        <p:nvSpPr>
          <p:cNvPr id="10" name="Arrow: Right 9">
            <a:extLst>
              <a:ext uri="{FF2B5EF4-FFF2-40B4-BE49-F238E27FC236}">
                <a16:creationId xmlns:a16="http://schemas.microsoft.com/office/drawing/2014/main" id="{CF552DA0-4014-2470-873B-5ACBFE0A4BF2}"/>
              </a:ext>
            </a:extLst>
          </p:cNvPr>
          <p:cNvSpPr/>
          <p:nvPr/>
        </p:nvSpPr>
        <p:spPr>
          <a:xfrm>
            <a:off x="1300193" y="2112395"/>
            <a:ext cx="2855066" cy="711680"/>
          </a:xfrm>
          <a:prstGeom prst="rightArrow">
            <a:avLst>
              <a:gd name="adj1" fmla="val 50000"/>
              <a:gd name="adj2" fmla="val 13454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Arrow: Right 10">
            <a:extLst>
              <a:ext uri="{FF2B5EF4-FFF2-40B4-BE49-F238E27FC236}">
                <a16:creationId xmlns:a16="http://schemas.microsoft.com/office/drawing/2014/main" id="{F5E121C8-8C73-43EA-FA83-BBE5303A6584}"/>
              </a:ext>
            </a:extLst>
          </p:cNvPr>
          <p:cNvSpPr/>
          <p:nvPr/>
        </p:nvSpPr>
        <p:spPr>
          <a:xfrm rot="10800000">
            <a:off x="4988741" y="2112395"/>
            <a:ext cx="2855066" cy="711680"/>
          </a:xfrm>
          <a:prstGeom prst="rightArrow">
            <a:avLst>
              <a:gd name="adj1" fmla="val 50000"/>
              <a:gd name="adj2" fmla="val 13454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extBox 11">
            <a:extLst>
              <a:ext uri="{FF2B5EF4-FFF2-40B4-BE49-F238E27FC236}">
                <a16:creationId xmlns:a16="http://schemas.microsoft.com/office/drawing/2014/main" id="{F1161BC5-6AFA-C5C7-49B4-B535E2EBD170}"/>
              </a:ext>
            </a:extLst>
          </p:cNvPr>
          <p:cNvSpPr txBox="1"/>
          <p:nvPr/>
        </p:nvSpPr>
        <p:spPr>
          <a:xfrm>
            <a:off x="2755213" y="3180961"/>
            <a:ext cx="4297971" cy="646331"/>
          </a:xfrm>
          <a:prstGeom prst="rect">
            <a:avLst/>
          </a:prstGeom>
          <a:noFill/>
        </p:spPr>
        <p:txBody>
          <a:bodyPr wrap="none" rtlCol="0">
            <a:spAutoFit/>
          </a:bodyPr>
          <a:lstStyle/>
          <a:p>
            <a:r>
              <a:rPr lang="en-US" sz="3600" b="1"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E</a:t>
            </a:r>
            <a:r>
              <a:rPr lang="en-US" sz="3600" b="1" baseline="-25000"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CM </a:t>
            </a:r>
            <a:r>
              <a:rPr lang="en-US" sz="3600" b="1" baseline="-25000" dirty="0" err="1">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partons</a:t>
            </a:r>
            <a:r>
              <a:rPr lang="en-US" sz="3600" b="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2</a:t>
            </a:r>
            <a:r>
              <a:rPr lang="en-US" sz="3600" b="1"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E × 0.1</a:t>
            </a:r>
          </a:p>
        </p:txBody>
      </p:sp>
      <p:sp>
        <p:nvSpPr>
          <p:cNvPr id="14" name="TextBox 13">
            <a:extLst>
              <a:ext uri="{FF2B5EF4-FFF2-40B4-BE49-F238E27FC236}">
                <a16:creationId xmlns:a16="http://schemas.microsoft.com/office/drawing/2014/main" id="{51E75E7E-03CF-69D7-BFE5-D98C6CB5C8B0}"/>
              </a:ext>
            </a:extLst>
          </p:cNvPr>
          <p:cNvSpPr txBox="1"/>
          <p:nvPr/>
        </p:nvSpPr>
        <p:spPr>
          <a:xfrm>
            <a:off x="5980511" y="1362802"/>
            <a:ext cx="1840568" cy="784830"/>
          </a:xfrm>
          <a:prstGeom prst="rect">
            <a:avLst/>
          </a:prstGeom>
          <a:noFill/>
        </p:spPr>
        <p:txBody>
          <a:bodyPr wrap="none" rtlCol="0">
            <a:spAutoFit/>
          </a:bodyPr>
          <a:lstStyle/>
          <a:p>
            <a:r>
              <a:rPr lang="en-US" sz="3600" b="1"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E</a:t>
            </a:r>
            <a:r>
              <a:rPr lang="en-US" sz="3600" b="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t>
            </a:r>
            <a:r>
              <a:rPr lang="el-GR" sz="45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γ</a:t>
            </a:r>
            <a:r>
              <a:rPr lang="en-US" sz="3600" b="1"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mc</a:t>
            </a:r>
            <a:r>
              <a:rPr lang="en-US" sz="3600" b="1" baseline="30000"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2</a:t>
            </a:r>
            <a:endParaRPr lang="en-US" sz="3600" b="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15" name="TextBox 14">
            <a:extLst>
              <a:ext uri="{FF2B5EF4-FFF2-40B4-BE49-F238E27FC236}">
                <a16:creationId xmlns:a16="http://schemas.microsoft.com/office/drawing/2014/main" id="{7FC21C95-9261-A91A-2A6D-F5C1AC6B126E}"/>
              </a:ext>
            </a:extLst>
          </p:cNvPr>
          <p:cNvSpPr txBox="1"/>
          <p:nvPr/>
        </p:nvSpPr>
        <p:spPr>
          <a:xfrm>
            <a:off x="1392089" y="1416303"/>
            <a:ext cx="1840568" cy="784830"/>
          </a:xfrm>
          <a:prstGeom prst="rect">
            <a:avLst/>
          </a:prstGeom>
          <a:noFill/>
        </p:spPr>
        <p:txBody>
          <a:bodyPr wrap="none" rtlCol="0">
            <a:spAutoFit/>
          </a:bodyPr>
          <a:lstStyle/>
          <a:p>
            <a:r>
              <a:rPr lang="en-US" sz="3600" b="1"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E</a:t>
            </a:r>
            <a:r>
              <a:rPr lang="en-US" sz="3600" b="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t>
            </a:r>
            <a:r>
              <a:rPr lang="el-GR" sz="45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γ</a:t>
            </a:r>
            <a:r>
              <a:rPr lang="en-US" sz="3600" b="1"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mc</a:t>
            </a:r>
            <a:r>
              <a:rPr lang="en-US" sz="3600" b="1" baseline="30000"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2</a:t>
            </a:r>
            <a:endParaRPr lang="en-US" sz="3600" b="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C5C78A0A-B40A-0361-0536-778BD62D3170}"/>
              </a:ext>
            </a:extLst>
          </p:cNvPr>
          <p:cNvSpPr txBox="1"/>
          <p:nvPr/>
        </p:nvSpPr>
        <p:spPr>
          <a:xfrm>
            <a:off x="3235966" y="5377503"/>
            <a:ext cx="2983509" cy="646331"/>
          </a:xfrm>
          <a:prstGeom prst="rect">
            <a:avLst/>
          </a:prstGeom>
          <a:solidFill>
            <a:schemeClr val="bg1"/>
          </a:solidFill>
        </p:spPr>
        <p:txBody>
          <a:bodyPr wrap="none" rtlCol="0">
            <a:spAutoFit/>
          </a:bodyPr>
          <a:lstStyle/>
          <a:p>
            <a:r>
              <a:rPr lang="en-US" sz="3600" b="1" i="1" dirty="0">
                <a:solidFill>
                  <a:srgbClr val="C0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E</a:t>
            </a:r>
            <a:r>
              <a:rPr lang="en-US" sz="3600" b="1" baseline="-25000" dirty="0">
                <a:solidFill>
                  <a:srgbClr val="C0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CM leptons</a:t>
            </a:r>
            <a:r>
              <a:rPr lang="en-US" sz="3600" b="1" dirty="0">
                <a:solidFill>
                  <a:srgbClr val="C0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=2</a:t>
            </a:r>
            <a:r>
              <a:rPr lang="en-US" sz="3600" b="1" i="1" dirty="0">
                <a:solidFill>
                  <a:srgbClr val="C0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E</a:t>
            </a:r>
          </a:p>
        </p:txBody>
      </p:sp>
      <p:pic>
        <p:nvPicPr>
          <p:cNvPr id="13" name="Picture 12" descr="A close-up of a molecule&#10;&#10;Description automatically generated">
            <a:extLst>
              <a:ext uri="{FF2B5EF4-FFF2-40B4-BE49-F238E27FC236}">
                <a16:creationId xmlns:a16="http://schemas.microsoft.com/office/drawing/2014/main" id="{FE2C5ED1-47A4-0209-158F-41BDB2DDEAEB}"/>
              </a:ext>
            </a:extLst>
          </p:cNvPr>
          <p:cNvPicPr>
            <a:picLocks noChangeAspect="1"/>
          </p:cNvPicPr>
          <p:nvPr/>
        </p:nvPicPr>
        <p:blipFill>
          <a:blip r:embed="rId2"/>
          <a:stretch>
            <a:fillRect/>
          </a:stretch>
        </p:blipFill>
        <p:spPr>
          <a:xfrm>
            <a:off x="-20754" y="1838424"/>
            <a:ext cx="1340516" cy="1259623"/>
          </a:xfrm>
          <a:prstGeom prst="rect">
            <a:avLst/>
          </a:prstGeom>
        </p:spPr>
      </p:pic>
      <p:pic>
        <p:nvPicPr>
          <p:cNvPr id="18" name="Picture 17" descr="A close-up of a molecule&#10;&#10;Description automatically generated">
            <a:extLst>
              <a:ext uri="{FF2B5EF4-FFF2-40B4-BE49-F238E27FC236}">
                <a16:creationId xmlns:a16="http://schemas.microsoft.com/office/drawing/2014/main" id="{9900D677-F691-4D79-6D55-998BCEADC729}"/>
              </a:ext>
            </a:extLst>
          </p:cNvPr>
          <p:cNvPicPr>
            <a:picLocks noChangeAspect="1"/>
          </p:cNvPicPr>
          <p:nvPr/>
        </p:nvPicPr>
        <p:blipFill>
          <a:blip r:embed="rId2"/>
          <a:stretch>
            <a:fillRect/>
          </a:stretch>
        </p:blipFill>
        <p:spPr>
          <a:xfrm>
            <a:off x="7810813" y="1797177"/>
            <a:ext cx="1340516" cy="1259623"/>
          </a:xfrm>
          <a:prstGeom prst="rect">
            <a:avLst/>
          </a:prstGeom>
        </p:spPr>
      </p:pic>
      <p:sp>
        <p:nvSpPr>
          <p:cNvPr id="19" name="Content Placeholder 2">
            <a:extLst>
              <a:ext uri="{FF2B5EF4-FFF2-40B4-BE49-F238E27FC236}">
                <a16:creationId xmlns:a16="http://schemas.microsoft.com/office/drawing/2014/main" id="{5F97700F-4FA8-9CC2-A7B7-AB6CFEEB9E32}"/>
              </a:ext>
            </a:extLst>
          </p:cNvPr>
          <p:cNvSpPr txBox="1">
            <a:spLocks/>
          </p:cNvSpPr>
          <p:nvPr/>
        </p:nvSpPr>
        <p:spPr>
          <a:xfrm>
            <a:off x="100392" y="3907835"/>
            <a:ext cx="6504385" cy="51554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3600" kern="1200">
                <a:solidFill>
                  <a:schemeClr val="tx1"/>
                </a:solidFill>
                <a:latin typeface="Helvetica" panose="020B0604020202020204" pitchFamily="34" charset="0"/>
                <a:ea typeface="+mn-ea"/>
                <a:cs typeface="Helvetica" panose="020B0604020202020204" pitchFamily="34" charset="0"/>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3200" kern="1200">
                <a:solidFill>
                  <a:schemeClr val="tx1"/>
                </a:solidFill>
                <a:latin typeface="Helvetica" panose="020B0604020202020204" pitchFamily="34" charset="0"/>
                <a:ea typeface="+mn-ea"/>
                <a:cs typeface="Helvetica" panose="020B0604020202020204" pitchFamily="34" charset="0"/>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2800" kern="1200">
                <a:solidFill>
                  <a:schemeClr val="tx1"/>
                </a:solidFill>
                <a:latin typeface="Helvetica" panose="020B0604020202020204" pitchFamily="34" charset="0"/>
                <a:ea typeface="+mn-ea"/>
                <a:cs typeface="Helvetica" panose="020B0604020202020204" pitchFamily="34" charset="0"/>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2400" kern="1200">
                <a:solidFill>
                  <a:schemeClr val="tx1"/>
                </a:solidFill>
                <a:latin typeface="Helvetica" panose="020B0604020202020204" pitchFamily="34" charset="0"/>
                <a:ea typeface="+mn-ea"/>
                <a:cs typeface="Helvetica" panose="020B0604020202020204" pitchFamily="34" charset="0"/>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2400" kern="1200">
                <a:solidFill>
                  <a:schemeClr val="tx1"/>
                </a:solidFill>
                <a:latin typeface="Helvetica" panose="020B0604020202020204" pitchFamily="34" charset="0"/>
                <a:ea typeface="+mn-ea"/>
                <a:cs typeface="Helvetica" panose="020B0604020202020204" pitchFamily="34" charset="0"/>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a:lstStyle>
          <a:p>
            <a:pPr marL="0" indent="0">
              <a:buNone/>
            </a:pPr>
            <a:r>
              <a:rPr lang="en-US" sz="2700" b="1" dirty="0">
                <a:solidFill>
                  <a:srgbClr val="C00000"/>
                </a:solidFill>
              </a:rPr>
              <a:t>Leptons</a:t>
            </a:r>
            <a:endParaRPr lang="en-US" sz="2700" dirty="0">
              <a:solidFill>
                <a:srgbClr val="C00000"/>
              </a:solidFill>
            </a:endParaRPr>
          </a:p>
        </p:txBody>
      </p:sp>
      <p:sp>
        <p:nvSpPr>
          <p:cNvPr id="20" name="Arrow: Right 19">
            <a:extLst>
              <a:ext uri="{FF2B5EF4-FFF2-40B4-BE49-F238E27FC236}">
                <a16:creationId xmlns:a16="http://schemas.microsoft.com/office/drawing/2014/main" id="{357B3B59-98D0-0BFC-94E1-20AB4F7ADA8D}"/>
              </a:ext>
            </a:extLst>
          </p:cNvPr>
          <p:cNvSpPr/>
          <p:nvPr/>
        </p:nvSpPr>
        <p:spPr>
          <a:xfrm>
            <a:off x="2544511" y="4881657"/>
            <a:ext cx="2053369" cy="89633"/>
          </a:xfrm>
          <a:prstGeom prst="rightArrow">
            <a:avLst>
              <a:gd name="adj1" fmla="val 50000"/>
              <a:gd name="adj2" fmla="val 13454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Arrow: Right 20">
            <a:extLst>
              <a:ext uri="{FF2B5EF4-FFF2-40B4-BE49-F238E27FC236}">
                <a16:creationId xmlns:a16="http://schemas.microsoft.com/office/drawing/2014/main" id="{83A2B772-B357-2963-CDE7-98F885302CE5}"/>
              </a:ext>
            </a:extLst>
          </p:cNvPr>
          <p:cNvSpPr/>
          <p:nvPr/>
        </p:nvSpPr>
        <p:spPr>
          <a:xfrm rot="10800000">
            <a:off x="4847826" y="4881656"/>
            <a:ext cx="2053369" cy="89633"/>
          </a:xfrm>
          <a:prstGeom prst="rightArrow">
            <a:avLst>
              <a:gd name="adj1" fmla="val 50000"/>
              <a:gd name="adj2" fmla="val 13454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23" name="Straight Arrow Connector 22">
            <a:extLst>
              <a:ext uri="{FF2B5EF4-FFF2-40B4-BE49-F238E27FC236}">
                <a16:creationId xmlns:a16="http://schemas.microsoft.com/office/drawing/2014/main" id="{597CE16B-423A-8A9F-B4D3-0A91B8381609}"/>
              </a:ext>
            </a:extLst>
          </p:cNvPr>
          <p:cNvCxnSpPr>
            <a:cxnSpLocks/>
          </p:cNvCxnSpPr>
          <p:nvPr/>
        </p:nvCxnSpPr>
        <p:spPr>
          <a:xfrm flipV="1">
            <a:off x="4759452" y="4026344"/>
            <a:ext cx="630936" cy="855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9E4F261-EE6B-129A-3FED-83DE889EFEEF}"/>
              </a:ext>
            </a:extLst>
          </p:cNvPr>
          <p:cNvCxnSpPr>
            <a:cxnSpLocks/>
          </p:cNvCxnSpPr>
          <p:nvPr/>
        </p:nvCxnSpPr>
        <p:spPr>
          <a:xfrm flipH="1">
            <a:off x="4155259" y="4957573"/>
            <a:ext cx="548777" cy="7706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919B34FD-F3C5-0247-5D21-6F80E5A77B03}"/>
              </a:ext>
            </a:extLst>
          </p:cNvPr>
          <p:cNvSpPr txBox="1">
            <a:spLocks/>
          </p:cNvSpPr>
          <p:nvPr/>
        </p:nvSpPr>
        <p:spPr>
          <a:xfrm>
            <a:off x="1021844" y="4384472"/>
            <a:ext cx="1854054" cy="1254827"/>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3600" kern="1200">
                <a:solidFill>
                  <a:schemeClr val="tx1"/>
                </a:solidFill>
                <a:latin typeface="Helvetica" panose="020B0604020202020204" pitchFamily="34" charset="0"/>
                <a:ea typeface="+mn-ea"/>
                <a:cs typeface="Helvetica" panose="020B0604020202020204" pitchFamily="34" charset="0"/>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3200" kern="1200">
                <a:solidFill>
                  <a:schemeClr val="tx1"/>
                </a:solidFill>
                <a:latin typeface="Helvetica" panose="020B0604020202020204" pitchFamily="34" charset="0"/>
                <a:ea typeface="+mn-ea"/>
                <a:cs typeface="Helvetica" panose="020B0604020202020204" pitchFamily="34" charset="0"/>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2800" kern="1200">
                <a:solidFill>
                  <a:schemeClr val="tx1"/>
                </a:solidFill>
                <a:latin typeface="Helvetica" panose="020B0604020202020204" pitchFamily="34" charset="0"/>
                <a:ea typeface="+mn-ea"/>
                <a:cs typeface="Helvetica" panose="020B0604020202020204" pitchFamily="34" charset="0"/>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2400" kern="1200">
                <a:solidFill>
                  <a:schemeClr val="tx1"/>
                </a:solidFill>
                <a:latin typeface="Helvetica" panose="020B0604020202020204" pitchFamily="34" charset="0"/>
                <a:ea typeface="+mn-ea"/>
                <a:cs typeface="Helvetica" panose="020B0604020202020204" pitchFamily="34" charset="0"/>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2400" kern="1200">
                <a:solidFill>
                  <a:schemeClr val="tx1"/>
                </a:solidFill>
                <a:latin typeface="Helvetica" panose="020B0604020202020204" pitchFamily="34" charset="0"/>
                <a:ea typeface="+mn-ea"/>
                <a:cs typeface="Helvetica" panose="020B0604020202020204" pitchFamily="34" charset="0"/>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a:lstStyle>
          <a:p>
            <a:pPr marL="0" indent="0">
              <a:buNone/>
            </a:pPr>
            <a:r>
              <a:rPr lang="en-US" sz="2100" b="1" i="1" dirty="0">
                <a:solidFill>
                  <a:srgbClr val="1948BD"/>
                </a:solidFill>
                <a:latin typeface="Times New Roman" panose="02020603050405020304" pitchFamily="18" charset="0"/>
                <a:cs typeface="Times New Roman" panose="02020603050405020304" pitchFamily="18" charset="0"/>
              </a:rPr>
              <a:t>e+</a:t>
            </a:r>
          </a:p>
          <a:p>
            <a:pPr marL="0" indent="0">
              <a:buNone/>
            </a:pPr>
            <a:r>
              <a:rPr lang="en-US" sz="2100" b="1" i="1" dirty="0">
                <a:solidFill>
                  <a:srgbClr val="1948BD"/>
                </a:solidFill>
                <a:latin typeface="Times New Roman" panose="02020603050405020304" pitchFamily="18" charset="0"/>
                <a:cs typeface="Times New Roman" panose="02020603050405020304" pitchFamily="18" charset="0"/>
              </a:rPr>
              <a:t>μ+</a:t>
            </a:r>
          </a:p>
          <a:p>
            <a:pPr marL="0" indent="0">
              <a:buNone/>
            </a:pPr>
            <a:r>
              <a:rPr lang="el-GR" sz="2100" b="1" i="1" dirty="0">
                <a:solidFill>
                  <a:srgbClr val="1948BD"/>
                </a:solidFill>
                <a:latin typeface="Times New Roman" panose="02020603050405020304" pitchFamily="18" charset="0"/>
                <a:cs typeface="Times New Roman" panose="02020603050405020304" pitchFamily="18" charset="0"/>
              </a:rPr>
              <a:t>τ</a:t>
            </a:r>
            <a:r>
              <a:rPr lang="en-US" sz="2100" b="1" i="1" dirty="0">
                <a:solidFill>
                  <a:srgbClr val="1948BD"/>
                </a:solidFill>
                <a:latin typeface="Times New Roman" panose="02020603050405020304" pitchFamily="18" charset="0"/>
                <a:cs typeface="Times New Roman" panose="02020603050405020304" pitchFamily="18" charset="0"/>
              </a:rPr>
              <a:t>+</a:t>
            </a:r>
            <a:endParaRPr lang="en-US" sz="2100" i="1" dirty="0">
              <a:solidFill>
                <a:srgbClr val="1948BD"/>
              </a:solidFill>
              <a:latin typeface="Times New Roman" panose="02020603050405020304" pitchFamily="18" charset="0"/>
              <a:cs typeface="Times New Roman" panose="02020603050405020304" pitchFamily="18" charset="0"/>
            </a:endParaRPr>
          </a:p>
        </p:txBody>
      </p:sp>
      <p:sp>
        <p:nvSpPr>
          <p:cNvPr id="27" name="Content Placeholder 2">
            <a:extLst>
              <a:ext uri="{FF2B5EF4-FFF2-40B4-BE49-F238E27FC236}">
                <a16:creationId xmlns:a16="http://schemas.microsoft.com/office/drawing/2014/main" id="{69A57B02-67E7-57D5-5FE2-A85A86A6BB86}"/>
              </a:ext>
            </a:extLst>
          </p:cNvPr>
          <p:cNvSpPr txBox="1">
            <a:spLocks/>
          </p:cNvSpPr>
          <p:nvPr/>
        </p:nvSpPr>
        <p:spPr>
          <a:xfrm>
            <a:off x="7625886" y="4343876"/>
            <a:ext cx="1854054" cy="1254827"/>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3600" kern="1200">
                <a:solidFill>
                  <a:schemeClr val="tx1"/>
                </a:solidFill>
                <a:latin typeface="Helvetica" panose="020B0604020202020204" pitchFamily="34" charset="0"/>
                <a:ea typeface="+mn-ea"/>
                <a:cs typeface="Helvetica" panose="020B0604020202020204" pitchFamily="34" charset="0"/>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3200" kern="1200">
                <a:solidFill>
                  <a:schemeClr val="tx1"/>
                </a:solidFill>
                <a:latin typeface="Helvetica" panose="020B0604020202020204" pitchFamily="34" charset="0"/>
                <a:ea typeface="+mn-ea"/>
                <a:cs typeface="Helvetica" panose="020B0604020202020204" pitchFamily="34" charset="0"/>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2800" kern="1200">
                <a:solidFill>
                  <a:schemeClr val="tx1"/>
                </a:solidFill>
                <a:latin typeface="Helvetica" panose="020B0604020202020204" pitchFamily="34" charset="0"/>
                <a:ea typeface="+mn-ea"/>
                <a:cs typeface="Helvetica" panose="020B0604020202020204" pitchFamily="34" charset="0"/>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2400" kern="1200">
                <a:solidFill>
                  <a:schemeClr val="tx1"/>
                </a:solidFill>
                <a:latin typeface="Helvetica" panose="020B0604020202020204" pitchFamily="34" charset="0"/>
                <a:ea typeface="+mn-ea"/>
                <a:cs typeface="Helvetica" panose="020B0604020202020204" pitchFamily="34" charset="0"/>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2400" kern="1200">
                <a:solidFill>
                  <a:schemeClr val="tx1"/>
                </a:solidFill>
                <a:latin typeface="Helvetica" panose="020B0604020202020204" pitchFamily="34" charset="0"/>
                <a:ea typeface="+mn-ea"/>
                <a:cs typeface="Helvetica" panose="020B0604020202020204" pitchFamily="34" charset="0"/>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a:lstStyle>
          <a:p>
            <a:pPr marL="0" indent="0">
              <a:buNone/>
            </a:pPr>
            <a:r>
              <a:rPr lang="en-US" sz="2100" b="1" i="1" dirty="0">
                <a:solidFill>
                  <a:srgbClr val="1948BD"/>
                </a:solidFill>
                <a:latin typeface="Times New Roman" panose="02020603050405020304" pitchFamily="18" charset="0"/>
                <a:cs typeface="Times New Roman" panose="02020603050405020304" pitchFamily="18" charset="0"/>
              </a:rPr>
              <a:t>e-</a:t>
            </a:r>
          </a:p>
          <a:p>
            <a:pPr marL="0" indent="0">
              <a:buNone/>
            </a:pPr>
            <a:r>
              <a:rPr lang="en-US" sz="2100" b="1" i="1" dirty="0">
                <a:solidFill>
                  <a:srgbClr val="1948BD"/>
                </a:solidFill>
                <a:latin typeface="Times New Roman" panose="02020603050405020304" pitchFamily="18" charset="0"/>
                <a:cs typeface="Times New Roman" panose="02020603050405020304" pitchFamily="18" charset="0"/>
              </a:rPr>
              <a:t>μ-</a:t>
            </a:r>
          </a:p>
          <a:p>
            <a:pPr marL="0" indent="0">
              <a:buNone/>
            </a:pPr>
            <a:r>
              <a:rPr lang="el-GR" sz="2100" b="1" i="1" dirty="0">
                <a:solidFill>
                  <a:srgbClr val="1948BD"/>
                </a:solidFill>
                <a:latin typeface="Times New Roman" panose="02020603050405020304" pitchFamily="18" charset="0"/>
                <a:cs typeface="Times New Roman" panose="02020603050405020304" pitchFamily="18" charset="0"/>
              </a:rPr>
              <a:t>τ</a:t>
            </a:r>
            <a:r>
              <a:rPr lang="en-US" sz="2100" b="1" i="1" dirty="0">
                <a:solidFill>
                  <a:srgbClr val="1948BD"/>
                </a:solidFill>
                <a:latin typeface="Times New Roman" panose="02020603050405020304" pitchFamily="18" charset="0"/>
                <a:cs typeface="Times New Roman" panose="02020603050405020304" pitchFamily="18" charset="0"/>
              </a:rPr>
              <a:t>-</a:t>
            </a:r>
            <a:endParaRPr lang="en-US" sz="2100" i="1" dirty="0">
              <a:solidFill>
                <a:srgbClr val="1948BD"/>
              </a:solidFill>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61DFE683-F3FB-1FC6-D9B1-E46E6C5BE249}"/>
              </a:ext>
            </a:extLst>
          </p:cNvPr>
          <p:cNvSpPr/>
          <p:nvPr/>
        </p:nvSpPr>
        <p:spPr>
          <a:xfrm>
            <a:off x="2294564" y="4912757"/>
            <a:ext cx="88374" cy="44817"/>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1800"/>
          </a:p>
        </p:txBody>
      </p:sp>
      <p:sp>
        <p:nvSpPr>
          <p:cNvPr id="29" name="Oval 28">
            <a:extLst>
              <a:ext uri="{FF2B5EF4-FFF2-40B4-BE49-F238E27FC236}">
                <a16:creationId xmlns:a16="http://schemas.microsoft.com/office/drawing/2014/main" id="{88CE6F5C-8EC6-6C4E-9030-D8103C406DFA}"/>
              </a:ext>
            </a:extLst>
          </p:cNvPr>
          <p:cNvSpPr/>
          <p:nvPr/>
        </p:nvSpPr>
        <p:spPr>
          <a:xfrm>
            <a:off x="7111700" y="4906829"/>
            <a:ext cx="88374" cy="44817"/>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1800"/>
          </a:p>
        </p:txBody>
      </p:sp>
      <p:cxnSp>
        <p:nvCxnSpPr>
          <p:cNvPr id="32" name="Straight Arrow Connector 31">
            <a:extLst>
              <a:ext uri="{FF2B5EF4-FFF2-40B4-BE49-F238E27FC236}">
                <a16:creationId xmlns:a16="http://schemas.microsoft.com/office/drawing/2014/main" id="{7E24D061-A4C0-BDAB-CE8B-5DA4C4BE0E44}"/>
              </a:ext>
            </a:extLst>
          </p:cNvPr>
          <p:cNvCxnSpPr>
            <a:cxnSpLocks/>
          </p:cNvCxnSpPr>
          <p:nvPr/>
        </p:nvCxnSpPr>
        <p:spPr>
          <a:xfrm flipV="1">
            <a:off x="4690799" y="1859956"/>
            <a:ext cx="470676" cy="5670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1730117A-FF84-D75E-FF58-EF5E0A765360}"/>
              </a:ext>
            </a:extLst>
          </p:cNvPr>
          <p:cNvCxnSpPr>
            <a:cxnSpLocks/>
          </p:cNvCxnSpPr>
          <p:nvPr/>
        </p:nvCxnSpPr>
        <p:spPr>
          <a:xfrm flipH="1">
            <a:off x="3623619" y="2468235"/>
            <a:ext cx="957384" cy="5885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600DBB0D-811B-C28A-BC4F-072A032FC3F6}"/>
              </a:ext>
            </a:extLst>
          </p:cNvPr>
          <p:cNvCxnSpPr>
            <a:cxnSpLocks/>
          </p:cNvCxnSpPr>
          <p:nvPr/>
        </p:nvCxnSpPr>
        <p:spPr>
          <a:xfrm>
            <a:off x="4584825" y="2456295"/>
            <a:ext cx="110479" cy="2190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F93BEFAA-DC8C-8DEE-C750-8E9344B0948D}"/>
              </a:ext>
            </a:extLst>
          </p:cNvPr>
          <p:cNvCxnSpPr>
            <a:cxnSpLocks/>
          </p:cNvCxnSpPr>
          <p:nvPr/>
        </p:nvCxnSpPr>
        <p:spPr>
          <a:xfrm>
            <a:off x="4575143" y="2432972"/>
            <a:ext cx="240320" cy="1824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723DD11E-0187-EB72-52AC-914997CD0FB6}"/>
              </a:ext>
            </a:extLst>
          </p:cNvPr>
          <p:cNvCxnSpPr>
            <a:cxnSpLocks/>
          </p:cNvCxnSpPr>
          <p:nvPr/>
        </p:nvCxnSpPr>
        <p:spPr>
          <a:xfrm flipH="1" flipV="1">
            <a:off x="4047438" y="2175243"/>
            <a:ext cx="558194" cy="2835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3F4BE92D-AE2B-F263-5128-AB7176557CE8}"/>
              </a:ext>
            </a:extLst>
          </p:cNvPr>
          <p:cNvCxnSpPr>
            <a:cxnSpLocks/>
          </p:cNvCxnSpPr>
          <p:nvPr/>
        </p:nvCxnSpPr>
        <p:spPr>
          <a:xfrm flipH="1">
            <a:off x="4420312" y="2462931"/>
            <a:ext cx="170372" cy="550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6595027A-A97F-C50C-6BD2-716DAD8C737B}"/>
              </a:ext>
            </a:extLst>
          </p:cNvPr>
          <p:cNvCxnSpPr>
            <a:cxnSpLocks/>
          </p:cNvCxnSpPr>
          <p:nvPr/>
        </p:nvCxnSpPr>
        <p:spPr>
          <a:xfrm flipH="1" flipV="1">
            <a:off x="4529770" y="1525791"/>
            <a:ext cx="64736" cy="9058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7B14608B-FA71-E427-340D-F32194E48E85}"/>
              </a:ext>
            </a:extLst>
          </p:cNvPr>
          <p:cNvCxnSpPr>
            <a:cxnSpLocks/>
          </p:cNvCxnSpPr>
          <p:nvPr/>
        </p:nvCxnSpPr>
        <p:spPr>
          <a:xfrm flipH="1">
            <a:off x="4337273" y="2468358"/>
            <a:ext cx="206476" cy="775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Rectangle: Rounded Corners 7">
            <a:extLst>
              <a:ext uri="{FF2B5EF4-FFF2-40B4-BE49-F238E27FC236}">
                <a16:creationId xmlns:a16="http://schemas.microsoft.com/office/drawing/2014/main" id="{EAE2C004-909C-38B8-A7B1-42416B4AB62C}"/>
              </a:ext>
            </a:extLst>
          </p:cNvPr>
          <p:cNvSpPr/>
          <p:nvPr/>
        </p:nvSpPr>
        <p:spPr>
          <a:xfrm>
            <a:off x="788670" y="4766311"/>
            <a:ext cx="1131091" cy="422039"/>
          </a:xfrm>
          <a:prstGeom prst="roundRect">
            <a:avLst>
              <a:gd name="adj" fmla="val 41041"/>
            </a:avLst>
          </a:prstGeom>
          <a:noFill/>
          <a:ln w="158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sp>
        <p:nvSpPr>
          <p:cNvPr id="16" name="Rectangle: Rounded Corners 15">
            <a:extLst>
              <a:ext uri="{FF2B5EF4-FFF2-40B4-BE49-F238E27FC236}">
                <a16:creationId xmlns:a16="http://schemas.microsoft.com/office/drawing/2014/main" id="{F1633D48-556C-32C1-D73D-98A47E3E7830}"/>
              </a:ext>
            </a:extLst>
          </p:cNvPr>
          <p:cNvSpPr/>
          <p:nvPr/>
        </p:nvSpPr>
        <p:spPr>
          <a:xfrm>
            <a:off x="7410579" y="4745605"/>
            <a:ext cx="1131091" cy="422039"/>
          </a:xfrm>
          <a:prstGeom prst="roundRect">
            <a:avLst>
              <a:gd name="adj" fmla="val 41041"/>
            </a:avLst>
          </a:prstGeom>
          <a:noFill/>
          <a:ln w="158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sp>
        <p:nvSpPr>
          <p:cNvPr id="17" name="Rectangle: Rounded Corners 16">
            <a:extLst>
              <a:ext uri="{FF2B5EF4-FFF2-40B4-BE49-F238E27FC236}">
                <a16:creationId xmlns:a16="http://schemas.microsoft.com/office/drawing/2014/main" id="{BAA99C90-7588-7129-D6A3-76A3CAC5393D}"/>
              </a:ext>
            </a:extLst>
          </p:cNvPr>
          <p:cNvSpPr/>
          <p:nvPr/>
        </p:nvSpPr>
        <p:spPr>
          <a:xfrm>
            <a:off x="6119881" y="3098046"/>
            <a:ext cx="969791" cy="830500"/>
          </a:xfrm>
          <a:custGeom>
            <a:avLst/>
            <a:gdLst>
              <a:gd name="connsiteX0" fmla="*/ 0 w 969791"/>
              <a:gd name="connsiteY0" fmla="*/ 340846 h 830500"/>
              <a:gd name="connsiteX1" fmla="*/ 340846 w 969791"/>
              <a:gd name="connsiteY1" fmla="*/ 0 h 830500"/>
              <a:gd name="connsiteX2" fmla="*/ 628945 w 969791"/>
              <a:gd name="connsiteY2" fmla="*/ 0 h 830500"/>
              <a:gd name="connsiteX3" fmla="*/ 969791 w 969791"/>
              <a:gd name="connsiteY3" fmla="*/ 340846 h 830500"/>
              <a:gd name="connsiteX4" fmla="*/ 969791 w 969791"/>
              <a:gd name="connsiteY4" fmla="*/ 489654 h 830500"/>
              <a:gd name="connsiteX5" fmla="*/ 628945 w 969791"/>
              <a:gd name="connsiteY5" fmla="*/ 830500 h 830500"/>
              <a:gd name="connsiteX6" fmla="*/ 340846 w 969791"/>
              <a:gd name="connsiteY6" fmla="*/ 830500 h 830500"/>
              <a:gd name="connsiteX7" fmla="*/ 0 w 969791"/>
              <a:gd name="connsiteY7" fmla="*/ 489654 h 830500"/>
              <a:gd name="connsiteX8" fmla="*/ 0 w 969791"/>
              <a:gd name="connsiteY8" fmla="*/ 340846 h 8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791" h="830500" extrusionOk="0">
                <a:moveTo>
                  <a:pt x="0" y="340846"/>
                </a:moveTo>
                <a:cubicBezTo>
                  <a:pt x="-16283" y="142558"/>
                  <a:pt x="115926" y="13765"/>
                  <a:pt x="340846" y="0"/>
                </a:cubicBezTo>
                <a:cubicBezTo>
                  <a:pt x="457755" y="-8539"/>
                  <a:pt x="490518" y="3968"/>
                  <a:pt x="628945" y="0"/>
                </a:cubicBezTo>
                <a:cubicBezTo>
                  <a:pt x="779658" y="-28547"/>
                  <a:pt x="961134" y="170371"/>
                  <a:pt x="969791" y="340846"/>
                </a:cubicBezTo>
                <a:cubicBezTo>
                  <a:pt x="974669" y="384794"/>
                  <a:pt x="963095" y="421445"/>
                  <a:pt x="969791" y="489654"/>
                </a:cubicBezTo>
                <a:cubicBezTo>
                  <a:pt x="980658" y="655533"/>
                  <a:pt x="773570" y="823820"/>
                  <a:pt x="628945" y="830500"/>
                </a:cubicBezTo>
                <a:cubicBezTo>
                  <a:pt x="517819" y="830513"/>
                  <a:pt x="458296" y="799354"/>
                  <a:pt x="340846" y="830500"/>
                </a:cubicBezTo>
                <a:cubicBezTo>
                  <a:pt x="123704" y="878305"/>
                  <a:pt x="-10182" y="666089"/>
                  <a:pt x="0" y="489654"/>
                </a:cubicBezTo>
                <a:cubicBezTo>
                  <a:pt x="-16611" y="447195"/>
                  <a:pt x="5282" y="405407"/>
                  <a:pt x="0" y="340846"/>
                </a:cubicBezTo>
                <a:close/>
              </a:path>
            </a:pathLst>
          </a:custGeom>
          <a:noFill/>
          <a:ln w="50800">
            <a:solidFill>
              <a:srgbClr val="FF0000"/>
            </a:solidFill>
            <a:extLst>
              <a:ext uri="{C807C97D-BFC1-408E-A445-0C87EB9F89A2}">
                <ask:lineSketchStyleProps xmlns:ask="http://schemas.microsoft.com/office/drawing/2018/sketchyshapes" sd="1219033472">
                  <a:prstGeom prst="roundRect">
                    <a:avLst>
                      <a:gd name="adj" fmla="val 41041"/>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spTree>
    <p:extLst>
      <p:ext uri="{BB962C8B-B14F-4D97-AF65-F5344CB8AC3E}">
        <p14:creationId xmlns:p14="http://schemas.microsoft.com/office/powerpoint/2010/main" val="251964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138"/>
            <a:ext cx="8982821" cy="800100"/>
          </a:xfrm>
        </p:spPr>
        <p:txBody>
          <a:bodyPr>
            <a:normAutofit/>
          </a:bodyPr>
          <a:lstStyle/>
          <a:p>
            <a:pPr algn="ctr"/>
            <a:r>
              <a:rPr lang="en-US" sz="3600" dirty="0"/>
              <a:t>Muon Colliders in the US</a:t>
            </a:r>
            <a:endParaRPr lang="en-US" sz="3600" dirty="0">
              <a:solidFill>
                <a:srgbClr val="C00000"/>
              </a:solidFill>
            </a:endParaRPr>
          </a:p>
        </p:txBody>
      </p:sp>
      <p:sp>
        <p:nvSpPr>
          <p:cNvPr id="4" name="Slide Number Placeholder 3">
            <a:extLst>
              <a:ext uri="{FF2B5EF4-FFF2-40B4-BE49-F238E27FC236}">
                <a16:creationId xmlns:a16="http://schemas.microsoft.com/office/drawing/2014/main" id="{4CCF713B-F3FF-89C0-6988-9238E3D9ABF9}"/>
              </a:ext>
            </a:extLst>
          </p:cNvPr>
          <p:cNvSpPr>
            <a:spLocks noGrp="1"/>
          </p:cNvSpPr>
          <p:nvPr>
            <p:ph type="sldNum" sz="quarter" idx="12"/>
          </p:nvPr>
        </p:nvSpPr>
        <p:spPr/>
        <p:txBody>
          <a:bodyPr/>
          <a:lstStyle/>
          <a:p>
            <a:fld id="{B2FED1A7-FB98-43FD-AA3D-E7C3EC56B298}" type="slidenum">
              <a:rPr lang="en-US" smtClean="0"/>
              <a:t>48</a:t>
            </a:fld>
            <a:endParaRPr lang="en-US"/>
          </a:p>
        </p:txBody>
      </p:sp>
      <p:sp>
        <p:nvSpPr>
          <p:cNvPr id="5" name="TextBox 4">
            <a:extLst>
              <a:ext uri="{FF2B5EF4-FFF2-40B4-BE49-F238E27FC236}">
                <a16:creationId xmlns:a16="http://schemas.microsoft.com/office/drawing/2014/main" id="{F192F136-AA6B-0944-8292-E95A972E7C12}"/>
              </a:ext>
            </a:extLst>
          </p:cNvPr>
          <p:cNvSpPr txBox="1"/>
          <p:nvPr/>
        </p:nvSpPr>
        <p:spPr>
          <a:xfrm>
            <a:off x="4096879" y="4204463"/>
            <a:ext cx="5130926" cy="2077492"/>
          </a:xfrm>
          <a:prstGeom prst="rect">
            <a:avLst/>
          </a:prstGeom>
          <a:noFill/>
        </p:spPr>
        <p:txBody>
          <a:bodyPr wrap="square" rtlCol="0">
            <a:spAutoFit/>
          </a:bodyPr>
          <a:lstStyle/>
          <a:p>
            <a:r>
              <a:rPr lang="en-US" b="1" i="1" dirty="0">
                <a:solidFill>
                  <a:srgbClr val="AF0000"/>
                </a:solidFill>
                <a:effectLst>
                  <a:outerShdw blurRad="38100" dist="38100" dir="2700000" algn="tl">
                    <a:srgbClr val="000000">
                      <a:alpha val="43137"/>
                    </a:srgbClr>
                  </a:outerShdw>
                </a:effectLst>
              </a:rPr>
              <a:t>Muon Collider </a:t>
            </a:r>
            <a:r>
              <a:rPr lang="en-US" b="1" i="1" dirty="0" err="1">
                <a:solidFill>
                  <a:srgbClr val="AF0000"/>
                </a:solidFill>
                <a:effectLst>
                  <a:outerShdw blurRad="38100" dist="38100" dir="2700000" algn="tl">
                    <a:srgbClr val="000000">
                      <a:alpha val="43137"/>
                    </a:srgbClr>
                  </a:outerShdw>
                </a:effectLst>
              </a:rPr>
              <a:t>eg</a:t>
            </a:r>
            <a:r>
              <a:rPr lang="en-US" b="1" i="1" dirty="0">
                <a:solidFill>
                  <a:srgbClr val="AF0000"/>
                </a:solidFill>
                <a:effectLst>
                  <a:outerShdw blurRad="38100" dist="38100" dir="2700000" algn="tl">
                    <a:srgbClr val="000000">
                      <a:alpha val="43137"/>
                    </a:srgbClr>
                  </a:outerShdw>
                </a:effectLst>
              </a:rPr>
              <a:t> at FNAL μ+</a:t>
            </a:r>
            <a:r>
              <a:rPr lang="el-GR" b="1" i="1" dirty="0">
                <a:solidFill>
                  <a:srgbClr val="AF0000"/>
                </a:solidFill>
                <a:effectLst>
                  <a:outerShdw blurRad="38100" dist="38100" dir="2700000" algn="tl">
                    <a:srgbClr val="000000">
                      <a:alpha val="43137"/>
                    </a:srgbClr>
                  </a:outerShdw>
                </a:effectLst>
              </a:rPr>
              <a:t>μ</a:t>
            </a:r>
            <a:r>
              <a:rPr lang="en-US" b="1" i="1" dirty="0">
                <a:solidFill>
                  <a:srgbClr val="AF0000"/>
                </a:solidFill>
                <a:effectLst>
                  <a:outerShdw blurRad="38100" dist="38100" dir="2700000" algn="tl">
                    <a:srgbClr val="000000">
                      <a:alpha val="43137"/>
                    </a:srgbClr>
                  </a:outerShdw>
                </a:effectLst>
              </a:rPr>
              <a:t>-</a:t>
            </a:r>
          </a:p>
          <a:p>
            <a:r>
              <a:rPr lang="en-US" sz="2100" i="1" dirty="0"/>
              <a:t>   Circumference ~</a:t>
            </a:r>
            <a:r>
              <a:rPr lang="en-US" sz="2100" i="1" dirty="0">
                <a:solidFill>
                  <a:srgbClr val="1B13C3"/>
                </a:solidFill>
              </a:rPr>
              <a:t>10 km</a:t>
            </a:r>
            <a:r>
              <a:rPr lang="en-US" sz="2100" i="1" dirty="0"/>
              <a:t>, </a:t>
            </a:r>
            <a:r>
              <a:rPr lang="en-US" sz="2100" i="1" dirty="0" err="1"/>
              <a:t>E</a:t>
            </a:r>
            <a:r>
              <a:rPr lang="en-US" sz="2100" i="1" baseline="-25000" dirty="0" err="1"/>
              <a:t>cm</a:t>
            </a:r>
            <a:r>
              <a:rPr lang="en-US" sz="2100" i="1" dirty="0"/>
              <a:t> =3…10 TeV</a:t>
            </a:r>
          </a:p>
          <a:p>
            <a:r>
              <a:rPr lang="en-US" sz="2100" i="1" dirty="0"/>
              <a:t>   NC+SC magnets and SRF</a:t>
            </a:r>
          </a:p>
          <a:p>
            <a:r>
              <a:rPr lang="en-US" sz="2100" i="1" dirty="0"/>
              <a:t>  </a:t>
            </a:r>
            <a:r>
              <a:rPr lang="en-US" sz="2000" i="1" dirty="0">
                <a:solidFill>
                  <a:srgbClr val="0033CC"/>
                </a:solidFill>
              </a:rPr>
              <a:t>Cost ~</a:t>
            </a:r>
            <a:r>
              <a:rPr lang="en-US" sz="2000" i="1" dirty="0">
                <a:solidFill>
                  <a:srgbClr val="0033CC"/>
                </a:solidFill>
                <a:effectLst>
                  <a:outerShdw blurRad="38100" dist="38100" dir="2700000" algn="tl">
                    <a:srgbClr val="000000">
                      <a:alpha val="43137"/>
                    </a:srgbClr>
                  </a:outerShdw>
                </a:effectLst>
              </a:rPr>
              <a:t>12-18 B$ </a:t>
            </a:r>
            <a:r>
              <a:rPr lang="en-US" sz="2000" i="1" baseline="30000" dirty="0">
                <a:solidFill>
                  <a:srgbClr val="0033CC"/>
                </a:solidFill>
                <a:effectLst>
                  <a:outerShdw blurRad="38100" dist="38100" dir="2700000" algn="tl">
                    <a:srgbClr val="000000">
                      <a:alpha val="43137"/>
                    </a:srgbClr>
                  </a:outerShdw>
                </a:effectLst>
              </a:rPr>
              <a:t> </a:t>
            </a:r>
            <a:r>
              <a:rPr lang="en-US" sz="2000" i="1" dirty="0">
                <a:solidFill>
                  <a:srgbClr val="0033CC"/>
                </a:solidFill>
              </a:rPr>
              <a:t>(ITF’21) </a:t>
            </a:r>
            <a:r>
              <a:rPr lang="en-US" sz="2000" i="1" dirty="0">
                <a:solidFill>
                  <a:srgbClr val="0033CC"/>
                </a:solidFill>
                <a:effectLst>
                  <a:outerShdw blurRad="38100" dist="38100" dir="2700000" algn="tl">
                    <a:srgbClr val="000000">
                      <a:alpha val="43137"/>
                    </a:srgbClr>
                  </a:outerShdw>
                </a:effectLst>
              </a:rPr>
              <a:t>17±4 BCHF (</a:t>
            </a:r>
            <a:r>
              <a:rPr lang="en-US" sz="2000" i="1" dirty="0">
                <a:solidFill>
                  <a:srgbClr val="0033CC"/>
                </a:solidFill>
              </a:rPr>
              <a:t>IMCC’25)</a:t>
            </a:r>
          </a:p>
          <a:p>
            <a:endParaRPr lang="en-US" sz="2100" i="1" dirty="0">
              <a:solidFill>
                <a:srgbClr val="0033CC"/>
              </a:solidFill>
            </a:endParaRPr>
          </a:p>
          <a:p>
            <a:r>
              <a:rPr lang="en-US" sz="2100" i="1" dirty="0">
                <a:solidFill>
                  <a:srgbClr val="0033CC"/>
                </a:solidFill>
              </a:rPr>
              <a:t>   </a:t>
            </a:r>
            <a:r>
              <a:rPr lang="en-US" sz="2100" i="1" dirty="0">
                <a:solidFill>
                  <a:srgbClr val="C00000"/>
                </a:solidFill>
              </a:rPr>
              <a:t>20 yrs of R&amp;D</a:t>
            </a:r>
          </a:p>
        </p:txBody>
      </p:sp>
      <p:sp>
        <p:nvSpPr>
          <p:cNvPr id="2" name="TextBox 1">
            <a:extLst>
              <a:ext uri="{FF2B5EF4-FFF2-40B4-BE49-F238E27FC236}">
                <a16:creationId xmlns:a16="http://schemas.microsoft.com/office/drawing/2014/main" id="{EC79BFD9-8922-A0BA-227B-F17F2A021486}"/>
              </a:ext>
            </a:extLst>
          </p:cNvPr>
          <p:cNvSpPr txBox="1"/>
          <p:nvPr/>
        </p:nvSpPr>
        <p:spPr>
          <a:xfrm>
            <a:off x="6573328" y="5683103"/>
            <a:ext cx="2817626" cy="369332"/>
          </a:xfrm>
          <a:prstGeom prst="rect">
            <a:avLst/>
          </a:prstGeom>
          <a:noFill/>
        </p:spPr>
        <p:txBody>
          <a:bodyPr wrap="square">
            <a:spAutoFit/>
          </a:bodyPr>
          <a:lstStyle/>
          <a:p>
            <a:r>
              <a:rPr lang="en-US" sz="1800" i="1" baseline="30000" dirty="0">
                <a:solidFill>
                  <a:srgbClr val="C00000"/>
                </a:solidFill>
              </a:rPr>
              <a:t>*no labor, escalation, or contingency</a:t>
            </a:r>
            <a:endParaRPr lang="en-US" sz="1800" dirty="0">
              <a:solidFill>
                <a:srgbClr val="C00000"/>
              </a:solidFill>
            </a:endParaRPr>
          </a:p>
        </p:txBody>
      </p:sp>
      <p:sp>
        <p:nvSpPr>
          <p:cNvPr id="10" name="TextBox 9">
            <a:extLst>
              <a:ext uri="{FF2B5EF4-FFF2-40B4-BE49-F238E27FC236}">
                <a16:creationId xmlns:a16="http://schemas.microsoft.com/office/drawing/2014/main" id="{4D66C367-8E0A-4EF2-44C1-624CE7FB1BB2}"/>
              </a:ext>
            </a:extLst>
          </p:cNvPr>
          <p:cNvSpPr txBox="1"/>
          <p:nvPr/>
        </p:nvSpPr>
        <p:spPr>
          <a:xfrm>
            <a:off x="4193701" y="1190489"/>
            <a:ext cx="1517942" cy="415498"/>
          </a:xfrm>
          <a:prstGeom prst="rect">
            <a:avLst/>
          </a:prstGeom>
          <a:solidFill>
            <a:schemeClr val="bg1"/>
          </a:solidFill>
          <a:ln>
            <a:solidFill>
              <a:srgbClr val="1911B3"/>
            </a:solidFill>
          </a:ln>
          <a:effectLst>
            <a:glow rad="101600">
              <a:schemeClr val="accent2">
                <a:satMod val="175000"/>
                <a:alpha val="40000"/>
              </a:schemeClr>
            </a:glow>
          </a:effectLst>
        </p:spPr>
        <p:txBody>
          <a:bodyPr wrap="square">
            <a:spAutoFit/>
          </a:bodyPr>
          <a:lstStyle/>
          <a:p>
            <a:r>
              <a:rPr lang="en-US" sz="2100" b="1" dirty="0">
                <a:solidFill>
                  <a:srgbClr val="1B13C3"/>
                </a:solidFill>
                <a:latin typeface="Courier New" panose="02070309020205020404" pitchFamily="49" charset="0"/>
                <a:cs typeface="Courier New" panose="02070309020205020404" pitchFamily="49" charset="0"/>
              </a:rPr>
              <a:t>circular</a:t>
            </a:r>
          </a:p>
        </p:txBody>
      </p:sp>
      <p:sp>
        <p:nvSpPr>
          <p:cNvPr id="6" name="TextBox 5">
            <a:extLst>
              <a:ext uri="{FF2B5EF4-FFF2-40B4-BE49-F238E27FC236}">
                <a16:creationId xmlns:a16="http://schemas.microsoft.com/office/drawing/2014/main" id="{77BCDA86-3444-922D-1D7A-BD0558A331B6}"/>
              </a:ext>
            </a:extLst>
          </p:cNvPr>
          <p:cNvSpPr txBox="1"/>
          <p:nvPr/>
        </p:nvSpPr>
        <p:spPr>
          <a:xfrm>
            <a:off x="5764860" y="1190489"/>
            <a:ext cx="1310036" cy="415498"/>
          </a:xfrm>
          <a:prstGeom prst="rect">
            <a:avLst/>
          </a:prstGeom>
          <a:solidFill>
            <a:schemeClr val="bg1"/>
          </a:solidFill>
          <a:ln>
            <a:solidFill>
              <a:srgbClr val="1911B3"/>
            </a:solidFill>
          </a:ln>
          <a:effectLst>
            <a:glow rad="101600">
              <a:schemeClr val="accent2">
                <a:satMod val="175000"/>
                <a:alpha val="40000"/>
              </a:schemeClr>
            </a:glow>
          </a:effectLst>
        </p:spPr>
        <p:txBody>
          <a:bodyPr wrap="square">
            <a:spAutoFit/>
          </a:bodyPr>
          <a:lstStyle/>
          <a:p>
            <a:r>
              <a:rPr lang="en-US" sz="2100" b="1" dirty="0">
                <a:solidFill>
                  <a:srgbClr val="1B13C3"/>
                </a:solidFill>
                <a:latin typeface="Courier New" panose="02070309020205020404" pitchFamily="49" charset="0"/>
                <a:cs typeface="Courier New" panose="02070309020205020404" pitchFamily="49" charset="0"/>
              </a:rPr>
              <a:t>compact</a:t>
            </a:r>
          </a:p>
        </p:txBody>
      </p:sp>
      <p:sp>
        <p:nvSpPr>
          <p:cNvPr id="7" name="TextBox 6">
            <a:extLst>
              <a:ext uri="{FF2B5EF4-FFF2-40B4-BE49-F238E27FC236}">
                <a16:creationId xmlns:a16="http://schemas.microsoft.com/office/drawing/2014/main" id="{49049DA2-4A8C-3521-7E41-C490112D1340}"/>
              </a:ext>
            </a:extLst>
          </p:cNvPr>
          <p:cNvSpPr txBox="1"/>
          <p:nvPr/>
        </p:nvSpPr>
        <p:spPr>
          <a:xfrm>
            <a:off x="7126652" y="1190489"/>
            <a:ext cx="1917628" cy="738664"/>
          </a:xfrm>
          <a:prstGeom prst="rect">
            <a:avLst/>
          </a:prstGeom>
          <a:solidFill>
            <a:schemeClr val="bg1"/>
          </a:solidFill>
          <a:ln>
            <a:solidFill>
              <a:srgbClr val="1911B3"/>
            </a:solidFill>
          </a:ln>
          <a:effectLst>
            <a:glow rad="101600">
              <a:schemeClr val="accent2">
                <a:satMod val="175000"/>
                <a:alpha val="40000"/>
              </a:schemeClr>
            </a:glow>
          </a:effectLst>
        </p:spPr>
        <p:txBody>
          <a:bodyPr wrap="square">
            <a:spAutoFit/>
          </a:bodyPr>
          <a:lstStyle/>
          <a:p>
            <a:r>
              <a:rPr lang="en-US" sz="2100" b="1" dirty="0">
                <a:solidFill>
                  <a:srgbClr val="1B13C3"/>
                </a:solidFill>
                <a:latin typeface="Courier New" panose="02070309020205020404" pitchFamily="49" charset="0"/>
                <a:cs typeface="Courier New" panose="02070309020205020404" pitchFamily="49" charset="0"/>
              </a:rPr>
              <a:t>low(er)cost</a:t>
            </a:r>
          </a:p>
        </p:txBody>
      </p:sp>
      <p:pic>
        <p:nvPicPr>
          <p:cNvPr id="8" name="Picture 7" descr="A map with a spiral&#10;&#10;Description automatically generated with medium confidence">
            <a:extLst>
              <a:ext uri="{FF2B5EF4-FFF2-40B4-BE49-F238E27FC236}">
                <a16:creationId xmlns:a16="http://schemas.microsoft.com/office/drawing/2014/main" id="{1C827D92-1BF6-A6E3-B828-B17591578F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747" y="1613999"/>
            <a:ext cx="3808174" cy="4110410"/>
          </a:xfrm>
          <a:prstGeom prst="rect">
            <a:avLst/>
          </a:prstGeom>
        </p:spPr>
      </p:pic>
      <p:sp>
        <p:nvSpPr>
          <p:cNvPr id="9" name="TextBox 8">
            <a:extLst>
              <a:ext uri="{FF2B5EF4-FFF2-40B4-BE49-F238E27FC236}">
                <a16:creationId xmlns:a16="http://schemas.microsoft.com/office/drawing/2014/main" id="{91FFCDB8-F985-E7DC-50E4-1F699F9F6441}"/>
              </a:ext>
            </a:extLst>
          </p:cNvPr>
          <p:cNvSpPr txBox="1"/>
          <p:nvPr/>
        </p:nvSpPr>
        <p:spPr>
          <a:xfrm>
            <a:off x="4451138" y="1767050"/>
            <a:ext cx="4438382" cy="415498"/>
          </a:xfrm>
          <a:prstGeom prst="rect">
            <a:avLst/>
          </a:prstGeom>
          <a:solidFill>
            <a:schemeClr val="bg1"/>
          </a:solidFill>
          <a:ln>
            <a:solidFill>
              <a:srgbClr val="1911B3"/>
            </a:solidFill>
          </a:ln>
          <a:effectLst>
            <a:glow rad="101600">
              <a:schemeClr val="accent2">
                <a:satMod val="175000"/>
                <a:alpha val="40000"/>
              </a:schemeClr>
            </a:glow>
          </a:effectLst>
        </p:spPr>
        <p:txBody>
          <a:bodyPr wrap="square">
            <a:spAutoFit/>
          </a:bodyPr>
          <a:lstStyle/>
          <a:p>
            <a:r>
              <a:rPr lang="en-US" sz="2100" b="1" dirty="0">
                <a:solidFill>
                  <a:srgbClr val="1B13C3"/>
                </a:solidFill>
                <a:latin typeface="Courier New" panose="02070309020205020404" pitchFamily="49" charset="0"/>
                <a:cs typeface="Courier New" panose="02070309020205020404" pitchFamily="49" charset="0"/>
              </a:rPr>
              <a:t>low(</a:t>
            </a:r>
            <a:r>
              <a:rPr lang="en-US" sz="2100" b="1" dirty="0" err="1">
                <a:solidFill>
                  <a:srgbClr val="1B13C3"/>
                </a:solidFill>
                <a:latin typeface="Courier New" panose="02070309020205020404" pitchFamily="49" charset="0"/>
                <a:cs typeface="Courier New" panose="02070309020205020404" pitchFamily="49" charset="0"/>
              </a:rPr>
              <a:t>est</a:t>
            </a:r>
            <a:r>
              <a:rPr lang="en-US" sz="2100" b="1" dirty="0">
                <a:solidFill>
                  <a:srgbClr val="1B13C3"/>
                </a:solidFill>
                <a:latin typeface="Courier New" panose="02070309020205020404" pitchFamily="49" charset="0"/>
                <a:cs typeface="Courier New" panose="02070309020205020404" pitchFamily="49" charset="0"/>
              </a:rPr>
              <a:t>) power consumption</a:t>
            </a:r>
          </a:p>
        </p:txBody>
      </p:sp>
      <p:sp>
        <p:nvSpPr>
          <p:cNvPr id="13" name="TextBox 12">
            <a:extLst>
              <a:ext uri="{FF2B5EF4-FFF2-40B4-BE49-F238E27FC236}">
                <a16:creationId xmlns:a16="http://schemas.microsoft.com/office/drawing/2014/main" id="{86AA5884-06CB-9F2E-72ED-1603A1B79B63}"/>
              </a:ext>
            </a:extLst>
          </p:cNvPr>
          <p:cNvSpPr txBox="1"/>
          <p:nvPr/>
        </p:nvSpPr>
        <p:spPr>
          <a:xfrm>
            <a:off x="4138261" y="3005491"/>
            <a:ext cx="4939817" cy="1061829"/>
          </a:xfrm>
          <a:prstGeom prst="rect">
            <a:avLst/>
          </a:prstGeom>
          <a:solidFill>
            <a:schemeClr val="bg1"/>
          </a:solidFill>
          <a:ln>
            <a:solidFill>
              <a:srgbClr val="FF0000"/>
            </a:solidFill>
          </a:ln>
          <a:effectLst>
            <a:glow rad="101600">
              <a:schemeClr val="accent2">
                <a:satMod val="175000"/>
                <a:alpha val="40000"/>
              </a:schemeClr>
            </a:glow>
          </a:effectLst>
        </p:spPr>
        <p:txBody>
          <a:bodyPr wrap="square">
            <a:spAutoFit/>
          </a:bodyPr>
          <a:lstStyle/>
          <a:p>
            <a:r>
              <a:rPr lang="en-US" sz="2100" b="1" dirty="0">
                <a:solidFill>
                  <a:srgbClr val="FF0000"/>
                </a:solidFill>
                <a:latin typeface="Courier New" panose="02070309020205020404" pitchFamily="49" charset="0"/>
                <a:cs typeface="Courier New" panose="02070309020205020404" pitchFamily="49" charset="0"/>
                <a:sym typeface="Wingdings" panose="05000000000000000000" pitchFamily="2" charset="2"/>
              </a:rPr>
              <a:t> </a:t>
            </a:r>
            <a:r>
              <a:rPr lang="en-US" sz="2100" b="1" dirty="0">
                <a:solidFill>
                  <a:srgbClr val="FF0000"/>
                </a:solidFill>
                <a:latin typeface="Courier New" panose="02070309020205020404" pitchFamily="49" charset="0"/>
                <a:cs typeface="Courier New" panose="02070309020205020404" pitchFamily="49" charset="0"/>
              </a:rPr>
              <a:t>Fast production, cooling (size reduction)&amp; acceleration</a:t>
            </a:r>
          </a:p>
        </p:txBody>
      </p:sp>
      <p:sp>
        <p:nvSpPr>
          <p:cNvPr id="14" name="TextBox 13">
            <a:extLst>
              <a:ext uri="{FF2B5EF4-FFF2-40B4-BE49-F238E27FC236}">
                <a16:creationId xmlns:a16="http://schemas.microsoft.com/office/drawing/2014/main" id="{F2113B15-E2DE-60B3-AEC3-471828DEC3F4}"/>
              </a:ext>
            </a:extLst>
          </p:cNvPr>
          <p:cNvSpPr txBox="1"/>
          <p:nvPr/>
        </p:nvSpPr>
        <p:spPr>
          <a:xfrm>
            <a:off x="4138261" y="2477616"/>
            <a:ext cx="4939817" cy="415498"/>
          </a:xfrm>
          <a:prstGeom prst="rect">
            <a:avLst/>
          </a:prstGeom>
          <a:solidFill>
            <a:schemeClr val="bg1"/>
          </a:solidFill>
          <a:ln>
            <a:solidFill>
              <a:srgbClr val="FF0000"/>
            </a:solidFill>
          </a:ln>
          <a:effectLst>
            <a:glow rad="101600">
              <a:schemeClr val="accent2">
                <a:satMod val="175000"/>
                <a:alpha val="40000"/>
              </a:schemeClr>
            </a:glow>
          </a:effectLst>
        </p:spPr>
        <p:txBody>
          <a:bodyPr wrap="square">
            <a:spAutoFit/>
          </a:bodyPr>
          <a:lstStyle/>
          <a:p>
            <a:r>
              <a:rPr lang="en-US" sz="2100" b="1" dirty="0">
                <a:solidFill>
                  <a:srgbClr val="FF0000"/>
                </a:solidFill>
                <a:latin typeface="Courier New" panose="02070309020205020404" pitchFamily="49" charset="0"/>
                <a:cs typeface="Courier New" panose="02070309020205020404" pitchFamily="49" charset="0"/>
              </a:rPr>
              <a:t>Muons decay quickly 2.2</a:t>
            </a:r>
            <a:r>
              <a:rPr lang="el-GR" sz="2100" b="1" dirty="0">
                <a:solidFill>
                  <a:srgbClr val="FF0000"/>
                </a:solidFill>
                <a:latin typeface="Courier New" panose="02070309020205020404" pitchFamily="49" charset="0"/>
                <a:cs typeface="Courier New" panose="02070309020205020404" pitchFamily="49" charset="0"/>
              </a:rPr>
              <a:t>μ</a:t>
            </a:r>
            <a:r>
              <a:rPr lang="en-US" sz="2100" b="1" dirty="0">
                <a:solidFill>
                  <a:srgbClr val="FF0000"/>
                </a:solidFill>
                <a:latin typeface="Courier New" panose="02070309020205020404" pitchFamily="49" charset="0"/>
                <a:cs typeface="Courier New" panose="02070309020205020404" pitchFamily="49" charset="0"/>
              </a:rPr>
              <a:t>s</a:t>
            </a:r>
            <a:r>
              <a:rPr lang="el-GR" sz="2100" b="1" dirty="0">
                <a:solidFill>
                  <a:srgbClr val="FF0000"/>
                </a:solidFill>
                <a:latin typeface="Courier New" panose="02070309020205020404" pitchFamily="49" charset="0"/>
                <a:cs typeface="Courier New" panose="02070309020205020404" pitchFamily="49" charset="0"/>
              </a:rPr>
              <a:t>×γ</a:t>
            </a:r>
            <a:endParaRPr lang="en-US" sz="2100" b="1" dirty="0">
              <a:solidFill>
                <a:srgbClr val="FF0000"/>
              </a:solidFill>
              <a:latin typeface="Courier New" panose="02070309020205020404" pitchFamily="49" charset="0"/>
              <a:cs typeface="Courier New" panose="02070309020205020404" pitchFamily="49" charset="0"/>
            </a:endParaRPr>
          </a:p>
        </p:txBody>
      </p:sp>
      <p:sp>
        <p:nvSpPr>
          <p:cNvPr id="16" name="TextBox 15">
            <a:extLst>
              <a:ext uri="{FF2B5EF4-FFF2-40B4-BE49-F238E27FC236}">
                <a16:creationId xmlns:a16="http://schemas.microsoft.com/office/drawing/2014/main" id="{52F8F99E-9DA1-A71B-436A-4AC2D747225A}"/>
              </a:ext>
            </a:extLst>
          </p:cNvPr>
          <p:cNvSpPr txBox="1"/>
          <p:nvPr/>
        </p:nvSpPr>
        <p:spPr>
          <a:xfrm>
            <a:off x="161180" y="5731043"/>
            <a:ext cx="4694067" cy="369332"/>
          </a:xfrm>
          <a:prstGeom prst="rect">
            <a:avLst/>
          </a:prstGeom>
          <a:noFill/>
        </p:spPr>
        <p:txBody>
          <a:bodyPr wrap="square">
            <a:spAutoFit/>
          </a:bodyPr>
          <a:lstStyle/>
          <a:p>
            <a:r>
              <a:rPr lang="en-US" sz="1350" i="1" dirty="0"/>
              <a:t> </a:t>
            </a:r>
            <a:r>
              <a:rPr lang="en-US" sz="1800" i="1" dirty="0"/>
              <a:t>Fermilab site: about 3 x 4 miles, 6,800 acres</a:t>
            </a:r>
            <a:endParaRPr lang="en-US" sz="1800" dirty="0"/>
          </a:p>
        </p:txBody>
      </p:sp>
    </p:spTree>
    <p:extLst>
      <p:ext uri="{BB962C8B-B14F-4D97-AF65-F5344CB8AC3E}">
        <p14:creationId xmlns:p14="http://schemas.microsoft.com/office/powerpoint/2010/main" val="319502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C708-985E-428A-9BC5-3646AF798A89}"/>
              </a:ext>
            </a:extLst>
          </p:cNvPr>
          <p:cNvSpPr>
            <a:spLocks noGrp="1"/>
          </p:cNvSpPr>
          <p:nvPr>
            <p:ph type="title"/>
          </p:nvPr>
        </p:nvSpPr>
        <p:spPr/>
        <p:txBody>
          <a:bodyPr/>
          <a:lstStyle/>
          <a:p>
            <a:r>
              <a:rPr lang="en-US" dirty="0"/>
              <a:t>Muon Colliders: Main Challenges</a:t>
            </a:r>
          </a:p>
        </p:txBody>
      </p:sp>
      <p:sp>
        <p:nvSpPr>
          <p:cNvPr id="5" name="Footer Placeholder 4">
            <a:extLst>
              <a:ext uri="{FF2B5EF4-FFF2-40B4-BE49-F238E27FC236}">
                <a16:creationId xmlns:a16="http://schemas.microsoft.com/office/drawing/2014/main" id="{FA1209ED-91F4-40F7-AA2B-495446F25CD9}"/>
              </a:ext>
            </a:extLst>
          </p:cNvPr>
          <p:cNvSpPr>
            <a:spLocks noGrp="1"/>
          </p:cNvSpPr>
          <p:nvPr>
            <p:ph type="ftr" sz="quarter" idx="11"/>
          </p:nvPr>
        </p:nvSpPr>
        <p:spPr/>
        <p:txBody>
          <a:bodyPr/>
          <a:lstStyle/>
          <a:p>
            <a:pPr>
              <a:defRPr/>
            </a:pPr>
            <a:r>
              <a:rPr lang="en-US"/>
              <a:t>MuColl'25 | Colliders VS1</a:t>
            </a:r>
            <a:endParaRPr lang="en-US" b="1"/>
          </a:p>
        </p:txBody>
      </p:sp>
      <p:sp>
        <p:nvSpPr>
          <p:cNvPr id="6" name="Slide Number Placeholder 5">
            <a:extLst>
              <a:ext uri="{FF2B5EF4-FFF2-40B4-BE49-F238E27FC236}">
                <a16:creationId xmlns:a16="http://schemas.microsoft.com/office/drawing/2014/main" id="{4CA1F5E4-C1E0-4C98-A647-250898ED9ED4}"/>
              </a:ext>
            </a:extLst>
          </p:cNvPr>
          <p:cNvSpPr>
            <a:spLocks noGrp="1"/>
          </p:cNvSpPr>
          <p:nvPr>
            <p:ph type="sldNum" sz="quarter" idx="12"/>
          </p:nvPr>
        </p:nvSpPr>
        <p:spPr/>
        <p:txBody>
          <a:bodyPr/>
          <a:lstStyle/>
          <a:p>
            <a:fld id="{52E9C158-AEF1-41A2-A6CE-6F0BAB305EFD}" type="slidenum">
              <a:rPr lang="en-US" altLang="en-US" smtClean="0"/>
              <a:pPr/>
              <a:t>49</a:t>
            </a:fld>
            <a:endParaRPr lang="en-US" altLang="en-US"/>
          </a:p>
        </p:txBody>
      </p:sp>
      <p:sp>
        <p:nvSpPr>
          <p:cNvPr id="3" name="Content Placeholder 2">
            <a:extLst>
              <a:ext uri="{FF2B5EF4-FFF2-40B4-BE49-F238E27FC236}">
                <a16:creationId xmlns:a16="http://schemas.microsoft.com/office/drawing/2014/main" id="{335CA1DA-6821-40D8-ADFF-61B9AB1EF7CC}"/>
              </a:ext>
            </a:extLst>
          </p:cNvPr>
          <p:cNvSpPr>
            <a:spLocks noGrp="1"/>
          </p:cNvSpPr>
          <p:nvPr>
            <p:ph idx="1"/>
          </p:nvPr>
        </p:nvSpPr>
        <p:spPr>
          <a:xfrm>
            <a:off x="111369" y="816269"/>
            <a:ext cx="9164436" cy="5954543"/>
          </a:xfrm>
          <a:solidFill>
            <a:schemeClr val="bg2"/>
          </a:solidFill>
        </p:spPr>
        <p:txBody>
          <a:bodyPr/>
          <a:lstStyle/>
          <a:p>
            <a:r>
              <a:rPr lang="en-US" dirty="0">
                <a:solidFill>
                  <a:srgbClr val="000000"/>
                </a:solidFill>
              </a:rPr>
              <a:t>Muons are not stable particles</a:t>
            </a:r>
          </a:p>
          <a:p>
            <a:pPr lvl="1"/>
            <a:r>
              <a:rPr lang="en-US" dirty="0">
                <a:solidFill>
                  <a:srgbClr val="050C9B"/>
                </a:solidFill>
              </a:rPr>
              <a:t>Muon lifetime at rest (mc^2=0.105 GeV) is 2.2 microseconds</a:t>
            </a:r>
          </a:p>
          <a:p>
            <a:pPr lvl="1"/>
            <a:r>
              <a:rPr lang="en-US" dirty="0">
                <a:solidFill>
                  <a:srgbClr val="050C9B"/>
                </a:solidFill>
              </a:rPr>
              <a:t>Muon lifetime at 5 </a:t>
            </a:r>
            <a:r>
              <a:rPr lang="en-US" dirty="0" err="1">
                <a:solidFill>
                  <a:srgbClr val="050C9B"/>
                </a:solidFill>
              </a:rPr>
              <a:t>TeV</a:t>
            </a:r>
            <a:r>
              <a:rPr lang="en-US" dirty="0">
                <a:solidFill>
                  <a:srgbClr val="050C9B"/>
                </a:solidFill>
              </a:rPr>
              <a:t> (collider </a:t>
            </a:r>
            <a:r>
              <a:rPr lang="el-GR" dirty="0">
                <a:solidFill>
                  <a:srgbClr val="050C9B"/>
                </a:solidFill>
                <a:latin typeface="Times New Roman" panose="02020603050405020304" pitchFamily="18" charset="0"/>
                <a:cs typeface="Times New Roman" panose="02020603050405020304" pitchFamily="18" charset="0"/>
              </a:rPr>
              <a:t>γ</a:t>
            </a:r>
            <a:r>
              <a:rPr lang="en-US" dirty="0">
                <a:solidFill>
                  <a:srgbClr val="050C9B"/>
                </a:solidFill>
                <a:latin typeface="Times New Roman" panose="02020603050405020304" pitchFamily="18" charset="0"/>
                <a:cs typeface="Times New Roman" panose="02020603050405020304" pitchFamily="18" charset="0"/>
              </a:rPr>
              <a:t>≈50000</a:t>
            </a:r>
            <a:r>
              <a:rPr lang="en-US" dirty="0">
                <a:solidFill>
                  <a:srgbClr val="050C9B"/>
                </a:solidFill>
              </a:rPr>
              <a:t>) is 100 milliseconds</a:t>
            </a:r>
          </a:p>
          <a:p>
            <a:pPr lvl="1"/>
            <a:r>
              <a:rPr lang="en-US" dirty="0">
                <a:solidFill>
                  <a:srgbClr val="050C9B"/>
                </a:solidFill>
              </a:rPr>
              <a:t>Muon can be made available only as secondary or </a:t>
            </a:r>
            <a:r>
              <a:rPr lang="en-US" dirty="0" err="1">
                <a:solidFill>
                  <a:srgbClr val="050C9B"/>
                </a:solidFill>
              </a:rPr>
              <a:t>tertrially</a:t>
            </a:r>
            <a:r>
              <a:rPr lang="en-US" dirty="0">
                <a:solidFill>
                  <a:srgbClr val="050C9B"/>
                </a:solidFill>
              </a:rPr>
              <a:t> particle, products of reactions like </a:t>
            </a:r>
          </a:p>
          <a:p>
            <a:pPr lvl="2"/>
            <a:r>
              <a:rPr lang="en-US" i="1" dirty="0">
                <a:solidFill>
                  <a:srgbClr val="C00000"/>
                </a:solidFill>
              </a:rPr>
              <a:t>p</a:t>
            </a:r>
            <a:r>
              <a:rPr lang="en-US" dirty="0">
                <a:solidFill>
                  <a:srgbClr val="C00000"/>
                </a:solidFill>
              </a:rPr>
              <a:t>(beam)</a:t>
            </a:r>
            <a:r>
              <a:rPr lang="en-US" dirty="0">
                <a:solidFill>
                  <a:srgbClr val="C00000"/>
                </a:solidFill>
                <a:sym typeface="Wingdings" panose="05000000000000000000" pitchFamily="2" charset="2"/>
              </a:rPr>
              <a:t>+</a:t>
            </a:r>
            <a:r>
              <a:rPr lang="en-US" i="1" dirty="0">
                <a:solidFill>
                  <a:srgbClr val="C00000"/>
                </a:solidFill>
                <a:sym typeface="Wingdings" panose="05000000000000000000" pitchFamily="2" charset="2"/>
              </a:rPr>
              <a:t>p</a:t>
            </a:r>
            <a:r>
              <a:rPr lang="en-US" dirty="0">
                <a:solidFill>
                  <a:srgbClr val="C00000"/>
                </a:solidFill>
                <a:sym typeface="Wingdings" panose="05000000000000000000" pitchFamily="2" charset="2"/>
              </a:rPr>
              <a:t>(target) K,</a:t>
            </a:r>
            <a:r>
              <a:rPr lang="el-GR"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π</a:t>
            </a:r>
            <a:r>
              <a:rPr lang="en-US" dirty="0">
                <a:solidFill>
                  <a:srgbClr val="C00000"/>
                </a:solidFill>
                <a:sym typeface="Wingdings" panose="05000000000000000000" pitchFamily="2" charset="2"/>
              </a:rPr>
              <a:t>  </a:t>
            </a:r>
            <a:r>
              <a:rPr lang="en-US"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μ</a:t>
            </a:r>
          </a:p>
          <a:p>
            <a:pPr lvl="2"/>
            <a:r>
              <a:rPr lang="en-US"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e+e</a:t>
            </a:r>
            <a:r>
              <a:rPr lang="en-US"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 </a:t>
            </a:r>
            <a:r>
              <a:rPr lang="en-US"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μ+μ</a:t>
            </a:r>
            <a:r>
              <a:rPr lang="en-US"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p>
          <a:p>
            <a:pPr lvl="2"/>
            <a:r>
              <a:rPr lang="el-GR"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γ</a:t>
            </a:r>
            <a:r>
              <a:rPr lang="en-US"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 Ze  </a:t>
            </a:r>
            <a:r>
              <a:rPr lang="en-US"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μ+μ</a:t>
            </a:r>
            <a:r>
              <a:rPr lang="en-US"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dirty="0">
              <a:solidFill>
                <a:srgbClr val="050C9B"/>
              </a:solidFill>
            </a:endParaRPr>
          </a:p>
          <a:p>
            <a:r>
              <a:rPr lang="en-US" dirty="0">
                <a:solidFill>
                  <a:srgbClr val="000000"/>
                </a:solidFill>
              </a:rPr>
              <a:t>That usually results in large emittance (large angular spread) muon beams and requires </a:t>
            </a:r>
            <a:r>
              <a:rPr lang="en-US" dirty="0">
                <a:solidFill>
                  <a:srgbClr val="C00000"/>
                </a:solidFill>
              </a:rPr>
              <a:t>deep cooling for </a:t>
            </a:r>
            <a:r>
              <a:rPr lang="en-US" dirty="0">
                <a:solidFill>
                  <a:srgbClr val="C00000"/>
                </a:solidFill>
                <a:effectLst>
                  <a:outerShdw blurRad="38100" dist="38100" dir="2700000" algn="tl">
                    <a:srgbClr val="000000">
                      <a:alpha val="43137"/>
                    </a:srgbClr>
                  </a:outerShdw>
                </a:effectLst>
              </a:rPr>
              <a:t>high Luminosity</a:t>
            </a:r>
          </a:p>
          <a:p>
            <a:r>
              <a:rPr lang="en-US" dirty="0">
                <a:solidFill>
                  <a:srgbClr val="000000"/>
                </a:solidFill>
              </a:rPr>
              <a:t>Therefore, major challenges for </a:t>
            </a:r>
            <a:r>
              <a:rPr lang="en-US" u="sng" dirty="0">
                <a:solidFill>
                  <a:srgbClr val="000000"/>
                </a:solidFill>
                <a:effectLst>
                  <a:outerShdw blurRad="38100" dist="38100" dir="2700000" algn="tl">
                    <a:srgbClr val="000000">
                      <a:alpha val="43137"/>
                    </a:srgbClr>
                  </a:outerShdw>
                </a:effectLst>
              </a:rPr>
              <a:t>High Luminosity MC </a:t>
            </a:r>
            <a:r>
              <a:rPr lang="en-US" dirty="0">
                <a:solidFill>
                  <a:srgbClr val="000000"/>
                </a:solidFill>
              </a:rPr>
              <a:t>are: </a:t>
            </a:r>
          </a:p>
          <a:p>
            <a:pPr lvl="1"/>
            <a:r>
              <a:rPr lang="en-US" dirty="0">
                <a:solidFill>
                  <a:srgbClr val="C00000"/>
                </a:solidFill>
              </a:rPr>
              <a:t>Muon production</a:t>
            </a:r>
          </a:p>
          <a:p>
            <a:pPr lvl="1"/>
            <a:r>
              <a:rPr lang="en-US" dirty="0">
                <a:solidFill>
                  <a:srgbClr val="C00000"/>
                </a:solidFill>
              </a:rPr>
              <a:t>Fast muon cooling</a:t>
            </a:r>
          </a:p>
          <a:p>
            <a:pPr lvl="1"/>
            <a:r>
              <a:rPr lang="en-US" dirty="0">
                <a:solidFill>
                  <a:srgbClr val="C00000"/>
                </a:solidFill>
              </a:rPr>
              <a:t>Fast muon acceleration</a:t>
            </a:r>
          </a:p>
          <a:p>
            <a:pPr lvl="1"/>
            <a:r>
              <a:rPr lang="en-US" dirty="0">
                <a:solidFill>
                  <a:srgbClr val="C00000"/>
                </a:solidFill>
              </a:rPr>
              <a:t>Neutrino flux hazard</a:t>
            </a:r>
          </a:p>
        </p:txBody>
      </p:sp>
    </p:spTree>
    <p:extLst>
      <p:ext uri="{BB962C8B-B14F-4D97-AF65-F5344CB8AC3E}">
        <p14:creationId xmlns:p14="http://schemas.microsoft.com/office/powerpoint/2010/main" val="3983561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0496F-729F-B9CE-8A78-B043BB22CB7E}"/>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410BAEEE-8088-CAB9-BA65-A641EEC08E32}"/>
              </a:ext>
            </a:extLst>
          </p:cNvPr>
          <p:cNvSpPr>
            <a:spLocks noGrp="1"/>
          </p:cNvSpPr>
          <p:nvPr>
            <p:ph type="ftr" sz="quarter" idx="11"/>
          </p:nvPr>
        </p:nvSpPr>
        <p:spPr>
          <a:xfrm>
            <a:off x="609601" y="6565104"/>
            <a:ext cx="6128030" cy="222436"/>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MuColl'25 | Colliders VS1</a:t>
            </a:r>
          </a:p>
        </p:txBody>
      </p:sp>
      <p:sp>
        <p:nvSpPr>
          <p:cNvPr id="6" name="Slide Number Placeholder 5">
            <a:extLst>
              <a:ext uri="{FF2B5EF4-FFF2-40B4-BE49-F238E27FC236}">
                <a16:creationId xmlns:a16="http://schemas.microsoft.com/office/drawing/2014/main" id="{BE92832E-14D6-7655-C4AA-DA999FD0A7CD}"/>
              </a:ext>
            </a:extLst>
          </p:cNvPr>
          <p:cNvSpPr>
            <a:spLocks noGrp="1"/>
          </p:cNvSpPr>
          <p:nvPr>
            <p:ph type="sldNum" sz="quarter" idx="12"/>
          </p:nvPr>
        </p:nvSpPr>
        <p:spPr/>
        <p:txBody>
          <a:bodyPr/>
          <a:lstStyle/>
          <a:p>
            <a:fld id="{FB881E7D-5A17-EB4A-B013-04381A7C357D}" type="slidenum">
              <a:rPr lang="en-US" smtClean="0"/>
              <a:t>5</a:t>
            </a:fld>
            <a:endParaRPr lang="en-US"/>
          </a:p>
        </p:txBody>
      </p:sp>
      <p:sp>
        <p:nvSpPr>
          <p:cNvPr id="10" name="Title 9">
            <a:extLst>
              <a:ext uri="{FF2B5EF4-FFF2-40B4-BE49-F238E27FC236}">
                <a16:creationId xmlns:a16="http://schemas.microsoft.com/office/drawing/2014/main" id="{523A7885-6F56-884C-6FA6-F06C87554FD6}"/>
              </a:ext>
            </a:extLst>
          </p:cNvPr>
          <p:cNvSpPr>
            <a:spLocks noGrp="1"/>
          </p:cNvSpPr>
          <p:nvPr>
            <p:ph type="title"/>
          </p:nvPr>
        </p:nvSpPr>
        <p:spPr>
          <a:xfrm>
            <a:off x="0" y="-213936"/>
            <a:ext cx="9045701" cy="1261150"/>
          </a:xfrm>
        </p:spPr>
        <p:txBody>
          <a:bodyPr>
            <a:normAutofit/>
          </a:bodyPr>
          <a:lstStyle/>
          <a:p>
            <a:pPr algn="ctr"/>
            <a:r>
              <a:rPr lang="en-US" sz="4000" dirty="0">
                <a:solidFill>
                  <a:srgbClr val="C00000"/>
                </a:solidFill>
              </a:rPr>
              <a:t>Acceleration: </a:t>
            </a:r>
            <a:r>
              <a:rPr lang="en-US" sz="4000" dirty="0">
                <a:solidFill>
                  <a:srgbClr val="004C97"/>
                </a:solidFill>
              </a:rPr>
              <a:t>Increase of Energy </a:t>
            </a:r>
          </a:p>
        </p:txBody>
      </p:sp>
      <p:sp>
        <p:nvSpPr>
          <p:cNvPr id="11" name="TextBox 10">
            <a:extLst>
              <a:ext uri="{FF2B5EF4-FFF2-40B4-BE49-F238E27FC236}">
                <a16:creationId xmlns:a16="http://schemas.microsoft.com/office/drawing/2014/main" id="{BE756ED7-4247-22A1-40F6-749899C600AE}"/>
              </a:ext>
            </a:extLst>
          </p:cNvPr>
          <p:cNvSpPr txBox="1"/>
          <p:nvPr/>
        </p:nvSpPr>
        <p:spPr>
          <a:xfrm>
            <a:off x="228600" y="865216"/>
            <a:ext cx="9045701" cy="1446550"/>
          </a:xfrm>
          <a:prstGeom prst="rect">
            <a:avLst/>
          </a:prstGeom>
          <a:noFill/>
        </p:spPr>
        <p:txBody>
          <a:bodyPr wrap="square">
            <a:spAutoFit/>
          </a:bodyPr>
          <a:lstStyle/>
          <a:p>
            <a:r>
              <a:rPr lang="en-US" sz="4400" b="1" dirty="0">
                <a:solidFill>
                  <a:srgbClr val="1B13C3"/>
                </a:solidFill>
                <a:effectLst>
                  <a:outerShdw blurRad="38100" dist="38100" dir="2700000" algn="tl">
                    <a:srgbClr val="000000">
                      <a:alpha val="43137"/>
                    </a:srgbClr>
                  </a:outerShdw>
                </a:effectLst>
              </a:rPr>
              <a:t>Energy gain is </a:t>
            </a:r>
            <a:r>
              <a:rPr lang="en-US" sz="4400" dirty="0">
                <a:solidFill>
                  <a:srgbClr val="0070C0"/>
                </a:solidFill>
                <a:effectLst>
                  <a:outerShdw blurRad="38100" dist="38100" dir="2700000" algn="tl">
                    <a:srgbClr val="000000">
                      <a:alpha val="43137"/>
                    </a:srgbClr>
                  </a:outerShdw>
                </a:effectLst>
              </a:rPr>
              <a:t> </a:t>
            </a:r>
            <a:r>
              <a:rPr lang="en-US" sz="4400" b="1" i="1" u="sng" dirty="0">
                <a:solidFill>
                  <a:srgbClr val="C00000"/>
                </a:solidFill>
                <a:effectLst>
                  <a:outerShdw blurRad="38100" dist="38100" dir="2700000" algn="tl">
                    <a:srgbClr val="000000">
                      <a:alpha val="43137"/>
                    </a:srgbClr>
                  </a:outerShdw>
                </a:effectLst>
              </a:rPr>
              <a:t>F</a:t>
            </a:r>
            <a:r>
              <a:rPr lang="en-US" sz="4400" u="sng" dirty="0">
                <a:solidFill>
                  <a:srgbClr val="0070C0"/>
                </a:solidFill>
                <a:effectLst>
                  <a:outerShdw blurRad="38100" dist="38100" dir="2700000" algn="tl">
                    <a:srgbClr val="000000">
                      <a:alpha val="43137"/>
                    </a:srgbClr>
                  </a:outerShdw>
                </a:effectLst>
              </a:rPr>
              <a:t>[force] </a:t>
            </a:r>
            <a:r>
              <a:rPr lang="en-US" sz="4000" u="sng" dirty="0">
                <a:solidFill>
                  <a:srgbClr val="004C97"/>
                </a:solidFill>
                <a:effectLst>
                  <a:outerShdw blurRad="38100" dist="38100" dir="2700000" algn="tl">
                    <a:srgbClr val="000000">
                      <a:alpha val="43137"/>
                    </a:srgbClr>
                  </a:outerShdw>
                </a:effectLst>
                <a:latin typeface="+mj-lt"/>
                <a:cs typeface="Times New Roman" panose="02020603050405020304" pitchFamily="18" charset="0"/>
              </a:rPr>
              <a:t>x</a:t>
            </a:r>
            <a:r>
              <a:rPr lang="en-US" sz="4400" b="1" u="sng" dirty="0">
                <a:solidFill>
                  <a:srgbClr val="C00000"/>
                </a:solidFill>
                <a:effectLst>
                  <a:outerShdw blurRad="38100" dist="38100" dir="2700000" algn="tl">
                    <a:srgbClr val="000000">
                      <a:alpha val="43137"/>
                    </a:srgbClr>
                  </a:outerShdw>
                </a:effectLst>
              </a:rPr>
              <a:t> </a:t>
            </a:r>
            <a:r>
              <a:rPr lang="en-US" sz="4400" b="1" i="1" u="sng" dirty="0">
                <a:solidFill>
                  <a:srgbClr val="C00000"/>
                </a:solidFill>
                <a:effectLst>
                  <a:outerShdw blurRad="38100" dist="38100" dir="2700000" algn="tl">
                    <a:srgbClr val="000000">
                      <a:alpha val="43137"/>
                    </a:srgbClr>
                  </a:outerShdw>
                </a:effectLst>
              </a:rPr>
              <a:t>L</a:t>
            </a:r>
            <a:r>
              <a:rPr lang="en-US" sz="4400" u="sng" dirty="0">
                <a:solidFill>
                  <a:srgbClr val="0070C0"/>
                </a:solidFill>
                <a:effectLst>
                  <a:outerShdw blurRad="38100" dist="38100" dir="2700000" algn="tl">
                    <a:srgbClr val="000000">
                      <a:alpha val="43137"/>
                    </a:srgbClr>
                  </a:outerShdw>
                </a:effectLst>
              </a:rPr>
              <a:t>[distance]</a:t>
            </a:r>
          </a:p>
          <a:p>
            <a:endParaRPr lang="en-US" sz="4400" dirty="0">
              <a:solidFill>
                <a:srgbClr val="0070C0"/>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FAA9EE95-79ED-0103-8D3C-34435E22DA49}"/>
              </a:ext>
            </a:extLst>
          </p:cNvPr>
          <p:cNvSpPr txBox="1"/>
          <p:nvPr/>
        </p:nvSpPr>
        <p:spPr>
          <a:xfrm>
            <a:off x="98299" y="1904002"/>
            <a:ext cx="8947402" cy="4832092"/>
          </a:xfrm>
          <a:prstGeom prst="rect">
            <a:avLst/>
          </a:prstGeom>
          <a:solidFill>
            <a:schemeClr val="bg1"/>
          </a:solidFill>
        </p:spPr>
        <p:txBody>
          <a:bodyPr wrap="square">
            <a:spAutoFit/>
          </a:bodyPr>
          <a:lstStyle/>
          <a:p>
            <a:r>
              <a:rPr lang="en-US" sz="4400" b="1" dirty="0">
                <a:solidFill>
                  <a:srgbClr val="C00000"/>
                </a:solidFill>
                <a:effectLst>
                  <a:outerShdw blurRad="38100" dist="38100" dir="2700000" algn="tl">
                    <a:srgbClr val="000000">
                      <a:alpha val="43137"/>
                    </a:srgbClr>
                  </a:outerShdw>
                </a:effectLst>
              </a:rPr>
              <a:t>Forces:  </a:t>
            </a:r>
            <a:r>
              <a:rPr lang="en-US" sz="4400" b="1" dirty="0">
                <a:solidFill>
                  <a:srgbClr val="000000"/>
                </a:solidFill>
                <a:effectLst>
                  <a:outerShdw blurRad="38100" dist="38100" dir="2700000" algn="tl">
                    <a:srgbClr val="000000">
                      <a:alpha val="43137"/>
                    </a:srgbClr>
                  </a:outerShdw>
                </a:effectLst>
              </a:rPr>
              <a:t>Strong/nuclear </a:t>
            </a:r>
            <a:r>
              <a:rPr lang="en-US" sz="4400" dirty="0">
                <a:solidFill>
                  <a:srgbClr val="0070C0"/>
                </a:solidFill>
                <a:effectLst>
                  <a:outerShdw blurRad="38100" dist="38100" dir="2700000" algn="tl">
                    <a:srgbClr val="000000">
                      <a:alpha val="43137"/>
                    </a:srgbClr>
                  </a:outerShdw>
                </a:effectLst>
              </a:rPr>
              <a:t>[local]</a:t>
            </a:r>
          </a:p>
          <a:p>
            <a:endParaRPr lang="en-US" sz="4400" dirty="0">
              <a:solidFill>
                <a:srgbClr val="0070C0"/>
              </a:solidFill>
              <a:effectLst>
                <a:outerShdw blurRad="38100" dist="38100" dir="2700000" algn="tl">
                  <a:srgbClr val="000000">
                    <a:alpha val="43137"/>
                  </a:srgbClr>
                </a:outerShdw>
              </a:effectLst>
            </a:endParaRPr>
          </a:p>
          <a:p>
            <a:r>
              <a:rPr lang="en-US" sz="4400" dirty="0">
                <a:solidFill>
                  <a:srgbClr val="0070C0"/>
                </a:solidFill>
                <a:effectLst>
                  <a:outerShdw blurRad="38100" dist="38100" dir="2700000" algn="tl">
                    <a:srgbClr val="000000">
                      <a:alpha val="43137"/>
                    </a:srgbClr>
                  </a:outerShdw>
                </a:effectLst>
              </a:rPr>
              <a:t>				</a:t>
            </a:r>
            <a:r>
              <a:rPr lang="en-US" sz="4400" b="1" dirty="0">
                <a:solidFill>
                  <a:srgbClr val="FF0000"/>
                </a:solidFill>
                <a:effectLst>
                  <a:outerShdw blurRad="38100" dist="38100" dir="2700000" algn="tl">
                    <a:srgbClr val="000000">
                      <a:alpha val="43137"/>
                    </a:srgbClr>
                  </a:outerShdw>
                </a:effectLst>
              </a:rPr>
              <a:t>Electromagnetic</a:t>
            </a:r>
            <a:r>
              <a:rPr lang="en-US" sz="4400" dirty="0">
                <a:solidFill>
                  <a:srgbClr val="0070C0"/>
                </a:solidFill>
                <a:effectLst>
                  <a:outerShdw blurRad="38100" dist="38100" dir="2700000" algn="tl">
                    <a:srgbClr val="000000">
                      <a:alpha val="43137"/>
                    </a:srgbClr>
                  </a:outerShdw>
                </a:effectLst>
              </a:rPr>
              <a:t> [used widely]</a:t>
            </a:r>
          </a:p>
          <a:p>
            <a:endParaRPr lang="en-US" sz="4400" dirty="0">
              <a:solidFill>
                <a:srgbClr val="0070C0"/>
              </a:solidFill>
              <a:effectLst>
                <a:outerShdw blurRad="38100" dist="38100" dir="2700000" algn="tl">
                  <a:srgbClr val="000000">
                    <a:alpha val="43137"/>
                  </a:srgbClr>
                </a:outerShdw>
              </a:effectLst>
            </a:endParaRPr>
          </a:p>
          <a:p>
            <a:r>
              <a:rPr lang="en-US" sz="4400" dirty="0">
                <a:effectLst>
                  <a:outerShdw blurRad="38100" dist="38100" dir="2700000" algn="tl">
                    <a:srgbClr val="000000">
                      <a:alpha val="43137"/>
                    </a:srgbClr>
                  </a:outerShdw>
                </a:effectLst>
              </a:rPr>
              <a:t>				</a:t>
            </a:r>
            <a:r>
              <a:rPr lang="en-US" sz="4400" b="1" dirty="0">
                <a:solidFill>
                  <a:srgbClr val="7030A0"/>
                </a:solidFill>
                <a:effectLst>
                  <a:outerShdw blurRad="38100" dist="38100" dir="2700000" algn="tl">
                    <a:srgbClr val="000000">
                      <a:alpha val="43137"/>
                    </a:srgbClr>
                  </a:outerShdw>
                </a:effectLst>
              </a:rPr>
              <a:t>Weak</a:t>
            </a:r>
            <a:r>
              <a:rPr lang="en-US" sz="4400" dirty="0">
                <a:solidFill>
                  <a:srgbClr val="0070C0"/>
                </a:solidFill>
                <a:effectLst>
                  <a:outerShdw blurRad="38100" dist="38100" dir="2700000" algn="tl">
                    <a:srgbClr val="000000">
                      <a:alpha val="43137"/>
                    </a:srgbClr>
                  </a:outerShdw>
                </a:effectLst>
              </a:rPr>
              <a:t> [??]</a:t>
            </a:r>
          </a:p>
          <a:p>
            <a:endParaRPr lang="en-US" sz="4400" b="1" dirty="0">
              <a:solidFill>
                <a:srgbClr val="1911B3"/>
              </a:solidFill>
              <a:effectLst>
                <a:outerShdw blurRad="38100" dist="38100" dir="2700000" algn="tl">
                  <a:srgbClr val="000000">
                    <a:alpha val="43137"/>
                  </a:srgbClr>
                </a:outerShdw>
              </a:effectLst>
            </a:endParaRPr>
          </a:p>
          <a:p>
            <a:r>
              <a:rPr lang="en-US" sz="4400" b="1" dirty="0">
                <a:solidFill>
                  <a:srgbClr val="1911B3"/>
                </a:solidFill>
                <a:effectLst>
                  <a:outerShdw blurRad="38100" dist="38100" dir="2700000" algn="tl">
                    <a:srgbClr val="000000">
                      <a:alpha val="43137"/>
                    </a:srgbClr>
                  </a:outerShdw>
                </a:effectLst>
              </a:rPr>
              <a:t>				Gravitational</a:t>
            </a:r>
            <a:r>
              <a:rPr lang="en-US" sz="4400" dirty="0">
                <a:solidFill>
                  <a:srgbClr val="0070C0"/>
                </a:solidFill>
                <a:effectLst>
                  <a:outerShdw blurRad="38100" dist="38100" dir="2700000" algn="tl">
                    <a:srgbClr val="000000">
                      <a:alpha val="43137"/>
                    </a:srgbClr>
                  </a:outerShdw>
                </a:effectLst>
              </a:rPr>
              <a:t> [see next slide]</a:t>
            </a:r>
          </a:p>
        </p:txBody>
      </p:sp>
      <p:sp>
        <p:nvSpPr>
          <p:cNvPr id="2" name="Rectangle: Rounded Corners 1">
            <a:extLst>
              <a:ext uri="{FF2B5EF4-FFF2-40B4-BE49-F238E27FC236}">
                <a16:creationId xmlns:a16="http://schemas.microsoft.com/office/drawing/2014/main" id="{369487EE-43EA-50AB-347C-BD2DBF72FDC6}"/>
              </a:ext>
            </a:extLst>
          </p:cNvPr>
          <p:cNvSpPr/>
          <p:nvPr/>
        </p:nvSpPr>
        <p:spPr>
          <a:xfrm>
            <a:off x="1613647" y="3028810"/>
            <a:ext cx="7432054" cy="1185662"/>
          </a:xfrm>
          <a:custGeom>
            <a:avLst/>
            <a:gdLst>
              <a:gd name="connsiteX0" fmla="*/ 0 w 7432054"/>
              <a:gd name="connsiteY0" fmla="*/ 197614 h 1185662"/>
              <a:gd name="connsiteX1" fmla="*/ 197614 w 7432054"/>
              <a:gd name="connsiteY1" fmla="*/ 0 h 1185662"/>
              <a:gd name="connsiteX2" fmla="*/ 924753 w 7432054"/>
              <a:gd name="connsiteY2" fmla="*/ 0 h 1185662"/>
              <a:gd name="connsiteX3" fmla="*/ 1440787 w 7432054"/>
              <a:gd name="connsiteY3" fmla="*/ 0 h 1185662"/>
              <a:gd name="connsiteX4" fmla="*/ 1886452 w 7432054"/>
              <a:gd name="connsiteY4" fmla="*/ 0 h 1185662"/>
              <a:gd name="connsiteX5" fmla="*/ 2543223 w 7432054"/>
              <a:gd name="connsiteY5" fmla="*/ 0 h 1185662"/>
              <a:gd name="connsiteX6" fmla="*/ 3059257 w 7432054"/>
              <a:gd name="connsiteY6" fmla="*/ 0 h 1185662"/>
              <a:gd name="connsiteX7" fmla="*/ 3786395 w 7432054"/>
              <a:gd name="connsiteY7" fmla="*/ 0 h 1185662"/>
              <a:gd name="connsiteX8" fmla="*/ 4232061 w 7432054"/>
              <a:gd name="connsiteY8" fmla="*/ 0 h 1185662"/>
              <a:gd name="connsiteX9" fmla="*/ 4959200 w 7432054"/>
              <a:gd name="connsiteY9" fmla="*/ 0 h 1185662"/>
              <a:gd name="connsiteX10" fmla="*/ 5334497 w 7432054"/>
              <a:gd name="connsiteY10" fmla="*/ 0 h 1185662"/>
              <a:gd name="connsiteX11" fmla="*/ 5920899 w 7432054"/>
              <a:gd name="connsiteY11" fmla="*/ 0 h 1185662"/>
              <a:gd name="connsiteX12" fmla="*/ 6507301 w 7432054"/>
              <a:gd name="connsiteY12" fmla="*/ 0 h 1185662"/>
              <a:gd name="connsiteX13" fmla="*/ 7234440 w 7432054"/>
              <a:gd name="connsiteY13" fmla="*/ 0 h 1185662"/>
              <a:gd name="connsiteX14" fmla="*/ 7432054 w 7432054"/>
              <a:gd name="connsiteY14" fmla="*/ 197614 h 1185662"/>
              <a:gd name="connsiteX15" fmla="*/ 7432054 w 7432054"/>
              <a:gd name="connsiteY15" fmla="*/ 592831 h 1185662"/>
              <a:gd name="connsiteX16" fmla="*/ 7432054 w 7432054"/>
              <a:gd name="connsiteY16" fmla="*/ 988048 h 1185662"/>
              <a:gd name="connsiteX17" fmla="*/ 7234440 w 7432054"/>
              <a:gd name="connsiteY17" fmla="*/ 1185662 h 1185662"/>
              <a:gd name="connsiteX18" fmla="*/ 6577670 w 7432054"/>
              <a:gd name="connsiteY18" fmla="*/ 1185662 h 1185662"/>
              <a:gd name="connsiteX19" fmla="*/ 6132004 w 7432054"/>
              <a:gd name="connsiteY19" fmla="*/ 1185662 h 1185662"/>
              <a:gd name="connsiteX20" fmla="*/ 5404865 w 7432054"/>
              <a:gd name="connsiteY20" fmla="*/ 1185662 h 1185662"/>
              <a:gd name="connsiteX21" fmla="*/ 4818463 w 7432054"/>
              <a:gd name="connsiteY21" fmla="*/ 1185662 h 1185662"/>
              <a:gd name="connsiteX22" fmla="*/ 4372797 w 7432054"/>
              <a:gd name="connsiteY22" fmla="*/ 1185662 h 1185662"/>
              <a:gd name="connsiteX23" fmla="*/ 3786395 w 7432054"/>
              <a:gd name="connsiteY23" fmla="*/ 1185662 h 1185662"/>
              <a:gd name="connsiteX24" fmla="*/ 3411098 w 7432054"/>
              <a:gd name="connsiteY24" fmla="*/ 1185662 h 1185662"/>
              <a:gd name="connsiteX25" fmla="*/ 3035800 w 7432054"/>
              <a:gd name="connsiteY25" fmla="*/ 1185662 h 1185662"/>
              <a:gd name="connsiteX26" fmla="*/ 2449398 w 7432054"/>
              <a:gd name="connsiteY26" fmla="*/ 1185662 h 1185662"/>
              <a:gd name="connsiteX27" fmla="*/ 2003733 w 7432054"/>
              <a:gd name="connsiteY27" fmla="*/ 1185662 h 1185662"/>
              <a:gd name="connsiteX28" fmla="*/ 1346962 w 7432054"/>
              <a:gd name="connsiteY28" fmla="*/ 1185662 h 1185662"/>
              <a:gd name="connsiteX29" fmla="*/ 901297 w 7432054"/>
              <a:gd name="connsiteY29" fmla="*/ 1185662 h 1185662"/>
              <a:gd name="connsiteX30" fmla="*/ 197614 w 7432054"/>
              <a:gd name="connsiteY30" fmla="*/ 1185662 h 1185662"/>
              <a:gd name="connsiteX31" fmla="*/ 0 w 7432054"/>
              <a:gd name="connsiteY31" fmla="*/ 988048 h 1185662"/>
              <a:gd name="connsiteX32" fmla="*/ 0 w 7432054"/>
              <a:gd name="connsiteY32" fmla="*/ 584927 h 1185662"/>
              <a:gd name="connsiteX33" fmla="*/ 0 w 7432054"/>
              <a:gd name="connsiteY33" fmla="*/ 197614 h 118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432054" h="1185662" extrusionOk="0">
                <a:moveTo>
                  <a:pt x="0" y="197614"/>
                </a:moveTo>
                <a:cubicBezTo>
                  <a:pt x="-26004" y="72435"/>
                  <a:pt x="57861" y="11490"/>
                  <a:pt x="197614" y="0"/>
                </a:cubicBezTo>
                <a:cubicBezTo>
                  <a:pt x="450784" y="-60506"/>
                  <a:pt x="747326" y="47462"/>
                  <a:pt x="924753" y="0"/>
                </a:cubicBezTo>
                <a:cubicBezTo>
                  <a:pt x="1102180" y="-47462"/>
                  <a:pt x="1288386" y="54220"/>
                  <a:pt x="1440787" y="0"/>
                </a:cubicBezTo>
                <a:cubicBezTo>
                  <a:pt x="1593188" y="-54220"/>
                  <a:pt x="1791093" y="15699"/>
                  <a:pt x="1886452" y="0"/>
                </a:cubicBezTo>
                <a:cubicBezTo>
                  <a:pt x="1981811" y="-15699"/>
                  <a:pt x="2347396" y="23064"/>
                  <a:pt x="2543223" y="0"/>
                </a:cubicBezTo>
                <a:cubicBezTo>
                  <a:pt x="2739050" y="-23064"/>
                  <a:pt x="2876639" y="34144"/>
                  <a:pt x="3059257" y="0"/>
                </a:cubicBezTo>
                <a:cubicBezTo>
                  <a:pt x="3241875" y="-34144"/>
                  <a:pt x="3633288" y="13610"/>
                  <a:pt x="3786395" y="0"/>
                </a:cubicBezTo>
                <a:cubicBezTo>
                  <a:pt x="3939502" y="-13610"/>
                  <a:pt x="4118637" y="19248"/>
                  <a:pt x="4232061" y="0"/>
                </a:cubicBezTo>
                <a:cubicBezTo>
                  <a:pt x="4345485" y="-19248"/>
                  <a:pt x="4643294" y="49622"/>
                  <a:pt x="4959200" y="0"/>
                </a:cubicBezTo>
                <a:cubicBezTo>
                  <a:pt x="5275106" y="-49622"/>
                  <a:pt x="5242774" y="33791"/>
                  <a:pt x="5334497" y="0"/>
                </a:cubicBezTo>
                <a:cubicBezTo>
                  <a:pt x="5426220" y="-33791"/>
                  <a:pt x="5774593" y="62978"/>
                  <a:pt x="5920899" y="0"/>
                </a:cubicBezTo>
                <a:cubicBezTo>
                  <a:pt x="6067205" y="-62978"/>
                  <a:pt x="6242248" y="15269"/>
                  <a:pt x="6507301" y="0"/>
                </a:cubicBezTo>
                <a:cubicBezTo>
                  <a:pt x="6772354" y="-15269"/>
                  <a:pt x="6954755" y="21485"/>
                  <a:pt x="7234440" y="0"/>
                </a:cubicBezTo>
                <a:cubicBezTo>
                  <a:pt x="7358238" y="17957"/>
                  <a:pt x="7451433" y="71508"/>
                  <a:pt x="7432054" y="197614"/>
                </a:cubicBezTo>
                <a:cubicBezTo>
                  <a:pt x="7470423" y="391116"/>
                  <a:pt x="7410000" y="475344"/>
                  <a:pt x="7432054" y="592831"/>
                </a:cubicBezTo>
                <a:cubicBezTo>
                  <a:pt x="7454108" y="710318"/>
                  <a:pt x="7430490" y="837107"/>
                  <a:pt x="7432054" y="988048"/>
                </a:cubicBezTo>
                <a:cubicBezTo>
                  <a:pt x="7424600" y="1081993"/>
                  <a:pt x="7343790" y="1182804"/>
                  <a:pt x="7234440" y="1185662"/>
                </a:cubicBezTo>
                <a:cubicBezTo>
                  <a:pt x="6944796" y="1254902"/>
                  <a:pt x="6716999" y="1162728"/>
                  <a:pt x="6577670" y="1185662"/>
                </a:cubicBezTo>
                <a:cubicBezTo>
                  <a:pt x="6438341" y="1208596"/>
                  <a:pt x="6243850" y="1139748"/>
                  <a:pt x="6132004" y="1185662"/>
                </a:cubicBezTo>
                <a:cubicBezTo>
                  <a:pt x="6020158" y="1231576"/>
                  <a:pt x="5645504" y="1168320"/>
                  <a:pt x="5404865" y="1185662"/>
                </a:cubicBezTo>
                <a:cubicBezTo>
                  <a:pt x="5164226" y="1203004"/>
                  <a:pt x="5091814" y="1146697"/>
                  <a:pt x="4818463" y="1185662"/>
                </a:cubicBezTo>
                <a:cubicBezTo>
                  <a:pt x="4545112" y="1224627"/>
                  <a:pt x="4539784" y="1152131"/>
                  <a:pt x="4372797" y="1185662"/>
                </a:cubicBezTo>
                <a:cubicBezTo>
                  <a:pt x="4205810" y="1219193"/>
                  <a:pt x="3932146" y="1175352"/>
                  <a:pt x="3786395" y="1185662"/>
                </a:cubicBezTo>
                <a:cubicBezTo>
                  <a:pt x="3640644" y="1195972"/>
                  <a:pt x="3563161" y="1147307"/>
                  <a:pt x="3411098" y="1185662"/>
                </a:cubicBezTo>
                <a:cubicBezTo>
                  <a:pt x="3259035" y="1224017"/>
                  <a:pt x="3128694" y="1142625"/>
                  <a:pt x="3035800" y="1185662"/>
                </a:cubicBezTo>
                <a:cubicBezTo>
                  <a:pt x="2942906" y="1228699"/>
                  <a:pt x="2580605" y="1159964"/>
                  <a:pt x="2449398" y="1185662"/>
                </a:cubicBezTo>
                <a:cubicBezTo>
                  <a:pt x="2318191" y="1211360"/>
                  <a:pt x="2166661" y="1133081"/>
                  <a:pt x="2003733" y="1185662"/>
                </a:cubicBezTo>
                <a:cubicBezTo>
                  <a:pt x="1840805" y="1238243"/>
                  <a:pt x="1621581" y="1111963"/>
                  <a:pt x="1346962" y="1185662"/>
                </a:cubicBezTo>
                <a:cubicBezTo>
                  <a:pt x="1072343" y="1259361"/>
                  <a:pt x="1056249" y="1181766"/>
                  <a:pt x="901297" y="1185662"/>
                </a:cubicBezTo>
                <a:cubicBezTo>
                  <a:pt x="746346" y="1189558"/>
                  <a:pt x="436900" y="1161512"/>
                  <a:pt x="197614" y="1185662"/>
                </a:cubicBezTo>
                <a:cubicBezTo>
                  <a:pt x="67495" y="1206899"/>
                  <a:pt x="-11745" y="1122322"/>
                  <a:pt x="0" y="988048"/>
                </a:cubicBezTo>
                <a:cubicBezTo>
                  <a:pt x="-27872" y="795271"/>
                  <a:pt x="13905" y="727206"/>
                  <a:pt x="0" y="584927"/>
                </a:cubicBezTo>
                <a:cubicBezTo>
                  <a:pt x="-13905" y="442648"/>
                  <a:pt x="13322" y="337667"/>
                  <a:pt x="0" y="197614"/>
                </a:cubicBezTo>
                <a:close/>
              </a:path>
            </a:pathLst>
          </a:custGeom>
          <a:noFill/>
          <a:ln w="85725">
            <a:solidFill>
              <a:srgbClr val="FF000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spTree>
    <p:extLst>
      <p:ext uri="{BB962C8B-B14F-4D97-AF65-F5344CB8AC3E}">
        <p14:creationId xmlns:p14="http://schemas.microsoft.com/office/powerpoint/2010/main" val="361298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A863260-DA74-48E5-8D31-1DD29BC79544}"/>
              </a:ext>
            </a:extLst>
          </p:cNvPr>
          <p:cNvSpPr>
            <a:spLocks noGrp="1"/>
          </p:cNvSpPr>
          <p:nvPr>
            <p:ph type="ftr" sz="quarter" idx="11"/>
          </p:nvPr>
        </p:nvSpPr>
        <p:spPr/>
        <p:txBody>
          <a:bodyPr/>
          <a:lstStyle/>
          <a:p>
            <a:pPr>
              <a:defRPr/>
            </a:pPr>
            <a:r>
              <a:rPr lang="en-US"/>
              <a:t>MuColl'25 | Colliders VS1</a:t>
            </a:r>
          </a:p>
        </p:txBody>
      </p:sp>
      <p:sp>
        <p:nvSpPr>
          <p:cNvPr id="6" name="Slide Number Placeholder 5">
            <a:extLst>
              <a:ext uri="{FF2B5EF4-FFF2-40B4-BE49-F238E27FC236}">
                <a16:creationId xmlns:a16="http://schemas.microsoft.com/office/drawing/2014/main" id="{CF717819-6464-43A0-A2E7-DB6B6B9DC6A0}"/>
              </a:ext>
            </a:extLst>
          </p:cNvPr>
          <p:cNvSpPr>
            <a:spLocks noGrp="1"/>
          </p:cNvSpPr>
          <p:nvPr>
            <p:ph type="sldNum" sz="quarter" idx="12"/>
          </p:nvPr>
        </p:nvSpPr>
        <p:spPr/>
        <p:txBody>
          <a:bodyPr/>
          <a:lstStyle/>
          <a:p>
            <a:fld id="{52E9C158-AEF1-41A2-A6CE-6F0BAB305EFD}" type="slidenum">
              <a:rPr lang="en-US" altLang="en-US" smtClean="0"/>
              <a:pPr/>
              <a:t>50</a:t>
            </a:fld>
            <a:endParaRPr lang="en-US" altLang="en-US"/>
          </a:p>
        </p:txBody>
      </p:sp>
      <p:sp>
        <p:nvSpPr>
          <p:cNvPr id="9" name="TextBox 8">
            <a:extLst>
              <a:ext uri="{FF2B5EF4-FFF2-40B4-BE49-F238E27FC236}">
                <a16:creationId xmlns:a16="http://schemas.microsoft.com/office/drawing/2014/main" id="{477C3F06-2ADB-4D18-A917-7E0151AC4EDA}"/>
              </a:ext>
            </a:extLst>
          </p:cNvPr>
          <p:cNvSpPr txBox="1"/>
          <p:nvPr/>
        </p:nvSpPr>
        <p:spPr>
          <a:xfrm>
            <a:off x="3708349" y="1211117"/>
            <a:ext cx="5242204" cy="461665"/>
          </a:xfrm>
          <a:prstGeom prst="rect">
            <a:avLst/>
          </a:prstGeom>
          <a:noFill/>
        </p:spPr>
        <p:txBody>
          <a:bodyPr wrap="none" rtlCol="0">
            <a:spAutoFit/>
          </a:bodyPr>
          <a:lstStyle/>
          <a:p>
            <a:r>
              <a:rPr lang="en-US" b="1" i="1" dirty="0">
                <a:solidFill>
                  <a:srgbClr val="C00000"/>
                </a:solidFill>
              </a:rPr>
              <a:t>RAST</a:t>
            </a:r>
            <a:r>
              <a:rPr lang="en-US" dirty="0">
                <a:solidFill>
                  <a:srgbClr val="C00000"/>
                </a:solidFill>
              </a:rPr>
              <a:t>, Vol 10, No. 01, pp. 189-214 (2019)</a:t>
            </a:r>
          </a:p>
        </p:txBody>
      </p:sp>
      <p:pic>
        <p:nvPicPr>
          <p:cNvPr id="3" name="Picture 2">
            <a:extLst>
              <a:ext uri="{FF2B5EF4-FFF2-40B4-BE49-F238E27FC236}">
                <a16:creationId xmlns:a16="http://schemas.microsoft.com/office/drawing/2014/main" id="{CF1B1174-7BE8-4549-A3B8-A07E44048818}"/>
              </a:ext>
            </a:extLst>
          </p:cNvPr>
          <p:cNvPicPr>
            <a:picLocks noChangeAspect="1"/>
          </p:cNvPicPr>
          <p:nvPr/>
        </p:nvPicPr>
        <p:blipFill>
          <a:blip r:embed="rId2"/>
          <a:stretch>
            <a:fillRect/>
          </a:stretch>
        </p:blipFill>
        <p:spPr>
          <a:xfrm>
            <a:off x="0" y="785756"/>
            <a:ext cx="9144000" cy="5994472"/>
          </a:xfrm>
          <a:prstGeom prst="rect">
            <a:avLst/>
          </a:prstGeom>
        </p:spPr>
      </p:pic>
      <p:sp>
        <p:nvSpPr>
          <p:cNvPr id="2" name="Title 1">
            <a:extLst>
              <a:ext uri="{FF2B5EF4-FFF2-40B4-BE49-F238E27FC236}">
                <a16:creationId xmlns:a16="http://schemas.microsoft.com/office/drawing/2014/main" id="{6F8440D0-D8C9-4C2E-A0E7-83113F89F508}"/>
              </a:ext>
            </a:extLst>
          </p:cNvPr>
          <p:cNvSpPr>
            <a:spLocks noGrp="1"/>
          </p:cNvSpPr>
          <p:nvPr>
            <p:ph type="title"/>
          </p:nvPr>
        </p:nvSpPr>
        <p:spPr>
          <a:xfrm>
            <a:off x="330200" y="-117223"/>
            <a:ext cx="8686800" cy="1050881"/>
          </a:xfrm>
        </p:spPr>
        <p:txBody>
          <a:bodyPr/>
          <a:lstStyle/>
          <a:p>
            <a:r>
              <a:rPr lang="en-US" sz="3200" dirty="0"/>
              <a:t>Muon Collider Parameter Table </a:t>
            </a:r>
            <a:br>
              <a:rPr lang="en-US" dirty="0"/>
            </a:br>
            <a:r>
              <a:rPr lang="en-US" sz="2000" b="0" dirty="0"/>
              <a:t>under development by the  </a:t>
            </a:r>
            <a:r>
              <a:rPr lang="en-US" sz="2000" b="0" i="1" dirty="0"/>
              <a:t>International Muon Collider Collaboration</a:t>
            </a:r>
            <a:endParaRPr lang="en-US" dirty="0"/>
          </a:p>
        </p:txBody>
      </p:sp>
      <p:sp>
        <p:nvSpPr>
          <p:cNvPr id="8" name="Rectangle: Rounded Corners 7">
            <a:extLst>
              <a:ext uri="{FF2B5EF4-FFF2-40B4-BE49-F238E27FC236}">
                <a16:creationId xmlns:a16="http://schemas.microsoft.com/office/drawing/2014/main" id="{89FEFD2E-7E5F-4CE9-8BDF-11EF0537D8C8}"/>
              </a:ext>
            </a:extLst>
          </p:cNvPr>
          <p:cNvSpPr/>
          <p:nvPr/>
        </p:nvSpPr>
        <p:spPr>
          <a:xfrm>
            <a:off x="3877480" y="1336015"/>
            <a:ext cx="5242204" cy="1434894"/>
          </a:xfrm>
          <a:prstGeom prst="roundRect">
            <a:avLst/>
          </a:prstGeom>
          <a:solidFill>
            <a:schemeClr val="accent4">
              <a:lumMod val="20000"/>
              <a:lumOff val="80000"/>
              <a:alpha val="22000"/>
            </a:schemeClr>
          </a:solidFill>
          <a:ln w="19050">
            <a:solidFill>
              <a:srgbClr val="FF000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3E1B486-4D01-4482-A478-BC0A32C02C25}"/>
              </a:ext>
            </a:extLst>
          </p:cNvPr>
          <p:cNvPicPr>
            <a:picLocks noChangeAspect="1"/>
          </p:cNvPicPr>
          <p:nvPr/>
        </p:nvPicPr>
        <p:blipFill>
          <a:blip r:embed="rId3"/>
          <a:stretch>
            <a:fillRect/>
          </a:stretch>
        </p:blipFill>
        <p:spPr>
          <a:xfrm>
            <a:off x="8181822" y="77772"/>
            <a:ext cx="888866" cy="858216"/>
          </a:xfrm>
          <a:prstGeom prst="rect">
            <a:avLst/>
          </a:prstGeom>
        </p:spPr>
      </p:pic>
    </p:spTree>
    <p:extLst>
      <p:ext uri="{BB962C8B-B14F-4D97-AF65-F5344CB8AC3E}">
        <p14:creationId xmlns:p14="http://schemas.microsoft.com/office/powerpoint/2010/main" val="314127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520B3-C52F-46BD-BE0F-977E58514B3B}"/>
              </a:ext>
            </a:extLst>
          </p:cNvPr>
          <p:cNvSpPr>
            <a:spLocks noGrp="1"/>
          </p:cNvSpPr>
          <p:nvPr>
            <p:ph type="title"/>
          </p:nvPr>
        </p:nvSpPr>
        <p:spPr/>
        <p:txBody>
          <a:bodyPr/>
          <a:lstStyle/>
          <a:p>
            <a:r>
              <a:rPr lang="en-US" sz="3600" dirty="0"/>
              <a:t>Average Luminosity of Muon Collider</a:t>
            </a:r>
          </a:p>
        </p:txBody>
      </p:sp>
      <p:sp>
        <p:nvSpPr>
          <p:cNvPr id="3" name="Content Placeholder 2">
            <a:extLst>
              <a:ext uri="{FF2B5EF4-FFF2-40B4-BE49-F238E27FC236}">
                <a16:creationId xmlns:a16="http://schemas.microsoft.com/office/drawing/2014/main" id="{E38781BC-F686-4404-9859-A1D351818DA9}"/>
              </a:ext>
            </a:extLst>
          </p:cNvPr>
          <p:cNvSpPr>
            <a:spLocks noGrp="1"/>
          </p:cNvSpPr>
          <p:nvPr>
            <p:ph idx="1"/>
          </p:nvPr>
        </p:nvSpPr>
        <p:spPr/>
        <p:txBody>
          <a:bodyPr/>
          <a:lstStyle/>
          <a:p>
            <a:pPr marL="0" indent="0">
              <a:buNone/>
            </a:pPr>
            <a:r>
              <a:rPr lang="en-US" sz="2400" dirty="0">
                <a:solidFill>
                  <a:srgbClr val="C00000"/>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rPr>
              <a:t>NB: each muon makes</a:t>
            </a:r>
            <a:r>
              <a:rPr lang="en-US" sz="2400" b="0" i="0" u="none" strike="noStrike" baseline="0" dirty="0">
                <a:solidFill>
                  <a:srgbClr val="C00000"/>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rPr>
              <a:t> ~300</a:t>
            </a:r>
            <a:r>
              <a:rPr lang="en-US" sz="2400" b="0" i="1" u="none" strike="noStrike" baseline="0" dirty="0">
                <a:solidFill>
                  <a:srgbClr val="C00000"/>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rPr>
              <a:t>B</a:t>
            </a:r>
            <a:r>
              <a:rPr lang="en-US" sz="2400" b="0" u="none" strike="noStrike" baseline="0" dirty="0">
                <a:solidFill>
                  <a:srgbClr val="C00000"/>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rPr>
              <a:t>[T] </a:t>
            </a:r>
            <a:r>
              <a:rPr lang="en-US" sz="2400" b="0" i="0" u="none" strike="noStrike" baseline="0" dirty="0">
                <a:solidFill>
                  <a:srgbClr val="C00000"/>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rPr>
              <a:t>turns in a ring with average field B</a:t>
            </a:r>
            <a:endParaRPr lang="en-US" sz="2400" dirty="0">
              <a:solidFill>
                <a:srgbClr val="C00000"/>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B72EBCBB-F087-44EC-9518-A7B74850290F}"/>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F7B158DD-785C-4C7F-9374-27EC30E86872}"/>
              </a:ext>
            </a:extLst>
          </p:cNvPr>
          <p:cNvSpPr>
            <a:spLocks noGrp="1"/>
          </p:cNvSpPr>
          <p:nvPr>
            <p:ph type="sldNum" sz="quarter" idx="12"/>
          </p:nvPr>
        </p:nvSpPr>
        <p:spPr/>
        <p:txBody>
          <a:bodyPr/>
          <a:lstStyle/>
          <a:p>
            <a:fld id="{52E9C158-AEF1-41A2-A6CE-6F0BAB305EFD}" type="slidenum">
              <a:rPr lang="en-US" altLang="en-US" smtClean="0"/>
              <a:pPr/>
              <a:t>51</a:t>
            </a:fld>
            <a:endParaRPr lang="en-US" altLang="en-US"/>
          </a:p>
        </p:txBody>
      </p:sp>
      <p:pic>
        <p:nvPicPr>
          <p:cNvPr id="7" name="Picture 6">
            <a:extLst>
              <a:ext uri="{FF2B5EF4-FFF2-40B4-BE49-F238E27FC236}">
                <a16:creationId xmlns:a16="http://schemas.microsoft.com/office/drawing/2014/main" id="{5CCBBF88-AE22-4340-8E10-4AB553C9DDCC}"/>
              </a:ext>
            </a:extLst>
          </p:cNvPr>
          <p:cNvPicPr>
            <a:picLocks noChangeAspect="1"/>
          </p:cNvPicPr>
          <p:nvPr/>
        </p:nvPicPr>
        <p:blipFill>
          <a:blip r:embed="rId2"/>
          <a:stretch>
            <a:fillRect/>
          </a:stretch>
        </p:blipFill>
        <p:spPr>
          <a:xfrm>
            <a:off x="-14288" y="1808396"/>
            <a:ext cx="9144000" cy="1381016"/>
          </a:xfrm>
          <a:prstGeom prst="rect">
            <a:avLst/>
          </a:prstGeom>
        </p:spPr>
      </p:pic>
      <p:sp>
        <p:nvSpPr>
          <p:cNvPr id="9" name="TextBox 8">
            <a:extLst>
              <a:ext uri="{FF2B5EF4-FFF2-40B4-BE49-F238E27FC236}">
                <a16:creationId xmlns:a16="http://schemas.microsoft.com/office/drawing/2014/main" id="{452C9C3C-96B6-41E3-8FB0-552F5DB5428C}"/>
              </a:ext>
            </a:extLst>
          </p:cNvPr>
          <p:cNvSpPr txBox="1"/>
          <p:nvPr/>
        </p:nvSpPr>
        <p:spPr>
          <a:xfrm>
            <a:off x="2027473" y="3412091"/>
            <a:ext cx="7123670" cy="830997"/>
          </a:xfrm>
          <a:prstGeom prst="rect">
            <a:avLst/>
          </a:prstGeom>
          <a:noFill/>
        </p:spPr>
        <p:txBody>
          <a:bodyPr wrap="square">
            <a:spAutoFit/>
          </a:bodyPr>
          <a:lstStyle/>
          <a:p>
            <a:pPr algn="l"/>
            <a:r>
              <a:rPr lang="en-US" sz="2400" b="0" i="0" u="none" strike="noStrike" baseline="0" dirty="0">
                <a:solidFill>
                  <a:srgbClr val="000000"/>
                </a:solidFill>
                <a:latin typeface="Times New Roman" panose="02020603050405020304" pitchFamily="18" charset="0"/>
                <a:cs typeface="Times New Roman" panose="02020603050405020304" pitchFamily="18" charset="0"/>
              </a:rPr>
              <a:t>scales with </a:t>
            </a:r>
            <a:r>
              <a:rPr lang="en-US" sz="2400" b="0" i="1" u="none" strike="noStrike" baseline="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r>
              <a:rPr lang="en-US" sz="2400" b="0" i="0" u="none" strike="noStrike" baseline="0" dirty="0">
                <a:solidFill>
                  <a:srgbClr val="000000"/>
                </a:solidFill>
                <a:latin typeface="Times New Roman" panose="02020603050405020304" pitchFamily="18" charset="0"/>
                <a:cs typeface="Times New Roman" panose="02020603050405020304" pitchFamily="18" charset="0"/>
              </a:rPr>
              <a:t>, the total beam power </a:t>
            </a:r>
            <a:r>
              <a:rPr lang="en-US" sz="2400" b="0" i="1" u="none" strike="noStrike" baseline="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r>
              <a:rPr lang="en-US" sz="1400" b="0" i="0" u="none" strike="noStrike" baseline="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r>
              <a:rPr lang="en-US" sz="2400" b="0" i="0" u="none" strike="noStrike" baseline="0" dirty="0">
                <a:solidFill>
                  <a:srgbClr val="000000"/>
                </a:solidFill>
                <a:latin typeface="Times New Roman" panose="02020603050405020304" pitchFamily="18" charset="0"/>
                <a:cs typeface="Times New Roman" panose="02020603050405020304" pitchFamily="18" charset="0"/>
              </a:rPr>
              <a:t>, and the </a:t>
            </a:r>
            <a:r>
              <a:rPr lang="en-US" sz="2400" b="0" i="0" u="none" strike="noStrike" baseline="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beam brightness </a:t>
            </a:r>
            <a:r>
              <a:rPr lang="en-US" dirty="0">
                <a:solidFill>
                  <a:srgbClr val="000000"/>
                </a:solidFill>
                <a:latin typeface="Times New Roman" panose="02020603050405020304" pitchFamily="18" charset="0"/>
                <a:cs typeface="Times New Roman" panose="02020603050405020304" pitchFamily="18" charset="0"/>
              </a:rPr>
              <a:t>(</a:t>
            </a:r>
            <a:r>
              <a:rPr lang="en-US" sz="2400" b="0" i="0" u="none" strike="noStrike" baseline="0" dirty="0">
                <a:solidFill>
                  <a:srgbClr val="000000"/>
                </a:solidFill>
                <a:latin typeface="Times New Roman" panose="02020603050405020304" pitchFamily="18" charset="0"/>
                <a:cs typeface="Times New Roman" panose="02020603050405020304" pitchFamily="18" charset="0"/>
              </a:rPr>
              <a:t>the third factor above is the beam-beam </a:t>
            </a:r>
            <a:r>
              <a:rPr lang="el-GR" sz="2400" b="0" i="0" u="none" strike="noStrike" baseline="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ξ</a:t>
            </a:r>
            <a:r>
              <a:rPr lang="en-US" sz="2400" b="0" i="0" u="none" strike="noStrike" baseline="0"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98D0DE3-7AFD-4172-BFBA-C2BFFD101FF7}"/>
              </a:ext>
            </a:extLst>
          </p:cNvPr>
          <p:cNvSpPr txBox="1"/>
          <p:nvPr/>
        </p:nvSpPr>
        <p:spPr>
          <a:xfrm>
            <a:off x="0" y="4449947"/>
            <a:ext cx="9224191" cy="1938992"/>
          </a:xfrm>
          <a:prstGeom prst="rect">
            <a:avLst/>
          </a:prstGeom>
          <a:noFill/>
        </p:spPr>
        <p:txBody>
          <a:bodyPr wrap="square">
            <a:spAutoFit/>
          </a:bodyPr>
          <a:lstStyle/>
          <a:p>
            <a:pPr algn="l"/>
            <a:r>
              <a:rPr lang="en-US" sz="2400" b="0" i="0" u="none" strike="noStrike" baseline="0" dirty="0">
                <a:latin typeface="LMRoman10-Regular"/>
              </a:rPr>
              <a:t>The beta-function at the two IPs </a:t>
            </a:r>
            <a:r>
              <a:rPr lang="en-US" sz="1400" b="0" i="0" u="none" strike="noStrike" baseline="0" dirty="0">
                <a:latin typeface="LMMathSymbols8-Regular"/>
              </a:rPr>
              <a:t> </a:t>
            </a:r>
            <a:r>
              <a:rPr lang="en-US" sz="2400" b="0" i="0" u="none" strike="noStrike" baseline="0" dirty="0">
                <a:latin typeface="LMMathSymbols10-Regular"/>
              </a:rPr>
              <a:t> </a:t>
            </a:r>
            <a:r>
              <a:rPr lang="en-US" sz="2400" b="0" i="0" u="none" strike="noStrike" baseline="0" dirty="0">
                <a:latin typeface="LMRoman10-Regular"/>
              </a:rPr>
              <a:t>scales as </a:t>
            </a:r>
            <a:r>
              <a:rPr lang="el-GR" sz="2400" b="0" i="1" u="none" strike="noStrike" baseline="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β</a:t>
            </a:r>
            <a:r>
              <a:rPr lang="en-US" sz="2400" b="0" i="1" u="none" strike="noStrike" baseline="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400" b="0" i="0" u="none" strike="noStrike" baseline="0" dirty="0">
                <a:solidFill>
                  <a:srgbClr val="C00000"/>
                </a:solidFill>
                <a:effectLst>
                  <a:outerShdw blurRad="38100" dist="38100" dir="2700000" algn="tl">
                    <a:srgbClr val="000000">
                      <a:alpha val="43137"/>
                    </a:srgbClr>
                  </a:outerShdw>
                </a:effectLst>
                <a:latin typeface="LMRoman10-Regular"/>
              </a:rPr>
              <a:t>1</a:t>
            </a:r>
            <a:r>
              <a:rPr lang="en-US" sz="2400" b="0" i="1" u="none" strike="noStrike" baseline="0" dirty="0">
                <a:solidFill>
                  <a:srgbClr val="C00000"/>
                </a:solidFill>
                <a:effectLst>
                  <a:outerShdw blurRad="38100" dist="38100" dir="2700000" algn="tl">
                    <a:srgbClr val="000000">
                      <a:alpha val="43137"/>
                    </a:srgbClr>
                  </a:outerShdw>
                </a:effectLst>
                <a:latin typeface="LMMathItalic10-Regular"/>
              </a:rPr>
              <a:t>/</a:t>
            </a:r>
            <a:r>
              <a:rPr lang="el-GR" sz="2400" b="0" i="1" u="none" strike="noStrike" baseline="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γ</a:t>
            </a:r>
            <a:r>
              <a:rPr lang="en-US" i="1" dirty="0">
                <a:solidFill>
                  <a:srgbClr val="C00000"/>
                </a:solidFill>
                <a:effectLst>
                  <a:outerShdw blurRad="38100" dist="38100" dir="2700000" algn="tl">
                    <a:srgbClr val="000000">
                      <a:alpha val="43137"/>
                    </a:srgbClr>
                  </a:outerShdw>
                </a:effectLst>
                <a:latin typeface="LMMathItalic10-Regular"/>
                <a:cs typeface="Times New Roman" panose="02020603050405020304" pitchFamily="18" charset="0"/>
              </a:rPr>
              <a:t> </a:t>
            </a:r>
            <a:r>
              <a:rPr lang="en-US" sz="2400" b="0" i="0" u="none" strike="noStrike" baseline="0" dirty="0">
                <a:latin typeface="LMRoman10-Regular"/>
              </a:rPr>
              <a:t>within certain range of energies, giving overall scaling </a:t>
            </a:r>
            <a:r>
              <a:rPr lang="en-US" dirty="0" err="1">
                <a:solidFill>
                  <a:srgbClr val="C00000"/>
                </a:solidFill>
                <a:effectLst>
                  <a:outerShdw blurRad="38100" dist="38100" dir="2700000" algn="tl">
                    <a:srgbClr val="000000">
                      <a:alpha val="43137"/>
                    </a:srgbClr>
                  </a:outerShdw>
                </a:effectLst>
                <a:latin typeface="LMMathSymbols10-Regular"/>
              </a:rPr>
              <a:t>Lumi</a:t>
            </a:r>
            <a:r>
              <a:rPr lang="en-US" dirty="0">
                <a:solidFill>
                  <a:srgbClr val="C00000"/>
                </a:solidFill>
                <a:effectLst>
                  <a:outerShdw blurRad="38100" dist="38100" dir="2700000" algn="tl">
                    <a:srgbClr val="000000">
                      <a:alpha val="43137"/>
                    </a:srgbClr>
                  </a:outerShdw>
                </a:effectLst>
                <a:latin typeface="LMMathSymbols10-Regular"/>
              </a:rPr>
              <a:t> ~</a:t>
            </a:r>
            <a:r>
              <a:rPr lang="el-GR" sz="2400" b="0" i="1" u="none" strike="noStrike" baseline="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γ</a:t>
            </a:r>
            <a:r>
              <a:rPr lang="en-US" sz="2400" b="0" i="1" u="none" strike="noStrike" baseline="30000" dirty="0">
                <a:solidFill>
                  <a:srgbClr val="C00000"/>
                </a:solidFill>
                <a:effectLst>
                  <a:outerShdw blurRad="38100" dist="38100" dir="2700000" algn="tl">
                    <a:srgbClr val="000000">
                      <a:alpha val="43137"/>
                    </a:srgbClr>
                  </a:outerShdw>
                </a:effectLst>
                <a:latin typeface="LMMathSymbols10-Regular"/>
                <a:cs typeface="Times New Roman" panose="02020603050405020304" pitchFamily="18" charset="0"/>
              </a:rPr>
              <a:t>2 </a:t>
            </a:r>
            <a:r>
              <a:rPr lang="en-US" sz="1400" b="0" i="0" u="none" strike="noStrike" baseline="30000" dirty="0">
                <a:solidFill>
                  <a:srgbClr val="C00000"/>
                </a:solidFill>
                <a:effectLst>
                  <a:outerShdw blurRad="38100" dist="38100" dir="2700000" algn="tl">
                    <a:srgbClr val="000000">
                      <a:alpha val="43137"/>
                    </a:srgbClr>
                  </a:outerShdw>
                </a:effectLst>
                <a:latin typeface="LMRoman8-Regular"/>
              </a:rPr>
              <a:t> </a:t>
            </a:r>
            <a:r>
              <a:rPr lang="en-US" sz="2400" b="0" i="0" u="none" strike="noStrike" baseline="0" dirty="0">
                <a:latin typeface="LMRoman10-Regular"/>
              </a:rPr>
              <a:t>with other limiting parameters fixed. The main challenges to luminosity achievement with decaying particles are related to production and fast cooling and acceleration of </a:t>
            </a:r>
            <a:r>
              <a:rPr lang="en-US" sz="2400" b="0" i="1" u="none" strike="noStrike" baseline="0" dirty="0">
                <a:solidFill>
                  <a:srgbClr val="C00000"/>
                </a:solidFill>
                <a:effectLst>
                  <a:outerShdw blurRad="38100" dist="38100" dir="2700000" algn="tl">
                    <a:srgbClr val="000000">
                      <a:alpha val="43137"/>
                    </a:srgbClr>
                  </a:outerShdw>
                </a:effectLst>
                <a:latin typeface="LMMathItalic10-Regular"/>
              </a:rPr>
              <a:t>O</a:t>
            </a:r>
            <a:r>
              <a:rPr lang="en-US" sz="2400" b="0" i="0" u="none" strike="noStrike" baseline="0" dirty="0">
                <a:solidFill>
                  <a:srgbClr val="C00000"/>
                </a:solidFill>
                <a:effectLst>
                  <a:outerShdw blurRad="38100" dist="38100" dir="2700000" algn="tl">
                    <a:srgbClr val="000000">
                      <a:alpha val="43137"/>
                    </a:srgbClr>
                  </a:outerShdw>
                </a:effectLst>
                <a:latin typeface="LMRoman10-Regular"/>
              </a:rPr>
              <a:t>(10</a:t>
            </a:r>
            <a:r>
              <a:rPr lang="en-US" sz="2400" b="0" i="0" u="none" strike="noStrike" baseline="30000" dirty="0">
                <a:solidFill>
                  <a:srgbClr val="C00000"/>
                </a:solidFill>
                <a:effectLst>
                  <a:outerShdw blurRad="38100" dist="38100" dir="2700000" algn="tl">
                    <a:srgbClr val="000000">
                      <a:alpha val="43137"/>
                    </a:srgbClr>
                  </a:outerShdw>
                </a:effectLst>
                <a:latin typeface="LMRoman10-Regular"/>
              </a:rPr>
              <a:t>12</a:t>
            </a:r>
            <a:r>
              <a:rPr lang="en-US" sz="2400" b="0" i="0" u="none" strike="noStrike" baseline="0" dirty="0">
                <a:solidFill>
                  <a:srgbClr val="C00000"/>
                </a:solidFill>
                <a:effectLst>
                  <a:outerShdw blurRad="38100" dist="38100" dir="2700000" algn="tl">
                    <a:srgbClr val="000000">
                      <a:alpha val="43137"/>
                    </a:srgbClr>
                  </a:outerShdw>
                </a:effectLst>
                <a:latin typeface="LMRoman10-Regular"/>
              </a:rPr>
              <a:t>) </a:t>
            </a:r>
            <a:r>
              <a:rPr lang="en-US" sz="2400" b="0" i="0" u="none" strike="noStrike" baseline="0" dirty="0">
                <a:latin typeface="LMRoman10-Regular"/>
              </a:rPr>
              <a:t>muons per bunch without emittance degradation.</a:t>
            </a:r>
            <a:endParaRPr lang="en-US" dirty="0"/>
          </a:p>
        </p:txBody>
      </p:sp>
      <p:sp>
        <p:nvSpPr>
          <p:cNvPr id="12" name="Arrow: Up 11">
            <a:extLst>
              <a:ext uri="{FF2B5EF4-FFF2-40B4-BE49-F238E27FC236}">
                <a16:creationId xmlns:a16="http://schemas.microsoft.com/office/drawing/2014/main" id="{673BB6F4-D5B8-4D45-A472-EB791C613278}"/>
              </a:ext>
            </a:extLst>
          </p:cNvPr>
          <p:cNvSpPr/>
          <p:nvPr/>
        </p:nvSpPr>
        <p:spPr>
          <a:xfrm>
            <a:off x="5287728" y="3028925"/>
            <a:ext cx="1327256" cy="21595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4032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63934-841D-455C-BEC6-695E3F1DA592}"/>
              </a:ext>
            </a:extLst>
          </p:cNvPr>
          <p:cNvSpPr>
            <a:spLocks noGrp="1"/>
          </p:cNvSpPr>
          <p:nvPr>
            <p:ph type="title"/>
          </p:nvPr>
        </p:nvSpPr>
        <p:spPr/>
        <p:txBody>
          <a:bodyPr/>
          <a:lstStyle/>
          <a:p>
            <a:r>
              <a:rPr lang="en-US" dirty="0"/>
              <a:t>(Explanatory to Previous slide)</a:t>
            </a:r>
          </a:p>
        </p:txBody>
      </p:sp>
      <p:pic>
        <p:nvPicPr>
          <p:cNvPr id="7" name="Content Placeholder 6">
            <a:extLst>
              <a:ext uri="{FF2B5EF4-FFF2-40B4-BE49-F238E27FC236}">
                <a16:creationId xmlns:a16="http://schemas.microsoft.com/office/drawing/2014/main" id="{A93EEA60-FD03-48B0-8205-D9B08BF648AB}"/>
              </a:ext>
            </a:extLst>
          </p:cNvPr>
          <p:cNvPicPr>
            <a:picLocks noGrp="1" noChangeAspect="1"/>
          </p:cNvPicPr>
          <p:nvPr>
            <p:ph idx="1"/>
          </p:nvPr>
        </p:nvPicPr>
        <p:blipFill>
          <a:blip r:embed="rId2"/>
          <a:stretch>
            <a:fillRect/>
          </a:stretch>
        </p:blipFill>
        <p:spPr>
          <a:xfrm>
            <a:off x="612346" y="1054318"/>
            <a:ext cx="7919308" cy="5151866"/>
          </a:xfrm>
        </p:spPr>
      </p:pic>
      <p:sp>
        <p:nvSpPr>
          <p:cNvPr id="4" name="Footer Placeholder 3">
            <a:extLst>
              <a:ext uri="{FF2B5EF4-FFF2-40B4-BE49-F238E27FC236}">
                <a16:creationId xmlns:a16="http://schemas.microsoft.com/office/drawing/2014/main" id="{09F28C29-2D38-4CD5-B678-3D85E9B2FA87}"/>
              </a:ext>
            </a:extLst>
          </p:cNvPr>
          <p:cNvSpPr>
            <a:spLocks noGrp="1"/>
          </p:cNvSpPr>
          <p:nvPr>
            <p:ph type="ftr" sz="quarter" idx="11"/>
          </p:nvPr>
        </p:nvSpPr>
        <p:spPr/>
        <p:txBody>
          <a:bodyPr/>
          <a:lstStyle/>
          <a:p>
            <a:pPr>
              <a:defRPr/>
            </a:pPr>
            <a:r>
              <a:rPr lang="en-US" b="1" dirty="0"/>
              <a:t>MuColl'25 | Colliders VS1</a:t>
            </a:r>
          </a:p>
        </p:txBody>
      </p:sp>
      <p:sp>
        <p:nvSpPr>
          <p:cNvPr id="5" name="Slide Number Placeholder 4">
            <a:extLst>
              <a:ext uri="{FF2B5EF4-FFF2-40B4-BE49-F238E27FC236}">
                <a16:creationId xmlns:a16="http://schemas.microsoft.com/office/drawing/2014/main" id="{D0477F69-28AD-4201-A112-DD866A86176D}"/>
              </a:ext>
            </a:extLst>
          </p:cNvPr>
          <p:cNvSpPr>
            <a:spLocks noGrp="1"/>
          </p:cNvSpPr>
          <p:nvPr>
            <p:ph type="sldNum" sz="quarter" idx="12"/>
          </p:nvPr>
        </p:nvSpPr>
        <p:spPr/>
        <p:txBody>
          <a:bodyPr/>
          <a:lstStyle/>
          <a:p>
            <a:fld id="{52E9C158-AEF1-41A2-A6CE-6F0BAB305EFD}" type="slidenum">
              <a:rPr lang="en-US" altLang="en-US" smtClean="0"/>
              <a:pPr/>
              <a:t>52</a:t>
            </a:fld>
            <a:endParaRPr lang="en-US" altLang="en-US"/>
          </a:p>
        </p:txBody>
      </p:sp>
      <p:cxnSp>
        <p:nvCxnSpPr>
          <p:cNvPr id="6" name="Straight Arrow Connector 5">
            <a:extLst>
              <a:ext uri="{FF2B5EF4-FFF2-40B4-BE49-F238E27FC236}">
                <a16:creationId xmlns:a16="http://schemas.microsoft.com/office/drawing/2014/main" id="{D40D4DDB-EF0C-1C6E-1D4E-A1F90A828C22}"/>
              </a:ext>
            </a:extLst>
          </p:cNvPr>
          <p:cNvCxnSpPr>
            <a:cxnSpLocks/>
          </p:cNvCxnSpPr>
          <p:nvPr/>
        </p:nvCxnSpPr>
        <p:spPr>
          <a:xfrm flipV="1">
            <a:off x="6271708" y="2603351"/>
            <a:ext cx="376518" cy="1075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6FAB1E06-C0E8-C375-43E8-BB9FB8702A01}"/>
              </a:ext>
            </a:extLst>
          </p:cNvPr>
          <p:cNvCxnSpPr>
            <a:cxnSpLocks/>
          </p:cNvCxnSpPr>
          <p:nvPr/>
        </p:nvCxnSpPr>
        <p:spPr>
          <a:xfrm>
            <a:off x="7489115" y="3295426"/>
            <a:ext cx="0" cy="2671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ECC1EDA-77D0-E25B-2F81-46D36520E56F}"/>
              </a:ext>
            </a:extLst>
          </p:cNvPr>
          <p:cNvCxnSpPr>
            <a:cxnSpLocks/>
          </p:cNvCxnSpPr>
          <p:nvPr/>
        </p:nvCxnSpPr>
        <p:spPr>
          <a:xfrm flipH="1" flipV="1">
            <a:off x="6271708" y="3429000"/>
            <a:ext cx="580913" cy="2823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532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BE97B-95BF-4B64-A579-64627F8758BC}"/>
              </a:ext>
            </a:extLst>
          </p:cNvPr>
          <p:cNvSpPr>
            <a:spLocks noGrp="1"/>
          </p:cNvSpPr>
          <p:nvPr>
            <p:ph type="title"/>
          </p:nvPr>
        </p:nvSpPr>
        <p:spPr>
          <a:xfrm>
            <a:off x="228600" y="103664"/>
            <a:ext cx="8837246" cy="641739"/>
          </a:xfrm>
        </p:spPr>
        <p:txBody>
          <a:bodyPr/>
          <a:lstStyle/>
          <a:p>
            <a:r>
              <a:rPr lang="en-US" sz="2800" i="1" dirty="0"/>
              <a:t>O</a:t>
            </a:r>
            <a:r>
              <a:rPr lang="en-US" sz="2800" dirty="0"/>
              <a:t>(14 </a:t>
            </a:r>
            <a:r>
              <a:rPr lang="en-US" sz="2800" dirty="0" err="1"/>
              <a:t>TeV</a:t>
            </a:r>
            <a:r>
              <a:rPr lang="en-US" sz="2800" dirty="0"/>
              <a:t>) Muon Collider Sub-Systems </a:t>
            </a:r>
            <a:r>
              <a:rPr lang="en-US" sz="2000" dirty="0"/>
              <a:t>(approx. to scale)</a:t>
            </a:r>
          </a:p>
        </p:txBody>
      </p:sp>
      <p:sp>
        <p:nvSpPr>
          <p:cNvPr id="5" name="Footer Placeholder 4">
            <a:extLst>
              <a:ext uri="{FF2B5EF4-FFF2-40B4-BE49-F238E27FC236}">
                <a16:creationId xmlns:a16="http://schemas.microsoft.com/office/drawing/2014/main" id="{F373DDCD-5373-4E16-AE32-5EF11890F69F}"/>
              </a:ext>
            </a:extLst>
          </p:cNvPr>
          <p:cNvSpPr>
            <a:spLocks noGrp="1"/>
          </p:cNvSpPr>
          <p:nvPr>
            <p:ph type="ftr" sz="quarter" idx="11"/>
          </p:nvPr>
        </p:nvSpPr>
        <p:spPr/>
        <p:txBody>
          <a:bodyPr/>
          <a:lstStyle/>
          <a:p>
            <a:pPr>
              <a:defRPr/>
            </a:pPr>
            <a:r>
              <a:rPr lang="en-US"/>
              <a:t>MuColl'25 | Colliders VS1</a:t>
            </a:r>
          </a:p>
        </p:txBody>
      </p:sp>
      <p:sp>
        <p:nvSpPr>
          <p:cNvPr id="6" name="Slide Number Placeholder 5">
            <a:extLst>
              <a:ext uri="{FF2B5EF4-FFF2-40B4-BE49-F238E27FC236}">
                <a16:creationId xmlns:a16="http://schemas.microsoft.com/office/drawing/2014/main" id="{444A3A57-248D-4892-BDD9-C792D27F150A}"/>
              </a:ext>
            </a:extLst>
          </p:cNvPr>
          <p:cNvSpPr>
            <a:spLocks noGrp="1"/>
          </p:cNvSpPr>
          <p:nvPr>
            <p:ph type="sldNum" sz="quarter" idx="12"/>
          </p:nvPr>
        </p:nvSpPr>
        <p:spPr/>
        <p:txBody>
          <a:bodyPr/>
          <a:lstStyle/>
          <a:p>
            <a:fld id="{52E9C158-AEF1-41A2-A6CE-6F0BAB305EFD}" type="slidenum">
              <a:rPr lang="en-US" altLang="en-US" smtClean="0"/>
              <a:pPr/>
              <a:t>53</a:t>
            </a:fld>
            <a:endParaRPr lang="en-US" altLang="en-US"/>
          </a:p>
        </p:txBody>
      </p:sp>
      <p:pic>
        <p:nvPicPr>
          <p:cNvPr id="7" name="Picture 6">
            <a:extLst>
              <a:ext uri="{FF2B5EF4-FFF2-40B4-BE49-F238E27FC236}">
                <a16:creationId xmlns:a16="http://schemas.microsoft.com/office/drawing/2014/main" id="{F1A0C174-938C-44F8-A80A-390A71EA711F}"/>
              </a:ext>
            </a:extLst>
          </p:cNvPr>
          <p:cNvPicPr>
            <a:picLocks noChangeAspect="1"/>
          </p:cNvPicPr>
          <p:nvPr/>
        </p:nvPicPr>
        <p:blipFill>
          <a:blip r:embed="rId2"/>
          <a:stretch>
            <a:fillRect/>
          </a:stretch>
        </p:blipFill>
        <p:spPr>
          <a:xfrm>
            <a:off x="104777" y="1086338"/>
            <a:ext cx="8888971" cy="5003990"/>
          </a:xfrm>
          <a:prstGeom prst="rect">
            <a:avLst/>
          </a:prstGeom>
          <a:effectLst>
            <a:glow rad="63500">
              <a:schemeClr val="accent6">
                <a:satMod val="175000"/>
                <a:alpha val="40000"/>
              </a:schemeClr>
            </a:glow>
          </a:effectLst>
        </p:spPr>
      </p:pic>
    </p:spTree>
    <p:extLst>
      <p:ext uri="{BB962C8B-B14F-4D97-AF65-F5344CB8AC3E}">
        <p14:creationId xmlns:p14="http://schemas.microsoft.com/office/powerpoint/2010/main" val="3016584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375A-78D2-44A9-AD59-A9B82018E83F}"/>
              </a:ext>
            </a:extLst>
          </p:cNvPr>
          <p:cNvSpPr>
            <a:spLocks noGrp="1"/>
          </p:cNvSpPr>
          <p:nvPr>
            <p:ph type="title"/>
          </p:nvPr>
        </p:nvSpPr>
        <p:spPr/>
        <p:txBody>
          <a:bodyPr/>
          <a:lstStyle/>
          <a:p>
            <a:r>
              <a:rPr lang="en-US" sz="3200" dirty="0"/>
              <a:t>Muon Collider Subsystems</a:t>
            </a:r>
          </a:p>
        </p:txBody>
      </p:sp>
      <p:sp>
        <p:nvSpPr>
          <p:cNvPr id="5" name="Footer Placeholder 4">
            <a:extLst>
              <a:ext uri="{FF2B5EF4-FFF2-40B4-BE49-F238E27FC236}">
                <a16:creationId xmlns:a16="http://schemas.microsoft.com/office/drawing/2014/main" id="{FF8C89D3-1996-46D7-BD4B-2C7CB63FC117}"/>
              </a:ext>
            </a:extLst>
          </p:cNvPr>
          <p:cNvSpPr>
            <a:spLocks noGrp="1"/>
          </p:cNvSpPr>
          <p:nvPr>
            <p:ph type="ftr" sz="quarter" idx="11"/>
          </p:nvPr>
        </p:nvSpPr>
        <p:spPr/>
        <p:txBody>
          <a:bodyPr/>
          <a:lstStyle/>
          <a:p>
            <a:pPr>
              <a:defRPr/>
            </a:pPr>
            <a:r>
              <a:rPr lang="en-US"/>
              <a:t>MuColl'25 | Colliders VS1</a:t>
            </a:r>
          </a:p>
        </p:txBody>
      </p:sp>
      <p:sp>
        <p:nvSpPr>
          <p:cNvPr id="6" name="Slide Number Placeholder 5">
            <a:extLst>
              <a:ext uri="{FF2B5EF4-FFF2-40B4-BE49-F238E27FC236}">
                <a16:creationId xmlns:a16="http://schemas.microsoft.com/office/drawing/2014/main" id="{F8E1443C-9DC2-481B-8C3D-76BEE9EF648A}"/>
              </a:ext>
            </a:extLst>
          </p:cNvPr>
          <p:cNvSpPr>
            <a:spLocks noGrp="1"/>
          </p:cNvSpPr>
          <p:nvPr>
            <p:ph type="sldNum" sz="quarter" idx="12"/>
          </p:nvPr>
        </p:nvSpPr>
        <p:spPr/>
        <p:txBody>
          <a:bodyPr/>
          <a:lstStyle/>
          <a:p>
            <a:fld id="{52E9C158-AEF1-41A2-A6CE-6F0BAB305EFD}" type="slidenum">
              <a:rPr lang="en-US" altLang="en-US" smtClean="0"/>
              <a:pPr/>
              <a:t>54</a:t>
            </a:fld>
            <a:endParaRPr lang="en-US" altLang="en-US"/>
          </a:p>
        </p:txBody>
      </p:sp>
      <p:sp>
        <p:nvSpPr>
          <p:cNvPr id="3" name="Content Placeholder 2">
            <a:extLst>
              <a:ext uri="{FF2B5EF4-FFF2-40B4-BE49-F238E27FC236}">
                <a16:creationId xmlns:a16="http://schemas.microsoft.com/office/drawing/2014/main" id="{A007E9F7-2E77-489F-8EDD-4EEB244A4AF0}"/>
              </a:ext>
            </a:extLst>
          </p:cNvPr>
          <p:cNvSpPr>
            <a:spLocks noGrp="1"/>
          </p:cNvSpPr>
          <p:nvPr>
            <p:ph idx="1"/>
          </p:nvPr>
        </p:nvSpPr>
        <p:spPr>
          <a:xfrm>
            <a:off x="114300" y="935066"/>
            <a:ext cx="8915400" cy="5922934"/>
          </a:xfrm>
          <a:solidFill>
            <a:schemeClr val="bg2"/>
          </a:solidFill>
        </p:spPr>
        <p:txBody>
          <a:bodyPr/>
          <a:lstStyle/>
          <a:p>
            <a:r>
              <a:rPr lang="en-US" sz="2200" dirty="0"/>
              <a:t>(i) a high power </a:t>
            </a:r>
            <a:r>
              <a:rPr lang="en-US" sz="2200" dirty="0">
                <a:solidFill>
                  <a:srgbClr val="C00000"/>
                </a:solidFill>
              </a:rPr>
              <a:t>proton driver </a:t>
            </a:r>
            <a:r>
              <a:rPr lang="en-US" sz="2200" dirty="0"/>
              <a:t>(SRF 4 GeV 2-4 MW </a:t>
            </a:r>
            <a:r>
              <a:rPr lang="en-US" sz="2200" i="1" dirty="0"/>
              <a:t>H-</a:t>
            </a:r>
            <a:r>
              <a:rPr lang="en-US" sz="2200" dirty="0"/>
              <a:t> linac); </a:t>
            </a:r>
          </a:p>
          <a:p>
            <a:r>
              <a:rPr lang="en-US" sz="2200" dirty="0"/>
              <a:t>(ii) pre-target </a:t>
            </a:r>
            <a:r>
              <a:rPr lang="en-US" sz="2200" dirty="0">
                <a:solidFill>
                  <a:srgbClr val="C00000"/>
                </a:solidFill>
              </a:rPr>
              <a:t>accumulation and compressor rings</a:t>
            </a:r>
            <a:r>
              <a:rPr lang="en-US" sz="2200" dirty="0"/>
              <a:t>, in which high-intensity 1-3 ns long proton bunches are formed; </a:t>
            </a:r>
          </a:p>
          <a:p>
            <a:r>
              <a:rPr lang="en-US" sz="2200" dirty="0"/>
              <a:t>(iii) a liquid mercury</a:t>
            </a:r>
            <a:r>
              <a:rPr lang="en-US" sz="2200" dirty="0">
                <a:solidFill>
                  <a:srgbClr val="C00000"/>
                </a:solidFill>
              </a:rPr>
              <a:t> target </a:t>
            </a:r>
            <a:r>
              <a:rPr lang="en-US" sz="2200" dirty="0"/>
              <a:t>for converting the proton beam into a tertiary muon beam with energy of about 200 MeV; </a:t>
            </a:r>
          </a:p>
          <a:p>
            <a:r>
              <a:rPr lang="en-US" sz="2200" dirty="0"/>
              <a:t>(iv) a multi-stage </a:t>
            </a:r>
            <a:r>
              <a:rPr lang="en-US" sz="2200" dirty="0">
                <a:solidFill>
                  <a:srgbClr val="C00000"/>
                </a:solidFill>
              </a:rPr>
              <a:t>ionization cooling </a:t>
            </a:r>
            <a:r>
              <a:rPr lang="en-US" sz="2200" dirty="0"/>
              <a:t>section that reduces the transverse and longitudinal emittances and, thereby, creates a low emittance beam; </a:t>
            </a:r>
          </a:p>
          <a:p>
            <a:r>
              <a:rPr lang="en-US" sz="2200" dirty="0"/>
              <a:t>(v) a multistage </a:t>
            </a:r>
            <a:r>
              <a:rPr lang="en-US" sz="2200" dirty="0">
                <a:solidFill>
                  <a:srgbClr val="C00000"/>
                </a:solidFill>
              </a:rPr>
              <a:t>acceleration</a:t>
            </a:r>
            <a:r>
              <a:rPr lang="en-US" sz="2200" dirty="0"/>
              <a:t> (initial and main) system --- the latter employing a series recirculating rapid cycling synchrotrons (RCS) to accelerate muons in a modest number of turns up to 3-7 </a:t>
            </a:r>
            <a:r>
              <a:rPr lang="en-US" sz="2200" dirty="0" err="1"/>
              <a:t>TeV</a:t>
            </a:r>
            <a:r>
              <a:rPr lang="en-US" sz="2200" dirty="0"/>
              <a:t> using high gradient superconducting RF cavities; </a:t>
            </a:r>
          </a:p>
          <a:p>
            <a:r>
              <a:rPr lang="en-US" sz="2200" dirty="0"/>
              <a:t>(vi) about 8.5 km diameter </a:t>
            </a:r>
            <a:r>
              <a:rPr lang="en-US" sz="2200" dirty="0">
                <a:solidFill>
                  <a:srgbClr val="C00000"/>
                </a:solidFill>
              </a:rPr>
              <a:t>collider ring </a:t>
            </a:r>
            <a:r>
              <a:rPr lang="en-US" sz="2200" dirty="0"/>
              <a:t>located some 100 m underground, where counter-propagating muon beams are stored and collide over the roughly 1000--2000 turns corresponding to the muon lifetime.</a:t>
            </a:r>
          </a:p>
        </p:txBody>
      </p:sp>
      <p:sp>
        <p:nvSpPr>
          <p:cNvPr id="7" name="Footer Placeholder 4">
            <a:extLst>
              <a:ext uri="{FF2B5EF4-FFF2-40B4-BE49-F238E27FC236}">
                <a16:creationId xmlns:a16="http://schemas.microsoft.com/office/drawing/2014/main" id="{EB7E3C4A-B40F-476B-9D84-3AC9FB91597B}"/>
              </a:ext>
            </a:extLst>
          </p:cNvPr>
          <p:cNvSpPr txBox="1">
            <a:spLocks/>
          </p:cNvSpPr>
          <p:nvPr/>
        </p:nvSpPr>
        <p:spPr>
          <a:xfrm>
            <a:off x="3352800" y="6336043"/>
            <a:ext cx="5676899" cy="399904"/>
          </a:xfrm>
          <a:prstGeom prst="rect">
            <a:avLst/>
          </a:prstGeom>
          <a:solidFill>
            <a:schemeClr val="bg1"/>
          </a:solidFill>
        </p:spPr>
        <p:txBody>
          <a:bodyPr lIns="0" tIns="0" rIns="0" bIns="0" anchor="t" anchorCtr="0"/>
          <a:lstStyle>
            <a:defPPr>
              <a:defRPr lang="en-US"/>
            </a:defPPr>
            <a:lvl1pPr marL="0" algn="l"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a:lstStyle>
          <a:p>
            <a:pPr>
              <a:defRPr/>
            </a:pPr>
            <a:r>
              <a:rPr lang="en-US" sz="15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From the point of beam physics, complexity of a Muon Collider is </a:t>
            </a:r>
          </a:p>
          <a:p>
            <a:pPr>
              <a:defRPr/>
            </a:pPr>
            <a:r>
              <a:rPr lang="en-US" sz="15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closer to that of the Tevatron (higher) than to that of the LHC (lower)</a:t>
            </a:r>
          </a:p>
        </p:txBody>
      </p:sp>
    </p:spTree>
    <p:extLst>
      <p:ext uri="{BB962C8B-B14F-4D97-AF65-F5344CB8AC3E}">
        <p14:creationId xmlns:p14="http://schemas.microsoft.com/office/powerpoint/2010/main" val="25513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BE97B-95BF-4B64-A579-64627F8758BC}"/>
              </a:ext>
            </a:extLst>
          </p:cNvPr>
          <p:cNvSpPr>
            <a:spLocks noGrp="1"/>
          </p:cNvSpPr>
          <p:nvPr>
            <p:ph type="title"/>
          </p:nvPr>
        </p:nvSpPr>
        <p:spPr/>
        <p:txBody>
          <a:bodyPr/>
          <a:lstStyle/>
          <a:p>
            <a:r>
              <a:rPr lang="en-US" sz="4000" dirty="0"/>
              <a:t>Muon Production:</a:t>
            </a:r>
            <a:r>
              <a:rPr lang="en-US" sz="2400" dirty="0"/>
              <a:t> 1-4 MW proton driver needed</a:t>
            </a:r>
            <a:endParaRPr lang="en-US" sz="4000" dirty="0"/>
          </a:p>
        </p:txBody>
      </p:sp>
      <p:sp>
        <p:nvSpPr>
          <p:cNvPr id="5" name="Footer Placeholder 4">
            <a:extLst>
              <a:ext uri="{FF2B5EF4-FFF2-40B4-BE49-F238E27FC236}">
                <a16:creationId xmlns:a16="http://schemas.microsoft.com/office/drawing/2014/main" id="{F373DDCD-5373-4E16-AE32-5EF11890F69F}"/>
              </a:ext>
            </a:extLst>
          </p:cNvPr>
          <p:cNvSpPr>
            <a:spLocks noGrp="1"/>
          </p:cNvSpPr>
          <p:nvPr>
            <p:ph type="ftr" sz="quarter" idx="11"/>
          </p:nvPr>
        </p:nvSpPr>
        <p:spPr/>
        <p:txBody>
          <a:bodyPr/>
          <a:lstStyle/>
          <a:p>
            <a:pPr>
              <a:defRPr/>
            </a:pPr>
            <a:r>
              <a:rPr lang="en-US"/>
              <a:t>MuColl'25 | Colliders VS1</a:t>
            </a:r>
          </a:p>
        </p:txBody>
      </p:sp>
      <p:sp>
        <p:nvSpPr>
          <p:cNvPr id="6" name="Slide Number Placeholder 5">
            <a:extLst>
              <a:ext uri="{FF2B5EF4-FFF2-40B4-BE49-F238E27FC236}">
                <a16:creationId xmlns:a16="http://schemas.microsoft.com/office/drawing/2014/main" id="{444A3A57-248D-4892-BDD9-C792D27F150A}"/>
              </a:ext>
            </a:extLst>
          </p:cNvPr>
          <p:cNvSpPr>
            <a:spLocks noGrp="1"/>
          </p:cNvSpPr>
          <p:nvPr>
            <p:ph type="sldNum" sz="quarter" idx="12"/>
          </p:nvPr>
        </p:nvSpPr>
        <p:spPr/>
        <p:txBody>
          <a:bodyPr/>
          <a:lstStyle/>
          <a:p>
            <a:fld id="{52E9C158-AEF1-41A2-A6CE-6F0BAB305EFD}" type="slidenum">
              <a:rPr lang="en-US" altLang="en-US" smtClean="0"/>
              <a:pPr/>
              <a:t>55</a:t>
            </a:fld>
            <a:endParaRPr lang="en-US" altLang="en-US"/>
          </a:p>
        </p:txBody>
      </p:sp>
      <p:pic>
        <p:nvPicPr>
          <p:cNvPr id="3" name="Picture 2">
            <a:extLst>
              <a:ext uri="{FF2B5EF4-FFF2-40B4-BE49-F238E27FC236}">
                <a16:creationId xmlns:a16="http://schemas.microsoft.com/office/drawing/2014/main" id="{3A1AF263-6E76-4237-85A2-CEBE0B2F9D63}"/>
              </a:ext>
            </a:extLst>
          </p:cNvPr>
          <p:cNvPicPr>
            <a:picLocks noChangeAspect="1"/>
          </p:cNvPicPr>
          <p:nvPr/>
        </p:nvPicPr>
        <p:blipFill>
          <a:blip r:embed="rId2"/>
          <a:stretch>
            <a:fillRect/>
          </a:stretch>
        </p:blipFill>
        <p:spPr>
          <a:xfrm>
            <a:off x="228600" y="847083"/>
            <a:ext cx="7658100" cy="5202929"/>
          </a:xfrm>
          <a:prstGeom prst="rect">
            <a:avLst/>
          </a:prstGeom>
          <a:effectLst>
            <a:glow rad="63500">
              <a:schemeClr val="accent6">
                <a:satMod val="175000"/>
                <a:alpha val="40000"/>
              </a:schemeClr>
            </a:glow>
          </a:effectLst>
        </p:spPr>
      </p:pic>
      <p:pic>
        <p:nvPicPr>
          <p:cNvPr id="9" name="Picture 8">
            <a:extLst>
              <a:ext uri="{FF2B5EF4-FFF2-40B4-BE49-F238E27FC236}">
                <a16:creationId xmlns:a16="http://schemas.microsoft.com/office/drawing/2014/main" id="{3D7603C8-CD76-4075-A9BD-89DDE6583500}"/>
              </a:ext>
            </a:extLst>
          </p:cNvPr>
          <p:cNvPicPr>
            <a:picLocks noChangeAspect="1"/>
          </p:cNvPicPr>
          <p:nvPr/>
        </p:nvPicPr>
        <p:blipFill>
          <a:blip r:embed="rId3"/>
          <a:stretch>
            <a:fillRect/>
          </a:stretch>
        </p:blipFill>
        <p:spPr>
          <a:xfrm>
            <a:off x="144799" y="1698127"/>
            <a:ext cx="7825702" cy="5088633"/>
          </a:xfrm>
          <a:prstGeom prst="rect">
            <a:avLst/>
          </a:prstGeom>
        </p:spPr>
      </p:pic>
      <p:pic>
        <p:nvPicPr>
          <p:cNvPr id="8" name="Picture 7">
            <a:extLst>
              <a:ext uri="{FF2B5EF4-FFF2-40B4-BE49-F238E27FC236}">
                <a16:creationId xmlns:a16="http://schemas.microsoft.com/office/drawing/2014/main" id="{AABABF51-E169-4E57-8CE0-1B3AB1F1691B}"/>
              </a:ext>
            </a:extLst>
          </p:cNvPr>
          <p:cNvPicPr>
            <a:picLocks noChangeAspect="1"/>
          </p:cNvPicPr>
          <p:nvPr/>
        </p:nvPicPr>
        <p:blipFill>
          <a:blip r:embed="rId4"/>
          <a:stretch>
            <a:fillRect/>
          </a:stretch>
        </p:blipFill>
        <p:spPr>
          <a:xfrm>
            <a:off x="0" y="847083"/>
            <a:ext cx="9144000" cy="851044"/>
          </a:xfrm>
          <a:prstGeom prst="rect">
            <a:avLst/>
          </a:prstGeom>
          <a:effectLst>
            <a:glow rad="63500">
              <a:schemeClr val="accent4">
                <a:satMod val="175000"/>
                <a:alpha val="40000"/>
              </a:schemeClr>
            </a:glow>
          </a:effectLst>
        </p:spPr>
      </p:pic>
      <p:sp>
        <p:nvSpPr>
          <p:cNvPr id="4" name="TextBox 3">
            <a:extLst>
              <a:ext uri="{FF2B5EF4-FFF2-40B4-BE49-F238E27FC236}">
                <a16:creationId xmlns:a16="http://schemas.microsoft.com/office/drawing/2014/main" id="{63BD9B18-05E7-D6DF-DB42-4113A11FCF50}"/>
              </a:ext>
            </a:extLst>
          </p:cNvPr>
          <p:cNvSpPr txBox="1"/>
          <p:nvPr/>
        </p:nvSpPr>
        <p:spPr>
          <a:xfrm>
            <a:off x="0" y="6150114"/>
            <a:ext cx="3023636" cy="707886"/>
          </a:xfrm>
          <a:prstGeom prst="rect">
            <a:avLst/>
          </a:prstGeom>
          <a:noFill/>
        </p:spPr>
        <p:txBody>
          <a:bodyPr wrap="square">
            <a:spAutoFit/>
          </a:bodyPr>
          <a:lstStyle/>
          <a:p>
            <a:r>
              <a:rPr lang="en-US" altLang="en-US" sz="2000" dirty="0">
                <a:solidFill>
                  <a:srgbClr val="C00000"/>
                </a:solidFill>
                <a:highlight>
                  <a:srgbClr val="FFFF00"/>
                </a:highlight>
              </a:rPr>
              <a:t>see lectures by </a:t>
            </a:r>
            <a:r>
              <a:rPr lang="en-US" altLang="en-US" sz="2000" dirty="0" err="1">
                <a:solidFill>
                  <a:srgbClr val="C00000"/>
                </a:solidFill>
                <a:highlight>
                  <a:srgbClr val="FFFF00"/>
                </a:highlight>
              </a:rPr>
              <a:t>J.Eldred</a:t>
            </a:r>
            <a:r>
              <a:rPr lang="en-US" altLang="en-US" sz="2000" dirty="0">
                <a:solidFill>
                  <a:srgbClr val="C00000"/>
                </a:solidFill>
                <a:highlight>
                  <a:srgbClr val="FFFF00"/>
                </a:highlight>
              </a:rPr>
              <a:t> and </a:t>
            </a:r>
            <a:r>
              <a:rPr lang="en-US" altLang="en-US" sz="2000" dirty="0" err="1">
                <a:solidFill>
                  <a:srgbClr val="C00000"/>
                </a:solidFill>
                <a:highlight>
                  <a:srgbClr val="FFFF00"/>
                </a:highlight>
              </a:rPr>
              <a:t>D.Neuffer</a:t>
            </a:r>
            <a:r>
              <a:rPr lang="en-US" altLang="en-US" sz="2000" dirty="0">
                <a:solidFill>
                  <a:srgbClr val="C00000"/>
                </a:solidFill>
                <a:highlight>
                  <a:srgbClr val="FFFF00"/>
                </a:highlight>
              </a:rPr>
              <a:t> Tue  </a:t>
            </a:r>
            <a:endParaRPr lang="en-US" sz="2000" dirty="0">
              <a:solidFill>
                <a:srgbClr val="C00000"/>
              </a:solidFill>
              <a:highlight>
                <a:srgbClr val="FFFF00"/>
              </a:highlight>
            </a:endParaRPr>
          </a:p>
        </p:txBody>
      </p:sp>
    </p:spTree>
    <p:extLst>
      <p:ext uri="{BB962C8B-B14F-4D97-AF65-F5344CB8AC3E}">
        <p14:creationId xmlns:p14="http://schemas.microsoft.com/office/powerpoint/2010/main" val="16268668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DFD90-5709-4C0C-AD16-3E11F4FB3977}"/>
              </a:ext>
            </a:extLst>
          </p:cNvPr>
          <p:cNvSpPr>
            <a:spLocks noGrp="1"/>
          </p:cNvSpPr>
          <p:nvPr>
            <p:ph type="title"/>
          </p:nvPr>
        </p:nvSpPr>
        <p:spPr>
          <a:xfrm>
            <a:off x="159544" y="0"/>
            <a:ext cx="9048750" cy="641739"/>
          </a:xfrm>
        </p:spPr>
        <p:txBody>
          <a:bodyPr/>
          <a:lstStyle/>
          <a:p>
            <a:r>
              <a:rPr lang="en-US" sz="2700" dirty="0"/>
              <a:t>MERIT Experiment – Demo of 4-8 MW Proton </a:t>
            </a:r>
            <a:r>
              <a:rPr lang="en-US" sz="2700" dirty="0" err="1"/>
              <a:t>Targetry</a:t>
            </a:r>
            <a:endParaRPr lang="en-US" sz="2700" dirty="0"/>
          </a:p>
        </p:txBody>
      </p:sp>
      <p:sp>
        <p:nvSpPr>
          <p:cNvPr id="3" name="Content Placeholder 2">
            <a:extLst>
              <a:ext uri="{FF2B5EF4-FFF2-40B4-BE49-F238E27FC236}">
                <a16:creationId xmlns:a16="http://schemas.microsoft.com/office/drawing/2014/main" id="{C8EE88C8-B034-4701-B491-763734B994DA}"/>
              </a:ext>
            </a:extLst>
          </p:cNvPr>
          <p:cNvSpPr>
            <a:spLocks noGrp="1"/>
          </p:cNvSpPr>
          <p:nvPr>
            <p:ph idx="1"/>
          </p:nvPr>
        </p:nvSpPr>
        <p:spPr>
          <a:xfrm>
            <a:off x="159543" y="1019293"/>
            <a:ext cx="3028499" cy="2188380"/>
          </a:xfrm>
        </p:spPr>
        <p:txBody>
          <a:bodyPr/>
          <a:lstStyle/>
          <a:p>
            <a:r>
              <a:rPr lang="en-US" dirty="0"/>
              <a:t>At CERN PS</a:t>
            </a:r>
          </a:p>
          <a:p>
            <a:r>
              <a:rPr lang="en-US" dirty="0"/>
              <a:t>1e13 protons 24 GeV (115kJ/pulse)</a:t>
            </a:r>
          </a:p>
          <a:p>
            <a:r>
              <a:rPr lang="en-US" dirty="0"/>
              <a:t>Liquid Mercury target 20 m/s</a:t>
            </a:r>
          </a:p>
          <a:p>
            <a:r>
              <a:rPr lang="en-US" dirty="0"/>
              <a:t>15 T Solenoid</a:t>
            </a:r>
          </a:p>
        </p:txBody>
      </p:sp>
      <p:sp>
        <p:nvSpPr>
          <p:cNvPr id="5" name="Footer Placeholder 4">
            <a:extLst>
              <a:ext uri="{FF2B5EF4-FFF2-40B4-BE49-F238E27FC236}">
                <a16:creationId xmlns:a16="http://schemas.microsoft.com/office/drawing/2014/main" id="{A84511E6-63F9-4321-9774-32A070EC8B5C}"/>
              </a:ext>
            </a:extLst>
          </p:cNvPr>
          <p:cNvSpPr>
            <a:spLocks noGrp="1"/>
          </p:cNvSpPr>
          <p:nvPr>
            <p:ph type="ftr" sz="quarter" idx="11"/>
          </p:nvPr>
        </p:nvSpPr>
        <p:spPr/>
        <p:txBody>
          <a:bodyPr/>
          <a:lstStyle/>
          <a:p>
            <a:pPr>
              <a:defRPr/>
            </a:pPr>
            <a:r>
              <a:rPr lang="en-US"/>
              <a:t>MuColl'25 | Colliders VS1</a:t>
            </a:r>
          </a:p>
        </p:txBody>
      </p:sp>
      <p:sp>
        <p:nvSpPr>
          <p:cNvPr id="6" name="Slide Number Placeholder 5">
            <a:extLst>
              <a:ext uri="{FF2B5EF4-FFF2-40B4-BE49-F238E27FC236}">
                <a16:creationId xmlns:a16="http://schemas.microsoft.com/office/drawing/2014/main" id="{F9DCBBE3-33BA-4B13-8201-FBE0B8216DD8}"/>
              </a:ext>
            </a:extLst>
          </p:cNvPr>
          <p:cNvSpPr>
            <a:spLocks noGrp="1"/>
          </p:cNvSpPr>
          <p:nvPr>
            <p:ph type="sldNum" sz="quarter" idx="12"/>
          </p:nvPr>
        </p:nvSpPr>
        <p:spPr/>
        <p:txBody>
          <a:bodyPr/>
          <a:lstStyle/>
          <a:p>
            <a:fld id="{52E9C158-AEF1-41A2-A6CE-6F0BAB305EFD}" type="slidenum">
              <a:rPr lang="en-US" altLang="en-US" smtClean="0"/>
              <a:pPr/>
              <a:t>56</a:t>
            </a:fld>
            <a:endParaRPr lang="en-US" altLang="en-US"/>
          </a:p>
        </p:txBody>
      </p:sp>
      <p:pic>
        <p:nvPicPr>
          <p:cNvPr id="9" name="Picture 8" descr="Diagram&#10;&#10;Description automatically generated">
            <a:extLst>
              <a:ext uri="{FF2B5EF4-FFF2-40B4-BE49-F238E27FC236}">
                <a16:creationId xmlns:a16="http://schemas.microsoft.com/office/drawing/2014/main" id="{75ADE59A-2ECA-4E8D-AE7C-ADA67E22CDF8}"/>
              </a:ext>
            </a:extLst>
          </p:cNvPr>
          <p:cNvPicPr>
            <a:picLocks noChangeAspect="1"/>
          </p:cNvPicPr>
          <p:nvPr/>
        </p:nvPicPr>
        <p:blipFill>
          <a:blip r:embed="rId2"/>
          <a:stretch>
            <a:fillRect/>
          </a:stretch>
        </p:blipFill>
        <p:spPr>
          <a:xfrm>
            <a:off x="3283019" y="827087"/>
            <a:ext cx="5784781" cy="2799487"/>
          </a:xfrm>
          <a:prstGeom prst="rect">
            <a:avLst/>
          </a:prstGeom>
        </p:spPr>
      </p:pic>
      <p:pic>
        <p:nvPicPr>
          <p:cNvPr id="10" name="Picture 5" descr="DSCN0009">
            <a:extLst>
              <a:ext uri="{FF2B5EF4-FFF2-40B4-BE49-F238E27FC236}">
                <a16:creationId xmlns:a16="http://schemas.microsoft.com/office/drawing/2014/main" id="{72CC188C-E81A-458D-AA4C-DCCB052CA844}"/>
              </a:ext>
            </a:extLst>
          </p:cNvPr>
          <p:cNvPicPr>
            <a:picLocks noChangeAspect="1" noChangeArrowheads="1"/>
          </p:cNvPicPr>
          <p:nvPr/>
        </p:nvPicPr>
        <p:blipFill>
          <a:blip r:embed="rId3" cstate="print"/>
          <a:srcRect/>
          <a:stretch>
            <a:fillRect/>
          </a:stretch>
        </p:blipFill>
        <p:spPr bwMode="auto">
          <a:xfrm>
            <a:off x="159544" y="3791164"/>
            <a:ext cx="3952796" cy="2965235"/>
          </a:xfrm>
          <a:prstGeom prst="rect">
            <a:avLst/>
          </a:prstGeom>
          <a:noFill/>
          <a:ln w="9525">
            <a:noFill/>
            <a:miter lim="800000"/>
            <a:headEnd/>
            <a:tailEnd/>
          </a:ln>
        </p:spPr>
      </p:pic>
      <p:pic>
        <p:nvPicPr>
          <p:cNvPr id="11" name="Picture 4" descr="C:\data0\MERIT\MOVIES\Animation_16014_fats.gif">
            <a:extLst>
              <a:ext uri="{FF2B5EF4-FFF2-40B4-BE49-F238E27FC236}">
                <a16:creationId xmlns:a16="http://schemas.microsoft.com/office/drawing/2014/main" id="{79B3BCD4-E7FD-4AB0-8AC1-AC9AA6557CC2}"/>
              </a:ext>
            </a:extLst>
          </p:cNvPr>
          <p:cNvPicPr>
            <a:picLocks noChangeAspect="1" noChangeArrowheads="1" noCrop="1"/>
          </p:cNvPicPr>
          <p:nvPr/>
        </p:nvPicPr>
        <p:blipFill>
          <a:blip r:embed="rId4" cstate="print"/>
          <a:srcRect/>
          <a:stretch>
            <a:fillRect/>
          </a:stretch>
        </p:blipFill>
        <p:spPr bwMode="auto">
          <a:xfrm>
            <a:off x="5337175" y="3702069"/>
            <a:ext cx="3282950" cy="3155931"/>
          </a:xfrm>
          <a:prstGeom prst="rect">
            <a:avLst/>
          </a:prstGeom>
          <a:noFill/>
          <a:ln w="9525">
            <a:noFill/>
            <a:miter lim="800000"/>
            <a:headEnd/>
            <a:tailEnd/>
          </a:ln>
        </p:spPr>
      </p:pic>
      <p:sp>
        <p:nvSpPr>
          <p:cNvPr id="12" name="TextBox 11">
            <a:extLst>
              <a:ext uri="{FF2B5EF4-FFF2-40B4-BE49-F238E27FC236}">
                <a16:creationId xmlns:a16="http://schemas.microsoft.com/office/drawing/2014/main" id="{69300775-26A2-4D0F-969B-D9A1D1C7CB8C}"/>
              </a:ext>
            </a:extLst>
          </p:cNvPr>
          <p:cNvSpPr txBox="1"/>
          <p:nvPr/>
        </p:nvSpPr>
        <p:spPr>
          <a:xfrm>
            <a:off x="4291806" y="6502910"/>
            <a:ext cx="5373688" cy="338554"/>
          </a:xfrm>
          <a:prstGeom prst="rect">
            <a:avLst/>
          </a:prstGeom>
          <a:noFill/>
        </p:spPr>
        <p:txBody>
          <a:bodyPr wrap="square">
            <a:spAutoFit/>
          </a:bodyPr>
          <a:lstStyle/>
          <a:p>
            <a:pPr algn="ctr"/>
            <a:r>
              <a:rPr lang="en-US" sz="1600" dirty="0">
                <a:solidFill>
                  <a:srgbClr val="FFFF00"/>
                </a:solidFill>
              </a:rPr>
              <a:t>Measured disruption length = 28 cm</a:t>
            </a:r>
          </a:p>
        </p:txBody>
      </p:sp>
      <p:sp>
        <p:nvSpPr>
          <p:cNvPr id="4" name="TextBox 3">
            <a:extLst>
              <a:ext uri="{FF2B5EF4-FFF2-40B4-BE49-F238E27FC236}">
                <a16:creationId xmlns:a16="http://schemas.microsoft.com/office/drawing/2014/main" id="{4413F0D9-99DA-0D21-DF14-7AD2ACC5572F}"/>
              </a:ext>
            </a:extLst>
          </p:cNvPr>
          <p:cNvSpPr txBox="1"/>
          <p:nvPr/>
        </p:nvSpPr>
        <p:spPr>
          <a:xfrm>
            <a:off x="1901110" y="6499650"/>
            <a:ext cx="3023636" cy="400110"/>
          </a:xfrm>
          <a:prstGeom prst="rect">
            <a:avLst/>
          </a:prstGeom>
          <a:noFill/>
        </p:spPr>
        <p:txBody>
          <a:bodyPr wrap="square">
            <a:spAutoFit/>
          </a:bodyPr>
          <a:lstStyle/>
          <a:p>
            <a:r>
              <a:rPr lang="en-US" altLang="en-US" sz="2000" dirty="0">
                <a:solidFill>
                  <a:srgbClr val="C00000"/>
                </a:solidFill>
                <a:highlight>
                  <a:srgbClr val="FFFF00"/>
                </a:highlight>
              </a:rPr>
              <a:t>see </a:t>
            </a:r>
            <a:r>
              <a:rPr lang="en-US" altLang="en-US" sz="2000" dirty="0" err="1">
                <a:solidFill>
                  <a:srgbClr val="C00000"/>
                </a:solidFill>
                <a:highlight>
                  <a:srgbClr val="FFFF00"/>
                </a:highlight>
              </a:rPr>
              <a:t>R.Zwaska</a:t>
            </a:r>
            <a:r>
              <a:rPr lang="en-US" altLang="en-US" sz="2000" dirty="0">
                <a:solidFill>
                  <a:srgbClr val="C00000"/>
                </a:solidFill>
                <a:highlight>
                  <a:srgbClr val="FFFF00"/>
                </a:highlight>
              </a:rPr>
              <a:t> lecture Wed  </a:t>
            </a:r>
            <a:endParaRPr lang="en-US" sz="2000" dirty="0">
              <a:solidFill>
                <a:srgbClr val="C00000"/>
              </a:solidFill>
              <a:highlight>
                <a:srgbClr val="FFFF00"/>
              </a:highlight>
            </a:endParaRPr>
          </a:p>
        </p:txBody>
      </p:sp>
    </p:spTree>
    <p:extLst>
      <p:ext uri="{BB962C8B-B14F-4D97-AF65-F5344CB8AC3E}">
        <p14:creationId xmlns:p14="http://schemas.microsoft.com/office/powerpoint/2010/main" val="11950253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6CE1E-1799-45E5-98DF-A9422CE8E6DF}"/>
              </a:ext>
            </a:extLst>
          </p:cNvPr>
          <p:cNvSpPr>
            <a:spLocks noGrp="1"/>
          </p:cNvSpPr>
          <p:nvPr>
            <p:ph type="title"/>
          </p:nvPr>
        </p:nvSpPr>
        <p:spPr>
          <a:xfrm>
            <a:off x="0" y="103664"/>
            <a:ext cx="8686800" cy="641739"/>
          </a:xfrm>
        </p:spPr>
        <p:txBody>
          <a:bodyPr/>
          <a:lstStyle/>
          <a:p>
            <a:r>
              <a:rPr lang="en-US" sz="3200" dirty="0"/>
              <a:t>The Need for Muon Cooling</a:t>
            </a:r>
          </a:p>
        </p:txBody>
      </p:sp>
      <p:sp>
        <p:nvSpPr>
          <p:cNvPr id="3" name="Content Placeholder 2">
            <a:extLst>
              <a:ext uri="{FF2B5EF4-FFF2-40B4-BE49-F238E27FC236}">
                <a16:creationId xmlns:a16="http://schemas.microsoft.com/office/drawing/2014/main" id="{BBA06CA6-5820-4D16-BE3B-7F45B5888A02}"/>
              </a:ext>
            </a:extLst>
          </p:cNvPr>
          <p:cNvSpPr>
            <a:spLocks noGrp="1"/>
          </p:cNvSpPr>
          <p:nvPr>
            <p:ph idx="1"/>
          </p:nvPr>
        </p:nvSpPr>
        <p:spPr>
          <a:xfrm>
            <a:off x="264318" y="982806"/>
            <a:ext cx="8358187" cy="922914"/>
          </a:xfrm>
        </p:spPr>
        <p:txBody>
          <a:bodyPr/>
          <a:lstStyle/>
          <a:p>
            <a:pPr marL="0" indent="0">
              <a:buNone/>
            </a:pPr>
            <a:r>
              <a:rPr lang="en-US" dirty="0">
                <a:solidFill>
                  <a:srgbClr val="C00000"/>
                </a:solidFill>
              </a:rPr>
              <a:t>Muon Phase Space After Target </a:t>
            </a:r>
          </a:p>
          <a:p>
            <a:pPr marL="0" indent="0">
              <a:buNone/>
            </a:pPr>
            <a:r>
              <a:rPr lang="en-US" dirty="0">
                <a:solidFill>
                  <a:srgbClr val="C00000"/>
                </a:solidFill>
                <a:sym typeface="Wingdings" panose="05000000000000000000" pitchFamily="2" charset="2"/>
              </a:rPr>
              <a:t>  </a:t>
            </a:r>
            <a:r>
              <a:rPr lang="en-US" dirty="0">
                <a:solidFill>
                  <a:srgbClr val="0033CC"/>
                </a:solidFill>
                <a:sym typeface="Wingdings" panose="05000000000000000000" pitchFamily="2" charset="2"/>
              </a:rPr>
              <a:t>vs What’s Needed for Collider</a:t>
            </a:r>
            <a:endParaRPr lang="en-US" dirty="0">
              <a:solidFill>
                <a:srgbClr val="0033CC"/>
              </a:solidFill>
            </a:endParaRPr>
          </a:p>
        </p:txBody>
      </p:sp>
      <p:sp>
        <p:nvSpPr>
          <p:cNvPr id="5" name="Footer Placeholder 4">
            <a:extLst>
              <a:ext uri="{FF2B5EF4-FFF2-40B4-BE49-F238E27FC236}">
                <a16:creationId xmlns:a16="http://schemas.microsoft.com/office/drawing/2014/main" id="{C951D3AB-7F6E-4F7F-AA48-26FDB0160462}"/>
              </a:ext>
            </a:extLst>
          </p:cNvPr>
          <p:cNvSpPr>
            <a:spLocks noGrp="1"/>
          </p:cNvSpPr>
          <p:nvPr>
            <p:ph type="ftr" sz="quarter" idx="11"/>
          </p:nvPr>
        </p:nvSpPr>
        <p:spPr/>
        <p:txBody>
          <a:bodyPr/>
          <a:lstStyle/>
          <a:p>
            <a:pPr>
              <a:defRPr/>
            </a:pPr>
            <a:r>
              <a:rPr lang="en-US"/>
              <a:t>MuColl'25 | Colliders VS1</a:t>
            </a:r>
          </a:p>
        </p:txBody>
      </p:sp>
      <p:sp>
        <p:nvSpPr>
          <p:cNvPr id="6" name="Slide Number Placeholder 5">
            <a:extLst>
              <a:ext uri="{FF2B5EF4-FFF2-40B4-BE49-F238E27FC236}">
                <a16:creationId xmlns:a16="http://schemas.microsoft.com/office/drawing/2014/main" id="{E1C194B2-EB82-4DCE-A7BD-3F1E81E867E0}"/>
              </a:ext>
            </a:extLst>
          </p:cNvPr>
          <p:cNvSpPr>
            <a:spLocks noGrp="1"/>
          </p:cNvSpPr>
          <p:nvPr>
            <p:ph type="sldNum" sz="quarter" idx="12"/>
          </p:nvPr>
        </p:nvSpPr>
        <p:spPr/>
        <p:txBody>
          <a:bodyPr/>
          <a:lstStyle/>
          <a:p>
            <a:fld id="{52E9C158-AEF1-41A2-A6CE-6F0BAB305EFD}" type="slidenum">
              <a:rPr lang="en-US" altLang="en-US" smtClean="0"/>
              <a:pPr/>
              <a:t>57</a:t>
            </a:fld>
            <a:endParaRPr lang="en-US" altLang="en-US"/>
          </a:p>
        </p:txBody>
      </p:sp>
      <p:pic>
        <p:nvPicPr>
          <p:cNvPr id="7" name="Picture 6">
            <a:extLst>
              <a:ext uri="{FF2B5EF4-FFF2-40B4-BE49-F238E27FC236}">
                <a16:creationId xmlns:a16="http://schemas.microsoft.com/office/drawing/2014/main" id="{A9992F0B-D774-4F9C-8E6F-95925967EF96}"/>
              </a:ext>
            </a:extLst>
          </p:cNvPr>
          <p:cNvPicPr>
            <a:picLocks noChangeAspect="1"/>
          </p:cNvPicPr>
          <p:nvPr/>
        </p:nvPicPr>
        <p:blipFill>
          <a:blip r:embed="rId2"/>
          <a:stretch>
            <a:fillRect/>
          </a:stretch>
        </p:blipFill>
        <p:spPr>
          <a:xfrm>
            <a:off x="5375490" y="6928"/>
            <a:ext cx="3700534" cy="1809750"/>
          </a:xfrm>
          <a:prstGeom prst="rect">
            <a:avLst/>
          </a:prstGeom>
          <a:effectLst>
            <a:glow rad="63500">
              <a:schemeClr val="accent6">
                <a:satMod val="175000"/>
                <a:alpha val="40000"/>
              </a:schemeClr>
            </a:glow>
          </a:effectLst>
        </p:spPr>
      </p:pic>
      <p:sp>
        <p:nvSpPr>
          <p:cNvPr id="8" name="Oval 7">
            <a:extLst>
              <a:ext uri="{FF2B5EF4-FFF2-40B4-BE49-F238E27FC236}">
                <a16:creationId xmlns:a16="http://schemas.microsoft.com/office/drawing/2014/main" id="{6618FF5B-4AAC-47F7-B234-49FB9FE3669E}"/>
              </a:ext>
            </a:extLst>
          </p:cNvPr>
          <p:cNvSpPr/>
          <p:nvPr/>
        </p:nvSpPr>
        <p:spPr>
          <a:xfrm>
            <a:off x="107950" y="3273064"/>
            <a:ext cx="2282825" cy="2314575"/>
          </a:xfrm>
          <a:prstGeom prst="ellipse">
            <a:avLst/>
          </a:prstGeom>
          <a:gradFill flip="none" rotWithShape="1">
            <a:gsLst>
              <a:gs pos="0">
                <a:schemeClr val="accent4">
                  <a:lumMod val="50000"/>
                </a:schemeClr>
              </a:gs>
              <a:gs pos="99000">
                <a:schemeClr val="bg1"/>
              </a:gs>
              <a:gs pos="70000">
                <a:schemeClr val="bg1"/>
              </a:gs>
              <a:gs pos="53000">
                <a:schemeClr val="accent4">
                  <a:lumMod val="60000"/>
                  <a:lumOff val="40000"/>
                </a:schemeClr>
              </a:gs>
              <a:gs pos="33000">
                <a:srgbClr val="C00000"/>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B7C15D72-CAF7-4F26-A9D5-F0120A197853}"/>
              </a:ext>
            </a:extLst>
          </p:cNvPr>
          <p:cNvCxnSpPr>
            <a:cxnSpLocks/>
          </p:cNvCxnSpPr>
          <p:nvPr/>
        </p:nvCxnSpPr>
        <p:spPr>
          <a:xfrm flipV="1">
            <a:off x="1249362" y="2574204"/>
            <a:ext cx="0" cy="3492139"/>
          </a:xfrm>
          <a:prstGeom prst="straightConnector1">
            <a:avLst/>
          </a:prstGeom>
          <a:ln>
            <a:tailEnd type="stealth" w="lg" len="lg"/>
          </a:ln>
        </p:spPr>
        <p:style>
          <a:lnRef idx="1">
            <a:schemeClr val="accent6"/>
          </a:lnRef>
          <a:fillRef idx="0">
            <a:schemeClr val="accent6"/>
          </a:fillRef>
          <a:effectRef idx="0">
            <a:schemeClr val="accent6"/>
          </a:effectRef>
          <a:fontRef idx="minor">
            <a:schemeClr val="tx1"/>
          </a:fontRef>
        </p:style>
      </p:cxnSp>
      <p:cxnSp>
        <p:nvCxnSpPr>
          <p:cNvPr id="14" name="Straight Arrow Connector 13">
            <a:extLst>
              <a:ext uri="{FF2B5EF4-FFF2-40B4-BE49-F238E27FC236}">
                <a16:creationId xmlns:a16="http://schemas.microsoft.com/office/drawing/2014/main" id="{6B38DDB5-41B9-4302-8A9F-755986713295}"/>
              </a:ext>
            </a:extLst>
          </p:cNvPr>
          <p:cNvCxnSpPr>
            <a:cxnSpLocks/>
          </p:cNvCxnSpPr>
          <p:nvPr/>
        </p:nvCxnSpPr>
        <p:spPr>
          <a:xfrm flipV="1">
            <a:off x="0" y="4434399"/>
            <a:ext cx="2941637" cy="1"/>
          </a:xfrm>
          <a:prstGeom prst="straightConnector1">
            <a:avLst/>
          </a:prstGeom>
          <a:ln>
            <a:tailEnd type="stealth" w="lg" len="lg"/>
          </a:ln>
        </p:spPr>
        <p:style>
          <a:lnRef idx="1">
            <a:schemeClr val="accent6"/>
          </a:lnRef>
          <a:fillRef idx="0">
            <a:schemeClr val="accent6"/>
          </a:fillRef>
          <a:effectRef idx="0">
            <a:schemeClr val="accent6"/>
          </a:effectRef>
          <a:fontRef idx="minor">
            <a:schemeClr val="tx1"/>
          </a:fontRef>
        </p:style>
      </p:cxnSp>
      <p:sp>
        <p:nvSpPr>
          <p:cNvPr id="16" name="TextBox 15">
            <a:extLst>
              <a:ext uri="{FF2B5EF4-FFF2-40B4-BE49-F238E27FC236}">
                <a16:creationId xmlns:a16="http://schemas.microsoft.com/office/drawing/2014/main" id="{DDCE62D7-3EA6-411F-915D-043B0BD36888}"/>
              </a:ext>
            </a:extLst>
          </p:cNvPr>
          <p:cNvSpPr txBox="1"/>
          <p:nvPr/>
        </p:nvSpPr>
        <p:spPr>
          <a:xfrm>
            <a:off x="2297113" y="3849624"/>
            <a:ext cx="367408" cy="584775"/>
          </a:xfrm>
          <a:prstGeom prst="rect">
            <a:avLst/>
          </a:prstGeom>
          <a:noFill/>
        </p:spPr>
        <p:txBody>
          <a:bodyPr wrap="none" rtlCol="0">
            <a:spAutoFit/>
          </a:bodyPr>
          <a:lstStyle/>
          <a:p>
            <a:r>
              <a:rPr lang="en-US" sz="3200" i="1" dirty="0">
                <a:solidFill>
                  <a:srgbClr val="000000"/>
                </a:solidFill>
                <a:latin typeface="Times New Roman" panose="02020603050405020304" pitchFamily="18" charset="0"/>
                <a:cs typeface="Times New Roman" panose="02020603050405020304" pitchFamily="18" charset="0"/>
              </a:rPr>
              <a:t>x</a:t>
            </a:r>
            <a:endParaRPr lang="en-US" sz="3200" dirty="0">
              <a:solidFill>
                <a:srgbClr val="000000"/>
              </a:solidFill>
            </a:endParaRPr>
          </a:p>
        </p:txBody>
      </p:sp>
      <p:sp>
        <p:nvSpPr>
          <p:cNvPr id="17" name="TextBox 16">
            <a:extLst>
              <a:ext uri="{FF2B5EF4-FFF2-40B4-BE49-F238E27FC236}">
                <a16:creationId xmlns:a16="http://schemas.microsoft.com/office/drawing/2014/main" id="{7604A70D-4BEA-4463-A5C0-FA35E898F169}"/>
              </a:ext>
            </a:extLst>
          </p:cNvPr>
          <p:cNvSpPr txBox="1"/>
          <p:nvPr/>
        </p:nvSpPr>
        <p:spPr>
          <a:xfrm>
            <a:off x="1289594" y="2448801"/>
            <a:ext cx="455574" cy="584775"/>
          </a:xfrm>
          <a:prstGeom prst="rect">
            <a:avLst/>
          </a:prstGeom>
          <a:noFill/>
        </p:spPr>
        <p:txBody>
          <a:bodyPr wrap="none" rtlCol="0">
            <a:spAutoFit/>
          </a:bodyPr>
          <a:lstStyle/>
          <a:p>
            <a:r>
              <a:rPr lang="en-US" sz="3200" i="1" dirty="0">
                <a:solidFill>
                  <a:srgbClr val="000000"/>
                </a:solidFill>
                <a:latin typeface="Times New Roman" panose="02020603050405020304" pitchFamily="18" charset="0"/>
                <a:cs typeface="Times New Roman" panose="02020603050405020304" pitchFamily="18" charset="0"/>
              </a:rPr>
              <a:t>x'</a:t>
            </a:r>
            <a:endParaRPr lang="en-US" sz="3200" dirty="0">
              <a:solidFill>
                <a:srgbClr val="000000"/>
              </a:solidFill>
            </a:endParaRPr>
          </a:p>
        </p:txBody>
      </p:sp>
      <p:sp>
        <p:nvSpPr>
          <p:cNvPr id="18" name="Oval 17">
            <a:extLst>
              <a:ext uri="{FF2B5EF4-FFF2-40B4-BE49-F238E27FC236}">
                <a16:creationId xmlns:a16="http://schemas.microsoft.com/office/drawing/2014/main" id="{2A85EED1-3188-421A-A6F9-CBD7EC10C65C}"/>
              </a:ext>
            </a:extLst>
          </p:cNvPr>
          <p:cNvSpPr/>
          <p:nvPr/>
        </p:nvSpPr>
        <p:spPr>
          <a:xfrm>
            <a:off x="3194050" y="3273064"/>
            <a:ext cx="2282825" cy="2314575"/>
          </a:xfrm>
          <a:prstGeom prst="ellipse">
            <a:avLst/>
          </a:prstGeom>
          <a:gradFill flip="none" rotWithShape="1">
            <a:gsLst>
              <a:gs pos="0">
                <a:schemeClr val="accent4">
                  <a:lumMod val="50000"/>
                </a:schemeClr>
              </a:gs>
              <a:gs pos="99000">
                <a:schemeClr val="bg1"/>
              </a:gs>
              <a:gs pos="70000">
                <a:schemeClr val="bg1"/>
              </a:gs>
              <a:gs pos="53000">
                <a:schemeClr val="accent4">
                  <a:lumMod val="60000"/>
                  <a:lumOff val="40000"/>
                </a:schemeClr>
              </a:gs>
              <a:gs pos="33000">
                <a:srgbClr val="C00000"/>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2DE4C5CA-2FB5-466F-A2F1-273110A16C3C}"/>
              </a:ext>
            </a:extLst>
          </p:cNvPr>
          <p:cNvCxnSpPr>
            <a:cxnSpLocks/>
          </p:cNvCxnSpPr>
          <p:nvPr/>
        </p:nvCxnSpPr>
        <p:spPr>
          <a:xfrm flipV="1">
            <a:off x="4335462" y="2574204"/>
            <a:ext cx="0" cy="3492139"/>
          </a:xfrm>
          <a:prstGeom prst="straightConnector1">
            <a:avLst/>
          </a:prstGeom>
          <a:ln>
            <a:tailEnd type="stealth" w="lg" len="lg"/>
          </a:ln>
        </p:spPr>
        <p:style>
          <a:lnRef idx="1">
            <a:schemeClr val="accent6"/>
          </a:lnRef>
          <a:fillRef idx="0">
            <a:schemeClr val="accent6"/>
          </a:fillRef>
          <a:effectRef idx="0">
            <a:schemeClr val="accent6"/>
          </a:effectRef>
          <a:fontRef idx="minor">
            <a:schemeClr val="tx1"/>
          </a:fontRef>
        </p:style>
      </p:cxnSp>
      <p:cxnSp>
        <p:nvCxnSpPr>
          <p:cNvPr id="20" name="Straight Arrow Connector 19">
            <a:extLst>
              <a:ext uri="{FF2B5EF4-FFF2-40B4-BE49-F238E27FC236}">
                <a16:creationId xmlns:a16="http://schemas.microsoft.com/office/drawing/2014/main" id="{6C321FE6-853E-4210-97EF-EC92DBDF2139}"/>
              </a:ext>
            </a:extLst>
          </p:cNvPr>
          <p:cNvCxnSpPr>
            <a:cxnSpLocks/>
          </p:cNvCxnSpPr>
          <p:nvPr/>
        </p:nvCxnSpPr>
        <p:spPr>
          <a:xfrm flipV="1">
            <a:off x="3086100" y="4434399"/>
            <a:ext cx="2941637" cy="1"/>
          </a:xfrm>
          <a:prstGeom prst="straightConnector1">
            <a:avLst/>
          </a:prstGeom>
          <a:ln>
            <a:tailEnd type="stealth" w="lg" len="lg"/>
          </a:ln>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2502E553-4A49-4037-A2FF-7F53FBCDBB62}"/>
              </a:ext>
            </a:extLst>
          </p:cNvPr>
          <p:cNvSpPr txBox="1"/>
          <p:nvPr/>
        </p:nvSpPr>
        <p:spPr>
          <a:xfrm>
            <a:off x="5688013" y="3849624"/>
            <a:ext cx="367408" cy="584775"/>
          </a:xfrm>
          <a:prstGeom prst="rect">
            <a:avLst/>
          </a:prstGeom>
          <a:noFill/>
        </p:spPr>
        <p:txBody>
          <a:bodyPr wrap="none" rtlCol="0">
            <a:spAutoFit/>
          </a:bodyPr>
          <a:lstStyle/>
          <a:p>
            <a:r>
              <a:rPr lang="en-US" sz="3200" i="1" dirty="0">
                <a:solidFill>
                  <a:srgbClr val="000000"/>
                </a:solidFill>
                <a:latin typeface="Times New Roman" panose="02020603050405020304" pitchFamily="18" charset="0"/>
                <a:cs typeface="Times New Roman" panose="02020603050405020304" pitchFamily="18" charset="0"/>
              </a:rPr>
              <a:t>y</a:t>
            </a:r>
            <a:endParaRPr lang="en-US" sz="3200" dirty="0">
              <a:solidFill>
                <a:srgbClr val="000000"/>
              </a:solidFill>
            </a:endParaRPr>
          </a:p>
        </p:txBody>
      </p:sp>
      <p:sp>
        <p:nvSpPr>
          <p:cNvPr id="22" name="TextBox 21">
            <a:extLst>
              <a:ext uri="{FF2B5EF4-FFF2-40B4-BE49-F238E27FC236}">
                <a16:creationId xmlns:a16="http://schemas.microsoft.com/office/drawing/2014/main" id="{28CB8FFD-7B53-45BA-BEA8-3AF56126B1D3}"/>
              </a:ext>
            </a:extLst>
          </p:cNvPr>
          <p:cNvSpPr txBox="1"/>
          <p:nvPr/>
        </p:nvSpPr>
        <p:spPr>
          <a:xfrm>
            <a:off x="4375694" y="2448801"/>
            <a:ext cx="455574" cy="584775"/>
          </a:xfrm>
          <a:prstGeom prst="rect">
            <a:avLst/>
          </a:prstGeom>
          <a:noFill/>
        </p:spPr>
        <p:txBody>
          <a:bodyPr wrap="none" rtlCol="0">
            <a:spAutoFit/>
          </a:bodyPr>
          <a:lstStyle/>
          <a:p>
            <a:r>
              <a:rPr lang="en-US" sz="3200" i="1" dirty="0">
                <a:solidFill>
                  <a:srgbClr val="000000"/>
                </a:solidFill>
                <a:latin typeface="Times New Roman" panose="02020603050405020304" pitchFamily="18" charset="0"/>
                <a:cs typeface="Times New Roman" panose="02020603050405020304" pitchFamily="18" charset="0"/>
              </a:rPr>
              <a:t>y'</a:t>
            </a:r>
            <a:endParaRPr lang="en-US" sz="3200" dirty="0">
              <a:solidFill>
                <a:srgbClr val="000000"/>
              </a:solidFill>
            </a:endParaRPr>
          </a:p>
        </p:txBody>
      </p:sp>
      <p:sp>
        <p:nvSpPr>
          <p:cNvPr id="23" name="Oval 22">
            <a:extLst>
              <a:ext uri="{FF2B5EF4-FFF2-40B4-BE49-F238E27FC236}">
                <a16:creationId xmlns:a16="http://schemas.microsoft.com/office/drawing/2014/main" id="{98E66AFF-463A-4ACF-828C-A7B7FDAB9404}"/>
              </a:ext>
            </a:extLst>
          </p:cNvPr>
          <p:cNvSpPr/>
          <p:nvPr/>
        </p:nvSpPr>
        <p:spPr>
          <a:xfrm>
            <a:off x="6242050" y="3263539"/>
            <a:ext cx="2282825" cy="2314575"/>
          </a:xfrm>
          <a:prstGeom prst="ellipse">
            <a:avLst/>
          </a:prstGeom>
          <a:gradFill flip="none" rotWithShape="1">
            <a:gsLst>
              <a:gs pos="0">
                <a:schemeClr val="accent4">
                  <a:lumMod val="50000"/>
                </a:schemeClr>
              </a:gs>
              <a:gs pos="99000">
                <a:schemeClr val="bg1"/>
              </a:gs>
              <a:gs pos="70000">
                <a:schemeClr val="bg1"/>
              </a:gs>
              <a:gs pos="53000">
                <a:schemeClr val="accent4">
                  <a:lumMod val="60000"/>
                  <a:lumOff val="40000"/>
                </a:schemeClr>
              </a:gs>
              <a:gs pos="33000">
                <a:srgbClr val="C00000"/>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71E755A2-D118-4E1B-9ACE-0C20923F4BAC}"/>
              </a:ext>
            </a:extLst>
          </p:cNvPr>
          <p:cNvCxnSpPr>
            <a:cxnSpLocks/>
          </p:cNvCxnSpPr>
          <p:nvPr/>
        </p:nvCxnSpPr>
        <p:spPr>
          <a:xfrm flipV="1">
            <a:off x="7383462" y="2564679"/>
            <a:ext cx="0" cy="3492139"/>
          </a:xfrm>
          <a:prstGeom prst="straightConnector1">
            <a:avLst/>
          </a:prstGeom>
          <a:ln>
            <a:tailEnd type="stealth" w="lg" len="lg"/>
          </a:ln>
        </p:spPr>
        <p:style>
          <a:lnRef idx="1">
            <a:schemeClr val="accent6"/>
          </a:lnRef>
          <a:fillRef idx="0">
            <a:schemeClr val="accent6"/>
          </a:fillRef>
          <a:effectRef idx="0">
            <a:schemeClr val="accent6"/>
          </a:effectRef>
          <a:fontRef idx="minor">
            <a:schemeClr val="tx1"/>
          </a:fontRef>
        </p:style>
      </p:cxnSp>
      <p:cxnSp>
        <p:nvCxnSpPr>
          <p:cNvPr id="25" name="Straight Arrow Connector 24">
            <a:extLst>
              <a:ext uri="{FF2B5EF4-FFF2-40B4-BE49-F238E27FC236}">
                <a16:creationId xmlns:a16="http://schemas.microsoft.com/office/drawing/2014/main" id="{266FF92D-001F-4E5B-9BFB-687BBD51100C}"/>
              </a:ext>
            </a:extLst>
          </p:cNvPr>
          <p:cNvCxnSpPr>
            <a:cxnSpLocks/>
          </p:cNvCxnSpPr>
          <p:nvPr/>
        </p:nvCxnSpPr>
        <p:spPr>
          <a:xfrm flipV="1">
            <a:off x="6134100" y="4424874"/>
            <a:ext cx="2941637" cy="1"/>
          </a:xfrm>
          <a:prstGeom prst="straightConnector1">
            <a:avLst/>
          </a:prstGeom>
          <a:ln>
            <a:tailEnd type="stealth" w="lg" len="lg"/>
          </a:ln>
        </p:spPr>
        <p:style>
          <a:lnRef idx="1">
            <a:schemeClr val="accent6"/>
          </a:lnRef>
          <a:fillRef idx="0">
            <a:schemeClr val="accent6"/>
          </a:fillRef>
          <a:effectRef idx="0">
            <a:schemeClr val="accent6"/>
          </a:effectRef>
          <a:fontRef idx="minor">
            <a:schemeClr val="tx1"/>
          </a:fontRef>
        </p:style>
      </p:cxnSp>
      <p:sp>
        <p:nvSpPr>
          <p:cNvPr id="26" name="TextBox 25">
            <a:extLst>
              <a:ext uri="{FF2B5EF4-FFF2-40B4-BE49-F238E27FC236}">
                <a16:creationId xmlns:a16="http://schemas.microsoft.com/office/drawing/2014/main" id="{07DAD61B-6C22-4E48-BF1C-4900D64A8575}"/>
              </a:ext>
            </a:extLst>
          </p:cNvPr>
          <p:cNvSpPr txBox="1"/>
          <p:nvPr/>
        </p:nvSpPr>
        <p:spPr>
          <a:xfrm>
            <a:off x="8736013" y="3840099"/>
            <a:ext cx="298480" cy="584775"/>
          </a:xfrm>
          <a:prstGeom prst="rect">
            <a:avLst/>
          </a:prstGeom>
          <a:noFill/>
        </p:spPr>
        <p:txBody>
          <a:bodyPr wrap="none" rtlCol="0">
            <a:spAutoFit/>
          </a:bodyPr>
          <a:lstStyle/>
          <a:p>
            <a:r>
              <a:rPr lang="en-US" sz="3200" i="1" dirty="0">
                <a:solidFill>
                  <a:srgbClr val="000000"/>
                </a:solidFill>
                <a:latin typeface="Times New Roman" panose="02020603050405020304" pitchFamily="18" charset="0"/>
                <a:cs typeface="Times New Roman" panose="02020603050405020304" pitchFamily="18" charset="0"/>
              </a:rPr>
              <a:t>t</a:t>
            </a:r>
            <a:endParaRPr lang="en-US" sz="3200" dirty="0">
              <a:solidFill>
                <a:srgbClr val="000000"/>
              </a:solidFill>
            </a:endParaRPr>
          </a:p>
        </p:txBody>
      </p:sp>
      <p:sp>
        <p:nvSpPr>
          <p:cNvPr id="27" name="TextBox 26">
            <a:extLst>
              <a:ext uri="{FF2B5EF4-FFF2-40B4-BE49-F238E27FC236}">
                <a16:creationId xmlns:a16="http://schemas.microsoft.com/office/drawing/2014/main" id="{CBBA9597-8719-4FFC-A062-1A2F778916A9}"/>
              </a:ext>
            </a:extLst>
          </p:cNvPr>
          <p:cNvSpPr txBox="1"/>
          <p:nvPr/>
        </p:nvSpPr>
        <p:spPr>
          <a:xfrm>
            <a:off x="7423694" y="2439276"/>
            <a:ext cx="1003801" cy="584775"/>
          </a:xfrm>
          <a:prstGeom prst="rect">
            <a:avLst/>
          </a:prstGeom>
          <a:noFill/>
        </p:spPr>
        <p:txBody>
          <a:bodyPr wrap="none" rtlCol="0">
            <a:spAutoFit/>
          </a:bodyPr>
          <a:lstStyle/>
          <a:p>
            <a:r>
              <a:rPr lang="en-US" sz="3200" i="1" dirty="0" err="1">
                <a:solidFill>
                  <a:srgbClr val="000000"/>
                </a:solidFill>
                <a:latin typeface="Times New Roman" panose="02020603050405020304" pitchFamily="18" charset="0"/>
                <a:cs typeface="Times New Roman" panose="02020603050405020304" pitchFamily="18" charset="0"/>
              </a:rPr>
              <a:t>dP</a:t>
            </a:r>
            <a:r>
              <a:rPr lang="en-US" sz="3200" i="1" dirty="0">
                <a:solidFill>
                  <a:srgbClr val="000000"/>
                </a:solidFill>
                <a:latin typeface="Times New Roman" panose="02020603050405020304" pitchFamily="18" charset="0"/>
                <a:cs typeface="Times New Roman" panose="02020603050405020304" pitchFamily="18" charset="0"/>
              </a:rPr>
              <a:t>/P</a:t>
            </a:r>
            <a:endParaRPr lang="en-US" sz="3200" dirty="0">
              <a:solidFill>
                <a:srgbClr val="000000"/>
              </a:solidFill>
            </a:endParaRPr>
          </a:p>
        </p:txBody>
      </p:sp>
      <p:sp>
        <p:nvSpPr>
          <p:cNvPr id="28" name="Oval 27">
            <a:extLst>
              <a:ext uri="{FF2B5EF4-FFF2-40B4-BE49-F238E27FC236}">
                <a16:creationId xmlns:a16="http://schemas.microsoft.com/office/drawing/2014/main" id="{C8C09A37-50F9-449C-AE13-00F1655BBA59}"/>
              </a:ext>
            </a:extLst>
          </p:cNvPr>
          <p:cNvSpPr/>
          <p:nvPr/>
        </p:nvSpPr>
        <p:spPr>
          <a:xfrm>
            <a:off x="1131093" y="4320273"/>
            <a:ext cx="236538" cy="219075"/>
          </a:xfrm>
          <a:prstGeom prst="ellipse">
            <a:avLst/>
          </a:prstGeom>
          <a:gradFill flip="none" rotWithShape="1">
            <a:gsLst>
              <a:gs pos="100000">
                <a:schemeClr val="bg1"/>
              </a:gs>
              <a:gs pos="0">
                <a:srgbClr val="0000FF"/>
              </a:gs>
              <a:gs pos="34000">
                <a:srgbClr val="0000FF"/>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5B71850-4A3D-4676-B4E2-67B4DABA9568}"/>
              </a:ext>
            </a:extLst>
          </p:cNvPr>
          <p:cNvSpPr/>
          <p:nvPr/>
        </p:nvSpPr>
        <p:spPr>
          <a:xfrm>
            <a:off x="7265193" y="4315337"/>
            <a:ext cx="236538" cy="219075"/>
          </a:xfrm>
          <a:prstGeom prst="ellipse">
            <a:avLst/>
          </a:prstGeom>
          <a:gradFill flip="none" rotWithShape="1">
            <a:gsLst>
              <a:gs pos="100000">
                <a:schemeClr val="bg1"/>
              </a:gs>
              <a:gs pos="0">
                <a:srgbClr val="0000FF"/>
              </a:gs>
              <a:gs pos="34000">
                <a:srgbClr val="0000FF"/>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0636558-BA21-40D2-843A-FEB7E4D8FA52}"/>
              </a:ext>
            </a:extLst>
          </p:cNvPr>
          <p:cNvSpPr/>
          <p:nvPr/>
        </p:nvSpPr>
        <p:spPr>
          <a:xfrm>
            <a:off x="2397030" y="6134774"/>
            <a:ext cx="3758850" cy="646331"/>
          </a:xfrm>
          <a:prstGeom prst="rect">
            <a:avLst/>
          </a:prstGeom>
          <a:solidFill>
            <a:srgbClr val="FFFF00"/>
          </a:solidFill>
        </p:spPr>
        <p:txBody>
          <a:bodyPr wrap="none">
            <a:spAutoFit/>
          </a:bodyPr>
          <a:lstStyle/>
          <a:p>
            <a:r>
              <a:rPr lang="en-US" sz="3600" dirty="0">
                <a:solidFill>
                  <a:srgbClr val="C00000"/>
                </a:solidFill>
                <a:effectLst>
                  <a:outerShdw blurRad="38100" dist="38100" dir="2700000" algn="tl">
                    <a:srgbClr val="000000">
                      <a:alpha val="43137"/>
                    </a:srgbClr>
                  </a:outerShdw>
                </a:effectLst>
                <a:sym typeface="Wingdings" panose="05000000000000000000" pitchFamily="2" charset="2"/>
              </a:rPr>
              <a:t>Need “6D-Cooling”</a:t>
            </a:r>
            <a:endParaRPr lang="en-US" sz="3600" dirty="0">
              <a:solidFill>
                <a:srgbClr val="C00000"/>
              </a:solidFill>
              <a:effectLst>
                <a:outerShdw blurRad="38100" dist="38100" dir="2700000" algn="tl">
                  <a:srgbClr val="000000">
                    <a:alpha val="43137"/>
                  </a:srgbClr>
                </a:outerShdw>
              </a:effectLst>
            </a:endParaRPr>
          </a:p>
        </p:txBody>
      </p:sp>
      <p:sp>
        <p:nvSpPr>
          <p:cNvPr id="9" name="Oval 8">
            <a:extLst>
              <a:ext uri="{FF2B5EF4-FFF2-40B4-BE49-F238E27FC236}">
                <a16:creationId xmlns:a16="http://schemas.microsoft.com/office/drawing/2014/main" id="{1A8F5049-533A-466E-852D-F1B3AE0BBFF4}"/>
              </a:ext>
            </a:extLst>
          </p:cNvPr>
          <p:cNvSpPr/>
          <p:nvPr/>
        </p:nvSpPr>
        <p:spPr>
          <a:xfrm>
            <a:off x="4225131" y="4324862"/>
            <a:ext cx="236538" cy="219075"/>
          </a:xfrm>
          <a:prstGeom prst="ellipse">
            <a:avLst/>
          </a:prstGeom>
          <a:gradFill flip="none" rotWithShape="1">
            <a:gsLst>
              <a:gs pos="100000">
                <a:schemeClr val="bg1"/>
              </a:gs>
              <a:gs pos="0">
                <a:srgbClr val="0000FF"/>
              </a:gs>
              <a:gs pos="34000">
                <a:srgbClr val="0000FF"/>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655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2CB7C-4ADB-4E38-B1B7-94B95BFE4B58}"/>
              </a:ext>
            </a:extLst>
          </p:cNvPr>
          <p:cNvSpPr>
            <a:spLocks noGrp="1"/>
          </p:cNvSpPr>
          <p:nvPr>
            <p:ph type="title"/>
          </p:nvPr>
        </p:nvSpPr>
        <p:spPr/>
        <p:txBody>
          <a:bodyPr/>
          <a:lstStyle/>
          <a:p>
            <a:r>
              <a:rPr lang="en-US" dirty="0"/>
              <a:t>Fast Cooling of Muon Beams</a:t>
            </a:r>
          </a:p>
        </p:txBody>
      </p:sp>
      <p:sp>
        <p:nvSpPr>
          <p:cNvPr id="4" name="Footer Placeholder 3">
            <a:extLst>
              <a:ext uri="{FF2B5EF4-FFF2-40B4-BE49-F238E27FC236}">
                <a16:creationId xmlns:a16="http://schemas.microsoft.com/office/drawing/2014/main" id="{EDC67314-6F5A-4D62-AD90-8B4DDA18A1AD}"/>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D8CFA02D-8B1C-43C2-B424-1AF0FA1B1AF8}"/>
              </a:ext>
            </a:extLst>
          </p:cNvPr>
          <p:cNvSpPr>
            <a:spLocks noGrp="1"/>
          </p:cNvSpPr>
          <p:nvPr>
            <p:ph type="sldNum" sz="quarter" idx="12"/>
          </p:nvPr>
        </p:nvSpPr>
        <p:spPr/>
        <p:txBody>
          <a:bodyPr/>
          <a:lstStyle/>
          <a:p>
            <a:fld id="{52E9C158-AEF1-41A2-A6CE-6F0BAB305EFD}" type="slidenum">
              <a:rPr lang="en-US" altLang="en-US" smtClean="0"/>
              <a:pPr/>
              <a:t>58</a:t>
            </a:fld>
            <a:endParaRPr lang="en-US" altLang="en-US"/>
          </a:p>
        </p:txBody>
      </p:sp>
      <p:pic>
        <p:nvPicPr>
          <p:cNvPr id="9" name="Picture 8">
            <a:extLst>
              <a:ext uri="{FF2B5EF4-FFF2-40B4-BE49-F238E27FC236}">
                <a16:creationId xmlns:a16="http://schemas.microsoft.com/office/drawing/2014/main" id="{200203C2-F5DE-4D7A-9FAC-96D194E6BFFA}"/>
              </a:ext>
            </a:extLst>
          </p:cNvPr>
          <p:cNvPicPr>
            <a:picLocks noChangeAspect="1"/>
          </p:cNvPicPr>
          <p:nvPr/>
        </p:nvPicPr>
        <p:blipFill>
          <a:blip r:embed="rId2"/>
          <a:stretch>
            <a:fillRect/>
          </a:stretch>
        </p:blipFill>
        <p:spPr>
          <a:xfrm>
            <a:off x="0" y="2490804"/>
            <a:ext cx="9144000" cy="4401744"/>
          </a:xfrm>
          <a:prstGeom prst="rect">
            <a:avLst/>
          </a:prstGeom>
        </p:spPr>
      </p:pic>
      <p:sp>
        <p:nvSpPr>
          <p:cNvPr id="13" name="TextBox 12">
            <a:extLst>
              <a:ext uri="{FF2B5EF4-FFF2-40B4-BE49-F238E27FC236}">
                <a16:creationId xmlns:a16="http://schemas.microsoft.com/office/drawing/2014/main" id="{1224D9D2-A029-4FB7-85C7-8D9E3D8327A7}"/>
              </a:ext>
            </a:extLst>
          </p:cNvPr>
          <p:cNvSpPr txBox="1"/>
          <p:nvPr/>
        </p:nvSpPr>
        <p:spPr>
          <a:xfrm>
            <a:off x="228600" y="134736"/>
            <a:ext cx="8686800" cy="2369880"/>
          </a:xfrm>
          <a:prstGeom prst="rect">
            <a:avLst/>
          </a:prstGeom>
          <a:noFill/>
        </p:spPr>
        <p:txBody>
          <a:bodyPr wrap="square">
            <a:spAutoFit/>
          </a:bodyPr>
          <a:lstStyle/>
          <a:p>
            <a:endParaRPr lang="en-US" dirty="0">
              <a:effectLst/>
            </a:endParaRPr>
          </a:p>
          <a:p>
            <a:br>
              <a:rPr lang="en-US" dirty="0">
                <a:effectLst/>
              </a:rPr>
            </a:br>
            <a:r>
              <a:rPr lang="en-US" sz="2000" dirty="0">
                <a:effectLst/>
                <a:latin typeface="Arial" panose="020B0604020202020204" pitchFamily="34" charset="0"/>
              </a:rPr>
              <a:t>• The desired 6D emittance for a MC is </a:t>
            </a:r>
            <a:r>
              <a:rPr lang="en-US" sz="2000" dirty="0">
                <a:solidFill>
                  <a:srgbClr val="000000"/>
                </a:solidFill>
                <a:effectLst/>
                <a:latin typeface="Arial" panose="020B0604020202020204" pitchFamily="34" charset="0"/>
              </a:rPr>
              <a:t>5-6 orders of</a:t>
            </a:r>
            <a:r>
              <a:rPr lang="en-US" sz="2000" dirty="0">
                <a:solidFill>
                  <a:srgbClr val="000000"/>
                </a:solidFill>
                <a:latin typeface="Arial" panose="020B0604020202020204" pitchFamily="34" charset="0"/>
              </a:rPr>
              <a:t> </a:t>
            </a:r>
            <a:r>
              <a:rPr lang="en-US" sz="2000" dirty="0">
                <a:solidFill>
                  <a:srgbClr val="000000"/>
                </a:solidFill>
                <a:effectLst/>
                <a:latin typeface="Arial" panose="020B0604020202020204" pitchFamily="34" charset="0"/>
              </a:rPr>
              <a:t>magnitude </a:t>
            </a:r>
            <a:r>
              <a:rPr lang="en-US" sz="2000" dirty="0">
                <a:effectLst/>
                <a:latin typeface="Arial" panose="020B0604020202020204" pitchFamily="34" charset="0"/>
              </a:rPr>
              <a:t>less from the emittance of the beam at the target</a:t>
            </a:r>
            <a:br>
              <a:rPr lang="en-US" sz="2000" dirty="0">
                <a:effectLst/>
              </a:rPr>
            </a:br>
            <a:r>
              <a:rPr lang="en-US" sz="2000" dirty="0">
                <a:effectLst/>
                <a:latin typeface="Arial" panose="020B0604020202020204" pitchFamily="34" charset="0"/>
              </a:rPr>
              <a:t>• </a:t>
            </a:r>
            <a:r>
              <a:rPr lang="en-US" sz="2000" dirty="0">
                <a:latin typeface="Arial" panose="020B0604020202020204" pitchFamily="34" charset="0"/>
              </a:rPr>
              <a:t>How that can be done </a:t>
            </a:r>
            <a:r>
              <a:rPr lang="en-US" sz="2000" dirty="0">
                <a:effectLst/>
                <a:latin typeface="Arial" panose="020B0604020202020204" pitchFamily="34" charset="0"/>
              </a:rPr>
              <a:t>before muons decay? </a:t>
            </a:r>
            <a:r>
              <a:rPr lang="en-US" sz="2000" dirty="0">
                <a:effectLst/>
                <a:latin typeface="Arial" panose="020B0604020202020204" pitchFamily="34" charset="0"/>
                <a:sym typeface="Wingdings" panose="05000000000000000000" pitchFamily="2" charset="2"/>
              </a:rPr>
              <a:t></a:t>
            </a:r>
            <a:r>
              <a:rPr lang="en-US" sz="2000" dirty="0">
                <a:effectLst/>
                <a:latin typeface="Arial" panose="020B0604020202020204" pitchFamily="34" charset="0"/>
              </a:rPr>
              <a:t> ionization cooling: ionization loss </a:t>
            </a:r>
            <a:r>
              <a:rPr lang="en-US" sz="2000" i="1" dirty="0">
                <a:solidFill>
                  <a:srgbClr val="000000"/>
                </a:solidFill>
                <a:effectLst>
                  <a:outerShdw blurRad="38100" dist="38100" dir="2700000" algn="tl">
                    <a:srgbClr val="000000">
                      <a:alpha val="43137"/>
                    </a:srgbClr>
                  </a:outerShdw>
                </a:effectLst>
                <a:latin typeface="Arial" panose="020B0604020202020204" pitchFamily="34" charset="0"/>
              </a:rPr>
              <a:t>along momentum </a:t>
            </a:r>
            <a:r>
              <a:rPr lang="en-US" sz="2000" dirty="0">
                <a:effectLst/>
                <a:latin typeface="Arial" panose="020B0604020202020204" pitchFamily="34" charset="0"/>
              </a:rPr>
              <a:t>followed by RF acceleration (</a:t>
            </a:r>
            <a:r>
              <a:rPr lang="en-US" sz="2000" i="1" dirty="0">
                <a:solidFill>
                  <a:srgbClr val="000000"/>
                </a:solidFill>
                <a:effectLst>
                  <a:outerShdw blurRad="38100" dist="38100" dir="2700000" algn="tl">
                    <a:srgbClr val="000000">
                      <a:alpha val="43137"/>
                    </a:srgbClr>
                  </a:outerShdw>
                </a:effectLst>
                <a:latin typeface="Arial" panose="020B0604020202020204" pitchFamily="34" charset="0"/>
              </a:rPr>
              <a:t>restore energy</a:t>
            </a:r>
            <a:r>
              <a:rPr lang="en-US" sz="2000" dirty="0">
                <a:effectLst/>
                <a:latin typeface="Arial" panose="020B0604020202020204" pitchFamily="34" charset="0"/>
              </a:rPr>
              <a:t>) along longitudinal axis only (like in the </a:t>
            </a:r>
            <a:r>
              <a:rPr lang="en-US" sz="2000" dirty="0" err="1">
                <a:effectLst/>
                <a:latin typeface="Arial" panose="020B0604020202020204" pitchFamily="34" charset="0"/>
              </a:rPr>
              <a:t>Synchr</a:t>
            </a:r>
            <a:r>
              <a:rPr lang="en-US" sz="2000" dirty="0">
                <a:effectLst/>
                <a:latin typeface="Arial" panose="020B0604020202020204" pitchFamily="34" charset="0"/>
              </a:rPr>
              <a:t> Rad damping)</a:t>
            </a:r>
            <a:endParaRPr lang="en-US" dirty="0">
              <a:effectLst/>
            </a:endParaRPr>
          </a:p>
        </p:txBody>
      </p:sp>
      <p:sp>
        <p:nvSpPr>
          <p:cNvPr id="15" name="TextBox 14">
            <a:extLst>
              <a:ext uri="{FF2B5EF4-FFF2-40B4-BE49-F238E27FC236}">
                <a16:creationId xmlns:a16="http://schemas.microsoft.com/office/drawing/2014/main" id="{61495428-71E5-4F5C-97EC-60055DD86913}"/>
              </a:ext>
            </a:extLst>
          </p:cNvPr>
          <p:cNvSpPr txBox="1"/>
          <p:nvPr/>
        </p:nvSpPr>
        <p:spPr>
          <a:xfrm>
            <a:off x="-92675" y="5319234"/>
            <a:ext cx="3025346" cy="646331"/>
          </a:xfrm>
          <a:prstGeom prst="rect">
            <a:avLst/>
          </a:prstGeom>
          <a:noFill/>
        </p:spPr>
        <p:txBody>
          <a:bodyPr wrap="square">
            <a:spAutoFit/>
          </a:bodyPr>
          <a:lstStyle/>
          <a:p>
            <a:r>
              <a:rPr lang="en-US" sz="1200" dirty="0">
                <a:effectLst/>
                <a:latin typeface="Arial" panose="020B0604020202020204" pitchFamily="34" charset="0"/>
              </a:rPr>
              <a:t>• Requires rf cavities to compensate for lost longitudinal energy</a:t>
            </a:r>
            <a:br>
              <a:rPr lang="en-US" sz="1200" dirty="0"/>
            </a:br>
            <a:r>
              <a:rPr lang="en-US" sz="1200" dirty="0">
                <a:effectLst/>
                <a:latin typeface="Arial" panose="020B0604020202020204" pitchFamily="34" charset="0"/>
              </a:rPr>
              <a:t>• Use strong B-fields to confine beams</a:t>
            </a:r>
            <a:endParaRPr lang="en-US" sz="1200" dirty="0"/>
          </a:p>
        </p:txBody>
      </p:sp>
      <p:sp>
        <p:nvSpPr>
          <p:cNvPr id="16" name="Arrow: Right 15">
            <a:extLst>
              <a:ext uri="{FF2B5EF4-FFF2-40B4-BE49-F238E27FC236}">
                <a16:creationId xmlns:a16="http://schemas.microsoft.com/office/drawing/2014/main" id="{ECA87395-312F-489F-8A23-5B4D54C9190B}"/>
              </a:ext>
            </a:extLst>
          </p:cNvPr>
          <p:cNvSpPr/>
          <p:nvPr/>
        </p:nvSpPr>
        <p:spPr>
          <a:xfrm>
            <a:off x="3198340" y="5381992"/>
            <a:ext cx="238898" cy="3295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90CB3D3-6038-ACF0-8482-F78643D630F6}"/>
              </a:ext>
            </a:extLst>
          </p:cNvPr>
          <p:cNvSpPr txBox="1"/>
          <p:nvPr/>
        </p:nvSpPr>
        <p:spPr>
          <a:xfrm>
            <a:off x="93825" y="6435695"/>
            <a:ext cx="3023636" cy="400110"/>
          </a:xfrm>
          <a:prstGeom prst="rect">
            <a:avLst/>
          </a:prstGeom>
          <a:noFill/>
        </p:spPr>
        <p:txBody>
          <a:bodyPr wrap="square">
            <a:spAutoFit/>
          </a:bodyPr>
          <a:lstStyle/>
          <a:p>
            <a:r>
              <a:rPr lang="en-US" altLang="en-US" sz="2000" dirty="0">
                <a:solidFill>
                  <a:srgbClr val="C00000"/>
                </a:solidFill>
                <a:highlight>
                  <a:srgbClr val="FFFF00"/>
                </a:highlight>
              </a:rPr>
              <a:t>see </a:t>
            </a:r>
            <a:r>
              <a:rPr lang="en-US" altLang="en-US" sz="2000" dirty="0" err="1">
                <a:solidFill>
                  <a:srgbClr val="C00000"/>
                </a:solidFill>
                <a:highlight>
                  <a:srgbClr val="FFFF00"/>
                </a:highlight>
              </a:rPr>
              <a:t>K.Yonehara</a:t>
            </a:r>
            <a:r>
              <a:rPr lang="en-US" altLang="en-US" sz="2000" dirty="0">
                <a:solidFill>
                  <a:srgbClr val="C00000"/>
                </a:solidFill>
                <a:highlight>
                  <a:srgbClr val="FFFF00"/>
                </a:highlight>
              </a:rPr>
              <a:t> lecture Tue  </a:t>
            </a:r>
            <a:endParaRPr lang="en-US" sz="2000" dirty="0">
              <a:solidFill>
                <a:srgbClr val="C00000"/>
              </a:solidFill>
              <a:highlight>
                <a:srgbClr val="FFFF00"/>
              </a:highlight>
            </a:endParaRPr>
          </a:p>
        </p:txBody>
      </p:sp>
    </p:spTree>
    <p:extLst>
      <p:ext uri="{BB962C8B-B14F-4D97-AF65-F5344CB8AC3E}">
        <p14:creationId xmlns:p14="http://schemas.microsoft.com/office/powerpoint/2010/main" val="18707843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A0BCA-F853-42BD-B831-E9CA2CA90814}"/>
              </a:ext>
            </a:extLst>
          </p:cNvPr>
          <p:cNvSpPr>
            <a:spLocks noGrp="1"/>
          </p:cNvSpPr>
          <p:nvPr>
            <p:ph type="title"/>
          </p:nvPr>
        </p:nvSpPr>
        <p:spPr>
          <a:xfrm>
            <a:off x="0" y="109011"/>
            <a:ext cx="8686800" cy="641739"/>
          </a:xfrm>
        </p:spPr>
        <p:txBody>
          <a:bodyPr/>
          <a:lstStyle/>
          <a:p>
            <a:r>
              <a:rPr lang="en-US" dirty="0"/>
              <a:t>Equation: </a:t>
            </a:r>
          </a:p>
        </p:txBody>
      </p:sp>
      <p:sp>
        <p:nvSpPr>
          <p:cNvPr id="4" name="Footer Placeholder 3">
            <a:extLst>
              <a:ext uri="{FF2B5EF4-FFF2-40B4-BE49-F238E27FC236}">
                <a16:creationId xmlns:a16="http://schemas.microsoft.com/office/drawing/2014/main" id="{0413D4B1-E652-46FA-B5E6-D22F281649CD}"/>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9ADA1B65-8235-4FC6-9F23-AB01B809B271}"/>
              </a:ext>
            </a:extLst>
          </p:cNvPr>
          <p:cNvSpPr>
            <a:spLocks noGrp="1"/>
          </p:cNvSpPr>
          <p:nvPr>
            <p:ph type="sldNum" sz="quarter" idx="12"/>
          </p:nvPr>
        </p:nvSpPr>
        <p:spPr/>
        <p:txBody>
          <a:bodyPr/>
          <a:lstStyle/>
          <a:p>
            <a:fld id="{52E9C158-AEF1-41A2-A6CE-6F0BAB305EFD}" type="slidenum">
              <a:rPr lang="en-US" altLang="en-US" smtClean="0"/>
              <a:pPr/>
              <a:t>59</a:t>
            </a:fld>
            <a:endParaRPr lang="en-US" altLang="en-US"/>
          </a:p>
        </p:txBody>
      </p:sp>
      <p:pic>
        <p:nvPicPr>
          <p:cNvPr id="7" name="Picture 6" descr="Chart&#10;&#10;Description automatically generated">
            <a:extLst>
              <a:ext uri="{FF2B5EF4-FFF2-40B4-BE49-F238E27FC236}">
                <a16:creationId xmlns:a16="http://schemas.microsoft.com/office/drawing/2014/main" id="{FB748B6F-92B0-43EA-B006-3D97CC9BD817}"/>
              </a:ext>
            </a:extLst>
          </p:cNvPr>
          <p:cNvPicPr>
            <a:picLocks noChangeAspect="1"/>
          </p:cNvPicPr>
          <p:nvPr/>
        </p:nvPicPr>
        <p:blipFill>
          <a:blip r:embed="rId2"/>
          <a:stretch>
            <a:fillRect/>
          </a:stretch>
        </p:blipFill>
        <p:spPr>
          <a:xfrm>
            <a:off x="3331397" y="1804322"/>
            <a:ext cx="6084456" cy="5053678"/>
          </a:xfrm>
          <a:prstGeom prst="rect">
            <a:avLst/>
          </a:prstGeom>
        </p:spPr>
      </p:pic>
      <p:pic>
        <p:nvPicPr>
          <p:cNvPr id="9" name="Picture 8">
            <a:extLst>
              <a:ext uri="{FF2B5EF4-FFF2-40B4-BE49-F238E27FC236}">
                <a16:creationId xmlns:a16="http://schemas.microsoft.com/office/drawing/2014/main" id="{4451E370-FCBA-465E-BEC0-ACB31CDF5CA6}"/>
              </a:ext>
            </a:extLst>
          </p:cNvPr>
          <p:cNvPicPr>
            <a:picLocks noChangeAspect="1"/>
          </p:cNvPicPr>
          <p:nvPr/>
        </p:nvPicPr>
        <p:blipFill>
          <a:blip r:embed="rId3"/>
          <a:stretch>
            <a:fillRect/>
          </a:stretch>
        </p:blipFill>
        <p:spPr>
          <a:xfrm>
            <a:off x="2374558" y="103664"/>
            <a:ext cx="6629400" cy="1533525"/>
          </a:xfrm>
          <a:prstGeom prst="rect">
            <a:avLst/>
          </a:prstGeom>
          <a:effectLst>
            <a:glow rad="63500">
              <a:schemeClr val="accent6">
                <a:satMod val="175000"/>
                <a:alpha val="40000"/>
              </a:schemeClr>
            </a:glow>
          </a:effectLst>
        </p:spPr>
      </p:pic>
      <p:sp>
        <p:nvSpPr>
          <p:cNvPr id="10" name="Arrow: Right 9">
            <a:extLst>
              <a:ext uri="{FF2B5EF4-FFF2-40B4-BE49-F238E27FC236}">
                <a16:creationId xmlns:a16="http://schemas.microsoft.com/office/drawing/2014/main" id="{E98FD5E3-98E3-4621-8820-F223292293DE}"/>
              </a:ext>
            </a:extLst>
          </p:cNvPr>
          <p:cNvSpPr/>
          <p:nvPr/>
        </p:nvSpPr>
        <p:spPr>
          <a:xfrm rot="1729884">
            <a:off x="3054014" y="2131057"/>
            <a:ext cx="554765" cy="57092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37FECD-D52B-4DD0-9A9D-53BB4B717D97}"/>
              </a:ext>
            </a:extLst>
          </p:cNvPr>
          <p:cNvSpPr>
            <a:spLocks noGrp="1"/>
          </p:cNvSpPr>
          <p:nvPr>
            <p:ph idx="1"/>
          </p:nvPr>
        </p:nvSpPr>
        <p:spPr>
          <a:xfrm>
            <a:off x="140042" y="1573427"/>
            <a:ext cx="3443417" cy="4239204"/>
          </a:xfrm>
        </p:spPr>
        <p:txBody>
          <a:bodyPr/>
          <a:lstStyle/>
          <a:p>
            <a:r>
              <a:rPr lang="en-US" dirty="0">
                <a:solidFill>
                  <a:srgbClr val="051BF1"/>
                </a:solidFill>
              </a:rPr>
              <a:t>(1</a:t>
            </a:r>
            <a:r>
              <a:rPr lang="en-US" baseline="30000" dirty="0">
                <a:solidFill>
                  <a:srgbClr val="051BF1"/>
                </a:solidFill>
              </a:rPr>
              <a:t>st</a:t>
            </a:r>
            <a:r>
              <a:rPr lang="en-US" dirty="0">
                <a:solidFill>
                  <a:srgbClr val="051BF1"/>
                </a:solidFill>
              </a:rPr>
              <a:t>) Cooling term </a:t>
            </a:r>
            <a:r>
              <a:rPr lang="en-US" dirty="0"/>
              <a:t>~ (</a:t>
            </a:r>
            <a:r>
              <a:rPr lang="en-US" dirty="0" err="1"/>
              <a:t>dE</a:t>
            </a:r>
            <a:r>
              <a:rPr lang="en-US" dirty="0"/>
              <a:t>/ds) – larger the better</a:t>
            </a:r>
          </a:p>
          <a:p>
            <a:r>
              <a:rPr lang="en-US" dirty="0">
                <a:solidFill>
                  <a:srgbClr val="C00000"/>
                </a:solidFill>
              </a:rPr>
              <a:t>(2</a:t>
            </a:r>
            <a:r>
              <a:rPr lang="en-US" baseline="30000" dirty="0">
                <a:solidFill>
                  <a:srgbClr val="C00000"/>
                </a:solidFill>
              </a:rPr>
              <a:t>nd</a:t>
            </a:r>
            <a:r>
              <a:rPr lang="en-US" dirty="0">
                <a:solidFill>
                  <a:srgbClr val="C00000"/>
                </a:solidFill>
              </a:rPr>
              <a:t>) Heating/ scattering term </a:t>
            </a:r>
            <a:r>
              <a:rPr lang="en-US" dirty="0"/>
              <a:t>~ beta-function at the absorber and </a:t>
            </a:r>
            <a:r>
              <a:rPr lang="en-US" i="1" dirty="0"/>
              <a:t>1/</a:t>
            </a:r>
            <a:r>
              <a:rPr lang="en-US" i="1" dirty="0">
                <a:effectLst>
                  <a:outerShdw blurRad="38100" dist="38100" dir="2700000" algn="tl">
                    <a:srgbClr val="000000">
                      <a:alpha val="43137"/>
                    </a:srgbClr>
                  </a:outerShdw>
                </a:effectLst>
              </a:rPr>
              <a:t>radiation length </a:t>
            </a:r>
            <a:r>
              <a:rPr lang="en-US" dirty="0"/>
              <a:t>of the material </a:t>
            </a:r>
            <a:r>
              <a:rPr lang="en-US" dirty="0">
                <a:solidFill>
                  <a:srgbClr val="000000"/>
                </a:solidFill>
              </a:rPr>
              <a:t>(a low-Z preferred,  </a:t>
            </a:r>
            <a:r>
              <a:rPr lang="en-US" i="1" dirty="0">
                <a:solidFill>
                  <a:srgbClr val="000000"/>
                </a:solidFill>
              </a:rPr>
              <a:t>Liquid Hydrogen, Li, </a:t>
            </a:r>
            <a:r>
              <a:rPr lang="en-US" i="1" dirty="0" err="1">
                <a:solidFill>
                  <a:srgbClr val="000000"/>
                </a:solidFill>
              </a:rPr>
              <a:t>LiH</a:t>
            </a:r>
            <a:r>
              <a:rPr lang="en-US" i="1" dirty="0">
                <a:solidFill>
                  <a:srgbClr val="000000"/>
                </a:solidFill>
              </a:rPr>
              <a:t>, Be</a:t>
            </a:r>
            <a:r>
              <a:rPr lang="en-US" dirty="0">
                <a:solidFill>
                  <a:srgbClr val="000000"/>
                </a:solidFill>
              </a:rPr>
              <a:t>)</a:t>
            </a:r>
          </a:p>
          <a:p>
            <a:r>
              <a:rPr lang="en-US" dirty="0"/>
              <a:t>Energy of muons</a:t>
            </a:r>
          </a:p>
        </p:txBody>
      </p:sp>
    </p:spTree>
    <p:extLst>
      <p:ext uri="{BB962C8B-B14F-4D97-AF65-F5344CB8AC3E}">
        <p14:creationId xmlns:p14="http://schemas.microsoft.com/office/powerpoint/2010/main" val="3112078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5047C-2825-5BBA-418B-C6CFC8191D8F}"/>
              </a:ext>
            </a:extLst>
          </p:cNvPr>
          <p:cNvSpPr>
            <a:spLocks noGrp="1"/>
          </p:cNvSpPr>
          <p:nvPr>
            <p:ph type="title"/>
          </p:nvPr>
        </p:nvSpPr>
        <p:spPr/>
        <p:txBody>
          <a:bodyPr/>
          <a:lstStyle/>
          <a:p>
            <a:r>
              <a:rPr lang="en-US" dirty="0"/>
              <a:t>Acceleration by the Fields of Gravity</a:t>
            </a:r>
          </a:p>
        </p:txBody>
      </p:sp>
      <p:pic>
        <p:nvPicPr>
          <p:cNvPr id="7" name="Content Placeholder 6" descr="A bright light in space&#10;&#10;AI-generated content may be incorrect.">
            <a:extLst>
              <a:ext uri="{FF2B5EF4-FFF2-40B4-BE49-F238E27FC236}">
                <a16:creationId xmlns:a16="http://schemas.microsoft.com/office/drawing/2014/main" id="{0034BDA8-CD47-0009-00DB-E4F0960DF466}"/>
              </a:ext>
            </a:extLst>
          </p:cNvPr>
          <p:cNvPicPr>
            <a:picLocks noGrp="1" noChangeAspect="1"/>
          </p:cNvPicPr>
          <p:nvPr>
            <p:ph idx="1"/>
          </p:nvPr>
        </p:nvPicPr>
        <p:blipFill>
          <a:blip r:embed="rId2"/>
          <a:stretch>
            <a:fillRect/>
          </a:stretch>
        </p:blipFill>
        <p:spPr>
          <a:xfrm>
            <a:off x="0" y="904168"/>
            <a:ext cx="9152075" cy="5953831"/>
          </a:xfrm>
        </p:spPr>
      </p:pic>
      <p:sp>
        <p:nvSpPr>
          <p:cNvPr id="5" name="Slide Number Placeholder 4">
            <a:extLst>
              <a:ext uri="{FF2B5EF4-FFF2-40B4-BE49-F238E27FC236}">
                <a16:creationId xmlns:a16="http://schemas.microsoft.com/office/drawing/2014/main" id="{5D879870-5DEA-E6B7-E40B-98F67C38B965}"/>
              </a:ext>
            </a:extLst>
          </p:cNvPr>
          <p:cNvSpPr>
            <a:spLocks noGrp="1"/>
          </p:cNvSpPr>
          <p:nvPr>
            <p:ph type="sldNum" sz="quarter" idx="12"/>
          </p:nvPr>
        </p:nvSpPr>
        <p:spPr/>
        <p:txBody>
          <a:bodyPr/>
          <a:lstStyle/>
          <a:p>
            <a:fld id="{52E9C158-AEF1-41A2-A6CE-6F0BAB305EFD}" type="slidenum">
              <a:rPr lang="en-US" altLang="en-US" smtClean="0"/>
              <a:pPr/>
              <a:t>6</a:t>
            </a:fld>
            <a:endParaRPr lang="en-US" altLang="en-US"/>
          </a:p>
        </p:txBody>
      </p:sp>
      <p:pic>
        <p:nvPicPr>
          <p:cNvPr id="9" name="Picture 8">
            <a:extLst>
              <a:ext uri="{FF2B5EF4-FFF2-40B4-BE49-F238E27FC236}">
                <a16:creationId xmlns:a16="http://schemas.microsoft.com/office/drawing/2014/main" id="{6202332F-75A6-D2D4-156C-23383D2F3870}"/>
              </a:ext>
            </a:extLst>
          </p:cNvPr>
          <p:cNvPicPr>
            <a:picLocks noChangeAspect="1"/>
          </p:cNvPicPr>
          <p:nvPr/>
        </p:nvPicPr>
        <p:blipFill>
          <a:blip r:embed="rId3"/>
          <a:stretch>
            <a:fillRect/>
          </a:stretch>
        </p:blipFill>
        <p:spPr>
          <a:xfrm>
            <a:off x="121019" y="1008306"/>
            <a:ext cx="5047779" cy="1799440"/>
          </a:xfrm>
          <a:prstGeom prst="rect">
            <a:avLst/>
          </a:prstGeom>
        </p:spPr>
      </p:pic>
      <p:sp>
        <p:nvSpPr>
          <p:cNvPr id="11" name="TextBox 10">
            <a:extLst>
              <a:ext uri="{FF2B5EF4-FFF2-40B4-BE49-F238E27FC236}">
                <a16:creationId xmlns:a16="http://schemas.microsoft.com/office/drawing/2014/main" id="{30AFA876-46E0-1271-E16A-4FB88310691C}"/>
              </a:ext>
            </a:extLst>
          </p:cNvPr>
          <p:cNvSpPr txBox="1"/>
          <p:nvPr/>
        </p:nvSpPr>
        <p:spPr>
          <a:xfrm>
            <a:off x="676275" y="5102835"/>
            <a:ext cx="8435452" cy="1569660"/>
          </a:xfrm>
          <a:prstGeom prst="rect">
            <a:avLst/>
          </a:prstGeom>
          <a:noFill/>
        </p:spPr>
        <p:txBody>
          <a:bodyPr wrap="square">
            <a:spAutoFit/>
          </a:bodyPr>
          <a:lstStyle/>
          <a:p>
            <a:r>
              <a:rPr lang="en-US" dirty="0">
                <a:solidFill>
                  <a:srgbClr val="FFFF00"/>
                </a:solidFill>
                <a:effectLst>
                  <a:outerShdw blurRad="38100" dist="38100" dir="2700000" algn="tl">
                    <a:srgbClr val="000000">
                      <a:alpha val="43137"/>
                    </a:srgbClr>
                  </a:outerShdw>
                </a:effectLst>
              </a:rPr>
              <a:t>		…collisions between particles free falling from infinity and a disk of material plunging off the retrograde innermost stable circular orbit of a near-extremal Kerr black hole… </a:t>
            </a:r>
            <a:r>
              <a:rPr lang="en-US" dirty="0">
                <a:solidFill>
                  <a:srgbClr val="FFFF00"/>
                </a:solidFill>
                <a:effectLst>
                  <a:outerShdw blurRad="38100" dist="38100" dir="2700000" algn="tl">
                    <a:srgbClr val="000000">
                      <a:alpha val="43137"/>
                    </a:srgbClr>
                  </a:outerShdw>
                </a:effectLst>
                <a:sym typeface="Wingdings" panose="05000000000000000000" pitchFamily="2" charset="2"/>
              </a:rPr>
              <a:t> result in rest-frame </a:t>
            </a:r>
            <a:r>
              <a:rPr lang="en-US" b="1" dirty="0">
                <a:solidFill>
                  <a:srgbClr val="FFFF00"/>
                </a:solidFill>
                <a:effectLst>
                  <a:outerShdw blurRad="38100" dist="38100" dir="2700000" algn="tl">
                    <a:srgbClr val="000000">
                      <a:alpha val="43137"/>
                    </a:srgbClr>
                  </a:outerShdw>
                </a:effectLst>
                <a:sym typeface="Wingdings" panose="05000000000000000000" pitchFamily="2" charset="2"/>
              </a:rPr>
              <a:t>energies at the level of 1 to 100’s of TeV </a:t>
            </a:r>
            <a:r>
              <a:rPr lang="en-US" dirty="0">
                <a:solidFill>
                  <a:srgbClr val="FFFF00"/>
                </a:solidFill>
                <a:effectLst>
                  <a:outerShdw blurRad="38100" dist="38100" dir="2700000" algn="tl">
                    <a:srgbClr val="000000">
                      <a:alpha val="43137"/>
                    </a:srgbClr>
                  </a:outerShdw>
                </a:effectLst>
                <a:sym typeface="Wingdings" panose="05000000000000000000" pitchFamily="2" charset="2"/>
              </a:rPr>
              <a:t>(or more). </a:t>
            </a:r>
            <a:endParaRPr lang="en-US" dirty="0">
              <a:solidFill>
                <a:srgbClr val="FFFF00"/>
              </a:solidFill>
              <a:effectLst>
                <a:outerShdw blurRad="38100" dist="38100" dir="2700000" algn="tl">
                  <a:srgbClr val="000000">
                    <a:alpha val="43137"/>
                  </a:srgbClr>
                </a:outerShdw>
              </a:effectLst>
            </a:endParaRPr>
          </a:p>
        </p:txBody>
      </p:sp>
      <p:sp>
        <p:nvSpPr>
          <p:cNvPr id="12" name="Footer Placeholder 11">
            <a:extLst>
              <a:ext uri="{FF2B5EF4-FFF2-40B4-BE49-F238E27FC236}">
                <a16:creationId xmlns:a16="http://schemas.microsoft.com/office/drawing/2014/main" id="{0526A3F9-E375-03D5-8929-2A99FE363977}"/>
              </a:ext>
            </a:extLst>
          </p:cNvPr>
          <p:cNvSpPr>
            <a:spLocks noGrp="1"/>
          </p:cNvSpPr>
          <p:nvPr>
            <p:ph type="ftr" sz="quarter" idx="11"/>
          </p:nvPr>
        </p:nvSpPr>
        <p:spPr/>
        <p:txBody>
          <a:bodyPr/>
          <a:lstStyle/>
          <a:p>
            <a:pPr>
              <a:defRPr/>
            </a:pPr>
            <a:r>
              <a:rPr lang="en-US" b="1"/>
              <a:t>MuColl'25 | Colliders VS1</a:t>
            </a:r>
            <a:endParaRPr lang="en-US" b="1" dirty="0"/>
          </a:p>
        </p:txBody>
      </p:sp>
    </p:spTree>
    <p:extLst>
      <p:ext uri="{BB962C8B-B14F-4D97-AF65-F5344CB8AC3E}">
        <p14:creationId xmlns:p14="http://schemas.microsoft.com/office/powerpoint/2010/main" val="14679056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68883-B5CC-4C47-941F-E06DA228657A}"/>
              </a:ext>
            </a:extLst>
          </p:cNvPr>
          <p:cNvSpPr>
            <a:spLocks noGrp="1"/>
          </p:cNvSpPr>
          <p:nvPr>
            <p:ph type="title"/>
          </p:nvPr>
        </p:nvSpPr>
        <p:spPr/>
        <p:txBody>
          <a:bodyPr/>
          <a:lstStyle/>
          <a:p>
            <a:r>
              <a:rPr lang="en-US" dirty="0"/>
              <a:t>Longitudinal </a:t>
            </a:r>
            <a:r>
              <a:rPr lang="en-US" dirty="0" err="1"/>
              <a:t>DoF</a:t>
            </a:r>
            <a:r>
              <a:rPr lang="en-US" dirty="0"/>
              <a:t>: rms E spread</a:t>
            </a:r>
          </a:p>
        </p:txBody>
      </p:sp>
      <p:sp>
        <p:nvSpPr>
          <p:cNvPr id="4" name="Footer Placeholder 3">
            <a:extLst>
              <a:ext uri="{FF2B5EF4-FFF2-40B4-BE49-F238E27FC236}">
                <a16:creationId xmlns:a16="http://schemas.microsoft.com/office/drawing/2014/main" id="{5466E42F-6CF4-46F0-AC46-69C5CC692232}"/>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ACB60852-89D1-4B42-9E6E-446F11EA16C0}"/>
              </a:ext>
            </a:extLst>
          </p:cNvPr>
          <p:cNvSpPr>
            <a:spLocks noGrp="1"/>
          </p:cNvSpPr>
          <p:nvPr>
            <p:ph type="sldNum" sz="quarter" idx="12"/>
          </p:nvPr>
        </p:nvSpPr>
        <p:spPr/>
        <p:txBody>
          <a:bodyPr/>
          <a:lstStyle/>
          <a:p>
            <a:fld id="{52E9C158-AEF1-41A2-A6CE-6F0BAB305EFD}" type="slidenum">
              <a:rPr lang="en-US" altLang="en-US" smtClean="0"/>
              <a:pPr/>
              <a:t>60</a:t>
            </a:fld>
            <a:endParaRPr lang="en-US" altLang="en-US"/>
          </a:p>
        </p:txBody>
      </p:sp>
      <p:pic>
        <p:nvPicPr>
          <p:cNvPr id="7" name="Picture 6">
            <a:extLst>
              <a:ext uri="{FF2B5EF4-FFF2-40B4-BE49-F238E27FC236}">
                <a16:creationId xmlns:a16="http://schemas.microsoft.com/office/drawing/2014/main" id="{733CAD05-0D7B-4AFF-8FE0-5083D081F95E}"/>
              </a:ext>
            </a:extLst>
          </p:cNvPr>
          <p:cNvPicPr>
            <a:picLocks noChangeAspect="1"/>
          </p:cNvPicPr>
          <p:nvPr/>
        </p:nvPicPr>
        <p:blipFill>
          <a:blip r:embed="rId2"/>
          <a:stretch>
            <a:fillRect/>
          </a:stretch>
        </p:blipFill>
        <p:spPr>
          <a:xfrm>
            <a:off x="32147" y="1237861"/>
            <a:ext cx="9144000" cy="1469001"/>
          </a:xfrm>
          <a:prstGeom prst="rect">
            <a:avLst/>
          </a:prstGeom>
        </p:spPr>
      </p:pic>
      <p:sp>
        <p:nvSpPr>
          <p:cNvPr id="8" name="TextBox 7">
            <a:extLst>
              <a:ext uri="{FF2B5EF4-FFF2-40B4-BE49-F238E27FC236}">
                <a16:creationId xmlns:a16="http://schemas.microsoft.com/office/drawing/2014/main" id="{D121AF2E-B1E7-40C0-95F8-B5703B991E27}"/>
              </a:ext>
            </a:extLst>
          </p:cNvPr>
          <p:cNvSpPr txBox="1"/>
          <p:nvPr/>
        </p:nvSpPr>
        <p:spPr>
          <a:xfrm>
            <a:off x="5764229" y="778362"/>
            <a:ext cx="3379771" cy="830997"/>
          </a:xfrm>
          <a:prstGeom prst="rect">
            <a:avLst/>
          </a:prstGeom>
          <a:noFill/>
        </p:spPr>
        <p:txBody>
          <a:bodyPr wrap="none" rtlCol="0">
            <a:spAutoFit/>
          </a:bodyPr>
          <a:lstStyle/>
          <a:p>
            <a:pPr algn="ctr"/>
            <a:r>
              <a:rPr lang="en-US" dirty="0">
                <a:solidFill>
                  <a:srgbClr val="C00000"/>
                </a:solidFill>
              </a:rPr>
              <a:t>fluctuations of ionization </a:t>
            </a:r>
          </a:p>
          <a:p>
            <a:pPr algn="ctr"/>
            <a:r>
              <a:rPr lang="en-US" dirty="0">
                <a:solidFill>
                  <a:srgbClr val="C00000"/>
                </a:solidFill>
              </a:rPr>
              <a:t>energy losses</a:t>
            </a:r>
          </a:p>
        </p:txBody>
      </p:sp>
      <p:sp>
        <p:nvSpPr>
          <p:cNvPr id="9" name="TextBox 8">
            <a:extLst>
              <a:ext uri="{FF2B5EF4-FFF2-40B4-BE49-F238E27FC236}">
                <a16:creationId xmlns:a16="http://schemas.microsoft.com/office/drawing/2014/main" id="{D1653888-D864-4675-8A60-CCFDC5132E42}"/>
              </a:ext>
            </a:extLst>
          </p:cNvPr>
          <p:cNvSpPr txBox="1"/>
          <p:nvPr/>
        </p:nvSpPr>
        <p:spPr>
          <a:xfrm>
            <a:off x="2919052" y="851182"/>
            <a:ext cx="1757725" cy="461665"/>
          </a:xfrm>
          <a:prstGeom prst="rect">
            <a:avLst/>
          </a:prstGeom>
          <a:noFill/>
        </p:spPr>
        <p:txBody>
          <a:bodyPr wrap="none" rtlCol="0">
            <a:spAutoFit/>
          </a:bodyPr>
          <a:lstStyle/>
          <a:p>
            <a:pPr algn="ctr"/>
            <a:r>
              <a:rPr lang="en-US" dirty="0"/>
              <a:t>cooling term</a:t>
            </a:r>
          </a:p>
        </p:txBody>
      </p:sp>
      <p:pic>
        <p:nvPicPr>
          <p:cNvPr id="11" name="Picture 10">
            <a:extLst>
              <a:ext uri="{FF2B5EF4-FFF2-40B4-BE49-F238E27FC236}">
                <a16:creationId xmlns:a16="http://schemas.microsoft.com/office/drawing/2014/main" id="{5B775308-A0C5-433C-AB76-4CA7ACA1688B}"/>
              </a:ext>
            </a:extLst>
          </p:cNvPr>
          <p:cNvPicPr>
            <a:picLocks noChangeAspect="1"/>
          </p:cNvPicPr>
          <p:nvPr/>
        </p:nvPicPr>
        <p:blipFill>
          <a:blip r:embed="rId3"/>
          <a:stretch>
            <a:fillRect/>
          </a:stretch>
        </p:blipFill>
        <p:spPr>
          <a:xfrm>
            <a:off x="1631117" y="4018219"/>
            <a:ext cx="7449950" cy="1155389"/>
          </a:xfrm>
          <a:prstGeom prst="rect">
            <a:avLst/>
          </a:prstGeom>
        </p:spPr>
      </p:pic>
      <p:sp>
        <p:nvSpPr>
          <p:cNvPr id="3" name="Content Placeholder 2">
            <a:extLst>
              <a:ext uri="{FF2B5EF4-FFF2-40B4-BE49-F238E27FC236}">
                <a16:creationId xmlns:a16="http://schemas.microsoft.com/office/drawing/2014/main" id="{CD1A1ACD-5B0B-43A2-AA43-B809EE9886F1}"/>
              </a:ext>
            </a:extLst>
          </p:cNvPr>
          <p:cNvSpPr>
            <a:spLocks noGrp="1"/>
          </p:cNvSpPr>
          <p:nvPr>
            <p:ph idx="1"/>
          </p:nvPr>
        </p:nvSpPr>
        <p:spPr>
          <a:xfrm>
            <a:off x="75501" y="2624204"/>
            <a:ext cx="8985986" cy="2496881"/>
          </a:xfrm>
        </p:spPr>
        <p:txBody>
          <a:bodyPr/>
          <a:lstStyle/>
          <a:p>
            <a:pPr algn="l"/>
            <a:r>
              <a:rPr lang="en-US" sz="1800" b="0" i="0" u="none" strike="noStrike" baseline="0" dirty="0">
                <a:latin typeface="CMR12"/>
              </a:rPr>
              <a:t>Cooling requires that </a:t>
            </a:r>
            <a:r>
              <a:rPr lang="en-US" sz="1800" b="0" i="0" u="none" strike="noStrike" baseline="0" dirty="0">
                <a:latin typeface="CMMI8"/>
              </a:rPr>
              <a:t>d</a:t>
            </a:r>
            <a:r>
              <a:rPr lang="en-US" sz="1800" b="0" i="0" u="none" strike="noStrike" baseline="0" dirty="0">
                <a:latin typeface="CMR8"/>
              </a:rPr>
              <a:t>(</a:t>
            </a:r>
            <a:r>
              <a:rPr lang="en-US" sz="1800" b="0" i="0" u="none" strike="noStrike" baseline="0" dirty="0" err="1">
                <a:latin typeface="CMMI8"/>
              </a:rPr>
              <a:t>dE</a:t>
            </a:r>
            <a:r>
              <a:rPr lang="en-US" sz="1800" b="0" i="0" u="none" strike="noStrike" baseline="0" dirty="0" err="1">
                <a:latin typeface="CMMI6"/>
              </a:rPr>
              <a:t>μ</a:t>
            </a:r>
            <a:r>
              <a:rPr lang="en-US" sz="1800" b="0" i="0" u="none" strike="noStrike" baseline="0" dirty="0">
                <a:latin typeface="CMMI8"/>
              </a:rPr>
              <a:t>/ds</a:t>
            </a:r>
            <a:r>
              <a:rPr lang="en-US" sz="1800" b="0" i="0" u="none" strike="noStrike" baseline="0" dirty="0">
                <a:latin typeface="CMR8"/>
              </a:rPr>
              <a:t>)/</a:t>
            </a:r>
            <a:r>
              <a:rPr lang="en-US" sz="1800" b="0" i="0" u="none" strike="noStrike" baseline="0" dirty="0" err="1">
                <a:latin typeface="CMMI8"/>
              </a:rPr>
              <a:t>dE</a:t>
            </a:r>
            <a:r>
              <a:rPr lang="el-GR" sz="1800" b="0" i="0" u="none" strike="noStrike" baseline="0" dirty="0">
                <a:latin typeface="CMMI6"/>
              </a:rPr>
              <a:t>μ</a:t>
            </a:r>
            <a:r>
              <a:rPr lang="en-US" sz="1800" b="0" i="0" u="none" strike="noStrike" baseline="0" dirty="0">
                <a:latin typeface="CMMI6"/>
              </a:rPr>
              <a:t> </a:t>
            </a:r>
            <a:r>
              <a:rPr lang="en-US" sz="1800" b="0" i="0" u="none" strike="noStrike" baseline="0" dirty="0">
                <a:latin typeface="CMMI12"/>
              </a:rPr>
              <a:t>&gt; </a:t>
            </a:r>
            <a:r>
              <a:rPr lang="en-US" sz="1800" b="0" i="0" u="none" strike="noStrike" baseline="0" dirty="0">
                <a:latin typeface="CMR12"/>
              </a:rPr>
              <a:t>0</a:t>
            </a:r>
            <a:r>
              <a:rPr lang="en-US" sz="1800" b="0" i="0" u="none" strike="noStrike" baseline="0" dirty="0">
                <a:latin typeface="CMMI12"/>
              </a:rPr>
              <a:t>. </a:t>
            </a:r>
            <a:r>
              <a:rPr lang="en-US" sz="1800" b="0" i="0" u="none" strike="noStrike" baseline="0" dirty="0">
                <a:latin typeface="CMR12"/>
              </a:rPr>
              <a:t>But at energies below about 200 MeV, the energy loss function for muons, </a:t>
            </a:r>
            <a:r>
              <a:rPr lang="en-US" sz="1800" b="0" i="0" u="none" strike="noStrike" baseline="0" dirty="0" err="1">
                <a:latin typeface="CMMI12"/>
              </a:rPr>
              <a:t>dE</a:t>
            </a:r>
            <a:r>
              <a:rPr lang="en-US" sz="1800" b="0" i="0" u="none" strike="noStrike" baseline="0" dirty="0" err="1">
                <a:latin typeface="CMMI8"/>
              </a:rPr>
              <a:t>μ</a:t>
            </a:r>
            <a:r>
              <a:rPr lang="en-US" sz="1800" b="0" i="0" u="none" strike="noStrike" baseline="0" dirty="0">
                <a:latin typeface="CMMI12"/>
              </a:rPr>
              <a:t>/ds</a:t>
            </a:r>
            <a:r>
              <a:rPr lang="en-US" sz="1800" b="0" i="0" u="none" strike="noStrike" baseline="0" dirty="0">
                <a:latin typeface="CMR12"/>
              </a:rPr>
              <a:t>, is decreasing with energy and there is thus heating of the beam. Above 400 MeV the energy loss function increases gently, thus giving some cooling, though not sufficient for fast cooling</a:t>
            </a:r>
            <a:r>
              <a:rPr lang="en-US" sz="1800" dirty="0">
                <a:latin typeface="CMR12"/>
              </a:rPr>
              <a:t> </a:t>
            </a:r>
            <a:r>
              <a:rPr lang="en-US" sz="1800" b="0" i="0" u="none" strike="noStrike" baseline="0" dirty="0">
                <a:latin typeface="CMR12"/>
              </a:rPr>
              <a:t>application (see previous slide).</a:t>
            </a:r>
          </a:p>
          <a:p>
            <a:pPr algn="l"/>
            <a:r>
              <a:rPr lang="en-US" sz="1800" dirty="0">
                <a:latin typeface="CMR12"/>
              </a:rPr>
              <a:t>The “struggling” term </a:t>
            </a:r>
          </a:p>
          <a:p>
            <a:pPr algn="l"/>
            <a:endParaRPr lang="en-US" sz="1800" b="0" i="0" u="none" strike="noStrike" baseline="0" dirty="0">
              <a:latin typeface="CMR12"/>
            </a:endParaRPr>
          </a:p>
          <a:p>
            <a:pPr algn="l"/>
            <a:endParaRPr lang="en-US" sz="1800" dirty="0">
              <a:latin typeface="CMR12"/>
            </a:endParaRPr>
          </a:p>
          <a:p>
            <a:pPr algn="l"/>
            <a:endParaRPr lang="en-US" sz="1800" b="0" i="0" u="none" strike="noStrike" baseline="0" dirty="0">
              <a:latin typeface="CMR12"/>
            </a:endParaRPr>
          </a:p>
          <a:p>
            <a:pPr marL="0" indent="0" algn="l">
              <a:buNone/>
            </a:pPr>
            <a:r>
              <a:rPr lang="en-US" sz="1800" b="0" i="0" u="none" strike="noStrike" baseline="0" dirty="0">
                <a:latin typeface="CMR12"/>
              </a:rPr>
              <a:t>increases as </a:t>
            </a:r>
            <a:r>
              <a:rPr lang="en-US" sz="1800" b="0" i="0" u="none" strike="noStrike" baseline="0" dirty="0">
                <a:latin typeface="CMMI12"/>
              </a:rPr>
              <a:t>γ^</a:t>
            </a:r>
            <a:r>
              <a:rPr lang="en-US" sz="1800" b="0" i="0" u="none" strike="noStrike" baseline="0" dirty="0">
                <a:latin typeface="CMR8"/>
              </a:rPr>
              <a:t>2</a:t>
            </a:r>
            <a:r>
              <a:rPr lang="en-US" sz="1800" b="0" i="0" u="none" strike="noStrike" baseline="0" dirty="0">
                <a:latin typeface="CMR12"/>
              </a:rPr>
              <a:t>, and the cooling system size scales as </a:t>
            </a:r>
            <a:r>
              <a:rPr lang="en-US" sz="1800" b="0" i="0" u="none" strike="noStrike" baseline="0" dirty="0">
                <a:latin typeface="CMMI12"/>
              </a:rPr>
              <a:t>γ</a:t>
            </a:r>
            <a:r>
              <a:rPr lang="en-US" sz="1800" dirty="0">
                <a:latin typeface="CMR12"/>
              </a:rPr>
              <a:t> </a:t>
            </a:r>
            <a:r>
              <a:rPr lang="en-US" sz="1800" dirty="0">
                <a:latin typeface="CMR12"/>
                <a:sym typeface="Wingdings" panose="05000000000000000000" pitchFamily="2" charset="2"/>
              </a:rPr>
              <a:t></a:t>
            </a:r>
            <a:r>
              <a:rPr lang="en-US" sz="1800" b="0" i="0" u="none" strike="noStrike" baseline="0" dirty="0">
                <a:latin typeface="CMR12"/>
              </a:rPr>
              <a:t> cooling at low energies is desired.</a:t>
            </a:r>
          </a:p>
          <a:p>
            <a:pPr algn="l"/>
            <a:r>
              <a:rPr lang="en-US" sz="1800" b="0" i="0" u="none" strike="noStrike" baseline="0" dirty="0">
                <a:latin typeface="CMR12"/>
              </a:rPr>
              <a:t>Energy spread can also be reduced by artificially increasing </a:t>
            </a:r>
            <a:r>
              <a:rPr lang="en-US" sz="1800" b="0" i="0" u="none" strike="noStrike" baseline="0" dirty="0">
                <a:latin typeface="CMMI8"/>
              </a:rPr>
              <a:t>d</a:t>
            </a:r>
            <a:r>
              <a:rPr lang="en-US" sz="1800" b="0" i="0" u="none" strike="noStrike" baseline="0" dirty="0">
                <a:latin typeface="CMR8"/>
              </a:rPr>
              <a:t>(</a:t>
            </a:r>
            <a:r>
              <a:rPr lang="en-US" sz="1800" b="0" i="0" u="none" strike="noStrike" baseline="0" dirty="0" err="1">
                <a:latin typeface="CMMI8"/>
              </a:rPr>
              <a:t>dE</a:t>
            </a:r>
            <a:r>
              <a:rPr lang="en-US" sz="1800" b="0" i="0" u="none" strike="noStrike" baseline="0" dirty="0" err="1">
                <a:latin typeface="CMMI6"/>
              </a:rPr>
              <a:t>μ</a:t>
            </a:r>
            <a:r>
              <a:rPr lang="en-US" sz="1800" b="0" i="0" u="none" strike="noStrike" baseline="0" dirty="0">
                <a:latin typeface="CMMI8"/>
              </a:rPr>
              <a:t>/ds</a:t>
            </a:r>
            <a:r>
              <a:rPr lang="en-US" sz="1800" b="0" i="0" u="none" strike="noStrike" baseline="0" dirty="0">
                <a:latin typeface="CMR8"/>
              </a:rPr>
              <a:t>)/</a:t>
            </a:r>
            <a:r>
              <a:rPr lang="en-US" sz="1800" b="0" i="0" u="none" strike="noStrike" baseline="0" dirty="0" err="1">
                <a:latin typeface="CMMI8"/>
              </a:rPr>
              <a:t>dE</a:t>
            </a:r>
            <a:r>
              <a:rPr lang="el-GR" sz="1800" b="0" i="0" u="none" strike="noStrike" baseline="0" dirty="0">
                <a:latin typeface="CMMI6"/>
              </a:rPr>
              <a:t>μ</a:t>
            </a:r>
            <a:r>
              <a:rPr lang="en-US" sz="1800" b="0" i="0" u="none" strike="noStrike" baseline="0" dirty="0">
                <a:latin typeface="CMMI6"/>
              </a:rPr>
              <a:t> </a:t>
            </a:r>
            <a:r>
              <a:rPr lang="en-US" sz="1800" b="0" i="0" u="none" strike="noStrike" baseline="0" dirty="0">
                <a:latin typeface="CMR12"/>
              </a:rPr>
              <a:t>by placing a transverse variation in absorber density or thickness at a location where</a:t>
            </a:r>
            <a:r>
              <a:rPr lang="en-US" sz="1800" dirty="0">
                <a:latin typeface="CMR12"/>
              </a:rPr>
              <a:t> </a:t>
            </a:r>
            <a:r>
              <a:rPr lang="en-US" sz="1800" b="0" i="0" u="none" strike="noStrike" baseline="0" dirty="0">
                <a:latin typeface="CMR12"/>
              </a:rPr>
              <a:t>position is energy dependent, i.e. where there is dispersion (= emittance exchange long</a:t>
            </a:r>
            <a:r>
              <a:rPr lang="en-US" sz="1800" b="0" i="0" u="none" strike="noStrike" baseline="0" dirty="0">
                <a:latin typeface="CMR12"/>
                <a:sym typeface="Wingdings" panose="05000000000000000000" pitchFamily="2" charset="2"/>
              </a:rPr>
              <a:t> transverse)</a:t>
            </a:r>
            <a:endParaRPr lang="en-US" sz="1800" dirty="0">
              <a:latin typeface="CMR12"/>
            </a:endParaRPr>
          </a:p>
          <a:p>
            <a:pPr algn="l"/>
            <a:endParaRPr lang="en-US" sz="1800" dirty="0">
              <a:latin typeface="CMR12"/>
            </a:endParaRPr>
          </a:p>
          <a:p>
            <a:pPr algn="l"/>
            <a:endParaRPr lang="en-US" dirty="0"/>
          </a:p>
        </p:txBody>
      </p:sp>
    </p:spTree>
    <p:extLst>
      <p:ext uri="{BB962C8B-B14F-4D97-AF65-F5344CB8AC3E}">
        <p14:creationId xmlns:p14="http://schemas.microsoft.com/office/powerpoint/2010/main" val="7880999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53ABC-D3A2-44D3-AC84-C1991410798C}"/>
              </a:ext>
            </a:extLst>
          </p:cNvPr>
          <p:cNvSpPr>
            <a:spLocks noGrp="1"/>
          </p:cNvSpPr>
          <p:nvPr>
            <p:ph type="title"/>
          </p:nvPr>
        </p:nvSpPr>
        <p:spPr/>
        <p:txBody>
          <a:bodyPr/>
          <a:lstStyle/>
          <a:p>
            <a:r>
              <a:rPr lang="en-US" sz="2600" dirty="0"/>
              <a:t>MICE: Muon Ionization Cooling Experiment = 1 “cell”</a:t>
            </a:r>
          </a:p>
        </p:txBody>
      </p:sp>
      <p:sp>
        <p:nvSpPr>
          <p:cNvPr id="5" name="Footer Placeholder 4">
            <a:extLst>
              <a:ext uri="{FF2B5EF4-FFF2-40B4-BE49-F238E27FC236}">
                <a16:creationId xmlns:a16="http://schemas.microsoft.com/office/drawing/2014/main" id="{E66968E9-DC5A-4079-BCE2-A9CAC4C83262}"/>
              </a:ext>
            </a:extLst>
          </p:cNvPr>
          <p:cNvSpPr>
            <a:spLocks noGrp="1"/>
          </p:cNvSpPr>
          <p:nvPr>
            <p:ph type="ftr" sz="quarter" idx="11"/>
          </p:nvPr>
        </p:nvSpPr>
        <p:spPr/>
        <p:txBody>
          <a:bodyPr/>
          <a:lstStyle/>
          <a:p>
            <a:pPr>
              <a:defRPr/>
            </a:pPr>
            <a:r>
              <a:rPr lang="en-US"/>
              <a:t>MuColl'25 | Colliders VS1</a:t>
            </a:r>
          </a:p>
        </p:txBody>
      </p:sp>
      <p:sp>
        <p:nvSpPr>
          <p:cNvPr id="6" name="Slide Number Placeholder 5">
            <a:extLst>
              <a:ext uri="{FF2B5EF4-FFF2-40B4-BE49-F238E27FC236}">
                <a16:creationId xmlns:a16="http://schemas.microsoft.com/office/drawing/2014/main" id="{E9200F34-EED5-4882-9DC0-7697CE82A1F9}"/>
              </a:ext>
            </a:extLst>
          </p:cNvPr>
          <p:cNvSpPr>
            <a:spLocks noGrp="1"/>
          </p:cNvSpPr>
          <p:nvPr>
            <p:ph type="sldNum" sz="quarter" idx="12"/>
          </p:nvPr>
        </p:nvSpPr>
        <p:spPr/>
        <p:txBody>
          <a:bodyPr/>
          <a:lstStyle/>
          <a:p>
            <a:fld id="{52E9C158-AEF1-41A2-A6CE-6F0BAB305EFD}" type="slidenum">
              <a:rPr lang="en-US" altLang="en-US" smtClean="0"/>
              <a:pPr/>
              <a:t>61</a:t>
            </a:fld>
            <a:endParaRPr lang="en-US" altLang="en-US"/>
          </a:p>
        </p:txBody>
      </p:sp>
      <p:pic>
        <p:nvPicPr>
          <p:cNvPr id="7" name="Content Placeholder 6">
            <a:extLst>
              <a:ext uri="{FF2B5EF4-FFF2-40B4-BE49-F238E27FC236}">
                <a16:creationId xmlns:a16="http://schemas.microsoft.com/office/drawing/2014/main" id="{43553428-8C2B-4582-9C6F-635EF78EE6F2}"/>
              </a:ext>
            </a:extLst>
          </p:cNvPr>
          <p:cNvPicPr>
            <a:picLocks noGrp="1" noChangeAspect="1"/>
          </p:cNvPicPr>
          <p:nvPr>
            <p:ph idx="1"/>
          </p:nvPr>
        </p:nvPicPr>
        <p:blipFill>
          <a:blip r:embed="rId2"/>
          <a:stretch>
            <a:fillRect/>
          </a:stretch>
        </p:blipFill>
        <p:spPr>
          <a:xfrm>
            <a:off x="322384" y="2566248"/>
            <a:ext cx="8672513" cy="3936430"/>
          </a:xfrm>
          <a:prstGeom prst="rect">
            <a:avLst/>
          </a:prstGeom>
        </p:spPr>
      </p:pic>
      <p:pic>
        <p:nvPicPr>
          <p:cNvPr id="9" name="Picture 8" descr="Diagram, engineering drawing&#10;&#10;Description automatically generated">
            <a:extLst>
              <a:ext uri="{FF2B5EF4-FFF2-40B4-BE49-F238E27FC236}">
                <a16:creationId xmlns:a16="http://schemas.microsoft.com/office/drawing/2014/main" id="{8956D971-9618-459A-B283-8E7C5884C56E}"/>
              </a:ext>
            </a:extLst>
          </p:cNvPr>
          <p:cNvPicPr>
            <a:picLocks noChangeAspect="1"/>
          </p:cNvPicPr>
          <p:nvPr/>
        </p:nvPicPr>
        <p:blipFill>
          <a:blip r:embed="rId3"/>
          <a:stretch>
            <a:fillRect/>
          </a:stretch>
        </p:blipFill>
        <p:spPr>
          <a:xfrm>
            <a:off x="82428" y="907768"/>
            <a:ext cx="4205079" cy="2378357"/>
          </a:xfrm>
          <a:prstGeom prst="rect">
            <a:avLst/>
          </a:prstGeom>
          <a:effectLst>
            <a:glow rad="63500">
              <a:schemeClr val="accent6">
                <a:satMod val="175000"/>
                <a:alpha val="40000"/>
              </a:schemeClr>
            </a:glow>
          </a:effectLst>
        </p:spPr>
      </p:pic>
      <p:pic>
        <p:nvPicPr>
          <p:cNvPr id="10" name="Picture 9">
            <a:extLst>
              <a:ext uri="{FF2B5EF4-FFF2-40B4-BE49-F238E27FC236}">
                <a16:creationId xmlns:a16="http://schemas.microsoft.com/office/drawing/2014/main" id="{CDAC1221-2FBC-4216-8B06-6CD8B9A0660F}"/>
              </a:ext>
            </a:extLst>
          </p:cNvPr>
          <p:cNvPicPr>
            <a:picLocks noChangeAspect="1"/>
          </p:cNvPicPr>
          <p:nvPr/>
        </p:nvPicPr>
        <p:blipFill>
          <a:blip r:embed="rId4"/>
          <a:stretch>
            <a:fillRect/>
          </a:stretch>
        </p:blipFill>
        <p:spPr>
          <a:xfrm>
            <a:off x="6045951" y="895449"/>
            <a:ext cx="3051776" cy="2143026"/>
          </a:xfrm>
          <a:prstGeom prst="rect">
            <a:avLst/>
          </a:prstGeom>
          <a:effectLst>
            <a:glow rad="63500">
              <a:schemeClr val="accent6">
                <a:satMod val="175000"/>
                <a:alpha val="40000"/>
              </a:schemeClr>
            </a:glow>
          </a:effectLst>
        </p:spPr>
      </p:pic>
      <p:pic>
        <p:nvPicPr>
          <p:cNvPr id="11" name="Picture 10">
            <a:extLst>
              <a:ext uri="{FF2B5EF4-FFF2-40B4-BE49-F238E27FC236}">
                <a16:creationId xmlns:a16="http://schemas.microsoft.com/office/drawing/2014/main" id="{3480987F-5456-41C4-A3D9-1974AE7803E0}"/>
              </a:ext>
            </a:extLst>
          </p:cNvPr>
          <p:cNvPicPr>
            <a:picLocks noChangeAspect="1"/>
          </p:cNvPicPr>
          <p:nvPr/>
        </p:nvPicPr>
        <p:blipFill>
          <a:blip r:embed="rId5"/>
          <a:stretch>
            <a:fillRect/>
          </a:stretch>
        </p:blipFill>
        <p:spPr>
          <a:xfrm>
            <a:off x="4572000" y="6170964"/>
            <a:ext cx="4572000" cy="687035"/>
          </a:xfrm>
          <a:prstGeom prst="rect">
            <a:avLst/>
          </a:prstGeom>
        </p:spPr>
      </p:pic>
      <p:sp>
        <p:nvSpPr>
          <p:cNvPr id="12" name="Rectangle 11">
            <a:extLst>
              <a:ext uri="{FF2B5EF4-FFF2-40B4-BE49-F238E27FC236}">
                <a16:creationId xmlns:a16="http://schemas.microsoft.com/office/drawing/2014/main" id="{40E55EA8-F7C9-4174-8ED7-239037CF429E}"/>
              </a:ext>
            </a:extLst>
          </p:cNvPr>
          <p:cNvSpPr/>
          <p:nvPr/>
        </p:nvSpPr>
        <p:spPr>
          <a:xfrm>
            <a:off x="4287507" y="1113059"/>
            <a:ext cx="1816523" cy="1569660"/>
          </a:xfrm>
          <a:prstGeom prst="rect">
            <a:avLst/>
          </a:prstGeom>
        </p:spPr>
        <p:txBody>
          <a:bodyPr wrap="none">
            <a:spAutoFit/>
          </a:bodyPr>
          <a:lstStyle/>
          <a:p>
            <a:r>
              <a:rPr lang="en-US" dirty="0"/>
              <a:t>ISIS 800 MeV</a:t>
            </a:r>
          </a:p>
          <a:p>
            <a:r>
              <a:rPr lang="en-US" dirty="0"/>
              <a:t>proton </a:t>
            </a:r>
          </a:p>
          <a:p>
            <a:r>
              <a:rPr lang="en-US" dirty="0"/>
              <a:t>synchrotron </a:t>
            </a:r>
          </a:p>
          <a:p>
            <a:r>
              <a:rPr lang="en-US" dirty="0"/>
              <a:t>@ RAL (UK)</a:t>
            </a:r>
          </a:p>
        </p:txBody>
      </p:sp>
    </p:spTree>
    <p:extLst>
      <p:ext uri="{BB962C8B-B14F-4D97-AF65-F5344CB8AC3E}">
        <p14:creationId xmlns:p14="http://schemas.microsoft.com/office/powerpoint/2010/main" val="3801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03D5D5-7EF4-853C-1008-58A331BEFFF2}"/>
              </a:ext>
            </a:extLst>
          </p:cNvPr>
          <p:cNvSpPr>
            <a:spLocks noGrp="1"/>
          </p:cNvSpPr>
          <p:nvPr>
            <p:ph type="sldNum" sz="quarter" idx="12"/>
          </p:nvPr>
        </p:nvSpPr>
        <p:spPr/>
        <p:txBody>
          <a:bodyPr/>
          <a:lstStyle/>
          <a:p>
            <a:fld id="{B2FED1A7-FB98-43FD-AA3D-E7C3EC56B298}" type="slidenum">
              <a:rPr lang="en-US" smtClean="0"/>
              <a:t>62</a:t>
            </a:fld>
            <a:endParaRPr lang="en-US" dirty="0"/>
          </a:p>
        </p:txBody>
      </p:sp>
      <p:sp>
        <p:nvSpPr>
          <p:cNvPr id="5" name="Title 4">
            <a:extLst>
              <a:ext uri="{FF2B5EF4-FFF2-40B4-BE49-F238E27FC236}">
                <a16:creationId xmlns:a16="http://schemas.microsoft.com/office/drawing/2014/main" id="{57723FE7-D602-A1EF-F4CE-8AF7947C5550}"/>
              </a:ext>
            </a:extLst>
          </p:cNvPr>
          <p:cNvSpPr>
            <a:spLocks noGrp="1"/>
          </p:cNvSpPr>
          <p:nvPr>
            <p:ph type="title"/>
          </p:nvPr>
        </p:nvSpPr>
        <p:spPr>
          <a:xfrm>
            <a:off x="381000" y="21039"/>
            <a:ext cx="8685998" cy="800100"/>
          </a:xfrm>
        </p:spPr>
        <p:txBody>
          <a:bodyPr>
            <a:normAutofit fontScale="90000"/>
          </a:bodyPr>
          <a:lstStyle/>
          <a:p>
            <a:r>
              <a:rPr lang="en-US" sz="4050" dirty="0">
                <a:solidFill>
                  <a:schemeClr val="tx1"/>
                </a:solidFill>
              </a:rPr>
              <a:t>Muon 4D Cooling: MICE Results (2024)</a:t>
            </a:r>
          </a:p>
        </p:txBody>
      </p:sp>
      <p:sp>
        <p:nvSpPr>
          <p:cNvPr id="9" name="TextBox 8">
            <a:extLst>
              <a:ext uri="{FF2B5EF4-FFF2-40B4-BE49-F238E27FC236}">
                <a16:creationId xmlns:a16="http://schemas.microsoft.com/office/drawing/2014/main" id="{91263F7D-D887-0CB6-28BF-C5444B96708E}"/>
              </a:ext>
            </a:extLst>
          </p:cNvPr>
          <p:cNvSpPr txBox="1"/>
          <p:nvPr/>
        </p:nvSpPr>
        <p:spPr>
          <a:xfrm>
            <a:off x="134752" y="4869511"/>
            <a:ext cx="9009247" cy="2062103"/>
          </a:xfrm>
          <a:prstGeom prst="rect">
            <a:avLst/>
          </a:prstGeom>
          <a:solidFill>
            <a:schemeClr val="bg1"/>
          </a:solidFill>
        </p:spPr>
        <p:txBody>
          <a:bodyPr wrap="square">
            <a:spAutoFit/>
          </a:bodyPr>
          <a:lstStyle/>
          <a:p>
            <a:r>
              <a:rPr lang="en-US" sz="1600" dirty="0"/>
              <a:t>Fig. 3 | Transverse emittance change measured by MICE. Emittance change between the TKU and TKD reference planes, </a:t>
            </a:r>
            <a:r>
              <a:rPr lang="en-US" sz="1600" dirty="0" err="1"/>
              <a:t>Δε</a:t>
            </a:r>
            <a:r>
              <a:rPr lang="en-US" sz="1600" dirty="0"/>
              <a:t>⊥, as a function of emittance at TKU for 140 MeV/c beams crossing the LH2 MICE absorbers. Results for the empty cases, namely, No absorber and Empty LH2, are also shown. The measured effect is shown in blue, whereas the simulation is shown in red. The corresponding semitransparent bands represent the estimated total standard error. The error bars indicate the statistical error and for some of the points, they are smaller than the markers. The solid lines represent the approximate theoretical model defined by equation (10) (Methods for the absorber (light blue) and empty (light pink) cases. The dashed grey horizontal lines indicate a scenario where no emittance change occurs. </a:t>
            </a:r>
          </a:p>
        </p:txBody>
      </p:sp>
      <p:pic>
        <p:nvPicPr>
          <p:cNvPr id="7" name="Content Placeholder 6">
            <a:extLst>
              <a:ext uri="{FF2B5EF4-FFF2-40B4-BE49-F238E27FC236}">
                <a16:creationId xmlns:a16="http://schemas.microsoft.com/office/drawing/2014/main" id="{B8E781B6-5F4A-D0B5-68AD-C55011E9EF6C}"/>
              </a:ext>
            </a:extLst>
          </p:cNvPr>
          <p:cNvPicPr>
            <a:picLocks noGrp="1" noChangeAspect="1"/>
          </p:cNvPicPr>
          <p:nvPr>
            <p:ph idx="1"/>
          </p:nvPr>
        </p:nvPicPr>
        <p:blipFill>
          <a:blip r:embed="rId2"/>
          <a:stretch>
            <a:fillRect/>
          </a:stretch>
        </p:blipFill>
        <p:spPr>
          <a:xfrm>
            <a:off x="3486150" y="1771650"/>
            <a:ext cx="5657850" cy="4132223"/>
          </a:xfrm>
        </p:spPr>
      </p:pic>
      <p:sp>
        <p:nvSpPr>
          <p:cNvPr id="11" name="TextBox 10">
            <a:extLst>
              <a:ext uri="{FF2B5EF4-FFF2-40B4-BE49-F238E27FC236}">
                <a16:creationId xmlns:a16="http://schemas.microsoft.com/office/drawing/2014/main" id="{FECD71FE-5409-825D-1910-92613FC26E66}"/>
              </a:ext>
            </a:extLst>
          </p:cNvPr>
          <p:cNvSpPr txBox="1"/>
          <p:nvPr/>
        </p:nvSpPr>
        <p:spPr>
          <a:xfrm rot="16200000">
            <a:off x="6615950" y="2993337"/>
            <a:ext cx="4619882" cy="369332"/>
          </a:xfrm>
          <a:prstGeom prst="rect">
            <a:avLst/>
          </a:prstGeom>
          <a:noFill/>
        </p:spPr>
        <p:txBody>
          <a:bodyPr wrap="square">
            <a:spAutoFit/>
          </a:bodyPr>
          <a:lstStyle/>
          <a:p>
            <a:r>
              <a:rPr lang="en-US" sz="1800" dirty="0"/>
              <a:t>https://doi.org/10.1038/s41567-024-02547-4</a:t>
            </a:r>
          </a:p>
        </p:txBody>
      </p:sp>
      <p:pic>
        <p:nvPicPr>
          <p:cNvPr id="2" name="Content Placeholder 6">
            <a:extLst>
              <a:ext uri="{FF2B5EF4-FFF2-40B4-BE49-F238E27FC236}">
                <a16:creationId xmlns:a16="http://schemas.microsoft.com/office/drawing/2014/main" id="{5C852534-5285-77A5-7AA3-7697E6D4523D}"/>
              </a:ext>
            </a:extLst>
          </p:cNvPr>
          <p:cNvPicPr>
            <a:picLocks noChangeAspect="1"/>
          </p:cNvPicPr>
          <p:nvPr/>
        </p:nvPicPr>
        <p:blipFill>
          <a:blip r:embed="rId2"/>
          <a:stretch>
            <a:fillRect/>
          </a:stretch>
        </p:blipFill>
        <p:spPr>
          <a:xfrm>
            <a:off x="4648200" y="1219200"/>
            <a:ext cx="7543800" cy="5509630"/>
          </a:xfrm>
        </p:spPr>
      </p:pic>
      <p:pic>
        <p:nvPicPr>
          <p:cNvPr id="8" name="Picture 7">
            <a:extLst>
              <a:ext uri="{FF2B5EF4-FFF2-40B4-BE49-F238E27FC236}">
                <a16:creationId xmlns:a16="http://schemas.microsoft.com/office/drawing/2014/main" id="{938628B7-2E2C-23EE-ED83-BB9011DBB584}"/>
              </a:ext>
            </a:extLst>
          </p:cNvPr>
          <p:cNvPicPr>
            <a:picLocks noChangeAspect="1"/>
          </p:cNvPicPr>
          <p:nvPr/>
        </p:nvPicPr>
        <p:blipFill>
          <a:blip r:embed="rId3"/>
          <a:stretch>
            <a:fillRect/>
          </a:stretch>
        </p:blipFill>
        <p:spPr>
          <a:xfrm>
            <a:off x="1946591" y="868062"/>
            <a:ext cx="5266058" cy="3956982"/>
          </a:xfrm>
          <a:prstGeom prst="rect">
            <a:avLst/>
          </a:prstGeom>
        </p:spPr>
      </p:pic>
    </p:spTree>
    <p:extLst>
      <p:ext uri="{BB962C8B-B14F-4D97-AF65-F5344CB8AC3E}">
        <p14:creationId xmlns:p14="http://schemas.microsoft.com/office/powerpoint/2010/main" val="41343906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35B7-C83E-4BC3-AE62-38DD1DC63495}"/>
              </a:ext>
            </a:extLst>
          </p:cNvPr>
          <p:cNvSpPr>
            <a:spLocks noGrp="1"/>
          </p:cNvSpPr>
          <p:nvPr>
            <p:ph type="title"/>
          </p:nvPr>
        </p:nvSpPr>
        <p:spPr/>
        <p:txBody>
          <a:bodyPr/>
          <a:lstStyle/>
          <a:p>
            <a:r>
              <a:rPr lang="en-US" dirty="0"/>
              <a:t>6D Ionization Cooling</a:t>
            </a:r>
          </a:p>
        </p:txBody>
      </p:sp>
      <p:pic>
        <p:nvPicPr>
          <p:cNvPr id="7" name="Content Placeholder 6">
            <a:extLst>
              <a:ext uri="{FF2B5EF4-FFF2-40B4-BE49-F238E27FC236}">
                <a16:creationId xmlns:a16="http://schemas.microsoft.com/office/drawing/2014/main" id="{39F8A30C-B87D-40D4-B2A5-AC70E26A1070}"/>
              </a:ext>
            </a:extLst>
          </p:cNvPr>
          <p:cNvPicPr>
            <a:picLocks noGrp="1" noChangeAspect="1"/>
          </p:cNvPicPr>
          <p:nvPr>
            <p:ph idx="1"/>
          </p:nvPr>
        </p:nvPicPr>
        <p:blipFill>
          <a:blip r:embed="rId2"/>
          <a:stretch>
            <a:fillRect/>
          </a:stretch>
        </p:blipFill>
        <p:spPr>
          <a:xfrm>
            <a:off x="1532238" y="870834"/>
            <a:ext cx="6219568" cy="2731959"/>
          </a:xfrm>
        </p:spPr>
      </p:pic>
      <p:sp>
        <p:nvSpPr>
          <p:cNvPr id="4" name="Footer Placeholder 3">
            <a:extLst>
              <a:ext uri="{FF2B5EF4-FFF2-40B4-BE49-F238E27FC236}">
                <a16:creationId xmlns:a16="http://schemas.microsoft.com/office/drawing/2014/main" id="{BE28B2D9-AAED-4B9F-9089-C54149DA913A}"/>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DF2675F6-DCB1-45FC-974C-FE9104D65E0C}"/>
              </a:ext>
            </a:extLst>
          </p:cNvPr>
          <p:cNvSpPr>
            <a:spLocks noGrp="1"/>
          </p:cNvSpPr>
          <p:nvPr>
            <p:ph type="sldNum" sz="quarter" idx="12"/>
          </p:nvPr>
        </p:nvSpPr>
        <p:spPr/>
        <p:txBody>
          <a:bodyPr/>
          <a:lstStyle/>
          <a:p>
            <a:fld id="{52E9C158-AEF1-41A2-A6CE-6F0BAB305EFD}" type="slidenum">
              <a:rPr lang="en-US" altLang="en-US" smtClean="0"/>
              <a:pPr/>
              <a:t>63</a:t>
            </a:fld>
            <a:endParaRPr lang="en-US" altLang="en-US"/>
          </a:p>
        </p:txBody>
      </p:sp>
      <p:sp>
        <p:nvSpPr>
          <p:cNvPr id="9" name="TextBox 8">
            <a:extLst>
              <a:ext uri="{FF2B5EF4-FFF2-40B4-BE49-F238E27FC236}">
                <a16:creationId xmlns:a16="http://schemas.microsoft.com/office/drawing/2014/main" id="{A0F26CE1-64E4-4CAB-93E6-4380E9C72C03}"/>
              </a:ext>
            </a:extLst>
          </p:cNvPr>
          <p:cNvSpPr txBox="1"/>
          <p:nvPr/>
        </p:nvSpPr>
        <p:spPr>
          <a:xfrm>
            <a:off x="228600" y="3446161"/>
            <a:ext cx="8915400" cy="3416320"/>
          </a:xfrm>
          <a:prstGeom prst="rect">
            <a:avLst/>
          </a:prstGeom>
          <a:solidFill>
            <a:schemeClr val="bg2"/>
          </a:solidFill>
        </p:spPr>
        <p:txBody>
          <a:bodyPr wrap="square">
            <a:spAutoFit/>
          </a:bodyPr>
          <a:lstStyle/>
          <a:p>
            <a:pPr marL="457200" indent="-457200" algn="l">
              <a:buFont typeface="Arial" panose="020B0604020202020204" pitchFamily="34" charset="0"/>
              <a:buChar char="•"/>
            </a:pPr>
            <a:r>
              <a:rPr lang="en-US" sz="2800" b="0" i="0" u="none" strike="noStrike" baseline="0" dirty="0">
                <a:solidFill>
                  <a:srgbClr val="000000"/>
                </a:solidFill>
                <a:latin typeface="DejaVuSans"/>
              </a:rPr>
              <a:t>Initial beam is narrow with some momentum spread</a:t>
            </a:r>
          </a:p>
          <a:p>
            <a:pPr marL="914400" lvl="1" indent="-457200">
              <a:buFont typeface="Arial" panose="020B0604020202020204" pitchFamily="34" charset="0"/>
              <a:buChar char="•"/>
            </a:pPr>
            <a:r>
              <a:rPr lang="en-US" sz="2000" b="0" i="0" u="none" strike="noStrike" baseline="0" dirty="0">
                <a:solidFill>
                  <a:srgbClr val="5E8BC8"/>
                </a:solidFill>
                <a:latin typeface="DejaVuSans"/>
              </a:rPr>
              <a:t>Low transverse emittance </a:t>
            </a:r>
            <a:r>
              <a:rPr lang="en-US" sz="2000" b="0" i="0" u="none" strike="noStrike" baseline="0" dirty="0">
                <a:solidFill>
                  <a:srgbClr val="000000"/>
                </a:solidFill>
                <a:latin typeface="DejaVuSans"/>
              </a:rPr>
              <a:t>and </a:t>
            </a:r>
            <a:r>
              <a:rPr lang="en-US" sz="2000" b="0" i="0" u="none" strike="noStrike" baseline="0" dirty="0">
                <a:solidFill>
                  <a:srgbClr val="F4715A"/>
                </a:solidFill>
                <a:latin typeface="DejaVuSans"/>
              </a:rPr>
              <a:t>high longitudinal emittance</a:t>
            </a:r>
          </a:p>
          <a:p>
            <a:pPr marL="457200" indent="-457200" algn="l">
              <a:buFont typeface="Arial" panose="020B0604020202020204" pitchFamily="34" charset="0"/>
              <a:buChar char="•"/>
            </a:pPr>
            <a:r>
              <a:rPr lang="en-US" sz="2800" b="0" i="0" u="none" strike="noStrike" baseline="0" dirty="0">
                <a:solidFill>
                  <a:srgbClr val="000000"/>
                </a:solidFill>
                <a:latin typeface="DejaVuSans"/>
              </a:rPr>
              <a:t>Beam follows curved trajectory in dipole</a:t>
            </a:r>
          </a:p>
          <a:p>
            <a:pPr marL="914400" lvl="1" indent="-457200">
              <a:buFont typeface="Arial" panose="020B0604020202020204" pitchFamily="34" charset="0"/>
              <a:buChar char="•"/>
            </a:pPr>
            <a:r>
              <a:rPr lang="en-US" sz="2000" b="0" i="0" u="none" strike="noStrike" baseline="0" dirty="0">
                <a:solidFill>
                  <a:srgbClr val="000000"/>
                </a:solidFill>
                <a:latin typeface="DejaVuSans"/>
              </a:rPr>
              <a:t>Higher momentum particles have higher radius trajectory</a:t>
            </a:r>
          </a:p>
          <a:p>
            <a:pPr marL="914400" lvl="1" indent="-457200">
              <a:buFont typeface="Arial" panose="020B0604020202020204" pitchFamily="34" charset="0"/>
              <a:buChar char="•"/>
            </a:pPr>
            <a:r>
              <a:rPr lang="en-US" sz="2000" b="0" i="0" u="none" strike="noStrike" baseline="0" dirty="0">
                <a:solidFill>
                  <a:srgbClr val="000000"/>
                </a:solidFill>
                <a:latin typeface="DejaVuSans"/>
              </a:rPr>
              <a:t>Beam leaves wider with energy-position correlation</a:t>
            </a:r>
          </a:p>
          <a:p>
            <a:pPr marL="457200" indent="-457200" algn="l">
              <a:buFont typeface="Arial" panose="020B0604020202020204" pitchFamily="34" charset="0"/>
              <a:buChar char="•"/>
            </a:pPr>
            <a:r>
              <a:rPr lang="en-US" sz="2800" b="0" i="0" u="none" strike="noStrike" baseline="0" dirty="0">
                <a:solidFill>
                  <a:srgbClr val="000000"/>
                </a:solidFill>
                <a:latin typeface="DejaVuSans"/>
              </a:rPr>
              <a:t>Beam goes through wedge shaped absorber</a:t>
            </a:r>
          </a:p>
          <a:p>
            <a:pPr marL="914400" lvl="1" indent="-457200">
              <a:buFont typeface="Arial" panose="020B0604020202020204" pitchFamily="34" charset="0"/>
              <a:buChar char="•"/>
            </a:pPr>
            <a:r>
              <a:rPr lang="en-US" b="0" i="0" u="none" strike="noStrike" baseline="0" dirty="0">
                <a:solidFill>
                  <a:srgbClr val="000000"/>
                </a:solidFill>
                <a:latin typeface="DejaVuSans"/>
              </a:rPr>
              <a:t>Beam leaves wider without energy-position correlation</a:t>
            </a:r>
          </a:p>
          <a:p>
            <a:pPr marL="914400" lvl="1" indent="-457200">
              <a:buFont typeface="Arial" panose="020B0604020202020204" pitchFamily="34" charset="0"/>
              <a:buChar char="•"/>
            </a:pPr>
            <a:r>
              <a:rPr lang="en-US" b="0" i="0" u="none" strike="noStrike" baseline="0" dirty="0">
                <a:solidFill>
                  <a:srgbClr val="F4715A"/>
                </a:solidFill>
                <a:latin typeface="DejaVuSans"/>
              </a:rPr>
              <a:t>High transverse emittance </a:t>
            </a:r>
            <a:r>
              <a:rPr lang="en-US" b="0" i="0" u="none" strike="noStrike" baseline="0" dirty="0">
                <a:solidFill>
                  <a:srgbClr val="000000"/>
                </a:solidFill>
                <a:latin typeface="DejaVuSans"/>
              </a:rPr>
              <a:t>and </a:t>
            </a:r>
            <a:r>
              <a:rPr lang="en-US" b="0" i="0" u="none" strike="noStrike" baseline="0" dirty="0">
                <a:solidFill>
                  <a:srgbClr val="5E8BC8"/>
                </a:solidFill>
                <a:latin typeface="DejaVuSans"/>
              </a:rPr>
              <a:t>low longitudinal emittance</a:t>
            </a:r>
          </a:p>
          <a:p>
            <a:pPr marL="457200" indent="-457200">
              <a:buFont typeface="Arial" panose="020B0604020202020204" pitchFamily="34" charset="0"/>
              <a:buChar char="•"/>
            </a:pPr>
            <a:r>
              <a:rPr lang="en-US" dirty="0">
                <a:solidFill>
                  <a:srgbClr val="000000"/>
                </a:solidFill>
                <a:effectLst>
                  <a:outerShdw blurRad="38100" dist="38100" dir="2700000" algn="tl">
                    <a:srgbClr val="000000">
                      <a:alpha val="43137"/>
                    </a:srgbClr>
                  </a:outerShdw>
                </a:effectLst>
                <a:latin typeface="DejaVuSans"/>
              </a:rPr>
              <a:t>(Do transverse 4D cooling… and repeat the cycle)</a:t>
            </a:r>
            <a:endParaRPr lang="en-US" dirty="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53365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1A99D-7A0C-4A5C-B316-C06858768971}"/>
              </a:ext>
            </a:extLst>
          </p:cNvPr>
          <p:cNvSpPr>
            <a:spLocks noGrp="1"/>
          </p:cNvSpPr>
          <p:nvPr>
            <p:ph type="title"/>
          </p:nvPr>
        </p:nvSpPr>
        <p:spPr>
          <a:xfrm>
            <a:off x="228600" y="36014"/>
            <a:ext cx="8686800" cy="641739"/>
          </a:xfrm>
        </p:spPr>
        <p:txBody>
          <a:bodyPr/>
          <a:lstStyle/>
          <a:p>
            <a:r>
              <a:rPr lang="en-US" dirty="0"/>
              <a:t>Rectilinear Ionization Cooling Channel</a:t>
            </a:r>
          </a:p>
        </p:txBody>
      </p:sp>
      <p:pic>
        <p:nvPicPr>
          <p:cNvPr id="7" name="Content Placeholder 6">
            <a:extLst>
              <a:ext uri="{FF2B5EF4-FFF2-40B4-BE49-F238E27FC236}">
                <a16:creationId xmlns:a16="http://schemas.microsoft.com/office/drawing/2014/main" id="{F337C910-82FD-42D9-A7E2-08BDF43B69C6}"/>
              </a:ext>
            </a:extLst>
          </p:cNvPr>
          <p:cNvPicPr>
            <a:picLocks noGrp="1" noChangeAspect="1"/>
          </p:cNvPicPr>
          <p:nvPr>
            <p:ph idx="1"/>
          </p:nvPr>
        </p:nvPicPr>
        <p:blipFill>
          <a:blip r:embed="rId2"/>
          <a:stretch>
            <a:fillRect/>
          </a:stretch>
        </p:blipFill>
        <p:spPr>
          <a:xfrm>
            <a:off x="156648" y="668964"/>
            <a:ext cx="8672513" cy="1919086"/>
          </a:xfrm>
        </p:spPr>
      </p:pic>
      <p:sp>
        <p:nvSpPr>
          <p:cNvPr id="4" name="Footer Placeholder 3">
            <a:extLst>
              <a:ext uri="{FF2B5EF4-FFF2-40B4-BE49-F238E27FC236}">
                <a16:creationId xmlns:a16="http://schemas.microsoft.com/office/drawing/2014/main" id="{07630A6C-FA2F-430E-94EA-409A3A85BA7A}"/>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D0EBF342-F6B2-4271-8FBF-DD00F809B89C}"/>
              </a:ext>
            </a:extLst>
          </p:cNvPr>
          <p:cNvSpPr>
            <a:spLocks noGrp="1"/>
          </p:cNvSpPr>
          <p:nvPr>
            <p:ph type="sldNum" sz="quarter" idx="12"/>
          </p:nvPr>
        </p:nvSpPr>
        <p:spPr/>
        <p:txBody>
          <a:bodyPr/>
          <a:lstStyle/>
          <a:p>
            <a:fld id="{52E9C158-AEF1-41A2-A6CE-6F0BAB305EFD}" type="slidenum">
              <a:rPr lang="en-US" altLang="en-US" smtClean="0"/>
              <a:pPr/>
              <a:t>64</a:t>
            </a:fld>
            <a:endParaRPr lang="en-US" altLang="en-US"/>
          </a:p>
        </p:txBody>
      </p:sp>
      <p:sp>
        <p:nvSpPr>
          <p:cNvPr id="9" name="TextBox 8">
            <a:extLst>
              <a:ext uri="{FF2B5EF4-FFF2-40B4-BE49-F238E27FC236}">
                <a16:creationId xmlns:a16="http://schemas.microsoft.com/office/drawing/2014/main" id="{1540DC34-57F4-40F9-A619-BECCB17BF04A}"/>
              </a:ext>
            </a:extLst>
          </p:cNvPr>
          <p:cNvSpPr txBox="1"/>
          <p:nvPr/>
        </p:nvSpPr>
        <p:spPr>
          <a:xfrm>
            <a:off x="88170" y="3841646"/>
            <a:ext cx="4315855" cy="1569660"/>
          </a:xfrm>
          <a:prstGeom prst="rect">
            <a:avLst/>
          </a:prstGeom>
          <a:noFill/>
        </p:spPr>
        <p:txBody>
          <a:bodyPr wrap="square">
            <a:spAutoFit/>
          </a:bodyPr>
          <a:lstStyle/>
          <a:p>
            <a:r>
              <a:rPr lang="en-US" dirty="0">
                <a:effectLst/>
                <a:latin typeface="Arial" panose="020B0604020202020204" pitchFamily="34" charset="0"/>
              </a:rPr>
              <a:t>6D emittance reduction by 5 orders of magnitude </a:t>
            </a:r>
          </a:p>
          <a:p>
            <a:r>
              <a:rPr lang="en-US" dirty="0">
                <a:effectLst/>
                <a:latin typeface="Arial" panose="020B0604020202020204" pitchFamily="34" charset="0"/>
              </a:rPr>
              <a:t>(between point 2 to 5). </a:t>
            </a:r>
          </a:p>
          <a:p>
            <a:r>
              <a:rPr lang="en-US" dirty="0">
                <a:latin typeface="Arial" panose="020B0604020202020204" pitchFamily="34" charset="0"/>
              </a:rPr>
              <a:t>Length</a:t>
            </a:r>
            <a:r>
              <a:rPr lang="en-US" dirty="0">
                <a:effectLst/>
                <a:latin typeface="Arial" panose="020B0604020202020204" pitchFamily="34" charset="0"/>
              </a:rPr>
              <a:t> ~ 900 m</a:t>
            </a:r>
            <a:endParaRPr lang="en-US" dirty="0"/>
          </a:p>
        </p:txBody>
      </p:sp>
      <p:sp>
        <p:nvSpPr>
          <p:cNvPr id="10" name="Arrow: Right 9">
            <a:extLst>
              <a:ext uri="{FF2B5EF4-FFF2-40B4-BE49-F238E27FC236}">
                <a16:creationId xmlns:a16="http://schemas.microsoft.com/office/drawing/2014/main" id="{7ECD39A3-E085-40B9-BB7D-B104B33D840C}"/>
              </a:ext>
            </a:extLst>
          </p:cNvPr>
          <p:cNvSpPr/>
          <p:nvPr/>
        </p:nvSpPr>
        <p:spPr>
          <a:xfrm>
            <a:off x="3591697" y="4712043"/>
            <a:ext cx="1367481" cy="2413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D0AAFA7-5BEB-4E45-8718-17FD5C7DAE9F}"/>
              </a:ext>
            </a:extLst>
          </p:cNvPr>
          <p:cNvPicPr>
            <a:picLocks noChangeAspect="1"/>
          </p:cNvPicPr>
          <p:nvPr/>
        </p:nvPicPr>
        <p:blipFill>
          <a:blip r:embed="rId3"/>
          <a:stretch>
            <a:fillRect/>
          </a:stretch>
        </p:blipFill>
        <p:spPr>
          <a:xfrm>
            <a:off x="5355366" y="3723552"/>
            <a:ext cx="3560034" cy="2810155"/>
          </a:xfrm>
          <a:prstGeom prst="rect">
            <a:avLst/>
          </a:prstGeom>
        </p:spPr>
      </p:pic>
      <p:sp>
        <p:nvSpPr>
          <p:cNvPr id="13" name="TextBox 12">
            <a:extLst>
              <a:ext uri="{FF2B5EF4-FFF2-40B4-BE49-F238E27FC236}">
                <a16:creationId xmlns:a16="http://schemas.microsoft.com/office/drawing/2014/main" id="{48133A4B-72E5-464B-8537-040A891E2522}"/>
              </a:ext>
            </a:extLst>
          </p:cNvPr>
          <p:cNvSpPr txBox="1"/>
          <p:nvPr/>
        </p:nvSpPr>
        <p:spPr>
          <a:xfrm>
            <a:off x="88170" y="5549558"/>
            <a:ext cx="5175807" cy="830997"/>
          </a:xfrm>
          <a:prstGeom prst="rect">
            <a:avLst/>
          </a:prstGeom>
          <a:noFill/>
        </p:spPr>
        <p:txBody>
          <a:bodyPr wrap="square">
            <a:spAutoFit/>
          </a:bodyPr>
          <a:lstStyle/>
          <a:p>
            <a:r>
              <a:rPr lang="en-US" dirty="0">
                <a:solidFill>
                  <a:srgbClr val="000000"/>
                </a:solidFill>
                <a:effectLst/>
                <a:latin typeface="Arial" panose="020B0604020202020204" pitchFamily="34" charset="0"/>
              </a:rPr>
              <a:t>Final cooling section design requires ~30 T solenoids (point 5 to 6)</a:t>
            </a:r>
            <a:endParaRPr lang="en-US" dirty="0">
              <a:solidFill>
                <a:srgbClr val="000000"/>
              </a:solidFill>
            </a:endParaRPr>
          </a:p>
        </p:txBody>
      </p:sp>
      <p:sp>
        <p:nvSpPr>
          <p:cNvPr id="14" name="Arrow: Right 13">
            <a:extLst>
              <a:ext uri="{FF2B5EF4-FFF2-40B4-BE49-F238E27FC236}">
                <a16:creationId xmlns:a16="http://schemas.microsoft.com/office/drawing/2014/main" id="{713968E7-C1D8-4B94-A5F4-BC3B8FA53F38}"/>
              </a:ext>
            </a:extLst>
          </p:cNvPr>
          <p:cNvSpPr/>
          <p:nvPr/>
        </p:nvSpPr>
        <p:spPr>
          <a:xfrm rot="20843472">
            <a:off x="4404025" y="5972410"/>
            <a:ext cx="1367481" cy="2413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47509DA-DD95-490B-A599-C25C7F762E0D}"/>
              </a:ext>
            </a:extLst>
          </p:cNvPr>
          <p:cNvPicPr>
            <a:picLocks noChangeAspect="1"/>
          </p:cNvPicPr>
          <p:nvPr/>
        </p:nvPicPr>
        <p:blipFill>
          <a:blip r:embed="rId4"/>
          <a:stretch>
            <a:fillRect/>
          </a:stretch>
        </p:blipFill>
        <p:spPr>
          <a:xfrm>
            <a:off x="156648" y="2375442"/>
            <a:ext cx="8686800" cy="1518011"/>
          </a:xfrm>
          <a:prstGeom prst="rect">
            <a:avLst/>
          </a:prstGeom>
        </p:spPr>
      </p:pic>
      <p:pic>
        <p:nvPicPr>
          <p:cNvPr id="18" name="Picture 17">
            <a:extLst>
              <a:ext uri="{FF2B5EF4-FFF2-40B4-BE49-F238E27FC236}">
                <a16:creationId xmlns:a16="http://schemas.microsoft.com/office/drawing/2014/main" id="{A0DED707-0879-4A0F-BCD1-150E9B8CB200}"/>
              </a:ext>
            </a:extLst>
          </p:cNvPr>
          <p:cNvPicPr>
            <a:picLocks noChangeAspect="1"/>
          </p:cNvPicPr>
          <p:nvPr/>
        </p:nvPicPr>
        <p:blipFill>
          <a:blip r:embed="rId5"/>
          <a:stretch>
            <a:fillRect/>
          </a:stretch>
        </p:blipFill>
        <p:spPr>
          <a:xfrm>
            <a:off x="6321382" y="2280226"/>
            <a:ext cx="1249191" cy="407195"/>
          </a:xfrm>
          <a:prstGeom prst="rect">
            <a:avLst/>
          </a:prstGeom>
        </p:spPr>
      </p:pic>
    </p:spTree>
    <p:extLst>
      <p:ext uri="{BB962C8B-B14F-4D97-AF65-F5344CB8AC3E}">
        <p14:creationId xmlns:p14="http://schemas.microsoft.com/office/powerpoint/2010/main" val="26320076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261999" y="197140"/>
            <a:ext cx="8686800" cy="445256"/>
          </a:xfrm>
        </p:spPr>
        <p:txBody>
          <a:bodyPr>
            <a:noAutofit/>
          </a:bodyPr>
          <a:lstStyle/>
          <a:p>
            <a:r>
              <a:rPr lang="en-US" sz="3600" dirty="0">
                <a:solidFill>
                  <a:schemeClr val="tx1"/>
                </a:solidFill>
              </a:rPr>
              <a:t>Full Ionization Cooling &amp; Demonstrator</a:t>
            </a:r>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65</a:t>
            </a:fld>
            <a:endParaRPr lang="en-US" dirty="0"/>
          </a:p>
        </p:txBody>
      </p:sp>
      <p:sp>
        <p:nvSpPr>
          <p:cNvPr id="2" name="Content Placeholder 1">
            <a:extLst>
              <a:ext uri="{FF2B5EF4-FFF2-40B4-BE49-F238E27FC236}">
                <a16:creationId xmlns:a16="http://schemas.microsoft.com/office/drawing/2014/main" id="{8ADCFE69-860C-19AF-CAEC-35DB6E368D2D}"/>
              </a:ext>
            </a:extLst>
          </p:cNvPr>
          <p:cNvSpPr>
            <a:spLocks noGrp="1"/>
          </p:cNvSpPr>
          <p:nvPr>
            <p:ph idx="1"/>
          </p:nvPr>
        </p:nvSpPr>
        <p:spPr>
          <a:xfrm>
            <a:off x="86006" y="906581"/>
            <a:ext cx="4800038" cy="2576510"/>
          </a:xfrm>
        </p:spPr>
        <p:txBody>
          <a:bodyPr>
            <a:normAutofit lnSpcReduction="10000"/>
          </a:bodyPr>
          <a:lstStyle/>
          <a:p>
            <a:pPr>
              <a:spcBef>
                <a:spcPts val="300"/>
              </a:spcBef>
              <a:spcAft>
                <a:spcPts val="300"/>
              </a:spcAft>
              <a:buFont typeface="Wingdings" pitchFamily="2" charset="2"/>
              <a:buChar char="§"/>
            </a:pPr>
            <a:r>
              <a:rPr lang="en-US" sz="1400" dirty="0">
                <a:effectLst>
                  <a:outerShdw blurRad="38100" dist="38100" dir="2700000" algn="tl">
                    <a:srgbClr val="000000">
                      <a:alpha val="43137"/>
                    </a:srgbClr>
                  </a:outerShdw>
                </a:effectLst>
              </a:rPr>
              <a:t>MC ionization cooling </a:t>
            </a:r>
            <a:r>
              <a:rPr lang="en-US" sz="1400" dirty="0"/>
              <a:t>channel consists of ~800 muon cooling cells</a:t>
            </a:r>
          </a:p>
          <a:p>
            <a:pPr>
              <a:spcBef>
                <a:spcPts val="300"/>
              </a:spcBef>
              <a:spcAft>
                <a:spcPts val="300"/>
              </a:spcAft>
              <a:buFont typeface="Wingdings" pitchFamily="2" charset="2"/>
              <a:buChar char="§"/>
            </a:pPr>
            <a:r>
              <a:rPr lang="en-US" sz="1400" dirty="0"/>
              <a:t>The cooling of muons requires very compact assembly of normal conducting RF cavities, superconducting solenoids, and either liquid hydrogen or </a:t>
            </a:r>
            <a:r>
              <a:rPr lang="en-US" sz="1400" dirty="0" err="1"/>
              <a:t>LiH</a:t>
            </a:r>
            <a:r>
              <a:rPr lang="en-US" sz="1400" dirty="0"/>
              <a:t> absorbers</a:t>
            </a:r>
          </a:p>
          <a:p>
            <a:pPr>
              <a:spcBef>
                <a:spcPts val="300"/>
              </a:spcBef>
              <a:spcAft>
                <a:spcPts val="300"/>
              </a:spcAft>
              <a:buFont typeface="Wingdings" pitchFamily="2" charset="2"/>
              <a:buChar char="§"/>
            </a:pPr>
            <a:r>
              <a:rPr lang="en-US" sz="1400" dirty="0">
                <a:effectLst>
                  <a:outerShdw blurRad="38100" dist="38100" dir="2700000" algn="tl">
                    <a:srgbClr val="000000">
                      <a:alpha val="43137"/>
                    </a:srgbClr>
                  </a:outerShdw>
                </a:effectLst>
              </a:rPr>
              <a:t>Large bore solenoids: </a:t>
            </a:r>
            <a:r>
              <a:rPr lang="en-US" sz="1400" dirty="0"/>
              <a:t>from 2 T (D=1 m) to 20+ T (D=0.05 m)</a:t>
            </a:r>
          </a:p>
          <a:p>
            <a:pPr>
              <a:spcBef>
                <a:spcPts val="300"/>
              </a:spcBef>
              <a:spcAft>
                <a:spcPts val="300"/>
              </a:spcAft>
              <a:buFont typeface="Wingdings" pitchFamily="2" charset="2"/>
              <a:buChar char="§"/>
            </a:pPr>
            <a:r>
              <a:rPr lang="en-US" sz="1400" dirty="0">
                <a:effectLst>
                  <a:outerShdw blurRad="38100" dist="38100" dir="2700000" algn="tl">
                    <a:srgbClr val="000000">
                      <a:alpha val="43137"/>
                    </a:srgbClr>
                  </a:outerShdw>
                </a:effectLst>
              </a:rPr>
              <a:t>RF cavities </a:t>
            </a:r>
            <a:r>
              <a:rPr lang="en-US" sz="1400" dirty="0"/>
              <a:t>(300-800 MHz) must operate in multi-Tesla fields</a:t>
            </a:r>
          </a:p>
          <a:p>
            <a:pPr>
              <a:spcBef>
                <a:spcPts val="300"/>
              </a:spcBef>
              <a:spcAft>
                <a:spcPts val="300"/>
              </a:spcAft>
              <a:buFont typeface="Wingdings" pitchFamily="2" charset="2"/>
              <a:buChar char="§"/>
            </a:pPr>
            <a:r>
              <a:rPr lang="en-US" sz="1400" dirty="0">
                <a:effectLst>
                  <a:outerShdw blurRad="38100" dist="38100" dir="2700000" algn="tl">
                    <a:srgbClr val="000000">
                      <a:alpha val="43137"/>
                    </a:srgbClr>
                  </a:outerShdw>
                </a:effectLst>
              </a:rPr>
              <a:t>Wedge-shaped  absorbers </a:t>
            </a:r>
            <a:r>
              <a:rPr lang="en-US" sz="1400" dirty="0"/>
              <a:t>must and large muon beam intensities</a:t>
            </a:r>
          </a:p>
          <a:p>
            <a:pPr>
              <a:spcBef>
                <a:spcPts val="300"/>
              </a:spcBef>
              <a:spcAft>
                <a:spcPts val="300"/>
              </a:spcAft>
              <a:buFont typeface="Wingdings" pitchFamily="2" charset="2"/>
              <a:buChar char="§"/>
            </a:pPr>
            <a:endParaRPr lang="en-US" sz="1400" dirty="0"/>
          </a:p>
        </p:txBody>
      </p:sp>
      <p:pic>
        <p:nvPicPr>
          <p:cNvPr id="13" name="Picture 12">
            <a:extLst>
              <a:ext uri="{FF2B5EF4-FFF2-40B4-BE49-F238E27FC236}">
                <a16:creationId xmlns:a16="http://schemas.microsoft.com/office/drawing/2014/main" id="{2295BCE4-092D-0B9E-B034-FA454E846F39}"/>
              </a:ext>
            </a:extLst>
          </p:cNvPr>
          <p:cNvPicPr>
            <a:picLocks noChangeAspect="1"/>
          </p:cNvPicPr>
          <p:nvPr/>
        </p:nvPicPr>
        <p:blipFill>
          <a:blip r:embed="rId2"/>
          <a:stretch>
            <a:fillRect/>
          </a:stretch>
        </p:blipFill>
        <p:spPr>
          <a:xfrm>
            <a:off x="4857750" y="1431381"/>
            <a:ext cx="4336541" cy="1597141"/>
          </a:xfrm>
          <a:prstGeom prst="rect">
            <a:avLst/>
          </a:prstGeom>
        </p:spPr>
      </p:pic>
      <p:sp>
        <p:nvSpPr>
          <p:cNvPr id="14" name="TextBox 13">
            <a:extLst>
              <a:ext uri="{FF2B5EF4-FFF2-40B4-BE49-F238E27FC236}">
                <a16:creationId xmlns:a16="http://schemas.microsoft.com/office/drawing/2014/main" id="{6AC1B1B8-8EA2-EB3A-9176-AD6CADD0DBAF}"/>
              </a:ext>
            </a:extLst>
          </p:cNvPr>
          <p:cNvSpPr txBox="1"/>
          <p:nvPr/>
        </p:nvSpPr>
        <p:spPr>
          <a:xfrm>
            <a:off x="6172200" y="3288879"/>
            <a:ext cx="3314700" cy="253916"/>
          </a:xfrm>
          <a:prstGeom prst="rect">
            <a:avLst/>
          </a:prstGeom>
          <a:noFill/>
        </p:spPr>
        <p:txBody>
          <a:bodyPr wrap="square" rtlCol="0">
            <a:spAutoFit/>
          </a:bodyPr>
          <a:lstStyle/>
          <a:p>
            <a:r>
              <a:rPr lang="en-US" sz="1050" b="1" i="1" dirty="0">
                <a:solidFill>
                  <a:schemeClr val="accent1">
                    <a:lumMod val="50000"/>
                  </a:schemeClr>
                </a:solidFill>
                <a:latin typeface="Helvetica" pitchFamily="2" charset="0"/>
              </a:rPr>
              <a:t>Schematic of the muon cooling demonstrator</a:t>
            </a:r>
          </a:p>
        </p:txBody>
      </p:sp>
      <p:sp>
        <p:nvSpPr>
          <p:cNvPr id="16" name="TextBox 15">
            <a:extLst>
              <a:ext uri="{FF2B5EF4-FFF2-40B4-BE49-F238E27FC236}">
                <a16:creationId xmlns:a16="http://schemas.microsoft.com/office/drawing/2014/main" id="{4F77404C-E957-32CB-FB5F-87A12B753FA7}"/>
              </a:ext>
            </a:extLst>
          </p:cNvPr>
          <p:cNvSpPr txBox="1"/>
          <p:nvPr/>
        </p:nvSpPr>
        <p:spPr>
          <a:xfrm>
            <a:off x="5815464" y="940192"/>
            <a:ext cx="2743200" cy="230832"/>
          </a:xfrm>
          <a:prstGeom prst="rect">
            <a:avLst/>
          </a:prstGeom>
          <a:noFill/>
        </p:spPr>
        <p:txBody>
          <a:bodyPr wrap="square">
            <a:spAutoFit/>
          </a:bodyPr>
          <a:lstStyle/>
          <a:p>
            <a:r>
              <a:rPr lang="en-US" sz="900" i="1" dirty="0">
                <a:latin typeface="Times"/>
              </a:rPr>
              <a:t>https://</a:t>
            </a:r>
            <a:r>
              <a:rPr lang="en-US" sz="900" i="1" dirty="0" err="1">
                <a:latin typeface="Times"/>
              </a:rPr>
              <a:t>doi.org</a:t>
            </a:r>
            <a:r>
              <a:rPr lang="en-US" sz="900" i="1" dirty="0">
                <a:latin typeface="Times"/>
              </a:rPr>
              <a:t>/10.1140/</a:t>
            </a:r>
            <a:r>
              <a:rPr lang="en-US" sz="900" i="1" dirty="0" err="1">
                <a:latin typeface="Times"/>
              </a:rPr>
              <a:t>epjc</a:t>
            </a:r>
            <a:r>
              <a:rPr lang="en-US" sz="900" i="1" dirty="0">
                <a:latin typeface="Times"/>
              </a:rPr>
              <a:t>/s10052-023-11889-x</a:t>
            </a:r>
            <a:endParaRPr lang="en-US" sz="900" dirty="0">
              <a:latin typeface="Times"/>
            </a:endParaRPr>
          </a:p>
        </p:txBody>
      </p:sp>
      <p:graphicFrame>
        <p:nvGraphicFramePr>
          <p:cNvPr id="15" name="Table 14">
            <a:extLst>
              <a:ext uri="{FF2B5EF4-FFF2-40B4-BE49-F238E27FC236}">
                <a16:creationId xmlns:a16="http://schemas.microsoft.com/office/drawing/2014/main" id="{0358F11F-7C19-7843-D4F4-0DDB704CB668}"/>
              </a:ext>
            </a:extLst>
          </p:cNvPr>
          <p:cNvGraphicFramePr>
            <a:graphicFrameLocks noGrp="1"/>
          </p:cNvGraphicFramePr>
          <p:nvPr/>
        </p:nvGraphicFramePr>
        <p:xfrm>
          <a:off x="114300" y="3548339"/>
          <a:ext cx="8915400" cy="1535868"/>
        </p:xfrm>
        <a:graphic>
          <a:graphicData uri="http://schemas.openxmlformats.org/drawingml/2006/table">
            <a:tbl>
              <a:tblPr firstRow="1" bandRow="1">
                <a:tableStyleId>{5C22544A-7EE6-4342-B048-85BDC9FD1C3A}</a:tableStyleId>
              </a:tblPr>
              <a:tblGrid>
                <a:gridCol w="1657350">
                  <a:extLst>
                    <a:ext uri="{9D8B030D-6E8A-4147-A177-3AD203B41FA5}">
                      <a16:colId xmlns:a16="http://schemas.microsoft.com/office/drawing/2014/main" val="2031314511"/>
                    </a:ext>
                  </a:extLst>
                </a:gridCol>
                <a:gridCol w="1200150">
                  <a:extLst>
                    <a:ext uri="{9D8B030D-6E8A-4147-A177-3AD203B41FA5}">
                      <a16:colId xmlns:a16="http://schemas.microsoft.com/office/drawing/2014/main" val="2577957836"/>
                    </a:ext>
                  </a:extLst>
                </a:gridCol>
                <a:gridCol w="971550">
                  <a:extLst>
                    <a:ext uri="{9D8B030D-6E8A-4147-A177-3AD203B41FA5}">
                      <a16:colId xmlns:a16="http://schemas.microsoft.com/office/drawing/2014/main" val="2278332438"/>
                    </a:ext>
                  </a:extLst>
                </a:gridCol>
                <a:gridCol w="971550">
                  <a:extLst>
                    <a:ext uri="{9D8B030D-6E8A-4147-A177-3AD203B41FA5}">
                      <a16:colId xmlns:a16="http://schemas.microsoft.com/office/drawing/2014/main" val="3230776054"/>
                    </a:ext>
                  </a:extLst>
                </a:gridCol>
                <a:gridCol w="1143000">
                  <a:extLst>
                    <a:ext uri="{9D8B030D-6E8A-4147-A177-3AD203B41FA5}">
                      <a16:colId xmlns:a16="http://schemas.microsoft.com/office/drawing/2014/main" val="1923668366"/>
                    </a:ext>
                  </a:extLst>
                </a:gridCol>
                <a:gridCol w="914400">
                  <a:extLst>
                    <a:ext uri="{9D8B030D-6E8A-4147-A177-3AD203B41FA5}">
                      <a16:colId xmlns:a16="http://schemas.microsoft.com/office/drawing/2014/main" val="3883086752"/>
                    </a:ext>
                  </a:extLst>
                </a:gridCol>
                <a:gridCol w="1085850">
                  <a:extLst>
                    <a:ext uri="{9D8B030D-6E8A-4147-A177-3AD203B41FA5}">
                      <a16:colId xmlns:a16="http://schemas.microsoft.com/office/drawing/2014/main" val="511612415"/>
                    </a:ext>
                  </a:extLst>
                </a:gridCol>
                <a:gridCol w="971550">
                  <a:extLst>
                    <a:ext uri="{9D8B030D-6E8A-4147-A177-3AD203B41FA5}">
                      <a16:colId xmlns:a16="http://schemas.microsoft.com/office/drawing/2014/main" val="2919028904"/>
                    </a:ext>
                  </a:extLst>
                </a:gridCol>
              </a:tblGrid>
              <a:tr h="511956">
                <a:tc>
                  <a:txBody>
                    <a:bodyPr/>
                    <a:lstStyle/>
                    <a:p>
                      <a:pPr algn="ctr"/>
                      <a:endParaRPr lang="en-US" sz="1400" dirty="0"/>
                    </a:p>
                  </a:txBody>
                  <a:tcPr marL="68580" marR="68580" marT="34290" marB="34290" anchor="ctr"/>
                </a:tc>
                <a:tc>
                  <a:txBody>
                    <a:bodyPr/>
                    <a:lstStyle/>
                    <a:p>
                      <a:pPr algn="ctr"/>
                      <a:r>
                        <a:rPr lang="en-US" sz="1400" b="0" dirty="0">
                          <a:solidFill>
                            <a:srgbClr val="000000"/>
                          </a:solidFill>
                          <a:effectLst>
                            <a:outerShdw blurRad="38100" dist="38100" dir="2700000" algn="tl">
                              <a:srgbClr val="000000">
                                <a:alpha val="43137"/>
                              </a:srgbClr>
                            </a:outerShdw>
                          </a:effectLst>
                        </a:rPr>
                        <a:t>Muon mom. </a:t>
                      </a:r>
                    </a:p>
                    <a:p>
                      <a:pPr algn="ctr"/>
                      <a:r>
                        <a:rPr lang="en-US" sz="1400" b="0" dirty="0">
                          <a:solidFill>
                            <a:srgbClr val="000000"/>
                          </a:solidFill>
                          <a:effectLst>
                            <a:outerShdw blurRad="38100" dist="38100" dir="2700000" algn="tl">
                              <a:srgbClr val="000000">
                                <a:alpha val="43137"/>
                              </a:srgbClr>
                            </a:outerShdw>
                          </a:effectLst>
                        </a:rPr>
                        <a:t>MeV/c</a:t>
                      </a:r>
                    </a:p>
                  </a:txBody>
                  <a:tcPr marL="68580" marR="68580" marT="34290" marB="34290" anchor="ctr"/>
                </a:tc>
                <a:tc>
                  <a:txBody>
                    <a:bodyPr/>
                    <a:lstStyle/>
                    <a:p>
                      <a:pPr algn="ctr"/>
                      <a:r>
                        <a:rPr lang="en-US" sz="1400" b="0" dirty="0">
                          <a:solidFill>
                            <a:srgbClr val="000000"/>
                          </a:solidFill>
                          <a:effectLst>
                            <a:outerShdw blurRad="38100" dist="38100" dir="2700000" algn="tl">
                              <a:srgbClr val="000000">
                                <a:alpha val="43137"/>
                              </a:srgbClr>
                            </a:outerShdw>
                          </a:effectLst>
                        </a:rPr>
                        <a:t>Total length, m</a:t>
                      </a:r>
                    </a:p>
                  </a:txBody>
                  <a:tcPr marL="68580" marR="68580" marT="34290" marB="34290" anchor="ctr"/>
                </a:tc>
                <a:tc>
                  <a:txBody>
                    <a:bodyPr/>
                    <a:lstStyle/>
                    <a:p>
                      <a:pPr algn="ctr"/>
                      <a:r>
                        <a:rPr lang="en-US" sz="1400" b="0" dirty="0">
                          <a:solidFill>
                            <a:srgbClr val="000000"/>
                          </a:solidFill>
                          <a:effectLst>
                            <a:outerShdw blurRad="38100" dist="38100" dir="2700000" algn="tl">
                              <a:srgbClr val="000000">
                                <a:alpha val="43137"/>
                              </a:srgbClr>
                            </a:outerShdw>
                          </a:effectLst>
                        </a:rPr>
                        <a:t>Total # of cells</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effectLst>
                            <a:outerShdw blurRad="38100" dist="38100" dir="2700000" algn="tl">
                              <a:srgbClr val="000000">
                                <a:alpha val="43137"/>
                              </a:srgbClr>
                            </a:outerShdw>
                          </a:effectLst>
                        </a:rPr>
                        <a:t>Total RF voltage, MV </a:t>
                      </a:r>
                    </a:p>
                  </a:txBody>
                  <a:tcPr marL="68580" marR="68580" marT="34290" marB="34290" anchor="ctr"/>
                </a:tc>
                <a:tc>
                  <a:txBody>
                    <a:bodyPr/>
                    <a:lstStyle/>
                    <a:p>
                      <a:pPr algn="ctr"/>
                      <a:r>
                        <a:rPr lang="en-US" sz="1400" b="0" dirty="0" err="1">
                          <a:solidFill>
                            <a:srgbClr val="000000"/>
                          </a:solidFill>
                          <a:effectLst>
                            <a:outerShdw blurRad="38100" dist="38100" dir="2700000" algn="tl">
                              <a:srgbClr val="000000">
                                <a:alpha val="43137"/>
                              </a:srgbClr>
                            </a:outerShdw>
                          </a:effectLst>
                        </a:rPr>
                        <a:t>B_max</a:t>
                      </a:r>
                      <a:r>
                        <a:rPr lang="en-US" sz="1400" b="0" dirty="0">
                          <a:solidFill>
                            <a:srgbClr val="000000"/>
                          </a:solidFill>
                          <a:effectLst>
                            <a:outerShdw blurRad="38100" dist="38100" dir="2700000" algn="tl">
                              <a:srgbClr val="000000">
                                <a:alpha val="43137"/>
                              </a:srgbClr>
                            </a:outerShdw>
                          </a:effectLst>
                        </a:rPr>
                        <a:t>, T</a:t>
                      </a:r>
                    </a:p>
                  </a:txBody>
                  <a:tcPr marL="68580" marR="68580" marT="34290" marB="34290" anchor="ctr"/>
                </a:tc>
                <a:tc>
                  <a:txBody>
                    <a:bodyPr/>
                    <a:lstStyle/>
                    <a:p>
                      <a:pPr algn="ctr"/>
                      <a:r>
                        <a:rPr lang="en-US" sz="1400" b="0" dirty="0">
                          <a:solidFill>
                            <a:srgbClr val="000000"/>
                          </a:solidFill>
                          <a:effectLst>
                            <a:outerShdw blurRad="38100" dist="38100" dir="2700000" algn="tl">
                              <a:srgbClr val="000000">
                                <a:alpha val="43137"/>
                              </a:srgbClr>
                            </a:outerShdw>
                          </a:effectLst>
                        </a:rPr>
                        <a:t>6D </a:t>
                      </a:r>
                      <a:r>
                        <a:rPr lang="en-US" sz="1400" b="0" dirty="0" err="1">
                          <a:solidFill>
                            <a:srgbClr val="000000"/>
                          </a:solidFill>
                          <a:effectLst>
                            <a:outerShdw blurRad="38100" dist="38100" dir="2700000" algn="tl">
                              <a:srgbClr val="000000">
                                <a:alpha val="43137"/>
                              </a:srgbClr>
                            </a:outerShdw>
                          </a:effectLst>
                        </a:rPr>
                        <a:t>emm</a:t>
                      </a:r>
                      <a:r>
                        <a:rPr lang="en-US" sz="1400" b="0" dirty="0">
                          <a:solidFill>
                            <a:srgbClr val="000000"/>
                          </a:solidFill>
                          <a:effectLst>
                            <a:outerShdw blurRad="38100" dist="38100" dir="2700000" algn="tl">
                              <a:srgbClr val="000000">
                                <a:alpha val="43137"/>
                              </a:srgbClr>
                            </a:outerShdw>
                          </a:effectLst>
                        </a:rPr>
                        <a:t>. reduction </a:t>
                      </a:r>
                    </a:p>
                  </a:txBody>
                  <a:tcPr marL="68580" marR="68580" marT="34290" marB="34290" anchor="ctr"/>
                </a:tc>
                <a:tc>
                  <a:txBody>
                    <a:bodyPr/>
                    <a:lstStyle/>
                    <a:p>
                      <a:pPr algn="ctr"/>
                      <a:r>
                        <a:rPr lang="en-US" sz="1400" b="0" dirty="0">
                          <a:solidFill>
                            <a:srgbClr val="000000"/>
                          </a:solidFill>
                          <a:effectLst>
                            <a:outerShdw blurRad="38100" dist="38100" dir="2700000" algn="tl">
                              <a:srgbClr val="000000">
                                <a:alpha val="43137"/>
                              </a:srgbClr>
                            </a:outerShdw>
                          </a:effectLst>
                        </a:rPr>
                        <a:t>Beam loss, %</a:t>
                      </a:r>
                    </a:p>
                  </a:txBody>
                  <a:tcPr marL="68580" marR="68580" marT="34290" marB="34290" anchor="ctr"/>
                </a:tc>
                <a:extLst>
                  <a:ext uri="{0D108BD9-81ED-4DB2-BD59-A6C34878D82A}">
                    <a16:rowId xmlns:a16="http://schemas.microsoft.com/office/drawing/2014/main" val="2738547532"/>
                  </a:ext>
                </a:extLst>
              </a:tr>
              <a:tr h="511956">
                <a:tc>
                  <a:txBody>
                    <a:bodyPr/>
                    <a:lstStyle/>
                    <a:p>
                      <a:r>
                        <a:rPr lang="en-US" sz="1800" dirty="0">
                          <a:solidFill>
                            <a:srgbClr val="AF0000"/>
                          </a:solidFill>
                        </a:rPr>
                        <a:t>Full scale MC</a:t>
                      </a:r>
                    </a:p>
                  </a:txBody>
                  <a:tcPr marL="68580" marR="68580" marT="34290" marB="34290" anchor="ctr"/>
                </a:tc>
                <a:tc>
                  <a:txBody>
                    <a:bodyPr/>
                    <a:lstStyle/>
                    <a:p>
                      <a:pPr algn="ctr"/>
                      <a:r>
                        <a:rPr lang="en-US" sz="2100" dirty="0">
                          <a:solidFill>
                            <a:srgbClr val="AF0000"/>
                          </a:solidFill>
                        </a:rPr>
                        <a:t>200</a:t>
                      </a:r>
                    </a:p>
                  </a:txBody>
                  <a:tcPr marL="68580" marR="68580" marT="34290" marB="34290" anchor="ctr"/>
                </a:tc>
                <a:tc>
                  <a:txBody>
                    <a:bodyPr/>
                    <a:lstStyle/>
                    <a:p>
                      <a:pPr algn="ctr"/>
                      <a:r>
                        <a:rPr lang="en-US" sz="2100" dirty="0">
                          <a:solidFill>
                            <a:srgbClr val="AF0000"/>
                          </a:solidFill>
                        </a:rPr>
                        <a:t>~980</a:t>
                      </a:r>
                    </a:p>
                  </a:txBody>
                  <a:tcPr marL="68580" marR="68580" marT="34290" marB="34290" anchor="ctr"/>
                </a:tc>
                <a:tc>
                  <a:txBody>
                    <a:bodyPr/>
                    <a:lstStyle/>
                    <a:p>
                      <a:pPr algn="ctr"/>
                      <a:r>
                        <a:rPr lang="en-US" sz="2100" dirty="0">
                          <a:solidFill>
                            <a:srgbClr val="AF0000"/>
                          </a:solidFill>
                        </a:rPr>
                        <a:t>~820</a:t>
                      </a:r>
                    </a:p>
                  </a:txBody>
                  <a:tcPr marL="68580" marR="68580" marT="34290" marB="34290" anchor="ctr"/>
                </a:tc>
                <a:tc>
                  <a:txBody>
                    <a:bodyPr/>
                    <a:lstStyle/>
                    <a:p>
                      <a:pPr algn="ctr"/>
                      <a:r>
                        <a:rPr lang="en-US" sz="2100" dirty="0">
                          <a:solidFill>
                            <a:srgbClr val="AF0000"/>
                          </a:solidFill>
                        </a:rPr>
                        <a:t>~15,000</a:t>
                      </a:r>
                    </a:p>
                  </a:txBody>
                  <a:tcPr marL="68580" marR="68580" marT="34290" marB="34290" anchor="ctr"/>
                </a:tc>
                <a:tc>
                  <a:txBody>
                    <a:bodyPr/>
                    <a:lstStyle/>
                    <a:p>
                      <a:pPr algn="ctr"/>
                      <a:r>
                        <a:rPr lang="en-US" sz="2100" dirty="0">
                          <a:solidFill>
                            <a:srgbClr val="AF0000"/>
                          </a:solidFill>
                        </a:rPr>
                        <a:t>2-14</a:t>
                      </a:r>
                    </a:p>
                  </a:txBody>
                  <a:tcPr marL="68580" marR="68580" marT="34290" marB="34290" anchor="ctr"/>
                </a:tc>
                <a:tc>
                  <a:txBody>
                    <a:bodyPr/>
                    <a:lstStyle/>
                    <a:p>
                      <a:pPr algn="ctr"/>
                      <a:r>
                        <a:rPr lang="en-US" sz="2100" dirty="0">
                          <a:solidFill>
                            <a:srgbClr val="AF0000"/>
                          </a:solidFill>
                        </a:rPr>
                        <a:t>x 1/10</a:t>
                      </a:r>
                      <a:r>
                        <a:rPr lang="en-US" sz="2100" baseline="30000" dirty="0">
                          <a:solidFill>
                            <a:srgbClr val="AF0000"/>
                          </a:solidFill>
                        </a:rPr>
                        <a:t>5</a:t>
                      </a:r>
                      <a:endParaRPr lang="en-US" sz="2100" dirty="0">
                        <a:solidFill>
                          <a:srgbClr val="AF0000"/>
                        </a:solidFill>
                      </a:endParaRPr>
                    </a:p>
                  </a:txBody>
                  <a:tcPr marL="68580" marR="68580" marT="34290" marB="34290" anchor="ctr"/>
                </a:tc>
                <a:tc>
                  <a:txBody>
                    <a:bodyPr/>
                    <a:lstStyle/>
                    <a:p>
                      <a:pPr algn="ctr"/>
                      <a:r>
                        <a:rPr lang="en-US" sz="2100" dirty="0">
                          <a:solidFill>
                            <a:srgbClr val="AF0000"/>
                          </a:solidFill>
                        </a:rPr>
                        <a:t>~70%</a:t>
                      </a:r>
                    </a:p>
                  </a:txBody>
                  <a:tcPr marL="68580" marR="68580" marT="34290" marB="34290" anchor="ctr"/>
                </a:tc>
                <a:extLst>
                  <a:ext uri="{0D108BD9-81ED-4DB2-BD59-A6C34878D82A}">
                    <a16:rowId xmlns:a16="http://schemas.microsoft.com/office/drawing/2014/main" val="819922143"/>
                  </a:ext>
                </a:extLst>
              </a:tr>
              <a:tr h="511956">
                <a:tc>
                  <a:txBody>
                    <a:bodyPr/>
                    <a:lstStyle/>
                    <a:p>
                      <a:r>
                        <a:rPr lang="en-US" sz="1800" dirty="0">
                          <a:solidFill>
                            <a:srgbClr val="0033CC"/>
                          </a:solidFill>
                          <a:effectLst>
                            <a:outerShdw blurRad="38100" dist="38100" dir="2700000" algn="tl">
                              <a:srgbClr val="000000">
                                <a:alpha val="43137"/>
                              </a:srgbClr>
                            </a:outerShdw>
                          </a:effectLst>
                        </a:rPr>
                        <a:t>Demonstrator</a:t>
                      </a:r>
                    </a:p>
                  </a:txBody>
                  <a:tcPr marL="68580" marR="68580" marT="34290" marB="34290" anchor="ctr"/>
                </a:tc>
                <a:tc>
                  <a:txBody>
                    <a:bodyPr/>
                    <a:lstStyle/>
                    <a:p>
                      <a:pPr algn="ctr"/>
                      <a:r>
                        <a:rPr lang="en-US" sz="2100" dirty="0">
                          <a:solidFill>
                            <a:srgbClr val="0033CC"/>
                          </a:solidFill>
                        </a:rPr>
                        <a:t>200</a:t>
                      </a:r>
                    </a:p>
                  </a:txBody>
                  <a:tcPr marL="68580" marR="68580" marT="34290" marB="34290" anchor="ctr"/>
                </a:tc>
                <a:tc>
                  <a:txBody>
                    <a:bodyPr/>
                    <a:lstStyle/>
                    <a:p>
                      <a:pPr algn="ctr"/>
                      <a:r>
                        <a:rPr lang="en-US" sz="2100" dirty="0">
                          <a:solidFill>
                            <a:srgbClr val="0033CC"/>
                          </a:solidFill>
                        </a:rPr>
                        <a:t>48</a:t>
                      </a:r>
                    </a:p>
                  </a:txBody>
                  <a:tcPr marL="68580" marR="68580" marT="34290" marB="34290" anchor="ctr"/>
                </a:tc>
                <a:tc>
                  <a:txBody>
                    <a:bodyPr/>
                    <a:lstStyle/>
                    <a:p>
                      <a:pPr algn="ctr"/>
                      <a:r>
                        <a:rPr lang="en-US" sz="2100" dirty="0">
                          <a:solidFill>
                            <a:srgbClr val="0033CC"/>
                          </a:solidFill>
                        </a:rPr>
                        <a:t>24</a:t>
                      </a:r>
                    </a:p>
                  </a:txBody>
                  <a:tcPr marL="68580" marR="68580" marT="34290" marB="34290" anchor="ctr"/>
                </a:tc>
                <a:tc>
                  <a:txBody>
                    <a:bodyPr/>
                    <a:lstStyle/>
                    <a:p>
                      <a:pPr algn="ctr"/>
                      <a:r>
                        <a:rPr lang="en-US" sz="2100" dirty="0">
                          <a:solidFill>
                            <a:srgbClr val="0033CC"/>
                          </a:solidFill>
                        </a:rPr>
                        <a:t>~260</a:t>
                      </a:r>
                    </a:p>
                  </a:txBody>
                  <a:tcPr marL="68580" marR="68580" marT="34290" marB="34290" anchor="ctr"/>
                </a:tc>
                <a:tc>
                  <a:txBody>
                    <a:bodyPr/>
                    <a:lstStyle/>
                    <a:p>
                      <a:pPr algn="ctr"/>
                      <a:r>
                        <a:rPr lang="en-US" sz="2100" dirty="0">
                          <a:solidFill>
                            <a:srgbClr val="0033CC"/>
                          </a:solidFill>
                        </a:rPr>
                        <a:t>0.5-7</a:t>
                      </a:r>
                    </a:p>
                  </a:txBody>
                  <a:tcPr marL="68580" marR="68580" marT="34290" marB="34290" anchor="ctr"/>
                </a:tc>
                <a:tc>
                  <a:txBody>
                    <a:bodyPr/>
                    <a:lstStyle/>
                    <a:p>
                      <a:pPr algn="ctr"/>
                      <a:r>
                        <a:rPr lang="en-US" sz="2100" dirty="0">
                          <a:solidFill>
                            <a:srgbClr val="0033CC"/>
                          </a:solidFill>
                        </a:rPr>
                        <a:t>x 1/2</a:t>
                      </a:r>
                    </a:p>
                  </a:txBody>
                  <a:tcPr marL="68580" marR="68580" marT="34290" marB="34290" anchor="ctr"/>
                </a:tc>
                <a:tc>
                  <a:txBody>
                    <a:bodyPr/>
                    <a:lstStyle/>
                    <a:p>
                      <a:pPr algn="ctr"/>
                      <a:r>
                        <a:rPr lang="en-US" sz="2100" dirty="0">
                          <a:solidFill>
                            <a:srgbClr val="0033CC"/>
                          </a:solidFill>
                        </a:rPr>
                        <a:t>4-6%</a:t>
                      </a:r>
                    </a:p>
                  </a:txBody>
                  <a:tcPr marL="68580" marR="68580" marT="34290" marB="34290" anchor="ctr"/>
                </a:tc>
                <a:extLst>
                  <a:ext uri="{0D108BD9-81ED-4DB2-BD59-A6C34878D82A}">
                    <a16:rowId xmlns:a16="http://schemas.microsoft.com/office/drawing/2014/main" val="1767595170"/>
                  </a:ext>
                </a:extLst>
              </a:tr>
            </a:tbl>
          </a:graphicData>
        </a:graphic>
      </p:graphicFrame>
      <p:sp>
        <p:nvSpPr>
          <p:cNvPr id="19" name="TextBox 18">
            <a:extLst>
              <a:ext uri="{FF2B5EF4-FFF2-40B4-BE49-F238E27FC236}">
                <a16:creationId xmlns:a16="http://schemas.microsoft.com/office/drawing/2014/main" id="{C2853844-10EB-9236-A55B-D2B98142BDBB}"/>
              </a:ext>
            </a:extLst>
          </p:cNvPr>
          <p:cNvSpPr txBox="1"/>
          <p:nvPr/>
        </p:nvSpPr>
        <p:spPr>
          <a:xfrm>
            <a:off x="86006" y="5068098"/>
            <a:ext cx="8711465" cy="1215717"/>
          </a:xfrm>
          <a:prstGeom prst="rect">
            <a:avLst/>
          </a:prstGeom>
          <a:noFill/>
        </p:spPr>
        <p:txBody>
          <a:bodyPr wrap="square">
            <a:spAutoFit/>
          </a:bodyPr>
          <a:lstStyle/>
          <a:p>
            <a:pPr>
              <a:spcBef>
                <a:spcPts val="300"/>
              </a:spcBef>
              <a:spcAft>
                <a:spcPts val="300"/>
              </a:spcAft>
            </a:pPr>
            <a:endParaRPr lang="en-US" sz="2100" dirty="0">
              <a:solidFill>
                <a:srgbClr val="000000"/>
              </a:solidFill>
            </a:endParaRPr>
          </a:p>
          <a:p>
            <a:pPr>
              <a:spcBef>
                <a:spcPts val="300"/>
              </a:spcBef>
              <a:spcAft>
                <a:spcPts val="300"/>
              </a:spcAft>
            </a:pPr>
            <a:r>
              <a:rPr lang="en-US" sz="2100" dirty="0">
                <a:solidFill>
                  <a:srgbClr val="000000"/>
                </a:solidFill>
              </a:rPr>
              <a:t>The Muon Ionization Cooling Demonstrator Experiment: </a:t>
            </a:r>
          </a:p>
          <a:p>
            <a:pPr>
              <a:spcBef>
                <a:spcPts val="300"/>
              </a:spcBef>
              <a:spcAft>
                <a:spcPts val="300"/>
              </a:spcAft>
            </a:pPr>
            <a:r>
              <a:rPr lang="en-US" sz="2100" dirty="0">
                <a:solidFill>
                  <a:srgbClr val="000000"/>
                </a:solidFill>
              </a:rPr>
              <a:t>■  Timeline: 2029-2034 ■ Location: Fermilab or CERN  ■  Cost: 300 ? M$</a:t>
            </a:r>
          </a:p>
        </p:txBody>
      </p:sp>
      <p:sp>
        <p:nvSpPr>
          <p:cNvPr id="4" name="Rectangle: Rounded Corners 3">
            <a:extLst>
              <a:ext uri="{FF2B5EF4-FFF2-40B4-BE49-F238E27FC236}">
                <a16:creationId xmlns:a16="http://schemas.microsoft.com/office/drawing/2014/main" id="{DBBB0C81-514D-DE44-7327-741619BAED57}"/>
              </a:ext>
            </a:extLst>
          </p:cNvPr>
          <p:cNvSpPr/>
          <p:nvPr/>
        </p:nvSpPr>
        <p:spPr>
          <a:xfrm>
            <a:off x="4857750" y="3483091"/>
            <a:ext cx="2114550" cy="1640691"/>
          </a:xfrm>
          <a:prstGeom prst="roundRect">
            <a:avLst>
              <a:gd name="adj" fmla="val 10756"/>
            </a:avLst>
          </a:prstGeom>
          <a:noFill/>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sp>
        <p:nvSpPr>
          <p:cNvPr id="5" name="Footer Placeholder 4">
            <a:extLst>
              <a:ext uri="{FF2B5EF4-FFF2-40B4-BE49-F238E27FC236}">
                <a16:creationId xmlns:a16="http://schemas.microsoft.com/office/drawing/2014/main" id="{20AE700D-0538-A4A9-A4B6-AA3F373887F5}"/>
              </a:ext>
            </a:extLst>
          </p:cNvPr>
          <p:cNvSpPr>
            <a:spLocks noGrp="1"/>
          </p:cNvSpPr>
          <p:nvPr>
            <p:ph type="ftr" sz="quarter" idx="3"/>
          </p:nvPr>
        </p:nvSpPr>
        <p:spPr/>
        <p:txBody>
          <a:bodyPr/>
          <a:lstStyle/>
          <a:p>
            <a:pPr>
              <a:defRPr/>
            </a:pPr>
            <a:r>
              <a:rPr lang="en-US" b="1"/>
              <a:t>MuColl'25 | Colliders VS1</a:t>
            </a:r>
            <a:endParaRPr lang="en-US" b="1" dirty="0"/>
          </a:p>
        </p:txBody>
      </p:sp>
      <p:sp>
        <p:nvSpPr>
          <p:cNvPr id="7" name="TextBox 6">
            <a:extLst>
              <a:ext uri="{FF2B5EF4-FFF2-40B4-BE49-F238E27FC236}">
                <a16:creationId xmlns:a16="http://schemas.microsoft.com/office/drawing/2014/main" id="{ED079CFE-575C-D865-337D-ADE672495F6D}"/>
              </a:ext>
            </a:extLst>
          </p:cNvPr>
          <p:cNvSpPr txBox="1"/>
          <p:nvPr/>
        </p:nvSpPr>
        <p:spPr>
          <a:xfrm>
            <a:off x="4403207" y="6422800"/>
            <a:ext cx="3023636" cy="400110"/>
          </a:xfrm>
          <a:prstGeom prst="rect">
            <a:avLst/>
          </a:prstGeom>
          <a:noFill/>
        </p:spPr>
        <p:txBody>
          <a:bodyPr wrap="square">
            <a:spAutoFit/>
          </a:bodyPr>
          <a:lstStyle/>
          <a:p>
            <a:r>
              <a:rPr lang="en-US" altLang="en-US" sz="2000" dirty="0">
                <a:solidFill>
                  <a:srgbClr val="C00000"/>
                </a:solidFill>
                <a:highlight>
                  <a:srgbClr val="FFFF00"/>
                </a:highlight>
              </a:rPr>
              <a:t>see </a:t>
            </a:r>
            <a:r>
              <a:rPr lang="en-US" altLang="en-US" sz="2000" dirty="0" err="1">
                <a:solidFill>
                  <a:srgbClr val="C00000"/>
                </a:solidFill>
                <a:highlight>
                  <a:srgbClr val="FFFF00"/>
                </a:highlight>
              </a:rPr>
              <a:t>D.Stratakis</a:t>
            </a:r>
            <a:r>
              <a:rPr lang="en-US" altLang="en-US" sz="2000" dirty="0">
                <a:solidFill>
                  <a:srgbClr val="C00000"/>
                </a:solidFill>
                <a:highlight>
                  <a:srgbClr val="FFFF00"/>
                </a:highlight>
              </a:rPr>
              <a:t> lecture Wed  </a:t>
            </a:r>
            <a:endParaRPr lang="en-US" sz="2000" dirty="0">
              <a:solidFill>
                <a:srgbClr val="C00000"/>
              </a:solidFill>
              <a:highlight>
                <a:srgbClr val="FFFF00"/>
              </a:highlight>
            </a:endParaRPr>
          </a:p>
        </p:txBody>
      </p:sp>
    </p:spTree>
    <p:extLst>
      <p:ext uri="{BB962C8B-B14F-4D97-AF65-F5344CB8AC3E}">
        <p14:creationId xmlns:p14="http://schemas.microsoft.com/office/powerpoint/2010/main" val="35755598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F6895-6559-4177-AE20-6F36B7361A51}"/>
              </a:ext>
            </a:extLst>
          </p:cNvPr>
          <p:cNvSpPr>
            <a:spLocks noGrp="1"/>
          </p:cNvSpPr>
          <p:nvPr>
            <p:ph type="title"/>
          </p:nvPr>
        </p:nvSpPr>
        <p:spPr/>
        <p:txBody>
          <a:bodyPr/>
          <a:lstStyle/>
          <a:p>
            <a:r>
              <a:rPr lang="en-US" sz="2700" dirty="0"/>
              <a:t>Acceleration and Collider Ring ~75% of the MC Cost</a:t>
            </a:r>
          </a:p>
        </p:txBody>
      </p:sp>
      <p:sp>
        <p:nvSpPr>
          <p:cNvPr id="3" name="Content Placeholder 2">
            <a:extLst>
              <a:ext uri="{FF2B5EF4-FFF2-40B4-BE49-F238E27FC236}">
                <a16:creationId xmlns:a16="http://schemas.microsoft.com/office/drawing/2014/main" id="{4252E4AA-97AB-4F0C-9B68-EFDF6EEA95A9}"/>
              </a:ext>
            </a:extLst>
          </p:cNvPr>
          <p:cNvSpPr>
            <a:spLocks noGrp="1"/>
          </p:cNvSpPr>
          <p:nvPr>
            <p:ph idx="1"/>
          </p:nvPr>
        </p:nvSpPr>
        <p:spPr>
          <a:xfrm>
            <a:off x="145472" y="884677"/>
            <a:ext cx="3775364" cy="3043087"/>
          </a:xfrm>
        </p:spPr>
        <p:txBody>
          <a:bodyPr/>
          <a:lstStyle/>
          <a:p>
            <a:pPr marL="0" indent="0">
              <a:buNone/>
            </a:pPr>
            <a:r>
              <a:rPr lang="en-US" dirty="0">
                <a:solidFill>
                  <a:srgbClr val="C00000"/>
                </a:solidFill>
              </a:rPr>
              <a:t>Options (high</a:t>
            </a:r>
            <a:r>
              <a:rPr lang="en-US" dirty="0">
                <a:solidFill>
                  <a:srgbClr val="C00000"/>
                </a:solidFill>
                <a:sym typeface="Wingdings" panose="05000000000000000000" pitchFamily="2" charset="2"/>
              </a:rPr>
              <a:t> </a:t>
            </a:r>
            <a:r>
              <a:rPr lang="en-US" dirty="0">
                <a:solidFill>
                  <a:schemeClr val="accent3">
                    <a:lumMod val="50000"/>
                  </a:schemeClr>
                </a:solidFill>
                <a:sym typeface="Wingdings" panose="05000000000000000000" pitchFamily="2" charset="2"/>
              </a:rPr>
              <a:t>low </a:t>
            </a:r>
            <a:r>
              <a:rPr lang="en-US" dirty="0">
                <a:solidFill>
                  <a:schemeClr val="accent3">
                    <a:lumMod val="50000"/>
                  </a:schemeClr>
                </a:solidFill>
              </a:rPr>
              <a:t>cost</a:t>
            </a:r>
            <a:r>
              <a:rPr lang="en-US" dirty="0">
                <a:solidFill>
                  <a:srgbClr val="C00000"/>
                </a:solidFill>
              </a:rPr>
              <a:t>):</a:t>
            </a:r>
          </a:p>
          <a:p>
            <a:r>
              <a:rPr lang="en-US" dirty="0">
                <a:solidFill>
                  <a:srgbClr val="FF0000"/>
                </a:solidFill>
              </a:rPr>
              <a:t>Linac (very costly!)</a:t>
            </a:r>
          </a:p>
          <a:p>
            <a:r>
              <a:rPr lang="en-US" dirty="0">
                <a:solidFill>
                  <a:srgbClr val="0000FF"/>
                </a:solidFill>
              </a:rPr>
              <a:t>Recirculating linear accelerator (RLA)</a:t>
            </a:r>
          </a:p>
          <a:p>
            <a:r>
              <a:rPr lang="en-US" dirty="0">
                <a:solidFill>
                  <a:srgbClr val="0000FF"/>
                </a:solidFill>
              </a:rPr>
              <a:t>Fixed field alternating gradient (FFA)</a:t>
            </a:r>
          </a:p>
          <a:p>
            <a:r>
              <a:rPr lang="en-US" dirty="0">
                <a:solidFill>
                  <a:schemeClr val="accent3">
                    <a:lumMod val="50000"/>
                  </a:schemeClr>
                </a:solidFill>
                <a:effectLst>
                  <a:outerShdw blurRad="38100" dist="38100" dir="2700000" algn="tl">
                    <a:srgbClr val="000000">
                      <a:alpha val="43137"/>
                    </a:srgbClr>
                  </a:outerShdw>
                </a:effectLst>
              </a:rPr>
              <a:t>Pulsed synchrotrons</a:t>
            </a:r>
          </a:p>
        </p:txBody>
      </p:sp>
      <p:sp>
        <p:nvSpPr>
          <p:cNvPr id="5" name="Footer Placeholder 4">
            <a:extLst>
              <a:ext uri="{FF2B5EF4-FFF2-40B4-BE49-F238E27FC236}">
                <a16:creationId xmlns:a16="http://schemas.microsoft.com/office/drawing/2014/main" id="{4F3D6DE7-F28D-4763-B47B-2172C0AFF6A0}"/>
              </a:ext>
            </a:extLst>
          </p:cNvPr>
          <p:cNvSpPr>
            <a:spLocks noGrp="1"/>
          </p:cNvSpPr>
          <p:nvPr>
            <p:ph type="ftr" sz="quarter" idx="11"/>
          </p:nvPr>
        </p:nvSpPr>
        <p:spPr/>
        <p:txBody>
          <a:bodyPr/>
          <a:lstStyle/>
          <a:p>
            <a:pPr>
              <a:defRPr/>
            </a:pPr>
            <a:r>
              <a:rPr lang="en-US"/>
              <a:t>MuColl'25 | Colliders VS1</a:t>
            </a:r>
          </a:p>
        </p:txBody>
      </p:sp>
      <p:sp>
        <p:nvSpPr>
          <p:cNvPr id="6" name="Slide Number Placeholder 5">
            <a:extLst>
              <a:ext uri="{FF2B5EF4-FFF2-40B4-BE49-F238E27FC236}">
                <a16:creationId xmlns:a16="http://schemas.microsoft.com/office/drawing/2014/main" id="{CB987893-942E-425F-8E77-029F58FFB07D}"/>
              </a:ext>
            </a:extLst>
          </p:cNvPr>
          <p:cNvSpPr>
            <a:spLocks noGrp="1"/>
          </p:cNvSpPr>
          <p:nvPr>
            <p:ph type="sldNum" sz="quarter" idx="12"/>
          </p:nvPr>
        </p:nvSpPr>
        <p:spPr/>
        <p:txBody>
          <a:bodyPr/>
          <a:lstStyle/>
          <a:p>
            <a:fld id="{52E9C158-AEF1-41A2-A6CE-6F0BAB305EFD}" type="slidenum">
              <a:rPr lang="en-US" altLang="en-US" smtClean="0"/>
              <a:pPr/>
              <a:t>66</a:t>
            </a:fld>
            <a:endParaRPr lang="en-US" altLang="en-US"/>
          </a:p>
        </p:txBody>
      </p:sp>
      <p:pic>
        <p:nvPicPr>
          <p:cNvPr id="9" name="Picture 8">
            <a:extLst>
              <a:ext uri="{FF2B5EF4-FFF2-40B4-BE49-F238E27FC236}">
                <a16:creationId xmlns:a16="http://schemas.microsoft.com/office/drawing/2014/main" id="{475E9089-FF48-487D-994D-AF0DFF629E20}"/>
              </a:ext>
            </a:extLst>
          </p:cNvPr>
          <p:cNvPicPr>
            <a:picLocks noChangeAspect="1"/>
          </p:cNvPicPr>
          <p:nvPr/>
        </p:nvPicPr>
        <p:blipFill rotWithShape="1">
          <a:blip r:embed="rId2"/>
          <a:srcRect t="3817"/>
          <a:stretch/>
        </p:blipFill>
        <p:spPr>
          <a:xfrm>
            <a:off x="7073554" y="1317140"/>
            <a:ext cx="2049662" cy="1964942"/>
          </a:xfrm>
          <a:prstGeom prst="rect">
            <a:avLst/>
          </a:prstGeom>
        </p:spPr>
      </p:pic>
      <p:sp>
        <p:nvSpPr>
          <p:cNvPr id="10" name="TextBox 9">
            <a:extLst>
              <a:ext uri="{FF2B5EF4-FFF2-40B4-BE49-F238E27FC236}">
                <a16:creationId xmlns:a16="http://schemas.microsoft.com/office/drawing/2014/main" id="{14F5CB16-4EB0-4903-8F14-F2A51C3F68E5}"/>
              </a:ext>
            </a:extLst>
          </p:cNvPr>
          <p:cNvSpPr txBox="1"/>
          <p:nvPr/>
        </p:nvSpPr>
        <p:spPr>
          <a:xfrm>
            <a:off x="7047489" y="788401"/>
            <a:ext cx="2101794" cy="646331"/>
          </a:xfrm>
          <a:prstGeom prst="rect">
            <a:avLst/>
          </a:prstGeom>
          <a:noFill/>
        </p:spPr>
        <p:txBody>
          <a:bodyPr wrap="none" rtlCol="0">
            <a:spAutoFit/>
          </a:bodyPr>
          <a:lstStyle/>
          <a:p>
            <a:pPr algn="ctr"/>
            <a:r>
              <a:rPr lang="en-US" sz="1800" dirty="0">
                <a:solidFill>
                  <a:srgbClr val="0000FF"/>
                </a:solidFill>
                <a:effectLst>
                  <a:outerShdw blurRad="38100" dist="38100" dir="2700000" algn="tl">
                    <a:srgbClr val="000000">
                      <a:alpha val="43137"/>
                    </a:srgbClr>
                  </a:outerShdw>
                </a:effectLst>
              </a:rPr>
              <a:t>~14T Large Aperture</a:t>
            </a:r>
            <a:br>
              <a:rPr lang="en-US" sz="1800" dirty="0">
                <a:solidFill>
                  <a:srgbClr val="0000FF"/>
                </a:solidFill>
                <a:effectLst>
                  <a:outerShdw blurRad="38100" dist="38100" dir="2700000" algn="tl">
                    <a:srgbClr val="000000">
                      <a:alpha val="43137"/>
                    </a:srgbClr>
                  </a:outerShdw>
                </a:effectLst>
              </a:rPr>
            </a:br>
            <a:r>
              <a:rPr lang="en-US" sz="1800" dirty="0">
                <a:solidFill>
                  <a:srgbClr val="0000FF"/>
                </a:solidFill>
                <a:effectLst>
                  <a:outerShdw blurRad="38100" dist="38100" dir="2700000" algn="tl">
                    <a:srgbClr val="000000">
                      <a:alpha val="43137"/>
                    </a:srgbClr>
                  </a:outerShdw>
                </a:effectLst>
              </a:rPr>
              <a:t>Collider Magnets</a:t>
            </a:r>
          </a:p>
        </p:txBody>
      </p:sp>
      <p:pic>
        <p:nvPicPr>
          <p:cNvPr id="15" name="Picture 14">
            <a:extLst>
              <a:ext uri="{FF2B5EF4-FFF2-40B4-BE49-F238E27FC236}">
                <a16:creationId xmlns:a16="http://schemas.microsoft.com/office/drawing/2014/main" id="{B86244A9-5A2D-41E2-A605-F67B35D5339E}"/>
              </a:ext>
            </a:extLst>
          </p:cNvPr>
          <p:cNvPicPr>
            <a:picLocks noChangeAspect="1"/>
          </p:cNvPicPr>
          <p:nvPr/>
        </p:nvPicPr>
        <p:blipFill>
          <a:blip r:embed="rId3"/>
          <a:stretch>
            <a:fillRect/>
          </a:stretch>
        </p:blipFill>
        <p:spPr>
          <a:xfrm>
            <a:off x="7079672" y="2675787"/>
            <a:ext cx="2043546" cy="4148751"/>
          </a:xfrm>
          <a:prstGeom prst="rect">
            <a:avLst/>
          </a:prstGeom>
        </p:spPr>
      </p:pic>
      <p:sp>
        <p:nvSpPr>
          <p:cNvPr id="16" name="TextBox 15">
            <a:extLst>
              <a:ext uri="{FF2B5EF4-FFF2-40B4-BE49-F238E27FC236}">
                <a16:creationId xmlns:a16="http://schemas.microsoft.com/office/drawing/2014/main" id="{B3025D8D-38F4-484E-A878-BE07F795996A}"/>
              </a:ext>
            </a:extLst>
          </p:cNvPr>
          <p:cNvSpPr txBox="1"/>
          <p:nvPr/>
        </p:nvSpPr>
        <p:spPr>
          <a:xfrm>
            <a:off x="7078007" y="2698080"/>
            <a:ext cx="2066900" cy="196208"/>
          </a:xfrm>
          <a:prstGeom prst="rect">
            <a:avLst/>
          </a:prstGeom>
          <a:noFill/>
        </p:spPr>
        <p:txBody>
          <a:bodyPr wrap="square" rtlCol="0">
            <a:spAutoFit/>
          </a:bodyPr>
          <a:lstStyle/>
          <a:p>
            <a:r>
              <a:rPr lang="en-US" sz="675" dirty="0" err="1">
                <a:solidFill>
                  <a:srgbClr val="002060"/>
                </a:solidFill>
              </a:rPr>
              <a:t>Alexahin</a:t>
            </a:r>
            <a:r>
              <a:rPr lang="en-US" sz="675" dirty="0">
                <a:solidFill>
                  <a:srgbClr val="002060"/>
                </a:solidFill>
              </a:rPr>
              <a:t> </a:t>
            </a:r>
            <a:r>
              <a:rPr lang="en-US" sz="675" i="1" dirty="0">
                <a:solidFill>
                  <a:srgbClr val="002060"/>
                </a:solidFill>
              </a:rPr>
              <a:t>et al</a:t>
            </a:r>
            <a:r>
              <a:rPr lang="en-US" sz="675" dirty="0">
                <a:solidFill>
                  <a:srgbClr val="002060"/>
                </a:solidFill>
              </a:rPr>
              <a:t> 2018 </a:t>
            </a:r>
            <a:r>
              <a:rPr lang="en-US" sz="675" i="1" dirty="0">
                <a:solidFill>
                  <a:srgbClr val="002060"/>
                </a:solidFill>
              </a:rPr>
              <a:t>JINST</a:t>
            </a:r>
            <a:r>
              <a:rPr lang="en-US" sz="675" dirty="0">
                <a:solidFill>
                  <a:srgbClr val="002060"/>
                </a:solidFill>
              </a:rPr>
              <a:t> </a:t>
            </a:r>
            <a:r>
              <a:rPr lang="en-US" sz="675" b="1" dirty="0">
                <a:solidFill>
                  <a:srgbClr val="002060"/>
                </a:solidFill>
              </a:rPr>
              <a:t>13</a:t>
            </a:r>
            <a:r>
              <a:rPr lang="en-US" sz="675" dirty="0">
                <a:solidFill>
                  <a:srgbClr val="002060"/>
                </a:solidFill>
              </a:rPr>
              <a:t> P11002</a:t>
            </a:r>
          </a:p>
        </p:txBody>
      </p:sp>
      <p:pic>
        <p:nvPicPr>
          <p:cNvPr id="17" name="Picture 16">
            <a:extLst>
              <a:ext uri="{FF2B5EF4-FFF2-40B4-BE49-F238E27FC236}">
                <a16:creationId xmlns:a16="http://schemas.microsoft.com/office/drawing/2014/main" id="{3A27D0B2-8224-4647-A99E-18036979B9EF}"/>
              </a:ext>
            </a:extLst>
          </p:cNvPr>
          <p:cNvPicPr>
            <a:picLocks noChangeAspect="1"/>
          </p:cNvPicPr>
          <p:nvPr/>
        </p:nvPicPr>
        <p:blipFill>
          <a:blip r:embed="rId4"/>
          <a:stretch>
            <a:fillRect/>
          </a:stretch>
        </p:blipFill>
        <p:spPr>
          <a:xfrm>
            <a:off x="3737489" y="886393"/>
            <a:ext cx="3127438" cy="1725190"/>
          </a:xfrm>
          <a:prstGeom prst="rect">
            <a:avLst/>
          </a:prstGeom>
          <a:effectLst>
            <a:glow rad="63500">
              <a:schemeClr val="accent6">
                <a:satMod val="175000"/>
                <a:alpha val="40000"/>
              </a:schemeClr>
            </a:glow>
          </a:effectLst>
        </p:spPr>
      </p:pic>
      <p:pic>
        <p:nvPicPr>
          <p:cNvPr id="18" name="Picture 17">
            <a:extLst>
              <a:ext uri="{FF2B5EF4-FFF2-40B4-BE49-F238E27FC236}">
                <a16:creationId xmlns:a16="http://schemas.microsoft.com/office/drawing/2014/main" id="{1748ED0B-AB1D-45E4-A5D7-56212704F196}"/>
              </a:ext>
            </a:extLst>
          </p:cNvPr>
          <p:cNvPicPr>
            <a:picLocks noChangeAspect="1"/>
          </p:cNvPicPr>
          <p:nvPr/>
        </p:nvPicPr>
        <p:blipFill>
          <a:blip r:embed="rId5"/>
          <a:stretch>
            <a:fillRect/>
          </a:stretch>
        </p:blipFill>
        <p:spPr>
          <a:xfrm>
            <a:off x="3646553" y="2732010"/>
            <a:ext cx="3309309" cy="804968"/>
          </a:xfrm>
          <a:prstGeom prst="rect">
            <a:avLst/>
          </a:prstGeom>
          <a:effectLst>
            <a:glow rad="63500">
              <a:schemeClr val="accent6">
                <a:satMod val="175000"/>
                <a:alpha val="40000"/>
              </a:schemeClr>
            </a:glow>
          </a:effectLst>
        </p:spPr>
      </p:pic>
      <p:pic>
        <p:nvPicPr>
          <p:cNvPr id="19" name="Picture 18">
            <a:extLst>
              <a:ext uri="{FF2B5EF4-FFF2-40B4-BE49-F238E27FC236}">
                <a16:creationId xmlns:a16="http://schemas.microsoft.com/office/drawing/2014/main" id="{F1CF7664-19C5-4B99-A32B-B199F532BA18}"/>
              </a:ext>
            </a:extLst>
          </p:cNvPr>
          <p:cNvPicPr>
            <a:picLocks noChangeAspect="1"/>
          </p:cNvPicPr>
          <p:nvPr/>
        </p:nvPicPr>
        <p:blipFill>
          <a:blip r:embed="rId6"/>
          <a:stretch>
            <a:fillRect/>
          </a:stretch>
        </p:blipFill>
        <p:spPr>
          <a:xfrm>
            <a:off x="45324" y="3912680"/>
            <a:ext cx="2930231" cy="2723070"/>
          </a:xfrm>
          <a:prstGeom prst="rect">
            <a:avLst/>
          </a:prstGeom>
          <a:effectLst>
            <a:glow rad="63500">
              <a:schemeClr val="accent6">
                <a:satMod val="175000"/>
                <a:alpha val="40000"/>
              </a:schemeClr>
            </a:glow>
          </a:effectLst>
        </p:spPr>
      </p:pic>
      <p:pic>
        <p:nvPicPr>
          <p:cNvPr id="20" name="Picture 2">
            <a:extLst>
              <a:ext uri="{FF2B5EF4-FFF2-40B4-BE49-F238E27FC236}">
                <a16:creationId xmlns:a16="http://schemas.microsoft.com/office/drawing/2014/main" id="{0A05745F-0E6A-4D6B-A2D5-39BA89722C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2768" y="3939135"/>
            <a:ext cx="4076904" cy="229325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00FF0B9-0CBA-45AE-B1E4-1EE205B29742}"/>
              </a:ext>
            </a:extLst>
          </p:cNvPr>
          <p:cNvSpPr txBox="1"/>
          <p:nvPr/>
        </p:nvSpPr>
        <p:spPr>
          <a:xfrm>
            <a:off x="3151909" y="5887492"/>
            <a:ext cx="4180403" cy="307777"/>
          </a:xfrm>
          <a:prstGeom prst="rect">
            <a:avLst/>
          </a:prstGeom>
          <a:noFill/>
        </p:spPr>
        <p:txBody>
          <a:bodyPr wrap="square" rtlCol="0">
            <a:spAutoFit/>
          </a:bodyPr>
          <a:lstStyle/>
          <a:p>
            <a:r>
              <a:rPr lang="en-US" sz="1400" dirty="0">
                <a:solidFill>
                  <a:srgbClr val="FFFF00"/>
                </a:solidFill>
                <a:hlinkClick r:id="rId8">
                  <a:extLst>
                    <a:ext uri="{A12FA001-AC4F-418D-AE19-62706E023703}">
                      <ahyp:hlinkClr xmlns:ahyp="http://schemas.microsoft.com/office/drawing/2018/hyperlinkcolor" val="tx"/>
                    </a:ext>
                  </a:extLst>
                </a:hlinkClick>
              </a:rPr>
              <a:t>CBETA FFA at Cornell/BNL            arXiv1706.04245</a:t>
            </a:r>
            <a:endParaRPr lang="en-US" sz="1400" dirty="0">
              <a:solidFill>
                <a:srgbClr val="FFFF00"/>
              </a:solidFill>
            </a:endParaRPr>
          </a:p>
        </p:txBody>
      </p:sp>
      <p:pic>
        <p:nvPicPr>
          <p:cNvPr id="22" name="Picture 21">
            <a:extLst>
              <a:ext uri="{FF2B5EF4-FFF2-40B4-BE49-F238E27FC236}">
                <a16:creationId xmlns:a16="http://schemas.microsoft.com/office/drawing/2014/main" id="{B3E29678-7E78-47B2-81A6-16CC780FA003}"/>
              </a:ext>
            </a:extLst>
          </p:cNvPr>
          <p:cNvPicPr>
            <a:picLocks noChangeAspect="1"/>
          </p:cNvPicPr>
          <p:nvPr/>
        </p:nvPicPr>
        <p:blipFill>
          <a:blip r:embed="rId9"/>
          <a:stretch>
            <a:fillRect/>
          </a:stretch>
        </p:blipFill>
        <p:spPr>
          <a:xfrm>
            <a:off x="4418633" y="4925961"/>
            <a:ext cx="1481199" cy="545916"/>
          </a:xfrm>
          <a:prstGeom prst="rect">
            <a:avLst/>
          </a:prstGeom>
        </p:spPr>
      </p:pic>
    </p:spTree>
    <p:extLst>
      <p:ext uri="{BB962C8B-B14F-4D97-AF65-F5344CB8AC3E}">
        <p14:creationId xmlns:p14="http://schemas.microsoft.com/office/powerpoint/2010/main" val="228009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5EEEA-16CD-461C-B86A-588CFEE7ABC1}"/>
              </a:ext>
            </a:extLst>
          </p:cNvPr>
          <p:cNvSpPr>
            <a:spLocks noGrp="1"/>
          </p:cNvSpPr>
          <p:nvPr>
            <p:ph type="title"/>
          </p:nvPr>
        </p:nvSpPr>
        <p:spPr/>
        <p:txBody>
          <a:bodyPr/>
          <a:lstStyle/>
          <a:p>
            <a:r>
              <a:rPr lang="en-US" dirty="0"/>
              <a:t>The Idea of Pulsed Muon RCS</a:t>
            </a:r>
          </a:p>
        </p:txBody>
      </p:sp>
      <p:sp>
        <p:nvSpPr>
          <p:cNvPr id="3" name="Content Placeholder 2">
            <a:extLst>
              <a:ext uri="{FF2B5EF4-FFF2-40B4-BE49-F238E27FC236}">
                <a16:creationId xmlns:a16="http://schemas.microsoft.com/office/drawing/2014/main" id="{BE2DEE1A-016F-4EAF-B747-0F1C8DD6067F}"/>
              </a:ext>
            </a:extLst>
          </p:cNvPr>
          <p:cNvSpPr>
            <a:spLocks noGrp="1"/>
          </p:cNvSpPr>
          <p:nvPr>
            <p:ph idx="1"/>
          </p:nvPr>
        </p:nvSpPr>
        <p:spPr>
          <a:xfrm>
            <a:off x="154459" y="844450"/>
            <a:ext cx="8824784" cy="4987867"/>
          </a:xfrm>
        </p:spPr>
        <p:txBody>
          <a:bodyPr/>
          <a:lstStyle/>
          <a:p>
            <a:r>
              <a:rPr lang="en-US" b="0" i="0" u="none" strike="noStrike" baseline="0" dirty="0">
                <a:solidFill>
                  <a:srgbClr val="000000"/>
                </a:solidFill>
                <a:latin typeface="Calibri" panose="020F0502020204030204" pitchFamily="34" charset="0"/>
              </a:rPr>
              <a:t>Rapid cycling synchrotron (RCS)</a:t>
            </a:r>
          </a:p>
          <a:p>
            <a:pPr lvl="1"/>
            <a:r>
              <a:rPr lang="en-US" sz="2000" b="0" i="0" u="none" strike="noStrike" baseline="0" dirty="0">
                <a:solidFill>
                  <a:srgbClr val="000000"/>
                </a:solidFill>
                <a:latin typeface="Calibri" panose="020F0502020204030204" pitchFamily="34" charset="0"/>
              </a:rPr>
              <a:t>Potentially larger acceleration range at affordable cost</a:t>
            </a:r>
          </a:p>
          <a:p>
            <a:pPr lvl="1"/>
            <a:r>
              <a:rPr lang="en-US" sz="2000" b="0" i="0" u="none" strike="noStrike" baseline="0" dirty="0">
                <a:solidFill>
                  <a:srgbClr val="000000"/>
                </a:solidFill>
                <a:latin typeface="Calibri" panose="020F0502020204030204" pitchFamily="34" charset="0"/>
              </a:rPr>
              <a:t>Could use </a:t>
            </a:r>
            <a:r>
              <a:rPr lang="en-US" sz="2000" b="0" i="0" u="none" strike="noStrike" baseline="0" dirty="0">
                <a:solidFill>
                  <a:srgbClr val="C00000"/>
                </a:solidFill>
                <a:latin typeface="Calibri" panose="020F0502020204030204" pitchFamily="34" charset="0"/>
              </a:rPr>
              <a:t>combination of static superconducting and ramping normal-conducting or HTS  magnets</a:t>
            </a:r>
          </a:p>
          <a:p>
            <a:pPr lvl="1"/>
            <a:r>
              <a:rPr lang="en-US" sz="2000" b="0" i="0" u="none" strike="noStrike" baseline="0" dirty="0">
                <a:solidFill>
                  <a:srgbClr val="000000"/>
                </a:solidFill>
                <a:latin typeface="Calibri" panose="020F0502020204030204" pitchFamily="34" charset="0"/>
              </a:rPr>
              <a:t>But have to deal with energy in fast pulsing magnets</a:t>
            </a:r>
          </a:p>
          <a:p>
            <a:pPr lvl="1"/>
            <a:endParaRPr lang="en-US" sz="2000" dirty="0">
              <a:solidFill>
                <a:srgbClr val="000000"/>
              </a:solidFill>
              <a:latin typeface="Calibri" panose="020F0502020204030204" pitchFamily="34" charset="0"/>
            </a:endParaRPr>
          </a:p>
          <a:p>
            <a:pPr lvl="1"/>
            <a:endParaRPr lang="en-US" sz="2000" b="0" i="0" u="none" strike="noStrike" baseline="0" dirty="0">
              <a:solidFill>
                <a:srgbClr val="000000"/>
              </a:solidFill>
              <a:latin typeface="Calibri" panose="020F0502020204030204" pitchFamily="34" charset="0"/>
            </a:endParaRPr>
          </a:p>
          <a:p>
            <a:pPr lvl="1"/>
            <a:endParaRPr lang="en-US" sz="2000" dirty="0">
              <a:solidFill>
                <a:srgbClr val="000000"/>
              </a:solidFill>
              <a:latin typeface="Calibri" panose="020F0502020204030204" pitchFamily="34" charset="0"/>
            </a:endParaRPr>
          </a:p>
          <a:p>
            <a:pPr lvl="1"/>
            <a:endParaRPr lang="en-US" sz="2000" b="0" i="0" u="none" strike="noStrike" baseline="0" dirty="0">
              <a:solidFill>
                <a:srgbClr val="000000"/>
              </a:solidFill>
              <a:latin typeface="Calibri" panose="020F0502020204030204" pitchFamily="34" charset="0"/>
            </a:endParaRPr>
          </a:p>
          <a:p>
            <a:pPr lvl="1"/>
            <a:endParaRPr lang="en-US" sz="2000" dirty="0">
              <a:solidFill>
                <a:srgbClr val="000000"/>
              </a:solidFill>
              <a:latin typeface="Calibri" panose="020F0502020204030204" pitchFamily="34" charset="0"/>
            </a:endParaRPr>
          </a:p>
          <a:p>
            <a:pPr lvl="1"/>
            <a:endParaRPr lang="en-US" sz="2000" b="0" i="0" u="none" strike="noStrike" baseline="0" dirty="0">
              <a:solidFill>
                <a:srgbClr val="000000"/>
              </a:solidFill>
              <a:latin typeface="Calibri" panose="020F0502020204030204" pitchFamily="34" charset="0"/>
            </a:endParaRPr>
          </a:p>
          <a:p>
            <a:pPr lvl="1"/>
            <a:endParaRPr lang="en-US" sz="2000" dirty="0">
              <a:solidFill>
                <a:srgbClr val="000000"/>
              </a:solidFill>
              <a:latin typeface="Calibri" panose="020F0502020204030204" pitchFamily="34" charset="0"/>
            </a:endParaRPr>
          </a:p>
          <a:p>
            <a:pPr marL="457200" lvl="1" indent="0">
              <a:buNone/>
            </a:pPr>
            <a:endParaRPr lang="en-US" sz="2000" dirty="0">
              <a:solidFill>
                <a:srgbClr val="000000"/>
              </a:solidFill>
              <a:latin typeface="Calibri" panose="020F0502020204030204" pitchFamily="34" charset="0"/>
            </a:endParaRPr>
          </a:p>
          <a:p>
            <a:r>
              <a:rPr lang="en-US" sz="2200" b="0" i="0" u="none" strike="noStrike" baseline="0" dirty="0">
                <a:solidFill>
                  <a:srgbClr val="000000"/>
                </a:solidFill>
                <a:latin typeface="Calibri" panose="020F0502020204030204" pitchFamily="34" charset="0"/>
              </a:rPr>
              <a:t>Of course, circumference of the RCS will be larger than that of collider as </a:t>
            </a:r>
            <a:r>
              <a:rPr lang="en-US" sz="2200" b="0" i="0" u="none" strike="noStrike" baseline="0" dirty="0">
                <a:solidFill>
                  <a:srgbClr val="C00000"/>
                </a:solidFill>
                <a:effectLst>
                  <a:outerShdw blurRad="38100" dist="38100" dir="2700000" algn="tl">
                    <a:srgbClr val="000000">
                      <a:alpha val="43137"/>
                    </a:srgbClr>
                  </a:outerShdw>
                </a:effectLst>
                <a:latin typeface="Calibri" panose="020F0502020204030204" pitchFamily="34" charset="0"/>
              </a:rPr>
              <a:t>AVERAGE max B-field in RCS &lt; AVERAGE (static</a:t>
            </a:r>
            <a:r>
              <a:rPr lang="en-US" sz="2200" dirty="0">
                <a:solidFill>
                  <a:srgbClr val="C00000"/>
                </a:solidFill>
                <a:effectLst>
                  <a:outerShdw blurRad="38100" dist="38100" dir="2700000" algn="tl">
                    <a:srgbClr val="000000">
                      <a:alpha val="43137"/>
                    </a:srgbClr>
                  </a:outerShdw>
                </a:effectLst>
                <a:latin typeface="Calibri" panose="020F0502020204030204" pitchFamily="34" charset="0"/>
              </a:rPr>
              <a:t>) B-field collider </a:t>
            </a:r>
            <a:r>
              <a:rPr lang="en-US" sz="2200" b="0" i="0" u="none" strike="noStrike" baseline="0" dirty="0">
                <a:solidFill>
                  <a:srgbClr val="C00000"/>
                </a:solidFill>
                <a:effectLst>
                  <a:outerShdw blurRad="38100" dist="38100" dir="2700000" algn="tl">
                    <a:srgbClr val="000000">
                      <a:alpha val="43137"/>
                    </a:srgbClr>
                  </a:outerShdw>
                </a:effectLst>
                <a:latin typeface="Calibri" panose="020F0502020204030204" pitchFamily="34" charset="0"/>
              </a:rPr>
              <a:t>ring</a:t>
            </a:r>
          </a:p>
          <a:p>
            <a:pPr marL="0" indent="0">
              <a:buNone/>
            </a:pPr>
            <a:endParaRPr lang="en-US" sz="3200" dirty="0"/>
          </a:p>
        </p:txBody>
      </p:sp>
      <p:sp>
        <p:nvSpPr>
          <p:cNvPr id="4" name="Footer Placeholder 3">
            <a:extLst>
              <a:ext uri="{FF2B5EF4-FFF2-40B4-BE49-F238E27FC236}">
                <a16:creationId xmlns:a16="http://schemas.microsoft.com/office/drawing/2014/main" id="{F0D6107C-296B-4780-88A6-0CCCACA16F6D}"/>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73D4FD4B-F5B1-431E-8EC7-E81627BABFE7}"/>
              </a:ext>
            </a:extLst>
          </p:cNvPr>
          <p:cNvSpPr>
            <a:spLocks noGrp="1"/>
          </p:cNvSpPr>
          <p:nvPr>
            <p:ph type="sldNum" sz="quarter" idx="12"/>
          </p:nvPr>
        </p:nvSpPr>
        <p:spPr/>
        <p:txBody>
          <a:bodyPr/>
          <a:lstStyle/>
          <a:p>
            <a:fld id="{52E9C158-AEF1-41A2-A6CE-6F0BAB305EFD}" type="slidenum">
              <a:rPr lang="en-US" altLang="en-US" smtClean="0"/>
              <a:pPr/>
              <a:t>67</a:t>
            </a:fld>
            <a:endParaRPr lang="en-US" altLang="en-US"/>
          </a:p>
        </p:txBody>
      </p:sp>
      <p:pic>
        <p:nvPicPr>
          <p:cNvPr id="7" name="Picture 6">
            <a:extLst>
              <a:ext uri="{FF2B5EF4-FFF2-40B4-BE49-F238E27FC236}">
                <a16:creationId xmlns:a16="http://schemas.microsoft.com/office/drawing/2014/main" id="{BF344F6C-8224-4F04-9FAA-DB78A7FB9A36}"/>
              </a:ext>
            </a:extLst>
          </p:cNvPr>
          <p:cNvPicPr>
            <a:picLocks noChangeAspect="1"/>
          </p:cNvPicPr>
          <p:nvPr/>
        </p:nvPicPr>
        <p:blipFill>
          <a:blip r:embed="rId2"/>
          <a:stretch>
            <a:fillRect/>
          </a:stretch>
        </p:blipFill>
        <p:spPr>
          <a:xfrm>
            <a:off x="1427077" y="2588089"/>
            <a:ext cx="5360902" cy="3110209"/>
          </a:xfrm>
          <a:prstGeom prst="rect">
            <a:avLst/>
          </a:prstGeom>
        </p:spPr>
      </p:pic>
    </p:spTree>
    <p:extLst>
      <p:ext uri="{BB962C8B-B14F-4D97-AF65-F5344CB8AC3E}">
        <p14:creationId xmlns:p14="http://schemas.microsoft.com/office/powerpoint/2010/main" val="28214899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D5C3B-D451-4384-A89E-17E8591E39C6}"/>
              </a:ext>
            </a:extLst>
          </p:cNvPr>
          <p:cNvSpPr>
            <a:spLocks noGrp="1"/>
          </p:cNvSpPr>
          <p:nvPr>
            <p:ph type="title"/>
          </p:nvPr>
        </p:nvSpPr>
        <p:spPr/>
        <p:txBody>
          <a:bodyPr/>
          <a:lstStyle/>
          <a:p>
            <a:r>
              <a:rPr lang="en-US" sz="3600" dirty="0"/>
              <a:t>Need pulsed magnets dB/dt ~1000T/s</a:t>
            </a:r>
          </a:p>
        </p:txBody>
      </p:sp>
      <p:pic>
        <p:nvPicPr>
          <p:cNvPr id="7" name="Content Placeholder 6">
            <a:extLst>
              <a:ext uri="{FF2B5EF4-FFF2-40B4-BE49-F238E27FC236}">
                <a16:creationId xmlns:a16="http://schemas.microsoft.com/office/drawing/2014/main" id="{F6CFC34B-0267-4920-AF88-1CF8BB911D16}"/>
              </a:ext>
            </a:extLst>
          </p:cNvPr>
          <p:cNvPicPr>
            <a:picLocks noGrp="1" noChangeAspect="1"/>
          </p:cNvPicPr>
          <p:nvPr>
            <p:ph idx="1"/>
          </p:nvPr>
        </p:nvPicPr>
        <p:blipFill>
          <a:blip r:embed="rId2"/>
          <a:stretch>
            <a:fillRect/>
          </a:stretch>
        </p:blipFill>
        <p:spPr>
          <a:xfrm>
            <a:off x="5479289" y="4390768"/>
            <a:ext cx="3436111" cy="2363568"/>
          </a:xfrm>
        </p:spPr>
      </p:pic>
      <p:sp>
        <p:nvSpPr>
          <p:cNvPr id="4" name="Footer Placeholder 3">
            <a:extLst>
              <a:ext uri="{FF2B5EF4-FFF2-40B4-BE49-F238E27FC236}">
                <a16:creationId xmlns:a16="http://schemas.microsoft.com/office/drawing/2014/main" id="{19804D1B-BC17-448E-BD08-9716728980B0}"/>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5FC1DA2A-9C0E-43F3-8A4A-F42E595EB62C}"/>
              </a:ext>
            </a:extLst>
          </p:cNvPr>
          <p:cNvSpPr>
            <a:spLocks noGrp="1"/>
          </p:cNvSpPr>
          <p:nvPr>
            <p:ph type="sldNum" sz="quarter" idx="12"/>
          </p:nvPr>
        </p:nvSpPr>
        <p:spPr/>
        <p:txBody>
          <a:bodyPr/>
          <a:lstStyle/>
          <a:p>
            <a:fld id="{52E9C158-AEF1-41A2-A6CE-6F0BAB305EFD}" type="slidenum">
              <a:rPr lang="en-US" altLang="en-US" smtClean="0"/>
              <a:pPr/>
              <a:t>68</a:t>
            </a:fld>
            <a:endParaRPr lang="en-US" altLang="en-US"/>
          </a:p>
        </p:txBody>
      </p:sp>
      <p:pic>
        <p:nvPicPr>
          <p:cNvPr id="9" name="Picture 8">
            <a:extLst>
              <a:ext uri="{FF2B5EF4-FFF2-40B4-BE49-F238E27FC236}">
                <a16:creationId xmlns:a16="http://schemas.microsoft.com/office/drawing/2014/main" id="{950B1714-E892-4B2B-B81B-4B54C7D2301D}"/>
              </a:ext>
            </a:extLst>
          </p:cNvPr>
          <p:cNvPicPr>
            <a:picLocks noChangeAspect="1"/>
          </p:cNvPicPr>
          <p:nvPr/>
        </p:nvPicPr>
        <p:blipFill>
          <a:blip r:embed="rId3"/>
          <a:stretch>
            <a:fillRect/>
          </a:stretch>
        </p:blipFill>
        <p:spPr>
          <a:xfrm>
            <a:off x="84573" y="869384"/>
            <a:ext cx="6095565" cy="4490582"/>
          </a:xfrm>
          <a:prstGeom prst="rect">
            <a:avLst/>
          </a:prstGeom>
        </p:spPr>
      </p:pic>
      <p:pic>
        <p:nvPicPr>
          <p:cNvPr id="11" name="Picture 10">
            <a:extLst>
              <a:ext uri="{FF2B5EF4-FFF2-40B4-BE49-F238E27FC236}">
                <a16:creationId xmlns:a16="http://schemas.microsoft.com/office/drawing/2014/main" id="{D0CDFC31-324E-4728-98C0-0A01DD72EE95}"/>
              </a:ext>
            </a:extLst>
          </p:cNvPr>
          <p:cNvPicPr>
            <a:picLocks noChangeAspect="1"/>
          </p:cNvPicPr>
          <p:nvPr/>
        </p:nvPicPr>
        <p:blipFill>
          <a:blip r:embed="rId4"/>
          <a:stretch>
            <a:fillRect/>
          </a:stretch>
        </p:blipFill>
        <p:spPr>
          <a:xfrm>
            <a:off x="6338545" y="1194486"/>
            <a:ext cx="2720882" cy="2709545"/>
          </a:xfrm>
          <a:prstGeom prst="rect">
            <a:avLst/>
          </a:prstGeom>
        </p:spPr>
      </p:pic>
      <p:sp>
        <p:nvSpPr>
          <p:cNvPr id="12" name="TextBox 11">
            <a:extLst>
              <a:ext uri="{FF2B5EF4-FFF2-40B4-BE49-F238E27FC236}">
                <a16:creationId xmlns:a16="http://schemas.microsoft.com/office/drawing/2014/main" id="{2C4931B9-46B0-4FC2-ABF0-638681C47EE2}"/>
              </a:ext>
            </a:extLst>
          </p:cNvPr>
          <p:cNvSpPr txBox="1"/>
          <p:nvPr/>
        </p:nvSpPr>
        <p:spPr>
          <a:xfrm>
            <a:off x="228601" y="5489318"/>
            <a:ext cx="5119280" cy="1200329"/>
          </a:xfrm>
          <a:prstGeom prst="rect">
            <a:avLst/>
          </a:prstGeom>
          <a:solidFill>
            <a:schemeClr val="bg2"/>
          </a:solidFill>
        </p:spPr>
        <p:txBody>
          <a:bodyPr wrap="square" rtlCol="0">
            <a:spAutoFit/>
          </a:bodyPr>
          <a:lstStyle/>
          <a:p>
            <a:r>
              <a:rPr lang="en-US" dirty="0">
                <a:solidFill>
                  <a:srgbClr val="000000"/>
                </a:solidFill>
              </a:rPr>
              <a:t>Approach to an economical magnet </a:t>
            </a:r>
          </a:p>
          <a:p>
            <a:r>
              <a:rPr lang="en-US" dirty="0">
                <a:solidFill>
                  <a:srgbClr val="000000"/>
                </a:solidFill>
              </a:rPr>
              <a:t>is to use HTS tape: very low AC losses </a:t>
            </a:r>
          </a:p>
          <a:p>
            <a:r>
              <a:rPr lang="en-US" dirty="0">
                <a:solidFill>
                  <a:srgbClr val="000000"/>
                </a:solidFill>
              </a:rPr>
              <a:t>in superconductor</a:t>
            </a:r>
          </a:p>
        </p:txBody>
      </p:sp>
      <p:sp>
        <p:nvSpPr>
          <p:cNvPr id="13" name="TextBox 12">
            <a:extLst>
              <a:ext uri="{FF2B5EF4-FFF2-40B4-BE49-F238E27FC236}">
                <a16:creationId xmlns:a16="http://schemas.microsoft.com/office/drawing/2014/main" id="{7D01BCEA-DA18-4FB0-AC68-6023291CE4B6}"/>
              </a:ext>
            </a:extLst>
          </p:cNvPr>
          <p:cNvSpPr txBox="1"/>
          <p:nvPr/>
        </p:nvSpPr>
        <p:spPr>
          <a:xfrm>
            <a:off x="5998723" y="3909582"/>
            <a:ext cx="2046073" cy="461665"/>
          </a:xfrm>
          <a:prstGeom prst="rect">
            <a:avLst/>
          </a:prstGeom>
          <a:noFill/>
        </p:spPr>
        <p:txBody>
          <a:bodyPr wrap="none" rtlCol="0">
            <a:spAutoFit/>
          </a:bodyPr>
          <a:lstStyle/>
          <a:p>
            <a:r>
              <a:rPr lang="en-US" dirty="0"/>
              <a:t>Fermilab, 2021</a:t>
            </a:r>
          </a:p>
        </p:txBody>
      </p:sp>
      <p:sp>
        <p:nvSpPr>
          <p:cNvPr id="3" name="Rectangle: Rounded Corners 2">
            <a:extLst>
              <a:ext uri="{FF2B5EF4-FFF2-40B4-BE49-F238E27FC236}">
                <a16:creationId xmlns:a16="http://schemas.microsoft.com/office/drawing/2014/main" id="{B05E9927-61F1-D7CC-D435-7992E8D7D940}"/>
              </a:ext>
            </a:extLst>
          </p:cNvPr>
          <p:cNvSpPr/>
          <p:nvPr/>
        </p:nvSpPr>
        <p:spPr>
          <a:xfrm>
            <a:off x="3493971" y="1722922"/>
            <a:ext cx="1318661" cy="721895"/>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531790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11C09-E058-4A85-B355-5B9699227A2C}"/>
              </a:ext>
            </a:extLst>
          </p:cNvPr>
          <p:cNvSpPr>
            <a:spLocks noGrp="1"/>
          </p:cNvSpPr>
          <p:nvPr>
            <p:ph type="title"/>
          </p:nvPr>
        </p:nvSpPr>
        <p:spPr/>
        <p:txBody>
          <a:bodyPr/>
          <a:lstStyle/>
          <a:p>
            <a:r>
              <a:rPr lang="en-US" sz="3600" dirty="0"/>
              <a:t>Neutrino Flux (Muons decay to</a:t>
            </a:r>
            <a:r>
              <a:rPr lang="en-US" sz="3600" i="1" dirty="0"/>
              <a:t> </a:t>
            </a:r>
            <a:r>
              <a:rPr lang="en-US" sz="3600" i="1" dirty="0">
                <a:latin typeface="Times New Roman" panose="02020603050405020304" pitchFamily="18" charset="0"/>
                <a:cs typeface="Times New Roman" panose="02020603050405020304" pitchFamily="18" charset="0"/>
              </a:rPr>
              <a:t>e</a:t>
            </a:r>
            <a:r>
              <a:rPr lang="en-US" sz="2800" i="1" dirty="0">
                <a:latin typeface="Times New Roman" panose="02020603050405020304" pitchFamily="18" charset="0"/>
                <a:cs typeface="Times New Roman" panose="02020603050405020304" pitchFamily="18" charset="0"/>
              </a:rPr>
              <a:t>+</a:t>
            </a:r>
            <a:r>
              <a:rPr lang="el-GR" sz="3600" i="1" dirty="0">
                <a:latin typeface="Times New Roman" panose="02020603050405020304" pitchFamily="18" charset="0"/>
                <a:cs typeface="Times New Roman" panose="02020603050405020304" pitchFamily="18" charset="0"/>
              </a:rPr>
              <a:t>ν</a:t>
            </a:r>
            <a:r>
              <a:rPr lang="en-US" sz="3600" i="1" dirty="0">
                <a:latin typeface="Times New Roman" panose="02020603050405020304" pitchFamily="18" charset="0"/>
                <a:cs typeface="Times New Roman" panose="02020603050405020304" pitchFamily="18" charset="0"/>
              </a:rPr>
              <a:t> </a:t>
            </a:r>
            <a:r>
              <a:rPr lang="el-GR" sz="3600" i="1" dirty="0">
                <a:latin typeface="Times New Roman" panose="02020603050405020304" pitchFamily="18" charset="0"/>
                <a:cs typeface="Times New Roman" panose="02020603050405020304" pitchFamily="18" charset="0"/>
              </a:rPr>
              <a:t>ν</a:t>
            </a:r>
            <a:r>
              <a:rPr lang="en-US" sz="3600" i="1"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t>
            </a:r>
            <a:endParaRPr lang="en-US" sz="3600" dirty="0"/>
          </a:p>
        </p:txBody>
      </p:sp>
      <p:sp>
        <p:nvSpPr>
          <p:cNvPr id="5" name="Footer Placeholder 4">
            <a:extLst>
              <a:ext uri="{FF2B5EF4-FFF2-40B4-BE49-F238E27FC236}">
                <a16:creationId xmlns:a16="http://schemas.microsoft.com/office/drawing/2014/main" id="{304D3533-CB2E-4C8C-9EE6-6E47F262B751}"/>
              </a:ext>
            </a:extLst>
          </p:cNvPr>
          <p:cNvSpPr>
            <a:spLocks noGrp="1"/>
          </p:cNvSpPr>
          <p:nvPr>
            <p:ph type="ftr" sz="quarter" idx="11"/>
          </p:nvPr>
        </p:nvSpPr>
        <p:spPr/>
        <p:txBody>
          <a:bodyPr/>
          <a:lstStyle/>
          <a:p>
            <a:pPr>
              <a:defRPr/>
            </a:pPr>
            <a:r>
              <a:rPr lang="en-US"/>
              <a:t>MuColl'25 | Colliders VS1</a:t>
            </a:r>
          </a:p>
        </p:txBody>
      </p:sp>
      <p:sp>
        <p:nvSpPr>
          <p:cNvPr id="6" name="Slide Number Placeholder 5">
            <a:extLst>
              <a:ext uri="{FF2B5EF4-FFF2-40B4-BE49-F238E27FC236}">
                <a16:creationId xmlns:a16="http://schemas.microsoft.com/office/drawing/2014/main" id="{9DD7A511-C982-4681-B025-77F2CE819DED}"/>
              </a:ext>
            </a:extLst>
          </p:cNvPr>
          <p:cNvSpPr>
            <a:spLocks noGrp="1"/>
          </p:cNvSpPr>
          <p:nvPr>
            <p:ph type="sldNum" sz="quarter" idx="12"/>
          </p:nvPr>
        </p:nvSpPr>
        <p:spPr/>
        <p:txBody>
          <a:bodyPr/>
          <a:lstStyle/>
          <a:p>
            <a:fld id="{52E9C158-AEF1-41A2-A6CE-6F0BAB305EFD}" type="slidenum">
              <a:rPr lang="en-US" altLang="en-US" smtClean="0"/>
              <a:pPr/>
              <a:t>69</a:t>
            </a:fld>
            <a:endParaRPr lang="en-US" altLang="en-US"/>
          </a:p>
        </p:txBody>
      </p:sp>
      <p:pic>
        <p:nvPicPr>
          <p:cNvPr id="10" name="Content Placeholder 9">
            <a:extLst>
              <a:ext uri="{FF2B5EF4-FFF2-40B4-BE49-F238E27FC236}">
                <a16:creationId xmlns:a16="http://schemas.microsoft.com/office/drawing/2014/main" id="{ABE41204-20F9-4A83-857A-BC6FC3CD3929}"/>
              </a:ext>
            </a:extLst>
          </p:cNvPr>
          <p:cNvPicPr>
            <a:picLocks noGrp="1" noChangeAspect="1"/>
          </p:cNvPicPr>
          <p:nvPr>
            <p:ph idx="1"/>
          </p:nvPr>
        </p:nvPicPr>
        <p:blipFill>
          <a:blip r:embed="rId2"/>
          <a:stretch>
            <a:fillRect/>
          </a:stretch>
        </p:blipFill>
        <p:spPr>
          <a:xfrm>
            <a:off x="214313" y="856945"/>
            <a:ext cx="8672513" cy="4877410"/>
          </a:xfrm>
          <a:prstGeom prst="rect">
            <a:avLst/>
          </a:prstGeom>
        </p:spPr>
      </p:pic>
      <p:cxnSp>
        <p:nvCxnSpPr>
          <p:cNvPr id="7" name="Straight Connector 6">
            <a:extLst>
              <a:ext uri="{FF2B5EF4-FFF2-40B4-BE49-F238E27FC236}">
                <a16:creationId xmlns:a16="http://schemas.microsoft.com/office/drawing/2014/main" id="{9F8F51BD-56B3-40A6-8CF9-D5064A6EF366}"/>
              </a:ext>
            </a:extLst>
          </p:cNvPr>
          <p:cNvCxnSpPr/>
          <p:nvPr/>
        </p:nvCxnSpPr>
        <p:spPr>
          <a:xfrm>
            <a:off x="7834184" y="304800"/>
            <a:ext cx="189470" cy="0"/>
          </a:xfrm>
          <a:prstGeom prst="line">
            <a:avLst/>
          </a:prstGeom>
        </p:spPr>
        <p:style>
          <a:lnRef idx="2">
            <a:schemeClr val="dk1"/>
          </a:lnRef>
          <a:fillRef idx="0">
            <a:schemeClr val="dk1"/>
          </a:fillRef>
          <a:effectRef idx="1">
            <a:schemeClr val="dk1"/>
          </a:effectRef>
          <a:fontRef idx="minor">
            <a:schemeClr val="tx1"/>
          </a:fontRef>
        </p:style>
      </p:cxnSp>
      <p:sp>
        <p:nvSpPr>
          <p:cNvPr id="3" name="TextBox 2">
            <a:extLst>
              <a:ext uri="{FF2B5EF4-FFF2-40B4-BE49-F238E27FC236}">
                <a16:creationId xmlns:a16="http://schemas.microsoft.com/office/drawing/2014/main" id="{CCAC15AC-46FE-D0B2-6E3D-F254283FA2CB}"/>
              </a:ext>
            </a:extLst>
          </p:cNvPr>
          <p:cNvSpPr txBox="1"/>
          <p:nvPr/>
        </p:nvSpPr>
        <p:spPr>
          <a:xfrm>
            <a:off x="3314602" y="6085094"/>
            <a:ext cx="5731072" cy="707886"/>
          </a:xfrm>
          <a:prstGeom prst="rect">
            <a:avLst/>
          </a:prstGeom>
          <a:noFill/>
        </p:spPr>
        <p:txBody>
          <a:bodyPr wrap="square">
            <a:spAutoFit/>
          </a:bodyPr>
          <a:lstStyle/>
          <a:p>
            <a:r>
              <a:rPr lang="en-US" altLang="en-US" sz="2000" dirty="0">
                <a:solidFill>
                  <a:srgbClr val="C00000"/>
                </a:solidFill>
                <a:highlight>
                  <a:srgbClr val="FFFF00"/>
                </a:highlight>
              </a:rPr>
              <a:t>Collider Ring design - see  lecture of </a:t>
            </a:r>
            <a:r>
              <a:rPr lang="en-US" altLang="en-US" sz="2000" dirty="0" err="1">
                <a:solidFill>
                  <a:srgbClr val="C00000"/>
                </a:solidFill>
                <a:highlight>
                  <a:srgbClr val="FFFF00"/>
                </a:highlight>
              </a:rPr>
              <a:t>E.Gianfelice</a:t>
            </a:r>
            <a:r>
              <a:rPr lang="en-US" altLang="en-US" sz="2000" dirty="0">
                <a:solidFill>
                  <a:srgbClr val="C00000"/>
                </a:solidFill>
                <a:highlight>
                  <a:srgbClr val="FFFF00"/>
                </a:highlight>
              </a:rPr>
              <a:t>-Wendt on Wed  </a:t>
            </a:r>
            <a:endParaRPr lang="en-US" sz="2000" dirty="0">
              <a:solidFill>
                <a:srgbClr val="C00000"/>
              </a:solidFill>
              <a:highlight>
                <a:srgbClr val="FFFF00"/>
              </a:highlight>
            </a:endParaRPr>
          </a:p>
        </p:txBody>
      </p:sp>
    </p:spTree>
    <p:extLst>
      <p:ext uri="{BB962C8B-B14F-4D97-AF65-F5344CB8AC3E}">
        <p14:creationId xmlns:p14="http://schemas.microsoft.com/office/powerpoint/2010/main" val="2938335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54000"/>
          </a:schemeClr>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F38F794-F0A6-451C-A2C5-039AE2E4BE58}"/>
              </a:ext>
            </a:extLst>
          </p:cNvPr>
          <p:cNvSpPr>
            <a:spLocks noGrp="1"/>
          </p:cNvSpPr>
          <p:nvPr>
            <p:ph type="ftr" sz="quarter" idx="11"/>
          </p:nvPr>
        </p:nvSpPr>
        <p:spPr>
          <a:xfrm>
            <a:off x="609601" y="6565104"/>
            <a:ext cx="6128030" cy="222436"/>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MuColl'25 | Colliders VS1</a:t>
            </a:r>
          </a:p>
        </p:txBody>
      </p:sp>
      <p:sp>
        <p:nvSpPr>
          <p:cNvPr id="6" name="Slide Number Placeholder 5">
            <a:extLst>
              <a:ext uri="{FF2B5EF4-FFF2-40B4-BE49-F238E27FC236}">
                <a16:creationId xmlns:a16="http://schemas.microsoft.com/office/drawing/2014/main" id="{04883484-461D-468C-8622-CC7B3B131CAD}"/>
              </a:ext>
            </a:extLst>
          </p:cNvPr>
          <p:cNvSpPr>
            <a:spLocks noGrp="1"/>
          </p:cNvSpPr>
          <p:nvPr>
            <p:ph type="sldNum" sz="quarter" idx="12"/>
          </p:nvPr>
        </p:nvSpPr>
        <p:spPr/>
        <p:txBody>
          <a:bodyPr/>
          <a:lstStyle/>
          <a:p>
            <a:fld id="{FB881E7D-5A17-EB4A-B013-04381A7C357D}" type="slidenum">
              <a:rPr lang="en-US" smtClean="0"/>
              <a:t>7</a:t>
            </a:fld>
            <a:endParaRPr lang="en-US"/>
          </a:p>
        </p:txBody>
      </p:sp>
      <p:sp>
        <p:nvSpPr>
          <p:cNvPr id="10" name="Title 9">
            <a:extLst>
              <a:ext uri="{FF2B5EF4-FFF2-40B4-BE49-F238E27FC236}">
                <a16:creationId xmlns:a16="http://schemas.microsoft.com/office/drawing/2014/main" id="{1BA41403-1094-46E9-A0C3-FF1A7D224744}"/>
              </a:ext>
            </a:extLst>
          </p:cNvPr>
          <p:cNvSpPr>
            <a:spLocks noGrp="1"/>
          </p:cNvSpPr>
          <p:nvPr>
            <p:ph type="title"/>
          </p:nvPr>
        </p:nvSpPr>
        <p:spPr>
          <a:xfrm>
            <a:off x="0" y="-213936"/>
            <a:ext cx="9045701" cy="1261150"/>
          </a:xfrm>
        </p:spPr>
        <p:txBody>
          <a:bodyPr>
            <a:normAutofit/>
          </a:bodyPr>
          <a:lstStyle/>
          <a:p>
            <a:pPr algn="ctr"/>
            <a:r>
              <a:rPr lang="en-US" sz="4000" dirty="0">
                <a:solidFill>
                  <a:srgbClr val="C00000"/>
                </a:solidFill>
              </a:rPr>
              <a:t>ENERGY: </a:t>
            </a:r>
            <a:r>
              <a:rPr lang="en-US" sz="4000" dirty="0"/>
              <a:t>Ideas / </a:t>
            </a:r>
            <a:r>
              <a:rPr lang="en-US" sz="4000" dirty="0" err="1"/>
              <a:t>Breakthroughts</a:t>
            </a:r>
            <a:endParaRPr lang="en-US" sz="4000" dirty="0"/>
          </a:p>
        </p:txBody>
      </p:sp>
      <p:sp>
        <p:nvSpPr>
          <p:cNvPr id="11" name="TextBox 10">
            <a:extLst>
              <a:ext uri="{FF2B5EF4-FFF2-40B4-BE49-F238E27FC236}">
                <a16:creationId xmlns:a16="http://schemas.microsoft.com/office/drawing/2014/main" id="{1C98C5F0-27F2-BA19-1F90-8564B0E93D77}"/>
              </a:ext>
            </a:extLst>
          </p:cNvPr>
          <p:cNvSpPr txBox="1"/>
          <p:nvPr/>
        </p:nvSpPr>
        <p:spPr>
          <a:xfrm>
            <a:off x="98299" y="926368"/>
            <a:ext cx="8993393" cy="1446550"/>
          </a:xfrm>
          <a:prstGeom prst="rect">
            <a:avLst/>
          </a:prstGeom>
          <a:noFill/>
        </p:spPr>
        <p:txBody>
          <a:bodyPr wrap="square">
            <a:spAutoFit/>
          </a:bodyPr>
          <a:lstStyle/>
          <a:p>
            <a:r>
              <a:rPr lang="en-US" sz="4400" b="1" dirty="0">
                <a:solidFill>
                  <a:srgbClr val="1B13C3"/>
                </a:solidFill>
                <a:effectLst>
                  <a:outerShdw blurRad="38100" dist="38100" dir="2700000" algn="tl">
                    <a:srgbClr val="000000">
                      <a:alpha val="43137"/>
                    </a:srgbClr>
                  </a:outerShdw>
                </a:effectLst>
              </a:rPr>
              <a:t>#1   Electrostatic </a:t>
            </a:r>
            <a:r>
              <a:rPr lang="en-US" sz="4400" b="1" i="1" dirty="0">
                <a:solidFill>
                  <a:srgbClr val="C00000"/>
                </a:solidFill>
                <a:effectLst>
                  <a:outerShdw blurRad="38100" dist="38100" dir="2700000" algn="tl">
                    <a:srgbClr val="000000">
                      <a:alpha val="43137"/>
                    </a:srgbClr>
                  </a:outerShdw>
                </a:effectLst>
              </a:rPr>
              <a:t>E  </a:t>
            </a:r>
            <a:r>
              <a:rPr lang="en-US" sz="4000" dirty="0">
                <a:solidFill>
                  <a:srgbClr val="0070C0"/>
                </a:solidFill>
                <a:effectLst>
                  <a:outerShdw blurRad="38100" dist="38100" dir="2700000" algn="tl">
                    <a:srgbClr val="000000">
                      <a:alpha val="43137"/>
                    </a:srgbClr>
                  </a:outerShdw>
                </a:effectLst>
              </a:rPr>
              <a:t>[10keV – 10 MeV ]</a:t>
            </a:r>
          </a:p>
          <a:p>
            <a:endParaRPr lang="en-US" sz="4400" dirty="0">
              <a:solidFill>
                <a:srgbClr val="0070C0"/>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09AC768D-E50F-3F84-ED9C-B10886167E77}"/>
              </a:ext>
            </a:extLst>
          </p:cNvPr>
          <p:cNvSpPr txBox="1"/>
          <p:nvPr/>
        </p:nvSpPr>
        <p:spPr>
          <a:xfrm>
            <a:off x="98299" y="2083689"/>
            <a:ext cx="9143999" cy="2123658"/>
          </a:xfrm>
          <a:prstGeom prst="rect">
            <a:avLst/>
          </a:prstGeom>
          <a:noFill/>
        </p:spPr>
        <p:txBody>
          <a:bodyPr wrap="square">
            <a:spAutoFit/>
          </a:bodyPr>
          <a:lstStyle/>
          <a:p>
            <a:r>
              <a:rPr lang="en-US" sz="4400" b="1" dirty="0">
                <a:solidFill>
                  <a:srgbClr val="1911B3"/>
                </a:solidFill>
                <a:effectLst>
                  <a:outerShdw blurRad="38100" dist="38100" dir="2700000" algn="tl">
                    <a:srgbClr val="000000">
                      <a:alpha val="43137"/>
                    </a:srgbClr>
                  </a:outerShdw>
                </a:effectLst>
              </a:rPr>
              <a:t>#2   Resonant/RF </a:t>
            </a:r>
            <a:r>
              <a:rPr lang="en-US" sz="4400" b="1" i="1" dirty="0">
                <a:solidFill>
                  <a:srgbClr val="C00000"/>
                </a:solidFill>
                <a:effectLst>
                  <a:outerShdw blurRad="38100" dist="38100" dir="2700000" algn="tl">
                    <a:srgbClr val="000000">
                      <a:alpha val="43137"/>
                    </a:srgbClr>
                  </a:outerShdw>
                </a:effectLst>
              </a:rPr>
              <a:t>E</a:t>
            </a:r>
            <a:r>
              <a:rPr lang="en-US" sz="4400" b="1" dirty="0">
                <a:solidFill>
                  <a:srgbClr val="1911B3"/>
                </a:solidFill>
                <a:effectLst>
                  <a:outerShdw blurRad="38100" dist="38100" dir="2700000" algn="tl">
                    <a:srgbClr val="000000">
                      <a:alpha val="43137"/>
                    </a:srgbClr>
                  </a:outerShdw>
                </a:effectLst>
              </a:rPr>
              <a:t> </a:t>
            </a:r>
            <a:r>
              <a:rPr lang="en-US" sz="4000" dirty="0">
                <a:solidFill>
                  <a:srgbClr val="0070C0"/>
                </a:solidFill>
                <a:effectLst>
                  <a:outerShdw blurRad="38100" dist="38100" dir="2700000" algn="tl">
                    <a:srgbClr val="000000">
                      <a:alpha val="43137"/>
                    </a:srgbClr>
                  </a:outerShdw>
                </a:effectLst>
              </a:rPr>
              <a:t>[0.1 GeV – 1 TeV]</a:t>
            </a:r>
          </a:p>
          <a:p>
            <a:endParaRPr lang="en-US" sz="4400" dirty="0">
              <a:solidFill>
                <a:srgbClr val="0070C0"/>
              </a:solidFill>
              <a:effectLst>
                <a:outerShdw blurRad="38100" dist="38100" dir="2700000" algn="tl">
                  <a:srgbClr val="000000">
                    <a:alpha val="43137"/>
                  </a:srgbClr>
                </a:outerShdw>
              </a:effectLst>
            </a:endParaRPr>
          </a:p>
          <a:p>
            <a:r>
              <a:rPr lang="en-US" sz="4400" b="1" dirty="0">
                <a:solidFill>
                  <a:srgbClr val="1911B3"/>
                </a:solidFill>
                <a:effectLst>
                  <a:outerShdw blurRad="38100" dist="38100" dir="2700000" algn="tl">
                    <a:srgbClr val="000000">
                      <a:alpha val="43137"/>
                    </a:srgbClr>
                  </a:outerShdw>
                </a:effectLst>
              </a:rPr>
              <a:t>#3</a:t>
            </a:r>
            <a:r>
              <a:rPr lang="en-US" sz="4400" dirty="0">
                <a:solidFill>
                  <a:srgbClr val="0070C0"/>
                </a:solidFill>
                <a:effectLst>
                  <a:outerShdw blurRad="38100" dist="38100" dir="2700000" algn="tl">
                    <a:srgbClr val="000000">
                      <a:alpha val="43137"/>
                    </a:srgbClr>
                  </a:outerShdw>
                </a:effectLst>
              </a:rPr>
              <a:t>	 </a:t>
            </a:r>
            <a:r>
              <a:rPr lang="en-US" sz="4400" b="1" dirty="0">
                <a:solidFill>
                  <a:srgbClr val="1911B3"/>
                </a:solidFill>
                <a:effectLst>
                  <a:outerShdw blurRad="38100" dist="38100" dir="2700000" algn="tl">
                    <a:srgbClr val="000000">
                      <a:alpha val="43137"/>
                    </a:srgbClr>
                  </a:outerShdw>
                </a:effectLst>
              </a:rPr>
              <a:t>Colliders </a:t>
            </a:r>
            <a:r>
              <a:rPr lang="en-US" sz="4400" b="1" i="1" dirty="0" err="1">
                <a:solidFill>
                  <a:srgbClr val="C00000"/>
                </a:solidFill>
                <a:effectLst>
                  <a:outerShdw blurRad="38100" dist="38100" dir="2700000" algn="tl">
                    <a:srgbClr val="000000">
                      <a:alpha val="43137"/>
                    </a:srgbClr>
                  </a:outerShdw>
                </a:effectLst>
              </a:rPr>
              <a:t>E</a:t>
            </a:r>
            <a:r>
              <a:rPr lang="en-US" sz="4400" b="1" i="1" baseline="-25000" dirty="0" err="1">
                <a:solidFill>
                  <a:srgbClr val="C00000"/>
                </a:solidFill>
                <a:effectLst>
                  <a:outerShdw blurRad="38100" dist="38100" dir="2700000" algn="tl">
                    <a:srgbClr val="000000">
                      <a:alpha val="43137"/>
                    </a:srgbClr>
                  </a:outerShdw>
                </a:effectLst>
              </a:rPr>
              <a:t>cm</a:t>
            </a:r>
            <a:r>
              <a:rPr lang="en-US" sz="4400" b="1" dirty="0">
                <a:solidFill>
                  <a:srgbClr val="1911B3"/>
                </a:solidFill>
                <a:effectLst>
                  <a:outerShdw blurRad="38100" dist="38100" dir="2700000" algn="tl">
                    <a:srgbClr val="000000">
                      <a:alpha val="43137"/>
                    </a:srgbClr>
                  </a:outerShdw>
                </a:effectLst>
              </a:rPr>
              <a:t>     </a:t>
            </a:r>
            <a:r>
              <a:rPr lang="en-US" sz="4000" dirty="0">
                <a:solidFill>
                  <a:srgbClr val="0070C0"/>
                </a:solidFill>
                <a:effectLst>
                  <a:outerShdw blurRad="38100" dist="38100" dir="2700000" algn="tl">
                    <a:srgbClr val="000000">
                      <a:alpha val="43137"/>
                    </a:srgbClr>
                  </a:outerShdw>
                </a:effectLst>
              </a:rPr>
              <a:t>[1 GeV- 14 TeV]</a:t>
            </a:r>
            <a:r>
              <a:rPr lang="en-US" sz="4000" dirty="0">
                <a:effectLst>
                  <a:outerShdw blurRad="38100" dist="38100" dir="2700000" algn="tl">
                    <a:srgbClr val="000000">
                      <a:alpha val="43137"/>
                    </a:srgbClr>
                  </a:outerShdw>
                </a:effectLst>
              </a:rPr>
              <a:t>	</a:t>
            </a:r>
            <a:endParaRPr lang="en-US" sz="4400"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C4BF82-D07F-A30C-0421-C495E5AD3C08}"/>
              </a:ext>
            </a:extLst>
          </p:cNvPr>
          <p:cNvSpPr txBox="1"/>
          <p:nvPr/>
        </p:nvSpPr>
        <p:spPr>
          <a:xfrm>
            <a:off x="146906" y="4474669"/>
            <a:ext cx="8898795" cy="2123658"/>
          </a:xfrm>
          <a:prstGeom prst="rect">
            <a:avLst/>
          </a:prstGeom>
          <a:pattFill prst="lgConfetti">
            <a:fgClr>
              <a:schemeClr val="accent4">
                <a:lumMod val="20000"/>
                <a:lumOff val="80000"/>
              </a:schemeClr>
            </a:fgClr>
            <a:bgClr>
              <a:schemeClr val="bg1"/>
            </a:bgClr>
          </a:pattFill>
        </p:spPr>
        <p:txBody>
          <a:bodyPr wrap="square">
            <a:spAutoFit/>
          </a:bodyPr>
          <a:lstStyle/>
          <a:p>
            <a:r>
              <a:rPr lang="en-US" sz="4400" b="1" dirty="0">
                <a:solidFill>
                  <a:srgbClr val="1911B3"/>
                </a:solidFill>
                <a:effectLst>
                  <a:outerShdw blurRad="38100" dist="38100" dir="2700000" algn="tl">
                    <a:srgbClr val="000000">
                      <a:alpha val="43137"/>
                    </a:srgbClr>
                  </a:outerShdw>
                </a:effectLst>
              </a:rPr>
              <a:t>#4    Heavy leptons </a:t>
            </a:r>
            <a:r>
              <a:rPr lang="en-US" sz="4400" b="1" i="1" dirty="0" err="1">
                <a:solidFill>
                  <a:srgbClr val="C00000"/>
                </a:solidFill>
                <a:effectLst>
                  <a:outerShdw blurRad="38100" dist="38100" dir="2700000" algn="tl">
                    <a:srgbClr val="000000">
                      <a:alpha val="43137"/>
                    </a:srgbClr>
                  </a:outerShdw>
                </a:effectLst>
              </a:rPr>
              <a:t>E</a:t>
            </a:r>
            <a:r>
              <a:rPr lang="en-US" sz="4400" b="1" i="1" baseline="-25000" dirty="0" err="1">
                <a:solidFill>
                  <a:srgbClr val="C00000"/>
                </a:solidFill>
                <a:effectLst>
                  <a:outerShdw blurRad="38100" dist="38100" dir="2700000" algn="tl">
                    <a:srgbClr val="000000">
                      <a:alpha val="43137"/>
                    </a:srgbClr>
                  </a:outerShdw>
                </a:effectLst>
              </a:rPr>
              <a:t>pcm</a:t>
            </a:r>
            <a:r>
              <a:rPr lang="en-US" sz="4400" b="1" dirty="0">
                <a:solidFill>
                  <a:srgbClr val="1911B3"/>
                </a:solidFill>
                <a:effectLst>
                  <a:outerShdw blurRad="38100" dist="38100" dir="2700000" algn="tl">
                    <a:srgbClr val="000000">
                      <a:alpha val="43137"/>
                    </a:srgbClr>
                  </a:outerShdw>
                </a:effectLst>
              </a:rPr>
              <a:t> </a:t>
            </a:r>
            <a:r>
              <a:rPr lang="en-US" sz="4000" dirty="0">
                <a:solidFill>
                  <a:srgbClr val="0070C0"/>
                </a:solidFill>
                <a:effectLst>
                  <a:outerShdw blurRad="38100" dist="38100" dir="2700000" algn="tl">
                    <a:srgbClr val="000000">
                      <a:alpha val="43137"/>
                    </a:srgbClr>
                  </a:outerShdw>
                </a:effectLst>
              </a:rPr>
              <a:t>[10 - 100 TeV]</a:t>
            </a:r>
          </a:p>
          <a:p>
            <a:endParaRPr lang="en-US" sz="4400" dirty="0">
              <a:solidFill>
                <a:srgbClr val="0070C0"/>
              </a:solidFill>
              <a:effectLst>
                <a:outerShdw blurRad="38100" dist="38100" dir="2700000" algn="tl">
                  <a:srgbClr val="000000">
                    <a:alpha val="43137"/>
                  </a:srgbClr>
                </a:outerShdw>
              </a:effectLst>
            </a:endParaRPr>
          </a:p>
          <a:p>
            <a:r>
              <a:rPr lang="en-US" sz="4400" b="1" dirty="0">
                <a:solidFill>
                  <a:srgbClr val="1911B3"/>
                </a:solidFill>
                <a:effectLst>
                  <a:outerShdw blurRad="38100" dist="38100" dir="2700000" algn="tl">
                    <a:srgbClr val="000000">
                      <a:alpha val="43137"/>
                    </a:srgbClr>
                  </a:outerShdw>
                </a:effectLst>
              </a:rPr>
              <a:t>#5</a:t>
            </a:r>
            <a:r>
              <a:rPr lang="en-US" sz="4400" dirty="0">
                <a:solidFill>
                  <a:srgbClr val="0070C0"/>
                </a:solidFill>
                <a:effectLst>
                  <a:outerShdw blurRad="38100" dist="38100" dir="2700000" algn="tl">
                    <a:srgbClr val="000000">
                      <a:alpha val="43137"/>
                    </a:srgbClr>
                  </a:outerShdw>
                </a:effectLst>
              </a:rPr>
              <a:t>	 </a:t>
            </a:r>
            <a:r>
              <a:rPr lang="en-US" sz="4400" b="1" dirty="0">
                <a:solidFill>
                  <a:srgbClr val="1911B3"/>
                </a:solidFill>
                <a:effectLst>
                  <a:outerShdw blurRad="38100" dist="38100" dir="2700000" algn="tl">
                    <a:srgbClr val="000000">
                      <a:alpha val="43137"/>
                    </a:srgbClr>
                  </a:outerShdw>
                </a:effectLst>
              </a:rPr>
              <a:t>Plasma Wakes </a:t>
            </a:r>
            <a:r>
              <a:rPr lang="en-US" sz="4400" b="1" i="1" dirty="0">
                <a:solidFill>
                  <a:srgbClr val="C00000"/>
                </a:solidFill>
                <a:effectLst>
                  <a:outerShdw blurRad="38100" dist="38100" dir="2700000" algn="tl">
                    <a:srgbClr val="000000">
                      <a:alpha val="43137"/>
                    </a:srgbClr>
                  </a:outerShdw>
                </a:effectLst>
              </a:rPr>
              <a:t>E      </a:t>
            </a:r>
            <a:r>
              <a:rPr lang="en-US" sz="4000" dirty="0">
                <a:solidFill>
                  <a:srgbClr val="0070C0"/>
                </a:solidFill>
                <a:effectLst>
                  <a:outerShdw blurRad="38100" dist="38100" dir="2700000" algn="tl">
                    <a:srgbClr val="000000">
                      <a:alpha val="43137"/>
                    </a:srgbClr>
                  </a:outerShdw>
                </a:effectLst>
              </a:rPr>
              <a:t>[0.1- 1 </a:t>
            </a:r>
            <a:r>
              <a:rPr lang="en-US" sz="4000" dirty="0" err="1">
                <a:solidFill>
                  <a:srgbClr val="0070C0"/>
                </a:solidFill>
                <a:effectLst>
                  <a:outerShdw blurRad="38100" dist="38100" dir="2700000" algn="tl">
                    <a:srgbClr val="000000">
                      <a:alpha val="43137"/>
                    </a:srgbClr>
                  </a:outerShdw>
                </a:effectLst>
              </a:rPr>
              <a:t>PeV</a:t>
            </a:r>
            <a:r>
              <a:rPr lang="en-US" sz="4000" dirty="0">
                <a:solidFill>
                  <a:srgbClr val="0070C0"/>
                </a:solidFill>
                <a:effectLst>
                  <a:outerShdw blurRad="38100" dist="38100" dir="2700000" algn="tl">
                    <a:srgbClr val="000000">
                      <a:alpha val="43137"/>
                    </a:srgbClr>
                  </a:outerShdw>
                </a:effectLst>
              </a:rPr>
              <a:t>]</a:t>
            </a:r>
            <a:endParaRPr lang="en-US" sz="4400" dirty="0"/>
          </a:p>
        </p:txBody>
      </p:sp>
    </p:spTree>
    <p:extLst>
      <p:ext uri="{BB962C8B-B14F-4D97-AF65-F5344CB8AC3E}">
        <p14:creationId xmlns:p14="http://schemas.microsoft.com/office/powerpoint/2010/main" val="354009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5FDCB-1CC3-48A5-BF3B-B6FD53AE1EA6}"/>
              </a:ext>
            </a:extLst>
          </p:cNvPr>
          <p:cNvSpPr>
            <a:spLocks noGrp="1"/>
          </p:cNvSpPr>
          <p:nvPr>
            <p:ph type="title"/>
          </p:nvPr>
        </p:nvSpPr>
        <p:spPr/>
        <p:txBody>
          <a:bodyPr/>
          <a:lstStyle/>
          <a:p>
            <a:r>
              <a:rPr lang="en-US" sz="3600" dirty="0"/>
              <a:t>Neutrino Radiation Dose &amp; Control</a:t>
            </a:r>
          </a:p>
        </p:txBody>
      </p:sp>
      <p:pic>
        <p:nvPicPr>
          <p:cNvPr id="9" name="Content Placeholder 8">
            <a:extLst>
              <a:ext uri="{FF2B5EF4-FFF2-40B4-BE49-F238E27FC236}">
                <a16:creationId xmlns:a16="http://schemas.microsoft.com/office/drawing/2014/main" id="{B404CDA3-F7B4-494D-8520-27E4C27E455C}"/>
              </a:ext>
            </a:extLst>
          </p:cNvPr>
          <p:cNvPicPr>
            <a:picLocks noGrp="1" noChangeAspect="1"/>
          </p:cNvPicPr>
          <p:nvPr>
            <p:ph idx="1"/>
          </p:nvPr>
        </p:nvPicPr>
        <p:blipFill>
          <a:blip r:embed="rId2"/>
          <a:stretch>
            <a:fillRect/>
          </a:stretch>
        </p:blipFill>
        <p:spPr>
          <a:xfrm>
            <a:off x="1211512" y="835455"/>
            <a:ext cx="7392420" cy="5497920"/>
          </a:xfrm>
          <a:prstGeom prst="rect">
            <a:avLst/>
          </a:prstGeom>
        </p:spPr>
      </p:pic>
      <p:sp>
        <p:nvSpPr>
          <p:cNvPr id="5" name="Footer Placeholder 4">
            <a:extLst>
              <a:ext uri="{FF2B5EF4-FFF2-40B4-BE49-F238E27FC236}">
                <a16:creationId xmlns:a16="http://schemas.microsoft.com/office/drawing/2014/main" id="{5C676D17-FAE0-4F06-A123-C5A7BE6F49B1}"/>
              </a:ext>
            </a:extLst>
          </p:cNvPr>
          <p:cNvSpPr>
            <a:spLocks noGrp="1"/>
          </p:cNvSpPr>
          <p:nvPr>
            <p:ph type="ftr" sz="quarter" idx="11"/>
          </p:nvPr>
        </p:nvSpPr>
        <p:spPr/>
        <p:txBody>
          <a:bodyPr/>
          <a:lstStyle/>
          <a:p>
            <a:pPr>
              <a:defRPr/>
            </a:pPr>
            <a:r>
              <a:rPr lang="en-US"/>
              <a:t>MuColl'25 | Colliders VS1</a:t>
            </a:r>
          </a:p>
        </p:txBody>
      </p:sp>
      <p:sp>
        <p:nvSpPr>
          <p:cNvPr id="6" name="Slide Number Placeholder 5">
            <a:extLst>
              <a:ext uri="{FF2B5EF4-FFF2-40B4-BE49-F238E27FC236}">
                <a16:creationId xmlns:a16="http://schemas.microsoft.com/office/drawing/2014/main" id="{004AA870-BF6E-4741-8D91-ED8C4A4B86AF}"/>
              </a:ext>
            </a:extLst>
          </p:cNvPr>
          <p:cNvSpPr>
            <a:spLocks noGrp="1"/>
          </p:cNvSpPr>
          <p:nvPr>
            <p:ph type="sldNum" sz="quarter" idx="12"/>
          </p:nvPr>
        </p:nvSpPr>
        <p:spPr/>
        <p:txBody>
          <a:bodyPr/>
          <a:lstStyle/>
          <a:p>
            <a:fld id="{52E9C158-AEF1-41A2-A6CE-6F0BAB305EFD}" type="slidenum">
              <a:rPr lang="en-US" altLang="en-US" smtClean="0"/>
              <a:pPr/>
              <a:t>70</a:t>
            </a:fld>
            <a:endParaRPr lang="en-US" altLang="en-US"/>
          </a:p>
        </p:txBody>
      </p:sp>
      <p:sp>
        <p:nvSpPr>
          <p:cNvPr id="10" name="TextBox 9">
            <a:extLst>
              <a:ext uri="{FF2B5EF4-FFF2-40B4-BE49-F238E27FC236}">
                <a16:creationId xmlns:a16="http://schemas.microsoft.com/office/drawing/2014/main" id="{4F8BD892-32C5-4377-8965-8372C50FAF7A}"/>
              </a:ext>
            </a:extLst>
          </p:cNvPr>
          <p:cNvSpPr txBox="1"/>
          <p:nvPr/>
        </p:nvSpPr>
        <p:spPr>
          <a:xfrm>
            <a:off x="5291752" y="3726733"/>
            <a:ext cx="3776048" cy="3046988"/>
          </a:xfrm>
          <a:prstGeom prst="rect">
            <a:avLst/>
          </a:prstGeom>
          <a:solidFill>
            <a:schemeClr val="bg2"/>
          </a:solidFill>
          <a:effectLst>
            <a:glow rad="63500">
              <a:schemeClr val="accent6">
                <a:satMod val="175000"/>
                <a:alpha val="40000"/>
              </a:schemeClr>
            </a:glow>
          </a:effectLst>
        </p:spPr>
        <p:txBody>
          <a:bodyPr wrap="square" rtlCol="0">
            <a:spAutoFit/>
          </a:bodyPr>
          <a:lstStyle/>
          <a:p>
            <a:r>
              <a:rPr lang="en-US" dirty="0">
                <a:solidFill>
                  <a:srgbClr val="C00000"/>
                </a:solidFill>
                <a:effectLst>
                  <a:outerShdw blurRad="38100" dist="38100" dir="2700000" algn="tl">
                    <a:srgbClr val="000000">
                      <a:alpha val="43137"/>
                    </a:srgbClr>
                  </a:outerShdw>
                </a:effectLst>
              </a:rPr>
              <a:t>&lt;1 mSv/</a:t>
            </a:r>
            <a:r>
              <a:rPr lang="en-US" dirty="0" err="1">
                <a:solidFill>
                  <a:srgbClr val="C00000"/>
                </a:solidFill>
                <a:effectLst>
                  <a:outerShdw blurRad="38100" dist="38100" dir="2700000" algn="tl">
                    <a:srgbClr val="000000">
                      <a:alpha val="43137"/>
                    </a:srgbClr>
                  </a:outerShdw>
                </a:effectLst>
              </a:rPr>
              <a:t>yr</a:t>
            </a:r>
            <a:r>
              <a:rPr lang="en-US" dirty="0">
                <a:solidFill>
                  <a:srgbClr val="C00000"/>
                </a:solidFill>
                <a:effectLst>
                  <a:outerShdw blurRad="38100" dist="38100" dir="2700000" algn="tl">
                    <a:srgbClr val="000000">
                      <a:alpha val="43137"/>
                    </a:srgbClr>
                  </a:outerShdw>
                </a:effectLst>
              </a:rPr>
              <a:t> mitigation ideas: </a:t>
            </a:r>
          </a:p>
          <a:p>
            <a:pPr marL="342900" indent="-342900">
              <a:buFont typeface="Arial" panose="020B0604020202020204" pitchFamily="34" charset="0"/>
              <a:buChar char="•"/>
            </a:pPr>
            <a:r>
              <a:rPr lang="en-US" dirty="0"/>
              <a:t>depth </a:t>
            </a:r>
          </a:p>
          <a:p>
            <a:pPr marL="342900" indent="-342900">
              <a:buFont typeface="Arial" panose="020B0604020202020204" pitchFamily="34" charset="0"/>
              <a:buChar char="•"/>
            </a:pPr>
            <a:r>
              <a:rPr lang="en-US" dirty="0"/>
              <a:t>few mm vertical collider orbit variation (next slide)</a:t>
            </a:r>
          </a:p>
          <a:p>
            <a:pPr marL="342900" indent="-342900">
              <a:buFont typeface="Arial" panose="020B0604020202020204" pitchFamily="34" charset="0"/>
              <a:buChar char="•"/>
            </a:pPr>
            <a:r>
              <a:rPr lang="en-US" dirty="0"/>
              <a:t>few cm magnet positions float (next slide)</a:t>
            </a:r>
          </a:p>
          <a:p>
            <a:pPr marL="342900" indent="-342900">
              <a:buFont typeface="Arial" panose="020B0604020202020204" pitchFamily="34" charset="0"/>
              <a:buChar char="•"/>
            </a:pPr>
            <a:r>
              <a:rPr lang="en-US" dirty="0"/>
              <a:t>less muons… =smaller emittance to keep</a:t>
            </a:r>
            <a:r>
              <a:rPr lang="en-US" i="1" dirty="0">
                <a:effectLst>
                  <a:outerShdw blurRad="38100" dist="38100" dir="2700000" algn="tl">
                    <a:srgbClr val="000000">
                      <a:alpha val="43137"/>
                    </a:srgbClr>
                  </a:outerShdw>
                </a:effectLst>
              </a:rPr>
              <a:t> L</a:t>
            </a:r>
          </a:p>
        </p:txBody>
      </p:sp>
      <p:pic>
        <p:nvPicPr>
          <p:cNvPr id="11" name="Picture 10">
            <a:extLst>
              <a:ext uri="{FF2B5EF4-FFF2-40B4-BE49-F238E27FC236}">
                <a16:creationId xmlns:a16="http://schemas.microsoft.com/office/drawing/2014/main" id="{A6F9BD4A-D3BB-4CBA-BA52-37CFCCF81032}"/>
              </a:ext>
            </a:extLst>
          </p:cNvPr>
          <p:cNvPicPr>
            <a:picLocks noChangeAspect="1"/>
          </p:cNvPicPr>
          <p:nvPr/>
        </p:nvPicPr>
        <p:blipFill>
          <a:blip r:embed="rId3"/>
          <a:stretch>
            <a:fillRect/>
          </a:stretch>
        </p:blipFill>
        <p:spPr>
          <a:xfrm>
            <a:off x="146157" y="4806897"/>
            <a:ext cx="4455852" cy="1457082"/>
          </a:xfrm>
          <a:prstGeom prst="rect">
            <a:avLst/>
          </a:prstGeom>
          <a:effectLst>
            <a:glow rad="63500">
              <a:schemeClr val="accent6">
                <a:satMod val="175000"/>
                <a:alpha val="40000"/>
              </a:schemeClr>
            </a:glow>
          </a:effectLst>
        </p:spPr>
      </p:pic>
      <p:sp>
        <p:nvSpPr>
          <p:cNvPr id="12" name="TextBox 11">
            <a:extLst>
              <a:ext uri="{FF2B5EF4-FFF2-40B4-BE49-F238E27FC236}">
                <a16:creationId xmlns:a16="http://schemas.microsoft.com/office/drawing/2014/main" id="{A8DFBF60-5F41-48D7-8A6F-7DD7196CB34D}"/>
              </a:ext>
            </a:extLst>
          </p:cNvPr>
          <p:cNvSpPr txBox="1"/>
          <p:nvPr/>
        </p:nvSpPr>
        <p:spPr>
          <a:xfrm>
            <a:off x="152400" y="3980796"/>
            <a:ext cx="3776048" cy="707886"/>
          </a:xfrm>
          <a:prstGeom prst="rect">
            <a:avLst/>
          </a:prstGeom>
          <a:solidFill>
            <a:schemeClr val="bg2"/>
          </a:solidFill>
        </p:spPr>
        <p:txBody>
          <a:bodyPr wrap="square" rtlCol="0">
            <a:spAutoFit/>
          </a:bodyPr>
          <a:lstStyle/>
          <a:p>
            <a:r>
              <a:rPr lang="en-US" sz="2000" dirty="0">
                <a:solidFill>
                  <a:srgbClr val="C00000"/>
                </a:solidFill>
                <a:effectLst>
                  <a:outerShdw blurRad="38100" dist="38100" dir="2700000" algn="tl">
                    <a:srgbClr val="000000">
                      <a:alpha val="43137"/>
                    </a:srgbClr>
                  </a:outerShdw>
                </a:effectLst>
              </a:rPr>
              <a:t>Cone gets narrower with energy</a:t>
            </a:r>
          </a:p>
          <a:p>
            <a:r>
              <a:rPr lang="en-US" sz="2000" dirty="0">
                <a:solidFill>
                  <a:srgbClr val="C00000"/>
                </a:solidFill>
                <a:effectLst>
                  <a:outerShdw blurRad="38100" dist="38100" dir="2700000" algn="tl">
                    <a:srgbClr val="000000">
                      <a:alpha val="43137"/>
                    </a:srgbClr>
                  </a:outerShdw>
                </a:effectLst>
              </a:rPr>
              <a:t>Cross section grows with energy  </a:t>
            </a:r>
            <a:endParaRPr lang="en-US" sz="2000" dirty="0"/>
          </a:p>
        </p:txBody>
      </p:sp>
      <p:cxnSp>
        <p:nvCxnSpPr>
          <p:cNvPr id="15" name="Straight Connector 14">
            <a:extLst>
              <a:ext uri="{FF2B5EF4-FFF2-40B4-BE49-F238E27FC236}">
                <a16:creationId xmlns:a16="http://schemas.microsoft.com/office/drawing/2014/main" id="{DA3A4EB0-D3F4-4F04-80FE-793184B2B4C0}"/>
              </a:ext>
            </a:extLst>
          </p:cNvPr>
          <p:cNvCxnSpPr/>
          <p:nvPr/>
        </p:nvCxnSpPr>
        <p:spPr>
          <a:xfrm>
            <a:off x="2459182" y="1025236"/>
            <a:ext cx="0" cy="961877"/>
          </a:xfrm>
          <a:prstGeom prst="line">
            <a:avLst/>
          </a:prstGeom>
          <a:ln>
            <a:headEnd type="stealth"/>
            <a:tailEnd type="stealth"/>
          </a:ln>
        </p:spPr>
        <p:style>
          <a:lnRef idx="1">
            <a:schemeClr val="accent6"/>
          </a:lnRef>
          <a:fillRef idx="0">
            <a:schemeClr val="accent6"/>
          </a:fillRef>
          <a:effectRef idx="0">
            <a:schemeClr val="accent6"/>
          </a:effectRef>
          <a:fontRef idx="minor">
            <a:schemeClr val="tx1"/>
          </a:fontRef>
        </p:style>
      </p:cxnSp>
      <p:sp>
        <p:nvSpPr>
          <p:cNvPr id="16" name="TextBox 15">
            <a:extLst>
              <a:ext uri="{FF2B5EF4-FFF2-40B4-BE49-F238E27FC236}">
                <a16:creationId xmlns:a16="http://schemas.microsoft.com/office/drawing/2014/main" id="{48307418-B702-4604-9F8A-E44D2509C7A3}"/>
              </a:ext>
            </a:extLst>
          </p:cNvPr>
          <p:cNvSpPr txBox="1"/>
          <p:nvPr/>
        </p:nvSpPr>
        <p:spPr>
          <a:xfrm>
            <a:off x="2463868" y="869415"/>
            <a:ext cx="542136" cy="276999"/>
          </a:xfrm>
          <a:prstGeom prst="rect">
            <a:avLst/>
          </a:prstGeom>
          <a:noFill/>
        </p:spPr>
        <p:txBody>
          <a:bodyPr wrap="none" rtlCol="0">
            <a:spAutoFit/>
          </a:bodyPr>
          <a:lstStyle/>
          <a:p>
            <a:r>
              <a:rPr lang="en-US" sz="1200" dirty="0">
                <a:solidFill>
                  <a:srgbClr val="000000"/>
                </a:solidFill>
                <a:latin typeface="Times New Roman" panose="02020603050405020304" pitchFamily="18" charset="0"/>
                <a:cs typeface="Times New Roman" panose="02020603050405020304" pitchFamily="18" charset="0"/>
              </a:rPr>
              <a:t>~ 1 m</a:t>
            </a:r>
          </a:p>
        </p:txBody>
      </p:sp>
      <p:sp>
        <p:nvSpPr>
          <p:cNvPr id="17" name="Speech Bubble: Rectangle with Corners Rounded 16">
            <a:extLst>
              <a:ext uri="{FF2B5EF4-FFF2-40B4-BE49-F238E27FC236}">
                <a16:creationId xmlns:a16="http://schemas.microsoft.com/office/drawing/2014/main" id="{FF4D9A8A-5E0B-456A-A1C0-E69D7750BC13}"/>
              </a:ext>
            </a:extLst>
          </p:cNvPr>
          <p:cNvSpPr/>
          <p:nvPr/>
        </p:nvSpPr>
        <p:spPr>
          <a:xfrm>
            <a:off x="540068" y="938716"/>
            <a:ext cx="2819111" cy="1025867"/>
          </a:xfrm>
          <a:prstGeom prst="wedgeRoundRectCallout">
            <a:avLst>
              <a:gd name="adj1" fmla="val 34947"/>
              <a:gd name="adj2" fmla="val 81408"/>
              <a:gd name="adj3" fmla="val 16667"/>
            </a:avLst>
          </a:prstGeom>
          <a:noFill/>
          <a:ln w="25400">
            <a:solidFill>
              <a:srgbClr val="A7A8AA">
                <a:alpha val="69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96B30B6-09A1-4517-A6AD-03ED438BA2C8}"/>
              </a:ext>
            </a:extLst>
          </p:cNvPr>
          <p:cNvPicPr>
            <a:picLocks noChangeAspect="1"/>
          </p:cNvPicPr>
          <p:nvPr/>
        </p:nvPicPr>
        <p:blipFill>
          <a:blip r:embed="rId4"/>
          <a:stretch>
            <a:fillRect/>
          </a:stretch>
        </p:blipFill>
        <p:spPr>
          <a:xfrm>
            <a:off x="152400" y="863163"/>
            <a:ext cx="3400425" cy="1123950"/>
          </a:xfrm>
          <a:prstGeom prst="rect">
            <a:avLst/>
          </a:prstGeom>
          <a:effectLst>
            <a:glow rad="63500">
              <a:schemeClr val="accent6">
                <a:satMod val="175000"/>
                <a:alpha val="40000"/>
              </a:schemeClr>
            </a:glow>
          </a:effectLst>
        </p:spPr>
      </p:pic>
    </p:spTree>
    <p:extLst>
      <p:ext uri="{BB962C8B-B14F-4D97-AF65-F5344CB8AC3E}">
        <p14:creationId xmlns:p14="http://schemas.microsoft.com/office/powerpoint/2010/main" val="12375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0C16C2B3-A003-B99B-D7F0-97B23EE5B809}"/>
              </a:ext>
            </a:extLst>
          </p:cNvPr>
          <p:cNvGraphicFramePr>
            <a:graphicFrameLocks noGrp="1"/>
          </p:cNvGraphicFramePr>
          <p:nvPr>
            <p:ph idx="1"/>
          </p:nvPr>
        </p:nvGraphicFramePr>
        <p:xfrm>
          <a:off x="93846" y="1250682"/>
          <a:ext cx="8915400" cy="5251422"/>
        </p:xfrm>
        <a:graphic>
          <a:graphicData uri="http://schemas.openxmlformats.org/drawingml/2006/table">
            <a:tbl>
              <a:tblPr firstRow="1" bandRow="1">
                <a:tableStyleId>{5C22544A-7EE6-4342-B048-85BDC9FD1C3A}</a:tableStyleId>
              </a:tblPr>
              <a:tblGrid>
                <a:gridCol w="4064268">
                  <a:extLst>
                    <a:ext uri="{9D8B030D-6E8A-4147-A177-3AD203B41FA5}">
                      <a16:colId xmlns:a16="http://schemas.microsoft.com/office/drawing/2014/main" val="3606476125"/>
                    </a:ext>
                  </a:extLst>
                </a:gridCol>
                <a:gridCol w="2231974">
                  <a:extLst>
                    <a:ext uri="{9D8B030D-6E8A-4147-A177-3AD203B41FA5}">
                      <a16:colId xmlns:a16="http://schemas.microsoft.com/office/drawing/2014/main" val="827890150"/>
                    </a:ext>
                  </a:extLst>
                </a:gridCol>
                <a:gridCol w="2619158">
                  <a:extLst>
                    <a:ext uri="{9D8B030D-6E8A-4147-A177-3AD203B41FA5}">
                      <a16:colId xmlns:a16="http://schemas.microsoft.com/office/drawing/2014/main" val="3895753954"/>
                    </a:ext>
                  </a:extLst>
                </a:gridCol>
              </a:tblGrid>
              <a:tr h="1242642">
                <a:tc>
                  <a:txBody>
                    <a:bodyPr/>
                    <a:lstStyle/>
                    <a:p>
                      <a:endParaRPr lang="en-US" sz="1400" dirty="0"/>
                    </a:p>
                  </a:txBody>
                  <a:tcPr marL="68580" marR="68580" marT="34290" marB="34290"/>
                </a:tc>
                <a:tc>
                  <a:txBody>
                    <a:bodyPr/>
                    <a:lstStyle/>
                    <a:p>
                      <a:pPr algn="ctr"/>
                      <a:r>
                        <a:rPr lang="en-US" sz="2400" b="0" dirty="0">
                          <a:solidFill>
                            <a:srgbClr val="7030A0"/>
                          </a:solidFill>
                          <a:effectLst>
                            <a:outerShdw blurRad="38100" dist="38100" dir="2700000" algn="tl">
                              <a:srgbClr val="000000">
                                <a:alpha val="43137"/>
                              </a:srgbClr>
                            </a:outerShdw>
                          </a:effectLst>
                        </a:rPr>
                        <a:t>Approx. % </a:t>
                      </a:r>
                    </a:p>
                    <a:p>
                      <a:pPr algn="ctr"/>
                      <a:r>
                        <a:rPr lang="en-US" sz="2400" b="0" dirty="0">
                          <a:solidFill>
                            <a:srgbClr val="7030A0"/>
                          </a:solidFill>
                          <a:effectLst>
                            <a:outerShdw blurRad="38100" dist="38100" dir="2700000" algn="tl">
                              <a:srgbClr val="000000">
                                <a:alpha val="43137"/>
                              </a:srgbClr>
                            </a:outerShdw>
                          </a:effectLst>
                        </a:rPr>
                        <a:t>of the Total Cost</a:t>
                      </a:r>
                    </a:p>
                  </a:txBody>
                  <a:tcPr marL="68580" marR="68580" marT="34290" marB="34290"/>
                </a:tc>
                <a:tc>
                  <a:txBody>
                    <a:bodyPr/>
                    <a:lstStyle/>
                    <a:p>
                      <a:pPr algn="ctr"/>
                      <a:r>
                        <a:rPr lang="en-US" sz="2400" b="0" dirty="0">
                          <a:solidFill>
                            <a:srgbClr val="7030A0"/>
                          </a:solidFill>
                          <a:effectLst>
                            <a:outerShdw blurRad="38100" dist="38100" dir="2700000" algn="tl">
                              <a:srgbClr val="000000">
                                <a:alpha val="43137"/>
                              </a:srgbClr>
                            </a:outerShdw>
                          </a:effectLst>
                        </a:rPr>
                        <a:t>Approx. Luminosity </a:t>
                      </a:r>
                    </a:p>
                    <a:p>
                      <a:pPr algn="ctr"/>
                      <a:r>
                        <a:rPr lang="en-US" sz="2400" b="0" dirty="0">
                          <a:solidFill>
                            <a:srgbClr val="7030A0"/>
                          </a:solidFill>
                          <a:effectLst>
                            <a:outerShdw blurRad="38100" dist="38100" dir="2700000" algn="tl">
                              <a:srgbClr val="000000">
                                <a:alpha val="43137"/>
                              </a:srgbClr>
                            </a:outerShdw>
                          </a:effectLst>
                        </a:rPr>
                        <a:t>Risk Factor</a:t>
                      </a:r>
                    </a:p>
                  </a:txBody>
                  <a:tcPr marL="68580" marR="68580" marT="34290" marB="34290"/>
                </a:tc>
                <a:extLst>
                  <a:ext uri="{0D108BD9-81ED-4DB2-BD59-A6C34878D82A}">
                    <a16:rowId xmlns:a16="http://schemas.microsoft.com/office/drawing/2014/main" val="2176865317"/>
                  </a:ext>
                </a:extLst>
              </a:tr>
              <a:tr h="619290">
                <a:tc>
                  <a:txBody>
                    <a:bodyPr/>
                    <a:lstStyle/>
                    <a:p>
                      <a:pPr algn="l"/>
                      <a:r>
                        <a:rPr lang="en-US" sz="2800" dirty="0">
                          <a:effectLst>
                            <a:outerShdw blurRad="38100" dist="38100" dir="2700000" algn="tl">
                              <a:srgbClr val="000000">
                                <a:alpha val="43137"/>
                              </a:srgbClr>
                            </a:outerShdw>
                          </a:effectLst>
                        </a:rPr>
                        <a:t>Proton Driver &amp; </a:t>
                      </a:r>
                      <a:r>
                        <a:rPr lang="en-US" sz="2800" dirty="0" err="1">
                          <a:effectLst>
                            <a:outerShdw blurRad="38100" dist="38100" dir="2700000" algn="tl">
                              <a:srgbClr val="000000">
                                <a:alpha val="43137"/>
                              </a:srgbClr>
                            </a:outerShdw>
                          </a:effectLst>
                        </a:rPr>
                        <a:t>Targetry</a:t>
                      </a:r>
                      <a:endParaRPr lang="en-US" sz="2800" dirty="0">
                        <a:effectLst>
                          <a:outerShdw blurRad="38100" dist="38100" dir="2700000" algn="tl">
                            <a:srgbClr val="000000">
                              <a:alpha val="43137"/>
                            </a:srgbClr>
                          </a:outerShdw>
                        </a:effectLst>
                      </a:endParaRPr>
                    </a:p>
                  </a:txBody>
                  <a:tcPr marL="68580" marR="68580" marT="34290" marB="34290" anchor="ctr"/>
                </a:tc>
                <a:tc>
                  <a:txBody>
                    <a:bodyPr/>
                    <a:lstStyle/>
                    <a:p>
                      <a:pPr algn="ctr"/>
                      <a:r>
                        <a:rPr lang="en-US" sz="2400" dirty="0"/>
                        <a:t>15 - 20 %</a:t>
                      </a:r>
                    </a:p>
                  </a:txBody>
                  <a:tcPr marL="68580" marR="68580" marT="34290" marB="34290" anchor="ctr"/>
                </a:tc>
                <a:tc>
                  <a:txBody>
                    <a:bodyPr/>
                    <a:lstStyle/>
                    <a:p>
                      <a:pPr algn="ctr"/>
                      <a:r>
                        <a:rPr lang="en-US" sz="2800" dirty="0"/>
                        <a:t>10 </a:t>
                      </a:r>
                      <a:r>
                        <a:rPr lang="en-US" sz="2800" baseline="30000" dirty="0"/>
                        <a:t>1 - 2</a:t>
                      </a:r>
                      <a:endParaRPr lang="en-US" sz="2800" dirty="0"/>
                    </a:p>
                  </a:txBody>
                  <a:tcPr marL="68580" marR="68580" marT="34290" marB="34290" anchor="ctr"/>
                </a:tc>
                <a:extLst>
                  <a:ext uri="{0D108BD9-81ED-4DB2-BD59-A6C34878D82A}">
                    <a16:rowId xmlns:a16="http://schemas.microsoft.com/office/drawing/2014/main" val="4110408841"/>
                  </a:ext>
                </a:extLst>
              </a:tr>
              <a:tr h="619290">
                <a:tc>
                  <a:txBody>
                    <a:bodyPr/>
                    <a:lstStyle/>
                    <a:p>
                      <a:pPr algn="l"/>
                      <a:r>
                        <a:rPr lang="en-US" sz="2800" dirty="0">
                          <a:effectLst>
                            <a:outerShdw blurRad="38100" dist="38100" dir="2700000" algn="tl">
                              <a:srgbClr val="000000">
                                <a:alpha val="43137"/>
                              </a:srgbClr>
                            </a:outerShdw>
                          </a:effectLst>
                        </a:rPr>
                        <a:t>Muon Cooling</a:t>
                      </a:r>
                    </a:p>
                  </a:txBody>
                  <a:tcPr marL="68580" marR="68580" marT="34290" marB="34290" anchor="ctr"/>
                </a:tc>
                <a:tc>
                  <a:txBody>
                    <a:bodyPr/>
                    <a:lstStyle/>
                    <a:p>
                      <a:pPr algn="ctr"/>
                      <a:r>
                        <a:rPr lang="en-US" sz="2400" dirty="0"/>
                        <a:t>10 - 15 %</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10 </a:t>
                      </a:r>
                      <a:r>
                        <a:rPr lang="en-US" sz="2800" baseline="30000" dirty="0"/>
                        <a:t>3 – 4</a:t>
                      </a:r>
                      <a:endParaRPr lang="en-US" sz="2800" dirty="0"/>
                    </a:p>
                  </a:txBody>
                  <a:tcPr marL="68580" marR="68580" marT="34290" marB="34290" anchor="ctr"/>
                </a:tc>
                <a:extLst>
                  <a:ext uri="{0D108BD9-81ED-4DB2-BD59-A6C34878D82A}">
                    <a16:rowId xmlns:a16="http://schemas.microsoft.com/office/drawing/2014/main" val="292523814"/>
                  </a:ext>
                </a:extLst>
              </a:tr>
              <a:tr h="619290">
                <a:tc>
                  <a:txBody>
                    <a:bodyPr/>
                    <a:lstStyle/>
                    <a:p>
                      <a:pPr algn="l"/>
                      <a:r>
                        <a:rPr lang="en-US" sz="2800" dirty="0">
                          <a:effectLst>
                            <a:outerShdw blurRad="38100" dist="38100" dir="2700000" algn="tl">
                              <a:srgbClr val="000000">
                                <a:alpha val="43137"/>
                              </a:srgbClr>
                            </a:outerShdw>
                          </a:effectLst>
                        </a:rPr>
                        <a:t>Acceleration</a:t>
                      </a:r>
                    </a:p>
                  </a:txBody>
                  <a:tcPr marL="68580" marR="68580" marT="34290" marB="34290" anchor="ctr"/>
                </a:tc>
                <a:tc>
                  <a:txBody>
                    <a:bodyPr/>
                    <a:lstStyle/>
                    <a:p>
                      <a:pPr algn="ctr"/>
                      <a:r>
                        <a:rPr lang="en-US" sz="2400" dirty="0"/>
                        <a:t>30 - 60 %</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10 </a:t>
                      </a:r>
                      <a:r>
                        <a:rPr lang="en-US" sz="2800" baseline="30000" dirty="0"/>
                        <a:t>1 – 2</a:t>
                      </a:r>
                      <a:endParaRPr lang="en-US" sz="2800" dirty="0"/>
                    </a:p>
                  </a:txBody>
                  <a:tcPr marL="68580" marR="68580" marT="34290" marB="34290" anchor="ctr"/>
                </a:tc>
                <a:extLst>
                  <a:ext uri="{0D108BD9-81ED-4DB2-BD59-A6C34878D82A}">
                    <a16:rowId xmlns:a16="http://schemas.microsoft.com/office/drawing/2014/main" val="4214430497"/>
                  </a:ext>
                </a:extLst>
              </a:tr>
              <a:tr h="619290">
                <a:tc>
                  <a:txBody>
                    <a:bodyPr/>
                    <a:lstStyle/>
                    <a:p>
                      <a:pPr algn="l"/>
                      <a:r>
                        <a:rPr lang="en-US" sz="2800" dirty="0">
                          <a:effectLst>
                            <a:outerShdw blurRad="38100" dist="38100" dir="2700000" algn="tl">
                              <a:srgbClr val="000000">
                                <a:alpha val="43137"/>
                              </a:srgbClr>
                            </a:outerShdw>
                          </a:effectLst>
                        </a:rPr>
                        <a:t>Collider</a:t>
                      </a:r>
                    </a:p>
                  </a:txBody>
                  <a:tcPr marL="68580" marR="68580" marT="34290" marB="34290" anchor="ctr"/>
                </a:tc>
                <a:tc>
                  <a:txBody>
                    <a:bodyPr/>
                    <a:lstStyle/>
                    <a:p>
                      <a:pPr algn="ctr"/>
                      <a:r>
                        <a:rPr lang="en-US" sz="2400" dirty="0"/>
                        <a:t>25 - 40 %</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10 </a:t>
                      </a:r>
                      <a:r>
                        <a:rPr lang="en-US" sz="2800" baseline="30000" dirty="0"/>
                        <a:t>0 – 1</a:t>
                      </a:r>
                    </a:p>
                  </a:txBody>
                  <a:tcPr marL="68580" marR="68580" marT="34290" marB="34290" anchor="ctr"/>
                </a:tc>
                <a:extLst>
                  <a:ext uri="{0D108BD9-81ED-4DB2-BD59-A6C34878D82A}">
                    <a16:rowId xmlns:a16="http://schemas.microsoft.com/office/drawing/2014/main" val="12510743"/>
                  </a:ext>
                </a:extLst>
              </a:tr>
              <a:tr h="939426">
                <a:tc>
                  <a:txBody>
                    <a:bodyPr/>
                    <a:lstStyle/>
                    <a:p>
                      <a:pPr algn="ctr"/>
                      <a:r>
                        <a:rPr lang="en-US" sz="3200" b="1" dirty="0">
                          <a:solidFill>
                            <a:srgbClr val="7030A0"/>
                          </a:solidFill>
                          <a:effectLst>
                            <a:outerShdw blurRad="38100" dist="38100" dir="2700000" algn="tl">
                              <a:srgbClr val="000000">
                                <a:alpha val="43137"/>
                              </a:srgbClr>
                            </a:outerShdw>
                          </a:effectLst>
                        </a:rPr>
                        <a:t>TOTAL</a:t>
                      </a:r>
                    </a:p>
                  </a:txBody>
                  <a:tcPr marL="68580" marR="68580" marT="34290" marB="34290" anchor="ctr"/>
                </a:tc>
                <a:tc>
                  <a:txBody>
                    <a:bodyPr/>
                    <a:lstStyle/>
                    <a:p>
                      <a:pPr algn="ctr"/>
                      <a:r>
                        <a:rPr lang="en-US" sz="3200" b="1" dirty="0">
                          <a:solidFill>
                            <a:srgbClr val="7030A0"/>
                          </a:solidFill>
                          <a:effectLst>
                            <a:outerShdw blurRad="38100" dist="38100" dir="2700000" algn="tl">
                              <a:srgbClr val="000000">
                                <a:alpha val="43137"/>
                              </a:srgbClr>
                            </a:outerShdw>
                          </a:effectLst>
                        </a:rPr>
                        <a:t>  </a:t>
                      </a:r>
                    </a:p>
                    <a:p>
                      <a:pPr algn="ctr"/>
                      <a:r>
                        <a:rPr lang="en-US" sz="3200" b="1" dirty="0">
                          <a:solidFill>
                            <a:srgbClr val="7030A0"/>
                          </a:solidFill>
                          <a:effectLst>
                            <a:outerShdw blurRad="38100" dist="38100" dir="2700000" algn="tl">
                              <a:srgbClr val="000000">
                                <a:alpha val="43137"/>
                              </a:srgbClr>
                            </a:outerShdw>
                          </a:effectLst>
                        </a:rPr>
                        <a:t>12 - 18 B$</a:t>
                      </a:r>
                    </a:p>
                    <a:p>
                      <a:pPr algn="ctr"/>
                      <a:r>
                        <a:rPr lang="en-US" sz="3200" b="1" dirty="0">
                          <a:solidFill>
                            <a:srgbClr val="7030A0"/>
                          </a:solidFill>
                          <a:effectLst>
                            <a:outerShdw blurRad="38100" dist="38100" dir="2700000" algn="tl">
                              <a:srgbClr val="000000">
                                <a:alpha val="43137"/>
                              </a:srgbClr>
                            </a:outerShdw>
                          </a:effectLst>
                        </a:rPr>
                        <a:t>   </a:t>
                      </a:r>
                      <a:r>
                        <a:rPr lang="en-US" sz="3200" b="1" baseline="30000" dirty="0">
                          <a:solidFill>
                            <a:srgbClr val="7030A0"/>
                          </a:solidFill>
                          <a:effectLst>
                            <a:outerShdw blurRad="38100" dist="38100" dir="2700000" algn="tl">
                              <a:srgbClr val="000000">
                                <a:alpha val="43137"/>
                              </a:srgbClr>
                            </a:outerShdw>
                          </a:effectLst>
                        </a:rPr>
                        <a:t>*ITF?</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7030A0"/>
                          </a:solidFill>
                          <a:effectLst>
                            <a:outerShdw blurRad="38100" dist="38100" dir="2700000" algn="tl">
                              <a:srgbClr val="000000">
                                <a:alpha val="43137"/>
                              </a:srgbClr>
                            </a:outerShdw>
                          </a:effectLst>
                        </a:rPr>
                        <a:t>10 </a:t>
                      </a:r>
                      <a:r>
                        <a:rPr lang="en-US" sz="3600" b="1" baseline="30000" dirty="0">
                          <a:solidFill>
                            <a:srgbClr val="7030A0"/>
                          </a:solidFill>
                          <a:effectLst>
                            <a:outerShdw blurRad="38100" dist="38100" dir="2700000" algn="tl">
                              <a:srgbClr val="000000">
                                <a:alpha val="43137"/>
                              </a:srgbClr>
                            </a:outerShdw>
                          </a:effectLst>
                        </a:rPr>
                        <a:t>5 - 9</a:t>
                      </a:r>
                      <a:endParaRPr lang="en-US" sz="3600" b="1" dirty="0">
                        <a:solidFill>
                          <a:srgbClr val="7030A0"/>
                        </a:solidFill>
                        <a:effectLst>
                          <a:outerShdw blurRad="38100" dist="38100" dir="2700000" algn="tl">
                            <a:srgbClr val="000000">
                              <a:alpha val="43137"/>
                            </a:srgbClr>
                          </a:outerShdw>
                        </a:effectLst>
                      </a:endParaRPr>
                    </a:p>
                  </a:txBody>
                  <a:tcPr marL="68580" marR="68580" marT="34290" marB="34290" anchor="ctr"/>
                </a:tc>
                <a:extLst>
                  <a:ext uri="{0D108BD9-81ED-4DB2-BD59-A6C34878D82A}">
                    <a16:rowId xmlns:a16="http://schemas.microsoft.com/office/drawing/2014/main" val="4278096935"/>
                  </a:ext>
                </a:extLst>
              </a:tr>
            </a:tbl>
          </a:graphicData>
        </a:graphic>
      </p:graphicFrame>
      <p:sp>
        <p:nvSpPr>
          <p:cNvPr id="3" name="Slide Number Placeholder 2">
            <a:extLst>
              <a:ext uri="{FF2B5EF4-FFF2-40B4-BE49-F238E27FC236}">
                <a16:creationId xmlns:a16="http://schemas.microsoft.com/office/drawing/2014/main" id="{064FCC4C-6D0E-212F-29E8-25C74A6BD664}"/>
              </a:ext>
            </a:extLst>
          </p:cNvPr>
          <p:cNvSpPr>
            <a:spLocks noGrp="1"/>
          </p:cNvSpPr>
          <p:nvPr>
            <p:ph type="sldNum" sz="quarter" idx="12"/>
          </p:nvPr>
        </p:nvSpPr>
        <p:spPr/>
        <p:txBody>
          <a:bodyPr/>
          <a:lstStyle/>
          <a:p>
            <a:fld id="{B2FED1A7-FB98-43FD-AA3D-E7C3EC56B298}" type="slidenum">
              <a:rPr lang="en-US" smtClean="0"/>
              <a:t>71</a:t>
            </a:fld>
            <a:endParaRPr lang="en-US" dirty="0"/>
          </a:p>
        </p:txBody>
      </p:sp>
      <p:sp>
        <p:nvSpPr>
          <p:cNvPr id="4" name="Title 3">
            <a:extLst>
              <a:ext uri="{FF2B5EF4-FFF2-40B4-BE49-F238E27FC236}">
                <a16:creationId xmlns:a16="http://schemas.microsoft.com/office/drawing/2014/main" id="{8A13F822-F208-4D92-0142-54F98F4F59B0}"/>
              </a:ext>
            </a:extLst>
          </p:cNvPr>
          <p:cNvSpPr>
            <a:spLocks noGrp="1"/>
          </p:cNvSpPr>
          <p:nvPr>
            <p:ph type="title"/>
          </p:nvPr>
        </p:nvSpPr>
        <p:spPr>
          <a:xfrm>
            <a:off x="228600" y="0"/>
            <a:ext cx="8915400" cy="1066800"/>
          </a:xfrm>
        </p:spPr>
        <p:txBody>
          <a:bodyPr>
            <a:normAutofit fontScale="90000"/>
          </a:bodyPr>
          <a:lstStyle/>
          <a:p>
            <a:r>
              <a:rPr lang="en-US" sz="3600" dirty="0">
                <a:solidFill>
                  <a:srgbClr val="004C97"/>
                </a:solidFill>
              </a:rPr>
              <a:t>On Required R&amp;D: </a:t>
            </a:r>
            <a:r>
              <a:rPr lang="el-GR" sz="3600" dirty="0">
                <a:solidFill>
                  <a:srgbClr val="C00000"/>
                </a:solidFill>
              </a:rPr>
              <a:t>μ</a:t>
            </a:r>
            <a:r>
              <a:rPr lang="en-US" sz="3600" dirty="0">
                <a:solidFill>
                  <a:srgbClr val="C00000"/>
                </a:solidFill>
              </a:rPr>
              <a:t>-Coll Costs and Risks</a:t>
            </a:r>
          </a:p>
        </p:txBody>
      </p:sp>
    </p:spTree>
    <p:extLst>
      <p:ext uri="{BB962C8B-B14F-4D97-AF65-F5344CB8AC3E}">
        <p14:creationId xmlns:p14="http://schemas.microsoft.com/office/powerpoint/2010/main" val="38024227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49251" y="5635886"/>
            <a:ext cx="310754" cy="177964"/>
          </a:xfrm>
        </p:spPr>
        <p:txBody>
          <a:bodyPr/>
          <a:lstStyle/>
          <a:p>
            <a:pPr>
              <a:defRPr/>
            </a:pPr>
            <a:fld id="{A8BAA062-F72A-D54C-921F-996C411C5980}" type="slidenum">
              <a:rPr lang="en-US" smtClean="0"/>
              <a:pPr>
                <a:defRPr/>
              </a:pPr>
              <a:t>72</a:t>
            </a:fld>
            <a:endParaRPr lang="en-US" dirty="0"/>
          </a:p>
        </p:txBody>
      </p:sp>
      <p:cxnSp>
        <p:nvCxnSpPr>
          <p:cNvPr id="9" name="Straight Connector 8">
            <a:extLst>
              <a:ext uri="{FF2B5EF4-FFF2-40B4-BE49-F238E27FC236}">
                <a16:creationId xmlns:a16="http://schemas.microsoft.com/office/drawing/2014/main" id="{FCFB8C30-0F72-4318-874C-4DB36F682A20}"/>
              </a:ext>
            </a:extLst>
          </p:cNvPr>
          <p:cNvCxnSpPr>
            <a:cxnSpLocks/>
            <a:endCxn id="14" idx="0"/>
          </p:cNvCxnSpPr>
          <p:nvPr/>
        </p:nvCxnSpPr>
        <p:spPr>
          <a:xfrm flipH="1">
            <a:off x="2076123" y="1685495"/>
            <a:ext cx="40403" cy="3513971"/>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792858B-C3E7-4366-B9CA-0D6E96123AD2}"/>
              </a:ext>
            </a:extLst>
          </p:cNvPr>
          <p:cNvCxnSpPr>
            <a:cxnSpLocks/>
          </p:cNvCxnSpPr>
          <p:nvPr/>
        </p:nvCxnSpPr>
        <p:spPr>
          <a:xfrm flipH="1">
            <a:off x="3510461" y="1698698"/>
            <a:ext cx="383" cy="343747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DBD39B7-1349-40FD-9CED-02A7ECEE5CE6}"/>
              </a:ext>
            </a:extLst>
          </p:cNvPr>
          <p:cNvCxnSpPr>
            <a:cxnSpLocks/>
            <a:endCxn id="16" idx="0"/>
          </p:cNvCxnSpPr>
          <p:nvPr/>
        </p:nvCxnSpPr>
        <p:spPr>
          <a:xfrm flipH="1">
            <a:off x="4414900" y="1698698"/>
            <a:ext cx="24998" cy="350822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050FF26-5E89-4679-9987-0526DE3E144C}"/>
              </a:ext>
            </a:extLst>
          </p:cNvPr>
          <p:cNvCxnSpPr>
            <a:cxnSpLocks/>
            <a:endCxn id="17" idx="0"/>
          </p:cNvCxnSpPr>
          <p:nvPr/>
        </p:nvCxnSpPr>
        <p:spPr>
          <a:xfrm flipH="1">
            <a:off x="5642397" y="1698698"/>
            <a:ext cx="1236" cy="3512491"/>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14842FBF-4015-4B4E-8FCF-30F9EC5EE4C2}"/>
              </a:ext>
            </a:extLst>
          </p:cNvPr>
          <p:cNvSpPr/>
          <p:nvPr/>
        </p:nvSpPr>
        <p:spPr>
          <a:xfrm>
            <a:off x="1769276" y="5199466"/>
            <a:ext cx="613694" cy="323165"/>
          </a:xfrm>
          <a:prstGeom prst="rect">
            <a:avLst/>
          </a:prstGeom>
          <a:solidFill>
            <a:schemeClr val="bg2"/>
          </a:solidFill>
        </p:spPr>
        <p:txBody>
          <a:bodyPr wrap="none">
            <a:spAutoFit/>
          </a:bodyPr>
          <a:lstStyle/>
          <a:p>
            <a:r>
              <a:rPr lang="en-US" sz="1500" b="1" dirty="0">
                <a:solidFill>
                  <a:srgbClr val="000000"/>
                </a:solidFill>
                <a:effectLst>
                  <a:outerShdw blurRad="38100" dist="38100" dir="2700000" algn="tl">
                    <a:srgbClr val="000000">
                      <a:alpha val="43137"/>
                    </a:srgbClr>
                  </a:outerShdw>
                </a:effectLst>
              </a:rPr>
              <a:t>1 TeV</a:t>
            </a:r>
            <a:endParaRPr lang="en-US" sz="1500" b="1" dirty="0"/>
          </a:p>
        </p:txBody>
      </p:sp>
      <p:sp>
        <p:nvSpPr>
          <p:cNvPr id="15" name="Rectangle 14">
            <a:extLst>
              <a:ext uri="{FF2B5EF4-FFF2-40B4-BE49-F238E27FC236}">
                <a16:creationId xmlns:a16="http://schemas.microsoft.com/office/drawing/2014/main" id="{48987605-6E4D-4F4C-8D25-2DF4934A606F}"/>
              </a:ext>
            </a:extLst>
          </p:cNvPr>
          <p:cNvSpPr/>
          <p:nvPr/>
        </p:nvSpPr>
        <p:spPr>
          <a:xfrm>
            <a:off x="2886266" y="5203242"/>
            <a:ext cx="711477" cy="323165"/>
          </a:xfrm>
          <a:prstGeom prst="rect">
            <a:avLst/>
          </a:prstGeom>
          <a:solidFill>
            <a:schemeClr val="bg2"/>
          </a:solidFill>
        </p:spPr>
        <p:txBody>
          <a:bodyPr wrap="none">
            <a:spAutoFit/>
          </a:bodyPr>
          <a:lstStyle/>
          <a:p>
            <a:r>
              <a:rPr lang="en-US" sz="1500" b="1" dirty="0">
                <a:solidFill>
                  <a:srgbClr val="000000"/>
                </a:solidFill>
                <a:effectLst>
                  <a:outerShdw blurRad="38100" dist="38100" dir="2700000" algn="tl">
                    <a:srgbClr val="000000">
                      <a:alpha val="43137"/>
                    </a:srgbClr>
                  </a:outerShdw>
                </a:effectLst>
              </a:rPr>
              <a:t>10 TeV</a:t>
            </a:r>
            <a:endParaRPr lang="en-US" sz="1500" b="1" dirty="0"/>
          </a:p>
        </p:txBody>
      </p:sp>
      <p:sp>
        <p:nvSpPr>
          <p:cNvPr id="16" name="Rectangle 15">
            <a:extLst>
              <a:ext uri="{FF2B5EF4-FFF2-40B4-BE49-F238E27FC236}">
                <a16:creationId xmlns:a16="http://schemas.microsoft.com/office/drawing/2014/main" id="{8726126B-F41C-411F-8730-0F7D5472A345}"/>
              </a:ext>
            </a:extLst>
          </p:cNvPr>
          <p:cNvSpPr/>
          <p:nvPr/>
        </p:nvSpPr>
        <p:spPr>
          <a:xfrm>
            <a:off x="4010269" y="5206918"/>
            <a:ext cx="809261" cy="323165"/>
          </a:xfrm>
          <a:prstGeom prst="rect">
            <a:avLst/>
          </a:prstGeom>
          <a:solidFill>
            <a:schemeClr val="bg2"/>
          </a:solidFill>
        </p:spPr>
        <p:txBody>
          <a:bodyPr wrap="none">
            <a:spAutoFit/>
          </a:bodyPr>
          <a:lstStyle/>
          <a:p>
            <a:r>
              <a:rPr lang="en-US" sz="1500" b="1" dirty="0">
                <a:solidFill>
                  <a:srgbClr val="000000"/>
                </a:solidFill>
                <a:effectLst>
                  <a:outerShdw blurRad="38100" dist="38100" dir="2700000" algn="tl">
                    <a:srgbClr val="000000">
                      <a:alpha val="43137"/>
                    </a:srgbClr>
                  </a:outerShdw>
                </a:effectLst>
              </a:rPr>
              <a:t>100 TeV</a:t>
            </a:r>
            <a:endParaRPr lang="en-US" sz="1500" b="1" dirty="0"/>
          </a:p>
        </p:txBody>
      </p:sp>
      <p:cxnSp>
        <p:nvCxnSpPr>
          <p:cNvPr id="18" name="Straight Connector 17">
            <a:extLst>
              <a:ext uri="{FF2B5EF4-FFF2-40B4-BE49-F238E27FC236}">
                <a16:creationId xmlns:a16="http://schemas.microsoft.com/office/drawing/2014/main" id="{EAD9AF9F-B7EB-4694-A166-D8F16BD1F35F}"/>
              </a:ext>
            </a:extLst>
          </p:cNvPr>
          <p:cNvCxnSpPr>
            <a:cxnSpLocks/>
          </p:cNvCxnSpPr>
          <p:nvPr/>
        </p:nvCxnSpPr>
        <p:spPr>
          <a:xfrm>
            <a:off x="7000578" y="1682579"/>
            <a:ext cx="0" cy="345359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7" name="Hexagon 46">
            <a:extLst>
              <a:ext uri="{FF2B5EF4-FFF2-40B4-BE49-F238E27FC236}">
                <a16:creationId xmlns:a16="http://schemas.microsoft.com/office/drawing/2014/main" id="{6B62BF69-1577-4511-9FA4-12231350B76B}"/>
              </a:ext>
            </a:extLst>
          </p:cNvPr>
          <p:cNvSpPr/>
          <p:nvPr/>
        </p:nvSpPr>
        <p:spPr>
          <a:xfrm>
            <a:off x="2138366" y="3388130"/>
            <a:ext cx="156917" cy="131885"/>
          </a:xfrm>
          <a:prstGeom prst="hexagon">
            <a:avLst/>
          </a:prstGeom>
          <a:solidFill>
            <a:schemeClr val="tx2">
              <a:lumMod val="40000"/>
              <a:lumOff val="60000"/>
            </a:schemeClr>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9" name="Hexagon 48">
            <a:extLst>
              <a:ext uri="{FF2B5EF4-FFF2-40B4-BE49-F238E27FC236}">
                <a16:creationId xmlns:a16="http://schemas.microsoft.com/office/drawing/2014/main" id="{A31C3C48-F5F4-4DFB-8A46-A2DD3C6F3B6A}"/>
              </a:ext>
            </a:extLst>
          </p:cNvPr>
          <p:cNvSpPr/>
          <p:nvPr/>
        </p:nvSpPr>
        <p:spPr>
          <a:xfrm>
            <a:off x="2770931" y="2618268"/>
            <a:ext cx="156917" cy="131885"/>
          </a:xfrm>
          <a:prstGeom prst="hexagon">
            <a:avLst/>
          </a:prstGeom>
          <a:solidFill>
            <a:schemeClr val="tx2">
              <a:lumMod val="40000"/>
              <a:lumOff val="60000"/>
            </a:schemeClr>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0" name="Hexagon 49">
            <a:extLst>
              <a:ext uri="{FF2B5EF4-FFF2-40B4-BE49-F238E27FC236}">
                <a16:creationId xmlns:a16="http://schemas.microsoft.com/office/drawing/2014/main" id="{DD6D3250-AE28-4ACE-AD28-2B812F60D455}"/>
              </a:ext>
            </a:extLst>
          </p:cNvPr>
          <p:cNvSpPr/>
          <p:nvPr/>
        </p:nvSpPr>
        <p:spPr>
          <a:xfrm>
            <a:off x="3500683" y="2323015"/>
            <a:ext cx="156917" cy="131885"/>
          </a:xfrm>
          <a:prstGeom prst="hexagon">
            <a:avLst/>
          </a:prstGeom>
          <a:solidFill>
            <a:schemeClr val="tx2">
              <a:lumMod val="40000"/>
              <a:lumOff val="60000"/>
            </a:schemeClr>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1" name="Hexagon 50">
            <a:extLst>
              <a:ext uri="{FF2B5EF4-FFF2-40B4-BE49-F238E27FC236}">
                <a16:creationId xmlns:a16="http://schemas.microsoft.com/office/drawing/2014/main" id="{A1779B0D-0552-4510-A8C6-3EDA8D3AF239}"/>
              </a:ext>
            </a:extLst>
          </p:cNvPr>
          <p:cNvSpPr/>
          <p:nvPr/>
        </p:nvSpPr>
        <p:spPr>
          <a:xfrm>
            <a:off x="3792703" y="2343151"/>
            <a:ext cx="156917" cy="131885"/>
          </a:xfrm>
          <a:prstGeom prst="hexagon">
            <a:avLst/>
          </a:prstGeom>
          <a:solidFill>
            <a:schemeClr val="accent4">
              <a:lumMod val="60000"/>
              <a:lumOff val="40000"/>
            </a:schemeClr>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2" name="Hexagon 51">
            <a:extLst>
              <a:ext uri="{FF2B5EF4-FFF2-40B4-BE49-F238E27FC236}">
                <a16:creationId xmlns:a16="http://schemas.microsoft.com/office/drawing/2014/main" id="{7DAA9C83-B28B-4C2E-913A-2187EE4EB002}"/>
              </a:ext>
            </a:extLst>
          </p:cNvPr>
          <p:cNvSpPr/>
          <p:nvPr/>
        </p:nvSpPr>
        <p:spPr>
          <a:xfrm>
            <a:off x="4375803" y="2754665"/>
            <a:ext cx="156917" cy="131885"/>
          </a:xfrm>
          <a:prstGeom prst="hexagon">
            <a:avLst/>
          </a:prstGeom>
          <a:solidFill>
            <a:schemeClr val="accent4">
              <a:lumMod val="60000"/>
              <a:lumOff val="40000"/>
            </a:schemeClr>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3" name="Hexagon 52">
            <a:extLst>
              <a:ext uri="{FF2B5EF4-FFF2-40B4-BE49-F238E27FC236}">
                <a16:creationId xmlns:a16="http://schemas.microsoft.com/office/drawing/2014/main" id="{59FC764A-7890-4743-8BC9-EFF2BDD9230F}"/>
              </a:ext>
            </a:extLst>
          </p:cNvPr>
          <p:cNvSpPr/>
          <p:nvPr/>
        </p:nvSpPr>
        <p:spPr>
          <a:xfrm>
            <a:off x="4958467" y="3827266"/>
            <a:ext cx="156917" cy="131885"/>
          </a:xfrm>
          <a:prstGeom prst="hexagon">
            <a:avLst/>
          </a:prstGeom>
          <a:solidFill>
            <a:schemeClr val="accent4">
              <a:lumMod val="60000"/>
              <a:lumOff val="40000"/>
            </a:schemeClr>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7" name="Hexagon 86">
            <a:extLst>
              <a:ext uri="{FF2B5EF4-FFF2-40B4-BE49-F238E27FC236}">
                <a16:creationId xmlns:a16="http://schemas.microsoft.com/office/drawing/2014/main" id="{352A5206-FD76-4E95-9A39-35703406A4B8}"/>
              </a:ext>
            </a:extLst>
          </p:cNvPr>
          <p:cNvSpPr/>
          <p:nvPr/>
        </p:nvSpPr>
        <p:spPr>
          <a:xfrm>
            <a:off x="5599962" y="5055518"/>
            <a:ext cx="156917" cy="131885"/>
          </a:xfrm>
          <a:prstGeom prst="hexagon">
            <a:avLst/>
          </a:prstGeom>
          <a:solidFill>
            <a:schemeClr val="accent4">
              <a:lumMod val="60000"/>
              <a:lumOff val="40000"/>
            </a:schemeClr>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90" name="Straight Connector 89">
            <a:extLst>
              <a:ext uri="{FF2B5EF4-FFF2-40B4-BE49-F238E27FC236}">
                <a16:creationId xmlns:a16="http://schemas.microsoft.com/office/drawing/2014/main" id="{9B33A9C2-5EDE-4ABA-A5CD-B94A45C400AB}"/>
              </a:ext>
            </a:extLst>
          </p:cNvPr>
          <p:cNvCxnSpPr>
            <a:cxnSpLocks/>
          </p:cNvCxnSpPr>
          <p:nvPr/>
        </p:nvCxnSpPr>
        <p:spPr>
          <a:xfrm flipV="1">
            <a:off x="1381514" y="4975585"/>
            <a:ext cx="5539154" cy="2243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D3C380D5-2652-4F95-9F4E-CA24E905B917}"/>
              </a:ext>
            </a:extLst>
          </p:cNvPr>
          <p:cNvCxnSpPr>
            <a:cxnSpLocks/>
          </p:cNvCxnSpPr>
          <p:nvPr/>
        </p:nvCxnSpPr>
        <p:spPr>
          <a:xfrm flipV="1">
            <a:off x="946118" y="4218899"/>
            <a:ext cx="5978946" cy="10503"/>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F66C6059-BA5E-40D0-84B9-E6489B93A14D}"/>
              </a:ext>
            </a:extLst>
          </p:cNvPr>
          <p:cNvCxnSpPr>
            <a:cxnSpLocks/>
          </p:cNvCxnSpPr>
          <p:nvPr/>
        </p:nvCxnSpPr>
        <p:spPr>
          <a:xfrm>
            <a:off x="1224757" y="3420750"/>
            <a:ext cx="5700308" cy="3852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62290C2F-BD2D-4162-B882-EE52F587FEB7}"/>
              </a:ext>
            </a:extLst>
          </p:cNvPr>
          <p:cNvCxnSpPr>
            <a:cxnSpLocks/>
          </p:cNvCxnSpPr>
          <p:nvPr/>
        </p:nvCxnSpPr>
        <p:spPr>
          <a:xfrm flipV="1">
            <a:off x="1331205" y="2736214"/>
            <a:ext cx="5573627" cy="99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436947F5-1A08-4CEB-873A-F61130C7914B}"/>
              </a:ext>
            </a:extLst>
          </p:cNvPr>
          <p:cNvCxnSpPr>
            <a:cxnSpLocks/>
          </p:cNvCxnSpPr>
          <p:nvPr/>
        </p:nvCxnSpPr>
        <p:spPr>
          <a:xfrm flipV="1">
            <a:off x="1331206" y="2030052"/>
            <a:ext cx="5541569" cy="2465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95" name="Rectangle 94">
            <a:extLst>
              <a:ext uri="{FF2B5EF4-FFF2-40B4-BE49-F238E27FC236}">
                <a16:creationId xmlns:a16="http://schemas.microsoft.com/office/drawing/2014/main" id="{20BA32C7-3D96-484E-9286-255DC7C5C06F}"/>
              </a:ext>
            </a:extLst>
          </p:cNvPr>
          <p:cNvSpPr/>
          <p:nvPr/>
        </p:nvSpPr>
        <p:spPr>
          <a:xfrm>
            <a:off x="78754" y="1867429"/>
            <a:ext cx="1004153" cy="323165"/>
          </a:xfrm>
          <a:prstGeom prst="rect">
            <a:avLst/>
          </a:prstGeom>
          <a:solidFill>
            <a:schemeClr val="bg2"/>
          </a:solidFill>
        </p:spPr>
        <p:txBody>
          <a:bodyPr wrap="square">
            <a:spAutoFit/>
          </a:bodyPr>
          <a:lstStyle/>
          <a:p>
            <a:r>
              <a:rPr lang="en-US" sz="1500" b="1" dirty="0">
                <a:solidFill>
                  <a:srgbClr val="000000"/>
                </a:solidFill>
                <a:effectLst>
                  <a:outerShdw blurRad="38100" dist="38100" dir="2700000" algn="tl">
                    <a:srgbClr val="000000">
                      <a:alpha val="43137"/>
                    </a:srgbClr>
                  </a:outerShdw>
                </a:effectLst>
              </a:rPr>
              <a:t>10 ab</a:t>
            </a:r>
            <a:r>
              <a:rPr lang="en-US" sz="1500" b="1" baseline="30000" dirty="0">
                <a:solidFill>
                  <a:srgbClr val="000000"/>
                </a:solidFill>
                <a:effectLst>
                  <a:outerShdw blurRad="38100" dist="38100" dir="2700000" algn="tl">
                    <a:srgbClr val="000000">
                      <a:alpha val="43137"/>
                    </a:srgbClr>
                  </a:outerShdw>
                </a:effectLst>
              </a:rPr>
              <a:t>-1</a:t>
            </a:r>
            <a:r>
              <a:rPr lang="en-US" sz="1500" b="1" dirty="0">
                <a:solidFill>
                  <a:srgbClr val="000000"/>
                </a:solidFill>
                <a:effectLst>
                  <a:outerShdw blurRad="38100" dist="38100" dir="2700000" algn="tl">
                    <a:srgbClr val="000000">
                      <a:alpha val="43137"/>
                    </a:srgbClr>
                  </a:outerShdw>
                </a:effectLst>
              </a:rPr>
              <a:t>/yr</a:t>
            </a:r>
            <a:endParaRPr lang="en-US" sz="1500" b="1" dirty="0"/>
          </a:p>
        </p:txBody>
      </p:sp>
      <p:sp>
        <p:nvSpPr>
          <p:cNvPr id="96" name="Rectangle 95">
            <a:extLst>
              <a:ext uri="{FF2B5EF4-FFF2-40B4-BE49-F238E27FC236}">
                <a16:creationId xmlns:a16="http://schemas.microsoft.com/office/drawing/2014/main" id="{9F4B3218-2EDC-4FB5-8C24-9A5D3C6B77F0}"/>
              </a:ext>
            </a:extLst>
          </p:cNvPr>
          <p:cNvSpPr/>
          <p:nvPr/>
        </p:nvSpPr>
        <p:spPr>
          <a:xfrm>
            <a:off x="65234" y="2555313"/>
            <a:ext cx="870751" cy="323165"/>
          </a:xfrm>
          <a:prstGeom prst="rect">
            <a:avLst/>
          </a:prstGeom>
          <a:solidFill>
            <a:schemeClr val="bg2"/>
          </a:solidFill>
        </p:spPr>
        <p:txBody>
          <a:bodyPr wrap="none">
            <a:spAutoFit/>
          </a:bodyPr>
          <a:lstStyle/>
          <a:p>
            <a:r>
              <a:rPr lang="en-US" sz="1500" b="1" dirty="0">
                <a:solidFill>
                  <a:srgbClr val="000000"/>
                </a:solidFill>
                <a:effectLst>
                  <a:outerShdw blurRad="38100" dist="38100" dir="2700000" algn="tl">
                    <a:srgbClr val="000000">
                      <a:alpha val="43137"/>
                    </a:srgbClr>
                  </a:outerShdw>
                </a:effectLst>
              </a:rPr>
              <a:t>1 ab</a:t>
            </a:r>
            <a:r>
              <a:rPr lang="en-US" sz="1500" b="1" baseline="30000" dirty="0">
                <a:solidFill>
                  <a:srgbClr val="000000"/>
                </a:solidFill>
                <a:effectLst>
                  <a:outerShdw blurRad="38100" dist="38100" dir="2700000" algn="tl">
                    <a:srgbClr val="000000">
                      <a:alpha val="43137"/>
                    </a:srgbClr>
                  </a:outerShdw>
                </a:effectLst>
              </a:rPr>
              <a:t>-1</a:t>
            </a:r>
            <a:r>
              <a:rPr lang="en-US" sz="1500" b="1" dirty="0">
                <a:solidFill>
                  <a:srgbClr val="000000"/>
                </a:solidFill>
                <a:effectLst>
                  <a:outerShdw blurRad="38100" dist="38100" dir="2700000" algn="tl">
                    <a:srgbClr val="000000">
                      <a:alpha val="43137"/>
                    </a:srgbClr>
                  </a:outerShdw>
                </a:effectLst>
              </a:rPr>
              <a:t>/yr</a:t>
            </a:r>
            <a:endParaRPr lang="en-US" sz="1500" b="1" dirty="0"/>
          </a:p>
        </p:txBody>
      </p:sp>
      <p:sp>
        <p:nvSpPr>
          <p:cNvPr id="97" name="Rectangle 96">
            <a:extLst>
              <a:ext uri="{FF2B5EF4-FFF2-40B4-BE49-F238E27FC236}">
                <a16:creationId xmlns:a16="http://schemas.microsoft.com/office/drawing/2014/main" id="{4290B551-4FA5-4369-98B8-3BED2BC227E2}"/>
              </a:ext>
            </a:extLst>
          </p:cNvPr>
          <p:cNvSpPr/>
          <p:nvPr/>
        </p:nvSpPr>
        <p:spPr>
          <a:xfrm>
            <a:off x="57151" y="3270708"/>
            <a:ext cx="1019831" cy="323165"/>
          </a:xfrm>
          <a:prstGeom prst="rect">
            <a:avLst/>
          </a:prstGeom>
          <a:solidFill>
            <a:schemeClr val="bg2"/>
          </a:solidFill>
        </p:spPr>
        <p:txBody>
          <a:bodyPr wrap="none">
            <a:spAutoFit/>
          </a:bodyPr>
          <a:lstStyle/>
          <a:p>
            <a:r>
              <a:rPr lang="en-US" sz="1500" b="1" dirty="0">
                <a:solidFill>
                  <a:srgbClr val="000000"/>
                </a:solidFill>
                <a:effectLst>
                  <a:outerShdw blurRad="38100" dist="38100" dir="2700000" algn="tl">
                    <a:srgbClr val="000000">
                      <a:alpha val="43137"/>
                    </a:srgbClr>
                  </a:outerShdw>
                </a:effectLst>
              </a:rPr>
              <a:t>0.1 ab</a:t>
            </a:r>
            <a:r>
              <a:rPr lang="en-US" sz="1500" b="1" baseline="30000" dirty="0">
                <a:solidFill>
                  <a:srgbClr val="000000"/>
                </a:solidFill>
                <a:effectLst>
                  <a:outerShdw blurRad="38100" dist="38100" dir="2700000" algn="tl">
                    <a:srgbClr val="000000">
                      <a:alpha val="43137"/>
                    </a:srgbClr>
                  </a:outerShdw>
                </a:effectLst>
              </a:rPr>
              <a:t>-1</a:t>
            </a:r>
            <a:r>
              <a:rPr lang="en-US" sz="1500" b="1" dirty="0">
                <a:solidFill>
                  <a:srgbClr val="000000"/>
                </a:solidFill>
                <a:effectLst>
                  <a:outerShdw blurRad="38100" dist="38100" dir="2700000" algn="tl">
                    <a:srgbClr val="000000">
                      <a:alpha val="43137"/>
                    </a:srgbClr>
                  </a:outerShdw>
                </a:effectLst>
              </a:rPr>
              <a:t>/yr</a:t>
            </a:r>
            <a:endParaRPr lang="en-US" sz="1500" b="1" dirty="0"/>
          </a:p>
        </p:txBody>
      </p:sp>
      <p:sp>
        <p:nvSpPr>
          <p:cNvPr id="98" name="Rectangle 97">
            <a:extLst>
              <a:ext uri="{FF2B5EF4-FFF2-40B4-BE49-F238E27FC236}">
                <a16:creationId xmlns:a16="http://schemas.microsoft.com/office/drawing/2014/main" id="{0CC9170C-599B-4108-9996-5718928FC0BA}"/>
              </a:ext>
            </a:extLst>
          </p:cNvPr>
          <p:cNvSpPr/>
          <p:nvPr/>
        </p:nvSpPr>
        <p:spPr>
          <a:xfrm>
            <a:off x="71291" y="4064879"/>
            <a:ext cx="1117614" cy="323165"/>
          </a:xfrm>
          <a:prstGeom prst="rect">
            <a:avLst/>
          </a:prstGeom>
          <a:solidFill>
            <a:schemeClr val="bg2"/>
          </a:solidFill>
        </p:spPr>
        <p:txBody>
          <a:bodyPr wrap="none">
            <a:spAutoFit/>
          </a:bodyPr>
          <a:lstStyle/>
          <a:p>
            <a:r>
              <a:rPr lang="en-US" sz="1500" b="1" dirty="0">
                <a:solidFill>
                  <a:srgbClr val="000000"/>
                </a:solidFill>
                <a:effectLst>
                  <a:outerShdw blurRad="38100" dist="38100" dir="2700000" algn="tl">
                    <a:srgbClr val="000000">
                      <a:alpha val="43137"/>
                    </a:srgbClr>
                  </a:outerShdw>
                </a:effectLst>
              </a:rPr>
              <a:t>0.01 ab</a:t>
            </a:r>
            <a:r>
              <a:rPr lang="en-US" sz="1500" b="1" baseline="30000" dirty="0">
                <a:solidFill>
                  <a:srgbClr val="000000"/>
                </a:solidFill>
                <a:effectLst>
                  <a:outerShdw blurRad="38100" dist="38100" dir="2700000" algn="tl">
                    <a:srgbClr val="000000">
                      <a:alpha val="43137"/>
                    </a:srgbClr>
                  </a:outerShdw>
                </a:effectLst>
              </a:rPr>
              <a:t>-1</a:t>
            </a:r>
            <a:r>
              <a:rPr lang="en-US" sz="1500" b="1" dirty="0">
                <a:solidFill>
                  <a:srgbClr val="000000"/>
                </a:solidFill>
                <a:effectLst>
                  <a:outerShdw blurRad="38100" dist="38100" dir="2700000" algn="tl">
                    <a:srgbClr val="000000">
                      <a:alpha val="43137"/>
                    </a:srgbClr>
                  </a:outerShdw>
                </a:effectLst>
              </a:rPr>
              <a:t>/yr</a:t>
            </a:r>
            <a:endParaRPr lang="en-US" sz="1500" b="1" dirty="0"/>
          </a:p>
        </p:txBody>
      </p:sp>
      <p:sp>
        <p:nvSpPr>
          <p:cNvPr id="99" name="Rectangle 98">
            <a:extLst>
              <a:ext uri="{FF2B5EF4-FFF2-40B4-BE49-F238E27FC236}">
                <a16:creationId xmlns:a16="http://schemas.microsoft.com/office/drawing/2014/main" id="{D47182B6-09BE-45D4-BC58-545846D8B4AD}"/>
              </a:ext>
            </a:extLst>
          </p:cNvPr>
          <p:cNvSpPr/>
          <p:nvPr/>
        </p:nvSpPr>
        <p:spPr>
          <a:xfrm>
            <a:off x="79347" y="4794126"/>
            <a:ext cx="837089" cy="323165"/>
          </a:xfrm>
          <a:prstGeom prst="rect">
            <a:avLst/>
          </a:prstGeom>
          <a:solidFill>
            <a:schemeClr val="bg2"/>
          </a:solidFill>
        </p:spPr>
        <p:txBody>
          <a:bodyPr wrap="none">
            <a:spAutoFit/>
          </a:bodyPr>
          <a:lstStyle/>
          <a:p>
            <a:r>
              <a:rPr lang="en-US" sz="1500" b="1" dirty="0">
                <a:solidFill>
                  <a:srgbClr val="000000"/>
                </a:solidFill>
                <a:effectLst>
                  <a:outerShdw blurRad="38100" dist="38100" dir="2700000" algn="tl">
                    <a:srgbClr val="000000">
                      <a:alpha val="43137"/>
                    </a:srgbClr>
                  </a:outerShdw>
                </a:effectLst>
              </a:rPr>
              <a:t>1 fb</a:t>
            </a:r>
            <a:r>
              <a:rPr lang="en-US" sz="1500" b="1" baseline="30000" dirty="0">
                <a:solidFill>
                  <a:srgbClr val="000000"/>
                </a:solidFill>
                <a:effectLst>
                  <a:outerShdw blurRad="38100" dist="38100" dir="2700000" algn="tl">
                    <a:srgbClr val="000000">
                      <a:alpha val="43137"/>
                    </a:srgbClr>
                  </a:outerShdw>
                </a:effectLst>
              </a:rPr>
              <a:t>-1</a:t>
            </a:r>
            <a:r>
              <a:rPr lang="en-US" sz="1500" b="1" dirty="0">
                <a:solidFill>
                  <a:srgbClr val="000000"/>
                </a:solidFill>
                <a:effectLst>
                  <a:outerShdw blurRad="38100" dist="38100" dir="2700000" algn="tl">
                    <a:srgbClr val="000000">
                      <a:alpha val="43137"/>
                    </a:srgbClr>
                  </a:outerShdw>
                </a:effectLst>
              </a:rPr>
              <a:t>/yr</a:t>
            </a:r>
            <a:endParaRPr lang="en-US" sz="1500" b="1" dirty="0"/>
          </a:p>
        </p:txBody>
      </p:sp>
      <p:cxnSp>
        <p:nvCxnSpPr>
          <p:cNvPr id="8" name="Straight Connector 7">
            <a:extLst>
              <a:ext uri="{FF2B5EF4-FFF2-40B4-BE49-F238E27FC236}">
                <a16:creationId xmlns:a16="http://schemas.microsoft.com/office/drawing/2014/main" id="{C59C274B-4ADB-4FF2-A582-92093EF4C6B5}"/>
              </a:ext>
            </a:extLst>
          </p:cNvPr>
          <p:cNvCxnSpPr/>
          <p:nvPr/>
        </p:nvCxnSpPr>
        <p:spPr>
          <a:xfrm>
            <a:off x="4439898" y="2553793"/>
            <a:ext cx="14363" cy="523046"/>
          </a:xfrm>
          <a:prstGeom prst="line">
            <a:avLst/>
          </a:prstGeom>
          <a:ln w="15875">
            <a:solidFill>
              <a:srgbClr val="C00000"/>
            </a:solidFill>
            <a:headEnd type="diamond"/>
            <a:tailEnd type="diamond"/>
          </a:ln>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97F7742D-2866-4A79-838F-C343E694DF73}"/>
              </a:ext>
            </a:extLst>
          </p:cNvPr>
          <p:cNvCxnSpPr>
            <a:cxnSpLocks/>
          </p:cNvCxnSpPr>
          <p:nvPr/>
        </p:nvCxnSpPr>
        <p:spPr>
          <a:xfrm>
            <a:off x="5027879" y="3579571"/>
            <a:ext cx="14363" cy="616889"/>
          </a:xfrm>
          <a:prstGeom prst="line">
            <a:avLst/>
          </a:prstGeom>
          <a:ln w="15875">
            <a:solidFill>
              <a:srgbClr val="C00000"/>
            </a:solidFill>
            <a:headEnd type="diamond"/>
            <a:tailEnd type="diamond"/>
          </a:ln>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3CD2B9EC-CD60-4A3E-B632-A773C4D3AF1A}"/>
              </a:ext>
            </a:extLst>
          </p:cNvPr>
          <p:cNvCxnSpPr/>
          <p:nvPr/>
        </p:nvCxnSpPr>
        <p:spPr>
          <a:xfrm>
            <a:off x="5680123" y="4997968"/>
            <a:ext cx="14363" cy="523046"/>
          </a:xfrm>
          <a:prstGeom prst="line">
            <a:avLst/>
          </a:prstGeom>
          <a:ln w="15875">
            <a:solidFill>
              <a:srgbClr val="C00000"/>
            </a:solidFill>
            <a:headEnd type="diamond"/>
            <a:tailEnd type="diamond"/>
          </a:ln>
        </p:spPr>
        <p:style>
          <a:lnRef idx="2">
            <a:schemeClr val="dk1"/>
          </a:lnRef>
          <a:fillRef idx="0">
            <a:schemeClr val="dk1"/>
          </a:fillRef>
          <a:effectRef idx="1">
            <a:schemeClr val="dk1"/>
          </a:effectRef>
          <a:fontRef idx="minor">
            <a:schemeClr val="tx1"/>
          </a:fontRef>
        </p:style>
      </p:cxnSp>
      <p:cxnSp>
        <p:nvCxnSpPr>
          <p:cNvPr id="65" name="Straight Connector 64">
            <a:extLst>
              <a:ext uri="{FF2B5EF4-FFF2-40B4-BE49-F238E27FC236}">
                <a16:creationId xmlns:a16="http://schemas.microsoft.com/office/drawing/2014/main" id="{C6C09E4A-4864-4104-90B7-EBC3ED036D4A}"/>
              </a:ext>
            </a:extLst>
          </p:cNvPr>
          <p:cNvCxnSpPr>
            <a:cxnSpLocks/>
          </p:cNvCxnSpPr>
          <p:nvPr/>
        </p:nvCxnSpPr>
        <p:spPr>
          <a:xfrm>
            <a:off x="3879018" y="2268388"/>
            <a:ext cx="7182" cy="535280"/>
          </a:xfrm>
          <a:prstGeom prst="line">
            <a:avLst/>
          </a:prstGeom>
          <a:ln w="15875">
            <a:solidFill>
              <a:srgbClr val="C00000"/>
            </a:solidFill>
            <a:headEnd type="diamond"/>
            <a:tailEnd type="diamond"/>
          </a:ln>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59740" y="-50753"/>
            <a:ext cx="9080384" cy="883005"/>
          </a:xfrm>
        </p:spPr>
        <p:txBody>
          <a:bodyPr>
            <a:noAutofit/>
          </a:bodyPr>
          <a:lstStyle/>
          <a:p>
            <a:pPr algn="ctr"/>
            <a:r>
              <a:rPr lang="en-US" sz="3600" dirty="0"/>
              <a:t>Ultimate Colliders </a:t>
            </a:r>
            <a:r>
              <a:rPr lang="en-US" sz="3600" i="1" dirty="0">
                <a:effectLst>
                  <a:outerShdw blurRad="38100" dist="38100" dir="2700000" algn="tl">
                    <a:srgbClr val="000000">
                      <a:alpha val="43137"/>
                    </a:srgbClr>
                  </a:outerShdw>
                </a:effectLst>
              </a:rPr>
              <a:t>Luminosity</a:t>
            </a:r>
            <a:r>
              <a:rPr lang="en-US" sz="3600" dirty="0">
                <a:effectLst>
                  <a:outerShdw blurRad="38100" dist="38100" dir="2700000" algn="tl">
                    <a:srgbClr val="000000">
                      <a:alpha val="43137"/>
                    </a:srgbClr>
                  </a:outerShdw>
                </a:effectLst>
              </a:rPr>
              <a:t> </a:t>
            </a:r>
            <a:r>
              <a:rPr lang="en-US" sz="3600" dirty="0"/>
              <a:t>vs </a:t>
            </a:r>
            <a:r>
              <a:rPr lang="en-US" sz="3600" i="1" dirty="0">
                <a:effectLst>
                  <a:outerShdw blurRad="38100" dist="38100" dir="2700000" algn="tl">
                    <a:srgbClr val="000000">
                      <a:alpha val="43137"/>
                    </a:srgbClr>
                  </a:outerShdw>
                </a:effectLst>
              </a:rPr>
              <a:t>Energy</a:t>
            </a:r>
          </a:p>
        </p:txBody>
      </p:sp>
      <p:sp>
        <p:nvSpPr>
          <p:cNvPr id="20" name="Rectangle 19">
            <a:extLst>
              <a:ext uri="{FF2B5EF4-FFF2-40B4-BE49-F238E27FC236}">
                <a16:creationId xmlns:a16="http://schemas.microsoft.com/office/drawing/2014/main" id="{F0AFD23B-4AC0-FC8D-BCFC-F1801DA6F4B1}"/>
              </a:ext>
            </a:extLst>
          </p:cNvPr>
          <p:cNvSpPr/>
          <p:nvPr/>
        </p:nvSpPr>
        <p:spPr>
          <a:xfrm>
            <a:off x="7520644" y="5183583"/>
            <a:ext cx="1128001" cy="323165"/>
          </a:xfrm>
          <a:prstGeom prst="rect">
            <a:avLst/>
          </a:prstGeom>
          <a:solidFill>
            <a:schemeClr val="bg1"/>
          </a:solidFill>
        </p:spPr>
        <p:txBody>
          <a:bodyPr wrap="none">
            <a:spAutoFit/>
          </a:bodyPr>
          <a:lstStyle/>
          <a:p>
            <a:r>
              <a:rPr lang="en-US" sz="1500" b="1" dirty="0">
                <a:solidFill>
                  <a:srgbClr val="000000"/>
                </a:solidFill>
                <a:effectLst>
                  <a:outerShdw blurRad="38100" dist="38100" dir="2700000" algn="tl">
                    <a:srgbClr val="000000">
                      <a:alpha val="43137"/>
                    </a:srgbClr>
                  </a:outerShdw>
                </a:effectLst>
              </a:rPr>
              <a:t>Parton CME</a:t>
            </a:r>
            <a:endParaRPr lang="en-US" sz="1500" b="1" dirty="0"/>
          </a:p>
        </p:txBody>
      </p:sp>
      <p:sp>
        <p:nvSpPr>
          <p:cNvPr id="22" name="Arrow: Left 21">
            <a:extLst>
              <a:ext uri="{FF2B5EF4-FFF2-40B4-BE49-F238E27FC236}">
                <a16:creationId xmlns:a16="http://schemas.microsoft.com/office/drawing/2014/main" id="{223D5127-9579-D1EF-5216-4D02419202C6}"/>
              </a:ext>
            </a:extLst>
          </p:cNvPr>
          <p:cNvSpPr/>
          <p:nvPr/>
        </p:nvSpPr>
        <p:spPr>
          <a:xfrm>
            <a:off x="7195657" y="5233204"/>
            <a:ext cx="262594" cy="24751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Hexagon 22">
            <a:extLst>
              <a:ext uri="{FF2B5EF4-FFF2-40B4-BE49-F238E27FC236}">
                <a16:creationId xmlns:a16="http://schemas.microsoft.com/office/drawing/2014/main" id="{4BA8F78B-9AC6-3B1B-6C91-A5624F5408D2}"/>
              </a:ext>
            </a:extLst>
          </p:cNvPr>
          <p:cNvSpPr/>
          <p:nvPr/>
        </p:nvSpPr>
        <p:spPr>
          <a:xfrm>
            <a:off x="7102666" y="2208746"/>
            <a:ext cx="156917" cy="131885"/>
          </a:xfrm>
          <a:prstGeom prst="hexagon">
            <a:avLst/>
          </a:prstGeom>
          <a:solidFill>
            <a:schemeClr val="tx2">
              <a:lumMod val="40000"/>
              <a:lumOff val="60000"/>
            </a:schemeClr>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16241B90-371C-97B8-1E64-A608DA9B51D0}"/>
              </a:ext>
            </a:extLst>
          </p:cNvPr>
          <p:cNvSpPr/>
          <p:nvPr/>
        </p:nvSpPr>
        <p:spPr>
          <a:xfrm>
            <a:off x="7371793" y="2114550"/>
            <a:ext cx="1441357" cy="369332"/>
          </a:xfrm>
          <a:prstGeom prst="rect">
            <a:avLst/>
          </a:prstGeom>
          <a:solidFill>
            <a:schemeClr val="bg1"/>
          </a:solidFill>
        </p:spPr>
        <p:txBody>
          <a:bodyPr wrap="none">
            <a:spAutoFit/>
          </a:bodyPr>
          <a:lstStyle/>
          <a:p>
            <a:r>
              <a:rPr lang="en-US" sz="1800" b="1" dirty="0">
                <a:solidFill>
                  <a:schemeClr val="accent1">
                    <a:lumMod val="75000"/>
                  </a:schemeClr>
                </a:solidFill>
                <a:effectLst>
                  <a:outerShdw blurRad="38100" dist="38100" dir="2700000" algn="tl">
                    <a:srgbClr val="000000">
                      <a:alpha val="43137"/>
                    </a:srgbClr>
                  </a:outerShdw>
                </a:effectLst>
              </a:rPr>
              <a:t> </a:t>
            </a:r>
            <a:r>
              <a:rPr lang="en-US" sz="1800" b="1" i="1" dirty="0">
                <a:solidFill>
                  <a:srgbClr val="0033CC"/>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μ</a:t>
            </a:r>
            <a:r>
              <a:rPr lang="en-US" sz="1800" b="1" i="1" baseline="30000" dirty="0">
                <a:solidFill>
                  <a:srgbClr val="0033CC"/>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a:t>
            </a:r>
            <a:r>
              <a:rPr lang="el-GR" sz="1800" b="1" i="1" dirty="0">
                <a:solidFill>
                  <a:srgbClr val="0033CC"/>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μ</a:t>
            </a:r>
            <a:r>
              <a:rPr lang="en-US" sz="1800" b="1" i="1" baseline="30000" dirty="0">
                <a:solidFill>
                  <a:srgbClr val="0033CC"/>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 </a:t>
            </a:r>
            <a:r>
              <a:rPr lang="en-US" sz="1800" b="1" dirty="0">
                <a:solidFill>
                  <a:srgbClr val="0033CC"/>
                </a:solidFill>
                <a:effectLst>
                  <a:outerShdw blurRad="38100" dist="38100" dir="2700000" algn="tl">
                    <a:srgbClr val="000000">
                      <a:alpha val="43137"/>
                    </a:srgbClr>
                  </a:outerShdw>
                </a:effectLst>
              </a:rPr>
              <a:t>Circular</a:t>
            </a:r>
            <a:endParaRPr lang="en-US" sz="1800" b="1" dirty="0">
              <a:solidFill>
                <a:srgbClr val="0033CC"/>
              </a:solidFill>
            </a:endParaRPr>
          </a:p>
        </p:txBody>
      </p:sp>
      <p:sp>
        <p:nvSpPr>
          <p:cNvPr id="25" name="Hexagon 24">
            <a:extLst>
              <a:ext uri="{FF2B5EF4-FFF2-40B4-BE49-F238E27FC236}">
                <a16:creationId xmlns:a16="http://schemas.microsoft.com/office/drawing/2014/main" id="{DCECFFDF-9557-8666-5E9E-FDE0B81ACB90}"/>
              </a:ext>
            </a:extLst>
          </p:cNvPr>
          <p:cNvSpPr/>
          <p:nvPr/>
        </p:nvSpPr>
        <p:spPr>
          <a:xfrm>
            <a:off x="7101110" y="2747289"/>
            <a:ext cx="156917" cy="131885"/>
          </a:xfrm>
          <a:prstGeom prst="hexagon">
            <a:avLst/>
          </a:prstGeom>
          <a:solidFill>
            <a:schemeClr val="tx1">
              <a:lumMod val="50000"/>
              <a:lumOff val="5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9084E9C7-98D5-630F-5D88-57E2136B957A}"/>
              </a:ext>
            </a:extLst>
          </p:cNvPr>
          <p:cNvSpPr/>
          <p:nvPr/>
        </p:nvSpPr>
        <p:spPr>
          <a:xfrm>
            <a:off x="7362593" y="2645984"/>
            <a:ext cx="1231363" cy="369332"/>
          </a:xfrm>
          <a:prstGeom prst="rect">
            <a:avLst/>
          </a:prstGeom>
          <a:solidFill>
            <a:schemeClr val="bg1"/>
          </a:solidFill>
        </p:spPr>
        <p:txBody>
          <a:bodyPr wrap="none">
            <a:spAutoFit/>
          </a:bodyPr>
          <a:lstStyle/>
          <a:p>
            <a:r>
              <a:rPr lang="en-US" sz="1800" b="1" dirty="0">
                <a:effectLst>
                  <a:outerShdw blurRad="38100" dist="38100" dir="2700000" algn="tl">
                    <a:srgbClr val="000000">
                      <a:alpha val="43137"/>
                    </a:srgbClr>
                  </a:outerShdw>
                </a:effectLst>
              </a:rPr>
              <a:t> </a:t>
            </a:r>
            <a:r>
              <a:rPr lang="en-US" sz="1800" b="1" i="1" dirty="0">
                <a:effectLst>
                  <a:outerShdw blurRad="38100" dist="38100" dir="2700000" algn="tl">
                    <a:srgbClr val="000000">
                      <a:alpha val="43137"/>
                    </a:srgbClr>
                  </a:outerShdw>
                </a:effectLst>
                <a:latin typeface="Times" panose="02020603050405020304" pitchFamily="18" charset="0"/>
                <a:cs typeface="Times" panose="02020603050405020304" pitchFamily="18" charset="0"/>
              </a:rPr>
              <a:t>pp</a:t>
            </a:r>
            <a:r>
              <a:rPr lang="en-US" sz="1800" b="1" i="1" baseline="30000" dirty="0">
                <a:effectLst>
                  <a:outerShdw blurRad="38100" dist="38100" dir="2700000" algn="tl">
                    <a:srgbClr val="000000">
                      <a:alpha val="43137"/>
                    </a:srgbClr>
                  </a:outerShdw>
                </a:effectLst>
                <a:cs typeface="Times" panose="02020603050405020304" pitchFamily="18" charset="0"/>
              </a:rPr>
              <a:t> </a:t>
            </a:r>
            <a:r>
              <a:rPr lang="en-US" sz="1800" b="1" dirty="0">
                <a:effectLst>
                  <a:outerShdw blurRad="38100" dist="38100" dir="2700000" algn="tl">
                    <a:srgbClr val="000000">
                      <a:alpha val="43137"/>
                    </a:srgbClr>
                  </a:outerShdw>
                </a:effectLst>
              </a:rPr>
              <a:t>Circular</a:t>
            </a:r>
            <a:endParaRPr lang="en-US" sz="1800" b="1" dirty="0"/>
          </a:p>
        </p:txBody>
      </p:sp>
      <p:sp>
        <p:nvSpPr>
          <p:cNvPr id="27" name="Hexagon 26">
            <a:extLst>
              <a:ext uri="{FF2B5EF4-FFF2-40B4-BE49-F238E27FC236}">
                <a16:creationId xmlns:a16="http://schemas.microsoft.com/office/drawing/2014/main" id="{18063EF7-294D-8977-3EB9-736AB258A313}"/>
              </a:ext>
            </a:extLst>
          </p:cNvPr>
          <p:cNvSpPr/>
          <p:nvPr/>
        </p:nvSpPr>
        <p:spPr>
          <a:xfrm>
            <a:off x="1383297" y="4932530"/>
            <a:ext cx="156917" cy="131885"/>
          </a:xfrm>
          <a:prstGeom prst="hexagon">
            <a:avLst/>
          </a:prstGeom>
          <a:solidFill>
            <a:schemeClr val="tx1">
              <a:lumMod val="50000"/>
              <a:lumOff val="5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8" name="Hexagon 27">
            <a:extLst>
              <a:ext uri="{FF2B5EF4-FFF2-40B4-BE49-F238E27FC236}">
                <a16:creationId xmlns:a16="http://schemas.microsoft.com/office/drawing/2014/main" id="{B13D351F-56B7-8484-A138-9FACDB953DAA}"/>
              </a:ext>
            </a:extLst>
          </p:cNvPr>
          <p:cNvSpPr/>
          <p:nvPr/>
        </p:nvSpPr>
        <p:spPr>
          <a:xfrm>
            <a:off x="2312277" y="3060076"/>
            <a:ext cx="156917" cy="131885"/>
          </a:xfrm>
          <a:prstGeom prst="hexagon">
            <a:avLst/>
          </a:prstGeom>
          <a:solidFill>
            <a:schemeClr val="tx1">
              <a:lumMod val="50000"/>
              <a:lumOff val="5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9" name="Hexagon 28">
            <a:extLst>
              <a:ext uri="{FF2B5EF4-FFF2-40B4-BE49-F238E27FC236}">
                <a16:creationId xmlns:a16="http://schemas.microsoft.com/office/drawing/2014/main" id="{38449527-B0A5-E309-E3CA-4C7C0B4161F3}"/>
              </a:ext>
            </a:extLst>
          </p:cNvPr>
          <p:cNvSpPr/>
          <p:nvPr/>
        </p:nvSpPr>
        <p:spPr>
          <a:xfrm>
            <a:off x="3557833" y="2671783"/>
            <a:ext cx="156917" cy="131885"/>
          </a:xfrm>
          <a:prstGeom prst="hexagon">
            <a:avLst/>
          </a:prstGeom>
          <a:solidFill>
            <a:schemeClr val="tx1">
              <a:lumMod val="50000"/>
              <a:lumOff val="5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0" name="Hexagon 29">
            <a:extLst>
              <a:ext uri="{FF2B5EF4-FFF2-40B4-BE49-F238E27FC236}">
                <a16:creationId xmlns:a16="http://schemas.microsoft.com/office/drawing/2014/main" id="{C7592FA1-8A5D-7EDC-A0A0-052FBDBB530A}"/>
              </a:ext>
            </a:extLst>
          </p:cNvPr>
          <p:cNvSpPr/>
          <p:nvPr/>
        </p:nvSpPr>
        <p:spPr>
          <a:xfrm>
            <a:off x="3784670" y="3095749"/>
            <a:ext cx="156917" cy="131885"/>
          </a:xfrm>
          <a:prstGeom prst="hexagon">
            <a:avLst/>
          </a:prstGeom>
          <a:solidFill>
            <a:schemeClr val="tx1">
              <a:lumMod val="50000"/>
              <a:lumOff val="5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1" name="Hexagon 30">
            <a:extLst>
              <a:ext uri="{FF2B5EF4-FFF2-40B4-BE49-F238E27FC236}">
                <a16:creationId xmlns:a16="http://schemas.microsoft.com/office/drawing/2014/main" id="{E08D58BB-BF86-F19B-A393-4341D56E77AE}"/>
              </a:ext>
            </a:extLst>
          </p:cNvPr>
          <p:cNvSpPr/>
          <p:nvPr/>
        </p:nvSpPr>
        <p:spPr>
          <a:xfrm>
            <a:off x="4055551" y="2687643"/>
            <a:ext cx="156917" cy="131885"/>
          </a:xfrm>
          <a:prstGeom prst="hexagon">
            <a:avLst/>
          </a:prstGeom>
          <a:solidFill>
            <a:schemeClr val="tx1">
              <a:lumMod val="50000"/>
              <a:lumOff val="5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2" name="Hexagon 31">
            <a:extLst>
              <a:ext uri="{FF2B5EF4-FFF2-40B4-BE49-F238E27FC236}">
                <a16:creationId xmlns:a16="http://schemas.microsoft.com/office/drawing/2014/main" id="{9403D3EE-ADEC-0DAC-8EFD-21A922CEF73B}"/>
              </a:ext>
            </a:extLst>
          </p:cNvPr>
          <p:cNvSpPr/>
          <p:nvPr/>
        </p:nvSpPr>
        <p:spPr>
          <a:xfrm>
            <a:off x="4323535" y="2573714"/>
            <a:ext cx="156917" cy="131885"/>
          </a:xfrm>
          <a:prstGeom prst="hexagon">
            <a:avLst/>
          </a:prstGeom>
          <a:solidFill>
            <a:schemeClr val="tx1">
              <a:lumMod val="50000"/>
              <a:lumOff val="5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Hexagon 32">
            <a:extLst>
              <a:ext uri="{FF2B5EF4-FFF2-40B4-BE49-F238E27FC236}">
                <a16:creationId xmlns:a16="http://schemas.microsoft.com/office/drawing/2014/main" id="{730BB0BF-9C67-4678-F7A5-37C68E6878B0}"/>
              </a:ext>
            </a:extLst>
          </p:cNvPr>
          <p:cNvSpPr/>
          <p:nvPr/>
        </p:nvSpPr>
        <p:spPr>
          <a:xfrm>
            <a:off x="4777453" y="2955823"/>
            <a:ext cx="156917" cy="131885"/>
          </a:xfrm>
          <a:prstGeom prst="hexagon">
            <a:avLst/>
          </a:prstGeom>
          <a:solidFill>
            <a:schemeClr val="tx1">
              <a:lumMod val="50000"/>
              <a:lumOff val="5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4" name="Hexagon 33">
            <a:extLst>
              <a:ext uri="{FF2B5EF4-FFF2-40B4-BE49-F238E27FC236}">
                <a16:creationId xmlns:a16="http://schemas.microsoft.com/office/drawing/2014/main" id="{B23959A4-D87B-F6E5-3243-896597A52371}"/>
              </a:ext>
            </a:extLst>
          </p:cNvPr>
          <p:cNvSpPr/>
          <p:nvPr/>
        </p:nvSpPr>
        <p:spPr>
          <a:xfrm>
            <a:off x="5204163" y="3586450"/>
            <a:ext cx="156917" cy="131885"/>
          </a:xfrm>
          <a:prstGeom prst="hexagon">
            <a:avLst/>
          </a:prstGeom>
          <a:solidFill>
            <a:schemeClr val="tx1">
              <a:lumMod val="50000"/>
              <a:lumOff val="5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5" name="Hexagon 34">
            <a:extLst>
              <a:ext uri="{FF2B5EF4-FFF2-40B4-BE49-F238E27FC236}">
                <a16:creationId xmlns:a16="http://schemas.microsoft.com/office/drawing/2014/main" id="{7FFEE4BA-8A26-309D-CDD7-EDA0D023835D}"/>
              </a:ext>
            </a:extLst>
          </p:cNvPr>
          <p:cNvSpPr/>
          <p:nvPr/>
        </p:nvSpPr>
        <p:spPr>
          <a:xfrm>
            <a:off x="5756879" y="4152508"/>
            <a:ext cx="156917" cy="131885"/>
          </a:xfrm>
          <a:prstGeom prst="hexagon">
            <a:avLst/>
          </a:prstGeom>
          <a:solidFill>
            <a:schemeClr val="tx1">
              <a:lumMod val="50000"/>
              <a:lumOff val="5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7" name="TextBox 36">
            <a:extLst>
              <a:ext uri="{FF2B5EF4-FFF2-40B4-BE49-F238E27FC236}">
                <a16:creationId xmlns:a16="http://schemas.microsoft.com/office/drawing/2014/main" id="{70A70D52-DE1C-D559-477F-3A2DC9092CB5}"/>
              </a:ext>
            </a:extLst>
          </p:cNvPr>
          <p:cNvSpPr txBox="1"/>
          <p:nvPr/>
        </p:nvSpPr>
        <p:spPr>
          <a:xfrm>
            <a:off x="331129" y="5722510"/>
            <a:ext cx="8720381" cy="892552"/>
          </a:xfrm>
          <a:prstGeom prst="rect">
            <a:avLst/>
          </a:prstGeom>
          <a:solidFill>
            <a:schemeClr val="accent1">
              <a:lumMod val="20000"/>
              <a:lumOff val="80000"/>
            </a:schemeClr>
          </a:solidFill>
        </p:spPr>
        <p:txBody>
          <a:bodyPr wrap="square">
            <a:spAutoFit/>
          </a:bodyPr>
          <a:lstStyle/>
          <a:p>
            <a:pPr algn="ctr"/>
            <a:r>
              <a:rPr lang="en-US" i="1" dirty="0" err="1">
                <a:cs typeface="Courier New" panose="02070309020205020404" pitchFamily="49" charset="0"/>
              </a:rPr>
              <a:t>V.Shiltsev</a:t>
            </a:r>
            <a:r>
              <a:rPr lang="en-US" i="1" dirty="0">
                <a:cs typeface="Courier New" panose="02070309020205020404" pitchFamily="49" charset="0"/>
              </a:rPr>
              <a:t>, “Ultimate Colliders” </a:t>
            </a:r>
            <a:r>
              <a:rPr lang="en-US" dirty="0">
                <a:cs typeface="Courier New" panose="02070309020205020404" pitchFamily="49" charset="0"/>
              </a:rPr>
              <a:t>(Oxford Encyclopedia, 2023); </a:t>
            </a:r>
          </a:p>
          <a:p>
            <a:pPr algn="ctr"/>
            <a:r>
              <a:rPr lang="en-US" sz="2800" b="1" dirty="0"/>
              <a:t>DOI: </a:t>
            </a:r>
            <a:r>
              <a:rPr lang="en-US" sz="2800" dirty="0"/>
              <a:t>10.1093/</a:t>
            </a:r>
            <a:r>
              <a:rPr lang="en-US" sz="2800" dirty="0" err="1"/>
              <a:t>acrefore</a:t>
            </a:r>
            <a:r>
              <a:rPr lang="en-US" sz="2800" dirty="0"/>
              <a:t>/9780190871994.013.118</a:t>
            </a:r>
            <a:endParaRPr lang="en-US" sz="1400" dirty="0"/>
          </a:p>
        </p:txBody>
      </p:sp>
      <p:cxnSp>
        <p:nvCxnSpPr>
          <p:cNvPr id="38" name="Straight Connector 37">
            <a:extLst>
              <a:ext uri="{FF2B5EF4-FFF2-40B4-BE49-F238E27FC236}">
                <a16:creationId xmlns:a16="http://schemas.microsoft.com/office/drawing/2014/main" id="{93736416-779C-70DC-148B-BB0412F59287}"/>
              </a:ext>
            </a:extLst>
          </p:cNvPr>
          <p:cNvCxnSpPr>
            <a:cxnSpLocks/>
          </p:cNvCxnSpPr>
          <p:nvPr/>
        </p:nvCxnSpPr>
        <p:spPr>
          <a:xfrm>
            <a:off x="3871837" y="2837819"/>
            <a:ext cx="14363" cy="616889"/>
          </a:xfrm>
          <a:prstGeom prst="line">
            <a:avLst/>
          </a:prstGeom>
          <a:ln w="15875">
            <a:solidFill>
              <a:schemeClr val="tx1"/>
            </a:solidFill>
            <a:headEnd type="diamond"/>
            <a:tailEnd type="diamond"/>
          </a:ln>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A24BAA72-D114-DB6A-79F9-BA5300956C00}"/>
              </a:ext>
            </a:extLst>
          </p:cNvPr>
          <p:cNvCxnSpPr>
            <a:cxnSpLocks/>
          </p:cNvCxnSpPr>
          <p:nvPr/>
        </p:nvCxnSpPr>
        <p:spPr>
          <a:xfrm flipH="1">
            <a:off x="4143026" y="2650091"/>
            <a:ext cx="3720" cy="789921"/>
          </a:xfrm>
          <a:prstGeom prst="line">
            <a:avLst/>
          </a:prstGeom>
          <a:ln w="15875">
            <a:solidFill>
              <a:schemeClr val="tx1"/>
            </a:solidFill>
            <a:headEnd type="diamond"/>
            <a:tailEnd type="diamond"/>
          </a:ln>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83568E37-49B1-64C2-A0DD-841FB5D0E658}"/>
              </a:ext>
            </a:extLst>
          </p:cNvPr>
          <p:cNvCxnSpPr>
            <a:cxnSpLocks/>
          </p:cNvCxnSpPr>
          <p:nvPr/>
        </p:nvCxnSpPr>
        <p:spPr>
          <a:xfrm flipH="1">
            <a:off x="4390524" y="2480179"/>
            <a:ext cx="3720" cy="789921"/>
          </a:xfrm>
          <a:prstGeom prst="line">
            <a:avLst/>
          </a:prstGeom>
          <a:ln w="15875">
            <a:solidFill>
              <a:schemeClr val="tx1"/>
            </a:solidFill>
            <a:headEnd type="diamond"/>
            <a:tailEnd type="diamond"/>
          </a:ln>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35A309EF-6CF5-61CC-5B6B-B831DEB959C5}"/>
              </a:ext>
            </a:extLst>
          </p:cNvPr>
          <p:cNvCxnSpPr>
            <a:cxnSpLocks/>
          </p:cNvCxnSpPr>
          <p:nvPr/>
        </p:nvCxnSpPr>
        <p:spPr>
          <a:xfrm flipH="1">
            <a:off x="4842882" y="2819528"/>
            <a:ext cx="3720" cy="789921"/>
          </a:xfrm>
          <a:prstGeom prst="line">
            <a:avLst/>
          </a:prstGeom>
          <a:ln w="15875">
            <a:solidFill>
              <a:schemeClr val="tx1"/>
            </a:solidFill>
            <a:headEnd type="diamond"/>
            <a:tailEnd type="diamond"/>
          </a:ln>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6353BC33-B043-4855-900A-E2D5F4092113}"/>
              </a:ext>
            </a:extLst>
          </p:cNvPr>
          <p:cNvCxnSpPr>
            <a:cxnSpLocks/>
          </p:cNvCxnSpPr>
          <p:nvPr/>
        </p:nvCxnSpPr>
        <p:spPr>
          <a:xfrm flipH="1">
            <a:off x="5277304" y="3175124"/>
            <a:ext cx="19356" cy="1178892"/>
          </a:xfrm>
          <a:prstGeom prst="line">
            <a:avLst/>
          </a:prstGeom>
          <a:ln w="15875">
            <a:solidFill>
              <a:schemeClr val="tx1"/>
            </a:solidFill>
            <a:headEnd type="diamond"/>
            <a:tailEnd type="diamond"/>
          </a:ln>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9CE81131-84D9-387A-0AA6-0F05FDB2E874}"/>
              </a:ext>
            </a:extLst>
          </p:cNvPr>
          <p:cNvCxnSpPr>
            <a:cxnSpLocks/>
          </p:cNvCxnSpPr>
          <p:nvPr/>
        </p:nvCxnSpPr>
        <p:spPr>
          <a:xfrm>
            <a:off x="5829300" y="3694947"/>
            <a:ext cx="12673" cy="1826068"/>
          </a:xfrm>
          <a:prstGeom prst="line">
            <a:avLst/>
          </a:prstGeom>
          <a:ln w="15875">
            <a:solidFill>
              <a:schemeClr val="tx1"/>
            </a:solidFill>
            <a:headEnd type="diamond"/>
            <a:tailEnd type="diamond"/>
          </a:ln>
        </p:spPr>
        <p:style>
          <a:lnRef idx="2">
            <a:schemeClr val="dk1"/>
          </a:lnRef>
          <a:fillRef idx="0">
            <a:schemeClr val="dk1"/>
          </a:fillRef>
          <a:effectRef idx="1">
            <a:schemeClr val="dk1"/>
          </a:effectRef>
          <a:fontRef idx="minor">
            <a:schemeClr val="tx1"/>
          </a:fontRef>
        </p:style>
      </p:cxnSp>
      <p:sp>
        <p:nvSpPr>
          <p:cNvPr id="54" name="Hexagon 53">
            <a:extLst>
              <a:ext uri="{FF2B5EF4-FFF2-40B4-BE49-F238E27FC236}">
                <a16:creationId xmlns:a16="http://schemas.microsoft.com/office/drawing/2014/main" id="{AF99C6D2-E3DD-2B0F-A397-AE8639BF9D32}"/>
              </a:ext>
            </a:extLst>
          </p:cNvPr>
          <p:cNvSpPr/>
          <p:nvPr/>
        </p:nvSpPr>
        <p:spPr>
          <a:xfrm>
            <a:off x="7086601" y="3306691"/>
            <a:ext cx="156917" cy="131885"/>
          </a:xfrm>
          <a:prstGeom prst="hexagon">
            <a:avLst/>
          </a:prstGeom>
          <a:solidFill>
            <a:srgbClr val="FFFF00"/>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5" name="Rectangle 54">
            <a:extLst>
              <a:ext uri="{FF2B5EF4-FFF2-40B4-BE49-F238E27FC236}">
                <a16:creationId xmlns:a16="http://schemas.microsoft.com/office/drawing/2014/main" id="{DE17E512-6299-5D36-361D-90FE330A1621}"/>
              </a:ext>
            </a:extLst>
          </p:cNvPr>
          <p:cNvSpPr/>
          <p:nvPr/>
        </p:nvSpPr>
        <p:spPr>
          <a:xfrm>
            <a:off x="7315201" y="3200881"/>
            <a:ext cx="1726755" cy="369332"/>
          </a:xfrm>
          <a:prstGeom prst="rect">
            <a:avLst/>
          </a:prstGeom>
          <a:solidFill>
            <a:schemeClr val="bg1"/>
          </a:solidFill>
        </p:spPr>
        <p:txBody>
          <a:bodyPr wrap="none">
            <a:spAutoFit/>
          </a:bodyPr>
          <a:lstStyle/>
          <a:p>
            <a:r>
              <a:rPr lang="en-US" sz="1800" b="1" dirty="0">
                <a:solidFill>
                  <a:srgbClr val="C00000"/>
                </a:solidFill>
                <a:effectLst>
                  <a:outerShdw blurRad="38100" dist="38100" dir="2700000" algn="tl">
                    <a:srgbClr val="000000">
                      <a:alpha val="43137"/>
                    </a:srgbClr>
                  </a:outerShdw>
                </a:effectLst>
              </a:rPr>
              <a:t> </a:t>
            </a:r>
            <a:r>
              <a:rPr lang="en-US" sz="1800" b="1" i="1" dirty="0" err="1">
                <a:solidFill>
                  <a:srgbClr val="C00000"/>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e</a:t>
            </a:r>
            <a:r>
              <a:rPr lang="en-US" sz="1800" b="1" i="1" baseline="30000" dirty="0" err="1">
                <a:solidFill>
                  <a:srgbClr val="C00000"/>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a:t>
            </a:r>
            <a:r>
              <a:rPr lang="en-US" sz="1800" b="1" i="1" dirty="0" err="1">
                <a:solidFill>
                  <a:srgbClr val="C00000"/>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e</a:t>
            </a:r>
            <a:r>
              <a:rPr lang="en-US" sz="1800" b="1" i="1" dirty="0">
                <a:solidFill>
                  <a:srgbClr val="C00000"/>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a:t>
            </a:r>
            <a:r>
              <a:rPr lang="en-US" sz="1800" b="1" i="1" baseline="30000" dirty="0">
                <a:solidFill>
                  <a:srgbClr val="C00000"/>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a:t>
            </a:r>
            <a:r>
              <a:rPr lang="en-US" sz="1800" b="1" i="1" dirty="0">
                <a:solidFill>
                  <a:srgbClr val="C00000"/>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μ</a:t>
            </a:r>
            <a:r>
              <a:rPr lang="en-US" sz="1800" b="1" i="1" baseline="30000" dirty="0">
                <a:solidFill>
                  <a:srgbClr val="C00000"/>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a:t>
            </a:r>
            <a:r>
              <a:rPr lang="el-GR" sz="1800" b="1" i="1" dirty="0">
                <a:solidFill>
                  <a:srgbClr val="C00000"/>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μ</a:t>
            </a:r>
            <a:r>
              <a:rPr lang="en-US" sz="1800" b="1" i="1" baseline="30000" dirty="0">
                <a:solidFill>
                  <a:srgbClr val="C00000"/>
                </a:solidFill>
                <a:effectLst>
                  <a:outerShdw blurRad="38100" dist="38100" dir="2700000" algn="tl">
                    <a:srgbClr val="000000">
                      <a:alpha val="43137"/>
                    </a:srgbClr>
                  </a:outerShdw>
                </a:effectLst>
                <a:cs typeface="Times" panose="02020603050405020304" pitchFamily="18" charset="0"/>
              </a:rPr>
              <a:t>− </a:t>
            </a:r>
            <a:r>
              <a:rPr lang="en-US" sz="1800" b="1" dirty="0">
                <a:solidFill>
                  <a:srgbClr val="C00000"/>
                </a:solidFill>
                <a:effectLst>
                  <a:outerShdw blurRad="38100" dist="38100" dir="2700000" algn="tl">
                    <a:srgbClr val="000000">
                      <a:alpha val="43137"/>
                    </a:srgbClr>
                  </a:outerShdw>
                </a:effectLst>
              </a:rPr>
              <a:t>Linear</a:t>
            </a:r>
            <a:endParaRPr lang="en-US" sz="1800" b="1" dirty="0">
              <a:solidFill>
                <a:srgbClr val="C00000"/>
              </a:solidFill>
            </a:endParaRPr>
          </a:p>
        </p:txBody>
      </p:sp>
      <p:sp>
        <p:nvSpPr>
          <p:cNvPr id="58" name="Hexagon 57">
            <a:extLst>
              <a:ext uri="{FF2B5EF4-FFF2-40B4-BE49-F238E27FC236}">
                <a16:creationId xmlns:a16="http://schemas.microsoft.com/office/drawing/2014/main" id="{50CFE53E-8F76-0625-8BB4-B808595EE8B6}"/>
              </a:ext>
            </a:extLst>
          </p:cNvPr>
          <p:cNvSpPr/>
          <p:nvPr/>
        </p:nvSpPr>
        <p:spPr>
          <a:xfrm>
            <a:off x="2057401" y="2686051"/>
            <a:ext cx="156917" cy="131885"/>
          </a:xfrm>
          <a:prstGeom prst="hexagon">
            <a:avLst/>
          </a:prstGeom>
          <a:solidFill>
            <a:srgbClr val="FFFF00"/>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9" name="Hexagon 58">
            <a:extLst>
              <a:ext uri="{FF2B5EF4-FFF2-40B4-BE49-F238E27FC236}">
                <a16:creationId xmlns:a16="http://schemas.microsoft.com/office/drawing/2014/main" id="{530BC0CE-8412-2BF4-D6D2-F32E0B88EFC7}"/>
              </a:ext>
            </a:extLst>
          </p:cNvPr>
          <p:cNvSpPr/>
          <p:nvPr/>
        </p:nvSpPr>
        <p:spPr>
          <a:xfrm>
            <a:off x="2633612" y="2862551"/>
            <a:ext cx="156917" cy="131885"/>
          </a:xfrm>
          <a:prstGeom prst="hexagon">
            <a:avLst/>
          </a:prstGeom>
          <a:solidFill>
            <a:srgbClr val="FFFF00"/>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0" name="Hexagon 59">
            <a:extLst>
              <a:ext uri="{FF2B5EF4-FFF2-40B4-BE49-F238E27FC236}">
                <a16:creationId xmlns:a16="http://schemas.microsoft.com/office/drawing/2014/main" id="{593C32BA-2003-7D5D-2761-ECA1EBC0536B}"/>
              </a:ext>
            </a:extLst>
          </p:cNvPr>
          <p:cNvSpPr/>
          <p:nvPr/>
        </p:nvSpPr>
        <p:spPr>
          <a:xfrm>
            <a:off x="3543301" y="2791685"/>
            <a:ext cx="156917" cy="131885"/>
          </a:xfrm>
          <a:prstGeom prst="hexagon">
            <a:avLst/>
          </a:prstGeom>
          <a:solidFill>
            <a:srgbClr val="FFFF00"/>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1" name="Hexagon 60">
            <a:extLst>
              <a:ext uri="{FF2B5EF4-FFF2-40B4-BE49-F238E27FC236}">
                <a16:creationId xmlns:a16="http://schemas.microsoft.com/office/drawing/2014/main" id="{048BB2FD-618F-DCDF-E808-07500D18398C}"/>
              </a:ext>
            </a:extLst>
          </p:cNvPr>
          <p:cNvSpPr/>
          <p:nvPr/>
        </p:nvSpPr>
        <p:spPr>
          <a:xfrm>
            <a:off x="3789638" y="2523471"/>
            <a:ext cx="156917" cy="131885"/>
          </a:xfrm>
          <a:prstGeom prst="hexagon">
            <a:avLst/>
          </a:prstGeom>
          <a:solidFill>
            <a:srgbClr val="FFFF00"/>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6" name="Hexagon 65">
            <a:extLst>
              <a:ext uri="{FF2B5EF4-FFF2-40B4-BE49-F238E27FC236}">
                <a16:creationId xmlns:a16="http://schemas.microsoft.com/office/drawing/2014/main" id="{6E378599-F3F0-64E1-5D85-6033B651C8C6}"/>
              </a:ext>
            </a:extLst>
          </p:cNvPr>
          <p:cNvSpPr/>
          <p:nvPr/>
        </p:nvSpPr>
        <p:spPr>
          <a:xfrm>
            <a:off x="4359520" y="2958233"/>
            <a:ext cx="156917" cy="131885"/>
          </a:xfrm>
          <a:prstGeom prst="hexagon">
            <a:avLst/>
          </a:prstGeom>
          <a:solidFill>
            <a:srgbClr val="FFFF00"/>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7" name="Hexagon 66">
            <a:extLst>
              <a:ext uri="{FF2B5EF4-FFF2-40B4-BE49-F238E27FC236}">
                <a16:creationId xmlns:a16="http://schemas.microsoft.com/office/drawing/2014/main" id="{776FEBA0-71CB-6D03-1BA4-BE9E1C93C5EA}"/>
              </a:ext>
            </a:extLst>
          </p:cNvPr>
          <p:cNvSpPr/>
          <p:nvPr/>
        </p:nvSpPr>
        <p:spPr>
          <a:xfrm>
            <a:off x="5570263" y="3943486"/>
            <a:ext cx="156917" cy="131885"/>
          </a:xfrm>
          <a:prstGeom prst="hexagon">
            <a:avLst/>
          </a:prstGeom>
          <a:solidFill>
            <a:srgbClr val="FFFF00"/>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69" name="Straight Connector 68">
            <a:extLst>
              <a:ext uri="{FF2B5EF4-FFF2-40B4-BE49-F238E27FC236}">
                <a16:creationId xmlns:a16="http://schemas.microsoft.com/office/drawing/2014/main" id="{4BE68DAF-946D-620A-BDE9-D0CEF80FE62E}"/>
              </a:ext>
            </a:extLst>
          </p:cNvPr>
          <p:cNvCxnSpPr>
            <a:cxnSpLocks/>
          </p:cNvCxnSpPr>
          <p:nvPr/>
        </p:nvCxnSpPr>
        <p:spPr>
          <a:xfrm>
            <a:off x="3586087" y="2806714"/>
            <a:ext cx="14363" cy="616889"/>
          </a:xfrm>
          <a:prstGeom prst="line">
            <a:avLst/>
          </a:prstGeom>
          <a:ln w="15875">
            <a:solidFill>
              <a:srgbClr val="FFC000"/>
            </a:solidFill>
            <a:headEnd type="diamond"/>
            <a:tailEnd type="diamond"/>
          </a:ln>
        </p:spPr>
        <p:style>
          <a:lnRef idx="2">
            <a:schemeClr val="dk1"/>
          </a:lnRef>
          <a:fillRef idx="0">
            <a:schemeClr val="dk1"/>
          </a:fillRef>
          <a:effectRef idx="1">
            <a:schemeClr val="dk1"/>
          </a:effectRef>
          <a:fontRef idx="minor">
            <a:schemeClr val="tx1"/>
          </a:fontRef>
        </p:style>
      </p:cxnSp>
      <p:cxnSp>
        <p:nvCxnSpPr>
          <p:cNvPr id="70" name="Straight Connector 69">
            <a:extLst>
              <a:ext uri="{FF2B5EF4-FFF2-40B4-BE49-F238E27FC236}">
                <a16:creationId xmlns:a16="http://schemas.microsoft.com/office/drawing/2014/main" id="{35F72AA0-501A-73EC-F081-1A2EF9595E61}"/>
              </a:ext>
            </a:extLst>
          </p:cNvPr>
          <p:cNvCxnSpPr>
            <a:cxnSpLocks/>
          </p:cNvCxnSpPr>
          <p:nvPr/>
        </p:nvCxnSpPr>
        <p:spPr>
          <a:xfrm>
            <a:off x="3859360" y="2432763"/>
            <a:ext cx="14363" cy="616889"/>
          </a:xfrm>
          <a:prstGeom prst="line">
            <a:avLst/>
          </a:prstGeom>
          <a:ln w="15875">
            <a:solidFill>
              <a:srgbClr val="FFC000"/>
            </a:solidFill>
            <a:headEnd type="diamond"/>
            <a:tailEnd type="diamond"/>
          </a:ln>
        </p:spPr>
        <p:style>
          <a:lnRef idx="2">
            <a:schemeClr val="dk1"/>
          </a:lnRef>
          <a:fillRef idx="0">
            <a:schemeClr val="dk1"/>
          </a:fillRef>
          <a:effectRef idx="1">
            <a:schemeClr val="dk1"/>
          </a:effectRef>
          <a:fontRef idx="minor">
            <a:schemeClr val="tx1"/>
          </a:fontRef>
        </p:style>
      </p:cxnSp>
      <p:cxnSp>
        <p:nvCxnSpPr>
          <p:cNvPr id="71" name="Straight Connector 70">
            <a:extLst>
              <a:ext uri="{FF2B5EF4-FFF2-40B4-BE49-F238E27FC236}">
                <a16:creationId xmlns:a16="http://schemas.microsoft.com/office/drawing/2014/main" id="{2FD36E68-361D-B433-448C-17FE410E050B}"/>
              </a:ext>
            </a:extLst>
          </p:cNvPr>
          <p:cNvCxnSpPr>
            <a:cxnSpLocks/>
          </p:cNvCxnSpPr>
          <p:nvPr/>
        </p:nvCxnSpPr>
        <p:spPr>
          <a:xfrm flipH="1">
            <a:off x="4448781" y="3043775"/>
            <a:ext cx="8920" cy="1057941"/>
          </a:xfrm>
          <a:prstGeom prst="line">
            <a:avLst/>
          </a:prstGeom>
          <a:ln w="15875">
            <a:solidFill>
              <a:srgbClr val="FFC000"/>
            </a:solidFill>
            <a:headEnd type="diamond"/>
            <a:tailEnd type="diamond"/>
          </a:ln>
        </p:spPr>
        <p:style>
          <a:lnRef idx="2">
            <a:schemeClr val="dk1"/>
          </a:lnRef>
          <a:fillRef idx="0">
            <a:schemeClr val="dk1"/>
          </a:fillRef>
          <a:effectRef idx="1">
            <a:schemeClr val="dk1"/>
          </a:effectRef>
          <a:fontRef idx="minor">
            <a:schemeClr val="tx1"/>
          </a:fontRef>
        </p:style>
      </p:cxnSp>
      <p:cxnSp>
        <p:nvCxnSpPr>
          <p:cNvPr id="73" name="Straight Connector 72">
            <a:extLst>
              <a:ext uri="{FF2B5EF4-FFF2-40B4-BE49-F238E27FC236}">
                <a16:creationId xmlns:a16="http://schemas.microsoft.com/office/drawing/2014/main" id="{C63FB660-4A5F-2473-0147-20B48D7051B1}"/>
              </a:ext>
            </a:extLst>
          </p:cNvPr>
          <p:cNvCxnSpPr>
            <a:cxnSpLocks/>
          </p:cNvCxnSpPr>
          <p:nvPr/>
        </p:nvCxnSpPr>
        <p:spPr>
          <a:xfrm flipH="1">
            <a:off x="5648931" y="3840058"/>
            <a:ext cx="8920" cy="1057941"/>
          </a:xfrm>
          <a:prstGeom prst="line">
            <a:avLst/>
          </a:prstGeom>
          <a:ln w="15875">
            <a:solidFill>
              <a:srgbClr val="FFC000"/>
            </a:solidFill>
            <a:headEnd type="diamond"/>
            <a:tailEnd type="diamond"/>
          </a:ln>
        </p:spPr>
        <p:style>
          <a:lnRef idx="2">
            <a:schemeClr val="dk1"/>
          </a:lnRef>
          <a:fillRef idx="0">
            <a:schemeClr val="dk1"/>
          </a:fillRef>
          <a:effectRef idx="1">
            <a:schemeClr val="dk1"/>
          </a:effectRef>
          <a:fontRef idx="minor">
            <a:schemeClr val="tx1"/>
          </a:fontRef>
        </p:style>
      </p:cxnSp>
      <p:cxnSp>
        <p:nvCxnSpPr>
          <p:cNvPr id="75" name="Straight Connector 74">
            <a:extLst>
              <a:ext uri="{FF2B5EF4-FFF2-40B4-BE49-F238E27FC236}">
                <a16:creationId xmlns:a16="http://schemas.microsoft.com/office/drawing/2014/main" id="{C49B8220-276B-5CD3-83E3-F0C1313B2403}"/>
              </a:ext>
            </a:extLst>
          </p:cNvPr>
          <p:cNvCxnSpPr>
            <a:cxnSpLocks/>
          </p:cNvCxnSpPr>
          <p:nvPr/>
        </p:nvCxnSpPr>
        <p:spPr>
          <a:xfrm>
            <a:off x="6953144" y="5009323"/>
            <a:ext cx="0" cy="511691"/>
          </a:xfrm>
          <a:prstGeom prst="line">
            <a:avLst/>
          </a:prstGeom>
          <a:ln w="15875">
            <a:solidFill>
              <a:srgbClr val="FFC000"/>
            </a:solidFill>
            <a:headEnd type="diamond"/>
            <a:tailEnd type="diamond"/>
          </a:ln>
        </p:spPr>
        <p:style>
          <a:lnRef idx="2">
            <a:schemeClr val="dk1"/>
          </a:lnRef>
          <a:fillRef idx="0">
            <a:schemeClr val="dk1"/>
          </a:fillRef>
          <a:effectRef idx="1">
            <a:schemeClr val="dk1"/>
          </a:effectRef>
          <a:fontRef idx="minor">
            <a:schemeClr val="tx1"/>
          </a:fontRef>
        </p:style>
      </p:cxnSp>
      <p:sp>
        <p:nvSpPr>
          <p:cNvPr id="19" name="Rectangle 18">
            <a:extLst>
              <a:ext uri="{FF2B5EF4-FFF2-40B4-BE49-F238E27FC236}">
                <a16:creationId xmlns:a16="http://schemas.microsoft.com/office/drawing/2014/main" id="{49F9BF3F-D451-42CB-ADFD-F7EB27D3CABA}"/>
              </a:ext>
            </a:extLst>
          </p:cNvPr>
          <p:cNvSpPr/>
          <p:nvPr/>
        </p:nvSpPr>
        <p:spPr>
          <a:xfrm>
            <a:off x="6372511" y="5199466"/>
            <a:ext cx="733021" cy="323165"/>
          </a:xfrm>
          <a:prstGeom prst="rect">
            <a:avLst/>
          </a:prstGeom>
          <a:solidFill>
            <a:schemeClr val="bg2"/>
          </a:solidFill>
        </p:spPr>
        <p:txBody>
          <a:bodyPr wrap="none">
            <a:spAutoFit/>
          </a:bodyPr>
          <a:lstStyle/>
          <a:p>
            <a:r>
              <a:rPr lang="en-US" sz="1500" b="1" dirty="0">
                <a:solidFill>
                  <a:srgbClr val="000000"/>
                </a:solidFill>
                <a:effectLst>
                  <a:outerShdw blurRad="38100" dist="38100" dir="2700000" algn="tl">
                    <a:srgbClr val="000000">
                      <a:alpha val="43137"/>
                    </a:srgbClr>
                  </a:outerShdw>
                </a:effectLst>
              </a:rPr>
              <a:t>10 PeV</a:t>
            </a:r>
            <a:endParaRPr lang="en-US" sz="1500" b="1" dirty="0"/>
          </a:p>
        </p:txBody>
      </p:sp>
      <p:sp>
        <p:nvSpPr>
          <p:cNvPr id="86" name="Freeform: Shape 85">
            <a:extLst>
              <a:ext uri="{FF2B5EF4-FFF2-40B4-BE49-F238E27FC236}">
                <a16:creationId xmlns:a16="http://schemas.microsoft.com/office/drawing/2014/main" id="{991117E6-A60E-86B3-27D0-E6D8700AAFB4}"/>
              </a:ext>
            </a:extLst>
          </p:cNvPr>
          <p:cNvSpPr/>
          <p:nvPr/>
        </p:nvSpPr>
        <p:spPr>
          <a:xfrm>
            <a:off x="1752039" y="2163648"/>
            <a:ext cx="5326083" cy="3017809"/>
          </a:xfrm>
          <a:custGeom>
            <a:avLst/>
            <a:gdLst>
              <a:gd name="connsiteX0" fmla="*/ 44532 w 5326083"/>
              <a:gd name="connsiteY0" fmla="*/ 391885 h 3017809"/>
              <a:gd name="connsiteX1" fmla="*/ 44532 w 5326083"/>
              <a:gd name="connsiteY1" fmla="*/ 391885 h 3017809"/>
              <a:gd name="connsiteX2" fmla="*/ 35625 w 5326083"/>
              <a:gd name="connsiteY2" fmla="*/ 1781298 h 3017809"/>
              <a:gd name="connsiteX3" fmla="*/ 26719 w 5326083"/>
              <a:gd name="connsiteY3" fmla="*/ 1843644 h 3017809"/>
              <a:gd name="connsiteX4" fmla="*/ 17812 w 5326083"/>
              <a:gd name="connsiteY4" fmla="*/ 2012867 h 3017809"/>
              <a:gd name="connsiteX5" fmla="*/ 8906 w 5326083"/>
              <a:gd name="connsiteY5" fmla="*/ 2146464 h 3017809"/>
              <a:gd name="connsiteX6" fmla="*/ 44532 w 5326083"/>
              <a:gd name="connsiteY6" fmla="*/ 2271155 h 3017809"/>
              <a:gd name="connsiteX7" fmla="*/ 71251 w 5326083"/>
              <a:gd name="connsiteY7" fmla="*/ 2280062 h 3017809"/>
              <a:gd name="connsiteX8" fmla="*/ 249381 w 5326083"/>
              <a:gd name="connsiteY8" fmla="*/ 2084119 h 3017809"/>
              <a:gd name="connsiteX9" fmla="*/ 311727 w 5326083"/>
              <a:gd name="connsiteY9" fmla="*/ 2003961 h 3017809"/>
              <a:gd name="connsiteX10" fmla="*/ 320633 w 5326083"/>
              <a:gd name="connsiteY10" fmla="*/ 1959428 h 3017809"/>
              <a:gd name="connsiteX11" fmla="*/ 356259 w 5326083"/>
              <a:gd name="connsiteY11" fmla="*/ 1897083 h 3017809"/>
              <a:gd name="connsiteX12" fmla="*/ 374072 w 5326083"/>
              <a:gd name="connsiteY12" fmla="*/ 1861457 h 3017809"/>
              <a:gd name="connsiteX13" fmla="*/ 409698 w 5326083"/>
              <a:gd name="connsiteY13" fmla="*/ 1799111 h 3017809"/>
              <a:gd name="connsiteX14" fmla="*/ 418605 w 5326083"/>
              <a:gd name="connsiteY14" fmla="*/ 1772391 h 3017809"/>
              <a:gd name="connsiteX15" fmla="*/ 436418 w 5326083"/>
              <a:gd name="connsiteY15" fmla="*/ 1745672 h 3017809"/>
              <a:gd name="connsiteX16" fmla="*/ 463137 w 5326083"/>
              <a:gd name="connsiteY16" fmla="*/ 1701140 h 3017809"/>
              <a:gd name="connsiteX17" fmla="*/ 472044 w 5326083"/>
              <a:gd name="connsiteY17" fmla="*/ 1674420 h 3017809"/>
              <a:gd name="connsiteX18" fmla="*/ 525483 w 5326083"/>
              <a:gd name="connsiteY18" fmla="*/ 1594262 h 3017809"/>
              <a:gd name="connsiteX19" fmla="*/ 543295 w 5326083"/>
              <a:gd name="connsiteY19" fmla="*/ 1567542 h 3017809"/>
              <a:gd name="connsiteX20" fmla="*/ 570015 w 5326083"/>
              <a:gd name="connsiteY20" fmla="*/ 1514103 h 3017809"/>
              <a:gd name="connsiteX21" fmla="*/ 676893 w 5326083"/>
              <a:gd name="connsiteY21" fmla="*/ 1398319 h 3017809"/>
              <a:gd name="connsiteX22" fmla="*/ 703612 w 5326083"/>
              <a:gd name="connsiteY22" fmla="*/ 1353786 h 3017809"/>
              <a:gd name="connsiteX23" fmla="*/ 730332 w 5326083"/>
              <a:gd name="connsiteY23" fmla="*/ 1327067 h 3017809"/>
              <a:gd name="connsiteX24" fmla="*/ 783771 w 5326083"/>
              <a:gd name="connsiteY24" fmla="*/ 1255815 h 3017809"/>
              <a:gd name="connsiteX25" fmla="*/ 810490 w 5326083"/>
              <a:gd name="connsiteY25" fmla="*/ 1220189 h 3017809"/>
              <a:gd name="connsiteX26" fmla="*/ 837210 w 5326083"/>
              <a:gd name="connsiteY26" fmla="*/ 1175657 h 3017809"/>
              <a:gd name="connsiteX27" fmla="*/ 899555 w 5326083"/>
              <a:gd name="connsiteY27" fmla="*/ 1095498 h 3017809"/>
              <a:gd name="connsiteX28" fmla="*/ 935181 w 5326083"/>
              <a:gd name="connsiteY28" fmla="*/ 1050966 h 3017809"/>
              <a:gd name="connsiteX29" fmla="*/ 1059872 w 5326083"/>
              <a:gd name="connsiteY29" fmla="*/ 890649 h 3017809"/>
              <a:gd name="connsiteX30" fmla="*/ 1086591 w 5326083"/>
              <a:gd name="connsiteY30" fmla="*/ 855023 h 3017809"/>
              <a:gd name="connsiteX31" fmla="*/ 1148937 w 5326083"/>
              <a:gd name="connsiteY31" fmla="*/ 810490 h 3017809"/>
              <a:gd name="connsiteX32" fmla="*/ 1175656 w 5326083"/>
              <a:gd name="connsiteY32" fmla="*/ 783771 h 3017809"/>
              <a:gd name="connsiteX33" fmla="*/ 1211283 w 5326083"/>
              <a:gd name="connsiteY33" fmla="*/ 765958 h 3017809"/>
              <a:gd name="connsiteX34" fmla="*/ 1300347 w 5326083"/>
              <a:gd name="connsiteY34" fmla="*/ 703612 h 3017809"/>
              <a:gd name="connsiteX35" fmla="*/ 1371600 w 5326083"/>
              <a:gd name="connsiteY35" fmla="*/ 676893 h 3017809"/>
              <a:gd name="connsiteX36" fmla="*/ 1469571 w 5326083"/>
              <a:gd name="connsiteY36" fmla="*/ 632361 h 3017809"/>
              <a:gd name="connsiteX37" fmla="*/ 1620981 w 5326083"/>
              <a:gd name="connsiteY37" fmla="*/ 659080 h 3017809"/>
              <a:gd name="connsiteX38" fmla="*/ 1665513 w 5326083"/>
              <a:gd name="connsiteY38" fmla="*/ 676893 h 3017809"/>
              <a:gd name="connsiteX39" fmla="*/ 1736766 w 5326083"/>
              <a:gd name="connsiteY39" fmla="*/ 712519 h 3017809"/>
              <a:gd name="connsiteX40" fmla="*/ 1772391 w 5326083"/>
              <a:gd name="connsiteY40" fmla="*/ 739239 h 3017809"/>
              <a:gd name="connsiteX41" fmla="*/ 1790205 w 5326083"/>
              <a:gd name="connsiteY41" fmla="*/ 765958 h 3017809"/>
              <a:gd name="connsiteX42" fmla="*/ 1816924 w 5326083"/>
              <a:gd name="connsiteY42" fmla="*/ 783771 h 3017809"/>
              <a:gd name="connsiteX43" fmla="*/ 1843644 w 5326083"/>
              <a:gd name="connsiteY43" fmla="*/ 810490 h 3017809"/>
              <a:gd name="connsiteX44" fmla="*/ 1888176 w 5326083"/>
              <a:gd name="connsiteY44" fmla="*/ 837210 h 3017809"/>
              <a:gd name="connsiteX45" fmla="*/ 1950522 w 5326083"/>
              <a:gd name="connsiteY45" fmla="*/ 890649 h 3017809"/>
              <a:gd name="connsiteX46" fmla="*/ 2057400 w 5326083"/>
              <a:gd name="connsiteY46" fmla="*/ 970807 h 3017809"/>
              <a:gd name="connsiteX47" fmla="*/ 2128651 w 5326083"/>
              <a:gd name="connsiteY47" fmla="*/ 1059872 h 3017809"/>
              <a:gd name="connsiteX48" fmla="*/ 2155371 w 5326083"/>
              <a:gd name="connsiteY48" fmla="*/ 1095498 h 3017809"/>
              <a:gd name="connsiteX49" fmla="*/ 2182090 w 5326083"/>
              <a:gd name="connsiteY49" fmla="*/ 1140030 h 3017809"/>
              <a:gd name="connsiteX50" fmla="*/ 2235529 w 5326083"/>
              <a:gd name="connsiteY50" fmla="*/ 1184563 h 3017809"/>
              <a:gd name="connsiteX51" fmla="*/ 2262249 w 5326083"/>
              <a:gd name="connsiteY51" fmla="*/ 1229095 h 3017809"/>
              <a:gd name="connsiteX52" fmla="*/ 2360220 w 5326083"/>
              <a:gd name="connsiteY52" fmla="*/ 1291441 h 3017809"/>
              <a:gd name="connsiteX53" fmla="*/ 2458191 w 5326083"/>
              <a:gd name="connsiteY53" fmla="*/ 1389412 h 3017809"/>
              <a:gd name="connsiteX54" fmla="*/ 2502724 w 5326083"/>
              <a:gd name="connsiteY54" fmla="*/ 1425039 h 3017809"/>
              <a:gd name="connsiteX55" fmla="*/ 2636322 w 5326083"/>
              <a:gd name="connsiteY55" fmla="*/ 1576449 h 3017809"/>
              <a:gd name="connsiteX56" fmla="*/ 2671947 w 5326083"/>
              <a:gd name="connsiteY56" fmla="*/ 1620981 h 3017809"/>
              <a:gd name="connsiteX57" fmla="*/ 2823358 w 5326083"/>
              <a:gd name="connsiteY57" fmla="*/ 1772391 h 3017809"/>
              <a:gd name="connsiteX58" fmla="*/ 2912423 w 5326083"/>
              <a:gd name="connsiteY58" fmla="*/ 1861457 h 3017809"/>
              <a:gd name="connsiteX59" fmla="*/ 2965862 w 5326083"/>
              <a:gd name="connsiteY59" fmla="*/ 1923802 h 3017809"/>
              <a:gd name="connsiteX60" fmla="*/ 3019301 w 5326083"/>
              <a:gd name="connsiteY60" fmla="*/ 1968334 h 3017809"/>
              <a:gd name="connsiteX61" fmla="*/ 3081646 w 5326083"/>
              <a:gd name="connsiteY61" fmla="*/ 2066306 h 3017809"/>
              <a:gd name="connsiteX62" fmla="*/ 3117272 w 5326083"/>
              <a:gd name="connsiteY62" fmla="*/ 2110839 h 3017809"/>
              <a:gd name="connsiteX63" fmla="*/ 3143991 w 5326083"/>
              <a:gd name="connsiteY63" fmla="*/ 2155371 h 3017809"/>
              <a:gd name="connsiteX64" fmla="*/ 3179618 w 5326083"/>
              <a:gd name="connsiteY64" fmla="*/ 2208810 h 3017809"/>
              <a:gd name="connsiteX65" fmla="*/ 3206337 w 5326083"/>
              <a:gd name="connsiteY65" fmla="*/ 2253342 h 3017809"/>
              <a:gd name="connsiteX66" fmla="*/ 3241963 w 5326083"/>
              <a:gd name="connsiteY66" fmla="*/ 2297874 h 3017809"/>
              <a:gd name="connsiteX67" fmla="*/ 3295402 w 5326083"/>
              <a:gd name="connsiteY67" fmla="*/ 2395846 h 3017809"/>
              <a:gd name="connsiteX68" fmla="*/ 3322122 w 5326083"/>
              <a:gd name="connsiteY68" fmla="*/ 2422566 h 3017809"/>
              <a:gd name="connsiteX69" fmla="*/ 3331028 w 5326083"/>
              <a:gd name="connsiteY69" fmla="*/ 2458191 h 3017809"/>
              <a:gd name="connsiteX70" fmla="*/ 3348841 w 5326083"/>
              <a:gd name="connsiteY70" fmla="*/ 2493818 h 3017809"/>
              <a:gd name="connsiteX71" fmla="*/ 3375561 w 5326083"/>
              <a:gd name="connsiteY71" fmla="*/ 2556163 h 3017809"/>
              <a:gd name="connsiteX72" fmla="*/ 3384467 w 5326083"/>
              <a:gd name="connsiteY72" fmla="*/ 2600695 h 3017809"/>
              <a:gd name="connsiteX73" fmla="*/ 3393373 w 5326083"/>
              <a:gd name="connsiteY73" fmla="*/ 2671947 h 3017809"/>
              <a:gd name="connsiteX74" fmla="*/ 3411186 w 5326083"/>
              <a:gd name="connsiteY74" fmla="*/ 2707573 h 3017809"/>
              <a:gd name="connsiteX75" fmla="*/ 3437906 w 5326083"/>
              <a:gd name="connsiteY75" fmla="*/ 2805545 h 3017809"/>
              <a:gd name="connsiteX76" fmla="*/ 3455719 w 5326083"/>
              <a:gd name="connsiteY76" fmla="*/ 3010394 h 3017809"/>
              <a:gd name="connsiteX77" fmla="*/ 3553690 w 5326083"/>
              <a:gd name="connsiteY77" fmla="*/ 2956955 h 3017809"/>
              <a:gd name="connsiteX78" fmla="*/ 3589316 w 5326083"/>
              <a:gd name="connsiteY78" fmla="*/ 2948049 h 3017809"/>
              <a:gd name="connsiteX79" fmla="*/ 3651662 w 5326083"/>
              <a:gd name="connsiteY79" fmla="*/ 2930235 h 3017809"/>
              <a:gd name="connsiteX80" fmla="*/ 3749633 w 5326083"/>
              <a:gd name="connsiteY80" fmla="*/ 2948049 h 3017809"/>
              <a:gd name="connsiteX81" fmla="*/ 3785259 w 5326083"/>
              <a:gd name="connsiteY81" fmla="*/ 2956955 h 3017809"/>
              <a:gd name="connsiteX82" fmla="*/ 3847605 w 5326083"/>
              <a:gd name="connsiteY82" fmla="*/ 2983674 h 3017809"/>
              <a:gd name="connsiteX83" fmla="*/ 3945576 w 5326083"/>
              <a:gd name="connsiteY83" fmla="*/ 3010394 h 3017809"/>
              <a:gd name="connsiteX84" fmla="*/ 4506685 w 5326083"/>
              <a:gd name="connsiteY84" fmla="*/ 3001488 h 3017809"/>
              <a:gd name="connsiteX85" fmla="*/ 4569030 w 5326083"/>
              <a:gd name="connsiteY85" fmla="*/ 2992581 h 3017809"/>
              <a:gd name="connsiteX86" fmla="*/ 4711534 w 5326083"/>
              <a:gd name="connsiteY86" fmla="*/ 2974768 h 3017809"/>
              <a:gd name="connsiteX87" fmla="*/ 4747161 w 5326083"/>
              <a:gd name="connsiteY87" fmla="*/ 2965862 h 3017809"/>
              <a:gd name="connsiteX88" fmla="*/ 5326083 w 5326083"/>
              <a:gd name="connsiteY88" fmla="*/ 2948049 h 3017809"/>
              <a:gd name="connsiteX89" fmla="*/ 5308269 w 5326083"/>
              <a:gd name="connsiteY89" fmla="*/ 2832264 h 3017809"/>
              <a:gd name="connsiteX90" fmla="*/ 5290456 w 5326083"/>
              <a:gd name="connsiteY90" fmla="*/ 2752106 h 3017809"/>
              <a:gd name="connsiteX91" fmla="*/ 5254830 w 5326083"/>
              <a:gd name="connsiteY91" fmla="*/ 2627415 h 3017809"/>
              <a:gd name="connsiteX92" fmla="*/ 5192485 w 5326083"/>
              <a:gd name="connsiteY92" fmla="*/ 2520537 h 3017809"/>
              <a:gd name="connsiteX93" fmla="*/ 5165766 w 5326083"/>
              <a:gd name="connsiteY93" fmla="*/ 2467098 h 3017809"/>
              <a:gd name="connsiteX94" fmla="*/ 5130140 w 5326083"/>
              <a:gd name="connsiteY94" fmla="*/ 2431472 h 3017809"/>
              <a:gd name="connsiteX95" fmla="*/ 5112327 w 5326083"/>
              <a:gd name="connsiteY95" fmla="*/ 2395846 h 3017809"/>
              <a:gd name="connsiteX96" fmla="*/ 5076701 w 5326083"/>
              <a:gd name="connsiteY96" fmla="*/ 2360220 h 3017809"/>
              <a:gd name="connsiteX97" fmla="*/ 5049981 w 5326083"/>
              <a:gd name="connsiteY97" fmla="*/ 2306781 h 3017809"/>
              <a:gd name="connsiteX98" fmla="*/ 5005449 w 5326083"/>
              <a:gd name="connsiteY98" fmla="*/ 2262249 h 3017809"/>
              <a:gd name="connsiteX99" fmla="*/ 4969823 w 5326083"/>
              <a:gd name="connsiteY99" fmla="*/ 2199903 h 3017809"/>
              <a:gd name="connsiteX100" fmla="*/ 4916384 w 5326083"/>
              <a:gd name="connsiteY100" fmla="*/ 2119745 h 3017809"/>
              <a:gd name="connsiteX101" fmla="*/ 4880758 w 5326083"/>
              <a:gd name="connsiteY101" fmla="*/ 2057400 h 3017809"/>
              <a:gd name="connsiteX102" fmla="*/ 4845132 w 5326083"/>
              <a:gd name="connsiteY102" fmla="*/ 2021773 h 3017809"/>
              <a:gd name="connsiteX103" fmla="*/ 4791693 w 5326083"/>
              <a:gd name="connsiteY103" fmla="*/ 1950522 h 3017809"/>
              <a:gd name="connsiteX104" fmla="*/ 4729347 w 5326083"/>
              <a:gd name="connsiteY104" fmla="*/ 1888176 h 3017809"/>
              <a:gd name="connsiteX105" fmla="*/ 4658095 w 5326083"/>
              <a:gd name="connsiteY105" fmla="*/ 1799111 h 3017809"/>
              <a:gd name="connsiteX106" fmla="*/ 4595750 w 5326083"/>
              <a:gd name="connsiteY106" fmla="*/ 1718952 h 3017809"/>
              <a:gd name="connsiteX107" fmla="*/ 4569030 w 5326083"/>
              <a:gd name="connsiteY107" fmla="*/ 1683327 h 3017809"/>
              <a:gd name="connsiteX108" fmla="*/ 4453246 w 5326083"/>
              <a:gd name="connsiteY108" fmla="*/ 1567542 h 3017809"/>
              <a:gd name="connsiteX109" fmla="*/ 4390901 w 5326083"/>
              <a:gd name="connsiteY109" fmla="*/ 1514103 h 3017809"/>
              <a:gd name="connsiteX110" fmla="*/ 4355274 w 5326083"/>
              <a:gd name="connsiteY110" fmla="*/ 1460664 h 3017809"/>
              <a:gd name="connsiteX111" fmla="*/ 4328555 w 5326083"/>
              <a:gd name="connsiteY111" fmla="*/ 1425039 h 3017809"/>
              <a:gd name="connsiteX112" fmla="*/ 4257303 w 5326083"/>
              <a:gd name="connsiteY112" fmla="*/ 1353786 h 3017809"/>
              <a:gd name="connsiteX113" fmla="*/ 4230584 w 5326083"/>
              <a:gd name="connsiteY113" fmla="*/ 1318161 h 3017809"/>
              <a:gd name="connsiteX114" fmla="*/ 4150425 w 5326083"/>
              <a:gd name="connsiteY114" fmla="*/ 1255815 h 3017809"/>
              <a:gd name="connsiteX115" fmla="*/ 4105893 w 5326083"/>
              <a:gd name="connsiteY115" fmla="*/ 1202376 h 3017809"/>
              <a:gd name="connsiteX116" fmla="*/ 3990108 w 5326083"/>
              <a:gd name="connsiteY116" fmla="*/ 1122218 h 3017809"/>
              <a:gd name="connsiteX117" fmla="*/ 3945576 w 5326083"/>
              <a:gd name="connsiteY117" fmla="*/ 1059872 h 3017809"/>
              <a:gd name="connsiteX118" fmla="*/ 3901044 w 5326083"/>
              <a:gd name="connsiteY118" fmla="*/ 1033152 h 3017809"/>
              <a:gd name="connsiteX119" fmla="*/ 3820885 w 5326083"/>
              <a:gd name="connsiteY119" fmla="*/ 961901 h 3017809"/>
              <a:gd name="connsiteX120" fmla="*/ 3722913 w 5326083"/>
              <a:gd name="connsiteY120" fmla="*/ 881742 h 3017809"/>
              <a:gd name="connsiteX121" fmla="*/ 3660568 w 5326083"/>
              <a:gd name="connsiteY121" fmla="*/ 828303 h 3017809"/>
              <a:gd name="connsiteX122" fmla="*/ 3580410 w 5326083"/>
              <a:gd name="connsiteY122" fmla="*/ 765958 h 3017809"/>
              <a:gd name="connsiteX123" fmla="*/ 3535878 w 5326083"/>
              <a:gd name="connsiteY123" fmla="*/ 730332 h 3017809"/>
              <a:gd name="connsiteX124" fmla="*/ 3473532 w 5326083"/>
              <a:gd name="connsiteY124" fmla="*/ 685800 h 3017809"/>
              <a:gd name="connsiteX125" fmla="*/ 3366654 w 5326083"/>
              <a:gd name="connsiteY125" fmla="*/ 605641 h 3017809"/>
              <a:gd name="connsiteX126" fmla="*/ 3241963 w 5326083"/>
              <a:gd name="connsiteY126" fmla="*/ 543295 h 3017809"/>
              <a:gd name="connsiteX127" fmla="*/ 3188524 w 5326083"/>
              <a:gd name="connsiteY127" fmla="*/ 516576 h 3017809"/>
              <a:gd name="connsiteX128" fmla="*/ 3081646 w 5326083"/>
              <a:gd name="connsiteY128" fmla="*/ 472044 h 3017809"/>
              <a:gd name="connsiteX129" fmla="*/ 2965862 w 5326083"/>
              <a:gd name="connsiteY129" fmla="*/ 418605 h 3017809"/>
              <a:gd name="connsiteX130" fmla="*/ 2850078 w 5326083"/>
              <a:gd name="connsiteY130" fmla="*/ 365166 h 3017809"/>
              <a:gd name="connsiteX131" fmla="*/ 2654134 w 5326083"/>
              <a:gd name="connsiteY131" fmla="*/ 302820 h 3017809"/>
              <a:gd name="connsiteX132" fmla="*/ 2600695 w 5326083"/>
              <a:gd name="connsiteY132" fmla="*/ 285007 h 3017809"/>
              <a:gd name="connsiteX133" fmla="*/ 2529444 w 5326083"/>
              <a:gd name="connsiteY133" fmla="*/ 240474 h 3017809"/>
              <a:gd name="connsiteX134" fmla="*/ 2502724 w 5326083"/>
              <a:gd name="connsiteY134" fmla="*/ 231568 h 3017809"/>
              <a:gd name="connsiteX135" fmla="*/ 2431472 w 5326083"/>
              <a:gd name="connsiteY135" fmla="*/ 187035 h 3017809"/>
              <a:gd name="connsiteX136" fmla="*/ 2386940 w 5326083"/>
              <a:gd name="connsiteY136" fmla="*/ 160317 h 3017809"/>
              <a:gd name="connsiteX137" fmla="*/ 2360220 w 5326083"/>
              <a:gd name="connsiteY137" fmla="*/ 142503 h 3017809"/>
              <a:gd name="connsiteX138" fmla="*/ 2333501 w 5326083"/>
              <a:gd name="connsiteY138" fmla="*/ 115784 h 3017809"/>
              <a:gd name="connsiteX139" fmla="*/ 2280062 w 5326083"/>
              <a:gd name="connsiteY139" fmla="*/ 89064 h 3017809"/>
              <a:gd name="connsiteX140" fmla="*/ 2253342 w 5326083"/>
              <a:gd name="connsiteY140" fmla="*/ 71251 h 3017809"/>
              <a:gd name="connsiteX141" fmla="*/ 2190997 w 5326083"/>
              <a:gd name="connsiteY141" fmla="*/ 53439 h 3017809"/>
              <a:gd name="connsiteX142" fmla="*/ 2012867 w 5326083"/>
              <a:gd name="connsiteY142" fmla="*/ 26719 h 3017809"/>
              <a:gd name="connsiteX143" fmla="*/ 1879269 w 5326083"/>
              <a:gd name="connsiteY143" fmla="*/ 17812 h 3017809"/>
              <a:gd name="connsiteX144" fmla="*/ 1763485 w 5326083"/>
              <a:gd name="connsiteY144" fmla="*/ 0 h 3017809"/>
              <a:gd name="connsiteX145" fmla="*/ 1220189 w 5326083"/>
              <a:gd name="connsiteY145" fmla="*/ 8906 h 3017809"/>
              <a:gd name="connsiteX146" fmla="*/ 1059872 w 5326083"/>
              <a:gd name="connsiteY146" fmla="*/ 44532 h 3017809"/>
              <a:gd name="connsiteX147" fmla="*/ 917368 w 5326083"/>
              <a:gd name="connsiteY147" fmla="*/ 80158 h 3017809"/>
              <a:gd name="connsiteX148" fmla="*/ 855023 w 5326083"/>
              <a:gd name="connsiteY148" fmla="*/ 106878 h 3017809"/>
              <a:gd name="connsiteX149" fmla="*/ 810490 w 5326083"/>
              <a:gd name="connsiteY149" fmla="*/ 115784 h 3017809"/>
              <a:gd name="connsiteX150" fmla="*/ 703612 w 5326083"/>
              <a:gd name="connsiteY150" fmla="*/ 151410 h 3017809"/>
              <a:gd name="connsiteX151" fmla="*/ 605641 w 5326083"/>
              <a:gd name="connsiteY151" fmla="*/ 178129 h 3017809"/>
              <a:gd name="connsiteX152" fmla="*/ 578922 w 5326083"/>
              <a:gd name="connsiteY152" fmla="*/ 204849 h 3017809"/>
              <a:gd name="connsiteX153" fmla="*/ 525483 w 5326083"/>
              <a:gd name="connsiteY153" fmla="*/ 222662 h 3017809"/>
              <a:gd name="connsiteX154" fmla="*/ 454230 w 5326083"/>
              <a:gd name="connsiteY154" fmla="*/ 249381 h 3017809"/>
              <a:gd name="connsiteX155" fmla="*/ 347352 w 5326083"/>
              <a:gd name="connsiteY155" fmla="*/ 293913 h 3017809"/>
              <a:gd name="connsiteX156" fmla="*/ 311727 w 5326083"/>
              <a:gd name="connsiteY156" fmla="*/ 320633 h 3017809"/>
              <a:gd name="connsiteX157" fmla="*/ 285007 w 5326083"/>
              <a:gd name="connsiteY157" fmla="*/ 329540 h 3017809"/>
              <a:gd name="connsiteX158" fmla="*/ 160316 w 5326083"/>
              <a:gd name="connsiteY158" fmla="*/ 391885 h 3017809"/>
              <a:gd name="connsiteX159" fmla="*/ 133597 w 5326083"/>
              <a:gd name="connsiteY159" fmla="*/ 409698 h 3017809"/>
              <a:gd name="connsiteX160" fmla="*/ 106878 w 5326083"/>
              <a:gd name="connsiteY160" fmla="*/ 418605 h 3017809"/>
              <a:gd name="connsiteX161" fmla="*/ 0 w 5326083"/>
              <a:gd name="connsiteY161" fmla="*/ 445324 h 3017809"/>
              <a:gd name="connsiteX162" fmla="*/ 71251 w 5326083"/>
              <a:gd name="connsiteY162" fmla="*/ 445324 h 30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5326083" h="3017809" fill="none" extrusionOk="0">
                <a:moveTo>
                  <a:pt x="44532" y="391885"/>
                </a:moveTo>
                <a:lnTo>
                  <a:pt x="44532" y="391885"/>
                </a:lnTo>
                <a:cubicBezTo>
                  <a:pt x="56466" y="764295"/>
                  <a:pt x="83268" y="1327089"/>
                  <a:pt x="35625" y="1781298"/>
                </a:cubicBezTo>
                <a:cubicBezTo>
                  <a:pt x="34070" y="1803934"/>
                  <a:pt x="26649" y="1823542"/>
                  <a:pt x="26719" y="1843644"/>
                </a:cubicBezTo>
                <a:cubicBezTo>
                  <a:pt x="14282" y="1898321"/>
                  <a:pt x="29042" y="1954266"/>
                  <a:pt x="17812" y="2012867"/>
                </a:cubicBezTo>
                <a:cubicBezTo>
                  <a:pt x="15746" y="2070254"/>
                  <a:pt x="16776" y="2102465"/>
                  <a:pt x="8906" y="2146464"/>
                </a:cubicBezTo>
                <a:cubicBezTo>
                  <a:pt x="14051" y="2154928"/>
                  <a:pt x="17222" y="2238643"/>
                  <a:pt x="44532" y="2271155"/>
                </a:cubicBezTo>
                <a:cubicBezTo>
                  <a:pt x="50216" y="2277487"/>
                  <a:pt x="63073" y="2275415"/>
                  <a:pt x="71251" y="2280062"/>
                </a:cubicBezTo>
                <a:cubicBezTo>
                  <a:pt x="130779" y="2233357"/>
                  <a:pt x="196203" y="2146635"/>
                  <a:pt x="249381" y="2084119"/>
                </a:cubicBezTo>
                <a:cubicBezTo>
                  <a:pt x="271614" y="2058594"/>
                  <a:pt x="311727" y="2003961"/>
                  <a:pt x="311727" y="2003961"/>
                </a:cubicBezTo>
                <a:cubicBezTo>
                  <a:pt x="312132" y="1987961"/>
                  <a:pt x="318657" y="1972686"/>
                  <a:pt x="320633" y="1959428"/>
                </a:cubicBezTo>
                <a:cubicBezTo>
                  <a:pt x="324254" y="1935551"/>
                  <a:pt x="343024" y="1912078"/>
                  <a:pt x="356259" y="1897083"/>
                </a:cubicBezTo>
                <a:cubicBezTo>
                  <a:pt x="359336" y="1884213"/>
                  <a:pt x="369243" y="1873877"/>
                  <a:pt x="374072" y="1861457"/>
                </a:cubicBezTo>
                <a:cubicBezTo>
                  <a:pt x="392075" y="1840414"/>
                  <a:pt x="392394" y="1822775"/>
                  <a:pt x="409698" y="1799111"/>
                </a:cubicBezTo>
                <a:cubicBezTo>
                  <a:pt x="414492" y="1791942"/>
                  <a:pt x="413361" y="1781336"/>
                  <a:pt x="418605" y="1772391"/>
                </a:cubicBezTo>
                <a:cubicBezTo>
                  <a:pt x="421509" y="1761553"/>
                  <a:pt x="430859" y="1753018"/>
                  <a:pt x="436418" y="1745672"/>
                </a:cubicBezTo>
                <a:cubicBezTo>
                  <a:pt x="443455" y="1734859"/>
                  <a:pt x="453693" y="1715170"/>
                  <a:pt x="463137" y="1701140"/>
                </a:cubicBezTo>
                <a:cubicBezTo>
                  <a:pt x="467090" y="1691270"/>
                  <a:pt x="468738" y="1680869"/>
                  <a:pt x="472044" y="1674420"/>
                </a:cubicBezTo>
                <a:cubicBezTo>
                  <a:pt x="490550" y="1654640"/>
                  <a:pt x="502858" y="1625657"/>
                  <a:pt x="525483" y="1594262"/>
                </a:cubicBezTo>
                <a:cubicBezTo>
                  <a:pt x="532404" y="1584780"/>
                  <a:pt x="541511" y="1576930"/>
                  <a:pt x="543295" y="1567542"/>
                </a:cubicBezTo>
                <a:cubicBezTo>
                  <a:pt x="553156" y="1550350"/>
                  <a:pt x="560871" y="1527677"/>
                  <a:pt x="570015" y="1514103"/>
                </a:cubicBezTo>
                <a:cubicBezTo>
                  <a:pt x="627066" y="1423952"/>
                  <a:pt x="616899" y="1472356"/>
                  <a:pt x="676893" y="1398319"/>
                </a:cubicBezTo>
                <a:cubicBezTo>
                  <a:pt x="685311" y="1384207"/>
                  <a:pt x="697642" y="1366823"/>
                  <a:pt x="703612" y="1353786"/>
                </a:cubicBezTo>
                <a:cubicBezTo>
                  <a:pt x="711681" y="1344362"/>
                  <a:pt x="723070" y="1334742"/>
                  <a:pt x="730332" y="1327067"/>
                </a:cubicBezTo>
                <a:cubicBezTo>
                  <a:pt x="745345" y="1304169"/>
                  <a:pt x="766862" y="1273768"/>
                  <a:pt x="783771" y="1255815"/>
                </a:cubicBezTo>
                <a:cubicBezTo>
                  <a:pt x="791880" y="1245905"/>
                  <a:pt x="799732" y="1231536"/>
                  <a:pt x="810490" y="1220189"/>
                </a:cubicBezTo>
                <a:cubicBezTo>
                  <a:pt x="819969" y="1205873"/>
                  <a:pt x="827592" y="1189040"/>
                  <a:pt x="837210" y="1175657"/>
                </a:cubicBezTo>
                <a:cubicBezTo>
                  <a:pt x="860170" y="1149624"/>
                  <a:pt x="880589" y="1118785"/>
                  <a:pt x="899555" y="1095498"/>
                </a:cubicBezTo>
                <a:cubicBezTo>
                  <a:pt x="913506" y="1081701"/>
                  <a:pt x="924090" y="1068267"/>
                  <a:pt x="935181" y="1050966"/>
                </a:cubicBezTo>
                <a:cubicBezTo>
                  <a:pt x="1003420" y="916576"/>
                  <a:pt x="913386" y="1130085"/>
                  <a:pt x="1059872" y="890649"/>
                </a:cubicBezTo>
                <a:cubicBezTo>
                  <a:pt x="1069785" y="881532"/>
                  <a:pt x="1077559" y="865681"/>
                  <a:pt x="1086591" y="855023"/>
                </a:cubicBezTo>
                <a:cubicBezTo>
                  <a:pt x="1116360" y="820303"/>
                  <a:pt x="1115690" y="836598"/>
                  <a:pt x="1148937" y="810490"/>
                </a:cubicBezTo>
                <a:cubicBezTo>
                  <a:pt x="1158255" y="805068"/>
                  <a:pt x="1165753" y="790911"/>
                  <a:pt x="1175656" y="783771"/>
                </a:cubicBezTo>
                <a:cubicBezTo>
                  <a:pt x="1187080" y="778080"/>
                  <a:pt x="1199845" y="772934"/>
                  <a:pt x="1211283" y="765958"/>
                </a:cubicBezTo>
                <a:cubicBezTo>
                  <a:pt x="1239035" y="749792"/>
                  <a:pt x="1269695" y="723520"/>
                  <a:pt x="1300347" y="703612"/>
                </a:cubicBezTo>
                <a:cubicBezTo>
                  <a:pt x="1318720" y="692772"/>
                  <a:pt x="1353979" y="686231"/>
                  <a:pt x="1371600" y="676893"/>
                </a:cubicBezTo>
                <a:cubicBezTo>
                  <a:pt x="1422067" y="657732"/>
                  <a:pt x="1417741" y="658069"/>
                  <a:pt x="1469571" y="632361"/>
                </a:cubicBezTo>
                <a:cubicBezTo>
                  <a:pt x="1517358" y="648116"/>
                  <a:pt x="1561838" y="653182"/>
                  <a:pt x="1620981" y="659080"/>
                </a:cubicBezTo>
                <a:cubicBezTo>
                  <a:pt x="1638440" y="664446"/>
                  <a:pt x="1649855" y="671882"/>
                  <a:pt x="1665513" y="676893"/>
                </a:cubicBezTo>
                <a:cubicBezTo>
                  <a:pt x="1711526" y="691845"/>
                  <a:pt x="1686833" y="672992"/>
                  <a:pt x="1736766" y="712519"/>
                </a:cubicBezTo>
                <a:cubicBezTo>
                  <a:pt x="1749869" y="722137"/>
                  <a:pt x="1763386" y="727316"/>
                  <a:pt x="1772391" y="739239"/>
                </a:cubicBezTo>
                <a:cubicBezTo>
                  <a:pt x="1779497" y="746524"/>
                  <a:pt x="1781575" y="760503"/>
                  <a:pt x="1790205" y="765958"/>
                </a:cubicBezTo>
                <a:cubicBezTo>
                  <a:pt x="1797727" y="775281"/>
                  <a:pt x="1807833" y="776352"/>
                  <a:pt x="1816924" y="783771"/>
                </a:cubicBezTo>
                <a:cubicBezTo>
                  <a:pt x="1828065" y="791509"/>
                  <a:pt x="1834627" y="800750"/>
                  <a:pt x="1843644" y="810490"/>
                </a:cubicBezTo>
                <a:cubicBezTo>
                  <a:pt x="1856676" y="819214"/>
                  <a:pt x="1874835" y="827901"/>
                  <a:pt x="1888176" y="837210"/>
                </a:cubicBezTo>
                <a:cubicBezTo>
                  <a:pt x="1911204" y="852966"/>
                  <a:pt x="1931601" y="874161"/>
                  <a:pt x="1950522" y="890649"/>
                </a:cubicBezTo>
                <a:cubicBezTo>
                  <a:pt x="1963478" y="905392"/>
                  <a:pt x="2045169" y="951076"/>
                  <a:pt x="2057400" y="970807"/>
                </a:cubicBezTo>
                <a:cubicBezTo>
                  <a:pt x="2080000" y="993107"/>
                  <a:pt x="2105038" y="1038129"/>
                  <a:pt x="2128651" y="1059872"/>
                </a:cubicBezTo>
                <a:cubicBezTo>
                  <a:pt x="2137296" y="1069922"/>
                  <a:pt x="2144649" y="1080863"/>
                  <a:pt x="2155371" y="1095498"/>
                </a:cubicBezTo>
                <a:cubicBezTo>
                  <a:pt x="2166745" y="1109378"/>
                  <a:pt x="2173320" y="1124539"/>
                  <a:pt x="2182090" y="1140030"/>
                </a:cubicBezTo>
                <a:cubicBezTo>
                  <a:pt x="2199355" y="1154879"/>
                  <a:pt x="2216074" y="1167135"/>
                  <a:pt x="2235529" y="1184563"/>
                </a:cubicBezTo>
                <a:cubicBezTo>
                  <a:pt x="2243501" y="1199173"/>
                  <a:pt x="2247218" y="1213569"/>
                  <a:pt x="2262249" y="1229095"/>
                </a:cubicBezTo>
                <a:cubicBezTo>
                  <a:pt x="2314969" y="1297588"/>
                  <a:pt x="2293734" y="1233413"/>
                  <a:pt x="2360220" y="1291441"/>
                </a:cubicBezTo>
                <a:cubicBezTo>
                  <a:pt x="2492895" y="1384538"/>
                  <a:pt x="2368144" y="1275278"/>
                  <a:pt x="2458191" y="1389412"/>
                </a:cubicBezTo>
                <a:cubicBezTo>
                  <a:pt x="2474262" y="1402593"/>
                  <a:pt x="2487003" y="1417266"/>
                  <a:pt x="2502724" y="1425039"/>
                </a:cubicBezTo>
                <a:cubicBezTo>
                  <a:pt x="2554860" y="1487316"/>
                  <a:pt x="2596487" y="1517098"/>
                  <a:pt x="2636322" y="1576449"/>
                </a:cubicBezTo>
                <a:cubicBezTo>
                  <a:pt x="2651798" y="1588927"/>
                  <a:pt x="2660648" y="1612006"/>
                  <a:pt x="2671947" y="1620981"/>
                </a:cubicBezTo>
                <a:cubicBezTo>
                  <a:pt x="2744084" y="1664845"/>
                  <a:pt x="2783631" y="1738351"/>
                  <a:pt x="2823358" y="1772391"/>
                </a:cubicBezTo>
                <a:cubicBezTo>
                  <a:pt x="2847020" y="1801430"/>
                  <a:pt x="2882154" y="1828576"/>
                  <a:pt x="2912423" y="1861457"/>
                </a:cubicBezTo>
                <a:cubicBezTo>
                  <a:pt x="2929448" y="1874670"/>
                  <a:pt x="2948363" y="1909448"/>
                  <a:pt x="2965862" y="1923802"/>
                </a:cubicBezTo>
                <a:cubicBezTo>
                  <a:pt x="2985180" y="1939799"/>
                  <a:pt x="3008839" y="1953508"/>
                  <a:pt x="3019301" y="1968334"/>
                </a:cubicBezTo>
                <a:cubicBezTo>
                  <a:pt x="3041128" y="1999761"/>
                  <a:pt x="3059480" y="2033303"/>
                  <a:pt x="3081646" y="2066306"/>
                </a:cubicBezTo>
                <a:cubicBezTo>
                  <a:pt x="3090255" y="2083440"/>
                  <a:pt x="3109463" y="2094654"/>
                  <a:pt x="3117272" y="2110839"/>
                </a:cubicBezTo>
                <a:cubicBezTo>
                  <a:pt x="3126533" y="2125954"/>
                  <a:pt x="3138314" y="2139492"/>
                  <a:pt x="3143991" y="2155371"/>
                </a:cubicBezTo>
                <a:cubicBezTo>
                  <a:pt x="3156218" y="2172042"/>
                  <a:pt x="3167337" y="2192150"/>
                  <a:pt x="3179618" y="2208810"/>
                </a:cubicBezTo>
                <a:cubicBezTo>
                  <a:pt x="3186023" y="2223943"/>
                  <a:pt x="3194582" y="2238611"/>
                  <a:pt x="3206337" y="2253342"/>
                </a:cubicBezTo>
                <a:cubicBezTo>
                  <a:pt x="3218473" y="2273816"/>
                  <a:pt x="3235206" y="2283090"/>
                  <a:pt x="3241963" y="2297874"/>
                </a:cubicBezTo>
                <a:cubicBezTo>
                  <a:pt x="3278085" y="2356754"/>
                  <a:pt x="3256428" y="2340178"/>
                  <a:pt x="3295402" y="2395846"/>
                </a:cubicBezTo>
                <a:cubicBezTo>
                  <a:pt x="3301210" y="2405174"/>
                  <a:pt x="3316317" y="2412870"/>
                  <a:pt x="3322122" y="2422566"/>
                </a:cubicBezTo>
                <a:cubicBezTo>
                  <a:pt x="3325632" y="2433685"/>
                  <a:pt x="3324089" y="2444453"/>
                  <a:pt x="3331028" y="2458191"/>
                </a:cubicBezTo>
                <a:cubicBezTo>
                  <a:pt x="3335419" y="2472792"/>
                  <a:pt x="3343401" y="2480468"/>
                  <a:pt x="3348841" y="2493818"/>
                </a:cubicBezTo>
                <a:cubicBezTo>
                  <a:pt x="3362353" y="2513401"/>
                  <a:pt x="3365587" y="2530870"/>
                  <a:pt x="3375561" y="2556163"/>
                </a:cubicBezTo>
                <a:cubicBezTo>
                  <a:pt x="3379542" y="2570090"/>
                  <a:pt x="3381025" y="2588288"/>
                  <a:pt x="3384467" y="2600695"/>
                </a:cubicBezTo>
                <a:cubicBezTo>
                  <a:pt x="3383569" y="2627017"/>
                  <a:pt x="3390110" y="2642440"/>
                  <a:pt x="3393373" y="2671947"/>
                </a:cubicBezTo>
                <a:cubicBezTo>
                  <a:pt x="3395701" y="2686333"/>
                  <a:pt x="3405270" y="2696672"/>
                  <a:pt x="3411186" y="2707573"/>
                </a:cubicBezTo>
                <a:cubicBezTo>
                  <a:pt x="3425869" y="2786470"/>
                  <a:pt x="3422231" y="2754212"/>
                  <a:pt x="3437906" y="2805545"/>
                </a:cubicBezTo>
                <a:cubicBezTo>
                  <a:pt x="3450601" y="2878131"/>
                  <a:pt x="3411038" y="2940707"/>
                  <a:pt x="3455719" y="3010394"/>
                </a:cubicBezTo>
                <a:cubicBezTo>
                  <a:pt x="3477494" y="3044388"/>
                  <a:pt x="3521398" y="2969758"/>
                  <a:pt x="3553690" y="2956955"/>
                </a:cubicBezTo>
                <a:cubicBezTo>
                  <a:pt x="3565210" y="2951896"/>
                  <a:pt x="3578913" y="2951497"/>
                  <a:pt x="3589316" y="2948049"/>
                </a:cubicBezTo>
                <a:cubicBezTo>
                  <a:pt x="3666147" y="2911340"/>
                  <a:pt x="3543524" y="2960540"/>
                  <a:pt x="3651662" y="2930235"/>
                </a:cubicBezTo>
                <a:cubicBezTo>
                  <a:pt x="3675250" y="2924496"/>
                  <a:pt x="3700949" y="2949486"/>
                  <a:pt x="3749633" y="2948049"/>
                </a:cubicBezTo>
                <a:cubicBezTo>
                  <a:pt x="3761167" y="2951424"/>
                  <a:pt x="3772332" y="2952779"/>
                  <a:pt x="3785259" y="2956955"/>
                </a:cubicBezTo>
                <a:cubicBezTo>
                  <a:pt x="3867687" y="2985966"/>
                  <a:pt x="3758805" y="2933420"/>
                  <a:pt x="3847605" y="2983674"/>
                </a:cubicBezTo>
                <a:cubicBezTo>
                  <a:pt x="3886834" y="3008692"/>
                  <a:pt x="3878783" y="3010182"/>
                  <a:pt x="3945576" y="3010394"/>
                </a:cubicBezTo>
                <a:cubicBezTo>
                  <a:pt x="4157395" y="2984097"/>
                  <a:pt x="4337663" y="2956467"/>
                  <a:pt x="4506685" y="3001488"/>
                </a:cubicBezTo>
                <a:cubicBezTo>
                  <a:pt x="4534115" y="2992457"/>
                  <a:pt x="4550157" y="2999518"/>
                  <a:pt x="4569030" y="2992581"/>
                </a:cubicBezTo>
                <a:cubicBezTo>
                  <a:pt x="4615180" y="2991879"/>
                  <a:pt x="4668060" y="2989066"/>
                  <a:pt x="4711534" y="2974768"/>
                </a:cubicBezTo>
                <a:cubicBezTo>
                  <a:pt x="4723661" y="2971547"/>
                  <a:pt x="4734860" y="2965614"/>
                  <a:pt x="4747161" y="2965862"/>
                </a:cubicBezTo>
                <a:cubicBezTo>
                  <a:pt x="4894681" y="2963733"/>
                  <a:pt x="5250788" y="2957534"/>
                  <a:pt x="5326083" y="2948049"/>
                </a:cubicBezTo>
                <a:cubicBezTo>
                  <a:pt x="5285107" y="2871035"/>
                  <a:pt x="5320648" y="2945540"/>
                  <a:pt x="5308269" y="2832264"/>
                </a:cubicBezTo>
                <a:cubicBezTo>
                  <a:pt x="5309548" y="2806746"/>
                  <a:pt x="5291242" y="2779179"/>
                  <a:pt x="5290456" y="2752106"/>
                </a:cubicBezTo>
                <a:cubicBezTo>
                  <a:pt x="5275700" y="2714833"/>
                  <a:pt x="5264814" y="2657513"/>
                  <a:pt x="5254830" y="2627415"/>
                </a:cubicBezTo>
                <a:cubicBezTo>
                  <a:pt x="5236595" y="2603325"/>
                  <a:pt x="5202220" y="2554593"/>
                  <a:pt x="5192485" y="2520537"/>
                </a:cubicBezTo>
                <a:cubicBezTo>
                  <a:pt x="5183838" y="2503181"/>
                  <a:pt x="5179814" y="2482775"/>
                  <a:pt x="5165766" y="2467098"/>
                </a:cubicBezTo>
                <a:cubicBezTo>
                  <a:pt x="5156720" y="2453915"/>
                  <a:pt x="5140544" y="2444405"/>
                  <a:pt x="5130140" y="2431472"/>
                </a:cubicBezTo>
                <a:cubicBezTo>
                  <a:pt x="5121522" y="2421479"/>
                  <a:pt x="5120798" y="2403774"/>
                  <a:pt x="5112327" y="2395846"/>
                </a:cubicBezTo>
                <a:cubicBezTo>
                  <a:pt x="5102094" y="2381494"/>
                  <a:pt x="5086716" y="2375609"/>
                  <a:pt x="5076701" y="2360220"/>
                </a:cubicBezTo>
                <a:cubicBezTo>
                  <a:pt x="5069326" y="2344149"/>
                  <a:pt x="5063677" y="2321480"/>
                  <a:pt x="5049981" y="2306781"/>
                </a:cubicBezTo>
                <a:cubicBezTo>
                  <a:pt x="5036170" y="2293020"/>
                  <a:pt x="5017159" y="2283649"/>
                  <a:pt x="5005449" y="2262249"/>
                </a:cubicBezTo>
                <a:cubicBezTo>
                  <a:pt x="4993842" y="2244504"/>
                  <a:pt x="4981858" y="2225622"/>
                  <a:pt x="4969823" y="2199903"/>
                </a:cubicBezTo>
                <a:cubicBezTo>
                  <a:pt x="4952963" y="2171557"/>
                  <a:pt x="4935384" y="2138017"/>
                  <a:pt x="4916384" y="2119745"/>
                </a:cubicBezTo>
                <a:cubicBezTo>
                  <a:pt x="4905511" y="2100250"/>
                  <a:pt x="4898346" y="2076394"/>
                  <a:pt x="4880758" y="2057400"/>
                </a:cubicBezTo>
                <a:cubicBezTo>
                  <a:pt x="4872168" y="2044437"/>
                  <a:pt x="4855993" y="2032990"/>
                  <a:pt x="4845132" y="2021773"/>
                </a:cubicBezTo>
                <a:cubicBezTo>
                  <a:pt x="4828286" y="1991337"/>
                  <a:pt x="4815435" y="1978177"/>
                  <a:pt x="4791693" y="1950522"/>
                </a:cubicBezTo>
                <a:cubicBezTo>
                  <a:pt x="4769632" y="1926250"/>
                  <a:pt x="4743996" y="1907412"/>
                  <a:pt x="4729347" y="1888176"/>
                </a:cubicBezTo>
                <a:cubicBezTo>
                  <a:pt x="4654044" y="1742030"/>
                  <a:pt x="4733623" y="1886124"/>
                  <a:pt x="4658095" y="1799111"/>
                </a:cubicBezTo>
                <a:cubicBezTo>
                  <a:pt x="4634811" y="1774316"/>
                  <a:pt x="4620882" y="1744008"/>
                  <a:pt x="4595750" y="1718952"/>
                </a:cubicBezTo>
                <a:cubicBezTo>
                  <a:pt x="4587174" y="1705825"/>
                  <a:pt x="4583012" y="1692521"/>
                  <a:pt x="4569030" y="1683327"/>
                </a:cubicBezTo>
                <a:cubicBezTo>
                  <a:pt x="4527603" y="1645081"/>
                  <a:pt x="4490267" y="1593330"/>
                  <a:pt x="4453246" y="1567542"/>
                </a:cubicBezTo>
                <a:cubicBezTo>
                  <a:pt x="4439555" y="1548899"/>
                  <a:pt x="4415885" y="1537738"/>
                  <a:pt x="4390901" y="1514103"/>
                </a:cubicBezTo>
                <a:cubicBezTo>
                  <a:pt x="4377770" y="1502048"/>
                  <a:pt x="4365886" y="1477671"/>
                  <a:pt x="4355274" y="1460664"/>
                </a:cubicBezTo>
                <a:cubicBezTo>
                  <a:pt x="4346640" y="1446287"/>
                  <a:pt x="4342073" y="1434202"/>
                  <a:pt x="4328555" y="1425039"/>
                </a:cubicBezTo>
                <a:cubicBezTo>
                  <a:pt x="4314643" y="1396498"/>
                  <a:pt x="4274740" y="1379855"/>
                  <a:pt x="4257303" y="1353786"/>
                </a:cubicBezTo>
                <a:cubicBezTo>
                  <a:pt x="4247500" y="1339742"/>
                  <a:pt x="4243388" y="1327186"/>
                  <a:pt x="4230584" y="1318161"/>
                </a:cubicBezTo>
                <a:cubicBezTo>
                  <a:pt x="4205618" y="1296200"/>
                  <a:pt x="4171906" y="1283178"/>
                  <a:pt x="4150425" y="1255815"/>
                </a:cubicBezTo>
                <a:cubicBezTo>
                  <a:pt x="4137852" y="1244217"/>
                  <a:pt x="4126304" y="1219791"/>
                  <a:pt x="4105893" y="1202376"/>
                </a:cubicBezTo>
                <a:cubicBezTo>
                  <a:pt x="4069266" y="1176525"/>
                  <a:pt x="4022991" y="1147355"/>
                  <a:pt x="3990108" y="1122218"/>
                </a:cubicBezTo>
                <a:cubicBezTo>
                  <a:pt x="3978747" y="1102318"/>
                  <a:pt x="3958906" y="1083486"/>
                  <a:pt x="3945576" y="1059872"/>
                </a:cubicBezTo>
                <a:cubicBezTo>
                  <a:pt x="3934728" y="1046752"/>
                  <a:pt x="3917723" y="1045287"/>
                  <a:pt x="3901044" y="1033152"/>
                </a:cubicBezTo>
                <a:cubicBezTo>
                  <a:pt x="3832955" y="988041"/>
                  <a:pt x="3881749" y="1008754"/>
                  <a:pt x="3820885" y="961901"/>
                </a:cubicBezTo>
                <a:cubicBezTo>
                  <a:pt x="3787138" y="944062"/>
                  <a:pt x="3763732" y="911341"/>
                  <a:pt x="3722913" y="881742"/>
                </a:cubicBezTo>
                <a:cubicBezTo>
                  <a:pt x="3666622" y="832639"/>
                  <a:pt x="3710547" y="860828"/>
                  <a:pt x="3660568" y="828303"/>
                </a:cubicBezTo>
                <a:cubicBezTo>
                  <a:pt x="3635324" y="808582"/>
                  <a:pt x="3600355" y="784693"/>
                  <a:pt x="3580410" y="765958"/>
                </a:cubicBezTo>
                <a:cubicBezTo>
                  <a:pt x="3564668" y="755105"/>
                  <a:pt x="3551907" y="746265"/>
                  <a:pt x="3535878" y="730332"/>
                </a:cubicBezTo>
                <a:cubicBezTo>
                  <a:pt x="3517449" y="714104"/>
                  <a:pt x="3493038" y="703755"/>
                  <a:pt x="3473532" y="685800"/>
                </a:cubicBezTo>
                <a:cubicBezTo>
                  <a:pt x="3436879" y="655644"/>
                  <a:pt x="3403335" y="625237"/>
                  <a:pt x="3366654" y="605641"/>
                </a:cubicBezTo>
                <a:cubicBezTo>
                  <a:pt x="3316746" y="578974"/>
                  <a:pt x="3292847" y="572100"/>
                  <a:pt x="3241963" y="543295"/>
                </a:cubicBezTo>
                <a:cubicBezTo>
                  <a:pt x="3223879" y="536695"/>
                  <a:pt x="3206189" y="524378"/>
                  <a:pt x="3188524" y="516576"/>
                </a:cubicBezTo>
                <a:cubicBezTo>
                  <a:pt x="3127574" y="494275"/>
                  <a:pt x="3139414" y="500626"/>
                  <a:pt x="3081646" y="472044"/>
                </a:cubicBezTo>
                <a:cubicBezTo>
                  <a:pt x="2953372" y="361783"/>
                  <a:pt x="3101232" y="497254"/>
                  <a:pt x="2965862" y="418605"/>
                </a:cubicBezTo>
                <a:cubicBezTo>
                  <a:pt x="2925723" y="401677"/>
                  <a:pt x="2895919" y="370545"/>
                  <a:pt x="2850078" y="365166"/>
                </a:cubicBezTo>
                <a:cubicBezTo>
                  <a:pt x="2794732" y="342799"/>
                  <a:pt x="2720340" y="326363"/>
                  <a:pt x="2654134" y="302820"/>
                </a:cubicBezTo>
                <a:cubicBezTo>
                  <a:pt x="2636259" y="297075"/>
                  <a:pt x="2600695" y="285007"/>
                  <a:pt x="2600695" y="285007"/>
                </a:cubicBezTo>
                <a:cubicBezTo>
                  <a:pt x="2566333" y="259266"/>
                  <a:pt x="2567202" y="256279"/>
                  <a:pt x="2529444" y="240474"/>
                </a:cubicBezTo>
                <a:cubicBezTo>
                  <a:pt x="2522147" y="235003"/>
                  <a:pt x="2511563" y="237046"/>
                  <a:pt x="2502724" y="231568"/>
                </a:cubicBezTo>
                <a:cubicBezTo>
                  <a:pt x="2469484" y="213380"/>
                  <a:pt x="2462909" y="201987"/>
                  <a:pt x="2431472" y="187035"/>
                </a:cubicBezTo>
                <a:cubicBezTo>
                  <a:pt x="2420416" y="178192"/>
                  <a:pt x="2401903" y="173436"/>
                  <a:pt x="2386940" y="160317"/>
                </a:cubicBezTo>
                <a:cubicBezTo>
                  <a:pt x="2376577" y="151913"/>
                  <a:pt x="2368928" y="150355"/>
                  <a:pt x="2360220" y="142503"/>
                </a:cubicBezTo>
                <a:cubicBezTo>
                  <a:pt x="2350487" y="132040"/>
                  <a:pt x="2342115" y="124926"/>
                  <a:pt x="2333501" y="115784"/>
                </a:cubicBezTo>
                <a:cubicBezTo>
                  <a:pt x="2320155" y="100472"/>
                  <a:pt x="2293543" y="98891"/>
                  <a:pt x="2280062" y="89064"/>
                </a:cubicBezTo>
                <a:cubicBezTo>
                  <a:pt x="2270665" y="85815"/>
                  <a:pt x="2264747" y="72501"/>
                  <a:pt x="2253342" y="71251"/>
                </a:cubicBezTo>
                <a:cubicBezTo>
                  <a:pt x="2234583" y="62554"/>
                  <a:pt x="2216961" y="57645"/>
                  <a:pt x="2190997" y="53439"/>
                </a:cubicBezTo>
                <a:cubicBezTo>
                  <a:pt x="2137804" y="32639"/>
                  <a:pt x="2066080" y="20739"/>
                  <a:pt x="2012867" y="26719"/>
                </a:cubicBezTo>
                <a:cubicBezTo>
                  <a:pt x="1966503" y="19068"/>
                  <a:pt x="1926308" y="17345"/>
                  <a:pt x="1879269" y="17812"/>
                </a:cubicBezTo>
                <a:cubicBezTo>
                  <a:pt x="1822744" y="12569"/>
                  <a:pt x="1813241" y="11009"/>
                  <a:pt x="1763485" y="0"/>
                </a:cubicBezTo>
                <a:cubicBezTo>
                  <a:pt x="1573989" y="18467"/>
                  <a:pt x="1395843" y="4118"/>
                  <a:pt x="1220189" y="8906"/>
                </a:cubicBezTo>
                <a:cubicBezTo>
                  <a:pt x="1120151" y="14191"/>
                  <a:pt x="1139029" y="20688"/>
                  <a:pt x="1059872" y="44532"/>
                </a:cubicBezTo>
                <a:cubicBezTo>
                  <a:pt x="1000160" y="57254"/>
                  <a:pt x="965029" y="57217"/>
                  <a:pt x="917368" y="80158"/>
                </a:cubicBezTo>
                <a:cubicBezTo>
                  <a:pt x="859433" y="93832"/>
                  <a:pt x="899688" y="93439"/>
                  <a:pt x="855023" y="106878"/>
                </a:cubicBezTo>
                <a:cubicBezTo>
                  <a:pt x="838987" y="107706"/>
                  <a:pt x="825594" y="112427"/>
                  <a:pt x="810490" y="115784"/>
                </a:cubicBezTo>
                <a:cubicBezTo>
                  <a:pt x="763402" y="128488"/>
                  <a:pt x="736436" y="134757"/>
                  <a:pt x="703612" y="151410"/>
                </a:cubicBezTo>
                <a:cubicBezTo>
                  <a:pt x="493706" y="193785"/>
                  <a:pt x="712780" y="151893"/>
                  <a:pt x="605641" y="178129"/>
                </a:cubicBezTo>
                <a:cubicBezTo>
                  <a:pt x="597900" y="187687"/>
                  <a:pt x="589413" y="199188"/>
                  <a:pt x="578922" y="204849"/>
                </a:cubicBezTo>
                <a:cubicBezTo>
                  <a:pt x="559610" y="214767"/>
                  <a:pt x="543837" y="215771"/>
                  <a:pt x="525483" y="222662"/>
                </a:cubicBezTo>
                <a:cubicBezTo>
                  <a:pt x="505418" y="230033"/>
                  <a:pt x="479973" y="244422"/>
                  <a:pt x="454230" y="249381"/>
                </a:cubicBezTo>
                <a:cubicBezTo>
                  <a:pt x="327295" y="302145"/>
                  <a:pt x="411222" y="272531"/>
                  <a:pt x="347352" y="293913"/>
                </a:cubicBezTo>
                <a:cubicBezTo>
                  <a:pt x="336237" y="302653"/>
                  <a:pt x="324341" y="312777"/>
                  <a:pt x="311727" y="320633"/>
                </a:cubicBezTo>
                <a:cubicBezTo>
                  <a:pt x="302257" y="326409"/>
                  <a:pt x="294519" y="327187"/>
                  <a:pt x="285007" y="329540"/>
                </a:cubicBezTo>
                <a:cubicBezTo>
                  <a:pt x="239016" y="347007"/>
                  <a:pt x="202854" y="356382"/>
                  <a:pt x="160316" y="391885"/>
                </a:cubicBezTo>
                <a:cubicBezTo>
                  <a:pt x="152570" y="398256"/>
                  <a:pt x="144560" y="404638"/>
                  <a:pt x="133597" y="409698"/>
                </a:cubicBezTo>
                <a:cubicBezTo>
                  <a:pt x="122952" y="413082"/>
                  <a:pt x="115373" y="415296"/>
                  <a:pt x="106878" y="418605"/>
                </a:cubicBezTo>
                <a:cubicBezTo>
                  <a:pt x="-13935" y="447706"/>
                  <a:pt x="59212" y="428021"/>
                  <a:pt x="0" y="445324"/>
                </a:cubicBezTo>
                <a:cubicBezTo>
                  <a:pt x="19274" y="444617"/>
                  <a:pt x="43084" y="449778"/>
                  <a:pt x="71251" y="445324"/>
                </a:cubicBezTo>
              </a:path>
              <a:path w="5326083" h="3017809" stroke="0" extrusionOk="0">
                <a:moveTo>
                  <a:pt x="44532" y="391885"/>
                </a:moveTo>
                <a:lnTo>
                  <a:pt x="44532" y="391885"/>
                </a:lnTo>
                <a:cubicBezTo>
                  <a:pt x="15028" y="838655"/>
                  <a:pt x="-50248" y="1352548"/>
                  <a:pt x="35625" y="1781298"/>
                </a:cubicBezTo>
                <a:cubicBezTo>
                  <a:pt x="40065" y="1803278"/>
                  <a:pt x="24750" y="1822827"/>
                  <a:pt x="26719" y="1843644"/>
                </a:cubicBezTo>
                <a:cubicBezTo>
                  <a:pt x="11523" y="1910572"/>
                  <a:pt x="20622" y="1959280"/>
                  <a:pt x="17812" y="2012867"/>
                </a:cubicBezTo>
                <a:cubicBezTo>
                  <a:pt x="5170" y="2051938"/>
                  <a:pt x="15504" y="2103667"/>
                  <a:pt x="8906" y="2146464"/>
                </a:cubicBezTo>
                <a:cubicBezTo>
                  <a:pt x="15368" y="2159642"/>
                  <a:pt x="24612" y="2240244"/>
                  <a:pt x="44532" y="2271155"/>
                </a:cubicBezTo>
                <a:cubicBezTo>
                  <a:pt x="50518" y="2277693"/>
                  <a:pt x="60518" y="2278813"/>
                  <a:pt x="71251" y="2280062"/>
                </a:cubicBezTo>
                <a:cubicBezTo>
                  <a:pt x="130107" y="2209782"/>
                  <a:pt x="177979" y="2169342"/>
                  <a:pt x="249381" y="2084119"/>
                </a:cubicBezTo>
                <a:cubicBezTo>
                  <a:pt x="271614" y="2058594"/>
                  <a:pt x="311727" y="2003961"/>
                  <a:pt x="311727" y="2003961"/>
                </a:cubicBezTo>
                <a:cubicBezTo>
                  <a:pt x="313954" y="1988997"/>
                  <a:pt x="316652" y="1974908"/>
                  <a:pt x="320633" y="1959428"/>
                </a:cubicBezTo>
                <a:cubicBezTo>
                  <a:pt x="331370" y="1939613"/>
                  <a:pt x="345330" y="1923603"/>
                  <a:pt x="356259" y="1897083"/>
                </a:cubicBezTo>
                <a:cubicBezTo>
                  <a:pt x="362840" y="1885771"/>
                  <a:pt x="369085" y="1874792"/>
                  <a:pt x="374072" y="1861457"/>
                </a:cubicBezTo>
                <a:cubicBezTo>
                  <a:pt x="388078" y="1838216"/>
                  <a:pt x="400320" y="1814282"/>
                  <a:pt x="409698" y="1799111"/>
                </a:cubicBezTo>
                <a:cubicBezTo>
                  <a:pt x="412406" y="1790959"/>
                  <a:pt x="414140" y="1780604"/>
                  <a:pt x="418605" y="1772391"/>
                </a:cubicBezTo>
                <a:cubicBezTo>
                  <a:pt x="421826" y="1762706"/>
                  <a:pt x="429413" y="1752033"/>
                  <a:pt x="436418" y="1745672"/>
                </a:cubicBezTo>
                <a:cubicBezTo>
                  <a:pt x="445789" y="1728340"/>
                  <a:pt x="453537" y="1717710"/>
                  <a:pt x="463137" y="1701140"/>
                </a:cubicBezTo>
                <a:cubicBezTo>
                  <a:pt x="466294" y="1694606"/>
                  <a:pt x="468571" y="1683465"/>
                  <a:pt x="472044" y="1674420"/>
                </a:cubicBezTo>
                <a:cubicBezTo>
                  <a:pt x="487866" y="1655202"/>
                  <a:pt x="509424" y="1619940"/>
                  <a:pt x="525483" y="1594262"/>
                </a:cubicBezTo>
                <a:cubicBezTo>
                  <a:pt x="530894" y="1586190"/>
                  <a:pt x="536807" y="1577207"/>
                  <a:pt x="543295" y="1567542"/>
                </a:cubicBezTo>
                <a:cubicBezTo>
                  <a:pt x="553690" y="1552678"/>
                  <a:pt x="555464" y="1532173"/>
                  <a:pt x="570015" y="1514103"/>
                </a:cubicBezTo>
                <a:cubicBezTo>
                  <a:pt x="633563" y="1414132"/>
                  <a:pt x="603114" y="1477583"/>
                  <a:pt x="676893" y="1398319"/>
                </a:cubicBezTo>
                <a:cubicBezTo>
                  <a:pt x="691369" y="1387946"/>
                  <a:pt x="692620" y="1369463"/>
                  <a:pt x="703612" y="1353786"/>
                </a:cubicBezTo>
                <a:cubicBezTo>
                  <a:pt x="710931" y="1344189"/>
                  <a:pt x="721584" y="1335791"/>
                  <a:pt x="730332" y="1327067"/>
                </a:cubicBezTo>
                <a:cubicBezTo>
                  <a:pt x="754282" y="1305703"/>
                  <a:pt x="765808" y="1276484"/>
                  <a:pt x="783771" y="1255815"/>
                </a:cubicBezTo>
                <a:cubicBezTo>
                  <a:pt x="795413" y="1245663"/>
                  <a:pt x="802518" y="1232992"/>
                  <a:pt x="810490" y="1220189"/>
                </a:cubicBezTo>
                <a:cubicBezTo>
                  <a:pt x="819066" y="1206374"/>
                  <a:pt x="826615" y="1188065"/>
                  <a:pt x="837210" y="1175657"/>
                </a:cubicBezTo>
                <a:cubicBezTo>
                  <a:pt x="862315" y="1144033"/>
                  <a:pt x="880050" y="1119670"/>
                  <a:pt x="899555" y="1095498"/>
                </a:cubicBezTo>
                <a:cubicBezTo>
                  <a:pt x="907199" y="1078978"/>
                  <a:pt x="928557" y="1064164"/>
                  <a:pt x="935181" y="1050966"/>
                </a:cubicBezTo>
                <a:cubicBezTo>
                  <a:pt x="957724" y="961222"/>
                  <a:pt x="909481" y="1125007"/>
                  <a:pt x="1059872" y="890649"/>
                </a:cubicBezTo>
                <a:cubicBezTo>
                  <a:pt x="1071557" y="878221"/>
                  <a:pt x="1074947" y="869816"/>
                  <a:pt x="1086591" y="855023"/>
                </a:cubicBezTo>
                <a:cubicBezTo>
                  <a:pt x="1122125" y="823924"/>
                  <a:pt x="1117758" y="833052"/>
                  <a:pt x="1148937" y="810490"/>
                </a:cubicBezTo>
                <a:cubicBezTo>
                  <a:pt x="1159940" y="802469"/>
                  <a:pt x="1167043" y="792786"/>
                  <a:pt x="1175656" y="783771"/>
                </a:cubicBezTo>
                <a:cubicBezTo>
                  <a:pt x="1189233" y="778709"/>
                  <a:pt x="1200879" y="775008"/>
                  <a:pt x="1211283" y="765958"/>
                </a:cubicBezTo>
                <a:cubicBezTo>
                  <a:pt x="1245183" y="749741"/>
                  <a:pt x="1268643" y="721415"/>
                  <a:pt x="1300347" y="703612"/>
                </a:cubicBezTo>
                <a:cubicBezTo>
                  <a:pt x="1315940" y="695641"/>
                  <a:pt x="1355613" y="686398"/>
                  <a:pt x="1371600" y="676893"/>
                </a:cubicBezTo>
                <a:cubicBezTo>
                  <a:pt x="1422781" y="657175"/>
                  <a:pt x="1417148" y="657702"/>
                  <a:pt x="1469571" y="632361"/>
                </a:cubicBezTo>
                <a:cubicBezTo>
                  <a:pt x="1513116" y="644485"/>
                  <a:pt x="1571328" y="652547"/>
                  <a:pt x="1620981" y="659080"/>
                </a:cubicBezTo>
                <a:cubicBezTo>
                  <a:pt x="1634692" y="660472"/>
                  <a:pt x="1651202" y="670567"/>
                  <a:pt x="1665513" y="676893"/>
                </a:cubicBezTo>
                <a:cubicBezTo>
                  <a:pt x="1712461" y="698055"/>
                  <a:pt x="1687556" y="678369"/>
                  <a:pt x="1736766" y="712519"/>
                </a:cubicBezTo>
                <a:cubicBezTo>
                  <a:pt x="1745711" y="721999"/>
                  <a:pt x="1761791" y="725165"/>
                  <a:pt x="1772391" y="739239"/>
                </a:cubicBezTo>
                <a:cubicBezTo>
                  <a:pt x="1780203" y="744356"/>
                  <a:pt x="1783058" y="757141"/>
                  <a:pt x="1790205" y="765958"/>
                </a:cubicBezTo>
                <a:cubicBezTo>
                  <a:pt x="1797107" y="773579"/>
                  <a:pt x="1809524" y="775637"/>
                  <a:pt x="1816924" y="783771"/>
                </a:cubicBezTo>
                <a:cubicBezTo>
                  <a:pt x="1827797" y="790893"/>
                  <a:pt x="1834146" y="802887"/>
                  <a:pt x="1843644" y="810490"/>
                </a:cubicBezTo>
                <a:cubicBezTo>
                  <a:pt x="1858051" y="818714"/>
                  <a:pt x="1874597" y="825810"/>
                  <a:pt x="1888176" y="837210"/>
                </a:cubicBezTo>
                <a:cubicBezTo>
                  <a:pt x="1909376" y="857095"/>
                  <a:pt x="1927622" y="872262"/>
                  <a:pt x="1950522" y="890649"/>
                </a:cubicBezTo>
                <a:cubicBezTo>
                  <a:pt x="1966426" y="903171"/>
                  <a:pt x="2034259" y="953719"/>
                  <a:pt x="2057400" y="970807"/>
                </a:cubicBezTo>
                <a:cubicBezTo>
                  <a:pt x="2073507" y="1002092"/>
                  <a:pt x="2105042" y="1023975"/>
                  <a:pt x="2128651" y="1059872"/>
                </a:cubicBezTo>
                <a:cubicBezTo>
                  <a:pt x="2137497" y="1071665"/>
                  <a:pt x="2147675" y="1083647"/>
                  <a:pt x="2155371" y="1095498"/>
                </a:cubicBezTo>
                <a:cubicBezTo>
                  <a:pt x="2160975" y="1107448"/>
                  <a:pt x="2172255" y="1127321"/>
                  <a:pt x="2182090" y="1140030"/>
                </a:cubicBezTo>
                <a:cubicBezTo>
                  <a:pt x="2192055" y="1156735"/>
                  <a:pt x="2215331" y="1169381"/>
                  <a:pt x="2235529" y="1184563"/>
                </a:cubicBezTo>
                <a:cubicBezTo>
                  <a:pt x="2244920" y="1194880"/>
                  <a:pt x="2251155" y="1211006"/>
                  <a:pt x="2262249" y="1229095"/>
                </a:cubicBezTo>
                <a:cubicBezTo>
                  <a:pt x="2314537" y="1297698"/>
                  <a:pt x="2293423" y="1241849"/>
                  <a:pt x="2360220" y="1291441"/>
                </a:cubicBezTo>
                <a:cubicBezTo>
                  <a:pt x="2496948" y="1419263"/>
                  <a:pt x="2357878" y="1318161"/>
                  <a:pt x="2458191" y="1389412"/>
                </a:cubicBezTo>
                <a:cubicBezTo>
                  <a:pt x="2468684" y="1400533"/>
                  <a:pt x="2488544" y="1411038"/>
                  <a:pt x="2502724" y="1425039"/>
                </a:cubicBezTo>
                <a:cubicBezTo>
                  <a:pt x="2559670" y="1458463"/>
                  <a:pt x="2606324" y="1509598"/>
                  <a:pt x="2636322" y="1576449"/>
                </a:cubicBezTo>
                <a:cubicBezTo>
                  <a:pt x="2649823" y="1590147"/>
                  <a:pt x="2659254" y="1606906"/>
                  <a:pt x="2671947" y="1620981"/>
                </a:cubicBezTo>
                <a:cubicBezTo>
                  <a:pt x="2724975" y="1651654"/>
                  <a:pt x="2749864" y="1712607"/>
                  <a:pt x="2823358" y="1772391"/>
                </a:cubicBezTo>
                <a:cubicBezTo>
                  <a:pt x="2841582" y="1804794"/>
                  <a:pt x="2876965" y="1837213"/>
                  <a:pt x="2912423" y="1861457"/>
                </a:cubicBezTo>
                <a:cubicBezTo>
                  <a:pt x="2933084" y="1879817"/>
                  <a:pt x="2949642" y="1903308"/>
                  <a:pt x="2965862" y="1923802"/>
                </a:cubicBezTo>
                <a:cubicBezTo>
                  <a:pt x="2984441" y="1945015"/>
                  <a:pt x="3001407" y="1947881"/>
                  <a:pt x="3019301" y="1968334"/>
                </a:cubicBezTo>
                <a:cubicBezTo>
                  <a:pt x="3044145" y="1984521"/>
                  <a:pt x="3062198" y="2034111"/>
                  <a:pt x="3081646" y="2066306"/>
                </a:cubicBezTo>
                <a:cubicBezTo>
                  <a:pt x="3091420" y="2081320"/>
                  <a:pt x="3102027" y="2092313"/>
                  <a:pt x="3117272" y="2110839"/>
                </a:cubicBezTo>
                <a:cubicBezTo>
                  <a:pt x="3129485" y="2125206"/>
                  <a:pt x="3130259" y="2142192"/>
                  <a:pt x="3143991" y="2155371"/>
                </a:cubicBezTo>
                <a:cubicBezTo>
                  <a:pt x="3156723" y="2171582"/>
                  <a:pt x="3163788" y="2192771"/>
                  <a:pt x="3179618" y="2208810"/>
                </a:cubicBezTo>
                <a:cubicBezTo>
                  <a:pt x="3188496" y="2223505"/>
                  <a:pt x="3195444" y="2239134"/>
                  <a:pt x="3206337" y="2253342"/>
                </a:cubicBezTo>
                <a:cubicBezTo>
                  <a:pt x="3215739" y="2268210"/>
                  <a:pt x="3226405" y="2281836"/>
                  <a:pt x="3241963" y="2297874"/>
                </a:cubicBezTo>
                <a:cubicBezTo>
                  <a:pt x="3277268" y="2363435"/>
                  <a:pt x="3257526" y="2348282"/>
                  <a:pt x="3295402" y="2395846"/>
                </a:cubicBezTo>
                <a:cubicBezTo>
                  <a:pt x="3302684" y="2405816"/>
                  <a:pt x="3316052" y="2414635"/>
                  <a:pt x="3322122" y="2422566"/>
                </a:cubicBezTo>
                <a:cubicBezTo>
                  <a:pt x="3322897" y="2436315"/>
                  <a:pt x="3327576" y="2446777"/>
                  <a:pt x="3331028" y="2458191"/>
                </a:cubicBezTo>
                <a:cubicBezTo>
                  <a:pt x="3335300" y="2472589"/>
                  <a:pt x="3342880" y="2480853"/>
                  <a:pt x="3348841" y="2493818"/>
                </a:cubicBezTo>
                <a:cubicBezTo>
                  <a:pt x="3360973" y="2515423"/>
                  <a:pt x="3369816" y="2536531"/>
                  <a:pt x="3375561" y="2556163"/>
                </a:cubicBezTo>
                <a:cubicBezTo>
                  <a:pt x="3376265" y="2569645"/>
                  <a:pt x="3382217" y="2585390"/>
                  <a:pt x="3384467" y="2600695"/>
                </a:cubicBezTo>
                <a:cubicBezTo>
                  <a:pt x="3382379" y="2625715"/>
                  <a:pt x="3388180" y="2650039"/>
                  <a:pt x="3393373" y="2671947"/>
                </a:cubicBezTo>
                <a:cubicBezTo>
                  <a:pt x="3395666" y="2687932"/>
                  <a:pt x="3403657" y="2695812"/>
                  <a:pt x="3411186" y="2707573"/>
                </a:cubicBezTo>
                <a:cubicBezTo>
                  <a:pt x="3432078" y="2789320"/>
                  <a:pt x="3419443" y="2757095"/>
                  <a:pt x="3437906" y="2805545"/>
                </a:cubicBezTo>
                <a:cubicBezTo>
                  <a:pt x="3449656" y="2893512"/>
                  <a:pt x="3416237" y="2955869"/>
                  <a:pt x="3455719" y="3010394"/>
                </a:cubicBezTo>
                <a:cubicBezTo>
                  <a:pt x="3472687" y="3046398"/>
                  <a:pt x="3522936" y="2969184"/>
                  <a:pt x="3553690" y="2956955"/>
                </a:cubicBezTo>
                <a:cubicBezTo>
                  <a:pt x="3564745" y="2954351"/>
                  <a:pt x="3575159" y="2949924"/>
                  <a:pt x="3589316" y="2948049"/>
                </a:cubicBezTo>
                <a:cubicBezTo>
                  <a:pt x="3683129" y="2906353"/>
                  <a:pt x="3533623" y="2950915"/>
                  <a:pt x="3651662" y="2930235"/>
                </a:cubicBezTo>
                <a:cubicBezTo>
                  <a:pt x="3686266" y="2925920"/>
                  <a:pt x="3711940" y="2943193"/>
                  <a:pt x="3749633" y="2948049"/>
                </a:cubicBezTo>
                <a:cubicBezTo>
                  <a:pt x="3759731" y="2947668"/>
                  <a:pt x="3772751" y="2955201"/>
                  <a:pt x="3785259" y="2956955"/>
                </a:cubicBezTo>
                <a:cubicBezTo>
                  <a:pt x="3890325" y="3017840"/>
                  <a:pt x="3742802" y="2958436"/>
                  <a:pt x="3847605" y="2983674"/>
                </a:cubicBezTo>
                <a:cubicBezTo>
                  <a:pt x="3887535" y="3012127"/>
                  <a:pt x="3878697" y="3010457"/>
                  <a:pt x="3945576" y="3010394"/>
                </a:cubicBezTo>
                <a:cubicBezTo>
                  <a:pt x="4129575" y="3023033"/>
                  <a:pt x="4306087" y="3001234"/>
                  <a:pt x="4506685" y="3001488"/>
                </a:cubicBezTo>
                <a:cubicBezTo>
                  <a:pt x="4530422" y="2993953"/>
                  <a:pt x="4545017" y="2998999"/>
                  <a:pt x="4569030" y="2992581"/>
                </a:cubicBezTo>
                <a:cubicBezTo>
                  <a:pt x="4602278" y="2987944"/>
                  <a:pt x="4677341" y="2989526"/>
                  <a:pt x="4711534" y="2974768"/>
                </a:cubicBezTo>
                <a:cubicBezTo>
                  <a:pt x="4724216" y="2973749"/>
                  <a:pt x="4734064" y="2968643"/>
                  <a:pt x="4747161" y="2965862"/>
                </a:cubicBezTo>
                <a:cubicBezTo>
                  <a:pt x="4891150" y="2955454"/>
                  <a:pt x="5270213" y="2955317"/>
                  <a:pt x="5326083" y="2948049"/>
                </a:cubicBezTo>
                <a:cubicBezTo>
                  <a:pt x="5300003" y="2894588"/>
                  <a:pt x="5329481" y="2959127"/>
                  <a:pt x="5308269" y="2832264"/>
                </a:cubicBezTo>
                <a:cubicBezTo>
                  <a:pt x="5301530" y="2803866"/>
                  <a:pt x="5296316" y="2775802"/>
                  <a:pt x="5290456" y="2752106"/>
                </a:cubicBezTo>
                <a:cubicBezTo>
                  <a:pt x="5281969" y="2713636"/>
                  <a:pt x="5278576" y="2664859"/>
                  <a:pt x="5254830" y="2627415"/>
                </a:cubicBezTo>
                <a:cubicBezTo>
                  <a:pt x="5234071" y="2583568"/>
                  <a:pt x="5210892" y="2556525"/>
                  <a:pt x="5192485" y="2520537"/>
                </a:cubicBezTo>
                <a:cubicBezTo>
                  <a:pt x="5184009" y="2503213"/>
                  <a:pt x="5174047" y="2478392"/>
                  <a:pt x="5165766" y="2467098"/>
                </a:cubicBezTo>
                <a:cubicBezTo>
                  <a:pt x="5152949" y="2457156"/>
                  <a:pt x="5143650" y="2443673"/>
                  <a:pt x="5130140" y="2431472"/>
                </a:cubicBezTo>
                <a:cubicBezTo>
                  <a:pt x="5119626" y="2423257"/>
                  <a:pt x="5121662" y="2408387"/>
                  <a:pt x="5112327" y="2395846"/>
                </a:cubicBezTo>
                <a:cubicBezTo>
                  <a:pt x="5102779" y="2384074"/>
                  <a:pt x="5087112" y="2377062"/>
                  <a:pt x="5076701" y="2360220"/>
                </a:cubicBezTo>
                <a:cubicBezTo>
                  <a:pt x="5061686" y="2341525"/>
                  <a:pt x="5057321" y="2320054"/>
                  <a:pt x="5049981" y="2306781"/>
                </a:cubicBezTo>
                <a:cubicBezTo>
                  <a:pt x="5037244" y="2288741"/>
                  <a:pt x="5016450" y="2274996"/>
                  <a:pt x="5005449" y="2262249"/>
                </a:cubicBezTo>
                <a:cubicBezTo>
                  <a:pt x="4988308" y="2240478"/>
                  <a:pt x="4977491" y="2216631"/>
                  <a:pt x="4969823" y="2199903"/>
                </a:cubicBezTo>
                <a:cubicBezTo>
                  <a:pt x="4944188" y="2176263"/>
                  <a:pt x="4932266" y="2152020"/>
                  <a:pt x="4916384" y="2119745"/>
                </a:cubicBezTo>
                <a:cubicBezTo>
                  <a:pt x="4905423" y="2101638"/>
                  <a:pt x="4894061" y="2081736"/>
                  <a:pt x="4880758" y="2057400"/>
                </a:cubicBezTo>
                <a:cubicBezTo>
                  <a:pt x="4866892" y="2045345"/>
                  <a:pt x="4854867" y="2034005"/>
                  <a:pt x="4845132" y="2021773"/>
                </a:cubicBezTo>
                <a:cubicBezTo>
                  <a:pt x="4826826" y="1993329"/>
                  <a:pt x="4811284" y="1968188"/>
                  <a:pt x="4791693" y="1950522"/>
                </a:cubicBezTo>
                <a:cubicBezTo>
                  <a:pt x="4769690" y="1930276"/>
                  <a:pt x="4744912" y="1912619"/>
                  <a:pt x="4729347" y="1888176"/>
                </a:cubicBezTo>
                <a:cubicBezTo>
                  <a:pt x="4650210" y="1766430"/>
                  <a:pt x="4722242" y="1900571"/>
                  <a:pt x="4658095" y="1799111"/>
                </a:cubicBezTo>
                <a:cubicBezTo>
                  <a:pt x="4641767" y="1766059"/>
                  <a:pt x="4613240" y="1744912"/>
                  <a:pt x="4595750" y="1718952"/>
                </a:cubicBezTo>
                <a:cubicBezTo>
                  <a:pt x="4586868" y="1706431"/>
                  <a:pt x="4581782" y="1694684"/>
                  <a:pt x="4569030" y="1683327"/>
                </a:cubicBezTo>
                <a:cubicBezTo>
                  <a:pt x="4527248" y="1646921"/>
                  <a:pt x="4499613" y="1595060"/>
                  <a:pt x="4453246" y="1567542"/>
                </a:cubicBezTo>
                <a:cubicBezTo>
                  <a:pt x="4436862" y="1553504"/>
                  <a:pt x="4413434" y="1531336"/>
                  <a:pt x="4390901" y="1514103"/>
                </a:cubicBezTo>
                <a:cubicBezTo>
                  <a:pt x="4375876" y="1497723"/>
                  <a:pt x="4364879" y="1480504"/>
                  <a:pt x="4355274" y="1460664"/>
                </a:cubicBezTo>
                <a:cubicBezTo>
                  <a:pt x="4350360" y="1448958"/>
                  <a:pt x="4337373" y="1436496"/>
                  <a:pt x="4328555" y="1425039"/>
                </a:cubicBezTo>
                <a:cubicBezTo>
                  <a:pt x="4306758" y="1399744"/>
                  <a:pt x="4278106" y="1386049"/>
                  <a:pt x="4257303" y="1353786"/>
                </a:cubicBezTo>
                <a:cubicBezTo>
                  <a:pt x="4244935" y="1339571"/>
                  <a:pt x="4242629" y="1329177"/>
                  <a:pt x="4230584" y="1318161"/>
                </a:cubicBezTo>
                <a:cubicBezTo>
                  <a:pt x="4206977" y="1296956"/>
                  <a:pt x="4171628" y="1280678"/>
                  <a:pt x="4150425" y="1255815"/>
                </a:cubicBezTo>
                <a:cubicBezTo>
                  <a:pt x="4134687" y="1231631"/>
                  <a:pt x="4122268" y="1218087"/>
                  <a:pt x="4105893" y="1202376"/>
                </a:cubicBezTo>
                <a:cubicBezTo>
                  <a:pt x="4069237" y="1178747"/>
                  <a:pt x="4020827" y="1152417"/>
                  <a:pt x="3990108" y="1122218"/>
                </a:cubicBezTo>
                <a:cubicBezTo>
                  <a:pt x="3977353" y="1105924"/>
                  <a:pt x="3963948" y="1083158"/>
                  <a:pt x="3945576" y="1059872"/>
                </a:cubicBezTo>
                <a:cubicBezTo>
                  <a:pt x="3933330" y="1046618"/>
                  <a:pt x="3919933" y="1041981"/>
                  <a:pt x="3901044" y="1033152"/>
                </a:cubicBezTo>
                <a:cubicBezTo>
                  <a:pt x="3827632" y="985471"/>
                  <a:pt x="3886763" y="1007376"/>
                  <a:pt x="3820885" y="961901"/>
                </a:cubicBezTo>
                <a:cubicBezTo>
                  <a:pt x="3792520" y="931642"/>
                  <a:pt x="3746875" y="901366"/>
                  <a:pt x="3722913" y="881742"/>
                </a:cubicBezTo>
                <a:cubicBezTo>
                  <a:pt x="3659041" y="814969"/>
                  <a:pt x="3726700" y="874625"/>
                  <a:pt x="3660568" y="828303"/>
                </a:cubicBezTo>
                <a:cubicBezTo>
                  <a:pt x="3633487" y="808718"/>
                  <a:pt x="3614393" y="783324"/>
                  <a:pt x="3580410" y="765958"/>
                </a:cubicBezTo>
                <a:cubicBezTo>
                  <a:pt x="3564154" y="750849"/>
                  <a:pt x="3551328" y="743045"/>
                  <a:pt x="3535878" y="730332"/>
                </a:cubicBezTo>
                <a:cubicBezTo>
                  <a:pt x="3518490" y="717585"/>
                  <a:pt x="3498279" y="700197"/>
                  <a:pt x="3473532" y="685800"/>
                </a:cubicBezTo>
                <a:cubicBezTo>
                  <a:pt x="3439075" y="658237"/>
                  <a:pt x="3414073" y="626593"/>
                  <a:pt x="3366654" y="605641"/>
                </a:cubicBezTo>
                <a:cubicBezTo>
                  <a:pt x="3321143" y="592511"/>
                  <a:pt x="3280510" y="567049"/>
                  <a:pt x="3241963" y="543295"/>
                </a:cubicBezTo>
                <a:cubicBezTo>
                  <a:pt x="3225632" y="537460"/>
                  <a:pt x="3208262" y="520625"/>
                  <a:pt x="3188524" y="516576"/>
                </a:cubicBezTo>
                <a:cubicBezTo>
                  <a:pt x="3125426" y="496662"/>
                  <a:pt x="3141815" y="503094"/>
                  <a:pt x="3081646" y="472044"/>
                </a:cubicBezTo>
                <a:cubicBezTo>
                  <a:pt x="2925697" y="364734"/>
                  <a:pt x="3113725" y="455928"/>
                  <a:pt x="2965862" y="418605"/>
                </a:cubicBezTo>
                <a:cubicBezTo>
                  <a:pt x="2918139" y="403640"/>
                  <a:pt x="2884437" y="382048"/>
                  <a:pt x="2850078" y="365166"/>
                </a:cubicBezTo>
                <a:cubicBezTo>
                  <a:pt x="2796956" y="347824"/>
                  <a:pt x="2727542" y="315553"/>
                  <a:pt x="2654134" y="302820"/>
                </a:cubicBezTo>
                <a:cubicBezTo>
                  <a:pt x="2636259" y="297075"/>
                  <a:pt x="2600695" y="285007"/>
                  <a:pt x="2600695" y="285007"/>
                </a:cubicBezTo>
                <a:cubicBezTo>
                  <a:pt x="2566277" y="259352"/>
                  <a:pt x="2567151" y="256676"/>
                  <a:pt x="2529444" y="240474"/>
                </a:cubicBezTo>
                <a:cubicBezTo>
                  <a:pt x="2520384" y="236493"/>
                  <a:pt x="2511939" y="234535"/>
                  <a:pt x="2502724" y="231568"/>
                </a:cubicBezTo>
                <a:cubicBezTo>
                  <a:pt x="2473468" y="214724"/>
                  <a:pt x="2460819" y="204916"/>
                  <a:pt x="2431472" y="187035"/>
                </a:cubicBezTo>
                <a:cubicBezTo>
                  <a:pt x="2418306" y="179088"/>
                  <a:pt x="2401319" y="171191"/>
                  <a:pt x="2386940" y="160317"/>
                </a:cubicBezTo>
                <a:cubicBezTo>
                  <a:pt x="2377305" y="157604"/>
                  <a:pt x="2367397" y="151591"/>
                  <a:pt x="2360220" y="142503"/>
                </a:cubicBezTo>
                <a:cubicBezTo>
                  <a:pt x="2349288" y="135158"/>
                  <a:pt x="2347555" y="123728"/>
                  <a:pt x="2333501" y="115784"/>
                </a:cubicBezTo>
                <a:cubicBezTo>
                  <a:pt x="2314577" y="107864"/>
                  <a:pt x="2295557" y="102543"/>
                  <a:pt x="2280062" y="89064"/>
                </a:cubicBezTo>
                <a:cubicBezTo>
                  <a:pt x="2269522" y="82856"/>
                  <a:pt x="2264262" y="72422"/>
                  <a:pt x="2253342" y="71251"/>
                </a:cubicBezTo>
                <a:cubicBezTo>
                  <a:pt x="2234156" y="59637"/>
                  <a:pt x="2213185" y="61651"/>
                  <a:pt x="2190997" y="53439"/>
                </a:cubicBezTo>
                <a:cubicBezTo>
                  <a:pt x="2115545" y="44726"/>
                  <a:pt x="2058754" y="31437"/>
                  <a:pt x="2012867" y="26719"/>
                </a:cubicBezTo>
                <a:cubicBezTo>
                  <a:pt x="1966527" y="30859"/>
                  <a:pt x="1918173" y="10132"/>
                  <a:pt x="1879269" y="17812"/>
                </a:cubicBezTo>
                <a:cubicBezTo>
                  <a:pt x="1823341" y="12683"/>
                  <a:pt x="1812952" y="9135"/>
                  <a:pt x="1763485" y="0"/>
                </a:cubicBezTo>
                <a:cubicBezTo>
                  <a:pt x="1615208" y="2099"/>
                  <a:pt x="1426796" y="37277"/>
                  <a:pt x="1220189" y="8906"/>
                </a:cubicBezTo>
                <a:cubicBezTo>
                  <a:pt x="1111945" y="18296"/>
                  <a:pt x="1131946" y="22870"/>
                  <a:pt x="1059872" y="44532"/>
                </a:cubicBezTo>
                <a:cubicBezTo>
                  <a:pt x="1006125" y="60066"/>
                  <a:pt x="969914" y="64572"/>
                  <a:pt x="917368" y="80158"/>
                </a:cubicBezTo>
                <a:cubicBezTo>
                  <a:pt x="857042" y="97317"/>
                  <a:pt x="907273" y="91735"/>
                  <a:pt x="855023" y="106878"/>
                </a:cubicBezTo>
                <a:cubicBezTo>
                  <a:pt x="838726" y="108875"/>
                  <a:pt x="822049" y="110289"/>
                  <a:pt x="810490" y="115784"/>
                </a:cubicBezTo>
                <a:cubicBezTo>
                  <a:pt x="782577" y="131678"/>
                  <a:pt x="739605" y="147092"/>
                  <a:pt x="703612" y="151410"/>
                </a:cubicBezTo>
                <a:cubicBezTo>
                  <a:pt x="517292" y="186828"/>
                  <a:pt x="693967" y="158579"/>
                  <a:pt x="605641" y="178129"/>
                </a:cubicBezTo>
                <a:cubicBezTo>
                  <a:pt x="595958" y="190443"/>
                  <a:pt x="589191" y="195241"/>
                  <a:pt x="578922" y="204849"/>
                </a:cubicBezTo>
                <a:cubicBezTo>
                  <a:pt x="558668" y="216446"/>
                  <a:pt x="540280" y="218778"/>
                  <a:pt x="525483" y="222662"/>
                </a:cubicBezTo>
                <a:cubicBezTo>
                  <a:pt x="502233" y="230948"/>
                  <a:pt x="478865" y="237194"/>
                  <a:pt x="454230" y="249381"/>
                </a:cubicBezTo>
                <a:cubicBezTo>
                  <a:pt x="322804" y="296313"/>
                  <a:pt x="414264" y="262773"/>
                  <a:pt x="347352" y="293913"/>
                </a:cubicBezTo>
                <a:cubicBezTo>
                  <a:pt x="333478" y="302366"/>
                  <a:pt x="326027" y="313214"/>
                  <a:pt x="311727" y="320633"/>
                </a:cubicBezTo>
                <a:cubicBezTo>
                  <a:pt x="302196" y="324948"/>
                  <a:pt x="295891" y="325382"/>
                  <a:pt x="285007" y="329540"/>
                </a:cubicBezTo>
                <a:cubicBezTo>
                  <a:pt x="237994" y="343865"/>
                  <a:pt x="197643" y="353718"/>
                  <a:pt x="160316" y="391885"/>
                </a:cubicBezTo>
                <a:cubicBezTo>
                  <a:pt x="152236" y="398184"/>
                  <a:pt x="142707" y="406771"/>
                  <a:pt x="133597" y="409698"/>
                </a:cubicBezTo>
                <a:cubicBezTo>
                  <a:pt x="124641" y="414807"/>
                  <a:pt x="118046" y="415067"/>
                  <a:pt x="106878" y="418605"/>
                </a:cubicBezTo>
                <a:cubicBezTo>
                  <a:pt x="-9560" y="463198"/>
                  <a:pt x="44939" y="425017"/>
                  <a:pt x="0" y="445324"/>
                </a:cubicBezTo>
                <a:cubicBezTo>
                  <a:pt x="17635" y="442066"/>
                  <a:pt x="53571" y="448675"/>
                  <a:pt x="71251" y="445324"/>
                </a:cubicBezTo>
              </a:path>
            </a:pathLst>
          </a:custGeom>
          <a:solidFill>
            <a:schemeClr val="accent3">
              <a:lumMod val="60000"/>
              <a:lumOff val="40000"/>
              <a:alpha val="33000"/>
            </a:schemeClr>
          </a:solidFill>
          <a:ln w="133350">
            <a:solidFill>
              <a:schemeClr val="accent3">
                <a:lumMod val="60000"/>
                <a:lumOff val="40000"/>
                <a:alpha val="37000"/>
              </a:schemeClr>
            </a:solidFill>
            <a:extLst>
              <a:ext uri="{C807C97D-BFC1-408E-A445-0C87EB9F89A2}">
                <ask:lineSketchStyleProps xmlns:ask="http://schemas.microsoft.com/office/drawing/2018/sketchyshapes" sd="1219033472">
                  <a:custGeom>
                    <a:avLst/>
                    <a:gdLst>
                      <a:gd name="connsiteX0" fmla="*/ 59376 w 7101444"/>
                      <a:gd name="connsiteY0" fmla="*/ 522514 h 4023745"/>
                      <a:gd name="connsiteX1" fmla="*/ 59376 w 7101444"/>
                      <a:gd name="connsiteY1" fmla="*/ 522514 h 4023745"/>
                      <a:gd name="connsiteX2" fmla="*/ 47501 w 7101444"/>
                      <a:gd name="connsiteY2" fmla="*/ 2375065 h 4023745"/>
                      <a:gd name="connsiteX3" fmla="*/ 35626 w 7101444"/>
                      <a:gd name="connsiteY3" fmla="*/ 2458192 h 4023745"/>
                      <a:gd name="connsiteX4" fmla="*/ 23750 w 7101444"/>
                      <a:gd name="connsiteY4" fmla="*/ 2683823 h 4023745"/>
                      <a:gd name="connsiteX5" fmla="*/ 11875 w 7101444"/>
                      <a:gd name="connsiteY5" fmla="*/ 2861953 h 4023745"/>
                      <a:gd name="connsiteX6" fmla="*/ 59376 w 7101444"/>
                      <a:gd name="connsiteY6" fmla="*/ 3028207 h 4023745"/>
                      <a:gd name="connsiteX7" fmla="*/ 95002 w 7101444"/>
                      <a:gd name="connsiteY7" fmla="*/ 3040083 h 4023745"/>
                      <a:gd name="connsiteX8" fmla="*/ 332509 w 7101444"/>
                      <a:gd name="connsiteY8" fmla="*/ 2778826 h 4023745"/>
                      <a:gd name="connsiteX9" fmla="*/ 415636 w 7101444"/>
                      <a:gd name="connsiteY9" fmla="*/ 2671948 h 4023745"/>
                      <a:gd name="connsiteX10" fmla="*/ 427511 w 7101444"/>
                      <a:gd name="connsiteY10" fmla="*/ 2612571 h 4023745"/>
                      <a:gd name="connsiteX11" fmla="*/ 475013 w 7101444"/>
                      <a:gd name="connsiteY11" fmla="*/ 2529444 h 4023745"/>
                      <a:gd name="connsiteX12" fmla="*/ 498763 w 7101444"/>
                      <a:gd name="connsiteY12" fmla="*/ 2481943 h 4023745"/>
                      <a:gd name="connsiteX13" fmla="*/ 546265 w 7101444"/>
                      <a:gd name="connsiteY13" fmla="*/ 2398815 h 4023745"/>
                      <a:gd name="connsiteX14" fmla="*/ 558140 w 7101444"/>
                      <a:gd name="connsiteY14" fmla="*/ 2363189 h 4023745"/>
                      <a:gd name="connsiteX15" fmla="*/ 581891 w 7101444"/>
                      <a:gd name="connsiteY15" fmla="*/ 2327563 h 4023745"/>
                      <a:gd name="connsiteX16" fmla="*/ 617517 w 7101444"/>
                      <a:gd name="connsiteY16" fmla="*/ 2268187 h 4023745"/>
                      <a:gd name="connsiteX17" fmla="*/ 629392 w 7101444"/>
                      <a:gd name="connsiteY17" fmla="*/ 2232561 h 4023745"/>
                      <a:gd name="connsiteX18" fmla="*/ 700644 w 7101444"/>
                      <a:gd name="connsiteY18" fmla="*/ 2125683 h 4023745"/>
                      <a:gd name="connsiteX19" fmla="*/ 724394 w 7101444"/>
                      <a:gd name="connsiteY19" fmla="*/ 2090057 h 4023745"/>
                      <a:gd name="connsiteX20" fmla="*/ 760020 w 7101444"/>
                      <a:gd name="connsiteY20" fmla="*/ 2018805 h 4023745"/>
                      <a:gd name="connsiteX21" fmla="*/ 902524 w 7101444"/>
                      <a:gd name="connsiteY21" fmla="*/ 1864426 h 4023745"/>
                      <a:gd name="connsiteX22" fmla="*/ 938150 w 7101444"/>
                      <a:gd name="connsiteY22" fmla="*/ 1805049 h 4023745"/>
                      <a:gd name="connsiteX23" fmla="*/ 973776 w 7101444"/>
                      <a:gd name="connsiteY23" fmla="*/ 1769423 h 4023745"/>
                      <a:gd name="connsiteX24" fmla="*/ 1045028 w 7101444"/>
                      <a:gd name="connsiteY24" fmla="*/ 1674420 h 4023745"/>
                      <a:gd name="connsiteX25" fmla="*/ 1080654 w 7101444"/>
                      <a:gd name="connsiteY25" fmla="*/ 1626919 h 4023745"/>
                      <a:gd name="connsiteX26" fmla="*/ 1116280 w 7101444"/>
                      <a:gd name="connsiteY26" fmla="*/ 1567543 h 4023745"/>
                      <a:gd name="connsiteX27" fmla="*/ 1199407 w 7101444"/>
                      <a:gd name="connsiteY27" fmla="*/ 1460665 h 4023745"/>
                      <a:gd name="connsiteX28" fmla="*/ 1246909 w 7101444"/>
                      <a:gd name="connsiteY28" fmla="*/ 1401288 h 4023745"/>
                      <a:gd name="connsiteX29" fmla="*/ 1413163 w 7101444"/>
                      <a:gd name="connsiteY29" fmla="*/ 1187532 h 4023745"/>
                      <a:gd name="connsiteX30" fmla="*/ 1448789 w 7101444"/>
                      <a:gd name="connsiteY30" fmla="*/ 1140031 h 4023745"/>
                      <a:gd name="connsiteX31" fmla="*/ 1531917 w 7101444"/>
                      <a:gd name="connsiteY31" fmla="*/ 1080654 h 4023745"/>
                      <a:gd name="connsiteX32" fmla="*/ 1567542 w 7101444"/>
                      <a:gd name="connsiteY32" fmla="*/ 1045028 h 4023745"/>
                      <a:gd name="connsiteX33" fmla="*/ 1615044 w 7101444"/>
                      <a:gd name="connsiteY33" fmla="*/ 1021278 h 4023745"/>
                      <a:gd name="connsiteX34" fmla="*/ 1733797 w 7101444"/>
                      <a:gd name="connsiteY34" fmla="*/ 938150 h 4023745"/>
                      <a:gd name="connsiteX35" fmla="*/ 1828800 w 7101444"/>
                      <a:gd name="connsiteY35" fmla="*/ 902524 h 4023745"/>
                      <a:gd name="connsiteX36" fmla="*/ 1959428 w 7101444"/>
                      <a:gd name="connsiteY36" fmla="*/ 843148 h 4023745"/>
                      <a:gd name="connsiteX37" fmla="*/ 2161309 w 7101444"/>
                      <a:gd name="connsiteY37" fmla="*/ 878774 h 4023745"/>
                      <a:gd name="connsiteX38" fmla="*/ 2220685 w 7101444"/>
                      <a:gd name="connsiteY38" fmla="*/ 902524 h 4023745"/>
                      <a:gd name="connsiteX39" fmla="*/ 2315688 w 7101444"/>
                      <a:gd name="connsiteY39" fmla="*/ 950026 h 4023745"/>
                      <a:gd name="connsiteX40" fmla="*/ 2363189 w 7101444"/>
                      <a:gd name="connsiteY40" fmla="*/ 985652 h 4023745"/>
                      <a:gd name="connsiteX41" fmla="*/ 2386940 w 7101444"/>
                      <a:gd name="connsiteY41" fmla="*/ 1021278 h 4023745"/>
                      <a:gd name="connsiteX42" fmla="*/ 2422566 w 7101444"/>
                      <a:gd name="connsiteY42" fmla="*/ 1045028 h 4023745"/>
                      <a:gd name="connsiteX43" fmla="*/ 2458192 w 7101444"/>
                      <a:gd name="connsiteY43" fmla="*/ 1080654 h 4023745"/>
                      <a:gd name="connsiteX44" fmla="*/ 2517568 w 7101444"/>
                      <a:gd name="connsiteY44" fmla="*/ 1116280 h 4023745"/>
                      <a:gd name="connsiteX45" fmla="*/ 2600696 w 7101444"/>
                      <a:gd name="connsiteY45" fmla="*/ 1187532 h 4023745"/>
                      <a:gd name="connsiteX46" fmla="*/ 2743200 w 7101444"/>
                      <a:gd name="connsiteY46" fmla="*/ 1294410 h 4023745"/>
                      <a:gd name="connsiteX47" fmla="*/ 2838202 w 7101444"/>
                      <a:gd name="connsiteY47" fmla="*/ 1413163 h 4023745"/>
                      <a:gd name="connsiteX48" fmla="*/ 2873828 w 7101444"/>
                      <a:gd name="connsiteY48" fmla="*/ 1460665 h 4023745"/>
                      <a:gd name="connsiteX49" fmla="*/ 2909454 w 7101444"/>
                      <a:gd name="connsiteY49" fmla="*/ 1520041 h 4023745"/>
                      <a:gd name="connsiteX50" fmla="*/ 2980706 w 7101444"/>
                      <a:gd name="connsiteY50" fmla="*/ 1579418 h 4023745"/>
                      <a:gd name="connsiteX51" fmla="*/ 3016332 w 7101444"/>
                      <a:gd name="connsiteY51" fmla="*/ 1638794 h 4023745"/>
                      <a:gd name="connsiteX52" fmla="*/ 3146961 w 7101444"/>
                      <a:gd name="connsiteY52" fmla="*/ 1721922 h 4023745"/>
                      <a:gd name="connsiteX53" fmla="*/ 3277589 w 7101444"/>
                      <a:gd name="connsiteY53" fmla="*/ 1852550 h 4023745"/>
                      <a:gd name="connsiteX54" fmla="*/ 3336966 w 7101444"/>
                      <a:gd name="connsiteY54" fmla="*/ 1900052 h 4023745"/>
                      <a:gd name="connsiteX55" fmla="*/ 3515096 w 7101444"/>
                      <a:gd name="connsiteY55" fmla="*/ 2101932 h 4023745"/>
                      <a:gd name="connsiteX56" fmla="*/ 3562597 w 7101444"/>
                      <a:gd name="connsiteY56" fmla="*/ 2161309 h 4023745"/>
                      <a:gd name="connsiteX57" fmla="*/ 3764478 w 7101444"/>
                      <a:gd name="connsiteY57" fmla="*/ 2363189 h 4023745"/>
                      <a:gd name="connsiteX58" fmla="*/ 3883231 w 7101444"/>
                      <a:gd name="connsiteY58" fmla="*/ 2481943 h 4023745"/>
                      <a:gd name="connsiteX59" fmla="*/ 3954483 w 7101444"/>
                      <a:gd name="connsiteY59" fmla="*/ 2565070 h 4023745"/>
                      <a:gd name="connsiteX60" fmla="*/ 4025735 w 7101444"/>
                      <a:gd name="connsiteY60" fmla="*/ 2624446 h 4023745"/>
                      <a:gd name="connsiteX61" fmla="*/ 4108862 w 7101444"/>
                      <a:gd name="connsiteY61" fmla="*/ 2755075 h 4023745"/>
                      <a:gd name="connsiteX62" fmla="*/ 4156363 w 7101444"/>
                      <a:gd name="connsiteY62" fmla="*/ 2814452 h 4023745"/>
                      <a:gd name="connsiteX63" fmla="*/ 4191989 w 7101444"/>
                      <a:gd name="connsiteY63" fmla="*/ 2873828 h 4023745"/>
                      <a:gd name="connsiteX64" fmla="*/ 4239491 w 7101444"/>
                      <a:gd name="connsiteY64" fmla="*/ 2945080 h 4023745"/>
                      <a:gd name="connsiteX65" fmla="*/ 4275117 w 7101444"/>
                      <a:gd name="connsiteY65" fmla="*/ 3004457 h 4023745"/>
                      <a:gd name="connsiteX66" fmla="*/ 4322618 w 7101444"/>
                      <a:gd name="connsiteY66" fmla="*/ 3063833 h 4023745"/>
                      <a:gd name="connsiteX67" fmla="*/ 4393870 w 7101444"/>
                      <a:gd name="connsiteY67" fmla="*/ 3194462 h 4023745"/>
                      <a:gd name="connsiteX68" fmla="*/ 4429496 w 7101444"/>
                      <a:gd name="connsiteY68" fmla="*/ 3230088 h 4023745"/>
                      <a:gd name="connsiteX69" fmla="*/ 4441371 w 7101444"/>
                      <a:gd name="connsiteY69" fmla="*/ 3277589 h 4023745"/>
                      <a:gd name="connsiteX70" fmla="*/ 4465122 w 7101444"/>
                      <a:gd name="connsiteY70" fmla="*/ 3325091 h 4023745"/>
                      <a:gd name="connsiteX71" fmla="*/ 4500748 w 7101444"/>
                      <a:gd name="connsiteY71" fmla="*/ 3408218 h 4023745"/>
                      <a:gd name="connsiteX72" fmla="*/ 4512623 w 7101444"/>
                      <a:gd name="connsiteY72" fmla="*/ 3467594 h 4023745"/>
                      <a:gd name="connsiteX73" fmla="*/ 4524498 w 7101444"/>
                      <a:gd name="connsiteY73" fmla="*/ 3562597 h 4023745"/>
                      <a:gd name="connsiteX74" fmla="*/ 4548249 w 7101444"/>
                      <a:gd name="connsiteY74" fmla="*/ 3610098 h 4023745"/>
                      <a:gd name="connsiteX75" fmla="*/ 4583875 w 7101444"/>
                      <a:gd name="connsiteY75" fmla="*/ 3740727 h 4023745"/>
                      <a:gd name="connsiteX76" fmla="*/ 4607626 w 7101444"/>
                      <a:gd name="connsiteY76" fmla="*/ 4013859 h 4023745"/>
                      <a:gd name="connsiteX77" fmla="*/ 4738254 w 7101444"/>
                      <a:gd name="connsiteY77" fmla="*/ 3942607 h 4023745"/>
                      <a:gd name="connsiteX78" fmla="*/ 4785755 w 7101444"/>
                      <a:gd name="connsiteY78" fmla="*/ 3930732 h 4023745"/>
                      <a:gd name="connsiteX79" fmla="*/ 4868883 w 7101444"/>
                      <a:gd name="connsiteY79" fmla="*/ 3906981 h 4023745"/>
                      <a:gd name="connsiteX80" fmla="*/ 4999511 w 7101444"/>
                      <a:gd name="connsiteY80" fmla="*/ 3930732 h 4023745"/>
                      <a:gd name="connsiteX81" fmla="*/ 5047013 w 7101444"/>
                      <a:gd name="connsiteY81" fmla="*/ 3942607 h 4023745"/>
                      <a:gd name="connsiteX82" fmla="*/ 5130140 w 7101444"/>
                      <a:gd name="connsiteY82" fmla="*/ 3978233 h 4023745"/>
                      <a:gd name="connsiteX83" fmla="*/ 5260768 w 7101444"/>
                      <a:gd name="connsiteY83" fmla="*/ 4013859 h 4023745"/>
                      <a:gd name="connsiteX84" fmla="*/ 6008914 w 7101444"/>
                      <a:gd name="connsiteY84" fmla="*/ 4001984 h 4023745"/>
                      <a:gd name="connsiteX85" fmla="*/ 6092041 w 7101444"/>
                      <a:gd name="connsiteY85" fmla="*/ 3990109 h 4023745"/>
                      <a:gd name="connsiteX86" fmla="*/ 6282046 w 7101444"/>
                      <a:gd name="connsiteY86" fmla="*/ 3966358 h 4023745"/>
                      <a:gd name="connsiteX87" fmla="*/ 6329548 w 7101444"/>
                      <a:gd name="connsiteY87" fmla="*/ 3954483 h 4023745"/>
                      <a:gd name="connsiteX88" fmla="*/ 7101444 w 7101444"/>
                      <a:gd name="connsiteY88" fmla="*/ 3930732 h 4023745"/>
                      <a:gd name="connsiteX89" fmla="*/ 7077693 w 7101444"/>
                      <a:gd name="connsiteY89" fmla="*/ 3776353 h 4023745"/>
                      <a:gd name="connsiteX90" fmla="*/ 7053942 w 7101444"/>
                      <a:gd name="connsiteY90" fmla="*/ 3669475 h 4023745"/>
                      <a:gd name="connsiteX91" fmla="*/ 7006441 w 7101444"/>
                      <a:gd name="connsiteY91" fmla="*/ 3503220 h 4023745"/>
                      <a:gd name="connsiteX92" fmla="*/ 6923314 w 7101444"/>
                      <a:gd name="connsiteY92" fmla="*/ 3360717 h 4023745"/>
                      <a:gd name="connsiteX93" fmla="*/ 6887688 w 7101444"/>
                      <a:gd name="connsiteY93" fmla="*/ 3289465 h 4023745"/>
                      <a:gd name="connsiteX94" fmla="*/ 6840187 w 7101444"/>
                      <a:gd name="connsiteY94" fmla="*/ 3241963 h 4023745"/>
                      <a:gd name="connsiteX95" fmla="*/ 6816436 w 7101444"/>
                      <a:gd name="connsiteY95" fmla="*/ 3194462 h 4023745"/>
                      <a:gd name="connsiteX96" fmla="*/ 6768935 w 7101444"/>
                      <a:gd name="connsiteY96" fmla="*/ 3146961 h 4023745"/>
                      <a:gd name="connsiteX97" fmla="*/ 6733309 w 7101444"/>
                      <a:gd name="connsiteY97" fmla="*/ 3075709 h 4023745"/>
                      <a:gd name="connsiteX98" fmla="*/ 6673932 w 7101444"/>
                      <a:gd name="connsiteY98" fmla="*/ 3016332 h 4023745"/>
                      <a:gd name="connsiteX99" fmla="*/ 6626431 w 7101444"/>
                      <a:gd name="connsiteY99" fmla="*/ 2933205 h 4023745"/>
                      <a:gd name="connsiteX100" fmla="*/ 6555179 w 7101444"/>
                      <a:gd name="connsiteY100" fmla="*/ 2826327 h 4023745"/>
                      <a:gd name="connsiteX101" fmla="*/ 6507678 w 7101444"/>
                      <a:gd name="connsiteY101" fmla="*/ 2743200 h 4023745"/>
                      <a:gd name="connsiteX102" fmla="*/ 6460176 w 7101444"/>
                      <a:gd name="connsiteY102" fmla="*/ 2695698 h 4023745"/>
                      <a:gd name="connsiteX103" fmla="*/ 6388924 w 7101444"/>
                      <a:gd name="connsiteY103" fmla="*/ 2600696 h 4023745"/>
                      <a:gd name="connsiteX104" fmla="*/ 6305797 w 7101444"/>
                      <a:gd name="connsiteY104" fmla="*/ 2517569 h 4023745"/>
                      <a:gd name="connsiteX105" fmla="*/ 6210794 w 7101444"/>
                      <a:gd name="connsiteY105" fmla="*/ 2398815 h 4023745"/>
                      <a:gd name="connsiteX106" fmla="*/ 6127667 w 7101444"/>
                      <a:gd name="connsiteY106" fmla="*/ 2291937 h 4023745"/>
                      <a:gd name="connsiteX107" fmla="*/ 6092041 w 7101444"/>
                      <a:gd name="connsiteY107" fmla="*/ 2244436 h 4023745"/>
                      <a:gd name="connsiteX108" fmla="*/ 5937662 w 7101444"/>
                      <a:gd name="connsiteY108" fmla="*/ 2090057 h 4023745"/>
                      <a:gd name="connsiteX109" fmla="*/ 5854535 w 7101444"/>
                      <a:gd name="connsiteY109" fmla="*/ 2018805 h 4023745"/>
                      <a:gd name="connsiteX110" fmla="*/ 5807033 w 7101444"/>
                      <a:gd name="connsiteY110" fmla="*/ 1947553 h 4023745"/>
                      <a:gd name="connsiteX111" fmla="*/ 5771407 w 7101444"/>
                      <a:gd name="connsiteY111" fmla="*/ 1900052 h 4023745"/>
                      <a:gd name="connsiteX112" fmla="*/ 5676405 w 7101444"/>
                      <a:gd name="connsiteY112" fmla="*/ 1805049 h 4023745"/>
                      <a:gd name="connsiteX113" fmla="*/ 5640779 w 7101444"/>
                      <a:gd name="connsiteY113" fmla="*/ 1757548 h 4023745"/>
                      <a:gd name="connsiteX114" fmla="*/ 5533901 w 7101444"/>
                      <a:gd name="connsiteY114" fmla="*/ 1674420 h 4023745"/>
                      <a:gd name="connsiteX115" fmla="*/ 5474524 w 7101444"/>
                      <a:gd name="connsiteY115" fmla="*/ 1603169 h 4023745"/>
                      <a:gd name="connsiteX116" fmla="*/ 5320145 w 7101444"/>
                      <a:gd name="connsiteY116" fmla="*/ 1496291 h 4023745"/>
                      <a:gd name="connsiteX117" fmla="*/ 5260768 w 7101444"/>
                      <a:gd name="connsiteY117" fmla="*/ 1413163 h 4023745"/>
                      <a:gd name="connsiteX118" fmla="*/ 5201392 w 7101444"/>
                      <a:gd name="connsiteY118" fmla="*/ 1377537 h 4023745"/>
                      <a:gd name="connsiteX119" fmla="*/ 5094514 w 7101444"/>
                      <a:gd name="connsiteY119" fmla="*/ 1282535 h 4023745"/>
                      <a:gd name="connsiteX120" fmla="*/ 4963885 w 7101444"/>
                      <a:gd name="connsiteY120" fmla="*/ 1175657 h 4023745"/>
                      <a:gd name="connsiteX121" fmla="*/ 4880758 w 7101444"/>
                      <a:gd name="connsiteY121" fmla="*/ 1104405 h 4023745"/>
                      <a:gd name="connsiteX122" fmla="*/ 4773880 w 7101444"/>
                      <a:gd name="connsiteY122" fmla="*/ 1021278 h 4023745"/>
                      <a:gd name="connsiteX123" fmla="*/ 4714504 w 7101444"/>
                      <a:gd name="connsiteY123" fmla="*/ 973776 h 4023745"/>
                      <a:gd name="connsiteX124" fmla="*/ 4631376 w 7101444"/>
                      <a:gd name="connsiteY124" fmla="*/ 914400 h 4023745"/>
                      <a:gd name="connsiteX125" fmla="*/ 4488872 w 7101444"/>
                      <a:gd name="connsiteY125" fmla="*/ 807522 h 4023745"/>
                      <a:gd name="connsiteX126" fmla="*/ 4322618 w 7101444"/>
                      <a:gd name="connsiteY126" fmla="*/ 724394 h 4023745"/>
                      <a:gd name="connsiteX127" fmla="*/ 4251366 w 7101444"/>
                      <a:gd name="connsiteY127" fmla="*/ 688769 h 4023745"/>
                      <a:gd name="connsiteX128" fmla="*/ 4108862 w 7101444"/>
                      <a:gd name="connsiteY128" fmla="*/ 629392 h 4023745"/>
                      <a:gd name="connsiteX129" fmla="*/ 3954483 w 7101444"/>
                      <a:gd name="connsiteY129" fmla="*/ 558140 h 4023745"/>
                      <a:gd name="connsiteX130" fmla="*/ 3800104 w 7101444"/>
                      <a:gd name="connsiteY130" fmla="*/ 486888 h 4023745"/>
                      <a:gd name="connsiteX131" fmla="*/ 3538846 w 7101444"/>
                      <a:gd name="connsiteY131" fmla="*/ 403761 h 4023745"/>
                      <a:gd name="connsiteX132" fmla="*/ 3467594 w 7101444"/>
                      <a:gd name="connsiteY132" fmla="*/ 380010 h 4023745"/>
                      <a:gd name="connsiteX133" fmla="*/ 3372592 w 7101444"/>
                      <a:gd name="connsiteY133" fmla="*/ 320633 h 4023745"/>
                      <a:gd name="connsiteX134" fmla="*/ 3336966 w 7101444"/>
                      <a:gd name="connsiteY134" fmla="*/ 308758 h 4023745"/>
                      <a:gd name="connsiteX135" fmla="*/ 3241963 w 7101444"/>
                      <a:gd name="connsiteY135" fmla="*/ 249381 h 4023745"/>
                      <a:gd name="connsiteX136" fmla="*/ 3182587 w 7101444"/>
                      <a:gd name="connsiteY136" fmla="*/ 213756 h 4023745"/>
                      <a:gd name="connsiteX137" fmla="*/ 3146961 w 7101444"/>
                      <a:gd name="connsiteY137" fmla="*/ 190005 h 4023745"/>
                      <a:gd name="connsiteX138" fmla="*/ 3111335 w 7101444"/>
                      <a:gd name="connsiteY138" fmla="*/ 154379 h 4023745"/>
                      <a:gd name="connsiteX139" fmla="*/ 3040083 w 7101444"/>
                      <a:gd name="connsiteY139" fmla="*/ 118753 h 4023745"/>
                      <a:gd name="connsiteX140" fmla="*/ 3004457 w 7101444"/>
                      <a:gd name="connsiteY140" fmla="*/ 95002 h 4023745"/>
                      <a:gd name="connsiteX141" fmla="*/ 2921330 w 7101444"/>
                      <a:gd name="connsiteY141" fmla="*/ 71252 h 4023745"/>
                      <a:gd name="connsiteX142" fmla="*/ 2683823 w 7101444"/>
                      <a:gd name="connsiteY142" fmla="*/ 35626 h 4023745"/>
                      <a:gd name="connsiteX143" fmla="*/ 2505693 w 7101444"/>
                      <a:gd name="connsiteY143" fmla="*/ 23750 h 4023745"/>
                      <a:gd name="connsiteX144" fmla="*/ 2351314 w 7101444"/>
                      <a:gd name="connsiteY144" fmla="*/ 0 h 4023745"/>
                      <a:gd name="connsiteX145" fmla="*/ 1626919 w 7101444"/>
                      <a:gd name="connsiteY145" fmla="*/ 11875 h 4023745"/>
                      <a:gd name="connsiteX146" fmla="*/ 1413163 w 7101444"/>
                      <a:gd name="connsiteY146" fmla="*/ 59376 h 4023745"/>
                      <a:gd name="connsiteX147" fmla="*/ 1223158 w 7101444"/>
                      <a:gd name="connsiteY147" fmla="*/ 106878 h 4023745"/>
                      <a:gd name="connsiteX148" fmla="*/ 1140031 w 7101444"/>
                      <a:gd name="connsiteY148" fmla="*/ 142504 h 4023745"/>
                      <a:gd name="connsiteX149" fmla="*/ 1080654 w 7101444"/>
                      <a:gd name="connsiteY149" fmla="*/ 154379 h 4023745"/>
                      <a:gd name="connsiteX150" fmla="*/ 938150 w 7101444"/>
                      <a:gd name="connsiteY150" fmla="*/ 201880 h 4023745"/>
                      <a:gd name="connsiteX151" fmla="*/ 807522 w 7101444"/>
                      <a:gd name="connsiteY151" fmla="*/ 237506 h 4023745"/>
                      <a:gd name="connsiteX152" fmla="*/ 771896 w 7101444"/>
                      <a:gd name="connsiteY152" fmla="*/ 273132 h 4023745"/>
                      <a:gd name="connsiteX153" fmla="*/ 700644 w 7101444"/>
                      <a:gd name="connsiteY153" fmla="*/ 296883 h 4023745"/>
                      <a:gd name="connsiteX154" fmla="*/ 605641 w 7101444"/>
                      <a:gd name="connsiteY154" fmla="*/ 332509 h 4023745"/>
                      <a:gd name="connsiteX155" fmla="*/ 463137 w 7101444"/>
                      <a:gd name="connsiteY155" fmla="*/ 391885 h 4023745"/>
                      <a:gd name="connsiteX156" fmla="*/ 415636 w 7101444"/>
                      <a:gd name="connsiteY156" fmla="*/ 427511 h 4023745"/>
                      <a:gd name="connsiteX157" fmla="*/ 380010 w 7101444"/>
                      <a:gd name="connsiteY157" fmla="*/ 439387 h 4023745"/>
                      <a:gd name="connsiteX158" fmla="*/ 213755 w 7101444"/>
                      <a:gd name="connsiteY158" fmla="*/ 522514 h 4023745"/>
                      <a:gd name="connsiteX159" fmla="*/ 178130 w 7101444"/>
                      <a:gd name="connsiteY159" fmla="*/ 546265 h 4023745"/>
                      <a:gd name="connsiteX160" fmla="*/ 142504 w 7101444"/>
                      <a:gd name="connsiteY160" fmla="*/ 558140 h 4023745"/>
                      <a:gd name="connsiteX161" fmla="*/ 0 w 7101444"/>
                      <a:gd name="connsiteY161" fmla="*/ 593766 h 4023745"/>
                      <a:gd name="connsiteX162" fmla="*/ 95002 w 7101444"/>
                      <a:gd name="connsiteY162" fmla="*/ 593766 h 402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7101444" h="4023745">
                        <a:moveTo>
                          <a:pt x="59376" y="522514"/>
                        </a:moveTo>
                        <a:lnTo>
                          <a:pt x="59376" y="522514"/>
                        </a:lnTo>
                        <a:cubicBezTo>
                          <a:pt x="55418" y="1140031"/>
                          <a:pt x="55077" y="1757582"/>
                          <a:pt x="47501" y="2375065"/>
                        </a:cubicBezTo>
                        <a:cubicBezTo>
                          <a:pt x="47158" y="2403053"/>
                          <a:pt x="37773" y="2430284"/>
                          <a:pt x="35626" y="2458192"/>
                        </a:cubicBezTo>
                        <a:cubicBezTo>
                          <a:pt x="29850" y="2533285"/>
                          <a:pt x="28173" y="2608639"/>
                          <a:pt x="23750" y="2683823"/>
                        </a:cubicBezTo>
                        <a:cubicBezTo>
                          <a:pt x="20255" y="2743229"/>
                          <a:pt x="15833" y="2802576"/>
                          <a:pt x="11875" y="2861953"/>
                        </a:cubicBezTo>
                        <a:cubicBezTo>
                          <a:pt x="15265" y="2878903"/>
                          <a:pt x="28024" y="2996855"/>
                          <a:pt x="59376" y="3028207"/>
                        </a:cubicBezTo>
                        <a:cubicBezTo>
                          <a:pt x="68227" y="3037058"/>
                          <a:pt x="83127" y="3036124"/>
                          <a:pt x="95002" y="3040083"/>
                        </a:cubicBezTo>
                        <a:cubicBezTo>
                          <a:pt x="174171" y="2952997"/>
                          <a:pt x="255210" y="2867576"/>
                          <a:pt x="332509" y="2778826"/>
                        </a:cubicBezTo>
                        <a:cubicBezTo>
                          <a:pt x="362152" y="2744792"/>
                          <a:pt x="415636" y="2671948"/>
                          <a:pt x="415636" y="2671948"/>
                        </a:cubicBezTo>
                        <a:cubicBezTo>
                          <a:pt x="419594" y="2652156"/>
                          <a:pt x="419748" y="2631203"/>
                          <a:pt x="427511" y="2612571"/>
                        </a:cubicBezTo>
                        <a:cubicBezTo>
                          <a:pt x="439786" y="2583112"/>
                          <a:pt x="459731" y="2557461"/>
                          <a:pt x="475013" y="2529444"/>
                        </a:cubicBezTo>
                        <a:cubicBezTo>
                          <a:pt x="483490" y="2513903"/>
                          <a:pt x="490286" y="2497484"/>
                          <a:pt x="498763" y="2481943"/>
                        </a:cubicBezTo>
                        <a:cubicBezTo>
                          <a:pt x="514045" y="2453926"/>
                          <a:pt x="531992" y="2427360"/>
                          <a:pt x="546265" y="2398815"/>
                        </a:cubicBezTo>
                        <a:cubicBezTo>
                          <a:pt x="551863" y="2387619"/>
                          <a:pt x="552542" y="2374385"/>
                          <a:pt x="558140" y="2363189"/>
                        </a:cubicBezTo>
                        <a:cubicBezTo>
                          <a:pt x="564523" y="2350423"/>
                          <a:pt x="574327" y="2339666"/>
                          <a:pt x="581891" y="2327563"/>
                        </a:cubicBezTo>
                        <a:cubicBezTo>
                          <a:pt x="594124" y="2307990"/>
                          <a:pt x="607195" y="2288832"/>
                          <a:pt x="617517" y="2268187"/>
                        </a:cubicBezTo>
                        <a:cubicBezTo>
                          <a:pt x="623115" y="2256991"/>
                          <a:pt x="623085" y="2243374"/>
                          <a:pt x="629392" y="2232561"/>
                        </a:cubicBezTo>
                        <a:cubicBezTo>
                          <a:pt x="650966" y="2195576"/>
                          <a:pt x="676893" y="2161309"/>
                          <a:pt x="700644" y="2125683"/>
                        </a:cubicBezTo>
                        <a:cubicBezTo>
                          <a:pt x="708561" y="2113808"/>
                          <a:pt x="718011" y="2102822"/>
                          <a:pt x="724394" y="2090057"/>
                        </a:cubicBezTo>
                        <a:cubicBezTo>
                          <a:pt x="736269" y="2066306"/>
                          <a:pt x="744905" y="2040638"/>
                          <a:pt x="760020" y="2018805"/>
                        </a:cubicBezTo>
                        <a:cubicBezTo>
                          <a:pt x="842199" y="1900102"/>
                          <a:pt x="815528" y="1970755"/>
                          <a:pt x="902524" y="1864426"/>
                        </a:cubicBezTo>
                        <a:cubicBezTo>
                          <a:pt x="917140" y="1846562"/>
                          <a:pt x="924301" y="1823514"/>
                          <a:pt x="938150" y="1805049"/>
                        </a:cubicBezTo>
                        <a:cubicBezTo>
                          <a:pt x="948227" y="1791614"/>
                          <a:pt x="963141" y="1782421"/>
                          <a:pt x="973776" y="1769423"/>
                        </a:cubicBezTo>
                        <a:cubicBezTo>
                          <a:pt x="998842" y="1738786"/>
                          <a:pt x="1021277" y="1706088"/>
                          <a:pt x="1045028" y="1674420"/>
                        </a:cubicBezTo>
                        <a:cubicBezTo>
                          <a:pt x="1056903" y="1658586"/>
                          <a:pt x="1070471" y="1643891"/>
                          <a:pt x="1080654" y="1626919"/>
                        </a:cubicBezTo>
                        <a:cubicBezTo>
                          <a:pt x="1092529" y="1607127"/>
                          <a:pt x="1102864" y="1586325"/>
                          <a:pt x="1116280" y="1567543"/>
                        </a:cubicBezTo>
                        <a:cubicBezTo>
                          <a:pt x="1142513" y="1530817"/>
                          <a:pt x="1171523" y="1496154"/>
                          <a:pt x="1199407" y="1460665"/>
                        </a:cubicBezTo>
                        <a:cubicBezTo>
                          <a:pt x="1215067" y="1440734"/>
                          <a:pt x="1233868" y="1423023"/>
                          <a:pt x="1246909" y="1401288"/>
                        </a:cubicBezTo>
                        <a:cubicBezTo>
                          <a:pt x="1339865" y="1246360"/>
                          <a:pt x="1201482" y="1469772"/>
                          <a:pt x="1413163" y="1187532"/>
                        </a:cubicBezTo>
                        <a:cubicBezTo>
                          <a:pt x="1425038" y="1171698"/>
                          <a:pt x="1434794" y="1154026"/>
                          <a:pt x="1448789" y="1140031"/>
                        </a:cubicBezTo>
                        <a:cubicBezTo>
                          <a:pt x="1491572" y="1097249"/>
                          <a:pt x="1491459" y="1114369"/>
                          <a:pt x="1531917" y="1080654"/>
                        </a:cubicBezTo>
                        <a:cubicBezTo>
                          <a:pt x="1544818" y="1069903"/>
                          <a:pt x="1553876" y="1054789"/>
                          <a:pt x="1567542" y="1045028"/>
                        </a:cubicBezTo>
                        <a:cubicBezTo>
                          <a:pt x="1581947" y="1034739"/>
                          <a:pt x="1600153" y="1030851"/>
                          <a:pt x="1615044" y="1021278"/>
                        </a:cubicBezTo>
                        <a:cubicBezTo>
                          <a:pt x="1655689" y="995149"/>
                          <a:pt x="1692364" y="963010"/>
                          <a:pt x="1733797" y="938150"/>
                        </a:cubicBezTo>
                        <a:cubicBezTo>
                          <a:pt x="1759287" y="922856"/>
                          <a:pt x="1799676" y="913446"/>
                          <a:pt x="1828800" y="902524"/>
                        </a:cubicBezTo>
                        <a:cubicBezTo>
                          <a:pt x="1896031" y="877312"/>
                          <a:pt x="1890038" y="877843"/>
                          <a:pt x="1959428" y="843148"/>
                        </a:cubicBezTo>
                        <a:cubicBezTo>
                          <a:pt x="2026722" y="855023"/>
                          <a:pt x="2094675" y="863630"/>
                          <a:pt x="2161309" y="878774"/>
                        </a:cubicBezTo>
                        <a:cubicBezTo>
                          <a:pt x="2182096" y="883498"/>
                          <a:pt x="2200726" y="895039"/>
                          <a:pt x="2220685" y="902524"/>
                        </a:cubicBezTo>
                        <a:cubicBezTo>
                          <a:pt x="2277731" y="923916"/>
                          <a:pt x="2246457" y="903872"/>
                          <a:pt x="2315688" y="950026"/>
                        </a:cubicBezTo>
                        <a:cubicBezTo>
                          <a:pt x="2332156" y="961005"/>
                          <a:pt x="2349194" y="971657"/>
                          <a:pt x="2363189" y="985652"/>
                        </a:cubicBezTo>
                        <a:cubicBezTo>
                          <a:pt x="2373281" y="995744"/>
                          <a:pt x="2376848" y="1011186"/>
                          <a:pt x="2386940" y="1021278"/>
                        </a:cubicBezTo>
                        <a:cubicBezTo>
                          <a:pt x="2397032" y="1031370"/>
                          <a:pt x="2411602" y="1035891"/>
                          <a:pt x="2422566" y="1045028"/>
                        </a:cubicBezTo>
                        <a:cubicBezTo>
                          <a:pt x="2435468" y="1055779"/>
                          <a:pt x="2444757" y="1070577"/>
                          <a:pt x="2458192" y="1080654"/>
                        </a:cubicBezTo>
                        <a:cubicBezTo>
                          <a:pt x="2476657" y="1094503"/>
                          <a:pt x="2499103" y="1102431"/>
                          <a:pt x="2517568" y="1116280"/>
                        </a:cubicBezTo>
                        <a:cubicBezTo>
                          <a:pt x="2546764" y="1138177"/>
                          <a:pt x="2571999" y="1164984"/>
                          <a:pt x="2600696" y="1187532"/>
                        </a:cubicBezTo>
                        <a:cubicBezTo>
                          <a:pt x="2620063" y="1202749"/>
                          <a:pt x="2720045" y="1269474"/>
                          <a:pt x="2743200" y="1294410"/>
                        </a:cubicBezTo>
                        <a:cubicBezTo>
                          <a:pt x="2777694" y="1331557"/>
                          <a:pt x="2806883" y="1373302"/>
                          <a:pt x="2838202" y="1413163"/>
                        </a:cubicBezTo>
                        <a:cubicBezTo>
                          <a:pt x="2850430" y="1428726"/>
                          <a:pt x="2863645" y="1443693"/>
                          <a:pt x="2873828" y="1460665"/>
                        </a:cubicBezTo>
                        <a:cubicBezTo>
                          <a:pt x="2885703" y="1480457"/>
                          <a:pt x="2894013" y="1502885"/>
                          <a:pt x="2909454" y="1520041"/>
                        </a:cubicBezTo>
                        <a:cubicBezTo>
                          <a:pt x="2930136" y="1543021"/>
                          <a:pt x="2960024" y="1556438"/>
                          <a:pt x="2980706" y="1579418"/>
                        </a:cubicBezTo>
                        <a:cubicBezTo>
                          <a:pt x="2996147" y="1596574"/>
                          <a:pt x="3000998" y="1621543"/>
                          <a:pt x="3016332" y="1638794"/>
                        </a:cubicBezTo>
                        <a:cubicBezTo>
                          <a:pt x="3091108" y="1722916"/>
                          <a:pt x="3058629" y="1653974"/>
                          <a:pt x="3146961" y="1721922"/>
                        </a:cubicBezTo>
                        <a:cubicBezTo>
                          <a:pt x="3359176" y="1885164"/>
                          <a:pt x="3137662" y="1740608"/>
                          <a:pt x="3277589" y="1852550"/>
                        </a:cubicBezTo>
                        <a:cubicBezTo>
                          <a:pt x="3297381" y="1868384"/>
                          <a:pt x="3318126" y="1883096"/>
                          <a:pt x="3336966" y="1900052"/>
                        </a:cubicBezTo>
                        <a:cubicBezTo>
                          <a:pt x="3404448" y="1960786"/>
                          <a:pt x="3457105" y="2031514"/>
                          <a:pt x="3515096" y="2101932"/>
                        </a:cubicBezTo>
                        <a:cubicBezTo>
                          <a:pt x="3531209" y="2121498"/>
                          <a:pt x="3544674" y="2143386"/>
                          <a:pt x="3562597" y="2161309"/>
                        </a:cubicBezTo>
                        <a:lnTo>
                          <a:pt x="3764478" y="2363189"/>
                        </a:lnTo>
                        <a:cubicBezTo>
                          <a:pt x="3804063" y="2402774"/>
                          <a:pt x="3846799" y="2439439"/>
                          <a:pt x="3883231" y="2481943"/>
                        </a:cubicBezTo>
                        <a:cubicBezTo>
                          <a:pt x="3906982" y="2509652"/>
                          <a:pt x="3928677" y="2539264"/>
                          <a:pt x="3954483" y="2565070"/>
                        </a:cubicBezTo>
                        <a:cubicBezTo>
                          <a:pt x="3976344" y="2586931"/>
                          <a:pt x="4004938" y="2601570"/>
                          <a:pt x="4025735" y="2624446"/>
                        </a:cubicBezTo>
                        <a:cubicBezTo>
                          <a:pt x="4057711" y="2659619"/>
                          <a:pt x="4081457" y="2715924"/>
                          <a:pt x="4108862" y="2755075"/>
                        </a:cubicBezTo>
                        <a:cubicBezTo>
                          <a:pt x="4123397" y="2775840"/>
                          <a:pt x="4141828" y="2793687"/>
                          <a:pt x="4156363" y="2814452"/>
                        </a:cubicBezTo>
                        <a:cubicBezTo>
                          <a:pt x="4169599" y="2833361"/>
                          <a:pt x="4179597" y="2854355"/>
                          <a:pt x="4191989" y="2873828"/>
                        </a:cubicBezTo>
                        <a:cubicBezTo>
                          <a:pt x="4207314" y="2897910"/>
                          <a:pt x="4224166" y="2920998"/>
                          <a:pt x="4239491" y="2945080"/>
                        </a:cubicBezTo>
                        <a:cubicBezTo>
                          <a:pt x="4251883" y="2964553"/>
                          <a:pt x="4261881" y="2985548"/>
                          <a:pt x="4275117" y="3004457"/>
                        </a:cubicBezTo>
                        <a:cubicBezTo>
                          <a:pt x="4289652" y="3025221"/>
                          <a:pt x="4309010" y="3042449"/>
                          <a:pt x="4322618" y="3063833"/>
                        </a:cubicBezTo>
                        <a:cubicBezTo>
                          <a:pt x="4371889" y="3141258"/>
                          <a:pt x="4341694" y="3124894"/>
                          <a:pt x="4393870" y="3194462"/>
                        </a:cubicBezTo>
                        <a:cubicBezTo>
                          <a:pt x="4403947" y="3207897"/>
                          <a:pt x="4417621" y="3218213"/>
                          <a:pt x="4429496" y="3230088"/>
                        </a:cubicBezTo>
                        <a:cubicBezTo>
                          <a:pt x="4433454" y="3245922"/>
                          <a:pt x="4435640" y="3262307"/>
                          <a:pt x="4441371" y="3277589"/>
                        </a:cubicBezTo>
                        <a:cubicBezTo>
                          <a:pt x="4447587" y="3294165"/>
                          <a:pt x="4457796" y="3308975"/>
                          <a:pt x="4465122" y="3325091"/>
                        </a:cubicBezTo>
                        <a:cubicBezTo>
                          <a:pt x="4477597" y="3352535"/>
                          <a:pt x="4488873" y="3380509"/>
                          <a:pt x="4500748" y="3408218"/>
                        </a:cubicBezTo>
                        <a:cubicBezTo>
                          <a:pt x="4504706" y="3428010"/>
                          <a:pt x="4509554" y="3447645"/>
                          <a:pt x="4512623" y="3467594"/>
                        </a:cubicBezTo>
                        <a:cubicBezTo>
                          <a:pt x="4517476" y="3499137"/>
                          <a:pt x="4516758" y="3531636"/>
                          <a:pt x="4524498" y="3562597"/>
                        </a:cubicBezTo>
                        <a:cubicBezTo>
                          <a:pt x="4528792" y="3579771"/>
                          <a:pt x="4540332" y="3594264"/>
                          <a:pt x="4548249" y="3610098"/>
                        </a:cubicBezTo>
                        <a:cubicBezTo>
                          <a:pt x="4575036" y="3717245"/>
                          <a:pt x="4561678" y="3674134"/>
                          <a:pt x="4583875" y="3740727"/>
                        </a:cubicBezTo>
                        <a:cubicBezTo>
                          <a:pt x="4591792" y="3831771"/>
                          <a:pt x="4552113" y="3941265"/>
                          <a:pt x="4607626" y="4013859"/>
                        </a:cubicBezTo>
                        <a:cubicBezTo>
                          <a:pt x="4637755" y="4053258"/>
                          <a:pt x="4693308" y="3963582"/>
                          <a:pt x="4738254" y="3942607"/>
                        </a:cubicBezTo>
                        <a:cubicBezTo>
                          <a:pt x="4753044" y="3935705"/>
                          <a:pt x="4770062" y="3935216"/>
                          <a:pt x="4785755" y="3930732"/>
                        </a:cubicBezTo>
                        <a:cubicBezTo>
                          <a:pt x="4905041" y="3896651"/>
                          <a:pt x="4720345" y="3944117"/>
                          <a:pt x="4868883" y="3906981"/>
                        </a:cubicBezTo>
                        <a:lnTo>
                          <a:pt x="4999511" y="3930732"/>
                        </a:lnTo>
                        <a:cubicBezTo>
                          <a:pt x="5015515" y="3933933"/>
                          <a:pt x="5032011" y="3936178"/>
                          <a:pt x="5047013" y="3942607"/>
                        </a:cubicBezTo>
                        <a:cubicBezTo>
                          <a:pt x="5161829" y="3991814"/>
                          <a:pt x="4993765" y="3944140"/>
                          <a:pt x="5130140" y="3978233"/>
                        </a:cubicBezTo>
                        <a:cubicBezTo>
                          <a:pt x="5183166" y="4013584"/>
                          <a:pt x="5172071" y="4013859"/>
                          <a:pt x="5260768" y="4013859"/>
                        </a:cubicBezTo>
                        <a:cubicBezTo>
                          <a:pt x="5510181" y="4013859"/>
                          <a:pt x="5759532" y="4005942"/>
                          <a:pt x="6008914" y="4001984"/>
                        </a:cubicBezTo>
                        <a:lnTo>
                          <a:pt x="6092041" y="3990109"/>
                        </a:lnTo>
                        <a:cubicBezTo>
                          <a:pt x="6155333" y="3981854"/>
                          <a:pt x="6220124" y="3981838"/>
                          <a:pt x="6282046" y="3966358"/>
                        </a:cubicBezTo>
                        <a:cubicBezTo>
                          <a:pt x="6297880" y="3962400"/>
                          <a:pt x="6313316" y="3956192"/>
                          <a:pt x="6329548" y="3954483"/>
                        </a:cubicBezTo>
                        <a:cubicBezTo>
                          <a:pt x="6535167" y="3932839"/>
                          <a:pt x="7013818" y="3932484"/>
                          <a:pt x="7101444" y="3930732"/>
                        </a:cubicBezTo>
                        <a:cubicBezTo>
                          <a:pt x="7072446" y="3843742"/>
                          <a:pt x="7105246" y="3950858"/>
                          <a:pt x="7077693" y="3776353"/>
                        </a:cubicBezTo>
                        <a:cubicBezTo>
                          <a:pt x="7072001" y="3740305"/>
                          <a:pt x="7061589" y="3705160"/>
                          <a:pt x="7053942" y="3669475"/>
                        </a:cubicBezTo>
                        <a:cubicBezTo>
                          <a:pt x="7042362" y="3615435"/>
                          <a:pt x="7034199" y="3550805"/>
                          <a:pt x="7006441" y="3503220"/>
                        </a:cubicBezTo>
                        <a:cubicBezTo>
                          <a:pt x="6978732" y="3455719"/>
                          <a:pt x="6947907" y="3409903"/>
                          <a:pt x="6923314" y="3360717"/>
                        </a:cubicBezTo>
                        <a:cubicBezTo>
                          <a:pt x="6911439" y="3336966"/>
                          <a:pt x="6902916" y="3311219"/>
                          <a:pt x="6887688" y="3289465"/>
                        </a:cubicBezTo>
                        <a:cubicBezTo>
                          <a:pt x="6874847" y="3271120"/>
                          <a:pt x="6853622" y="3259877"/>
                          <a:pt x="6840187" y="3241963"/>
                        </a:cubicBezTo>
                        <a:cubicBezTo>
                          <a:pt x="6829565" y="3227801"/>
                          <a:pt x="6827058" y="3208624"/>
                          <a:pt x="6816436" y="3194462"/>
                        </a:cubicBezTo>
                        <a:cubicBezTo>
                          <a:pt x="6803001" y="3176548"/>
                          <a:pt x="6781776" y="3165305"/>
                          <a:pt x="6768935" y="3146961"/>
                        </a:cubicBezTo>
                        <a:cubicBezTo>
                          <a:pt x="6753707" y="3125207"/>
                          <a:pt x="6748927" y="3097184"/>
                          <a:pt x="6733309" y="3075709"/>
                        </a:cubicBezTo>
                        <a:cubicBezTo>
                          <a:pt x="6716846" y="3053072"/>
                          <a:pt x="6690726" y="3038724"/>
                          <a:pt x="6673932" y="3016332"/>
                        </a:cubicBezTo>
                        <a:cubicBezTo>
                          <a:pt x="6654784" y="2990801"/>
                          <a:pt x="6643345" y="2960268"/>
                          <a:pt x="6626431" y="2933205"/>
                        </a:cubicBezTo>
                        <a:cubicBezTo>
                          <a:pt x="6603738" y="2896896"/>
                          <a:pt x="6577872" y="2862636"/>
                          <a:pt x="6555179" y="2826327"/>
                        </a:cubicBezTo>
                        <a:cubicBezTo>
                          <a:pt x="6538265" y="2799264"/>
                          <a:pt x="6526449" y="2769010"/>
                          <a:pt x="6507678" y="2743200"/>
                        </a:cubicBezTo>
                        <a:cubicBezTo>
                          <a:pt x="6494507" y="2725090"/>
                          <a:pt x="6474511" y="2712900"/>
                          <a:pt x="6460176" y="2695698"/>
                        </a:cubicBezTo>
                        <a:cubicBezTo>
                          <a:pt x="6434835" y="2665289"/>
                          <a:pt x="6416914" y="2628686"/>
                          <a:pt x="6388924" y="2600696"/>
                        </a:cubicBezTo>
                        <a:cubicBezTo>
                          <a:pt x="6361215" y="2572987"/>
                          <a:pt x="6327534" y="2550174"/>
                          <a:pt x="6305797" y="2517569"/>
                        </a:cubicBezTo>
                        <a:cubicBezTo>
                          <a:pt x="6196572" y="2353730"/>
                          <a:pt x="6317157" y="2524517"/>
                          <a:pt x="6210794" y="2398815"/>
                        </a:cubicBezTo>
                        <a:cubicBezTo>
                          <a:pt x="6181641" y="2364361"/>
                          <a:pt x="6155185" y="2327711"/>
                          <a:pt x="6127667" y="2291937"/>
                        </a:cubicBezTo>
                        <a:cubicBezTo>
                          <a:pt x="6115600" y="2276249"/>
                          <a:pt x="6106036" y="2258431"/>
                          <a:pt x="6092041" y="2244436"/>
                        </a:cubicBezTo>
                        <a:cubicBezTo>
                          <a:pt x="6040581" y="2192976"/>
                          <a:pt x="5992917" y="2137418"/>
                          <a:pt x="5937662" y="2090057"/>
                        </a:cubicBezTo>
                        <a:cubicBezTo>
                          <a:pt x="5909953" y="2066306"/>
                          <a:pt x="5879196" y="2045707"/>
                          <a:pt x="5854535" y="2018805"/>
                        </a:cubicBezTo>
                        <a:cubicBezTo>
                          <a:pt x="5835247" y="1997763"/>
                          <a:pt x="5823403" y="1970938"/>
                          <a:pt x="5807033" y="1947553"/>
                        </a:cubicBezTo>
                        <a:cubicBezTo>
                          <a:pt x="5795683" y="1931339"/>
                          <a:pt x="5784781" y="1914642"/>
                          <a:pt x="5771407" y="1900052"/>
                        </a:cubicBezTo>
                        <a:cubicBezTo>
                          <a:pt x="5741145" y="1867039"/>
                          <a:pt x="5703276" y="1840877"/>
                          <a:pt x="5676405" y="1805049"/>
                        </a:cubicBezTo>
                        <a:cubicBezTo>
                          <a:pt x="5664530" y="1789215"/>
                          <a:pt x="5655369" y="1770922"/>
                          <a:pt x="5640779" y="1757548"/>
                        </a:cubicBezTo>
                        <a:cubicBezTo>
                          <a:pt x="5607509" y="1727050"/>
                          <a:pt x="5562795" y="1709092"/>
                          <a:pt x="5533901" y="1674420"/>
                        </a:cubicBezTo>
                        <a:cubicBezTo>
                          <a:pt x="5514109" y="1650670"/>
                          <a:pt x="5496385" y="1625030"/>
                          <a:pt x="5474524" y="1603169"/>
                        </a:cubicBezTo>
                        <a:cubicBezTo>
                          <a:pt x="5433201" y="1561846"/>
                          <a:pt x="5367080" y="1525625"/>
                          <a:pt x="5320145" y="1496291"/>
                        </a:cubicBezTo>
                        <a:cubicBezTo>
                          <a:pt x="5300353" y="1468582"/>
                          <a:pt x="5284846" y="1437242"/>
                          <a:pt x="5260768" y="1413163"/>
                        </a:cubicBezTo>
                        <a:cubicBezTo>
                          <a:pt x="5244447" y="1396842"/>
                          <a:pt x="5220301" y="1390773"/>
                          <a:pt x="5201392" y="1377537"/>
                        </a:cubicBezTo>
                        <a:cubicBezTo>
                          <a:pt x="5111398" y="1314541"/>
                          <a:pt x="5171539" y="1349290"/>
                          <a:pt x="5094514" y="1282535"/>
                        </a:cubicBezTo>
                        <a:cubicBezTo>
                          <a:pt x="5051999" y="1245689"/>
                          <a:pt x="5003667" y="1215439"/>
                          <a:pt x="4963885" y="1175657"/>
                        </a:cubicBezTo>
                        <a:cubicBezTo>
                          <a:pt x="4877920" y="1089692"/>
                          <a:pt x="4953099" y="1158661"/>
                          <a:pt x="4880758" y="1104405"/>
                        </a:cubicBezTo>
                        <a:cubicBezTo>
                          <a:pt x="4844651" y="1077325"/>
                          <a:pt x="4809369" y="1049162"/>
                          <a:pt x="4773880" y="1021278"/>
                        </a:cubicBezTo>
                        <a:cubicBezTo>
                          <a:pt x="4753950" y="1005618"/>
                          <a:pt x="4735129" y="988508"/>
                          <a:pt x="4714504" y="973776"/>
                        </a:cubicBezTo>
                        <a:cubicBezTo>
                          <a:pt x="4686795" y="953984"/>
                          <a:pt x="4658618" y="934831"/>
                          <a:pt x="4631376" y="914400"/>
                        </a:cubicBezTo>
                        <a:cubicBezTo>
                          <a:pt x="4583107" y="878198"/>
                          <a:pt x="4541981" y="837870"/>
                          <a:pt x="4488872" y="807522"/>
                        </a:cubicBezTo>
                        <a:cubicBezTo>
                          <a:pt x="4435076" y="776782"/>
                          <a:pt x="4378036" y="752103"/>
                          <a:pt x="4322618" y="724394"/>
                        </a:cubicBezTo>
                        <a:cubicBezTo>
                          <a:pt x="4298867" y="712519"/>
                          <a:pt x="4276557" y="697166"/>
                          <a:pt x="4251366" y="688769"/>
                        </a:cubicBezTo>
                        <a:cubicBezTo>
                          <a:pt x="4171477" y="662139"/>
                          <a:pt x="4184948" y="670361"/>
                          <a:pt x="4108862" y="629392"/>
                        </a:cubicBezTo>
                        <a:cubicBezTo>
                          <a:pt x="3877859" y="505006"/>
                          <a:pt x="4154964" y="642553"/>
                          <a:pt x="3954483" y="558140"/>
                        </a:cubicBezTo>
                        <a:cubicBezTo>
                          <a:pt x="3902248" y="536146"/>
                          <a:pt x="3853234" y="506622"/>
                          <a:pt x="3800104" y="486888"/>
                        </a:cubicBezTo>
                        <a:cubicBezTo>
                          <a:pt x="3714435" y="455068"/>
                          <a:pt x="3625850" y="431727"/>
                          <a:pt x="3538846" y="403761"/>
                        </a:cubicBezTo>
                        <a:cubicBezTo>
                          <a:pt x="3515012" y="396100"/>
                          <a:pt x="3467594" y="380010"/>
                          <a:pt x="3467594" y="380010"/>
                        </a:cubicBezTo>
                        <a:cubicBezTo>
                          <a:pt x="3422133" y="345914"/>
                          <a:pt x="3423304" y="342367"/>
                          <a:pt x="3372592" y="320633"/>
                        </a:cubicBezTo>
                        <a:cubicBezTo>
                          <a:pt x="3361086" y="315702"/>
                          <a:pt x="3348162" y="314356"/>
                          <a:pt x="3336966" y="308758"/>
                        </a:cubicBezTo>
                        <a:cubicBezTo>
                          <a:pt x="3293077" y="286814"/>
                          <a:pt x="3279649" y="272935"/>
                          <a:pt x="3241963" y="249381"/>
                        </a:cubicBezTo>
                        <a:cubicBezTo>
                          <a:pt x="3222390" y="237148"/>
                          <a:pt x="3202160" y="225989"/>
                          <a:pt x="3182587" y="213756"/>
                        </a:cubicBezTo>
                        <a:cubicBezTo>
                          <a:pt x="3170484" y="206192"/>
                          <a:pt x="3157925" y="199142"/>
                          <a:pt x="3146961" y="190005"/>
                        </a:cubicBezTo>
                        <a:cubicBezTo>
                          <a:pt x="3134059" y="179254"/>
                          <a:pt x="3125309" y="163695"/>
                          <a:pt x="3111335" y="154379"/>
                        </a:cubicBezTo>
                        <a:cubicBezTo>
                          <a:pt x="3089241" y="139649"/>
                          <a:pt x="3063295" y="131649"/>
                          <a:pt x="3040083" y="118753"/>
                        </a:cubicBezTo>
                        <a:cubicBezTo>
                          <a:pt x="3027607" y="111822"/>
                          <a:pt x="3017709" y="100303"/>
                          <a:pt x="3004457" y="95002"/>
                        </a:cubicBezTo>
                        <a:cubicBezTo>
                          <a:pt x="2977700" y="84299"/>
                          <a:pt x="2949666" y="76499"/>
                          <a:pt x="2921330" y="71252"/>
                        </a:cubicBezTo>
                        <a:cubicBezTo>
                          <a:pt x="2842614" y="56675"/>
                          <a:pt x="2763360" y="44716"/>
                          <a:pt x="2683823" y="35626"/>
                        </a:cubicBezTo>
                        <a:cubicBezTo>
                          <a:pt x="2624699" y="28869"/>
                          <a:pt x="2564978" y="28905"/>
                          <a:pt x="2505693" y="23750"/>
                        </a:cubicBezTo>
                        <a:cubicBezTo>
                          <a:pt x="2429373" y="17113"/>
                          <a:pt x="2417502" y="13237"/>
                          <a:pt x="2351314" y="0"/>
                        </a:cubicBezTo>
                        <a:cubicBezTo>
                          <a:pt x="2109849" y="3958"/>
                          <a:pt x="1868213" y="1959"/>
                          <a:pt x="1626919" y="11875"/>
                        </a:cubicBezTo>
                        <a:cubicBezTo>
                          <a:pt x="1486327" y="17653"/>
                          <a:pt x="1516268" y="31881"/>
                          <a:pt x="1413163" y="59376"/>
                        </a:cubicBezTo>
                        <a:cubicBezTo>
                          <a:pt x="1336575" y="79799"/>
                          <a:pt x="1295244" y="80665"/>
                          <a:pt x="1223158" y="106878"/>
                        </a:cubicBezTo>
                        <a:cubicBezTo>
                          <a:pt x="1148402" y="134062"/>
                          <a:pt x="1203806" y="126560"/>
                          <a:pt x="1140031" y="142504"/>
                        </a:cubicBezTo>
                        <a:cubicBezTo>
                          <a:pt x="1120449" y="147399"/>
                          <a:pt x="1100018" y="148684"/>
                          <a:pt x="1080654" y="154379"/>
                        </a:cubicBezTo>
                        <a:cubicBezTo>
                          <a:pt x="1032618" y="168507"/>
                          <a:pt x="986109" y="187492"/>
                          <a:pt x="938150" y="201880"/>
                        </a:cubicBezTo>
                        <a:cubicBezTo>
                          <a:pt x="670250" y="282250"/>
                          <a:pt x="935761" y="194761"/>
                          <a:pt x="807522" y="237506"/>
                        </a:cubicBezTo>
                        <a:cubicBezTo>
                          <a:pt x="795647" y="249381"/>
                          <a:pt x="786577" y="264976"/>
                          <a:pt x="771896" y="273132"/>
                        </a:cubicBezTo>
                        <a:cubicBezTo>
                          <a:pt x="750011" y="285290"/>
                          <a:pt x="724221" y="288463"/>
                          <a:pt x="700644" y="296883"/>
                        </a:cubicBezTo>
                        <a:cubicBezTo>
                          <a:pt x="668793" y="308258"/>
                          <a:pt x="636915" y="319632"/>
                          <a:pt x="605641" y="332509"/>
                        </a:cubicBezTo>
                        <a:cubicBezTo>
                          <a:pt x="438031" y="401524"/>
                          <a:pt x="551576" y="362406"/>
                          <a:pt x="463137" y="391885"/>
                        </a:cubicBezTo>
                        <a:cubicBezTo>
                          <a:pt x="447303" y="403760"/>
                          <a:pt x="432820" y="417691"/>
                          <a:pt x="415636" y="427511"/>
                        </a:cubicBezTo>
                        <a:cubicBezTo>
                          <a:pt x="404768" y="433722"/>
                          <a:pt x="391336" y="434057"/>
                          <a:pt x="380010" y="439387"/>
                        </a:cubicBezTo>
                        <a:cubicBezTo>
                          <a:pt x="323948" y="465769"/>
                          <a:pt x="265308" y="488144"/>
                          <a:pt x="213755" y="522514"/>
                        </a:cubicBezTo>
                        <a:cubicBezTo>
                          <a:pt x="201880" y="530431"/>
                          <a:pt x="190895" y="539882"/>
                          <a:pt x="178130" y="546265"/>
                        </a:cubicBezTo>
                        <a:cubicBezTo>
                          <a:pt x="166934" y="551863"/>
                          <a:pt x="154648" y="555104"/>
                          <a:pt x="142504" y="558140"/>
                        </a:cubicBezTo>
                        <a:cubicBezTo>
                          <a:pt x="-16293" y="597839"/>
                          <a:pt x="83865" y="565812"/>
                          <a:pt x="0" y="593766"/>
                        </a:cubicBezTo>
                        <a:lnTo>
                          <a:pt x="95002" y="593766"/>
                        </a:ln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8" name="Rectangle 87">
            <a:extLst>
              <a:ext uri="{FF2B5EF4-FFF2-40B4-BE49-F238E27FC236}">
                <a16:creationId xmlns:a16="http://schemas.microsoft.com/office/drawing/2014/main" id="{348AAD05-A141-DA7F-5E0E-F4F1205971B4}"/>
              </a:ext>
            </a:extLst>
          </p:cNvPr>
          <p:cNvSpPr/>
          <p:nvPr/>
        </p:nvSpPr>
        <p:spPr>
          <a:xfrm>
            <a:off x="7086600" y="3770606"/>
            <a:ext cx="1887742" cy="1661993"/>
          </a:xfrm>
          <a:prstGeom prst="rect">
            <a:avLst/>
          </a:prstGeom>
          <a:solidFill>
            <a:schemeClr val="accent5">
              <a:lumMod val="20000"/>
              <a:lumOff val="80000"/>
            </a:schemeClr>
          </a:solidFill>
        </p:spPr>
        <p:txBody>
          <a:bodyPr wrap="square">
            <a:spAutoFit/>
          </a:bodyPr>
          <a:lstStyle/>
          <a:p>
            <a:r>
              <a:rPr lang="en-US" sz="2100" b="1" dirty="0">
                <a:effectLst>
                  <a:outerShdw blurRad="38100" dist="38100" dir="2700000" algn="tl">
                    <a:srgbClr val="000000">
                      <a:alpha val="43137"/>
                    </a:srgbClr>
                  </a:outerShdw>
                </a:effectLst>
              </a:rPr>
              <a:t>Main Limits:</a:t>
            </a:r>
          </a:p>
          <a:p>
            <a:r>
              <a:rPr lang="en-US" sz="2700" b="1" dirty="0">
                <a:solidFill>
                  <a:srgbClr val="C8102E"/>
                </a:solidFill>
                <a:effectLst>
                  <a:outerShdw blurRad="38100" dist="38100" dir="2700000" algn="tl">
                    <a:srgbClr val="000000">
                      <a:alpha val="43137"/>
                    </a:srgbClr>
                  </a:outerShdw>
                </a:effectLst>
                <a:latin typeface="Rockwell Nova Cond Light" panose="02060306020205020403" pitchFamily="18" charset="0"/>
              </a:rPr>
              <a:t>Power… 3 TWh/</a:t>
            </a:r>
            <a:r>
              <a:rPr lang="en-US" sz="2700" b="1" dirty="0" err="1">
                <a:solidFill>
                  <a:srgbClr val="C8102E"/>
                </a:solidFill>
                <a:effectLst>
                  <a:outerShdw blurRad="38100" dist="38100" dir="2700000" algn="tl">
                    <a:srgbClr val="000000">
                      <a:alpha val="43137"/>
                    </a:srgbClr>
                  </a:outerShdw>
                </a:effectLst>
                <a:latin typeface="Rockwell Nova Cond Light" panose="02060306020205020403" pitchFamily="18" charset="0"/>
              </a:rPr>
              <a:t>yr</a:t>
            </a:r>
            <a:endParaRPr lang="en-US" sz="2700" b="1" dirty="0">
              <a:solidFill>
                <a:srgbClr val="C8102E"/>
              </a:solidFill>
              <a:effectLst>
                <a:outerShdw blurRad="38100" dist="38100" dir="2700000" algn="tl">
                  <a:srgbClr val="000000">
                    <a:alpha val="43137"/>
                  </a:srgbClr>
                </a:outerShdw>
              </a:effectLst>
              <a:latin typeface="Rockwell Nova Cond Light" panose="02060306020205020403" pitchFamily="18" charset="0"/>
            </a:endParaRPr>
          </a:p>
          <a:p>
            <a:r>
              <a:rPr lang="en-US" sz="2700" b="1" dirty="0">
                <a:solidFill>
                  <a:srgbClr val="7030A0"/>
                </a:solidFill>
                <a:effectLst>
                  <a:outerShdw blurRad="38100" dist="38100" dir="2700000" algn="tl">
                    <a:srgbClr val="000000">
                      <a:alpha val="43137"/>
                    </a:srgbClr>
                  </a:outerShdw>
                </a:effectLst>
                <a:latin typeface="Rockwell Nova Cond Light" panose="02060306020205020403" pitchFamily="18" charset="0"/>
              </a:rPr>
              <a:t>Cost….. 3 </a:t>
            </a:r>
            <a:r>
              <a:rPr lang="en-US" sz="2700" b="1" dirty="0" err="1">
                <a:solidFill>
                  <a:srgbClr val="7030A0"/>
                </a:solidFill>
                <a:effectLst>
                  <a:outerShdw blurRad="38100" dist="38100" dir="2700000" algn="tl">
                    <a:srgbClr val="000000">
                      <a:alpha val="43137"/>
                    </a:srgbClr>
                  </a:outerShdw>
                </a:effectLst>
                <a:latin typeface="Rockwell Nova Cond Light" panose="02060306020205020403" pitchFamily="18" charset="0"/>
              </a:rPr>
              <a:t>xLHC</a:t>
            </a:r>
            <a:endParaRPr lang="en-US" sz="2700" b="1" dirty="0">
              <a:solidFill>
                <a:srgbClr val="7030A0"/>
              </a:solidFill>
              <a:latin typeface="Rockwell Nova Cond Light" panose="02060306020205020403" pitchFamily="18" charset="0"/>
            </a:endParaRPr>
          </a:p>
        </p:txBody>
      </p:sp>
      <p:sp>
        <p:nvSpPr>
          <p:cNvPr id="68" name="Hexagon 67">
            <a:extLst>
              <a:ext uri="{FF2B5EF4-FFF2-40B4-BE49-F238E27FC236}">
                <a16:creationId xmlns:a16="http://schemas.microsoft.com/office/drawing/2014/main" id="{2A40FC66-E4E7-8C7A-13DD-DEC6A1EDD1F4}"/>
              </a:ext>
            </a:extLst>
          </p:cNvPr>
          <p:cNvSpPr/>
          <p:nvPr/>
        </p:nvSpPr>
        <p:spPr>
          <a:xfrm>
            <a:off x="6874686" y="5468815"/>
            <a:ext cx="156917" cy="131885"/>
          </a:xfrm>
          <a:prstGeom prst="hexagon">
            <a:avLst/>
          </a:prstGeom>
          <a:solidFill>
            <a:srgbClr val="FFFF00"/>
          </a:solid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4A92182A-42A5-404F-AA9E-475684C0A9EF}"/>
              </a:ext>
            </a:extLst>
          </p:cNvPr>
          <p:cNvSpPr/>
          <p:nvPr/>
        </p:nvSpPr>
        <p:spPr>
          <a:xfrm>
            <a:off x="5324777" y="5211189"/>
            <a:ext cx="635239" cy="323165"/>
          </a:xfrm>
          <a:prstGeom prst="rect">
            <a:avLst/>
          </a:prstGeom>
          <a:solidFill>
            <a:schemeClr val="bg2"/>
          </a:solidFill>
        </p:spPr>
        <p:txBody>
          <a:bodyPr wrap="none">
            <a:spAutoFit/>
          </a:bodyPr>
          <a:lstStyle/>
          <a:p>
            <a:r>
              <a:rPr lang="en-US" sz="1500" b="1" dirty="0">
                <a:solidFill>
                  <a:srgbClr val="000000"/>
                </a:solidFill>
                <a:effectLst>
                  <a:outerShdw blurRad="38100" dist="38100" dir="2700000" algn="tl">
                    <a:srgbClr val="000000">
                      <a:alpha val="43137"/>
                    </a:srgbClr>
                  </a:outerShdw>
                </a:effectLst>
              </a:rPr>
              <a:t>1 PeV</a:t>
            </a:r>
            <a:endParaRPr lang="en-US" sz="1500" b="1" dirty="0"/>
          </a:p>
        </p:txBody>
      </p:sp>
      <p:pic>
        <p:nvPicPr>
          <p:cNvPr id="101" name="Picture 100" descr="A logo with a blue circle&#10;&#10;Description automatically generated">
            <a:extLst>
              <a:ext uri="{FF2B5EF4-FFF2-40B4-BE49-F238E27FC236}">
                <a16:creationId xmlns:a16="http://schemas.microsoft.com/office/drawing/2014/main" id="{59FF5EB3-761B-F02B-A130-CD1F8730DE6D}"/>
              </a:ext>
            </a:extLst>
          </p:cNvPr>
          <p:cNvPicPr>
            <a:picLocks noChangeAspect="1"/>
          </p:cNvPicPr>
          <p:nvPr/>
        </p:nvPicPr>
        <p:blipFill>
          <a:blip r:embed="rId3"/>
          <a:stretch>
            <a:fillRect/>
          </a:stretch>
        </p:blipFill>
        <p:spPr>
          <a:xfrm>
            <a:off x="7798196" y="908244"/>
            <a:ext cx="1176146" cy="744397"/>
          </a:xfrm>
          <a:prstGeom prst="rect">
            <a:avLst/>
          </a:prstGeom>
        </p:spPr>
      </p:pic>
      <p:sp>
        <p:nvSpPr>
          <p:cNvPr id="4" name="TextBox 3">
            <a:extLst>
              <a:ext uri="{FF2B5EF4-FFF2-40B4-BE49-F238E27FC236}">
                <a16:creationId xmlns:a16="http://schemas.microsoft.com/office/drawing/2014/main" id="{EC966511-EC5E-130F-497F-48DDBE27012B}"/>
              </a:ext>
            </a:extLst>
          </p:cNvPr>
          <p:cNvSpPr txBox="1"/>
          <p:nvPr/>
        </p:nvSpPr>
        <p:spPr>
          <a:xfrm>
            <a:off x="1537946" y="4770391"/>
            <a:ext cx="861344" cy="300082"/>
          </a:xfrm>
          <a:prstGeom prst="rect">
            <a:avLst/>
          </a:prstGeom>
          <a:noFill/>
        </p:spPr>
        <p:txBody>
          <a:bodyPr wrap="square">
            <a:spAutoFit/>
          </a:bodyPr>
          <a:lstStyle/>
          <a:p>
            <a:r>
              <a:rPr lang="en-US" sz="1350" dirty="0">
                <a:solidFill>
                  <a:srgbClr val="0033CC"/>
                </a:solidFill>
                <a:effectLst>
                  <a:outerShdw blurRad="38100" dist="38100" dir="2700000" algn="tl">
                    <a:srgbClr val="000000">
                      <a:alpha val="43137"/>
                    </a:srgbClr>
                  </a:outerShdw>
                </a:effectLst>
              </a:rPr>
              <a:t>Tevatron</a:t>
            </a:r>
            <a:endParaRPr lang="en-US" sz="1800" dirty="0"/>
          </a:p>
        </p:txBody>
      </p:sp>
      <p:sp>
        <p:nvSpPr>
          <p:cNvPr id="5" name="TextBox 4">
            <a:extLst>
              <a:ext uri="{FF2B5EF4-FFF2-40B4-BE49-F238E27FC236}">
                <a16:creationId xmlns:a16="http://schemas.microsoft.com/office/drawing/2014/main" id="{DFA095AE-2FDD-C2D3-A590-892AE7B59356}"/>
              </a:ext>
            </a:extLst>
          </p:cNvPr>
          <p:cNvSpPr txBox="1"/>
          <p:nvPr/>
        </p:nvSpPr>
        <p:spPr>
          <a:xfrm>
            <a:off x="2369116" y="3145085"/>
            <a:ext cx="861344" cy="300082"/>
          </a:xfrm>
          <a:prstGeom prst="rect">
            <a:avLst/>
          </a:prstGeom>
          <a:noFill/>
        </p:spPr>
        <p:txBody>
          <a:bodyPr wrap="square">
            <a:spAutoFit/>
          </a:bodyPr>
          <a:lstStyle/>
          <a:p>
            <a:r>
              <a:rPr lang="en-US" sz="1350" dirty="0">
                <a:solidFill>
                  <a:srgbClr val="0033CC"/>
                </a:solidFill>
                <a:effectLst>
                  <a:outerShdw blurRad="38100" dist="38100" dir="2700000" algn="tl">
                    <a:srgbClr val="000000">
                      <a:alpha val="43137"/>
                    </a:srgbClr>
                  </a:outerShdw>
                </a:effectLst>
              </a:rPr>
              <a:t>LHC</a:t>
            </a:r>
            <a:endParaRPr lang="en-US" sz="1800" dirty="0"/>
          </a:p>
        </p:txBody>
      </p:sp>
      <p:sp>
        <p:nvSpPr>
          <p:cNvPr id="3" name="Rectangle 2">
            <a:extLst>
              <a:ext uri="{FF2B5EF4-FFF2-40B4-BE49-F238E27FC236}">
                <a16:creationId xmlns:a16="http://schemas.microsoft.com/office/drawing/2014/main" id="{27FC2F70-7497-DE2D-FB68-495F9B2F2661}"/>
              </a:ext>
            </a:extLst>
          </p:cNvPr>
          <p:cNvSpPr/>
          <p:nvPr/>
        </p:nvSpPr>
        <p:spPr>
          <a:xfrm>
            <a:off x="1203651" y="1441701"/>
            <a:ext cx="2301512" cy="534755"/>
          </a:xfrm>
          <a:prstGeom prst="rect">
            <a:avLst/>
          </a:prstGeom>
          <a:gradFill flip="none" rotWithShape="1">
            <a:gsLst>
              <a:gs pos="0">
                <a:schemeClr val="accent1">
                  <a:lumMod val="5000"/>
                  <a:lumOff val="95000"/>
                </a:schemeClr>
              </a:gs>
              <a:gs pos="27000">
                <a:schemeClr val="accent6">
                  <a:lumMod val="40000"/>
                  <a:lumOff val="60000"/>
                </a:schemeClr>
              </a:gs>
              <a:gs pos="66000">
                <a:schemeClr val="accent6">
                  <a:lumMod val="40000"/>
                  <a:lumOff val="60000"/>
                </a:schemeClr>
              </a:gs>
              <a:gs pos="100000">
                <a:schemeClr val="accent1">
                  <a:lumMod val="30000"/>
                  <a:lumOff val="70000"/>
                </a:schemeClr>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solidFill>
                  <a:srgbClr val="051BF1"/>
                </a:solidFill>
                <a:effectLst>
                  <a:outerShdw blurRad="38100" dist="38100" dir="2700000" algn="tl">
                    <a:srgbClr val="000000">
                      <a:alpha val="43137"/>
                    </a:srgbClr>
                  </a:outerShdw>
                </a:effectLst>
              </a:rPr>
              <a:t>pp circ.</a:t>
            </a:r>
          </a:p>
        </p:txBody>
      </p:sp>
      <p:sp>
        <p:nvSpPr>
          <p:cNvPr id="7" name="Rectangle 6">
            <a:extLst>
              <a:ext uri="{FF2B5EF4-FFF2-40B4-BE49-F238E27FC236}">
                <a16:creationId xmlns:a16="http://schemas.microsoft.com/office/drawing/2014/main" id="{49F74D50-A20E-A9C8-FB90-EF12C41C1401}"/>
              </a:ext>
            </a:extLst>
          </p:cNvPr>
          <p:cNvSpPr/>
          <p:nvPr/>
        </p:nvSpPr>
        <p:spPr>
          <a:xfrm>
            <a:off x="7541703" y="6152168"/>
            <a:ext cx="1602297" cy="5201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3" name="Rectangle 12">
            <a:extLst>
              <a:ext uri="{FF2B5EF4-FFF2-40B4-BE49-F238E27FC236}">
                <a16:creationId xmlns:a16="http://schemas.microsoft.com/office/drawing/2014/main" id="{72BADA8E-3CB2-5762-A230-184737D3EB3B}"/>
              </a:ext>
            </a:extLst>
          </p:cNvPr>
          <p:cNvSpPr/>
          <p:nvPr/>
        </p:nvSpPr>
        <p:spPr>
          <a:xfrm>
            <a:off x="2874170" y="1143103"/>
            <a:ext cx="1510131" cy="465477"/>
          </a:xfrm>
          <a:prstGeom prst="rect">
            <a:avLst/>
          </a:prstGeom>
          <a:gradFill flip="none" rotWithShape="1">
            <a:gsLst>
              <a:gs pos="0">
                <a:schemeClr val="accent6">
                  <a:lumMod val="20000"/>
                  <a:lumOff val="80000"/>
                  <a:alpha val="69000"/>
                </a:schemeClr>
              </a:gs>
              <a:gs pos="27000">
                <a:schemeClr val="accent5">
                  <a:lumMod val="40000"/>
                  <a:lumOff val="60000"/>
                </a:schemeClr>
              </a:gs>
              <a:gs pos="66000">
                <a:schemeClr val="accent5">
                  <a:lumMod val="40000"/>
                  <a:lumOff val="60000"/>
                </a:schemeClr>
              </a:gs>
              <a:gs pos="100000">
                <a:schemeClr val="accent4">
                  <a:lumMod val="20000"/>
                  <a:lumOff val="80000"/>
                  <a:alpha val="79000"/>
                </a:schemeClr>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l-GR" i="1" dirty="0">
                <a:solidFill>
                  <a:srgbClr val="FF0000"/>
                </a:solidFill>
                <a:effectLst>
                  <a:outerShdw blurRad="38100" dist="38100" dir="2700000" algn="tl">
                    <a:srgbClr val="000000">
                      <a:alpha val="43137"/>
                    </a:srgbClr>
                  </a:outerShdw>
                </a:effectLst>
              </a:rPr>
              <a:t>μμ</a:t>
            </a:r>
            <a:r>
              <a:rPr lang="en-US" i="1" dirty="0">
                <a:solidFill>
                  <a:srgbClr val="FF0000"/>
                </a:solidFill>
                <a:effectLst>
                  <a:outerShdw blurRad="38100" dist="38100" dir="2700000" algn="tl">
                    <a:srgbClr val="000000">
                      <a:alpha val="43137"/>
                    </a:srgbClr>
                  </a:outerShdw>
                </a:effectLst>
              </a:rPr>
              <a:t> circ</a:t>
            </a:r>
            <a:r>
              <a:rPr lang="en-US" i="1" dirty="0">
                <a:solidFill>
                  <a:srgbClr val="051BF1"/>
                </a:solidFill>
                <a:effectLst>
                  <a:outerShdw blurRad="38100" dist="38100" dir="2700000" algn="tl">
                    <a:srgbClr val="000000">
                      <a:alpha val="43137"/>
                    </a:srgbClr>
                  </a:outerShdw>
                </a:effectLst>
              </a:rPr>
              <a:t>.</a:t>
            </a:r>
          </a:p>
        </p:txBody>
      </p:sp>
      <p:sp>
        <p:nvSpPr>
          <p:cNvPr id="21" name="Rectangle 20">
            <a:extLst>
              <a:ext uri="{FF2B5EF4-FFF2-40B4-BE49-F238E27FC236}">
                <a16:creationId xmlns:a16="http://schemas.microsoft.com/office/drawing/2014/main" id="{73C37CD4-41CF-CE47-78D2-FC66F5247CFC}"/>
              </a:ext>
            </a:extLst>
          </p:cNvPr>
          <p:cNvSpPr/>
          <p:nvPr/>
        </p:nvSpPr>
        <p:spPr>
          <a:xfrm>
            <a:off x="3643587" y="1775101"/>
            <a:ext cx="2481436" cy="392239"/>
          </a:xfrm>
          <a:prstGeom prst="rect">
            <a:avLst/>
          </a:prstGeom>
          <a:gradFill flip="none" rotWithShape="1">
            <a:gsLst>
              <a:gs pos="0">
                <a:schemeClr val="accent1">
                  <a:lumMod val="5000"/>
                  <a:lumOff val="95000"/>
                </a:schemeClr>
              </a:gs>
              <a:gs pos="27000">
                <a:schemeClr val="accent4">
                  <a:lumMod val="40000"/>
                  <a:lumOff val="60000"/>
                </a:schemeClr>
              </a:gs>
              <a:gs pos="66000">
                <a:schemeClr val="accent4">
                  <a:lumMod val="40000"/>
                  <a:lumOff val="60000"/>
                </a:schemeClr>
              </a:gs>
              <a:gs pos="100000">
                <a:schemeClr val="bg1"/>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solidFill>
                  <a:srgbClr val="7030A0"/>
                </a:solidFill>
                <a:effectLst>
                  <a:outerShdw blurRad="38100" dist="38100" dir="2700000" algn="tl">
                    <a:srgbClr val="000000">
                      <a:alpha val="43137"/>
                    </a:srgbClr>
                  </a:outerShdw>
                </a:effectLst>
              </a:rPr>
              <a:t>linear lepton </a:t>
            </a:r>
          </a:p>
        </p:txBody>
      </p:sp>
    </p:spTree>
    <p:extLst>
      <p:ext uri="{BB962C8B-B14F-4D97-AF65-F5344CB8AC3E}">
        <p14:creationId xmlns:p14="http://schemas.microsoft.com/office/powerpoint/2010/main" val="192008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500" fill="hold"/>
                                        <p:tgtEl>
                                          <p:spTgt spid="86"/>
                                        </p:tgtEl>
                                        <p:attrNameLst>
                                          <p:attrName>ppt_x</p:attrName>
                                        </p:attrNameLst>
                                      </p:cBhvr>
                                      <p:tavLst>
                                        <p:tav tm="0">
                                          <p:val>
                                            <p:strVal val="#ppt_x"/>
                                          </p:val>
                                        </p:tav>
                                        <p:tav tm="100000">
                                          <p:val>
                                            <p:strVal val="#ppt_x"/>
                                          </p:val>
                                        </p:tav>
                                      </p:tavLst>
                                    </p:anim>
                                    <p:anim calcmode="lin" valueType="num">
                                      <p:cBhvr additive="base">
                                        <p:cTn id="8" dur="500" fill="hold"/>
                                        <p:tgtEl>
                                          <p:spTgt spid="8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8"/>
                                        </p:tgtEl>
                                        <p:attrNameLst>
                                          <p:attrName>style.visibility</p:attrName>
                                        </p:attrNameLst>
                                      </p:cBhvr>
                                      <p:to>
                                        <p:strVal val="visible"/>
                                      </p:to>
                                    </p:set>
                                    <p:anim calcmode="lin" valueType="num">
                                      <p:cBhvr additive="base">
                                        <p:cTn id="11" dur="500" fill="hold"/>
                                        <p:tgtEl>
                                          <p:spTgt spid="88"/>
                                        </p:tgtEl>
                                        <p:attrNameLst>
                                          <p:attrName>ppt_x</p:attrName>
                                        </p:attrNameLst>
                                      </p:cBhvr>
                                      <p:tavLst>
                                        <p:tav tm="0">
                                          <p:val>
                                            <p:strVal val="#ppt_x"/>
                                          </p:val>
                                        </p:tav>
                                        <p:tav tm="100000">
                                          <p:val>
                                            <p:strVal val="#ppt_x"/>
                                          </p:val>
                                        </p:tav>
                                      </p:tavLst>
                                    </p:anim>
                                    <p:anim calcmode="lin" valueType="num">
                                      <p:cBhvr additive="base">
                                        <p:cTn id="12"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8" grpId="0" animBg="1"/>
      <p:bldP spid="3" grpId="0" animBg="1"/>
      <p:bldP spid="13" grpId="0" animBg="1"/>
      <p:bldP spid="2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93" y="5301047"/>
            <a:ext cx="8672513" cy="741703"/>
          </a:xfrm>
        </p:spPr>
        <p:txBody>
          <a:bodyPr/>
          <a:lstStyle/>
          <a:p>
            <a:pPr lvl="1"/>
            <a:endParaRPr lang="en-US" sz="1400" dirty="0"/>
          </a:p>
          <a:p>
            <a:pPr lvl="1"/>
            <a:endParaRPr lang="en-US" sz="1400" dirty="0"/>
          </a:p>
          <a:p>
            <a:pPr lvl="1"/>
            <a:endParaRPr lang="en-US" sz="1400" dirty="0"/>
          </a:p>
          <a:p>
            <a:pPr lvl="1"/>
            <a:endParaRPr lang="en-US" sz="1400" dirty="0"/>
          </a:p>
        </p:txBody>
      </p:sp>
      <p:sp>
        <p:nvSpPr>
          <p:cNvPr id="5" name="Footer Placeholder 4"/>
          <p:cNvSpPr>
            <a:spLocks noGrp="1"/>
          </p:cNvSpPr>
          <p:nvPr>
            <p:ph type="ftr" sz="quarter" idx="11"/>
          </p:nvPr>
        </p:nvSpPr>
        <p:spPr/>
        <p:txBody>
          <a:bodyPr/>
          <a:lstStyle/>
          <a:p>
            <a:pPr>
              <a:defRPr/>
            </a:pPr>
            <a:r>
              <a:rPr lang="en-US"/>
              <a:t>MuColl'25 | Colliders VS1</a:t>
            </a:r>
            <a:endParaRPr lang="en-US" b="1" dirty="0"/>
          </a:p>
        </p:txBody>
      </p:sp>
      <p:sp>
        <p:nvSpPr>
          <p:cNvPr id="7" name="Content Placeholder 2"/>
          <p:cNvSpPr txBox="1">
            <a:spLocks/>
          </p:cNvSpPr>
          <p:nvPr/>
        </p:nvSpPr>
        <p:spPr>
          <a:xfrm rot="20434766">
            <a:off x="-237180" y="2603376"/>
            <a:ext cx="9820858" cy="878562"/>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Font typeface="Arial" charset="0"/>
              <a:buNone/>
            </a:pPr>
            <a:r>
              <a:rPr lang="en-US" sz="4800" dirty="0">
                <a:solidFill>
                  <a:srgbClr val="C00000"/>
                </a:solidFill>
                <a:effectLst>
                  <a:outerShdw blurRad="38100" dist="38100" dir="2700000" algn="tl">
                    <a:srgbClr val="000000">
                      <a:alpha val="43137"/>
                    </a:srgbClr>
                  </a:outerShdw>
                </a:effectLst>
                <a:latin typeface="Lucida Calligraphy" panose="03010101010101010101" pitchFamily="66" charset="0"/>
              </a:rPr>
              <a:t>Thanks for Your Attention !</a:t>
            </a:r>
            <a:endParaRPr lang="en-US" sz="4000" dirty="0">
              <a:solidFill>
                <a:srgbClr val="C00000"/>
              </a:solidFill>
              <a:effectLst>
                <a:outerShdw blurRad="38100" dist="38100" dir="2700000" algn="tl">
                  <a:srgbClr val="000000">
                    <a:alpha val="43137"/>
                  </a:srgbClr>
                </a:outerShdw>
              </a:effectLst>
              <a:latin typeface="Lucida Calligraphy" panose="03010101010101010101" pitchFamily="66" charset="0"/>
            </a:endParaRPr>
          </a:p>
          <a:p>
            <a:pPr lvl="1"/>
            <a:endParaRPr lang="en-US" sz="4000" dirty="0">
              <a:solidFill>
                <a:srgbClr val="C00000"/>
              </a:solidFill>
              <a:effectLst>
                <a:outerShdw blurRad="38100" dist="38100" dir="2700000" algn="tl">
                  <a:srgbClr val="000000">
                    <a:alpha val="43137"/>
                  </a:srgbClr>
                </a:outerShdw>
              </a:effectLst>
              <a:latin typeface="Lucida Calligraphy" panose="03010101010101010101" pitchFamily="66" charset="0"/>
            </a:endParaRPr>
          </a:p>
          <a:p>
            <a:pPr lvl="1"/>
            <a:endParaRPr lang="en-US" sz="4000" dirty="0">
              <a:solidFill>
                <a:srgbClr val="C00000"/>
              </a:solidFill>
              <a:effectLst>
                <a:outerShdw blurRad="38100" dist="38100" dir="2700000" algn="tl">
                  <a:srgbClr val="000000">
                    <a:alpha val="43137"/>
                  </a:srgbClr>
                </a:outerShdw>
              </a:effectLst>
              <a:latin typeface="Lucida Calligraphy" panose="03010101010101010101" pitchFamily="66" charset="0"/>
            </a:endParaRPr>
          </a:p>
        </p:txBody>
      </p:sp>
      <p:sp>
        <p:nvSpPr>
          <p:cNvPr id="8" name="Content Placeholder 2"/>
          <p:cNvSpPr txBox="1">
            <a:spLocks/>
          </p:cNvSpPr>
          <p:nvPr/>
        </p:nvSpPr>
        <p:spPr>
          <a:xfrm>
            <a:off x="553460" y="5220691"/>
            <a:ext cx="8672513" cy="451207"/>
          </a:xfrm>
          <a:prstGeom prst="rect">
            <a:avLst/>
          </a:prstGeom>
        </p:spPr>
        <p:txBody>
          <a:bodyPr lIns="0" tIns="0" rIns="0" bIns="0"/>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a:t>Questions !?</a:t>
            </a:r>
          </a:p>
        </p:txBody>
      </p:sp>
      <p:sp>
        <p:nvSpPr>
          <p:cNvPr id="9" name="Slide Number Placeholder 8"/>
          <p:cNvSpPr>
            <a:spLocks noGrp="1"/>
          </p:cNvSpPr>
          <p:nvPr>
            <p:ph type="sldNum" sz="quarter" idx="12"/>
          </p:nvPr>
        </p:nvSpPr>
        <p:spPr/>
        <p:txBody>
          <a:bodyPr/>
          <a:lstStyle/>
          <a:p>
            <a:fld id="{52E9C158-AEF1-41A2-A6CE-6F0BAB305EFD}" type="slidenum">
              <a:rPr lang="en-US" altLang="en-US" smtClean="0"/>
              <a:pPr/>
              <a:t>73</a:t>
            </a:fld>
            <a:endParaRPr lang="en-US" altLang="en-US"/>
          </a:p>
        </p:txBody>
      </p:sp>
    </p:spTree>
    <p:extLst>
      <p:ext uri="{BB962C8B-B14F-4D97-AF65-F5344CB8AC3E}">
        <p14:creationId xmlns:p14="http://schemas.microsoft.com/office/powerpoint/2010/main" val="36577112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344C2-4EFF-43C6-AEEC-6845196FA1A0}"/>
              </a:ext>
            </a:extLst>
          </p:cNvPr>
          <p:cNvSpPr>
            <a:spLocks noGrp="1"/>
          </p:cNvSpPr>
          <p:nvPr>
            <p:ph type="title"/>
          </p:nvPr>
        </p:nvSpPr>
        <p:spPr/>
        <p:txBody>
          <a:bodyPr/>
          <a:lstStyle/>
          <a:p>
            <a:r>
              <a:rPr lang="en-US" dirty="0"/>
              <a:t>Literature </a:t>
            </a:r>
          </a:p>
        </p:txBody>
      </p:sp>
      <p:sp>
        <p:nvSpPr>
          <p:cNvPr id="3" name="Content Placeholder 2">
            <a:extLst>
              <a:ext uri="{FF2B5EF4-FFF2-40B4-BE49-F238E27FC236}">
                <a16:creationId xmlns:a16="http://schemas.microsoft.com/office/drawing/2014/main" id="{EA389B0B-778C-4744-AD8B-18C034B7EDB3}"/>
              </a:ext>
            </a:extLst>
          </p:cNvPr>
          <p:cNvSpPr>
            <a:spLocks noGrp="1"/>
          </p:cNvSpPr>
          <p:nvPr>
            <p:ph idx="1"/>
          </p:nvPr>
        </p:nvSpPr>
        <p:spPr/>
        <p:txBody>
          <a:bodyPr/>
          <a:lstStyle/>
          <a:p>
            <a:r>
              <a:rPr lang="en-US" sz="1800" dirty="0" err="1">
                <a:latin typeface="+mn-lt"/>
              </a:rPr>
              <a:t>V.Shiltsev</a:t>
            </a:r>
            <a:r>
              <a:rPr lang="en-US" sz="1800" dirty="0">
                <a:latin typeface="+mn-lt"/>
              </a:rPr>
              <a:t>, </a:t>
            </a:r>
            <a:r>
              <a:rPr lang="en-US" sz="1800" dirty="0" err="1">
                <a:latin typeface="+mn-lt"/>
              </a:rPr>
              <a:t>F.Zimmermann</a:t>
            </a:r>
            <a:r>
              <a:rPr lang="en-US" sz="1800" dirty="0">
                <a:latin typeface="+mn-lt"/>
              </a:rPr>
              <a:t>,  Modern and Future Colliders (</a:t>
            </a:r>
            <a:r>
              <a:rPr lang="en-US" sz="1800" dirty="0" err="1">
                <a:latin typeface="+mn-lt"/>
              </a:rPr>
              <a:t>Rev.Mod.Phys</a:t>
            </a:r>
            <a:r>
              <a:rPr lang="en-US" sz="1800" dirty="0">
                <a:latin typeface="+mn-lt"/>
              </a:rPr>
              <a:t>., 2021)</a:t>
            </a:r>
          </a:p>
          <a:p>
            <a:pPr marL="0" indent="0">
              <a:buNone/>
            </a:pPr>
            <a:r>
              <a:rPr lang="en-US" sz="1800" dirty="0">
                <a:latin typeface="+mn-lt"/>
                <a:hlinkClick r:id="rId2"/>
              </a:rPr>
              <a:t>https://journals.aps.org/rmp/abstract/10.1103/RevModPhys.93.015006</a:t>
            </a:r>
            <a:r>
              <a:rPr lang="en-US" sz="1800" dirty="0">
                <a:latin typeface="+mn-lt"/>
              </a:rPr>
              <a:t> </a:t>
            </a:r>
          </a:p>
          <a:p>
            <a:pPr marL="0" indent="0">
              <a:buNone/>
            </a:pPr>
            <a:r>
              <a:rPr lang="en-US" sz="1800" dirty="0">
                <a:latin typeface="+mn-lt"/>
              </a:rPr>
              <a:t>  </a:t>
            </a:r>
          </a:p>
          <a:p>
            <a:r>
              <a:rPr lang="en-US" sz="1800" dirty="0" err="1">
                <a:latin typeface="+mn-lt"/>
              </a:rPr>
              <a:t>V.Lebedev</a:t>
            </a:r>
            <a:r>
              <a:rPr lang="en-US" sz="1800" dirty="0">
                <a:latin typeface="+mn-lt"/>
              </a:rPr>
              <a:t>, </a:t>
            </a:r>
            <a:r>
              <a:rPr lang="en-US" sz="1800" dirty="0" err="1">
                <a:latin typeface="+mn-lt"/>
              </a:rPr>
              <a:t>V.Shiltsev</a:t>
            </a:r>
            <a:r>
              <a:rPr lang="en-US" sz="1800" dirty="0">
                <a:latin typeface="+mn-lt"/>
              </a:rPr>
              <a:t>, Tevatron Book</a:t>
            </a:r>
          </a:p>
          <a:p>
            <a:pPr marL="0" indent="0">
              <a:buNone/>
            </a:pPr>
            <a:r>
              <a:rPr lang="en-US" sz="1800" dirty="0">
                <a:latin typeface="+mn-lt"/>
                <a:hlinkClick r:id="rId3"/>
              </a:rPr>
              <a:t>https://indico.cern.ch/event/774280/attachments/1758668/2915590/2014_Book_AcceleratorPhysicsAtTheTevatro.pdf</a:t>
            </a:r>
            <a:r>
              <a:rPr lang="en-US" sz="1800" dirty="0">
                <a:latin typeface="+mn-lt"/>
              </a:rPr>
              <a:t> </a:t>
            </a:r>
          </a:p>
          <a:p>
            <a:pPr algn="l"/>
            <a:endParaRPr lang="en-US" sz="1600" b="0" i="0" u="none" strike="noStrike" baseline="0" dirty="0">
              <a:latin typeface="+mn-lt"/>
            </a:endParaRPr>
          </a:p>
        </p:txBody>
      </p:sp>
      <p:sp>
        <p:nvSpPr>
          <p:cNvPr id="5" name="Slide Number Placeholder 4">
            <a:extLst>
              <a:ext uri="{FF2B5EF4-FFF2-40B4-BE49-F238E27FC236}">
                <a16:creationId xmlns:a16="http://schemas.microsoft.com/office/drawing/2014/main" id="{27C66D3F-A350-4DB6-BADE-565D282F0D7E}"/>
              </a:ext>
            </a:extLst>
          </p:cNvPr>
          <p:cNvSpPr>
            <a:spLocks noGrp="1"/>
          </p:cNvSpPr>
          <p:nvPr>
            <p:ph type="sldNum" sz="quarter" idx="12"/>
          </p:nvPr>
        </p:nvSpPr>
        <p:spPr/>
        <p:txBody>
          <a:bodyPr/>
          <a:lstStyle/>
          <a:p>
            <a:fld id="{52E9C158-AEF1-41A2-A6CE-6F0BAB305EFD}" type="slidenum">
              <a:rPr lang="en-US" altLang="en-US" smtClean="0"/>
              <a:pPr/>
              <a:t>74</a:t>
            </a:fld>
            <a:endParaRPr lang="en-US" altLang="en-US"/>
          </a:p>
        </p:txBody>
      </p:sp>
      <p:sp>
        <p:nvSpPr>
          <p:cNvPr id="4" name="Footer Placeholder 3">
            <a:extLst>
              <a:ext uri="{FF2B5EF4-FFF2-40B4-BE49-F238E27FC236}">
                <a16:creationId xmlns:a16="http://schemas.microsoft.com/office/drawing/2014/main" id="{D481C860-DB17-41E3-885B-9198FF87EF71}"/>
              </a:ext>
            </a:extLst>
          </p:cNvPr>
          <p:cNvSpPr>
            <a:spLocks noGrp="1"/>
          </p:cNvSpPr>
          <p:nvPr>
            <p:ph type="ftr" sz="quarter" idx="11"/>
          </p:nvPr>
        </p:nvSpPr>
        <p:spPr/>
        <p:txBody>
          <a:bodyPr/>
          <a:lstStyle/>
          <a:p>
            <a:pPr>
              <a:defRPr/>
            </a:pPr>
            <a:r>
              <a:rPr lang="en-US" b="1"/>
              <a:t>MuColl'25 | Colliders VS1</a:t>
            </a:r>
          </a:p>
        </p:txBody>
      </p:sp>
      <p:sp>
        <p:nvSpPr>
          <p:cNvPr id="7" name="TextBox 6">
            <a:extLst>
              <a:ext uri="{FF2B5EF4-FFF2-40B4-BE49-F238E27FC236}">
                <a16:creationId xmlns:a16="http://schemas.microsoft.com/office/drawing/2014/main" id="{1B2AEC47-2D8E-1291-9E25-FDE6C897EADA}"/>
              </a:ext>
            </a:extLst>
          </p:cNvPr>
          <p:cNvSpPr txBox="1"/>
          <p:nvPr/>
        </p:nvSpPr>
        <p:spPr>
          <a:xfrm>
            <a:off x="228600" y="3638100"/>
            <a:ext cx="8514614" cy="1477328"/>
          </a:xfrm>
          <a:prstGeom prst="rect">
            <a:avLst/>
          </a:prstGeom>
          <a:noFill/>
        </p:spPr>
        <p:txBody>
          <a:bodyPr wrap="square">
            <a:spAutoFit/>
          </a:bodyPr>
          <a:lstStyle/>
          <a:p>
            <a:r>
              <a:rPr lang="en-US" sz="1800" dirty="0" err="1">
                <a:latin typeface="+mn-lt"/>
              </a:rPr>
              <a:t>W.Herr</a:t>
            </a:r>
            <a:r>
              <a:rPr lang="en-US" sz="1800" dirty="0">
                <a:latin typeface="+mn-lt"/>
              </a:rPr>
              <a:t>, CAS school</a:t>
            </a:r>
          </a:p>
          <a:p>
            <a:pPr marL="0" indent="0">
              <a:buNone/>
            </a:pPr>
            <a:r>
              <a:rPr lang="en-US" sz="1800" dirty="0">
                <a:latin typeface="+mn-lt"/>
                <a:hlinkClick r:id="rId4"/>
              </a:rPr>
              <a:t>https://cds.cern.ch/record/941319/files/p379.pdf</a:t>
            </a:r>
            <a:endParaRPr lang="en-US" sz="1800" dirty="0">
              <a:latin typeface="+mn-lt"/>
            </a:endParaRPr>
          </a:p>
          <a:p>
            <a:pPr marL="0" indent="0">
              <a:buNone/>
            </a:pPr>
            <a:endParaRPr lang="en-US" sz="1800" dirty="0">
              <a:latin typeface="+mn-lt"/>
            </a:endParaRPr>
          </a:p>
          <a:p>
            <a:pPr algn="l"/>
            <a:r>
              <a:rPr lang="en-US" sz="1800" dirty="0">
                <a:latin typeface="+mn-lt"/>
              </a:rPr>
              <a:t>Proc. 2013 ICFA mini-workshop on "Beam-Beam Effects in Hadron Colliders" </a:t>
            </a:r>
          </a:p>
          <a:p>
            <a:pPr marL="0" indent="0" algn="l">
              <a:buNone/>
            </a:pPr>
            <a:r>
              <a:rPr lang="en-US" sz="1800" b="0" i="0" u="none" strike="noStrike" baseline="0" dirty="0">
                <a:latin typeface="+mn-lt"/>
                <a:hlinkClick r:id="rId5"/>
              </a:rPr>
              <a:t>https://indico.cern.ch/event/189544/</a:t>
            </a:r>
            <a:r>
              <a:rPr lang="en-US" sz="1800" b="0" i="0" u="none" strike="noStrike" baseline="0" dirty="0">
                <a:latin typeface="+mn-lt"/>
              </a:rPr>
              <a:t> </a:t>
            </a:r>
          </a:p>
        </p:txBody>
      </p:sp>
      <p:sp>
        <p:nvSpPr>
          <p:cNvPr id="6" name="Rectangle 1">
            <a:extLst>
              <a:ext uri="{FF2B5EF4-FFF2-40B4-BE49-F238E27FC236}">
                <a16:creationId xmlns:a16="http://schemas.microsoft.com/office/drawing/2014/main" id="{B778ABC8-EE96-6501-FB69-965A382DF1D0}"/>
              </a:ext>
            </a:extLst>
          </p:cNvPr>
          <p:cNvSpPr>
            <a:spLocks noChangeArrowheads="1"/>
          </p:cNvSpPr>
          <p:nvPr/>
        </p:nvSpPr>
        <p:spPr bwMode="auto">
          <a:xfrm>
            <a:off x="354939" y="5384581"/>
            <a:ext cx="560409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800" b="1" dirty="0">
                <a:solidFill>
                  <a:srgbClr val="004C97"/>
                </a:solidFill>
                <a:latin typeface="Arial" panose="020B0604020202020204" pitchFamily="34" charset="0"/>
              </a:rPr>
              <a:t>Comprehensive</a:t>
            </a:r>
            <a:r>
              <a:rPr lang="en-US" altLang="en-US" sz="1800" dirty="0">
                <a:solidFill>
                  <a:srgbClr val="004C97"/>
                </a:solidFill>
                <a:latin typeface="Arial" panose="020B0604020202020204" pitchFamily="34" charset="0"/>
              </a:rPr>
              <a:t> </a:t>
            </a:r>
            <a:r>
              <a:rPr kumimoji="0" lang="en-US" altLang="en-US" sz="1800" b="0" i="1" u="none" strike="noStrike" cap="none" normalizeH="0" baseline="0" dirty="0">
                <a:ln>
                  <a:noFill/>
                </a:ln>
                <a:solidFill>
                  <a:srgbClr val="004C97"/>
                </a:solidFill>
                <a:effectLst/>
                <a:latin typeface="Arial" panose="020B0604020202020204" pitchFamily="34" charset="0"/>
              </a:rPr>
              <a:t>JUAS-book</a:t>
            </a:r>
            <a:r>
              <a:rPr kumimoji="0" lang="en-US" altLang="en-US" sz="1800" b="0" i="0" u="none" strike="noStrike" cap="none" normalizeH="0" baseline="0" dirty="0">
                <a:ln>
                  <a:noFill/>
                </a:ln>
                <a:solidFill>
                  <a:srgbClr val="004C97"/>
                </a:solidFill>
                <a:effectLst/>
                <a:latin typeface="Arial" panose="020B0604020202020204" pitchFamily="34" charset="0"/>
              </a:rPr>
              <a:t> (2371 pages – all topics!)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hlinkClick r:id="rId6" tooltip="https://doi.org/10.23730/CYRSP-2024-003"/>
              </a:rPr>
              <a:t>https://doi.org/10.23730/CYRSP-2024-003</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212103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F38F794-F0A6-451C-A2C5-039AE2E4BE58}"/>
              </a:ext>
            </a:extLst>
          </p:cNvPr>
          <p:cNvSpPr>
            <a:spLocks noGrp="1"/>
          </p:cNvSpPr>
          <p:nvPr>
            <p:ph type="ftr" sz="quarter" idx="11"/>
          </p:nvPr>
        </p:nvSpPr>
        <p:spPr>
          <a:xfrm>
            <a:off x="609601" y="6565104"/>
            <a:ext cx="6128030" cy="222436"/>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MuColl'25 | Colliders VS1</a:t>
            </a:r>
          </a:p>
        </p:txBody>
      </p:sp>
      <p:sp>
        <p:nvSpPr>
          <p:cNvPr id="6" name="Slide Number Placeholder 5">
            <a:extLst>
              <a:ext uri="{FF2B5EF4-FFF2-40B4-BE49-F238E27FC236}">
                <a16:creationId xmlns:a16="http://schemas.microsoft.com/office/drawing/2014/main" id="{04883484-461D-468C-8622-CC7B3B131CAD}"/>
              </a:ext>
            </a:extLst>
          </p:cNvPr>
          <p:cNvSpPr>
            <a:spLocks noGrp="1"/>
          </p:cNvSpPr>
          <p:nvPr>
            <p:ph type="sldNum" sz="quarter" idx="12"/>
          </p:nvPr>
        </p:nvSpPr>
        <p:spPr/>
        <p:txBody>
          <a:bodyPr/>
          <a:lstStyle/>
          <a:p>
            <a:fld id="{FB881E7D-5A17-EB4A-B013-04381A7C357D}" type="slidenum">
              <a:rPr lang="en-US" smtClean="0"/>
              <a:t>75</a:t>
            </a:fld>
            <a:endParaRPr lang="en-US"/>
          </a:p>
        </p:txBody>
      </p:sp>
      <p:sp>
        <p:nvSpPr>
          <p:cNvPr id="10" name="Title 9">
            <a:extLst>
              <a:ext uri="{FF2B5EF4-FFF2-40B4-BE49-F238E27FC236}">
                <a16:creationId xmlns:a16="http://schemas.microsoft.com/office/drawing/2014/main" id="{1BA41403-1094-46E9-A0C3-FF1A7D224744}"/>
              </a:ext>
            </a:extLst>
          </p:cNvPr>
          <p:cNvSpPr>
            <a:spLocks noGrp="1"/>
          </p:cNvSpPr>
          <p:nvPr>
            <p:ph type="title"/>
          </p:nvPr>
        </p:nvSpPr>
        <p:spPr>
          <a:xfrm>
            <a:off x="-94402" y="108711"/>
            <a:ext cx="9238402" cy="624057"/>
          </a:xfrm>
        </p:spPr>
        <p:txBody>
          <a:bodyPr>
            <a:normAutofit fontScale="90000"/>
          </a:bodyPr>
          <a:lstStyle/>
          <a:p>
            <a:pPr algn="ctr"/>
            <a:r>
              <a:rPr lang="en-US" sz="3600" dirty="0">
                <a:solidFill>
                  <a:srgbClr val="C00000"/>
                </a:solidFill>
              </a:rPr>
              <a:t>ENERGY: </a:t>
            </a:r>
            <a:r>
              <a:rPr lang="en-US" sz="3600" dirty="0"/>
              <a:t>Brute Force Approaches</a:t>
            </a:r>
          </a:p>
        </p:txBody>
      </p:sp>
      <p:sp>
        <p:nvSpPr>
          <p:cNvPr id="9" name="Content Placeholder 5">
            <a:extLst>
              <a:ext uri="{FF2B5EF4-FFF2-40B4-BE49-F238E27FC236}">
                <a16:creationId xmlns:a16="http://schemas.microsoft.com/office/drawing/2014/main" id="{FFC8756A-E2F6-4324-88CD-DFCA03C27831}"/>
              </a:ext>
            </a:extLst>
          </p:cNvPr>
          <p:cNvSpPr txBox="1">
            <a:spLocks/>
          </p:cNvSpPr>
          <p:nvPr/>
        </p:nvSpPr>
        <p:spPr>
          <a:xfrm>
            <a:off x="1163573" y="1236362"/>
            <a:ext cx="6816852" cy="1185662"/>
          </a:xfrm>
          <a:prstGeom prst="rect">
            <a:avLst/>
          </a:prstGeom>
          <a:solidFill>
            <a:schemeClr val="lt1"/>
          </a:solidFill>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000" b="1" dirty="0">
                <a:solidFill>
                  <a:schemeClr val="tx1"/>
                </a:solidFill>
                <a:effectLst>
                  <a:outerShdw blurRad="38100" dist="38100" dir="2700000" algn="tl">
                    <a:srgbClr val="000000">
                      <a:alpha val="43137"/>
                    </a:srgbClr>
                  </a:outerShdw>
                </a:effectLst>
              </a:rPr>
              <a:t>Particle Energy Increase </a:t>
            </a:r>
          </a:p>
          <a:p>
            <a:pPr marL="0" indent="0" algn="ctr">
              <a:buNone/>
            </a:pPr>
            <a:r>
              <a:rPr lang="el-GR" sz="30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Δ</a:t>
            </a:r>
            <a:r>
              <a:rPr lang="en-US" sz="30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 = Electric Field Gradient </a:t>
            </a:r>
            <a:r>
              <a:rPr lang="en-US" sz="2100" b="1" dirty="0">
                <a:solidFill>
                  <a:srgbClr val="C0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x</a:t>
            </a:r>
            <a:r>
              <a:rPr lang="en-US" sz="30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Length</a:t>
            </a:r>
          </a:p>
          <a:p>
            <a:pPr marL="0" indent="0">
              <a:buNone/>
            </a:pPr>
            <a:r>
              <a:rPr lang="en-US" sz="3000" dirty="0">
                <a:solidFill>
                  <a:srgbClr val="A50021"/>
                </a:solidFill>
                <a:effectLst>
                  <a:outerShdw blurRad="38100" dist="38100" dir="2700000" algn="tl">
                    <a:srgbClr val="000000">
                      <a:alpha val="43137"/>
                    </a:srgbClr>
                  </a:outerShdw>
                </a:effectLst>
              </a:rPr>
              <a:t>  </a:t>
            </a:r>
          </a:p>
          <a:p>
            <a:pPr marL="342900" lvl="1" indent="0">
              <a:buNone/>
            </a:pPr>
            <a:endParaRPr lang="en-US" sz="3000" dirty="0">
              <a:solidFill>
                <a:srgbClr val="A50021"/>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1C98C5F0-27F2-BA19-1F90-8564B0E93D77}"/>
              </a:ext>
            </a:extLst>
          </p:cNvPr>
          <p:cNvSpPr txBox="1"/>
          <p:nvPr/>
        </p:nvSpPr>
        <p:spPr>
          <a:xfrm>
            <a:off x="73153" y="2961944"/>
            <a:ext cx="6331839" cy="1323439"/>
          </a:xfrm>
          <a:prstGeom prst="rect">
            <a:avLst/>
          </a:prstGeom>
          <a:noFill/>
        </p:spPr>
        <p:txBody>
          <a:bodyPr wrap="square">
            <a:spAutoFit/>
          </a:bodyPr>
          <a:lstStyle/>
          <a:p>
            <a:r>
              <a:rPr lang="en-US" sz="4000" dirty="0">
                <a:solidFill>
                  <a:srgbClr val="1B13C3"/>
                </a:solidFill>
                <a:effectLst>
                  <a:outerShdw blurRad="38100" dist="38100" dir="2700000" algn="tl">
                    <a:srgbClr val="000000">
                      <a:alpha val="43137"/>
                    </a:srgbClr>
                  </a:outerShdw>
                </a:effectLst>
              </a:rPr>
              <a:t>#1    Increase </a:t>
            </a:r>
            <a:r>
              <a:rPr lang="en-US" sz="4000" i="1" u="sng" dirty="0">
                <a:solidFill>
                  <a:srgbClr val="C00000"/>
                </a:solidFill>
                <a:effectLst>
                  <a:outerShdw blurRad="38100" dist="38100" dir="2700000" algn="tl">
                    <a:srgbClr val="000000">
                      <a:alpha val="43137"/>
                    </a:srgbClr>
                  </a:outerShdw>
                </a:effectLst>
              </a:rPr>
              <a:t>length</a:t>
            </a:r>
            <a:r>
              <a:rPr lang="en-US" sz="4000" dirty="0">
                <a:effectLst>
                  <a:outerShdw blurRad="38100" dist="38100" dir="2700000" algn="tl">
                    <a:srgbClr val="000000">
                      <a:alpha val="43137"/>
                    </a:srgbClr>
                  </a:outerShdw>
                </a:effectLst>
              </a:rPr>
              <a:t> </a:t>
            </a:r>
            <a:r>
              <a:rPr lang="en-US" sz="4000" dirty="0">
                <a:solidFill>
                  <a:srgbClr val="1B13C3"/>
                </a:solidFill>
                <a:effectLst>
                  <a:outerShdw blurRad="38100" dist="38100" dir="2700000" algn="tl">
                    <a:srgbClr val="000000">
                      <a:alpha val="43137"/>
                    </a:srgbClr>
                  </a:outerShdw>
                </a:effectLst>
              </a:rPr>
              <a:t>= </a:t>
            </a:r>
            <a:r>
              <a:rPr lang="en-US" sz="4000" dirty="0" err="1">
                <a:solidFill>
                  <a:srgbClr val="1B13C3"/>
                </a:solidFill>
                <a:effectLst>
                  <a:outerShdw blurRad="38100" dist="38100" dir="2700000" algn="tl">
                    <a:srgbClr val="000000">
                      <a:alpha val="43137"/>
                    </a:srgbClr>
                  </a:outerShdw>
                </a:effectLst>
              </a:rPr>
              <a:t>linac</a:t>
            </a:r>
            <a:endParaRPr lang="en-US" sz="4000" dirty="0">
              <a:solidFill>
                <a:srgbClr val="1B13C3"/>
              </a:solidFill>
              <a:effectLst>
                <a:outerShdw blurRad="38100" dist="38100" dir="2700000" algn="tl">
                  <a:srgbClr val="000000">
                    <a:alpha val="43137"/>
                  </a:srgbClr>
                </a:outerShdw>
              </a:effectLst>
            </a:endParaRPr>
          </a:p>
          <a:p>
            <a:r>
              <a:rPr lang="en-US" sz="4000" dirty="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a:t>
            </a:r>
            <a:r>
              <a:rPr lang="en-US" sz="3200" dirty="0">
                <a:solidFill>
                  <a:srgbClr val="C00000"/>
                </a:solidFill>
                <a:effectLst>
                  <a:outerShdw blurRad="38100" dist="38100" dir="2700000" algn="tl">
                    <a:srgbClr val="000000">
                      <a:alpha val="43137"/>
                    </a:srgbClr>
                  </a:outerShdw>
                </a:effectLst>
              </a:rPr>
              <a:t>lin</a:t>
            </a:r>
            <a:r>
              <a:rPr lang="en-US" sz="3200" dirty="0">
                <a:effectLst>
                  <a:outerShdw blurRad="38100" dist="38100" dir="2700000" algn="tl">
                    <a:srgbClr val="000000">
                      <a:alpha val="43137"/>
                    </a:srgbClr>
                  </a:outerShdw>
                </a:effectLst>
              </a:rPr>
              <a:t>ear </a:t>
            </a:r>
            <a:r>
              <a:rPr lang="en-US" sz="3200" dirty="0">
                <a:solidFill>
                  <a:srgbClr val="C00000"/>
                </a:solidFill>
                <a:effectLst>
                  <a:outerShdw blurRad="38100" dist="38100" dir="2700000" algn="tl">
                    <a:srgbClr val="000000">
                      <a:alpha val="43137"/>
                    </a:srgbClr>
                  </a:outerShdw>
                </a:effectLst>
              </a:rPr>
              <a:t>ac</a:t>
            </a:r>
            <a:r>
              <a:rPr lang="en-US" sz="3200" dirty="0">
                <a:effectLst>
                  <a:outerShdw blurRad="38100" dist="38100" dir="2700000" algn="tl">
                    <a:srgbClr val="000000">
                      <a:alpha val="43137"/>
                    </a:srgbClr>
                  </a:outerShdw>
                </a:effectLst>
              </a:rPr>
              <a:t>celerator)  </a:t>
            </a:r>
            <a:r>
              <a:rPr lang="en-US" sz="4000" dirty="0">
                <a:effectLst>
                  <a:outerShdw blurRad="38100" dist="38100" dir="2700000" algn="tl">
                    <a:srgbClr val="000000">
                      <a:alpha val="43137"/>
                    </a:srgbClr>
                  </a:outerShdw>
                </a:effectLst>
              </a:rPr>
              <a:t>	</a:t>
            </a:r>
          </a:p>
        </p:txBody>
      </p:sp>
      <p:pic>
        <p:nvPicPr>
          <p:cNvPr id="8" name="Picture 7" descr="A large machine in a factory&#10;&#10;Description automatically generated">
            <a:extLst>
              <a:ext uri="{FF2B5EF4-FFF2-40B4-BE49-F238E27FC236}">
                <a16:creationId xmlns:a16="http://schemas.microsoft.com/office/drawing/2014/main" id="{010BE3E3-E11B-AC3F-CE8E-72C89D16FE37}"/>
              </a:ext>
            </a:extLst>
          </p:cNvPr>
          <p:cNvPicPr>
            <a:picLocks noChangeAspect="1"/>
          </p:cNvPicPr>
          <p:nvPr/>
        </p:nvPicPr>
        <p:blipFill>
          <a:blip r:embed="rId2"/>
          <a:stretch>
            <a:fillRect/>
          </a:stretch>
        </p:blipFill>
        <p:spPr>
          <a:xfrm>
            <a:off x="6191182" y="2889300"/>
            <a:ext cx="2760117" cy="1552566"/>
          </a:xfrm>
          <a:prstGeom prst="rect">
            <a:avLst/>
          </a:prstGeom>
          <a:effectLst>
            <a:glow rad="139700">
              <a:schemeClr val="accent2">
                <a:satMod val="175000"/>
                <a:alpha val="40000"/>
              </a:schemeClr>
            </a:glow>
          </a:effectLst>
        </p:spPr>
      </p:pic>
      <p:sp>
        <p:nvSpPr>
          <p:cNvPr id="12" name="TextBox 11">
            <a:extLst>
              <a:ext uri="{FF2B5EF4-FFF2-40B4-BE49-F238E27FC236}">
                <a16:creationId xmlns:a16="http://schemas.microsoft.com/office/drawing/2014/main" id="{09AC768D-E50F-3F84-ED9C-B10886167E77}"/>
              </a:ext>
            </a:extLst>
          </p:cNvPr>
          <p:cNvSpPr txBox="1"/>
          <p:nvPr/>
        </p:nvSpPr>
        <p:spPr>
          <a:xfrm>
            <a:off x="32384" y="4563177"/>
            <a:ext cx="6331839" cy="1569660"/>
          </a:xfrm>
          <a:prstGeom prst="rect">
            <a:avLst/>
          </a:prstGeom>
          <a:noFill/>
        </p:spPr>
        <p:txBody>
          <a:bodyPr wrap="square">
            <a:spAutoFit/>
          </a:bodyPr>
          <a:lstStyle/>
          <a:p>
            <a:r>
              <a:rPr lang="en-US" sz="3200" dirty="0">
                <a:solidFill>
                  <a:srgbClr val="1B13C3"/>
                </a:solidFill>
                <a:effectLst>
                  <a:outerShdw blurRad="38100" dist="38100" dir="2700000" algn="tl">
                    <a:srgbClr val="000000">
                      <a:alpha val="43137"/>
                    </a:srgbClr>
                  </a:outerShdw>
                </a:effectLst>
              </a:rPr>
              <a:t>#2    Accelerate in a ring </a:t>
            </a:r>
            <a:r>
              <a:rPr lang="en-US" sz="3200" dirty="0">
                <a:effectLst>
                  <a:outerShdw blurRad="38100" dist="38100" dir="2700000" algn="tl">
                    <a:srgbClr val="000000">
                      <a:alpha val="43137"/>
                    </a:srgbClr>
                  </a:outerShdw>
                </a:effectLst>
              </a:rPr>
              <a:t>(</a:t>
            </a:r>
            <a:r>
              <a:rPr lang="en-US" sz="3200"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r>
              <a:rPr lang="en-US" sz="3200" baseline="-25000" dirty="0" err="1">
                <a:solidFill>
                  <a:srgbClr val="C00000"/>
                </a:solidFill>
                <a:effectLst>
                  <a:outerShdw blurRad="38100" dist="38100" dir="2700000" algn="tl">
                    <a:srgbClr val="000000">
                      <a:alpha val="43137"/>
                    </a:srgbClr>
                  </a:outerShdw>
                </a:effectLst>
                <a:latin typeface="+mj-lt"/>
                <a:cs typeface="Times New Roman" panose="02020603050405020304" pitchFamily="18" charset="0"/>
              </a:rPr>
              <a:t>turns</a:t>
            </a:r>
            <a:r>
              <a:rPr lang="en-US" sz="32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l-GR" sz="32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Δ</a:t>
            </a:r>
            <a:r>
              <a:rPr lang="en-US" sz="3200"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n-US" sz="3200" dirty="0">
                <a:effectLst>
                  <a:outerShdw blurRad="38100" dist="38100" dir="2700000" algn="tl">
                    <a:srgbClr val="000000">
                      <a:alpha val="43137"/>
                    </a:srgbClr>
                  </a:outerShdw>
                </a:effectLst>
              </a:rPr>
              <a:t>) </a:t>
            </a:r>
            <a:r>
              <a:rPr lang="en-US" sz="3200" dirty="0">
                <a:solidFill>
                  <a:srgbClr val="1B13C3"/>
                </a:solidFill>
                <a:effectLst>
                  <a:outerShdw blurRad="38100" dist="38100" dir="2700000" algn="tl">
                    <a:srgbClr val="000000">
                      <a:alpha val="43137"/>
                    </a:srgbClr>
                  </a:outerShdw>
                </a:effectLst>
              </a:rPr>
              <a:t>increase </a:t>
            </a:r>
            <a:r>
              <a:rPr lang="en-US" sz="3200" i="1" u="sng" dirty="0">
                <a:solidFill>
                  <a:srgbClr val="C00000"/>
                </a:solidFill>
                <a:effectLst>
                  <a:outerShdw blurRad="38100" dist="38100" dir="2700000" algn="tl">
                    <a:srgbClr val="000000">
                      <a:alpha val="43137"/>
                    </a:srgbClr>
                  </a:outerShdw>
                </a:effectLst>
              </a:rPr>
              <a:t>circumference</a:t>
            </a:r>
            <a:r>
              <a:rPr lang="en-US" sz="3200" i="1" dirty="0">
                <a:solidFill>
                  <a:srgbClr val="C00000"/>
                </a:solidFill>
                <a:effectLst>
                  <a:outerShdw blurRad="38100" dist="38100" dir="2700000" algn="tl">
                    <a:srgbClr val="000000">
                      <a:alpha val="43137"/>
                    </a:srgbClr>
                  </a:outerShdw>
                </a:effectLst>
              </a:rPr>
              <a:t> </a:t>
            </a:r>
            <a:r>
              <a:rPr lang="en-US" sz="3200" dirty="0">
                <a:solidFill>
                  <a:srgbClr val="1B13C3"/>
                </a:solidFill>
                <a:effectLst>
                  <a:outerShdw blurRad="38100" dist="38100" dir="2700000" algn="tl">
                    <a:srgbClr val="000000">
                      <a:alpha val="43137"/>
                    </a:srgbClr>
                  </a:outerShdw>
                </a:effectLst>
              </a:rPr>
              <a:t>as</a:t>
            </a:r>
            <a:r>
              <a:rPr lang="en-US" sz="3200" i="1" dirty="0">
                <a:solidFill>
                  <a:srgbClr val="C00000"/>
                </a:solidFill>
                <a:effectLst>
                  <a:outerShdw blurRad="38100" dist="38100" dir="2700000" algn="tl">
                    <a:srgbClr val="000000">
                      <a:alpha val="43137"/>
                    </a:srgbClr>
                  </a:outerShdw>
                </a:effectLst>
              </a:rPr>
              <a:t> </a:t>
            </a:r>
            <a:r>
              <a:rPr lang="en-US" sz="32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E=0.3BR</a:t>
            </a:r>
            <a:endParaRPr lang="en-US" sz="3200" b="1" dirty="0">
              <a:solidFill>
                <a:srgbClr val="1B13C3"/>
              </a:solidFill>
              <a:effectLst>
                <a:outerShdw blurRad="38100" dist="38100" dir="2700000" algn="tl">
                  <a:srgbClr val="000000">
                    <a:alpha val="43137"/>
                  </a:srgbClr>
                </a:outerShdw>
              </a:effectLst>
            </a:endParaRPr>
          </a:p>
          <a:p>
            <a:r>
              <a:rPr lang="en-US" sz="320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(synchrotrons)  </a:t>
            </a:r>
            <a:r>
              <a:rPr lang="en-US" sz="3200" dirty="0">
                <a:effectLst>
                  <a:outerShdw blurRad="38100" dist="38100" dir="2700000" algn="tl">
                    <a:srgbClr val="000000">
                      <a:alpha val="43137"/>
                    </a:srgbClr>
                  </a:outerShdw>
                </a:effectLst>
              </a:rPr>
              <a:t>	</a:t>
            </a:r>
          </a:p>
        </p:txBody>
      </p:sp>
      <p:sp>
        <p:nvSpPr>
          <p:cNvPr id="2" name="Rectangle: Rounded Corners 1">
            <a:extLst>
              <a:ext uri="{FF2B5EF4-FFF2-40B4-BE49-F238E27FC236}">
                <a16:creationId xmlns:a16="http://schemas.microsoft.com/office/drawing/2014/main" id="{963D4CFB-59A7-F915-B39C-5C68E9F717EE}"/>
              </a:ext>
            </a:extLst>
          </p:cNvPr>
          <p:cNvSpPr/>
          <p:nvPr/>
        </p:nvSpPr>
        <p:spPr>
          <a:xfrm>
            <a:off x="493776" y="1146221"/>
            <a:ext cx="8156447" cy="1185662"/>
          </a:xfrm>
          <a:custGeom>
            <a:avLst/>
            <a:gdLst>
              <a:gd name="connsiteX0" fmla="*/ 0 w 8156447"/>
              <a:gd name="connsiteY0" fmla="*/ 197614 h 1185662"/>
              <a:gd name="connsiteX1" fmla="*/ 197614 w 8156447"/>
              <a:gd name="connsiteY1" fmla="*/ 0 h 1185662"/>
              <a:gd name="connsiteX2" fmla="*/ 949855 w 8156447"/>
              <a:gd name="connsiteY2" fmla="*/ 0 h 1185662"/>
              <a:gd name="connsiteX3" fmla="*/ 1469260 w 8156447"/>
              <a:gd name="connsiteY3" fmla="*/ 0 h 1185662"/>
              <a:gd name="connsiteX4" fmla="*/ 1911052 w 8156447"/>
              <a:gd name="connsiteY4" fmla="*/ 0 h 1185662"/>
              <a:gd name="connsiteX5" fmla="*/ 2585681 w 8156447"/>
              <a:gd name="connsiteY5" fmla="*/ 0 h 1185662"/>
              <a:gd name="connsiteX6" fmla="*/ 3105086 w 8156447"/>
              <a:gd name="connsiteY6" fmla="*/ 0 h 1185662"/>
              <a:gd name="connsiteX7" fmla="*/ 3857327 w 8156447"/>
              <a:gd name="connsiteY7" fmla="*/ 0 h 1185662"/>
              <a:gd name="connsiteX8" fmla="*/ 4299120 w 8156447"/>
              <a:gd name="connsiteY8" fmla="*/ 0 h 1185662"/>
              <a:gd name="connsiteX9" fmla="*/ 5051361 w 8156447"/>
              <a:gd name="connsiteY9" fmla="*/ 0 h 1185662"/>
              <a:gd name="connsiteX10" fmla="*/ 5415541 w 8156447"/>
              <a:gd name="connsiteY10" fmla="*/ 0 h 1185662"/>
              <a:gd name="connsiteX11" fmla="*/ 6012558 w 8156447"/>
              <a:gd name="connsiteY11" fmla="*/ 0 h 1185662"/>
              <a:gd name="connsiteX12" fmla="*/ 6609575 w 8156447"/>
              <a:gd name="connsiteY12" fmla="*/ 0 h 1185662"/>
              <a:gd name="connsiteX13" fmla="*/ 7128980 w 8156447"/>
              <a:gd name="connsiteY13" fmla="*/ 0 h 1185662"/>
              <a:gd name="connsiteX14" fmla="*/ 7958833 w 8156447"/>
              <a:gd name="connsiteY14" fmla="*/ 0 h 1185662"/>
              <a:gd name="connsiteX15" fmla="*/ 8156447 w 8156447"/>
              <a:gd name="connsiteY15" fmla="*/ 197614 h 1185662"/>
              <a:gd name="connsiteX16" fmla="*/ 8156447 w 8156447"/>
              <a:gd name="connsiteY16" fmla="*/ 592831 h 1185662"/>
              <a:gd name="connsiteX17" fmla="*/ 8156447 w 8156447"/>
              <a:gd name="connsiteY17" fmla="*/ 988048 h 1185662"/>
              <a:gd name="connsiteX18" fmla="*/ 7958833 w 8156447"/>
              <a:gd name="connsiteY18" fmla="*/ 1185662 h 1185662"/>
              <a:gd name="connsiteX19" fmla="*/ 7594653 w 8156447"/>
              <a:gd name="connsiteY19" fmla="*/ 1185662 h 1185662"/>
              <a:gd name="connsiteX20" fmla="*/ 6842411 w 8156447"/>
              <a:gd name="connsiteY20" fmla="*/ 1185662 h 1185662"/>
              <a:gd name="connsiteX21" fmla="*/ 6245395 w 8156447"/>
              <a:gd name="connsiteY21" fmla="*/ 1185662 h 1185662"/>
              <a:gd name="connsiteX22" fmla="*/ 5803602 w 8156447"/>
              <a:gd name="connsiteY22" fmla="*/ 1185662 h 1185662"/>
              <a:gd name="connsiteX23" fmla="*/ 5206585 w 8156447"/>
              <a:gd name="connsiteY23" fmla="*/ 1185662 h 1185662"/>
              <a:gd name="connsiteX24" fmla="*/ 4842405 w 8156447"/>
              <a:gd name="connsiteY24" fmla="*/ 1185662 h 1185662"/>
              <a:gd name="connsiteX25" fmla="*/ 4478225 w 8156447"/>
              <a:gd name="connsiteY25" fmla="*/ 1185662 h 1185662"/>
              <a:gd name="connsiteX26" fmla="*/ 3881208 w 8156447"/>
              <a:gd name="connsiteY26" fmla="*/ 1185662 h 1185662"/>
              <a:gd name="connsiteX27" fmla="*/ 3439415 w 8156447"/>
              <a:gd name="connsiteY27" fmla="*/ 1185662 h 1185662"/>
              <a:gd name="connsiteX28" fmla="*/ 2764786 w 8156447"/>
              <a:gd name="connsiteY28" fmla="*/ 1185662 h 1185662"/>
              <a:gd name="connsiteX29" fmla="*/ 2322994 w 8156447"/>
              <a:gd name="connsiteY29" fmla="*/ 1185662 h 1185662"/>
              <a:gd name="connsiteX30" fmla="*/ 1648365 w 8156447"/>
              <a:gd name="connsiteY30" fmla="*/ 1185662 h 1185662"/>
              <a:gd name="connsiteX31" fmla="*/ 1284185 w 8156447"/>
              <a:gd name="connsiteY31" fmla="*/ 1185662 h 1185662"/>
              <a:gd name="connsiteX32" fmla="*/ 197614 w 8156447"/>
              <a:gd name="connsiteY32" fmla="*/ 1185662 h 1185662"/>
              <a:gd name="connsiteX33" fmla="*/ 0 w 8156447"/>
              <a:gd name="connsiteY33" fmla="*/ 988048 h 1185662"/>
              <a:gd name="connsiteX34" fmla="*/ 0 w 8156447"/>
              <a:gd name="connsiteY34" fmla="*/ 592831 h 1185662"/>
              <a:gd name="connsiteX35" fmla="*/ 0 w 8156447"/>
              <a:gd name="connsiteY35" fmla="*/ 197614 h 118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56447" h="1185662" extrusionOk="0">
                <a:moveTo>
                  <a:pt x="0" y="197614"/>
                </a:moveTo>
                <a:cubicBezTo>
                  <a:pt x="-26004" y="72435"/>
                  <a:pt x="57861" y="11490"/>
                  <a:pt x="197614" y="0"/>
                </a:cubicBezTo>
                <a:cubicBezTo>
                  <a:pt x="457046" y="-72360"/>
                  <a:pt x="643699" y="7113"/>
                  <a:pt x="949855" y="0"/>
                </a:cubicBezTo>
                <a:cubicBezTo>
                  <a:pt x="1256011" y="-7113"/>
                  <a:pt x="1265171" y="127"/>
                  <a:pt x="1469260" y="0"/>
                </a:cubicBezTo>
                <a:cubicBezTo>
                  <a:pt x="1673349" y="-127"/>
                  <a:pt x="1776881" y="27261"/>
                  <a:pt x="1911052" y="0"/>
                </a:cubicBezTo>
                <a:cubicBezTo>
                  <a:pt x="2045223" y="-27261"/>
                  <a:pt x="2374628" y="78490"/>
                  <a:pt x="2585681" y="0"/>
                </a:cubicBezTo>
                <a:cubicBezTo>
                  <a:pt x="2796734" y="-78490"/>
                  <a:pt x="2963267" y="41371"/>
                  <a:pt x="3105086" y="0"/>
                </a:cubicBezTo>
                <a:cubicBezTo>
                  <a:pt x="3246905" y="-41371"/>
                  <a:pt x="3705743" y="43079"/>
                  <a:pt x="3857327" y="0"/>
                </a:cubicBezTo>
                <a:cubicBezTo>
                  <a:pt x="4008911" y="-43079"/>
                  <a:pt x="4113024" y="8273"/>
                  <a:pt x="4299120" y="0"/>
                </a:cubicBezTo>
                <a:cubicBezTo>
                  <a:pt x="4485216" y="-8273"/>
                  <a:pt x="4737255" y="64103"/>
                  <a:pt x="5051361" y="0"/>
                </a:cubicBezTo>
                <a:cubicBezTo>
                  <a:pt x="5365467" y="-64103"/>
                  <a:pt x="5292137" y="9263"/>
                  <a:pt x="5415541" y="0"/>
                </a:cubicBezTo>
                <a:cubicBezTo>
                  <a:pt x="5538945" y="-9263"/>
                  <a:pt x="5750733" y="15018"/>
                  <a:pt x="6012558" y="0"/>
                </a:cubicBezTo>
                <a:cubicBezTo>
                  <a:pt x="6274383" y="-15018"/>
                  <a:pt x="6345124" y="37297"/>
                  <a:pt x="6609575" y="0"/>
                </a:cubicBezTo>
                <a:cubicBezTo>
                  <a:pt x="6874026" y="-37297"/>
                  <a:pt x="7010438" y="41125"/>
                  <a:pt x="7128980" y="0"/>
                </a:cubicBezTo>
                <a:cubicBezTo>
                  <a:pt x="7247522" y="-41125"/>
                  <a:pt x="7759690" y="57589"/>
                  <a:pt x="7958833" y="0"/>
                </a:cubicBezTo>
                <a:cubicBezTo>
                  <a:pt x="8078174" y="-12665"/>
                  <a:pt x="8151899" y="86717"/>
                  <a:pt x="8156447" y="197614"/>
                </a:cubicBezTo>
                <a:cubicBezTo>
                  <a:pt x="8198730" y="295339"/>
                  <a:pt x="8154883" y="441890"/>
                  <a:pt x="8156447" y="592831"/>
                </a:cubicBezTo>
                <a:cubicBezTo>
                  <a:pt x="8158011" y="743772"/>
                  <a:pt x="8146585" y="840348"/>
                  <a:pt x="8156447" y="988048"/>
                </a:cubicBezTo>
                <a:cubicBezTo>
                  <a:pt x="8151535" y="1082412"/>
                  <a:pt x="8096805" y="1179804"/>
                  <a:pt x="7958833" y="1185662"/>
                </a:cubicBezTo>
                <a:cubicBezTo>
                  <a:pt x="7871019" y="1204525"/>
                  <a:pt x="7766584" y="1175352"/>
                  <a:pt x="7594653" y="1185662"/>
                </a:cubicBezTo>
                <a:cubicBezTo>
                  <a:pt x="7422722" y="1195972"/>
                  <a:pt x="7164953" y="1145279"/>
                  <a:pt x="6842411" y="1185662"/>
                </a:cubicBezTo>
                <a:cubicBezTo>
                  <a:pt x="6519869" y="1226045"/>
                  <a:pt x="6489158" y="1127544"/>
                  <a:pt x="6245395" y="1185662"/>
                </a:cubicBezTo>
                <a:cubicBezTo>
                  <a:pt x="6001632" y="1243780"/>
                  <a:pt x="5994756" y="1142042"/>
                  <a:pt x="5803602" y="1185662"/>
                </a:cubicBezTo>
                <a:cubicBezTo>
                  <a:pt x="5612448" y="1229282"/>
                  <a:pt x="5366548" y="1131345"/>
                  <a:pt x="5206585" y="1185662"/>
                </a:cubicBezTo>
                <a:cubicBezTo>
                  <a:pt x="5046622" y="1239979"/>
                  <a:pt x="5013943" y="1182681"/>
                  <a:pt x="4842405" y="1185662"/>
                </a:cubicBezTo>
                <a:cubicBezTo>
                  <a:pt x="4670867" y="1188643"/>
                  <a:pt x="4631361" y="1168038"/>
                  <a:pt x="4478225" y="1185662"/>
                </a:cubicBezTo>
                <a:cubicBezTo>
                  <a:pt x="4325089" y="1203286"/>
                  <a:pt x="4005727" y="1120523"/>
                  <a:pt x="3881208" y="1185662"/>
                </a:cubicBezTo>
                <a:cubicBezTo>
                  <a:pt x="3756689" y="1250801"/>
                  <a:pt x="3597319" y="1159175"/>
                  <a:pt x="3439415" y="1185662"/>
                </a:cubicBezTo>
                <a:cubicBezTo>
                  <a:pt x="3281511" y="1212149"/>
                  <a:pt x="3078757" y="1160164"/>
                  <a:pt x="2764786" y="1185662"/>
                </a:cubicBezTo>
                <a:cubicBezTo>
                  <a:pt x="2450815" y="1211160"/>
                  <a:pt x="2415615" y="1147871"/>
                  <a:pt x="2322994" y="1185662"/>
                </a:cubicBezTo>
                <a:cubicBezTo>
                  <a:pt x="2230373" y="1223453"/>
                  <a:pt x="1855312" y="1108904"/>
                  <a:pt x="1648365" y="1185662"/>
                </a:cubicBezTo>
                <a:cubicBezTo>
                  <a:pt x="1441418" y="1262420"/>
                  <a:pt x="1454444" y="1154495"/>
                  <a:pt x="1284185" y="1185662"/>
                </a:cubicBezTo>
                <a:cubicBezTo>
                  <a:pt x="1113926" y="1216829"/>
                  <a:pt x="694903" y="1128454"/>
                  <a:pt x="197614" y="1185662"/>
                </a:cubicBezTo>
                <a:cubicBezTo>
                  <a:pt x="107667" y="1203459"/>
                  <a:pt x="14438" y="1088555"/>
                  <a:pt x="0" y="988048"/>
                </a:cubicBezTo>
                <a:cubicBezTo>
                  <a:pt x="-17287" y="896057"/>
                  <a:pt x="31359" y="727643"/>
                  <a:pt x="0" y="592831"/>
                </a:cubicBezTo>
                <a:cubicBezTo>
                  <a:pt x="-31359" y="458019"/>
                  <a:pt x="40768" y="383841"/>
                  <a:pt x="0" y="197614"/>
                </a:cubicBezTo>
                <a:close/>
              </a:path>
            </a:pathLst>
          </a:custGeom>
          <a:noFill/>
          <a:ln w="85725">
            <a:solidFill>
              <a:srgbClr val="FF000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8649BD68-39BC-0471-E6EB-134D311FCFEC}"/>
              </a:ext>
            </a:extLst>
          </p:cNvPr>
          <p:cNvPicPr>
            <a:picLocks noChangeAspect="1"/>
          </p:cNvPicPr>
          <p:nvPr/>
        </p:nvPicPr>
        <p:blipFill>
          <a:blip r:embed="rId3"/>
          <a:stretch>
            <a:fillRect/>
          </a:stretch>
        </p:blipFill>
        <p:spPr>
          <a:xfrm>
            <a:off x="6191182" y="4451718"/>
            <a:ext cx="2819891" cy="1532897"/>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223989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16F2E-7B96-4DBA-8E13-C4E4DE075A57}"/>
              </a:ext>
            </a:extLst>
          </p:cNvPr>
          <p:cNvSpPr>
            <a:spLocks noGrp="1"/>
          </p:cNvSpPr>
          <p:nvPr>
            <p:ph type="title"/>
          </p:nvPr>
        </p:nvSpPr>
        <p:spPr/>
        <p:txBody>
          <a:bodyPr/>
          <a:lstStyle/>
          <a:p>
            <a:r>
              <a:rPr lang="en-US" sz="3600" dirty="0"/>
              <a:t>CCC=CERN Control Center</a:t>
            </a:r>
          </a:p>
        </p:txBody>
      </p:sp>
      <p:pic>
        <p:nvPicPr>
          <p:cNvPr id="8" name="Content Placeholder 7" descr="A group of people in a room&#10;&#10;Description automatically generated">
            <a:extLst>
              <a:ext uri="{FF2B5EF4-FFF2-40B4-BE49-F238E27FC236}">
                <a16:creationId xmlns:a16="http://schemas.microsoft.com/office/drawing/2014/main" id="{F22330D2-BB7F-4A11-8B01-DA4693531F6F}"/>
              </a:ext>
            </a:extLst>
          </p:cNvPr>
          <p:cNvPicPr>
            <a:picLocks noGrp="1" noChangeAspect="1"/>
          </p:cNvPicPr>
          <p:nvPr>
            <p:ph idx="1"/>
          </p:nvPr>
        </p:nvPicPr>
        <p:blipFill>
          <a:blip r:embed="rId2"/>
          <a:stretch>
            <a:fillRect/>
          </a:stretch>
        </p:blipFill>
        <p:spPr>
          <a:xfrm>
            <a:off x="105124" y="911384"/>
            <a:ext cx="8933752" cy="5946616"/>
          </a:xfrm>
        </p:spPr>
      </p:pic>
      <p:sp>
        <p:nvSpPr>
          <p:cNvPr id="5" name="Footer Placeholder 4">
            <a:extLst>
              <a:ext uri="{FF2B5EF4-FFF2-40B4-BE49-F238E27FC236}">
                <a16:creationId xmlns:a16="http://schemas.microsoft.com/office/drawing/2014/main" id="{4EDDE733-5443-4455-B524-F4DDE4D8BA4F}"/>
              </a:ext>
            </a:extLst>
          </p:cNvPr>
          <p:cNvSpPr>
            <a:spLocks noGrp="1"/>
          </p:cNvSpPr>
          <p:nvPr>
            <p:ph type="ftr" sz="quarter" idx="11"/>
          </p:nvPr>
        </p:nvSpPr>
        <p:spPr/>
        <p:txBody>
          <a:bodyPr/>
          <a:lstStyle/>
          <a:p>
            <a:pPr>
              <a:defRPr/>
            </a:pPr>
            <a:r>
              <a:rPr lang="en-US" b="1"/>
              <a:t>MuColl'25 | Colliders VS1</a:t>
            </a:r>
          </a:p>
        </p:txBody>
      </p:sp>
      <p:sp>
        <p:nvSpPr>
          <p:cNvPr id="6" name="Slide Number Placeholder 5">
            <a:extLst>
              <a:ext uri="{FF2B5EF4-FFF2-40B4-BE49-F238E27FC236}">
                <a16:creationId xmlns:a16="http://schemas.microsoft.com/office/drawing/2014/main" id="{892505A4-6730-4AF1-B0FF-7EEB359B1C29}"/>
              </a:ext>
            </a:extLst>
          </p:cNvPr>
          <p:cNvSpPr>
            <a:spLocks noGrp="1"/>
          </p:cNvSpPr>
          <p:nvPr>
            <p:ph type="sldNum" sz="quarter" idx="12"/>
          </p:nvPr>
        </p:nvSpPr>
        <p:spPr/>
        <p:txBody>
          <a:bodyPr/>
          <a:lstStyle/>
          <a:p>
            <a:fld id="{52E9C158-AEF1-41A2-A6CE-6F0BAB305EFD}" type="slidenum">
              <a:rPr lang="en-US" altLang="en-US" smtClean="0"/>
              <a:pPr/>
              <a:t>76</a:t>
            </a:fld>
            <a:endParaRPr lang="en-US" altLang="en-US"/>
          </a:p>
        </p:txBody>
      </p:sp>
      <p:sp>
        <p:nvSpPr>
          <p:cNvPr id="9" name="Rectangle 8">
            <a:extLst>
              <a:ext uri="{FF2B5EF4-FFF2-40B4-BE49-F238E27FC236}">
                <a16:creationId xmlns:a16="http://schemas.microsoft.com/office/drawing/2014/main" id="{56F59D6F-B9AE-4861-9A5C-8A9FB9EC7644}"/>
              </a:ext>
            </a:extLst>
          </p:cNvPr>
          <p:cNvSpPr/>
          <p:nvPr/>
        </p:nvSpPr>
        <p:spPr>
          <a:xfrm>
            <a:off x="327660" y="979750"/>
            <a:ext cx="8229600" cy="830997"/>
          </a:xfrm>
          <a:prstGeom prst="rect">
            <a:avLst/>
          </a:prstGeom>
        </p:spPr>
        <p:txBody>
          <a:bodyPr wrap="square">
            <a:spAutoFit/>
          </a:bodyPr>
          <a:lstStyle/>
          <a:p>
            <a:r>
              <a:rPr lang="en-US" i="1" dirty="0">
                <a:solidFill>
                  <a:srgbClr val="FF0000"/>
                </a:solidFill>
                <a:effectLst>
                  <a:outerShdw blurRad="38100" dist="38100" dir="2700000" algn="tl">
                    <a:srgbClr val="000000">
                      <a:alpha val="43137"/>
                    </a:srgbClr>
                  </a:outerShdw>
                </a:effectLst>
                <a:latin typeface="Arial" panose="020B0604020202020204" pitchFamily="34" charset="0"/>
              </a:rPr>
              <a:t>Over 100,000 signals are generated by the cryogenics, machine protection and beam monitoring systems.  </a:t>
            </a:r>
            <a:endParaRPr lang="en-US"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933572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74068" y="211829"/>
            <a:ext cx="4490713" cy="1221011"/>
          </a:xfrm>
          <a:solidFill>
            <a:schemeClr val="bg2"/>
          </a:solidFill>
          <a:effectLst>
            <a:glow rad="228600">
              <a:schemeClr val="accent3">
                <a:satMod val="175000"/>
                <a:alpha val="40000"/>
              </a:schemeClr>
            </a:glow>
          </a:effectLst>
        </p:spPr>
        <p:txBody>
          <a:bodyPr/>
          <a:lstStyle/>
          <a:p>
            <a:r>
              <a:rPr lang="en-US" sz="3600" dirty="0">
                <a:solidFill>
                  <a:srgbClr val="0F2D62"/>
                </a:solidFill>
                <a:effectLst>
                  <a:outerShdw blurRad="38100" dist="38100" dir="2700000" algn="tl">
                    <a:srgbClr val="000000">
                      <a:alpha val="43137"/>
                    </a:srgbClr>
                  </a:outerShdw>
                </a:effectLst>
              </a:rPr>
              <a:t>Further Reading on Accelerator Physics</a:t>
            </a:r>
          </a:p>
        </p:txBody>
      </p:sp>
      <p:sp>
        <p:nvSpPr>
          <p:cNvPr id="3" name="Content Placeholder 2"/>
          <p:cNvSpPr>
            <a:spLocks noGrp="1"/>
          </p:cNvSpPr>
          <p:nvPr>
            <p:ph idx="1"/>
          </p:nvPr>
        </p:nvSpPr>
        <p:spPr>
          <a:xfrm>
            <a:off x="135004" y="1757486"/>
            <a:ext cx="4968842" cy="3499860"/>
          </a:xfrm>
        </p:spPr>
        <p:txBody>
          <a:bodyPr/>
          <a:lstStyle/>
          <a:p>
            <a:r>
              <a:rPr lang="en-US" sz="2000" dirty="0">
                <a:solidFill>
                  <a:srgbClr val="C00000"/>
                </a:solidFill>
                <a:effectLst>
                  <a:outerShdw blurRad="38100" dist="38100" dir="2700000" algn="tl">
                    <a:srgbClr val="000000">
                      <a:alpha val="43137"/>
                    </a:srgbClr>
                  </a:outerShdw>
                </a:effectLst>
              </a:rPr>
              <a:t>An Introduction to Particle Physics High Energy Accelerators</a:t>
            </a:r>
            <a:r>
              <a:rPr lang="en-US" sz="2000" dirty="0">
                <a:solidFill>
                  <a:srgbClr val="C00000"/>
                </a:solidFill>
              </a:rPr>
              <a:t>, D. Edwards and M. </a:t>
            </a:r>
            <a:r>
              <a:rPr lang="en-US" sz="2000" dirty="0" err="1">
                <a:solidFill>
                  <a:srgbClr val="C00000"/>
                </a:solidFill>
              </a:rPr>
              <a:t>Syphers</a:t>
            </a:r>
            <a:r>
              <a:rPr lang="en-US" sz="2000" dirty="0">
                <a:solidFill>
                  <a:srgbClr val="C00000"/>
                </a:solidFill>
              </a:rPr>
              <a:t>  (John </a:t>
            </a:r>
            <a:r>
              <a:rPr lang="en-US" sz="2000" dirty="0" err="1">
                <a:solidFill>
                  <a:srgbClr val="C00000"/>
                </a:solidFill>
              </a:rPr>
              <a:t>Wileyand</a:t>
            </a:r>
            <a:r>
              <a:rPr lang="en-US" sz="2000" dirty="0">
                <a:solidFill>
                  <a:srgbClr val="C00000"/>
                </a:solidFill>
              </a:rPr>
              <a:t> Sons, </a:t>
            </a:r>
            <a:r>
              <a:rPr lang="en-US" sz="2000" dirty="0" err="1">
                <a:solidFill>
                  <a:srgbClr val="C00000"/>
                </a:solidFill>
              </a:rPr>
              <a:t>Inc</a:t>
            </a:r>
            <a:r>
              <a:rPr lang="en-US" sz="2000" dirty="0">
                <a:solidFill>
                  <a:srgbClr val="C00000"/>
                </a:solidFill>
              </a:rPr>
              <a:t>, 1993) </a:t>
            </a:r>
          </a:p>
          <a:p>
            <a:r>
              <a:rPr lang="en-US" sz="2000" dirty="0">
                <a:effectLst>
                  <a:outerShdw blurRad="38100" dist="38100" dir="2700000" algn="tl">
                    <a:srgbClr val="000000">
                      <a:alpha val="43137"/>
                    </a:srgbClr>
                  </a:outerShdw>
                </a:effectLst>
              </a:rPr>
              <a:t>Accelerator Physics</a:t>
            </a:r>
            <a:r>
              <a:rPr lang="en-US" sz="2000" dirty="0"/>
              <a:t>, S.Y. Lee (World Scientific, 1999) </a:t>
            </a:r>
          </a:p>
          <a:p>
            <a:r>
              <a:rPr lang="en-US" sz="2000" dirty="0">
                <a:solidFill>
                  <a:srgbClr val="C00000"/>
                </a:solidFill>
                <a:effectLst>
                  <a:outerShdw blurRad="38100" dist="38100" dir="2700000" algn="tl">
                    <a:srgbClr val="000000">
                      <a:alpha val="43137"/>
                    </a:srgbClr>
                  </a:outerShdw>
                </a:effectLst>
              </a:rPr>
              <a:t>Hand Book of Accelerator Physics and Engineering </a:t>
            </a:r>
            <a:r>
              <a:rPr lang="en-US" sz="2000" dirty="0">
                <a:solidFill>
                  <a:srgbClr val="C00000"/>
                </a:solidFill>
              </a:rPr>
              <a:t>– Eds. A. Chao and M. </a:t>
            </a:r>
            <a:r>
              <a:rPr lang="en-US" sz="2000" dirty="0" err="1">
                <a:solidFill>
                  <a:srgbClr val="C00000"/>
                </a:solidFill>
              </a:rPr>
              <a:t>Tinger</a:t>
            </a:r>
            <a:r>
              <a:rPr lang="en-US" sz="2000" dirty="0">
                <a:solidFill>
                  <a:srgbClr val="C00000"/>
                </a:solidFill>
              </a:rPr>
              <a:t> , World Scientific (1999) </a:t>
            </a:r>
          </a:p>
          <a:p>
            <a:r>
              <a:rPr lang="en-US" sz="2000" dirty="0">
                <a:effectLst>
                  <a:outerShdw blurRad="38100" dist="38100" dir="2700000" algn="tl">
                    <a:srgbClr val="000000">
                      <a:alpha val="43137"/>
                    </a:srgbClr>
                  </a:outerShdw>
                </a:effectLst>
              </a:rPr>
              <a:t>CAS CERN Accelerator</a:t>
            </a:r>
            <a:r>
              <a:rPr lang="en-US" sz="2000" dirty="0"/>
              <a:t>, Accelerator Physics Courses </a:t>
            </a:r>
            <a:r>
              <a:rPr lang="en-US" sz="2000" dirty="0">
                <a:hlinkClick r:id="rId3"/>
              </a:rPr>
              <a:t>http://cas.web.cern.ch/</a:t>
            </a:r>
            <a:endParaRPr lang="en-US" sz="2000" dirty="0"/>
          </a:p>
          <a:p>
            <a:r>
              <a:rPr lang="en-US" sz="2000" dirty="0">
                <a:solidFill>
                  <a:srgbClr val="C00000"/>
                </a:solidFill>
                <a:effectLst>
                  <a:outerShdw blurRad="38100" dist="38100" dir="2700000" algn="tl">
                    <a:srgbClr val="000000">
                      <a:alpha val="43137"/>
                    </a:srgbClr>
                  </a:outerShdw>
                </a:effectLst>
              </a:rPr>
              <a:t>Accelerator Physics at the </a:t>
            </a:r>
            <a:r>
              <a:rPr lang="en-US" sz="2000" dirty="0" err="1">
                <a:solidFill>
                  <a:srgbClr val="C00000"/>
                </a:solidFill>
                <a:effectLst>
                  <a:outerShdw blurRad="38100" dist="38100" dir="2700000" algn="tl">
                    <a:srgbClr val="000000">
                      <a:alpha val="43137"/>
                    </a:srgbClr>
                  </a:outerShdw>
                </a:effectLst>
              </a:rPr>
              <a:t>Tevatron</a:t>
            </a:r>
            <a:r>
              <a:rPr lang="en-US" sz="2000" dirty="0">
                <a:solidFill>
                  <a:srgbClr val="C00000"/>
                </a:solidFill>
                <a:effectLst>
                  <a:outerShdw blurRad="38100" dist="38100" dir="2700000" algn="tl">
                    <a:srgbClr val="000000">
                      <a:alpha val="43137"/>
                    </a:srgbClr>
                  </a:outerShdw>
                </a:effectLst>
              </a:rPr>
              <a:t> Collider </a:t>
            </a:r>
            <a:r>
              <a:rPr lang="en-US" sz="2000" dirty="0">
                <a:solidFill>
                  <a:srgbClr val="C00000"/>
                </a:solidFill>
              </a:rPr>
              <a:t>- by </a:t>
            </a:r>
            <a:r>
              <a:rPr lang="en-US" sz="2000" dirty="0" err="1">
                <a:solidFill>
                  <a:srgbClr val="C00000"/>
                </a:solidFill>
              </a:rPr>
              <a:t>V.Lebedev</a:t>
            </a:r>
            <a:r>
              <a:rPr lang="en-US" sz="2000" dirty="0">
                <a:solidFill>
                  <a:srgbClr val="C00000"/>
                </a:solidFill>
              </a:rPr>
              <a:t> and </a:t>
            </a:r>
            <a:r>
              <a:rPr lang="en-US" sz="2000" dirty="0" err="1">
                <a:solidFill>
                  <a:srgbClr val="C00000"/>
                </a:solidFill>
              </a:rPr>
              <a:t>V.Shiltsev</a:t>
            </a:r>
            <a:r>
              <a:rPr lang="en-US" sz="2000" dirty="0">
                <a:solidFill>
                  <a:srgbClr val="C00000"/>
                </a:solidFill>
              </a:rPr>
              <a:t>, Springer (2014) </a:t>
            </a:r>
          </a:p>
          <a:p>
            <a:endParaRPr lang="en-US" sz="2000" dirty="0"/>
          </a:p>
        </p:txBody>
      </p:sp>
      <p:pic>
        <p:nvPicPr>
          <p:cNvPr id="43010" name="Picture 2" descr="http://ecx.images-amazon.com/images/I/61tkJz9F64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37184"/>
            <a:ext cx="4017726" cy="6377916"/>
          </a:xfrm>
          <a:prstGeom prst="rect">
            <a:avLst/>
          </a:prstGeom>
          <a:noFill/>
          <a:effectLst>
            <a:glow rad="228600">
              <a:schemeClr val="accent6">
                <a:satMod val="175000"/>
                <a:alpha val="40000"/>
              </a:schemeClr>
            </a:glow>
          </a:effectLst>
          <a:scene3d>
            <a:camera prst="perspectiveFront" fov="2400000">
              <a:rot lat="0" lon="1200000" rev="0"/>
            </a:camera>
            <a:lightRig rig="threePt" dir="t"/>
          </a:scene3d>
          <a:sp3d>
            <a:bevelT/>
          </a:sp3d>
          <a:extLst>
            <a:ext uri="{909E8E84-426E-40DD-AFC4-6F175D3DCCD1}">
              <a14:hiddenFill xmlns:a14="http://schemas.microsoft.com/office/drawing/2010/main">
                <a:solidFill>
                  <a:srgbClr val="FFFFFF"/>
                </a:solidFill>
              </a14:hiddenFill>
            </a:ext>
          </a:extLst>
        </p:spPr>
      </p:pic>
      <p:sp>
        <p:nvSpPr>
          <p:cNvPr id="8" name="Footer Placeholder 7"/>
          <p:cNvSpPr>
            <a:spLocks noGrp="1"/>
          </p:cNvSpPr>
          <p:nvPr>
            <p:ph type="ftr" sz="quarter" idx="11"/>
          </p:nvPr>
        </p:nvSpPr>
        <p:spPr/>
        <p:txBody>
          <a:bodyPr/>
          <a:lstStyle/>
          <a:p>
            <a:pPr>
              <a:defRPr/>
            </a:pPr>
            <a:r>
              <a:rPr lang="en-US" b="1"/>
              <a:t>MuColl'25 | Colliders VS1</a:t>
            </a:r>
          </a:p>
        </p:txBody>
      </p:sp>
      <p:sp>
        <p:nvSpPr>
          <p:cNvPr id="9" name="Slide Number Placeholder 8"/>
          <p:cNvSpPr>
            <a:spLocks noGrp="1"/>
          </p:cNvSpPr>
          <p:nvPr>
            <p:ph type="sldNum" sz="quarter" idx="12"/>
          </p:nvPr>
        </p:nvSpPr>
        <p:spPr/>
        <p:txBody>
          <a:bodyPr/>
          <a:lstStyle/>
          <a:p>
            <a:fld id="{52E9C158-AEF1-41A2-A6CE-6F0BAB305EFD}" type="slidenum">
              <a:rPr lang="en-US" altLang="en-US" smtClean="0"/>
              <a:pPr/>
              <a:t>77</a:t>
            </a:fld>
            <a:endParaRPr lang="en-US" altLang="en-US"/>
          </a:p>
        </p:txBody>
      </p:sp>
    </p:spTree>
    <p:extLst>
      <p:ext uri="{BB962C8B-B14F-4D97-AF65-F5344CB8AC3E}">
        <p14:creationId xmlns:p14="http://schemas.microsoft.com/office/powerpoint/2010/main" val="3837463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09922" name="Rectangle 2"/>
          <p:cNvSpPr>
            <a:spLocks noGrp="1" noChangeArrowheads="1"/>
          </p:cNvSpPr>
          <p:nvPr>
            <p:ph type="title"/>
          </p:nvPr>
        </p:nvSpPr>
        <p:spPr>
          <a:xfrm>
            <a:off x="685800" y="78656"/>
            <a:ext cx="7772400" cy="533400"/>
          </a:xfrm>
        </p:spPr>
        <p:txBody>
          <a:bodyPr/>
          <a:lstStyle/>
          <a:p>
            <a:pPr eaLnBrk="1" hangingPunct="1">
              <a:defRPr/>
            </a:pPr>
            <a:r>
              <a:rPr lang="en-US" sz="3600" dirty="0"/>
              <a:t>Luminosity and Burn-Up</a:t>
            </a:r>
          </a:p>
        </p:txBody>
      </p:sp>
      <p:sp>
        <p:nvSpPr>
          <p:cNvPr id="11269" name="Text Box 4"/>
          <p:cNvSpPr txBox="1">
            <a:spLocks noChangeArrowheads="1"/>
          </p:cNvSpPr>
          <p:nvPr/>
        </p:nvSpPr>
        <p:spPr bwMode="auto">
          <a:xfrm>
            <a:off x="279401" y="956673"/>
            <a:ext cx="366871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50000"/>
              </a:spcBef>
            </a:pPr>
            <a:r>
              <a:rPr lang="en-US" altLang="en-US" sz="2400" dirty="0">
                <a:latin typeface="+mn-lt"/>
              </a:rPr>
              <a:t>The relationship of the beam to the rate of observed physics processes is given by the “Luminosity”</a:t>
            </a:r>
          </a:p>
        </p:txBody>
      </p:sp>
      <p:sp>
        <p:nvSpPr>
          <p:cNvPr id="11270" name="Text Box 5"/>
          <p:cNvSpPr txBox="1">
            <a:spLocks noChangeArrowheads="1"/>
          </p:cNvSpPr>
          <p:nvPr/>
        </p:nvSpPr>
        <p:spPr bwMode="auto">
          <a:xfrm>
            <a:off x="4337050" y="1289050"/>
            <a:ext cx="808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r" eaLnBrk="1" hangingPunct="1">
              <a:spcBef>
                <a:spcPct val="50000"/>
              </a:spcBef>
            </a:pPr>
            <a:r>
              <a:rPr lang="en-US" altLang="en-US" sz="2000">
                <a:solidFill>
                  <a:schemeClr val="accent2"/>
                </a:solidFill>
                <a:latin typeface="+mn-lt"/>
              </a:rPr>
              <a:t>Rate</a:t>
            </a:r>
          </a:p>
        </p:txBody>
      </p:sp>
      <p:sp>
        <p:nvSpPr>
          <p:cNvPr id="11271" name="Text Box 6"/>
          <p:cNvSpPr txBox="1">
            <a:spLocks noChangeArrowheads="1"/>
          </p:cNvSpPr>
          <p:nvPr/>
        </p:nvSpPr>
        <p:spPr bwMode="auto">
          <a:xfrm>
            <a:off x="7045325" y="2041525"/>
            <a:ext cx="18049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50000"/>
              </a:spcBef>
            </a:pPr>
            <a:r>
              <a:rPr lang="en-US" altLang="en-US" sz="1800">
                <a:solidFill>
                  <a:schemeClr val="accent2"/>
                </a:solidFill>
                <a:latin typeface="+mn-lt"/>
              </a:rPr>
              <a:t>Cross-section </a:t>
            </a:r>
            <a:r>
              <a:rPr lang="en-US" altLang="en-US" sz="1800">
                <a:solidFill>
                  <a:srgbClr val="CC0000"/>
                </a:solidFill>
                <a:latin typeface="+mn-lt"/>
              </a:rPr>
              <a:t>(“physics”)</a:t>
            </a:r>
          </a:p>
        </p:txBody>
      </p:sp>
      <p:sp>
        <p:nvSpPr>
          <p:cNvPr id="11272" name="Text Box 7"/>
          <p:cNvSpPr txBox="1">
            <a:spLocks noChangeArrowheads="1"/>
          </p:cNvSpPr>
          <p:nvPr/>
        </p:nvSpPr>
        <p:spPr bwMode="auto">
          <a:xfrm>
            <a:off x="4751388" y="2395538"/>
            <a:ext cx="16398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r" eaLnBrk="1" hangingPunct="1">
              <a:spcBef>
                <a:spcPct val="50000"/>
              </a:spcBef>
            </a:pPr>
            <a:r>
              <a:rPr lang="en-US" altLang="en-US" sz="2000">
                <a:solidFill>
                  <a:srgbClr val="CC0000"/>
                </a:solidFill>
                <a:latin typeface="+mn-lt"/>
              </a:rPr>
              <a:t>“Luminosity”</a:t>
            </a:r>
            <a:endParaRPr lang="en-US" altLang="en-US" sz="2000">
              <a:latin typeface="+mn-lt"/>
            </a:endParaRPr>
          </a:p>
        </p:txBody>
      </p:sp>
      <p:sp>
        <p:nvSpPr>
          <p:cNvPr id="11273" name="Line 8"/>
          <p:cNvSpPr>
            <a:spLocks noChangeShapeType="1"/>
          </p:cNvSpPr>
          <p:nvPr/>
        </p:nvSpPr>
        <p:spPr bwMode="auto">
          <a:xfrm flipV="1">
            <a:off x="5988050" y="1808163"/>
            <a:ext cx="366713" cy="6254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1274" name="Line 9"/>
          <p:cNvSpPr>
            <a:spLocks noChangeShapeType="1"/>
          </p:cNvSpPr>
          <p:nvPr/>
        </p:nvSpPr>
        <p:spPr bwMode="auto">
          <a:xfrm>
            <a:off x="5170488" y="1550988"/>
            <a:ext cx="266700" cy="66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1275" name="Line 10"/>
          <p:cNvSpPr>
            <a:spLocks noChangeShapeType="1"/>
          </p:cNvSpPr>
          <p:nvPr/>
        </p:nvSpPr>
        <p:spPr bwMode="auto">
          <a:xfrm flipH="1" flipV="1">
            <a:off x="6861175" y="1892300"/>
            <a:ext cx="242888" cy="268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1276" name="Text Box 11"/>
          <p:cNvSpPr txBox="1">
            <a:spLocks noChangeArrowheads="1"/>
          </p:cNvSpPr>
          <p:nvPr/>
        </p:nvSpPr>
        <p:spPr bwMode="auto">
          <a:xfrm>
            <a:off x="3867150" y="2886075"/>
            <a:ext cx="48180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eaLnBrk="1" hangingPunct="1">
              <a:spcBef>
                <a:spcPct val="50000"/>
              </a:spcBef>
            </a:pPr>
            <a:r>
              <a:rPr lang="en-US" altLang="en-US" sz="2000">
                <a:solidFill>
                  <a:schemeClr val="accent2"/>
                </a:solidFill>
                <a:latin typeface="+mn-lt"/>
              </a:rPr>
              <a:t>Standard unit for Luminosity is cm</a:t>
            </a:r>
            <a:r>
              <a:rPr lang="en-US" altLang="en-US" sz="2000" baseline="30000">
                <a:solidFill>
                  <a:schemeClr val="accent2"/>
                </a:solidFill>
                <a:latin typeface="+mn-lt"/>
              </a:rPr>
              <a:t>-2</a:t>
            </a:r>
            <a:r>
              <a:rPr lang="en-US" altLang="en-US" sz="2000">
                <a:solidFill>
                  <a:schemeClr val="accent2"/>
                </a:solidFill>
                <a:latin typeface="+mn-lt"/>
              </a:rPr>
              <a:t>s</a:t>
            </a:r>
            <a:r>
              <a:rPr lang="en-US" altLang="en-US" sz="2000" baseline="30000">
                <a:solidFill>
                  <a:schemeClr val="accent2"/>
                </a:solidFill>
                <a:latin typeface="+mn-lt"/>
              </a:rPr>
              <a:t>-1</a:t>
            </a:r>
          </a:p>
        </p:txBody>
      </p:sp>
      <p:graphicFrame>
        <p:nvGraphicFramePr>
          <p:cNvPr id="11286" name="Object 21"/>
          <p:cNvGraphicFramePr>
            <a:graphicFrameLocks noGrp="1" noChangeAspect="1"/>
          </p:cNvGraphicFramePr>
          <p:nvPr>
            <p:ph sz="half" idx="1"/>
          </p:nvPr>
        </p:nvGraphicFramePr>
        <p:xfrm>
          <a:off x="5391150" y="1231900"/>
          <a:ext cx="1590675" cy="646113"/>
        </p:xfrm>
        <a:graphic>
          <a:graphicData uri="http://schemas.openxmlformats.org/presentationml/2006/ole">
            <mc:AlternateContent xmlns:mc="http://schemas.openxmlformats.org/markup-compatibility/2006">
              <mc:Choice xmlns:v="urn:schemas-microsoft-com:vml" Requires="v">
                <p:oleObj name="Equation" r:id="rId2" imgW="507780" imgH="177723" progId="Equation.3">
                  <p:embed/>
                </p:oleObj>
              </mc:Choice>
              <mc:Fallback>
                <p:oleObj name="Equation" r:id="rId2" imgW="507780" imgH="177723" progId="Equation.3">
                  <p:embed/>
                  <p:pic>
                    <p:nvPicPr>
                      <p:cNvPr id="11286" name="Object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150" y="1231900"/>
                        <a:ext cx="15906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p:nvPr/>
        </p:nvSpPr>
        <p:spPr>
          <a:xfrm>
            <a:off x="102637" y="3350663"/>
            <a:ext cx="8938726" cy="3108543"/>
          </a:xfrm>
          <a:prstGeom prst="rect">
            <a:avLst/>
          </a:prstGeom>
        </p:spPr>
        <p:txBody>
          <a:bodyPr wrap="square">
            <a:spAutoFit/>
          </a:bodyPr>
          <a:lstStyle/>
          <a:p>
            <a:r>
              <a:rPr lang="en-US" sz="2800" dirty="0">
                <a:solidFill>
                  <a:srgbClr val="C00000"/>
                </a:solidFill>
                <a:effectLst>
                  <a:outerShdw blurRad="38100" dist="38100" dir="2700000" algn="tl">
                    <a:srgbClr val="000000">
                      <a:alpha val="43137"/>
                    </a:srgbClr>
                  </a:outerShdw>
                </a:effectLst>
              </a:rPr>
              <a:t>Example: total </a:t>
            </a:r>
            <a:r>
              <a:rPr lang="en-US" sz="2800" i="1" dirty="0">
                <a:solidFill>
                  <a:srgbClr val="C00000"/>
                </a:solidFill>
                <a:effectLst>
                  <a:outerShdw blurRad="38100" dist="38100" dir="2700000" algn="tl">
                    <a:srgbClr val="000000">
                      <a:alpha val="43137"/>
                    </a:srgbClr>
                  </a:outerShdw>
                </a:effectLst>
              </a:rPr>
              <a:t>p-p</a:t>
            </a:r>
            <a:r>
              <a:rPr lang="en-US" sz="2800" dirty="0">
                <a:solidFill>
                  <a:srgbClr val="C00000"/>
                </a:solidFill>
                <a:effectLst>
                  <a:outerShdw blurRad="38100" dist="38100" dir="2700000" algn="tl">
                    <a:srgbClr val="000000">
                      <a:alpha val="43137"/>
                    </a:srgbClr>
                  </a:outerShdw>
                </a:effectLst>
              </a:rPr>
              <a:t> </a:t>
            </a:r>
            <a:r>
              <a:rPr lang="en-US" sz="2800" dirty="0" err="1">
                <a:solidFill>
                  <a:srgbClr val="C00000"/>
                </a:solidFill>
                <a:effectLst>
                  <a:outerShdw blurRad="38100" dist="38100" dir="2700000" algn="tl">
                    <a:srgbClr val="000000">
                      <a:alpha val="43137"/>
                    </a:srgbClr>
                  </a:outerShdw>
                </a:effectLst>
              </a:rPr>
              <a:t>inelastic+elastic</a:t>
            </a:r>
            <a:r>
              <a:rPr lang="en-US" sz="2800" dirty="0">
                <a:solidFill>
                  <a:srgbClr val="C00000"/>
                </a:solidFill>
                <a:effectLst>
                  <a:outerShdw blurRad="38100" dist="38100" dir="2700000" algn="tl">
                    <a:srgbClr val="000000">
                      <a:alpha val="43137"/>
                    </a:srgbClr>
                  </a:outerShdw>
                </a:effectLst>
              </a:rPr>
              <a:t> cross section at 13 </a:t>
            </a:r>
            <a:r>
              <a:rPr lang="en-US" sz="2800" dirty="0" err="1">
                <a:solidFill>
                  <a:srgbClr val="C00000"/>
                </a:solidFill>
                <a:effectLst>
                  <a:outerShdw blurRad="38100" dist="38100" dir="2700000" algn="tl">
                    <a:srgbClr val="000000">
                      <a:alpha val="43137"/>
                    </a:srgbClr>
                  </a:outerShdw>
                </a:effectLst>
              </a:rPr>
              <a:t>TeV</a:t>
            </a:r>
            <a:r>
              <a:rPr lang="en-US" sz="2800" dirty="0">
                <a:solidFill>
                  <a:srgbClr val="C00000"/>
                </a:solidFill>
                <a:effectLst>
                  <a:outerShdw blurRad="38100" dist="38100" dir="2700000" algn="tl">
                    <a:srgbClr val="000000">
                      <a:alpha val="43137"/>
                    </a:srgbClr>
                  </a:outerShdw>
                </a:effectLst>
              </a:rPr>
              <a:t> </a:t>
            </a:r>
            <a:r>
              <a:rPr lang="en-US" sz="2800" dirty="0" err="1">
                <a:solidFill>
                  <a:srgbClr val="C00000"/>
                </a:solidFill>
                <a:effectLst>
                  <a:outerShdw blurRad="38100" dist="38100" dir="2700000" algn="tl">
                    <a:srgbClr val="000000">
                      <a:alpha val="43137"/>
                    </a:srgbClr>
                  </a:outerShdw>
                </a:effectLst>
              </a:rPr>
              <a:t>cme</a:t>
            </a:r>
            <a:r>
              <a:rPr lang="en-US" sz="2800" dirty="0">
                <a:solidFill>
                  <a:srgbClr val="C00000"/>
                </a:solidFill>
                <a:effectLst>
                  <a:outerShdw blurRad="38100" dist="38100" dir="2700000" algn="tl">
                    <a:srgbClr val="000000">
                      <a:alpha val="43137"/>
                    </a:srgbClr>
                  </a:outerShdw>
                </a:effectLst>
              </a:rPr>
              <a:t> is </a:t>
            </a:r>
            <a:r>
              <a:rPr lang="en-US" sz="2800" i="1" dirty="0">
                <a:solidFill>
                  <a:srgbClr val="C00000"/>
                </a:solidFill>
                <a:effectLst>
                  <a:outerShdw blurRad="38100" dist="38100" dir="2700000" algn="tl">
                    <a:srgbClr val="000000">
                      <a:alpha val="43137"/>
                    </a:srgbClr>
                  </a:outerShdw>
                </a:effectLst>
              </a:rPr>
              <a:t>~110 </a:t>
            </a:r>
            <a:r>
              <a:rPr lang="en-US" sz="2800" dirty="0" err="1">
                <a:solidFill>
                  <a:srgbClr val="C00000"/>
                </a:solidFill>
                <a:effectLst>
                  <a:outerShdw blurRad="38100" dist="38100" dir="2700000" algn="tl">
                    <a:srgbClr val="000000">
                      <a:alpha val="43137"/>
                    </a:srgbClr>
                  </a:outerShdw>
                </a:effectLst>
              </a:rPr>
              <a:t>mbarn</a:t>
            </a:r>
            <a:r>
              <a:rPr lang="en-US" sz="2800" dirty="0">
                <a:solidFill>
                  <a:srgbClr val="C00000"/>
                </a:solidFill>
                <a:effectLst>
                  <a:outerShdw blurRad="38100" dist="38100" dir="2700000" algn="tl">
                    <a:srgbClr val="000000">
                      <a:alpha val="43137"/>
                    </a:srgbClr>
                  </a:outerShdw>
                </a:effectLst>
              </a:rPr>
              <a:t> (58 </a:t>
            </a:r>
            <a:r>
              <a:rPr lang="en-US" sz="2800" dirty="0" err="1">
                <a:solidFill>
                  <a:srgbClr val="C00000"/>
                </a:solidFill>
                <a:effectLst>
                  <a:outerShdw blurRad="38100" dist="38100" dir="2700000" algn="tl">
                    <a:srgbClr val="000000">
                      <a:alpha val="43137"/>
                    </a:srgbClr>
                  </a:outerShdw>
                </a:effectLst>
              </a:rPr>
              <a:t>inel</a:t>
            </a:r>
            <a:r>
              <a:rPr lang="en-US" sz="2800" dirty="0">
                <a:solidFill>
                  <a:srgbClr val="C00000"/>
                </a:solidFill>
                <a:effectLst>
                  <a:outerShdw blurRad="38100" dist="38100" dir="2700000" algn="tl">
                    <a:srgbClr val="000000">
                      <a:alpha val="43137"/>
                    </a:srgbClr>
                  </a:outerShdw>
                </a:effectLst>
              </a:rPr>
              <a:t>+ </a:t>
            </a:r>
            <a:r>
              <a:rPr lang="en-US" sz="2800" dirty="0">
                <a:solidFill>
                  <a:srgbClr val="051BF1"/>
                </a:solidFill>
                <a:effectLst>
                  <a:outerShdw blurRad="38100" dist="38100" dir="2700000" algn="tl">
                    <a:srgbClr val="000000">
                      <a:alpha val="43137"/>
                    </a:srgbClr>
                  </a:outerShdw>
                </a:effectLst>
              </a:rPr>
              <a:t>12 ssd+40 el not seen</a:t>
            </a:r>
            <a:r>
              <a:rPr lang="en-US" sz="2800" dirty="0">
                <a:solidFill>
                  <a:srgbClr val="C00000"/>
                </a:solidFill>
                <a:effectLst>
                  <a:outerShdw blurRad="38100" dist="38100" dir="2700000" algn="tl">
                    <a:srgbClr val="000000">
                      <a:alpha val="43137"/>
                    </a:srgbClr>
                  </a:outerShdw>
                </a:effectLst>
              </a:rPr>
              <a:t>)</a:t>
            </a:r>
            <a:r>
              <a:rPr lang="en-US" sz="2800" dirty="0">
                <a:solidFill>
                  <a:srgbClr val="C00000"/>
                </a:solidFill>
                <a:effectLst>
                  <a:outerShdw blurRad="38100" dist="38100" dir="2700000" algn="tl">
                    <a:srgbClr val="000000">
                      <a:alpha val="43137"/>
                    </a:srgbClr>
                  </a:outerShdw>
                </a:effectLst>
                <a:sym typeface="Wingdings" panose="05000000000000000000" pitchFamily="2" charset="2"/>
              </a:rPr>
              <a:t></a:t>
            </a:r>
          </a:p>
          <a:p>
            <a:r>
              <a:rPr lang="en-US" sz="2800" dirty="0">
                <a:solidFill>
                  <a:srgbClr val="0F2D62"/>
                </a:solidFill>
                <a:effectLst>
                  <a:outerShdw blurRad="38100" dist="38100" dir="2700000" algn="tl">
                    <a:srgbClr val="000000">
                      <a:alpha val="43137"/>
                    </a:srgbClr>
                  </a:outerShdw>
                </a:effectLst>
                <a:sym typeface="Wingdings" panose="05000000000000000000" pitchFamily="2" charset="2"/>
              </a:rPr>
              <a:t>~60 interactions per crossing x </a:t>
            </a:r>
          </a:p>
          <a:p>
            <a:r>
              <a:rPr lang="en-US" sz="2800" dirty="0">
                <a:solidFill>
                  <a:srgbClr val="0F2D62"/>
                </a:solidFill>
                <a:effectLst>
                  <a:outerShdw blurRad="38100" dist="38100" dir="2700000" algn="tl">
                    <a:srgbClr val="000000">
                      <a:alpha val="43137"/>
                    </a:srgbClr>
                  </a:outerShdw>
                </a:effectLst>
                <a:sym typeface="Wingdings" panose="05000000000000000000" pitchFamily="2" charset="2"/>
              </a:rPr>
              <a:t>40,000,000 collision/sec= </a:t>
            </a:r>
            <a:r>
              <a:rPr lang="en-US" sz="2800" dirty="0">
                <a:solidFill>
                  <a:srgbClr val="0F2D62"/>
                </a:solidFill>
                <a:effectLst>
                  <a:outerShdw blurRad="38100" dist="38100" dir="2700000" algn="tl">
                    <a:srgbClr val="000000">
                      <a:alpha val="43137"/>
                    </a:srgbClr>
                  </a:outerShdw>
                </a:effectLst>
                <a:highlight>
                  <a:srgbClr val="FFFF00"/>
                </a:highlight>
                <a:sym typeface="Wingdings" panose="05000000000000000000" pitchFamily="2" charset="2"/>
              </a:rPr>
              <a:t>2.4e9 protons </a:t>
            </a:r>
            <a:r>
              <a:rPr lang="en-US" sz="2800" dirty="0">
                <a:solidFill>
                  <a:srgbClr val="0F2D62"/>
                </a:solidFill>
                <a:effectLst>
                  <a:outerShdw blurRad="38100" dist="38100" dir="2700000" algn="tl">
                    <a:srgbClr val="000000">
                      <a:alpha val="43137"/>
                    </a:srgbClr>
                  </a:outerShdw>
                </a:effectLst>
                <a:sym typeface="Wingdings" panose="05000000000000000000" pitchFamily="2" charset="2"/>
              </a:rPr>
              <a:t>leave each beam every second</a:t>
            </a:r>
            <a:endParaRPr lang="en-US" sz="2800" dirty="0">
              <a:solidFill>
                <a:srgbClr val="0F2D62"/>
              </a:solidFill>
              <a:effectLst>
                <a:outerShdw blurRad="38100" dist="38100" dir="2700000" algn="tl">
                  <a:srgbClr val="000000">
                    <a:alpha val="43137"/>
                  </a:srgbClr>
                </a:outerShdw>
              </a:effectLst>
            </a:endParaRPr>
          </a:p>
          <a:p>
            <a:r>
              <a:rPr lang="en-US" sz="2800" dirty="0">
                <a:solidFill>
                  <a:schemeClr val="tx1">
                    <a:lumMod val="75000"/>
                  </a:schemeClr>
                </a:solidFill>
                <a:effectLst>
                  <a:outerShdw blurRad="38100" dist="38100" dir="2700000" algn="tl">
                    <a:srgbClr val="000000">
                      <a:alpha val="43137"/>
                    </a:srgbClr>
                  </a:outerShdw>
                </a:effectLst>
              </a:rPr>
              <a:t>Beam lifetime due to such “Burn up”  </a:t>
            </a:r>
            <a:r>
              <a:rPr lang="en-US" sz="2800" i="1" dirty="0">
                <a:solidFill>
                  <a:schemeClr val="tx1">
                    <a:lumMod val="75000"/>
                  </a:schemeClr>
                </a:solidFill>
                <a:effectLst>
                  <a:outerShdw blurRad="38100" dist="38100" dir="2700000" algn="tl">
                    <a:srgbClr val="000000">
                      <a:alpha val="43137"/>
                    </a:srgbClr>
                  </a:outerShdw>
                </a:effectLst>
              </a:rPr>
              <a:t>T=N/(</a:t>
            </a:r>
            <a:r>
              <a:rPr lang="en-US" sz="2800" i="1" dirty="0" err="1">
                <a:solidFill>
                  <a:schemeClr val="tx1">
                    <a:lumMod val="75000"/>
                  </a:schemeClr>
                </a:solidFill>
                <a:effectLst>
                  <a:outerShdw blurRad="38100" dist="38100" dir="2700000" algn="tl">
                    <a:srgbClr val="000000">
                      <a:alpha val="43137"/>
                    </a:srgbClr>
                  </a:outerShdw>
                </a:effectLst>
              </a:rPr>
              <a:t>dN</a:t>
            </a:r>
            <a:r>
              <a:rPr lang="en-US" sz="2800" i="1" dirty="0">
                <a:solidFill>
                  <a:schemeClr val="tx1">
                    <a:lumMod val="75000"/>
                  </a:schemeClr>
                </a:solidFill>
                <a:effectLst>
                  <a:outerShdw blurRad="38100" dist="38100" dir="2700000" algn="tl">
                    <a:srgbClr val="000000">
                      <a:alpha val="43137"/>
                    </a:srgbClr>
                  </a:outerShdw>
                </a:effectLst>
              </a:rPr>
              <a:t>/</a:t>
            </a:r>
            <a:r>
              <a:rPr lang="en-US" sz="2800" i="1" dirty="0" err="1">
                <a:solidFill>
                  <a:schemeClr val="tx1">
                    <a:lumMod val="75000"/>
                  </a:schemeClr>
                </a:solidFill>
                <a:effectLst>
                  <a:outerShdw blurRad="38100" dist="38100" dir="2700000" algn="tl">
                    <a:srgbClr val="000000">
                      <a:alpha val="43137"/>
                    </a:srgbClr>
                  </a:outerShdw>
                </a:effectLst>
              </a:rPr>
              <a:t>dt</a:t>
            </a:r>
            <a:r>
              <a:rPr lang="en-US" sz="2800" i="1" dirty="0">
                <a:solidFill>
                  <a:schemeClr val="tx1">
                    <a:lumMod val="75000"/>
                  </a:schemeClr>
                </a:solidFill>
                <a:effectLst>
                  <a:outerShdw blurRad="38100" dist="38100" dir="2700000" algn="tl">
                    <a:srgbClr val="000000">
                      <a:alpha val="43137"/>
                    </a:srgbClr>
                  </a:outerShdw>
                </a:effectLst>
              </a:rPr>
              <a:t>)=</a:t>
            </a:r>
            <a:r>
              <a:rPr lang="en-US" sz="2800" dirty="0">
                <a:solidFill>
                  <a:schemeClr val="tx1">
                    <a:lumMod val="75000"/>
                  </a:schemeClr>
                </a:solidFill>
                <a:effectLst>
                  <a:outerShdw blurRad="38100" dist="38100" dir="2700000" algn="tl">
                    <a:srgbClr val="000000">
                      <a:alpha val="43137"/>
                    </a:srgbClr>
                  </a:outerShdw>
                </a:effectLst>
              </a:rPr>
              <a:t>		2.8e14 protons/(2.4e9/s</a:t>
            </a:r>
            <a:r>
              <a:rPr lang="en-US" sz="2800" dirty="0">
                <a:solidFill>
                  <a:srgbClr val="0F2D62"/>
                </a:solidFill>
                <a:effectLst>
                  <a:outerShdw blurRad="38100" dist="38100" dir="2700000" algn="tl">
                    <a:srgbClr val="000000">
                      <a:alpha val="43137"/>
                    </a:srgbClr>
                  </a:outerShdw>
                </a:effectLst>
              </a:rPr>
              <a:t>) </a:t>
            </a:r>
            <a:r>
              <a:rPr lang="en-US" sz="2800" dirty="0">
                <a:solidFill>
                  <a:srgbClr val="C00000"/>
                </a:solidFill>
                <a:effectLst>
                  <a:outerShdw blurRad="38100" dist="38100" dir="2700000" algn="tl">
                    <a:srgbClr val="000000">
                      <a:alpha val="43137"/>
                    </a:srgbClr>
                  </a:outerShdw>
                </a:effectLst>
              </a:rPr>
              <a:t>=32 hours </a:t>
            </a:r>
          </a:p>
        </p:txBody>
      </p:sp>
      <p:sp>
        <p:nvSpPr>
          <p:cNvPr id="2" name="Slide Number Placeholder 1"/>
          <p:cNvSpPr>
            <a:spLocks noGrp="1"/>
          </p:cNvSpPr>
          <p:nvPr>
            <p:ph type="sldNum" sz="quarter" idx="10"/>
          </p:nvPr>
        </p:nvSpPr>
        <p:spPr/>
        <p:txBody>
          <a:bodyPr/>
          <a:lstStyle/>
          <a:p>
            <a:fld id="{F8925D36-EB5B-4818-82A7-E57E630098A2}" type="slidenum">
              <a:rPr lang="en-US" altLang="en-US" smtClean="0"/>
              <a:pPr/>
              <a:t>78</a:t>
            </a:fld>
            <a:endParaRPr lang="en-US" altLang="en-US"/>
          </a:p>
        </p:txBody>
      </p:sp>
    </p:spTree>
    <p:extLst>
      <p:ext uri="{BB962C8B-B14F-4D97-AF65-F5344CB8AC3E}">
        <p14:creationId xmlns:p14="http://schemas.microsoft.com/office/powerpoint/2010/main" val="39937699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69880" y="57009"/>
            <a:ext cx="5077501" cy="2921000"/>
          </a:xfrm>
          <a:prstGeom prst="rect">
            <a:avLst/>
          </a:prstGeom>
        </p:spPr>
      </p:pic>
      <p:pic>
        <p:nvPicPr>
          <p:cNvPr id="8" name="Picture 6" descr="https://news.uns.purdue.edu/images/+2008/cms-detec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316" y="1020955"/>
            <a:ext cx="3994085" cy="2655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ttps://news.uns.purdue.edu/images/2011/cms-image11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096" y="1977480"/>
            <a:ext cx="4231078" cy="28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physicsworld.com/blog/Higgs-event-495px-wid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7043" y="2871970"/>
            <a:ext cx="4039449" cy="3050917"/>
          </a:xfrm>
          <a:prstGeom prst="rect">
            <a:avLst/>
          </a:prstGeom>
          <a:noFill/>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Screenshot 2015-06-15 14.10.46.png"/>
          <p:cNvPicPr/>
          <p:nvPr/>
        </p:nvPicPr>
        <p:blipFill>
          <a:blip r:embed="rId6" cstate="email">
            <a:extLst>
              <a:ext uri="{28A0092B-C50C-407E-A947-70E740481C1C}">
                <a14:useLocalDpi xmlns:a14="http://schemas.microsoft.com/office/drawing/2010/main"/>
              </a:ext>
            </a:extLst>
          </a:blip>
          <a:stretch>
            <a:fillRect/>
          </a:stretch>
        </p:blipFill>
        <p:spPr>
          <a:xfrm>
            <a:off x="4886454" y="3844035"/>
            <a:ext cx="4203441" cy="2932500"/>
          </a:xfrm>
          <a:prstGeom prst="rect">
            <a:avLst/>
          </a:prstGeom>
          <a:ln w="25400">
            <a:miter lim="400000"/>
          </a:ln>
          <a:effectLst>
            <a:outerShdw blurRad="254000" dist="127000" dir="5400000" rotWithShape="0">
              <a:srgbClr val="000000">
                <a:alpha val="70000"/>
              </a:srgbClr>
            </a:outerShdw>
          </a:effectLst>
        </p:spPr>
      </p:pic>
      <p:pic>
        <p:nvPicPr>
          <p:cNvPr id="12" name="pasted-image.tif"/>
          <p:cNvPicPr/>
          <p:nvPr/>
        </p:nvPicPr>
        <p:blipFill>
          <a:blip r:embed="rId7" cstate="screen">
            <a:extLst>
              <a:ext uri="{28A0092B-C50C-407E-A947-70E740481C1C}">
                <a14:useLocalDpi xmlns:a14="http://schemas.microsoft.com/office/drawing/2010/main"/>
              </a:ext>
            </a:extLst>
          </a:blip>
          <a:srcRect/>
          <a:stretch>
            <a:fillRect/>
          </a:stretch>
        </p:blipFill>
        <p:spPr>
          <a:xfrm>
            <a:off x="7796213" y="5477068"/>
            <a:ext cx="1269578" cy="1279331"/>
          </a:xfrm>
          <a:prstGeom prst="rect">
            <a:avLst/>
          </a:prstGeom>
          <a:ln w="25400">
            <a:round/>
          </a:ln>
        </p:spPr>
      </p:pic>
      <p:pic>
        <p:nvPicPr>
          <p:cNvPr id="1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5" y="1"/>
            <a:ext cx="9112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7"/>
          <p:cNvSpPr txBox="1">
            <a:spLocks noChangeArrowheads="1"/>
          </p:cNvSpPr>
          <p:nvPr/>
        </p:nvSpPr>
        <p:spPr bwMode="auto">
          <a:xfrm>
            <a:off x="76200" y="144064"/>
            <a:ext cx="286649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400">
                <a:solidFill>
                  <a:schemeClr val="tx1"/>
                </a:solidFill>
                <a:latin typeface="Comic Sans MS" pitchFamily="66" charset="0"/>
              </a:defRPr>
            </a:lvl1pPr>
            <a:lvl2pPr marL="742950" indent="-285750" eaLnBrk="0" hangingPunct="0">
              <a:spcBef>
                <a:spcPct val="20000"/>
              </a:spcBef>
              <a:buFont typeface="Wingdings" pitchFamily="2" charset="2"/>
              <a:buChar char="Ø"/>
              <a:defRPr sz="2000">
                <a:solidFill>
                  <a:schemeClr val="accent2"/>
                </a:solidFill>
                <a:latin typeface="Comic Sans MS" pitchFamily="66" charset="0"/>
              </a:defRPr>
            </a:lvl2pPr>
            <a:lvl3pPr marL="1143000" indent="-228600" eaLnBrk="0" hangingPunct="0">
              <a:spcBef>
                <a:spcPct val="20000"/>
              </a:spcBef>
              <a:buChar char="•"/>
              <a:defRPr sz="2400">
                <a:solidFill>
                  <a:srgbClr val="CC0000"/>
                </a:solidFill>
                <a:latin typeface="Comic Sans MS" pitchFamily="66" charset="0"/>
              </a:defRPr>
            </a:lvl3pPr>
            <a:lvl4pPr marL="1600200" indent="-228600" eaLnBrk="0" hangingPunct="0">
              <a:spcBef>
                <a:spcPct val="20000"/>
              </a:spcBef>
              <a:buChar char="–"/>
              <a:defRPr sz="2000">
                <a:solidFill>
                  <a:srgbClr val="008000"/>
                </a:solidFill>
                <a:latin typeface="Comic Sans MS" pitchFamily="66" charset="0"/>
              </a:defRPr>
            </a:lvl4pPr>
            <a:lvl5pPr marL="2057400" indent="-228600" eaLnBrk="0" hangingPunct="0">
              <a:spcBef>
                <a:spcPct val="20000"/>
              </a:spcBef>
              <a:buChar char="»"/>
              <a:defRPr sz="1600">
                <a:solidFill>
                  <a:srgbClr val="CC0099"/>
                </a:solidFill>
                <a:latin typeface="Comic Sans MS" pitchFamily="66" charset="0"/>
              </a:defRPr>
            </a:lvl5pPr>
            <a:lvl6pPr marL="2514600" indent="-228600" eaLnBrk="0" fontAlgn="base" hangingPunct="0">
              <a:spcBef>
                <a:spcPct val="20000"/>
              </a:spcBef>
              <a:spcAft>
                <a:spcPct val="0"/>
              </a:spcAft>
              <a:buChar char="»"/>
              <a:defRPr sz="1600">
                <a:solidFill>
                  <a:srgbClr val="CC0099"/>
                </a:solidFill>
                <a:latin typeface="Comic Sans MS" pitchFamily="66" charset="0"/>
              </a:defRPr>
            </a:lvl6pPr>
            <a:lvl7pPr marL="2971800" indent="-228600" eaLnBrk="0" fontAlgn="base" hangingPunct="0">
              <a:spcBef>
                <a:spcPct val="20000"/>
              </a:spcBef>
              <a:spcAft>
                <a:spcPct val="0"/>
              </a:spcAft>
              <a:buChar char="»"/>
              <a:defRPr sz="1600">
                <a:solidFill>
                  <a:srgbClr val="CC0099"/>
                </a:solidFill>
                <a:latin typeface="Comic Sans MS" pitchFamily="66" charset="0"/>
              </a:defRPr>
            </a:lvl7pPr>
            <a:lvl8pPr marL="3429000" indent="-228600" eaLnBrk="0" fontAlgn="base" hangingPunct="0">
              <a:spcBef>
                <a:spcPct val="20000"/>
              </a:spcBef>
              <a:spcAft>
                <a:spcPct val="0"/>
              </a:spcAft>
              <a:buChar char="»"/>
              <a:defRPr sz="1600">
                <a:solidFill>
                  <a:srgbClr val="CC0099"/>
                </a:solidFill>
                <a:latin typeface="Comic Sans MS" pitchFamily="66" charset="0"/>
              </a:defRPr>
            </a:lvl8pPr>
            <a:lvl9pPr marL="3886200" indent="-228600" eaLnBrk="0" fontAlgn="base" hangingPunct="0">
              <a:spcBef>
                <a:spcPct val="20000"/>
              </a:spcBef>
              <a:spcAft>
                <a:spcPct val="0"/>
              </a:spcAft>
              <a:buChar char="»"/>
              <a:defRPr sz="1600">
                <a:solidFill>
                  <a:srgbClr val="CC0099"/>
                </a:solidFill>
                <a:latin typeface="Comic Sans MS" pitchFamily="66" charset="0"/>
              </a:defRPr>
            </a:lvl9pPr>
          </a:lstStyle>
          <a:p>
            <a:pPr marL="457200" indent="-457200" eaLnBrk="1" hangingPunct="1">
              <a:spcBef>
                <a:spcPct val="0"/>
              </a:spcBef>
              <a:buFont typeface="Wingdings" panose="05000000000000000000" pitchFamily="2" charset="2"/>
              <a:buChar char="q"/>
              <a:defRPr/>
            </a:pPr>
            <a:r>
              <a:rPr lang="en-US" sz="2800" b="1" dirty="0">
                <a:solidFill>
                  <a:srgbClr val="FFFF00"/>
                </a:solidFill>
                <a:effectLst>
                  <a:outerShdw blurRad="38100" dist="38100" dir="2700000" algn="tl">
                    <a:srgbClr val="000000">
                      <a:alpha val="43137"/>
                    </a:srgbClr>
                  </a:outerShdw>
                </a:effectLst>
                <a:latin typeface="+mj-lt"/>
              </a:rPr>
              <a:t>26 658.883 m</a:t>
            </a:r>
            <a:endParaRPr lang="en-US" altLang="en-US" sz="2800" b="1" dirty="0">
              <a:solidFill>
                <a:srgbClr val="FFFF00"/>
              </a:solidFill>
              <a:effectLst>
                <a:outerShdw blurRad="38100" dist="38100" dir="2700000" algn="tl">
                  <a:srgbClr val="000000">
                    <a:alpha val="43137"/>
                  </a:srgbClr>
                </a:outerShdw>
              </a:effectLst>
              <a:latin typeface="+mj-lt"/>
            </a:endParaRPr>
          </a:p>
          <a:p>
            <a:pPr marL="457200" indent="-457200" eaLnBrk="1" hangingPunct="1">
              <a:spcBef>
                <a:spcPct val="0"/>
              </a:spcBef>
              <a:buFont typeface="Wingdings" panose="05000000000000000000" pitchFamily="2" charset="2"/>
              <a:buChar char="q"/>
              <a:defRPr/>
            </a:pPr>
            <a:r>
              <a:rPr lang="en-US" altLang="en-US" sz="2800" b="1" dirty="0">
                <a:solidFill>
                  <a:srgbClr val="FFFF00"/>
                </a:solidFill>
                <a:effectLst>
                  <a:outerShdw blurRad="38100" dist="38100" dir="2700000" algn="tl">
                    <a:srgbClr val="000000">
                      <a:alpha val="43137"/>
                    </a:srgbClr>
                  </a:outerShdw>
                </a:effectLst>
                <a:latin typeface="+mj-lt"/>
              </a:rPr>
              <a:t>6.5 </a:t>
            </a:r>
            <a:r>
              <a:rPr lang="en-US" altLang="en-US" sz="2800" b="1" dirty="0" err="1">
                <a:solidFill>
                  <a:srgbClr val="FFFF00"/>
                </a:solidFill>
                <a:effectLst>
                  <a:outerShdw blurRad="38100" dist="38100" dir="2700000" algn="tl">
                    <a:srgbClr val="000000">
                      <a:alpha val="43137"/>
                    </a:srgbClr>
                  </a:outerShdw>
                </a:effectLst>
                <a:latin typeface="+mj-lt"/>
              </a:rPr>
              <a:t>TeV</a:t>
            </a:r>
            <a:r>
              <a:rPr lang="en-US" altLang="en-US" sz="2800" b="1" dirty="0">
                <a:solidFill>
                  <a:srgbClr val="FFFF00"/>
                </a:solidFill>
                <a:effectLst>
                  <a:outerShdw blurRad="38100" dist="38100" dir="2700000" algn="tl">
                    <a:srgbClr val="000000">
                      <a:alpha val="43137"/>
                    </a:srgbClr>
                  </a:outerShdw>
                </a:effectLst>
                <a:latin typeface="+mj-lt"/>
              </a:rPr>
              <a:t> </a:t>
            </a:r>
            <a:r>
              <a:rPr lang="en-US" altLang="en-US" sz="2800" b="1" dirty="0">
                <a:solidFill>
                  <a:srgbClr val="FFFF00"/>
                </a:solidFill>
                <a:effectLst>
                  <a:outerShdw blurRad="38100" dist="38100" dir="2700000" algn="tl">
                    <a:srgbClr val="000000">
                      <a:alpha val="43137"/>
                    </a:srgbClr>
                  </a:outerShdw>
                </a:effectLst>
                <a:latin typeface="Arial" pitchFamily="34" charset="0"/>
              </a:rPr>
              <a:t>x 2 </a:t>
            </a:r>
            <a:endParaRPr lang="en-US" altLang="en-US" sz="2800" dirty="0">
              <a:solidFill>
                <a:srgbClr val="FFFF00"/>
              </a:solidFill>
              <a:latin typeface="Arial" pitchFamily="34" charset="0"/>
            </a:endParaRPr>
          </a:p>
        </p:txBody>
      </p:sp>
      <p:sp>
        <p:nvSpPr>
          <p:cNvPr id="3" name="Footer Placeholder 2"/>
          <p:cNvSpPr>
            <a:spLocks noGrp="1"/>
          </p:cNvSpPr>
          <p:nvPr>
            <p:ph type="ftr" sz="quarter" idx="11"/>
          </p:nvPr>
        </p:nvSpPr>
        <p:spPr/>
        <p:txBody>
          <a:bodyPr/>
          <a:lstStyle/>
          <a:p>
            <a:pPr>
              <a:defRPr/>
            </a:pPr>
            <a:r>
              <a:rPr lang="en-US" b="1"/>
              <a:t>MuColl'25 | Colliders VS1</a:t>
            </a:r>
          </a:p>
        </p:txBody>
      </p:sp>
      <p:sp>
        <p:nvSpPr>
          <p:cNvPr id="16" name="Slide Number Placeholder 15"/>
          <p:cNvSpPr>
            <a:spLocks noGrp="1"/>
          </p:cNvSpPr>
          <p:nvPr>
            <p:ph type="sldNum" sz="quarter" idx="12"/>
          </p:nvPr>
        </p:nvSpPr>
        <p:spPr/>
        <p:txBody>
          <a:bodyPr/>
          <a:lstStyle/>
          <a:p>
            <a:fld id="{52E9C158-AEF1-41A2-A6CE-6F0BAB305EFD}" type="slidenum">
              <a:rPr lang="en-US" altLang="en-US" smtClean="0"/>
              <a:pPr/>
              <a:t>79</a:t>
            </a:fld>
            <a:endParaRPr lang="en-US" altLang="en-US"/>
          </a:p>
        </p:txBody>
      </p:sp>
    </p:spTree>
    <p:extLst>
      <p:ext uri="{BB962C8B-B14F-4D97-AF65-F5344CB8AC3E}">
        <p14:creationId xmlns:p14="http://schemas.microsoft.com/office/powerpoint/2010/main" val="207069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F38F794-F0A6-451C-A2C5-039AE2E4BE58}"/>
              </a:ext>
            </a:extLst>
          </p:cNvPr>
          <p:cNvSpPr>
            <a:spLocks noGrp="1"/>
          </p:cNvSpPr>
          <p:nvPr>
            <p:ph type="ftr" sz="quarter" idx="11"/>
          </p:nvPr>
        </p:nvSpPr>
        <p:spPr>
          <a:xfrm>
            <a:off x="566569" y="6027227"/>
            <a:ext cx="6128030" cy="222436"/>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MuColl'25 | Colliders VS1</a:t>
            </a:r>
          </a:p>
        </p:txBody>
      </p:sp>
      <p:sp>
        <p:nvSpPr>
          <p:cNvPr id="6" name="Slide Number Placeholder 5">
            <a:extLst>
              <a:ext uri="{FF2B5EF4-FFF2-40B4-BE49-F238E27FC236}">
                <a16:creationId xmlns:a16="http://schemas.microsoft.com/office/drawing/2014/main" id="{04883484-461D-468C-8622-CC7B3B131CAD}"/>
              </a:ext>
            </a:extLst>
          </p:cNvPr>
          <p:cNvSpPr>
            <a:spLocks noGrp="1"/>
          </p:cNvSpPr>
          <p:nvPr>
            <p:ph type="sldNum" sz="quarter" idx="12"/>
          </p:nvPr>
        </p:nvSpPr>
        <p:spPr>
          <a:xfrm>
            <a:off x="185568" y="5977223"/>
            <a:ext cx="447675" cy="241300"/>
          </a:xfrm>
        </p:spPr>
        <p:txBody>
          <a:bodyPr/>
          <a:lstStyle/>
          <a:p>
            <a:fld id="{FB881E7D-5A17-EB4A-B013-04381A7C357D}" type="slidenum">
              <a:rPr lang="en-US" smtClean="0"/>
              <a:t>8</a:t>
            </a:fld>
            <a:endParaRPr lang="en-US"/>
          </a:p>
        </p:txBody>
      </p:sp>
      <p:sp>
        <p:nvSpPr>
          <p:cNvPr id="3" name="Rectangle 2">
            <a:extLst>
              <a:ext uri="{FF2B5EF4-FFF2-40B4-BE49-F238E27FC236}">
                <a16:creationId xmlns:a16="http://schemas.microsoft.com/office/drawing/2014/main" id="{C91B4E3A-71D5-6326-8340-142043750C89}"/>
              </a:ext>
            </a:extLst>
          </p:cNvPr>
          <p:cNvSpPr/>
          <p:nvPr/>
        </p:nvSpPr>
        <p:spPr>
          <a:xfrm>
            <a:off x="110022" y="841676"/>
            <a:ext cx="8932244" cy="59147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1BA41403-1094-46E9-A0C3-FF1A7D224744}"/>
              </a:ext>
            </a:extLst>
          </p:cNvPr>
          <p:cNvSpPr>
            <a:spLocks noGrp="1"/>
          </p:cNvSpPr>
          <p:nvPr>
            <p:ph type="title"/>
          </p:nvPr>
        </p:nvSpPr>
        <p:spPr>
          <a:xfrm>
            <a:off x="261771" y="-86671"/>
            <a:ext cx="8542679" cy="951743"/>
          </a:xfrm>
        </p:spPr>
        <p:txBody>
          <a:bodyPr>
            <a:normAutofit/>
          </a:bodyPr>
          <a:lstStyle/>
          <a:p>
            <a:pPr algn="ctr"/>
            <a:r>
              <a:rPr lang="en-US" sz="4400" dirty="0">
                <a:solidFill>
                  <a:srgbClr val="C00000"/>
                </a:solidFill>
              </a:rPr>
              <a:t>ACCELERATORS</a:t>
            </a:r>
            <a:r>
              <a:rPr lang="en-US" sz="4400" dirty="0"/>
              <a:t> </a:t>
            </a:r>
            <a:r>
              <a:rPr lang="en-US" sz="4400" dirty="0">
                <a:solidFill>
                  <a:schemeClr val="accent6"/>
                </a:solidFill>
              </a:rPr>
              <a:t>vs</a:t>
            </a:r>
            <a:r>
              <a:rPr lang="en-US" sz="4400" dirty="0"/>
              <a:t> COSMOS</a:t>
            </a:r>
          </a:p>
        </p:txBody>
      </p:sp>
      <p:sp>
        <p:nvSpPr>
          <p:cNvPr id="9" name="Content Placeholder 5">
            <a:extLst>
              <a:ext uri="{FF2B5EF4-FFF2-40B4-BE49-F238E27FC236}">
                <a16:creationId xmlns:a16="http://schemas.microsoft.com/office/drawing/2014/main" id="{FFC8756A-E2F6-4324-88CD-DFCA03C27831}"/>
              </a:ext>
            </a:extLst>
          </p:cNvPr>
          <p:cNvSpPr txBox="1">
            <a:spLocks/>
          </p:cNvSpPr>
          <p:nvPr/>
        </p:nvSpPr>
        <p:spPr>
          <a:xfrm rot="16200000">
            <a:off x="-1564887" y="3241958"/>
            <a:ext cx="4032803" cy="710821"/>
          </a:xfrm>
          <a:prstGeom prst="rect">
            <a:avLst/>
          </a:prstGeom>
          <a:solidFill>
            <a:schemeClr val="lt1"/>
          </a:solidFill>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dirty="0">
                <a:solidFill>
                  <a:schemeClr val="tx1"/>
                </a:solidFill>
                <a:effectLst>
                  <a:outerShdw blurRad="38100" dist="38100" dir="2700000" algn="tl">
                    <a:srgbClr val="000000">
                      <a:alpha val="43137"/>
                    </a:srgbClr>
                  </a:outerShdw>
                </a:effectLst>
              </a:rPr>
              <a:t>Flux (m</a:t>
            </a:r>
            <a:r>
              <a:rPr lang="en-US" sz="3000" baseline="30000" dirty="0">
                <a:solidFill>
                  <a:schemeClr val="tx1"/>
                </a:solidFill>
                <a:effectLst>
                  <a:outerShdw blurRad="38100" dist="38100" dir="2700000" algn="tl">
                    <a:srgbClr val="000000">
                      <a:alpha val="43137"/>
                    </a:srgbClr>
                  </a:outerShdw>
                </a:effectLst>
              </a:rPr>
              <a:t>2</a:t>
            </a:r>
            <a:r>
              <a:rPr lang="en-US" sz="3000" dirty="0">
                <a:solidFill>
                  <a:schemeClr val="tx1"/>
                </a:solidFill>
                <a:effectLst>
                  <a:outerShdw blurRad="38100" dist="38100" dir="2700000" algn="tl">
                    <a:srgbClr val="000000">
                      <a:alpha val="43137"/>
                    </a:srgbClr>
                  </a:outerShdw>
                </a:effectLst>
              </a:rPr>
              <a:t> </a:t>
            </a:r>
            <a:r>
              <a:rPr lang="en-US" sz="3000" dirty="0" err="1">
                <a:solidFill>
                  <a:schemeClr val="tx1"/>
                </a:solidFill>
                <a:effectLst>
                  <a:outerShdw blurRad="38100" dist="38100" dir="2700000" algn="tl">
                    <a:srgbClr val="000000">
                      <a:alpha val="43137"/>
                    </a:srgbClr>
                  </a:outerShdw>
                </a:effectLst>
              </a:rPr>
              <a:t>sr</a:t>
            </a:r>
            <a:r>
              <a:rPr lang="en-US" sz="3000" dirty="0">
                <a:solidFill>
                  <a:schemeClr val="tx1"/>
                </a:solidFill>
                <a:effectLst>
                  <a:outerShdw blurRad="38100" dist="38100" dir="2700000" algn="tl">
                    <a:srgbClr val="000000">
                      <a:alpha val="43137"/>
                    </a:srgbClr>
                  </a:outerShdw>
                </a:effectLst>
              </a:rPr>
              <a:t> s GeV)</a:t>
            </a:r>
            <a:r>
              <a:rPr lang="en-US" sz="3000" baseline="30000" dirty="0">
                <a:solidFill>
                  <a:schemeClr val="tx1"/>
                </a:solidFill>
                <a:effectLst>
                  <a:outerShdw blurRad="38100" dist="38100" dir="2700000" algn="tl">
                    <a:srgbClr val="000000">
                      <a:alpha val="43137"/>
                    </a:srgbClr>
                  </a:outerShdw>
                </a:effectLst>
              </a:rPr>
              <a:t>-1</a:t>
            </a:r>
            <a:r>
              <a:rPr lang="en-US" sz="3000" dirty="0">
                <a:solidFill>
                  <a:schemeClr val="tx1"/>
                </a:solidFill>
                <a:effectLst>
                  <a:outerShdw blurRad="38100" dist="38100" dir="2700000" algn="tl">
                    <a:srgbClr val="000000">
                      <a:alpha val="43137"/>
                    </a:srgbClr>
                  </a:outerShdw>
                </a:effectLst>
              </a:rPr>
              <a:t>				</a:t>
            </a:r>
          </a:p>
          <a:p>
            <a:pPr marL="0" indent="0">
              <a:buNone/>
            </a:pPr>
            <a:endParaRPr lang="en-US" sz="3000" dirty="0">
              <a:solidFill>
                <a:schemeClr val="tx1"/>
              </a:solidFill>
              <a:effectLst>
                <a:outerShdw blurRad="38100" dist="38100" dir="2700000" algn="tl">
                  <a:srgbClr val="000000">
                    <a:alpha val="43137"/>
                  </a:srgbClr>
                </a:outerShdw>
              </a:effectLst>
            </a:endParaRPr>
          </a:p>
          <a:p>
            <a:endParaRPr lang="en-US" sz="3000" dirty="0">
              <a:solidFill>
                <a:schemeClr val="tx1"/>
              </a:solidFill>
              <a:effectLst>
                <a:outerShdw blurRad="38100" dist="38100" dir="2700000" algn="tl">
                  <a:srgbClr val="000000">
                    <a:alpha val="43137"/>
                  </a:srgbClr>
                </a:outerShdw>
              </a:effectLst>
            </a:endParaRPr>
          </a:p>
          <a:p>
            <a:pPr marL="342900" lvl="1" indent="0">
              <a:buNone/>
            </a:pPr>
            <a:endParaRPr lang="en-US" sz="3000" dirty="0">
              <a:solidFill>
                <a:schemeClr val="tx1"/>
              </a:solidFill>
              <a:effectLst>
                <a:outerShdw blurRad="38100" dist="38100" dir="2700000" algn="tl">
                  <a:srgbClr val="000000">
                    <a:alpha val="43137"/>
                  </a:srgbClr>
                </a:outerShdw>
              </a:effectLst>
            </a:endParaRPr>
          </a:p>
        </p:txBody>
      </p:sp>
      <p:sp>
        <p:nvSpPr>
          <p:cNvPr id="2" name="Content Placeholder 5">
            <a:extLst>
              <a:ext uri="{FF2B5EF4-FFF2-40B4-BE49-F238E27FC236}">
                <a16:creationId xmlns:a16="http://schemas.microsoft.com/office/drawing/2014/main" id="{037FC10F-2D93-D659-124E-68F736B39FA8}"/>
              </a:ext>
            </a:extLst>
          </p:cNvPr>
          <p:cNvSpPr txBox="1">
            <a:spLocks/>
          </p:cNvSpPr>
          <p:nvPr/>
        </p:nvSpPr>
        <p:spPr>
          <a:xfrm>
            <a:off x="6615661" y="5690611"/>
            <a:ext cx="2514054" cy="512541"/>
          </a:xfrm>
          <a:prstGeom prst="rect">
            <a:avLst/>
          </a:prstGeom>
          <a:solidFill>
            <a:schemeClr val="lt1"/>
          </a:solidFill>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dirty="0">
                <a:solidFill>
                  <a:schemeClr val="tx1"/>
                </a:solidFill>
                <a:effectLst>
                  <a:outerShdw blurRad="38100" dist="38100" dir="2700000" algn="tl">
                    <a:srgbClr val="000000">
                      <a:alpha val="43137"/>
                    </a:srgbClr>
                  </a:outerShdw>
                </a:effectLst>
              </a:rPr>
              <a:t>Energy (GeV)</a:t>
            </a:r>
          </a:p>
          <a:p>
            <a:pPr marL="0" indent="0">
              <a:buNone/>
            </a:pPr>
            <a:endParaRPr lang="en-US" sz="3000" dirty="0">
              <a:solidFill>
                <a:schemeClr val="tx1"/>
              </a:solidFill>
              <a:effectLst>
                <a:outerShdw blurRad="38100" dist="38100" dir="2700000" algn="tl">
                  <a:srgbClr val="000000">
                    <a:alpha val="43137"/>
                  </a:srgbClr>
                </a:outerShdw>
              </a:effectLst>
            </a:endParaRPr>
          </a:p>
          <a:p>
            <a:endParaRPr lang="en-US" sz="3000" dirty="0">
              <a:solidFill>
                <a:schemeClr val="tx1"/>
              </a:solidFill>
              <a:effectLst>
                <a:outerShdw blurRad="38100" dist="38100" dir="2700000" algn="tl">
                  <a:srgbClr val="000000">
                    <a:alpha val="43137"/>
                  </a:srgbClr>
                </a:outerShdw>
              </a:effectLst>
            </a:endParaRPr>
          </a:p>
          <a:p>
            <a:pPr marL="342900" lvl="1" indent="0">
              <a:buNone/>
            </a:pPr>
            <a:endParaRPr lang="en-US" sz="3000" dirty="0">
              <a:solidFill>
                <a:schemeClr val="tx1"/>
              </a:solidFill>
              <a:effectLst>
                <a:outerShdw blurRad="38100" dist="38100" dir="2700000" algn="tl">
                  <a:srgbClr val="000000">
                    <a:alpha val="43137"/>
                  </a:srgbClr>
                </a:outerShdw>
              </a:effectLst>
            </a:endParaRPr>
          </a:p>
        </p:txBody>
      </p:sp>
      <p:cxnSp>
        <p:nvCxnSpPr>
          <p:cNvPr id="7" name="Straight Arrow Connector 6">
            <a:extLst>
              <a:ext uri="{FF2B5EF4-FFF2-40B4-BE49-F238E27FC236}">
                <a16:creationId xmlns:a16="http://schemas.microsoft.com/office/drawing/2014/main" id="{AB6FEB01-CBDF-F648-3288-2318AA29DEC1}"/>
              </a:ext>
            </a:extLst>
          </p:cNvPr>
          <p:cNvCxnSpPr/>
          <p:nvPr/>
        </p:nvCxnSpPr>
        <p:spPr>
          <a:xfrm flipV="1">
            <a:off x="1730730" y="1823883"/>
            <a:ext cx="0" cy="4286885"/>
          </a:xfrm>
          <a:prstGeom prst="straightConnector1">
            <a:avLst/>
          </a:prstGeom>
          <a:ln w="1174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BE53A413-0DAE-145A-7484-8741DB39DCC5}"/>
              </a:ext>
            </a:extLst>
          </p:cNvPr>
          <p:cNvSpPr txBox="1">
            <a:spLocks/>
          </p:cNvSpPr>
          <p:nvPr/>
        </p:nvSpPr>
        <p:spPr>
          <a:xfrm>
            <a:off x="650293" y="2032159"/>
            <a:ext cx="946258" cy="483755"/>
          </a:xfrm>
          <a:prstGeom prst="rect">
            <a:avLst/>
          </a:prstGeom>
          <a:solidFill>
            <a:schemeClr val="lt1"/>
          </a:solidFill>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dirty="0">
                <a:solidFill>
                  <a:schemeClr val="tx1"/>
                </a:solidFill>
                <a:effectLst>
                  <a:outerShdw blurRad="38100" dist="38100" dir="2700000" algn="tl">
                    <a:srgbClr val="000000">
                      <a:alpha val="43137"/>
                    </a:srgbClr>
                  </a:outerShdw>
                </a:effectLst>
              </a:rPr>
              <a:t>10</a:t>
            </a:r>
            <a:r>
              <a:rPr lang="en-US" sz="3000" baseline="30000" dirty="0">
                <a:solidFill>
                  <a:schemeClr val="tx1"/>
                </a:solidFill>
                <a:effectLst>
                  <a:outerShdw blurRad="38100" dist="38100" dir="2700000" algn="tl">
                    <a:srgbClr val="000000">
                      <a:alpha val="43137"/>
                    </a:srgbClr>
                  </a:outerShdw>
                </a:effectLst>
              </a:rPr>
              <a:t> 40</a:t>
            </a:r>
            <a:r>
              <a:rPr lang="en-US" sz="3000" dirty="0">
                <a:solidFill>
                  <a:schemeClr val="tx1"/>
                </a:solidFill>
                <a:effectLst>
                  <a:outerShdw blurRad="38100" dist="38100" dir="2700000" algn="tl">
                    <a:srgbClr val="000000">
                      <a:alpha val="43137"/>
                    </a:srgbClr>
                  </a:outerShdw>
                </a:effectLst>
              </a:rPr>
              <a:t>				</a:t>
            </a:r>
          </a:p>
          <a:p>
            <a:pPr marL="0" indent="0">
              <a:buNone/>
            </a:pPr>
            <a:endParaRPr lang="en-US" sz="3000" dirty="0">
              <a:solidFill>
                <a:schemeClr val="tx1"/>
              </a:solidFill>
              <a:effectLst>
                <a:outerShdw blurRad="38100" dist="38100" dir="2700000" algn="tl">
                  <a:srgbClr val="000000">
                    <a:alpha val="43137"/>
                  </a:srgbClr>
                </a:outerShdw>
              </a:effectLst>
            </a:endParaRPr>
          </a:p>
          <a:p>
            <a:endParaRPr lang="en-US" sz="3000" dirty="0">
              <a:solidFill>
                <a:schemeClr val="tx1"/>
              </a:solidFill>
              <a:effectLst>
                <a:outerShdw blurRad="38100" dist="38100" dir="2700000" algn="tl">
                  <a:srgbClr val="000000">
                    <a:alpha val="43137"/>
                  </a:srgbClr>
                </a:outerShdw>
              </a:effectLst>
            </a:endParaRPr>
          </a:p>
          <a:p>
            <a:pPr marL="342900" lvl="1" indent="0">
              <a:buNone/>
            </a:pPr>
            <a:endParaRPr lang="en-US" sz="3000" dirty="0">
              <a:solidFill>
                <a:schemeClr val="tx1"/>
              </a:solidFill>
              <a:effectLst>
                <a:outerShdw blurRad="38100" dist="38100" dir="2700000" algn="tl">
                  <a:srgbClr val="000000">
                    <a:alpha val="43137"/>
                  </a:srgbClr>
                </a:outerShdw>
              </a:effectLst>
            </a:endParaRPr>
          </a:p>
        </p:txBody>
      </p:sp>
      <p:sp>
        <p:nvSpPr>
          <p:cNvPr id="12" name="Content Placeholder 5">
            <a:extLst>
              <a:ext uri="{FF2B5EF4-FFF2-40B4-BE49-F238E27FC236}">
                <a16:creationId xmlns:a16="http://schemas.microsoft.com/office/drawing/2014/main" id="{4115FE88-AD1D-91FD-D910-45AB4BC2E3F0}"/>
              </a:ext>
            </a:extLst>
          </p:cNvPr>
          <p:cNvSpPr txBox="1">
            <a:spLocks/>
          </p:cNvSpPr>
          <p:nvPr/>
        </p:nvSpPr>
        <p:spPr>
          <a:xfrm>
            <a:off x="650293" y="2501391"/>
            <a:ext cx="946258" cy="569711"/>
          </a:xfrm>
          <a:prstGeom prst="rect">
            <a:avLst/>
          </a:prstGeom>
          <a:solidFill>
            <a:schemeClr val="lt1"/>
          </a:solidFill>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dirty="0">
                <a:solidFill>
                  <a:schemeClr val="tx1"/>
                </a:solidFill>
                <a:effectLst>
                  <a:outerShdw blurRad="38100" dist="38100" dir="2700000" algn="tl">
                    <a:srgbClr val="000000">
                      <a:alpha val="43137"/>
                    </a:srgbClr>
                  </a:outerShdw>
                </a:effectLst>
              </a:rPr>
              <a:t>10</a:t>
            </a:r>
            <a:r>
              <a:rPr lang="en-US" sz="3000" baseline="30000" dirty="0">
                <a:solidFill>
                  <a:schemeClr val="tx1"/>
                </a:solidFill>
                <a:effectLst>
                  <a:outerShdw blurRad="38100" dist="38100" dir="2700000" algn="tl">
                    <a:srgbClr val="000000">
                      <a:alpha val="43137"/>
                    </a:srgbClr>
                  </a:outerShdw>
                </a:effectLst>
              </a:rPr>
              <a:t> 30</a:t>
            </a:r>
            <a:r>
              <a:rPr lang="en-US" sz="3000" dirty="0">
                <a:solidFill>
                  <a:schemeClr val="tx1"/>
                </a:solidFill>
                <a:effectLst>
                  <a:outerShdw blurRad="38100" dist="38100" dir="2700000" algn="tl">
                    <a:srgbClr val="000000">
                      <a:alpha val="43137"/>
                    </a:srgbClr>
                  </a:outerShdw>
                </a:effectLst>
              </a:rPr>
              <a:t>		</a:t>
            </a:r>
          </a:p>
          <a:p>
            <a:pPr marL="0" indent="0">
              <a:buNone/>
            </a:pPr>
            <a:endParaRPr lang="en-US" sz="3000" dirty="0">
              <a:solidFill>
                <a:schemeClr val="tx1"/>
              </a:solidFill>
              <a:effectLst>
                <a:outerShdw blurRad="38100" dist="38100" dir="2700000" algn="tl">
                  <a:srgbClr val="000000">
                    <a:alpha val="43137"/>
                  </a:srgbClr>
                </a:outerShdw>
              </a:effectLst>
            </a:endParaRPr>
          </a:p>
          <a:p>
            <a:endParaRPr lang="en-US" sz="3000" dirty="0">
              <a:solidFill>
                <a:schemeClr val="tx1"/>
              </a:solidFill>
              <a:effectLst>
                <a:outerShdw blurRad="38100" dist="38100" dir="2700000" algn="tl">
                  <a:srgbClr val="000000">
                    <a:alpha val="43137"/>
                  </a:srgbClr>
                </a:outerShdw>
              </a:effectLst>
            </a:endParaRPr>
          </a:p>
          <a:p>
            <a:pPr marL="342900" lvl="1" indent="0">
              <a:buNone/>
            </a:pPr>
            <a:endParaRPr lang="en-US" sz="3000" dirty="0">
              <a:solidFill>
                <a:schemeClr val="tx1"/>
              </a:solidFill>
              <a:effectLst>
                <a:outerShdw blurRad="38100" dist="38100" dir="2700000" algn="tl">
                  <a:srgbClr val="000000">
                    <a:alpha val="43137"/>
                  </a:srgbClr>
                </a:outerShdw>
              </a:effectLst>
            </a:endParaRPr>
          </a:p>
        </p:txBody>
      </p:sp>
      <p:sp>
        <p:nvSpPr>
          <p:cNvPr id="14" name="Content Placeholder 5">
            <a:extLst>
              <a:ext uri="{FF2B5EF4-FFF2-40B4-BE49-F238E27FC236}">
                <a16:creationId xmlns:a16="http://schemas.microsoft.com/office/drawing/2014/main" id="{6DFAD144-87B4-EC1B-AEF0-7D463AE767F9}"/>
              </a:ext>
            </a:extLst>
          </p:cNvPr>
          <p:cNvSpPr txBox="1">
            <a:spLocks/>
          </p:cNvSpPr>
          <p:nvPr/>
        </p:nvSpPr>
        <p:spPr>
          <a:xfrm>
            <a:off x="595619" y="5085931"/>
            <a:ext cx="1055604" cy="569711"/>
          </a:xfrm>
          <a:prstGeom prst="rect">
            <a:avLst/>
          </a:prstGeom>
          <a:solidFill>
            <a:schemeClr val="lt1"/>
          </a:solidFill>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dirty="0">
                <a:solidFill>
                  <a:schemeClr val="tx1"/>
                </a:solidFill>
                <a:effectLst>
                  <a:outerShdw blurRad="38100" dist="38100" dir="2700000" algn="tl">
                    <a:srgbClr val="000000">
                      <a:alpha val="43137"/>
                    </a:srgbClr>
                  </a:outerShdw>
                </a:effectLst>
              </a:rPr>
              <a:t>10</a:t>
            </a:r>
            <a:r>
              <a:rPr lang="en-US" sz="3000" baseline="30000" dirty="0">
                <a:solidFill>
                  <a:schemeClr val="tx1"/>
                </a:solidFill>
                <a:effectLst>
                  <a:outerShdw blurRad="38100" dist="38100" dir="2700000" algn="tl">
                    <a:srgbClr val="000000">
                      <a:alpha val="43137"/>
                    </a:srgbClr>
                  </a:outerShdw>
                </a:effectLst>
              </a:rPr>
              <a:t> -20</a:t>
            </a:r>
            <a:r>
              <a:rPr lang="en-US" sz="3000" dirty="0">
                <a:solidFill>
                  <a:schemeClr val="tx1"/>
                </a:solidFill>
                <a:effectLst>
                  <a:outerShdw blurRad="38100" dist="38100" dir="2700000" algn="tl">
                    <a:srgbClr val="000000">
                      <a:alpha val="43137"/>
                    </a:srgbClr>
                  </a:outerShdw>
                </a:effectLst>
              </a:rPr>
              <a:t>				</a:t>
            </a:r>
          </a:p>
          <a:p>
            <a:pPr marL="0" indent="0">
              <a:buNone/>
            </a:pPr>
            <a:endParaRPr lang="en-US" sz="3000" dirty="0">
              <a:solidFill>
                <a:schemeClr val="tx1"/>
              </a:solidFill>
              <a:effectLst>
                <a:outerShdw blurRad="38100" dist="38100" dir="2700000" algn="tl">
                  <a:srgbClr val="000000">
                    <a:alpha val="43137"/>
                  </a:srgbClr>
                </a:outerShdw>
              </a:effectLst>
            </a:endParaRPr>
          </a:p>
          <a:p>
            <a:endParaRPr lang="en-US" sz="3000" dirty="0">
              <a:solidFill>
                <a:schemeClr val="tx1"/>
              </a:solidFill>
              <a:effectLst>
                <a:outerShdw blurRad="38100" dist="38100" dir="2700000" algn="tl">
                  <a:srgbClr val="000000">
                    <a:alpha val="43137"/>
                  </a:srgbClr>
                </a:outerShdw>
              </a:effectLst>
            </a:endParaRPr>
          </a:p>
          <a:p>
            <a:pPr marL="342900" lvl="1" indent="0">
              <a:buNone/>
            </a:pPr>
            <a:endParaRPr lang="en-US" sz="3000" dirty="0">
              <a:solidFill>
                <a:schemeClr val="tx1"/>
              </a:solidFill>
              <a:effectLst>
                <a:outerShdw blurRad="38100" dist="38100" dir="2700000" algn="tl">
                  <a:srgbClr val="000000">
                    <a:alpha val="43137"/>
                  </a:srgbClr>
                </a:outerShdw>
              </a:effectLst>
            </a:endParaRPr>
          </a:p>
        </p:txBody>
      </p:sp>
      <p:sp>
        <p:nvSpPr>
          <p:cNvPr id="16" name="Content Placeholder 5">
            <a:extLst>
              <a:ext uri="{FF2B5EF4-FFF2-40B4-BE49-F238E27FC236}">
                <a16:creationId xmlns:a16="http://schemas.microsoft.com/office/drawing/2014/main" id="{E7C35694-A6FE-0891-8A5F-C9882EAAC356}"/>
              </a:ext>
            </a:extLst>
          </p:cNvPr>
          <p:cNvSpPr txBox="1">
            <a:spLocks/>
          </p:cNvSpPr>
          <p:nvPr/>
        </p:nvSpPr>
        <p:spPr>
          <a:xfrm>
            <a:off x="586088" y="3991486"/>
            <a:ext cx="1055604" cy="569711"/>
          </a:xfrm>
          <a:prstGeom prst="rect">
            <a:avLst/>
          </a:prstGeom>
          <a:solidFill>
            <a:schemeClr val="lt1"/>
          </a:solidFill>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dirty="0">
                <a:solidFill>
                  <a:schemeClr val="tx1"/>
                </a:solidFill>
                <a:effectLst>
                  <a:outerShdw blurRad="38100" dist="38100" dir="2700000" algn="tl">
                    <a:srgbClr val="000000">
                      <a:alpha val="43137"/>
                    </a:srgbClr>
                  </a:outerShdw>
                </a:effectLst>
              </a:rPr>
              <a:t>  1</a:t>
            </a:r>
          </a:p>
          <a:p>
            <a:endParaRPr lang="en-US" sz="3000" dirty="0">
              <a:solidFill>
                <a:schemeClr val="tx1"/>
              </a:solidFill>
              <a:effectLst>
                <a:outerShdw blurRad="38100" dist="38100" dir="2700000" algn="tl">
                  <a:srgbClr val="000000">
                    <a:alpha val="43137"/>
                  </a:srgbClr>
                </a:outerShdw>
              </a:effectLst>
            </a:endParaRPr>
          </a:p>
          <a:p>
            <a:pPr marL="342900" lvl="1" indent="0">
              <a:buNone/>
            </a:pPr>
            <a:endParaRPr lang="en-US" sz="3000" dirty="0">
              <a:solidFill>
                <a:schemeClr val="tx1"/>
              </a:solidFill>
              <a:effectLst>
                <a:outerShdw blurRad="38100" dist="38100" dir="2700000" algn="tl">
                  <a:srgbClr val="000000">
                    <a:alpha val="43137"/>
                  </a:srgbClr>
                </a:outerShdw>
              </a:effectLst>
            </a:endParaRPr>
          </a:p>
        </p:txBody>
      </p:sp>
      <p:sp>
        <p:nvSpPr>
          <p:cNvPr id="21" name="Content Placeholder 5">
            <a:extLst>
              <a:ext uri="{FF2B5EF4-FFF2-40B4-BE49-F238E27FC236}">
                <a16:creationId xmlns:a16="http://schemas.microsoft.com/office/drawing/2014/main" id="{0F535E58-79A2-F4F2-0C4A-6139650EE8E1}"/>
              </a:ext>
            </a:extLst>
          </p:cNvPr>
          <p:cNvSpPr txBox="1">
            <a:spLocks/>
          </p:cNvSpPr>
          <p:nvPr/>
        </p:nvSpPr>
        <p:spPr>
          <a:xfrm>
            <a:off x="628943" y="3489947"/>
            <a:ext cx="1055604" cy="569711"/>
          </a:xfrm>
          <a:prstGeom prst="rect">
            <a:avLst/>
          </a:prstGeom>
          <a:solidFill>
            <a:schemeClr val="lt1"/>
          </a:solidFill>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dirty="0">
                <a:solidFill>
                  <a:schemeClr val="tx1"/>
                </a:solidFill>
                <a:effectLst>
                  <a:outerShdw blurRad="38100" dist="38100" dir="2700000" algn="tl">
                    <a:srgbClr val="000000">
                      <a:alpha val="43137"/>
                    </a:srgbClr>
                  </a:outerShdw>
                </a:effectLst>
              </a:rPr>
              <a:t>10</a:t>
            </a:r>
            <a:r>
              <a:rPr lang="en-US" sz="3000" baseline="30000" dirty="0">
                <a:solidFill>
                  <a:schemeClr val="tx1"/>
                </a:solidFill>
                <a:effectLst>
                  <a:outerShdw blurRad="38100" dist="38100" dir="2700000" algn="tl">
                    <a:srgbClr val="000000">
                      <a:alpha val="43137"/>
                    </a:srgbClr>
                  </a:outerShdw>
                </a:effectLst>
              </a:rPr>
              <a:t> 10</a:t>
            </a:r>
            <a:endParaRPr lang="en-US" sz="3000" dirty="0">
              <a:solidFill>
                <a:schemeClr val="tx1"/>
              </a:solidFill>
              <a:effectLst>
                <a:outerShdw blurRad="38100" dist="38100" dir="2700000" algn="tl">
                  <a:srgbClr val="000000">
                    <a:alpha val="43137"/>
                  </a:srgbClr>
                </a:outerShdw>
              </a:effectLst>
            </a:endParaRPr>
          </a:p>
        </p:txBody>
      </p:sp>
      <p:sp>
        <p:nvSpPr>
          <p:cNvPr id="22" name="Content Placeholder 5">
            <a:extLst>
              <a:ext uri="{FF2B5EF4-FFF2-40B4-BE49-F238E27FC236}">
                <a16:creationId xmlns:a16="http://schemas.microsoft.com/office/drawing/2014/main" id="{9D47C928-1A7E-0234-3AFB-6873305ECC8C}"/>
              </a:ext>
            </a:extLst>
          </p:cNvPr>
          <p:cNvSpPr txBox="1">
            <a:spLocks/>
          </p:cNvSpPr>
          <p:nvPr/>
        </p:nvSpPr>
        <p:spPr>
          <a:xfrm>
            <a:off x="605123" y="3002930"/>
            <a:ext cx="1055604" cy="569711"/>
          </a:xfrm>
          <a:prstGeom prst="rect">
            <a:avLst/>
          </a:prstGeom>
          <a:solidFill>
            <a:schemeClr val="lt1"/>
          </a:solidFill>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dirty="0">
                <a:solidFill>
                  <a:schemeClr val="tx1"/>
                </a:solidFill>
                <a:effectLst>
                  <a:outerShdw blurRad="38100" dist="38100" dir="2700000" algn="tl">
                    <a:srgbClr val="000000">
                      <a:alpha val="43137"/>
                    </a:srgbClr>
                  </a:outerShdw>
                </a:effectLst>
              </a:rPr>
              <a:t>10</a:t>
            </a:r>
            <a:r>
              <a:rPr lang="en-US" sz="3000" baseline="30000" dirty="0">
                <a:solidFill>
                  <a:schemeClr val="tx1"/>
                </a:solidFill>
                <a:effectLst>
                  <a:outerShdw blurRad="38100" dist="38100" dir="2700000" algn="tl">
                    <a:srgbClr val="000000">
                      <a:alpha val="43137"/>
                    </a:srgbClr>
                  </a:outerShdw>
                </a:effectLst>
              </a:rPr>
              <a:t> 20</a:t>
            </a:r>
            <a:endParaRPr lang="en-US" sz="3000" dirty="0">
              <a:solidFill>
                <a:schemeClr val="tx1"/>
              </a:solidFill>
              <a:effectLst>
                <a:outerShdw blurRad="38100" dist="38100" dir="2700000" algn="tl">
                  <a:srgbClr val="000000">
                    <a:alpha val="43137"/>
                  </a:srgbClr>
                </a:outerShdw>
              </a:effectLst>
            </a:endParaRPr>
          </a:p>
          <a:p>
            <a:pPr marL="342900" lvl="1" indent="0">
              <a:buNone/>
            </a:pPr>
            <a:endParaRPr lang="en-US" sz="3000" dirty="0">
              <a:solidFill>
                <a:schemeClr val="tx1"/>
              </a:solidFill>
              <a:effectLst>
                <a:outerShdw blurRad="38100" dist="38100" dir="2700000" algn="tl">
                  <a:srgbClr val="000000">
                    <a:alpha val="43137"/>
                  </a:srgbClr>
                </a:outerShdw>
              </a:effectLst>
            </a:endParaRPr>
          </a:p>
        </p:txBody>
      </p:sp>
      <p:sp>
        <p:nvSpPr>
          <p:cNvPr id="23" name="Content Placeholder 5">
            <a:extLst>
              <a:ext uri="{FF2B5EF4-FFF2-40B4-BE49-F238E27FC236}">
                <a16:creationId xmlns:a16="http://schemas.microsoft.com/office/drawing/2014/main" id="{0799BD3D-3369-11A6-8D97-5B46CD8A763F}"/>
              </a:ext>
            </a:extLst>
          </p:cNvPr>
          <p:cNvSpPr txBox="1">
            <a:spLocks/>
          </p:cNvSpPr>
          <p:nvPr/>
        </p:nvSpPr>
        <p:spPr>
          <a:xfrm>
            <a:off x="595619" y="4493097"/>
            <a:ext cx="1055604" cy="569711"/>
          </a:xfrm>
          <a:prstGeom prst="rect">
            <a:avLst/>
          </a:prstGeom>
          <a:solidFill>
            <a:schemeClr val="lt1"/>
          </a:solidFill>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dirty="0">
                <a:solidFill>
                  <a:schemeClr val="tx1"/>
                </a:solidFill>
                <a:effectLst>
                  <a:outerShdw blurRad="38100" dist="38100" dir="2700000" algn="tl">
                    <a:srgbClr val="000000">
                      <a:alpha val="43137"/>
                    </a:srgbClr>
                  </a:outerShdw>
                </a:effectLst>
              </a:rPr>
              <a:t>10</a:t>
            </a:r>
            <a:r>
              <a:rPr lang="en-US" sz="3000" baseline="30000" dirty="0">
                <a:solidFill>
                  <a:schemeClr val="tx1"/>
                </a:solidFill>
                <a:effectLst>
                  <a:outerShdw blurRad="38100" dist="38100" dir="2700000" algn="tl">
                    <a:srgbClr val="000000">
                      <a:alpha val="43137"/>
                    </a:srgbClr>
                  </a:outerShdw>
                </a:effectLst>
              </a:rPr>
              <a:t> -10</a:t>
            </a:r>
            <a:endParaRPr lang="en-US" sz="3000" dirty="0">
              <a:solidFill>
                <a:schemeClr val="tx1"/>
              </a:solidFill>
              <a:effectLst>
                <a:outerShdw blurRad="38100" dist="38100" dir="2700000" algn="tl">
                  <a:srgbClr val="000000">
                    <a:alpha val="43137"/>
                  </a:srgbClr>
                </a:outerShdw>
              </a:effectLst>
            </a:endParaRPr>
          </a:p>
          <a:p>
            <a:endParaRPr lang="en-US" sz="3000" dirty="0">
              <a:solidFill>
                <a:schemeClr val="tx1"/>
              </a:solidFill>
              <a:effectLst>
                <a:outerShdw blurRad="38100" dist="38100" dir="2700000" algn="tl">
                  <a:srgbClr val="000000">
                    <a:alpha val="43137"/>
                  </a:srgbClr>
                </a:outerShdw>
              </a:effectLst>
            </a:endParaRPr>
          </a:p>
          <a:p>
            <a:pPr marL="342900" lvl="1" indent="0">
              <a:buNone/>
            </a:pPr>
            <a:endParaRPr lang="en-US" sz="3000" dirty="0">
              <a:solidFill>
                <a:schemeClr val="tx1"/>
              </a:solidFill>
              <a:effectLst>
                <a:outerShdw blurRad="38100" dist="38100" dir="2700000" algn="tl">
                  <a:srgbClr val="000000">
                    <a:alpha val="43137"/>
                  </a:srgbClr>
                </a:outerShdw>
              </a:effectLst>
            </a:endParaRPr>
          </a:p>
        </p:txBody>
      </p:sp>
      <p:sp>
        <p:nvSpPr>
          <p:cNvPr id="27" name="Content Placeholder 5">
            <a:extLst>
              <a:ext uri="{FF2B5EF4-FFF2-40B4-BE49-F238E27FC236}">
                <a16:creationId xmlns:a16="http://schemas.microsoft.com/office/drawing/2014/main" id="{AA4C7B6A-C0BE-6C80-4F67-CCF8FA7CC5F5}"/>
              </a:ext>
            </a:extLst>
          </p:cNvPr>
          <p:cNvSpPr txBox="1">
            <a:spLocks/>
          </p:cNvSpPr>
          <p:nvPr/>
        </p:nvSpPr>
        <p:spPr>
          <a:xfrm>
            <a:off x="1864910" y="5657854"/>
            <a:ext cx="946258" cy="483755"/>
          </a:xfrm>
          <a:prstGeom prst="rect">
            <a:avLst/>
          </a:prstGeom>
          <a:solidFill>
            <a:schemeClr val="lt1"/>
          </a:solidFill>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dirty="0">
                <a:solidFill>
                  <a:schemeClr val="tx1"/>
                </a:solidFill>
                <a:effectLst>
                  <a:outerShdw blurRad="38100" dist="38100" dir="2700000" algn="tl">
                    <a:srgbClr val="000000">
                      <a:alpha val="43137"/>
                    </a:srgbClr>
                  </a:outerShdw>
                </a:effectLst>
              </a:rPr>
              <a:t> 1</a:t>
            </a:r>
            <a:r>
              <a:rPr lang="en-US" sz="3000" baseline="30000" dirty="0">
                <a:solidFill>
                  <a:schemeClr val="tx1"/>
                </a:solidFill>
                <a:effectLst>
                  <a:outerShdw blurRad="38100" dist="38100" dir="2700000" algn="tl">
                    <a:srgbClr val="000000">
                      <a:alpha val="43137"/>
                    </a:srgbClr>
                  </a:outerShdw>
                </a:effectLst>
              </a:rPr>
              <a:t> </a:t>
            </a:r>
            <a:r>
              <a:rPr lang="en-US" sz="3000" dirty="0">
                <a:solidFill>
                  <a:schemeClr val="tx1"/>
                </a:solidFill>
                <a:effectLst>
                  <a:outerShdw blurRad="38100" dist="38100" dir="2700000" algn="tl">
                    <a:srgbClr val="000000">
                      <a:alpha val="43137"/>
                    </a:srgbClr>
                  </a:outerShdw>
                </a:effectLst>
              </a:rPr>
              <a:t>				</a:t>
            </a:r>
          </a:p>
          <a:p>
            <a:pPr marL="0" indent="0">
              <a:buNone/>
            </a:pPr>
            <a:endParaRPr lang="en-US" sz="3000" dirty="0">
              <a:solidFill>
                <a:schemeClr val="tx1"/>
              </a:solidFill>
              <a:effectLst>
                <a:outerShdw blurRad="38100" dist="38100" dir="2700000" algn="tl">
                  <a:srgbClr val="000000">
                    <a:alpha val="43137"/>
                  </a:srgbClr>
                </a:outerShdw>
              </a:effectLst>
            </a:endParaRPr>
          </a:p>
          <a:p>
            <a:endParaRPr lang="en-US" sz="3000" dirty="0">
              <a:solidFill>
                <a:schemeClr val="tx1"/>
              </a:solidFill>
              <a:effectLst>
                <a:outerShdw blurRad="38100" dist="38100" dir="2700000" algn="tl">
                  <a:srgbClr val="000000">
                    <a:alpha val="43137"/>
                  </a:srgbClr>
                </a:outerShdw>
              </a:effectLst>
            </a:endParaRPr>
          </a:p>
          <a:p>
            <a:pPr marL="342900" lvl="1" indent="0">
              <a:buNone/>
            </a:pPr>
            <a:endParaRPr lang="en-US" sz="3000" dirty="0">
              <a:solidFill>
                <a:schemeClr val="tx1"/>
              </a:solidFill>
              <a:effectLst>
                <a:outerShdw blurRad="38100" dist="38100" dir="2700000" algn="tl">
                  <a:srgbClr val="000000">
                    <a:alpha val="43137"/>
                  </a:srgbClr>
                </a:outerShdw>
              </a:effectLst>
            </a:endParaRPr>
          </a:p>
        </p:txBody>
      </p:sp>
      <p:sp>
        <p:nvSpPr>
          <p:cNvPr id="29" name="Content Placeholder 5">
            <a:extLst>
              <a:ext uri="{FF2B5EF4-FFF2-40B4-BE49-F238E27FC236}">
                <a16:creationId xmlns:a16="http://schemas.microsoft.com/office/drawing/2014/main" id="{8D9A61AA-CEAF-C08D-4650-1CF2AA39E4AB}"/>
              </a:ext>
            </a:extLst>
          </p:cNvPr>
          <p:cNvSpPr txBox="1">
            <a:spLocks/>
          </p:cNvSpPr>
          <p:nvPr/>
        </p:nvSpPr>
        <p:spPr>
          <a:xfrm>
            <a:off x="2618554" y="5657854"/>
            <a:ext cx="946258" cy="483755"/>
          </a:xfrm>
          <a:prstGeom prst="rect">
            <a:avLst/>
          </a:prstGeom>
          <a:solidFill>
            <a:schemeClr val="lt1"/>
          </a:solidFill>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dirty="0">
                <a:solidFill>
                  <a:schemeClr val="tx1"/>
                </a:solidFill>
                <a:effectLst>
                  <a:outerShdw blurRad="38100" dist="38100" dir="2700000" algn="tl">
                    <a:srgbClr val="000000">
                      <a:alpha val="43137"/>
                    </a:srgbClr>
                  </a:outerShdw>
                </a:effectLst>
              </a:rPr>
              <a:t>10</a:t>
            </a:r>
            <a:r>
              <a:rPr lang="en-US" sz="3000" baseline="30000" dirty="0">
                <a:solidFill>
                  <a:schemeClr val="tx1"/>
                </a:solidFill>
                <a:effectLst>
                  <a:outerShdw blurRad="38100" dist="38100" dir="2700000" algn="tl">
                    <a:srgbClr val="000000">
                      <a:alpha val="43137"/>
                    </a:srgbClr>
                  </a:outerShdw>
                </a:effectLst>
              </a:rPr>
              <a:t> 3</a:t>
            </a:r>
            <a:r>
              <a:rPr lang="en-US" sz="3000" dirty="0">
                <a:solidFill>
                  <a:schemeClr val="tx1"/>
                </a:solidFill>
                <a:effectLst>
                  <a:outerShdw blurRad="38100" dist="38100" dir="2700000" algn="tl">
                    <a:srgbClr val="000000">
                      <a:alpha val="43137"/>
                    </a:srgbClr>
                  </a:outerShdw>
                </a:effectLst>
              </a:rPr>
              <a:t>		</a:t>
            </a:r>
          </a:p>
          <a:p>
            <a:pPr marL="0" indent="0">
              <a:buNone/>
            </a:pPr>
            <a:endParaRPr lang="en-US" sz="3000" dirty="0">
              <a:solidFill>
                <a:schemeClr val="tx1"/>
              </a:solidFill>
              <a:effectLst>
                <a:outerShdw blurRad="38100" dist="38100" dir="2700000" algn="tl">
                  <a:srgbClr val="000000">
                    <a:alpha val="43137"/>
                  </a:srgbClr>
                </a:outerShdw>
              </a:effectLst>
            </a:endParaRPr>
          </a:p>
          <a:p>
            <a:endParaRPr lang="en-US" sz="3000" dirty="0">
              <a:solidFill>
                <a:schemeClr val="tx1"/>
              </a:solidFill>
              <a:effectLst>
                <a:outerShdw blurRad="38100" dist="38100" dir="2700000" algn="tl">
                  <a:srgbClr val="000000">
                    <a:alpha val="43137"/>
                  </a:srgbClr>
                </a:outerShdw>
              </a:effectLst>
            </a:endParaRPr>
          </a:p>
          <a:p>
            <a:pPr marL="342900" lvl="1" indent="0">
              <a:buNone/>
            </a:pPr>
            <a:endParaRPr lang="en-US" sz="3000" dirty="0">
              <a:solidFill>
                <a:schemeClr val="tx1"/>
              </a:solidFill>
              <a:effectLst>
                <a:outerShdw blurRad="38100" dist="38100" dir="2700000" algn="tl">
                  <a:srgbClr val="000000">
                    <a:alpha val="43137"/>
                  </a:srgbClr>
                </a:outerShdw>
              </a:effectLst>
            </a:endParaRPr>
          </a:p>
        </p:txBody>
      </p:sp>
      <p:sp>
        <p:nvSpPr>
          <p:cNvPr id="30" name="Content Placeholder 5">
            <a:extLst>
              <a:ext uri="{FF2B5EF4-FFF2-40B4-BE49-F238E27FC236}">
                <a16:creationId xmlns:a16="http://schemas.microsoft.com/office/drawing/2014/main" id="{F1C04C87-44EA-B123-0F24-A0199CAD0C38}"/>
              </a:ext>
            </a:extLst>
          </p:cNvPr>
          <p:cNvSpPr txBox="1">
            <a:spLocks/>
          </p:cNvSpPr>
          <p:nvPr/>
        </p:nvSpPr>
        <p:spPr>
          <a:xfrm>
            <a:off x="3561470" y="5661191"/>
            <a:ext cx="971642" cy="483755"/>
          </a:xfrm>
          <a:prstGeom prst="rect">
            <a:avLst/>
          </a:prstGeom>
          <a:solidFill>
            <a:schemeClr val="lt1"/>
          </a:solidFill>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dirty="0">
                <a:solidFill>
                  <a:schemeClr val="tx1"/>
                </a:solidFill>
                <a:effectLst>
                  <a:outerShdw blurRad="38100" dist="38100" dir="2700000" algn="tl">
                    <a:srgbClr val="000000">
                      <a:alpha val="43137"/>
                    </a:srgbClr>
                  </a:outerShdw>
                </a:effectLst>
              </a:rPr>
              <a:t> 10</a:t>
            </a:r>
            <a:r>
              <a:rPr lang="en-US" sz="3000" baseline="30000" dirty="0">
                <a:solidFill>
                  <a:schemeClr val="tx1"/>
                </a:solidFill>
                <a:effectLst>
                  <a:outerShdw blurRad="38100" dist="38100" dir="2700000" algn="tl">
                    <a:srgbClr val="000000">
                      <a:alpha val="43137"/>
                    </a:srgbClr>
                  </a:outerShdw>
                </a:effectLst>
              </a:rPr>
              <a:t> 6</a:t>
            </a:r>
            <a:r>
              <a:rPr lang="en-US" sz="3000" dirty="0">
                <a:solidFill>
                  <a:schemeClr val="tx1"/>
                </a:solidFill>
                <a:effectLst>
                  <a:outerShdw blurRad="38100" dist="38100" dir="2700000" algn="tl">
                    <a:srgbClr val="000000">
                      <a:alpha val="43137"/>
                    </a:srgbClr>
                  </a:outerShdw>
                </a:effectLst>
              </a:rPr>
              <a:t>				</a:t>
            </a:r>
          </a:p>
          <a:p>
            <a:pPr marL="0" indent="0">
              <a:buNone/>
            </a:pPr>
            <a:endParaRPr lang="en-US" sz="3000" dirty="0">
              <a:solidFill>
                <a:schemeClr val="tx1"/>
              </a:solidFill>
              <a:effectLst>
                <a:outerShdw blurRad="38100" dist="38100" dir="2700000" algn="tl">
                  <a:srgbClr val="000000">
                    <a:alpha val="43137"/>
                  </a:srgbClr>
                </a:outerShdw>
              </a:effectLst>
            </a:endParaRPr>
          </a:p>
          <a:p>
            <a:endParaRPr lang="en-US" sz="3000" dirty="0">
              <a:solidFill>
                <a:schemeClr val="tx1"/>
              </a:solidFill>
              <a:effectLst>
                <a:outerShdw blurRad="38100" dist="38100" dir="2700000" algn="tl">
                  <a:srgbClr val="000000">
                    <a:alpha val="43137"/>
                  </a:srgbClr>
                </a:outerShdw>
              </a:effectLst>
            </a:endParaRPr>
          </a:p>
          <a:p>
            <a:pPr marL="342900" lvl="1" indent="0">
              <a:buNone/>
            </a:pPr>
            <a:endParaRPr lang="en-US" sz="3000" dirty="0">
              <a:solidFill>
                <a:schemeClr val="tx1"/>
              </a:solidFill>
              <a:effectLst>
                <a:outerShdw blurRad="38100" dist="38100" dir="2700000" algn="tl">
                  <a:srgbClr val="000000">
                    <a:alpha val="43137"/>
                  </a:srgbClr>
                </a:outerShdw>
              </a:effectLst>
            </a:endParaRPr>
          </a:p>
        </p:txBody>
      </p:sp>
      <p:sp>
        <p:nvSpPr>
          <p:cNvPr id="31" name="Content Placeholder 5">
            <a:extLst>
              <a:ext uri="{FF2B5EF4-FFF2-40B4-BE49-F238E27FC236}">
                <a16:creationId xmlns:a16="http://schemas.microsoft.com/office/drawing/2014/main" id="{21DC79F2-7FD4-9BDB-3EB4-189F75F3ED44}"/>
              </a:ext>
            </a:extLst>
          </p:cNvPr>
          <p:cNvSpPr txBox="1">
            <a:spLocks/>
          </p:cNvSpPr>
          <p:nvPr/>
        </p:nvSpPr>
        <p:spPr>
          <a:xfrm>
            <a:off x="4533111" y="5658274"/>
            <a:ext cx="980810" cy="483755"/>
          </a:xfrm>
          <a:prstGeom prst="rect">
            <a:avLst/>
          </a:prstGeom>
          <a:solidFill>
            <a:schemeClr val="lt1"/>
          </a:solidFill>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dirty="0">
                <a:solidFill>
                  <a:schemeClr val="tx1"/>
                </a:solidFill>
                <a:effectLst>
                  <a:outerShdw blurRad="38100" dist="38100" dir="2700000" algn="tl">
                    <a:srgbClr val="000000">
                      <a:alpha val="43137"/>
                    </a:srgbClr>
                  </a:outerShdw>
                </a:effectLst>
              </a:rPr>
              <a:t> 10</a:t>
            </a:r>
            <a:r>
              <a:rPr lang="en-US" sz="3000" baseline="30000" dirty="0">
                <a:solidFill>
                  <a:schemeClr val="tx1"/>
                </a:solidFill>
                <a:effectLst>
                  <a:outerShdw blurRad="38100" dist="38100" dir="2700000" algn="tl">
                    <a:srgbClr val="000000">
                      <a:alpha val="43137"/>
                    </a:srgbClr>
                  </a:outerShdw>
                </a:effectLst>
              </a:rPr>
              <a:t> 9</a:t>
            </a:r>
            <a:r>
              <a:rPr lang="en-US" sz="3000" dirty="0">
                <a:solidFill>
                  <a:schemeClr val="tx1"/>
                </a:solidFill>
                <a:effectLst>
                  <a:outerShdw blurRad="38100" dist="38100" dir="2700000" algn="tl">
                    <a:srgbClr val="000000">
                      <a:alpha val="43137"/>
                    </a:srgbClr>
                  </a:outerShdw>
                </a:effectLst>
              </a:rPr>
              <a:t>				</a:t>
            </a:r>
          </a:p>
          <a:p>
            <a:pPr marL="0" indent="0">
              <a:buNone/>
            </a:pPr>
            <a:endParaRPr lang="en-US" sz="3000" dirty="0">
              <a:solidFill>
                <a:schemeClr val="tx1"/>
              </a:solidFill>
              <a:effectLst>
                <a:outerShdw blurRad="38100" dist="38100" dir="2700000" algn="tl">
                  <a:srgbClr val="000000">
                    <a:alpha val="43137"/>
                  </a:srgbClr>
                </a:outerShdw>
              </a:effectLst>
            </a:endParaRPr>
          </a:p>
          <a:p>
            <a:endParaRPr lang="en-US" sz="3000" dirty="0">
              <a:solidFill>
                <a:schemeClr val="tx1"/>
              </a:solidFill>
              <a:effectLst>
                <a:outerShdw blurRad="38100" dist="38100" dir="2700000" algn="tl">
                  <a:srgbClr val="000000">
                    <a:alpha val="43137"/>
                  </a:srgbClr>
                </a:outerShdw>
              </a:effectLst>
            </a:endParaRPr>
          </a:p>
          <a:p>
            <a:pPr marL="342900" lvl="1" indent="0">
              <a:buNone/>
            </a:pPr>
            <a:endParaRPr lang="en-US" sz="3000" dirty="0">
              <a:solidFill>
                <a:schemeClr val="tx1"/>
              </a:solidFill>
              <a:effectLst>
                <a:outerShdw blurRad="38100" dist="38100" dir="2700000" algn="tl">
                  <a:srgbClr val="000000">
                    <a:alpha val="43137"/>
                  </a:srgbClr>
                </a:outerShdw>
              </a:effectLst>
            </a:endParaRPr>
          </a:p>
        </p:txBody>
      </p:sp>
      <p:sp>
        <p:nvSpPr>
          <p:cNvPr id="32" name="Content Placeholder 5">
            <a:extLst>
              <a:ext uri="{FF2B5EF4-FFF2-40B4-BE49-F238E27FC236}">
                <a16:creationId xmlns:a16="http://schemas.microsoft.com/office/drawing/2014/main" id="{20C0B4C8-88D1-A4C1-2445-37161801A4F3}"/>
              </a:ext>
            </a:extLst>
          </p:cNvPr>
          <p:cNvSpPr txBox="1">
            <a:spLocks/>
          </p:cNvSpPr>
          <p:nvPr/>
        </p:nvSpPr>
        <p:spPr>
          <a:xfrm>
            <a:off x="5506466" y="5660987"/>
            <a:ext cx="1216975" cy="483755"/>
          </a:xfrm>
          <a:prstGeom prst="rect">
            <a:avLst/>
          </a:prstGeom>
          <a:solidFill>
            <a:schemeClr val="lt1"/>
          </a:solidFill>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dirty="0">
                <a:solidFill>
                  <a:schemeClr val="tx1"/>
                </a:solidFill>
                <a:effectLst>
                  <a:outerShdw blurRad="38100" dist="38100" dir="2700000" algn="tl">
                    <a:srgbClr val="000000">
                      <a:alpha val="43137"/>
                    </a:srgbClr>
                  </a:outerShdw>
                </a:effectLst>
              </a:rPr>
              <a:t> 10</a:t>
            </a:r>
            <a:r>
              <a:rPr lang="en-US" sz="3000" baseline="30000" dirty="0">
                <a:solidFill>
                  <a:schemeClr val="tx1"/>
                </a:solidFill>
                <a:effectLst>
                  <a:outerShdw blurRad="38100" dist="38100" dir="2700000" algn="tl">
                    <a:srgbClr val="000000">
                      <a:alpha val="43137"/>
                    </a:srgbClr>
                  </a:outerShdw>
                </a:effectLst>
              </a:rPr>
              <a:t> 12</a:t>
            </a:r>
            <a:r>
              <a:rPr lang="en-US" sz="3000" dirty="0">
                <a:solidFill>
                  <a:schemeClr val="tx1"/>
                </a:solidFill>
                <a:effectLst>
                  <a:outerShdw blurRad="38100" dist="38100" dir="2700000" algn="tl">
                    <a:srgbClr val="000000">
                      <a:alpha val="43137"/>
                    </a:srgbClr>
                  </a:outerShdw>
                </a:effectLst>
              </a:rPr>
              <a:t>				</a:t>
            </a:r>
          </a:p>
          <a:p>
            <a:pPr marL="0" indent="0">
              <a:buNone/>
            </a:pPr>
            <a:endParaRPr lang="en-US" sz="3000" dirty="0">
              <a:solidFill>
                <a:schemeClr val="tx1"/>
              </a:solidFill>
              <a:effectLst>
                <a:outerShdw blurRad="38100" dist="38100" dir="2700000" algn="tl">
                  <a:srgbClr val="000000">
                    <a:alpha val="43137"/>
                  </a:srgbClr>
                </a:outerShdw>
              </a:effectLst>
            </a:endParaRPr>
          </a:p>
          <a:p>
            <a:endParaRPr lang="en-US" sz="3000" dirty="0">
              <a:solidFill>
                <a:schemeClr val="tx1"/>
              </a:solidFill>
              <a:effectLst>
                <a:outerShdw blurRad="38100" dist="38100" dir="2700000" algn="tl">
                  <a:srgbClr val="000000">
                    <a:alpha val="43137"/>
                  </a:srgbClr>
                </a:outerShdw>
              </a:effectLst>
            </a:endParaRPr>
          </a:p>
          <a:p>
            <a:pPr marL="342900" lvl="1" indent="0">
              <a:buNone/>
            </a:pPr>
            <a:endParaRPr lang="en-US" sz="3000" dirty="0">
              <a:solidFill>
                <a:schemeClr val="tx1"/>
              </a:solidFill>
              <a:effectLst>
                <a:outerShdw blurRad="38100" dist="38100" dir="2700000" algn="tl">
                  <a:srgbClr val="000000">
                    <a:alpha val="43137"/>
                  </a:srgbClr>
                </a:outerShdw>
              </a:effectLst>
            </a:endParaRPr>
          </a:p>
        </p:txBody>
      </p:sp>
      <p:cxnSp>
        <p:nvCxnSpPr>
          <p:cNvPr id="34" name="Straight Connector 33">
            <a:extLst>
              <a:ext uri="{FF2B5EF4-FFF2-40B4-BE49-F238E27FC236}">
                <a16:creationId xmlns:a16="http://schemas.microsoft.com/office/drawing/2014/main" id="{E7B4B835-357C-084A-EA0D-0909A159796D}"/>
              </a:ext>
            </a:extLst>
          </p:cNvPr>
          <p:cNvCxnSpPr/>
          <p:nvPr/>
        </p:nvCxnSpPr>
        <p:spPr>
          <a:xfrm>
            <a:off x="1699456" y="2676422"/>
            <a:ext cx="238981" cy="0"/>
          </a:xfrm>
          <a:prstGeom prst="line">
            <a:avLst/>
          </a:prstGeom>
          <a:ln w="508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21CE6C7B-A76D-575E-6E69-7CFC29F82044}"/>
              </a:ext>
            </a:extLst>
          </p:cNvPr>
          <p:cNvCxnSpPr/>
          <p:nvPr/>
        </p:nvCxnSpPr>
        <p:spPr>
          <a:xfrm>
            <a:off x="1699456" y="2224191"/>
            <a:ext cx="238981" cy="0"/>
          </a:xfrm>
          <a:prstGeom prst="line">
            <a:avLst/>
          </a:prstGeom>
          <a:ln w="5080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8A83E6AE-7C8D-9986-229E-22207A50B73A}"/>
              </a:ext>
            </a:extLst>
          </p:cNvPr>
          <p:cNvCxnSpPr/>
          <p:nvPr/>
        </p:nvCxnSpPr>
        <p:spPr>
          <a:xfrm>
            <a:off x="1708367" y="5350048"/>
            <a:ext cx="238981" cy="0"/>
          </a:xfrm>
          <a:prstGeom prst="line">
            <a:avLst/>
          </a:prstGeom>
          <a:ln w="5080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67B02155-2E26-62FB-151F-FA2350B7F9B2}"/>
              </a:ext>
            </a:extLst>
          </p:cNvPr>
          <p:cNvCxnSpPr/>
          <p:nvPr/>
        </p:nvCxnSpPr>
        <p:spPr>
          <a:xfrm>
            <a:off x="1715380" y="3223074"/>
            <a:ext cx="238981" cy="0"/>
          </a:xfrm>
          <a:prstGeom prst="line">
            <a:avLst/>
          </a:prstGeom>
          <a:ln w="508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81E48382-0044-D32E-F5F0-5B799A550581}"/>
              </a:ext>
            </a:extLst>
          </p:cNvPr>
          <p:cNvCxnSpPr/>
          <p:nvPr/>
        </p:nvCxnSpPr>
        <p:spPr>
          <a:xfrm>
            <a:off x="1706910" y="4863030"/>
            <a:ext cx="238981" cy="0"/>
          </a:xfrm>
          <a:prstGeom prst="line">
            <a:avLst/>
          </a:prstGeom>
          <a:ln w="50800"/>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9F660700-586B-2817-529D-1435DE1BC431}"/>
              </a:ext>
            </a:extLst>
          </p:cNvPr>
          <p:cNvCxnSpPr/>
          <p:nvPr/>
        </p:nvCxnSpPr>
        <p:spPr>
          <a:xfrm>
            <a:off x="1730511" y="4294016"/>
            <a:ext cx="238981" cy="0"/>
          </a:xfrm>
          <a:prstGeom prst="line">
            <a:avLst/>
          </a:prstGeom>
          <a:ln w="5080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23A7D3E7-E2E5-F270-FF39-02DB1AD2E24D}"/>
              </a:ext>
            </a:extLst>
          </p:cNvPr>
          <p:cNvCxnSpPr/>
          <p:nvPr/>
        </p:nvCxnSpPr>
        <p:spPr>
          <a:xfrm>
            <a:off x="1723276" y="3737423"/>
            <a:ext cx="238981" cy="0"/>
          </a:xfrm>
          <a:prstGeom prst="line">
            <a:avLst/>
          </a:prstGeom>
          <a:ln w="508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488AAA86-6D95-B249-266D-85322B4563C5}"/>
              </a:ext>
            </a:extLst>
          </p:cNvPr>
          <p:cNvCxnSpPr>
            <a:cxnSpLocks/>
          </p:cNvCxnSpPr>
          <p:nvPr/>
        </p:nvCxnSpPr>
        <p:spPr>
          <a:xfrm flipV="1">
            <a:off x="5085501" y="5364956"/>
            <a:ext cx="0" cy="228600"/>
          </a:xfrm>
          <a:prstGeom prst="line">
            <a:avLst/>
          </a:prstGeom>
          <a:ln w="5080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3CFE44E4-72EE-DDCA-D99F-89DF1B01C60F}"/>
              </a:ext>
            </a:extLst>
          </p:cNvPr>
          <p:cNvCxnSpPr>
            <a:cxnSpLocks/>
          </p:cNvCxnSpPr>
          <p:nvPr/>
        </p:nvCxnSpPr>
        <p:spPr>
          <a:xfrm flipV="1">
            <a:off x="4126375" y="5364956"/>
            <a:ext cx="0" cy="228600"/>
          </a:xfrm>
          <a:prstGeom prst="line">
            <a:avLst/>
          </a:prstGeom>
          <a:ln w="5080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34B2EBF0-27AC-BE28-CF8E-3E9CCE9BCE4B}"/>
              </a:ext>
            </a:extLst>
          </p:cNvPr>
          <p:cNvCxnSpPr>
            <a:cxnSpLocks/>
          </p:cNvCxnSpPr>
          <p:nvPr/>
        </p:nvCxnSpPr>
        <p:spPr>
          <a:xfrm flipV="1">
            <a:off x="3144885" y="5357502"/>
            <a:ext cx="0" cy="228600"/>
          </a:xfrm>
          <a:prstGeom prst="line">
            <a:avLst/>
          </a:prstGeom>
          <a:ln w="5080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18DEE1E5-7508-29E4-4C93-076CCA39FEBC}"/>
              </a:ext>
            </a:extLst>
          </p:cNvPr>
          <p:cNvCxnSpPr>
            <a:cxnSpLocks/>
          </p:cNvCxnSpPr>
          <p:nvPr/>
        </p:nvCxnSpPr>
        <p:spPr>
          <a:xfrm flipV="1">
            <a:off x="2170851" y="5385170"/>
            <a:ext cx="0" cy="228600"/>
          </a:xfrm>
          <a:prstGeom prst="line">
            <a:avLst/>
          </a:prstGeom>
          <a:ln w="50800"/>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ABF66C4E-13FC-6802-8EE1-9F893E2C6F05}"/>
              </a:ext>
            </a:extLst>
          </p:cNvPr>
          <p:cNvCxnSpPr>
            <a:cxnSpLocks/>
          </p:cNvCxnSpPr>
          <p:nvPr/>
        </p:nvCxnSpPr>
        <p:spPr>
          <a:xfrm flipV="1">
            <a:off x="6109231" y="5364956"/>
            <a:ext cx="0" cy="228600"/>
          </a:xfrm>
          <a:prstGeom prst="line">
            <a:avLst/>
          </a:prstGeom>
          <a:ln w="50800"/>
        </p:spPr>
        <p:style>
          <a:lnRef idx="1">
            <a:schemeClr val="dk1"/>
          </a:lnRef>
          <a:fillRef idx="0">
            <a:schemeClr val="dk1"/>
          </a:fillRef>
          <a:effectRef idx="0">
            <a:schemeClr val="dk1"/>
          </a:effectRef>
          <a:fontRef idx="minor">
            <a:schemeClr val="tx1"/>
          </a:fontRef>
        </p:style>
      </p:cxnSp>
      <p:sp>
        <p:nvSpPr>
          <p:cNvPr id="48" name="Freeform: Shape 47">
            <a:extLst>
              <a:ext uri="{FF2B5EF4-FFF2-40B4-BE49-F238E27FC236}">
                <a16:creationId xmlns:a16="http://schemas.microsoft.com/office/drawing/2014/main" id="{525179E2-68BE-DE65-C5AE-04B4C0D3B15A}"/>
              </a:ext>
            </a:extLst>
          </p:cNvPr>
          <p:cNvSpPr/>
          <p:nvPr/>
        </p:nvSpPr>
        <p:spPr>
          <a:xfrm>
            <a:off x="1810250" y="4130353"/>
            <a:ext cx="4221960" cy="1455749"/>
          </a:xfrm>
          <a:custGeom>
            <a:avLst/>
            <a:gdLst>
              <a:gd name="connsiteX0" fmla="*/ 0 w 5746125"/>
              <a:gd name="connsiteY0" fmla="*/ 2533 h 2281623"/>
              <a:gd name="connsiteX1" fmla="*/ 715617 w 5746125"/>
              <a:gd name="connsiteY1" fmla="*/ 2533 h 2281623"/>
              <a:gd name="connsiteX2" fmla="*/ 934278 w 5746125"/>
              <a:gd name="connsiteY2" fmla="*/ 12472 h 2281623"/>
              <a:gd name="connsiteX3" fmla="*/ 1192696 w 5746125"/>
              <a:gd name="connsiteY3" fmla="*/ 131742 h 2281623"/>
              <a:gd name="connsiteX4" fmla="*/ 2395330 w 5746125"/>
              <a:gd name="connsiteY4" fmla="*/ 718150 h 2281623"/>
              <a:gd name="connsiteX5" fmla="*/ 5496339 w 5746125"/>
              <a:gd name="connsiteY5" fmla="*/ 2159324 h 2281623"/>
              <a:gd name="connsiteX6" fmla="*/ 5565913 w 5746125"/>
              <a:gd name="connsiteY6" fmla="*/ 2209020 h 2281623"/>
              <a:gd name="connsiteX7" fmla="*/ 5605670 w 5746125"/>
              <a:gd name="connsiteY7" fmla="*/ 2218959 h 228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6125" h="2281623">
                <a:moveTo>
                  <a:pt x="0" y="2533"/>
                </a:moveTo>
                <a:lnTo>
                  <a:pt x="715617" y="2533"/>
                </a:lnTo>
                <a:cubicBezTo>
                  <a:pt x="871330" y="4190"/>
                  <a:pt x="854765" y="-9063"/>
                  <a:pt x="934278" y="12472"/>
                </a:cubicBezTo>
                <a:cubicBezTo>
                  <a:pt x="1013791" y="34007"/>
                  <a:pt x="1192696" y="131742"/>
                  <a:pt x="1192696" y="131742"/>
                </a:cubicBezTo>
                <a:lnTo>
                  <a:pt x="2395330" y="718150"/>
                </a:lnTo>
                <a:lnTo>
                  <a:pt x="5496339" y="2159324"/>
                </a:lnTo>
                <a:cubicBezTo>
                  <a:pt x="6024770" y="2407802"/>
                  <a:pt x="5547691" y="2199081"/>
                  <a:pt x="5565913" y="2209020"/>
                </a:cubicBezTo>
                <a:cubicBezTo>
                  <a:pt x="5584135" y="2218959"/>
                  <a:pt x="5594902" y="2218959"/>
                  <a:pt x="5605670" y="2218959"/>
                </a:cubicBezTo>
              </a:path>
            </a:pathLst>
          </a:custGeom>
          <a:noFill/>
          <a:ln w="98425">
            <a:solidFill>
              <a:srgbClr val="0070C0"/>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4" name="Straight Arrow Connector 23">
            <a:extLst>
              <a:ext uri="{FF2B5EF4-FFF2-40B4-BE49-F238E27FC236}">
                <a16:creationId xmlns:a16="http://schemas.microsoft.com/office/drawing/2014/main" id="{7060BF49-5964-E129-1801-88D27A8B3291}"/>
              </a:ext>
            </a:extLst>
          </p:cNvPr>
          <p:cNvCxnSpPr>
            <a:cxnSpLocks/>
          </p:cNvCxnSpPr>
          <p:nvPr/>
        </p:nvCxnSpPr>
        <p:spPr>
          <a:xfrm>
            <a:off x="1596550" y="5613770"/>
            <a:ext cx="6465405" cy="0"/>
          </a:xfrm>
          <a:prstGeom prst="straightConnector1">
            <a:avLst/>
          </a:prstGeom>
          <a:ln w="1174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D91328F-FFFC-92B3-8086-DA62DCDF5BE2}"/>
              </a:ext>
            </a:extLst>
          </p:cNvPr>
          <p:cNvCxnSpPr>
            <a:cxnSpLocks/>
          </p:cNvCxnSpPr>
          <p:nvPr/>
        </p:nvCxnSpPr>
        <p:spPr>
          <a:xfrm flipV="1">
            <a:off x="1887271" y="2132254"/>
            <a:ext cx="1595230" cy="678346"/>
          </a:xfrm>
          <a:prstGeom prst="line">
            <a:avLst/>
          </a:prstGeom>
          <a:ln w="165100">
            <a:gradFill>
              <a:gsLst>
                <a:gs pos="0">
                  <a:schemeClr val="accent1">
                    <a:lumMod val="5000"/>
                    <a:lumOff val="95000"/>
                  </a:schemeClr>
                </a:gs>
                <a:gs pos="36000">
                  <a:schemeClr val="accent1">
                    <a:lumMod val="45000"/>
                    <a:lumOff val="55000"/>
                  </a:schemeClr>
                </a:gs>
                <a:gs pos="75000">
                  <a:srgbClr val="C00000"/>
                </a:gs>
                <a:gs pos="100000">
                  <a:srgbClr val="A50021"/>
                </a:gs>
              </a:gsLst>
              <a:lin ang="5400000" scaled="1"/>
            </a:gradFill>
          </a:ln>
          <a:effectLst>
            <a:glow rad="3048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7FA57E2D-2644-3B0C-B9B0-C550F1FD1A0A}"/>
              </a:ext>
            </a:extLst>
          </p:cNvPr>
          <p:cNvSpPr txBox="1"/>
          <p:nvPr/>
        </p:nvSpPr>
        <p:spPr>
          <a:xfrm>
            <a:off x="3176162" y="1550147"/>
            <a:ext cx="612678" cy="400110"/>
          </a:xfrm>
          <a:prstGeom prst="rect">
            <a:avLst/>
          </a:prstGeom>
          <a:noFill/>
        </p:spPr>
        <p:txBody>
          <a:bodyPr wrap="square">
            <a:spAutoFit/>
          </a:bodyPr>
          <a:lstStyle/>
          <a:p>
            <a:r>
              <a:rPr lang="en-US" sz="2000" dirty="0">
                <a:solidFill>
                  <a:srgbClr val="C00000"/>
                </a:solidFill>
                <a:effectLst>
                  <a:outerShdw blurRad="38100" dist="38100" dir="2700000" algn="tl">
                    <a:srgbClr val="000000">
                      <a:alpha val="43137"/>
                    </a:srgbClr>
                  </a:outerShdw>
                </a:effectLst>
              </a:rPr>
              <a:t>LHC</a:t>
            </a:r>
            <a:endParaRPr lang="en-US" sz="1800" dirty="0">
              <a:solidFill>
                <a:srgbClr val="C00000"/>
              </a:solidFill>
            </a:endParaRPr>
          </a:p>
        </p:txBody>
      </p:sp>
      <p:sp>
        <p:nvSpPr>
          <p:cNvPr id="58" name="TextBox 57">
            <a:extLst>
              <a:ext uri="{FF2B5EF4-FFF2-40B4-BE49-F238E27FC236}">
                <a16:creationId xmlns:a16="http://schemas.microsoft.com/office/drawing/2014/main" id="{81F45822-BBD9-9148-5A5F-28BACF1607D6}"/>
              </a:ext>
            </a:extLst>
          </p:cNvPr>
          <p:cNvSpPr txBox="1"/>
          <p:nvPr/>
        </p:nvSpPr>
        <p:spPr>
          <a:xfrm>
            <a:off x="6091923" y="4622007"/>
            <a:ext cx="2087726" cy="923330"/>
          </a:xfrm>
          <a:prstGeom prst="rect">
            <a:avLst/>
          </a:prstGeom>
          <a:noFill/>
        </p:spPr>
        <p:txBody>
          <a:bodyPr wrap="square">
            <a:spAutoFit/>
          </a:bodyPr>
          <a:lstStyle/>
          <a:p>
            <a:r>
              <a:rPr lang="en-US" sz="1800" dirty="0">
                <a:solidFill>
                  <a:srgbClr val="1948BD"/>
                </a:solidFill>
              </a:rPr>
              <a:t>“Oh-My-God Particle”</a:t>
            </a:r>
          </a:p>
          <a:p>
            <a:r>
              <a:rPr lang="en-US" sz="1800" dirty="0">
                <a:solidFill>
                  <a:srgbClr val="1948BD"/>
                </a:solidFill>
              </a:rPr>
              <a:t>(1991, Utah)</a:t>
            </a:r>
          </a:p>
        </p:txBody>
      </p:sp>
      <p:sp>
        <p:nvSpPr>
          <p:cNvPr id="59" name="Right Brace 58">
            <a:extLst>
              <a:ext uri="{FF2B5EF4-FFF2-40B4-BE49-F238E27FC236}">
                <a16:creationId xmlns:a16="http://schemas.microsoft.com/office/drawing/2014/main" id="{95B5B237-60D4-CA91-7573-EDE8D9B07002}"/>
              </a:ext>
            </a:extLst>
          </p:cNvPr>
          <p:cNvSpPr/>
          <p:nvPr/>
        </p:nvSpPr>
        <p:spPr>
          <a:xfrm>
            <a:off x="3504025" y="2225429"/>
            <a:ext cx="270034" cy="2287159"/>
          </a:xfrm>
          <a:prstGeom prst="rightBrace">
            <a:avLst>
              <a:gd name="adj1" fmla="val 34851"/>
              <a:gd name="adj2" fmla="val 50000"/>
            </a:avLst>
          </a:prstGeom>
          <a:ln w="31750">
            <a:solidFill>
              <a:srgbClr val="00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60" name="TextBox 59">
            <a:extLst>
              <a:ext uri="{FF2B5EF4-FFF2-40B4-BE49-F238E27FC236}">
                <a16:creationId xmlns:a16="http://schemas.microsoft.com/office/drawing/2014/main" id="{B84C6168-6A31-5314-F0BC-29D7502A0381}"/>
              </a:ext>
            </a:extLst>
          </p:cNvPr>
          <p:cNvSpPr txBox="1"/>
          <p:nvPr/>
        </p:nvSpPr>
        <p:spPr>
          <a:xfrm>
            <a:off x="3822979" y="3175084"/>
            <a:ext cx="2087726" cy="553998"/>
          </a:xfrm>
          <a:prstGeom prst="rect">
            <a:avLst/>
          </a:prstGeom>
          <a:noFill/>
        </p:spPr>
        <p:txBody>
          <a:bodyPr wrap="square">
            <a:spAutoFit/>
          </a:bodyPr>
          <a:lstStyle/>
          <a:p>
            <a:r>
              <a:rPr lang="en-US" sz="1500" dirty="0">
                <a:solidFill>
                  <a:srgbClr val="006600"/>
                </a:solidFill>
              </a:rPr>
              <a:t>~45 orders of </a:t>
            </a:r>
          </a:p>
          <a:p>
            <a:r>
              <a:rPr lang="en-US" sz="1500" dirty="0">
                <a:solidFill>
                  <a:srgbClr val="006600"/>
                </a:solidFill>
              </a:rPr>
              <a:t>magnitude in flux</a:t>
            </a:r>
          </a:p>
        </p:txBody>
      </p:sp>
      <p:sp>
        <p:nvSpPr>
          <p:cNvPr id="61" name="Right Brace 60">
            <a:extLst>
              <a:ext uri="{FF2B5EF4-FFF2-40B4-BE49-F238E27FC236}">
                <a16:creationId xmlns:a16="http://schemas.microsoft.com/office/drawing/2014/main" id="{0815EC83-6E61-03DC-CE19-43190D89BA22}"/>
              </a:ext>
            </a:extLst>
          </p:cNvPr>
          <p:cNvSpPr/>
          <p:nvPr/>
        </p:nvSpPr>
        <p:spPr>
          <a:xfrm rot="16200000">
            <a:off x="4704427" y="905192"/>
            <a:ext cx="270034" cy="2287159"/>
          </a:xfrm>
          <a:prstGeom prst="rightBrace">
            <a:avLst>
              <a:gd name="adj1" fmla="val 34851"/>
              <a:gd name="adj2" fmla="val 50000"/>
            </a:avLst>
          </a:prstGeom>
          <a:ln w="31750">
            <a:solidFill>
              <a:srgbClr val="00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62" name="TextBox 61">
            <a:extLst>
              <a:ext uri="{FF2B5EF4-FFF2-40B4-BE49-F238E27FC236}">
                <a16:creationId xmlns:a16="http://schemas.microsoft.com/office/drawing/2014/main" id="{799C2B06-4DF0-6495-903E-80C550797DE8}"/>
              </a:ext>
            </a:extLst>
          </p:cNvPr>
          <p:cNvSpPr txBox="1"/>
          <p:nvPr/>
        </p:nvSpPr>
        <p:spPr>
          <a:xfrm>
            <a:off x="3808067" y="2211456"/>
            <a:ext cx="2255112" cy="553998"/>
          </a:xfrm>
          <a:prstGeom prst="rect">
            <a:avLst/>
          </a:prstGeom>
          <a:noFill/>
        </p:spPr>
        <p:txBody>
          <a:bodyPr wrap="square">
            <a:spAutoFit/>
          </a:bodyPr>
          <a:lstStyle/>
          <a:p>
            <a:r>
              <a:rPr lang="en-US" sz="1500" dirty="0">
                <a:solidFill>
                  <a:srgbClr val="006600"/>
                </a:solidFill>
              </a:rPr>
              <a:t>~8 orders of magnitude in energy</a:t>
            </a:r>
          </a:p>
        </p:txBody>
      </p:sp>
      <p:sp>
        <p:nvSpPr>
          <p:cNvPr id="8" name="TextBox 7">
            <a:extLst>
              <a:ext uri="{FF2B5EF4-FFF2-40B4-BE49-F238E27FC236}">
                <a16:creationId xmlns:a16="http://schemas.microsoft.com/office/drawing/2014/main" id="{FD02A10C-9CDB-CD81-F8E3-0E29C9AD0306}"/>
              </a:ext>
            </a:extLst>
          </p:cNvPr>
          <p:cNvSpPr txBox="1"/>
          <p:nvPr/>
        </p:nvSpPr>
        <p:spPr>
          <a:xfrm rot="1374605">
            <a:off x="2428750" y="4753690"/>
            <a:ext cx="2842513" cy="369332"/>
          </a:xfrm>
          <a:prstGeom prst="rect">
            <a:avLst/>
          </a:prstGeom>
          <a:noFill/>
        </p:spPr>
        <p:txBody>
          <a:bodyPr wrap="square">
            <a:spAutoFit/>
          </a:bodyPr>
          <a:lstStyle/>
          <a:p>
            <a:r>
              <a:rPr lang="en-US" sz="1800" dirty="0">
                <a:solidFill>
                  <a:srgbClr val="1948BD"/>
                </a:solidFill>
              </a:rPr>
              <a:t>Spectrum of Cosmic Rays</a:t>
            </a:r>
          </a:p>
        </p:txBody>
      </p:sp>
      <p:pic>
        <p:nvPicPr>
          <p:cNvPr id="4" name="Picture 3" descr="A spider webs in the sky&#10;&#10;AI-generated content may be incorrect.">
            <a:extLst>
              <a:ext uri="{FF2B5EF4-FFF2-40B4-BE49-F238E27FC236}">
                <a16:creationId xmlns:a16="http://schemas.microsoft.com/office/drawing/2014/main" id="{978EC172-0146-7968-BACD-54B24C5D56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9582" y="2637896"/>
            <a:ext cx="3594059" cy="2021659"/>
          </a:xfrm>
          <a:prstGeom prst="rect">
            <a:avLst/>
          </a:prstGeom>
          <a:effectLst>
            <a:glow rad="139700">
              <a:schemeClr val="bg1">
                <a:lumMod val="50000"/>
                <a:alpha val="40000"/>
              </a:schemeClr>
            </a:glow>
          </a:effectLst>
        </p:spPr>
      </p:pic>
      <p:sp>
        <p:nvSpPr>
          <p:cNvPr id="15" name="Arrow: Notched Right 14">
            <a:extLst>
              <a:ext uri="{FF2B5EF4-FFF2-40B4-BE49-F238E27FC236}">
                <a16:creationId xmlns:a16="http://schemas.microsoft.com/office/drawing/2014/main" id="{DEC04476-1E47-D8BE-7C77-1042E36A77FA}"/>
              </a:ext>
            </a:extLst>
          </p:cNvPr>
          <p:cNvSpPr/>
          <p:nvPr/>
        </p:nvSpPr>
        <p:spPr>
          <a:xfrm rot="8168194">
            <a:off x="4936377" y="4376771"/>
            <a:ext cx="734543" cy="892159"/>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6161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additive="base">
                                        <p:cTn id="17" dur="500" fill="hold"/>
                                        <p:tgtEl>
                                          <p:spTgt spid="61"/>
                                        </p:tgtEl>
                                        <p:attrNameLst>
                                          <p:attrName>ppt_x</p:attrName>
                                        </p:attrNameLst>
                                      </p:cBhvr>
                                      <p:tavLst>
                                        <p:tav tm="0">
                                          <p:val>
                                            <p:strVal val="#ppt_x"/>
                                          </p:val>
                                        </p:tav>
                                        <p:tav tm="100000">
                                          <p:val>
                                            <p:strVal val="#ppt_x"/>
                                          </p:val>
                                        </p:tav>
                                      </p:tavLst>
                                    </p:anim>
                                    <p:anim calcmode="lin" valueType="num">
                                      <p:cBhvr additive="base">
                                        <p:cTn id="18" dur="500" fill="hold"/>
                                        <p:tgtEl>
                                          <p:spTgt spid="6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 calcmode="lin" valueType="num">
                                      <p:cBhvr additive="base">
                                        <p:cTn id="21" dur="500" fill="hold"/>
                                        <p:tgtEl>
                                          <p:spTgt spid="62"/>
                                        </p:tgtEl>
                                        <p:attrNameLst>
                                          <p:attrName>ppt_x</p:attrName>
                                        </p:attrNameLst>
                                      </p:cBhvr>
                                      <p:tavLst>
                                        <p:tav tm="0">
                                          <p:val>
                                            <p:strVal val="#ppt_x"/>
                                          </p:val>
                                        </p:tav>
                                        <p:tav tm="100000">
                                          <p:val>
                                            <p:strVal val="#ppt_x"/>
                                          </p:val>
                                        </p:tav>
                                      </p:tavLst>
                                    </p:anim>
                                    <p:anim calcmode="lin" valueType="num">
                                      <p:cBhvr additive="base">
                                        <p:cTn id="2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p:bldP spid="61" grpId="0" animBg="1"/>
      <p:bldP spid="6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A7149-EFEB-4C92-A46F-205328A5F171}"/>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3D5EE872-27B1-4823-99A2-1B291BE02201}"/>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2AF6D372-E33B-4A92-927A-5D355B6DD348}"/>
              </a:ext>
            </a:extLst>
          </p:cNvPr>
          <p:cNvSpPr>
            <a:spLocks noGrp="1"/>
          </p:cNvSpPr>
          <p:nvPr>
            <p:ph type="sldNum" sz="quarter" idx="12"/>
          </p:nvPr>
        </p:nvSpPr>
        <p:spPr/>
        <p:txBody>
          <a:bodyPr/>
          <a:lstStyle/>
          <a:p>
            <a:fld id="{52E9C158-AEF1-41A2-A6CE-6F0BAB305EFD}" type="slidenum">
              <a:rPr lang="en-US" altLang="en-US" smtClean="0"/>
              <a:pPr/>
              <a:t>80</a:t>
            </a:fld>
            <a:endParaRPr lang="en-US" altLang="en-US"/>
          </a:p>
        </p:txBody>
      </p:sp>
      <p:pic>
        <p:nvPicPr>
          <p:cNvPr id="7" name="Content Placeholder 6">
            <a:extLst>
              <a:ext uri="{FF2B5EF4-FFF2-40B4-BE49-F238E27FC236}">
                <a16:creationId xmlns:a16="http://schemas.microsoft.com/office/drawing/2014/main" id="{FEFED4A3-687C-436F-801B-D0EB414C39A0}"/>
              </a:ext>
            </a:extLst>
          </p:cNvPr>
          <p:cNvPicPr>
            <a:picLocks noGrp="1" noChangeAspect="1"/>
          </p:cNvPicPr>
          <p:nvPr>
            <p:ph idx="1"/>
          </p:nvPr>
        </p:nvPicPr>
        <p:blipFill>
          <a:blip r:embed="rId2"/>
          <a:stretch>
            <a:fillRect/>
          </a:stretch>
        </p:blipFill>
        <p:spPr>
          <a:xfrm>
            <a:off x="84695" y="31833"/>
            <a:ext cx="8974610" cy="6730959"/>
          </a:xfrm>
        </p:spPr>
      </p:pic>
    </p:spTree>
    <p:extLst>
      <p:ext uri="{BB962C8B-B14F-4D97-AF65-F5344CB8AC3E}">
        <p14:creationId xmlns:p14="http://schemas.microsoft.com/office/powerpoint/2010/main" val="10555676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995" y="2261264"/>
            <a:ext cx="6241321" cy="4536889"/>
          </a:xfrm>
          <a:prstGeom prst="rect">
            <a:avLst/>
          </a:prstGeom>
          <a:noFill/>
          <a:ln w="9525">
            <a:solidFill>
              <a:schemeClr val="tx2"/>
            </a:solidFill>
            <a:miter lim="800000"/>
            <a:headEnd/>
            <a:tailEnd/>
          </a:ln>
          <a:extLst>
            <a:ext uri="{909E8E84-426E-40dd-AFC4-6F175D3DCCD1}">
              <a14:hiddenFill xmlns="" xmlns:a14="http://schemas.microsoft.com/office/drawing/2010/main">
                <a:solidFill>
                  <a:schemeClr val="accent1"/>
                </a:solidFill>
              </a14:hiddenFill>
            </a:ext>
          </a:extLst>
        </p:spPr>
      </p:pic>
      <p:sp>
        <p:nvSpPr>
          <p:cNvPr id="3" name="TextBox 2"/>
          <p:cNvSpPr txBox="1"/>
          <p:nvPr/>
        </p:nvSpPr>
        <p:spPr>
          <a:xfrm>
            <a:off x="127819" y="6420040"/>
            <a:ext cx="2434088" cy="307777"/>
          </a:xfrm>
          <a:prstGeom prst="rect">
            <a:avLst/>
          </a:prstGeom>
          <a:noFill/>
        </p:spPr>
        <p:txBody>
          <a:bodyPr wrap="square" rtlCol="0">
            <a:spAutoFit/>
          </a:bodyPr>
          <a:lstStyle/>
          <a:p>
            <a:r>
              <a:rPr lang="en-GB" sz="1400" dirty="0"/>
              <a:t>Image courtesy John Jowett</a:t>
            </a:r>
          </a:p>
        </p:txBody>
      </p:sp>
      <p:graphicFrame>
        <p:nvGraphicFramePr>
          <p:cNvPr id="15" name="Object 14"/>
          <p:cNvGraphicFramePr>
            <a:graphicFrameLocks noChangeAspect="1"/>
          </p:cNvGraphicFramePr>
          <p:nvPr/>
        </p:nvGraphicFramePr>
        <p:xfrm>
          <a:off x="260376" y="1195232"/>
          <a:ext cx="2220912" cy="1076325"/>
        </p:xfrm>
        <a:graphic>
          <a:graphicData uri="http://schemas.openxmlformats.org/presentationml/2006/ole">
            <mc:AlternateContent xmlns:mc="http://schemas.openxmlformats.org/markup-compatibility/2006">
              <mc:Choice xmlns:v="urn:schemas-microsoft-com:vml" Requires="v">
                <p:oleObj name="Equation" r:id="rId4" imgW="1028520" imgH="482400" progId="Equation.3">
                  <p:embed/>
                </p:oleObj>
              </mc:Choice>
              <mc:Fallback>
                <p:oleObj name="Equation" r:id="rId4" imgW="1028520" imgH="482400" progId="Equation.3">
                  <p:embed/>
                  <p:pic>
                    <p:nvPicPr>
                      <p:cNvPr id="15" name="Object 14"/>
                      <p:cNvPicPr/>
                      <p:nvPr/>
                    </p:nvPicPr>
                    <p:blipFill>
                      <a:blip r:embed="rId5"/>
                      <a:stretch>
                        <a:fillRect/>
                      </a:stretch>
                    </p:blipFill>
                    <p:spPr>
                      <a:xfrm>
                        <a:off x="260376" y="1195232"/>
                        <a:ext cx="2220912" cy="1076325"/>
                      </a:xfrm>
                      <a:prstGeom prst="rect">
                        <a:avLst/>
                      </a:prstGeom>
                      <a:ln w="38100">
                        <a:solidFill>
                          <a:srgbClr val="FF0000"/>
                        </a:solidFill>
                        <a:prstDash val="sysDash"/>
                      </a:ln>
                    </p:spPr>
                  </p:pic>
                </p:oleObj>
              </mc:Fallback>
            </mc:AlternateContent>
          </a:graphicData>
        </a:graphic>
      </p:graphicFrame>
      <p:cxnSp>
        <p:nvCxnSpPr>
          <p:cNvPr id="9" name="Straight Arrow Connector 8"/>
          <p:cNvCxnSpPr>
            <a:stCxn id="22" idx="1"/>
          </p:cNvCxnSpPr>
          <p:nvPr/>
        </p:nvCxnSpPr>
        <p:spPr>
          <a:xfrm flipH="1">
            <a:off x="3904784" y="2110144"/>
            <a:ext cx="2718875" cy="192431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0" y="4885718"/>
            <a:ext cx="3706762" cy="1258366"/>
          </a:xfrm>
          <a:prstGeom prst="straightConnector1">
            <a:avLst/>
          </a:prstGeom>
          <a:ln w="31750" cmpd="tri">
            <a:solidFill>
              <a:srgbClr val="051BF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697168" y="6048341"/>
            <a:ext cx="3325460" cy="830997"/>
          </a:xfrm>
          <a:prstGeom prst="rect">
            <a:avLst/>
          </a:prstGeom>
          <a:noFill/>
        </p:spPr>
        <p:txBody>
          <a:bodyPr wrap="square" rtlCol="0">
            <a:spAutoFit/>
          </a:bodyPr>
          <a:lstStyle/>
          <a:p>
            <a:r>
              <a:rPr lang="en-US" dirty="0">
                <a:effectLst>
                  <a:outerShdw blurRad="38100" dist="38100" dir="2700000" algn="tl">
                    <a:srgbClr val="000000">
                      <a:alpha val="43137"/>
                    </a:srgbClr>
                  </a:outerShdw>
                </a:effectLst>
                <a:highlight>
                  <a:srgbClr val="FFFF00"/>
                </a:highlight>
              </a:rPr>
              <a:t>in the arcs: </a:t>
            </a:r>
          </a:p>
          <a:p>
            <a:r>
              <a:rPr lang="el-GR" dirty="0">
                <a:effectLst>
                  <a:outerShdw blurRad="38100" dist="38100" dir="2700000" algn="tl">
                    <a:srgbClr val="000000">
                      <a:alpha val="43137"/>
                    </a:srgbClr>
                  </a:outerShdw>
                </a:effectLst>
                <a:highlight>
                  <a:srgbClr val="FFFF00"/>
                </a:highlight>
              </a:rPr>
              <a:t>β</a:t>
            </a:r>
            <a:r>
              <a:rPr lang="en-US" dirty="0">
                <a:effectLst>
                  <a:outerShdw blurRad="38100" dist="38100" dir="2700000" algn="tl">
                    <a:srgbClr val="000000">
                      <a:alpha val="43137"/>
                    </a:srgbClr>
                  </a:outerShdw>
                </a:effectLst>
                <a:highlight>
                  <a:srgbClr val="FFFF00"/>
                </a:highlight>
              </a:rPr>
              <a:t>~200m</a:t>
            </a:r>
            <a:r>
              <a:rPr lang="en-US" dirty="0">
                <a:solidFill>
                  <a:srgbClr val="FF0000"/>
                </a:solidFill>
                <a:effectLst>
                  <a:outerShdw blurRad="38100" dist="38100" dir="2700000" algn="tl">
                    <a:srgbClr val="000000">
                      <a:alpha val="43137"/>
                    </a:srgbClr>
                  </a:outerShdw>
                </a:effectLst>
                <a:highlight>
                  <a:srgbClr val="FFFF00"/>
                </a:highlight>
              </a:rPr>
              <a:t>, </a:t>
            </a:r>
            <a:r>
              <a:rPr lang="el-GR" i="1" dirty="0">
                <a:solidFill>
                  <a:srgbClr val="FF0000"/>
                </a:solidFill>
                <a:effectLst>
                  <a:outerShdw blurRad="38100" dist="38100" dir="2700000" algn="tl">
                    <a:srgbClr val="000000">
                      <a:alpha val="43137"/>
                    </a:srgbClr>
                  </a:outerShdw>
                </a:effectLst>
                <a:highlight>
                  <a:srgbClr val="FFFF00"/>
                </a:highlight>
              </a:rPr>
              <a:t>σ</a:t>
            </a:r>
            <a:r>
              <a:rPr lang="en-US" dirty="0">
                <a:solidFill>
                  <a:srgbClr val="FF0000"/>
                </a:solidFill>
                <a:effectLst>
                  <a:outerShdw blurRad="38100" dist="38100" dir="2700000" algn="tl">
                    <a:srgbClr val="000000">
                      <a:alpha val="43137"/>
                    </a:srgbClr>
                  </a:outerShdw>
                </a:effectLst>
                <a:highlight>
                  <a:srgbClr val="FFFF00"/>
                </a:highlight>
              </a:rPr>
              <a:t>≈0.23mm</a:t>
            </a:r>
            <a:endParaRPr lang="en-US" dirty="0">
              <a:effectLst>
                <a:outerShdw blurRad="38100" dist="38100" dir="2700000" algn="tl">
                  <a:srgbClr val="000000">
                    <a:alpha val="43137"/>
                  </a:srgbClr>
                </a:outerShdw>
              </a:effectLst>
              <a:highlight>
                <a:srgbClr val="FFFF00"/>
              </a:highlight>
            </a:endParaRPr>
          </a:p>
        </p:txBody>
      </p:sp>
      <p:sp>
        <p:nvSpPr>
          <p:cNvPr id="2" name="Title 1"/>
          <p:cNvSpPr>
            <a:spLocks noGrp="1"/>
          </p:cNvSpPr>
          <p:nvPr>
            <p:ph type="title"/>
          </p:nvPr>
        </p:nvSpPr>
        <p:spPr>
          <a:xfrm>
            <a:off x="914400" y="2281850"/>
            <a:ext cx="2605407" cy="463731"/>
          </a:xfrm>
        </p:spPr>
        <p:txBody>
          <a:bodyPr/>
          <a:lstStyle/>
          <a:p>
            <a:r>
              <a:rPr lang="en-GB" dirty="0"/>
              <a:t>Squeeze in ATLAS/CMS</a:t>
            </a:r>
          </a:p>
        </p:txBody>
      </p:sp>
      <p:sp>
        <p:nvSpPr>
          <p:cNvPr id="11" name="Title 1"/>
          <p:cNvSpPr txBox="1">
            <a:spLocks/>
          </p:cNvSpPr>
          <p:nvPr/>
        </p:nvSpPr>
        <p:spPr>
          <a:xfrm>
            <a:off x="81117" y="-63480"/>
            <a:ext cx="9062884" cy="641739"/>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3200" dirty="0"/>
              <a:t>Numerical Example: LHC (</a:t>
            </a:r>
            <a:r>
              <a:rPr lang="el-GR" sz="3200" i="1" dirty="0">
                <a:latin typeface="Georgia" panose="02040502050405020303" pitchFamily="18" charset="0"/>
              </a:rPr>
              <a:t>γ</a:t>
            </a:r>
            <a:r>
              <a:rPr lang="en-US" sz="3200" i="1" dirty="0"/>
              <a:t> </a:t>
            </a:r>
            <a:r>
              <a:rPr lang="en-US" sz="3200" dirty="0"/>
              <a:t>»1, </a:t>
            </a:r>
            <a:r>
              <a:rPr lang="el-GR" sz="3200" i="1" dirty="0">
                <a:latin typeface="Georgia" panose="02040502050405020303" pitchFamily="18" charset="0"/>
              </a:rPr>
              <a:t>β</a:t>
            </a:r>
            <a:r>
              <a:rPr lang="en-US" sz="3200" i="1" dirty="0"/>
              <a:t>=v/c </a:t>
            </a:r>
            <a:r>
              <a:rPr lang="el-GR" sz="3200" dirty="0"/>
              <a:t>≈</a:t>
            </a:r>
            <a:r>
              <a:rPr lang="en-US" sz="3200" dirty="0"/>
              <a:t>1)</a:t>
            </a:r>
          </a:p>
        </p:txBody>
      </p:sp>
      <p:graphicFrame>
        <p:nvGraphicFramePr>
          <p:cNvPr id="12" name="Object 11"/>
          <p:cNvGraphicFramePr>
            <a:graphicFrameLocks noChangeAspect="1"/>
          </p:cNvGraphicFramePr>
          <p:nvPr>
            <p:extLst>
              <p:ext uri="{D42A27DB-BD31-4B8C-83A1-F6EECF244321}">
                <p14:modId xmlns:p14="http://schemas.microsoft.com/office/powerpoint/2010/main" val="1812746567"/>
              </p:ext>
            </p:extLst>
          </p:nvPr>
        </p:nvGraphicFramePr>
        <p:xfrm>
          <a:off x="1701090" y="529048"/>
          <a:ext cx="3370810" cy="682211"/>
        </p:xfrm>
        <a:graphic>
          <a:graphicData uri="http://schemas.openxmlformats.org/presentationml/2006/ole">
            <mc:AlternateContent xmlns:mc="http://schemas.openxmlformats.org/markup-compatibility/2006">
              <mc:Choice xmlns:v="urn:schemas-microsoft-com:vml" Requires="v">
                <p:oleObj name="Equation" r:id="rId6" imgW="1231560" imgH="241200" progId="Equation.3">
                  <p:embed/>
                </p:oleObj>
              </mc:Choice>
              <mc:Fallback>
                <p:oleObj name="Equation" r:id="rId6" imgW="1231560" imgH="241200" progId="Equation.3">
                  <p:embed/>
                  <p:pic>
                    <p:nvPicPr>
                      <p:cNvPr id="12" name="Object 11"/>
                      <p:cNvPicPr/>
                      <p:nvPr/>
                    </p:nvPicPr>
                    <p:blipFill>
                      <a:blip r:embed="rId7"/>
                      <a:stretch>
                        <a:fillRect/>
                      </a:stretch>
                    </p:blipFill>
                    <p:spPr>
                      <a:xfrm>
                        <a:off x="1701090" y="529048"/>
                        <a:ext cx="3370810" cy="682211"/>
                      </a:xfrm>
                      <a:prstGeom prst="rect">
                        <a:avLst/>
                      </a:prstGeom>
                      <a:solidFill>
                        <a:schemeClr val="accent1">
                          <a:lumMod val="20000"/>
                          <a:lumOff val="80000"/>
                        </a:schemeClr>
                      </a:solidFill>
                      <a:ln w="50800">
                        <a:solidFill>
                          <a:srgbClr val="C00000"/>
                        </a:solidFill>
                      </a:ln>
                    </p:spPr>
                  </p:pic>
                </p:oleObj>
              </mc:Fallback>
            </mc:AlternateContent>
          </a:graphicData>
        </a:graphic>
      </p:graphicFrame>
      <p:graphicFrame>
        <p:nvGraphicFramePr>
          <p:cNvPr id="14" name="Object 13"/>
          <p:cNvGraphicFramePr>
            <a:graphicFrameLocks noChangeAspect="1"/>
          </p:cNvGraphicFramePr>
          <p:nvPr/>
        </p:nvGraphicFramePr>
        <p:xfrm>
          <a:off x="3036834" y="1187450"/>
          <a:ext cx="3071813" cy="1104900"/>
        </p:xfrm>
        <a:graphic>
          <a:graphicData uri="http://schemas.openxmlformats.org/presentationml/2006/ole">
            <mc:AlternateContent xmlns:mc="http://schemas.openxmlformats.org/markup-compatibility/2006">
              <mc:Choice xmlns:v="urn:schemas-microsoft-com:vml" Requires="v">
                <p:oleObj name="Equation" r:id="rId8" imgW="1422360" imgH="495000" progId="Equation.3">
                  <p:embed/>
                </p:oleObj>
              </mc:Choice>
              <mc:Fallback>
                <p:oleObj name="Equation" r:id="rId8" imgW="1422360" imgH="495000" progId="Equation.3">
                  <p:embed/>
                  <p:pic>
                    <p:nvPicPr>
                      <p:cNvPr id="14" name="Object 13"/>
                      <p:cNvPicPr/>
                      <p:nvPr/>
                    </p:nvPicPr>
                    <p:blipFill>
                      <a:blip r:embed="rId9"/>
                      <a:stretch>
                        <a:fillRect/>
                      </a:stretch>
                    </p:blipFill>
                    <p:spPr>
                      <a:xfrm>
                        <a:off x="3036834" y="1187450"/>
                        <a:ext cx="3071813" cy="1104900"/>
                      </a:xfrm>
                      <a:prstGeom prst="rect">
                        <a:avLst/>
                      </a:prstGeom>
                      <a:ln w="38100">
                        <a:solidFill>
                          <a:srgbClr val="FF0000"/>
                        </a:solidFill>
                        <a:prstDash val="sysDash"/>
                      </a:ln>
                    </p:spPr>
                  </p:pic>
                </p:oleObj>
              </mc:Fallback>
            </mc:AlternateContent>
          </a:graphicData>
        </a:graphic>
      </p:graphicFrame>
      <p:graphicFrame>
        <p:nvGraphicFramePr>
          <p:cNvPr id="16" name="Object 15"/>
          <p:cNvGraphicFramePr>
            <a:graphicFrameLocks noChangeAspect="1"/>
          </p:cNvGraphicFramePr>
          <p:nvPr/>
        </p:nvGraphicFramePr>
        <p:xfrm>
          <a:off x="7481270" y="1146741"/>
          <a:ext cx="1260475" cy="454025"/>
        </p:xfrm>
        <a:graphic>
          <a:graphicData uri="http://schemas.openxmlformats.org/presentationml/2006/ole">
            <mc:AlternateContent xmlns:mc="http://schemas.openxmlformats.org/markup-compatibility/2006">
              <mc:Choice xmlns:v="urn:schemas-microsoft-com:vml" Requires="v">
                <p:oleObj name="Equation" r:id="rId10" imgW="583920" imgH="203040" progId="Equation.3">
                  <p:embed/>
                </p:oleObj>
              </mc:Choice>
              <mc:Fallback>
                <p:oleObj name="Equation" r:id="rId10" imgW="583920" imgH="203040" progId="Equation.3">
                  <p:embed/>
                  <p:pic>
                    <p:nvPicPr>
                      <p:cNvPr id="16" name="Object 15"/>
                      <p:cNvPicPr/>
                      <p:nvPr/>
                    </p:nvPicPr>
                    <p:blipFill>
                      <a:blip r:embed="rId11"/>
                      <a:stretch>
                        <a:fillRect/>
                      </a:stretch>
                    </p:blipFill>
                    <p:spPr>
                      <a:xfrm>
                        <a:off x="7481270" y="1146741"/>
                        <a:ext cx="1260475" cy="454025"/>
                      </a:xfrm>
                      <a:prstGeom prst="rect">
                        <a:avLst/>
                      </a:prstGeom>
                      <a:ln w="50800">
                        <a:noFill/>
                      </a:ln>
                    </p:spPr>
                  </p:pic>
                </p:oleObj>
              </mc:Fallback>
            </mc:AlternateContent>
          </a:graphicData>
        </a:graphic>
      </p:graphicFrame>
      <p:pic>
        <p:nvPicPr>
          <p:cNvPr id="19" name="Picture 18"/>
          <p:cNvPicPr>
            <a:picLocks noChangeAspect="1"/>
          </p:cNvPicPr>
          <p:nvPr/>
        </p:nvPicPr>
        <p:blipFill>
          <a:blip r:embed="rId12"/>
          <a:stretch>
            <a:fillRect/>
          </a:stretch>
        </p:blipFill>
        <p:spPr>
          <a:xfrm>
            <a:off x="7034126" y="2481523"/>
            <a:ext cx="805010" cy="1714353"/>
          </a:xfrm>
          <a:prstGeom prst="rect">
            <a:avLst/>
          </a:prstGeom>
        </p:spPr>
      </p:pic>
      <p:graphicFrame>
        <p:nvGraphicFramePr>
          <p:cNvPr id="22" name="Table 21"/>
          <p:cNvGraphicFramePr>
            <a:graphicFrameLocks noGrp="1"/>
          </p:cNvGraphicFramePr>
          <p:nvPr>
            <p:extLst>
              <p:ext uri="{D42A27DB-BD31-4B8C-83A1-F6EECF244321}">
                <p14:modId xmlns:p14="http://schemas.microsoft.com/office/powerpoint/2010/main" val="2051398983"/>
              </p:ext>
            </p:extLst>
          </p:nvPr>
        </p:nvGraphicFramePr>
        <p:xfrm>
          <a:off x="6623659" y="1652955"/>
          <a:ext cx="2254966" cy="914378"/>
        </p:xfrm>
        <a:graphic>
          <a:graphicData uri="http://schemas.openxmlformats.org/drawingml/2006/table">
            <a:tbl>
              <a:tblPr firstRow="1" bandRow="1">
                <a:tableStyleId>{5C22544A-7EE6-4342-B048-85BDC9FD1C3A}</a:tableStyleId>
              </a:tblPr>
              <a:tblGrid>
                <a:gridCol w="1127483">
                  <a:extLst>
                    <a:ext uri="{9D8B030D-6E8A-4147-A177-3AD203B41FA5}">
                      <a16:colId xmlns:a16="http://schemas.microsoft.com/office/drawing/2014/main" val="20000"/>
                    </a:ext>
                  </a:extLst>
                </a:gridCol>
                <a:gridCol w="1127483">
                  <a:extLst>
                    <a:ext uri="{9D8B030D-6E8A-4147-A177-3AD203B41FA5}">
                      <a16:colId xmlns:a16="http://schemas.microsoft.com/office/drawing/2014/main" val="20001"/>
                    </a:ext>
                  </a:extLst>
                </a:gridCol>
              </a:tblGrid>
              <a:tr h="518138">
                <a:tc>
                  <a:txBody>
                    <a:bodyPr/>
                    <a:lstStyle/>
                    <a:p>
                      <a:pPr algn="ctr"/>
                      <a:r>
                        <a:rPr lang="en-GB" sz="2000" i="0" dirty="0">
                          <a:solidFill>
                            <a:schemeClr val="tx1"/>
                          </a:solidFill>
                        </a:rPr>
                        <a:t>β</a:t>
                      </a:r>
                      <a:r>
                        <a:rPr lang="en-GB" sz="2000" i="1" dirty="0">
                          <a:solidFill>
                            <a:schemeClr val="tx1"/>
                          </a:solidFill>
                        </a:rPr>
                        <a:t>*</a:t>
                      </a:r>
                      <a:endParaRPr lang="en-US" sz="2000" i="1" dirty="0">
                        <a:solidFill>
                          <a:schemeClr val="tx1"/>
                        </a:solidFill>
                      </a:endParaRPr>
                    </a:p>
                  </a:txBody>
                  <a:tcPr anchor="ctr"/>
                </a:tc>
                <a:tc>
                  <a:txBody>
                    <a:bodyPr/>
                    <a:lstStyle/>
                    <a:p>
                      <a:pPr algn="ctr"/>
                      <a:r>
                        <a:rPr lang="en-US" sz="2000" i="1" dirty="0">
                          <a:solidFill>
                            <a:schemeClr val="tx1"/>
                          </a:solidFill>
                        </a:rPr>
                        <a:t>Sigma*</a:t>
                      </a:r>
                    </a:p>
                  </a:txBody>
                  <a:tcPr anchor="ctr"/>
                </a:tc>
                <a:extLst>
                  <a:ext uri="{0D108BD9-81ED-4DB2-BD59-A6C34878D82A}">
                    <a16:rowId xmlns:a16="http://schemas.microsoft.com/office/drawing/2014/main" val="10000"/>
                  </a:ext>
                </a:extLst>
              </a:tr>
              <a:tr h="370840">
                <a:tc>
                  <a:txBody>
                    <a:bodyPr/>
                    <a:lstStyle/>
                    <a:p>
                      <a:pPr algn="ctr"/>
                      <a:r>
                        <a:rPr lang="en-US" sz="2000" dirty="0"/>
                        <a:t>25 cm</a:t>
                      </a:r>
                    </a:p>
                  </a:txBody>
                  <a:tcPr/>
                </a:tc>
                <a:tc>
                  <a:txBody>
                    <a:bodyPr/>
                    <a:lstStyle/>
                    <a:p>
                      <a:pPr algn="ctr"/>
                      <a:r>
                        <a:rPr lang="en-US" sz="2000" dirty="0">
                          <a:solidFill>
                            <a:srgbClr val="C00000"/>
                          </a:solidFill>
                          <a:highlight>
                            <a:srgbClr val="FFFF00"/>
                          </a:highlight>
                        </a:rPr>
                        <a:t>8 um</a:t>
                      </a:r>
                    </a:p>
                  </a:txBody>
                  <a:tcPr/>
                </a:tc>
                <a:extLst>
                  <a:ext uri="{0D108BD9-81ED-4DB2-BD59-A6C34878D82A}">
                    <a16:rowId xmlns:a16="http://schemas.microsoft.com/office/drawing/2014/main" val="10001"/>
                  </a:ext>
                </a:extLst>
              </a:tr>
            </a:tbl>
          </a:graphicData>
        </a:graphic>
      </p:graphicFrame>
      <p:pic>
        <p:nvPicPr>
          <p:cNvPr id="24" name="Picture 23"/>
          <p:cNvPicPr>
            <a:picLocks noChangeAspect="1"/>
          </p:cNvPicPr>
          <p:nvPr/>
        </p:nvPicPr>
        <p:blipFill>
          <a:blip r:embed="rId13"/>
          <a:stretch>
            <a:fillRect/>
          </a:stretch>
        </p:blipFill>
        <p:spPr>
          <a:xfrm>
            <a:off x="6365388" y="5480589"/>
            <a:ext cx="2330952" cy="683525"/>
          </a:xfrm>
          <a:prstGeom prst="rect">
            <a:avLst/>
          </a:prstGeom>
        </p:spPr>
      </p:pic>
      <p:graphicFrame>
        <p:nvGraphicFramePr>
          <p:cNvPr id="30" name="Object 29"/>
          <p:cNvGraphicFramePr>
            <a:graphicFrameLocks noChangeAspect="1"/>
          </p:cNvGraphicFramePr>
          <p:nvPr/>
        </p:nvGraphicFramePr>
        <p:xfrm>
          <a:off x="7894638" y="519113"/>
          <a:ext cx="549275" cy="282575"/>
        </p:xfrm>
        <a:graphic>
          <a:graphicData uri="http://schemas.openxmlformats.org/presentationml/2006/ole">
            <mc:AlternateContent xmlns:mc="http://schemas.openxmlformats.org/markup-compatibility/2006">
              <mc:Choice xmlns:v="urn:schemas-microsoft-com:vml" Requires="v">
                <p:oleObj name="Equation" r:id="rId14" imgW="406080" imgH="203040" progId="Equation.3">
                  <p:embed/>
                </p:oleObj>
              </mc:Choice>
              <mc:Fallback>
                <p:oleObj name="Equation" r:id="rId14" imgW="406080" imgH="203040" progId="Equation.3">
                  <p:embed/>
                  <p:pic>
                    <p:nvPicPr>
                      <p:cNvPr id="30" name="Object 29"/>
                      <p:cNvPicPr/>
                      <p:nvPr/>
                    </p:nvPicPr>
                    <p:blipFill>
                      <a:blip r:embed="rId15"/>
                      <a:stretch>
                        <a:fillRect/>
                      </a:stretch>
                    </p:blipFill>
                    <p:spPr>
                      <a:xfrm>
                        <a:off x="7894638" y="519113"/>
                        <a:ext cx="549275" cy="282575"/>
                      </a:xfrm>
                      <a:prstGeom prst="rect">
                        <a:avLst/>
                      </a:prstGeom>
                      <a:ln w="38100">
                        <a:noFill/>
                      </a:ln>
                    </p:spPr>
                  </p:pic>
                </p:oleObj>
              </mc:Fallback>
            </mc:AlternateContent>
          </a:graphicData>
        </a:graphic>
      </p:graphicFrame>
      <p:cxnSp>
        <p:nvCxnSpPr>
          <p:cNvPr id="31" name="Straight Arrow Connector 30"/>
          <p:cNvCxnSpPr/>
          <p:nvPr/>
        </p:nvCxnSpPr>
        <p:spPr>
          <a:xfrm flipH="1">
            <a:off x="2619459" y="4804533"/>
            <a:ext cx="4017977" cy="101978"/>
          </a:xfrm>
          <a:prstGeom prst="straightConnector1">
            <a:avLst/>
          </a:prstGeom>
          <a:ln w="31750" cmpd="dbl">
            <a:solidFill>
              <a:srgbClr val="C0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2763747047"/>
              </p:ext>
            </p:extLst>
          </p:nvPr>
        </p:nvGraphicFramePr>
        <p:xfrm>
          <a:off x="6547673" y="4122396"/>
          <a:ext cx="2344680" cy="1097280"/>
        </p:xfrm>
        <a:graphic>
          <a:graphicData uri="http://schemas.openxmlformats.org/drawingml/2006/table">
            <a:tbl>
              <a:tblPr firstRow="1" bandRow="1">
                <a:tableStyleId>{5C22544A-7EE6-4342-B048-85BDC9FD1C3A}</a:tableStyleId>
              </a:tblPr>
              <a:tblGrid>
                <a:gridCol w="1172340">
                  <a:extLst>
                    <a:ext uri="{9D8B030D-6E8A-4147-A177-3AD203B41FA5}">
                      <a16:colId xmlns:a16="http://schemas.microsoft.com/office/drawing/2014/main" val="20000"/>
                    </a:ext>
                  </a:extLst>
                </a:gridCol>
                <a:gridCol w="1172340">
                  <a:extLst>
                    <a:ext uri="{9D8B030D-6E8A-4147-A177-3AD203B41FA5}">
                      <a16:colId xmlns:a16="http://schemas.microsoft.com/office/drawing/2014/main" val="20001"/>
                    </a:ext>
                  </a:extLst>
                </a:gridCol>
              </a:tblGrid>
              <a:tr h="370840">
                <a:tc>
                  <a:txBody>
                    <a:bodyPr/>
                    <a:lstStyle/>
                    <a:p>
                      <a:pPr algn="ctr"/>
                      <a:r>
                        <a:rPr lang="en-GB" sz="2000" i="0" dirty="0">
                          <a:solidFill>
                            <a:schemeClr val="tx1"/>
                          </a:solidFill>
                        </a:rPr>
                        <a:t>β</a:t>
                      </a:r>
                      <a:r>
                        <a:rPr lang="en-GB" sz="2000" i="1" baseline="-25000" dirty="0">
                          <a:solidFill>
                            <a:schemeClr val="tx1"/>
                          </a:solidFill>
                        </a:rPr>
                        <a:t>triplet</a:t>
                      </a:r>
                      <a:r>
                        <a:rPr lang="en-GB" sz="2000" i="1" dirty="0">
                          <a:solidFill>
                            <a:schemeClr val="tx1"/>
                          </a:solidFill>
                        </a:rPr>
                        <a:t> </a:t>
                      </a:r>
                      <a:endParaRPr lang="en-US" sz="2000" i="1" dirty="0">
                        <a:solidFill>
                          <a:schemeClr val="tx1"/>
                        </a:solidFill>
                      </a:endParaRPr>
                    </a:p>
                  </a:txBody>
                  <a:tcPr anchor="ctr"/>
                </a:tc>
                <a:tc>
                  <a:txBody>
                    <a:bodyPr/>
                    <a:lstStyle/>
                    <a:p>
                      <a:pPr algn="ctr"/>
                      <a:r>
                        <a:rPr lang="en-US" sz="2000" i="1" dirty="0">
                          <a:solidFill>
                            <a:schemeClr val="tx1"/>
                          </a:solidFill>
                        </a:rPr>
                        <a:t>Sigma</a:t>
                      </a:r>
                    </a:p>
                    <a:p>
                      <a:pPr algn="ctr"/>
                      <a:r>
                        <a:rPr lang="en-US" sz="2000" i="1" dirty="0">
                          <a:solidFill>
                            <a:schemeClr val="tx1"/>
                          </a:solidFill>
                        </a:rPr>
                        <a:t>triplet</a:t>
                      </a:r>
                    </a:p>
                  </a:txBody>
                  <a:tcPr anchor="ctr"/>
                </a:tc>
                <a:extLst>
                  <a:ext uri="{0D108BD9-81ED-4DB2-BD59-A6C34878D82A}">
                    <a16:rowId xmlns:a16="http://schemas.microsoft.com/office/drawing/2014/main" val="10000"/>
                  </a:ext>
                </a:extLst>
              </a:tr>
              <a:tr h="370840">
                <a:tc>
                  <a:txBody>
                    <a:bodyPr/>
                    <a:lstStyle/>
                    <a:p>
                      <a:pPr algn="ctr"/>
                      <a:r>
                        <a:rPr lang="en-US" sz="2000" dirty="0"/>
                        <a:t>~5 km</a:t>
                      </a:r>
                    </a:p>
                  </a:txBody>
                  <a:tcPr/>
                </a:tc>
                <a:tc>
                  <a:txBody>
                    <a:bodyPr/>
                    <a:lstStyle/>
                    <a:p>
                      <a:pPr algn="ctr"/>
                      <a:r>
                        <a:rPr lang="en-US" sz="2000" b="1" dirty="0">
                          <a:solidFill>
                            <a:srgbClr val="C00000"/>
                          </a:solidFill>
                          <a:highlight>
                            <a:srgbClr val="FFFF00"/>
                          </a:highlight>
                        </a:rPr>
                        <a:t>1.1 mm</a:t>
                      </a:r>
                    </a:p>
                  </a:txBody>
                  <a:tcPr/>
                </a:tc>
                <a:extLst>
                  <a:ext uri="{0D108BD9-81ED-4DB2-BD59-A6C34878D82A}">
                    <a16:rowId xmlns:a16="http://schemas.microsoft.com/office/drawing/2014/main" val="10001"/>
                  </a:ext>
                </a:extLst>
              </a:tr>
            </a:tbl>
          </a:graphicData>
        </a:graphic>
      </p:graphicFrame>
      <p:sp>
        <p:nvSpPr>
          <p:cNvPr id="7" name="Slide Number Placeholder 6"/>
          <p:cNvSpPr>
            <a:spLocks noGrp="1"/>
          </p:cNvSpPr>
          <p:nvPr>
            <p:ph type="sldNum" sz="quarter" idx="10"/>
          </p:nvPr>
        </p:nvSpPr>
        <p:spPr/>
        <p:txBody>
          <a:bodyPr/>
          <a:lstStyle/>
          <a:p>
            <a:pPr>
              <a:defRPr/>
            </a:pPr>
            <a:fld id="{C5A5C3B2-2713-40BA-92CF-ECD67616E0CD}" type="slidenum">
              <a:rPr lang="en-US" smtClean="0"/>
              <a:pPr>
                <a:defRPr/>
              </a:pPr>
              <a:t>81</a:t>
            </a:fld>
            <a:endParaRPr lang="en-US"/>
          </a:p>
        </p:txBody>
      </p:sp>
      <p:sp>
        <p:nvSpPr>
          <p:cNvPr id="5" name="TextBox 4">
            <a:extLst>
              <a:ext uri="{FF2B5EF4-FFF2-40B4-BE49-F238E27FC236}">
                <a16:creationId xmlns:a16="http://schemas.microsoft.com/office/drawing/2014/main" id="{26A8E761-D451-4868-9EF6-56181E3041FD}"/>
              </a:ext>
            </a:extLst>
          </p:cNvPr>
          <p:cNvSpPr txBox="1"/>
          <p:nvPr/>
        </p:nvSpPr>
        <p:spPr>
          <a:xfrm>
            <a:off x="7780053" y="2694335"/>
            <a:ext cx="1284326" cy="400110"/>
          </a:xfrm>
          <a:prstGeom prst="rect">
            <a:avLst/>
          </a:prstGeom>
          <a:noFill/>
        </p:spPr>
        <p:txBody>
          <a:bodyPr wrap="none" rtlCol="0">
            <a:spAutoFit/>
          </a:bodyPr>
          <a:lstStyle/>
          <a:p>
            <a:r>
              <a:rPr lang="el-GR" sz="2000" i="1" dirty="0">
                <a:solidFill>
                  <a:srgbClr val="C00000"/>
                </a:solidFill>
              </a:rPr>
              <a:t>σ</a:t>
            </a:r>
            <a:r>
              <a:rPr lang="en-US" sz="2000" i="1" dirty="0">
                <a:solidFill>
                  <a:srgbClr val="C00000"/>
                </a:solidFill>
              </a:rPr>
              <a:t>’=32</a:t>
            </a:r>
            <a:r>
              <a:rPr lang="el-GR" sz="2000" i="1" dirty="0">
                <a:solidFill>
                  <a:srgbClr val="C00000"/>
                </a:solidFill>
                <a:latin typeface="Arial" panose="020B0604020202020204" pitchFamily="34" charset="0"/>
                <a:cs typeface="Arial" panose="020B0604020202020204" pitchFamily="34" charset="0"/>
              </a:rPr>
              <a:t>μ</a:t>
            </a:r>
            <a:r>
              <a:rPr lang="en-US" sz="2000" i="1" dirty="0">
                <a:solidFill>
                  <a:srgbClr val="C00000"/>
                </a:solidFill>
                <a:latin typeface="Arial" panose="020B0604020202020204" pitchFamily="34" charset="0"/>
                <a:cs typeface="Arial" panose="020B0604020202020204" pitchFamily="34" charset="0"/>
              </a:rPr>
              <a:t>rad</a:t>
            </a:r>
            <a:endParaRPr lang="en-US" sz="2000" i="1" dirty="0">
              <a:solidFill>
                <a:srgbClr val="C00000"/>
              </a:solidFill>
            </a:endParaRPr>
          </a:p>
        </p:txBody>
      </p:sp>
      <p:sp>
        <p:nvSpPr>
          <p:cNvPr id="25" name="TextBox 24">
            <a:extLst>
              <a:ext uri="{FF2B5EF4-FFF2-40B4-BE49-F238E27FC236}">
                <a16:creationId xmlns:a16="http://schemas.microsoft.com/office/drawing/2014/main" id="{E75DB811-4DD2-40D6-9BB0-9D666D3BAE8C}"/>
              </a:ext>
            </a:extLst>
          </p:cNvPr>
          <p:cNvSpPr txBox="1"/>
          <p:nvPr/>
        </p:nvSpPr>
        <p:spPr>
          <a:xfrm>
            <a:off x="7703853" y="5385619"/>
            <a:ext cx="1478290" cy="400110"/>
          </a:xfrm>
          <a:prstGeom prst="rect">
            <a:avLst/>
          </a:prstGeom>
          <a:noFill/>
        </p:spPr>
        <p:txBody>
          <a:bodyPr wrap="none" rtlCol="0">
            <a:spAutoFit/>
          </a:bodyPr>
          <a:lstStyle/>
          <a:p>
            <a:r>
              <a:rPr lang="el-GR" sz="2000" i="1" dirty="0">
                <a:solidFill>
                  <a:srgbClr val="C00000"/>
                </a:solidFill>
              </a:rPr>
              <a:t>σ</a:t>
            </a:r>
            <a:r>
              <a:rPr lang="en-US" sz="2000" i="1" dirty="0">
                <a:solidFill>
                  <a:srgbClr val="C00000"/>
                </a:solidFill>
              </a:rPr>
              <a:t>’=0.14</a:t>
            </a:r>
            <a:r>
              <a:rPr lang="el-GR" sz="2000" i="1" dirty="0">
                <a:solidFill>
                  <a:srgbClr val="C00000"/>
                </a:solidFill>
                <a:latin typeface="Arial" panose="020B0604020202020204" pitchFamily="34" charset="0"/>
                <a:cs typeface="Arial" panose="020B0604020202020204" pitchFamily="34" charset="0"/>
              </a:rPr>
              <a:t>μ</a:t>
            </a:r>
            <a:r>
              <a:rPr lang="en-US" sz="2000" i="1" dirty="0">
                <a:solidFill>
                  <a:srgbClr val="C00000"/>
                </a:solidFill>
                <a:latin typeface="Arial" panose="020B0604020202020204" pitchFamily="34" charset="0"/>
                <a:cs typeface="Arial" panose="020B0604020202020204" pitchFamily="34" charset="0"/>
              </a:rPr>
              <a:t>rad</a:t>
            </a:r>
            <a:endParaRPr lang="en-US" sz="2000" i="1" dirty="0">
              <a:solidFill>
                <a:srgbClr val="C00000"/>
              </a:solidFill>
            </a:endParaRPr>
          </a:p>
        </p:txBody>
      </p:sp>
      <p:sp>
        <p:nvSpPr>
          <p:cNvPr id="8" name="TextBox 7">
            <a:extLst>
              <a:ext uri="{FF2B5EF4-FFF2-40B4-BE49-F238E27FC236}">
                <a16:creationId xmlns:a16="http://schemas.microsoft.com/office/drawing/2014/main" id="{605BAFF1-22EE-4F5E-8E96-69A916C89D15}"/>
              </a:ext>
            </a:extLst>
          </p:cNvPr>
          <p:cNvSpPr txBox="1"/>
          <p:nvPr/>
        </p:nvSpPr>
        <p:spPr>
          <a:xfrm>
            <a:off x="6664193" y="738164"/>
            <a:ext cx="2409762" cy="461665"/>
          </a:xfrm>
          <a:prstGeom prst="rect">
            <a:avLst/>
          </a:prstGeom>
          <a:noFill/>
        </p:spPr>
        <p:txBody>
          <a:bodyPr wrap="none" rtlCol="0">
            <a:spAutoFit/>
          </a:bodyPr>
          <a:lstStyle/>
          <a:p>
            <a:r>
              <a:rPr lang="en-US" i="1" dirty="0" err="1">
                <a:solidFill>
                  <a:srgbClr val="C00000"/>
                </a:solidFill>
                <a:highlight>
                  <a:srgbClr val="FFFF00"/>
                </a:highlight>
              </a:rPr>
              <a:t>Ɛ</a:t>
            </a:r>
            <a:r>
              <a:rPr lang="en-US" i="1" baseline="-25000" dirty="0" err="1">
                <a:solidFill>
                  <a:srgbClr val="C00000"/>
                </a:solidFill>
                <a:highlight>
                  <a:srgbClr val="FFFF00"/>
                </a:highlight>
              </a:rPr>
              <a:t>n</a:t>
            </a:r>
            <a:r>
              <a:rPr lang="en-US" i="1" dirty="0">
                <a:solidFill>
                  <a:srgbClr val="C00000"/>
                </a:solidFill>
                <a:highlight>
                  <a:srgbClr val="FFFF00"/>
                </a:highlight>
              </a:rPr>
              <a:t> = 1.8 </a:t>
            </a:r>
            <a:r>
              <a:rPr lang="en-US" i="1" dirty="0" err="1">
                <a:solidFill>
                  <a:srgbClr val="C00000"/>
                </a:solidFill>
                <a:highlight>
                  <a:srgbClr val="FFFF00"/>
                </a:highlight>
              </a:rPr>
              <a:t>mm·mrad</a:t>
            </a:r>
            <a:endParaRPr lang="en-US" i="1" dirty="0">
              <a:solidFill>
                <a:srgbClr val="C00000"/>
              </a:solidFill>
              <a:highlight>
                <a:srgbClr val="FFFF00"/>
              </a:highlight>
            </a:endParaRPr>
          </a:p>
        </p:txBody>
      </p:sp>
    </p:spTree>
    <p:extLst>
      <p:ext uri="{BB962C8B-B14F-4D97-AF65-F5344CB8AC3E}">
        <p14:creationId xmlns:p14="http://schemas.microsoft.com/office/powerpoint/2010/main" val="28824805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0"/>
            <a:ext cx="8440738" cy="765175"/>
          </a:xfrm>
        </p:spPr>
        <p:txBody>
          <a:bodyPr/>
          <a:lstStyle/>
          <a:p>
            <a:r>
              <a:rPr lang="en-US" sz="4000" dirty="0"/>
              <a:t>Luminosity Lifetime and Integral</a:t>
            </a:r>
          </a:p>
        </p:txBody>
      </p:sp>
      <p:sp>
        <p:nvSpPr>
          <p:cNvPr id="5" name="Slide Number Placeholder 4"/>
          <p:cNvSpPr>
            <a:spLocks noGrp="1"/>
          </p:cNvSpPr>
          <p:nvPr>
            <p:ph type="sldNum" sz="quarter" idx="10"/>
          </p:nvPr>
        </p:nvSpPr>
        <p:spPr/>
        <p:txBody>
          <a:bodyPr/>
          <a:lstStyle/>
          <a:p>
            <a:pPr>
              <a:defRPr/>
            </a:pPr>
            <a:fld id="{C5A5C3B2-2713-40BA-92CF-ECD67616E0CD}" type="slidenum">
              <a:rPr lang="en-US" smtClean="0"/>
              <a:pPr>
                <a:defRPr/>
              </a:pPr>
              <a:t>82</a:t>
            </a:fld>
            <a:endParaRPr lang="en-US"/>
          </a:p>
        </p:txBody>
      </p:sp>
      <p:pic>
        <p:nvPicPr>
          <p:cNvPr id="3" name="Picture 2">
            <a:extLst>
              <a:ext uri="{FF2B5EF4-FFF2-40B4-BE49-F238E27FC236}">
                <a16:creationId xmlns:a16="http://schemas.microsoft.com/office/drawing/2014/main" id="{E5669D77-0165-4DD1-8EA9-AB28DC1343C9}"/>
              </a:ext>
            </a:extLst>
          </p:cNvPr>
          <p:cNvPicPr>
            <a:picLocks noChangeAspect="1"/>
          </p:cNvPicPr>
          <p:nvPr/>
        </p:nvPicPr>
        <p:blipFill>
          <a:blip r:embed="rId2"/>
          <a:stretch>
            <a:fillRect/>
          </a:stretch>
        </p:blipFill>
        <p:spPr>
          <a:xfrm>
            <a:off x="228600" y="1442957"/>
            <a:ext cx="8686800" cy="5415043"/>
          </a:xfrm>
          <a:prstGeom prst="rect">
            <a:avLst/>
          </a:prstGeom>
        </p:spPr>
      </p:pic>
      <p:sp>
        <p:nvSpPr>
          <p:cNvPr id="9" name="Rectangle 8"/>
          <p:cNvSpPr/>
          <p:nvPr/>
        </p:nvSpPr>
        <p:spPr>
          <a:xfrm>
            <a:off x="4671370" y="2158192"/>
            <a:ext cx="3635482" cy="830997"/>
          </a:xfrm>
          <a:prstGeom prst="rect">
            <a:avLst/>
          </a:prstGeom>
          <a:solidFill>
            <a:schemeClr val="bg1"/>
          </a:solidFill>
        </p:spPr>
        <p:txBody>
          <a:bodyPr wrap="none">
            <a:spAutoFit/>
          </a:bodyPr>
          <a:lstStyle/>
          <a:p>
            <a:r>
              <a:rPr lang="en-US" dirty="0">
                <a:solidFill>
                  <a:srgbClr val="7030A0"/>
                </a:solidFill>
              </a:rPr>
              <a:t>2x(1/32+1/32 + 1/110) hrs</a:t>
            </a:r>
            <a:r>
              <a:rPr lang="en-US" baseline="30000" dirty="0">
                <a:solidFill>
                  <a:srgbClr val="7030A0"/>
                </a:solidFill>
              </a:rPr>
              <a:t>-1</a:t>
            </a:r>
            <a:endParaRPr lang="en-US" dirty="0">
              <a:solidFill>
                <a:srgbClr val="7030A0"/>
              </a:solidFill>
            </a:endParaRPr>
          </a:p>
          <a:p>
            <a:r>
              <a:rPr lang="en-US" dirty="0">
                <a:solidFill>
                  <a:srgbClr val="7030A0"/>
                </a:solidFill>
              </a:rPr>
              <a:t>=14%/</a:t>
            </a:r>
            <a:r>
              <a:rPr lang="en-US" dirty="0" err="1">
                <a:solidFill>
                  <a:srgbClr val="7030A0"/>
                </a:solidFill>
              </a:rPr>
              <a:t>hr</a:t>
            </a:r>
            <a:r>
              <a:rPr lang="en-US" dirty="0">
                <a:solidFill>
                  <a:srgbClr val="7030A0"/>
                </a:solidFill>
              </a:rPr>
              <a:t> (7 </a:t>
            </a:r>
            <a:r>
              <a:rPr lang="en-US" dirty="0" err="1">
                <a:solidFill>
                  <a:srgbClr val="7030A0"/>
                </a:solidFill>
              </a:rPr>
              <a:t>hrs</a:t>
            </a:r>
            <a:r>
              <a:rPr lang="en-US" dirty="0">
                <a:solidFill>
                  <a:srgbClr val="7030A0"/>
                </a:solidFill>
              </a:rPr>
              <a:t> lifetime)</a:t>
            </a:r>
          </a:p>
        </p:txBody>
      </p:sp>
      <p:cxnSp>
        <p:nvCxnSpPr>
          <p:cNvPr id="11" name="Straight Arrow Connector 10"/>
          <p:cNvCxnSpPr>
            <a:cxnSpLocks/>
          </p:cNvCxnSpPr>
          <p:nvPr/>
        </p:nvCxnSpPr>
        <p:spPr>
          <a:xfrm flipH="1">
            <a:off x="3559630" y="3009019"/>
            <a:ext cx="2256505" cy="1343846"/>
          </a:xfrm>
          <a:prstGeom prst="straightConnector1">
            <a:avLst/>
          </a:prstGeom>
          <a:ln w="12700">
            <a:solidFill>
              <a:schemeClr val="accent4"/>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7" name="Straight Connector 6"/>
          <p:cNvCxnSpPr>
            <a:cxnSpLocks/>
          </p:cNvCxnSpPr>
          <p:nvPr/>
        </p:nvCxnSpPr>
        <p:spPr>
          <a:xfrm>
            <a:off x="1654629" y="2138362"/>
            <a:ext cx="3352800" cy="3938956"/>
          </a:xfrm>
          <a:prstGeom prst="line">
            <a:avLst/>
          </a:prstGeom>
          <a:ln w="9525">
            <a:solidFill>
              <a:srgbClr val="7030A0"/>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32837" y="780682"/>
            <a:ext cx="8834181" cy="830997"/>
          </a:xfrm>
          <a:prstGeom prst="rect">
            <a:avLst/>
          </a:prstGeom>
          <a:noFill/>
        </p:spPr>
        <p:txBody>
          <a:bodyPr wrap="square" rtlCol="0">
            <a:spAutoFit/>
          </a:bodyPr>
          <a:lstStyle/>
          <a:p>
            <a:r>
              <a:rPr lang="en-US" sz="2400" dirty="0">
                <a:solidFill>
                  <a:srgbClr val="C00000"/>
                </a:solidFill>
              </a:rPr>
              <a:t>Take into account two </a:t>
            </a:r>
            <a:r>
              <a:rPr lang="en-US" dirty="0">
                <a:solidFill>
                  <a:srgbClr val="C00000"/>
                </a:solidFill>
              </a:rPr>
              <a:t>IPs (</a:t>
            </a:r>
            <a:r>
              <a:rPr lang="en-US" sz="2400" dirty="0">
                <a:solidFill>
                  <a:srgbClr val="C00000"/>
                </a:solidFill>
              </a:rPr>
              <a:t>ATLAS, CMS and 3% </a:t>
            </a:r>
            <a:r>
              <a:rPr lang="en-US" sz="2400" dirty="0" err="1">
                <a:solidFill>
                  <a:srgbClr val="C00000"/>
                </a:solidFill>
              </a:rPr>
              <a:t>LHCb</a:t>
            </a:r>
            <a:r>
              <a:rPr lang="en-US" dirty="0">
                <a:solidFill>
                  <a:srgbClr val="C00000"/>
                </a:solidFill>
              </a:rPr>
              <a:t>) 1/32+1/32 hrs</a:t>
            </a:r>
            <a:r>
              <a:rPr lang="en-US" baseline="30000" dirty="0">
                <a:solidFill>
                  <a:srgbClr val="C00000"/>
                </a:solidFill>
              </a:rPr>
              <a:t>-1</a:t>
            </a:r>
            <a:endParaRPr lang="en-US" dirty="0">
              <a:solidFill>
                <a:srgbClr val="C00000"/>
              </a:solidFill>
            </a:endParaRPr>
          </a:p>
          <a:p>
            <a:r>
              <a:rPr lang="en-US" sz="2400" dirty="0">
                <a:solidFill>
                  <a:srgbClr val="C00000"/>
                </a:solidFill>
              </a:rPr>
              <a:t>Take into account beam gas 1/110</a:t>
            </a:r>
            <a:r>
              <a:rPr lang="en-US" dirty="0">
                <a:solidFill>
                  <a:srgbClr val="C00000"/>
                </a:solidFill>
              </a:rPr>
              <a:t>hrs</a:t>
            </a:r>
            <a:r>
              <a:rPr lang="en-US" baseline="30000" dirty="0">
                <a:solidFill>
                  <a:srgbClr val="C00000"/>
                </a:solidFill>
              </a:rPr>
              <a:t>-1</a:t>
            </a:r>
            <a:r>
              <a:rPr lang="en-US" sz="2400" dirty="0">
                <a:solidFill>
                  <a:srgbClr val="C00000"/>
                </a:solidFill>
              </a:rPr>
              <a:t>  and that </a:t>
            </a:r>
            <a:r>
              <a:rPr lang="en-US" sz="2400" i="1" dirty="0">
                <a:solidFill>
                  <a:srgbClr val="C00000"/>
                </a:solidFill>
                <a:latin typeface="Times New Roman" panose="02020603050405020304" pitchFamily="18" charset="0"/>
                <a:cs typeface="Times New Roman" panose="02020603050405020304" pitchFamily="18" charset="0"/>
              </a:rPr>
              <a:t>Lumi~N^2</a:t>
            </a:r>
            <a:r>
              <a:rPr lang="en-US" sz="2400" dirty="0">
                <a:solidFill>
                  <a:srgbClr val="C00000"/>
                </a:solidFill>
              </a:rPr>
              <a:t> </a:t>
            </a:r>
            <a:r>
              <a:rPr lang="en-US" sz="2400" dirty="0">
                <a:solidFill>
                  <a:srgbClr val="C00000"/>
                </a:solidFill>
                <a:sym typeface="Wingdings" panose="05000000000000000000" pitchFamily="2" charset="2"/>
              </a:rPr>
              <a:t> x2</a:t>
            </a:r>
            <a:endParaRPr lang="en-US" sz="2400" dirty="0">
              <a:solidFill>
                <a:srgbClr val="C00000"/>
              </a:solidFill>
            </a:endParaRPr>
          </a:p>
        </p:txBody>
      </p:sp>
    </p:spTree>
    <p:extLst>
      <p:ext uri="{BB962C8B-B14F-4D97-AF65-F5344CB8AC3E}">
        <p14:creationId xmlns:p14="http://schemas.microsoft.com/office/powerpoint/2010/main" val="20102830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57DD-F4FE-42F1-A3FD-23048BBF990A}"/>
              </a:ext>
            </a:extLst>
          </p:cNvPr>
          <p:cNvSpPr>
            <a:spLocks noGrp="1"/>
          </p:cNvSpPr>
          <p:nvPr>
            <p:ph type="title"/>
          </p:nvPr>
        </p:nvSpPr>
        <p:spPr/>
        <p:txBody>
          <a:bodyPr/>
          <a:lstStyle/>
          <a:p>
            <a:r>
              <a:rPr lang="en-US" dirty="0"/>
              <a:t>(Very) Brief History of Colliders</a:t>
            </a:r>
          </a:p>
        </p:txBody>
      </p:sp>
      <p:sp>
        <p:nvSpPr>
          <p:cNvPr id="3" name="Content Placeholder 2">
            <a:extLst>
              <a:ext uri="{FF2B5EF4-FFF2-40B4-BE49-F238E27FC236}">
                <a16:creationId xmlns:a16="http://schemas.microsoft.com/office/drawing/2014/main" id="{0FF75CFD-292A-4690-AAC0-DD3AAF696C25}"/>
              </a:ext>
            </a:extLst>
          </p:cNvPr>
          <p:cNvSpPr>
            <a:spLocks noGrp="1"/>
          </p:cNvSpPr>
          <p:nvPr>
            <p:ph idx="1"/>
          </p:nvPr>
        </p:nvSpPr>
        <p:spPr/>
        <p:txBody>
          <a:bodyPr/>
          <a:lstStyle/>
          <a:p>
            <a:pPr>
              <a:lnSpc>
                <a:spcPct val="150000"/>
              </a:lnSpc>
            </a:pPr>
            <a:r>
              <a:rPr lang="en-US" sz="3200" dirty="0">
                <a:solidFill>
                  <a:srgbClr val="051BF1"/>
                </a:solidFill>
              </a:rPr>
              <a:t>Notable machines and most notable effects/discoveries/breakthroughs</a:t>
            </a:r>
          </a:p>
          <a:p>
            <a:pPr>
              <a:lnSpc>
                <a:spcPct val="150000"/>
              </a:lnSpc>
            </a:pPr>
            <a:r>
              <a:rPr lang="en-US" sz="3200" dirty="0">
                <a:solidFill>
                  <a:srgbClr val="051BF1"/>
                </a:solidFill>
              </a:rPr>
              <a:t>Note that we later will consider in detail: </a:t>
            </a:r>
          </a:p>
          <a:p>
            <a:pPr lvl="1"/>
            <a:r>
              <a:rPr lang="en-US" dirty="0"/>
              <a:t>LEP, KEK-B and Super-KEKB </a:t>
            </a:r>
            <a:r>
              <a:rPr lang="en-US" dirty="0">
                <a:solidFill>
                  <a:srgbClr val="C00000"/>
                </a:solidFill>
              </a:rPr>
              <a:t>(lecture VS6)</a:t>
            </a:r>
          </a:p>
          <a:p>
            <a:pPr lvl="1"/>
            <a:r>
              <a:rPr lang="en-US" dirty="0"/>
              <a:t>Tevatron </a:t>
            </a:r>
            <a:r>
              <a:rPr lang="en-US" dirty="0">
                <a:solidFill>
                  <a:srgbClr val="C00000"/>
                </a:solidFill>
              </a:rPr>
              <a:t>(lecture VS7)</a:t>
            </a:r>
            <a:endParaRPr lang="en-US" dirty="0"/>
          </a:p>
          <a:p>
            <a:pPr lvl="1"/>
            <a:r>
              <a:rPr lang="en-US" dirty="0"/>
              <a:t>LHC and HL-LHC  </a:t>
            </a:r>
            <a:r>
              <a:rPr lang="en-US" dirty="0">
                <a:solidFill>
                  <a:srgbClr val="C00000"/>
                </a:solidFill>
              </a:rPr>
              <a:t>(lecture VS8)</a:t>
            </a:r>
            <a:endParaRPr lang="en-US" dirty="0"/>
          </a:p>
          <a:p>
            <a:pPr lvl="1"/>
            <a:r>
              <a:rPr lang="en-US" dirty="0"/>
              <a:t>RHIC and EIC </a:t>
            </a:r>
            <a:r>
              <a:rPr lang="en-US" dirty="0">
                <a:solidFill>
                  <a:srgbClr val="C00000"/>
                </a:solidFill>
              </a:rPr>
              <a:t>(lecture VS9)</a:t>
            </a:r>
            <a:endParaRPr lang="en-US" dirty="0"/>
          </a:p>
          <a:p>
            <a:pPr lvl="1"/>
            <a:r>
              <a:rPr lang="en-US" dirty="0"/>
              <a:t>SLC and linear colliders </a:t>
            </a:r>
            <a:r>
              <a:rPr lang="en-US" dirty="0">
                <a:solidFill>
                  <a:srgbClr val="C00000"/>
                </a:solidFill>
              </a:rPr>
              <a:t>(lecture VS12)</a:t>
            </a:r>
            <a:endParaRPr lang="en-US" dirty="0"/>
          </a:p>
          <a:p>
            <a:endParaRPr lang="en-US" dirty="0"/>
          </a:p>
        </p:txBody>
      </p:sp>
      <p:sp>
        <p:nvSpPr>
          <p:cNvPr id="4" name="Footer Placeholder 3">
            <a:extLst>
              <a:ext uri="{FF2B5EF4-FFF2-40B4-BE49-F238E27FC236}">
                <a16:creationId xmlns:a16="http://schemas.microsoft.com/office/drawing/2014/main" id="{F9DC7CC3-7BFE-402B-AB89-CB32AEA8D449}"/>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7A80DD7D-6AEF-4A32-B634-46C024D8E939}"/>
              </a:ext>
            </a:extLst>
          </p:cNvPr>
          <p:cNvSpPr>
            <a:spLocks noGrp="1"/>
          </p:cNvSpPr>
          <p:nvPr>
            <p:ph type="sldNum" sz="quarter" idx="12"/>
          </p:nvPr>
        </p:nvSpPr>
        <p:spPr/>
        <p:txBody>
          <a:bodyPr/>
          <a:lstStyle/>
          <a:p>
            <a:fld id="{52E9C158-AEF1-41A2-A6CE-6F0BAB305EFD}" type="slidenum">
              <a:rPr lang="en-US" altLang="en-US" smtClean="0"/>
              <a:pPr/>
              <a:t>83</a:t>
            </a:fld>
            <a:endParaRPr lang="en-US" altLang="en-US"/>
          </a:p>
        </p:txBody>
      </p:sp>
    </p:spTree>
    <p:extLst>
      <p:ext uri="{BB962C8B-B14F-4D97-AF65-F5344CB8AC3E}">
        <p14:creationId xmlns:p14="http://schemas.microsoft.com/office/powerpoint/2010/main" val="33910267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254C1-EE18-4187-931B-5491E4F25085}"/>
              </a:ext>
            </a:extLst>
          </p:cNvPr>
          <p:cNvSpPr>
            <a:spLocks noGrp="1"/>
          </p:cNvSpPr>
          <p:nvPr>
            <p:ph type="title"/>
          </p:nvPr>
        </p:nvSpPr>
        <p:spPr/>
        <p:txBody>
          <a:bodyPr/>
          <a:lstStyle/>
          <a:p>
            <a:r>
              <a:rPr lang="en-US" dirty="0"/>
              <a:t>Collider Patent </a:t>
            </a:r>
            <a:r>
              <a:rPr lang="en-US" dirty="0" err="1"/>
              <a:t>R.Wideroe</a:t>
            </a:r>
            <a:r>
              <a:rPr lang="en-US" dirty="0"/>
              <a:t> Sept. 8, 1943</a:t>
            </a:r>
          </a:p>
        </p:txBody>
      </p:sp>
      <p:pic>
        <p:nvPicPr>
          <p:cNvPr id="7" name="Content Placeholder 6">
            <a:extLst>
              <a:ext uri="{FF2B5EF4-FFF2-40B4-BE49-F238E27FC236}">
                <a16:creationId xmlns:a16="http://schemas.microsoft.com/office/drawing/2014/main" id="{F75E6950-A7FA-4C78-B6FF-6B92F05B3587}"/>
              </a:ext>
            </a:extLst>
          </p:cNvPr>
          <p:cNvPicPr>
            <a:picLocks noGrp="1" noChangeAspect="1"/>
          </p:cNvPicPr>
          <p:nvPr>
            <p:ph idx="1"/>
          </p:nvPr>
        </p:nvPicPr>
        <p:blipFill>
          <a:blip r:embed="rId2"/>
          <a:stretch>
            <a:fillRect/>
          </a:stretch>
        </p:blipFill>
        <p:spPr>
          <a:xfrm>
            <a:off x="70893" y="841829"/>
            <a:ext cx="9002214" cy="5673271"/>
          </a:xfrm>
        </p:spPr>
      </p:pic>
      <p:sp>
        <p:nvSpPr>
          <p:cNvPr id="4" name="Footer Placeholder 3">
            <a:extLst>
              <a:ext uri="{FF2B5EF4-FFF2-40B4-BE49-F238E27FC236}">
                <a16:creationId xmlns:a16="http://schemas.microsoft.com/office/drawing/2014/main" id="{C0739649-CA44-4CB3-B186-654C318BC03D}"/>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DFBAD633-CF38-4FAC-8E03-745F079F3DB0}"/>
              </a:ext>
            </a:extLst>
          </p:cNvPr>
          <p:cNvSpPr>
            <a:spLocks noGrp="1"/>
          </p:cNvSpPr>
          <p:nvPr>
            <p:ph type="sldNum" sz="quarter" idx="12"/>
          </p:nvPr>
        </p:nvSpPr>
        <p:spPr/>
        <p:txBody>
          <a:bodyPr/>
          <a:lstStyle/>
          <a:p>
            <a:fld id="{52E9C158-AEF1-41A2-A6CE-6F0BAB305EFD}" type="slidenum">
              <a:rPr lang="en-US" altLang="en-US" smtClean="0"/>
              <a:pPr/>
              <a:t>84</a:t>
            </a:fld>
            <a:endParaRPr lang="en-US" altLang="en-US"/>
          </a:p>
        </p:txBody>
      </p:sp>
    </p:spTree>
    <p:extLst>
      <p:ext uri="{BB962C8B-B14F-4D97-AF65-F5344CB8AC3E}">
        <p14:creationId xmlns:p14="http://schemas.microsoft.com/office/powerpoint/2010/main" val="34398183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93E20-5142-4F91-A650-583ADCDD37AA}"/>
              </a:ext>
            </a:extLst>
          </p:cNvPr>
          <p:cNvSpPr>
            <a:spLocks noGrp="1"/>
          </p:cNvSpPr>
          <p:nvPr>
            <p:ph type="title"/>
          </p:nvPr>
        </p:nvSpPr>
        <p:spPr/>
        <p:txBody>
          <a:bodyPr/>
          <a:lstStyle/>
          <a:p>
            <a:r>
              <a:rPr lang="en-US" dirty="0"/>
              <a:t>First Colliders</a:t>
            </a:r>
          </a:p>
        </p:txBody>
      </p:sp>
      <p:sp>
        <p:nvSpPr>
          <p:cNvPr id="4" name="Footer Placeholder 3">
            <a:extLst>
              <a:ext uri="{FF2B5EF4-FFF2-40B4-BE49-F238E27FC236}">
                <a16:creationId xmlns:a16="http://schemas.microsoft.com/office/drawing/2014/main" id="{39F84C96-7D6D-4E00-B4B7-1D2B20489B40}"/>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10C0EE71-2E65-42FE-8DC2-B19ACC4DA8CD}"/>
              </a:ext>
            </a:extLst>
          </p:cNvPr>
          <p:cNvSpPr>
            <a:spLocks noGrp="1"/>
          </p:cNvSpPr>
          <p:nvPr>
            <p:ph type="sldNum" sz="quarter" idx="12"/>
          </p:nvPr>
        </p:nvSpPr>
        <p:spPr/>
        <p:txBody>
          <a:bodyPr/>
          <a:lstStyle/>
          <a:p>
            <a:fld id="{52E9C158-AEF1-41A2-A6CE-6F0BAB305EFD}" type="slidenum">
              <a:rPr lang="en-US" altLang="en-US" smtClean="0"/>
              <a:pPr/>
              <a:t>85</a:t>
            </a:fld>
            <a:endParaRPr lang="en-US" altLang="en-US"/>
          </a:p>
        </p:txBody>
      </p:sp>
      <p:pic>
        <p:nvPicPr>
          <p:cNvPr id="7" name="Picture 6">
            <a:extLst>
              <a:ext uri="{FF2B5EF4-FFF2-40B4-BE49-F238E27FC236}">
                <a16:creationId xmlns:a16="http://schemas.microsoft.com/office/drawing/2014/main" id="{0A55468D-89C9-4710-8BA9-3FFB8C21F3C8}"/>
              </a:ext>
            </a:extLst>
          </p:cNvPr>
          <p:cNvPicPr>
            <a:picLocks noChangeAspect="1"/>
          </p:cNvPicPr>
          <p:nvPr/>
        </p:nvPicPr>
        <p:blipFill>
          <a:blip r:embed="rId2"/>
          <a:stretch>
            <a:fillRect/>
          </a:stretch>
        </p:blipFill>
        <p:spPr>
          <a:xfrm>
            <a:off x="100602" y="851200"/>
            <a:ext cx="4051170" cy="3058273"/>
          </a:xfrm>
          <a:prstGeom prst="rect">
            <a:avLst/>
          </a:prstGeom>
        </p:spPr>
      </p:pic>
      <p:pic>
        <p:nvPicPr>
          <p:cNvPr id="9" name="Picture 8">
            <a:extLst>
              <a:ext uri="{FF2B5EF4-FFF2-40B4-BE49-F238E27FC236}">
                <a16:creationId xmlns:a16="http://schemas.microsoft.com/office/drawing/2014/main" id="{176195DF-FFEC-44B9-A44A-DFB751BC7AFF}"/>
              </a:ext>
            </a:extLst>
          </p:cNvPr>
          <p:cNvPicPr>
            <a:picLocks noChangeAspect="1"/>
          </p:cNvPicPr>
          <p:nvPr/>
        </p:nvPicPr>
        <p:blipFill>
          <a:blip r:embed="rId3"/>
          <a:stretch>
            <a:fillRect/>
          </a:stretch>
        </p:blipFill>
        <p:spPr>
          <a:xfrm>
            <a:off x="4308344" y="289407"/>
            <a:ext cx="4735054" cy="6495143"/>
          </a:xfrm>
          <a:prstGeom prst="rect">
            <a:avLst/>
          </a:prstGeom>
        </p:spPr>
      </p:pic>
      <p:pic>
        <p:nvPicPr>
          <p:cNvPr id="13" name="Picture 12">
            <a:extLst>
              <a:ext uri="{FF2B5EF4-FFF2-40B4-BE49-F238E27FC236}">
                <a16:creationId xmlns:a16="http://schemas.microsoft.com/office/drawing/2014/main" id="{210E99A0-37F6-482D-A59A-A190A88B23DA}"/>
              </a:ext>
            </a:extLst>
          </p:cNvPr>
          <p:cNvPicPr>
            <a:picLocks noChangeAspect="1"/>
          </p:cNvPicPr>
          <p:nvPr/>
        </p:nvPicPr>
        <p:blipFill>
          <a:blip r:embed="rId4"/>
          <a:stretch>
            <a:fillRect/>
          </a:stretch>
        </p:blipFill>
        <p:spPr>
          <a:xfrm>
            <a:off x="100602" y="3971729"/>
            <a:ext cx="4051170" cy="2812821"/>
          </a:xfrm>
          <a:prstGeom prst="rect">
            <a:avLst/>
          </a:prstGeom>
        </p:spPr>
      </p:pic>
      <p:sp>
        <p:nvSpPr>
          <p:cNvPr id="3" name="Content Placeholder 2">
            <a:extLst>
              <a:ext uri="{FF2B5EF4-FFF2-40B4-BE49-F238E27FC236}">
                <a16:creationId xmlns:a16="http://schemas.microsoft.com/office/drawing/2014/main" id="{7875EF00-DED9-4E7B-86A6-BED26ABBF037}"/>
              </a:ext>
            </a:extLst>
          </p:cNvPr>
          <p:cNvSpPr>
            <a:spLocks noGrp="1"/>
          </p:cNvSpPr>
          <p:nvPr>
            <p:ph idx="1"/>
          </p:nvPr>
        </p:nvSpPr>
        <p:spPr>
          <a:xfrm>
            <a:off x="498843" y="856196"/>
            <a:ext cx="3809501" cy="824271"/>
          </a:xfrm>
        </p:spPr>
        <p:txBody>
          <a:bodyPr/>
          <a:lstStyle/>
          <a:p>
            <a:pPr marL="0" indent="0">
              <a:buNone/>
            </a:pPr>
            <a:r>
              <a:rPr lang="en-US" dirty="0" err="1">
                <a:solidFill>
                  <a:srgbClr val="FFFF00"/>
                </a:solidFill>
                <a:effectLst>
                  <a:outerShdw blurRad="38100" dist="38100" dir="2700000" algn="tl">
                    <a:srgbClr val="000000">
                      <a:alpha val="43137"/>
                    </a:srgbClr>
                  </a:outerShdw>
                </a:effectLst>
                <a:highlight>
                  <a:srgbClr val="A7A8AA"/>
                </a:highlight>
              </a:rPr>
              <a:t>AdA</a:t>
            </a:r>
            <a:r>
              <a:rPr lang="en-US" dirty="0">
                <a:solidFill>
                  <a:srgbClr val="FFFF00"/>
                </a:solidFill>
                <a:effectLst>
                  <a:outerShdw blurRad="38100" dist="38100" dir="2700000" algn="tl">
                    <a:srgbClr val="000000">
                      <a:alpha val="43137"/>
                    </a:srgbClr>
                  </a:outerShdw>
                </a:effectLst>
                <a:highlight>
                  <a:srgbClr val="A7A8AA"/>
                </a:highlight>
              </a:rPr>
              <a:t> (Frascati/Orsay)</a:t>
            </a:r>
          </a:p>
          <a:p>
            <a:pPr marL="0" indent="0">
              <a:buNone/>
            </a:pPr>
            <a:endParaRPr lang="en-US" dirty="0">
              <a:solidFill>
                <a:srgbClr val="FFFF00"/>
              </a:solidFill>
              <a:effectLst>
                <a:outerShdw blurRad="38100" dist="38100" dir="2700000" algn="tl">
                  <a:srgbClr val="000000">
                    <a:alpha val="43137"/>
                  </a:srgbClr>
                </a:outerShdw>
              </a:effectLst>
            </a:endParaRPr>
          </a:p>
          <a:p>
            <a:pPr marL="0" indent="0">
              <a:buNone/>
            </a:pPr>
            <a:endParaRPr lang="en-US" dirty="0">
              <a:solidFill>
                <a:srgbClr val="FFFF00"/>
              </a:solidFill>
              <a:effectLst>
                <a:outerShdw blurRad="38100" dist="38100" dir="2700000" algn="tl">
                  <a:srgbClr val="000000">
                    <a:alpha val="43137"/>
                  </a:srgbClr>
                </a:outerShdw>
              </a:effectLst>
            </a:endParaRPr>
          </a:p>
          <a:p>
            <a:pPr marL="0" indent="0">
              <a:buNone/>
            </a:pPr>
            <a:endParaRPr lang="en-US" dirty="0">
              <a:solidFill>
                <a:srgbClr val="FFFF00"/>
              </a:solidFill>
              <a:effectLst>
                <a:outerShdw blurRad="38100" dist="38100" dir="2700000" algn="tl">
                  <a:srgbClr val="000000">
                    <a:alpha val="43137"/>
                  </a:srgbClr>
                </a:outerShdw>
              </a:effectLst>
            </a:endParaRPr>
          </a:p>
          <a:p>
            <a:pPr marL="0" indent="0">
              <a:buNone/>
            </a:pPr>
            <a:endParaRPr lang="en-US" dirty="0">
              <a:solidFill>
                <a:srgbClr val="FFFF00"/>
              </a:solidFill>
              <a:effectLst>
                <a:outerShdw blurRad="38100" dist="38100" dir="2700000" algn="tl">
                  <a:srgbClr val="000000">
                    <a:alpha val="43137"/>
                  </a:srgbClr>
                </a:outerShdw>
              </a:effectLst>
            </a:endParaRPr>
          </a:p>
          <a:p>
            <a:pPr marL="0" indent="0">
              <a:buNone/>
            </a:pPr>
            <a:endParaRPr lang="en-US" dirty="0">
              <a:solidFill>
                <a:srgbClr val="FFFF00"/>
              </a:solidFill>
              <a:effectLst>
                <a:outerShdw blurRad="38100" dist="38100" dir="2700000" algn="tl">
                  <a:srgbClr val="000000">
                    <a:alpha val="43137"/>
                  </a:srgbClr>
                </a:outerShdw>
              </a:effectLst>
            </a:endParaRPr>
          </a:p>
          <a:p>
            <a:pPr marL="0" indent="0">
              <a:buNone/>
            </a:pPr>
            <a:r>
              <a:rPr lang="en-US" i="1" dirty="0" err="1">
                <a:solidFill>
                  <a:srgbClr val="FFFF00"/>
                </a:solidFill>
                <a:effectLst>
                  <a:outerShdw blurRad="38100" dist="38100" dir="2700000" algn="tl">
                    <a:srgbClr val="000000">
                      <a:alpha val="43137"/>
                    </a:srgbClr>
                  </a:outerShdw>
                </a:effectLst>
                <a:highlight>
                  <a:srgbClr val="A7A8AA"/>
                </a:highlight>
              </a:rPr>
              <a:t>e+e</a:t>
            </a:r>
            <a:r>
              <a:rPr lang="en-US" i="1" dirty="0">
                <a:solidFill>
                  <a:srgbClr val="FFFF00"/>
                </a:solidFill>
                <a:effectLst>
                  <a:outerShdw blurRad="38100" dist="38100" dir="2700000" algn="tl">
                    <a:srgbClr val="000000">
                      <a:alpha val="43137"/>
                    </a:srgbClr>
                  </a:outerShdw>
                </a:effectLst>
                <a:highlight>
                  <a:srgbClr val="A7A8AA"/>
                </a:highlight>
              </a:rPr>
              <a:t>- </a:t>
            </a:r>
            <a:r>
              <a:rPr lang="en-US" dirty="0">
                <a:solidFill>
                  <a:srgbClr val="FFFF00"/>
                </a:solidFill>
                <a:effectLst>
                  <a:outerShdw blurRad="38100" dist="38100" dir="2700000" algn="tl">
                    <a:srgbClr val="000000">
                      <a:alpha val="43137"/>
                    </a:srgbClr>
                  </a:outerShdw>
                </a:effectLst>
                <a:highlight>
                  <a:srgbClr val="A7A8AA"/>
                </a:highlight>
              </a:rPr>
              <a:t>500 MeV, ~May1964</a:t>
            </a:r>
          </a:p>
          <a:p>
            <a:pPr marL="0" indent="0">
              <a:buNone/>
            </a:pPr>
            <a:endParaRPr lang="en-US" dirty="0">
              <a:solidFill>
                <a:srgbClr val="FFFF00"/>
              </a:solidFill>
              <a:effectLst>
                <a:outerShdw blurRad="38100" dist="38100" dir="2700000" algn="tl">
                  <a:srgbClr val="000000">
                    <a:alpha val="43137"/>
                  </a:srgbClr>
                </a:outerShdw>
              </a:effectLst>
            </a:endParaRPr>
          </a:p>
        </p:txBody>
      </p:sp>
      <p:sp>
        <p:nvSpPr>
          <p:cNvPr id="14" name="Content Placeholder 2">
            <a:extLst>
              <a:ext uri="{FF2B5EF4-FFF2-40B4-BE49-F238E27FC236}">
                <a16:creationId xmlns:a16="http://schemas.microsoft.com/office/drawing/2014/main" id="{9D2BC998-CD09-40BC-9655-B775314CEB14}"/>
              </a:ext>
            </a:extLst>
          </p:cNvPr>
          <p:cNvSpPr txBox="1">
            <a:spLocks/>
          </p:cNvSpPr>
          <p:nvPr/>
        </p:nvSpPr>
        <p:spPr>
          <a:xfrm>
            <a:off x="4665986" y="5930065"/>
            <a:ext cx="4249414" cy="824271"/>
          </a:xfrm>
          <a:prstGeom prst="rect">
            <a:avLst/>
          </a:prstGeom>
        </p:spPr>
        <p:txBody>
          <a:bodyPr lIns="0" tIns="0" rIns="0" bIns="0"/>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FFF00"/>
                </a:solidFill>
                <a:effectLst>
                  <a:outerShdw blurRad="38100" dist="38100" dir="2700000" algn="tl">
                    <a:srgbClr val="000000">
                      <a:alpha val="43137"/>
                    </a:srgbClr>
                  </a:outerShdw>
                </a:effectLst>
              </a:rPr>
              <a:t>VEP-1 (Novosibirsk)</a:t>
            </a:r>
          </a:p>
          <a:p>
            <a:pPr marL="0" indent="0">
              <a:buFont typeface="Arial" panose="020B0604020202020204" pitchFamily="34" charset="0"/>
              <a:buNone/>
            </a:pPr>
            <a:r>
              <a:rPr lang="en-US" i="1" dirty="0">
                <a:solidFill>
                  <a:srgbClr val="FFFF00"/>
                </a:solidFill>
                <a:effectLst>
                  <a:outerShdw blurRad="38100" dist="38100" dir="2700000" algn="tl">
                    <a:srgbClr val="000000">
                      <a:alpha val="43137"/>
                    </a:srgbClr>
                  </a:outerShdw>
                </a:effectLst>
              </a:rPr>
              <a:t>e-e- 320</a:t>
            </a:r>
            <a:r>
              <a:rPr lang="en-US" dirty="0">
                <a:solidFill>
                  <a:srgbClr val="FFFF00"/>
                </a:solidFill>
                <a:effectLst>
                  <a:outerShdw blurRad="38100" dist="38100" dir="2700000" algn="tl">
                    <a:srgbClr val="000000">
                      <a:alpha val="43137"/>
                    </a:srgbClr>
                  </a:outerShdw>
                </a:effectLst>
              </a:rPr>
              <a:t> MeV, May 19, 1964</a:t>
            </a:r>
          </a:p>
          <a:p>
            <a:pPr marL="0" indent="0">
              <a:buFont typeface="Arial" panose="020B0604020202020204" pitchFamily="34" charset="0"/>
              <a:buNone/>
            </a:pPr>
            <a:endParaRPr lang="en-US" dirty="0">
              <a:solidFill>
                <a:srgbClr val="FFFF00"/>
              </a:solidFill>
              <a:effectLst>
                <a:outerShdw blurRad="38100" dist="38100" dir="2700000" algn="tl">
                  <a:srgbClr val="000000">
                    <a:alpha val="43137"/>
                  </a:srgbClr>
                </a:outerShdw>
              </a:effectLst>
            </a:endParaRPr>
          </a:p>
        </p:txBody>
      </p:sp>
      <p:sp>
        <p:nvSpPr>
          <p:cNvPr id="15" name="Content Placeholder 2">
            <a:extLst>
              <a:ext uri="{FF2B5EF4-FFF2-40B4-BE49-F238E27FC236}">
                <a16:creationId xmlns:a16="http://schemas.microsoft.com/office/drawing/2014/main" id="{8EFF105D-5044-43AB-9BE3-AC71B3A44375}"/>
              </a:ext>
            </a:extLst>
          </p:cNvPr>
          <p:cNvSpPr txBox="1">
            <a:spLocks/>
          </p:cNvSpPr>
          <p:nvPr/>
        </p:nvSpPr>
        <p:spPr>
          <a:xfrm>
            <a:off x="228600" y="3975880"/>
            <a:ext cx="3809501" cy="824271"/>
          </a:xfrm>
          <a:prstGeom prst="rect">
            <a:avLst/>
          </a:prstGeom>
        </p:spPr>
        <p:txBody>
          <a:bodyPr lIns="0" tIns="0" rIns="0" bIns="0"/>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FFF00"/>
                </a:solidFill>
                <a:effectLst>
                  <a:outerShdw blurRad="38100" dist="38100" dir="2700000" algn="tl">
                    <a:srgbClr val="000000">
                      <a:alpha val="43137"/>
                    </a:srgbClr>
                  </a:outerShdw>
                </a:effectLst>
                <a:highlight>
                  <a:srgbClr val="A7A8AA"/>
                </a:highlight>
              </a:rPr>
              <a:t>CBX (Stanford/Princeton)</a:t>
            </a:r>
          </a:p>
          <a:p>
            <a:pPr marL="0" indent="0">
              <a:buFont typeface="Arial" panose="020B0604020202020204" pitchFamily="34" charset="0"/>
              <a:buNone/>
            </a:pPr>
            <a:endParaRPr lang="en-US" dirty="0">
              <a:solidFill>
                <a:srgbClr val="FFFF00"/>
              </a:solidFill>
              <a:effectLst>
                <a:outerShdw blurRad="38100" dist="38100" dir="2700000" algn="tl">
                  <a:srgbClr val="000000">
                    <a:alpha val="43137"/>
                  </a:srgbClr>
                </a:outerShdw>
              </a:effectLst>
            </a:endParaRPr>
          </a:p>
          <a:p>
            <a:pPr marL="0" indent="0">
              <a:buFont typeface="Arial" panose="020B0604020202020204" pitchFamily="34" charset="0"/>
              <a:buNone/>
            </a:pPr>
            <a:endParaRPr lang="en-US" dirty="0">
              <a:solidFill>
                <a:srgbClr val="FFFF00"/>
              </a:solidFill>
              <a:effectLst>
                <a:outerShdw blurRad="38100" dist="38100" dir="2700000" algn="tl">
                  <a:srgbClr val="000000">
                    <a:alpha val="43137"/>
                  </a:srgbClr>
                </a:outerShdw>
              </a:effectLst>
            </a:endParaRPr>
          </a:p>
          <a:p>
            <a:pPr marL="0" indent="0">
              <a:buFont typeface="Arial" panose="020B0604020202020204" pitchFamily="34" charset="0"/>
              <a:buNone/>
            </a:pPr>
            <a:endParaRPr lang="en-US" dirty="0">
              <a:solidFill>
                <a:srgbClr val="FFFF00"/>
              </a:solidFill>
              <a:effectLst>
                <a:outerShdw blurRad="38100" dist="38100" dir="2700000" algn="tl">
                  <a:srgbClr val="000000">
                    <a:alpha val="43137"/>
                  </a:srgbClr>
                </a:outerShdw>
              </a:effectLst>
            </a:endParaRPr>
          </a:p>
          <a:p>
            <a:pPr marL="0" indent="0">
              <a:buFont typeface="Arial" panose="020B0604020202020204" pitchFamily="34" charset="0"/>
              <a:buNone/>
            </a:pPr>
            <a:endParaRPr lang="en-US" sz="1400" dirty="0">
              <a:solidFill>
                <a:srgbClr val="FFFF00"/>
              </a:solidFill>
              <a:effectLst>
                <a:outerShdw blurRad="38100" dist="38100" dir="2700000" algn="tl">
                  <a:srgbClr val="000000">
                    <a:alpha val="43137"/>
                  </a:srgbClr>
                </a:outerShdw>
              </a:effectLst>
            </a:endParaRPr>
          </a:p>
          <a:p>
            <a:pPr marL="0" indent="0">
              <a:buFont typeface="Arial" panose="020B0604020202020204" pitchFamily="34" charset="0"/>
              <a:buNone/>
            </a:pPr>
            <a:endParaRPr lang="en-US" dirty="0">
              <a:solidFill>
                <a:srgbClr val="FFFF00"/>
              </a:solidFill>
              <a:effectLst>
                <a:outerShdw blurRad="38100" dist="38100" dir="2700000" algn="tl">
                  <a:srgbClr val="000000">
                    <a:alpha val="43137"/>
                  </a:srgbClr>
                </a:outerShdw>
              </a:effectLst>
            </a:endParaRPr>
          </a:p>
          <a:p>
            <a:pPr marL="0" indent="0">
              <a:buFont typeface="Arial" panose="020B0604020202020204" pitchFamily="34" charset="0"/>
              <a:buNone/>
            </a:pPr>
            <a:r>
              <a:rPr lang="en-US" i="1" dirty="0" err="1">
                <a:solidFill>
                  <a:srgbClr val="FFFF00"/>
                </a:solidFill>
                <a:effectLst>
                  <a:outerShdw blurRad="38100" dist="38100" dir="2700000" algn="tl">
                    <a:srgbClr val="000000">
                      <a:alpha val="43137"/>
                    </a:srgbClr>
                  </a:outerShdw>
                </a:effectLst>
                <a:highlight>
                  <a:srgbClr val="A7A8AA"/>
                </a:highlight>
              </a:rPr>
              <a:t>e+e</a:t>
            </a:r>
            <a:r>
              <a:rPr lang="en-US" i="1" dirty="0">
                <a:solidFill>
                  <a:srgbClr val="FFFF00"/>
                </a:solidFill>
                <a:effectLst>
                  <a:outerShdw blurRad="38100" dist="38100" dir="2700000" algn="tl">
                    <a:srgbClr val="000000">
                      <a:alpha val="43137"/>
                    </a:srgbClr>
                  </a:outerShdw>
                </a:effectLst>
                <a:highlight>
                  <a:srgbClr val="A7A8AA"/>
                </a:highlight>
              </a:rPr>
              <a:t>- </a:t>
            </a:r>
            <a:r>
              <a:rPr lang="en-US" dirty="0">
                <a:solidFill>
                  <a:srgbClr val="FFFF00"/>
                </a:solidFill>
                <a:effectLst>
                  <a:outerShdw blurRad="38100" dist="38100" dir="2700000" algn="tl">
                    <a:srgbClr val="000000">
                      <a:alpha val="43137"/>
                    </a:srgbClr>
                  </a:outerShdw>
                </a:effectLst>
                <a:highlight>
                  <a:srgbClr val="A7A8AA"/>
                </a:highlight>
              </a:rPr>
              <a:t>1050 MeV, ~Mar1965</a:t>
            </a:r>
          </a:p>
          <a:p>
            <a:pPr marL="0" indent="0">
              <a:buFont typeface="Arial" panose="020B0604020202020204" pitchFamily="34" charset="0"/>
              <a:buNone/>
            </a:pPr>
            <a:endParaRPr lang="en-US"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8992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p:bldP spid="1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57DD-F4FE-42F1-A3FD-23048BBF990A}"/>
              </a:ext>
            </a:extLst>
          </p:cNvPr>
          <p:cNvSpPr>
            <a:spLocks noGrp="1"/>
          </p:cNvSpPr>
          <p:nvPr>
            <p:ph type="title"/>
          </p:nvPr>
        </p:nvSpPr>
        <p:spPr/>
        <p:txBody>
          <a:bodyPr/>
          <a:lstStyle/>
          <a:p>
            <a:r>
              <a:rPr lang="en-US" dirty="0"/>
              <a:t>The First “Trio” of Colliders</a:t>
            </a:r>
          </a:p>
        </p:txBody>
      </p:sp>
      <p:sp>
        <p:nvSpPr>
          <p:cNvPr id="3" name="Content Placeholder 2">
            <a:extLst>
              <a:ext uri="{FF2B5EF4-FFF2-40B4-BE49-F238E27FC236}">
                <a16:creationId xmlns:a16="http://schemas.microsoft.com/office/drawing/2014/main" id="{0FF75CFD-292A-4690-AAC0-DD3AAF696C25}"/>
              </a:ext>
            </a:extLst>
          </p:cNvPr>
          <p:cNvSpPr>
            <a:spLocks noGrp="1"/>
          </p:cNvSpPr>
          <p:nvPr>
            <p:ph idx="1"/>
          </p:nvPr>
        </p:nvSpPr>
        <p:spPr>
          <a:xfrm>
            <a:off x="228600" y="935066"/>
            <a:ext cx="8672513" cy="4987867"/>
          </a:xfrm>
        </p:spPr>
        <p:txBody>
          <a:bodyPr/>
          <a:lstStyle/>
          <a:p>
            <a:pPr>
              <a:lnSpc>
                <a:spcPct val="150000"/>
              </a:lnSpc>
            </a:pPr>
            <a:r>
              <a:rPr lang="en-US" sz="3200" dirty="0">
                <a:solidFill>
                  <a:srgbClr val="051BF1"/>
                </a:solidFill>
              </a:rPr>
              <a:t>Technological challenges addressed: </a:t>
            </a:r>
          </a:p>
          <a:p>
            <a:pPr lvl="1"/>
            <a:r>
              <a:rPr lang="en-US" dirty="0">
                <a:effectLst/>
                <a:latin typeface="Times New Roman" panose="02020603050405020304" pitchFamily="18" charset="0"/>
              </a:rPr>
              <a:t>development of nano-second-fast injector kickers</a:t>
            </a:r>
          </a:p>
          <a:p>
            <a:pPr lvl="1"/>
            <a:r>
              <a:rPr lang="en-US" dirty="0">
                <a:effectLst/>
                <a:latin typeface="Times New Roman" panose="02020603050405020304" pitchFamily="18" charset="0"/>
              </a:rPr>
              <a:t>attainment of an ultrahigh vacuum of about a </a:t>
            </a:r>
            <a:r>
              <a:rPr lang="en-US" dirty="0" err="1">
                <a:effectLst/>
                <a:latin typeface="Times New Roman" panose="02020603050405020304" pitchFamily="18" charset="0"/>
              </a:rPr>
              <a:t>micropascal</a:t>
            </a:r>
            <a:r>
              <a:rPr lang="en-US" dirty="0">
                <a:effectLst/>
                <a:latin typeface="Times New Roman" panose="02020603050405020304" pitchFamily="18" charset="0"/>
              </a:rPr>
              <a:t> or better</a:t>
            </a:r>
          </a:p>
          <a:p>
            <a:pPr lvl="1"/>
            <a:r>
              <a:rPr lang="en-US" dirty="0">
                <a:effectLst/>
                <a:latin typeface="Times New Roman" panose="02020603050405020304" pitchFamily="18" charset="0"/>
              </a:rPr>
              <a:t>reliable luminosity monitoring and other beam diagnostics</a:t>
            </a:r>
          </a:p>
          <a:p>
            <a:pPr>
              <a:lnSpc>
                <a:spcPct val="150000"/>
              </a:lnSpc>
            </a:pPr>
            <a:r>
              <a:rPr lang="en-US" sz="3200" dirty="0">
                <a:solidFill>
                  <a:srgbClr val="051BF1"/>
                </a:solidFill>
              </a:rPr>
              <a:t>Beam physics advances: </a:t>
            </a:r>
          </a:p>
          <a:p>
            <a:pPr lvl="1"/>
            <a:r>
              <a:rPr lang="en-US" dirty="0" err="1">
                <a:effectLst/>
                <a:latin typeface="Times New Roman" panose="02020603050405020304" pitchFamily="18" charset="0"/>
              </a:rPr>
              <a:t>Touschek</a:t>
            </a:r>
            <a:r>
              <a:rPr lang="en-US" dirty="0">
                <a:effectLst/>
                <a:latin typeface="Times New Roman" panose="02020603050405020304" pitchFamily="18" charset="0"/>
              </a:rPr>
              <a:t> effect (low energy beam losses due to particle scattering inside beam leading to </a:t>
            </a:r>
            <a:r>
              <a:rPr lang="en-US" dirty="0" err="1">
                <a:effectLst/>
                <a:latin typeface="Times New Roman" panose="02020603050405020304" pitchFamily="18" charset="0"/>
              </a:rPr>
              <a:t>e+e</a:t>
            </a:r>
            <a:r>
              <a:rPr lang="en-US" dirty="0">
                <a:effectLst/>
                <a:latin typeface="Times New Roman" panose="02020603050405020304" pitchFamily="18" charset="0"/>
              </a:rPr>
              <a:t>- </a:t>
            </a:r>
            <a:r>
              <a:rPr lang="en-US" dirty="0" err="1">
                <a:effectLst/>
                <a:latin typeface="Times New Roman" panose="02020603050405020304" pitchFamily="18" charset="0"/>
              </a:rPr>
              <a:t>gettinbg</a:t>
            </a:r>
            <a:r>
              <a:rPr lang="en-US" dirty="0">
                <a:effectLst/>
                <a:latin typeface="Times New Roman" panose="02020603050405020304" pitchFamily="18" charset="0"/>
              </a:rPr>
              <a:t> out of RF buckets)</a:t>
            </a:r>
          </a:p>
          <a:p>
            <a:pPr lvl="1"/>
            <a:r>
              <a:rPr lang="en-US" dirty="0">
                <a:effectLst/>
                <a:latin typeface="Times New Roman" panose="02020603050405020304" pitchFamily="18" charset="0"/>
              </a:rPr>
              <a:t>luminosity degradation due to beam-beam effects at </a:t>
            </a:r>
            <a:r>
              <a:rPr lang="el-GR" i="1" dirty="0">
                <a:effectLst/>
                <a:latin typeface="Arial" panose="020B0604020202020204" pitchFamily="34" charset="0"/>
              </a:rPr>
              <a:t>ξ</a:t>
            </a:r>
            <a:r>
              <a:rPr lang="en-US" i="1" baseline="-25000" dirty="0" err="1">
                <a:effectLst/>
                <a:latin typeface="Arial" panose="020B0604020202020204" pitchFamily="34" charset="0"/>
              </a:rPr>
              <a:t>x;y</a:t>
            </a:r>
            <a:r>
              <a:rPr lang="en-US" i="1" baseline="-25000" dirty="0">
                <a:effectLst/>
                <a:latin typeface="Arial" panose="020B0604020202020204" pitchFamily="34" charset="0"/>
              </a:rPr>
              <a:t> </a:t>
            </a:r>
            <a:r>
              <a:rPr lang="en-US" dirty="0">
                <a:effectLst/>
                <a:latin typeface="Arial" panose="020B0604020202020204" pitchFamily="34" charset="0"/>
              </a:rPr>
              <a:t>∼ 0</a:t>
            </a:r>
            <a:r>
              <a:rPr lang="en-US" dirty="0">
                <a:effectLst/>
                <a:latin typeface="Times New Roman" panose="02020603050405020304" pitchFamily="18" charset="0"/>
              </a:rPr>
              <a:t>.</a:t>
            </a:r>
            <a:r>
              <a:rPr lang="en-US" dirty="0">
                <a:effectLst/>
                <a:latin typeface="Arial" panose="020B0604020202020204" pitchFamily="34" charset="0"/>
              </a:rPr>
              <a:t>02–0</a:t>
            </a:r>
            <a:r>
              <a:rPr lang="en-US" dirty="0">
                <a:effectLst/>
                <a:latin typeface="Times New Roman" panose="02020603050405020304" pitchFamily="18" charset="0"/>
              </a:rPr>
              <a:t>.</a:t>
            </a:r>
            <a:r>
              <a:rPr lang="en-US" dirty="0">
                <a:effectLst/>
                <a:latin typeface="Arial" panose="020B0604020202020204" pitchFamily="34" charset="0"/>
              </a:rPr>
              <a:t>04</a:t>
            </a:r>
            <a:endParaRPr lang="en-US" dirty="0">
              <a:latin typeface="Times New Roman" panose="02020603050405020304" pitchFamily="18" charset="0"/>
            </a:endParaRPr>
          </a:p>
          <a:p>
            <a:pPr lvl="1"/>
            <a:r>
              <a:rPr lang="en-US" dirty="0">
                <a:effectLst/>
                <a:latin typeface="Times New Roman" panose="02020603050405020304" pitchFamily="18" charset="0"/>
              </a:rPr>
              <a:t>complex beam dynamics at non-linear high-order resonances </a:t>
            </a:r>
          </a:p>
          <a:p>
            <a:pPr lvl="1"/>
            <a:r>
              <a:rPr lang="en-US" dirty="0">
                <a:effectLst/>
                <a:latin typeface="Times New Roman" panose="02020603050405020304" pitchFamily="18" charset="0"/>
              </a:rPr>
              <a:t>coherent instabilities due to resistive vacuum pipe walls</a:t>
            </a:r>
            <a:endParaRPr lang="en-US" dirty="0"/>
          </a:p>
        </p:txBody>
      </p:sp>
      <p:sp>
        <p:nvSpPr>
          <p:cNvPr id="4" name="Footer Placeholder 3">
            <a:extLst>
              <a:ext uri="{FF2B5EF4-FFF2-40B4-BE49-F238E27FC236}">
                <a16:creationId xmlns:a16="http://schemas.microsoft.com/office/drawing/2014/main" id="{F9DC7CC3-7BFE-402B-AB89-CB32AEA8D449}"/>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7A80DD7D-6AEF-4A32-B634-46C024D8E939}"/>
              </a:ext>
            </a:extLst>
          </p:cNvPr>
          <p:cNvSpPr>
            <a:spLocks noGrp="1"/>
          </p:cNvSpPr>
          <p:nvPr>
            <p:ph type="sldNum" sz="quarter" idx="12"/>
          </p:nvPr>
        </p:nvSpPr>
        <p:spPr/>
        <p:txBody>
          <a:bodyPr/>
          <a:lstStyle/>
          <a:p>
            <a:fld id="{52E9C158-AEF1-41A2-A6CE-6F0BAB305EFD}" type="slidenum">
              <a:rPr lang="en-US" altLang="en-US" smtClean="0"/>
              <a:pPr/>
              <a:t>86</a:t>
            </a:fld>
            <a:endParaRPr lang="en-US" altLang="en-US"/>
          </a:p>
        </p:txBody>
      </p:sp>
    </p:spTree>
    <p:extLst>
      <p:ext uri="{BB962C8B-B14F-4D97-AF65-F5344CB8AC3E}">
        <p14:creationId xmlns:p14="http://schemas.microsoft.com/office/powerpoint/2010/main" val="4251414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57DD-F4FE-42F1-A3FD-23048BBF990A}"/>
              </a:ext>
            </a:extLst>
          </p:cNvPr>
          <p:cNvSpPr>
            <a:spLocks noGrp="1"/>
          </p:cNvSpPr>
          <p:nvPr>
            <p:ph type="title"/>
          </p:nvPr>
        </p:nvSpPr>
        <p:spPr/>
        <p:txBody>
          <a:bodyPr/>
          <a:lstStyle/>
          <a:p>
            <a:r>
              <a:rPr lang="en-US" dirty="0"/>
              <a:t>1970s-80s “small” </a:t>
            </a:r>
            <a:r>
              <a:rPr lang="en-US" dirty="0" err="1"/>
              <a:t>e+e</a:t>
            </a:r>
            <a:r>
              <a:rPr lang="en-US" dirty="0"/>
              <a:t>-  (</a:t>
            </a:r>
            <a:r>
              <a:rPr lang="en-US" i="1" dirty="0"/>
              <a:t>C</a:t>
            </a:r>
            <a:r>
              <a:rPr lang="en-US" dirty="0"/>
              <a:t>=20…200 m)</a:t>
            </a:r>
          </a:p>
        </p:txBody>
      </p:sp>
      <p:sp>
        <p:nvSpPr>
          <p:cNvPr id="4" name="Footer Placeholder 3">
            <a:extLst>
              <a:ext uri="{FF2B5EF4-FFF2-40B4-BE49-F238E27FC236}">
                <a16:creationId xmlns:a16="http://schemas.microsoft.com/office/drawing/2014/main" id="{F9DC7CC3-7BFE-402B-AB89-CB32AEA8D449}"/>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7A80DD7D-6AEF-4A32-B634-46C024D8E939}"/>
              </a:ext>
            </a:extLst>
          </p:cNvPr>
          <p:cNvSpPr>
            <a:spLocks noGrp="1"/>
          </p:cNvSpPr>
          <p:nvPr>
            <p:ph type="sldNum" sz="quarter" idx="12"/>
          </p:nvPr>
        </p:nvSpPr>
        <p:spPr/>
        <p:txBody>
          <a:bodyPr/>
          <a:lstStyle/>
          <a:p>
            <a:fld id="{52E9C158-AEF1-41A2-A6CE-6F0BAB305EFD}" type="slidenum">
              <a:rPr lang="en-US" altLang="en-US" smtClean="0"/>
              <a:pPr/>
              <a:t>87</a:t>
            </a:fld>
            <a:endParaRPr lang="en-US" altLang="en-US"/>
          </a:p>
        </p:txBody>
      </p:sp>
      <p:pic>
        <p:nvPicPr>
          <p:cNvPr id="9" name="Picture 8" descr="A picture containing boat, outdoor&#10;&#10;Description automatically generated">
            <a:extLst>
              <a:ext uri="{FF2B5EF4-FFF2-40B4-BE49-F238E27FC236}">
                <a16:creationId xmlns:a16="http://schemas.microsoft.com/office/drawing/2014/main" id="{BDDD2516-CCBE-45FB-BB42-41D8076A470B}"/>
              </a:ext>
            </a:extLst>
          </p:cNvPr>
          <p:cNvPicPr>
            <a:picLocks noChangeAspect="1"/>
          </p:cNvPicPr>
          <p:nvPr/>
        </p:nvPicPr>
        <p:blipFill>
          <a:blip r:embed="rId2"/>
          <a:stretch>
            <a:fillRect/>
          </a:stretch>
        </p:blipFill>
        <p:spPr>
          <a:xfrm>
            <a:off x="4676686" y="949737"/>
            <a:ext cx="4467314" cy="3009232"/>
          </a:xfrm>
          <a:prstGeom prst="rect">
            <a:avLst/>
          </a:prstGeom>
        </p:spPr>
      </p:pic>
      <p:pic>
        <p:nvPicPr>
          <p:cNvPr id="11" name="Picture 10" descr="Diagram&#10;&#10;Description automatically generated">
            <a:extLst>
              <a:ext uri="{FF2B5EF4-FFF2-40B4-BE49-F238E27FC236}">
                <a16:creationId xmlns:a16="http://schemas.microsoft.com/office/drawing/2014/main" id="{F4BEFF48-9632-4256-8339-65B8C1AE5491}"/>
              </a:ext>
            </a:extLst>
          </p:cNvPr>
          <p:cNvPicPr>
            <a:picLocks noChangeAspect="1"/>
          </p:cNvPicPr>
          <p:nvPr/>
        </p:nvPicPr>
        <p:blipFill>
          <a:blip r:embed="rId3"/>
          <a:stretch>
            <a:fillRect/>
          </a:stretch>
        </p:blipFill>
        <p:spPr>
          <a:xfrm>
            <a:off x="161861" y="3651420"/>
            <a:ext cx="4275438" cy="3206579"/>
          </a:xfrm>
          <a:prstGeom prst="rect">
            <a:avLst/>
          </a:prstGeom>
        </p:spPr>
      </p:pic>
      <p:pic>
        <p:nvPicPr>
          <p:cNvPr id="30722" name="Picture 2" descr="ADONE">
            <a:extLst>
              <a:ext uri="{FF2B5EF4-FFF2-40B4-BE49-F238E27FC236}">
                <a16:creationId xmlns:a16="http://schemas.microsoft.com/office/drawing/2014/main" id="{254204D6-80B1-4335-8BA2-9B43DC01131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0201" y="879645"/>
            <a:ext cx="4644935" cy="30909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marketplace&#10;&#10;Description automatically generated">
            <a:extLst>
              <a:ext uri="{FF2B5EF4-FFF2-40B4-BE49-F238E27FC236}">
                <a16:creationId xmlns:a16="http://schemas.microsoft.com/office/drawing/2014/main" id="{8659B056-1C44-4794-8469-D5AA145D0C56}"/>
              </a:ext>
            </a:extLst>
          </p:cNvPr>
          <p:cNvPicPr>
            <a:picLocks noChangeAspect="1"/>
          </p:cNvPicPr>
          <p:nvPr/>
        </p:nvPicPr>
        <p:blipFill>
          <a:blip r:embed="rId5"/>
          <a:stretch>
            <a:fillRect/>
          </a:stretch>
        </p:blipFill>
        <p:spPr>
          <a:xfrm>
            <a:off x="4437299" y="3958969"/>
            <a:ext cx="4825495" cy="2485421"/>
          </a:xfrm>
          <a:prstGeom prst="rect">
            <a:avLst/>
          </a:prstGeom>
        </p:spPr>
      </p:pic>
      <p:sp>
        <p:nvSpPr>
          <p:cNvPr id="14" name="TextBox 13">
            <a:extLst>
              <a:ext uri="{FF2B5EF4-FFF2-40B4-BE49-F238E27FC236}">
                <a16:creationId xmlns:a16="http://schemas.microsoft.com/office/drawing/2014/main" id="{C3AE463F-08EA-4A8D-A8DB-889F7F5D0439}"/>
              </a:ext>
            </a:extLst>
          </p:cNvPr>
          <p:cNvSpPr txBox="1"/>
          <p:nvPr/>
        </p:nvSpPr>
        <p:spPr>
          <a:xfrm>
            <a:off x="110201" y="946835"/>
            <a:ext cx="3178562" cy="461665"/>
          </a:xfrm>
          <a:prstGeom prst="rect">
            <a:avLst/>
          </a:prstGeom>
          <a:noFill/>
        </p:spPr>
        <p:txBody>
          <a:bodyPr wrap="none" rtlCol="0">
            <a:spAutoFit/>
          </a:bodyPr>
          <a:lstStyle/>
          <a:p>
            <a:r>
              <a:rPr lang="en-US" dirty="0">
                <a:highlight>
                  <a:srgbClr val="FFFF00"/>
                </a:highlight>
              </a:rPr>
              <a:t>ADONE (INFN, Frascati)</a:t>
            </a:r>
          </a:p>
        </p:txBody>
      </p:sp>
      <p:sp>
        <p:nvSpPr>
          <p:cNvPr id="18" name="TextBox 17">
            <a:extLst>
              <a:ext uri="{FF2B5EF4-FFF2-40B4-BE49-F238E27FC236}">
                <a16:creationId xmlns:a16="http://schemas.microsoft.com/office/drawing/2014/main" id="{17CD063D-F79A-4B9E-A486-EDC09F2B0665}"/>
              </a:ext>
            </a:extLst>
          </p:cNvPr>
          <p:cNvSpPr txBox="1"/>
          <p:nvPr/>
        </p:nvSpPr>
        <p:spPr>
          <a:xfrm>
            <a:off x="4755136" y="949737"/>
            <a:ext cx="3048463" cy="461665"/>
          </a:xfrm>
          <a:prstGeom prst="rect">
            <a:avLst/>
          </a:prstGeom>
          <a:noFill/>
        </p:spPr>
        <p:txBody>
          <a:bodyPr wrap="none" rtlCol="0">
            <a:spAutoFit/>
          </a:bodyPr>
          <a:lstStyle/>
          <a:p>
            <a:r>
              <a:rPr lang="en-US" dirty="0">
                <a:highlight>
                  <a:srgbClr val="FFFF00"/>
                </a:highlight>
              </a:rPr>
              <a:t>SPEAR (SLAC, Stanford)</a:t>
            </a:r>
          </a:p>
        </p:txBody>
      </p:sp>
      <p:sp>
        <p:nvSpPr>
          <p:cNvPr id="19" name="TextBox 18">
            <a:extLst>
              <a:ext uri="{FF2B5EF4-FFF2-40B4-BE49-F238E27FC236}">
                <a16:creationId xmlns:a16="http://schemas.microsoft.com/office/drawing/2014/main" id="{389D5575-8DDF-4F4A-B2BC-3F52E4DD3B07}"/>
              </a:ext>
            </a:extLst>
          </p:cNvPr>
          <p:cNvSpPr txBox="1"/>
          <p:nvPr/>
        </p:nvSpPr>
        <p:spPr>
          <a:xfrm>
            <a:off x="5550087" y="6294735"/>
            <a:ext cx="3106876" cy="461665"/>
          </a:xfrm>
          <a:prstGeom prst="rect">
            <a:avLst/>
          </a:prstGeom>
          <a:noFill/>
        </p:spPr>
        <p:txBody>
          <a:bodyPr wrap="none" rtlCol="0">
            <a:spAutoFit/>
          </a:bodyPr>
          <a:lstStyle/>
          <a:p>
            <a:r>
              <a:rPr lang="en-US" dirty="0">
                <a:highlight>
                  <a:srgbClr val="FFFF00"/>
                </a:highlight>
              </a:rPr>
              <a:t>DORIS (DESY, Hamburg)</a:t>
            </a:r>
          </a:p>
        </p:txBody>
      </p:sp>
      <p:sp>
        <p:nvSpPr>
          <p:cNvPr id="20" name="TextBox 19">
            <a:extLst>
              <a:ext uri="{FF2B5EF4-FFF2-40B4-BE49-F238E27FC236}">
                <a16:creationId xmlns:a16="http://schemas.microsoft.com/office/drawing/2014/main" id="{7C17AACD-F0F8-4A7A-AC8C-DCF65EA25355}"/>
              </a:ext>
            </a:extLst>
          </p:cNvPr>
          <p:cNvSpPr txBox="1"/>
          <p:nvPr/>
        </p:nvSpPr>
        <p:spPr>
          <a:xfrm>
            <a:off x="1193650" y="6396334"/>
            <a:ext cx="3317383" cy="461665"/>
          </a:xfrm>
          <a:prstGeom prst="rect">
            <a:avLst/>
          </a:prstGeom>
          <a:noFill/>
        </p:spPr>
        <p:txBody>
          <a:bodyPr wrap="none" rtlCol="0">
            <a:spAutoFit/>
          </a:bodyPr>
          <a:lstStyle/>
          <a:p>
            <a:r>
              <a:rPr lang="en-US" dirty="0">
                <a:highlight>
                  <a:srgbClr val="FFFF00"/>
                </a:highlight>
              </a:rPr>
              <a:t>VEPP-2 (INP, Novosibirsk)</a:t>
            </a:r>
          </a:p>
        </p:txBody>
      </p:sp>
    </p:spTree>
    <p:extLst>
      <p:ext uri="{BB962C8B-B14F-4D97-AF65-F5344CB8AC3E}">
        <p14:creationId xmlns:p14="http://schemas.microsoft.com/office/powerpoint/2010/main" val="5283658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57DD-F4FE-42F1-A3FD-23048BBF990A}"/>
              </a:ext>
            </a:extLst>
          </p:cNvPr>
          <p:cNvSpPr>
            <a:spLocks noGrp="1"/>
          </p:cNvSpPr>
          <p:nvPr>
            <p:ph type="title"/>
          </p:nvPr>
        </p:nvSpPr>
        <p:spPr/>
        <p:txBody>
          <a:bodyPr/>
          <a:lstStyle/>
          <a:p>
            <a:r>
              <a:rPr lang="en-US" dirty="0"/>
              <a:t>1970s-80s “small” </a:t>
            </a:r>
            <a:r>
              <a:rPr lang="en-US" dirty="0" err="1"/>
              <a:t>e+e</a:t>
            </a:r>
            <a:r>
              <a:rPr lang="en-US" dirty="0"/>
              <a:t>-</a:t>
            </a:r>
          </a:p>
        </p:txBody>
      </p:sp>
      <p:sp>
        <p:nvSpPr>
          <p:cNvPr id="3" name="Content Placeholder 2">
            <a:extLst>
              <a:ext uri="{FF2B5EF4-FFF2-40B4-BE49-F238E27FC236}">
                <a16:creationId xmlns:a16="http://schemas.microsoft.com/office/drawing/2014/main" id="{0FF75CFD-292A-4690-AAC0-DD3AAF696C25}"/>
              </a:ext>
            </a:extLst>
          </p:cNvPr>
          <p:cNvSpPr>
            <a:spLocks noGrp="1"/>
          </p:cNvSpPr>
          <p:nvPr>
            <p:ph idx="1"/>
          </p:nvPr>
        </p:nvSpPr>
        <p:spPr>
          <a:xfrm>
            <a:off x="235743" y="681655"/>
            <a:ext cx="8672513" cy="5675921"/>
          </a:xfrm>
        </p:spPr>
        <p:txBody>
          <a:bodyPr/>
          <a:lstStyle/>
          <a:p>
            <a:pPr>
              <a:lnSpc>
                <a:spcPct val="150000"/>
              </a:lnSpc>
            </a:pPr>
            <a:r>
              <a:rPr lang="en-US" sz="3200" dirty="0">
                <a:solidFill>
                  <a:srgbClr val="051BF1"/>
                </a:solidFill>
              </a:rPr>
              <a:t>Technological challenges addressed: </a:t>
            </a:r>
          </a:p>
          <a:p>
            <a:pPr lvl="1"/>
            <a:r>
              <a:rPr lang="en-US" dirty="0">
                <a:effectLst/>
                <a:latin typeface="Times New Roman" panose="02020603050405020304" pitchFamily="18" charset="0"/>
              </a:rPr>
              <a:t>longitudinal phase feedback system developed and installed </a:t>
            </a:r>
            <a:r>
              <a:rPr lang="en-US" dirty="0">
                <a:latin typeface="Times New Roman" panose="02020603050405020304" pitchFamily="18" charset="0"/>
              </a:rPr>
              <a:t>(</a:t>
            </a:r>
            <a:r>
              <a:rPr lang="en-US" dirty="0">
                <a:effectLst/>
                <a:latin typeface="Times New Roman" panose="02020603050405020304" pitchFamily="18" charset="0"/>
              </a:rPr>
              <a:t>ADONE)</a:t>
            </a:r>
          </a:p>
          <a:p>
            <a:pPr lvl="1"/>
            <a:r>
              <a:rPr lang="en-US" dirty="0">
                <a:effectLst/>
                <a:latin typeface="Times New Roman" panose="02020603050405020304" pitchFamily="18" charset="0"/>
              </a:rPr>
              <a:t>7.5 T SC wiggler to decrease the damping time (VEPP-2M)</a:t>
            </a:r>
          </a:p>
          <a:p>
            <a:r>
              <a:rPr lang="en-US" sz="3200" dirty="0">
                <a:solidFill>
                  <a:srgbClr val="051BF1"/>
                </a:solidFill>
              </a:rPr>
              <a:t>Beam physics advances: </a:t>
            </a:r>
          </a:p>
          <a:p>
            <a:pPr lvl="1"/>
            <a:r>
              <a:rPr lang="en-US" dirty="0">
                <a:effectLst/>
                <a:latin typeface="Times New Roman" panose="02020603050405020304" pitchFamily="18" charset="0"/>
              </a:rPr>
              <a:t>Luminosity scaling in SR dominated beams                 (ADONE)</a:t>
            </a:r>
          </a:p>
          <a:p>
            <a:pPr lvl="1"/>
            <a:r>
              <a:rPr lang="en-US" dirty="0">
                <a:latin typeface="Times New Roman" panose="02020603050405020304" pitchFamily="18" charset="0"/>
              </a:rPr>
              <a:t>Sokolov-</a:t>
            </a:r>
            <a:r>
              <a:rPr lang="en-US" dirty="0" err="1">
                <a:latin typeface="Times New Roman" panose="02020603050405020304" pitchFamily="18" charset="0"/>
              </a:rPr>
              <a:t>Ternov</a:t>
            </a:r>
            <a:r>
              <a:rPr lang="en-US" dirty="0">
                <a:latin typeface="Times New Roman" panose="02020603050405020304" pitchFamily="18" charset="0"/>
              </a:rPr>
              <a:t> effect: the </a:t>
            </a:r>
            <a:r>
              <a:rPr lang="en-US" dirty="0">
                <a:effectLst/>
                <a:latin typeface="Times New Roman" panose="02020603050405020304" pitchFamily="18" charset="0"/>
              </a:rPr>
              <a:t>buildup of electron spin polarization through </a:t>
            </a:r>
            <a:r>
              <a:rPr lang="en-US" dirty="0" err="1">
                <a:effectLst/>
                <a:latin typeface="Times New Roman" panose="02020603050405020304" pitchFamily="18" charset="0"/>
              </a:rPr>
              <a:t>synchrotroton</a:t>
            </a:r>
            <a:r>
              <a:rPr lang="en-US" dirty="0">
                <a:effectLst/>
                <a:latin typeface="Times New Roman" panose="02020603050405020304" pitchFamily="18" charset="0"/>
              </a:rPr>
              <a:t> radiation (VEPP-2 and ACO)</a:t>
            </a:r>
          </a:p>
          <a:p>
            <a:pPr lvl="1"/>
            <a:r>
              <a:rPr lang="en-US" dirty="0">
                <a:effectLst/>
                <a:latin typeface="Times New Roman" panose="02020603050405020304" pitchFamily="18" charset="0"/>
              </a:rPr>
              <a:t>CEA: first time a low-beta insertion optics with a small </a:t>
            </a:r>
            <a:r>
              <a:rPr lang="en-US" dirty="0">
                <a:effectLst/>
                <a:latin typeface="Arial" panose="020B0604020202020204" pitchFamily="34" charset="0"/>
              </a:rPr>
              <a:t>β</a:t>
            </a:r>
            <a:r>
              <a:rPr lang="en-US" baseline="-25000" dirty="0">
                <a:effectLst/>
                <a:latin typeface="Arial" panose="020B0604020202020204" pitchFamily="34" charset="0"/>
              </a:rPr>
              <a:t>y</a:t>
            </a:r>
            <a:r>
              <a:rPr lang="en-US" dirty="0">
                <a:effectLst/>
                <a:latin typeface="Arial" panose="020B0604020202020204" pitchFamily="34" charset="0"/>
              </a:rPr>
              <a:t> ≈ 2</a:t>
            </a:r>
            <a:r>
              <a:rPr lang="en-US" dirty="0">
                <a:effectLst/>
                <a:latin typeface="Times New Roman" panose="02020603050405020304" pitchFamily="18" charset="0"/>
              </a:rPr>
              <a:t>.</a:t>
            </a:r>
            <a:r>
              <a:rPr lang="en-US" dirty="0">
                <a:effectLst/>
                <a:latin typeface="Arial" panose="020B0604020202020204" pitchFamily="34" charset="0"/>
              </a:rPr>
              <a:t>5 </a:t>
            </a:r>
            <a:r>
              <a:rPr lang="en-US" dirty="0">
                <a:effectLst/>
                <a:latin typeface="Times New Roman" panose="02020603050405020304" pitchFamily="18" charset="0"/>
              </a:rPr>
              <a:t>cm</a:t>
            </a:r>
          </a:p>
          <a:p>
            <a:pPr lvl="1"/>
            <a:r>
              <a:rPr lang="en-US" dirty="0">
                <a:latin typeface="Times New Roman" panose="02020603050405020304" pitchFamily="18" charset="0"/>
              </a:rPr>
              <a:t>SPEAR: </a:t>
            </a:r>
            <a:r>
              <a:rPr lang="en-US" dirty="0">
                <a:effectLst/>
                <a:latin typeface="Times New Roman" panose="02020603050405020304" pitchFamily="18" charset="0"/>
              </a:rPr>
              <a:t>Transverse horizontal and vertical head-tail instabilities</a:t>
            </a:r>
            <a:br>
              <a:rPr lang="en-US" dirty="0"/>
            </a:br>
            <a:r>
              <a:rPr lang="en-US" dirty="0">
                <a:effectLst/>
                <a:latin typeface="Times New Roman" panose="02020603050405020304" pitchFamily="18" charset="0"/>
              </a:rPr>
              <a:t>were observed and suppressed a positive chromaticity</a:t>
            </a:r>
            <a:r>
              <a:rPr lang="en-US" dirty="0">
                <a:latin typeface="Arial" panose="020B0604020202020204" pitchFamily="34" charset="0"/>
              </a:rPr>
              <a:t> Q’&gt;0</a:t>
            </a:r>
          </a:p>
          <a:p>
            <a:pPr lvl="1"/>
            <a:r>
              <a:rPr lang="en-US" dirty="0">
                <a:latin typeface="Times New Roman" panose="02020603050405020304" pitchFamily="18" charset="0"/>
              </a:rPr>
              <a:t>DCI</a:t>
            </a:r>
            <a:r>
              <a:rPr lang="en-US" dirty="0">
                <a:effectLst/>
                <a:latin typeface="Times New Roman" panose="02020603050405020304" pitchFamily="18" charset="0"/>
              </a:rPr>
              <a:t>: first </a:t>
            </a:r>
            <a:r>
              <a:rPr lang="en-US" dirty="0">
                <a:latin typeface="Times New Roman" panose="02020603050405020304" pitchFamily="18" charset="0"/>
              </a:rPr>
              <a:t>four-beam compensation attempt (limited success)</a:t>
            </a:r>
          </a:p>
          <a:p>
            <a:pPr lvl="1"/>
            <a:r>
              <a:rPr lang="en-US" dirty="0" err="1">
                <a:latin typeface="Times New Roman" panose="02020603050405020304" pitchFamily="18" charset="0"/>
              </a:rPr>
              <a:t>dE</a:t>
            </a:r>
            <a:r>
              <a:rPr lang="en-US" dirty="0">
                <a:latin typeface="Times New Roman" panose="02020603050405020304" pitchFamily="18" charset="0"/>
              </a:rPr>
              <a:t>/E~10</a:t>
            </a:r>
            <a:r>
              <a:rPr lang="en-US" baseline="30000" dirty="0">
                <a:latin typeface="Times New Roman" panose="02020603050405020304" pitchFamily="18" charset="0"/>
              </a:rPr>
              <a:t>-5</a:t>
            </a:r>
            <a:r>
              <a:rPr lang="en-US" dirty="0">
                <a:latin typeface="Times New Roman" panose="02020603050405020304" pitchFamily="18" charset="0"/>
              </a:rPr>
              <a:t> resolution via </a:t>
            </a:r>
            <a:r>
              <a:rPr lang="en-US" dirty="0">
                <a:effectLst/>
                <a:latin typeface="Times New Roman" panose="02020603050405020304" pitchFamily="18" charset="0"/>
              </a:rPr>
              <a:t>resonant depolarization method (VEPP-2M)</a:t>
            </a:r>
          </a:p>
          <a:p>
            <a:pPr lvl="1"/>
            <a:r>
              <a:rPr lang="en-US" dirty="0" err="1">
                <a:effectLst/>
                <a:latin typeface="Times New Roman" panose="02020603050405020304" pitchFamily="18" charset="0"/>
              </a:rPr>
              <a:t>Multibunch</a:t>
            </a:r>
            <a:r>
              <a:rPr lang="en-US" dirty="0">
                <a:effectLst/>
                <a:latin typeface="Times New Roman" panose="02020603050405020304" pitchFamily="18" charset="0"/>
              </a:rPr>
              <a:t>, e.g. 480 bunches in each ring in DORIS</a:t>
            </a:r>
            <a:br>
              <a:rPr lang="en-US" dirty="0"/>
            </a:br>
            <a:endParaRPr lang="en-US" dirty="0"/>
          </a:p>
        </p:txBody>
      </p:sp>
      <p:sp>
        <p:nvSpPr>
          <p:cNvPr id="4" name="Footer Placeholder 3">
            <a:extLst>
              <a:ext uri="{FF2B5EF4-FFF2-40B4-BE49-F238E27FC236}">
                <a16:creationId xmlns:a16="http://schemas.microsoft.com/office/drawing/2014/main" id="{F9DC7CC3-7BFE-402B-AB89-CB32AEA8D449}"/>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7A80DD7D-6AEF-4A32-B634-46C024D8E939}"/>
              </a:ext>
            </a:extLst>
          </p:cNvPr>
          <p:cNvSpPr>
            <a:spLocks noGrp="1"/>
          </p:cNvSpPr>
          <p:nvPr>
            <p:ph type="sldNum" sz="quarter" idx="12"/>
          </p:nvPr>
        </p:nvSpPr>
        <p:spPr/>
        <p:txBody>
          <a:bodyPr/>
          <a:lstStyle/>
          <a:p>
            <a:fld id="{52E9C158-AEF1-41A2-A6CE-6F0BAB305EFD}" type="slidenum">
              <a:rPr lang="en-US" altLang="en-US" smtClean="0"/>
              <a:pPr/>
              <a:t>88</a:t>
            </a:fld>
            <a:endParaRPr lang="en-US" altLang="en-US"/>
          </a:p>
        </p:txBody>
      </p:sp>
      <p:pic>
        <p:nvPicPr>
          <p:cNvPr id="7" name="Picture 6">
            <a:extLst>
              <a:ext uri="{FF2B5EF4-FFF2-40B4-BE49-F238E27FC236}">
                <a16:creationId xmlns:a16="http://schemas.microsoft.com/office/drawing/2014/main" id="{B1395FB8-6B18-4E7E-BAEE-C4CAD341E1E9}"/>
              </a:ext>
            </a:extLst>
          </p:cNvPr>
          <p:cNvPicPr>
            <a:picLocks noChangeAspect="1"/>
          </p:cNvPicPr>
          <p:nvPr/>
        </p:nvPicPr>
        <p:blipFill>
          <a:blip r:embed="rId2"/>
          <a:stretch>
            <a:fillRect/>
          </a:stretch>
        </p:blipFill>
        <p:spPr>
          <a:xfrm>
            <a:off x="6009503" y="2820429"/>
            <a:ext cx="914400" cy="419100"/>
          </a:xfrm>
          <a:prstGeom prst="rect">
            <a:avLst/>
          </a:prstGeom>
        </p:spPr>
      </p:pic>
    </p:spTree>
    <p:extLst>
      <p:ext uri="{BB962C8B-B14F-4D97-AF65-F5344CB8AC3E}">
        <p14:creationId xmlns:p14="http://schemas.microsoft.com/office/powerpoint/2010/main" val="13664893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57DD-F4FE-42F1-A3FD-23048BBF990A}"/>
              </a:ext>
            </a:extLst>
          </p:cNvPr>
          <p:cNvSpPr>
            <a:spLocks noGrp="1"/>
          </p:cNvSpPr>
          <p:nvPr>
            <p:ph type="title"/>
          </p:nvPr>
        </p:nvSpPr>
        <p:spPr/>
        <p:txBody>
          <a:bodyPr/>
          <a:lstStyle/>
          <a:p>
            <a:r>
              <a:rPr lang="en-US" dirty="0"/>
              <a:t>1980s-90s “large” </a:t>
            </a:r>
            <a:r>
              <a:rPr lang="en-US" dirty="0" err="1"/>
              <a:t>e+e</a:t>
            </a:r>
            <a:r>
              <a:rPr lang="en-US" dirty="0"/>
              <a:t>- (</a:t>
            </a:r>
            <a:r>
              <a:rPr lang="en-US" i="1" dirty="0"/>
              <a:t>C</a:t>
            </a:r>
            <a:r>
              <a:rPr lang="en-US" dirty="0"/>
              <a:t>=2…27 km)</a:t>
            </a:r>
          </a:p>
        </p:txBody>
      </p:sp>
      <p:sp>
        <p:nvSpPr>
          <p:cNvPr id="4" name="Footer Placeholder 3">
            <a:extLst>
              <a:ext uri="{FF2B5EF4-FFF2-40B4-BE49-F238E27FC236}">
                <a16:creationId xmlns:a16="http://schemas.microsoft.com/office/drawing/2014/main" id="{F9DC7CC3-7BFE-402B-AB89-CB32AEA8D449}"/>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7A80DD7D-6AEF-4A32-B634-46C024D8E939}"/>
              </a:ext>
            </a:extLst>
          </p:cNvPr>
          <p:cNvSpPr>
            <a:spLocks noGrp="1"/>
          </p:cNvSpPr>
          <p:nvPr>
            <p:ph type="sldNum" sz="quarter" idx="12"/>
          </p:nvPr>
        </p:nvSpPr>
        <p:spPr/>
        <p:txBody>
          <a:bodyPr/>
          <a:lstStyle/>
          <a:p>
            <a:fld id="{52E9C158-AEF1-41A2-A6CE-6F0BAB305EFD}" type="slidenum">
              <a:rPr lang="en-US" altLang="en-US" smtClean="0"/>
              <a:pPr/>
              <a:t>89</a:t>
            </a:fld>
            <a:endParaRPr lang="en-US" altLang="en-US"/>
          </a:p>
        </p:txBody>
      </p:sp>
      <p:pic>
        <p:nvPicPr>
          <p:cNvPr id="8" name="Picture 7" descr="A picture containing roller coaster, ride&#10;&#10;Description automatically generated">
            <a:extLst>
              <a:ext uri="{FF2B5EF4-FFF2-40B4-BE49-F238E27FC236}">
                <a16:creationId xmlns:a16="http://schemas.microsoft.com/office/drawing/2014/main" id="{1734D0F5-2993-40C1-BF8D-7EA827FC8540}"/>
              </a:ext>
            </a:extLst>
          </p:cNvPr>
          <p:cNvPicPr>
            <a:picLocks noChangeAspect="1"/>
          </p:cNvPicPr>
          <p:nvPr/>
        </p:nvPicPr>
        <p:blipFill>
          <a:blip r:embed="rId2"/>
          <a:stretch>
            <a:fillRect/>
          </a:stretch>
        </p:blipFill>
        <p:spPr>
          <a:xfrm>
            <a:off x="117472" y="911507"/>
            <a:ext cx="4136861" cy="2696430"/>
          </a:xfrm>
          <a:prstGeom prst="rect">
            <a:avLst/>
          </a:prstGeom>
        </p:spPr>
      </p:pic>
      <p:pic>
        <p:nvPicPr>
          <p:cNvPr id="12" name="Picture 11" descr="Map&#10;&#10;Description automatically generated">
            <a:extLst>
              <a:ext uri="{FF2B5EF4-FFF2-40B4-BE49-F238E27FC236}">
                <a16:creationId xmlns:a16="http://schemas.microsoft.com/office/drawing/2014/main" id="{E55F8917-85F6-4D36-9B47-CFAAD7931FA6}"/>
              </a:ext>
            </a:extLst>
          </p:cNvPr>
          <p:cNvPicPr>
            <a:picLocks noChangeAspect="1"/>
          </p:cNvPicPr>
          <p:nvPr/>
        </p:nvPicPr>
        <p:blipFill>
          <a:blip r:embed="rId3"/>
          <a:stretch>
            <a:fillRect/>
          </a:stretch>
        </p:blipFill>
        <p:spPr>
          <a:xfrm rot="16200000">
            <a:off x="700466" y="3220557"/>
            <a:ext cx="2940410" cy="4131276"/>
          </a:xfrm>
          <a:prstGeom prst="rect">
            <a:avLst/>
          </a:prstGeom>
        </p:spPr>
      </p:pic>
      <p:pic>
        <p:nvPicPr>
          <p:cNvPr id="16" name="Picture 15" descr="A picture containing text, reptile, outdoor, turtle&#10;&#10;Description automatically generated">
            <a:extLst>
              <a:ext uri="{FF2B5EF4-FFF2-40B4-BE49-F238E27FC236}">
                <a16:creationId xmlns:a16="http://schemas.microsoft.com/office/drawing/2014/main" id="{9AC71082-03A4-44B0-AF39-9AF910A18002}"/>
              </a:ext>
            </a:extLst>
          </p:cNvPr>
          <p:cNvPicPr>
            <a:picLocks noChangeAspect="1"/>
          </p:cNvPicPr>
          <p:nvPr/>
        </p:nvPicPr>
        <p:blipFill>
          <a:blip r:embed="rId4"/>
          <a:stretch>
            <a:fillRect/>
          </a:stretch>
        </p:blipFill>
        <p:spPr>
          <a:xfrm>
            <a:off x="4320047" y="3742512"/>
            <a:ext cx="4595353" cy="3087363"/>
          </a:xfrm>
          <a:prstGeom prst="rect">
            <a:avLst/>
          </a:prstGeom>
        </p:spPr>
      </p:pic>
      <p:pic>
        <p:nvPicPr>
          <p:cNvPr id="21" name="Picture 20" descr="Diagram&#10;&#10;Description automatically generated">
            <a:extLst>
              <a:ext uri="{FF2B5EF4-FFF2-40B4-BE49-F238E27FC236}">
                <a16:creationId xmlns:a16="http://schemas.microsoft.com/office/drawing/2014/main" id="{D63AFFF4-6329-41B8-94AE-9F4B8E43F501}"/>
              </a:ext>
            </a:extLst>
          </p:cNvPr>
          <p:cNvPicPr>
            <a:picLocks noChangeAspect="1"/>
          </p:cNvPicPr>
          <p:nvPr/>
        </p:nvPicPr>
        <p:blipFill>
          <a:blip r:embed="rId5"/>
          <a:stretch>
            <a:fillRect/>
          </a:stretch>
        </p:blipFill>
        <p:spPr>
          <a:xfrm>
            <a:off x="4365461" y="911507"/>
            <a:ext cx="4595353" cy="2827219"/>
          </a:xfrm>
          <a:prstGeom prst="rect">
            <a:avLst/>
          </a:prstGeom>
        </p:spPr>
      </p:pic>
      <p:sp>
        <p:nvSpPr>
          <p:cNvPr id="14" name="TextBox 13">
            <a:extLst>
              <a:ext uri="{FF2B5EF4-FFF2-40B4-BE49-F238E27FC236}">
                <a16:creationId xmlns:a16="http://schemas.microsoft.com/office/drawing/2014/main" id="{C3AE463F-08EA-4A8D-A8DB-889F7F5D0439}"/>
              </a:ext>
            </a:extLst>
          </p:cNvPr>
          <p:cNvSpPr txBox="1"/>
          <p:nvPr/>
        </p:nvSpPr>
        <p:spPr>
          <a:xfrm>
            <a:off x="117472" y="954979"/>
            <a:ext cx="3134128" cy="461665"/>
          </a:xfrm>
          <a:prstGeom prst="rect">
            <a:avLst/>
          </a:prstGeom>
          <a:noFill/>
        </p:spPr>
        <p:txBody>
          <a:bodyPr wrap="none" rtlCol="0">
            <a:spAutoFit/>
          </a:bodyPr>
          <a:lstStyle/>
          <a:p>
            <a:r>
              <a:rPr lang="en-US" dirty="0">
                <a:highlight>
                  <a:srgbClr val="FFFF00"/>
                </a:highlight>
              </a:rPr>
              <a:t>PETRA (DESY, Hamburg)</a:t>
            </a:r>
          </a:p>
        </p:txBody>
      </p:sp>
      <p:sp>
        <p:nvSpPr>
          <p:cNvPr id="18" name="TextBox 17">
            <a:extLst>
              <a:ext uri="{FF2B5EF4-FFF2-40B4-BE49-F238E27FC236}">
                <a16:creationId xmlns:a16="http://schemas.microsoft.com/office/drawing/2014/main" id="{17CD063D-F79A-4B9E-A486-EDC09F2B0665}"/>
              </a:ext>
            </a:extLst>
          </p:cNvPr>
          <p:cNvSpPr txBox="1"/>
          <p:nvPr/>
        </p:nvSpPr>
        <p:spPr>
          <a:xfrm>
            <a:off x="4365461" y="949737"/>
            <a:ext cx="2687787" cy="461665"/>
          </a:xfrm>
          <a:prstGeom prst="rect">
            <a:avLst/>
          </a:prstGeom>
          <a:noFill/>
        </p:spPr>
        <p:txBody>
          <a:bodyPr wrap="none" rtlCol="0">
            <a:spAutoFit/>
          </a:bodyPr>
          <a:lstStyle/>
          <a:p>
            <a:r>
              <a:rPr lang="en-US" dirty="0">
                <a:highlight>
                  <a:srgbClr val="FFFF00"/>
                </a:highlight>
              </a:rPr>
              <a:t>SLC (SLAC, Stanford)</a:t>
            </a:r>
          </a:p>
        </p:txBody>
      </p:sp>
      <p:sp>
        <p:nvSpPr>
          <p:cNvPr id="19" name="TextBox 18">
            <a:extLst>
              <a:ext uri="{FF2B5EF4-FFF2-40B4-BE49-F238E27FC236}">
                <a16:creationId xmlns:a16="http://schemas.microsoft.com/office/drawing/2014/main" id="{389D5575-8DDF-4F4A-B2BC-3F52E4DD3B07}"/>
              </a:ext>
            </a:extLst>
          </p:cNvPr>
          <p:cNvSpPr txBox="1"/>
          <p:nvPr/>
        </p:nvSpPr>
        <p:spPr>
          <a:xfrm>
            <a:off x="4478684" y="6260228"/>
            <a:ext cx="1558440" cy="461665"/>
          </a:xfrm>
          <a:prstGeom prst="rect">
            <a:avLst/>
          </a:prstGeom>
          <a:noFill/>
        </p:spPr>
        <p:txBody>
          <a:bodyPr wrap="none" rtlCol="0">
            <a:spAutoFit/>
          </a:bodyPr>
          <a:lstStyle/>
          <a:p>
            <a:r>
              <a:rPr lang="en-US" dirty="0">
                <a:highlight>
                  <a:srgbClr val="FFFF00"/>
                </a:highlight>
              </a:rPr>
              <a:t>LEP (CERN)</a:t>
            </a:r>
          </a:p>
        </p:txBody>
      </p:sp>
      <p:sp>
        <p:nvSpPr>
          <p:cNvPr id="20" name="TextBox 19">
            <a:extLst>
              <a:ext uri="{FF2B5EF4-FFF2-40B4-BE49-F238E27FC236}">
                <a16:creationId xmlns:a16="http://schemas.microsoft.com/office/drawing/2014/main" id="{7C17AACD-F0F8-4A7A-AC8C-DCF65EA25355}"/>
              </a:ext>
            </a:extLst>
          </p:cNvPr>
          <p:cNvSpPr txBox="1"/>
          <p:nvPr/>
        </p:nvSpPr>
        <p:spPr>
          <a:xfrm>
            <a:off x="1493449" y="6299837"/>
            <a:ext cx="2807948" cy="461665"/>
          </a:xfrm>
          <a:prstGeom prst="rect">
            <a:avLst/>
          </a:prstGeom>
          <a:noFill/>
        </p:spPr>
        <p:txBody>
          <a:bodyPr wrap="none" rtlCol="0">
            <a:spAutoFit/>
          </a:bodyPr>
          <a:lstStyle/>
          <a:p>
            <a:r>
              <a:rPr lang="en-US" dirty="0">
                <a:highlight>
                  <a:srgbClr val="FFFF00"/>
                </a:highlight>
              </a:rPr>
              <a:t>TRSITAN (KEK, Japan)</a:t>
            </a:r>
          </a:p>
        </p:txBody>
      </p:sp>
    </p:spTree>
    <p:extLst>
      <p:ext uri="{BB962C8B-B14F-4D97-AF65-F5344CB8AC3E}">
        <p14:creationId xmlns:p14="http://schemas.microsoft.com/office/powerpoint/2010/main" val="390751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75E9-84CB-432C-A6AC-09A65739D793}"/>
              </a:ext>
            </a:extLst>
          </p:cNvPr>
          <p:cNvSpPr>
            <a:spLocks noGrp="1"/>
          </p:cNvSpPr>
          <p:nvPr>
            <p:ph type="title"/>
          </p:nvPr>
        </p:nvSpPr>
        <p:spPr/>
        <p:txBody>
          <a:bodyPr/>
          <a:lstStyle/>
          <a:p>
            <a:r>
              <a:rPr lang="en-US" dirty="0"/>
              <a:t>Lorentz-Invariant Mandelstam Variables</a:t>
            </a:r>
          </a:p>
        </p:txBody>
      </p:sp>
      <p:pic>
        <p:nvPicPr>
          <p:cNvPr id="7" name="Content Placeholder 6">
            <a:extLst>
              <a:ext uri="{FF2B5EF4-FFF2-40B4-BE49-F238E27FC236}">
                <a16:creationId xmlns:a16="http://schemas.microsoft.com/office/drawing/2014/main" id="{4C67F989-20BB-454F-8BD8-508711C64523}"/>
              </a:ext>
            </a:extLst>
          </p:cNvPr>
          <p:cNvPicPr>
            <a:picLocks noGrp="1" noChangeAspect="1"/>
          </p:cNvPicPr>
          <p:nvPr>
            <p:ph idx="1"/>
          </p:nvPr>
        </p:nvPicPr>
        <p:blipFill>
          <a:blip r:embed="rId2"/>
          <a:stretch>
            <a:fillRect/>
          </a:stretch>
        </p:blipFill>
        <p:spPr>
          <a:xfrm>
            <a:off x="2443357" y="989503"/>
            <a:ext cx="4257285" cy="2067456"/>
          </a:xfrm>
        </p:spPr>
      </p:pic>
      <p:sp>
        <p:nvSpPr>
          <p:cNvPr id="4" name="Footer Placeholder 3">
            <a:extLst>
              <a:ext uri="{FF2B5EF4-FFF2-40B4-BE49-F238E27FC236}">
                <a16:creationId xmlns:a16="http://schemas.microsoft.com/office/drawing/2014/main" id="{D9946818-5A97-41A9-B139-D709FA49EF33}"/>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BAF36CF4-6871-4450-87BA-71819A05C9AE}"/>
              </a:ext>
            </a:extLst>
          </p:cNvPr>
          <p:cNvSpPr>
            <a:spLocks noGrp="1"/>
          </p:cNvSpPr>
          <p:nvPr>
            <p:ph type="sldNum" sz="quarter" idx="12"/>
          </p:nvPr>
        </p:nvSpPr>
        <p:spPr/>
        <p:txBody>
          <a:bodyPr/>
          <a:lstStyle/>
          <a:p>
            <a:fld id="{52E9C158-AEF1-41A2-A6CE-6F0BAB305EFD}" type="slidenum">
              <a:rPr lang="en-US" altLang="en-US" smtClean="0"/>
              <a:pPr/>
              <a:t>9</a:t>
            </a:fld>
            <a:endParaRPr lang="en-US" altLang="en-US"/>
          </a:p>
        </p:txBody>
      </p:sp>
      <p:pic>
        <p:nvPicPr>
          <p:cNvPr id="11" name="Picture 10">
            <a:extLst>
              <a:ext uri="{FF2B5EF4-FFF2-40B4-BE49-F238E27FC236}">
                <a16:creationId xmlns:a16="http://schemas.microsoft.com/office/drawing/2014/main" id="{D8A2FAA8-66F3-40E4-857C-F93702402432}"/>
              </a:ext>
            </a:extLst>
          </p:cNvPr>
          <p:cNvPicPr>
            <a:picLocks noChangeAspect="1"/>
          </p:cNvPicPr>
          <p:nvPr/>
        </p:nvPicPr>
        <p:blipFill>
          <a:blip r:embed="rId3"/>
          <a:stretch>
            <a:fillRect/>
          </a:stretch>
        </p:blipFill>
        <p:spPr>
          <a:xfrm>
            <a:off x="228600" y="3114675"/>
            <a:ext cx="6067425" cy="3743325"/>
          </a:xfrm>
          <a:prstGeom prst="rect">
            <a:avLst/>
          </a:prstGeom>
        </p:spPr>
      </p:pic>
      <p:sp>
        <p:nvSpPr>
          <p:cNvPr id="13" name="TextBox 12">
            <a:extLst>
              <a:ext uri="{FF2B5EF4-FFF2-40B4-BE49-F238E27FC236}">
                <a16:creationId xmlns:a16="http://schemas.microsoft.com/office/drawing/2014/main" id="{C8334847-5F7E-48B1-A764-9FA0F3344027}"/>
              </a:ext>
            </a:extLst>
          </p:cNvPr>
          <p:cNvSpPr txBox="1"/>
          <p:nvPr/>
        </p:nvSpPr>
        <p:spPr>
          <a:xfrm>
            <a:off x="6857999" y="3491034"/>
            <a:ext cx="2117360" cy="707886"/>
          </a:xfrm>
          <a:prstGeom prst="rect">
            <a:avLst/>
          </a:prstGeom>
          <a:solidFill>
            <a:srgbClr val="FFFF00"/>
          </a:solidFill>
        </p:spPr>
        <p:txBody>
          <a:bodyPr wrap="square">
            <a:spAutoFit/>
          </a:bodyPr>
          <a:lstStyle/>
          <a:p>
            <a:r>
              <a:rPr lang="en-US" sz="4000"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a:t>
            </a:r>
            <a:r>
              <a:rPr lang="en-US" sz="4000" i="1" baseline="-250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i="1" baseline="300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n-US" sz="4000" i="1" baseline="-250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cme</a:t>
            </a:r>
            <a:endParaRPr lang="en-US" sz="4000" dirty="0"/>
          </a:p>
        </p:txBody>
      </p:sp>
      <p:sp>
        <p:nvSpPr>
          <p:cNvPr id="14" name="Right Brace 13">
            <a:extLst>
              <a:ext uri="{FF2B5EF4-FFF2-40B4-BE49-F238E27FC236}">
                <a16:creationId xmlns:a16="http://schemas.microsoft.com/office/drawing/2014/main" id="{A1753337-3EB1-41DE-BB15-2C928171F10E}"/>
              </a:ext>
            </a:extLst>
          </p:cNvPr>
          <p:cNvSpPr/>
          <p:nvPr/>
        </p:nvSpPr>
        <p:spPr>
          <a:xfrm>
            <a:off x="6296025" y="3290341"/>
            <a:ext cx="404617" cy="1109272"/>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68095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57DD-F4FE-42F1-A3FD-23048BBF990A}"/>
              </a:ext>
            </a:extLst>
          </p:cNvPr>
          <p:cNvSpPr>
            <a:spLocks noGrp="1"/>
          </p:cNvSpPr>
          <p:nvPr>
            <p:ph type="title"/>
          </p:nvPr>
        </p:nvSpPr>
        <p:spPr/>
        <p:txBody>
          <a:bodyPr/>
          <a:lstStyle/>
          <a:p>
            <a:r>
              <a:rPr lang="en-US" dirty="0"/>
              <a:t>1980s-90s “large” </a:t>
            </a:r>
            <a:r>
              <a:rPr lang="en-US" dirty="0" err="1"/>
              <a:t>e+e</a:t>
            </a:r>
            <a:r>
              <a:rPr lang="en-US" dirty="0"/>
              <a:t>-</a:t>
            </a:r>
          </a:p>
        </p:txBody>
      </p:sp>
      <p:sp>
        <p:nvSpPr>
          <p:cNvPr id="3" name="Content Placeholder 2">
            <a:extLst>
              <a:ext uri="{FF2B5EF4-FFF2-40B4-BE49-F238E27FC236}">
                <a16:creationId xmlns:a16="http://schemas.microsoft.com/office/drawing/2014/main" id="{0FF75CFD-292A-4690-AAC0-DD3AAF696C25}"/>
              </a:ext>
            </a:extLst>
          </p:cNvPr>
          <p:cNvSpPr>
            <a:spLocks noGrp="1"/>
          </p:cNvSpPr>
          <p:nvPr>
            <p:ph idx="1"/>
          </p:nvPr>
        </p:nvSpPr>
        <p:spPr>
          <a:xfrm>
            <a:off x="228600" y="935066"/>
            <a:ext cx="8672513" cy="4987867"/>
          </a:xfrm>
        </p:spPr>
        <p:txBody>
          <a:bodyPr/>
          <a:lstStyle/>
          <a:p>
            <a:pPr>
              <a:lnSpc>
                <a:spcPct val="150000"/>
              </a:lnSpc>
            </a:pPr>
            <a:r>
              <a:rPr lang="en-US" sz="3200" dirty="0">
                <a:solidFill>
                  <a:srgbClr val="051BF1"/>
                </a:solidFill>
              </a:rPr>
              <a:t>Technological challenges addressed: </a:t>
            </a:r>
          </a:p>
          <a:p>
            <a:pPr lvl="1"/>
            <a:r>
              <a:rPr lang="en-US" dirty="0">
                <a:effectLst/>
                <a:latin typeface="Times New Roman" panose="02020603050405020304" pitchFamily="18" charset="0"/>
              </a:rPr>
              <a:t>SLC: first ever (and only) linear collider – many subsystems</a:t>
            </a:r>
          </a:p>
          <a:p>
            <a:pPr lvl="1"/>
            <a:r>
              <a:rPr lang="en-US" dirty="0">
                <a:latin typeface="Times New Roman" panose="02020603050405020304" pitchFamily="18" charset="0"/>
              </a:rPr>
              <a:t>pioneer SRF</a:t>
            </a:r>
            <a:r>
              <a:rPr lang="en-US" dirty="0">
                <a:effectLst/>
                <a:latin typeface="Times New Roman" panose="02020603050405020304" pitchFamily="18" charset="0"/>
              </a:rPr>
              <a:t> technology - </a:t>
            </a:r>
            <a:r>
              <a:rPr lang="en-US" dirty="0">
                <a:latin typeface="Times New Roman" panose="02020603050405020304" pitchFamily="18" charset="0"/>
              </a:rPr>
              <a:t>TRISTAN: </a:t>
            </a:r>
            <a:r>
              <a:rPr lang="en-US" dirty="0">
                <a:effectLst/>
                <a:latin typeface="Times New Roman" panose="02020603050405020304" pitchFamily="18" charset="0"/>
              </a:rPr>
              <a:t>508 MHz 0.4 GV/turn; LEP 352 MHz SC niobium-on-copper cavities, 3.5 GV/turn</a:t>
            </a:r>
          </a:p>
          <a:p>
            <a:pPr lvl="1"/>
            <a:r>
              <a:rPr lang="en-US" dirty="0">
                <a:latin typeface="Times New Roman" panose="02020603050405020304" pitchFamily="18" charset="0"/>
              </a:rPr>
              <a:t>High current positron sources, incl. 80% polarized e- (SLC)</a:t>
            </a:r>
            <a:endParaRPr lang="en-US" dirty="0">
              <a:effectLst/>
              <a:latin typeface="Times New Roman" panose="02020603050405020304" pitchFamily="18" charset="0"/>
            </a:endParaRPr>
          </a:p>
          <a:p>
            <a:pPr>
              <a:lnSpc>
                <a:spcPct val="150000"/>
              </a:lnSpc>
            </a:pPr>
            <a:r>
              <a:rPr lang="en-US" sz="3200" dirty="0">
                <a:solidFill>
                  <a:srgbClr val="051BF1"/>
                </a:solidFill>
              </a:rPr>
              <a:t>Beam physics advances: </a:t>
            </a:r>
          </a:p>
          <a:p>
            <a:pPr lvl="1"/>
            <a:r>
              <a:rPr lang="en-US" dirty="0">
                <a:effectLst/>
                <a:latin typeface="Times New Roman" panose="02020603050405020304" pitchFamily="18" charset="0"/>
              </a:rPr>
              <a:t>LEP: losses via e+/e- scattering off thermal photons in RT beampipe</a:t>
            </a:r>
          </a:p>
          <a:p>
            <a:pPr lvl="1"/>
            <a:r>
              <a:rPr lang="en-US" dirty="0">
                <a:latin typeface="Times New Roman" panose="02020603050405020304" pitchFamily="18" charset="0"/>
              </a:rPr>
              <a:t>LEP single-bunch current limited by TMCI at </a:t>
            </a:r>
            <a:r>
              <a:rPr lang="en-US" dirty="0">
                <a:effectLst/>
                <a:latin typeface="Times New Roman" panose="02020603050405020304" pitchFamily="18" charset="0"/>
              </a:rPr>
              <a:t>injection energy</a:t>
            </a:r>
          </a:p>
          <a:p>
            <a:pPr lvl="1"/>
            <a:r>
              <a:rPr lang="en-US" dirty="0">
                <a:latin typeface="Times New Roman" panose="02020603050405020304" pitchFamily="18" charset="0"/>
              </a:rPr>
              <a:t>LEP: beam-beam record </a:t>
            </a:r>
            <a:r>
              <a:rPr lang="en-US" dirty="0">
                <a:effectLst/>
                <a:latin typeface="Times New Roman" panose="02020603050405020304" pitchFamily="18" charset="0"/>
              </a:rPr>
              <a:t>tune shift</a:t>
            </a:r>
            <a:r>
              <a:rPr lang="en-US" dirty="0">
                <a:latin typeface="Times New Roman" panose="02020603050405020304" pitchFamily="18" charset="0"/>
              </a:rPr>
              <a:t> 4x</a:t>
            </a:r>
            <a:r>
              <a:rPr lang="en-US" dirty="0">
                <a:effectLst/>
                <a:latin typeface="Arial" panose="020B0604020202020204" pitchFamily="34" charset="0"/>
              </a:rPr>
              <a:t>ξy</a:t>
            </a:r>
            <a:r>
              <a:rPr lang="en-US" dirty="0">
                <a:latin typeface="Arial" panose="020B0604020202020204" pitchFamily="34" charset="0"/>
              </a:rPr>
              <a:t>=</a:t>
            </a:r>
            <a:r>
              <a:rPr lang="en-US" dirty="0">
                <a:effectLst/>
                <a:latin typeface="Arial" panose="020B0604020202020204" pitchFamily="34" charset="0"/>
              </a:rPr>
              <a:t>0</a:t>
            </a:r>
            <a:r>
              <a:rPr lang="en-US" dirty="0">
                <a:effectLst/>
                <a:latin typeface="Times New Roman" panose="02020603050405020304" pitchFamily="18" charset="0"/>
              </a:rPr>
              <a:t>.</a:t>
            </a:r>
            <a:r>
              <a:rPr lang="en-US" dirty="0">
                <a:effectLst/>
                <a:latin typeface="Arial" panose="020B0604020202020204" pitchFamily="34" charset="0"/>
              </a:rPr>
              <a:t>33 </a:t>
            </a:r>
            <a:endParaRPr lang="en-US" dirty="0">
              <a:effectLst/>
              <a:latin typeface="Times New Roman" panose="02020603050405020304" pitchFamily="18" charset="0"/>
            </a:endParaRPr>
          </a:p>
          <a:p>
            <a:pPr lvl="1"/>
            <a:r>
              <a:rPr lang="en-US" dirty="0">
                <a:latin typeface="Times New Roman" panose="02020603050405020304" pitchFamily="18" charset="0"/>
              </a:rPr>
              <a:t>SLC : BNS (</a:t>
            </a:r>
            <a:r>
              <a:rPr lang="en-US" dirty="0" err="1">
                <a:latin typeface="Times New Roman" panose="02020603050405020304" pitchFamily="18" charset="0"/>
              </a:rPr>
              <a:t>Balakin</a:t>
            </a:r>
            <a:r>
              <a:rPr lang="en-US" dirty="0">
                <a:latin typeface="Times New Roman" panose="02020603050405020304" pitchFamily="18" charset="0"/>
              </a:rPr>
              <a:t>-</a:t>
            </a:r>
            <a:r>
              <a:rPr lang="en-US" dirty="0" err="1">
                <a:latin typeface="Times New Roman" panose="02020603050405020304" pitchFamily="18" charset="0"/>
              </a:rPr>
              <a:t>Novokhatsky</a:t>
            </a:r>
            <a:r>
              <a:rPr lang="en-US" dirty="0">
                <a:latin typeface="Times New Roman" panose="02020603050405020304" pitchFamily="18" charset="0"/>
              </a:rPr>
              <a:t>-Smirnov) damping of BBI</a:t>
            </a:r>
          </a:p>
          <a:p>
            <a:pPr lvl="1"/>
            <a:r>
              <a:rPr lang="en-US" dirty="0">
                <a:effectLst/>
                <a:latin typeface="Times New Roman" panose="02020603050405020304" pitchFamily="18" charset="0"/>
              </a:rPr>
              <a:t>SLC: ~x2 increase of luminosity due to disruption enhancement @IP</a:t>
            </a:r>
          </a:p>
          <a:p>
            <a:pPr lvl="1"/>
            <a:endParaRPr lang="en-US" dirty="0">
              <a:latin typeface="Times New Roman" panose="02020603050405020304" pitchFamily="18" charset="0"/>
            </a:endParaRPr>
          </a:p>
          <a:p>
            <a:pPr lvl="1"/>
            <a:endParaRPr lang="en-US" dirty="0"/>
          </a:p>
        </p:txBody>
      </p:sp>
      <p:sp>
        <p:nvSpPr>
          <p:cNvPr id="4" name="Footer Placeholder 3">
            <a:extLst>
              <a:ext uri="{FF2B5EF4-FFF2-40B4-BE49-F238E27FC236}">
                <a16:creationId xmlns:a16="http://schemas.microsoft.com/office/drawing/2014/main" id="{F9DC7CC3-7BFE-402B-AB89-CB32AEA8D449}"/>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7A80DD7D-6AEF-4A32-B634-46C024D8E939}"/>
              </a:ext>
            </a:extLst>
          </p:cNvPr>
          <p:cNvSpPr>
            <a:spLocks noGrp="1"/>
          </p:cNvSpPr>
          <p:nvPr>
            <p:ph type="sldNum" sz="quarter" idx="12"/>
          </p:nvPr>
        </p:nvSpPr>
        <p:spPr/>
        <p:txBody>
          <a:bodyPr/>
          <a:lstStyle/>
          <a:p>
            <a:fld id="{52E9C158-AEF1-41A2-A6CE-6F0BAB305EFD}" type="slidenum">
              <a:rPr lang="en-US" altLang="en-US" smtClean="0"/>
              <a:pPr/>
              <a:t>90</a:t>
            </a:fld>
            <a:endParaRPr lang="en-US" altLang="en-US"/>
          </a:p>
        </p:txBody>
      </p:sp>
    </p:spTree>
    <p:extLst>
      <p:ext uri="{BB962C8B-B14F-4D97-AF65-F5344CB8AC3E}">
        <p14:creationId xmlns:p14="http://schemas.microsoft.com/office/powerpoint/2010/main" val="17960442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57DD-F4FE-42F1-A3FD-23048BBF990A}"/>
              </a:ext>
            </a:extLst>
          </p:cNvPr>
          <p:cNvSpPr>
            <a:spLocks noGrp="1"/>
          </p:cNvSpPr>
          <p:nvPr>
            <p:ph type="title"/>
          </p:nvPr>
        </p:nvSpPr>
        <p:spPr>
          <a:xfrm>
            <a:off x="228600" y="103664"/>
            <a:ext cx="8808308" cy="641739"/>
          </a:xfrm>
        </p:spPr>
        <p:txBody>
          <a:bodyPr/>
          <a:lstStyle/>
          <a:p>
            <a:r>
              <a:rPr lang="en-US" dirty="0"/>
              <a:t>2000s-now “factories” </a:t>
            </a:r>
            <a:r>
              <a:rPr lang="en-US" dirty="0" err="1"/>
              <a:t>e+e</a:t>
            </a:r>
            <a:r>
              <a:rPr lang="en-US" dirty="0"/>
              <a:t>- </a:t>
            </a:r>
            <a:r>
              <a:rPr lang="en-US" sz="2000" dirty="0"/>
              <a:t>(</a:t>
            </a:r>
            <a:r>
              <a:rPr lang="el-GR" sz="2000" dirty="0">
                <a:latin typeface="Times New Roman" panose="02020603050405020304" pitchFamily="18" charset="0"/>
                <a:cs typeface="Times New Roman" panose="02020603050405020304" pitchFamily="18" charset="0"/>
              </a:rPr>
              <a:t>Φ</a:t>
            </a:r>
            <a:r>
              <a:rPr lang="en-US" sz="2000" dirty="0">
                <a:latin typeface="Times New Roman" panose="02020603050405020304" pitchFamily="18" charset="0"/>
                <a:cs typeface="Times New Roman" panose="02020603050405020304" pitchFamily="18" charset="0"/>
              </a:rPr>
              <a:t>-, </a:t>
            </a:r>
            <a:r>
              <a:rPr lang="en-US" sz="2000" dirty="0"/>
              <a:t>Charm-, B-meson)</a:t>
            </a:r>
            <a:endParaRPr lang="en-US" dirty="0"/>
          </a:p>
        </p:txBody>
      </p:sp>
      <p:sp>
        <p:nvSpPr>
          <p:cNvPr id="4" name="Footer Placeholder 3">
            <a:extLst>
              <a:ext uri="{FF2B5EF4-FFF2-40B4-BE49-F238E27FC236}">
                <a16:creationId xmlns:a16="http://schemas.microsoft.com/office/drawing/2014/main" id="{F9DC7CC3-7BFE-402B-AB89-CB32AEA8D449}"/>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7A80DD7D-6AEF-4A32-B634-46C024D8E939}"/>
              </a:ext>
            </a:extLst>
          </p:cNvPr>
          <p:cNvSpPr>
            <a:spLocks noGrp="1"/>
          </p:cNvSpPr>
          <p:nvPr>
            <p:ph type="sldNum" sz="quarter" idx="12"/>
          </p:nvPr>
        </p:nvSpPr>
        <p:spPr/>
        <p:txBody>
          <a:bodyPr/>
          <a:lstStyle/>
          <a:p>
            <a:fld id="{52E9C158-AEF1-41A2-A6CE-6F0BAB305EFD}" type="slidenum">
              <a:rPr lang="en-US" altLang="en-US" smtClean="0"/>
              <a:pPr/>
              <a:t>91</a:t>
            </a:fld>
            <a:endParaRPr lang="en-US" altLang="en-US"/>
          </a:p>
        </p:txBody>
      </p:sp>
      <p:pic>
        <p:nvPicPr>
          <p:cNvPr id="6" name="Picture 5" descr="Diagram&#10;&#10;Description automatically generated with medium confidence">
            <a:extLst>
              <a:ext uri="{FF2B5EF4-FFF2-40B4-BE49-F238E27FC236}">
                <a16:creationId xmlns:a16="http://schemas.microsoft.com/office/drawing/2014/main" id="{C4DC7FF8-D6AF-4FF3-8214-65BE62F85388}"/>
              </a:ext>
            </a:extLst>
          </p:cNvPr>
          <p:cNvPicPr>
            <a:picLocks noChangeAspect="1"/>
          </p:cNvPicPr>
          <p:nvPr/>
        </p:nvPicPr>
        <p:blipFill>
          <a:blip r:embed="rId2"/>
          <a:stretch>
            <a:fillRect/>
          </a:stretch>
        </p:blipFill>
        <p:spPr>
          <a:xfrm>
            <a:off x="80506" y="3331382"/>
            <a:ext cx="3985282" cy="2646791"/>
          </a:xfrm>
          <a:prstGeom prst="rect">
            <a:avLst/>
          </a:prstGeom>
        </p:spPr>
      </p:pic>
      <p:pic>
        <p:nvPicPr>
          <p:cNvPr id="9" name="Picture 8" descr="Diagram&#10;&#10;Description automatically generated">
            <a:extLst>
              <a:ext uri="{FF2B5EF4-FFF2-40B4-BE49-F238E27FC236}">
                <a16:creationId xmlns:a16="http://schemas.microsoft.com/office/drawing/2014/main" id="{DE699063-5493-49A0-ABAA-05584F0CB90B}"/>
              </a:ext>
            </a:extLst>
          </p:cNvPr>
          <p:cNvPicPr>
            <a:picLocks noChangeAspect="1"/>
          </p:cNvPicPr>
          <p:nvPr/>
        </p:nvPicPr>
        <p:blipFill>
          <a:blip r:embed="rId3"/>
          <a:stretch>
            <a:fillRect/>
          </a:stretch>
        </p:blipFill>
        <p:spPr>
          <a:xfrm>
            <a:off x="66968" y="947077"/>
            <a:ext cx="2715969" cy="2906898"/>
          </a:xfrm>
          <a:prstGeom prst="rect">
            <a:avLst/>
          </a:prstGeom>
        </p:spPr>
      </p:pic>
      <p:pic>
        <p:nvPicPr>
          <p:cNvPr id="11" name="Picture 10" descr="A high angle view of a factory&#10;&#10;Description automatically generated with medium confidence">
            <a:extLst>
              <a:ext uri="{FF2B5EF4-FFF2-40B4-BE49-F238E27FC236}">
                <a16:creationId xmlns:a16="http://schemas.microsoft.com/office/drawing/2014/main" id="{AEB87620-9E92-4DFD-83FD-8AF58ED25D25}"/>
              </a:ext>
            </a:extLst>
          </p:cNvPr>
          <p:cNvPicPr>
            <a:picLocks noChangeAspect="1"/>
          </p:cNvPicPr>
          <p:nvPr/>
        </p:nvPicPr>
        <p:blipFill>
          <a:blip r:embed="rId4"/>
          <a:stretch>
            <a:fillRect/>
          </a:stretch>
        </p:blipFill>
        <p:spPr>
          <a:xfrm>
            <a:off x="4369909" y="3648321"/>
            <a:ext cx="4507000" cy="2978846"/>
          </a:xfrm>
          <a:prstGeom prst="rect">
            <a:avLst/>
          </a:prstGeom>
        </p:spPr>
      </p:pic>
      <p:pic>
        <p:nvPicPr>
          <p:cNvPr id="15" name="Picture 14" descr="A high angle view of a factory&#10;&#10;Description automatically generated with medium confidence">
            <a:extLst>
              <a:ext uri="{FF2B5EF4-FFF2-40B4-BE49-F238E27FC236}">
                <a16:creationId xmlns:a16="http://schemas.microsoft.com/office/drawing/2014/main" id="{EE0D509D-B228-421F-8A81-DE2D3D51B794}"/>
              </a:ext>
            </a:extLst>
          </p:cNvPr>
          <p:cNvPicPr>
            <a:picLocks noChangeAspect="1"/>
          </p:cNvPicPr>
          <p:nvPr/>
        </p:nvPicPr>
        <p:blipFill>
          <a:blip r:embed="rId5"/>
          <a:stretch>
            <a:fillRect/>
          </a:stretch>
        </p:blipFill>
        <p:spPr>
          <a:xfrm>
            <a:off x="5584591" y="923361"/>
            <a:ext cx="3492441" cy="2619331"/>
          </a:xfrm>
          <a:prstGeom prst="rect">
            <a:avLst/>
          </a:prstGeom>
        </p:spPr>
      </p:pic>
      <p:sp>
        <p:nvSpPr>
          <p:cNvPr id="18" name="TextBox 17">
            <a:extLst>
              <a:ext uri="{FF2B5EF4-FFF2-40B4-BE49-F238E27FC236}">
                <a16:creationId xmlns:a16="http://schemas.microsoft.com/office/drawing/2014/main" id="{17CD063D-F79A-4B9E-A486-EDC09F2B0665}"/>
              </a:ext>
            </a:extLst>
          </p:cNvPr>
          <p:cNvSpPr txBox="1"/>
          <p:nvPr/>
        </p:nvSpPr>
        <p:spPr>
          <a:xfrm>
            <a:off x="0" y="6347362"/>
            <a:ext cx="2973250" cy="461665"/>
          </a:xfrm>
          <a:prstGeom prst="rect">
            <a:avLst/>
          </a:prstGeom>
          <a:noFill/>
        </p:spPr>
        <p:txBody>
          <a:bodyPr wrap="none" rtlCol="0">
            <a:spAutoFit/>
          </a:bodyPr>
          <a:lstStyle/>
          <a:p>
            <a:r>
              <a:rPr lang="en-US" dirty="0">
                <a:highlight>
                  <a:srgbClr val="FFFF00"/>
                </a:highlight>
              </a:rPr>
              <a:t>PEP-II (SLAC, Stanford)</a:t>
            </a:r>
          </a:p>
        </p:txBody>
      </p:sp>
      <p:sp>
        <p:nvSpPr>
          <p:cNvPr id="20" name="TextBox 19">
            <a:extLst>
              <a:ext uri="{FF2B5EF4-FFF2-40B4-BE49-F238E27FC236}">
                <a16:creationId xmlns:a16="http://schemas.microsoft.com/office/drawing/2014/main" id="{7C17AACD-F0F8-4A7A-AC8C-DCF65EA25355}"/>
              </a:ext>
            </a:extLst>
          </p:cNvPr>
          <p:cNvSpPr txBox="1"/>
          <p:nvPr/>
        </p:nvSpPr>
        <p:spPr>
          <a:xfrm>
            <a:off x="66968" y="5938252"/>
            <a:ext cx="4309193" cy="461665"/>
          </a:xfrm>
          <a:prstGeom prst="rect">
            <a:avLst/>
          </a:prstGeom>
          <a:noFill/>
        </p:spPr>
        <p:txBody>
          <a:bodyPr wrap="none" rtlCol="0">
            <a:spAutoFit/>
          </a:bodyPr>
          <a:lstStyle/>
          <a:p>
            <a:r>
              <a:rPr lang="en-US" dirty="0">
                <a:highlight>
                  <a:srgbClr val="FFFF00"/>
                </a:highlight>
              </a:rPr>
              <a:t>KEK-B </a:t>
            </a:r>
            <a:r>
              <a:rPr lang="en-US" dirty="0">
                <a:highlight>
                  <a:srgbClr val="FFFF00"/>
                </a:highlight>
                <a:sym typeface="Wingdings" panose="05000000000000000000" pitchFamily="2" charset="2"/>
              </a:rPr>
              <a:t> </a:t>
            </a:r>
            <a:r>
              <a:rPr lang="en-US" dirty="0" err="1">
                <a:highlight>
                  <a:srgbClr val="FFFF00"/>
                </a:highlight>
                <a:sym typeface="Wingdings" panose="05000000000000000000" pitchFamily="2" charset="2"/>
              </a:rPr>
              <a:t>SuperKEKB</a:t>
            </a:r>
            <a:r>
              <a:rPr lang="en-US" dirty="0">
                <a:highlight>
                  <a:srgbClr val="FFFF00"/>
                </a:highlight>
                <a:sym typeface="Wingdings" panose="05000000000000000000" pitchFamily="2" charset="2"/>
              </a:rPr>
              <a:t> </a:t>
            </a:r>
            <a:r>
              <a:rPr lang="en-US" dirty="0">
                <a:highlight>
                  <a:srgbClr val="FFFF00"/>
                </a:highlight>
              </a:rPr>
              <a:t>(KEK, Japan)</a:t>
            </a:r>
          </a:p>
        </p:txBody>
      </p:sp>
      <p:pic>
        <p:nvPicPr>
          <p:cNvPr id="22" name="Picture 21" descr="Diagram&#10;&#10;Description automatically generated">
            <a:extLst>
              <a:ext uri="{FF2B5EF4-FFF2-40B4-BE49-F238E27FC236}">
                <a16:creationId xmlns:a16="http://schemas.microsoft.com/office/drawing/2014/main" id="{ACD2E94E-08DC-408D-BCBE-53C27964BF28}"/>
              </a:ext>
            </a:extLst>
          </p:cNvPr>
          <p:cNvPicPr>
            <a:picLocks noChangeAspect="1"/>
          </p:cNvPicPr>
          <p:nvPr/>
        </p:nvPicPr>
        <p:blipFill>
          <a:blip r:embed="rId6"/>
          <a:stretch>
            <a:fillRect/>
          </a:stretch>
        </p:blipFill>
        <p:spPr>
          <a:xfrm>
            <a:off x="2740831" y="862816"/>
            <a:ext cx="2827900" cy="2827900"/>
          </a:xfrm>
          <a:prstGeom prst="rect">
            <a:avLst/>
          </a:prstGeom>
        </p:spPr>
      </p:pic>
      <p:sp>
        <p:nvSpPr>
          <p:cNvPr id="19" name="TextBox 18">
            <a:extLst>
              <a:ext uri="{FF2B5EF4-FFF2-40B4-BE49-F238E27FC236}">
                <a16:creationId xmlns:a16="http://schemas.microsoft.com/office/drawing/2014/main" id="{389D5575-8DDF-4F4A-B2BC-3F52E4DD3B07}"/>
              </a:ext>
            </a:extLst>
          </p:cNvPr>
          <p:cNvSpPr txBox="1"/>
          <p:nvPr/>
        </p:nvSpPr>
        <p:spPr>
          <a:xfrm>
            <a:off x="429819" y="2169693"/>
            <a:ext cx="1948162" cy="461665"/>
          </a:xfrm>
          <a:prstGeom prst="rect">
            <a:avLst/>
          </a:prstGeom>
          <a:noFill/>
        </p:spPr>
        <p:txBody>
          <a:bodyPr wrap="none" rtlCol="0">
            <a:spAutoFit/>
          </a:bodyPr>
          <a:lstStyle/>
          <a:p>
            <a:r>
              <a:rPr lang="en-US" dirty="0">
                <a:highlight>
                  <a:srgbClr val="FFFF00"/>
                </a:highlight>
              </a:rPr>
              <a:t>CESR (Cornell)</a:t>
            </a:r>
          </a:p>
        </p:txBody>
      </p:sp>
      <p:sp>
        <p:nvSpPr>
          <p:cNvPr id="23" name="TextBox 22">
            <a:extLst>
              <a:ext uri="{FF2B5EF4-FFF2-40B4-BE49-F238E27FC236}">
                <a16:creationId xmlns:a16="http://schemas.microsoft.com/office/drawing/2014/main" id="{8AFBE536-7B85-43B1-9D8F-7FF012122E96}"/>
              </a:ext>
            </a:extLst>
          </p:cNvPr>
          <p:cNvSpPr txBox="1"/>
          <p:nvPr/>
        </p:nvSpPr>
        <p:spPr>
          <a:xfrm>
            <a:off x="3215474" y="1269988"/>
            <a:ext cx="1920719" cy="461665"/>
          </a:xfrm>
          <a:prstGeom prst="rect">
            <a:avLst/>
          </a:prstGeom>
          <a:noFill/>
        </p:spPr>
        <p:txBody>
          <a:bodyPr wrap="none" rtlCol="0">
            <a:spAutoFit/>
          </a:bodyPr>
          <a:lstStyle/>
          <a:p>
            <a:r>
              <a:rPr lang="en-US" dirty="0">
                <a:highlight>
                  <a:srgbClr val="FFFF00"/>
                </a:highlight>
              </a:rPr>
              <a:t>BEPC (Beijing)</a:t>
            </a:r>
          </a:p>
        </p:txBody>
      </p:sp>
      <p:sp>
        <p:nvSpPr>
          <p:cNvPr id="24" name="TextBox 23">
            <a:extLst>
              <a:ext uri="{FF2B5EF4-FFF2-40B4-BE49-F238E27FC236}">
                <a16:creationId xmlns:a16="http://schemas.microsoft.com/office/drawing/2014/main" id="{BA1E5171-F614-436C-B245-0EB5352EF706}"/>
              </a:ext>
            </a:extLst>
          </p:cNvPr>
          <p:cNvSpPr txBox="1"/>
          <p:nvPr/>
        </p:nvSpPr>
        <p:spPr>
          <a:xfrm>
            <a:off x="6011764" y="6283550"/>
            <a:ext cx="3169266" cy="461665"/>
          </a:xfrm>
          <a:prstGeom prst="rect">
            <a:avLst/>
          </a:prstGeom>
          <a:noFill/>
        </p:spPr>
        <p:txBody>
          <a:bodyPr wrap="none" rtlCol="0">
            <a:spAutoFit/>
          </a:bodyPr>
          <a:lstStyle/>
          <a:p>
            <a:r>
              <a:rPr lang="en-US" dirty="0">
                <a:highlight>
                  <a:srgbClr val="FFFF00"/>
                </a:highlight>
              </a:rPr>
              <a:t>DA</a:t>
            </a:r>
            <a:r>
              <a:rPr lang="el-GR" sz="2400" dirty="0">
                <a:highlight>
                  <a:srgbClr val="FFFF00"/>
                </a:highlight>
                <a:latin typeface="Times New Roman" panose="02020603050405020304" pitchFamily="18" charset="0"/>
                <a:cs typeface="Times New Roman" panose="02020603050405020304" pitchFamily="18" charset="0"/>
              </a:rPr>
              <a:t>Φ</a:t>
            </a:r>
            <a:r>
              <a:rPr lang="en-US" dirty="0">
                <a:highlight>
                  <a:srgbClr val="FFFF00"/>
                </a:highlight>
              </a:rPr>
              <a:t>NE (INFN, Frascati)</a:t>
            </a:r>
          </a:p>
        </p:txBody>
      </p:sp>
      <p:sp>
        <p:nvSpPr>
          <p:cNvPr id="14" name="TextBox 13">
            <a:extLst>
              <a:ext uri="{FF2B5EF4-FFF2-40B4-BE49-F238E27FC236}">
                <a16:creationId xmlns:a16="http://schemas.microsoft.com/office/drawing/2014/main" id="{C3AE463F-08EA-4A8D-A8DB-889F7F5D0439}"/>
              </a:ext>
            </a:extLst>
          </p:cNvPr>
          <p:cNvSpPr txBox="1"/>
          <p:nvPr/>
        </p:nvSpPr>
        <p:spPr>
          <a:xfrm>
            <a:off x="5355526" y="800506"/>
            <a:ext cx="3950569" cy="461665"/>
          </a:xfrm>
          <a:prstGeom prst="rect">
            <a:avLst/>
          </a:prstGeom>
          <a:noFill/>
        </p:spPr>
        <p:txBody>
          <a:bodyPr wrap="none" rtlCol="0">
            <a:spAutoFit/>
          </a:bodyPr>
          <a:lstStyle/>
          <a:p>
            <a:r>
              <a:rPr lang="en-US" dirty="0">
                <a:highlight>
                  <a:srgbClr val="FFFF00"/>
                </a:highlight>
              </a:rPr>
              <a:t>VEPP-2000 (BINP, Novosibirsk)</a:t>
            </a:r>
          </a:p>
        </p:txBody>
      </p:sp>
    </p:spTree>
    <p:extLst>
      <p:ext uri="{BB962C8B-B14F-4D97-AF65-F5344CB8AC3E}">
        <p14:creationId xmlns:p14="http://schemas.microsoft.com/office/powerpoint/2010/main" val="20132106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57DD-F4FE-42F1-A3FD-23048BBF990A}"/>
              </a:ext>
            </a:extLst>
          </p:cNvPr>
          <p:cNvSpPr>
            <a:spLocks noGrp="1"/>
          </p:cNvSpPr>
          <p:nvPr>
            <p:ph type="title"/>
          </p:nvPr>
        </p:nvSpPr>
        <p:spPr/>
        <p:txBody>
          <a:bodyPr/>
          <a:lstStyle/>
          <a:p>
            <a:r>
              <a:rPr lang="en-US" dirty="0"/>
              <a:t>2000s-now “factories” </a:t>
            </a:r>
            <a:r>
              <a:rPr lang="en-US" dirty="0" err="1"/>
              <a:t>e+e</a:t>
            </a:r>
            <a:r>
              <a:rPr lang="en-US" dirty="0"/>
              <a:t>-</a:t>
            </a:r>
          </a:p>
        </p:txBody>
      </p:sp>
      <p:sp>
        <p:nvSpPr>
          <p:cNvPr id="3" name="Content Placeholder 2">
            <a:extLst>
              <a:ext uri="{FF2B5EF4-FFF2-40B4-BE49-F238E27FC236}">
                <a16:creationId xmlns:a16="http://schemas.microsoft.com/office/drawing/2014/main" id="{0FF75CFD-292A-4690-AAC0-DD3AAF696C25}"/>
              </a:ext>
            </a:extLst>
          </p:cNvPr>
          <p:cNvSpPr>
            <a:spLocks noGrp="1"/>
          </p:cNvSpPr>
          <p:nvPr>
            <p:ph idx="1"/>
          </p:nvPr>
        </p:nvSpPr>
        <p:spPr>
          <a:xfrm>
            <a:off x="114300" y="745403"/>
            <a:ext cx="8915400" cy="5997075"/>
          </a:xfrm>
        </p:spPr>
        <p:txBody>
          <a:bodyPr/>
          <a:lstStyle/>
          <a:p>
            <a:pPr>
              <a:lnSpc>
                <a:spcPct val="150000"/>
              </a:lnSpc>
            </a:pPr>
            <a:r>
              <a:rPr lang="en-US" sz="3200" dirty="0">
                <a:solidFill>
                  <a:srgbClr val="051BF1"/>
                </a:solidFill>
              </a:rPr>
              <a:t>Technological challenges addressed: </a:t>
            </a:r>
          </a:p>
          <a:p>
            <a:pPr lvl="1"/>
            <a:r>
              <a:rPr lang="en-US" dirty="0">
                <a:effectLst/>
                <a:latin typeface="Times New Roman" panose="02020603050405020304" pitchFamily="18" charset="0"/>
              </a:rPr>
              <a:t>HV electrostatic orbit separation for </a:t>
            </a:r>
            <a:r>
              <a:rPr lang="en-US" dirty="0" err="1">
                <a:effectLst/>
                <a:latin typeface="Times New Roman" panose="02020603050405020304" pitchFamily="18" charset="0"/>
              </a:rPr>
              <a:t>e+e</a:t>
            </a:r>
            <a:r>
              <a:rPr lang="en-US" dirty="0">
                <a:effectLst/>
                <a:latin typeface="Times New Roman" panose="02020603050405020304" pitchFamily="18" charset="0"/>
              </a:rPr>
              <a:t>- (CESR)</a:t>
            </a:r>
          </a:p>
          <a:p>
            <a:pPr lvl="1"/>
            <a:r>
              <a:rPr lang="en-US" dirty="0">
                <a:latin typeface="Times New Roman" panose="02020603050405020304" pitchFamily="18" charset="0"/>
              </a:rPr>
              <a:t>Efficient SRF for </a:t>
            </a:r>
            <a:r>
              <a:rPr lang="en-US" i="1" dirty="0">
                <a:latin typeface="Times New Roman" panose="02020603050405020304" pitchFamily="18" charset="0"/>
              </a:rPr>
              <a:t>Ampere</a:t>
            </a:r>
            <a:r>
              <a:rPr lang="en-US" dirty="0">
                <a:latin typeface="Times New Roman" panose="02020603050405020304" pitchFamily="18" charset="0"/>
              </a:rPr>
              <a:t>-class currents, HOM damping</a:t>
            </a:r>
          </a:p>
          <a:p>
            <a:pPr lvl="1"/>
            <a:r>
              <a:rPr lang="en-US" dirty="0">
                <a:effectLst/>
                <a:latin typeface="Times New Roman" panose="02020603050405020304" pitchFamily="18" charset="0"/>
              </a:rPr>
              <a:t>As</a:t>
            </a:r>
            <a:r>
              <a:rPr lang="en-US" dirty="0">
                <a:latin typeface="Times New Roman" panose="02020603050405020304" pitchFamily="18" charset="0"/>
              </a:rPr>
              <a:t>ymmetric rings – KEK-B, PEP-II, Super-KEKB</a:t>
            </a:r>
          </a:p>
          <a:p>
            <a:pPr lvl="1"/>
            <a:r>
              <a:rPr lang="en-US" dirty="0">
                <a:effectLst/>
                <a:latin typeface="Times New Roman" panose="02020603050405020304" pitchFamily="18" charset="0"/>
              </a:rPr>
              <a:t>Tight detector background control - vacuum and collimation</a:t>
            </a:r>
          </a:p>
          <a:p>
            <a:pPr lvl="1"/>
            <a:r>
              <a:rPr lang="en-US" dirty="0">
                <a:latin typeface="Times New Roman" panose="02020603050405020304" pitchFamily="18" charset="0"/>
              </a:rPr>
              <a:t>Since </a:t>
            </a:r>
            <a:r>
              <a:rPr lang="en-US" dirty="0">
                <a:effectLst/>
                <a:latin typeface="Times New Roman" panose="02020603050405020304" pitchFamily="18" charset="0"/>
              </a:rPr>
              <a:t>PEP-II/KEKB: top-up injection mode of operation</a:t>
            </a:r>
          </a:p>
          <a:p>
            <a:pPr>
              <a:lnSpc>
                <a:spcPct val="150000"/>
              </a:lnSpc>
            </a:pPr>
            <a:r>
              <a:rPr lang="en-US" sz="3200" dirty="0">
                <a:solidFill>
                  <a:srgbClr val="051BF1"/>
                </a:solidFill>
              </a:rPr>
              <a:t>Beam physics advances: </a:t>
            </a:r>
          </a:p>
          <a:p>
            <a:pPr lvl="1"/>
            <a:r>
              <a:rPr lang="en-US" dirty="0">
                <a:effectLst/>
                <a:latin typeface="Times New Roman" panose="02020603050405020304" pitchFamily="18" charset="0"/>
              </a:rPr>
              <a:t>Advanced optics for tight vertical focusing with </a:t>
            </a:r>
            <a:r>
              <a:rPr lang="en-US" dirty="0">
                <a:effectLst/>
                <a:latin typeface="Arial" panose="020B0604020202020204" pitchFamily="34" charset="0"/>
              </a:rPr>
              <a:t>βy ~1</a:t>
            </a:r>
            <a:r>
              <a:rPr lang="en-US" dirty="0">
                <a:effectLst/>
                <a:latin typeface="Times New Roman" panose="02020603050405020304" pitchFamily="18" charset="0"/>
              </a:rPr>
              <a:t>cm – few mm</a:t>
            </a:r>
          </a:p>
          <a:p>
            <a:pPr lvl="1"/>
            <a:r>
              <a:rPr lang="en-US" dirty="0">
                <a:latin typeface="Times New Roman" panose="02020603050405020304" pitchFamily="18" charset="0"/>
              </a:rPr>
              <a:t>VEPP2000 : “r</a:t>
            </a:r>
            <a:r>
              <a:rPr lang="en-US" dirty="0">
                <a:effectLst/>
                <a:latin typeface="Times New Roman" panose="02020603050405020304" pitchFamily="18" charset="0"/>
              </a:rPr>
              <a:t>ound beams” concept </a:t>
            </a:r>
            <a:r>
              <a:rPr lang="el-GR" i="1" dirty="0">
                <a:effectLst/>
                <a:latin typeface="Arial" panose="020B0604020202020204" pitchFamily="34" charset="0"/>
              </a:rPr>
              <a:t>ξ</a:t>
            </a:r>
            <a:r>
              <a:rPr lang="en-US" i="1" baseline="-25000" dirty="0">
                <a:effectLst/>
                <a:latin typeface="Arial" panose="020B0604020202020204" pitchFamily="34" charset="0"/>
              </a:rPr>
              <a:t> </a:t>
            </a:r>
            <a:r>
              <a:rPr lang="en-US" dirty="0">
                <a:effectLst/>
                <a:latin typeface="Arial" panose="020B0604020202020204" pitchFamily="34" charset="0"/>
              </a:rPr>
              <a:t>∼ 0</a:t>
            </a:r>
            <a:r>
              <a:rPr lang="en-US" dirty="0">
                <a:effectLst/>
                <a:latin typeface="Times New Roman" panose="02020603050405020304" pitchFamily="18" charset="0"/>
              </a:rPr>
              <a:t>.</a:t>
            </a:r>
            <a:r>
              <a:rPr lang="en-US" dirty="0">
                <a:latin typeface="Arial" panose="020B0604020202020204" pitchFamily="34" charset="0"/>
              </a:rPr>
              <a:t>25</a:t>
            </a:r>
          </a:p>
          <a:p>
            <a:pPr lvl="1"/>
            <a:r>
              <a:rPr lang="en-US" dirty="0">
                <a:latin typeface="Times New Roman" panose="02020603050405020304" pitchFamily="18" charset="0"/>
              </a:rPr>
              <a:t>(less successful) CESR “</a:t>
            </a:r>
            <a:r>
              <a:rPr lang="en-US" dirty="0">
                <a:effectLst/>
                <a:latin typeface="Times New Roman" panose="02020603050405020304" pitchFamily="18" charset="0"/>
              </a:rPr>
              <a:t>Moebius ring” collider scheme (x-y flips)</a:t>
            </a:r>
            <a:endParaRPr lang="en-US" dirty="0">
              <a:latin typeface="Times New Roman" panose="02020603050405020304" pitchFamily="18" charset="0"/>
            </a:endParaRPr>
          </a:p>
          <a:p>
            <a:pPr lvl="1"/>
            <a:r>
              <a:rPr lang="en-US" dirty="0">
                <a:effectLst/>
                <a:latin typeface="Times New Roman" panose="02020603050405020304" pitchFamily="18" charset="0"/>
              </a:rPr>
              <a:t>DA</a:t>
            </a:r>
            <a:r>
              <a:rPr lang="el-GR" dirty="0">
                <a:effectLst/>
                <a:latin typeface="Times New Roman" panose="02020603050405020304" pitchFamily="18" charset="0"/>
                <a:cs typeface="Times New Roman" panose="02020603050405020304" pitchFamily="18" charset="0"/>
              </a:rPr>
              <a:t>Φ</a:t>
            </a:r>
            <a:r>
              <a:rPr lang="en-US" dirty="0">
                <a:effectLst/>
                <a:latin typeface="Times New Roman" panose="02020603050405020304" pitchFamily="18" charset="0"/>
              </a:rPr>
              <a:t>NE : “crab waist” focusing optics, demo “wire b-b compensation”</a:t>
            </a:r>
          </a:p>
          <a:p>
            <a:pPr lvl="1"/>
            <a:r>
              <a:rPr lang="en-US" dirty="0">
                <a:effectLst/>
                <a:latin typeface="Times New Roman" panose="02020603050405020304" pitchFamily="18" charset="0"/>
              </a:rPr>
              <a:t>KEK-B: crab crossing (limited success) </a:t>
            </a:r>
            <a:r>
              <a:rPr lang="en-US" dirty="0">
                <a:effectLst/>
                <a:latin typeface="Times New Roman" panose="02020603050405020304" pitchFamily="18" charset="0"/>
                <a:sym typeface="Wingdings" panose="05000000000000000000" pitchFamily="2" charset="2"/>
              </a:rPr>
              <a:t> </a:t>
            </a:r>
            <a:r>
              <a:rPr lang="en-US" dirty="0" err="1">
                <a:effectLst/>
                <a:latin typeface="Times New Roman" panose="02020603050405020304" pitchFamily="18" charset="0"/>
                <a:sym typeface="Wingdings" panose="05000000000000000000" pitchFamily="2" charset="2"/>
              </a:rPr>
              <a:t>nonobeams</a:t>
            </a:r>
            <a:r>
              <a:rPr lang="en-US" dirty="0">
                <a:effectLst/>
                <a:latin typeface="Times New Roman" panose="02020603050405020304" pitchFamily="18" charset="0"/>
                <a:sym typeface="Wingdings" panose="05000000000000000000" pitchFamily="2" charset="2"/>
              </a:rPr>
              <a:t> (Super-KEKB)</a:t>
            </a:r>
            <a:endParaRPr lang="en-US" dirty="0"/>
          </a:p>
        </p:txBody>
      </p:sp>
      <p:sp>
        <p:nvSpPr>
          <p:cNvPr id="4" name="Footer Placeholder 3">
            <a:extLst>
              <a:ext uri="{FF2B5EF4-FFF2-40B4-BE49-F238E27FC236}">
                <a16:creationId xmlns:a16="http://schemas.microsoft.com/office/drawing/2014/main" id="{F9DC7CC3-7BFE-402B-AB89-CB32AEA8D449}"/>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7A80DD7D-6AEF-4A32-B634-46C024D8E939}"/>
              </a:ext>
            </a:extLst>
          </p:cNvPr>
          <p:cNvSpPr>
            <a:spLocks noGrp="1"/>
          </p:cNvSpPr>
          <p:nvPr>
            <p:ph type="sldNum" sz="quarter" idx="12"/>
          </p:nvPr>
        </p:nvSpPr>
        <p:spPr/>
        <p:txBody>
          <a:bodyPr/>
          <a:lstStyle/>
          <a:p>
            <a:fld id="{52E9C158-AEF1-41A2-A6CE-6F0BAB305EFD}" type="slidenum">
              <a:rPr lang="en-US" altLang="en-US" smtClean="0"/>
              <a:pPr/>
              <a:t>92</a:t>
            </a:fld>
            <a:endParaRPr lang="en-US" altLang="en-US"/>
          </a:p>
        </p:txBody>
      </p:sp>
    </p:spTree>
    <p:extLst>
      <p:ext uri="{BB962C8B-B14F-4D97-AF65-F5344CB8AC3E}">
        <p14:creationId xmlns:p14="http://schemas.microsoft.com/office/powerpoint/2010/main" val="1240684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57DD-F4FE-42F1-A3FD-23048BBF990A}"/>
              </a:ext>
            </a:extLst>
          </p:cNvPr>
          <p:cNvSpPr>
            <a:spLocks noGrp="1"/>
          </p:cNvSpPr>
          <p:nvPr>
            <p:ph type="title"/>
          </p:nvPr>
        </p:nvSpPr>
        <p:spPr>
          <a:xfrm>
            <a:off x="105032" y="103664"/>
            <a:ext cx="8810368" cy="641739"/>
          </a:xfrm>
        </p:spPr>
        <p:txBody>
          <a:bodyPr/>
          <a:lstStyle/>
          <a:p>
            <a:r>
              <a:rPr lang="en-US" dirty="0"/>
              <a:t>1970s-2010s Hadron Colliders </a:t>
            </a:r>
            <a:r>
              <a:rPr lang="en-US" sz="2800" dirty="0"/>
              <a:t>(</a:t>
            </a:r>
            <a:r>
              <a:rPr lang="en-US" sz="2800" i="1" dirty="0"/>
              <a:t>C</a:t>
            </a:r>
            <a:r>
              <a:rPr lang="en-US" sz="2800" dirty="0"/>
              <a:t>=1…7 km)</a:t>
            </a:r>
            <a:endParaRPr lang="en-US" dirty="0"/>
          </a:p>
        </p:txBody>
      </p:sp>
      <p:sp>
        <p:nvSpPr>
          <p:cNvPr id="4" name="Footer Placeholder 3">
            <a:extLst>
              <a:ext uri="{FF2B5EF4-FFF2-40B4-BE49-F238E27FC236}">
                <a16:creationId xmlns:a16="http://schemas.microsoft.com/office/drawing/2014/main" id="{F9DC7CC3-7BFE-402B-AB89-CB32AEA8D449}"/>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7A80DD7D-6AEF-4A32-B634-46C024D8E939}"/>
              </a:ext>
            </a:extLst>
          </p:cNvPr>
          <p:cNvSpPr>
            <a:spLocks noGrp="1"/>
          </p:cNvSpPr>
          <p:nvPr>
            <p:ph type="sldNum" sz="quarter" idx="12"/>
          </p:nvPr>
        </p:nvSpPr>
        <p:spPr/>
        <p:txBody>
          <a:bodyPr/>
          <a:lstStyle/>
          <a:p>
            <a:fld id="{52E9C158-AEF1-41A2-A6CE-6F0BAB305EFD}" type="slidenum">
              <a:rPr lang="en-US" altLang="en-US" smtClean="0"/>
              <a:pPr/>
              <a:t>93</a:t>
            </a:fld>
            <a:endParaRPr lang="en-US" altLang="en-US"/>
          </a:p>
        </p:txBody>
      </p:sp>
      <p:pic>
        <p:nvPicPr>
          <p:cNvPr id="6" name="Picture 5" descr="A picture containing indoor, ceiling&#10;&#10;Description automatically generated">
            <a:extLst>
              <a:ext uri="{FF2B5EF4-FFF2-40B4-BE49-F238E27FC236}">
                <a16:creationId xmlns:a16="http://schemas.microsoft.com/office/drawing/2014/main" id="{24B9631D-39B5-49B4-A70E-637E60D6E89B}"/>
              </a:ext>
            </a:extLst>
          </p:cNvPr>
          <p:cNvPicPr>
            <a:picLocks noChangeAspect="1"/>
          </p:cNvPicPr>
          <p:nvPr/>
        </p:nvPicPr>
        <p:blipFill>
          <a:blip r:embed="rId2"/>
          <a:stretch>
            <a:fillRect/>
          </a:stretch>
        </p:blipFill>
        <p:spPr>
          <a:xfrm>
            <a:off x="155824" y="884320"/>
            <a:ext cx="3337470" cy="2644474"/>
          </a:xfrm>
          <a:prstGeom prst="rect">
            <a:avLst/>
          </a:prstGeom>
        </p:spPr>
      </p:pic>
      <p:pic>
        <p:nvPicPr>
          <p:cNvPr id="9" name="Picture 8" descr="Diagram&#10;&#10;Description automatically generated">
            <a:extLst>
              <a:ext uri="{FF2B5EF4-FFF2-40B4-BE49-F238E27FC236}">
                <a16:creationId xmlns:a16="http://schemas.microsoft.com/office/drawing/2014/main" id="{40842BA4-FCE6-4C6F-AB9C-C4C169409125}"/>
              </a:ext>
            </a:extLst>
          </p:cNvPr>
          <p:cNvPicPr>
            <a:picLocks noChangeAspect="1"/>
          </p:cNvPicPr>
          <p:nvPr/>
        </p:nvPicPr>
        <p:blipFill>
          <a:blip r:embed="rId3"/>
          <a:stretch>
            <a:fillRect/>
          </a:stretch>
        </p:blipFill>
        <p:spPr>
          <a:xfrm>
            <a:off x="0" y="3667712"/>
            <a:ext cx="5244798" cy="3162742"/>
          </a:xfrm>
          <a:prstGeom prst="rect">
            <a:avLst/>
          </a:prstGeom>
        </p:spPr>
      </p:pic>
      <p:pic>
        <p:nvPicPr>
          <p:cNvPr id="11" name="Picture 10" descr="A picture containing grass, outdoor, mountain, stadium&#10;&#10;Description automatically generated">
            <a:extLst>
              <a:ext uri="{FF2B5EF4-FFF2-40B4-BE49-F238E27FC236}">
                <a16:creationId xmlns:a16="http://schemas.microsoft.com/office/drawing/2014/main" id="{5BDC9FFB-0E07-4533-BACF-69239B2C95C7}"/>
              </a:ext>
            </a:extLst>
          </p:cNvPr>
          <p:cNvPicPr>
            <a:picLocks noChangeAspect="1"/>
          </p:cNvPicPr>
          <p:nvPr/>
        </p:nvPicPr>
        <p:blipFill>
          <a:blip r:embed="rId4"/>
          <a:stretch>
            <a:fillRect/>
          </a:stretch>
        </p:blipFill>
        <p:spPr>
          <a:xfrm>
            <a:off x="3663326" y="909532"/>
            <a:ext cx="5613718" cy="2666516"/>
          </a:xfrm>
          <a:prstGeom prst="rect">
            <a:avLst/>
          </a:prstGeom>
        </p:spPr>
      </p:pic>
      <p:pic>
        <p:nvPicPr>
          <p:cNvPr id="15" name="Picture 14" descr="Diagram&#10;&#10;Description automatically generated">
            <a:extLst>
              <a:ext uri="{FF2B5EF4-FFF2-40B4-BE49-F238E27FC236}">
                <a16:creationId xmlns:a16="http://schemas.microsoft.com/office/drawing/2014/main" id="{A27E9BDF-6603-45B1-9C4C-D89EE7926969}"/>
              </a:ext>
            </a:extLst>
          </p:cNvPr>
          <p:cNvPicPr>
            <a:picLocks noChangeAspect="1"/>
          </p:cNvPicPr>
          <p:nvPr/>
        </p:nvPicPr>
        <p:blipFill>
          <a:blip r:embed="rId5"/>
          <a:stretch>
            <a:fillRect/>
          </a:stretch>
        </p:blipFill>
        <p:spPr>
          <a:xfrm>
            <a:off x="5791935" y="3748114"/>
            <a:ext cx="3196151" cy="3162742"/>
          </a:xfrm>
          <a:prstGeom prst="rect">
            <a:avLst/>
          </a:prstGeom>
        </p:spPr>
      </p:pic>
      <p:sp>
        <p:nvSpPr>
          <p:cNvPr id="14" name="TextBox 13">
            <a:extLst>
              <a:ext uri="{FF2B5EF4-FFF2-40B4-BE49-F238E27FC236}">
                <a16:creationId xmlns:a16="http://schemas.microsoft.com/office/drawing/2014/main" id="{C3AE463F-08EA-4A8D-A8DB-889F7F5D0439}"/>
              </a:ext>
            </a:extLst>
          </p:cNvPr>
          <p:cNvSpPr txBox="1"/>
          <p:nvPr/>
        </p:nvSpPr>
        <p:spPr>
          <a:xfrm>
            <a:off x="4855352" y="745849"/>
            <a:ext cx="3229667" cy="461665"/>
          </a:xfrm>
          <a:prstGeom prst="rect">
            <a:avLst/>
          </a:prstGeom>
          <a:noFill/>
        </p:spPr>
        <p:txBody>
          <a:bodyPr wrap="none" rtlCol="0">
            <a:spAutoFit/>
          </a:bodyPr>
          <a:lstStyle/>
          <a:p>
            <a:r>
              <a:rPr lang="en-US" dirty="0">
                <a:highlight>
                  <a:srgbClr val="FFFF00"/>
                </a:highlight>
              </a:rPr>
              <a:t>Tevatron (FNAL, Batavia)</a:t>
            </a:r>
          </a:p>
        </p:txBody>
      </p:sp>
      <p:sp>
        <p:nvSpPr>
          <p:cNvPr id="19" name="TextBox 18">
            <a:extLst>
              <a:ext uri="{FF2B5EF4-FFF2-40B4-BE49-F238E27FC236}">
                <a16:creationId xmlns:a16="http://schemas.microsoft.com/office/drawing/2014/main" id="{389D5575-8DDF-4F4A-B2BC-3F52E4DD3B07}"/>
              </a:ext>
            </a:extLst>
          </p:cNvPr>
          <p:cNvSpPr txBox="1"/>
          <p:nvPr/>
        </p:nvSpPr>
        <p:spPr>
          <a:xfrm>
            <a:off x="2622399" y="6174085"/>
            <a:ext cx="1718740" cy="461665"/>
          </a:xfrm>
          <a:prstGeom prst="rect">
            <a:avLst/>
          </a:prstGeom>
          <a:noFill/>
        </p:spPr>
        <p:txBody>
          <a:bodyPr wrap="none" rtlCol="0">
            <a:spAutoFit/>
          </a:bodyPr>
          <a:lstStyle/>
          <a:p>
            <a:r>
              <a:rPr lang="en-US" dirty="0">
                <a:highlight>
                  <a:srgbClr val="FFFF00"/>
                </a:highlight>
              </a:rPr>
              <a:t>SPPS (CERN)</a:t>
            </a:r>
          </a:p>
        </p:txBody>
      </p:sp>
      <p:sp>
        <p:nvSpPr>
          <p:cNvPr id="20" name="TextBox 19">
            <a:extLst>
              <a:ext uri="{FF2B5EF4-FFF2-40B4-BE49-F238E27FC236}">
                <a16:creationId xmlns:a16="http://schemas.microsoft.com/office/drawing/2014/main" id="{7C17AACD-F0F8-4A7A-AC8C-DCF65EA25355}"/>
              </a:ext>
            </a:extLst>
          </p:cNvPr>
          <p:cNvSpPr txBox="1"/>
          <p:nvPr/>
        </p:nvSpPr>
        <p:spPr>
          <a:xfrm>
            <a:off x="4961632" y="3666484"/>
            <a:ext cx="3017108" cy="461665"/>
          </a:xfrm>
          <a:prstGeom prst="rect">
            <a:avLst/>
          </a:prstGeom>
          <a:noFill/>
        </p:spPr>
        <p:txBody>
          <a:bodyPr wrap="none" rtlCol="0">
            <a:spAutoFit/>
          </a:bodyPr>
          <a:lstStyle/>
          <a:p>
            <a:r>
              <a:rPr lang="en-US" dirty="0">
                <a:highlight>
                  <a:srgbClr val="FFFF00"/>
                </a:highlight>
              </a:rPr>
              <a:t>HERA (DESY, Hamburg)</a:t>
            </a:r>
          </a:p>
        </p:txBody>
      </p:sp>
      <p:sp>
        <p:nvSpPr>
          <p:cNvPr id="22" name="TextBox 21">
            <a:extLst>
              <a:ext uri="{FF2B5EF4-FFF2-40B4-BE49-F238E27FC236}">
                <a16:creationId xmlns:a16="http://schemas.microsoft.com/office/drawing/2014/main" id="{373F6056-C6DD-4DD5-B858-7D030F639EC9}"/>
              </a:ext>
            </a:extLst>
          </p:cNvPr>
          <p:cNvSpPr txBox="1"/>
          <p:nvPr/>
        </p:nvSpPr>
        <p:spPr>
          <a:xfrm>
            <a:off x="1484701" y="889786"/>
            <a:ext cx="1503938" cy="461665"/>
          </a:xfrm>
          <a:prstGeom prst="rect">
            <a:avLst/>
          </a:prstGeom>
          <a:noFill/>
        </p:spPr>
        <p:txBody>
          <a:bodyPr wrap="none" rtlCol="0">
            <a:spAutoFit/>
          </a:bodyPr>
          <a:lstStyle/>
          <a:p>
            <a:r>
              <a:rPr lang="en-US" dirty="0">
                <a:highlight>
                  <a:srgbClr val="FFFF00"/>
                </a:highlight>
              </a:rPr>
              <a:t>ISR (CERN)</a:t>
            </a:r>
          </a:p>
        </p:txBody>
      </p:sp>
    </p:spTree>
    <p:extLst>
      <p:ext uri="{BB962C8B-B14F-4D97-AF65-F5344CB8AC3E}">
        <p14:creationId xmlns:p14="http://schemas.microsoft.com/office/powerpoint/2010/main" val="16614486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57DD-F4FE-42F1-A3FD-23048BBF990A}"/>
              </a:ext>
            </a:extLst>
          </p:cNvPr>
          <p:cNvSpPr>
            <a:spLocks noGrp="1"/>
          </p:cNvSpPr>
          <p:nvPr>
            <p:ph type="title"/>
          </p:nvPr>
        </p:nvSpPr>
        <p:spPr/>
        <p:txBody>
          <a:bodyPr/>
          <a:lstStyle/>
          <a:p>
            <a:r>
              <a:rPr lang="en-US" dirty="0"/>
              <a:t>1970s-2000’s Hadron Colliders (1)</a:t>
            </a:r>
          </a:p>
        </p:txBody>
      </p:sp>
      <p:sp>
        <p:nvSpPr>
          <p:cNvPr id="3" name="Content Placeholder 2">
            <a:extLst>
              <a:ext uri="{FF2B5EF4-FFF2-40B4-BE49-F238E27FC236}">
                <a16:creationId xmlns:a16="http://schemas.microsoft.com/office/drawing/2014/main" id="{0FF75CFD-292A-4690-AAC0-DD3AAF696C25}"/>
              </a:ext>
            </a:extLst>
          </p:cNvPr>
          <p:cNvSpPr>
            <a:spLocks noGrp="1"/>
          </p:cNvSpPr>
          <p:nvPr>
            <p:ph idx="1"/>
          </p:nvPr>
        </p:nvSpPr>
        <p:spPr>
          <a:xfrm>
            <a:off x="228600" y="556127"/>
            <a:ext cx="8672513" cy="5548112"/>
          </a:xfrm>
        </p:spPr>
        <p:txBody>
          <a:bodyPr/>
          <a:lstStyle/>
          <a:p>
            <a:pPr>
              <a:lnSpc>
                <a:spcPct val="150000"/>
              </a:lnSpc>
            </a:pPr>
            <a:r>
              <a:rPr lang="en-US" sz="3200" dirty="0">
                <a:solidFill>
                  <a:srgbClr val="051BF1"/>
                </a:solidFill>
              </a:rPr>
              <a:t>Technological challenges addressed: </a:t>
            </a:r>
          </a:p>
          <a:p>
            <a:pPr lvl="1"/>
            <a:r>
              <a:rPr lang="en-US" dirty="0">
                <a:latin typeface="Times New Roman" panose="02020603050405020304" pitchFamily="18" charset="0"/>
              </a:rPr>
              <a:t>ISR: </a:t>
            </a:r>
            <a:r>
              <a:rPr lang="en-US" dirty="0">
                <a:effectLst/>
                <a:latin typeface="Times New Roman" panose="02020603050405020304" pitchFamily="18" charset="0"/>
              </a:rPr>
              <a:t>world</a:t>
            </a:r>
            <a:r>
              <a:rPr lang="en-US" dirty="0">
                <a:effectLst/>
                <a:latin typeface="Arial" panose="020B0604020202020204" pitchFamily="34" charset="0"/>
              </a:rPr>
              <a:t>’</a:t>
            </a:r>
            <a:r>
              <a:rPr lang="en-US" dirty="0">
                <a:effectLst/>
                <a:latin typeface="Times New Roman" panose="02020603050405020304" pitchFamily="18" charset="0"/>
              </a:rPr>
              <a:t>s first </a:t>
            </a:r>
            <a:r>
              <a:rPr lang="en-US" dirty="0">
                <a:effectLst/>
                <a:latin typeface="Arial" panose="020B0604020202020204" pitchFamily="34" charset="0"/>
              </a:rPr>
              <a:t>pp </a:t>
            </a:r>
            <a:r>
              <a:rPr lang="en-US" dirty="0">
                <a:effectLst/>
                <a:latin typeface="Times New Roman" panose="02020603050405020304" pitchFamily="18" charset="0"/>
              </a:rPr>
              <a:t>collider (and pp </a:t>
            </a:r>
            <a:r>
              <a:rPr lang="en-US" dirty="0" err="1">
                <a:effectLst/>
                <a:latin typeface="Times New Roman" panose="02020603050405020304" pitchFamily="18" charset="0"/>
              </a:rPr>
              <a:t>Lumi</a:t>
            </a:r>
            <a:r>
              <a:rPr lang="en-US" dirty="0">
                <a:effectLst/>
                <a:latin typeface="Times New Roman" panose="02020603050405020304" pitchFamily="18" charset="0"/>
              </a:rPr>
              <a:t> record holder for &gt;20 </a:t>
            </a:r>
            <a:r>
              <a:rPr lang="en-US" dirty="0" err="1">
                <a:effectLst/>
                <a:latin typeface="Times New Roman" panose="02020603050405020304" pitchFamily="18" charset="0"/>
              </a:rPr>
              <a:t>yrs</a:t>
            </a:r>
            <a:r>
              <a:rPr lang="en-US" dirty="0">
                <a:effectLst/>
                <a:latin typeface="Times New Roman" panose="02020603050405020304" pitchFamily="18" charset="0"/>
              </a:rPr>
              <a:t>)</a:t>
            </a:r>
            <a:endParaRPr lang="en-US" dirty="0">
              <a:latin typeface="Times New Roman" panose="02020603050405020304" pitchFamily="18" charset="0"/>
            </a:endParaRPr>
          </a:p>
          <a:p>
            <a:pPr lvl="1"/>
            <a:r>
              <a:rPr lang="en-US" dirty="0">
                <a:latin typeface="Times New Roman" panose="02020603050405020304" pitchFamily="18" charset="0"/>
              </a:rPr>
              <a:t>SC </a:t>
            </a:r>
            <a:r>
              <a:rPr lang="en-US" dirty="0" err="1">
                <a:latin typeface="Times New Roman" panose="02020603050405020304" pitchFamily="18" charset="0"/>
              </a:rPr>
              <a:t>NbTi</a:t>
            </a:r>
            <a:r>
              <a:rPr lang="en-US" dirty="0">
                <a:latin typeface="Times New Roman" panose="02020603050405020304" pitchFamily="18" charset="0"/>
              </a:rPr>
              <a:t> magnets 4-8 T (Tevatron </a:t>
            </a:r>
            <a:r>
              <a:rPr lang="en-US" dirty="0">
                <a:latin typeface="Times New Roman" panose="02020603050405020304" pitchFamily="18" charset="0"/>
                <a:sym typeface="Wingdings" panose="05000000000000000000" pitchFamily="2" charset="2"/>
              </a:rPr>
              <a:t> HERA RHIC  LHC)</a:t>
            </a:r>
          </a:p>
          <a:p>
            <a:pPr lvl="1"/>
            <a:r>
              <a:rPr lang="en-US" dirty="0">
                <a:latin typeface="Times New Roman" panose="02020603050405020304" pitchFamily="18" charset="0"/>
                <a:sym typeface="Wingdings" panose="05000000000000000000" pitchFamily="2" charset="2"/>
              </a:rPr>
              <a:t>SPPS, &amp;Tevatron: technology </a:t>
            </a:r>
            <a:r>
              <a:rPr lang="en-US" dirty="0">
                <a:effectLst/>
                <a:latin typeface="Times New Roman" panose="02020603050405020304" pitchFamily="18" charset="0"/>
                <a:sym typeface="Wingdings" panose="05000000000000000000" pitchFamily="2" charset="2"/>
              </a:rPr>
              <a:t>of antiproton production &amp; </a:t>
            </a:r>
            <a:r>
              <a:rPr lang="en-US" dirty="0" err="1">
                <a:effectLst/>
                <a:latin typeface="Times New Roman" panose="02020603050405020304" pitchFamily="18" charset="0"/>
                <a:sym typeface="Wingdings" panose="05000000000000000000" pitchFamily="2" charset="2"/>
              </a:rPr>
              <a:t>scienc</a:t>
            </a:r>
            <a:r>
              <a:rPr lang="en-US" dirty="0">
                <a:effectLst/>
                <a:latin typeface="Times New Roman" panose="02020603050405020304" pitchFamily="18" charset="0"/>
                <a:sym typeface="Wingdings" panose="05000000000000000000" pitchFamily="2" charset="2"/>
              </a:rPr>
              <a:t> of stochastic (Nobel prize) and electron cooling (up to 4 MeV e-) </a:t>
            </a:r>
          </a:p>
          <a:p>
            <a:pPr lvl="1"/>
            <a:r>
              <a:rPr lang="en-US" dirty="0">
                <a:effectLst/>
                <a:latin typeface="Times New Roman" panose="02020603050405020304" pitchFamily="18" charset="0"/>
              </a:rPr>
              <a:t>Tevatron:  permanent magnets (3.3 km 8 GeV Recycler)</a:t>
            </a:r>
          </a:p>
          <a:p>
            <a:pPr lvl="1"/>
            <a:r>
              <a:rPr lang="en-US" dirty="0">
                <a:effectLst/>
                <a:latin typeface="Times New Roman" panose="02020603050405020304" pitchFamily="18" charset="0"/>
              </a:rPr>
              <a:t>Two-stage collimation systems (HERA, Tevatron)</a:t>
            </a:r>
          </a:p>
          <a:p>
            <a:pPr>
              <a:lnSpc>
                <a:spcPct val="150000"/>
              </a:lnSpc>
            </a:pPr>
            <a:r>
              <a:rPr lang="en-US" sz="3200" dirty="0">
                <a:solidFill>
                  <a:srgbClr val="051BF1"/>
                </a:solidFill>
              </a:rPr>
              <a:t>Beam physics advances: </a:t>
            </a:r>
          </a:p>
          <a:p>
            <a:pPr lvl="1"/>
            <a:r>
              <a:rPr lang="en-US" dirty="0">
                <a:effectLst/>
                <a:latin typeface="Times New Roman" panose="02020603050405020304" pitchFamily="18" charset="0"/>
              </a:rPr>
              <a:t>Longitudinal manipulations : momentum stacking </a:t>
            </a:r>
            <a:r>
              <a:rPr lang="en-US" dirty="0">
                <a:latin typeface="Times New Roman" panose="02020603050405020304" pitchFamily="18" charset="0"/>
              </a:rPr>
              <a:t>(ISR), slip-stacking and momentum mining (Tevatron)</a:t>
            </a:r>
            <a:endParaRPr lang="en-US" dirty="0">
              <a:effectLst/>
              <a:latin typeface="Times New Roman" panose="02020603050405020304" pitchFamily="18" charset="0"/>
            </a:endParaRPr>
          </a:p>
          <a:p>
            <a:pPr lvl="1"/>
            <a:r>
              <a:rPr lang="en-US" dirty="0">
                <a:effectLst/>
                <a:latin typeface="Times New Roman" panose="02020603050405020304" pitchFamily="18" charset="0"/>
              </a:rPr>
              <a:t>Tevatron: beam-beam record at </a:t>
            </a:r>
            <a:r>
              <a:rPr lang="el-GR" i="1" dirty="0">
                <a:effectLst/>
                <a:latin typeface="Arial" panose="020B0604020202020204" pitchFamily="34" charset="0"/>
              </a:rPr>
              <a:t>ξ</a:t>
            </a:r>
            <a:r>
              <a:rPr lang="en-US" i="1" baseline="-25000" dirty="0" err="1">
                <a:effectLst/>
                <a:latin typeface="Arial" panose="020B0604020202020204" pitchFamily="34" charset="0"/>
              </a:rPr>
              <a:t>x;y</a:t>
            </a:r>
            <a:r>
              <a:rPr lang="en-US" i="1" baseline="-25000" dirty="0">
                <a:effectLst/>
                <a:latin typeface="Arial" panose="020B0604020202020204" pitchFamily="34" charset="0"/>
              </a:rPr>
              <a:t> </a:t>
            </a:r>
            <a:r>
              <a:rPr lang="en-US" dirty="0">
                <a:effectLst/>
                <a:latin typeface="Arial" panose="020B0604020202020204" pitchFamily="34" charset="0"/>
              </a:rPr>
              <a:t>∼ 0</a:t>
            </a:r>
            <a:r>
              <a:rPr lang="en-US" dirty="0">
                <a:effectLst/>
                <a:latin typeface="Times New Roman" panose="02020603050405020304" pitchFamily="18" charset="0"/>
              </a:rPr>
              <a:t>.</a:t>
            </a:r>
            <a:r>
              <a:rPr lang="en-US" dirty="0">
                <a:effectLst/>
                <a:latin typeface="Arial" panose="020B0604020202020204" pitchFamily="34" charset="0"/>
              </a:rPr>
              <a:t>025, </a:t>
            </a:r>
            <a:r>
              <a:rPr lang="en-US" dirty="0">
                <a:effectLst/>
                <a:latin typeface="Times New Roman" panose="02020603050405020304" pitchFamily="18" charset="0"/>
              </a:rPr>
              <a:t>first successful demo b-b</a:t>
            </a:r>
            <a:r>
              <a:rPr lang="en-US" dirty="0">
                <a:latin typeface="Times New Roman" panose="02020603050405020304" pitchFamily="18" charset="0"/>
              </a:rPr>
              <a:t> </a:t>
            </a:r>
            <a:r>
              <a:rPr lang="en-US" dirty="0">
                <a:effectLst/>
                <a:latin typeface="Times New Roman" panose="02020603050405020304" pitchFamily="18" charset="0"/>
              </a:rPr>
              <a:t>compensation by electron lenses, hollow e-lens collimation</a:t>
            </a:r>
          </a:p>
          <a:p>
            <a:pPr lvl="1"/>
            <a:r>
              <a:rPr lang="en-US" dirty="0">
                <a:latin typeface="Times New Roman" panose="02020603050405020304" pitchFamily="18" charset="0"/>
              </a:rPr>
              <a:t>HERA: first e-p collider, </a:t>
            </a:r>
            <a:r>
              <a:rPr lang="en-US" dirty="0">
                <a:effectLst/>
                <a:latin typeface="Times New Roman" panose="02020603050405020304" pitchFamily="18" charset="0"/>
              </a:rPr>
              <a:t>transversely polarized e- &amp; spin rotators to l</a:t>
            </a:r>
            <a:br>
              <a:rPr lang="en-US" dirty="0"/>
            </a:br>
            <a:endParaRPr lang="en-US" dirty="0"/>
          </a:p>
        </p:txBody>
      </p:sp>
      <p:sp>
        <p:nvSpPr>
          <p:cNvPr id="4" name="Footer Placeholder 3">
            <a:extLst>
              <a:ext uri="{FF2B5EF4-FFF2-40B4-BE49-F238E27FC236}">
                <a16:creationId xmlns:a16="http://schemas.microsoft.com/office/drawing/2014/main" id="{F9DC7CC3-7BFE-402B-AB89-CB32AEA8D449}"/>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7A80DD7D-6AEF-4A32-B634-46C024D8E939}"/>
              </a:ext>
            </a:extLst>
          </p:cNvPr>
          <p:cNvSpPr>
            <a:spLocks noGrp="1"/>
          </p:cNvSpPr>
          <p:nvPr>
            <p:ph type="sldNum" sz="quarter" idx="12"/>
          </p:nvPr>
        </p:nvSpPr>
        <p:spPr/>
        <p:txBody>
          <a:bodyPr/>
          <a:lstStyle/>
          <a:p>
            <a:fld id="{52E9C158-AEF1-41A2-A6CE-6F0BAB305EFD}" type="slidenum">
              <a:rPr lang="en-US" altLang="en-US" smtClean="0"/>
              <a:pPr/>
              <a:t>94</a:t>
            </a:fld>
            <a:endParaRPr lang="en-US" altLang="en-US"/>
          </a:p>
        </p:txBody>
      </p:sp>
    </p:spTree>
    <p:extLst>
      <p:ext uri="{BB962C8B-B14F-4D97-AF65-F5344CB8AC3E}">
        <p14:creationId xmlns:p14="http://schemas.microsoft.com/office/powerpoint/2010/main" val="42715374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57DD-F4FE-42F1-A3FD-23048BBF990A}"/>
              </a:ext>
            </a:extLst>
          </p:cNvPr>
          <p:cNvSpPr>
            <a:spLocks noGrp="1"/>
          </p:cNvSpPr>
          <p:nvPr>
            <p:ph type="title"/>
          </p:nvPr>
        </p:nvSpPr>
        <p:spPr>
          <a:xfrm>
            <a:off x="105032" y="103664"/>
            <a:ext cx="8883054" cy="641739"/>
          </a:xfrm>
        </p:spPr>
        <p:txBody>
          <a:bodyPr/>
          <a:lstStyle/>
          <a:p>
            <a:r>
              <a:rPr lang="en-US" dirty="0"/>
              <a:t>2000s-now Hadron Colliders </a:t>
            </a:r>
            <a:r>
              <a:rPr lang="en-US" sz="3200" dirty="0"/>
              <a:t>(</a:t>
            </a:r>
            <a:r>
              <a:rPr lang="en-US" sz="3200" i="1" dirty="0"/>
              <a:t>C</a:t>
            </a:r>
            <a:r>
              <a:rPr lang="en-US" sz="3200" dirty="0"/>
              <a:t>=4…27 km)</a:t>
            </a:r>
            <a:endParaRPr lang="en-US" dirty="0"/>
          </a:p>
        </p:txBody>
      </p:sp>
      <p:sp>
        <p:nvSpPr>
          <p:cNvPr id="4" name="Footer Placeholder 3">
            <a:extLst>
              <a:ext uri="{FF2B5EF4-FFF2-40B4-BE49-F238E27FC236}">
                <a16:creationId xmlns:a16="http://schemas.microsoft.com/office/drawing/2014/main" id="{F9DC7CC3-7BFE-402B-AB89-CB32AEA8D449}"/>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7A80DD7D-6AEF-4A32-B634-46C024D8E939}"/>
              </a:ext>
            </a:extLst>
          </p:cNvPr>
          <p:cNvSpPr>
            <a:spLocks noGrp="1"/>
          </p:cNvSpPr>
          <p:nvPr>
            <p:ph type="sldNum" sz="quarter" idx="12"/>
          </p:nvPr>
        </p:nvSpPr>
        <p:spPr/>
        <p:txBody>
          <a:bodyPr/>
          <a:lstStyle/>
          <a:p>
            <a:fld id="{52E9C158-AEF1-41A2-A6CE-6F0BAB305EFD}" type="slidenum">
              <a:rPr lang="en-US" altLang="en-US" smtClean="0"/>
              <a:pPr/>
              <a:t>95</a:t>
            </a:fld>
            <a:endParaRPr lang="en-US" altLang="en-US"/>
          </a:p>
        </p:txBody>
      </p:sp>
      <p:sp>
        <p:nvSpPr>
          <p:cNvPr id="20" name="TextBox 19">
            <a:extLst>
              <a:ext uri="{FF2B5EF4-FFF2-40B4-BE49-F238E27FC236}">
                <a16:creationId xmlns:a16="http://schemas.microsoft.com/office/drawing/2014/main" id="{7C17AACD-F0F8-4A7A-AC8C-DCF65EA25355}"/>
              </a:ext>
            </a:extLst>
          </p:cNvPr>
          <p:cNvSpPr txBox="1"/>
          <p:nvPr/>
        </p:nvSpPr>
        <p:spPr>
          <a:xfrm>
            <a:off x="676275" y="5238394"/>
            <a:ext cx="3171766" cy="461665"/>
          </a:xfrm>
          <a:prstGeom prst="rect">
            <a:avLst/>
          </a:prstGeom>
          <a:noFill/>
        </p:spPr>
        <p:txBody>
          <a:bodyPr wrap="none" rtlCol="0">
            <a:spAutoFit/>
          </a:bodyPr>
          <a:lstStyle/>
          <a:p>
            <a:r>
              <a:rPr lang="en-US" dirty="0">
                <a:highlight>
                  <a:srgbClr val="FFFF00"/>
                </a:highlight>
              </a:rPr>
              <a:t>RHIC (BNL, Brookhaven)</a:t>
            </a:r>
          </a:p>
        </p:txBody>
      </p:sp>
      <p:pic>
        <p:nvPicPr>
          <p:cNvPr id="7" name="Picture 6" descr="Map&#10;&#10;Description automatically generated with medium confidence">
            <a:extLst>
              <a:ext uri="{FF2B5EF4-FFF2-40B4-BE49-F238E27FC236}">
                <a16:creationId xmlns:a16="http://schemas.microsoft.com/office/drawing/2014/main" id="{0E360AE0-1DBA-4395-BBE2-C7C95B50D994}"/>
              </a:ext>
            </a:extLst>
          </p:cNvPr>
          <p:cNvPicPr>
            <a:picLocks noChangeAspect="1"/>
          </p:cNvPicPr>
          <p:nvPr/>
        </p:nvPicPr>
        <p:blipFill>
          <a:blip r:embed="rId2"/>
          <a:stretch>
            <a:fillRect/>
          </a:stretch>
        </p:blipFill>
        <p:spPr>
          <a:xfrm>
            <a:off x="105032" y="2078067"/>
            <a:ext cx="4670471" cy="2806953"/>
          </a:xfrm>
          <a:prstGeom prst="rect">
            <a:avLst/>
          </a:prstGeom>
        </p:spPr>
      </p:pic>
      <p:pic>
        <p:nvPicPr>
          <p:cNvPr id="10" name="Picture 9">
            <a:extLst>
              <a:ext uri="{FF2B5EF4-FFF2-40B4-BE49-F238E27FC236}">
                <a16:creationId xmlns:a16="http://schemas.microsoft.com/office/drawing/2014/main" id="{6A43241C-4EF5-4530-8FF9-B68B0E2A0AD0}"/>
              </a:ext>
            </a:extLst>
          </p:cNvPr>
          <p:cNvPicPr>
            <a:picLocks noChangeAspect="1"/>
          </p:cNvPicPr>
          <p:nvPr/>
        </p:nvPicPr>
        <p:blipFill>
          <a:blip r:embed="rId3"/>
          <a:stretch>
            <a:fillRect/>
          </a:stretch>
        </p:blipFill>
        <p:spPr>
          <a:xfrm>
            <a:off x="4855352" y="2078067"/>
            <a:ext cx="4193551" cy="2806953"/>
          </a:xfrm>
          <a:prstGeom prst="rect">
            <a:avLst/>
          </a:prstGeom>
        </p:spPr>
      </p:pic>
      <p:sp>
        <p:nvSpPr>
          <p:cNvPr id="22" name="TextBox 21">
            <a:extLst>
              <a:ext uri="{FF2B5EF4-FFF2-40B4-BE49-F238E27FC236}">
                <a16:creationId xmlns:a16="http://schemas.microsoft.com/office/drawing/2014/main" id="{373F6056-C6DD-4DD5-B858-7D030F639EC9}"/>
              </a:ext>
            </a:extLst>
          </p:cNvPr>
          <p:cNvSpPr txBox="1"/>
          <p:nvPr/>
        </p:nvSpPr>
        <p:spPr>
          <a:xfrm>
            <a:off x="6582339" y="5216980"/>
            <a:ext cx="1604927" cy="461665"/>
          </a:xfrm>
          <a:prstGeom prst="rect">
            <a:avLst/>
          </a:prstGeom>
          <a:noFill/>
        </p:spPr>
        <p:txBody>
          <a:bodyPr wrap="none" rtlCol="0">
            <a:spAutoFit/>
          </a:bodyPr>
          <a:lstStyle/>
          <a:p>
            <a:r>
              <a:rPr lang="en-US" dirty="0">
                <a:highlight>
                  <a:srgbClr val="FFFF00"/>
                </a:highlight>
              </a:rPr>
              <a:t>LHC (CERN)</a:t>
            </a:r>
          </a:p>
        </p:txBody>
      </p:sp>
    </p:spTree>
    <p:extLst>
      <p:ext uri="{BB962C8B-B14F-4D97-AF65-F5344CB8AC3E}">
        <p14:creationId xmlns:p14="http://schemas.microsoft.com/office/powerpoint/2010/main" val="4289646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57DD-F4FE-42F1-A3FD-23048BBF990A}"/>
              </a:ext>
            </a:extLst>
          </p:cNvPr>
          <p:cNvSpPr>
            <a:spLocks noGrp="1"/>
          </p:cNvSpPr>
          <p:nvPr>
            <p:ph type="title"/>
          </p:nvPr>
        </p:nvSpPr>
        <p:spPr/>
        <p:txBody>
          <a:bodyPr/>
          <a:lstStyle/>
          <a:p>
            <a:r>
              <a:rPr lang="en-US" dirty="0"/>
              <a:t>2000s-now Hadron Colliders (2)</a:t>
            </a:r>
          </a:p>
        </p:txBody>
      </p:sp>
      <p:sp>
        <p:nvSpPr>
          <p:cNvPr id="3" name="Content Placeholder 2">
            <a:extLst>
              <a:ext uri="{FF2B5EF4-FFF2-40B4-BE49-F238E27FC236}">
                <a16:creationId xmlns:a16="http://schemas.microsoft.com/office/drawing/2014/main" id="{0FF75CFD-292A-4690-AAC0-DD3AAF696C25}"/>
              </a:ext>
            </a:extLst>
          </p:cNvPr>
          <p:cNvSpPr>
            <a:spLocks noGrp="1"/>
          </p:cNvSpPr>
          <p:nvPr>
            <p:ph idx="1"/>
          </p:nvPr>
        </p:nvSpPr>
        <p:spPr>
          <a:xfrm>
            <a:off x="242887" y="646742"/>
            <a:ext cx="8672513" cy="5630490"/>
          </a:xfrm>
        </p:spPr>
        <p:txBody>
          <a:bodyPr/>
          <a:lstStyle/>
          <a:p>
            <a:pPr>
              <a:lnSpc>
                <a:spcPct val="150000"/>
              </a:lnSpc>
            </a:pPr>
            <a:r>
              <a:rPr lang="en-US" sz="3200" dirty="0">
                <a:solidFill>
                  <a:srgbClr val="051BF1"/>
                </a:solidFill>
              </a:rPr>
              <a:t>Technological challenges addressed: </a:t>
            </a:r>
          </a:p>
          <a:p>
            <a:pPr lvl="1"/>
            <a:r>
              <a:rPr lang="en-US" dirty="0">
                <a:effectLst/>
                <a:latin typeface="Times New Roman" panose="02020603050405020304" pitchFamily="18" charset="0"/>
              </a:rPr>
              <a:t>First use of Nb3Sn SC magnets (HL-LHC)</a:t>
            </a:r>
          </a:p>
          <a:p>
            <a:pPr lvl="1"/>
            <a:r>
              <a:rPr lang="en-US" dirty="0">
                <a:latin typeface="Times New Roman" panose="02020603050405020304" pitchFamily="18" charset="0"/>
              </a:rPr>
              <a:t>Three (4) stage 99.99% efficient collimation system (LHC)</a:t>
            </a:r>
          </a:p>
          <a:p>
            <a:pPr lvl="1"/>
            <a:r>
              <a:rPr lang="en-US" dirty="0">
                <a:effectLst/>
                <a:latin typeface="Times New Roman" panose="02020603050405020304" pitchFamily="18" charset="0"/>
              </a:rPr>
              <a:t>Ions sources and ion-ion, ion-p collisions (RHIC, LHC)</a:t>
            </a:r>
          </a:p>
          <a:p>
            <a:pPr lvl="1"/>
            <a:r>
              <a:rPr lang="en-US" dirty="0">
                <a:latin typeface="Times New Roman" panose="02020603050405020304" pitchFamily="18" charset="0"/>
              </a:rPr>
              <a:t>Sophisticated polarization control along the chain (55% in RHIC)</a:t>
            </a:r>
            <a:endParaRPr lang="en-US" dirty="0">
              <a:effectLst/>
              <a:latin typeface="Times New Roman" panose="02020603050405020304" pitchFamily="18" charset="0"/>
            </a:endParaRPr>
          </a:p>
          <a:p>
            <a:pPr>
              <a:lnSpc>
                <a:spcPct val="150000"/>
              </a:lnSpc>
            </a:pPr>
            <a:r>
              <a:rPr lang="en-US" sz="3200" dirty="0">
                <a:solidFill>
                  <a:srgbClr val="051BF1"/>
                </a:solidFill>
              </a:rPr>
              <a:t>Beam physics advances: </a:t>
            </a:r>
          </a:p>
          <a:p>
            <a:pPr lvl="1"/>
            <a:r>
              <a:rPr lang="en-US" dirty="0">
                <a:effectLst/>
                <a:latin typeface="Times New Roman" panose="02020603050405020304" pitchFamily="18" charset="0"/>
              </a:rPr>
              <a:t>RHIC: bunched beam stochastic cooling, bunched beam electron cooling </a:t>
            </a:r>
          </a:p>
          <a:p>
            <a:pPr lvl="1"/>
            <a:r>
              <a:rPr lang="en-US" dirty="0">
                <a:effectLst/>
                <a:latin typeface="Times New Roman" panose="02020603050405020304" pitchFamily="18" charset="0"/>
              </a:rPr>
              <a:t>RHIC: head-on beam-beam compensation with electron lenses</a:t>
            </a:r>
          </a:p>
          <a:p>
            <a:pPr lvl="1"/>
            <a:r>
              <a:rPr lang="en-US" dirty="0">
                <a:latin typeface="Times New Roman" panose="02020603050405020304" pitchFamily="18" charset="0"/>
              </a:rPr>
              <a:t>LHC: sophisticated control of </a:t>
            </a:r>
            <a:r>
              <a:rPr lang="en-US" dirty="0">
                <a:effectLst/>
                <a:latin typeface="Times New Roman" panose="02020603050405020304" pitchFamily="18" charset="0"/>
              </a:rPr>
              <a:t>electron-cloud and other instabilities</a:t>
            </a:r>
            <a:endParaRPr lang="en-US" dirty="0">
              <a:latin typeface="Times New Roman" panose="02020603050405020304" pitchFamily="18" charset="0"/>
            </a:endParaRPr>
          </a:p>
          <a:p>
            <a:pPr lvl="1"/>
            <a:r>
              <a:rPr lang="en-US" dirty="0">
                <a:effectLst/>
                <a:latin typeface="Times New Roman" panose="02020603050405020304" pitchFamily="18" charset="0"/>
              </a:rPr>
              <a:t>LHC: novel achromatic telescopic squeeze optics to lower beta*</a:t>
            </a:r>
          </a:p>
          <a:p>
            <a:pPr lvl="1"/>
            <a:r>
              <a:rPr lang="en-US" dirty="0">
                <a:latin typeface="Times New Roman" panose="02020603050405020304" pitchFamily="18" charset="0"/>
              </a:rPr>
              <a:t>LHC: demo wire compensation of long-range beam-beam effects</a:t>
            </a:r>
            <a:endParaRPr lang="en-US" dirty="0"/>
          </a:p>
        </p:txBody>
      </p:sp>
      <p:sp>
        <p:nvSpPr>
          <p:cNvPr id="4" name="Footer Placeholder 3">
            <a:extLst>
              <a:ext uri="{FF2B5EF4-FFF2-40B4-BE49-F238E27FC236}">
                <a16:creationId xmlns:a16="http://schemas.microsoft.com/office/drawing/2014/main" id="{F9DC7CC3-7BFE-402B-AB89-CB32AEA8D449}"/>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7A80DD7D-6AEF-4A32-B634-46C024D8E939}"/>
              </a:ext>
            </a:extLst>
          </p:cNvPr>
          <p:cNvSpPr>
            <a:spLocks noGrp="1"/>
          </p:cNvSpPr>
          <p:nvPr>
            <p:ph type="sldNum" sz="quarter" idx="12"/>
          </p:nvPr>
        </p:nvSpPr>
        <p:spPr/>
        <p:txBody>
          <a:bodyPr/>
          <a:lstStyle/>
          <a:p>
            <a:fld id="{52E9C158-AEF1-41A2-A6CE-6F0BAB305EFD}" type="slidenum">
              <a:rPr lang="en-US" altLang="en-US" smtClean="0"/>
              <a:pPr/>
              <a:t>96</a:t>
            </a:fld>
            <a:endParaRPr lang="en-US" altLang="en-US"/>
          </a:p>
        </p:txBody>
      </p:sp>
    </p:spTree>
    <p:extLst>
      <p:ext uri="{BB962C8B-B14F-4D97-AF65-F5344CB8AC3E}">
        <p14:creationId xmlns:p14="http://schemas.microsoft.com/office/powerpoint/2010/main" val="5276332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66AEB6A2-B73C-4F07-B783-359E068C11D1}"/>
              </a:ext>
            </a:extLst>
          </p:cNvPr>
          <p:cNvPicPr>
            <a:picLocks noChangeAspect="1"/>
          </p:cNvPicPr>
          <p:nvPr/>
        </p:nvPicPr>
        <p:blipFill>
          <a:blip r:embed="rId2"/>
          <a:stretch>
            <a:fillRect/>
          </a:stretch>
        </p:blipFill>
        <p:spPr>
          <a:xfrm>
            <a:off x="3773889" y="629322"/>
            <a:ext cx="5617136" cy="3881585"/>
          </a:xfrm>
          <a:prstGeom prst="rect">
            <a:avLst/>
          </a:prstGeom>
        </p:spPr>
      </p:pic>
      <p:sp>
        <p:nvSpPr>
          <p:cNvPr id="2" name="Title 1">
            <a:extLst>
              <a:ext uri="{FF2B5EF4-FFF2-40B4-BE49-F238E27FC236}">
                <a16:creationId xmlns:a16="http://schemas.microsoft.com/office/drawing/2014/main" id="{4E4957DD-F4FE-42F1-A3FD-23048BBF990A}"/>
              </a:ext>
            </a:extLst>
          </p:cNvPr>
          <p:cNvSpPr>
            <a:spLocks noGrp="1"/>
          </p:cNvSpPr>
          <p:nvPr>
            <p:ph type="title"/>
          </p:nvPr>
        </p:nvSpPr>
        <p:spPr>
          <a:xfrm>
            <a:off x="105032" y="103664"/>
            <a:ext cx="8883054" cy="641739"/>
          </a:xfrm>
        </p:spPr>
        <p:txBody>
          <a:bodyPr/>
          <a:lstStyle/>
          <a:p>
            <a:r>
              <a:rPr lang="en-US" dirty="0"/>
              <a:t>Super-Colliders That Were Not (1990’s)</a:t>
            </a:r>
          </a:p>
        </p:txBody>
      </p:sp>
      <p:sp>
        <p:nvSpPr>
          <p:cNvPr id="4" name="Footer Placeholder 3">
            <a:extLst>
              <a:ext uri="{FF2B5EF4-FFF2-40B4-BE49-F238E27FC236}">
                <a16:creationId xmlns:a16="http://schemas.microsoft.com/office/drawing/2014/main" id="{F9DC7CC3-7BFE-402B-AB89-CB32AEA8D449}"/>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7A80DD7D-6AEF-4A32-B634-46C024D8E939}"/>
              </a:ext>
            </a:extLst>
          </p:cNvPr>
          <p:cNvSpPr>
            <a:spLocks noGrp="1"/>
          </p:cNvSpPr>
          <p:nvPr>
            <p:ph type="sldNum" sz="quarter" idx="12"/>
          </p:nvPr>
        </p:nvSpPr>
        <p:spPr/>
        <p:txBody>
          <a:bodyPr/>
          <a:lstStyle/>
          <a:p>
            <a:fld id="{52E9C158-AEF1-41A2-A6CE-6F0BAB305EFD}" type="slidenum">
              <a:rPr lang="en-US" altLang="en-US" smtClean="0"/>
              <a:pPr/>
              <a:t>97</a:t>
            </a:fld>
            <a:endParaRPr lang="en-US" altLang="en-US"/>
          </a:p>
        </p:txBody>
      </p:sp>
      <p:pic>
        <p:nvPicPr>
          <p:cNvPr id="6" name="Picture 5" descr="Diagram&#10;&#10;Description automatically generated">
            <a:extLst>
              <a:ext uri="{FF2B5EF4-FFF2-40B4-BE49-F238E27FC236}">
                <a16:creationId xmlns:a16="http://schemas.microsoft.com/office/drawing/2014/main" id="{DDD6BF3D-AB52-49CE-B939-0D393D82EDFC}"/>
              </a:ext>
            </a:extLst>
          </p:cNvPr>
          <p:cNvPicPr>
            <a:picLocks noChangeAspect="1"/>
          </p:cNvPicPr>
          <p:nvPr/>
        </p:nvPicPr>
        <p:blipFill>
          <a:blip r:embed="rId3"/>
          <a:stretch>
            <a:fillRect/>
          </a:stretch>
        </p:blipFill>
        <p:spPr>
          <a:xfrm>
            <a:off x="228600" y="964080"/>
            <a:ext cx="3854971" cy="2891228"/>
          </a:xfrm>
          <a:prstGeom prst="rect">
            <a:avLst/>
          </a:prstGeom>
        </p:spPr>
      </p:pic>
      <p:sp>
        <p:nvSpPr>
          <p:cNvPr id="20" name="TextBox 19">
            <a:extLst>
              <a:ext uri="{FF2B5EF4-FFF2-40B4-BE49-F238E27FC236}">
                <a16:creationId xmlns:a16="http://schemas.microsoft.com/office/drawing/2014/main" id="{7C17AACD-F0F8-4A7A-AC8C-DCF65EA25355}"/>
              </a:ext>
            </a:extLst>
          </p:cNvPr>
          <p:cNvSpPr txBox="1"/>
          <p:nvPr/>
        </p:nvSpPr>
        <p:spPr>
          <a:xfrm>
            <a:off x="676275" y="833105"/>
            <a:ext cx="2850589" cy="461665"/>
          </a:xfrm>
          <a:prstGeom prst="rect">
            <a:avLst/>
          </a:prstGeom>
          <a:noFill/>
        </p:spPr>
        <p:txBody>
          <a:bodyPr wrap="none" rtlCol="0">
            <a:spAutoFit/>
          </a:bodyPr>
          <a:lstStyle/>
          <a:p>
            <a:r>
              <a:rPr lang="en-US" dirty="0">
                <a:highlight>
                  <a:srgbClr val="FFFF00"/>
                </a:highlight>
              </a:rPr>
              <a:t>SSC (Waxahachie, TX)</a:t>
            </a:r>
          </a:p>
        </p:txBody>
      </p:sp>
      <p:pic>
        <p:nvPicPr>
          <p:cNvPr id="9" name="Picture 8" descr="A large red train in a train station&#10;&#10;Description automatically generated with low confidence">
            <a:extLst>
              <a:ext uri="{FF2B5EF4-FFF2-40B4-BE49-F238E27FC236}">
                <a16:creationId xmlns:a16="http://schemas.microsoft.com/office/drawing/2014/main" id="{85CB9482-AB94-4F05-957A-BFF8A90E0E70}"/>
              </a:ext>
            </a:extLst>
          </p:cNvPr>
          <p:cNvPicPr>
            <a:picLocks noChangeAspect="1"/>
          </p:cNvPicPr>
          <p:nvPr/>
        </p:nvPicPr>
        <p:blipFill>
          <a:blip r:embed="rId4"/>
          <a:stretch>
            <a:fillRect/>
          </a:stretch>
        </p:blipFill>
        <p:spPr>
          <a:xfrm>
            <a:off x="228600" y="4073985"/>
            <a:ext cx="2402876" cy="2384854"/>
          </a:xfrm>
          <a:prstGeom prst="rect">
            <a:avLst/>
          </a:prstGeom>
        </p:spPr>
      </p:pic>
      <p:sp>
        <p:nvSpPr>
          <p:cNvPr id="22" name="TextBox 21">
            <a:extLst>
              <a:ext uri="{FF2B5EF4-FFF2-40B4-BE49-F238E27FC236}">
                <a16:creationId xmlns:a16="http://schemas.microsoft.com/office/drawing/2014/main" id="{373F6056-C6DD-4DD5-B858-7D030F639EC9}"/>
              </a:ext>
            </a:extLst>
          </p:cNvPr>
          <p:cNvSpPr txBox="1"/>
          <p:nvPr/>
        </p:nvSpPr>
        <p:spPr>
          <a:xfrm>
            <a:off x="4259387" y="839938"/>
            <a:ext cx="2741648" cy="461665"/>
          </a:xfrm>
          <a:prstGeom prst="rect">
            <a:avLst/>
          </a:prstGeom>
          <a:noFill/>
        </p:spPr>
        <p:txBody>
          <a:bodyPr wrap="none" rtlCol="0">
            <a:spAutoFit/>
          </a:bodyPr>
          <a:lstStyle/>
          <a:p>
            <a:r>
              <a:rPr lang="en-US" dirty="0">
                <a:highlight>
                  <a:srgbClr val="FFFF00"/>
                </a:highlight>
              </a:rPr>
              <a:t>UNK (IHEP, </a:t>
            </a:r>
            <a:r>
              <a:rPr lang="en-US" dirty="0" err="1">
                <a:highlight>
                  <a:srgbClr val="FFFF00"/>
                </a:highlight>
              </a:rPr>
              <a:t>Protvino</a:t>
            </a:r>
            <a:r>
              <a:rPr lang="en-US" dirty="0">
                <a:highlight>
                  <a:srgbClr val="FFFF00"/>
                </a:highlight>
              </a:rPr>
              <a:t>)</a:t>
            </a:r>
          </a:p>
        </p:txBody>
      </p:sp>
      <p:pic>
        <p:nvPicPr>
          <p:cNvPr id="12" name="Picture 11" descr="A picture containing night&#10;&#10;Description automatically generated">
            <a:extLst>
              <a:ext uri="{FF2B5EF4-FFF2-40B4-BE49-F238E27FC236}">
                <a16:creationId xmlns:a16="http://schemas.microsoft.com/office/drawing/2014/main" id="{82BD9A9D-7124-4333-AE6C-3A2C13B56BF6}"/>
              </a:ext>
            </a:extLst>
          </p:cNvPr>
          <p:cNvPicPr>
            <a:picLocks noChangeAspect="1"/>
          </p:cNvPicPr>
          <p:nvPr/>
        </p:nvPicPr>
        <p:blipFill>
          <a:blip r:embed="rId5"/>
          <a:stretch>
            <a:fillRect/>
          </a:stretch>
        </p:blipFill>
        <p:spPr>
          <a:xfrm>
            <a:off x="2691563" y="4084094"/>
            <a:ext cx="2402876" cy="2402876"/>
          </a:xfrm>
          <a:prstGeom prst="rect">
            <a:avLst/>
          </a:prstGeom>
        </p:spPr>
      </p:pic>
      <p:pic>
        <p:nvPicPr>
          <p:cNvPr id="16" name="Picture 15" descr="A picture containing indoor&#10;&#10;Description automatically generated">
            <a:extLst>
              <a:ext uri="{FF2B5EF4-FFF2-40B4-BE49-F238E27FC236}">
                <a16:creationId xmlns:a16="http://schemas.microsoft.com/office/drawing/2014/main" id="{B08B8D3D-010E-48B8-84FE-311CDEDE21A0}"/>
              </a:ext>
            </a:extLst>
          </p:cNvPr>
          <p:cNvPicPr>
            <a:picLocks noChangeAspect="1"/>
          </p:cNvPicPr>
          <p:nvPr/>
        </p:nvPicPr>
        <p:blipFill>
          <a:blip r:embed="rId6"/>
          <a:stretch>
            <a:fillRect/>
          </a:stretch>
        </p:blipFill>
        <p:spPr>
          <a:xfrm>
            <a:off x="5154526" y="4349890"/>
            <a:ext cx="3989474" cy="2154316"/>
          </a:xfrm>
          <a:prstGeom prst="rect">
            <a:avLst/>
          </a:prstGeom>
        </p:spPr>
      </p:pic>
    </p:spTree>
    <p:extLst>
      <p:ext uri="{BB962C8B-B14F-4D97-AF65-F5344CB8AC3E}">
        <p14:creationId xmlns:p14="http://schemas.microsoft.com/office/powerpoint/2010/main" val="34679669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57DD-F4FE-42F1-A3FD-23048BBF990A}"/>
              </a:ext>
            </a:extLst>
          </p:cNvPr>
          <p:cNvSpPr>
            <a:spLocks noGrp="1"/>
          </p:cNvSpPr>
          <p:nvPr>
            <p:ph type="title"/>
          </p:nvPr>
        </p:nvSpPr>
        <p:spPr>
          <a:xfrm>
            <a:off x="105032" y="103664"/>
            <a:ext cx="8883054" cy="641739"/>
          </a:xfrm>
        </p:spPr>
        <p:txBody>
          <a:bodyPr/>
          <a:lstStyle/>
          <a:p>
            <a:r>
              <a:rPr lang="en-US" dirty="0"/>
              <a:t>Colliders That Will Be</a:t>
            </a:r>
          </a:p>
        </p:txBody>
      </p:sp>
      <p:sp>
        <p:nvSpPr>
          <p:cNvPr id="4" name="Footer Placeholder 3">
            <a:extLst>
              <a:ext uri="{FF2B5EF4-FFF2-40B4-BE49-F238E27FC236}">
                <a16:creationId xmlns:a16="http://schemas.microsoft.com/office/drawing/2014/main" id="{F9DC7CC3-7BFE-402B-AB89-CB32AEA8D449}"/>
              </a:ext>
            </a:extLst>
          </p:cNvPr>
          <p:cNvSpPr>
            <a:spLocks noGrp="1"/>
          </p:cNvSpPr>
          <p:nvPr>
            <p:ph type="ftr" sz="quarter" idx="11"/>
          </p:nvPr>
        </p:nvSpPr>
        <p:spPr/>
        <p:txBody>
          <a:bodyPr/>
          <a:lstStyle/>
          <a:p>
            <a:pPr>
              <a:defRPr/>
            </a:pPr>
            <a:r>
              <a:rPr lang="en-US" b="1"/>
              <a:t>MuColl'25 | Colliders VS1</a:t>
            </a:r>
          </a:p>
        </p:txBody>
      </p:sp>
      <p:sp>
        <p:nvSpPr>
          <p:cNvPr id="5" name="Slide Number Placeholder 4">
            <a:extLst>
              <a:ext uri="{FF2B5EF4-FFF2-40B4-BE49-F238E27FC236}">
                <a16:creationId xmlns:a16="http://schemas.microsoft.com/office/drawing/2014/main" id="{7A80DD7D-6AEF-4A32-B634-46C024D8E939}"/>
              </a:ext>
            </a:extLst>
          </p:cNvPr>
          <p:cNvSpPr>
            <a:spLocks noGrp="1"/>
          </p:cNvSpPr>
          <p:nvPr>
            <p:ph type="sldNum" sz="quarter" idx="12"/>
          </p:nvPr>
        </p:nvSpPr>
        <p:spPr/>
        <p:txBody>
          <a:bodyPr/>
          <a:lstStyle/>
          <a:p>
            <a:fld id="{52E9C158-AEF1-41A2-A6CE-6F0BAB305EFD}" type="slidenum">
              <a:rPr lang="en-US" altLang="en-US" smtClean="0"/>
              <a:pPr/>
              <a:t>98</a:t>
            </a:fld>
            <a:endParaRPr lang="en-US" altLang="en-US"/>
          </a:p>
        </p:txBody>
      </p:sp>
      <p:pic>
        <p:nvPicPr>
          <p:cNvPr id="7" name="Picture 6">
            <a:extLst>
              <a:ext uri="{FF2B5EF4-FFF2-40B4-BE49-F238E27FC236}">
                <a16:creationId xmlns:a16="http://schemas.microsoft.com/office/drawing/2014/main" id="{9639B2E7-AA05-4AC1-8BC7-9B0E488B98EB}"/>
              </a:ext>
            </a:extLst>
          </p:cNvPr>
          <p:cNvPicPr>
            <a:picLocks noChangeAspect="1"/>
          </p:cNvPicPr>
          <p:nvPr/>
        </p:nvPicPr>
        <p:blipFill>
          <a:blip r:embed="rId2"/>
          <a:stretch>
            <a:fillRect/>
          </a:stretch>
        </p:blipFill>
        <p:spPr>
          <a:xfrm>
            <a:off x="105032" y="907345"/>
            <a:ext cx="4787738" cy="2774969"/>
          </a:xfrm>
          <a:prstGeom prst="rect">
            <a:avLst/>
          </a:prstGeom>
          <a:effectLst>
            <a:glow rad="63500">
              <a:schemeClr val="accent6">
                <a:satMod val="175000"/>
                <a:alpha val="40000"/>
              </a:schemeClr>
            </a:glow>
          </a:effectLst>
        </p:spPr>
      </p:pic>
      <p:pic>
        <p:nvPicPr>
          <p:cNvPr id="8" name="Content Placeholder 6" descr="Diagram&#10;&#10;Description automatically generated">
            <a:extLst>
              <a:ext uri="{FF2B5EF4-FFF2-40B4-BE49-F238E27FC236}">
                <a16:creationId xmlns:a16="http://schemas.microsoft.com/office/drawing/2014/main" id="{21B5B4E2-76BB-47A1-886C-0365BD5BFF36}"/>
              </a:ext>
            </a:extLst>
          </p:cNvPr>
          <p:cNvPicPr>
            <a:picLocks noGrp="1" noChangeAspect="1"/>
          </p:cNvPicPr>
          <p:nvPr>
            <p:ph idx="1"/>
          </p:nvPr>
        </p:nvPicPr>
        <p:blipFill>
          <a:blip r:embed="rId3"/>
          <a:stretch>
            <a:fillRect/>
          </a:stretch>
        </p:blipFill>
        <p:spPr>
          <a:xfrm>
            <a:off x="5009812" y="1525090"/>
            <a:ext cx="3936657" cy="3936657"/>
          </a:xfrm>
        </p:spPr>
      </p:pic>
      <p:pic>
        <p:nvPicPr>
          <p:cNvPr id="9" name="Объект 3">
            <a:extLst>
              <a:ext uri="{FF2B5EF4-FFF2-40B4-BE49-F238E27FC236}">
                <a16:creationId xmlns:a16="http://schemas.microsoft.com/office/drawing/2014/main" id="{0C464563-FA4C-477B-957F-1481BDDC8D9F}"/>
              </a:ext>
            </a:extLst>
          </p:cNvPr>
          <p:cNvPicPr>
            <a:picLocks noChangeAspect="1"/>
          </p:cNvPicPr>
          <p:nvPr/>
        </p:nvPicPr>
        <p:blipFill>
          <a:blip r:embed="rId4"/>
          <a:stretch>
            <a:fillRect/>
          </a:stretch>
        </p:blipFill>
        <p:spPr>
          <a:xfrm>
            <a:off x="7032" y="3786900"/>
            <a:ext cx="4787738" cy="3071100"/>
          </a:xfrm>
          <a:prstGeom prst="rect">
            <a:avLst/>
          </a:prstGeom>
        </p:spPr>
      </p:pic>
      <p:sp>
        <p:nvSpPr>
          <p:cNvPr id="20" name="TextBox 19">
            <a:extLst>
              <a:ext uri="{FF2B5EF4-FFF2-40B4-BE49-F238E27FC236}">
                <a16:creationId xmlns:a16="http://schemas.microsoft.com/office/drawing/2014/main" id="{7C17AACD-F0F8-4A7A-AC8C-DCF65EA25355}"/>
              </a:ext>
            </a:extLst>
          </p:cNvPr>
          <p:cNvSpPr txBox="1"/>
          <p:nvPr/>
        </p:nvSpPr>
        <p:spPr>
          <a:xfrm>
            <a:off x="105032" y="4179908"/>
            <a:ext cx="2656305" cy="830997"/>
          </a:xfrm>
          <a:prstGeom prst="rect">
            <a:avLst/>
          </a:prstGeom>
          <a:noFill/>
        </p:spPr>
        <p:txBody>
          <a:bodyPr wrap="none" rtlCol="0">
            <a:spAutoFit/>
          </a:bodyPr>
          <a:lstStyle/>
          <a:p>
            <a:r>
              <a:rPr lang="en-US" dirty="0">
                <a:highlight>
                  <a:srgbClr val="FFFF00"/>
                </a:highlight>
              </a:rPr>
              <a:t>BINP C/Tau-Factory </a:t>
            </a:r>
          </a:p>
          <a:p>
            <a:r>
              <a:rPr lang="en-US" dirty="0">
                <a:highlight>
                  <a:srgbClr val="FFFF00"/>
                </a:highlight>
              </a:rPr>
              <a:t>(Novosibirsk)</a:t>
            </a:r>
          </a:p>
        </p:txBody>
      </p:sp>
      <p:sp>
        <p:nvSpPr>
          <p:cNvPr id="22" name="TextBox 21">
            <a:extLst>
              <a:ext uri="{FF2B5EF4-FFF2-40B4-BE49-F238E27FC236}">
                <a16:creationId xmlns:a16="http://schemas.microsoft.com/office/drawing/2014/main" id="{373F6056-C6DD-4DD5-B858-7D030F639EC9}"/>
              </a:ext>
            </a:extLst>
          </p:cNvPr>
          <p:cNvSpPr txBox="1"/>
          <p:nvPr/>
        </p:nvSpPr>
        <p:spPr>
          <a:xfrm>
            <a:off x="228600" y="1004637"/>
            <a:ext cx="2565126" cy="461665"/>
          </a:xfrm>
          <a:prstGeom prst="rect">
            <a:avLst/>
          </a:prstGeom>
          <a:noFill/>
        </p:spPr>
        <p:txBody>
          <a:bodyPr wrap="none" rtlCol="0">
            <a:spAutoFit/>
          </a:bodyPr>
          <a:lstStyle/>
          <a:p>
            <a:r>
              <a:rPr lang="en-US" dirty="0">
                <a:highlight>
                  <a:srgbClr val="FFFF00"/>
                </a:highlight>
              </a:rPr>
              <a:t>NICA (JINR, </a:t>
            </a:r>
            <a:r>
              <a:rPr lang="en-US" dirty="0" err="1">
                <a:highlight>
                  <a:srgbClr val="FFFF00"/>
                </a:highlight>
              </a:rPr>
              <a:t>Dubna</a:t>
            </a:r>
            <a:r>
              <a:rPr lang="en-US" dirty="0">
                <a:highlight>
                  <a:srgbClr val="FFFF00"/>
                </a:highlight>
              </a:rPr>
              <a:t>)</a:t>
            </a:r>
          </a:p>
        </p:txBody>
      </p:sp>
      <p:sp>
        <p:nvSpPr>
          <p:cNvPr id="10" name="TextBox 9">
            <a:extLst>
              <a:ext uri="{FF2B5EF4-FFF2-40B4-BE49-F238E27FC236}">
                <a16:creationId xmlns:a16="http://schemas.microsoft.com/office/drawing/2014/main" id="{BB22C063-EEA0-4939-A3F6-91000A6EF1BA}"/>
              </a:ext>
            </a:extLst>
          </p:cNvPr>
          <p:cNvSpPr txBox="1"/>
          <p:nvPr/>
        </p:nvSpPr>
        <p:spPr>
          <a:xfrm>
            <a:off x="5546124" y="961825"/>
            <a:ext cx="2963375" cy="461665"/>
          </a:xfrm>
          <a:prstGeom prst="rect">
            <a:avLst/>
          </a:prstGeom>
          <a:noFill/>
        </p:spPr>
        <p:txBody>
          <a:bodyPr wrap="none" rtlCol="0">
            <a:spAutoFit/>
          </a:bodyPr>
          <a:lstStyle/>
          <a:p>
            <a:r>
              <a:rPr lang="en-US" dirty="0">
                <a:highlight>
                  <a:srgbClr val="FFFF00"/>
                </a:highlight>
              </a:rPr>
              <a:t>EIC (BNL, Brookhaven)</a:t>
            </a:r>
          </a:p>
        </p:txBody>
      </p:sp>
    </p:spTree>
    <p:extLst>
      <p:ext uri="{BB962C8B-B14F-4D97-AF65-F5344CB8AC3E}">
        <p14:creationId xmlns:p14="http://schemas.microsoft.com/office/powerpoint/2010/main" val="35491719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41F6DB-0BFC-41D6-8A82-91EAB789D178}"/>
              </a:ext>
            </a:extLst>
          </p:cNvPr>
          <p:cNvSpPr>
            <a:spLocks noGrp="1"/>
          </p:cNvSpPr>
          <p:nvPr>
            <p:ph type="title"/>
          </p:nvPr>
        </p:nvSpPr>
        <p:spPr>
          <a:xfrm>
            <a:off x="189725" y="936377"/>
            <a:ext cx="4913971" cy="427877"/>
          </a:xfrm>
        </p:spPr>
        <p:txBody>
          <a:bodyPr>
            <a:noAutofit/>
          </a:bodyPr>
          <a:lstStyle/>
          <a:p>
            <a:r>
              <a:rPr lang="en-US" sz="3200" dirty="0"/>
              <a:t>Colliders That Might Be :</a:t>
            </a:r>
            <a:br>
              <a:rPr lang="en-US" sz="3200" dirty="0"/>
            </a:br>
            <a:r>
              <a:rPr lang="en-US" sz="2000" dirty="0"/>
              <a:t> </a:t>
            </a:r>
            <a:br>
              <a:rPr lang="en-US" dirty="0">
                <a:solidFill>
                  <a:srgbClr val="002060"/>
                </a:solidFill>
              </a:rPr>
            </a:br>
            <a:r>
              <a:rPr lang="en-US" dirty="0">
                <a:solidFill>
                  <a:srgbClr val="002060"/>
                </a:solidFill>
              </a:rPr>
              <a:t>Higgs factories proposals</a:t>
            </a:r>
          </a:p>
        </p:txBody>
      </p:sp>
      <p:sp>
        <p:nvSpPr>
          <p:cNvPr id="4" name="Footer Placeholder 3">
            <a:extLst>
              <a:ext uri="{FF2B5EF4-FFF2-40B4-BE49-F238E27FC236}">
                <a16:creationId xmlns:a16="http://schemas.microsoft.com/office/drawing/2014/main" id="{C58361AF-BA09-485E-B693-57E61F47AEA7}"/>
              </a:ext>
            </a:extLst>
          </p:cNvPr>
          <p:cNvSpPr>
            <a:spLocks noGrp="1"/>
          </p:cNvSpPr>
          <p:nvPr>
            <p:ph type="ftr" sz="quarter" idx="3"/>
          </p:nvPr>
        </p:nvSpPr>
        <p:spPr/>
        <p:txBody>
          <a:bodyPr/>
          <a:lstStyle/>
          <a:p>
            <a:pPr>
              <a:defRPr/>
            </a:pPr>
            <a:r>
              <a:rPr lang="en-US"/>
              <a:t>MuColl'25 | Colliders VS1</a:t>
            </a:r>
            <a:endParaRPr lang="en-US" b="1" dirty="0"/>
          </a:p>
        </p:txBody>
      </p:sp>
      <p:sp>
        <p:nvSpPr>
          <p:cNvPr id="5" name="Slide Number Placeholder 4">
            <a:extLst>
              <a:ext uri="{FF2B5EF4-FFF2-40B4-BE49-F238E27FC236}">
                <a16:creationId xmlns:a16="http://schemas.microsoft.com/office/drawing/2014/main" id="{6F9DD5BB-C964-4365-AA52-C7AFAC1CB4CF}"/>
              </a:ext>
            </a:extLst>
          </p:cNvPr>
          <p:cNvSpPr>
            <a:spLocks noGrp="1"/>
          </p:cNvSpPr>
          <p:nvPr>
            <p:ph type="sldNum" sz="quarter" idx="4"/>
          </p:nvPr>
        </p:nvSpPr>
        <p:spPr/>
        <p:txBody>
          <a:bodyPr/>
          <a:lstStyle/>
          <a:p>
            <a:pPr>
              <a:defRPr/>
            </a:pPr>
            <a:fld id="{148C009B-CB69-E04A-B9B3-34B26D69E9CF}" type="slidenum">
              <a:rPr lang="en-US" smtClean="0"/>
              <a:pPr>
                <a:defRPr/>
              </a:pPr>
              <a:t>99</a:t>
            </a:fld>
            <a:endParaRPr lang="en-US" dirty="0"/>
          </a:p>
        </p:txBody>
      </p:sp>
      <p:pic>
        <p:nvPicPr>
          <p:cNvPr id="7" name="Picture 6">
            <a:extLst>
              <a:ext uri="{FF2B5EF4-FFF2-40B4-BE49-F238E27FC236}">
                <a16:creationId xmlns:a16="http://schemas.microsoft.com/office/drawing/2014/main" id="{9FF8565D-776E-4764-B415-23765C9477A0}"/>
              </a:ext>
            </a:extLst>
          </p:cNvPr>
          <p:cNvPicPr>
            <a:picLocks noChangeAspect="1"/>
          </p:cNvPicPr>
          <p:nvPr/>
        </p:nvPicPr>
        <p:blipFill>
          <a:blip r:embed="rId2"/>
          <a:stretch>
            <a:fillRect/>
          </a:stretch>
        </p:blipFill>
        <p:spPr>
          <a:xfrm>
            <a:off x="231245" y="1564099"/>
            <a:ext cx="4848922" cy="4687229"/>
          </a:xfrm>
          <a:prstGeom prst="rect">
            <a:avLst/>
          </a:prstGeom>
        </p:spPr>
      </p:pic>
      <p:pic>
        <p:nvPicPr>
          <p:cNvPr id="10" name="Picture 9">
            <a:extLst>
              <a:ext uri="{FF2B5EF4-FFF2-40B4-BE49-F238E27FC236}">
                <a16:creationId xmlns:a16="http://schemas.microsoft.com/office/drawing/2014/main" id="{9BF8DE5E-9588-4A78-A026-4D7045CC3792}"/>
              </a:ext>
            </a:extLst>
          </p:cNvPr>
          <p:cNvPicPr>
            <a:picLocks noChangeAspect="1"/>
          </p:cNvPicPr>
          <p:nvPr/>
        </p:nvPicPr>
        <p:blipFill>
          <a:blip r:embed="rId3"/>
          <a:stretch>
            <a:fillRect/>
          </a:stretch>
        </p:blipFill>
        <p:spPr>
          <a:xfrm>
            <a:off x="5181600" y="3318106"/>
            <a:ext cx="3862358" cy="1866323"/>
          </a:xfrm>
          <a:prstGeom prst="rect">
            <a:avLst/>
          </a:prstGeom>
          <a:effectLst>
            <a:glow rad="63500">
              <a:schemeClr val="accent6">
                <a:satMod val="175000"/>
                <a:alpha val="40000"/>
              </a:schemeClr>
            </a:glow>
          </a:effectLst>
        </p:spPr>
      </p:pic>
      <p:pic>
        <p:nvPicPr>
          <p:cNvPr id="12" name="Picture 11">
            <a:extLst>
              <a:ext uri="{FF2B5EF4-FFF2-40B4-BE49-F238E27FC236}">
                <a16:creationId xmlns:a16="http://schemas.microsoft.com/office/drawing/2014/main" id="{6CFB11BC-12DD-4D5C-BBCC-DD9F698D4758}"/>
              </a:ext>
            </a:extLst>
          </p:cNvPr>
          <p:cNvPicPr>
            <a:picLocks noChangeAspect="1"/>
          </p:cNvPicPr>
          <p:nvPr/>
        </p:nvPicPr>
        <p:blipFill>
          <a:blip r:embed="rId4"/>
          <a:stretch>
            <a:fillRect/>
          </a:stretch>
        </p:blipFill>
        <p:spPr>
          <a:xfrm>
            <a:off x="5181600" y="5280195"/>
            <a:ext cx="3862358" cy="1512841"/>
          </a:xfrm>
          <a:prstGeom prst="rect">
            <a:avLst/>
          </a:prstGeom>
          <a:effectLst>
            <a:glow rad="63500">
              <a:schemeClr val="accent6">
                <a:satMod val="175000"/>
                <a:alpha val="40000"/>
              </a:schemeClr>
            </a:glow>
          </a:effectLst>
        </p:spPr>
      </p:pic>
      <p:pic>
        <p:nvPicPr>
          <p:cNvPr id="14" name="Picture 13" descr="Chart, diagram, radar chart&#10;&#10;Description automatically generated">
            <a:extLst>
              <a:ext uri="{FF2B5EF4-FFF2-40B4-BE49-F238E27FC236}">
                <a16:creationId xmlns:a16="http://schemas.microsoft.com/office/drawing/2014/main" id="{4610BF8C-465D-4155-BC89-2948A5CAC465}"/>
              </a:ext>
            </a:extLst>
          </p:cNvPr>
          <p:cNvPicPr>
            <a:picLocks noChangeAspect="1"/>
          </p:cNvPicPr>
          <p:nvPr/>
        </p:nvPicPr>
        <p:blipFill>
          <a:blip r:embed="rId5"/>
          <a:stretch>
            <a:fillRect/>
          </a:stretch>
        </p:blipFill>
        <p:spPr>
          <a:xfrm>
            <a:off x="5181600" y="96683"/>
            <a:ext cx="3896629" cy="3141093"/>
          </a:xfrm>
          <a:prstGeom prst="rect">
            <a:avLst/>
          </a:prstGeom>
          <a:effectLst>
            <a:glow rad="63500">
              <a:schemeClr val="accent6">
                <a:satMod val="175000"/>
                <a:alpha val="40000"/>
              </a:schemeClr>
            </a:glow>
          </a:effectLst>
        </p:spPr>
      </p:pic>
      <p:sp>
        <p:nvSpPr>
          <p:cNvPr id="15" name="TextBox 14">
            <a:extLst>
              <a:ext uri="{FF2B5EF4-FFF2-40B4-BE49-F238E27FC236}">
                <a16:creationId xmlns:a16="http://schemas.microsoft.com/office/drawing/2014/main" id="{A33F49E7-A730-414A-A0D4-0A977598FA04}"/>
              </a:ext>
            </a:extLst>
          </p:cNvPr>
          <p:cNvSpPr txBox="1"/>
          <p:nvPr/>
        </p:nvSpPr>
        <p:spPr>
          <a:xfrm>
            <a:off x="5199371" y="123071"/>
            <a:ext cx="1042273" cy="430887"/>
          </a:xfrm>
          <a:prstGeom prst="rect">
            <a:avLst/>
          </a:prstGeom>
          <a:solidFill>
            <a:srgbClr val="FFFF00"/>
          </a:solidFill>
        </p:spPr>
        <p:txBody>
          <a:bodyPr wrap="none" rtlCol="0">
            <a:spAutoFit/>
          </a:bodyPr>
          <a:lstStyle/>
          <a:p>
            <a:r>
              <a:rPr lang="en-US" sz="1100" b="1" dirty="0" err="1">
                <a:solidFill>
                  <a:srgbClr val="000000"/>
                </a:solidFill>
              </a:rPr>
              <a:t>CepC</a:t>
            </a:r>
            <a:r>
              <a:rPr lang="en-US" sz="1100" b="1" dirty="0">
                <a:solidFill>
                  <a:srgbClr val="000000"/>
                </a:solidFill>
              </a:rPr>
              <a:t>/</a:t>
            </a:r>
            <a:r>
              <a:rPr lang="en-US" sz="1100" b="1" dirty="0" err="1">
                <a:solidFill>
                  <a:srgbClr val="000000"/>
                </a:solidFill>
              </a:rPr>
              <a:t>FCCee</a:t>
            </a:r>
            <a:endParaRPr lang="en-US" sz="1100" b="1" dirty="0">
              <a:solidFill>
                <a:srgbClr val="000000"/>
              </a:solidFill>
            </a:endParaRPr>
          </a:p>
          <a:p>
            <a:r>
              <a:rPr lang="en-US" sz="1100" b="1" dirty="0">
                <a:solidFill>
                  <a:srgbClr val="000000"/>
                </a:solidFill>
              </a:rPr>
              <a:t>100 km</a:t>
            </a:r>
          </a:p>
        </p:txBody>
      </p:sp>
      <p:sp>
        <p:nvSpPr>
          <p:cNvPr id="16" name="TextBox 15">
            <a:extLst>
              <a:ext uri="{FF2B5EF4-FFF2-40B4-BE49-F238E27FC236}">
                <a16:creationId xmlns:a16="http://schemas.microsoft.com/office/drawing/2014/main" id="{B6D89DF3-BBA8-4807-BA11-1661BC622A0A}"/>
              </a:ext>
            </a:extLst>
          </p:cNvPr>
          <p:cNvSpPr txBox="1"/>
          <p:nvPr/>
        </p:nvSpPr>
        <p:spPr>
          <a:xfrm>
            <a:off x="7254045" y="3364569"/>
            <a:ext cx="1667705" cy="430887"/>
          </a:xfrm>
          <a:prstGeom prst="rect">
            <a:avLst/>
          </a:prstGeom>
          <a:solidFill>
            <a:srgbClr val="FFFF00"/>
          </a:solidFill>
        </p:spPr>
        <p:txBody>
          <a:bodyPr wrap="square" rtlCol="0">
            <a:spAutoFit/>
          </a:bodyPr>
          <a:lstStyle/>
          <a:p>
            <a:r>
              <a:rPr lang="en-US" sz="1100" b="1" dirty="0">
                <a:solidFill>
                  <a:srgbClr val="000000"/>
                </a:solidFill>
              </a:rPr>
              <a:t>CLIC NCRF 72 MV/m</a:t>
            </a:r>
          </a:p>
          <a:p>
            <a:r>
              <a:rPr lang="en-US" sz="1100" b="1" dirty="0">
                <a:solidFill>
                  <a:srgbClr val="000000"/>
                </a:solidFill>
              </a:rPr>
              <a:t>11 km</a:t>
            </a:r>
          </a:p>
        </p:txBody>
      </p:sp>
      <p:pic>
        <p:nvPicPr>
          <p:cNvPr id="3074" name="Picture 2" descr="3.3. FCCee Interaction Region Backgrounds — FCC Starterkit Lessons  documentation">
            <a:extLst>
              <a:ext uri="{FF2B5EF4-FFF2-40B4-BE49-F238E27FC236}">
                <a16:creationId xmlns:a16="http://schemas.microsoft.com/office/drawing/2014/main" id="{934FA937-03BD-4346-BA60-8EEFDE900A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2375" y="2837575"/>
            <a:ext cx="808902" cy="34034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2FDCF64-27FF-4D1A-BB6C-5A085BDE65EB}"/>
              </a:ext>
            </a:extLst>
          </p:cNvPr>
          <p:cNvSpPr txBox="1"/>
          <p:nvPr/>
        </p:nvSpPr>
        <p:spPr>
          <a:xfrm>
            <a:off x="7497573" y="5302497"/>
            <a:ext cx="1546385" cy="430887"/>
          </a:xfrm>
          <a:prstGeom prst="rect">
            <a:avLst/>
          </a:prstGeom>
          <a:solidFill>
            <a:srgbClr val="FFFF00"/>
          </a:solidFill>
        </p:spPr>
        <p:txBody>
          <a:bodyPr wrap="square" rtlCol="0">
            <a:spAutoFit/>
          </a:bodyPr>
          <a:lstStyle/>
          <a:p>
            <a:r>
              <a:rPr lang="en-US" sz="1100" b="1" dirty="0">
                <a:solidFill>
                  <a:srgbClr val="000000"/>
                </a:solidFill>
              </a:rPr>
              <a:t>ILC SRF 31.5 MV/m</a:t>
            </a:r>
          </a:p>
          <a:p>
            <a:r>
              <a:rPr lang="en-US" sz="1100" b="1" dirty="0">
                <a:solidFill>
                  <a:srgbClr val="000000"/>
                </a:solidFill>
              </a:rPr>
              <a:t>21 km</a:t>
            </a:r>
          </a:p>
        </p:txBody>
      </p:sp>
      <p:pic>
        <p:nvPicPr>
          <p:cNvPr id="19" name="Picture 18" descr="Icon&#10;&#10;Description automatically generated">
            <a:extLst>
              <a:ext uri="{FF2B5EF4-FFF2-40B4-BE49-F238E27FC236}">
                <a16:creationId xmlns:a16="http://schemas.microsoft.com/office/drawing/2014/main" id="{CF4A49A5-AEF1-4EBB-962D-87418C00E43F}"/>
              </a:ext>
            </a:extLst>
          </p:cNvPr>
          <p:cNvPicPr>
            <a:picLocks noChangeAspect="1"/>
          </p:cNvPicPr>
          <p:nvPr/>
        </p:nvPicPr>
        <p:blipFill>
          <a:blip r:embed="rId7"/>
          <a:stretch>
            <a:fillRect/>
          </a:stretch>
        </p:blipFill>
        <p:spPr>
          <a:xfrm>
            <a:off x="5291585" y="4563239"/>
            <a:ext cx="446049" cy="446049"/>
          </a:xfrm>
          <a:prstGeom prst="rect">
            <a:avLst/>
          </a:prstGeom>
        </p:spPr>
      </p:pic>
      <p:pic>
        <p:nvPicPr>
          <p:cNvPr id="3076" name="Picture 4" descr="From the CERN web: LHCb, ATLAS, ILC and more - CERN Bulletin">
            <a:extLst>
              <a:ext uri="{FF2B5EF4-FFF2-40B4-BE49-F238E27FC236}">
                <a16:creationId xmlns:a16="http://schemas.microsoft.com/office/drawing/2014/main" id="{E63254CB-58EA-4F70-A6EB-D221F1174D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46" y="6266024"/>
            <a:ext cx="535831" cy="34954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9725A70-BFA8-4B20-A978-93ED125068C9}"/>
              </a:ext>
            </a:extLst>
          </p:cNvPr>
          <p:cNvSpPr txBox="1"/>
          <p:nvPr/>
        </p:nvSpPr>
        <p:spPr>
          <a:xfrm>
            <a:off x="5199371" y="505632"/>
            <a:ext cx="898003" cy="261610"/>
          </a:xfrm>
          <a:prstGeom prst="rect">
            <a:avLst/>
          </a:prstGeom>
          <a:solidFill>
            <a:srgbClr val="FFFF00"/>
          </a:solidFill>
        </p:spPr>
        <p:txBody>
          <a:bodyPr wrap="none" rtlCol="0">
            <a:spAutoFit/>
          </a:bodyPr>
          <a:lstStyle/>
          <a:p>
            <a:r>
              <a:rPr lang="en-US" sz="1100" b="1" dirty="0">
                <a:solidFill>
                  <a:srgbClr val="000000"/>
                </a:solidFill>
              </a:rPr>
              <a:t>100MW RF</a:t>
            </a:r>
          </a:p>
        </p:txBody>
      </p:sp>
      <p:pic>
        <p:nvPicPr>
          <p:cNvPr id="2052" name="Picture 4" descr="The MCnet Beijing School (2021) on Monte Carlo Event Generators (June 28,  2021 - July 2, 2021)">
            <a:extLst>
              <a:ext uri="{FF2B5EF4-FFF2-40B4-BE49-F238E27FC236}">
                <a16:creationId xmlns:a16="http://schemas.microsoft.com/office/drawing/2014/main" id="{B61648F9-ADF3-4889-B69D-1F30B2D03B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3785" y="2677886"/>
            <a:ext cx="1040174" cy="5017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EPC">
            <a:extLst>
              <a:ext uri="{FF2B5EF4-FFF2-40B4-BE49-F238E27FC236}">
                <a16:creationId xmlns:a16="http://schemas.microsoft.com/office/drawing/2014/main" id="{E3B394E8-FFB3-4EF6-AE47-CB7A4D6618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69190" y="109785"/>
            <a:ext cx="774768" cy="45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25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076"/>
                                        </p:tgtEl>
                                        <p:attrNameLst>
                                          <p:attrName>style.visibility</p:attrName>
                                        </p:attrNameLst>
                                      </p:cBhvr>
                                      <p:to>
                                        <p:strVal val="visible"/>
                                      </p:to>
                                    </p:set>
                                    <p:anim calcmode="lin" valueType="num">
                                      <p:cBhvr additive="base">
                                        <p:cTn id="47" dur="500" fill="hold"/>
                                        <p:tgtEl>
                                          <p:spTgt spid="3076"/>
                                        </p:tgtEl>
                                        <p:attrNameLst>
                                          <p:attrName>ppt_x</p:attrName>
                                        </p:attrNameLst>
                                      </p:cBhvr>
                                      <p:tavLst>
                                        <p:tav tm="0">
                                          <p:val>
                                            <p:strVal val="#ppt_x"/>
                                          </p:val>
                                        </p:tav>
                                        <p:tav tm="100000">
                                          <p:val>
                                            <p:strVal val="#ppt_x"/>
                                          </p:val>
                                        </p:tav>
                                      </p:tavLst>
                                    </p:anim>
                                    <p:anim calcmode="lin" valueType="num">
                                      <p:cBhvr additive="base">
                                        <p:cTn id="4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22" grpId="0" animBg="1"/>
    </p:bldLst>
  </p:timing>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B6CED81E-951A-4DFA-9287-6DC86C25A1D3}"/>
    </a:ext>
  </a:ext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3CED6F7E-0C40-4358-9557-CEEF733EC3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12672</TotalTime>
  <Words>6159</Words>
  <Application>Microsoft Office PowerPoint</Application>
  <PresentationFormat>On-screen Show (4:3)</PresentationFormat>
  <Paragraphs>974</Paragraphs>
  <Slides>102</Slides>
  <Notes>9</Notes>
  <HiddenSlides>0</HiddenSlides>
  <MMClips>0</MMClips>
  <ScaleCrop>false</ScaleCrop>
  <HeadingPairs>
    <vt:vector size="8" baseType="variant">
      <vt:variant>
        <vt:lpstr>Fonts Used</vt:lpstr>
      </vt:variant>
      <vt:variant>
        <vt:i4>27</vt:i4>
      </vt:variant>
      <vt:variant>
        <vt:lpstr>Theme</vt:lpstr>
      </vt:variant>
      <vt:variant>
        <vt:i4>2</vt:i4>
      </vt:variant>
      <vt:variant>
        <vt:lpstr>Embedded OLE Servers</vt:lpstr>
      </vt:variant>
      <vt:variant>
        <vt:i4>1</vt:i4>
      </vt:variant>
      <vt:variant>
        <vt:lpstr>Slide Titles</vt:lpstr>
      </vt:variant>
      <vt:variant>
        <vt:i4>102</vt:i4>
      </vt:variant>
    </vt:vector>
  </HeadingPairs>
  <TitlesOfParts>
    <vt:vector size="132" baseType="lpstr">
      <vt:lpstr>Batang</vt:lpstr>
      <vt:lpstr>Arial</vt:lpstr>
      <vt:lpstr>Bernard MT Condensed</vt:lpstr>
      <vt:lpstr>Britannic Bold</vt:lpstr>
      <vt:lpstr>Calibri</vt:lpstr>
      <vt:lpstr>Century Schoolbook</vt:lpstr>
      <vt:lpstr>CMMI12</vt:lpstr>
      <vt:lpstr>CMMI6</vt:lpstr>
      <vt:lpstr>CMMI8</vt:lpstr>
      <vt:lpstr>CMR12</vt:lpstr>
      <vt:lpstr>CMR8</vt:lpstr>
      <vt:lpstr>Comic Sans MS</vt:lpstr>
      <vt:lpstr>Courier New</vt:lpstr>
      <vt:lpstr>DejaVuSans</vt:lpstr>
      <vt:lpstr>Georgia</vt:lpstr>
      <vt:lpstr>Helvetica</vt:lpstr>
      <vt:lpstr>LMMathItalic10-Regular</vt:lpstr>
      <vt:lpstr>LMMathSymbols10-Regular</vt:lpstr>
      <vt:lpstr>LMMathSymbols8-Regular</vt:lpstr>
      <vt:lpstr>LMRoman10-Regular</vt:lpstr>
      <vt:lpstr>LMRoman8-Regular</vt:lpstr>
      <vt:lpstr>Lucida Calligraphy</vt:lpstr>
      <vt:lpstr>Rockwell Nova Cond Light</vt:lpstr>
      <vt:lpstr>Symbol</vt:lpstr>
      <vt:lpstr>Times</vt:lpstr>
      <vt:lpstr>Times New Roman</vt:lpstr>
      <vt:lpstr>Wingdings</vt:lpstr>
      <vt:lpstr>FNAL_TemplateMac_060514</vt:lpstr>
      <vt:lpstr>Fermilab: Footer Only</vt:lpstr>
      <vt:lpstr>Equation</vt:lpstr>
      <vt:lpstr>Colliders – Lecture VS1:    Introduction: Accelerators  Technologies and History   Luminosity</vt:lpstr>
      <vt:lpstr>Day 1: General</vt:lpstr>
      <vt:lpstr>This School is “Just About Concepts” </vt:lpstr>
      <vt:lpstr>This lecture</vt:lpstr>
      <vt:lpstr>Acceleration: Increase of Energy </vt:lpstr>
      <vt:lpstr>Acceleration by the Fields of Gravity</vt:lpstr>
      <vt:lpstr>ENERGY: Ideas / Breakthroughts</vt:lpstr>
      <vt:lpstr>ACCELERATORS vs COSMOS</vt:lpstr>
      <vt:lpstr>Lorentz-Invariant Mandelstam Variables</vt:lpstr>
      <vt:lpstr>Kinematics of collisions</vt:lpstr>
      <vt:lpstr>Types of colliding beam facilities</vt:lpstr>
      <vt:lpstr>Colliders Landscape</vt:lpstr>
      <vt:lpstr>Colliders: Energy</vt:lpstr>
      <vt:lpstr>Only Electric Field Boosts Energy </vt:lpstr>
      <vt:lpstr>How much power is needed</vt:lpstr>
      <vt:lpstr>RF Cavities</vt:lpstr>
      <vt:lpstr>Rings vs  Linacs</vt:lpstr>
      <vt:lpstr> Types of Circular Accelerators</vt:lpstr>
      <vt:lpstr>Highest Energy = Highest Field SC Magnets</vt:lpstr>
      <vt:lpstr>Key for Magnets: Current Density</vt:lpstr>
      <vt:lpstr>PowerPoint Presentation</vt:lpstr>
      <vt:lpstr>PowerPoint Presentation</vt:lpstr>
      <vt:lpstr>Focusing Beams with Quadrupole Magnets</vt:lpstr>
      <vt:lpstr>   Betatron Oscillations, Tune</vt:lpstr>
      <vt:lpstr>Particle Equations of Motion (1)</vt:lpstr>
      <vt:lpstr>Key beam parameter: Emittance</vt:lpstr>
      <vt:lpstr>Squeezed in ATLAS/CMS</vt:lpstr>
      <vt:lpstr>Particle Equations of Motion (2)</vt:lpstr>
      <vt:lpstr>PowerPoint Presentation</vt:lpstr>
      <vt:lpstr>Longitudinal Motion: Phase Stability</vt:lpstr>
      <vt:lpstr>Example: LHC</vt:lpstr>
      <vt:lpstr>Scales of Time-scales/Frequencies</vt:lpstr>
      <vt:lpstr>BREAK (!...?)</vt:lpstr>
      <vt:lpstr>Luminosity</vt:lpstr>
      <vt:lpstr>Luminosity: Unequal Bunches</vt:lpstr>
      <vt:lpstr>Correction for Crossing Angle and Offset</vt:lpstr>
      <vt:lpstr>“Crab Crossing” Collisions</vt:lpstr>
      <vt:lpstr>Hour-Glass Effect</vt:lpstr>
      <vt:lpstr>Luminosity Reduction Due to Hourglass</vt:lpstr>
      <vt:lpstr>Luminosity Summary  : Key Factors</vt:lpstr>
      <vt:lpstr>Colliders: Luminosity</vt:lpstr>
      <vt:lpstr>Colliders: Need More Luminosity vs Energy</vt:lpstr>
      <vt:lpstr>Luminosity evolution</vt:lpstr>
      <vt:lpstr>LHC Lumi Lifetime (~7 hrs) and Integral</vt:lpstr>
      <vt:lpstr>Colliders : Most Important Topics/Effects</vt:lpstr>
      <vt:lpstr>BREAK (!...?)  Muon Colliders </vt:lpstr>
      <vt:lpstr>Colliding Leptons vs Hadrons</vt:lpstr>
      <vt:lpstr>Muon Colliders in the US</vt:lpstr>
      <vt:lpstr>Muon Colliders: Main Challenges</vt:lpstr>
      <vt:lpstr>Muon Collider Parameter Table  under development by the  International Muon Collider Collaboration</vt:lpstr>
      <vt:lpstr>Average Luminosity of Muon Collider</vt:lpstr>
      <vt:lpstr>(Explanatory to Previous slide)</vt:lpstr>
      <vt:lpstr>O(14 TeV) Muon Collider Sub-Systems (approx. to scale)</vt:lpstr>
      <vt:lpstr>Muon Collider Subsystems</vt:lpstr>
      <vt:lpstr>Muon Production: 1-4 MW proton driver needed</vt:lpstr>
      <vt:lpstr>MERIT Experiment – Demo of 4-8 MW Proton Targetry</vt:lpstr>
      <vt:lpstr>The Need for Muon Cooling</vt:lpstr>
      <vt:lpstr>Fast Cooling of Muon Beams</vt:lpstr>
      <vt:lpstr>Equation: </vt:lpstr>
      <vt:lpstr>Longitudinal DoF: rms E spread</vt:lpstr>
      <vt:lpstr>MICE: Muon Ionization Cooling Experiment = 1 “cell”</vt:lpstr>
      <vt:lpstr>Muon 4D Cooling: MICE Results (2024)</vt:lpstr>
      <vt:lpstr>6D Ionization Cooling</vt:lpstr>
      <vt:lpstr>Rectilinear Ionization Cooling Channel</vt:lpstr>
      <vt:lpstr>Full Ionization Cooling &amp; Demonstrator</vt:lpstr>
      <vt:lpstr>Acceleration and Collider Ring ~75% of the MC Cost</vt:lpstr>
      <vt:lpstr>The Idea of Pulsed Muon RCS</vt:lpstr>
      <vt:lpstr>Need pulsed magnets dB/dt ~1000T/s</vt:lpstr>
      <vt:lpstr>Neutrino Flux (Muons decay to e+ν ν  )</vt:lpstr>
      <vt:lpstr>Neutrino Radiation Dose &amp; Control</vt:lpstr>
      <vt:lpstr>On Required R&amp;D: μ-Coll Costs and Risks</vt:lpstr>
      <vt:lpstr>Ultimate Colliders Luminosity vs Energy</vt:lpstr>
      <vt:lpstr>PowerPoint Presentation</vt:lpstr>
      <vt:lpstr>Literature </vt:lpstr>
      <vt:lpstr>ENERGY: Brute Force Approaches</vt:lpstr>
      <vt:lpstr>CCC=CERN Control Center</vt:lpstr>
      <vt:lpstr>Further Reading on Accelerator Physics</vt:lpstr>
      <vt:lpstr>Luminosity and Burn-Up</vt:lpstr>
      <vt:lpstr>PowerPoint Presentation</vt:lpstr>
      <vt:lpstr>PowerPoint Presentation</vt:lpstr>
      <vt:lpstr>Squeeze in ATLAS/CMS</vt:lpstr>
      <vt:lpstr>Luminosity Lifetime and Integral</vt:lpstr>
      <vt:lpstr>(Very) Brief History of Colliders</vt:lpstr>
      <vt:lpstr>Collider Patent R.Wideroe Sept. 8, 1943</vt:lpstr>
      <vt:lpstr>First Colliders</vt:lpstr>
      <vt:lpstr>The First “Trio” of Colliders</vt:lpstr>
      <vt:lpstr>1970s-80s “small” e+e-  (C=20…200 m)</vt:lpstr>
      <vt:lpstr>1970s-80s “small” e+e-</vt:lpstr>
      <vt:lpstr>1980s-90s “large” e+e- (C=2…27 km)</vt:lpstr>
      <vt:lpstr>1980s-90s “large” e+e-</vt:lpstr>
      <vt:lpstr>2000s-now “factories” e+e- (Φ-, Charm-, B-meson)</vt:lpstr>
      <vt:lpstr>2000s-now “factories” e+e-</vt:lpstr>
      <vt:lpstr>1970s-2010s Hadron Colliders (C=1…7 km)</vt:lpstr>
      <vt:lpstr>1970s-2000’s Hadron Colliders (1)</vt:lpstr>
      <vt:lpstr>2000s-now Hadron Colliders (C=4…27 km)</vt:lpstr>
      <vt:lpstr>2000s-now Hadron Colliders (2)</vt:lpstr>
      <vt:lpstr>Super-Colliders That Were Not (1990’s)</vt:lpstr>
      <vt:lpstr>Colliders That Will Be</vt:lpstr>
      <vt:lpstr>Colliders That Might Be :   Higgs factories proposals</vt:lpstr>
      <vt:lpstr>Far-Future High Energy Collider Concepts/Proposals</vt:lpstr>
      <vt:lpstr>Luminosity Demand : Leptons</vt:lpstr>
      <vt:lpstr>Hadron Cross Sections – Inclusive vs Parton</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LHC: Machine and Accelerator Physics</dc:title>
  <dc:creator>Vladimir Shiltsev x5241 11340N</dc:creator>
  <cp:lastModifiedBy>Vladimir Shiltsev</cp:lastModifiedBy>
  <cp:revision>260</cp:revision>
  <cp:lastPrinted>2017-01-06T20:13:15Z</cp:lastPrinted>
  <dcterms:created xsi:type="dcterms:W3CDTF">2016-01-07T23:34:30Z</dcterms:created>
  <dcterms:modified xsi:type="dcterms:W3CDTF">2025-07-11T16:40:04Z</dcterms:modified>
</cp:coreProperties>
</file>