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5.xml" ContentType="application/vnd.openxmlformats-officedocument.presentationml.tags+xml"/>
  <Override PartName="/ppt/notesSlides/notesSlide8.xml" ContentType="application/vnd.openxmlformats-officedocument.presentationml.notesSlide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0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tags/tag11.xml" ContentType="application/vnd.openxmlformats-officedocument.presentationml.tags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tags/tag12.xml" ContentType="application/vnd.openxmlformats-officedocument.presentationml.tags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25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26.xml" ContentType="application/vnd.openxmlformats-officedocument.presentationml.notesSlide+xml"/>
  <Override PartName="/ppt/ink/ink1.xml" ContentType="application/inkml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27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notesSlides/notesSlide28.xml" ContentType="application/vnd.openxmlformats-officedocument.presentationml.notesSlide+xml"/>
  <Override PartName="/ppt/tags/tag25.xml" ContentType="application/vnd.openxmlformats-officedocument.presentationml.tags+xml"/>
  <Override PartName="/ppt/notesSlides/notesSlide29.xml" ContentType="application/vnd.openxmlformats-officedocument.presentationml.notesSlide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notesSlides/notesSlide30.xml" ContentType="application/vnd.openxmlformats-officedocument.presentationml.notesSlide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notesSlides/notesSlide31.xml" ContentType="application/vnd.openxmlformats-officedocument.presentationml.notesSlide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32.xml" ContentType="application/vnd.openxmlformats-officedocument.presentationml.notesSlide+xml"/>
  <Override PartName="/ppt/tags/tag37.xml" ContentType="application/vnd.openxmlformats-officedocument.presentationml.tags+xml"/>
  <Override PartName="/ppt/notesSlides/notesSlide33.xml" ContentType="application/vnd.openxmlformats-officedocument.presentationml.notesSlide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notesSlides/notesSlide34.xml" ContentType="application/vnd.openxmlformats-officedocument.presentationml.notesSlide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notesSlides/notesSlide37.xml" ContentType="application/vnd.openxmlformats-officedocument.presentationml.notesSlide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tags/tag60.xml" ContentType="application/vnd.openxmlformats-officedocument.presentationml.tags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tags/tag66.xml" ContentType="application/vnd.openxmlformats-officedocument.presentationml.tags+xml"/>
  <Override PartName="/ppt/notesSlides/notesSlide53.xml" ContentType="application/vnd.openxmlformats-officedocument.presentationml.notesSlide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notesSlides/notesSlide54.xml" ContentType="application/vnd.openxmlformats-officedocument.presentationml.notesSlide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tags/tag72.xml" ContentType="application/vnd.openxmlformats-officedocument.presentationml.tags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notesSlides/notesSlide67.xml" ContentType="application/vnd.openxmlformats-officedocument.presentationml.notesSlide+xml"/>
  <Override PartName="/ppt/tags/tag75.xml" ContentType="application/vnd.openxmlformats-officedocument.presentationml.tags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tags/tag76.xml" ContentType="application/vnd.openxmlformats-officedocument.presentationml.tags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ink/ink2.xml" ContentType="application/inkml+xml"/>
  <Override PartName="/ppt/ink/ink3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  <p:sldMasterId id="2147483682" r:id="rId2"/>
  </p:sldMasterIdLst>
  <p:notesMasterIdLst>
    <p:notesMasterId r:id="rId74"/>
  </p:notesMasterIdLst>
  <p:handoutMasterIdLst>
    <p:handoutMasterId r:id="rId75"/>
  </p:handoutMasterIdLst>
  <p:sldIdLst>
    <p:sldId id="423" r:id="rId3"/>
    <p:sldId id="598" r:id="rId4"/>
    <p:sldId id="688" r:id="rId5"/>
    <p:sldId id="684" r:id="rId6"/>
    <p:sldId id="685" r:id="rId7"/>
    <p:sldId id="689" r:id="rId8"/>
    <p:sldId id="705" r:id="rId9"/>
    <p:sldId id="686" r:id="rId10"/>
    <p:sldId id="632" r:id="rId11"/>
    <p:sldId id="690" r:id="rId12"/>
    <p:sldId id="682" r:id="rId13"/>
    <p:sldId id="692" r:id="rId14"/>
    <p:sldId id="693" r:id="rId15"/>
    <p:sldId id="694" r:id="rId16"/>
    <p:sldId id="695" r:id="rId17"/>
    <p:sldId id="714" r:id="rId18"/>
    <p:sldId id="715" r:id="rId19"/>
    <p:sldId id="716" r:id="rId20"/>
    <p:sldId id="717" r:id="rId21"/>
    <p:sldId id="574" r:id="rId22"/>
    <p:sldId id="691" r:id="rId23"/>
    <p:sldId id="687" r:id="rId24"/>
    <p:sldId id="683" r:id="rId25"/>
    <p:sldId id="542" r:id="rId26"/>
    <p:sldId id="696" r:id="rId27"/>
    <p:sldId id="697" r:id="rId28"/>
    <p:sldId id="543" r:id="rId29"/>
    <p:sldId id="544" r:id="rId30"/>
    <p:sldId id="545" r:id="rId31"/>
    <p:sldId id="662" r:id="rId32"/>
    <p:sldId id="712" r:id="rId33"/>
    <p:sldId id="585" r:id="rId34"/>
    <p:sldId id="643" r:id="rId35"/>
    <p:sldId id="654" r:id="rId36"/>
    <p:sldId id="550" r:id="rId37"/>
    <p:sldId id="552" r:id="rId38"/>
    <p:sldId id="597" r:id="rId39"/>
    <p:sldId id="548" r:id="rId40"/>
    <p:sldId id="603" r:id="rId41"/>
    <p:sldId id="604" r:id="rId42"/>
    <p:sldId id="567" r:id="rId43"/>
    <p:sldId id="653" r:id="rId44"/>
    <p:sldId id="565" r:id="rId45"/>
    <p:sldId id="699" r:id="rId46"/>
    <p:sldId id="700" r:id="rId47"/>
    <p:sldId id="713" r:id="rId48"/>
    <p:sldId id="708" r:id="rId49"/>
    <p:sldId id="554" r:id="rId50"/>
    <p:sldId id="709" r:id="rId51"/>
    <p:sldId id="710" r:id="rId52"/>
    <p:sldId id="555" r:id="rId53"/>
    <p:sldId id="560" r:id="rId54"/>
    <p:sldId id="561" r:id="rId55"/>
    <p:sldId id="562" r:id="rId56"/>
    <p:sldId id="711" r:id="rId57"/>
    <p:sldId id="718" r:id="rId58"/>
    <p:sldId id="652" r:id="rId59"/>
    <p:sldId id="642" r:id="rId60"/>
    <p:sldId id="663" r:id="rId61"/>
    <p:sldId id="556" r:id="rId62"/>
    <p:sldId id="661" r:id="rId63"/>
    <p:sldId id="655" r:id="rId64"/>
    <p:sldId id="605" r:id="rId65"/>
    <p:sldId id="558" r:id="rId66"/>
    <p:sldId id="559" r:id="rId67"/>
    <p:sldId id="607" r:id="rId68"/>
    <p:sldId id="608" r:id="rId69"/>
    <p:sldId id="657" r:id="rId70"/>
    <p:sldId id="644" r:id="rId71"/>
    <p:sldId id="557" r:id="rId72"/>
    <p:sldId id="641" r:id="rId73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Calibri" panose="020F0502020204030204" pitchFamily="34" charset="0"/>
        <a:ea typeface="Geneva" pitchFamily="121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FF00"/>
    <a:srgbClr val="404040"/>
    <a:srgbClr val="505050"/>
    <a:srgbClr val="004C97"/>
    <a:srgbClr val="63666A"/>
    <a:srgbClr val="A7A8AA"/>
    <a:srgbClr val="003087"/>
    <a:srgbClr val="0F2D62"/>
    <a:srgbClr val="80808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1816" autoAdjust="0"/>
    <p:restoredTop sz="94679" autoAdjust="0"/>
  </p:normalViewPr>
  <p:slideViewPr>
    <p:cSldViewPr snapToGrid="0" snapToObjects="1">
      <p:cViewPr>
        <p:scale>
          <a:sx n="86" d="100"/>
          <a:sy n="86" d="100"/>
        </p:scale>
        <p:origin x="846" y="15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66" Type="http://schemas.openxmlformats.org/officeDocument/2006/relationships/slide" Target="slides/slide64.xml"/><Relationship Id="rId74" Type="http://schemas.openxmlformats.org/officeDocument/2006/relationships/notesMaster" Target="notesMasters/notesMaster1.xml"/><Relationship Id="rId79" Type="http://schemas.openxmlformats.org/officeDocument/2006/relationships/tableStyles" Target="tableStyles.xml"/><Relationship Id="rId5" Type="http://schemas.openxmlformats.org/officeDocument/2006/relationships/slide" Target="slides/slide3.xml"/><Relationship Id="rId61" Type="http://schemas.openxmlformats.org/officeDocument/2006/relationships/slide" Target="slides/slide59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viewProps" Target="viewProp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presProps" Target="presProps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80DBBE75-B897-4C2D-851E-711B34683BA3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CABB725D-266A-4787-B290-EA1B2102928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1676179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  <inkml:channel name="OA" type="integer" max="360" units="deg"/>
          <inkml:channel name="OE" type="integer" max="90" units="deg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  <inkml:channelProperty channel="OA" name="resolution" value="1000" units="1/deg"/>
          <inkml:channelProperty channel="OE" name="resolution" value="1000" units="1/deg"/>
        </inkml:channelProperties>
      </inkml:inkSource>
      <inkml:timestamp xml:id="ts0" timeString="2022-03-18T20:51:36.811"/>
    </inkml:context>
    <inkml:brush xml:id="br0">
      <inkml:brushProperty name="width" value="0.1" units="cm"/>
      <inkml:brushProperty name="height" value="0.1" units="cm"/>
      <inkml:brushProperty name="color" value="#004F8B"/>
    </inkml:brush>
  </inkml:definitions>
  <inkml:trace contextRef="#ctx0" brushRef="#br0">205 1781 6447 0 0,'0'0'696'0'0,"1"1"-642"0"0,0 0-61 0 0,0 0 0 0 0,0 0 0 0 0,0-1 0 0 0,0 1 0 0 0,0-1 0 0 0,0 1 0 0 0,0 0 0 0 0,1-1 0 0 0,-1 0 0 0 0,0 1 0 0 0,0-1 0 0 0,0 0 0 0 0,1 0 0 0 0,-1 1 0 0 0,0-1 0 0 0,0 0 0 0 0,0 0 0 0 0,1 0 0 0 0,-1-1 0 0 0,0 1 0 0 0,0 0 0 0 0,2-1 0 0 0,0 0 59 0 0,-1 0-1 0 0,1 0 1 0 0,-1-1 0 0 0,1 1-1 0 0,-1-1 1 0 0,1 0-1 0 0,-1 0 1 0 0,0 0-1 0 0,3-2 1 0 0,3-6 368 0 0,-1 1 0 0 0,0-2 0 0 0,10-16-1 0 0,48-88 351 0 0,149-198-1 0 0,-104 196-716 0 0,-30 34 1 0 0,-19 11 47 0 0,64-102 0 0 0,-90 124-29 0 0,59-63-1 0 0,51-37 50 0 0,-136 141-121 0 0,88-78-2 0 0,-56 52 8 0 0,43-47 1 0 0,-16 0 19 0 0,-40 46-12 0 0,65-64-1 0 0,-87 95-6 0 0,0 1 0 0 0,14-8 0 0 0,10-6 26 0 0,-18 8-27 0 0,25-14 0 0 0,-11 8-8 0 0,-18 11 13 0 0,-7 4 44 0 0,-2 3-41 0 0,0 1 1 0 0,0-1-1 0 0,1 0 1 0 0,-1 0 0 0 0,-1 0-1 0 0,1 0 1 0 0,0 0-1 0 0,0 0 1 0 0,-1-1 0 0 0,1 1-1 0 0,-1 0 1 0 0,-3 2-1 0 0,-2 3 37 0 0,1 2-45 0 0,-122 152 282 0 0,113-137-288 0 0,0 2 0 0 0,-17 40 0 0 0,18-35 0 0 0,-26 41 0 0 0,4-22-140 0 0,-1-3-1 0 0,-47 45 1 0 0,-32 39-175 0 0,109-122 307 0 0,-214 294-184 0 0,80-109 250 0 0,-14-13 22 0 0,-3 31 105 0 0,71-88-116 0 0,36-51-37 0 0,-59 110 0 0 0,70-115 14 0 0,-3-2-1 0 0,-3-2 0 0 0,-62 67 1 0 0,33-36 740 0 0,71-88-644 0 0,5-4 135 0 0,11-6 290 0 0,-5 0-473 0 0,0 0-83 0 0,0 0 0 0 0,0-1 1 0 0,0 0-1 0 0,-1-1 0 0 0,0 1 0 0 0,11-10 0 0 0,-10 7 6 0 0,2 1-1 0 0,16-11 1 0 0,-11 9-17 0 0,0-1 0 0 0,0-1 0 0 0,-1 0 0 0 0,19-20 0 0 0,41-54 0 0 0,-9-9 0 0 0,-20 25 0 0 0,205-239 0 0 0,5-7 0 0 0,-19 16 0 0 0,-176 229 0 0 0,64-69 0 0 0,151-179 0 0 0,-168 181 0 0 0,-77 103 0 0 0,62-55 0 0 0,-84 82 0 0 0,33-31 0 0 0,-34 30 783 0 0,-7 8-715 0 0,-60 64 2 0 0,45-49-46 0 0,1 0 0 0 0,-18 25-1 0 0,-21 49-23 0 0,-92 160 58 0 0,112-186-52 0 0,10-22-6 0 0,-2-1 0 0 0,-2-2 0 0 0,-46 50 0 0 0,-32 50-59 0 0,54-69 38 0 0,-15 26-47 0 0,-90 173 0 0 0,136-233 35 0 0,-45 60 0 0 0,-35 25 36 0 0,5-6-4 0 0,-48 62 1 0 0,61-62 0 0 0,-5 7 0 0 0,45-61-1 0 0,28-39 10 0 0,-18 23-1 0 0,16-24 166 0 0,1 1-1 0 0,-17 29 0 0 0,19-22-173 0 0,3-2 0 0 0,2-4 54 0 0,6-16-45 0 0,-10 20-8 0 0,8-19 1 0 0,0 0 0 0 0,0-1 0 0 0,-1 0-1 0 0,0 0 1 0 0,-10 7 0 0 0,6-4 57 0 0,1-1 216 0 0,-2 1 1 0 0,-21 14 1085 0 0,34-25-1355 0 0,0 0 0 0 0,0 0 0 0 0,0 0 0 0 0,-1 0 0 0 0,1-1 1 0 0,-1 1-1 0 0,1 0 0 0 0,-1-1 0 0 0,2-1 0 0 0,0 0-1 0 0,18-19-5 0 0,-2 0 0 0 0,-1-1 0 0 0,21-34 0 0 0,10-13 0 0 0,128-190 0 0 0,-59 80 0 0 0,-98 151 0 0 0,29-42 0 0 0,70-77 0 0 0,-64 89 0 0 0,2-1 0 0 0,56-77 0 0 0,-31 33 0 0 0,105-104 0 0 0,-45 66 0 0 0,-84 87 0 0 0,26-40 0 0 0,-65 72 0 0 0,1-3 0 0 0,-1-2 0 0 0,18-35 0 0 0,18-28 0 0 0,133-132 0 0 0,-172 205 0 0 0,4-4 0 0 0,38-33 0 0 0,10-7 0 0 0,-17 14 0 0 0,1-6 0 0 0,-18 17 0 0 0,-23 25 0 0 0,0-1 0 0 0,-1 0 0 0 0,-1-1 0 0 0,12-22 0 0 0,10-17 0 0 0,-26 45 0 0 0,0 0 0 0 0,-2 1 12 0 0,-20 41 48 0 0,-3 4-37 0 0,-1-1 1 0 0,-46 61-1 0 0,-65 60-33 0 0,32-40-52 0 0,-140 216-192 0 0,200-274 254 0 0,-2-2 0 0 0,-3-2 0 0 0,-79 79 0 0 0,-120 150 0 0 0,237-277 0 0 0,-25 37 0 0 0,-37 63 0 0 0,-17 54 0 0 0,63-116 0 0 0,-28 41 0 0 0,10-18 0 0 0,17-31 0 0 0,-1-1 0 0 0,-30 33 0 0 0,23-31 0 0 0,-30 51 0 0 0,35-49 0 0 0,-56 70 0 0 0,4-5 0 0 0,51-67 0 0 0,13-15 0 0 0,1 1 0 0 0,1 0 0 0 0,-14 40 0 0 0,-2 3 0 0 0,21-50 0 0 0,-1-2 0 0 0,-21 32 0 0 0,26-42 4 0 0,-12 15 82 0 0,-12 4 181 0 0,19-18-191 0 0,1 0 1 0 0,1 1-1 0 0,-1 0 1 0 0,-7 11-1 0 0,-12 18 95 0 0,7-11-78 0 0,13-17-50 0 0,1 0-33 0 0,1-2 1 0 0,4-5 42 0 0,2-3-47 0 0,1 0 0 0 0,0 0 0 0 0,0 0 0 0 0,-1 0 0 0 0,1 0 0 0 0,-1-1 0 0 0,1 1 0 0 0,-1 0 0 0 0,3-3-1 0 0,-1 1 0 0 0,121-134-5 0 0,-90 92 0 0 0,39-69 0 0 0,-43 66 0 0 0,20-30 0 0 0,3 1 0 0 0,4 4 0 0 0,97-99 0 0 0,-85 104 0 0 0,86-109 0 0 0,-100 106-60 0 0,3 3-1 0 0,3 3 0 0 0,100-83 1 0 0,-7 15-161 0 0,-118 98 158 0 0,-2-1-1 0 0,32-45 1 0 0,29-42-218 0 0,208-211-1 0 0,-259 290 266 0 0,-2-1 0 0 0,-2-2 0 0 0,55-86 0 0 0,-15 18 16 0 0,-18 27 0 0 0,-46 67 0 0 0,32-34 0 0 0,-7 9 0 0 0,169-180 0 0 0,-197 213 1 0 0,-1 1 4 0 0,27-21 0 0 0,-37 31 38 0 0,5-1-33 0 0,2 0-10 0 0,-9 2 0 0 0,0 1 0 0 0,0 0 0 0 0,1 0 0 0 0,-1 0 0 0 0,0 0 0 0 0,0 0 0 0 0,1-1 0 0 0,-1 1 0 0 0,0 0 0 0 0,0 0 0 0 0,1 0 0 0 0,-1 0 0 0 0,0 0 0 0 0,0 0 0 0 0,1 0 0 0 0,-1 0 0 0 0,0 0 0 0 0,0 0 0 0 0,1 0 0 0 0,-1 0 0 0 0,0 0 0 0 0,0 0 0 0 0,1 0 0 0 0,-1 0 0 0 0,0 1 0 0 0,0-1 0 0 0,1 0 0 0 0,-1 0 0 0 0,0 0 0 0 0,0 0 0 0 0,1 0 0 0 0,-1 1 0 0 0,0-1 0 0 0,0 0 0 0 0,0 0 0 0 0,1 0 0 0 0,-1 0 0 0 0,0 1 0 0 0,0-1 0 0 0,0 0 0 0 0,0 0 0 0 0,0 1 0 0 0,0-1 0 0 0,1 0 0 0 0,-1 0 0 0 0,0 1 0 0 0,0-1 0 0 0,0 0 0 0 0,0 0 0 0 0,0 1 0 0 0,0-1 0 0 0,0 0 0 0 0,0 1 0 0 0,0-1 0 0 0,0 0 0 0 0,0 0 0 0 0,0 1 0 0 0,0-1 0 0 0,0 0 0 0 0,0 0 0 0 0,-1 1 0 0 0,1-1 0 0 0,0 0 0 0 0,0 0 0 0 0,0 1 0 0 0,0-1 0 0 0,0 0 0 0 0,-1 0 0 0 0,1 1 0 0 0,-4 9 0 0 0,-1 1 0 0 0,0-1 0 0 0,0 0 0 0 0,-1 0 0 0 0,0-1 0 0 0,-1 0 0 0 0,-9 11 0 0 0,10-14 0 0 0,-68 73 0 0 0,52-58 0 0 0,0 2 0 0 0,-19 26 0 0 0,11-9 0 0 0,-48 48 0 0 0,17-14 0 0 0,24-28 0 0 0,5-3 0 0 0,-33 55 0 0 0,44-63 0 0 0,-2-1 0 0 0,0-1 0 0 0,-44 46 0 0 0,-22 6 0 0 0,-189 202 0 0 0,248-250 0 0 0,-47 78 0 0 0,58-85 0 0 0,0-1 0 0 0,-27 30 0 0 0,-51 47 0 0 0,-34 45 0 0 0,59-45 0 0 0,25-35 0 0 0,-7 4 0 0 0,22-33 0 0 0,2 2 0 0 0,-24 47 0 0 0,36-56 0 0 0,-1-1 0 0 0,-2-1 0 0 0,-41 50 0 0 0,8-12 0 0 0,36-45 0 0 0,-39 42 0 0 0,39-49 0 0 0,1 0 0 0 0,-24 37-1 0 0,-20 49 66 0 0,53-93-44 0 0,-1 0 0 0 0,0 0 0 0 0,-11 12-1 0 0,7-11 131 0 0,-15 25-1 0 0,7-8 32 0 0,6-12-130 0 0,6-8-23 0 0,1 0 0 0 0,-7 13-1 0 0,8-15-24 0 0,0 0-1 0 0,0 0 0 0 0,-1 0 0 0 0,-11 8 1 0 0,-5 6 134 0 0,21-20-88 0 0,0 2 18 0 0,-1 0 0 0 0,1 0 1 0 0,-1 1-1 0 0,1-1 0 0 0,1 0 1 0 0,-4 8-1 0 0,2-5 8 0 0,2-3-21 0 0,-1 6-45 0 0,0 2-10 0 0,1 0 0 0 0,0-1 0 0 0,1 0 0 0 0,0-2 11 0 0,1-9-10 0 0,0 0 1 0 0,0 0-1 0 0,0 0 1 0 0,0 0 0 0 0,0 0-1 0 0,0 0 1 0 0,0 0-1 0 0,0 0 1 0 0,0 0-1 0 0,0 0 1 0 0,0 0-1 0 0,0 0 1 0 0,0 0-1 0 0,0 0 1 0 0,0 0-1 0 0,0 0 1 0 0,0 0-1 0 0,0 0 1 0 0,0 0-1 0 0,0 0 1 0 0,0 0-1 0 0,0 0 1 0 0,1 0-1 0 0,-1 0 1 0 0,0 0-1 0 0,0 0 1 0 0,0 0 0 0 0,14-17 11 0 0,-1-7-16 0 0,10-15 3 0 0,34-47 0 0 0,-14 21 0 0 0,73-105 0 0 0,-84 126 0 0 0,1 2 0 0 0,52-52 0 0 0,-32 37 0 0 0,-49 52 0 0 0,108-124 0 0 0,-104 118 0 0 0,140-172 0 0 0,-44 77 0 0 0,-17 19 0 0 0,37-31 0 0 0,-81 80 0 0 0,71-80 0 0 0,-51 38 0 0 0,113-131 0 0 0,-118 149 0 0 0,55-52 0 0 0,-96 98 0 0 0,119-115 0 0 0,-108 100 0 0 0,-1-1 0 0 0,34-53 0 0 0,-19 24 0 0 0,3 3 0 0 0,89-91 0 0 0,-112 126 0 0 0,85-80 0 0 0,-67 69 3 0 0,18-15-18 0 0,-32 28 7 0 0,0-1-1 0 0,-2-1 1 0 0,0-1-1 0 0,-2-2 0 0 0,-1 0 1 0 0,23-38-1 0 0,84-119 9 0 0,-122 176 0 0 0,-1-1 11 0 0,-4 1 46 0 0,0 5 26 0 0,-3 3-15 0 0,-3 4-66 0 0,0-1 0 0 0,0 1 0 0 0,0 0 0 0 0,1 0 0 0 0,0 1 0 0 0,0-1 0 0 0,-4 9 0 0 0,-6 8-5 0 0,-69 105 35 0 0,-1 1 0 0 0,-65 43-32 0 0,16-21 0 0 0,-120 189-428 0 0,217-289 360 0 0,-1-2 0 0 0,-66 63 0 0 0,-183 193 4 0 0,188-179 64 0 0,60-76 0 0 0,-29 53 0 0 0,-1 2 0 0 0,-69 52 0 0 0,3-5 0 0 0,69-70 0 0 0,-30 39 0 0 0,70-86 0 0 0,-32 61 0 0 0,-22 41 0 0 0,29-54 0 0 0,-60 75 0 0 0,50-75 0 0 0,47-63 0 0 0,0 0 0 0 0,1 1 0 0 0,1 1 0 0 0,1 0 0 0 0,1 0 0 0 0,-10 34 0 0 0,17-46 4 0 0,-17 54-84 0 0,10-41 60 0 0,-2 0 0 0 0,0 0 0 0 0,-1-2 0 0 0,-1 1 0 0 0,-1-2 0 0 0,-18 20 0 0 0,25-31 20 0 0,0 0 0 0 0,2-2-12 0 0,3-4-36 0 0,-2 3 26 0 0,3-3 43 0 0,2-6 90 0 0,1 1 1 0 0,-1-1-1 0 0,1 1 1 0 0,0 0-1 0 0,0-1 1 0 0,0 1-1 0 0,0 0 1 0 0,0 0-1 0 0,1 1 1 0 0,2-4-1 0 0,0 1-861 0 0,134-161 72 0 0,19-22 677 0 0,-14 0 6 0 0,-32 39-63 0 0,220-218-17 0 0,-272 306 75 0 0,87-113 0 0 0,-80 88 0 0 0,3 3 0 0 0,130-118 0 0 0,-193 195 0 0 0,135-125 0 0 0,-115 103 0 0 0,-2 0 0 0 0,-1-2 0 0 0,22-34 0 0 0,-9 4 0 0 0,3 3 0 0 0,76-84 0 0 0,-31 40 10 0 0,-53 61 44 0 0,50-49 0 0 0,-72 79-51 0 0,34-30 1 0 0,62-75-1 0 0,-42 22-3 0 0,12-15 0 0 0,120-110-63 0 0,-164 184 62 0 0,140-140 1 0 0,-128 131 0 0 0,-67 68 64 0 0,9-7-64 0 0,-28 25 0 0 0,-17 11 16 0 0,3 2 0 0 0,2 2 0 0 0,-71 101 0 0 0,25 0-14 0 0,17-24-50 0 0,61-103 14 0 0,-1-1 1 0 0,-31 30 0 0 0,22-28 18 0 0,-85 92-96 0 0,64-64 82 0 0,-77 95-22 0 0,79-87 45 0 0,-176 222-52 0 0,-1-28 58 0 0,197-227 0 0 0,-246 328 0 0 0,220-291 0 0 0,11-16 0 0 0,-20 26 0 0 0,-37 54 0 0 0,-31 40 0 0 0,47-68 0 0 0,65-79 16 0 0,2 2 0 0 0,0 1 0 0 0,-26 63 0 0 0,36-75-16 0 0,-1 0 0 0 0,-1-1 0 0 0,-1 0 0 0 0,-1-1 0 0 0,-16 18 0 0 0,-25 37 64 0 0,46-64-65 0 0,-12 20-1 0 0,8-9 10 0 0,-23 26-1 0 0,31-43 48 0 0,-11 16 188 0 0,14-14-185 0 0,4-5-48 0 0,6-3-24 0 0,-8 2 14 0 0,12-5-8 0 0,0-2 0 0 0,0 1 1 0 0,-1-1-1 0 0,0-1 0 0 0,0 0 0 0 0,19-19 0 0 0,-7 7 3 0 0,-8 7 5 0 0,0-1 0 0 0,-1 0 0 0 0,0-1 0 0 0,-1 0 0 0 0,14-22 0 0 0,48-79-21 0 0,6 4 0 0 0,147-157-1 0 0,-158 195 22 0 0,91-126 0 0 0,-82 91 0 0 0,125-135 0 0 0,-121 159 0 0 0,149-171 0 0 0,-180 188 0 0 0,120-145 0 0 0,-37 68 0 0 0,70-80 0 0 0,-96 94-19 0 0,69-83-97 0 0,-119 150-16 0 0,79-67-1 0 0,39-18 5 0 0,-147 129 128 0 0,-20 15 0 0 0,-10 5 0 0 0,1 0 0 0 0,-1-1 0 0 0,0 1 0 0 0,1 0 0 0 0,-1 0 0 0 0,1 0 0 0 0,-1 0 0 0 0,1 0 0 0 0,-1 0 0 0 0,0 1 0 0 0,1-1 0 0 0,-1 0 0 0 0,1 0 0 0 0,-1 0 0 0 0,1 0 0 0 0,-1 0 0 0 0,0 1 0 0 0,1-1 0 0 0,-1 0 0 0 0,0 0 0 0 0,1 0 0 0 0,0 1 0 0 0,1 12 0 0 0,-3 1 0 0 0,-1-10 0 0 0,1-1 0 0 0,-1 1 0 0 0,0 0 0 0 0,0 0 0 0 0,0-1 0 0 0,-1 1 0 0 0,1-1 0 0 0,-1 0 0 0 0,-3 4 0 0 0,-32 26 3 0 0,23-21 5 0 0,-84 81 45 0 0,30-27-53 0 0,-117 145 0 0 0,59-33-59 0 0,81-109 0 0 0,-81 93 1 0 0,36-64-4 0 0,-70 78 4 0 0,12 12 24 0 0,107-124-7 0 0,-55 72 28 0 0,27-52 13 0 0,-94 123 0 0 0,-106 221 0 0 0,81-137 0 0 0,28-82 0 0 0,89-118 0 0 0,-43 47 248 0 0,63-67-408 0 0,47-64 148 0 0,5-7 11 0 0,0 0 0 0 0,0 0 0 0 0,0 0-1 0 0,0 0 1 0 0,0 0 0 0 0,0 0 0 0 0,0 0 0 0 0,0 0-1 0 0,0 0 1 0 0,0 0 0 0 0,0 0 0 0 0,0 0 0 0 0,0 0-1 0 0,0 0 1 0 0,0 0 0 0 0,0 0 0 0 0,0 0 0 0 0,1 0-1 0 0,-1 0 1 0 0,0 0 0 0 0,0 0 0 0 0,0 0 0 0 0,0 0-1 0 0,0 0 1 0 0,0 0 0 0 0,0 0 0 0 0,0 0 0 0 0,0 0-1 0 0,0 0 1 0 0,0 0 0 0 0,0 0 0 0 0,0 0 0 0 0,0 0-1 0 0,0 0 1 0 0,0 0 0 0 0,0 0 0 0 0,0 0 0 0 0,0 0-1 0 0,0 0 1 0 0,11-2-11 0 0,1-3 12 0 0,-3 1 0 0 0,0 0 0 0 0,-1 0 0 0 0,0-1 0 0 0,0 0 0 0 0,0-1 0 0 0,-1 0 0 0 0,10-9 0 0 0,-2 1 0 0 0,5-5 0 0 0,-1-1 0 0 0,30-42 0 0 0,7-8 0 0 0,14-13-3 0 0,-3-4-1 0 0,91-152 1 0 0,-90 134-23 0 0,88-103 0 0 0,-115 155 24 0 0,71-79 2 0 0,49-68 0 0 0,-97 104 0 0 0,80-111 0 0 0,107-74 0 0 0,-189 217 0 0 0,122-166 32 0 0,0 2 0 0 0,28 37-33 0 0,-82 79 13 0 0,-98 80 15 0 0,50-65 0 0 0,-15 15-28 0 0,-20 22 110 0 0,-23 27-82 0 0,-17 24-3 0 0,0 1-1 0 0,1-1 1 0 0,0 1-1 0 0,18-13 1 0 0,-18 13-14 0 0,-1 1-10 0 0,-1 1 12 0 0,-5 4 131 0 0,-5 3-123 0 0,0-1-1 0 0,0 1 1 0 0,-1 0 0 0 0,1 0-1 0 0,0 1 1 0 0,0-1-1 0 0,0 1 1 0 0,0 0 0 0 0,0 0-1 0 0,1 0 1 0 0,-1 0 0 0 0,1 1-1 0 0,-1-1 1 0 0,1 1 0 0 0,0 0-1 0 0,-6 6 1 0 0,-3 6 6 0 0,1 0-1 0 0,-15 25 1 0 0,21-32-16 0 0,-73 132-10 0 0,-4 7 0 0 0,43-92 0 0 0,-3-1 0 0 0,-48 48 0 0 0,12-14 0 0 0,-158 214 0 0 0,146-178 0 0 0,-122 129 0 0 0,-85 106 0 0 0,180-181 0 0 0,70-103 0 0 0,-66 80 0 0 0,2-24 0 0 0,-95 116 0 0 0,167-191 0 0 0,-56 109 0 0 0,-16 24 0 0 0,-3-40 0 0 0,78-103 0 0 0,-35 58 0 0 0,1-2 0 0 0,32-48 12 0 0,37-53 50 0 0,5-2-58 0 0,-1 1 0 0 0,0-1 1 0 0,1 0-1 0 0,-1 0 1 0 0,0 0-1 0 0,0 0 1 0 0,0 0-1 0 0,0-1 0 0 0,0 1 1 0 0,0-1-1 0 0,0 0 1 0 0,3-3-1 0 0,30-29 17 0 0,-34 33-21 0 0,56-61 0 0 0,54-52 0 0 0,54-63-53 0 0,-23 24-264 0 0,-48 54 159 0 0,43-42 126 0 0,83-98-53 0 0,159-205 74 0 0,-180 218 11 0 0,-189 212 0 0 0,206-255 0 0 0,26 23 0 0 0,-181 183 0 0 0,89-122 0 0 0,-116 141 0 0 0,16-19-3 0 0,3 3 0 0 0,2 3-1 0 0,69-55 1 0 0,36-14-64 0 0,-147 115 67 0 0,-9 10 42 0 0,-6 7-18 0 0,-7 9-1 0 0,7-14-18 0 0,-11 16 17 0 0,0-1 1 0 0,-1 0 0 0 0,-1-1 0 0 0,-21 19 0 0 0,4-5-7 0 0,-42 49 6 0 0,3 3-1 0 0,-80 123 0 0 0,125-166-21 0 0,-16 22 0 0 0,-1-1 0 0 0,-58 60 0 0 0,-14 3-5 0 0,-190 262 0 0 0,-2 21-102 0 0,83-130 43 0 0,124-128 51 0 0,73-103 14 0 0,-3-2-1 0 0,-1 0 1 0 0,-42 43-1 0 0,-179 156 455 0 0,226-217-355 0 0,9-9-54 0 0,2 0 1 0 0,-1 0-1 0 0,2 1 0 0 0,-20 30 1 0 0,8-2-20 0 0,-20 50-1 0 0,23-36-26 0 0,36-85 28 0 0,0 0-1 0 0,2 2 1 0 0,0-1-1 0 0,2 2 0 0 0,1 0 1 0 0,27-26-1 0 0,12-9-8 0 0,-27 27 4 0 0,44-36-1 0 0,28-18-22 0 0,-85 69 0 0 0,-2 0 0 0 0,0-1 0 0 0,22-32 0 0 0,33-66 0 0 0,48-70 0 0 0,-61 107 0 0 0,113-147 0 0 0,76-94 12 0 0,-60 85 20 0 0,13 13-7 0 0,-107 120-22 0 0,102-130-3 0 0,28-31 0 0 0,-65 109 1 0 0,-99 99-15 0 0,66-82-124 0 0,-32 33 98 0 0,-70 80 43 0 0,2 1-1 0 0,32-23 0 0 0,-43 37-1 0 0,24-12-1 0 0,7-4-14 0 0,-43 24-53 0 0,-1 14-159 0 0,-2-8 224 0 0,0 0 1 0 0,0 0-1 0 0,0 0 1 0 0,-1 0-1 0 0,1 0 1 0 0,-1 0-1 0 0,-1 0 1 0 0,1 0-1 0 0,-1-1 1 0 0,-5 9-1 0 0,-5 3 3 0 0,-21 21 0 0 0,15-18 0 0 0,-37 45-1 0 0,-49 72 0 0 0,66-83 0 0 0,-1-2 0 0 0,-3-2 0 0 0,-79 70 0 0 0,101-100 0 0 0,0 1 0 0 0,-23 29 0 0 0,-18 19 0 0 0,3-4 0 0 0,6 5 0 0 0,3 2 0 0 0,-47 88 0 0 0,-25 28 0 0 0,-17-12 0 0 0,-28 40 0 0 0,14 22 0 0 0,44-76 19 0 0,-13-10 16 0 0,-66 100 3 0 0,18 12 17 0 0,71-106 6 0 0,-10-6 422 0 0,108-150-22 0 0,2-2-394 0 0,24-11-52 0 0,-24 11-16 0 0,1 0 1 0 0,0 0 0 0 0,-1 1 0 0 0,1-1 0 0 0,0 0 0 0 0,-1 1-1 0 0,1-1 1 0 0,2 0 0 0 0,4-1 0 0 0,0 0 0 0 0,0 0 0 0 0,0-1 0 0 0,0-1 0 0 0,-1 1 0 0 0,1-1 0 0 0,-1 0 0 0 0,0-1 0 0 0,0 0 0 0 0,-1 0 0 0 0,8-7 0 0 0,5-8 0 0 0,34-45 0 0 0,-46 55 0 0 0,50-65-50 0 0,200-259-332 0 0,-196 254 258 0 0,93-161 0 0 0,-85 118 76 0 0,7 3 0 0 0,138-169 0 0 0,20-18 120 0 0,-176 220-56 0 0,4 3 0 0 0,3 2 0 0 0,132-127 0 0 0,-183 197-16 0 0,65-61 0 0 0,79-92 0 0 0,-137 139 5 0 0,66-76-106 0 0,-81 95 112 0 0,-16 29 93 0 0,4-7-91 0 0,-20 33-13 0 0,-1 0 0 0 0,-3-2 0 0 0,-1-1 0 0 0,-67 71 0 0 0,97-114 0 0 0,-203 222 0 0 0,146-151 0 0 0,-85 142 0 0 0,68-85-184 0 0,-139 180 0 0 0,28-61 55 0 0,18 12 86 0 0,129-192 23 0 0,-3-2 0 0 0,-57 69 0 0 0,-77 75 20 0 0,110-133 77 0 0,-38 49 110 0 0,102-126-20 0 0,5-3-99 0 0,99-104-54 0 0,70-68-79 0 0,-134 137 65 0 0,-2-2 0 0 0,-2-1 0 0 0,-1-2 0 0 0,29-50 0 0 0,96-127-51 0 0,12 11-49 0 0,-96 118 107 0 0,125-178 4 0 0,-127 164 18 0 0,122-136 0 0 0,114-67-34 0 0,-275 274 2 0 0,-19 18 37 0 0,28-24-1 0 0,-31 28-33 0 0,-5 7 0 0 0,13-8 0 0 0,-9 6 11 0 0,-15 21 42 0 0,-20 40-59 0 0,-2-1-1 0 0,-3-2 0 0 0,-2 0 1 0 0,-52 62-1 0 0,-9-3-92 0 0,-86 111 60 0 0,126-151 41 0 0,-53 96-1 0 0,102-160-1 0 0,-32 59-7 0 0,-75 102 0 0 0,22-58-77 0 0,-29 35 30 0 0,-177 287 54 0 0,223-323 106 0 0,-2 6 188 0 0,63-94-232 0 0,5-8-37 0 0,-2 0 0 0 0,-10 15-1 0 0,13-19-24 0 0,-5 11 0 0 0,-7 12 0 0 0,12-21 0 0 0,2 2 0 0 0,-1 4 0 0 0,5-12 0 0 0,0-2 0 0 0,3 6 0 0 0,6-9 0 0 0,-4-2 0 0 0,0 0 0 0 0,0 0 0 0 0,0-1 0 0 0,-1 0 0 0 0,0 0 0 0 0,1-1 0 0 0,-1 1 0 0 0,0-1 0 0 0,-1 0 0 0 0,1-1 0 0 0,7-9 0 0 0,3-3 0 0 0,22-38 0 0 0,26-54 0 0 0,22-35 0 0 0,45-39-60 0 0,-80 117 46 0 0,46-54 16 0 0,-68 90-2 0 0,42-46 0 0 0,101-141 0 0 0,49-85 0 0 0,-61 129 0 0 0,18-22 0 0 0,-132 131 0 0 0,-30 42 0 0 0,0 1 0 0 0,0 0 0 0 0,2 1 0 0 0,1 1 0 0 0,0 0 0 0 0,25-18 0 0 0,-35 32 11 0 0,-7 4 46 0 0,-1 3 13 0 0,-1 10-50 0 0,-1 0 1 0 0,-1 0 0 0 0,0 0 0 0 0,0 0 0 0 0,-1-1 0 0 0,-1 1-1 0 0,-10 18 1 0 0,-41 80 5 0 0,35-67-7 0 0,-33 53 0 0 0,-117 125-61 0 0,58-81 20 0 0,71-85 22 0 0,-32 41 0 0 0,-72 124 0 0 0,101-143 0 0 0,-3-2 0 0 0,-75 90 0 0 0,-104 113 0 0 0,115-129 0 0 0,89-114 0 0 0,1 0 0 0 0,-25 56 0 0 0,45-86 1 0 0,-6 22 62 0 0,7-21-51 0 0,0-4 75 0 0,13-3-18 0 0,-8 0-61 0 0,-1-1 0 0 0,0 1 0 0 0,0-1 0 0 0,0 1 0 0 0,0-1 0 0 0,0 0 0 0 0,0-1 0 0 0,-1 1 0 0 0,1 0 0 0 0,4-6 0 0 0,23-31 50 0 0,-23 29-49 0 0,45-67 76 0 0,36-46 59 0 0,-52 78-68 0 0,63-62 0 0 0,-69 79-44 0 0,129-122 0 0 0,-140 129-32 0 0,-1-1 0 0 0,-1-1 0 0 0,16-29 0 0 0,8-10 0 0 0,164-188 0 0 0,-79 119 0 0 0,-66 71 0 0 0,65-85 0 0 0,-52 48 0 0 0,-69 92 3 0 0,-1 7-8 0 0,-3 7 61 0 0,-6 11-53 0 0,-2 0 1 0 0,-15 31 0 0 0,2-7-58 0 0,5-11 9 0 0,0 0 1 0 0,-34 46-1 0 0,-53 53-204 0 0,-165 238-35 0 0,243-333 292 0 0,-47 80-8 0 0,-48 64 0 0 0,-7-34 0 0 0,118-137 0 0 0,6-5 3 0 0,-1-1 0 0 0,0 0 1 0 0,0-1-1 0 0,-5 5 0 0 0,8-7 205 0 0,12-10-144 0 0,25-29-64 0 0,41-54 0 0 0,-60 71 0 0 0,65-85 65 0 0,-31 39-65 0 0,100-105-1 0 0,-111 134 1 0 0,145-131 0 0 0,-7 10-72 0 0,-139 123 72 0 0,-35 33 5 0 0,-4 10 9 0 0,-4 8 20 0 0,4-15-33 0 0,-8 21 3 0 0,0-1 0 0 0,-21 33 1 0 0,-28 37-7 0 0,33-54 1 0 0,-129 178 1 0 0,126-177 8 0 0,6-9 11 0 0,-1 0-1 0 0,-39 38 1 0 0,64-68-23 0 0,8-7-36 0 0,16-16 0 0 0,79-86-19 0 0,-20 22 5 0 0,68-102 43 0 0,-147 180 9 0 0,56-70-60 0 0,-54 74 62 0 0,-8 7 0 0 0,-1-1 0 0 0,0 1 0 0 0,1 0 0 0 0,-1 0 0 0 0,1 0 0 0 0,-1-1 0 0 0,1 1 0 0 0,-1 0 0 0 0,1 0 0 0 0,-1 0 0 0 0,1 0 0 0 0,-1 0 0 0 0,1 0 0 0 0,-1 0 0 0 0,1 0 0 0 0,-1 0 0 0 0,1 0 0 0 0,-1 0 0 0 0,0 0 0 0 0,1 1 0 0 0,0-1 0 0 0,7 9 0 0 0,-7-6 0 0 0,0 0 0 0 0,0 0 0 0 0,0 0 0 0 0,-1-1 0 0 0,0 1 0 0 0,1 0 0 0 0,-1 6 0 0 0,0-4 5 0 0,-1 0 0 0 0,1 0 0 0 0,-1-1 0 0 0,0 1-1 0 0,0 0 1 0 0,0 0 0 0 0,-1-1 0 0 0,1 1 0 0 0,-5 7 0 0 0,-10 26 0 0 0,9-20-171 0 0,6-12-114 0 0,1-5 159 0 0,1 2-142 0 0,1 8-1529 0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5T19:19:17.652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72 0 1792,'-37'5'704,"2"-5"-576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1-02-15T19:23:52.576"/>
    </inkml:context>
    <inkml:brush xml:id="br0">
      <inkml:brushProperty name="width" value="0.05" units="cm"/>
      <inkml:brushProperty name="height" value="0.05" units="cm"/>
      <inkml:brushProperty name="color" value="#E71224"/>
    </inkml:brush>
  </inkml:definitions>
  <inkml:trace contextRef="#ctx0" brushRef="#br0">5 24 7936,'0'3'2976,"-5"-3"-2304,10 0 448,0-3 0,-2-1-640,1-4-192,-4 2-960,5 1-448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4050BF1F-29FD-4232-8E96-B3FD1DCB3ADE}" type="datetimeFigureOut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Helvetica" panose="020B0604020202020204" pitchFamily="34" charset="0"/>
              </a:defRPr>
            </a:lvl1pPr>
          </a:lstStyle>
          <a:p>
            <a:fld id="{60BFB643-3B51-4A23-96A6-8ED93A064CC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79476008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MS PGothic" panose="020B0600070205080204" pitchFamily="34" charset="-128"/>
        <a:cs typeface="MS PGothic" panose="020B0600070205080204" pitchFamily="34" charset="-128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8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42126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616879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5070251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0314861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16747376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8688930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139499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8F955FB-D01E-A841-98BB-D7D199F3DEC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72E4A25-1D23-8CF9-0F49-9EC4DF8C991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291D7381-1DD4-3954-5878-99AE63B5C0E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06B87A3E-C9EB-9BF6-CDCA-D902426508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42423757-879D-C2ED-2472-C84A4D4DEE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B5EDB03F-547D-7144-0865-541395C7F34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1A19C4B1-B083-450F-0D79-DBD68B66560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B6503844-F7CC-D837-EC38-457EF785A54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114921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4466921-F673-85B1-22ED-18AF00FF6A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B0FD4F05-B7FC-FFFE-3842-B6D1DD65CCBE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96E3D5C7-09C4-59AA-D9B1-4943D71339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0DBA9F00-7E97-BA76-51A5-38F11781F08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FE2DC059-0836-D6C5-E40E-C3AE433078B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C077C005-FEA0-AEBE-1F38-CB9BEE47DB1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DD73882A-5FA2-2FFC-9506-5B9D6DF4F66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C5044A06-61BA-86B0-FDE1-284F8DF023C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4131007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04D6021-9219-14C1-6C13-C48B7CF3A2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65EB162-01E1-6FC4-B8D3-367856920504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AC8A60B3-8323-C8F8-1885-FDC5D5CB5D6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9EDF270B-35FE-C031-7804-4A56FC1E2EA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5DA3BFCD-D5D7-FC27-1A36-B1589603BF6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F98DF092-B831-7861-9655-DB0ED6D212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1FCEDC57-7F00-8116-13A3-C8A8357B4C4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5705647-A5C6-EFFB-C7AB-B534D718C6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714937329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7CCD5AD3-762F-15F2-D290-92500ABF4DE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251B8F3-B292-EA22-4366-35C752BDDD4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927A882B-6423-6E2D-3EC4-9B34165E9F4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32BF6076-B30F-2103-234B-3F4B6B9884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C49E5295-3C07-F093-63A5-95E16540120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443C2C06-28D4-7689-2461-F6F814B2627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8864B4-B0C1-6D85-2A48-64FC6CAC65C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C11DC1C1-3935-E963-7266-D1EF409FA3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124431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6156075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  <p:sp>
        <p:nvSpPr>
          <p:cNvPr id="2" name="Notes Placeholder 1">
            <a:extLst>
              <a:ext uri="{FF2B5EF4-FFF2-40B4-BE49-F238E27FC236}">
                <a16:creationId xmlns:a16="http://schemas.microsoft.com/office/drawing/2014/main" id="{B6FC9D36-9323-97D4-AC79-76CC86892D81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3965252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798135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17146156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9189985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863210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3684190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332266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915704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677820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321052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02551746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5546074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307B84D4-B6D5-0C74-981B-65FC772FC8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92014748-9F98-AC2A-5665-A0431D42379F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359DC34-FC9B-0705-FC88-6C38FB9868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EBDCC0FD-B13C-B397-0A1E-0FBED551A1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13DABFF7-5DC9-D40B-CD89-D945C00A92A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4548768C-AA1E-8682-1C3A-8130E012928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0F14D734-7C8F-C8AC-70E5-41B8612602CF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18B9109F-244D-97DD-1E1D-56856FAC5A6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83292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980246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505834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80395696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0796758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59186352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2824050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022044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29862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46582863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596100081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17004627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29251622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1205205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907655636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91452250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193DCE85-2A17-F5AE-93C5-7133CD8137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9C1AD3CE-D3DA-1A55-43E5-ED7F022E90C2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71BD322C-9CF9-DC16-1D44-562B5BE240E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9D3AEBB1-F1D7-8C98-4B38-DD55C182D5E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010989F2-5119-CCD1-7D94-0B32C815BD7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8EF8A936-DD59-883A-2327-CD952E25077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13B12B8A-7E94-FBB8-BF10-E1D8BC8DA3AC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603D4E6-3E69-CC68-9FEB-C190EDF1C1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1394525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4997671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85266905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446159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87203530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31246513"/>
      </p:ext>
    </p:extLst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7432919"/>
      </p:ext>
    </p:extLst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303952227"/>
      </p:ext>
    </p:extLst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57714273"/>
      </p:ext>
    </p:extLst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88343567"/>
      </p:ext>
    </p:extLst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93747BB-CC15-EC48-2FFE-27A96ABD362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9C16796B-C625-9282-3330-E6975F7EE95B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2BA47BA7-B09F-91A3-63AB-C0EA1840DC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1150FB4C-B8E0-DB88-5380-ACD8D09185F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87302BB6-96BE-C387-9B26-5441A8DF5C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B6ED5C81-2C6D-8090-2B8D-5A8BC1EB0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71E57B00-E0C3-9CA2-B7F4-AED3CA26F0C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4B86D6CA-9AD2-E779-8858-5C0D7041043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02994712"/>
      </p:ext>
    </p:extLst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8986F0F-2024-86F1-1D89-B8EAFA2ACAF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6A8FC723-1D35-A405-65ED-4301DA2AF7AD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6748CDD3-93C8-9158-0F81-466C2493B0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84817EB7-415A-4C3B-2E72-3509FB5E4C6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FDACFB14-AA9C-C600-2C8A-A53CD3BB79B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1AC3150A-51F7-AB96-43EF-0F3BD26BFEF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E5B8EA48-9F23-7AFE-2B1E-857CD2656B9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61E4710C-8EA8-85CF-5835-084F4F1C293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36187097"/>
      </p:ext>
    </p:extLst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15305812"/>
      </p:ext>
    </p:extLst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29393304"/>
      </p:ext>
    </p:extLst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540531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323549797"/>
      </p:ext>
    </p:extLst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56107178"/>
      </p:ext>
    </p:extLst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51376403"/>
      </p:ext>
    </p:extLst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033715782"/>
      </p:ext>
    </p:extLst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63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63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61287828"/>
      </p:ext>
    </p:extLst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64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64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665663261"/>
      </p:ext>
    </p:extLst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65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65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48847150"/>
      </p:ext>
    </p:extLst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E0ABD9A8-DE48-422C-8E57-6F2404E5148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25812" cy="4556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07809BF7-9A88-4A93-B147-43BD3FCE9C10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8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494D893-022B-4431-89D0-DF365EDCCC16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09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FA1C3FD-0A11-4FC0-AA65-B6145CD3ADAA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0" name="Text Box 4"/>
          <p:cNvSpPr txBox="1">
            <a:spLocks noChangeArrowheads="1"/>
          </p:cNvSpPr>
          <p:nvPr/>
        </p:nvSpPr>
        <p:spPr bwMode="auto">
          <a:xfrm>
            <a:off x="4398963" y="9555163"/>
            <a:ext cx="3348037" cy="4778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B2F065E-7163-476B-8FA2-BEF3A1D8F30F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1" name="Text Box 5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6F42CB16-98B5-486A-B62A-C1A3C7947FBB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2" name="Text Box 6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2052EB5-5292-4432-9B11-3AF82AD43E22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21513" name="Rectangle 7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1600" y="763588"/>
            <a:ext cx="5029200" cy="37719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21514" name="Text Box 8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4372309"/>
      </p:ext>
    </p:extLst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67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67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67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5911551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68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212331717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69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69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69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1496856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46787639"/>
      </p:ext>
    </p:extLst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70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70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70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15673513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79318532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37"/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90D40A94-F08D-4CD4-B29F-E34BE6CEA4DC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3" name="Text Box 1"/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7112A648-30BA-4405-A15D-D820356621FC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15364" name="Text Box 2"/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BC2E6FDE-E650-4FCA-924B-1FF30E1E55A2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5365" name="Text Box 3"/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1E64C6FB-87A0-42BB-B506-B42340131B1B}" type="slidenum">
              <a:rPr lang="en-US" altLang="en-US" sz="1400"/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400"/>
          </a:p>
        </p:txBody>
      </p:sp>
      <p:sp>
        <p:nvSpPr>
          <p:cNvPr id="15366" name="Rectangle 4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15367" name="Text Box 5"/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4952736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35">
            <a:extLst>
              <a:ext uri="{FF2B5EF4-FFF2-40B4-BE49-F238E27FC236}">
                <a16:creationId xmlns:a16="http://schemas.microsoft.com/office/drawing/2014/main" id="{A9B1B824-D4A1-4026-BE24-B25A0B572891}"/>
              </a:ext>
            </a:extLst>
          </p:cNvPr>
          <p:cNvSpPr>
            <a:spLocks noGrp="1" noChangeArrowheads="1"/>
          </p:cNvSpPr>
          <p:nvPr>
            <p:ph type="sldNum" sz="quarter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F5D583C2-F076-4CB7-9977-4DA12BA792F6}" type="slidenum">
              <a:rPr lang="en-US" altLang="en-US" sz="1400" smtClean="0">
                <a:ea typeface="DejaVu Sans"/>
                <a:cs typeface="DejaVu Sans"/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7" name="Text Box 1">
            <a:extLst>
              <a:ext uri="{FF2B5EF4-FFF2-40B4-BE49-F238E27FC236}">
                <a16:creationId xmlns:a16="http://schemas.microsoft.com/office/drawing/2014/main" id="{48B86DF7-C3AD-4D01-8CEB-05D73CD6148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3750" cy="463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42A1582C-2251-455E-A23F-ABE9AD81A2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8" name="Text Box 2">
            <a:extLst>
              <a:ext uri="{FF2B5EF4-FFF2-40B4-BE49-F238E27FC236}">
                <a16:creationId xmlns:a16="http://schemas.microsoft.com/office/drawing/2014/main" id="{42AA8778-6278-4844-AC20-AA3F6F479CE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36925" cy="466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94BAEDA5-AF1A-40E1-B1A2-40FE27BBB368}" type="slidenum">
              <a:rPr lang="en-US" altLang="en-US" sz="1400">
                <a:ea typeface="DejaVu Sans"/>
                <a:cs typeface="DejaVu Sans"/>
              </a:rPr>
              <a:pPr algn="r"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49" name="Text Box 3">
            <a:extLst>
              <a:ext uri="{FF2B5EF4-FFF2-40B4-BE49-F238E27FC236}">
                <a16:creationId xmlns:a16="http://schemas.microsoft.com/office/drawing/2014/main" id="{7EB49B3B-B21B-42B7-B2A1-D46D0F0339B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67087" cy="496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983EC9D7-AEC9-42AE-A50C-4F8772AE92EC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0" name="Text Box 4">
            <a:extLst>
              <a:ext uri="{FF2B5EF4-FFF2-40B4-BE49-F238E27FC236}">
                <a16:creationId xmlns:a16="http://schemas.microsoft.com/office/drawing/2014/main" id="{06522075-12D4-4B6F-AC74-12FE0D2C6D2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98963" y="9555163"/>
            <a:ext cx="3371850" cy="501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0" tIns="0" rIns="0" bIns="0" anchor="b"/>
          <a:lstStyle>
            <a:lvl1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1pPr>
            <a:lvl2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2pPr>
            <a:lvl3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3pPr>
            <a:lvl4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4pPr>
            <a:lvl5pPr>
              <a:spcBef>
                <a:spcPct val="300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5pPr>
            <a:lvl6pPr marL="25146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6pPr>
            <a:lvl7pPr marL="29718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7pPr>
            <a:lvl8pPr marL="34290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8pPr>
            <a:lvl9pPr marL="3886200" indent="-228600" defTabSz="457200" eaLnBrk="0" fontAlgn="base" hangingPunct="0">
              <a:spcBef>
                <a:spcPct val="3000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200">
                <a:solidFill>
                  <a:srgbClr val="000000"/>
                </a:solidFill>
                <a:latin typeface="Times New Roman" panose="02020603050405020304" pitchFamily="18" charset="0"/>
              </a:defRPr>
            </a:lvl9pPr>
          </a:lstStyle>
          <a:p>
            <a:pPr algn="r">
              <a:spcBef>
                <a:spcPct val="0"/>
              </a:spcBef>
              <a:buClrTx/>
              <a:buFontTx/>
              <a:buNone/>
            </a:pPr>
            <a:fld id="{01CFBF9D-5427-4564-B4D7-61B7D8D63DAE}" type="slidenum">
              <a:rPr lang="en-US" altLang="en-US" sz="1400">
                <a:ea typeface="DejaVu Sans"/>
                <a:cs typeface="DejaVu Sans"/>
              </a:rPr>
              <a:pPr algn="r"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400">
              <a:ea typeface="DejaVu Sans"/>
              <a:cs typeface="DejaVu Sans"/>
            </a:endParaRPr>
          </a:p>
        </p:txBody>
      </p:sp>
      <p:sp>
        <p:nvSpPr>
          <p:cNvPr id="31751" name="Rectangle 5">
            <a:extLst>
              <a:ext uri="{FF2B5EF4-FFF2-40B4-BE49-F238E27FC236}">
                <a16:creationId xmlns:a16="http://schemas.microsoft.com/office/drawing/2014/main" id="{A454BF1F-D840-480B-9B97-50530745155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373188" y="763588"/>
            <a:ext cx="5026025" cy="3770312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sp>
      <p:sp>
        <p:nvSpPr>
          <p:cNvPr id="31752" name="Text Box 6">
            <a:extLst>
              <a:ext uri="{FF2B5EF4-FFF2-40B4-BE49-F238E27FC236}">
                <a16:creationId xmlns:a16="http://schemas.microsoft.com/office/drawing/2014/main" id="{2B884D25-A736-49D1-ACD2-29AFEB7251B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7875" y="4776788"/>
            <a:ext cx="6218238" cy="4525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>
              <a:buClr>
                <a:srgbClr val="000000"/>
              </a:buClr>
              <a:buSzPct val="100000"/>
              <a:buFont typeface="Times New Roman" panose="02020603050405020304" pitchFamily="18" charset="0"/>
              <a:buNone/>
            </a:pPr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3435901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5" descr="TitleSlide_06051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6" descr="FermiLogo_RGB_NALBlue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149350"/>
            <a:ext cx="326707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806450" y="3559283"/>
            <a:ext cx="7526338" cy="1139271"/>
          </a:xfrm>
          <a:prstGeom prst="rect">
            <a:avLst/>
          </a:prstGeom>
        </p:spPr>
        <p:txBody>
          <a:bodyPr wrap="square" lIns="0" tIns="0" rIns="0" bIns="0" anchor="t"/>
          <a:lstStyle>
            <a:lvl1pPr algn="l">
              <a:defRPr sz="3200" b="1" i="0" baseline="0">
                <a:solidFill>
                  <a:srgbClr val="004C97"/>
                </a:solidFill>
                <a:latin typeface="Helvetica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806450" y="4841093"/>
            <a:ext cx="7526338" cy="148995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9007980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Comparison 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709161" y="355192"/>
            <a:ext cx="4206240" cy="4250146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70916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Date Placeholder 3"/>
          <p:cNvSpPr>
            <a:spLocks noGrp="1"/>
          </p:cNvSpPr>
          <p:nvPr>
            <p:ph type="dt" sz="half" idx="2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866E9CA-C242-476E-AC96-726DAD61F4C9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2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2" name="Slide Number Placeholder 5"/>
          <p:cNvSpPr>
            <a:spLocks noGrp="1"/>
          </p:cNvSpPr>
          <p:nvPr>
            <p:ph type="sldNum" sz="quarter" idx="2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2C85A5DC-9CCB-48FE-8FD9-B52B9FD574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8755252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&amp; Content">
    <p:bg>
      <p:bgPr>
        <a:solidFill>
          <a:schemeClr val="bg2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404040"/>
                </a:solidFill>
              </a:defRPr>
            </a:lvl1pPr>
            <a:lvl2pPr>
              <a:defRPr sz="2200">
                <a:solidFill>
                  <a:srgbClr val="404040"/>
                </a:solidFill>
              </a:defRPr>
            </a:lvl2pPr>
            <a:lvl3pPr>
              <a:defRPr sz="2000">
                <a:solidFill>
                  <a:srgbClr val="404040"/>
                </a:solidFill>
              </a:defRPr>
            </a:lvl3pPr>
            <a:lvl4pPr>
              <a:defRPr sz="1800">
                <a:solidFill>
                  <a:srgbClr val="40404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40404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450013" y="6515100"/>
            <a:ext cx="1076325" cy="241300"/>
          </a:xfrm>
        </p:spPr>
        <p:txBody>
          <a:bodyPr/>
          <a:lstStyle>
            <a:lvl1pPr>
              <a:defRPr sz="1200"/>
            </a:lvl1pPr>
          </a:lstStyle>
          <a:p>
            <a:fld id="{50889BEA-2B91-403F-ADA4-053DEE04721E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>
                <a:solidFill>
                  <a:srgbClr val="004C97"/>
                </a:solidFill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52E9C158-AEF1-41A2-A6CE-6F0BAB305EF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1182260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3"/>
          <p:cNvSpPr>
            <a:spLocks noGrp="1"/>
          </p:cNvSpPr>
          <p:nvPr>
            <p:ph type="body" sz="half" idx="12"/>
          </p:nvPr>
        </p:nvSpPr>
        <p:spPr>
          <a:xfrm>
            <a:off x="229365" y="4765101"/>
            <a:ext cx="425196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3"/>
          <p:cNvSpPr>
            <a:spLocks noGrp="1"/>
          </p:cNvSpPr>
          <p:nvPr>
            <p:ph type="body" sz="half" idx="13"/>
          </p:nvPr>
        </p:nvSpPr>
        <p:spPr>
          <a:xfrm>
            <a:off x="4654550" y="4765101"/>
            <a:ext cx="4260850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Content Placeholder 2"/>
          <p:cNvSpPr>
            <a:spLocks noGrp="1"/>
          </p:cNvSpPr>
          <p:nvPr>
            <p:ph sz="half" idx="17"/>
          </p:nvPr>
        </p:nvSpPr>
        <p:spPr>
          <a:xfrm>
            <a:off x="228601" y="1043694"/>
            <a:ext cx="4251324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6" name="Content Placeholder 2"/>
          <p:cNvSpPr>
            <a:spLocks noGrp="1"/>
          </p:cNvSpPr>
          <p:nvPr>
            <p:ph sz="half" idx="18"/>
          </p:nvPr>
        </p:nvSpPr>
        <p:spPr>
          <a:xfrm>
            <a:off x="4654550" y="1043694"/>
            <a:ext cx="4260851" cy="3568701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9"/>
          </p:nvPr>
        </p:nvSpPr>
        <p:spPr/>
        <p:txBody>
          <a:bodyPr/>
          <a:lstStyle>
            <a:lvl1pPr>
              <a:defRPr sz="1200"/>
            </a:lvl1pPr>
          </a:lstStyle>
          <a:p>
            <a:fld id="{6A3537A3-8C6B-43C4-A25C-FC2CE8D9D9BB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20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21"/>
          </p:nvPr>
        </p:nvSpPr>
        <p:spPr/>
        <p:txBody>
          <a:bodyPr/>
          <a:lstStyle>
            <a:lvl1pPr>
              <a:defRPr sz="1200"/>
            </a:lvl1pPr>
          </a:lstStyle>
          <a:p>
            <a:fld id="{47C05DF5-FB48-4D3F-AF82-EC74A689CAC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99933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1043693"/>
            <a:ext cx="3027894" cy="49942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469958" y="1043694"/>
            <a:ext cx="5420360" cy="49942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 sz="1200"/>
            </a:lvl1pPr>
          </a:lstStyle>
          <a:p>
            <a:fld id="{2B1CF01D-1604-4C8E-BF6F-5634B5B9B0FA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/>
            </a:lvl1pPr>
          </a:lstStyle>
          <a:p>
            <a:fld id="{071AFBCB-9629-4487-8658-FCC7F72DA46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04379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24073" y="1043694"/>
            <a:ext cx="8700851" cy="3695054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 sz="1200"/>
            </a:lvl1pPr>
          </a:lstStyle>
          <a:p>
            <a:fld id="{5E62D87C-608A-49B4-979E-2C9EC8FFFA3E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 sz="1200"/>
            </a:lvl1pPr>
          </a:lstStyle>
          <a:p>
            <a:fld id="{077094B4-CDBE-4107-9E6E-D38410A9E4B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2733225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altLang="en-US"/>
              <a:t>Wednesday, October 23, 2013</a:t>
            </a:r>
          </a:p>
        </p:txBody>
      </p:sp>
      <p:sp>
        <p:nvSpPr>
          <p:cNvPr id="3" name="Rectangle 7"/>
          <p:cNvSpPr>
            <a:spLocks noGrp="1" noChangeArrowheads="1"/>
          </p:cNvSpPr>
          <p:nvPr>
            <p:ph type="sldNum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E44C4D-BEB7-4624-8D2A-34E58A073E9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13610609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361950"/>
            <a:ext cx="8675688" cy="56689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EAD63FCB-C847-421A-A82C-644CA8D55BDB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71519E6-F709-4990-B973-B339820CA70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952443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361950"/>
            <a:ext cx="8700851" cy="4369742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dirty="0"/>
              <a:t>Drag picture to placeholder or click icon to add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700851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2000">
                <a:solidFill>
                  <a:srgbClr val="505050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4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A0E092C4-48F6-48C5-B2B3-815670E99CE7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5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6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C2BC038B-CA57-479E-BFA9-9E819877A5D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6733821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ooter Only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/>
          <p:cNvSpPr>
            <a:spLocks noGrp="1"/>
          </p:cNvSpPr>
          <p:nvPr>
            <p:ph type="title"/>
          </p:nvPr>
        </p:nvSpPr>
        <p:spPr>
          <a:xfrm>
            <a:off x="228600" y="103664"/>
            <a:ext cx="8686800" cy="641739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400">
                <a:solidFill>
                  <a:srgbClr val="004C97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1043046"/>
            <a:ext cx="8672513" cy="4987867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DD380D08-F2CA-47D3-B2B9-BCFDF76A6561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8" name="Slide Number Placeholder 5"/>
          <p:cNvSpPr>
            <a:spLocks noGrp="1"/>
          </p:cNvSpPr>
          <p:nvPr>
            <p:ph type="sldNum" sz="quarter" idx="12"/>
          </p:nvPr>
        </p:nvSpPr>
        <p:spPr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/>
          <a:lstStyle>
            <a:lvl1pPr>
              <a:defRPr sz="1200"/>
            </a:lvl1pPr>
          </a:lstStyle>
          <a:p>
            <a:fld id="{B5585131-D98E-4CC9-8879-1D32CC470D9D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3777968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slideLayout" Target="../slideLayouts/slideLayout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Date Placeholder 3"/>
          <p:cNvSpPr>
            <a:spLocks noGrp="1"/>
          </p:cNvSpPr>
          <p:nvPr>
            <p:ph type="dt" sz="half" idx="2"/>
          </p:nvPr>
        </p:nvSpPr>
        <p:spPr>
          <a:xfrm>
            <a:off x="6459538" y="6515100"/>
            <a:ext cx="107632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D594D8DC-1801-43BE-B437-DF92E32BA858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1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806450" y="6515100"/>
            <a:ext cx="5373688" cy="241300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9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8600" y="6515100"/>
            <a:ext cx="447675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6827BE81-7C2D-481B-BBCE-23778685B2BA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1029" name="Picture 2" descr="HeaderFooter_0060314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097" r:id="rId1"/>
    <p:sldLayoutId id="2147484098" r:id="rId2"/>
    <p:sldLayoutId id="2147484099" r:id="rId3"/>
    <p:sldLayoutId id="2147484100" r:id="rId4"/>
    <p:sldLayoutId id="2147484101" r:id="rId5"/>
    <p:sldLayoutId id="2147484107" r:id="rId6"/>
  </p:sldLayoutIdLst>
  <p:hf hdr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074184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074184"/>
          </a:solidFill>
          <a:latin typeface="Helvetica" charset="0"/>
          <a:ea typeface="Geneva" charset="0"/>
          <a:cs typeface="ＭＳ Ｐゴシック" charset="0"/>
        </a:defRPr>
      </a:lvl5pPr>
      <a:lvl6pPr marL="4572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6pPr>
      <a:lvl7pPr marL="9144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7pPr>
      <a:lvl8pPr marL="13716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8pPr>
      <a:lvl9pPr marL="1828800" algn="ctr" defTabSz="457200" rtl="0" eaLnBrk="1" fontAlgn="base" hangingPunct="1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595959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595959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alpha val="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Date Placeholder 3"/>
          <p:cNvSpPr>
            <a:spLocks noGrp="1"/>
          </p:cNvSpPr>
          <p:nvPr>
            <p:ph type="dt" sz="half" idx="2"/>
          </p:nvPr>
        </p:nvSpPr>
        <p:spPr bwMode="auto">
          <a:xfrm>
            <a:off x="6450013" y="6515100"/>
            <a:ext cx="10763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r"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F478486A-2EA2-4759-824C-EE1AD3861CE4}" type="datetime1">
              <a:rPr lang="en-US" altLang="en-US"/>
              <a:pPr/>
              <a:t>8/4/2025</a:t>
            </a:fld>
            <a:endParaRPr lang="en-US" altLang="en-US"/>
          </a:p>
        </p:txBody>
      </p:sp>
      <p:sp>
        <p:nvSpPr>
          <p:cNvPr id="9219" name="Footer Placeholder 4"/>
          <p:cNvSpPr>
            <a:spLocks noGrp="1"/>
          </p:cNvSpPr>
          <p:nvPr>
            <p:ph type="ftr" sz="quarter" idx="3"/>
          </p:nvPr>
        </p:nvSpPr>
        <p:spPr bwMode="auto">
          <a:xfrm>
            <a:off x="806450" y="6515100"/>
            <a:ext cx="5373688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r>
              <a:rPr lang="en-US"/>
              <a:t>Presenter | Presentation Title</a:t>
            </a:r>
            <a:endParaRPr lang="en-US" b="1"/>
          </a:p>
        </p:txBody>
      </p:sp>
      <p:sp>
        <p:nvSpPr>
          <p:cNvPr id="9220" name="Slide Number Placeholder 5"/>
          <p:cNvSpPr>
            <a:spLocks noGrp="1"/>
          </p:cNvSpPr>
          <p:nvPr>
            <p:ph type="sldNum" sz="quarter" idx="4"/>
          </p:nvPr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defTabSz="914400">
              <a:defRPr sz="900">
                <a:solidFill>
                  <a:srgbClr val="004C97"/>
                </a:solidFill>
                <a:latin typeface="Helvetica" panose="020B0604020202020204" pitchFamily="34" charset="0"/>
              </a:defRPr>
            </a:lvl1pPr>
          </a:lstStyle>
          <a:p>
            <a:fld id="{319E6341-E9E7-4128-9402-327DA8681509}" type="slidenum">
              <a:rPr lang="en-US" altLang="en-US"/>
              <a:pPr/>
              <a:t>‹#›</a:t>
            </a:fld>
            <a:endParaRPr lang="en-US" altLang="en-US"/>
          </a:p>
        </p:txBody>
      </p:sp>
      <p:pic>
        <p:nvPicPr>
          <p:cNvPr id="7173" name="Picture 1" descr="Footer_060314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4102" r:id="rId1"/>
    <p:sldLayoutId id="2147484103" r:id="rId2"/>
    <p:sldLayoutId id="2147484104" r:id="rId3"/>
    <p:sldLayoutId id="2147484105" r:id="rId4"/>
  </p:sldLayoutIdLst>
  <p:hf hdr="0"/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fontAlgn="base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6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200" kern="1200">
          <a:solidFill>
            <a:srgbClr val="7F7F7F"/>
          </a:solidFill>
          <a:latin typeface="Helvetica"/>
          <a:ea typeface="MS PGothic" panose="020B0600070205080204" pitchFamily="34" charset="-128"/>
          <a:cs typeface="MS PGothic" panose="020B0600070205080204" pitchFamily="34" charset="-128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notesSlide" Target="../notesSlides/notesSlide13.xml"/><Relationship Id="rId7" Type="http://schemas.openxmlformats.org/officeDocument/2006/relationships/image" Target="../media/image26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0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3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4.jpe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1.png"/><Relationship Id="rId4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png"/><Relationship Id="rId4" Type="http://schemas.openxmlformats.org/officeDocument/2006/relationships/image" Target="../media/image42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png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eprebys.faculty.ucdavis.edu/accelerator-physics-fundamentals-online-course/" TargetMode="Externa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hyperlink" Target="https://uspas.fnal.gov/programs/current-program/index.shtml" TargetMode="External"/><Relationship Id="rId5" Type="http://schemas.openxmlformats.org/officeDocument/2006/relationships/hyperlink" Target="https://www.amazon.com/Introduction-Physics-High-Energy-Accelerators/dp/0471551635" TargetMode="External"/><Relationship Id="rId4" Type="http://schemas.openxmlformats.org/officeDocument/2006/relationships/hyperlink" Target="https://uspas.fnal.gov/materials/21onlinetamu/TAMU-CMEM.shtml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7" Type="http://schemas.openxmlformats.org/officeDocument/2006/relationships/image" Target="../media/image55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1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12.xml"/><Relationship Id="rId5" Type="http://schemas.openxmlformats.org/officeDocument/2006/relationships/image" Target="../media/image57.png"/><Relationship Id="rId4" Type="http://schemas.openxmlformats.org/officeDocument/2006/relationships/image" Target="../media/image5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0.png"/><Relationship Id="rId4" Type="http://schemas.openxmlformats.org/officeDocument/2006/relationships/image" Target="../media/image59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63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3" Type="http://schemas.openxmlformats.org/officeDocument/2006/relationships/tags" Target="../tags/tag17.xml"/><Relationship Id="rId7" Type="http://schemas.openxmlformats.org/officeDocument/2006/relationships/image" Target="../media/image64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61.png"/><Relationship Id="rId11" Type="http://schemas.openxmlformats.org/officeDocument/2006/relationships/image" Target="../media/image1010.png"/><Relationship Id="rId5" Type="http://schemas.openxmlformats.org/officeDocument/2006/relationships/notesSlide" Target="../notesSlides/notesSlide26.xml"/><Relationship Id="rId10" Type="http://schemas.openxmlformats.org/officeDocument/2006/relationships/customXml" Target="../ink/ink1.xml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5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tags" Target="../tags/tag20.xml"/><Relationship Id="rId7" Type="http://schemas.openxmlformats.org/officeDocument/2006/relationships/image" Target="../media/image67.png"/><Relationship Id="rId2" Type="http://schemas.openxmlformats.org/officeDocument/2006/relationships/tags" Target="../tags/tag19.xml"/><Relationship Id="rId1" Type="http://schemas.openxmlformats.org/officeDocument/2006/relationships/tags" Target="../tags/tag18.xml"/><Relationship Id="rId6" Type="http://schemas.openxmlformats.org/officeDocument/2006/relationships/image" Target="../media/image66.png"/><Relationship Id="rId11" Type="http://schemas.openxmlformats.org/officeDocument/2006/relationships/image" Target="../media/image71.png"/><Relationship Id="rId5" Type="http://schemas.openxmlformats.org/officeDocument/2006/relationships/notesSlide" Target="../notesSlides/notesSlide27.xml"/><Relationship Id="rId10" Type="http://schemas.openxmlformats.org/officeDocument/2006/relationships/image" Target="../media/image70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6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tags" Target="../tags/tag23.xml"/><Relationship Id="rId7" Type="http://schemas.openxmlformats.org/officeDocument/2006/relationships/image" Target="../media/image72.png"/><Relationship Id="rId12" Type="http://schemas.openxmlformats.org/officeDocument/2006/relationships/image" Target="../media/image76.png"/><Relationship Id="rId2" Type="http://schemas.openxmlformats.org/officeDocument/2006/relationships/tags" Target="../tags/tag22.xml"/><Relationship Id="rId1" Type="http://schemas.openxmlformats.org/officeDocument/2006/relationships/tags" Target="../tags/tag21.xml"/><Relationship Id="rId6" Type="http://schemas.openxmlformats.org/officeDocument/2006/relationships/notesSlide" Target="../notesSlides/notesSlide28.xml"/><Relationship Id="rId11" Type="http://schemas.openxmlformats.org/officeDocument/2006/relationships/image" Target="../media/image7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74.png"/><Relationship Id="rId4" Type="http://schemas.openxmlformats.org/officeDocument/2006/relationships/tags" Target="../tags/tag24.xml"/><Relationship Id="rId9" Type="http://schemas.openxmlformats.org/officeDocument/2006/relationships/image" Target="../media/image73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25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tags" Target="../tags/tag27.xml"/><Relationship Id="rId1" Type="http://schemas.openxmlformats.org/officeDocument/2006/relationships/tags" Target="../tags/tag26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notesSlide" Target="../notesSlides/notesSlide30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tags" Target="../tags/tag30.xml"/><Relationship Id="rId7" Type="http://schemas.openxmlformats.org/officeDocument/2006/relationships/image" Target="../media/image81.png"/><Relationship Id="rId2" Type="http://schemas.openxmlformats.org/officeDocument/2006/relationships/tags" Target="../tags/tag29.xml"/><Relationship Id="rId1" Type="http://schemas.openxmlformats.org/officeDocument/2006/relationships/tags" Target="../tags/tag28.xml"/><Relationship Id="rId6" Type="http://schemas.openxmlformats.org/officeDocument/2006/relationships/notesSlide" Target="../notesSlides/notesSlide31.xml"/><Relationship Id="rId11" Type="http://schemas.openxmlformats.org/officeDocument/2006/relationships/image" Target="../media/image84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0.png"/><Relationship Id="rId4" Type="http://schemas.openxmlformats.org/officeDocument/2006/relationships/tags" Target="../tags/tag31.xml"/><Relationship Id="rId9" Type="http://schemas.openxmlformats.org/officeDocument/2006/relationships/image" Target="../media/image83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89.png"/><Relationship Id="rId3" Type="http://schemas.openxmlformats.org/officeDocument/2006/relationships/tags" Target="../tags/tag34.xml"/><Relationship Id="rId7" Type="http://schemas.openxmlformats.org/officeDocument/2006/relationships/notesSlide" Target="../notesSlides/notesSlide32.xml"/><Relationship Id="rId12" Type="http://schemas.openxmlformats.org/officeDocument/2006/relationships/image" Target="../media/image88.png"/><Relationship Id="rId2" Type="http://schemas.openxmlformats.org/officeDocument/2006/relationships/tags" Target="../tags/tag33.xml"/><Relationship Id="rId1" Type="http://schemas.openxmlformats.org/officeDocument/2006/relationships/tags" Target="../tags/tag32.xml"/><Relationship Id="rId6" Type="http://schemas.openxmlformats.org/officeDocument/2006/relationships/slideLayout" Target="../slideLayouts/slideLayout6.xml"/><Relationship Id="rId11" Type="http://schemas.openxmlformats.org/officeDocument/2006/relationships/image" Target="../media/image87.png"/><Relationship Id="rId5" Type="http://schemas.openxmlformats.org/officeDocument/2006/relationships/tags" Target="../tags/tag36.xml"/><Relationship Id="rId10" Type="http://schemas.openxmlformats.org/officeDocument/2006/relationships/image" Target="../media/image86.png"/><Relationship Id="rId4" Type="http://schemas.openxmlformats.org/officeDocument/2006/relationships/tags" Target="../tags/tag35.xml"/><Relationship Id="rId9" Type="http://schemas.openxmlformats.org/officeDocument/2006/relationships/image" Target="../media/image85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37.xml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93.png"/><Relationship Id="rId2" Type="http://schemas.openxmlformats.org/officeDocument/2006/relationships/tags" Target="../tags/tag39.xml"/><Relationship Id="rId1" Type="http://schemas.openxmlformats.org/officeDocument/2006/relationships/tags" Target="../tags/tag38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notesSlide" Target="../notesSlides/notesSlide34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6.png"/><Relationship Id="rId2" Type="http://schemas.openxmlformats.org/officeDocument/2006/relationships/tags" Target="../tags/tag41.xml"/><Relationship Id="rId1" Type="http://schemas.openxmlformats.org/officeDocument/2006/relationships/tags" Target="../tags/tag40.xml"/><Relationship Id="rId6" Type="http://schemas.openxmlformats.org/officeDocument/2006/relationships/image" Target="../media/image85.png"/><Relationship Id="rId5" Type="http://schemas.openxmlformats.org/officeDocument/2006/relationships/image" Target="../media/image94.png"/><Relationship Id="rId4" Type="http://schemas.openxmlformats.org/officeDocument/2006/relationships/notesSlide" Target="../notesSlides/notesSlide35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90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png"/><Relationship Id="rId3" Type="http://schemas.openxmlformats.org/officeDocument/2006/relationships/tags" Target="../tags/tag44.xml"/><Relationship Id="rId7" Type="http://schemas.openxmlformats.org/officeDocument/2006/relationships/image" Target="../media/image96.png"/><Relationship Id="rId12" Type="http://schemas.openxmlformats.org/officeDocument/2006/relationships/image" Target="../media/image63.png"/><Relationship Id="rId2" Type="http://schemas.openxmlformats.org/officeDocument/2006/relationships/tags" Target="../tags/tag43.xml"/><Relationship Id="rId1" Type="http://schemas.openxmlformats.org/officeDocument/2006/relationships/tags" Target="../tags/tag42.xml"/><Relationship Id="rId6" Type="http://schemas.openxmlformats.org/officeDocument/2006/relationships/notesSlide" Target="../notesSlides/notesSlide37.xml"/><Relationship Id="rId11" Type="http://schemas.openxmlformats.org/officeDocument/2006/relationships/image" Target="../media/image95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86.png"/><Relationship Id="rId4" Type="http://schemas.openxmlformats.org/officeDocument/2006/relationships/tags" Target="../tags/tag45.xml"/><Relationship Id="rId9" Type="http://schemas.openxmlformats.org/officeDocument/2006/relationships/image" Target="../media/image85.pn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5.png"/><Relationship Id="rId2" Type="http://schemas.openxmlformats.org/officeDocument/2006/relationships/tags" Target="../tags/tag47.xml"/><Relationship Id="rId1" Type="http://schemas.openxmlformats.org/officeDocument/2006/relationships/tags" Target="../tags/tag46.xml"/><Relationship Id="rId6" Type="http://schemas.openxmlformats.org/officeDocument/2006/relationships/image" Target="../media/image99.png"/><Relationship Id="rId5" Type="http://schemas.openxmlformats.org/officeDocument/2006/relationships/image" Target="../media/image98.png"/><Relationship Id="rId4" Type="http://schemas.openxmlformats.org/officeDocument/2006/relationships/notesSlide" Target="../notesSlides/notesSlide38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8.png"/><Relationship Id="rId5" Type="http://schemas.openxmlformats.org/officeDocument/2006/relationships/image" Target="../media/image102.png"/><Relationship Id="rId4" Type="http://schemas.openxmlformats.org/officeDocument/2006/relationships/image" Target="../media/image10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png"/><Relationship Id="rId3" Type="http://schemas.openxmlformats.org/officeDocument/2006/relationships/image" Target="../media/image100.png"/><Relationship Id="rId7" Type="http://schemas.openxmlformats.org/officeDocument/2006/relationships/image" Target="../media/image10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png"/><Relationship Id="rId5" Type="http://schemas.openxmlformats.org/officeDocument/2006/relationships/image" Target="../media/image104.png"/><Relationship Id="rId4" Type="http://schemas.openxmlformats.org/officeDocument/2006/relationships/image" Target="../media/image10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tags" Target="../tags/tag55.xml"/><Relationship Id="rId13" Type="http://schemas.openxmlformats.org/officeDocument/2006/relationships/image" Target="../media/image108.png"/><Relationship Id="rId18" Type="http://schemas.openxmlformats.org/officeDocument/2006/relationships/image" Target="../media/image74.png"/><Relationship Id="rId3" Type="http://schemas.openxmlformats.org/officeDocument/2006/relationships/tags" Target="../tags/tag50.xml"/><Relationship Id="rId21" Type="http://schemas.openxmlformats.org/officeDocument/2006/relationships/image" Target="../media/image115.png"/><Relationship Id="rId7" Type="http://schemas.openxmlformats.org/officeDocument/2006/relationships/tags" Target="../tags/tag54.xml"/><Relationship Id="rId12" Type="http://schemas.openxmlformats.org/officeDocument/2006/relationships/image" Target="../media/image77.png"/><Relationship Id="rId17" Type="http://schemas.openxmlformats.org/officeDocument/2006/relationships/image" Target="../media/image112.png"/><Relationship Id="rId2" Type="http://schemas.openxmlformats.org/officeDocument/2006/relationships/tags" Target="../tags/tag49.xml"/><Relationship Id="rId16" Type="http://schemas.openxmlformats.org/officeDocument/2006/relationships/image" Target="../media/image111.png"/><Relationship Id="rId20" Type="http://schemas.openxmlformats.org/officeDocument/2006/relationships/image" Target="../media/image114.png"/><Relationship Id="rId1" Type="http://schemas.openxmlformats.org/officeDocument/2006/relationships/tags" Target="../tags/tag48.xml"/><Relationship Id="rId6" Type="http://schemas.openxmlformats.org/officeDocument/2006/relationships/tags" Target="../tags/tag53.xml"/><Relationship Id="rId11" Type="http://schemas.openxmlformats.org/officeDocument/2006/relationships/notesSlide" Target="../notesSlides/notesSlide41.xml"/><Relationship Id="rId5" Type="http://schemas.openxmlformats.org/officeDocument/2006/relationships/tags" Target="../tags/tag52.xml"/><Relationship Id="rId15" Type="http://schemas.openxmlformats.org/officeDocument/2006/relationships/image" Target="../media/image110.png"/><Relationship Id="rId10" Type="http://schemas.openxmlformats.org/officeDocument/2006/relationships/slideLayout" Target="../slideLayouts/slideLayout6.xml"/><Relationship Id="rId19" Type="http://schemas.openxmlformats.org/officeDocument/2006/relationships/image" Target="../media/image113.png"/><Relationship Id="rId4" Type="http://schemas.openxmlformats.org/officeDocument/2006/relationships/tags" Target="../tags/tag51.xml"/><Relationship Id="rId9" Type="http://schemas.openxmlformats.org/officeDocument/2006/relationships/tags" Target="../tags/tag56.xml"/><Relationship Id="rId14" Type="http://schemas.openxmlformats.org/officeDocument/2006/relationships/image" Target="../media/image10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9.png"/><Relationship Id="rId3" Type="http://schemas.openxmlformats.org/officeDocument/2006/relationships/tags" Target="../tags/tag59.xml"/><Relationship Id="rId7" Type="http://schemas.openxmlformats.org/officeDocument/2006/relationships/image" Target="../media/image118.png"/><Relationship Id="rId2" Type="http://schemas.openxmlformats.org/officeDocument/2006/relationships/tags" Target="../tags/tag58.xml"/><Relationship Id="rId1" Type="http://schemas.openxmlformats.org/officeDocument/2006/relationships/tags" Target="../tags/tag57.xml"/><Relationship Id="rId6" Type="http://schemas.openxmlformats.org/officeDocument/2006/relationships/image" Target="../media/image117.png"/><Relationship Id="rId5" Type="http://schemas.openxmlformats.org/officeDocument/2006/relationships/notesSlide" Target="../notesSlides/notesSlide43.xml"/><Relationship Id="rId4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0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1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0.xml"/><Relationship Id="rId5" Type="http://schemas.openxmlformats.org/officeDocument/2006/relationships/image" Target="../media/image123.png"/><Relationship Id="rId4" Type="http://schemas.openxmlformats.org/officeDocument/2006/relationships/image" Target="../media/image122.png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86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85.png"/><Relationship Id="rId2" Type="http://schemas.openxmlformats.org/officeDocument/2006/relationships/tags" Target="../tags/tag62.xml"/><Relationship Id="rId1" Type="http://schemas.openxmlformats.org/officeDocument/2006/relationships/tags" Target="../tags/tag61.xml"/><Relationship Id="rId6" Type="http://schemas.openxmlformats.org/officeDocument/2006/relationships/image" Target="../media/image125.png"/><Relationship Id="rId5" Type="http://schemas.openxmlformats.org/officeDocument/2006/relationships/image" Target="../media/image124.png"/><Relationship Id="rId4" Type="http://schemas.openxmlformats.org/officeDocument/2006/relationships/notesSlide" Target="../notesSlides/notesSlide48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tags" Target="../tags/tag3.xml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notesSlide" Target="../notesSlides/notesSlide5.xml"/><Relationship Id="rId11" Type="http://schemas.openxmlformats.org/officeDocument/2006/relationships/image" Target="../media/image11.png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10.png"/><Relationship Id="rId4" Type="http://schemas.openxmlformats.org/officeDocument/2006/relationships/tags" Target="../tags/tag4.xml"/><Relationship Id="rId9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9.png"/><Relationship Id="rId3" Type="http://schemas.openxmlformats.org/officeDocument/2006/relationships/tags" Target="../tags/tag65.xml"/><Relationship Id="rId7" Type="http://schemas.openxmlformats.org/officeDocument/2006/relationships/image" Target="../media/image128.png"/><Relationship Id="rId12" Type="http://schemas.openxmlformats.org/officeDocument/2006/relationships/image" Target="../media/image133.png"/><Relationship Id="rId2" Type="http://schemas.openxmlformats.org/officeDocument/2006/relationships/tags" Target="../tags/tag64.xml"/><Relationship Id="rId1" Type="http://schemas.openxmlformats.org/officeDocument/2006/relationships/tags" Target="../tags/tag63.xml"/><Relationship Id="rId6" Type="http://schemas.openxmlformats.org/officeDocument/2006/relationships/image" Target="../media/image127.png"/><Relationship Id="rId11" Type="http://schemas.openxmlformats.org/officeDocument/2006/relationships/image" Target="../media/image132.png"/><Relationship Id="rId5" Type="http://schemas.openxmlformats.org/officeDocument/2006/relationships/notesSlide" Target="../notesSlides/notesSlide50.xml"/><Relationship Id="rId10" Type="http://schemas.openxmlformats.org/officeDocument/2006/relationships/image" Target="../media/image131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30.pn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7" Type="http://schemas.openxmlformats.org/officeDocument/2006/relationships/image" Target="../media/image138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7.png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3.png"/><Relationship Id="rId3" Type="http://schemas.openxmlformats.org/officeDocument/2006/relationships/notesSlide" Target="../notesSlides/notesSlide53.xml"/><Relationship Id="rId7" Type="http://schemas.openxmlformats.org/officeDocument/2006/relationships/image" Target="../media/image142.png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66.xml"/><Relationship Id="rId6" Type="http://schemas.openxmlformats.org/officeDocument/2006/relationships/image" Target="../media/image141.png"/><Relationship Id="rId5" Type="http://schemas.openxmlformats.org/officeDocument/2006/relationships/image" Target="../media/image140.png"/><Relationship Id="rId4" Type="http://schemas.openxmlformats.org/officeDocument/2006/relationships/image" Target="../media/image139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46.png"/><Relationship Id="rId2" Type="http://schemas.openxmlformats.org/officeDocument/2006/relationships/tags" Target="../tags/tag68.xml"/><Relationship Id="rId1" Type="http://schemas.openxmlformats.org/officeDocument/2006/relationships/tags" Target="../tags/tag67.xml"/><Relationship Id="rId6" Type="http://schemas.openxmlformats.org/officeDocument/2006/relationships/image" Target="../media/image145.png"/><Relationship Id="rId5" Type="http://schemas.openxmlformats.org/officeDocument/2006/relationships/image" Target="../media/image144.png"/><Relationship Id="rId4" Type="http://schemas.openxmlformats.org/officeDocument/2006/relationships/notesSlide" Target="../notesSlides/notesSlide54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3.png"/><Relationship Id="rId3" Type="http://schemas.openxmlformats.org/officeDocument/2006/relationships/tags" Target="../tags/tag71.xml"/><Relationship Id="rId7" Type="http://schemas.openxmlformats.org/officeDocument/2006/relationships/image" Target="../media/image148.png"/><Relationship Id="rId2" Type="http://schemas.openxmlformats.org/officeDocument/2006/relationships/tags" Target="../tags/tag70.xml"/><Relationship Id="rId1" Type="http://schemas.openxmlformats.org/officeDocument/2006/relationships/tags" Target="../tags/tag69.xml"/><Relationship Id="rId6" Type="http://schemas.openxmlformats.org/officeDocument/2006/relationships/image" Target="../media/image147.png"/><Relationship Id="rId11" Type="http://schemas.openxmlformats.org/officeDocument/2006/relationships/image" Target="../media/image149.png"/><Relationship Id="rId5" Type="http://schemas.openxmlformats.org/officeDocument/2006/relationships/notesSlide" Target="../notesSlides/notesSlide55.xml"/><Relationship Id="rId10" Type="http://schemas.openxmlformats.org/officeDocument/2006/relationships/image" Target="../media/image107.png"/><Relationship Id="rId4" Type="http://schemas.openxmlformats.org/officeDocument/2006/relationships/slideLayout" Target="../slideLayouts/slideLayout6.xml"/><Relationship Id="rId9" Type="http://schemas.openxmlformats.org/officeDocument/2006/relationships/image" Target="../media/image10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indico.cern.ch/event/1313021/contributions/5623393/attachments/2744752/4775555/IMCC_parameters_EU.pdf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0.png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1.png"/><Relationship Id="rId4" Type="http://schemas.openxmlformats.org/officeDocument/2006/relationships/image" Target="../media/image6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3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2.xml"/><Relationship Id="rId4" Type="http://schemas.openxmlformats.org/officeDocument/2006/relationships/image" Target="../media/image155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4.png"/><Relationship Id="rId2" Type="http://schemas.openxmlformats.org/officeDocument/2006/relationships/notesSlide" Target="../notesSlides/notesSlide63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6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0.png"/><Relationship Id="rId5" Type="http://schemas.openxmlformats.org/officeDocument/2006/relationships/image" Target="../media/image159.png"/><Relationship Id="rId4" Type="http://schemas.openxmlformats.org/officeDocument/2006/relationships/image" Target="../media/image158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6.xml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5.png"/><Relationship Id="rId3" Type="http://schemas.openxmlformats.org/officeDocument/2006/relationships/slideLayout" Target="../slideLayouts/slideLayout6.xml"/><Relationship Id="rId7" Type="http://schemas.openxmlformats.org/officeDocument/2006/relationships/image" Target="../media/image164.png"/><Relationship Id="rId2" Type="http://schemas.openxmlformats.org/officeDocument/2006/relationships/tags" Target="../tags/tag74.xml"/><Relationship Id="rId1" Type="http://schemas.openxmlformats.org/officeDocument/2006/relationships/tags" Target="../tags/tag73.xml"/><Relationship Id="rId6" Type="http://schemas.openxmlformats.org/officeDocument/2006/relationships/image" Target="../media/image163.png"/><Relationship Id="rId5" Type="http://schemas.openxmlformats.org/officeDocument/2006/relationships/image" Target="../media/image162.png"/><Relationship Id="rId4" Type="http://schemas.openxmlformats.org/officeDocument/2006/relationships/notesSlide" Target="../notesSlides/notesSlide67.xml"/><Relationship Id="rId9" Type="http://schemas.openxmlformats.org/officeDocument/2006/relationships/image" Target="../media/image16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5.xml"/><Relationship Id="rId6" Type="http://schemas.openxmlformats.org/officeDocument/2006/relationships/image" Target="../media/image169.png"/><Relationship Id="rId5" Type="http://schemas.openxmlformats.org/officeDocument/2006/relationships/image" Target="../media/image168.png"/><Relationship Id="rId4" Type="http://schemas.openxmlformats.org/officeDocument/2006/relationships/image" Target="../media/image167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7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.png"/><Relationship Id="rId4" Type="http://schemas.openxmlformats.org/officeDocument/2006/relationships/image" Target="../media/image8.pn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76.xml"/><Relationship Id="rId6" Type="http://schemas.openxmlformats.org/officeDocument/2006/relationships/image" Target="../media/image174.png"/><Relationship Id="rId5" Type="http://schemas.openxmlformats.org/officeDocument/2006/relationships/image" Target="../media/image173.png"/><Relationship Id="rId4" Type="http://schemas.openxmlformats.org/officeDocument/2006/relationships/image" Target="../media/image172.pn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image" Target="../media/image175.png"/><Relationship Id="rId7" Type="http://schemas.openxmlformats.org/officeDocument/2006/relationships/image" Target="../media/image910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6.xml"/><Relationship Id="rId6" Type="http://schemas.openxmlformats.org/officeDocument/2006/relationships/customXml" Target="../ink/ink2.xml"/><Relationship Id="rId5" Type="http://schemas.openxmlformats.org/officeDocument/2006/relationships/image" Target="../media/image177.png"/><Relationship Id="rId4" Type="http://schemas.openxmlformats.org/officeDocument/2006/relationships/image" Target="../media/image176.png"/><Relationship Id="rId9" Type="http://schemas.openxmlformats.org/officeDocument/2006/relationships/image" Target="../media/image9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6.xml"/><Relationship Id="rId1" Type="http://schemas.openxmlformats.org/officeDocument/2006/relationships/tags" Target="../tags/tag5.xml"/><Relationship Id="rId5" Type="http://schemas.openxmlformats.org/officeDocument/2006/relationships/image" Target="../media/image17.png"/><Relationship Id="rId4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tags" Target="../tags/tag8.xml"/><Relationship Id="rId7" Type="http://schemas.openxmlformats.org/officeDocument/2006/relationships/image" Target="../media/image18.png"/><Relationship Id="rId2" Type="http://schemas.openxmlformats.org/officeDocument/2006/relationships/tags" Target="../tags/tag7.xml"/><Relationship Id="rId1" Type="http://schemas.openxmlformats.org/officeDocument/2006/relationships/tags" Target="../tags/tag6.xml"/><Relationship Id="rId6" Type="http://schemas.openxmlformats.org/officeDocument/2006/relationships/notesSlide" Target="../notesSlides/notesSlide9.xml"/><Relationship Id="rId5" Type="http://schemas.openxmlformats.org/officeDocument/2006/relationships/slideLayout" Target="../slideLayouts/slideLayout6.xml"/><Relationship Id="rId10" Type="http://schemas.openxmlformats.org/officeDocument/2006/relationships/image" Target="../media/image21.png"/><Relationship Id="rId4" Type="http://schemas.openxmlformats.org/officeDocument/2006/relationships/tags" Target="../tags/tag9.xml"/><Relationship Id="rId9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14" name="Title 1">
            <a:extLst>
              <a:ext uri="{FF2B5EF4-FFF2-40B4-BE49-F238E27FC236}">
                <a16:creationId xmlns:a16="http://schemas.microsoft.com/office/drawing/2014/main" id="{EB8A2B5F-A52B-4D89-B317-C87B81693A4C}"/>
              </a:ext>
            </a:extLst>
          </p:cNvPr>
          <p:cNvSpPr txBox="1">
            <a:spLocks/>
          </p:cNvSpPr>
          <p:nvPr/>
        </p:nvSpPr>
        <p:spPr bwMode="auto">
          <a:xfrm>
            <a:off x="809297" y="2077211"/>
            <a:ext cx="8161282" cy="1139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numCol="1" anchorCtr="0" compatLnSpc="1">
            <a:prstTxWarp prst="textNoShape">
              <a:avLst/>
            </a:prstTxWarp>
          </a:bodyPr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altLang="en-US" sz="3000">
                <a:latin typeface="Helvetica" panose="020B0604020202020204" pitchFamily="34" charset="0"/>
                <a:ea typeface="Geneva" pitchFamily="121" charset="-128"/>
              </a:rPr>
              <a:t>Accelerator Physics Basics</a:t>
            </a:r>
            <a:endParaRPr lang="en-US" altLang="en-US" sz="3000" dirty="0">
              <a:latin typeface="Helvetica" panose="020B0604020202020204" pitchFamily="34" charset="0"/>
              <a:ea typeface="Geneva" pitchFamily="121" charset="-128"/>
            </a:endParaRPr>
          </a:p>
        </p:txBody>
      </p:sp>
      <p:sp>
        <p:nvSpPr>
          <p:cNvPr id="15" name="Text Placeholder 2">
            <a:extLst>
              <a:ext uri="{FF2B5EF4-FFF2-40B4-BE49-F238E27FC236}">
                <a16:creationId xmlns:a16="http://schemas.microsoft.com/office/drawing/2014/main" id="{507B7F67-853B-4A65-B88F-5794DD20F346}"/>
              </a:ext>
            </a:extLst>
          </p:cNvPr>
          <p:cNvSpPr txBox="1">
            <a:spLocks/>
          </p:cNvSpPr>
          <p:nvPr/>
        </p:nvSpPr>
        <p:spPr bwMode="auto">
          <a:xfrm>
            <a:off x="806450" y="3359911"/>
            <a:ext cx="7526338" cy="2037151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r" defTabSz="457200" rtl="0" fontAlgn="base">
              <a:spcBef>
                <a:spcPct val="0"/>
              </a:spcBef>
              <a:spcAft>
                <a:spcPct val="0"/>
              </a:spcAft>
              <a:defRPr sz="900" kern="1200">
                <a:solidFill>
                  <a:srgbClr val="004C97"/>
                </a:solidFill>
                <a:latin typeface="Helvetica" panose="020B0604020202020204" pitchFamily="34" charset="0"/>
                <a:ea typeface="Geneva" pitchFamily="121" charset="-128"/>
                <a:cs typeface="+mn-cs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2860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7432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2004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657600" algn="l" defTabSz="914400" rtl="0" eaLnBrk="1" latinLnBrk="0" hangingPunct="1"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algn="l"/>
            <a:r>
              <a:rPr lang="en-US" altLang="en-US" sz="2000">
                <a:solidFill>
                  <a:schemeClr val="accent6"/>
                </a:solidFill>
              </a:rPr>
              <a:t>Jeffrey Eldred</a:t>
            </a:r>
            <a:endParaRPr lang="en-US" altLang="en-US" sz="2000" dirty="0">
              <a:solidFill>
                <a:schemeClr val="accent6"/>
              </a:solidFill>
            </a:endParaRPr>
          </a:p>
          <a:p>
            <a:pPr algn="l"/>
            <a:endParaRPr lang="en-US" altLang="en-US" sz="2000" dirty="0">
              <a:solidFill>
                <a:schemeClr val="accent6"/>
              </a:solidFill>
            </a:endParaRPr>
          </a:p>
          <a:p>
            <a:pPr algn="l"/>
            <a:r>
              <a:rPr lang="en-US" altLang="en-US" sz="2000">
                <a:solidFill>
                  <a:schemeClr val="accent6"/>
                </a:solidFill>
              </a:rPr>
              <a:t>for </a:t>
            </a:r>
            <a:r>
              <a:rPr lang="en-US" altLang="en-US" sz="2000" b="1">
                <a:solidFill>
                  <a:schemeClr val="accent6"/>
                </a:solidFill>
              </a:rPr>
              <a:t>US Muon Collider Accelerator School</a:t>
            </a:r>
          </a:p>
          <a:p>
            <a:pPr algn="l"/>
            <a:r>
              <a:rPr lang="en-US" altLang="en-US" sz="2000" b="1">
                <a:solidFill>
                  <a:schemeClr val="tx2"/>
                </a:solidFill>
              </a:rPr>
              <a:t>University of Chicago, August 3-6th 2025</a:t>
            </a:r>
            <a:endParaRPr lang="en-US" altLang="en-US" sz="2000" b="1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2907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332186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RF Cavities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for Acceleration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(and Synchronization)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10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Accelerator Overview for FNAL CCI Program</a:t>
            </a:r>
            <a:endParaRPr lang="en-US" sz="12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684623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RF Accelerating Cavity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09B56B38-C1DC-9F83-EEF7-F5E3C67A32A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1370" y="1584803"/>
            <a:ext cx="3626778" cy="2117626"/>
          </a:xfrm>
          <a:prstGeom prst="rect">
            <a:avLst/>
          </a:prstGeom>
        </p:spPr>
      </p:pic>
      <p:pic>
        <p:nvPicPr>
          <p:cNvPr id="8" name="Picture 7" descr="Diagram&#10;&#10;Description automatically generated">
            <a:extLst>
              <a:ext uri="{FF2B5EF4-FFF2-40B4-BE49-F238E27FC236}">
                <a16:creationId xmlns:a16="http://schemas.microsoft.com/office/drawing/2014/main" id="{8EA5B7C6-0554-13F2-49DE-6239AFA0B27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48148" y="1651330"/>
            <a:ext cx="4623139" cy="2558766"/>
          </a:xfrm>
          <a:prstGeom prst="rect">
            <a:avLst/>
          </a:prstGeom>
        </p:spPr>
      </p:pic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CCE711F2-4986-86E2-7C0B-DD97DF066E1C}"/>
              </a:ext>
            </a:extLst>
          </p:cNvPr>
          <p:cNvSpPr txBox="1">
            <a:spLocks/>
          </p:cNvSpPr>
          <p:nvPr/>
        </p:nvSpPr>
        <p:spPr bwMode="auto">
          <a:xfrm>
            <a:off x="424022" y="965970"/>
            <a:ext cx="8342242" cy="11189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We use resonating radiofrequency (RF) cavities to efficiently trap an electromagnetic wave which accelerates the beam.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21F72FA-FE9B-4402-7027-B0C7D7A544F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4995" y="4577311"/>
            <a:ext cx="6611609" cy="1737168"/>
          </a:xfrm>
          <a:prstGeom prst="rect">
            <a:avLst/>
          </a:prstGeom>
        </p:spPr>
      </p:pic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1F540BAE-7CDE-4376-8764-9D0B85730F50}"/>
              </a:ext>
            </a:extLst>
          </p:cNvPr>
          <p:cNvSpPr txBox="1">
            <a:spLocks/>
          </p:cNvSpPr>
          <p:nvPr/>
        </p:nvSpPr>
        <p:spPr bwMode="auto">
          <a:xfrm>
            <a:off x="452437" y="4185360"/>
            <a:ext cx="7987783" cy="4945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The beam must arrive in synchronized bunches to be accelerated.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D9857961-1554-C612-B7F3-2D7625B05C29}"/>
              </a:ext>
            </a:extLst>
          </p:cNvPr>
          <p:cNvSpPr txBox="1"/>
          <p:nvPr/>
        </p:nvSpPr>
        <p:spPr>
          <a:xfrm>
            <a:off x="8679238" y="1309006"/>
            <a:ext cx="430887" cy="471965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A. Watts, Concepts Rookie Book</a:t>
            </a:r>
          </a:p>
        </p:txBody>
      </p:sp>
    </p:spTree>
    <p:extLst>
      <p:ext uri="{BB962C8B-B14F-4D97-AF65-F5344CB8AC3E}">
        <p14:creationId xmlns:p14="http://schemas.microsoft.com/office/powerpoint/2010/main" val="33143103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Change in Momentum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D1EEAD-5219-4BD8-A2CB-2A284A6D38DB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Accelerator Overview for FNAL CCI Program</a:t>
            </a:r>
            <a:endParaRPr lang="en-US" sz="12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DC8BEC7-E0E2-4248-9A99-71A6007066BE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539E5FB-5934-4FBE-B1C2-5666ECDA874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AutoShape 1">
            <a:extLst>
              <a:ext uri="{FF2B5EF4-FFF2-40B4-BE49-F238E27FC236}">
                <a16:creationId xmlns:a16="http://schemas.microsoft.com/office/drawing/2014/main" id="{3FB9006F-CD9F-4660-850B-D31399C10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31888"/>
            <a:ext cx="8412162" cy="1981200"/>
          </a:xfrm>
          <a:custGeom>
            <a:avLst/>
            <a:gdLst>
              <a:gd name="T0" fmla="*/ 10041737 w 8228013"/>
              <a:gd name="T1" fmla="*/ 0 h 4875213"/>
              <a:gd name="T2" fmla="*/ 5020868 w 8228013"/>
              <a:gd name="T3" fmla="*/ 0 h 4875213"/>
              <a:gd name="T4" fmla="*/ 0 w 8228013"/>
              <a:gd name="T5" fmla="*/ 0 h 4875213"/>
              <a:gd name="T6" fmla="*/ 5020868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Fractional Momentum:</a:t>
            </a:r>
          </a:p>
          <a:p>
            <a:pPr>
              <a:spcBef>
                <a:spcPct val="0"/>
              </a:spcBef>
              <a:buClr>
                <a:srgbClr val="292934"/>
              </a:buClr>
            </a:pPr>
            <a:endParaRPr lang="en-US" altLang="en-US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RF Acc. Per Pass:</a:t>
            </a:r>
          </a:p>
          <a:p>
            <a:pPr>
              <a:spcBef>
                <a:spcPct val="0"/>
              </a:spcBef>
              <a:buClr>
                <a:srgbClr val="292934"/>
              </a:buClr>
            </a:pPr>
            <a:endParaRPr lang="en-US" altLang="en-US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Change Momentum per unit time: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99B5F98A-F737-41EA-8E2D-B533B4225E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7512" y="4560888"/>
            <a:ext cx="7834313" cy="1128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1">
            <a:extLst>
              <a:ext uri="{FF2B5EF4-FFF2-40B4-BE49-F238E27FC236}">
                <a16:creationId xmlns:a16="http://schemas.microsoft.com/office/drawing/2014/main" id="{C2E25FB6-5B1E-419C-86BD-01D6AA290B6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5362" y="1120776"/>
            <a:ext cx="11239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58B750F8-321F-4F8B-AFAA-5E8C894C6C8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162" y="1970088"/>
            <a:ext cx="1647825" cy="314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548A3CD6-19A6-4274-B448-343B58F3A68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2362" y="3179763"/>
            <a:ext cx="4681538" cy="61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" name="AutoShape 1">
            <a:extLst>
              <a:ext uri="{FF2B5EF4-FFF2-40B4-BE49-F238E27FC236}">
                <a16:creationId xmlns:a16="http://schemas.microsoft.com/office/drawing/2014/main" id="{592041FA-21A2-4AD0-BADB-36F09A7FC782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4027488"/>
            <a:ext cx="8412162" cy="533400"/>
          </a:xfrm>
          <a:custGeom>
            <a:avLst/>
            <a:gdLst>
              <a:gd name="T0" fmla="*/ 10041737 w 8228013"/>
              <a:gd name="T1" fmla="*/ 0 h 4875213"/>
              <a:gd name="T2" fmla="*/ 5020868 w 8228013"/>
              <a:gd name="T3" fmla="*/ 0 h 4875213"/>
              <a:gd name="T4" fmla="*/ 0 w 8228013"/>
              <a:gd name="T5" fmla="*/ 0 h 4875213"/>
              <a:gd name="T6" fmla="*/ 5020868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Sinesoidal potential:</a:t>
            </a:r>
          </a:p>
        </p:txBody>
      </p:sp>
    </p:spTree>
    <p:extLst>
      <p:ext uri="{BB962C8B-B14F-4D97-AF65-F5344CB8AC3E}">
        <p14:creationId xmlns:p14="http://schemas.microsoft.com/office/powerpoint/2010/main" val="1413619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Phase-Slip Factor </a:t>
            </a:r>
            <a:r>
              <a:rPr lang="el-GR" sz="2400" dirty="0"/>
              <a:t>η</a:t>
            </a:r>
            <a:endParaRPr lang="en-US" sz="2400" dirty="0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D1EEAD-5219-4BD8-A2CB-2A284A6D38DB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Accelerator Overview for FNAL CCI Program</a:t>
            </a:r>
            <a:endParaRPr lang="en-US" sz="12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DC8BEC7-E0E2-4248-9A99-71A6007066BE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539E5FB-5934-4FBE-B1C2-5666ECDA874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AutoShape 1">
            <a:extLst>
              <a:ext uri="{FF2B5EF4-FFF2-40B4-BE49-F238E27FC236}">
                <a16:creationId xmlns:a16="http://schemas.microsoft.com/office/drawing/2014/main" id="{3FB9006F-CD9F-4660-850B-D31399C10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31887"/>
            <a:ext cx="8412162" cy="3587257"/>
          </a:xfrm>
          <a:custGeom>
            <a:avLst/>
            <a:gdLst>
              <a:gd name="T0" fmla="*/ 10041737 w 8228013"/>
              <a:gd name="T1" fmla="*/ 0 h 4875213"/>
              <a:gd name="T2" fmla="*/ 5020868 w 8228013"/>
              <a:gd name="T3" fmla="*/ 0 h 4875213"/>
              <a:gd name="T4" fmla="*/ 0 w 8228013"/>
              <a:gd name="T5" fmla="*/ 0 h 4875213"/>
              <a:gd name="T6" fmla="*/ 5020868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The arrival time of the particle depends on the momentum:</a:t>
            </a:r>
          </a:p>
          <a:p>
            <a:pPr>
              <a:spcBef>
                <a:spcPct val="0"/>
              </a:spcBef>
              <a:buClr>
                <a:srgbClr val="292934"/>
              </a:buClr>
            </a:pPr>
            <a:endParaRPr lang="en-US" altLang="en-US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292934"/>
              </a:buClr>
            </a:pPr>
            <a:endParaRPr lang="en-US" altLang="en-US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292934"/>
              </a:buClr>
            </a:pPr>
            <a:endParaRPr lang="en-US" altLang="en-US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Higher momentum particles</a:t>
            </a:r>
            <a:r>
              <a:rPr lang="el-GR" alt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 </a:t>
            </a:r>
            <a:r>
              <a:rPr lang="en-US" alt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may arrive earlier or later than lower momentum particles:</a:t>
            </a:r>
          </a:p>
          <a:p>
            <a:pPr>
              <a:spcBef>
                <a:spcPct val="0"/>
              </a:spcBef>
              <a:buClr>
                <a:srgbClr val="292934"/>
              </a:buClr>
            </a:pPr>
            <a:endParaRPr lang="en-US" altLang="en-US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292934"/>
              </a:buClr>
            </a:pPr>
            <a:endParaRPr lang="en-US" altLang="en-US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292934"/>
              </a:buClr>
            </a:pPr>
            <a:endParaRPr lang="en-US" altLang="en-US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We can write the change in phase per unit time using the phase-slip factor:</a:t>
            </a:r>
          </a:p>
        </p:txBody>
      </p:sp>
      <p:pic>
        <p:nvPicPr>
          <p:cNvPr id="13" name="Picture 1">
            <a:extLst>
              <a:ext uri="{FF2B5EF4-FFF2-40B4-BE49-F238E27FC236}">
                <a16:creationId xmlns:a16="http://schemas.microsoft.com/office/drawing/2014/main" id="{7030C0AD-C495-41F2-AAA8-77B7BD1A93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29000" y="1680396"/>
            <a:ext cx="3090863" cy="63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2 1">
            <a:extLst>
              <a:ext uri="{FF2B5EF4-FFF2-40B4-BE49-F238E27FC236}">
                <a16:creationId xmlns:a16="http://schemas.microsoft.com/office/drawing/2014/main" id="{51DAEE2F-889C-4B15-AE0F-172023E10F2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660" y="3408883"/>
            <a:ext cx="4133850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D73C1581-876F-4B75-8A9F-BCA68D8404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386" y="4710441"/>
            <a:ext cx="5362575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 1">
            <a:extLst>
              <a:ext uri="{FF2B5EF4-FFF2-40B4-BE49-F238E27FC236}">
                <a16:creationId xmlns:a16="http://schemas.microsoft.com/office/drawing/2014/main" id="{12EFBACB-6463-4371-94F0-33F2D0F8D7F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99518" y="1732784"/>
            <a:ext cx="1123950" cy="533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4 1">
            <a:extLst>
              <a:ext uri="{FF2B5EF4-FFF2-40B4-BE49-F238E27FC236}">
                <a16:creationId xmlns:a16="http://schemas.microsoft.com/office/drawing/2014/main" id="{03D767D2-8381-4289-A432-37FE89EA7A0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2787" y="5544700"/>
            <a:ext cx="1195388" cy="352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5349585-7EF5-4992-878C-6BFBE7E6C9C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180463" y="3477359"/>
            <a:ext cx="3683005" cy="588832"/>
          </a:xfrm>
          <a:prstGeom prst="rect">
            <a:avLst/>
          </a:prstGeom>
        </p:spPr>
      </p:pic>
      <p:sp>
        <p:nvSpPr>
          <p:cNvPr id="18" name="AutoShape 1">
            <a:extLst>
              <a:ext uri="{FF2B5EF4-FFF2-40B4-BE49-F238E27FC236}">
                <a16:creationId xmlns:a16="http://schemas.microsoft.com/office/drawing/2014/main" id="{C2C78E29-8718-4CBD-A081-21CC826EDCC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70144" y="3107013"/>
            <a:ext cx="3832279" cy="382094"/>
          </a:xfrm>
          <a:custGeom>
            <a:avLst/>
            <a:gdLst>
              <a:gd name="T0" fmla="*/ 10041737 w 8228013"/>
              <a:gd name="T1" fmla="*/ 0 h 4875213"/>
              <a:gd name="T2" fmla="*/ 5020868 w 8228013"/>
              <a:gd name="T3" fmla="*/ 0 h 4875213"/>
              <a:gd name="T4" fmla="*/ 0 w 8228013"/>
              <a:gd name="T5" fmla="*/ 0 h 4875213"/>
              <a:gd name="T6" fmla="*/ 5020868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Momentum compaction factor:</a:t>
            </a:r>
          </a:p>
        </p:txBody>
      </p:sp>
    </p:spTree>
    <p:extLst>
      <p:ext uri="{BB962C8B-B14F-4D97-AF65-F5344CB8AC3E}">
        <p14:creationId xmlns:p14="http://schemas.microsoft.com/office/powerpoint/2010/main" val="409697169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Longitudinal Focusing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D1EEAD-5219-4BD8-A2CB-2A284A6D38DB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Accelerator Overview for FNAL CCI Program</a:t>
            </a:r>
            <a:endParaRPr lang="en-US" sz="12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DC8BEC7-E0E2-4248-9A99-71A6007066BE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539E5FB-5934-4FBE-B1C2-5666ECDA874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553D2B91-0EDE-4D6D-8699-7DD7F573C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29862" y="3622566"/>
            <a:ext cx="4075113" cy="25415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72DB5CB9-D38A-48FA-8F87-8905606C00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6861" y="850815"/>
            <a:ext cx="1638953" cy="5260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B6CA8884-6771-4D9C-B6EE-EFD7BD744BB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3" y="1080979"/>
            <a:ext cx="3624263" cy="5953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" name="Picture 2">
            <a:extLst>
              <a:ext uri="{FF2B5EF4-FFF2-40B4-BE49-F238E27FC236}">
                <a16:creationId xmlns:a16="http://schemas.microsoft.com/office/drawing/2014/main" id="{EF127374-630D-4A22-8DB1-811E3B05724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4193" y="1733934"/>
            <a:ext cx="2581275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07E4DACE-5C87-4977-B48B-43641BA1202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2437" y="2613355"/>
            <a:ext cx="2695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" name="Group 1">
            <a:extLst>
              <a:ext uri="{FF2B5EF4-FFF2-40B4-BE49-F238E27FC236}">
                <a16:creationId xmlns:a16="http://schemas.microsoft.com/office/drawing/2014/main" id="{49949D1F-80D6-4635-B849-4F79BAC5E9FB}"/>
              </a:ext>
            </a:extLst>
          </p:cNvPr>
          <p:cNvGrpSpPr/>
          <p:nvPr/>
        </p:nvGrpSpPr>
        <p:grpSpPr>
          <a:xfrm>
            <a:off x="4228882" y="2471464"/>
            <a:ext cx="2672419" cy="1172888"/>
            <a:chOff x="3687106" y="2103603"/>
            <a:chExt cx="2672419" cy="1172888"/>
          </a:xfrm>
        </p:grpSpPr>
        <p:pic>
          <p:nvPicPr>
            <p:cNvPr id="24" name="Picture 4">
              <a:extLst>
                <a:ext uri="{FF2B5EF4-FFF2-40B4-BE49-F238E27FC236}">
                  <a16:creationId xmlns:a16="http://schemas.microsoft.com/office/drawing/2014/main" id="{EFAF59B9-E6DF-41F1-9E77-5E8BE1A1C837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687106" y="2504966"/>
              <a:ext cx="2281237" cy="7715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25" name="AutoShape 1">
              <a:extLst>
                <a:ext uri="{FF2B5EF4-FFF2-40B4-BE49-F238E27FC236}">
                  <a16:creationId xmlns:a16="http://schemas.microsoft.com/office/drawing/2014/main" id="{67ECFE91-9715-4951-AC40-CEE3B78F771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3687106" y="2103603"/>
              <a:ext cx="2672419" cy="367861"/>
            </a:xfrm>
            <a:custGeom>
              <a:avLst/>
              <a:gdLst>
                <a:gd name="T0" fmla="*/ 10041737 w 8228013"/>
                <a:gd name="T1" fmla="*/ 0 h 4875213"/>
                <a:gd name="T2" fmla="*/ 5020868 w 8228013"/>
                <a:gd name="T3" fmla="*/ 0 h 4875213"/>
                <a:gd name="T4" fmla="*/ 0 w 8228013"/>
                <a:gd name="T5" fmla="*/ 0 h 4875213"/>
                <a:gd name="T6" fmla="*/ 5020868 w 8228013"/>
                <a:gd name="T7" fmla="*/ 0 h 4875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28013"/>
                <a:gd name="T13" fmla="*/ 0 h 4875213"/>
                <a:gd name="T14" fmla="*/ 8228013 w 8228013"/>
                <a:gd name="T15" fmla="*/ 4875213 h 4875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28013" h="4875213">
                  <a:moveTo>
                    <a:pt x="0" y="0"/>
                  </a:moveTo>
                  <a:lnTo>
                    <a:pt x="22856" y="0"/>
                  </a:lnTo>
                  <a:lnTo>
                    <a:pt x="22856" y="13543"/>
                  </a:lnTo>
                  <a:lnTo>
                    <a:pt x="0" y="13543"/>
                  </a:lnTo>
                  <a:lnTo>
                    <a:pt x="0" y="0"/>
                  </a:lnTo>
                  <a:close/>
                </a:path>
              </a:pathLst>
            </a:cu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3465A4"/>
                  </a:solidFill>
                  <a:round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  <p:txBody>
            <a:bodyPr lIns="90000" tIns="45000" rIns="90000" bIns="45000"/>
            <a:lstStyle>
              <a:lvl1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80975" algn="l"/>
                  <a:tab pos="638175" algn="l"/>
                  <a:tab pos="1095375" algn="l"/>
                  <a:tab pos="1552575" algn="l"/>
                  <a:tab pos="2009775" algn="l"/>
                  <a:tab pos="2466975" algn="l"/>
                  <a:tab pos="2924175" algn="l"/>
                  <a:tab pos="3381375" algn="l"/>
                  <a:tab pos="3838575" algn="l"/>
                  <a:tab pos="4295775" algn="l"/>
                  <a:tab pos="4752975" algn="l"/>
                  <a:tab pos="5210175" algn="l"/>
                  <a:tab pos="5667375" algn="l"/>
                  <a:tab pos="6124575" algn="l"/>
                  <a:tab pos="6581775" algn="l"/>
                  <a:tab pos="7038975" algn="l"/>
                  <a:tab pos="7496175" algn="l"/>
                  <a:tab pos="7953375" algn="l"/>
                  <a:tab pos="8410575" algn="l"/>
                  <a:tab pos="8867775" algn="l"/>
                  <a:tab pos="9324975" algn="l"/>
                </a:tabLst>
                <a:defRPr sz="2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1pPr>
              <a:lvl2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80975" algn="l"/>
                  <a:tab pos="638175" algn="l"/>
                  <a:tab pos="1095375" algn="l"/>
                  <a:tab pos="1552575" algn="l"/>
                  <a:tab pos="2009775" algn="l"/>
                  <a:tab pos="2466975" algn="l"/>
                  <a:tab pos="2924175" algn="l"/>
                  <a:tab pos="3381375" algn="l"/>
                  <a:tab pos="3838575" algn="l"/>
                  <a:tab pos="4295775" algn="l"/>
                  <a:tab pos="4752975" algn="l"/>
                  <a:tab pos="5210175" algn="l"/>
                  <a:tab pos="5667375" algn="l"/>
                  <a:tab pos="6124575" algn="l"/>
                  <a:tab pos="6581775" algn="l"/>
                  <a:tab pos="7038975" algn="l"/>
                  <a:tab pos="7496175" algn="l"/>
                  <a:tab pos="7953375" algn="l"/>
                  <a:tab pos="8410575" algn="l"/>
                  <a:tab pos="8867775" algn="l"/>
                  <a:tab pos="9324975" algn="l"/>
                </a:tabLst>
                <a:defRPr sz="20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80975" algn="l"/>
                  <a:tab pos="638175" algn="l"/>
                  <a:tab pos="1095375" algn="l"/>
                  <a:tab pos="1552575" algn="l"/>
                  <a:tab pos="2009775" algn="l"/>
                  <a:tab pos="2466975" algn="l"/>
                  <a:tab pos="2924175" algn="l"/>
                  <a:tab pos="3381375" algn="l"/>
                  <a:tab pos="3838575" algn="l"/>
                  <a:tab pos="4295775" algn="l"/>
                  <a:tab pos="4752975" algn="l"/>
                  <a:tab pos="5210175" algn="l"/>
                  <a:tab pos="5667375" algn="l"/>
                  <a:tab pos="6124575" algn="l"/>
                  <a:tab pos="6581775" algn="l"/>
                  <a:tab pos="7038975" algn="l"/>
                  <a:tab pos="7496175" algn="l"/>
                  <a:tab pos="7953375" algn="l"/>
                  <a:tab pos="8410575" algn="l"/>
                  <a:tab pos="8867775" algn="l"/>
                  <a:tab pos="9324975" algn="l"/>
                </a:tabLst>
                <a:defRPr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3pPr>
              <a:lvl4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80975" algn="l"/>
                  <a:tab pos="638175" algn="l"/>
                  <a:tab pos="1095375" algn="l"/>
                  <a:tab pos="1552575" algn="l"/>
                  <a:tab pos="2009775" algn="l"/>
                  <a:tab pos="2466975" algn="l"/>
                  <a:tab pos="2924175" algn="l"/>
                  <a:tab pos="3381375" algn="l"/>
                  <a:tab pos="3838575" algn="l"/>
                  <a:tab pos="4295775" algn="l"/>
                  <a:tab pos="4752975" algn="l"/>
                  <a:tab pos="5210175" algn="l"/>
                  <a:tab pos="5667375" algn="l"/>
                  <a:tab pos="6124575" algn="l"/>
                  <a:tab pos="6581775" algn="l"/>
                  <a:tab pos="7038975" algn="l"/>
                  <a:tab pos="7496175" algn="l"/>
                  <a:tab pos="7953375" algn="l"/>
                  <a:tab pos="8410575" algn="l"/>
                  <a:tab pos="8867775" algn="l"/>
                  <a:tab pos="9324975" algn="l"/>
                </a:tabLst>
                <a:defRPr sz="16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4pPr>
              <a:lvl5pPr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80975" algn="l"/>
                  <a:tab pos="638175" algn="l"/>
                  <a:tab pos="1095375" algn="l"/>
                  <a:tab pos="1552575" algn="l"/>
                  <a:tab pos="2009775" algn="l"/>
                  <a:tab pos="2466975" algn="l"/>
                  <a:tab pos="2924175" algn="l"/>
                  <a:tab pos="3381375" algn="l"/>
                  <a:tab pos="3838575" algn="l"/>
                  <a:tab pos="4295775" algn="l"/>
                  <a:tab pos="4752975" algn="l"/>
                  <a:tab pos="5210175" algn="l"/>
                  <a:tab pos="5667375" algn="l"/>
                  <a:tab pos="6124575" algn="l"/>
                  <a:tab pos="6581775" algn="l"/>
                  <a:tab pos="7038975" algn="l"/>
                  <a:tab pos="7496175" algn="l"/>
                  <a:tab pos="7953375" algn="l"/>
                  <a:tab pos="8410575" algn="l"/>
                  <a:tab pos="8867775" algn="l"/>
                  <a:tab pos="9324975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5pPr>
              <a:lvl6pPr marL="25146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80975" algn="l"/>
                  <a:tab pos="638175" algn="l"/>
                  <a:tab pos="1095375" algn="l"/>
                  <a:tab pos="1552575" algn="l"/>
                  <a:tab pos="2009775" algn="l"/>
                  <a:tab pos="2466975" algn="l"/>
                  <a:tab pos="2924175" algn="l"/>
                  <a:tab pos="3381375" algn="l"/>
                  <a:tab pos="3838575" algn="l"/>
                  <a:tab pos="4295775" algn="l"/>
                  <a:tab pos="4752975" algn="l"/>
                  <a:tab pos="5210175" algn="l"/>
                  <a:tab pos="5667375" algn="l"/>
                  <a:tab pos="6124575" algn="l"/>
                  <a:tab pos="6581775" algn="l"/>
                  <a:tab pos="7038975" algn="l"/>
                  <a:tab pos="7496175" algn="l"/>
                  <a:tab pos="7953375" algn="l"/>
                  <a:tab pos="8410575" algn="l"/>
                  <a:tab pos="8867775" algn="l"/>
                  <a:tab pos="9324975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6pPr>
              <a:lvl7pPr marL="29718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80975" algn="l"/>
                  <a:tab pos="638175" algn="l"/>
                  <a:tab pos="1095375" algn="l"/>
                  <a:tab pos="1552575" algn="l"/>
                  <a:tab pos="2009775" algn="l"/>
                  <a:tab pos="2466975" algn="l"/>
                  <a:tab pos="2924175" algn="l"/>
                  <a:tab pos="3381375" algn="l"/>
                  <a:tab pos="3838575" algn="l"/>
                  <a:tab pos="4295775" algn="l"/>
                  <a:tab pos="4752975" algn="l"/>
                  <a:tab pos="5210175" algn="l"/>
                  <a:tab pos="5667375" algn="l"/>
                  <a:tab pos="6124575" algn="l"/>
                  <a:tab pos="6581775" algn="l"/>
                  <a:tab pos="7038975" algn="l"/>
                  <a:tab pos="7496175" algn="l"/>
                  <a:tab pos="7953375" algn="l"/>
                  <a:tab pos="8410575" algn="l"/>
                  <a:tab pos="8867775" algn="l"/>
                  <a:tab pos="9324975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7pPr>
              <a:lvl8pPr marL="34290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80975" algn="l"/>
                  <a:tab pos="638175" algn="l"/>
                  <a:tab pos="1095375" algn="l"/>
                  <a:tab pos="1552575" algn="l"/>
                  <a:tab pos="2009775" algn="l"/>
                  <a:tab pos="2466975" algn="l"/>
                  <a:tab pos="2924175" algn="l"/>
                  <a:tab pos="3381375" algn="l"/>
                  <a:tab pos="3838575" algn="l"/>
                  <a:tab pos="4295775" algn="l"/>
                  <a:tab pos="4752975" algn="l"/>
                  <a:tab pos="5210175" algn="l"/>
                  <a:tab pos="5667375" algn="l"/>
                  <a:tab pos="6124575" algn="l"/>
                  <a:tab pos="6581775" algn="l"/>
                  <a:tab pos="7038975" algn="l"/>
                  <a:tab pos="7496175" algn="l"/>
                  <a:tab pos="7953375" algn="l"/>
                  <a:tab pos="8410575" algn="l"/>
                  <a:tab pos="8867775" algn="l"/>
                  <a:tab pos="9324975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8pPr>
              <a:lvl9pPr marL="38862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80975" algn="l"/>
                  <a:tab pos="638175" algn="l"/>
                  <a:tab pos="1095375" algn="l"/>
                  <a:tab pos="1552575" algn="l"/>
                  <a:tab pos="2009775" algn="l"/>
                  <a:tab pos="2466975" algn="l"/>
                  <a:tab pos="2924175" algn="l"/>
                  <a:tab pos="3381375" algn="l"/>
                  <a:tab pos="3838575" algn="l"/>
                  <a:tab pos="4295775" algn="l"/>
                  <a:tab pos="4752975" algn="l"/>
                  <a:tab pos="5210175" algn="l"/>
                  <a:tab pos="5667375" algn="l"/>
                  <a:tab pos="6124575" algn="l"/>
                  <a:tab pos="6581775" algn="l"/>
                  <a:tab pos="7038975" algn="l"/>
                  <a:tab pos="7496175" algn="l"/>
                  <a:tab pos="7953375" algn="l"/>
                  <a:tab pos="8410575" algn="l"/>
                  <a:tab pos="8867775" algn="l"/>
                  <a:tab pos="9324975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9pPr>
            </a:lstStyle>
            <a:p>
              <a:pPr>
                <a:spcBef>
                  <a:spcPct val="0"/>
                </a:spcBef>
                <a:buClr>
                  <a:srgbClr val="292934"/>
                </a:buClr>
              </a:pPr>
              <a:r>
                <a:rPr lang="en-US" altLang="en-US" sz="2200" b="1" dirty="0">
                  <a:latin typeface="Helvetica" panose="020B0604020202020204" pitchFamily="34" charset="0"/>
                  <a:cs typeface="Helvetica" panose="020B0604020202020204" pitchFamily="34" charset="0"/>
                </a:rPr>
                <a:t>Synchrotron Tune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1427195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RF Acceleration</a:t>
            </a: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6D1EEAD-5219-4BD8-A2CB-2A284A6D38DB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Accelerator Overview for FNAL CCI Program</a:t>
            </a:r>
            <a:endParaRPr lang="en-US" sz="12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DDC8BEC7-E0E2-4248-9A99-71A6007066BE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8539E5FB-5934-4FBE-B1C2-5666ECDA874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AutoShape 1">
            <a:extLst>
              <a:ext uri="{FF2B5EF4-FFF2-40B4-BE49-F238E27FC236}">
                <a16:creationId xmlns:a16="http://schemas.microsoft.com/office/drawing/2014/main" id="{3FB9006F-CD9F-4660-850B-D31399C101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31887"/>
            <a:ext cx="8412162" cy="3587257"/>
          </a:xfrm>
          <a:custGeom>
            <a:avLst/>
            <a:gdLst>
              <a:gd name="T0" fmla="*/ 10041737 w 8228013"/>
              <a:gd name="T1" fmla="*/ 0 h 4875213"/>
              <a:gd name="T2" fmla="*/ 5020868 w 8228013"/>
              <a:gd name="T3" fmla="*/ 0 h 4875213"/>
              <a:gd name="T4" fmla="*/ 0 w 8228013"/>
              <a:gd name="T5" fmla="*/ 0 h 4875213"/>
              <a:gd name="T6" fmla="*/ 5020868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A fixed frequency beam longitudinally focuses the beam into a several beam “bunches” in individual RF “buckets”.</a:t>
            </a:r>
          </a:p>
          <a:p>
            <a:pPr>
              <a:spcBef>
                <a:spcPct val="0"/>
              </a:spcBef>
              <a:buClr>
                <a:srgbClr val="292934"/>
              </a:buClr>
            </a:pPr>
            <a:endParaRPr lang="en-US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Particles in the bucket can be accelerated by adiabatically changing the RF frequency, the other particles are lost.</a:t>
            </a:r>
          </a:p>
        </p:txBody>
      </p:sp>
      <p:pic>
        <p:nvPicPr>
          <p:cNvPr id="18" name="Picture 4">
            <a:extLst>
              <a:ext uri="{FF2B5EF4-FFF2-40B4-BE49-F238E27FC236}">
                <a16:creationId xmlns:a16="http://schemas.microsoft.com/office/drawing/2014/main" id="{262A91A2-08CC-4820-8EBE-A566CE011C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65663" y="3008312"/>
            <a:ext cx="4064000" cy="2478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5">
            <a:extLst>
              <a:ext uri="{FF2B5EF4-FFF2-40B4-BE49-F238E27FC236}">
                <a16:creationId xmlns:a16="http://schemas.microsoft.com/office/drawing/2014/main" id="{81FDBCDD-48C7-4D25-86BF-63B27B3100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6275" y="3084512"/>
            <a:ext cx="3543300" cy="2209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">
            <a:extLst>
              <a:ext uri="{FF2B5EF4-FFF2-40B4-BE49-F238E27FC236}">
                <a16:creationId xmlns:a16="http://schemas.microsoft.com/office/drawing/2014/main" id="{DB115A3A-94F9-47F9-B392-46559FE3476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01850" y="5676900"/>
            <a:ext cx="459581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807347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170DD8-53D7-CC98-8363-0DF9280758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6C0DD5CD-6370-4EDC-0FCC-E51F805F1B7D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70151AD0-59FC-E5ED-012F-B9B78809EAF8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Classical Mechanics and Electromagnetism | June 2018 USPAS at MSU</a:t>
            </a:r>
            <a:endParaRPr lang="en-US" sz="12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A87E49D6-98F7-9D7F-185D-D09C6BC1FB38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DC32C87D-3291-2973-9639-BA70DCA04FB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11D4173-1322-99D3-6CB7-45A8007C4A2F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Phase-Focusing &amp; Acceleration</a:t>
            </a:r>
            <a:endParaRPr lang="en-US" sz="2400" baseline="-25000" dirty="0"/>
          </a:p>
        </p:txBody>
      </p:sp>
      <p:pic>
        <p:nvPicPr>
          <p:cNvPr id="8" name="Picture 3">
            <a:extLst>
              <a:ext uri="{FF2B5EF4-FFF2-40B4-BE49-F238E27FC236}">
                <a16:creationId xmlns:a16="http://schemas.microsoft.com/office/drawing/2014/main" id="{26AC0CE3-0F0B-CF96-9897-A42A59A9B45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2200" y="5246688"/>
            <a:ext cx="2695575" cy="762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10">
            <a:extLst>
              <a:ext uri="{FF2B5EF4-FFF2-40B4-BE49-F238E27FC236}">
                <a16:creationId xmlns:a16="http://schemas.microsoft.com/office/drawing/2014/main" id="{3BEA51E1-81BF-B385-A662-6A89E3400D4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5616576"/>
            <a:ext cx="4595813" cy="390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83520AA6-2582-96F0-FCB4-418530B548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063626"/>
            <a:ext cx="5543550" cy="418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306490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D3055-1639-685C-1D16-D17F7DA4589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5237AFD0-BCFB-DFC6-4173-481F6784FBA7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E37D567B-2811-BBFC-2889-1F21F1BEDBF8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Classical Mechanics and Electromagnetism | June 2018 USPAS at MSU</a:t>
            </a:r>
            <a:endParaRPr lang="en-US" sz="12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1B0B089D-4758-3949-362A-A1F0E2DE532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7990EC36-2F3B-391F-1734-4D803988516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F843DD1E-D8F6-51CE-89D8-82177112D53C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Phase-space at Transition</a:t>
            </a:r>
            <a:endParaRPr lang="en-US" sz="2400" baseline="-25000" dirty="0"/>
          </a:p>
        </p:txBody>
      </p:sp>
      <p:pic>
        <p:nvPicPr>
          <p:cNvPr id="12" name="Picture 1">
            <a:extLst>
              <a:ext uri="{FF2B5EF4-FFF2-40B4-BE49-F238E27FC236}">
                <a16:creationId xmlns:a16="http://schemas.microsoft.com/office/drawing/2014/main" id="{2999F2AB-C128-1B8D-D2A0-AE224742170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3774" y="1152963"/>
            <a:ext cx="4852987" cy="3944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>
            <a:extLst>
              <a:ext uri="{FF2B5EF4-FFF2-40B4-BE49-F238E27FC236}">
                <a16:creationId xmlns:a16="http://schemas.microsoft.com/office/drawing/2014/main" id="{DC2D5C84-C484-F58A-E9F5-194B228857D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386" y="1535550"/>
            <a:ext cx="3433763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2">
            <a:extLst>
              <a:ext uri="{FF2B5EF4-FFF2-40B4-BE49-F238E27FC236}">
                <a16:creationId xmlns:a16="http://schemas.microsoft.com/office/drawing/2014/main" id="{89029BA5-8396-A979-5D2D-81760F4B192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986" y="5202675"/>
            <a:ext cx="7172325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3987757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7AB95A-372E-3614-29B5-53231E6FD41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Shape&#10;&#10;AI-generated content may be incorrect.">
            <a:extLst>
              <a:ext uri="{FF2B5EF4-FFF2-40B4-BE49-F238E27FC236}">
                <a16:creationId xmlns:a16="http://schemas.microsoft.com/office/drawing/2014/main" id="{089FD81F-C640-DF69-A878-5E9F0CE85C9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9893" y="1143504"/>
            <a:ext cx="3905002" cy="2094919"/>
          </a:xfrm>
          <a:prstGeom prst="rect">
            <a:avLst/>
          </a:prstGeom>
        </p:spPr>
      </p:pic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CA4CCF62-458F-D49A-1559-964C1D3FA7DA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0A17C13B-DFB4-E0EF-FB68-B3D63423CB26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Classical Mechanics and Electromagnetism | June 2018 USPAS at MSU</a:t>
            </a:r>
            <a:endParaRPr lang="en-US" sz="12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0308017D-7115-17B0-A2C1-0B3134007545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F0F589C5-119D-BCD0-48F7-2DCBC0565082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7E09E01F-4DF5-98B3-BA8B-68DDB1EA81EA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/>
              <a:t>Longitudinal Dynamics is itself a rich topic…</a:t>
            </a:r>
            <a:endParaRPr lang="en-US" sz="2400" baseline="-25000" dirty="0"/>
          </a:p>
        </p:txBody>
      </p:sp>
      <p:pic>
        <p:nvPicPr>
          <p:cNvPr id="3" name="Picture 2" descr="A picture containing text, blur&#10;&#10;AI-generated content may be incorrect.">
            <a:extLst>
              <a:ext uri="{FF2B5EF4-FFF2-40B4-BE49-F238E27FC236}">
                <a16:creationId xmlns:a16="http://schemas.microsoft.com/office/drawing/2014/main" id="{C90AFED8-8248-12D9-9DC6-A657052602D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208" y="1245621"/>
            <a:ext cx="3708816" cy="2202110"/>
          </a:xfrm>
          <a:prstGeom prst="rect">
            <a:avLst/>
          </a:prstGeom>
        </p:spPr>
      </p:pic>
      <p:pic>
        <p:nvPicPr>
          <p:cNvPr id="9" name="Picture 8" descr="Diagram&#10;&#10;AI-generated content may be incorrect.">
            <a:extLst>
              <a:ext uri="{FF2B5EF4-FFF2-40B4-BE49-F238E27FC236}">
                <a16:creationId xmlns:a16="http://schemas.microsoft.com/office/drawing/2014/main" id="{5372D977-F770-A4FA-837E-B568E6B40C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516671" y="2627339"/>
            <a:ext cx="2346035" cy="3609285"/>
          </a:xfrm>
          <a:prstGeom prst="rect">
            <a:avLst/>
          </a:prstGeom>
        </p:spPr>
      </p:pic>
      <p:sp>
        <p:nvSpPr>
          <p:cNvPr id="21" name="AutoShape 1">
            <a:extLst>
              <a:ext uri="{FF2B5EF4-FFF2-40B4-BE49-F238E27FC236}">
                <a16:creationId xmlns:a16="http://schemas.microsoft.com/office/drawing/2014/main" id="{B4C17D2D-CEDE-999D-8722-4845DF8AB7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81294" y="846084"/>
            <a:ext cx="2517324" cy="399537"/>
          </a:xfrm>
          <a:custGeom>
            <a:avLst/>
            <a:gdLst>
              <a:gd name="T0" fmla="*/ 10041737 w 8228013"/>
              <a:gd name="T1" fmla="*/ 0 h 4875213"/>
              <a:gd name="T2" fmla="*/ 5020868 w 8228013"/>
              <a:gd name="T3" fmla="*/ 0 h 4875213"/>
              <a:gd name="T4" fmla="*/ 0 w 8228013"/>
              <a:gd name="T5" fmla="*/ 0 h 4875213"/>
              <a:gd name="T6" fmla="*/ 5020868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200" b="1">
                <a:latin typeface="Helvetica" panose="020B0604020202020204" pitchFamily="34" charset="0"/>
                <a:cs typeface="Helvetica" panose="020B0604020202020204" pitchFamily="34" charset="0"/>
              </a:rPr>
              <a:t>Bunch Splitting:</a:t>
            </a:r>
            <a:endParaRPr lang="en-US" altLang="en-US" sz="2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2" name="AutoShape 1">
            <a:extLst>
              <a:ext uri="{FF2B5EF4-FFF2-40B4-BE49-F238E27FC236}">
                <a16:creationId xmlns:a16="http://schemas.microsoft.com/office/drawing/2014/main" id="{93293E07-05F6-4A52-4ECB-7B9B99A9567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9575" y="3892435"/>
            <a:ext cx="3915161" cy="741621"/>
          </a:xfrm>
          <a:custGeom>
            <a:avLst/>
            <a:gdLst>
              <a:gd name="T0" fmla="*/ 10041737 w 8228013"/>
              <a:gd name="T1" fmla="*/ 0 h 4875213"/>
              <a:gd name="T2" fmla="*/ 5020868 w 8228013"/>
              <a:gd name="T3" fmla="*/ 0 h 4875213"/>
              <a:gd name="T4" fmla="*/ 0 w 8228013"/>
              <a:gd name="T5" fmla="*/ 0 h 4875213"/>
              <a:gd name="T6" fmla="*/ 5020868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200" b="1">
                <a:latin typeface="Helvetica" panose="020B0604020202020204" pitchFamily="34" charset="0"/>
                <a:cs typeface="Helvetica" panose="020B0604020202020204" pitchFamily="34" charset="0"/>
              </a:rPr>
              <a:t>Bunch Flattening</a:t>
            </a:r>
          </a:p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200" b="1">
                <a:latin typeface="Helvetica" panose="020B0604020202020204" pitchFamily="34" charset="0"/>
                <a:cs typeface="Helvetica" panose="020B0604020202020204" pitchFamily="34" charset="0"/>
              </a:rPr>
              <a:t>&amp; Longitudinal Painting:</a:t>
            </a:r>
            <a:endParaRPr lang="en-US" altLang="en-US" sz="2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3" name="AutoShape 1">
            <a:extLst>
              <a:ext uri="{FF2B5EF4-FFF2-40B4-BE49-F238E27FC236}">
                <a16:creationId xmlns:a16="http://schemas.microsoft.com/office/drawing/2014/main" id="{FB714FBE-080C-C001-0ED9-AF3BBE2A4F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87938" y="3349820"/>
            <a:ext cx="2302330" cy="871096"/>
          </a:xfrm>
          <a:custGeom>
            <a:avLst/>
            <a:gdLst>
              <a:gd name="T0" fmla="*/ 10041737 w 8228013"/>
              <a:gd name="T1" fmla="*/ 0 h 4875213"/>
              <a:gd name="T2" fmla="*/ 5020868 w 8228013"/>
              <a:gd name="T3" fmla="*/ 0 h 4875213"/>
              <a:gd name="T4" fmla="*/ 0 w 8228013"/>
              <a:gd name="T5" fmla="*/ 0 h 4875213"/>
              <a:gd name="T6" fmla="*/ 5020868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200" b="1">
                <a:latin typeface="Helvetica" panose="020B0604020202020204" pitchFamily="34" charset="0"/>
                <a:cs typeface="Helvetica" panose="020B0604020202020204" pitchFamily="34" charset="0"/>
              </a:rPr>
              <a:t>“Slip-stacking” </a:t>
            </a:r>
          </a:p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200" b="1">
                <a:latin typeface="Helvetica" panose="020B0604020202020204" pitchFamily="34" charset="0"/>
                <a:cs typeface="Helvetica" panose="020B0604020202020204" pitchFamily="34" charset="0"/>
              </a:rPr>
              <a:t>Accumulation</a:t>
            </a:r>
            <a:endParaRPr lang="en-US" altLang="en-US" sz="2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pic>
        <p:nvPicPr>
          <p:cNvPr id="25" name="Picture 24" descr="Diagram&#10;&#10;AI-generated content may be incorrect.">
            <a:extLst>
              <a:ext uri="{FF2B5EF4-FFF2-40B4-BE49-F238E27FC236}">
                <a16:creationId xmlns:a16="http://schemas.microsoft.com/office/drawing/2014/main" id="{C051A2EC-1EC8-79EF-4A38-AA235E88F56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8600" y="4599709"/>
            <a:ext cx="5302967" cy="16209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971125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08C1267-1B0C-C2BB-9A8F-F869A5E0D5E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5F35E968-6743-EF65-5652-93AF4A101768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19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50758072-B077-D544-AD6D-3E4CC7AA5F08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Classical Mechanics and Electromagnetism | June 2018 USPAS at MSU</a:t>
            </a:r>
            <a:endParaRPr lang="en-US" sz="1200" dirty="0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BD79540A-33DB-A87B-B85A-78DDE509A59A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19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52D2DB8F-523F-89D3-0BDB-69C4E462A929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65000903-9126-61FE-9643-9F6B15D49562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/>
              <a:t>Bunch Rotation is Critical for Muon Collider</a:t>
            </a:r>
            <a:endParaRPr lang="en-US" sz="2400" baseline="-25000" dirty="0"/>
          </a:p>
        </p:txBody>
      </p:sp>
      <p:pic>
        <p:nvPicPr>
          <p:cNvPr id="2" name="Picture 1" descr="A diagram of a blue and green circle&#10;&#10;Description automatically generated with medium confidence">
            <a:extLst>
              <a:ext uri="{FF2B5EF4-FFF2-40B4-BE49-F238E27FC236}">
                <a16:creationId xmlns:a16="http://schemas.microsoft.com/office/drawing/2014/main" id="{E3A886BB-768A-CB94-4F89-80A1608346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7160" y="3735830"/>
            <a:ext cx="2799272" cy="2286000"/>
          </a:xfrm>
          <a:prstGeom prst="rect">
            <a:avLst/>
          </a:prstGeom>
        </p:spPr>
      </p:pic>
      <p:pic>
        <p:nvPicPr>
          <p:cNvPr id="4" name="Picture 3" descr="A diagram of a magnetic field&#10;&#10;Description automatically generated">
            <a:extLst>
              <a:ext uri="{FF2B5EF4-FFF2-40B4-BE49-F238E27FC236}">
                <a16:creationId xmlns:a16="http://schemas.microsoft.com/office/drawing/2014/main" id="{25C59377-FC9A-EA45-2729-A6381E86979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90289" y="3735830"/>
            <a:ext cx="2859724" cy="2286000"/>
          </a:xfrm>
          <a:prstGeom prst="rect">
            <a:avLst/>
          </a:prstGeom>
        </p:spPr>
      </p:pic>
      <p:pic>
        <p:nvPicPr>
          <p:cNvPr id="13" name="Picture 12" descr="Diagram, engineering drawing&#10;&#10;AI-generated content may be incorrect.">
            <a:extLst>
              <a:ext uri="{FF2B5EF4-FFF2-40B4-BE49-F238E27FC236}">
                <a16:creationId xmlns:a16="http://schemas.microsoft.com/office/drawing/2014/main" id="{471127AA-B2B1-BD53-7150-F49C859F09F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8600" y="1000508"/>
            <a:ext cx="6395258" cy="2614466"/>
          </a:xfrm>
          <a:prstGeom prst="rect">
            <a:avLst/>
          </a:prstGeom>
        </p:spPr>
      </p:pic>
      <p:sp>
        <p:nvSpPr>
          <p:cNvPr id="14" name="AutoShape 1">
            <a:extLst>
              <a:ext uri="{FF2B5EF4-FFF2-40B4-BE49-F238E27FC236}">
                <a16:creationId xmlns:a16="http://schemas.microsoft.com/office/drawing/2014/main" id="{B96BF63F-CD15-8CB0-68E9-FE5E0E27F1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44829" y="2801777"/>
            <a:ext cx="2302330" cy="871096"/>
          </a:xfrm>
          <a:custGeom>
            <a:avLst/>
            <a:gdLst>
              <a:gd name="T0" fmla="*/ 10041737 w 8228013"/>
              <a:gd name="T1" fmla="*/ 0 h 4875213"/>
              <a:gd name="T2" fmla="*/ 5020868 w 8228013"/>
              <a:gd name="T3" fmla="*/ 0 h 4875213"/>
              <a:gd name="T4" fmla="*/ 0 w 8228013"/>
              <a:gd name="T5" fmla="*/ 0 h 4875213"/>
              <a:gd name="T6" fmla="*/ 5020868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200" b="1">
                <a:latin typeface="Helvetica" panose="020B0604020202020204" pitchFamily="34" charset="0"/>
                <a:cs typeface="Helvetica" panose="020B0604020202020204" pitchFamily="34" charset="0"/>
              </a:rPr>
              <a:t>Wiedemann Textbook</a:t>
            </a:r>
            <a:endParaRPr lang="en-US" altLang="en-US" sz="2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AutoShape 1">
            <a:extLst>
              <a:ext uri="{FF2B5EF4-FFF2-40B4-BE49-F238E27FC236}">
                <a16:creationId xmlns:a16="http://schemas.microsoft.com/office/drawing/2014/main" id="{56C7F5DD-5F3A-C70D-C8A6-0DBCF47CD18F}"/>
              </a:ext>
            </a:extLst>
          </p:cNvPr>
          <p:cNvSpPr>
            <a:spLocks noChangeArrowheads="1"/>
          </p:cNvSpPr>
          <p:nvPr/>
        </p:nvSpPr>
        <p:spPr bwMode="auto">
          <a:xfrm>
            <a:off x="6502284" y="5085134"/>
            <a:ext cx="1842712" cy="871096"/>
          </a:xfrm>
          <a:custGeom>
            <a:avLst/>
            <a:gdLst>
              <a:gd name="T0" fmla="*/ 10041737 w 8228013"/>
              <a:gd name="T1" fmla="*/ 0 h 4875213"/>
              <a:gd name="T2" fmla="*/ 5020868 w 8228013"/>
              <a:gd name="T3" fmla="*/ 0 h 4875213"/>
              <a:gd name="T4" fmla="*/ 0 w 8228013"/>
              <a:gd name="T5" fmla="*/ 0 h 4875213"/>
              <a:gd name="T6" fmla="*/ 5020868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200" b="1">
                <a:latin typeface="Helvetica" panose="020B0604020202020204" pitchFamily="34" charset="0"/>
                <a:cs typeface="Helvetica" panose="020B0604020202020204" pitchFamily="34" charset="0"/>
              </a:rPr>
              <a:t>Ben Simons Simulation</a:t>
            </a:r>
            <a:endParaRPr lang="en-US" altLang="en-US" sz="2200" b="1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7" name="AutoShape 1">
            <a:extLst>
              <a:ext uri="{FF2B5EF4-FFF2-40B4-BE49-F238E27FC236}">
                <a16:creationId xmlns:a16="http://schemas.microsoft.com/office/drawing/2014/main" id="{82981B52-8607-C248-B64A-E5860DA1A4D2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22722" y="933266"/>
            <a:ext cx="2667783" cy="1448041"/>
          </a:xfrm>
          <a:custGeom>
            <a:avLst/>
            <a:gdLst>
              <a:gd name="T0" fmla="*/ 10041737 w 8228013"/>
              <a:gd name="T1" fmla="*/ 0 h 4875213"/>
              <a:gd name="T2" fmla="*/ 5020868 w 8228013"/>
              <a:gd name="T3" fmla="*/ 0 h 4875213"/>
              <a:gd name="T4" fmla="*/ 0 w 8228013"/>
              <a:gd name="T5" fmla="*/ 0 h 4875213"/>
              <a:gd name="T6" fmla="*/ 5020868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200">
                <a:solidFill>
                  <a:schemeClr val="accent3">
                    <a:lumMod val="75000"/>
                  </a:schemeClr>
                </a:solidFill>
                <a:latin typeface="Helvetica" panose="020B0604020202020204" pitchFamily="34" charset="0"/>
                <a:cs typeface="Helvetica" panose="020B0604020202020204" pitchFamily="34" charset="0"/>
              </a:rPr>
              <a:t>Low momentum spread exchanged for low temportal spread!</a:t>
            </a:r>
            <a:endParaRPr lang="en-US" altLang="en-US" sz="2200" dirty="0">
              <a:solidFill>
                <a:schemeClr val="accent3">
                  <a:lumMod val="75000"/>
                </a:schemeClr>
              </a:solidFill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88222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Learn more at US Particle Accelerator School (USPAS)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9"/>
            <a:ext cx="8537028" cy="50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Free Recorded Classes:</a:t>
            </a:r>
          </a:p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 - Eric </a:t>
            </a:r>
            <a:r>
              <a:rPr lang="en-US" altLang="en-US" sz="2000" dirty="0" err="1"/>
              <a:t>Prebys</a:t>
            </a:r>
            <a:r>
              <a:rPr lang="en-US" altLang="en-US" sz="2000" dirty="0"/>
              <a:t>’ online course:</a:t>
            </a:r>
          </a:p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“</a:t>
            </a:r>
            <a:r>
              <a:rPr lang="en-US" altLang="en-US" sz="2000" dirty="0">
                <a:hlinkClick r:id="rId3"/>
              </a:rPr>
              <a:t>Fundamentals of Accelerator Physics</a:t>
            </a:r>
            <a:r>
              <a:rPr lang="en-US" altLang="en-US" sz="2000" dirty="0"/>
              <a:t>”</a:t>
            </a:r>
          </a:p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 - Huang &amp; I’s online course:</a:t>
            </a:r>
          </a:p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“</a:t>
            </a:r>
            <a:r>
              <a:rPr lang="en-US" altLang="en-US" sz="2000" dirty="0">
                <a:hlinkClick r:id="rId4"/>
              </a:rPr>
              <a:t>Mechanics &amp; Electromagnetism for Accelerator Physics</a:t>
            </a:r>
            <a:r>
              <a:rPr lang="en-US" altLang="en-US" sz="2000" dirty="0"/>
              <a:t>”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/>
              <a:t>Textbook: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/>
              <a:t>“</a:t>
            </a:r>
            <a:r>
              <a:rPr lang="en-US" altLang="en-US" sz="2000" dirty="0">
                <a:hlinkClick r:id="rId5"/>
              </a:rPr>
              <a:t>An Introduction to the Physics of High Energy Accelerators</a:t>
            </a:r>
            <a:r>
              <a:rPr lang="en-US" altLang="en-US" sz="2000" dirty="0"/>
              <a:t>”</a:t>
            </a: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/>
              <a:t>Syphers and Edwards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/>
              <a:t>Sign up for Live USPAS classes: </a:t>
            </a:r>
            <a:r>
              <a:rPr lang="en-US" altLang="en-US" sz="2000" dirty="0">
                <a:hlinkClick r:id="rId6"/>
              </a:rPr>
              <a:t>website</a:t>
            </a:r>
            <a:endParaRPr lang="en-US" altLang="en-US" sz="2000" dirty="0"/>
          </a:p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 - Two-week full-time sessions every June and January.</a:t>
            </a:r>
          </a:p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 - Equivalent to graduate-level college-semester course!</a:t>
            </a:r>
          </a:p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 - January 2023 session will be back to in-person (deadline Sept 15)</a:t>
            </a:r>
          </a:p>
          <a:p>
            <a:pPr marL="0" indent="0">
              <a:spcBef>
                <a:spcPct val="0"/>
              </a:spcBef>
              <a:buClrTx/>
              <a:buFontTx/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I took many USPAS classes as a graduate student, and now I regularly teach at USPAS.</a:t>
            </a:r>
          </a:p>
        </p:txBody>
      </p:sp>
    </p:spTree>
    <p:extLst>
      <p:ext uri="{BB962C8B-B14F-4D97-AF65-F5344CB8AC3E}">
        <p14:creationId xmlns:p14="http://schemas.microsoft.com/office/powerpoint/2010/main" val="130020894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Superconducting RF R&amp;D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84D0D02-DDA0-4FEF-BD45-344A50F8C3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437" y="911272"/>
            <a:ext cx="3620867" cy="273159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26176AF-9274-4574-93BC-FAC46C980E4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30726" y="934890"/>
            <a:ext cx="4783991" cy="285508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E2275B2-02C6-48DB-8BC0-91F89B4A65D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3764" y="3255405"/>
            <a:ext cx="3719540" cy="2971822"/>
          </a:xfrm>
          <a:prstGeom prst="rect">
            <a:avLst/>
          </a:prstGeom>
          <a:ln w="19050">
            <a:solidFill>
              <a:schemeClr val="accent6"/>
            </a:solidFill>
          </a:ln>
        </p:spPr>
      </p:pic>
      <p:sp>
        <p:nvSpPr>
          <p:cNvPr id="9" name="Content Placeholder 29">
            <a:extLst>
              <a:ext uri="{FF2B5EF4-FFF2-40B4-BE49-F238E27FC236}">
                <a16:creationId xmlns:a16="http://schemas.microsoft.com/office/drawing/2014/main" id="{6F28D8BE-C79A-4DC0-932B-99CF68AAF94C}"/>
              </a:ext>
            </a:extLst>
          </p:cNvPr>
          <p:cNvSpPr txBox="1">
            <a:spLocks/>
          </p:cNvSpPr>
          <p:nvPr/>
        </p:nvSpPr>
        <p:spPr bwMode="auto">
          <a:xfrm>
            <a:off x="4344785" y="4001193"/>
            <a:ext cx="4669932" cy="19427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Pictures from FNAL PIP-II SRF.</a:t>
            </a:r>
          </a:p>
          <a:p>
            <a:pPr marL="0" indent="0">
              <a:spcBef>
                <a:spcPct val="0"/>
              </a:spcBef>
              <a:buNone/>
            </a:pPr>
            <a:endParaRPr lang="en-US" altLang="en-US" sz="2000" dirty="0">
              <a:solidFill>
                <a:schemeClr val="accent6"/>
              </a:solidFill>
            </a:endParaRPr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>
                <a:solidFill>
                  <a:schemeClr val="accent6"/>
                </a:solidFill>
              </a:rPr>
              <a:t>Optimize Q-factor and </a:t>
            </a:r>
            <a:r>
              <a:rPr lang="en-US" altLang="en-US" sz="2000" dirty="0" err="1">
                <a:solidFill>
                  <a:schemeClr val="accent6"/>
                </a:solidFill>
              </a:rPr>
              <a:t>Eacc</a:t>
            </a:r>
            <a:r>
              <a:rPr lang="en-US" altLang="en-US" sz="2000" dirty="0">
                <a:solidFill>
                  <a:schemeClr val="accent6"/>
                </a:solidFill>
              </a:rPr>
              <a:t> (MV/m)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4A47B50-0DB0-4CDB-A721-727B851D74F5}"/>
              </a:ext>
            </a:extLst>
          </p:cNvPr>
          <p:cNvSpPr txBox="1"/>
          <p:nvPr/>
        </p:nvSpPr>
        <p:spPr>
          <a:xfrm>
            <a:off x="0" y="1062333"/>
            <a:ext cx="430887" cy="1300099"/>
          </a:xfrm>
          <a:prstGeom prst="rect">
            <a:avLst/>
          </a:prstGeom>
          <a:noFill/>
        </p:spPr>
        <p:txBody>
          <a:bodyPr vert="vert270" wrap="non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S. Posen, 2018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630E33E8-2A93-C359-4A18-62B7909544A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4518829" y="5291481"/>
            <a:ext cx="1323017" cy="556338"/>
          </a:xfrm>
          <a:prstGeom prst="rect">
            <a:avLst/>
          </a:prstGeom>
        </p:spPr>
      </p:pic>
      <p:sp>
        <p:nvSpPr>
          <p:cNvPr id="7" name="Content Placeholder 29 3 2">
            <a:extLst>
              <a:ext uri="{FF2B5EF4-FFF2-40B4-BE49-F238E27FC236}">
                <a16:creationId xmlns:a16="http://schemas.microsoft.com/office/drawing/2014/main" id="{D072503C-9980-9EF0-A64D-092B97942BB3}"/>
              </a:ext>
            </a:extLst>
          </p:cNvPr>
          <p:cNvSpPr txBox="1">
            <a:spLocks/>
          </p:cNvSpPr>
          <p:nvPr/>
        </p:nvSpPr>
        <p:spPr bwMode="auto">
          <a:xfrm>
            <a:off x="6076802" y="5205285"/>
            <a:ext cx="2037806" cy="36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1"/>
                </a:solidFill>
              </a:rPr>
              <a:t>Stored energy</a:t>
            </a:r>
          </a:p>
        </p:txBody>
      </p:sp>
      <p:sp>
        <p:nvSpPr>
          <p:cNvPr id="10" name="Content Placeholder 29 3 3">
            <a:extLst>
              <a:ext uri="{FF2B5EF4-FFF2-40B4-BE49-F238E27FC236}">
                <a16:creationId xmlns:a16="http://schemas.microsoft.com/office/drawing/2014/main" id="{5E22ED3D-B8DA-BF82-B5A9-4F4433EC09B4}"/>
              </a:ext>
            </a:extLst>
          </p:cNvPr>
          <p:cNvSpPr txBox="1">
            <a:spLocks/>
          </p:cNvSpPr>
          <p:nvPr/>
        </p:nvSpPr>
        <p:spPr bwMode="auto">
          <a:xfrm>
            <a:off x="6076802" y="5557551"/>
            <a:ext cx="2037806" cy="3617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</a:pPr>
            <a:r>
              <a:rPr lang="en-US" altLang="en-US" sz="1800" b="1" dirty="0">
                <a:solidFill>
                  <a:schemeClr val="tx1"/>
                </a:solidFill>
              </a:rPr>
              <a:t>RF Power loss</a:t>
            </a:r>
          </a:p>
        </p:txBody>
      </p:sp>
    </p:spTree>
    <p:extLst>
      <p:ext uri="{BB962C8B-B14F-4D97-AF65-F5344CB8AC3E}">
        <p14:creationId xmlns:p14="http://schemas.microsoft.com/office/powerpoint/2010/main" val="149004744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332186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Quadrupole </a:t>
            </a:r>
            <a:r>
              <a:rPr lang="en-US" altLang="en-US" sz="4200" dirty="0" err="1">
                <a:solidFill>
                  <a:schemeClr val="tx2"/>
                </a:solidFill>
              </a:rPr>
              <a:t>Magets</a:t>
            </a:r>
            <a:endParaRPr lang="en-US" altLang="en-US" sz="4200" dirty="0">
              <a:solidFill>
                <a:schemeClr val="tx2"/>
              </a:solidFill>
            </a:endParaRP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for Transverse Focusing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Accelerator Overview for FNAL CCI Program</a:t>
            </a:r>
            <a:endParaRPr lang="en-US" sz="12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29301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Luminosity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Picture 7" descr="\documentclass{article}&#10;\usepackage{amsmath}&#10;\pagestyle{empty}&#10;\begin{document}&#10;&#10;\begin{align} \nonumber&#10;\mathcal{L} \approx \frac{N_{1} N_{2} f n_{b}}{4\pi \sigma_{x} \sigma_{y}}&#10;\end{align}&#10;&#10;\end{document}" title="IguanaTex Bitmap Display">
            <a:extLst>
              <a:ext uri="{FF2B5EF4-FFF2-40B4-BE49-F238E27FC236}">
                <a16:creationId xmlns:a16="http://schemas.microsoft.com/office/drawing/2014/main" id="{E86122D0-7712-CB12-B15D-8DC7F2659D8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2993800" y="2371454"/>
            <a:ext cx="1574095" cy="597333"/>
          </a:xfrm>
          <a:prstGeom prst="rect">
            <a:avLst/>
          </a:prstGeom>
        </p:spPr>
      </p:pic>
      <p:sp>
        <p:nvSpPr>
          <p:cNvPr id="9" name="Content Placeholder 29">
            <a:extLst>
              <a:ext uri="{FF2B5EF4-FFF2-40B4-BE49-F238E27FC236}">
                <a16:creationId xmlns:a16="http://schemas.microsoft.com/office/drawing/2014/main" id="{E00F1A66-AA44-05E5-480F-4C90E9AF4385}"/>
              </a:ext>
            </a:extLst>
          </p:cNvPr>
          <p:cNvSpPr txBox="1">
            <a:spLocks/>
          </p:cNvSpPr>
          <p:nvPr/>
        </p:nvSpPr>
        <p:spPr bwMode="auto">
          <a:xfrm>
            <a:off x="1479723" y="2481009"/>
            <a:ext cx="1446404" cy="29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chemeClr val="tx1"/>
                </a:solidFill>
              </a:rPr>
              <a:t>Luminosity</a:t>
            </a:r>
          </a:p>
        </p:txBody>
      </p: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18D47F82-807D-1186-5F0F-534AAF401916}"/>
              </a:ext>
            </a:extLst>
          </p:cNvPr>
          <p:cNvCxnSpPr>
            <a:cxnSpLocks/>
            <a:endCxn id="9" idx="3"/>
          </p:cNvCxnSpPr>
          <p:nvPr/>
        </p:nvCxnSpPr>
        <p:spPr>
          <a:xfrm>
            <a:off x="2419541" y="2629036"/>
            <a:ext cx="506586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AutoShape 1">
            <a:extLst>
              <a:ext uri="{FF2B5EF4-FFF2-40B4-BE49-F238E27FC236}">
                <a16:creationId xmlns:a16="http://schemas.microsoft.com/office/drawing/2014/main" id="{4AAE109E-6CD4-B1A2-7C2B-34231DE46FA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1131887"/>
            <a:ext cx="8412162" cy="3478509"/>
          </a:xfrm>
          <a:custGeom>
            <a:avLst/>
            <a:gdLst>
              <a:gd name="T0" fmla="*/ 10041737 w 8228013"/>
              <a:gd name="T1" fmla="*/ 0 h 4875213"/>
              <a:gd name="T2" fmla="*/ 5020868 w 8228013"/>
              <a:gd name="T3" fmla="*/ 0 h 4875213"/>
              <a:gd name="T4" fmla="*/ 0 w 8228013"/>
              <a:gd name="T5" fmla="*/ 0 h 4875213"/>
              <a:gd name="T6" fmla="*/ 5020868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Luminosity is proportional to the number of particle interactions in colliding beams, which (to lowest order) is given by:</a:t>
            </a:r>
          </a:p>
          <a:p>
            <a:pPr>
              <a:spcBef>
                <a:spcPct val="0"/>
              </a:spcBef>
              <a:buClr>
                <a:srgbClr val="292934"/>
              </a:buClr>
            </a:pPr>
            <a:endParaRPr lang="en-US" alt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292934"/>
              </a:buClr>
            </a:pPr>
            <a:endParaRPr lang="en-US" alt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292934"/>
              </a:buClr>
            </a:pPr>
            <a:endParaRPr lang="en-US" alt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292934"/>
              </a:buClr>
            </a:pPr>
            <a:endParaRPr lang="en-US" alt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000" dirty="0">
                <a:latin typeface="Helvetica" panose="020B0604020202020204" pitchFamily="34" charset="0"/>
                <a:cs typeface="Helvetica" panose="020B0604020202020204" pitchFamily="34" charset="0"/>
              </a:rPr>
              <a:t>Luminosity benefits from achieving the highest possible particle density in the beams, transversely and </a:t>
            </a:r>
            <a:r>
              <a:rPr lang="en-US" altLang="en-US" sz="2000">
                <a:latin typeface="Helvetica" panose="020B0604020202020204" pitchFamily="34" charset="0"/>
                <a:cs typeface="Helvetica" panose="020B0604020202020204" pitchFamily="34" charset="0"/>
              </a:rPr>
              <a:t>longitudinally.</a:t>
            </a:r>
          </a:p>
          <a:p>
            <a:pPr>
              <a:spcBef>
                <a:spcPct val="0"/>
              </a:spcBef>
              <a:buClr>
                <a:srgbClr val="292934"/>
              </a:buClr>
            </a:pPr>
            <a:endParaRPr lang="en-US" altLang="en-US" sz="80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000">
                <a:latin typeface="Helvetica" panose="020B0604020202020204" pitchFamily="34" charset="0"/>
                <a:cs typeface="Helvetica" panose="020B0604020202020204" pitchFamily="34" charset="0"/>
              </a:rPr>
              <a:t>Luminosity typically degrades over time.</a:t>
            </a:r>
            <a:endParaRPr lang="en-US" altLang="en-US" sz="20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8E0B958E-32A1-7B4E-97CC-BA3EA3AF989D}"/>
              </a:ext>
            </a:extLst>
          </p:cNvPr>
          <p:cNvSpPr txBox="1">
            <a:spLocks/>
          </p:cNvSpPr>
          <p:nvPr/>
        </p:nvSpPr>
        <p:spPr bwMode="auto">
          <a:xfrm>
            <a:off x="1910671" y="1938801"/>
            <a:ext cx="1668292" cy="29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chemeClr val="tx1"/>
                </a:solidFill>
              </a:rPr>
              <a:t>Particles per bunch</a:t>
            </a:r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39A1C463-59BF-63B3-846A-343D845C632F}"/>
              </a:ext>
            </a:extLst>
          </p:cNvPr>
          <p:cNvSpPr txBox="1">
            <a:spLocks/>
          </p:cNvSpPr>
          <p:nvPr/>
        </p:nvSpPr>
        <p:spPr bwMode="auto">
          <a:xfrm>
            <a:off x="5105571" y="2332982"/>
            <a:ext cx="2109617" cy="29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chemeClr val="tx1"/>
                </a:solidFill>
              </a:rPr>
              <a:t>Rate of bunch crossing</a:t>
            </a:r>
          </a:p>
        </p:txBody>
      </p:sp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8EEDE0D8-0285-AA59-7016-8339C055CE7F}"/>
              </a:ext>
            </a:extLst>
          </p:cNvPr>
          <p:cNvSpPr txBox="1">
            <a:spLocks/>
          </p:cNvSpPr>
          <p:nvPr/>
        </p:nvSpPr>
        <p:spPr bwMode="auto">
          <a:xfrm>
            <a:off x="5105571" y="2721207"/>
            <a:ext cx="2109617" cy="29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 err="1">
                <a:solidFill>
                  <a:schemeClr val="tx1"/>
                </a:solidFill>
              </a:rPr>
              <a:t>Horz</a:t>
            </a:r>
            <a:r>
              <a:rPr lang="en-US" altLang="en-US" sz="1200" b="1" dirty="0">
                <a:solidFill>
                  <a:schemeClr val="tx1"/>
                </a:solidFill>
              </a:rPr>
              <a:t>, Vert beam sizes</a:t>
            </a:r>
          </a:p>
        </p:txBody>
      </p: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6E199059-F8FF-0958-1D3E-971AEC3939FB}"/>
              </a:ext>
            </a:extLst>
          </p:cNvPr>
          <p:cNvCxnSpPr>
            <a:cxnSpLocks/>
          </p:cNvCxnSpPr>
          <p:nvPr/>
        </p:nvCxnSpPr>
        <p:spPr>
          <a:xfrm flipH="1">
            <a:off x="4662092" y="2481999"/>
            <a:ext cx="450488" cy="4373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B9F0393A-886C-E36E-C279-126FB5C0F801}"/>
              </a:ext>
            </a:extLst>
          </p:cNvPr>
          <p:cNvCxnSpPr>
            <a:cxnSpLocks/>
          </p:cNvCxnSpPr>
          <p:nvPr/>
        </p:nvCxnSpPr>
        <p:spPr>
          <a:xfrm flipH="1">
            <a:off x="4567895" y="2869234"/>
            <a:ext cx="537676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AE022DF9-B026-85E1-9FCF-5670BCE30B91}"/>
              </a:ext>
            </a:extLst>
          </p:cNvPr>
          <p:cNvCxnSpPr>
            <a:cxnSpLocks/>
          </p:cNvCxnSpPr>
          <p:nvPr/>
        </p:nvCxnSpPr>
        <p:spPr>
          <a:xfrm>
            <a:off x="3517703" y="2089523"/>
            <a:ext cx="312131" cy="24345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7" name="Picture 26" descr="Chart, histogram&#10;&#10;Description automatically generated">
            <a:extLst>
              <a:ext uri="{FF2B5EF4-FFF2-40B4-BE49-F238E27FC236}">
                <a16:creationId xmlns:a16="http://schemas.microsoft.com/office/drawing/2014/main" id="{73A3094E-E4E5-6474-A20B-2BA6567A6D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9071" y="4087049"/>
            <a:ext cx="5302585" cy="2208142"/>
          </a:xfrm>
          <a:prstGeom prst="rect">
            <a:avLst/>
          </a:prstGeom>
        </p:spPr>
      </p:pic>
      <p:sp>
        <p:nvSpPr>
          <p:cNvPr id="28" name="TextBox 27">
            <a:extLst>
              <a:ext uri="{FF2B5EF4-FFF2-40B4-BE49-F238E27FC236}">
                <a16:creationId xmlns:a16="http://schemas.microsoft.com/office/drawing/2014/main" id="{D0C8438F-140C-9BD7-ED6E-3234A0EE837E}"/>
              </a:ext>
            </a:extLst>
          </p:cNvPr>
          <p:cNvSpPr txBox="1"/>
          <p:nvPr/>
        </p:nvSpPr>
        <p:spPr>
          <a:xfrm>
            <a:off x="8657688" y="4590099"/>
            <a:ext cx="430887" cy="86269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X. </a:t>
            </a:r>
            <a:r>
              <a:rPr lang="en-US" sz="1600" dirty="0" err="1">
                <a:solidFill>
                  <a:schemeClr val="accent6"/>
                </a:solidFill>
              </a:rPr>
              <a:t>Buffat</a:t>
            </a:r>
            <a:endParaRPr lang="en-US" sz="1600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836666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Quadrupole Magnets for Transverse Focusing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altLang="en-US" sz="1200" dirty="0">
                <a:latin typeface="Helvetica" panose="020B0604020202020204" pitchFamily="34" charset="0"/>
              </a:rPr>
              <a:t>Jeffrey Eldred |</a:t>
            </a:r>
            <a:r>
              <a:rPr lang="en-US" sz="1200" dirty="0"/>
              <a:t> </a:t>
            </a:r>
            <a:r>
              <a:rPr lang="en-US" altLang="en-US" sz="1200" dirty="0">
                <a:latin typeface="Helvetica" panose="020B0604020202020204" pitchFamily="34" charset="0"/>
              </a:rPr>
              <a:t>Present &amp; Future Particle Accelerators at Fermilab</a:t>
            </a:r>
            <a:endParaRPr lang="en-US" sz="1200" b="1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BCFEFFDF-8D6D-44C3-85AC-571A1E269ECA}"/>
              </a:ext>
            </a:extLst>
          </p:cNvPr>
          <p:cNvPicPr/>
          <p:nvPr/>
        </p:nvPicPr>
        <p:blipFill>
          <a:blip r:embed="rId3"/>
          <a:srcRect/>
          <a:stretch/>
        </p:blipFill>
        <p:spPr>
          <a:xfrm>
            <a:off x="937166" y="1278889"/>
            <a:ext cx="2780681" cy="2679670"/>
          </a:xfrm>
          <a:prstGeom prst="rect">
            <a:avLst/>
          </a:prstGeom>
          <a:ln>
            <a:noFill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5F64D6A-AD0E-4C9A-A082-E969A22A226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90455" y="4406160"/>
            <a:ext cx="7088937" cy="174699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FBAFE4CD-87DD-4DEE-940F-E964311449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09077" y="1278889"/>
            <a:ext cx="2952071" cy="2788067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0ADC0E4C-670D-410B-A3DD-82A5B1CC5821}"/>
              </a:ext>
            </a:extLst>
          </p:cNvPr>
          <p:cNvSpPr txBox="1"/>
          <p:nvPr/>
        </p:nvSpPr>
        <p:spPr>
          <a:xfrm>
            <a:off x="937166" y="878779"/>
            <a:ext cx="241591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Quadrupole Magnet: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5CDBEEB-14F9-4B4B-930D-86288A7DFB05}"/>
              </a:ext>
            </a:extLst>
          </p:cNvPr>
          <p:cNvSpPr txBox="1"/>
          <p:nvPr/>
        </p:nvSpPr>
        <p:spPr>
          <a:xfrm>
            <a:off x="4809077" y="908896"/>
            <a:ext cx="261167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Linear Restoring Force: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AE411F83-9EB0-4546-89F4-CA9F1A4FE9A0}"/>
              </a:ext>
            </a:extLst>
          </p:cNvPr>
          <p:cNvSpPr txBox="1"/>
          <p:nvPr/>
        </p:nvSpPr>
        <p:spPr>
          <a:xfrm>
            <a:off x="2625545" y="4066472"/>
            <a:ext cx="341875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Alternating Focusing Magnets: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9332A-8C17-408C-9F03-BB52F85EE072}"/>
              </a:ext>
            </a:extLst>
          </p:cNvPr>
          <p:cNvSpPr txBox="1"/>
          <p:nvPr/>
        </p:nvSpPr>
        <p:spPr>
          <a:xfrm>
            <a:off x="8433017" y="1309006"/>
            <a:ext cx="677108" cy="471965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D. Barak, B. Harrison, A. Watts, Concepts Rookie Book,</a:t>
            </a:r>
          </a:p>
          <a:p>
            <a:pPr algn="r"/>
            <a:r>
              <a:rPr lang="en-US" sz="1600" dirty="0">
                <a:solidFill>
                  <a:schemeClr val="accent6"/>
                </a:solidFill>
              </a:rPr>
              <a:t> special thanks A. Watts </a:t>
            </a:r>
          </a:p>
        </p:txBody>
      </p:sp>
    </p:spTree>
    <p:extLst>
      <p:ext uri="{BB962C8B-B14F-4D97-AF65-F5344CB8AC3E}">
        <p14:creationId xmlns:p14="http://schemas.microsoft.com/office/powerpoint/2010/main" val="359062955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1" y="2209801"/>
            <a:ext cx="7610582" cy="1332186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3600" dirty="0">
                <a:solidFill>
                  <a:schemeClr val="tx2"/>
                </a:solidFill>
              </a:rPr>
              <a:t>Transverse “Betatron” Motion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3600" dirty="0">
              <a:solidFill>
                <a:schemeClr val="tx2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24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798591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Harmonic Oscillator</a:t>
            </a:r>
          </a:p>
        </p:txBody>
      </p:sp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0FF17F83-3DCF-4953-948C-8D2C4B82687A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537028" cy="528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/>
              <a:t>Hamiltonian: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/>
              <a:t>Equations of motion: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2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/>
              <a:t>           Phase-space diagram: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3C5E11-8C18-4F6F-B6E2-3CE623E2E29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2344892" y="1042988"/>
            <a:ext cx="3554464" cy="565026"/>
          </a:xfrm>
          <a:prstGeom prst="rect">
            <a:avLst/>
          </a:prstGeom>
        </p:spPr>
      </p:pic>
      <p:pic>
        <p:nvPicPr>
          <p:cNvPr id="9" name="Picture 8" descr="\documentclass{article}&#10;\usepackage{amsmath}&#10;\pagestyle{empty}&#10;\begin{document}&#10;&#10;\begin{align} \nonumber&#10;m \ddot{x} &amp; = - k x \\ \nonumber&#10;\ddot{x} &amp; = - \omega^{2} x \\ \nonumber&#10;x(t) &amp; = A \cos(\omega t + \phi) \\ \nonumber&#10;\dot{x}(t) &amp; = -\omega A \sin(\omega t + \phi) \\ \nonumber&#10;\end{align}&#10;&#10;\end{document}" title="IguanaTex Bitmap Display">
            <a:extLst>
              <a:ext uri="{FF2B5EF4-FFF2-40B4-BE49-F238E27FC236}">
                <a16:creationId xmlns:a16="http://schemas.microsoft.com/office/drawing/2014/main" id="{42CA0A8F-DCB7-41A8-8108-22AED1AE527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757766" y="2293895"/>
            <a:ext cx="2816743" cy="1549209"/>
          </a:xfrm>
          <a:prstGeom prst="rect">
            <a:avLst/>
          </a:prstGeom>
        </p:spPr>
      </p:pic>
      <p:pic>
        <p:nvPicPr>
          <p:cNvPr id="30776" name="Picture 30775">
            <a:extLst>
              <a:ext uri="{FF2B5EF4-FFF2-40B4-BE49-F238E27FC236}">
                <a16:creationId xmlns:a16="http://schemas.microsoft.com/office/drawing/2014/main" id="{631F3433-3C59-4ADD-BE99-A25088B2B01C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/>
        </p:blipFill>
        <p:spPr>
          <a:xfrm>
            <a:off x="4339980" y="2868050"/>
            <a:ext cx="3820507" cy="32020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49402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Harmonic Oscillator</a:t>
            </a:r>
          </a:p>
        </p:txBody>
      </p:sp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0FF17F83-3DCF-4953-948C-8D2C4B82687A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537028" cy="528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/>
              <a:t>Hamiltonian: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/>
              <a:t>Equations of motion, with action: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2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b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/>
              <a:t>           Phase-space diagram: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43C5E11-8C18-4F6F-B6E2-3CE623E2E29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2344892" y="1042988"/>
            <a:ext cx="3554464" cy="565026"/>
          </a:xfrm>
          <a:prstGeom prst="rect">
            <a:avLst/>
          </a:prstGeom>
        </p:spPr>
      </p:pic>
      <p:pic>
        <p:nvPicPr>
          <p:cNvPr id="9" name="Picture 8" descr="\documentclass{article}&#10;\usepackage{amsmath}&#10;\pagestyle{empty}&#10;\begin{document}&#10;&#10;\begin{align} \nonumber&#10;\ddot{x} &amp; = - \omega^{2} x \\ \nonumber&#10;x(t) &amp; = \sqrt{2J} \cos(\omega t + \phi) \\ \nonumber&#10;\dot{x}(t) &amp; = - \sqrt{2J} \omega \sin(\omega t + \phi) \\ \nonumber&#10;x^2 + (\dot{x}/\omega)^{2} &amp; = 2J&#10;\end{align}&#10;&#10;\end{document}" title="IguanaTex Bitmap Display">
            <a:extLst>
              <a:ext uri="{FF2B5EF4-FFF2-40B4-BE49-F238E27FC236}">
                <a16:creationId xmlns:a16="http://schemas.microsoft.com/office/drawing/2014/main" id="{FF26DF0A-9B32-8D37-40C6-6D4C7CF23A3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30526" y="2242525"/>
            <a:ext cx="4129547" cy="1731963"/>
          </a:xfrm>
          <a:prstGeom prst="rect">
            <a:avLst/>
          </a:prstGeom>
        </p:spPr>
      </p:pic>
      <p:pic>
        <p:nvPicPr>
          <p:cNvPr id="30776" name="Picture 30775">
            <a:extLst>
              <a:ext uri="{FF2B5EF4-FFF2-40B4-BE49-F238E27FC236}">
                <a16:creationId xmlns:a16="http://schemas.microsoft.com/office/drawing/2014/main" id="{631F3433-3C59-4ADD-BE99-A25088B2B01C}"/>
              </a:ext>
            </a:extLst>
          </p:cNvPr>
          <p:cNvPicPr>
            <a:picLocks noChangeAspect="1"/>
          </p:cNvPicPr>
          <p:nvPr/>
        </p:nvPicPr>
        <p:blipFill>
          <a:blip r:embed="rId8"/>
          <a:srcRect/>
          <a:stretch/>
        </p:blipFill>
        <p:spPr>
          <a:xfrm>
            <a:off x="4339980" y="2868050"/>
            <a:ext cx="3820507" cy="3202098"/>
          </a:xfrm>
          <a:prstGeom prst="rect">
            <a:avLst/>
          </a:prstGeom>
        </p:spPr>
      </p:pic>
      <p:pic>
        <p:nvPicPr>
          <p:cNvPr id="19" name="Picture 18" descr="\documentclass{article}&#10;\usepackage{amsmath}&#10;\usepackage{xcolor}&#10;\pagestyle{empty}&#10;\begin{document}&#10;&#10;\begin{align} \nonumber&#10;\color{blue} \frac{J}{2\pi}&#10;\end{align}&#10;&#10;\end{document}" title="IguanaTex Bitmap Display">
            <a:extLst>
              <a:ext uri="{FF2B5EF4-FFF2-40B4-BE49-F238E27FC236}">
                <a16:creationId xmlns:a16="http://schemas.microsoft.com/office/drawing/2014/main" id="{04FCB085-4F99-46C0-B167-6B1AC04864B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6793112" y="5389153"/>
            <a:ext cx="308500" cy="57173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B6F864A3-64E8-41DA-B736-C464A5132DE7}"/>
                  </a:ext>
                </a:extLst>
              </p14:cNvPr>
              <p14:cNvContentPartPr/>
              <p14:nvPr/>
            </p14:nvContentPartPr>
            <p14:xfrm>
              <a:off x="4904879" y="3780178"/>
              <a:ext cx="1557000" cy="147420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B6F864A3-64E8-41DA-B736-C464A5132DE7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86879" y="3762178"/>
                <a:ext cx="1592640" cy="1509840"/>
              </a:xfrm>
              <a:prstGeom prst="rect">
                <a:avLst/>
              </a:prstGeom>
            </p:spPr>
          </p:pic>
        </mc:Fallback>
      </mc:AlternateContent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F6FF13AA-F290-4808-A898-A11E10682B41}"/>
              </a:ext>
            </a:extLst>
          </p:cNvPr>
          <p:cNvCxnSpPr>
            <a:cxnSpLocks/>
          </p:cNvCxnSpPr>
          <p:nvPr/>
        </p:nvCxnSpPr>
        <p:spPr>
          <a:xfrm>
            <a:off x="6415128" y="5098695"/>
            <a:ext cx="349321" cy="375712"/>
          </a:xfrm>
          <a:prstGeom prst="line">
            <a:avLst/>
          </a:prstGeom>
          <a:ln w="28575">
            <a:solidFill>
              <a:srgbClr val="0070C0"/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493647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Linear Focusing</a:t>
            </a:r>
          </a:p>
        </p:txBody>
      </p:sp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0FF17F83-3DCF-4953-948C-8D2C4B82687A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537028" cy="52842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We can solve the linear Hill’s equation: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9" name="Picture 5 1">
            <a:extLst>
              <a:ext uri="{FF2B5EF4-FFF2-40B4-BE49-F238E27FC236}">
                <a16:creationId xmlns:a16="http://schemas.microsoft.com/office/drawing/2014/main" id="{9AF3BC70-09B9-4330-AB1E-677F312AE2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8461" y="1027221"/>
            <a:ext cx="201453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0" name="Picture 6 1">
            <a:extLst>
              <a:ext uri="{FF2B5EF4-FFF2-40B4-BE49-F238E27FC236}">
                <a16:creationId xmlns:a16="http://schemas.microsoft.com/office/drawing/2014/main" id="{726461E2-9041-486F-A26E-4AFCD1D150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2814" y="4600904"/>
            <a:ext cx="6762750" cy="1512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1" name="Picture 1">
            <a:extLst>
              <a:ext uri="{FF2B5EF4-FFF2-40B4-BE49-F238E27FC236}">
                <a16:creationId xmlns:a16="http://schemas.microsoft.com/office/drawing/2014/main" id="{F0EEB053-E8AD-4CAE-959D-C67B50A030C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040" y="1584654"/>
            <a:ext cx="7604125" cy="2963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 2" descr="\documentclass{article}&#10;\usepackage{amsmath}&#10;\pagestyle{empty}&#10;\begin{document}&#10;&#10;\begin{align} \nonumber&#10;{\bf s} &#10;\end{align}&#10;&#10;\end{document}" title="IguanaTex Bitmap Display">
            <a:extLst>
              <a:ext uri="{FF2B5EF4-FFF2-40B4-BE49-F238E27FC236}">
                <a16:creationId xmlns:a16="http://schemas.microsoft.com/office/drawing/2014/main" id="{84A801BF-D19A-42EF-ADEA-3327AC800E6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661711" y="4467417"/>
            <a:ext cx="112410" cy="133487"/>
          </a:xfrm>
          <a:prstGeom prst="rect">
            <a:avLst/>
          </a:prstGeom>
        </p:spPr>
      </p:pic>
      <p:pic>
        <p:nvPicPr>
          <p:cNvPr id="3" name="Picture 2" descr="\documentclass{article}&#10;\usepackage{amsmath}&#10;\pagestyle{empty}&#10;\begin{document}&#10;&#10;\begin{align} \nonumber&#10;{\bf 0} &#10;\end{align}&#10;&#10;\end{document}" title="IguanaTex Bitmap Display">
            <a:extLst>
              <a:ext uri="{FF2B5EF4-FFF2-40B4-BE49-F238E27FC236}">
                <a16:creationId xmlns:a16="http://schemas.microsoft.com/office/drawing/2014/main" id="{9793AC58-6809-438D-AEE7-36C7660E4F2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237676" y="4423990"/>
            <a:ext cx="140513" cy="193205"/>
          </a:xfrm>
          <a:prstGeom prst="rect">
            <a:avLst/>
          </a:prstGeom>
        </p:spPr>
      </p:pic>
      <p:pic>
        <p:nvPicPr>
          <p:cNvPr id="17" name="Picture 16" descr="\documentclass{article}&#10;\usepackage{amsmath}&#10;\pagestyle{empty}&#10;\begin{document}&#10;&#10;\begin{align} \nonumber&#10;K(s) = \frac{1}{\rho^{2}} + \frac{\partial B_{z}(s)}{\partial x} \frac{1}{B\rho}&#10;\end{align}&#10;&#10;\end{document}" title="IguanaTex Bitmap Display">
            <a:extLst>
              <a:ext uri="{FF2B5EF4-FFF2-40B4-BE49-F238E27FC236}">
                <a16:creationId xmlns:a16="http://schemas.microsoft.com/office/drawing/2014/main" id="{012443A4-28F5-03AD-C6D2-95F3A1875F32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915456" y="1532267"/>
            <a:ext cx="2964288" cy="6538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6605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Transfer Matrices</a:t>
            </a:r>
          </a:p>
        </p:txBody>
      </p:sp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0FF17F83-3DCF-4953-948C-8D2C4B82687A}"/>
              </a:ext>
            </a:extLst>
          </p:cNvPr>
          <p:cNvSpPr txBox="1">
            <a:spLocks/>
          </p:cNvSpPr>
          <p:nvPr/>
        </p:nvSpPr>
        <p:spPr bwMode="auto">
          <a:xfrm>
            <a:off x="228600" y="4547366"/>
            <a:ext cx="8537028" cy="697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The final position and slope is a linear combination of the initial position and initial slope. We can use matrices: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2" name="Picture 1 1">
            <a:extLst>
              <a:ext uri="{FF2B5EF4-FFF2-40B4-BE49-F238E27FC236}">
                <a16:creationId xmlns:a16="http://schemas.microsoft.com/office/drawing/2014/main" id="{12E8FAE5-4C25-4054-87DB-4C001387A99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73188" y="2340796"/>
            <a:ext cx="5753100" cy="2054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6">
            <a:extLst>
              <a:ext uri="{FF2B5EF4-FFF2-40B4-BE49-F238E27FC236}">
                <a16:creationId xmlns:a16="http://schemas.microsoft.com/office/drawing/2014/main" id="{A66D0DBE-F34A-4C27-BF5E-D644F3525A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588" y="872359"/>
            <a:ext cx="6762750" cy="1512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9" name="Picture 8" descr="\documentclass{article}&#10;\usepackage{amsmath}&#10;\pagestyle{empty}&#10;\begin{document}&#10;&#10;\begin{align} \nonumber&#10;\left( \begin{array}{c} x(s_{1})  \\ x^{\prime}(s_{1}) \end{array} \right)  = \left( \begin{array}{c c} M_{11} &amp; M_{12} \\ M_{21} &amp; M_{22} \end{array} \right) \left( \begin{array}{c} x(s_{0})  \\ x^{\prime}(s_{0}) \end{array} \right) &#10;\end{align}&#10;&#10;\end{document}" title="IguanaTex Bitmap Display">
            <a:extLst>
              <a:ext uri="{FF2B5EF4-FFF2-40B4-BE49-F238E27FC236}">
                <a16:creationId xmlns:a16="http://schemas.microsoft.com/office/drawing/2014/main" id="{01A93B2E-5EFC-4247-A36B-061D285BECE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2866177" y="5427379"/>
            <a:ext cx="5316652" cy="697295"/>
          </a:xfrm>
          <a:prstGeom prst="rect">
            <a:avLst/>
          </a:prstGeom>
        </p:spPr>
      </p:pic>
      <p:pic>
        <p:nvPicPr>
          <p:cNvPr id="17" name="Picture 16" descr="\documentclass{article}&#10;\usepackage{amsmath}&#10;\pagestyle{empty}&#10;\begin{document}&#10;&#10;\begin{align} \nonumber&#10;{\bf s_{0} } &#10;\end{align}&#10;&#10;\end{document}" title="IguanaTex Bitmap Display">
            <a:extLst>
              <a:ext uri="{FF2B5EF4-FFF2-40B4-BE49-F238E27FC236}">
                <a16:creationId xmlns:a16="http://schemas.microsoft.com/office/drawing/2014/main" id="{9AEB6562-4434-4C7B-90BA-E787D3CDD24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2725697" y="4293796"/>
            <a:ext cx="244141" cy="177397"/>
          </a:xfrm>
          <a:prstGeom prst="rect">
            <a:avLst/>
          </a:prstGeom>
        </p:spPr>
      </p:pic>
      <p:pic>
        <p:nvPicPr>
          <p:cNvPr id="20" name="Picture 19" descr="\documentclass{article}&#10;\usepackage{amsmath}&#10;\pagestyle{empty}&#10;\begin{document}&#10;&#10;\begin{align} \nonumber&#10;{\bf s_{1} } &#10;\end{align}&#10;&#10;\end{document}" title="IguanaTex Bitmap Display">
            <a:extLst>
              <a:ext uri="{FF2B5EF4-FFF2-40B4-BE49-F238E27FC236}">
                <a16:creationId xmlns:a16="http://schemas.microsoft.com/office/drawing/2014/main" id="{002FEAF2-ED1F-4138-9A4C-5645BA0B5185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287388" y="4293795"/>
            <a:ext cx="237115" cy="175641"/>
          </a:xfrm>
          <a:prstGeom prst="rect">
            <a:avLst/>
          </a:prstGeom>
        </p:spPr>
      </p:pic>
      <p:pic>
        <p:nvPicPr>
          <p:cNvPr id="5" name="Picture 4" descr="\documentclass{article}&#10;\usepackage{amsmath}&#10;\pagestyle{empty}&#10;\begin{document}&#10;&#10;\begin{align} \nonumber&#10;x^{\prime} = \frac{p_{x}}{p_{0}} &#10;\end{align}&#10;&#10;\end{document}" title="IguanaTex Bitmap Display">
            <a:extLst>
              <a:ext uri="{FF2B5EF4-FFF2-40B4-BE49-F238E27FC236}">
                <a16:creationId xmlns:a16="http://schemas.microsoft.com/office/drawing/2014/main" id="{BC2325E9-5CAE-EE4A-D12A-0B49E969C60E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76275" y="5481829"/>
            <a:ext cx="964269" cy="5883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543192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29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Example: FODO Cell</a:t>
            </a:r>
          </a:p>
        </p:txBody>
      </p:sp>
      <p:sp>
        <p:nvSpPr>
          <p:cNvPr id="4" name="Content Placeholder 29">
            <a:extLst>
              <a:ext uri="{FF2B5EF4-FFF2-40B4-BE49-F238E27FC236}">
                <a16:creationId xmlns:a16="http://schemas.microsoft.com/office/drawing/2014/main" id="{0FF17F83-3DCF-4953-948C-8D2C4B82687A}"/>
              </a:ext>
            </a:extLst>
          </p:cNvPr>
          <p:cNvSpPr txBox="1">
            <a:spLocks/>
          </p:cNvSpPr>
          <p:nvPr/>
        </p:nvSpPr>
        <p:spPr bwMode="auto">
          <a:xfrm>
            <a:off x="228600" y="4523827"/>
            <a:ext cx="8537028" cy="18718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The transfer matrix for a sequence of elements can be obtained by multiplying the matrices for the components.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This is good for tracking particles, </a:t>
            </a:r>
            <a:r>
              <a:rPr lang="en-US" altLang="en-US" sz="2200" dirty="0">
                <a:solidFill>
                  <a:schemeClr val="tx2"/>
                </a:solidFill>
              </a:rPr>
              <a:t>but how can we make sense of what is happening to the beam as a whole?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29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22119727-B005-4D28-907E-BEAB2FD431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8800" y="1087821"/>
            <a:ext cx="4800600" cy="1460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\documentclass{article}&#10;\usepackage{amsmath}&#10;\pagestyle{empty}&#10;\begin{document}&#10;&#10;\begin{align} \nonumber&#10;M &amp;= \left( \begin{array}{c c} 1 &amp; 0 \\ -\frac{1}{2f} &amp; 1 \end{array} \right) \left( \begin{array}{c c} 1 &amp; L_{1} \\ 0 &amp; 1 \end{array} \right) \left( \begin{array}{c c} 1 &amp; 0 \\ \frac{1}{f} &amp; 1 \end{array} \right) \left( \begin{array}{c c} 1 &amp; L_{1} \\ 0 &amp; 1 \end{array} \right) \left( \begin{array}{c c} 1 &amp; 0 \\ -\frac{1}{2f} &amp; 1 \end{array} \right) \\ \nonumber&#10;M &amp;= \left( \begin{array}{c c} 1 - \frac{L_{1}^{2}}{2 f^{2}} &amp; 2L_{1} (1+ \frac{L_{1}}{2f}) \\ -\frac{L_{1}}{2f^{2}}(1- \frac{L_{1}}{2f}) &amp; 1 - \frac{L_{1}^{2}}{2 f^{2}} \end{array} \right) &#10;\end{align}&#10;&#10;\end{document}" title="IguanaTex Bitmap Display">
            <a:extLst>
              <a:ext uri="{FF2B5EF4-FFF2-40B4-BE49-F238E27FC236}">
                <a16:creationId xmlns:a16="http://schemas.microsoft.com/office/drawing/2014/main" id="{41387FF3-9B46-4F7C-A6D0-8075DE15A16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86574" y="2805824"/>
            <a:ext cx="7044425" cy="1460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18999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EAA02D25-2A1B-4838-89AC-D3474E6A942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8600" y="4651233"/>
            <a:ext cx="6240960" cy="1604012"/>
          </a:xfrm>
          <a:prstGeom prst="rect">
            <a:avLst/>
          </a:prstGeom>
          <a:ln w="38100">
            <a:solidFill>
              <a:schemeClr val="accent6"/>
            </a:solidFill>
          </a:ln>
        </p:spPr>
      </p:pic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/>
              <a:t>Simplified </a:t>
            </a:r>
            <a:r>
              <a:rPr lang="en-US" sz="2400" dirty="0"/>
              <a:t>Particle Accelerator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5B39332A-8C17-408C-9F03-BB52F85EE072}"/>
              </a:ext>
            </a:extLst>
          </p:cNvPr>
          <p:cNvSpPr txBox="1"/>
          <p:nvPr/>
        </p:nvSpPr>
        <p:spPr>
          <a:xfrm>
            <a:off x="8433017" y="1309006"/>
            <a:ext cx="677108" cy="471965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D. Barak, B. Harrison, A. Watts, Concepts Rookie Book,</a:t>
            </a:r>
          </a:p>
          <a:p>
            <a:pPr algn="r"/>
            <a:r>
              <a:rPr lang="en-US" sz="1600" dirty="0">
                <a:solidFill>
                  <a:schemeClr val="accent6"/>
                </a:solidFill>
              </a:rPr>
              <a:t> special thanks </a:t>
            </a:r>
            <a:r>
              <a:rPr lang="en-US" sz="1600" b="1" dirty="0">
                <a:solidFill>
                  <a:schemeClr val="accent6"/>
                </a:solidFill>
              </a:rPr>
              <a:t>A. Watts </a:t>
            </a:r>
          </a:p>
        </p:txBody>
      </p:sp>
      <p:pic>
        <p:nvPicPr>
          <p:cNvPr id="9" name="Picture 8" descr="Diagram&#10;&#10;Description automatically generated">
            <a:extLst>
              <a:ext uri="{FF2B5EF4-FFF2-40B4-BE49-F238E27FC236}">
                <a16:creationId xmlns:a16="http://schemas.microsoft.com/office/drawing/2014/main" id="{973541AA-DF65-4AAF-ACB6-02ED2E5EB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6498" y="1162576"/>
            <a:ext cx="4197898" cy="2930077"/>
          </a:xfrm>
          <a:prstGeom prst="rect">
            <a:avLst/>
          </a:prstGeom>
        </p:spPr>
      </p:pic>
      <p:pic>
        <p:nvPicPr>
          <p:cNvPr id="15" name="Picture 14" descr="Chart, box and whisker chart&#10;&#10;Description automatically generated">
            <a:extLst>
              <a:ext uri="{FF2B5EF4-FFF2-40B4-BE49-F238E27FC236}">
                <a16:creationId xmlns:a16="http://schemas.microsoft.com/office/drawing/2014/main" id="{57954ADD-F2D0-4003-B1EE-B95B18FDB1D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611236" y="2872460"/>
            <a:ext cx="2008764" cy="2559758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E31005C6-C820-4905-92E2-B882DF106AA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18340" y="912191"/>
            <a:ext cx="2008764" cy="183376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17956D6-5C37-4086-8EC1-E1F654619DEB}"/>
              </a:ext>
            </a:extLst>
          </p:cNvPr>
          <p:cNvSpPr/>
          <p:nvPr/>
        </p:nvSpPr>
        <p:spPr>
          <a:xfrm>
            <a:off x="5480720" y="872359"/>
            <a:ext cx="2206669" cy="4619721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D495034C-9656-481D-B23D-11C930CC6289}"/>
              </a:ext>
            </a:extLst>
          </p:cNvPr>
          <p:cNvCxnSpPr>
            <a:cxnSpLocks/>
          </p:cNvCxnSpPr>
          <p:nvPr/>
        </p:nvCxnSpPr>
        <p:spPr>
          <a:xfrm flipV="1">
            <a:off x="4311947" y="1651664"/>
            <a:ext cx="1047640" cy="354818"/>
          </a:xfrm>
          <a:prstGeom prst="line">
            <a:avLst/>
          </a:prstGeom>
          <a:ln w="28575">
            <a:solidFill>
              <a:srgbClr val="0070C0"/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6ABE7AE2-CCF8-4278-9EA7-ED11EE2BCBF9}"/>
              </a:ext>
            </a:extLst>
          </p:cNvPr>
          <p:cNvCxnSpPr>
            <a:cxnSpLocks/>
          </p:cNvCxnSpPr>
          <p:nvPr/>
        </p:nvCxnSpPr>
        <p:spPr>
          <a:xfrm>
            <a:off x="2387497" y="4066679"/>
            <a:ext cx="0" cy="500184"/>
          </a:xfrm>
          <a:prstGeom prst="line">
            <a:avLst/>
          </a:prstGeom>
          <a:ln w="28575">
            <a:solidFill>
              <a:schemeClr val="accent2"/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5062565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Horizontal and Vertical Motion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FB1835A3-4C22-4BE0-B06C-65426D68F423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9"/>
            <a:ext cx="8537028" cy="50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Horizontally focusing quadrupoles are vertically defocusing.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Horizontally defocusing </a:t>
            </a:r>
            <a:r>
              <a:rPr lang="en-US" altLang="en-US" sz="2200" dirty="0" err="1"/>
              <a:t>quadrupoes</a:t>
            </a:r>
            <a:r>
              <a:rPr lang="en-US" altLang="en-US" sz="2200" dirty="0"/>
              <a:t> are vertically focusing.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In general the combined effect can be written as a 4x4 matrix: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When there are skew quads (quads rotated 45 degrees) or magnets with longitudinal magnetic fields (like solenoids),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Those off-diagonal blocks might be nonzero.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56B5CCD-207B-431D-8EB3-E5CE51B6C6B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418264" y="1992423"/>
            <a:ext cx="4967406" cy="624927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DFA8DF4B-9CF4-4D30-AF6F-3D8BEBBA765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358015" y="3261240"/>
            <a:ext cx="4403450" cy="1291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62758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C3E2AC-2E21-1D14-3824-428447DE3B2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21A5A83C-821C-A4DF-5F63-19CEC5F9054C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047632EA-D405-FF9D-54ED-987B5E6B7911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/>
              <a:t>Solenoid Field</a:t>
            </a:r>
            <a:endParaRPr lang="en-US" sz="2400" dirty="0"/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587B8FD7-8193-BE6F-8C87-EB235D4BE23F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D997147A-0AC9-FA6A-B722-EED82E85C913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666F5DA2-D0AC-C44E-9F3D-771D34C4761F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1" name="Content Placeholder 29 1">
            <a:extLst>
              <a:ext uri="{FF2B5EF4-FFF2-40B4-BE49-F238E27FC236}">
                <a16:creationId xmlns:a16="http://schemas.microsoft.com/office/drawing/2014/main" id="{16849642-325D-1A93-E565-ABCF1061A22B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9"/>
            <a:ext cx="8537028" cy="1040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/>
              <a:t>In the body of a solenoid we have:</a:t>
            </a:r>
            <a:endParaRPr lang="en-US" altLang="en-US" sz="2200" dirty="0"/>
          </a:p>
        </p:txBody>
      </p:sp>
      <p:pic>
        <p:nvPicPr>
          <p:cNvPr id="5" name="Picture 4" descr="\documentclass{article}&#10;\usepackage{amsmath}&#10;\pagestyle{empty}&#10;\begin{document}&#10;&#10;\begin{align} \nonumber&#10;\left( \begin{array}{c} x_{1} \\ x_{1}^{\prime} \\ \hline y_{1} \\ y_{1}^{\prime} \end{array} \right) = &#10;\left( \begin{tabular}{c c | c c} 1 &amp; $\frac{\sin(kL)}{k}$ &amp; 0 &amp; $\frac{1-\cos(kL)}{k}$ \\&#10;0 &amp; $\cos(kL)$ &amp; 0 &amp; $\sin(kL)$ \\ \hline&#10;0 &amp; $-\frac{1-\cos(kL)}{k}$ &amp; 1 &amp; $\frac{\sin(kL)}{k}$ \\ &#10;0 &amp; -$\sin(kL)$ &amp; 0 &amp; $\cos(kL)$&#10;\end{tabular} \right) \left( \begin{array}{c} x_{0} \\ x_{0}^{\prime} \\ \hline y_{0} \\ y_{0}^{\prime} \end{array} \right)&#10;\end{align}&#10;&#10;\end{document}" title="IguanaTex Bitmap Display">
            <a:extLst>
              <a:ext uri="{FF2B5EF4-FFF2-40B4-BE49-F238E27FC236}">
                <a16:creationId xmlns:a16="http://schemas.microsoft.com/office/drawing/2014/main" id="{054FB301-C706-B577-31A0-BEA14E6A8A0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024437" y="1697407"/>
            <a:ext cx="6253845" cy="1316920"/>
          </a:xfrm>
          <a:prstGeom prst="rect">
            <a:avLst/>
          </a:prstGeom>
        </p:spPr>
      </p:pic>
      <p:pic>
        <p:nvPicPr>
          <p:cNvPr id="9" name="Picture 8" descr="Diagram&#10;&#10;AI-generated content may be incorrect.">
            <a:extLst>
              <a:ext uri="{FF2B5EF4-FFF2-40B4-BE49-F238E27FC236}">
                <a16:creationId xmlns:a16="http://schemas.microsoft.com/office/drawing/2014/main" id="{7C443514-4B4B-9C2E-5FB8-86BDF817060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6258" y="3380993"/>
            <a:ext cx="3231658" cy="2170620"/>
          </a:xfrm>
          <a:prstGeom prst="rect">
            <a:avLst/>
          </a:prstGeom>
        </p:spPr>
      </p:pic>
      <p:pic>
        <p:nvPicPr>
          <p:cNvPr id="21" name="Picture 20" descr="\documentclass{article}&#10;\usepackage{amsmath}&#10;\pagestyle{empty}&#10;\begin{document}&#10;&#10;\begin{align} \nonumber&#10;\rho = \frac{B\rho}{B_{\vert\vert}} x^{\prime} = 3.3357 \frac{p_{\perp} &#10;\text{ [GeV]}}{B_{\vert\vert} \text{ [GeV]}}&#10;\end{align}&#10;&#10;\end{document}" title="IguanaTex Bitmap Display">
            <a:extLst>
              <a:ext uri="{FF2B5EF4-FFF2-40B4-BE49-F238E27FC236}">
                <a16:creationId xmlns:a16="http://schemas.microsoft.com/office/drawing/2014/main" id="{9532E72A-CF45-65C2-F5CC-D6B64144BB8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388513" y="5094720"/>
            <a:ext cx="3199323" cy="629499"/>
          </a:xfrm>
          <a:prstGeom prst="rect">
            <a:avLst/>
          </a:prstGeom>
        </p:spPr>
      </p:pic>
      <p:sp>
        <p:nvSpPr>
          <p:cNvPr id="12" name="Content Placeholder 29 2 1">
            <a:extLst>
              <a:ext uri="{FF2B5EF4-FFF2-40B4-BE49-F238E27FC236}">
                <a16:creationId xmlns:a16="http://schemas.microsoft.com/office/drawing/2014/main" id="{9C4D1933-492A-0A0D-6B9F-C24847909215}"/>
              </a:ext>
            </a:extLst>
          </p:cNvPr>
          <p:cNvSpPr txBox="1">
            <a:spLocks/>
          </p:cNvSpPr>
          <p:nvPr/>
        </p:nvSpPr>
        <p:spPr bwMode="auto">
          <a:xfrm>
            <a:off x="5316426" y="4602114"/>
            <a:ext cx="2315615" cy="50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b="1"/>
              <a:t>Larmor radius</a:t>
            </a:r>
            <a:endParaRPr lang="en-US" altLang="en-US" sz="2200" b="1" dirty="0"/>
          </a:p>
        </p:txBody>
      </p:sp>
      <p:pic>
        <p:nvPicPr>
          <p:cNvPr id="15" name="Picture 14" descr="\documentclass{article}&#10;\usepackage{amsmath}&#10;\pagestyle{empty}&#10;\begin{document}&#10;&#10;\begin{align} \nonumber&#10;B\rho = \frac{p}{Ze}&#10;\end{align}&#10;&#10;\end{document}" title="IguanaTex Bitmap Display">
            <a:extLst>
              <a:ext uri="{FF2B5EF4-FFF2-40B4-BE49-F238E27FC236}">
                <a16:creationId xmlns:a16="http://schemas.microsoft.com/office/drawing/2014/main" id="{0C5D59A6-9387-E459-39A2-8C65869AEE9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379409" y="3739718"/>
            <a:ext cx="1002667" cy="458666"/>
          </a:xfrm>
          <a:prstGeom prst="rect">
            <a:avLst/>
          </a:prstGeom>
        </p:spPr>
      </p:pic>
      <p:sp>
        <p:nvSpPr>
          <p:cNvPr id="16" name="Content Placeholder 29 2 2">
            <a:extLst>
              <a:ext uri="{FF2B5EF4-FFF2-40B4-BE49-F238E27FC236}">
                <a16:creationId xmlns:a16="http://schemas.microsoft.com/office/drawing/2014/main" id="{EFE3EFC0-EE84-5186-EFB7-76CFBAD0B594}"/>
              </a:ext>
            </a:extLst>
          </p:cNvPr>
          <p:cNvSpPr txBox="1">
            <a:spLocks/>
          </p:cNvSpPr>
          <p:nvPr/>
        </p:nvSpPr>
        <p:spPr bwMode="auto">
          <a:xfrm>
            <a:off x="5316426" y="3256124"/>
            <a:ext cx="2315615" cy="5078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b="1"/>
              <a:t>Recall…</a:t>
            </a:r>
            <a:endParaRPr lang="en-US" altLang="en-US" sz="2200" b="1" dirty="0"/>
          </a:p>
        </p:txBody>
      </p:sp>
      <p:pic>
        <p:nvPicPr>
          <p:cNvPr id="24" name="Picture 23" descr="\documentclass{article}&#10;\usepackage{amsmath}&#10;\pagestyle{empty}&#10;\begin{document}&#10;&#10;\begin{align} \nonumber&#10;k = \frac{B_{\vert\vert}}{B\rho}&#10;\end{align}&#10;&#10;\end{document}" title="IguanaTex Bitmap Display">
            <a:extLst>
              <a:ext uri="{FF2B5EF4-FFF2-40B4-BE49-F238E27FC236}">
                <a16:creationId xmlns:a16="http://schemas.microsoft.com/office/drawing/2014/main" id="{1FAF4DEC-A63F-EF40-4EAC-F1269625BA71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773924" y="983236"/>
            <a:ext cx="835269" cy="595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6617529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Solving Hill’s Equation (via </a:t>
            </a:r>
            <a:r>
              <a:rPr lang="en-US" sz="2400" dirty="0" err="1"/>
              <a:t>Floquet</a:t>
            </a:r>
            <a:r>
              <a:rPr lang="en-US" sz="2400" dirty="0"/>
              <a:t> method)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E7ED30E2-0794-4CB6-BADC-CC88A8B570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19385" y="1050214"/>
            <a:ext cx="2014538" cy="428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3" descr="\documentclass{article}&#10;\usepackage{amsmath}&#10;\pagestyle{empty}&#10;\begin{document}&#10;&#10;\begin{align} \nonumber&#10;x(s) = \sqrt{2J_{x} \beta_{x}(s)} \cos[\phi_{x}(s)]&#10;\end{align}&#10;&#10;\end{document}" title="IguanaTex Bitmap Display">
            <a:extLst>
              <a:ext uri="{FF2B5EF4-FFF2-40B4-BE49-F238E27FC236}">
                <a16:creationId xmlns:a16="http://schemas.microsoft.com/office/drawing/2014/main" id="{1898A78F-3DCA-45BD-B28C-E1B7E93BD66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1851852" y="1887658"/>
            <a:ext cx="3110096" cy="303238"/>
          </a:xfrm>
          <a:prstGeom prst="rect">
            <a:avLst/>
          </a:prstGeom>
        </p:spPr>
      </p:pic>
      <p:pic>
        <p:nvPicPr>
          <p:cNvPr id="27" name="Picture 26" descr="\documentclass{article}&#10;\usepackage{amsmath}&#10;\pagestyle{empty}&#10;\begin{document}&#10;&#10;\begin{align} \nonumber&#10;x^{\prime}(s) = \sqrt{ \frac{2J_{x}}{\beta_{x}(s)} } \bigg[ \sin[\phi_{x}(s)] + \alpha_{x}(s) \cos[\phi_{x}(s)] \bigg]&#10;\end{align}&#10;&#10;\end{document}" title="IguanaTex Bitmap Display">
            <a:extLst>
              <a:ext uri="{FF2B5EF4-FFF2-40B4-BE49-F238E27FC236}">
                <a16:creationId xmlns:a16="http://schemas.microsoft.com/office/drawing/2014/main" id="{32E2ECFC-54E6-458F-9972-A6AFB7D0CFF6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792969" y="2482029"/>
            <a:ext cx="5081908" cy="758857"/>
          </a:xfrm>
          <a:prstGeom prst="rect">
            <a:avLst/>
          </a:prstGeom>
        </p:spPr>
      </p:pic>
      <p:pic>
        <p:nvPicPr>
          <p:cNvPr id="41" name="Picture 40" descr="\documentclass{article}&#10;\usepackage{amsmath}&#10;\pagestyle{empty}&#10;\begin{document}&#10;&#10;\begin{align} \nonumber&#10;\alpha_{x}(s) = - \frac{1}{2} \beta^{\prime}_{x}(s)&#10;\end{align}&#10;&#10;\end{document}" title="IguanaTex Bitmap Display">
            <a:extLst>
              <a:ext uri="{FF2B5EF4-FFF2-40B4-BE49-F238E27FC236}">
                <a16:creationId xmlns:a16="http://schemas.microsoft.com/office/drawing/2014/main" id="{B38B97D1-7F25-4A3C-B88F-5D095ED3D14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92969" y="3950438"/>
            <a:ext cx="1878857" cy="513524"/>
          </a:xfrm>
          <a:prstGeom prst="rect">
            <a:avLst/>
          </a:prstGeom>
        </p:spPr>
      </p:pic>
      <p:sp>
        <p:nvSpPr>
          <p:cNvPr id="34" name="Content Placeholder 29 1 1 1">
            <a:extLst>
              <a:ext uri="{FF2B5EF4-FFF2-40B4-BE49-F238E27FC236}">
                <a16:creationId xmlns:a16="http://schemas.microsoft.com/office/drawing/2014/main" id="{63DD9E01-166A-4593-8212-438E83D4A3B2}"/>
              </a:ext>
            </a:extLst>
          </p:cNvPr>
          <p:cNvSpPr txBox="1">
            <a:spLocks/>
          </p:cNvSpPr>
          <p:nvPr/>
        </p:nvSpPr>
        <p:spPr bwMode="auto">
          <a:xfrm>
            <a:off x="228600" y="1838912"/>
            <a:ext cx="1615611" cy="54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If we write:</a:t>
            </a:r>
          </a:p>
        </p:txBody>
      </p:sp>
      <p:pic>
        <p:nvPicPr>
          <p:cNvPr id="8" name="Picture 7" descr="\documentclass{article}&#10;\usepackage{amsmath}&#10;\pagestyle{empty}&#10;\begin{document}&#10;&#10;\begin{align} \nonumber&#10;\phi_{x}(s) = \int_{0}^{s} \frac{1}{\beta_{x}(z)} dz&#10;\end{align}&#10;&#10;\end{document}" title="IguanaTex Bitmap Display">
            <a:extLst>
              <a:ext uri="{FF2B5EF4-FFF2-40B4-BE49-F238E27FC236}">
                <a16:creationId xmlns:a16="http://schemas.microsoft.com/office/drawing/2014/main" id="{AD821EE3-47B5-0F59-3AE9-BD366B6E013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1792969" y="4614551"/>
            <a:ext cx="2227809" cy="597334"/>
          </a:xfrm>
          <a:prstGeom prst="rect">
            <a:avLst/>
          </a:prstGeom>
        </p:spPr>
      </p:pic>
      <p:pic>
        <p:nvPicPr>
          <p:cNvPr id="13" name="Picture 12" descr="\documentclass{article}&#10;\usepackage{amsmath}&#10;\pagestyle{empty}&#10;\begin{document}&#10;&#10;\begin{align} \nonumber&#10;\alpha_{x}^{\prime}(s) = K(s) \beta_{x}(s) - \frac{1}{\beta_{x}(s)}[1+\alpha_{x}^{2} (s)]&#10;\end{align}&#10;&#10;\end{document}" title="IguanaTex Bitmap Display">
            <a:extLst>
              <a:ext uri="{FF2B5EF4-FFF2-40B4-BE49-F238E27FC236}">
                <a16:creationId xmlns:a16="http://schemas.microsoft.com/office/drawing/2014/main" id="{4FD9CCE7-40A2-461F-64F0-E9EB3B53614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1792971" y="5430804"/>
            <a:ext cx="4175237" cy="577524"/>
          </a:xfrm>
          <a:prstGeom prst="rect">
            <a:avLst/>
          </a:prstGeom>
        </p:spPr>
      </p:pic>
      <p:sp>
        <p:nvSpPr>
          <p:cNvPr id="42" name="Content Placeholder 29 1 2">
            <a:extLst>
              <a:ext uri="{FF2B5EF4-FFF2-40B4-BE49-F238E27FC236}">
                <a16:creationId xmlns:a16="http://schemas.microsoft.com/office/drawing/2014/main" id="{9EAD0569-976D-4224-AE7A-B0911000C986}"/>
              </a:ext>
            </a:extLst>
          </p:cNvPr>
          <p:cNvSpPr txBox="1">
            <a:spLocks/>
          </p:cNvSpPr>
          <p:nvPr/>
        </p:nvSpPr>
        <p:spPr bwMode="auto">
          <a:xfrm>
            <a:off x="228599" y="1036807"/>
            <a:ext cx="2171032" cy="54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Hill’s Equation:</a:t>
            </a:r>
          </a:p>
        </p:txBody>
      </p:sp>
      <p:sp>
        <p:nvSpPr>
          <p:cNvPr id="49" name="Content Placeholder 29 1 1 2">
            <a:extLst>
              <a:ext uri="{FF2B5EF4-FFF2-40B4-BE49-F238E27FC236}">
                <a16:creationId xmlns:a16="http://schemas.microsoft.com/office/drawing/2014/main" id="{2C5354CD-AC6F-4C5F-A661-2354B98FF148}"/>
              </a:ext>
            </a:extLst>
          </p:cNvPr>
          <p:cNvSpPr txBox="1">
            <a:spLocks/>
          </p:cNvSpPr>
          <p:nvPr/>
        </p:nvSpPr>
        <p:spPr bwMode="auto">
          <a:xfrm>
            <a:off x="228599" y="3392681"/>
            <a:ext cx="5721850" cy="54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This is a solution if we also require that:</a:t>
            </a:r>
          </a:p>
        </p:txBody>
      </p:sp>
    </p:spTree>
    <p:extLst>
      <p:ext uri="{BB962C8B-B14F-4D97-AF65-F5344CB8AC3E}">
        <p14:creationId xmlns:p14="http://schemas.microsoft.com/office/powerpoint/2010/main" val="205660944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Amplitude &amp; Beta function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0" name="Picture 3">
            <a:extLst>
              <a:ext uri="{FF2B5EF4-FFF2-40B4-BE49-F238E27FC236}">
                <a16:creationId xmlns:a16="http://schemas.microsoft.com/office/drawing/2014/main" id="{3FDD5FC9-3FAB-45E8-8316-C5FBA754E0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8188" y="2753344"/>
            <a:ext cx="8229600" cy="265740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AutoShape 3">
            <a:extLst>
              <a:ext uri="{FF2B5EF4-FFF2-40B4-BE49-F238E27FC236}">
                <a16:creationId xmlns:a16="http://schemas.microsoft.com/office/drawing/2014/main" id="{A970BF64-55B6-4EF4-893C-DDB2DCD86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53" y="5878166"/>
            <a:ext cx="4206875" cy="403225"/>
          </a:xfrm>
          <a:custGeom>
            <a:avLst/>
            <a:gdLst>
              <a:gd name="T0" fmla="*/ 1358 w 8228013"/>
              <a:gd name="T1" fmla="*/ 0 h 4875213"/>
              <a:gd name="T2" fmla="*/ 679 w 8228013"/>
              <a:gd name="T3" fmla="*/ 0 h 4875213"/>
              <a:gd name="T4" fmla="*/ 0 w 8228013"/>
              <a:gd name="T5" fmla="*/ 0 h 4875213"/>
              <a:gd name="T6" fmla="*/ 679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B3B3B3"/>
                </a:solidFill>
              </a:rPr>
              <a:t>Bartolini</a:t>
            </a:r>
          </a:p>
        </p:txBody>
      </p:sp>
      <p:pic>
        <p:nvPicPr>
          <p:cNvPr id="5" name="Picture 4" descr="\documentclass{article}&#10;\usepackage{amsmath}&#10;\pagestyle{empty}&#10;\begin{document}&#10;&#10;\begin{align} \nonumber&#10;x(s) = \sqrt{2J_{x} \beta_{x}(s)} \cos[\phi_{0} + \Delta\Phi_{x}(s)]&#10;\end{align}&#10;&#10;\end{document}" title="IguanaTex Bitmap Display">
            <a:extLst>
              <a:ext uri="{FF2B5EF4-FFF2-40B4-BE49-F238E27FC236}">
                <a16:creationId xmlns:a16="http://schemas.microsoft.com/office/drawing/2014/main" id="{6650316A-BADF-469E-AA14-CD00FA86F5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25925" y="1064026"/>
            <a:ext cx="5086172" cy="392763"/>
          </a:xfrm>
          <a:prstGeom prst="rect">
            <a:avLst/>
          </a:prstGeom>
        </p:spPr>
      </p:pic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B8D99A0C-B665-4539-AF94-EB56D9E9B0F1}"/>
              </a:ext>
            </a:extLst>
          </p:cNvPr>
          <p:cNvSpPr txBox="1">
            <a:spLocks/>
          </p:cNvSpPr>
          <p:nvPr/>
        </p:nvSpPr>
        <p:spPr bwMode="auto">
          <a:xfrm>
            <a:off x="676274" y="1759301"/>
            <a:ext cx="8370121" cy="9940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 err="1">
                <a:solidFill>
                  <a:schemeClr val="accent3">
                    <a:lumMod val="75000"/>
                  </a:schemeClr>
                </a:solidFill>
              </a:rPr>
              <a:t>J</a:t>
            </a:r>
            <a:r>
              <a:rPr lang="en-US" altLang="en-US" sz="2200" b="1" baseline="-25000" dirty="0" err="1">
                <a:solidFill>
                  <a:schemeClr val="accent3">
                    <a:lumMod val="75000"/>
                  </a:schemeClr>
                </a:solidFill>
              </a:rPr>
              <a:t>x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l-GR" altLang="en-US" sz="2200" b="1" dirty="0">
                <a:solidFill>
                  <a:schemeClr val="accent3">
                    <a:lumMod val="75000"/>
                  </a:schemeClr>
                </a:solidFill>
              </a:rPr>
              <a:t>φ</a:t>
            </a:r>
            <a:r>
              <a:rPr lang="en-US" altLang="en-US" sz="2200" b="1" baseline="-25000" dirty="0">
                <a:solidFill>
                  <a:schemeClr val="accent3">
                    <a:lumMod val="75000"/>
                  </a:schemeClr>
                </a:solidFill>
              </a:rPr>
              <a:t>0</a:t>
            </a:r>
            <a:r>
              <a:rPr lang="en-US" altLang="en-US" sz="2200" b="1" dirty="0">
                <a:solidFill>
                  <a:schemeClr val="accent3">
                    <a:lumMod val="75000"/>
                  </a:schemeClr>
                </a:solidFill>
              </a:rPr>
              <a:t> </a:t>
            </a:r>
            <a:r>
              <a:rPr lang="en-US" altLang="en-US" sz="2200" dirty="0">
                <a:solidFill>
                  <a:schemeClr val="accent3">
                    <a:lumMod val="75000"/>
                  </a:schemeClr>
                </a:solidFill>
              </a:rPr>
              <a:t>specific to one particle, independent of accelerator location.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800" dirty="0">
              <a:solidFill>
                <a:schemeClr val="accent3">
                  <a:lumMod val="75000"/>
                </a:schemeClr>
              </a:solidFill>
            </a:endParaRPr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b="1" dirty="0">
                <a:solidFill>
                  <a:schemeClr val="tx1"/>
                </a:solidFill>
              </a:rPr>
              <a:t>β</a:t>
            </a:r>
            <a:r>
              <a:rPr lang="en-US" altLang="en-US" sz="2200" b="1" baseline="-25000" dirty="0">
                <a:solidFill>
                  <a:schemeClr val="tx1"/>
                </a:solidFill>
              </a:rPr>
              <a:t>x</a:t>
            </a:r>
            <a:r>
              <a:rPr lang="en-US" altLang="en-US" sz="2200" b="1" dirty="0">
                <a:solidFill>
                  <a:schemeClr val="tx1"/>
                </a:solidFill>
              </a:rPr>
              <a:t> </a:t>
            </a:r>
            <a:r>
              <a:rPr lang="el-GR" altLang="en-US" sz="2200" b="1" dirty="0">
                <a:solidFill>
                  <a:schemeClr val="tx1"/>
                </a:solidFill>
              </a:rPr>
              <a:t>ΔΦ</a:t>
            </a:r>
            <a:r>
              <a:rPr lang="en-US" altLang="en-US" sz="2200" b="1" baseline="-25000" dirty="0">
                <a:solidFill>
                  <a:schemeClr val="tx1"/>
                </a:solidFill>
              </a:rPr>
              <a:t>x</a:t>
            </a:r>
            <a:r>
              <a:rPr lang="en-US" altLang="en-US" sz="2200" b="1" dirty="0">
                <a:solidFill>
                  <a:schemeClr val="tx1"/>
                </a:solidFill>
              </a:rPr>
              <a:t> </a:t>
            </a:r>
            <a:r>
              <a:rPr lang="en-US" altLang="en-US" sz="2200" dirty="0">
                <a:solidFill>
                  <a:schemeClr val="tx1"/>
                </a:solidFill>
              </a:rPr>
              <a:t>same all particles, depends on accelerator location.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9AE3E-C8E1-4ECD-AA73-FA6E1F165244}"/>
              </a:ext>
            </a:extLst>
          </p:cNvPr>
          <p:cNvCxnSpPr>
            <a:cxnSpLocks/>
          </p:cNvCxnSpPr>
          <p:nvPr/>
        </p:nvCxnSpPr>
        <p:spPr>
          <a:xfrm>
            <a:off x="3205140" y="1513297"/>
            <a:ext cx="34971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61701A-E4AF-4E5B-9A8B-D29BC379C314}"/>
              </a:ext>
            </a:extLst>
          </p:cNvPr>
          <p:cNvCxnSpPr>
            <a:cxnSpLocks/>
          </p:cNvCxnSpPr>
          <p:nvPr/>
        </p:nvCxnSpPr>
        <p:spPr>
          <a:xfrm>
            <a:off x="4914075" y="1513297"/>
            <a:ext cx="34971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FA010A-D22F-4B26-935D-7AA2098BE4DB}"/>
              </a:ext>
            </a:extLst>
          </p:cNvPr>
          <p:cNvCxnSpPr>
            <a:cxnSpLocks/>
          </p:cNvCxnSpPr>
          <p:nvPr/>
        </p:nvCxnSpPr>
        <p:spPr>
          <a:xfrm>
            <a:off x="3609456" y="1513297"/>
            <a:ext cx="721101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EEA9670-9848-4847-835D-E1E6554325BC}"/>
              </a:ext>
            </a:extLst>
          </p:cNvPr>
          <p:cNvCxnSpPr>
            <a:cxnSpLocks/>
          </p:cNvCxnSpPr>
          <p:nvPr/>
        </p:nvCxnSpPr>
        <p:spPr>
          <a:xfrm>
            <a:off x="5672850" y="1513297"/>
            <a:ext cx="1056723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3C9123-48C3-492A-90BE-7BDE28A2D0AA}"/>
              </a:ext>
            </a:extLst>
          </p:cNvPr>
          <p:cNvCxnSpPr>
            <a:cxnSpLocks/>
          </p:cNvCxnSpPr>
          <p:nvPr/>
        </p:nvCxnSpPr>
        <p:spPr>
          <a:xfrm>
            <a:off x="1725925" y="1519718"/>
            <a:ext cx="570349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1BFB533-94E8-48B3-85C1-BEC827D5AACB}"/>
              </a:ext>
            </a:extLst>
          </p:cNvPr>
          <p:cNvCxnSpPr>
            <a:cxnSpLocks/>
          </p:cNvCxnSpPr>
          <p:nvPr/>
        </p:nvCxnSpPr>
        <p:spPr>
          <a:xfrm>
            <a:off x="1725925" y="1604052"/>
            <a:ext cx="570349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710486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Amplitude &amp; Beta function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5" name="Picture 4" descr="\documentclass{article}&#10;\usepackage{amsmath}&#10;\pagestyle{empty}&#10;\begin{document}&#10;&#10;\begin{align} \nonumber&#10;x(s) = \sqrt{2J_{x} \beta_{x}(s)} \cos[\phi_{0} + \Delta\Phi_{x}(s)]&#10;\end{align}&#10;&#10;\end{document}" title="IguanaTex Bitmap Display">
            <a:extLst>
              <a:ext uri="{FF2B5EF4-FFF2-40B4-BE49-F238E27FC236}">
                <a16:creationId xmlns:a16="http://schemas.microsoft.com/office/drawing/2014/main" id="{6650316A-BADF-469E-AA14-CD00FA86F59C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1725925" y="1064026"/>
            <a:ext cx="5086172" cy="392763"/>
          </a:xfrm>
          <a:prstGeom prst="rect">
            <a:avLst/>
          </a:prstGeom>
        </p:spPr>
      </p:pic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5C9AE3E-C8E1-4ECD-AA73-FA6E1F165244}"/>
              </a:ext>
            </a:extLst>
          </p:cNvPr>
          <p:cNvCxnSpPr>
            <a:cxnSpLocks/>
          </p:cNvCxnSpPr>
          <p:nvPr/>
        </p:nvCxnSpPr>
        <p:spPr>
          <a:xfrm>
            <a:off x="3205140" y="1513297"/>
            <a:ext cx="34971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C861701A-E4AF-4E5B-9A8B-D29BC379C314}"/>
              </a:ext>
            </a:extLst>
          </p:cNvPr>
          <p:cNvCxnSpPr>
            <a:cxnSpLocks/>
          </p:cNvCxnSpPr>
          <p:nvPr/>
        </p:nvCxnSpPr>
        <p:spPr>
          <a:xfrm>
            <a:off x="4914075" y="1513297"/>
            <a:ext cx="349718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18FA010A-D22F-4B26-935D-7AA2098BE4DB}"/>
              </a:ext>
            </a:extLst>
          </p:cNvPr>
          <p:cNvCxnSpPr>
            <a:cxnSpLocks/>
          </p:cNvCxnSpPr>
          <p:nvPr/>
        </p:nvCxnSpPr>
        <p:spPr>
          <a:xfrm>
            <a:off x="3609456" y="1513297"/>
            <a:ext cx="721101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>
            <a:extLst>
              <a:ext uri="{FF2B5EF4-FFF2-40B4-BE49-F238E27FC236}">
                <a16:creationId xmlns:a16="http://schemas.microsoft.com/office/drawing/2014/main" id="{AEEA9670-9848-4847-835D-E1E6554325BC}"/>
              </a:ext>
            </a:extLst>
          </p:cNvPr>
          <p:cNvCxnSpPr>
            <a:cxnSpLocks/>
          </p:cNvCxnSpPr>
          <p:nvPr/>
        </p:nvCxnSpPr>
        <p:spPr>
          <a:xfrm>
            <a:off x="5672850" y="1513297"/>
            <a:ext cx="1056723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>
            <a:extLst>
              <a:ext uri="{FF2B5EF4-FFF2-40B4-BE49-F238E27FC236}">
                <a16:creationId xmlns:a16="http://schemas.microsoft.com/office/drawing/2014/main" id="{3D3C9123-48C3-492A-90BE-7BDE28A2D0AA}"/>
              </a:ext>
            </a:extLst>
          </p:cNvPr>
          <p:cNvCxnSpPr>
            <a:cxnSpLocks/>
          </p:cNvCxnSpPr>
          <p:nvPr/>
        </p:nvCxnSpPr>
        <p:spPr>
          <a:xfrm>
            <a:off x="1725925" y="1519718"/>
            <a:ext cx="570349" cy="0"/>
          </a:xfrm>
          <a:prstGeom prst="line">
            <a:avLst/>
          </a:prstGeom>
          <a:ln w="38100">
            <a:solidFill>
              <a:schemeClr val="accent3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3" name="Straight Connector 32">
            <a:extLst>
              <a:ext uri="{FF2B5EF4-FFF2-40B4-BE49-F238E27FC236}">
                <a16:creationId xmlns:a16="http://schemas.microsoft.com/office/drawing/2014/main" id="{01BFB533-94E8-48B3-85C1-BEC827D5AACB}"/>
              </a:ext>
            </a:extLst>
          </p:cNvPr>
          <p:cNvCxnSpPr>
            <a:cxnSpLocks/>
          </p:cNvCxnSpPr>
          <p:nvPr/>
        </p:nvCxnSpPr>
        <p:spPr>
          <a:xfrm>
            <a:off x="1725925" y="1604052"/>
            <a:ext cx="570349" cy="0"/>
          </a:xfrm>
          <a:prstGeom prst="line">
            <a:avLst/>
          </a:prstGeom>
          <a:ln w="38100">
            <a:solidFill>
              <a:schemeClr val="tx1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7" name="Picture 2 1">
            <a:extLst>
              <a:ext uri="{FF2B5EF4-FFF2-40B4-BE49-F238E27FC236}">
                <a16:creationId xmlns:a16="http://schemas.microsoft.com/office/drawing/2014/main" id="{479C2F00-4DDB-22A1-953F-5741A2AF351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375" y="2625067"/>
            <a:ext cx="7143108" cy="36576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AutoShape 3">
            <a:extLst>
              <a:ext uri="{FF2B5EF4-FFF2-40B4-BE49-F238E27FC236}">
                <a16:creationId xmlns:a16="http://schemas.microsoft.com/office/drawing/2014/main" id="{A970BF64-55B6-4EF4-893C-DDB2DCD8669E}"/>
              </a:ext>
            </a:extLst>
          </p:cNvPr>
          <p:cNvSpPr>
            <a:spLocks noChangeArrowheads="1"/>
          </p:cNvSpPr>
          <p:nvPr/>
        </p:nvSpPr>
        <p:spPr bwMode="auto">
          <a:xfrm>
            <a:off x="192836" y="5879514"/>
            <a:ext cx="1153079" cy="403225"/>
          </a:xfrm>
          <a:custGeom>
            <a:avLst/>
            <a:gdLst>
              <a:gd name="T0" fmla="*/ 1358 w 8228013"/>
              <a:gd name="T1" fmla="*/ 0 h 4875213"/>
              <a:gd name="T2" fmla="*/ 679 w 8228013"/>
              <a:gd name="T3" fmla="*/ 0 h 4875213"/>
              <a:gd name="T4" fmla="*/ 0 w 8228013"/>
              <a:gd name="T5" fmla="*/ 0 h 4875213"/>
              <a:gd name="T6" fmla="*/ 679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B3B3B3"/>
                </a:solidFill>
              </a:rPr>
              <a:t>Wille</a:t>
            </a:r>
          </a:p>
        </p:txBody>
      </p:sp>
      <p:pic>
        <p:nvPicPr>
          <p:cNvPr id="6" name="Picture 5" descr="\documentclass{article}&#10;\usepackage{amsmath}&#10;\pagestyle{empty}&#10;\begin{document}&#10;&#10;\begin{align} \nonumber&#10;\sigma_{x}(s) = \sqrt{\epsilon_{rms} \beta_{x} (s)}&#10;\end{align}&#10;&#10;\end{document}" title="IguanaTex Bitmap Display">
            <a:extLst>
              <a:ext uri="{FF2B5EF4-FFF2-40B4-BE49-F238E27FC236}">
                <a16:creationId xmlns:a16="http://schemas.microsoft.com/office/drawing/2014/main" id="{28950B3C-0888-5112-1CE6-9E48C16805D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29520" y="1917563"/>
            <a:ext cx="2244571" cy="303238"/>
          </a:xfrm>
          <a:prstGeom prst="rect">
            <a:avLst/>
          </a:prstGeom>
        </p:spPr>
      </p:pic>
      <p:sp>
        <p:nvSpPr>
          <p:cNvPr id="20" name="Content Placeholder 29 1 2">
            <a:extLst>
              <a:ext uri="{FF2B5EF4-FFF2-40B4-BE49-F238E27FC236}">
                <a16:creationId xmlns:a16="http://schemas.microsoft.com/office/drawing/2014/main" id="{0B22C85E-A586-DB76-4A2D-9531D538E8F9}"/>
              </a:ext>
            </a:extLst>
          </p:cNvPr>
          <p:cNvSpPr txBox="1">
            <a:spLocks/>
          </p:cNvSpPr>
          <p:nvPr/>
        </p:nvSpPr>
        <p:spPr bwMode="auto">
          <a:xfrm>
            <a:off x="1478466" y="1851331"/>
            <a:ext cx="2251054" cy="541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RMS Beam size:</a:t>
            </a:r>
          </a:p>
        </p:txBody>
      </p:sp>
    </p:spTree>
    <p:extLst>
      <p:ext uri="{BB962C8B-B14F-4D97-AF65-F5344CB8AC3E}">
        <p14:creationId xmlns:p14="http://schemas.microsoft.com/office/powerpoint/2010/main" val="30206051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Transverse Phase-space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1" name="Picture 4">
            <a:extLst>
              <a:ext uri="{FF2B5EF4-FFF2-40B4-BE49-F238E27FC236}">
                <a16:creationId xmlns:a16="http://schemas.microsoft.com/office/drawing/2014/main" id="{D001DC53-E18D-43F4-A956-47FA02989C5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7723" y="1821859"/>
            <a:ext cx="6808554" cy="41509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\documentclass{article}&#10;\usepackage{amsmath}&#10;\pagestyle{empty}&#10;\begin{document}&#10;&#10;\begin{align} \nonumber&#10;x(s) = \sqrt{2J_{x} \beta_{x}(s)} \cos[\phi_{x}(s)]&#10;\end{align}&#10;&#10;\end{document}" title="IguanaTex Bitmap Display">
            <a:extLst>
              <a:ext uri="{FF2B5EF4-FFF2-40B4-BE49-F238E27FC236}">
                <a16:creationId xmlns:a16="http://schemas.microsoft.com/office/drawing/2014/main" id="{345C3C46-5EF4-47CB-8584-FE2C84622EA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544398" y="1183435"/>
            <a:ext cx="2926174" cy="285306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begin{document}&#10;&#10;\begin{align} \nonumber&#10;x^{\prime}(s) = \sqrt{ \frac{2J_{x}}{\beta_{x}(s)} } \bigg[ \sin[\phi_{x}(s)] + \alpha_{x}(s) \cos[\phi_{x}(s)] \bigg]&#10;\end{align}&#10;&#10;\end{document}" title="IguanaTex Bitmap Display">
            <a:extLst>
              <a:ext uri="{FF2B5EF4-FFF2-40B4-BE49-F238E27FC236}">
                <a16:creationId xmlns:a16="http://schemas.microsoft.com/office/drawing/2014/main" id="{CD677A00-30E3-4BCB-A619-8B291A5103E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984250" y="943989"/>
            <a:ext cx="4781378" cy="71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689749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err="1"/>
              <a:t>Betatron</a:t>
            </a:r>
            <a:r>
              <a:rPr lang="en-US" sz="2400" dirty="0"/>
              <a:t> Motion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9" name="Picture 1">
            <a:extLst>
              <a:ext uri="{FF2B5EF4-FFF2-40B4-BE49-F238E27FC236}">
                <a16:creationId xmlns:a16="http://schemas.microsoft.com/office/drawing/2014/main" id="{D4553DEB-3049-42E6-BF48-CC7AD220AC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7087" y="2735209"/>
            <a:ext cx="6440487" cy="336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3">
            <a:extLst>
              <a:ext uri="{FF2B5EF4-FFF2-40B4-BE49-F238E27FC236}">
                <a16:creationId xmlns:a16="http://schemas.microsoft.com/office/drawing/2014/main" id="{E90215B3-D7DE-4249-B14D-FCF2A2F877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324" y="846084"/>
            <a:ext cx="8229600" cy="20113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3" name="AutoShape 3">
            <a:extLst>
              <a:ext uri="{FF2B5EF4-FFF2-40B4-BE49-F238E27FC236}">
                <a16:creationId xmlns:a16="http://schemas.microsoft.com/office/drawing/2014/main" id="{4F053C43-5C0C-4527-9A2C-8B7915B92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53" y="5878166"/>
            <a:ext cx="4206875" cy="403225"/>
          </a:xfrm>
          <a:custGeom>
            <a:avLst/>
            <a:gdLst>
              <a:gd name="T0" fmla="*/ 1358 w 8228013"/>
              <a:gd name="T1" fmla="*/ 0 h 4875213"/>
              <a:gd name="T2" fmla="*/ 679 w 8228013"/>
              <a:gd name="T3" fmla="*/ 0 h 4875213"/>
              <a:gd name="T4" fmla="*/ 0 w 8228013"/>
              <a:gd name="T5" fmla="*/ 0 h 4875213"/>
              <a:gd name="T6" fmla="*/ 679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B3B3B3"/>
                </a:solidFill>
              </a:rPr>
              <a:t>Bartolini</a:t>
            </a:r>
          </a:p>
        </p:txBody>
      </p:sp>
    </p:spTree>
    <p:extLst>
      <p:ext uri="{BB962C8B-B14F-4D97-AF65-F5344CB8AC3E}">
        <p14:creationId xmlns:p14="http://schemas.microsoft.com/office/powerpoint/2010/main" val="36273986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Normalized Coordinates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378372" y="2161497"/>
            <a:ext cx="4857108" cy="7087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We can “normalize” these coordinates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by a scale-skew transformation:</a:t>
            </a:r>
          </a:p>
        </p:txBody>
      </p:sp>
      <p:pic>
        <p:nvPicPr>
          <p:cNvPr id="30722" name="Picture 30721">
            <a:extLst>
              <a:ext uri="{FF2B5EF4-FFF2-40B4-BE49-F238E27FC236}">
                <a16:creationId xmlns:a16="http://schemas.microsoft.com/office/drawing/2014/main" id="{92FDB684-605B-4792-AA40-C58F29D191E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13347" y="2967706"/>
            <a:ext cx="4287614" cy="708759"/>
          </a:xfrm>
          <a:prstGeom prst="rect">
            <a:avLst/>
          </a:prstGeom>
        </p:spPr>
      </p:pic>
      <p:pic>
        <p:nvPicPr>
          <p:cNvPr id="3" name="Picture 2" descr="\documentclass{article}&#10;\usepackage{amsmath}&#10;\pagestyle{empty}&#10;\begin{document}&#10;&#10;\begin{align} \nonumber&#10;X &amp;= \frac{1}{\sqrt{\beta_{x}}} x = \sqrt{2 J_{x}} \cos[\phi_{x}(s)] \\ \nonumber&#10;P_{x} &amp;= \frac{\alpha_{x}}{\sqrt{\beta_{x}}} x + \sqrt{\beta_{x}} x^{\prime} = - \sqrt{2 J_{x}} \sin[\phi_{x}(s)]&#10;\end{align}&#10;&#10;\end{document}" title="IguanaTex Bitmap Display">
            <a:extLst>
              <a:ext uri="{FF2B5EF4-FFF2-40B4-BE49-F238E27FC236}">
                <a16:creationId xmlns:a16="http://schemas.microsoft.com/office/drawing/2014/main" id="{DC15F080-B857-49FB-93C2-39746EEF086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76275" y="4659519"/>
            <a:ext cx="4592452" cy="1190410"/>
          </a:xfrm>
          <a:prstGeom prst="rect">
            <a:avLst/>
          </a:prstGeom>
        </p:spPr>
      </p:pic>
      <p:pic>
        <p:nvPicPr>
          <p:cNvPr id="14" name="Picture 13" descr="\documentclass{article}&#10;\usepackage{amsmath}&#10;\pagestyle{empty}&#10;\begin{document}&#10;&#10;\begin{align} \nonumber&#10;x(s) = \sqrt{2J_{x} \beta_{x}(s)} \cos[\phi_{x}(s)]&#10;\end{align}&#10;&#10;\end{document}" title="IguanaTex Bitmap Display">
            <a:extLst>
              <a:ext uri="{FF2B5EF4-FFF2-40B4-BE49-F238E27FC236}">
                <a16:creationId xmlns:a16="http://schemas.microsoft.com/office/drawing/2014/main" id="{EE0247E6-A388-4B80-B85E-711B487225C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44398" y="1247517"/>
            <a:ext cx="2926174" cy="285306"/>
          </a:xfrm>
          <a:prstGeom prst="rect">
            <a:avLst/>
          </a:prstGeom>
        </p:spPr>
      </p:pic>
      <p:pic>
        <p:nvPicPr>
          <p:cNvPr id="15" name="Picture 14" descr="\documentclass{article}&#10;\usepackage{amsmath}&#10;\pagestyle{empty}&#10;\begin{document}&#10;&#10;\begin{align} \nonumber&#10;x^{\prime}(s) = \sqrt{ \frac{2J_{x}}{\beta_{x}(s)} } \bigg[ \sin[\phi_{x}(s)] + \alpha_{x}(s) \cos[\phi_{x}(s)] \bigg]&#10;\end{align}&#10;&#10;\end{document}" title="IguanaTex Bitmap Display">
            <a:extLst>
              <a:ext uri="{FF2B5EF4-FFF2-40B4-BE49-F238E27FC236}">
                <a16:creationId xmlns:a16="http://schemas.microsoft.com/office/drawing/2014/main" id="{47D91265-CE23-4CF1-9235-BFD31272A812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3984250" y="1008071"/>
            <a:ext cx="4781378" cy="713980"/>
          </a:xfrm>
          <a:prstGeom prst="rect">
            <a:avLst/>
          </a:prstGeom>
        </p:spPr>
      </p:pic>
      <p:pic>
        <p:nvPicPr>
          <p:cNvPr id="13" name="Picture 1">
            <a:extLst>
              <a:ext uri="{FF2B5EF4-FFF2-40B4-BE49-F238E27FC236}">
                <a16:creationId xmlns:a16="http://schemas.microsoft.com/office/drawing/2014/main" id="{5BBD0668-83B0-491E-B7F5-5F157239118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8690" y="1792780"/>
            <a:ext cx="3226938" cy="16862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A9E0CB8-4D9E-4784-A007-3657B009CB7D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/>
        </p:blipFill>
        <p:spPr>
          <a:xfrm>
            <a:off x="6058771" y="4036122"/>
            <a:ext cx="2706857" cy="2268710"/>
          </a:xfrm>
          <a:prstGeom prst="rect">
            <a:avLst/>
          </a:prstGeom>
        </p:spPr>
      </p:pic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66F3C636-BDD9-4C68-918F-56618EE62321}"/>
              </a:ext>
            </a:extLst>
          </p:cNvPr>
          <p:cNvCxnSpPr>
            <a:cxnSpLocks/>
          </p:cNvCxnSpPr>
          <p:nvPr/>
        </p:nvCxnSpPr>
        <p:spPr>
          <a:xfrm flipV="1">
            <a:off x="6721454" y="3429000"/>
            <a:ext cx="0" cy="565080"/>
          </a:xfrm>
          <a:prstGeom prst="line">
            <a:avLst/>
          </a:prstGeom>
          <a:ln w="28575">
            <a:solidFill>
              <a:schemeClr val="accent4"/>
            </a:solidFill>
            <a:headEnd type="arrow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Content Placeholder 29">
            <a:extLst>
              <a:ext uri="{FF2B5EF4-FFF2-40B4-BE49-F238E27FC236}">
                <a16:creationId xmlns:a16="http://schemas.microsoft.com/office/drawing/2014/main" id="{748AB9A5-E396-40BC-8697-266767E99217}"/>
              </a:ext>
            </a:extLst>
          </p:cNvPr>
          <p:cNvSpPr txBox="1">
            <a:spLocks/>
          </p:cNvSpPr>
          <p:nvPr/>
        </p:nvSpPr>
        <p:spPr bwMode="auto">
          <a:xfrm>
            <a:off x="6721454" y="3440749"/>
            <a:ext cx="1888481" cy="4213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>
                <a:solidFill>
                  <a:schemeClr val="accent4"/>
                </a:solidFill>
              </a:rPr>
              <a:t>normalization</a:t>
            </a:r>
          </a:p>
        </p:txBody>
      </p:sp>
    </p:spTree>
    <p:extLst>
      <p:ext uri="{BB962C8B-B14F-4D97-AF65-F5344CB8AC3E}">
        <p14:creationId xmlns:p14="http://schemas.microsoft.com/office/powerpoint/2010/main" val="245195210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err="1"/>
              <a:t>Betatron</a:t>
            </a:r>
            <a:r>
              <a:rPr lang="en-US" sz="2400" dirty="0"/>
              <a:t> Oscillation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2471092"/>
            <a:ext cx="8537028" cy="35051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Relating this to the matrices, see any general transfer matrix can be parameterized and decomposed: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An inverse transformation, a rotation, and transformation.</a:t>
            </a:r>
          </a:p>
        </p:txBody>
      </p:sp>
      <p:pic>
        <p:nvPicPr>
          <p:cNvPr id="21" name="Picture 5 1">
            <a:extLst>
              <a:ext uri="{FF2B5EF4-FFF2-40B4-BE49-F238E27FC236}">
                <a16:creationId xmlns:a16="http://schemas.microsoft.com/office/drawing/2014/main" id="{FAACD70A-9C96-418F-88BD-D21BD160748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375673"/>
            <a:ext cx="7886700" cy="981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6 1">
            <a:extLst>
              <a:ext uri="{FF2B5EF4-FFF2-40B4-BE49-F238E27FC236}">
                <a16:creationId xmlns:a16="http://schemas.microsoft.com/office/drawing/2014/main" id="{DED5B4AE-5116-47BA-A934-29F587E16FE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19200" y="4423423"/>
            <a:ext cx="7886700" cy="896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3" descr="\documentclass{article}&#10;\usepackage{amsmath}&#10;\pagestyle{empty}&#10;\begin{document}&#10;&#10;\begin{align} \nonumber&#10;x(s) = \sqrt{2J_{x} \beta_{x}(s)} \cos[\phi_{x}(s)]&#10;\end{align}&#10;&#10;\end{document}" title="IguanaTex Bitmap Display">
            <a:extLst>
              <a:ext uri="{FF2B5EF4-FFF2-40B4-BE49-F238E27FC236}">
                <a16:creationId xmlns:a16="http://schemas.microsoft.com/office/drawing/2014/main" id="{D73FC0EA-59FD-4159-BABB-58F31A96750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44398" y="1772637"/>
            <a:ext cx="2926174" cy="285306"/>
          </a:xfrm>
          <a:prstGeom prst="rect">
            <a:avLst/>
          </a:prstGeom>
        </p:spPr>
      </p:pic>
      <p:pic>
        <p:nvPicPr>
          <p:cNvPr id="15" name="Picture 14" descr="\documentclass{article}&#10;\usepackage{amsmath}&#10;\pagestyle{empty}&#10;\begin{document}&#10;&#10;\begin{align} \nonumber&#10;x^{\prime}(s) = \sqrt{ \frac{2J_{x}}{\beta_{x}(s)} } \bigg[ \sin[\phi_{x}(s)] + \alpha_{x}(s) \cos[\phi_{x}(s)] \bigg]&#10;\end{align}&#10;&#10;\end{document}" title="IguanaTex Bitmap Display">
            <a:extLst>
              <a:ext uri="{FF2B5EF4-FFF2-40B4-BE49-F238E27FC236}">
                <a16:creationId xmlns:a16="http://schemas.microsoft.com/office/drawing/2014/main" id="{652BF074-6135-4977-A145-D0A7A7083FB9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984250" y="1533191"/>
            <a:ext cx="4781378" cy="713980"/>
          </a:xfrm>
          <a:prstGeom prst="rect">
            <a:avLst/>
          </a:prstGeom>
        </p:spPr>
      </p:pic>
      <p:sp>
        <p:nvSpPr>
          <p:cNvPr id="18" name="Content Placeholder 29">
            <a:extLst>
              <a:ext uri="{FF2B5EF4-FFF2-40B4-BE49-F238E27FC236}">
                <a16:creationId xmlns:a16="http://schemas.microsoft.com/office/drawing/2014/main" id="{5EAB97B3-7355-433F-86A6-65B2660CC779}"/>
              </a:ext>
            </a:extLst>
          </p:cNvPr>
          <p:cNvSpPr txBox="1">
            <a:spLocks/>
          </p:cNvSpPr>
          <p:nvPr/>
        </p:nvSpPr>
        <p:spPr bwMode="auto">
          <a:xfrm>
            <a:off x="303486" y="1024280"/>
            <a:ext cx="8537028" cy="496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Using these continuous forms of motion:</a:t>
            </a:r>
          </a:p>
        </p:txBody>
      </p:sp>
    </p:spTree>
    <p:extLst>
      <p:ext uri="{BB962C8B-B14F-4D97-AF65-F5344CB8AC3E}">
        <p14:creationId xmlns:p14="http://schemas.microsoft.com/office/powerpoint/2010/main" val="218244331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39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Courant-Snyder (TWISS) Parameters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39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9"/>
            <a:ext cx="8537028" cy="50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The transfer matrix for a general transfer matrix:</a:t>
            </a:r>
          </a:p>
          <a:p>
            <a:pPr marL="0" indent="0">
              <a:spcBef>
                <a:spcPct val="0"/>
              </a:spcBef>
              <a:buClrTx/>
              <a:buFontTx/>
              <a:buNone/>
            </a:pPr>
            <a:endParaRPr lang="en-US" altLang="en-US" sz="2000" dirty="0"/>
          </a:p>
          <a:p>
            <a:pPr marL="0" indent="0">
              <a:spcBef>
                <a:spcPct val="0"/>
              </a:spcBef>
              <a:buClrTx/>
              <a:buFontTx/>
              <a:buNone/>
            </a:pPr>
            <a:endParaRPr lang="en-US" altLang="en-US" sz="2000" dirty="0"/>
          </a:p>
          <a:p>
            <a:pPr marL="0" indent="0">
              <a:spcBef>
                <a:spcPct val="0"/>
              </a:spcBef>
              <a:buClrTx/>
              <a:buFontTx/>
              <a:buNone/>
            </a:pPr>
            <a:endParaRPr lang="en-US" altLang="en-US" sz="2000" dirty="0"/>
          </a:p>
          <a:p>
            <a:pPr marL="0" indent="0">
              <a:spcBef>
                <a:spcPct val="0"/>
              </a:spcBef>
              <a:buClrTx/>
              <a:buFontTx/>
              <a:buNone/>
            </a:pPr>
            <a:endParaRPr lang="en-US" altLang="en-US" sz="2000" dirty="0"/>
          </a:p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Transfer matrix for an entire ring, impose </a:t>
            </a:r>
            <a:r>
              <a:rPr lang="el-GR" altLang="en-US" sz="2000" dirty="0"/>
              <a:t>β</a:t>
            </a:r>
            <a:r>
              <a:rPr lang="en-US" altLang="en-US" sz="2000" baseline="-25000" dirty="0"/>
              <a:t>1</a:t>
            </a:r>
            <a:r>
              <a:rPr lang="en-US" altLang="en-US" sz="2000" dirty="0"/>
              <a:t> = </a:t>
            </a:r>
            <a:r>
              <a:rPr lang="el-GR" altLang="en-US" sz="2000" dirty="0"/>
              <a:t>β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, </a:t>
            </a:r>
            <a:r>
              <a:rPr lang="el-GR" altLang="en-US" sz="2000" dirty="0"/>
              <a:t>α</a:t>
            </a:r>
            <a:r>
              <a:rPr lang="en-US" altLang="en-US" sz="2000" baseline="-25000" dirty="0"/>
              <a:t>1</a:t>
            </a:r>
            <a:r>
              <a:rPr lang="en-US" altLang="en-US" sz="2000" dirty="0"/>
              <a:t> = </a:t>
            </a:r>
            <a:r>
              <a:rPr lang="el-GR" altLang="en-US" sz="2000" dirty="0"/>
              <a:t>α</a:t>
            </a:r>
            <a:r>
              <a:rPr lang="en-US" altLang="en-US" sz="2000" baseline="-25000" dirty="0"/>
              <a:t>2</a:t>
            </a:r>
            <a:r>
              <a:rPr lang="en-US" altLang="en-US" sz="2000" dirty="0"/>
              <a:t>:</a:t>
            </a:r>
          </a:p>
          <a:p>
            <a:pPr marL="0" indent="0">
              <a:spcBef>
                <a:spcPct val="0"/>
              </a:spcBef>
              <a:buClrTx/>
              <a:buFontTx/>
              <a:buNone/>
            </a:pPr>
            <a:endParaRPr lang="en-US" altLang="en-US" sz="2000" dirty="0"/>
          </a:p>
          <a:p>
            <a:pPr marL="0" indent="0">
              <a:spcBef>
                <a:spcPct val="0"/>
              </a:spcBef>
              <a:buClrTx/>
              <a:buFontTx/>
              <a:buNone/>
            </a:pPr>
            <a:endParaRPr lang="en-US" altLang="en-US" sz="2000" dirty="0"/>
          </a:p>
          <a:p>
            <a:pPr marL="0" indent="0">
              <a:spcBef>
                <a:spcPct val="0"/>
              </a:spcBef>
              <a:buClrTx/>
              <a:buFontTx/>
              <a:buNone/>
            </a:pPr>
            <a:endParaRPr lang="en-US" altLang="en-US" sz="2000" dirty="0"/>
          </a:p>
          <a:p>
            <a:pPr marL="0" indent="0">
              <a:spcBef>
                <a:spcPct val="0"/>
              </a:spcBef>
              <a:buClrTx/>
              <a:buFontTx/>
              <a:buNone/>
            </a:pPr>
            <a:endParaRPr lang="en-US" altLang="en-US" sz="2000" dirty="0"/>
          </a:p>
          <a:p>
            <a:pPr marL="0" indent="0">
              <a:spcBef>
                <a:spcPct val="0"/>
              </a:spcBef>
              <a:buClrTx/>
              <a:buFontTx/>
              <a:buNone/>
            </a:pPr>
            <a:endParaRPr lang="en-US" altLang="en-US" sz="2000" dirty="0"/>
          </a:p>
          <a:p>
            <a:pPr marL="0" indent="0">
              <a:spcBef>
                <a:spcPct val="0"/>
              </a:spcBef>
              <a:buNone/>
            </a:pPr>
            <a:r>
              <a:rPr lang="en-US" altLang="en-US" sz="2000" dirty="0"/>
              <a:t>These </a:t>
            </a:r>
            <a:r>
              <a:rPr lang="el-GR" altLang="en-US" sz="2000" dirty="0"/>
              <a:t>α</a:t>
            </a:r>
            <a:r>
              <a:rPr lang="en-US" altLang="en-US" sz="2000" dirty="0"/>
              <a:t>, </a:t>
            </a:r>
            <a:r>
              <a:rPr lang="el-GR" altLang="en-US" sz="2000" dirty="0"/>
              <a:t>β</a:t>
            </a:r>
            <a:r>
              <a:rPr lang="en-US" altLang="en-US" sz="2000" dirty="0"/>
              <a:t> are known as Courant-Snyder or TWISS parameters. We can think of them either as parameterization of the transfer matrix or as functions which solve the Hill’s equation.</a:t>
            </a:r>
          </a:p>
          <a:p>
            <a:pPr marL="0" indent="0">
              <a:spcBef>
                <a:spcPct val="0"/>
              </a:spcBef>
              <a:buClrTx/>
              <a:buFontTx/>
              <a:buNone/>
            </a:pPr>
            <a:endParaRPr lang="en-US" altLang="en-US" sz="2000" dirty="0"/>
          </a:p>
          <a:p>
            <a:pPr marL="0" indent="0">
              <a:spcBef>
                <a:spcPct val="0"/>
              </a:spcBef>
              <a:buClrTx/>
              <a:buFontTx/>
              <a:buNone/>
            </a:pPr>
            <a:endParaRPr lang="en-US" altLang="en-US" sz="2000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DD5C2DD8-D745-4572-A7D4-011F44BA7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809" y="3311307"/>
            <a:ext cx="510698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4">
            <a:extLst>
              <a:ext uri="{FF2B5EF4-FFF2-40B4-BE49-F238E27FC236}">
                <a16:creationId xmlns:a16="http://schemas.microsoft.com/office/drawing/2014/main" id="{8DB7E6FD-29B0-46BD-86AE-FA682C5332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3292" y="3203357"/>
            <a:ext cx="99218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9" name="Picture 7">
            <a:extLst>
              <a:ext uri="{FF2B5EF4-FFF2-40B4-BE49-F238E27FC236}">
                <a16:creationId xmlns:a16="http://schemas.microsoft.com/office/drawing/2014/main" id="{86F87394-C840-4579-AF69-7B6719439B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9867" y="3698657"/>
            <a:ext cx="1189038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20" name="Picture 17">
            <a:extLst>
              <a:ext uri="{FF2B5EF4-FFF2-40B4-BE49-F238E27FC236}">
                <a16:creationId xmlns:a16="http://schemas.microsoft.com/office/drawing/2014/main" id="{B232EB74-9376-4DAD-9F82-1C54E9C08BE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334" y="1543297"/>
            <a:ext cx="7627937" cy="947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8095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332186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Dipole Magnets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for Bending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Accelerator Overview for FNAL CCI Program</a:t>
            </a:r>
            <a:endParaRPr lang="en-US" sz="12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2318908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Courant-Snyder (TWISS) Parameters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9"/>
            <a:ext cx="8537028" cy="50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The transfer matrix for an entire ring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For example, we can calculate TWISS for a repeating FODO ring:</a:t>
            </a:r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DD5C2DD8-D745-4572-A7D4-011F44BA7EF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824" y="1726462"/>
            <a:ext cx="5106987" cy="774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11">
            <a:extLst>
              <a:ext uri="{FF2B5EF4-FFF2-40B4-BE49-F238E27FC236}">
                <a16:creationId xmlns:a16="http://schemas.microsoft.com/office/drawing/2014/main" id="{790494D2-A0D9-4E6D-97E3-1080BB0C98E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274" y="4951522"/>
            <a:ext cx="44958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14">
            <a:extLst>
              <a:ext uri="{FF2B5EF4-FFF2-40B4-BE49-F238E27FC236}">
                <a16:creationId xmlns:a16="http://schemas.microsoft.com/office/drawing/2014/main" id="{C4DC6EA8-E1B7-4C76-B58E-5D1B5F7323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1450" y="4734035"/>
            <a:ext cx="34036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52D2FB0-74FB-4A43-BD9B-004A38732C3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8275" y="5435710"/>
            <a:ext cx="2317750" cy="609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0BB5729-5ACA-49E5-9309-076373370A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35926" y="5558002"/>
            <a:ext cx="685800" cy="247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C53AC99-8849-49AC-B76E-7729A29E024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22274" y="3258573"/>
            <a:ext cx="8675525" cy="1216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057853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Question – Where is this the beta function for?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Picture 1 1">
            <a:extLst>
              <a:ext uri="{FF2B5EF4-FFF2-40B4-BE49-F238E27FC236}">
                <a16:creationId xmlns:a16="http://schemas.microsoft.com/office/drawing/2014/main" id="{99FCC4F5-E8D1-4E02-A45C-7CA7B8EA3A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2059" y="1044748"/>
            <a:ext cx="4231757" cy="1357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 descr="\documentclass{article}&#10;\usepackage{amsmath}&#10;\pagestyle{empty}&#10;\begin{document}&#10;&#10;\begin{align} \nonumber&#10;M &amp;= \left( \begin{array}{c c} 1 &amp; 0 \\ -\frac{1}{2f} &amp; 1 \end{array} \right) \left( \begin{array}{c c} 1 &amp; L_{1} \\ 0 &amp; 1 \end{array} \right) \left( \begin{array}{c c} 1 &amp; 0 \\ \frac{1}{f} &amp; 1 \end{array} \right) \left( \begin{array}{c c} 1 &amp; L_{1} \\ 0 &amp; 1 \end{array} \right) \left( \begin{array}{c c} 1 &amp; 0 \\ -\frac{1}{2f} &amp; 1 \end{array} \right) \\ \nonumber&#10;M &amp;= \left( \begin{array}{c c} 1 - \frac{L_{1}^{2}}{2 f^{2}} &amp; 2L_{1} (1+ \frac{L_{1}}{2f}) \\ -\frac{L_{1}}{2f^{2}}(1- \frac{L_{1}}{2f}) &amp; 1 - \frac{L_{1}^{2}}{2 f^{2}} \end{array} \right) &#10;\end{align}&#10;&#10;\end{document}" title="IguanaTex Bitmap Display">
            <a:extLst>
              <a:ext uri="{FF2B5EF4-FFF2-40B4-BE49-F238E27FC236}">
                <a16:creationId xmlns:a16="http://schemas.microsoft.com/office/drawing/2014/main" id="{C8783D25-B9A4-4E22-962A-F00ACCCAD0DD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3"/>
          <a:stretch>
            <a:fillRect/>
          </a:stretch>
        </p:blipFill>
        <p:spPr>
          <a:xfrm>
            <a:off x="4703004" y="1171920"/>
            <a:ext cx="4231757" cy="1130231"/>
          </a:xfrm>
          <a:prstGeom prst="rect">
            <a:avLst/>
          </a:prstGeom>
        </p:spPr>
      </p:pic>
      <p:pic>
        <p:nvPicPr>
          <p:cNvPr id="5" name="Picture 4" descr="\documentclass{article}&#10;\usepackage{amsmath}&#10;\pagestyle{empty}&#10;\begin{document}&#10;&#10;\begin{align} \nonumber&#10;M &amp;= \left( \begin{array}{c c} 1 &amp; 0 \\ \frac{1}{2f} &amp; 1 \end{array} \right) \left( \begin{array}{c c} 1 &amp; L_{1} \\ 0 &amp; 1 \end{array} \right) \left( \begin{array}{c c} 1 &amp; 0 \\ -\frac{1}{f} &amp; 1 \end{array} \right) \left( \begin{array}{c c} 1 &amp; L_{1} \\ 0 &amp; 1 \end{array} \right) \left( \begin{array}{c c} 1 &amp; 0 \\ \frac{1}{2f} &amp; 1 \end{array} \right) \\ \nonumber&#10;M &amp;= \left( \begin{array}{c c} 1 - \frac{L_{1}^{2}}{2 f^{2}} &amp; 2L_{1} (1- \frac{L_{1}}{2f}) \\ -\frac{L_{1}}{2f^{2}}(1+ \frac{L_{1}}{2f}) &amp; 1 - \frac{L_{1}^{2}}{2 f^{2}} \end{array} \right) &#10;\end{align}&#10;&#10;\end{document}" title="IguanaTex Bitmap Display">
            <a:extLst>
              <a:ext uri="{FF2B5EF4-FFF2-40B4-BE49-F238E27FC236}">
                <a16:creationId xmlns:a16="http://schemas.microsoft.com/office/drawing/2014/main" id="{2DD9BDA6-E49A-47D8-9FDC-DEFD28372082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4"/>
          <a:stretch>
            <a:fillRect/>
          </a:stretch>
        </p:blipFill>
        <p:spPr>
          <a:xfrm>
            <a:off x="4758072" y="2933152"/>
            <a:ext cx="4194543" cy="1130231"/>
          </a:xfrm>
          <a:prstGeom prst="rect">
            <a:avLst/>
          </a:prstGeom>
        </p:spPr>
      </p:pic>
      <p:pic>
        <p:nvPicPr>
          <p:cNvPr id="33" name="Picture 1 2">
            <a:extLst>
              <a:ext uri="{FF2B5EF4-FFF2-40B4-BE49-F238E27FC236}">
                <a16:creationId xmlns:a16="http://schemas.microsoft.com/office/drawing/2014/main" id="{ED3A9E25-595C-47EB-918B-CB001473B7DF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/>
        </p:blipFill>
        <p:spPr bwMode="auto">
          <a:xfrm>
            <a:off x="110534" y="2772916"/>
            <a:ext cx="4461466" cy="12642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27" name="Picture 30726">
            <a:extLst>
              <a:ext uri="{FF2B5EF4-FFF2-40B4-BE49-F238E27FC236}">
                <a16:creationId xmlns:a16="http://schemas.microsoft.com/office/drawing/2014/main" id="{0306F6D5-C985-4F02-B871-9E58598F5F08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6"/>
          <a:stretch>
            <a:fillRect/>
          </a:stretch>
        </p:blipFill>
        <p:spPr>
          <a:xfrm>
            <a:off x="3100358" y="5603621"/>
            <a:ext cx="3870657" cy="297118"/>
          </a:xfrm>
          <a:prstGeom prst="rect">
            <a:avLst/>
          </a:prstGeom>
        </p:spPr>
      </p:pic>
      <p:pic>
        <p:nvPicPr>
          <p:cNvPr id="30735" name="Picture 30734">
            <a:extLst>
              <a:ext uri="{FF2B5EF4-FFF2-40B4-BE49-F238E27FC236}">
                <a16:creationId xmlns:a16="http://schemas.microsoft.com/office/drawing/2014/main" id="{889E0730-01BC-41C2-B4C0-CCB0A0C295EF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7"/>
          <a:stretch>
            <a:fillRect/>
          </a:stretch>
        </p:blipFill>
        <p:spPr>
          <a:xfrm>
            <a:off x="2297938" y="4643919"/>
            <a:ext cx="6132008" cy="524992"/>
          </a:xfrm>
          <a:prstGeom prst="rect">
            <a:avLst/>
          </a:prstGeom>
        </p:spPr>
      </p:pic>
      <p:sp>
        <p:nvSpPr>
          <p:cNvPr id="54" name="Content Placeholder 29 1">
            <a:extLst>
              <a:ext uri="{FF2B5EF4-FFF2-40B4-BE49-F238E27FC236}">
                <a16:creationId xmlns:a16="http://schemas.microsoft.com/office/drawing/2014/main" id="{611671CA-89BF-4270-9EDC-4FBB29142314}"/>
              </a:ext>
            </a:extLst>
          </p:cNvPr>
          <p:cNvSpPr txBox="1">
            <a:spLocks/>
          </p:cNvSpPr>
          <p:nvPr/>
        </p:nvSpPr>
        <p:spPr bwMode="auto">
          <a:xfrm>
            <a:off x="339567" y="5511738"/>
            <a:ext cx="2791047" cy="55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Similarity transform:</a:t>
            </a:r>
          </a:p>
        </p:txBody>
      </p:sp>
      <p:sp>
        <p:nvSpPr>
          <p:cNvPr id="56" name="Content Placeholder 29 2">
            <a:extLst>
              <a:ext uri="{FF2B5EF4-FFF2-40B4-BE49-F238E27FC236}">
                <a16:creationId xmlns:a16="http://schemas.microsoft.com/office/drawing/2014/main" id="{E47F58D2-CF4B-41FF-B3AA-BFFE5E9E1CD0}"/>
              </a:ext>
            </a:extLst>
          </p:cNvPr>
          <p:cNvSpPr txBox="1">
            <a:spLocks/>
          </p:cNvSpPr>
          <p:nvPr/>
        </p:nvSpPr>
        <p:spPr bwMode="auto">
          <a:xfrm>
            <a:off x="339567" y="4530527"/>
            <a:ext cx="1914536" cy="552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Matrix order:</a:t>
            </a:r>
          </a:p>
        </p:txBody>
      </p:sp>
      <p:pic>
        <p:nvPicPr>
          <p:cNvPr id="17" name="Picture 16" descr="\documentclass{article}&#10;\usepackage{amsmath}&#10;\pagestyle{empty}&#10;\begin{document}&#10;&#10;\begin{align} \nonumber&#10;{\bf s_{0} } &#10;\end{align}&#10;&#10;\end{document}" title="IguanaTex Bitmap Display">
            <a:extLst>
              <a:ext uri="{FF2B5EF4-FFF2-40B4-BE49-F238E27FC236}">
                <a16:creationId xmlns:a16="http://schemas.microsoft.com/office/drawing/2014/main" id="{54771C78-0921-42B7-A514-F1EE2181737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8"/>
          <a:stretch>
            <a:fillRect/>
          </a:stretch>
        </p:blipFill>
        <p:spPr>
          <a:xfrm>
            <a:off x="228600" y="1858225"/>
            <a:ext cx="244141" cy="177397"/>
          </a:xfrm>
          <a:prstGeom prst="rect">
            <a:avLst/>
          </a:prstGeom>
        </p:spPr>
      </p:pic>
      <p:pic>
        <p:nvPicPr>
          <p:cNvPr id="4" name="Picture 3" descr="\documentclass{article}&#10;\usepackage{amsmath}&#10;\pagestyle{empty}&#10;\begin{document}&#10;&#10;\begin{align} \nonumber&#10;{\bf s_{5} } &#10;\end{align}&#10;&#10;\end{document}" title="IguanaTex Bitmap Display">
            <a:extLst>
              <a:ext uri="{FF2B5EF4-FFF2-40B4-BE49-F238E27FC236}">
                <a16:creationId xmlns:a16="http://schemas.microsoft.com/office/drawing/2014/main" id="{FBFC9671-4BB1-4138-9546-D3E26A335855}"/>
              </a:ext>
            </a:extLst>
          </p:cNvPr>
          <p:cNvPicPr>
            <a:picLocks noChangeAspect="1"/>
          </p:cNvPicPr>
          <p:nvPr>
            <p:custDataLst>
              <p:tags r:id="rId6"/>
            </p:custDataLst>
          </p:nvPr>
        </p:nvPicPr>
        <p:blipFill>
          <a:blip r:embed="rId19"/>
          <a:stretch>
            <a:fillRect/>
          </a:stretch>
        </p:blipFill>
        <p:spPr>
          <a:xfrm>
            <a:off x="4099789" y="1858225"/>
            <a:ext cx="240628" cy="177397"/>
          </a:xfrm>
          <a:prstGeom prst="rect">
            <a:avLst/>
          </a:prstGeom>
        </p:spPr>
      </p:pic>
      <p:pic>
        <p:nvPicPr>
          <p:cNvPr id="9" name="Picture 8" descr="\documentclass{article}&#10;\usepackage{amsmath}&#10;\pagestyle{empty}&#10;\begin{document}&#10;&#10;\begin{align} \nonumber&#10;{\bf s_{3} } &#10;\end{align}&#10;&#10;\end{document}" title="IguanaTex Bitmap Display">
            <a:extLst>
              <a:ext uri="{FF2B5EF4-FFF2-40B4-BE49-F238E27FC236}">
                <a16:creationId xmlns:a16="http://schemas.microsoft.com/office/drawing/2014/main" id="{E1803AE4-86B1-4D8B-B3DE-B77A23B42D2A}"/>
              </a:ext>
            </a:extLst>
          </p:cNvPr>
          <p:cNvPicPr>
            <a:picLocks noChangeAspect="1"/>
          </p:cNvPicPr>
          <p:nvPr>
            <p:custDataLst>
              <p:tags r:id="rId7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228601" y="4074185"/>
            <a:ext cx="244141" cy="177397"/>
          </a:xfrm>
          <a:prstGeom prst="rect">
            <a:avLst/>
          </a:prstGeom>
        </p:spPr>
      </p:pic>
      <p:pic>
        <p:nvPicPr>
          <p:cNvPr id="24" name="Picture 23" descr="\documentclass{article}&#10;\usepackage{amsmath}&#10;\pagestyle{empty}&#10;\begin{document}&#10;&#10;\begin{align} \nonumber&#10;{\bf s_{3} } &#10;\end{align}&#10;&#10;\end{document}" title="IguanaTex Bitmap Display">
            <a:extLst>
              <a:ext uri="{FF2B5EF4-FFF2-40B4-BE49-F238E27FC236}">
                <a16:creationId xmlns:a16="http://schemas.microsoft.com/office/drawing/2014/main" id="{A7701C22-F784-4C81-A365-767C6A83149A}"/>
              </a:ext>
            </a:extLst>
          </p:cNvPr>
          <p:cNvPicPr>
            <a:picLocks noChangeAspect="1"/>
          </p:cNvPicPr>
          <p:nvPr>
            <p:custDataLst>
              <p:tags r:id="rId8"/>
            </p:custDataLst>
          </p:nvPr>
        </p:nvPicPr>
        <p:blipFill>
          <a:blip r:embed="rId20"/>
          <a:stretch>
            <a:fillRect/>
          </a:stretch>
        </p:blipFill>
        <p:spPr>
          <a:xfrm>
            <a:off x="4100194" y="4049622"/>
            <a:ext cx="244141" cy="177397"/>
          </a:xfrm>
          <a:prstGeom prst="rect">
            <a:avLst/>
          </a:prstGeom>
        </p:spPr>
      </p:pic>
      <p:pic>
        <p:nvPicPr>
          <p:cNvPr id="15" name="Picture 14" descr="\documentclass{article}&#10;\usepackage{amsmath}&#10;\pagestyle{empty}&#10;\begin{document}&#10;&#10;\begin{align} \nonumber&#10;{\bf s_{5},s_{0} } &#10;\end{align}&#10;&#10;\end{document}" title="IguanaTex Bitmap Display">
            <a:extLst>
              <a:ext uri="{FF2B5EF4-FFF2-40B4-BE49-F238E27FC236}">
                <a16:creationId xmlns:a16="http://schemas.microsoft.com/office/drawing/2014/main" id="{110166AA-E56C-4C50-A720-5A5F6EF2651E}"/>
              </a:ext>
            </a:extLst>
          </p:cNvPr>
          <p:cNvPicPr>
            <a:picLocks noChangeAspect="1"/>
          </p:cNvPicPr>
          <p:nvPr>
            <p:custDataLst>
              <p:tags r:id="rId9"/>
            </p:custDataLst>
          </p:nvPr>
        </p:nvPicPr>
        <p:blipFill>
          <a:blip r:embed="rId21"/>
          <a:stretch>
            <a:fillRect/>
          </a:stretch>
        </p:blipFill>
        <p:spPr>
          <a:xfrm>
            <a:off x="2041303" y="4074677"/>
            <a:ext cx="653384" cy="1879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179233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Computed Calculation of TWISS Plots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RCS_lattice.png" descr="RCS_lattice.png">
            <a:extLst>
              <a:ext uri="{FF2B5EF4-FFF2-40B4-BE49-F238E27FC236}">
                <a16:creationId xmlns:a16="http://schemas.microsoft.com/office/drawing/2014/main" id="{B72A8677-16D6-4658-A8F8-83F5437DA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19883" y="929075"/>
            <a:ext cx="6210728" cy="5092441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6176539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Stability over many </a:t>
            </a:r>
            <a:r>
              <a:rPr lang="en-US" sz="2400" dirty="0" err="1"/>
              <a:t>revolutons</a:t>
            </a:r>
            <a:endParaRPr lang="en-US" sz="2400" dirty="0"/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8"/>
            <a:ext cx="8537028" cy="53683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The ring transfer matrix at location s</a:t>
            </a:r>
            <a:r>
              <a:rPr lang="en-US" altLang="en-US" sz="2200" baseline="-25000" dirty="0"/>
              <a:t>1</a:t>
            </a:r>
            <a:r>
              <a:rPr lang="en-US" altLang="en-US" sz="2200" dirty="0"/>
              <a:t>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This is the “one-turn map”, the effect on the beam as starts at s</a:t>
            </a:r>
            <a:r>
              <a:rPr lang="en-US" altLang="en-US" sz="2200" baseline="-25000" dirty="0"/>
              <a:t>1</a:t>
            </a:r>
            <a:r>
              <a:rPr lang="en-US" altLang="en-US" sz="2200" dirty="0"/>
              <a:t>, travels around the ring, and returns to s</a:t>
            </a:r>
            <a:r>
              <a:rPr lang="en-US" altLang="en-US" sz="2200" baseline="-25000" dirty="0"/>
              <a:t>1</a:t>
            </a:r>
            <a:r>
              <a:rPr lang="en-US" altLang="en-US" sz="2200" dirty="0"/>
              <a:t>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The effect of N turns: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The eigenvalues of M are: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they must be unimodular reciprocals</a:t>
            </a:r>
            <a:r>
              <a:rPr lang="en-US" altLang="en-US" sz="2200"/>
              <a:t>. 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/>
              <a:t>ν</a:t>
            </a:r>
            <a:r>
              <a:rPr lang="en-US" altLang="en-US" sz="2200" baseline="-25000"/>
              <a:t>x</a:t>
            </a:r>
            <a:r>
              <a:rPr lang="en-US" altLang="en-US" sz="2200"/>
              <a:t> or Q</a:t>
            </a:r>
            <a:r>
              <a:rPr lang="en-US" altLang="en-US" sz="2200" baseline="-25000"/>
              <a:t>x</a:t>
            </a:r>
            <a:r>
              <a:rPr lang="en-US" altLang="en-US" sz="2200"/>
              <a:t>, the betatron tune.</a:t>
            </a:r>
          </a:p>
        </p:txBody>
      </p:sp>
      <p:pic>
        <p:nvPicPr>
          <p:cNvPr id="4" name="Picture 3" descr="\documentclass{article}&#10;\usepackage{amsmath}&#10;\pagestyle{empty}&#10;\begin{document}&#10;&#10;\begin{align} \nonumber&#10;M(s_{1}) = \left( \begin{array}{cc}&#10;\sqrt{\beta} &amp; 0 \\&#10;-\frac{\alpha}{\sqrt{\beta}} &amp; \frac{1}{\sqrt{\beta}}&#10;\end{array} \right)&#10;\left( \begin{array}{cc}&#10;\cos(2\pi\nu_{x}) &amp; \sin(2\pi\nu_{x}) \\&#10;-\sin(2\pi\nu_{x}) &amp; \cos(2\pi\nu_{x}) &#10;\end{array} \right)&#10;\left( \begin{array}{cc}&#10;\sqrt{\beta} &amp; 0 \\&#10;-\frac{\alpha}{\sqrt{\beta}} &amp; \frac{1}{\sqrt{\beta}}&#10;\end{array} \right)^{-1}&#10;\end{align}&#10;&#10;\end{document}" title="IguanaTex Bitmap Display">
            <a:extLst>
              <a:ext uri="{FF2B5EF4-FFF2-40B4-BE49-F238E27FC236}">
                <a16:creationId xmlns:a16="http://schemas.microsoft.com/office/drawing/2014/main" id="{3F3768D9-89FB-34A1-9FB5-1753E759FD9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452437" y="1591659"/>
            <a:ext cx="8136247" cy="708759"/>
          </a:xfrm>
          <a:prstGeom prst="rect">
            <a:avLst/>
          </a:prstGeom>
        </p:spPr>
      </p:pic>
      <p:pic>
        <p:nvPicPr>
          <p:cNvPr id="6" name="Picture 5" descr="\documentclass{article}&#10;\usepackage{amsmath}&#10;\pagestyle{empty}&#10;\begin{document}&#10;&#10;\begin{align} \nonumber&#10;M(s_{1})^{N} = \left( \begin{array}{cc}&#10;\sqrt{\beta} &amp; 0 \\&#10;-\frac{\alpha}{\sqrt{\beta}} &amp; \frac{1}{\sqrt{\beta}}&#10;\end{array} \right)&#10;\left( \begin{array}{cc}&#10;\cos(2\pi N\nu_{x}) &amp; \sin(2\pi N\nu_{x}) \\&#10;-\sin(2\pi N\nu_{x}) &amp; \cos(2\pi N\nu_{x}) &#10;\end{array} \right)&#10;\left( \begin{array}{cc}&#10;\sqrt{\beta} &amp; 0 \\&#10;-\frac{\alpha}{\sqrt{\beta}} &amp; \frac{1}{\sqrt{\beta}}&#10;\end{array} \right)^{-1}&#10;\end{align}&#10;&#10;\end{document}" title="IguanaTex Bitmap Display">
            <a:extLst>
              <a:ext uri="{FF2B5EF4-FFF2-40B4-BE49-F238E27FC236}">
                <a16:creationId xmlns:a16="http://schemas.microsoft.com/office/drawing/2014/main" id="{468A0A8F-14B9-4CF3-8472-E090EF5BD2C4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8373" y="3916182"/>
            <a:ext cx="8537027" cy="68835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A1C37D5C-55C4-49F2-B65F-7BEEF75C923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918113" y="4817204"/>
            <a:ext cx="1307774" cy="2697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297585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LHC IP5 TWISS Plot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363C6A34-D739-0B5A-19F6-CC3343F6115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448" y="1000107"/>
            <a:ext cx="7119990" cy="4857786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2AEC04A-509D-2DE8-22AA-BE70C861F72B}"/>
              </a:ext>
            </a:extLst>
          </p:cNvPr>
          <p:cNvSpPr txBox="1"/>
          <p:nvPr/>
        </p:nvSpPr>
        <p:spPr>
          <a:xfrm>
            <a:off x="8433017" y="1309006"/>
            <a:ext cx="677108" cy="471965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R </a:t>
            </a:r>
            <a:r>
              <a:rPr lang="en-US" sz="1600" dirty="0" err="1">
                <a:solidFill>
                  <a:schemeClr val="accent6"/>
                </a:solidFill>
              </a:rPr>
              <a:t>Calaga</a:t>
            </a:r>
            <a:r>
              <a:rPr lang="en-US" sz="1600" dirty="0">
                <a:solidFill>
                  <a:schemeClr val="accent6"/>
                </a:solidFill>
              </a:rPr>
              <a:t>, Long-range beam-beam experiments in the relativistic heavy ion collider</a:t>
            </a:r>
          </a:p>
        </p:txBody>
      </p:sp>
    </p:spTree>
    <p:extLst>
      <p:ext uri="{BB962C8B-B14F-4D97-AF65-F5344CB8AC3E}">
        <p14:creationId xmlns:p14="http://schemas.microsoft.com/office/powerpoint/2010/main" val="293265722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LHC IP5 TWISS Plot (cont.)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Picture 3" descr="Chart, line chart&#10;&#10;Description automatically generated">
            <a:extLst>
              <a:ext uri="{FF2B5EF4-FFF2-40B4-BE49-F238E27FC236}">
                <a16:creationId xmlns:a16="http://schemas.microsoft.com/office/drawing/2014/main" id="{7A5183A9-7F04-4388-7C29-9E279C9D3A1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9931" y="830317"/>
            <a:ext cx="6767385" cy="3774637"/>
          </a:xfrm>
          <a:prstGeom prst="rect">
            <a:avLst/>
          </a:prstGeom>
        </p:spPr>
      </p:pic>
      <p:pic>
        <p:nvPicPr>
          <p:cNvPr id="6" name="Picture 5" descr="Chart, line chart&#10;&#10;Description automatically generated with medium confidence">
            <a:extLst>
              <a:ext uri="{FF2B5EF4-FFF2-40B4-BE49-F238E27FC236}">
                <a16:creationId xmlns:a16="http://schemas.microsoft.com/office/drawing/2014/main" id="{76CC39F6-20D8-03D3-A58E-615703613E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94268" y="4465517"/>
            <a:ext cx="5075641" cy="1214847"/>
          </a:xfrm>
          <a:prstGeom prst="rect">
            <a:avLst/>
          </a:prstGeom>
        </p:spPr>
      </p:pic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D6CD95B-D601-CE9C-2AB1-9632FABC9FF3}"/>
              </a:ext>
            </a:extLst>
          </p:cNvPr>
          <p:cNvCxnSpPr>
            <a:cxnSpLocks/>
          </p:cNvCxnSpPr>
          <p:nvPr/>
        </p:nvCxnSpPr>
        <p:spPr>
          <a:xfrm flipV="1">
            <a:off x="2937164" y="3820886"/>
            <a:ext cx="529936" cy="686619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689D4FB4-8A8C-8258-CB22-3428ED5981F7}"/>
              </a:ext>
            </a:extLst>
          </p:cNvPr>
          <p:cNvCxnSpPr>
            <a:cxnSpLocks/>
          </p:cNvCxnSpPr>
          <p:nvPr/>
        </p:nvCxnSpPr>
        <p:spPr>
          <a:xfrm flipH="1" flipV="1">
            <a:off x="5116285" y="3848285"/>
            <a:ext cx="763584" cy="686884"/>
          </a:xfrm>
          <a:prstGeom prst="line">
            <a:avLst/>
          </a:prstGeom>
          <a:ln>
            <a:solidFill>
              <a:schemeClr val="accent6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TextBox 11">
            <a:extLst>
              <a:ext uri="{FF2B5EF4-FFF2-40B4-BE49-F238E27FC236}">
                <a16:creationId xmlns:a16="http://schemas.microsoft.com/office/drawing/2014/main" id="{BE808DCC-4EF5-1586-C2BE-F30FEB6BAE04}"/>
              </a:ext>
            </a:extLst>
          </p:cNvPr>
          <p:cNvSpPr txBox="1"/>
          <p:nvPr/>
        </p:nvSpPr>
        <p:spPr>
          <a:xfrm>
            <a:off x="8679238" y="1309006"/>
            <a:ext cx="430887" cy="471965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Jaime Maria </a:t>
            </a:r>
            <a:r>
              <a:rPr lang="en-US" sz="1600" dirty="0" err="1">
                <a:solidFill>
                  <a:schemeClr val="accent6"/>
                </a:solidFill>
              </a:rPr>
              <a:t>Coello</a:t>
            </a:r>
            <a:r>
              <a:rPr lang="en-US" sz="1600" dirty="0">
                <a:solidFill>
                  <a:schemeClr val="accent6"/>
                </a:solidFill>
              </a:rPr>
              <a:t>, Dissertation</a:t>
            </a:r>
          </a:p>
        </p:txBody>
      </p:sp>
      <p:sp>
        <p:nvSpPr>
          <p:cNvPr id="2" name="Content Placeholder 29">
            <a:extLst>
              <a:ext uri="{FF2B5EF4-FFF2-40B4-BE49-F238E27FC236}">
                <a16:creationId xmlns:a16="http://schemas.microsoft.com/office/drawing/2014/main" id="{3D24108D-FCC7-4108-CA85-868F6ADBF55B}"/>
              </a:ext>
            </a:extLst>
          </p:cNvPr>
          <p:cNvSpPr txBox="1">
            <a:spLocks/>
          </p:cNvSpPr>
          <p:nvPr/>
        </p:nvSpPr>
        <p:spPr bwMode="auto">
          <a:xfrm>
            <a:off x="2003287" y="5545745"/>
            <a:ext cx="4660671" cy="79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2200" b="1"/>
              <a:t>Horz: </a:t>
            </a:r>
            <a:r>
              <a:rPr lang="en-US" altLang="en-US" sz="2200" b="1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altLang="en-US" sz="2200" b="1"/>
              <a:t> </a:t>
            </a:r>
            <a:r>
              <a:rPr lang="en-US" altLang="en-US" sz="2200" b="1">
                <a:solidFill>
                  <a:schemeClr val="accent3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en-US" altLang="en-US" sz="2200" b="1"/>
              <a:t> </a:t>
            </a:r>
            <a:r>
              <a:rPr lang="en-US" altLang="en-US" sz="2200" b="1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altLang="en-US" sz="2200" b="1"/>
              <a:t>          </a:t>
            </a:r>
            <a:r>
              <a:rPr lang="en-US" altLang="en-US" sz="2200" b="1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altLang="en-US" sz="2200" b="1"/>
              <a:t> </a:t>
            </a:r>
            <a:r>
              <a:rPr lang="en-US" altLang="en-US" sz="2200" b="1">
                <a:solidFill>
                  <a:schemeClr val="accent3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en-US" altLang="en-US" sz="2200" b="1"/>
              <a:t> </a:t>
            </a:r>
            <a:r>
              <a:rPr lang="en-US" altLang="en-US" sz="2200" b="1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endParaRPr lang="en-US" altLang="en-US" sz="2200" b="1">
              <a:solidFill>
                <a:schemeClr val="accent2">
                  <a:lumMod val="75000"/>
                </a:schemeClr>
              </a:solidFill>
            </a:endParaRPr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b="1"/>
              <a:t>Vert:  </a:t>
            </a:r>
            <a:r>
              <a:rPr lang="en-US" altLang="en-US" sz="2200" b="1">
                <a:solidFill>
                  <a:schemeClr val="accent3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en-US" altLang="en-US" sz="2200" b="1"/>
              <a:t> </a:t>
            </a:r>
            <a:r>
              <a:rPr lang="en-US" altLang="en-US" sz="2200" b="1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altLang="en-US" sz="2200" b="1"/>
              <a:t> </a:t>
            </a:r>
            <a:r>
              <a:rPr lang="en-US" altLang="en-US" sz="2200" b="1">
                <a:solidFill>
                  <a:schemeClr val="accent3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en-US" altLang="en-US" sz="2200" b="1" baseline="-25000"/>
              <a:t>                </a:t>
            </a:r>
            <a:r>
              <a:rPr lang="en-US" altLang="en-US" sz="2200" b="1">
                <a:solidFill>
                  <a:schemeClr val="accent3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en-US" altLang="en-US" sz="2200" b="1"/>
              <a:t> </a:t>
            </a:r>
            <a:r>
              <a:rPr lang="en-US" altLang="en-US" sz="2200" b="1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altLang="en-US" sz="2200" b="1"/>
              <a:t> </a:t>
            </a:r>
            <a:r>
              <a:rPr lang="en-US" altLang="en-US" sz="2200" b="1">
                <a:solidFill>
                  <a:schemeClr val="accent3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3">
                    <a:lumMod val="75000"/>
                  </a:schemeClr>
                </a:solidFill>
              </a:rPr>
              <a:t>F</a:t>
            </a:r>
            <a:endParaRPr lang="en-US" altLang="en-US" sz="2200" b="1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6407866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FB068C1-CD70-B54C-1EBB-D800066C43C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217BA9E9-6F59-0A77-1723-8E106B11E020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8AAC86BF-664B-D09C-D4CE-20D550C3E18A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/>
              <a:t>Collider Optics</a:t>
            </a:r>
            <a:endParaRPr lang="en-US" sz="2400" dirty="0"/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A619D5A-5B62-D566-945A-4B3BFC043454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01E35B4A-2BF5-0178-4A77-DB0EEA20BDF3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2993332B-5405-8B27-1011-AF57F123370B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6" name="Picture 5" descr="Chart, line chart&#10;&#10;Description automatically generated with medium confidence">
            <a:extLst>
              <a:ext uri="{FF2B5EF4-FFF2-40B4-BE49-F238E27FC236}">
                <a16:creationId xmlns:a16="http://schemas.microsoft.com/office/drawing/2014/main" id="{4CBACA86-1490-A025-60B2-EDDD466F460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83431" y="3917759"/>
            <a:ext cx="5075641" cy="1328456"/>
          </a:xfrm>
          <a:prstGeom prst="rect">
            <a:avLst/>
          </a:prstGeom>
        </p:spPr>
      </p:pic>
      <p:sp>
        <p:nvSpPr>
          <p:cNvPr id="2" name="Content Placeholder 29">
            <a:extLst>
              <a:ext uri="{FF2B5EF4-FFF2-40B4-BE49-F238E27FC236}">
                <a16:creationId xmlns:a16="http://schemas.microsoft.com/office/drawing/2014/main" id="{58EF17A9-58B4-095E-08E3-DC035FEF675F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9"/>
            <a:ext cx="8537028" cy="447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/>
              <a:t>In any drift section, the beta function is given by: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/>
              <a:t>where </a:t>
            </a:r>
            <a:r>
              <a:rPr lang="el-GR" altLang="en-US" sz="2200"/>
              <a:t>β</a:t>
            </a:r>
            <a:r>
              <a:rPr lang="en-US" altLang="en-US" sz="2200"/>
              <a:t>* is the minimum beta, and s* is the location of that minimum. Interaction points (IPs) are typically placed in drifts with the beam tightly focused to a minimum value in both planes and from a large beta value on both sides.</a:t>
            </a:r>
            <a:endParaRPr lang="en-US" altLang="en-US" sz="2200" dirty="0"/>
          </a:p>
        </p:txBody>
      </p:sp>
      <p:pic>
        <p:nvPicPr>
          <p:cNvPr id="8" name="Picture 7" descr="\documentclass{article}&#10;\usepackage{amsmath}&#10;\pagestyle{empty}&#10;\begin{document}&#10;&#10;\begin{align} \nonumber&#10;\beta(s) = \beta^{\ast} \left[1 + \left(\frac{s-s^{\ast}}{\beta^{\ast}} \right)^{2} \right] &#10;\end{align}&#10;&#10;\end{document}" title="IguanaTex Bitmap Display">
            <a:extLst>
              <a:ext uri="{FF2B5EF4-FFF2-40B4-BE49-F238E27FC236}">
                <a16:creationId xmlns:a16="http://schemas.microsoft.com/office/drawing/2014/main" id="{47138C2F-A31B-26CA-65BB-3D437F950C19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/>
          <a:stretch>
            <a:fillRect/>
          </a:stretch>
        </p:blipFill>
        <p:spPr>
          <a:xfrm>
            <a:off x="932412" y="1521521"/>
            <a:ext cx="2907356" cy="741643"/>
          </a:xfrm>
          <a:prstGeom prst="rect">
            <a:avLst/>
          </a:prstGeom>
        </p:spPr>
      </p:pic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679F5638-66C0-4C9F-CF3F-CCA5CCC6F7B6}"/>
              </a:ext>
            </a:extLst>
          </p:cNvPr>
          <p:cNvSpPr txBox="1">
            <a:spLocks/>
          </p:cNvSpPr>
          <p:nvPr/>
        </p:nvSpPr>
        <p:spPr bwMode="auto">
          <a:xfrm>
            <a:off x="1906384" y="5228225"/>
            <a:ext cx="4660671" cy="7904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None/>
            </a:pPr>
            <a:r>
              <a:rPr lang="en-US" altLang="en-US" sz="2200" b="1"/>
              <a:t>Horz: </a:t>
            </a:r>
            <a:r>
              <a:rPr lang="en-US" altLang="en-US" sz="2200" b="1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altLang="en-US" sz="2200" b="1"/>
              <a:t> </a:t>
            </a:r>
            <a:r>
              <a:rPr lang="en-US" altLang="en-US" sz="2200" b="1">
                <a:solidFill>
                  <a:schemeClr val="accent3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en-US" altLang="en-US" sz="2200" b="1"/>
              <a:t> </a:t>
            </a:r>
            <a:r>
              <a:rPr lang="en-US" altLang="en-US" sz="2200" b="1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altLang="en-US" sz="2200" b="1"/>
              <a:t>          </a:t>
            </a:r>
            <a:r>
              <a:rPr lang="en-US" altLang="en-US" sz="2200" b="1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altLang="en-US" sz="2200" b="1"/>
              <a:t> </a:t>
            </a:r>
            <a:r>
              <a:rPr lang="en-US" altLang="en-US" sz="2200" b="1">
                <a:solidFill>
                  <a:schemeClr val="accent3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en-US" altLang="en-US" sz="2200" b="1"/>
              <a:t> </a:t>
            </a:r>
            <a:r>
              <a:rPr lang="en-US" altLang="en-US" sz="2200" b="1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endParaRPr lang="en-US" altLang="en-US" sz="2200" b="1">
              <a:solidFill>
                <a:schemeClr val="accent2">
                  <a:lumMod val="75000"/>
                </a:schemeClr>
              </a:solidFill>
            </a:endParaRPr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b="1"/>
              <a:t>Vert:  </a:t>
            </a:r>
            <a:r>
              <a:rPr lang="en-US" altLang="en-US" sz="2200" b="1">
                <a:solidFill>
                  <a:schemeClr val="accent3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en-US" altLang="en-US" sz="2200" b="1"/>
              <a:t> </a:t>
            </a:r>
            <a:r>
              <a:rPr lang="en-US" altLang="en-US" sz="2200" b="1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altLang="en-US" sz="2200" b="1"/>
              <a:t> </a:t>
            </a:r>
            <a:r>
              <a:rPr lang="en-US" altLang="en-US" sz="2200" b="1">
                <a:solidFill>
                  <a:schemeClr val="accent3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en-US" altLang="en-US" sz="2200" b="1" baseline="-25000"/>
              <a:t>                </a:t>
            </a:r>
            <a:r>
              <a:rPr lang="en-US" altLang="en-US" sz="2200" b="1">
                <a:solidFill>
                  <a:schemeClr val="accent3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3">
                    <a:lumMod val="75000"/>
                  </a:schemeClr>
                </a:solidFill>
              </a:rPr>
              <a:t>F</a:t>
            </a:r>
            <a:r>
              <a:rPr lang="en-US" altLang="en-US" sz="2200" b="1"/>
              <a:t> </a:t>
            </a:r>
            <a:r>
              <a:rPr lang="en-US" altLang="en-US" sz="2200" b="1">
                <a:solidFill>
                  <a:schemeClr val="accent2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2">
                    <a:lumMod val="75000"/>
                  </a:schemeClr>
                </a:solidFill>
              </a:rPr>
              <a:t>D</a:t>
            </a:r>
            <a:r>
              <a:rPr lang="en-US" altLang="en-US" sz="2200" b="1"/>
              <a:t> </a:t>
            </a:r>
            <a:r>
              <a:rPr lang="en-US" altLang="en-US" sz="2200" b="1">
                <a:solidFill>
                  <a:schemeClr val="accent3">
                    <a:lumMod val="75000"/>
                  </a:schemeClr>
                </a:solidFill>
              </a:rPr>
              <a:t>Q</a:t>
            </a:r>
            <a:r>
              <a:rPr lang="en-US" altLang="en-US" sz="2200" b="1" baseline="-25000">
                <a:solidFill>
                  <a:schemeClr val="accent3">
                    <a:lumMod val="75000"/>
                  </a:schemeClr>
                </a:solidFill>
              </a:rPr>
              <a:t>F</a:t>
            </a:r>
            <a:endParaRPr lang="en-US" altLang="en-US" sz="2200" b="1" baseline="-25000" dirty="0">
              <a:solidFill>
                <a:schemeClr val="accent3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609700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332186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Collimators and Phase-Advance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47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Accelerator Overview for FNAL CCI Program</a:t>
            </a:r>
            <a:endParaRPr lang="en-US" sz="12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101216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Two Beam Position Monitor Measurement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9"/>
            <a:ext cx="8537028" cy="50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The correlation between X</a:t>
            </a:r>
            <a:r>
              <a:rPr lang="en-US" altLang="en-US" sz="2200" baseline="-25000" dirty="0"/>
              <a:t>1</a:t>
            </a:r>
            <a:r>
              <a:rPr lang="en-US" altLang="en-US" sz="2200" dirty="0"/>
              <a:t> and X</a:t>
            </a:r>
            <a:r>
              <a:rPr lang="en-US" altLang="en-US" sz="2200" baseline="-25000" dirty="0"/>
              <a:t>2</a:t>
            </a:r>
            <a:r>
              <a:rPr lang="en-US" altLang="en-US" sz="2200" dirty="0"/>
              <a:t>, can be used to see the </a:t>
            </a:r>
            <a:r>
              <a:rPr lang="en-US" altLang="en-US" sz="2200" dirty="0" err="1"/>
              <a:t>betatron</a:t>
            </a:r>
            <a:r>
              <a:rPr lang="en-US" altLang="en-US" sz="2200" dirty="0"/>
              <a:t> phase advance between those points.</a:t>
            </a:r>
          </a:p>
        </p:txBody>
      </p:sp>
      <p:pic>
        <p:nvPicPr>
          <p:cNvPr id="12" name="Picture 4">
            <a:extLst>
              <a:ext uri="{FF2B5EF4-FFF2-40B4-BE49-F238E27FC236}">
                <a16:creationId xmlns:a16="http://schemas.microsoft.com/office/drawing/2014/main" id="{44A01850-4800-40CB-8BF3-76DEFDD1A8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063" y="1897227"/>
            <a:ext cx="4262437" cy="4137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DAFA4E0C-6DB1-45C2-BD92-FEC2B3C26B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482" y="2153548"/>
            <a:ext cx="3568700" cy="1981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1" name="AutoShape 3">
            <a:extLst>
              <a:ext uri="{FF2B5EF4-FFF2-40B4-BE49-F238E27FC236}">
                <a16:creationId xmlns:a16="http://schemas.microsoft.com/office/drawing/2014/main" id="{9F886BFA-90C3-4E93-A736-2E4E16FDCA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53" y="5878166"/>
            <a:ext cx="4206875" cy="403225"/>
          </a:xfrm>
          <a:custGeom>
            <a:avLst/>
            <a:gdLst>
              <a:gd name="T0" fmla="*/ 1358 w 8228013"/>
              <a:gd name="T1" fmla="*/ 0 h 4875213"/>
              <a:gd name="T2" fmla="*/ 679 w 8228013"/>
              <a:gd name="T3" fmla="*/ 0 h 4875213"/>
              <a:gd name="T4" fmla="*/ 0 w 8228013"/>
              <a:gd name="T5" fmla="*/ 0 h 4875213"/>
              <a:gd name="T6" fmla="*/ 679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B3B3B3"/>
                </a:solidFill>
              </a:rPr>
              <a:t>SY Lee</a:t>
            </a:r>
          </a:p>
        </p:txBody>
      </p:sp>
      <p:pic>
        <p:nvPicPr>
          <p:cNvPr id="2" name="Picture 1" descr="\documentclass{article}&#10;\usepackage{amsmath}&#10;\pagestyle{empty}&#10;\begin{document}&#10;&#10;\begin{align} \nonumber&#10;x(s) = \sqrt{2J_{x} \beta_{x}(s)} \cos[\phi_{x}(s)]&#10;\end{align}&#10;&#10;\end{document}" title="IguanaTex Bitmap Display">
            <a:extLst>
              <a:ext uri="{FF2B5EF4-FFF2-40B4-BE49-F238E27FC236}">
                <a16:creationId xmlns:a16="http://schemas.microsoft.com/office/drawing/2014/main" id="{24924725-54E4-A4A1-C4FF-11AD99CFA62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378372" y="4506994"/>
            <a:ext cx="2926174" cy="285306"/>
          </a:xfrm>
          <a:prstGeom prst="rect">
            <a:avLst/>
          </a:prstGeom>
        </p:spPr>
      </p:pic>
      <p:pic>
        <p:nvPicPr>
          <p:cNvPr id="3" name="Picture 2" descr="\documentclass{article}&#10;\usepackage{amsmath}&#10;\pagestyle{empty}&#10;\begin{document}&#10;&#10;\begin{align} \nonumber&#10;x^{\prime}(s) = \sqrt{ \frac{2J_{x}}{\beta_{x}(s)} } \bigg[ \sin[\phi_{x}(s)] + \alpha_{x}(s) \cos[\phi_{x}(s)] \bigg]&#10;\end{align}&#10;&#10;\end{document}" title="IguanaTex Bitmap Display">
            <a:extLst>
              <a:ext uri="{FF2B5EF4-FFF2-40B4-BE49-F238E27FC236}">
                <a16:creationId xmlns:a16="http://schemas.microsoft.com/office/drawing/2014/main" id="{DF0AB322-38B0-DA9F-225E-0EF87BCB213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378372" y="4978243"/>
            <a:ext cx="4781378" cy="713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79655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49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Machine Protection through Collimation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49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 descr="Diagram&#10;&#10;Description automatically generated">
            <a:extLst>
              <a:ext uri="{FF2B5EF4-FFF2-40B4-BE49-F238E27FC236}">
                <a16:creationId xmlns:a16="http://schemas.microsoft.com/office/drawing/2014/main" id="{DB871D6C-67E1-F277-7F73-62230CFDC82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8838" y="990600"/>
            <a:ext cx="6667500" cy="48768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1C0D6235-D467-0351-9A41-92C553A6CF3B}"/>
              </a:ext>
            </a:extLst>
          </p:cNvPr>
          <p:cNvSpPr txBox="1"/>
          <p:nvPr/>
        </p:nvSpPr>
        <p:spPr>
          <a:xfrm>
            <a:off x="8679238" y="1309006"/>
            <a:ext cx="430887" cy="471965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CERN Courier</a:t>
            </a:r>
          </a:p>
        </p:txBody>
      </p:sp>
    </p:spTree>
    <p:extLst>
      <p:ext uri="{BB962C8B-B14F-4D97-AF65-F5344CB8AC3E}">
        <p14:creationId xmlns:p14="http://schemas.microsoft.com/office/powerpoint/2010/main" val="340710086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Content Placeholder 29 1">
            <a:extLst>
              <a:ext uri="{FF2B5EF4-FFF2-40B4-BE49-F238E27FC236}">
                <a16:creationId xmlns:a16="http://schemas.microsoft.com/office/drawing/2014/main" id="{4F9C00A5-F60D-F067-B498-12E290D9B21C}"/>
              </a:ext>
            </a:extLst>
          </p:cNvPr>
          <p:cNvSpPr txBox="1">
            <a:spLocks/>
          </p:cNvSpPr>
          <p:nvPr/>
        </p:nvSpPr>
        <p:spPr bwMode="auto">
          <a:xfrm>
            <a:off x="228600" y="1036694"/>
            <a:ext cx="8537028" cy="47464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Lorentz Force: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Bending Radius in a constant dipole field: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“Beam rigidity” B</a:t>
            </a:r>
            <a:r>
              <a:rPr lang="el-GR" altLang="en-US" sz="1800" b="1"/>
              <a:t>ρ</a:t>
            </a:r>
            <a:r>
              <a:rPr lang="en-US" altLang="en-US" sz="1800" b="1"/>
              <a:t> in units of Tm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1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1"/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b="1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Total bending for a ring is always </a:t>
            </a:r>
            <a:r>
              <a:rPr lang="en-US" altLang="en-US" sz="1800" b="1"/>
              <a:t>2</a:t>
            </a:r>
            <a:r>
              <a:rPr lang="el-GR" altLang="en-US" sz="1800" b="1"/>
              <a:t>π</a:t>
            </a:r>
            <a:r>
              <a:rPr lang="en-US" altLang="en-US" sz="1800" b="1" dirty="0"/>
              <a:t>:</a:t>
            </a: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Maximum Dipole Field -&gt; Maximum Proton Energy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5" name="Picture 14" descr="Chart, box and whisker chart&#10;&#10;Description automatically generated">
            <a:extLst>
              <a:ext uri="{FF2B5EF4-FFF2-40B4-BE49-F238E27FC236}">
                <a16:creationId xmlns:a16="http://schemas.microsoft.com/office/drawing/2014/main" id="{57954ADD-F2D0-4003-B1EE-B95B18FDB1D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42909" y="2996964"/>
            <a:ext cx="2008764" cy="2559758"/>
          </a:xfrm>
          <a:prstGeom prst="rect">
            <a:avLst/>
          </a:prstGeom>
        </p:spPr>
      </p:pic>
      <p:pic>
        <p:nvPicPr>
          <p:cNvPr id="17" name="Picture 16" descr="Diagram&#10;&#10;Description automatically generated">
            <a:extLst>
              <a:ext uri="{FF2B5EF4-FFF2-40B4-BE49-F238E27FC236}">
                <a16:creationId xmlns:a16="http://schemas.microsoft.com/office/drawing/2014/main" id="{E31005C6-C820-4905-92E2-B882DF106AAC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450013" y="1036695"/>
            <a:ext cx="2008764" cy="1833765"/>
          </a:xfrm>
          <a:prstGeom prst="rect">
            <a:avLst/>
          </a:prstGeom>
        </p:spPr>
      </p:pic>
      <p:sp>
        <p:nvSpPr>
          <p:cNvPr id="21" name="Rectangle 20">
            <a:extLst>
              <a:ext uri="{FF2B5EF4-FFF2-40B4-BE49-F238E27FC236}">
                <a16:creationId xmlns:a16="http://schemas.microsoft.com/office/drawing/2014/main" id="{317956D6-5C37-4086-8EC1-E1F654619DEB}"/>
              </a:ext>
            </a:extLst>
          </p:cNvPr>
          <p:cNvSpPr/>
          <p:nvPr/>
        </p:nvSpPr>
        <p:spPr>
          <a:xfrm>
            <a:off x="6312393" y="996863"/>
            <a:ext cx="2206669" cy="4619721"/>
          </a:xfrm>
          <a:prstGeom prst="rect">
            <a:avLst/>
          </a:prstGeom>
          <a:noFill/>
          <a:ln w="3810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\documentclass{article}&#10;\usepackage{amsmath}&#10;\pagestyle{empty}&#10;\begin{document}&#10;&#10;\begin{align} \nonumber&#10;\vec{F} = e(\vec{E} + \vec{v}~\times~\vec{B})&#10;\end{align}&#10;&#10;\end{document}" title="IguanaTex Bitmap Display">
            <a:extLst>
              <a:ext uri="{FF2B5EF4-FFF2-40B4-BE49-F238E27FC236}">
                <a16:creationId xmlns:a16="http://schemas.microsoft.com/office/drawing/2014/main" id="{E0F871B8-DCF7-1FE7-7FCE-6C9BCB4A4E82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499501" y="1443388"/>
            <a:ext cx="2139428" cy="309333"/>
          </a:xfrm>
          <a:prstGeom prst="rect">
            <a:avLst/>
          </a:prstGeom>
        </p:spPr>
      </p:pic>
      <p:pic>
        <p:nvPicPr>
          <p:cNvPr id="7" name="Picture 6" descr="\documentclass{article}&#10;\usepackage{amsmath}&#10;\pagestyle{empty}&#10;\begin{document}&#10;&#10;\begin{align} \nonumber&#10;B\rho = \frac{p}{Ze}&#10;\end{align}&#10;&#10;\end{document}" title="IguanaTex Bitmap Display">
            <a:extLst>
              <a:ext uri="{FF2B5EF4-FFF2-40B4-BE49-F238E27FC236}">
                <a16:creationId xmlns:a16="http://schemas.microsoft.com/office/drawing/2014/main" id="{5AA5541A-BD09-8765-868B-6E626B95D55C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1643643" y="2484514"/>
            <a:ext cx="1002667" cy="458666"/>
          </a:xfrm>
          <a:prstGeom prst="rect">
            <a:avLst/>
          </a:prstGeom>
        </p:spPr>
      </p:pic>
      <p:sp>
        <p:nvSpPr>
          <p:cNvPr id="9" name="Content Placeholder 29 2">
            <a:extLst>
              <a:ext uri="{FF2B5EF4-FFF2-40B4-BE49-F238E27FC236}">
                <a16:creationId xmlns:a16="http://schemas.microsoft.com/office/drawing/2014/main" id="{561B1656-D6EE-4E5E-CF87-9007D812B892}"/>
              </a:ext>
            </a:extLst>
          </p:cNvPr>
          <p:cNvSpPr txBox="1">
            <a:spLocks/>
          </p:cNvSpPr>
          <p:nvPr/>
        </p:nvSpPr>
        <p:spPr bwMode="auto">
          <a:xfrm>
            <a:off x="624938" y="2870460"/>
            <a:ext cx="1134438" cy="29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chemeClr val="tx1"/>
                </a:solidFill>
              </a:rPr>
              <a:t>Dipole field</a:t>
            </a:r>
          </a:p>
        </p:txBody>
      </p:sp>
      <p:sp>
        <p:nvSpPr>
          <p:cNvPr id="14" name="Content Placeholder 29 3">
            <a:extLst>
              <a:ext uri="{FF2B5EF4-FFF2-40B4-BE49-F238E27FC236}">
                <a16:creationId xmlns:a16="http://schemas.microsoft.com/office/drawing/2014/main" id="{7F0DE461-DD67-F79C-5AB9-58556E79AAA3}"/>
              </a:ext>
            </a:extLst>
          </p:cNvPr>
          <p:cNvSpPr txBox="1">
            <a:spLocks/>
          </p:cNvSpPr>
          <p:nvPr/>
        </p:nvSpPr>
        <p:spPr bwMode="auto">
          <a:xfrm>
            <a:off x="1398711" y="3248496"/>
            <a:ext cx="1432897" cy="29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chemeClr val="tx1"/>
                </a:solidFill>
              </a:rPr>
              <a:t>Bending radius</a:t>
            </a:r>
          </a:p>
        </p:txBody>
      </p:sp>
      <p:sp>
        <p:nvSpPr>
          <p:cNvPr id="16" name="Content Placeholder 29 4">
            <a:extLst>
              <a:ext uri="{FF2B5EF4-FFF2-40B4-BE49-F238E27FC236}">
                <a16:creationId xmlns:a16="http://schemas.microsoft.com/office/drawing/2014/main" id="{195D71FA-0893-638F-003E-D89E1C4BDE5D}"/>
              </a:ext>
            </a:extLst>
          </p:cNvPr>
          <p:cNvSpPr txBox="1">
            <a:spLocks/>
          </p:cNvSpPr>
          <p:nvPr/>
        </p:nvSpPr>
        <p:spPr bwMode="auto">
          <a:xfrm>
            <a:off x="3148222" y="2394570"/>
            <a:ext cx="1971650" cy="29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chemeClr val="tx1"/>
                </a:solidFill>
              </a:rPr>
              <a:t>particle momentum</a:t>
            </a:r>
          </a:p>
        </p:txBody>
      </p:sp>
      <p:sp>
        <p:nvSpPr>
          <p:cNvPr id="18" name="Content Placeholder 29 5">
            <a:extLst>
              <a:ext uri="{FF2B5EF4-FFF2-40B4-BE49-F238E27FC236}">
                <a16:creationId xmlns:a16="http://schemas.microsoft.com/office/drawing/2014/main" id="{8811E66E-5E2C-7FBA-EADC-345CF27FB822}"/>
              </a:ext>
            </a:extLst>
          </p:cNvPr>
          <p:cNvSpPr txBox="1">
            <a:spLocks/>
          </p:cNvSpPr>
          <p:nvPr/>
        </p:nvSpPr>
        <p:spPr bwMode="auto">
          <a:xfrm>
            <a:off x="3179891" y="2721204"/>
            <a:ext cx="1971650" cy="29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chemeClr val="tx1"/>
                </a:solidFill>
              </a:rPr>
              <a:t>particle charge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E8FB8D0D-D9ED-DFE6-B94A-EDA54ADBE9BA}"/>
              </a:ext>
            </a:extLst>
          </p:cNvPr>
          <p:cNvCxnSpPr>
            <a:cxnSpLocks/>
          </p:cNvCxnSpPr>
          <p:nvPr/>
        </p:nvCxnSpPr>
        <p:spPr>
          <a:xfrm flipH="1" flipV="1">
            <a:off x="2720738" y="2538558"/>
            <a:ext cx="466979" cy="403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37176697-0110-1351-8E0D-C57495AC9A31}"/>
              </a:ext>
            </a:extLst>
          </p:cNvPr>
          <p:cNvCxnSpPr>
            <a:cxnSpLocks/>
            <a:stCxn id="18" idx="1"/>
          </p:cNvCxnSpPr>
          <p:nvPr/>
        </p:nvCxnSpPr>
        <p:spPr>
          <a:xfrm flipH="1" flipV="1">
            <a:off x="2732691" y="2859574"/>
            <a:ext cx="447200" cy="965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5" name="Straight Arrow Connector 24">
            <a:extLst>
              <a:ext uri="{FF2B5EF4-FFF2-40B4-BE49-F238E27FC236}">
                <a16:creationId xmlns:a16="http://schemas.microsoft.com/office/drawing/2014/main" id="{28822B89-D351-BFB3-A98F-E72FB3E928BE}"/>
              </a:ext>
            </a:extLst>
          </p:cNvPr>
          <p:cNvCxnSpPr>
            <a:cxnSpLocks/>
          </p:cNvCxnSpPr>
          <p:nvPr/>
        </p:nvCxnSpPr>
        <p:spPr>
          <a:xfrm flipH="1" flipV="1">
            <a:off x="1929481" y="2897636"/>
            <a:ext cx="68843" cy="325637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DFD6B9A2-F910-5F39-5F75-100D6453ABD3}"/>
              </a:ext>
            </a:extLst>
          </p:cNvPr>
          <p:cNvCxnSpPr>
            <a:cxnSpLocks/>
          </p:cNvCxnSpPr>
          <p:nvPr/>
        </p:nvCxnSpPr>
        <p:spPr>
          <a:xfrm flipV="1">
            <a:off x="1111615" y="2625047"/>
            <a:ext cx="457600" cy="23266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24" name="Picture 23" descr="\documentclass{article}&#10;\usepackage{amsmath}&#10;\pagestyle{empty}&#10;\begin{document}&#10;&#10;\begin{align} \nonumber&#10;2\pi\rho = L_{dipole~total}&#10;\end{align}&#10;&#10;\end{document}" title="IguanaTex Bitmap Display">
            <a:extLst>
              <a:ext uri="{FF2B5EF4-FFF2-40B4-BE49-F238E27FC236}">
                <a16:creationId xmlns:a16="http://schemas.microsoft.com/office/drawing/2014/main" id="{184C3C12-A744-5F5C-F024-FAB977CAED9E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1759376" y="5185104"/>
            <a:ext cx="1952517" cy="249971"/>
          </a:xfrm>
          <a:prstGeom prst="rect">
            <a:avLst/>
          </a:prstGeom>
        </p:spPr>
      </p:pic>
      <p:pic>
        <p:nvPicPr>
          <p:cNvPr id="31" name="Picture 30" descr="\documentclass{article}&#10;\usepackage{amsmath}&#10;\pagestyle{empty}&#10;\begin{document}&#10;&#10;\begin{align} \nonumber&#10;B\rho \text{ [Tm]} = 3.3357 p \text{ [GeV/c]}&#10;\end{align}&#10;&#10;\end{document}" title="IguanaTex Bitmap Display">
            <a:extLst>
              <a:ext uri="{FF2B5EF4-FFF2-40B4-BE49-F238E27FC236}">
                <a16:creationId xmlns:a16="http://schemas.microsoft.com/office/drawing/2014/main" id="{17CEBEBE-8DDC-5B0A-753A-442E969173E3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692327" y="4132334"/>
            <a:ext cx="3051475" cy="2575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6140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err="1"/>
              <a:t>Betatron</a:t>
            </a:r>
            <a:r>
              <a:rPr lang="en-US" sz="2400" dirty="0"/>
              <a:t> Phase Advance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2" name="Picture 6 1">
            <a:extLst>
              <a:ext uri="{FF2B5EF4-FFF2-40B4-BE49-F238E27FC236}">
                <a16:creationId xmlns:a16="http://schemas.microsoft.com/office/drawing/2014/main" id="{480CB546-0F80-48D3-A920-CE97EE41C0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0827" y="986111"/>
            <a:ext cx="3017838" cy="758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9F0D46DF-F7CB-457D-888F-E08E4D842C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52" y="1194074"/>
            <a:ext cx="2312988" cy="4349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pic>
        <p:nvPicPr>
          <p:cNvPr id="14" name="Picture 1">
            <a:extLst>
              <a:ext uri="{FF2B5EF4-FFF2-40B4-BE49-F238E27FC236}">
                <a16:creationId xmlns:a16="http://schemas.microsoft.com/office/drawing/2014/main" id="{CC53FB99-6C4E-4C0A-8809-255C426C6AA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352" y="1779861"/>
            <a:ext cx="3978275" cy="657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9" name="Picture 48" descr="A close up of a logo&#10;&#10;Description automatically generated">
            <a:extLst>
              <a:ext uri="{FF2B5EF4-FFF2-40B4-BE49-F238E27FC236}">
                <a16:creationId xmlns:a16="http://schemas.microsoft.com/office/drawing/2014/main" id="{3186BD0A-2303-42DB-9FFC-B7A627B29739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9410" y="2677434"/>
            <a:ext cx="3607915" cy="3411714"/>
          </a:xfrm>
          <a:prstGeom prst="rect">
            <a:avLst/>
          </a:prstGeom>
        </p:spPr>
      </p:pic>
      <p:pic>
        <p:nvPicPr>
          <p:cNvPr id="8" name="Picture 7" descr="\documentclass{article}&#10;\usepackage{amsmath}&#10;\pagestyle{empty}&#10;\begin{document}&#10;&#10;\begin{align}\nonumber&#10;x_{1}^{\prime} = \Delta \theta = \sqrt{ \frac{2 J_{x}}{\beta_{x1}}}&#10;\end{align}&#10;&#10;\end{document}" title="IguanaTex Bitmap Display">
            <a:extLst>
              <a:ext uri="{FF2B5EF4-FFF2-40B4-BE49-F238E27FC236}">
                <a16:creationId xmlns:a16="http://schemas.microsoft.com/office/drawing/2014/main" id="{256815BD-6F3B-49B5-9967-D384F8865C58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/>
          <a:stretch>
            <a:fillRect/>
          </a:stretch>
        </p:blipFill>
        <p:spPr>
          <a:xfrm>
            <a:off x="5312759" y="4215941"/>
            <a:ext cx="1975380" cy="765156"/>
          </a:xfrm>
          <a:prstGeom prst="rect">
            <a:avLst/>
          </a:prstGeom>
        </p:spPr>
      </p:pic>
      <p:pic>
        <p:nvPicPr>
          <p:cNvPr id="11" name="Picture 10" descr="\documentclass{article}&#10;\usepackage{amsmath}&#10;\pagestyle{empty}&#10;\begin{document}&#10;&#10;\begin{align}\nonumber&#10;J_{x} = \frac{1}{2}\beta_{x1}\Delta \theta^{2}&#10;\end{align}&#10;&#10;\end{document}" title="IguanaTex Bitmap Display">
            <a:extLst>
              <a:ext uri="{FF2B5EF4-FFF2-40B4-BE49-F238E27FC236}">
                <a16:creationId xmlns:a16="http://schemas.microsoft.com/office/drawing/2014/main" id="{C49F96AC-8EE6-5FAA-9E2F-5B25F1117D7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5312759" y="4944806"/>
            <a:ext cx="1577560" cy="518233"/>
          </a:xfrm>
          <a:prstGeom prst="rect">
            <a:avLst/>
          </a:prstGeom>
        </p:spPr>
      </p:pic>
      <p:pic>
        <p:nvPicPr>
          <p:cNvPr id="17" name="Picture 16" descr="\documentclass{article}&#10;\usepackage{amsmath}&#10;\pagestyle{empty}&#10;\begin{document}&#10;&#10;\begin{align}\nonumber&#10;x_{2} = \sqrt{2 \beta_{x2} J_{x}} = \sqrt{\beta_{x1}\beta_{x2}}\Delta \theta&#10;\end{align}&#10;&#10;\end{document}" title="IguanaTex Bitmap Display">
            <a:extLst>
              <a:ext uri="{FF2B5EF4-FFF2-40B4-BE49-F238E27FC236}">
                <a16:creationId xmlns:a16="http://schemas.microsoft.com/office/drawing/2014/main" id="{496FB2BE-98EB-753E-D82B-977F50CED24B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2"/>
          <a:stretch>
            <a:fillRect/>
          </a:stretch>
        </p:blipFill>
        <p:spPr>
          <a:xfrm>
            <a:off x="5312759" y="5600308"/>
            <a:ext cx="3272485" cy="309416"/>
          </a:xfrm>
          <a:prstGeom prst="rect">
            <a:avLst/>
          </a:prstGeom>
        </p:spPr>
      </p:pic>
      <p:sp>
        <p:nvSpPr>
          <p:cNvPr id="18" name="Content Placeholder 29">
            <a:extLst>
              <a:ext uri="{FF2B5EF4-FFF2-40B4-BE49-F238E27FC236}">
                <a16:creationId xmlns:a16="http://schemas.microsoft.com/office/drawing/2014/main" id="{9A6C83FB-535D-BBE7-7074-1737A97AE78A}"/>
              </a:ext>
            </a:extLst>
          </p:cNvPr>
          <p:cNvSpPr txBox="1">
            <a:spLocks/>
          </p:cNvSpPr>
          <p:nvPr/>
        </p:nvSpPr>
        <p:spPr bwMode="auto">
          <a:xfrm>
            <a:off x="4926676" y="3635436"/>
            <a:ext cx="3838952" cy="5182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b="1"/>
              <a:t>Kick amplitude after </a:t>
            </a:r>
            <a:r>
              <a:rPr lang="el-GR" altLang="en-US" sz="2200" b="1"/>
              <a:t>π</a:t>
            </a:r>
            <a:r>
              <a:rPr lang="en-US" altLang="en-US" sz="2200" b="1"/>
              <a:t>/2:</a:t>
            </a:r>
            <a:endParaRPr lang="en-US" altLang="en-US" sz="2200" b="1" dirty="0"/>
          </a:p>
        </p:txBody>
      </p:sp>
    </p:spTree>
    <p:extLst>
      <p:ext uri="{BB962C8B-B14F-4D97-AF65-F5344CB8AC3E}">
        <p14:creationId xmlns:p14="http://schemas.microsoft.com/office/powerpoint/2010/main" val="19455261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332186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Off-Momentum Particles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&amp; </a:t>
            </a:r>
            <a:r>
              <a:rPr lang="en-US" altLang="en-US" sz="4200" dirty="0" err="1">
                <a:solidFill>
                  <a:schemeClr val="tx2"/>
                </a:solidFill>
              </a:rPr>
              <a:t>Sextupole</a:t>
            </a:r>
            <a:r>
              <a:rPr lang="en-US" altLang="en-US" sz="4200" dirty="0">
                <a:solidFill>
                  <a:schemeClr val="tx2"/>
                </a:solidFill>
              </a:rPr>
              <a:t> Magnets</a:t>
            </a: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03342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Dispersion</a:t>
            </a:r>
          </a:p>
          <a:p>
            <a:endParaRPr lang="en-US" sz="2400" dirty="0"/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1" name="Picture 1">
            <a:extLst>
              <a:ext uri="{FF2B5EF4-FFF2-40B4-BE49-F238E27FC236}">
                <a16:creationId xmlns:a16="http://schemas.microsoft.com/office/drawing/2014/main" id="{D109188D-2655-4455-8E16-8C538B77D07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682" y="980089"/>
            <a:ext cx="5054600" cy="3840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2" name="Picture 9">
            <a:extLst>
              <a:ext uri="{FF2B5EF4-FFF2-40B4-BE49-F238E27FC236}">
                <a16:creationId xmlns:a16="http://schemas.microsoft.com/office/drawing/2014/main" id="{4758646F-A542-42DF-8151-A500B6DDE3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5282" y="3869339"/>
            <a:ext cx="3073400" cy="36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" name="Picture 10">
            <a:extLst>
              <a:ext uri="{FF2B5EF4-FFF2-40B4-BE49-F238E27FC236}">
                <a16:creationId xmlns:a16="http://schemas.microsoft.com/office/drawing/2014/main" id="{AC69305A-6C2B-422D-A5FA-FEACB315F1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482" y="3193064"/>
            <a:ext cx="1936750" cy="66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4" name="Picture 11">
            <a:extLst>
              <a:ext uri="{FF2B5EF4-FFF2-40B4-BE49-F238E27FC236}">
                <a16:creationId xmlns:a16="http://schemas.microsoft.com/office/drawing/2014/main" id="{5DDE6DE6-327B-4BA5-B94A-D3D1231B310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1482" y="5171089"/>
            <a:ext cx="2508250" cy="34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965581E6-4477-4694-A0EE-8060412A466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657" y="1886552"/>
            <a:ext cx="121285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" name="AutoShape 9">
            <a:extLst>
              <a:ext uri="{FF2B5EF4-FFF2-40B4-BE49-F238E27FC236}">
                <a16:creationId xmlns:a16="http://schemas.microsoft.com/office/drawing/2014/main" id="{75499F4C-727E-44BC-9A02-4940B3166E19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75282" y="2758089"/>
            <a:ext cx="1798638" cy="341313"/>
          </a:xfrm>
          <a:custGeom>
            <a:avLst/>
            <a:gdLst>
              <a:gd name="T0" fmla="*/ 1 w 8228013"/>
              <a:gd name="T1" fmla="*/ 0 h 4875213"/>
              <a:gd name="T2" fmla="*/ 0 w 8228013"/>
              <a:gd name="T3" fmla="*/ 0 h 4875213"/>
              <a:gd name="T4" fmla="*/ 0 w 8228013"/>
              <a:gd name="T5" fmla="*/ 0 h 4875213"/>
              <a:gd name="T6" fmla="*/ 0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Dispersion:</a:t>
            </a:r>
          </a:p>
        </p:txBody>
      </p:sp>
      <p:sp>
        <p:nvSpPr>
          <p:cNvPr id="27" name="AutoShape 9">
            <a:extLst>
              <a:ext uri="{FF2B5EF4-FFF2-40B4-BE49-F238E27FC236}">
                <a16:creationId xmlns:a16="http://schemas.microsoft.com/office/drawing/2014/main" id="{72767C3E-8ED5-45AE-90BC-BA47D6EEA315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87982" y="4650389"/>
            <a:ext cx="1798638" cy="341313"/>
          </a:xfrm>
          <a:custGeom>
            <a:avLst/>
            <a:gdLst>
              <a:gd name="T0" fmla="*/ 1 w 8228013"/>
              <a:gd name="T1" fmla="*/ 0 h 4875213"/>
              <a:gd name="T2" fmla="*/ 0 w 8228013"/>
              <a:gd name="T3" fmla="*/ 0 h 4875213"/>
              <a:gd name="T4" fmla="*/ 0 w 8228013"/>
              <a:gd name="T5" fmla="*/ 0 h 4875213"/>
              <a:gd name="T6" fmla="*/ 0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latin typeface="Helvetica" panose="020B0604020202020204" pitchFamily="34" charset="0"/>
                <a:cs typeface="Helvetica" panose="020B0604020202020204" pitchFamily="34" charset="0"/>
              </a:rPr>
              <a:t>Spot Size:</a:t>
            </a:r>
          </a:p>
        </p:txBody>
      </p:sp>
      <p:sp>
        <p:nvSpPr>
          <p:cNvPr id="15" name="AutoShape 3">
            <a:extLst>
              <a:ext uri="{FF2B5EF4-FFF2-40B4-BE49-F238E27FC236}">
                <a16:creationId xmlns:a16="http://schemas.microsoft.com/office/drawing/2014/main" id="{5935C866-EF82-4B5B-9B37-7E6FADD7EF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53" y="5878166"/>
            <a:ext cx="4206875" cy="403225"/>
          </a:xfrm>
          <a:custGeom>
            <a:avLst/>
            <a:gdLst>
              <a:gd name="T0" fmla="*/ 1358 w 8228013"/>
              <a:gd name="T1" fmla="*/ 0 h 4875213"/>
              <a:gd name="T2" fmla="*/ 679 w 8228013"/>
              <a:gd name="T3" fmla="*/ 0 h 4875213"/>
              <a:gd name="T4" fmla="*/ 0 w 8228013"/>
              <a:gd name="T5" fmla="*/ 0 h 4875213"/>
              <a:gd name="T6" fmla="*/ 679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B3B3B3"/>
                </a:solidFill>
              </a:rPr>
              <a:t>Barletta</a:t>
            </a:r>
          </a:p>
        </p:txBody>
      </p:sp>
    </p:spTree>
    <p:extLst>
      <p:ext uri="{BB962C8B-B14F-4D97-AF65-F5344CB8AC3E}">
        <p14:creationId xmlns:p14="http://schemas.microsoft.com/office/powerpoint/2010/main" val="123510148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Chromaticity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8" name="AutoShape 3">
            <a:extLst>
              <a:ext uri="{FF2B5EF4-FFF2-40B4-BE49-F238E27FC236}">
                <a16:creationId xmlns:a16="http://schemas.microsoft.com/office/drawing/2014/main" id="{40AE3E2F-4568-433A-AC7B-5411BC5D480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53" y="5878166"/>
            <a:ext cx="4206875" cy="403225"/>
          </a:xfrm>
          <a:custGeom>
            <a:avLst/>
            <a:gdLst>
              <a:gd name="T0" fmla="*/ 1358 w 8228013"/>
              <a:gd name="T1" fmla="*/ 0 h 4875213"/>
              <a:gd name="T2" fmla="*/ 679 w 8228013"/>
              <a:gd name="T3" fmla="*/ 0 h 4875213"/>
              <a:gd name="T4" fmla="*/ 0 w 8228013"/>
              <a:gd name="T5" fmla="*/ 0 h 4875213"/>
              <a:gd name="T6" fmla="*/ 679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B3B3B3"/>
                </a:solidFill>
              </a:rPr>
              <a:t>Barletta</a:t>
            </a:r>
          </a:p>
        </p:txBody>
      </p:sp>
      <p:pic>
        <p:nvPicPr>
          <p:cNvPr id="15" name="Picture 1">
            <a:extLst>
              <a:ext uri="{FF2B5EF4-FFF2-40B4-BE49-F238E27FC236}">
                <a16:creationId xmlns:a16="http://schemas.microsoft.com/office/drawing/2014/main" id="{E0189965-2060-4550-A351-9948D919A09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2373749"/>
            <a:ext cx="7643813" cy="3552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5">
            <a:extLst>
              <a:ext uri="{FF2B5EF4-FFF2-40B4-BE49-F238E27FC236}">
                <a16:creationId xmlns:a16="http://schemas.microsoft.com/office/drawing/2014/main" id="{E0DCF8C8-727C-495E-AE02-B58459FB35B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750" y="1549837"/>
            <a:ext cx="26987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5EDB6911-9294-4D5A-BD71-81BC7CD73E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288" y="2027674"/>
            <a:ext cx="1752600" cy="60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7">
            <a:extLst>
              <a:ext uri="{FF2B5EF4-FFF2-40B4-BE49-F238E27FC236}">
                <a16:creationId xmlns:a16="http://schemas.microsoft.com/office/drawing/2014/main" id="{BCC9DF81-B49D-49B8-BF2E-9C91356DD36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70150" y="2040374"/>
            <a:ext cx="2089150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AutoShape 9 1">
            <a:extLst>
              <a:ext uri="{FF2B5EF4-FFF2-40B4-BE49-F238E27FC236}">
                <a16:creationId xmlns:a16="http://schemas.microsoft.com/office/drawing/2014/main" id="{219F4124-B76C-4833-8E02-15C1C97BF3E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7150" y="1018024"/>
            <a:ext cx="1798638" cy="341313"/>
          </a:xfrm>
          <a:custGeom>
            <a:avLst/>
            <a:gdLst>
              <a:gd name="T0" fmla="*/ 1 w 8228013"/>
              <a:gd name="T1" fmla="*/ 0 h 4875213"/>
              <a:gd name="T2" fmla="*/ 0 w 8228013"/>
              <a:gd name="T3" fmla="*/ 0 h 4875213"/>
              <a:gd name="T4" fmla="*/ 0 w 8228013"/>
              <a:gd name="T5" fmla="*/ 0 h 4875213"/>
              <a:gd name="T6" fmla="*/ 0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Chromaticity:</a:t>
            </a:r>
          </a:p>
        </p:txBody>
      </p:sp>
      <p:sp>
        <p:nvSpPr>
          <p:cNvPr id="29" name="AutoShape 9 2">
            <a:extLst>
              <a:ext uri="{FF2B5EF4-FFF2-40B4-BE49-F238E27FC236}">
                <a16:creationId xmlns:a16="http://schemas.microsoft.com/office/drawing/2014/main" id="{9121793E-36A5-4010-91E1-AD8281B53B1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0538" y="1018024"/>
            <a:ext cx="3751262" cy="341313"/>
          </a:xfrm>
          <a:custGeom>
            <a:avLst/>
            <a:gdLst>
              <a:gd name="T0" fmla="*/ 46 w 8228013"/>
              <a:gd name="T1" fmla="*/ 0 h 4875213"/>
              <a:gd name="T2" fmla="*/ 23 w 8228013"/>
              <a:gd name="T3" fmla="*/ 0 h 4875213"/>
              <a:gd name="T4" fmla="*/ 0 w 8228013"/>
              <a:gd name="T5" fmla="*/ 0 h 4875213"/>
              <a:gd name="T6" fmla="*/ 23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/>
              <a:t>Change in tune with momentum:</a:t>
            </a:r>
          </a:p>
        </p:txBody>
      </p:sp>
      <p:pic>
        <p:nvPicPr>
          <p:cNvPr id="5" name="Picture 4" descr="\documentclass{article}&#10;\usepackage{amsmath}&#10;\pagestyle{empty}&#10;\begin{document}&#10;&#10;\begin{align}\nonumber&#10;\frac{\partial Q_{x,y}}{\partial \delta} = Q_{x,y}^{\prime} = \frac{1}{4\pi} \int_{0}^{C} \beta_{x,y} \Delta K_{x,y}(s)ds &#10;\end{align}&#10;&#10;\end{document}" title="IguanaTex Bitmap Display">
            <a:extLst>
              <a:ext uri="{FF2B5EF4-FFF2-40B4-BE49-F238E27FC236}">
                <a16:creationId xmlns:a16="http://schemas.microsoft.com/office/drawing/2014/main" id="{3FAB5380-E413-82CB-4166-43BB8A2E9BB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4754562" y="1382279"/>
            <a:ext cx="4415644" cy="6462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32528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err="1"/>
              <a:t>Sextupoles</a:t>
            </a:r>
            <a:r>
              <a:rPr lang="en-US" sz="2400" dirty="0"/>
              <a:t> &amp; Chromaticity Correction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2" name="Picture 1 1">
            <a:extLst>
              <a:ext uri="{FF2B5EF4-FFF2-40B4-BE49-F238E27FC236}">
                <a16:creationId xmlns:a16="http://schemas.microsoft.com/office/drawing/2014/main" id="{37A7A509-8151-4786-B84A-4949C426437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1358" y="1075012"/>
            <a:ext cx="4619625" cy="3686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3" name="AutoShape 1">
            <a:extLst>
              <a:ext uri="{FF2B5EF4-FFF2-40B4-BE49-F238E27FC236}">
                <a16:creationId xmlns:a16="http://schemas.microsoft.com/office/drawing/2014/main" id="{7D233151-83C8-489A-9327-AE4D924744B6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44358" y="1033737"/>
            <a:ext cx="3352800" cy="3879850"/>
          </a:xfrm>
          <a:custGeom>
            <a:avLst/>
            <a:gdLst>
              <a:gd name="T0" fmla="*/ 56105 w 8228013"/>
              <a:gd name="T1" fmla="*/ 0 h 4875213"/>
              <a:gd name="T2" fmla="*/ 28053 w 8228013"/>
              <a:gd name="T3" fmla="*/ 0 h 4875213"/>
              <a:gd name="T4" fmla="*/ 0 w 8228013"/>
              <a:gd name="T5" fmla="*/ 0 h 4875213"/>
              <a:gd name="T6" fmla="*/ 28053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Dispersion is position offset dependence on momentum.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Chromaticity is tune dependence on momentum.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200" dirty="0" err="1">
                <a:latin typeface="Helvetica" panose="020B0604020202020204" pitchFamily="34" charset="0"/>
                <a:cs typeface="Helvetica" panose="020B0604020202020204" pitchFamily="34" charset="0"/>
              </a:rPr>
              <a:t>Sextupoles</a:t>
            </a:r>
            <a:r>
              <a:rPr lang="en-US" altLang="en-US" sz="2200" dirty="0">
                <a:latin typeface="Helvetica" panose="020B0604020202020204" pitchFamily="34" charset="0"/>
                <a:cs typeface="Helvetica" panose="020B0604020202020204" pitchFamily="34" charset="0"/>
              </a:rPr>
              <a:t> provide tune-shift depending on position offset.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2200" dirty="0">
              <a:latin typeface="Helvetica" panose="020B0604020202020204" pitchFamily="34" charset="0"/>
              <a:cs typeface="Helvetica" panose="020B0604020202020204" pitchFamily="34" charset="0"/>
            </a:endParaRPr>
          </a:p>
        </p:txBody>
      </p:sp>
      <p:sp>
        <p:nvSpPr>
          <p:cNvPr id="24" name="AutoShape 3">
            <a:extLst>
              <a:ext uri="{FF2B5EF4-FFF2-40B4-BE49-F238E27FC236}">
                <a16:creationId xmlns:a16="http://schemas.microsoft.com/office/drawing/2014/main" id="{5A6CA59D-4AB3-4F50-A27C-299E6E72D52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860842"/>
            <a:ext cx="4098031" cy="403225"/>
          </a:xfrm>
          <a:custGeom>
            <a:avLst/>
            <a:gdLst>
              <a:gd name="T0" fmla="*/ 1358 w 8228013"/>
              <a:gd name="T1" fmla="*/ 0 h 4875213"/>
              <a:gd name="T2" fmla="*/ 679 w 8228013"/>
              <a:gd name="T3" fmla="*/ 0 h 4875213"/>
              <a:gd name="T4" fmla="*/ 0 w 8228013"/>
              <a:gd name="T5" fmla="*/ 0 h 4875213"/>
              <a:gd name="T6" fmla="*/ 679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B3B3B3"/>
                </a:solidFill>
              </a:rPr>
              <a:t>FNAL Rookie Book</a:t>
            </a:r>
          </a:p>
        </p:txBody>
      </p:sp>
      <p:pic>
        <p:nvPicPr>
          <p:cNvPr id="6" name="Picture 5" descr="\documentclass{article}&#10;\usepackage{amsmath}&#10;\pagestyle{empty}&#10;\begin{document}&#10;&#10;\begin{align}\nonumber&#10;Q_{x,y}^{\prime} = \frac{1}{4\pi} \int_{0}^{C} \beta_{x,y} \left[ \Delta K_{x,y}(s) + S(s)D_{x}(S) \right]ds &#10;\end{align}&#10;&#10;\end{document}" title="IguanaTex Bitmap Display">
            <a:extLst>
              <a:ext uri="{FF2B5EF4-FFF2-40B4-BE49-F238E27FC236}">
                <a16:creationId xmlns:a16="http://schemas.microsoft.com/office/drawing/2014/main" id="{EA866B1C-8182-3322-C3AF-30CFBC6B86F5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893146" y="4788305"/>
            <a:ext cx="5113733" cy="646266"/>
          </a:xfrm>
          <a:prstGeom prst="rect">
            <a:avLst/>
          </a:prstGeom>
        </p:spPr>
      </p:pic>
      <p:pic>
        <p:nvPicPr>
          <p:cNvPr id="10" name="Picture 9" descr="\documentclass{article}&#10;\usepackage{amsmath}&#10;\pagestyle{empty}&#10;\begin{document}&#10;&#10;\begin{align}\nonumber&#10;S(s) = \frac{\partial^{2} B_{z}(s)}{\partial x^{2}} \frac{1}{B \rho}&#10;\end{align}&#10;&#10;\end{document}" title="IguanaTex Bitmap Display">
            <a:extLst>
              <a:ext uri="{FF2B5EF4-FFF2-40B4-BE49-F238E27FC236}">
                <a16:creationId xmlns:a16="http://schemas.microsoft.com/office/drawing/2014/main" id="{04F1F694-DC12-B6C3-9DB8-2EFCDA28145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5730259" y="5450338"/>
            <a:ext cx="2127801" cy="614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551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3BDAD6-8AA4-B57C-017B-3D7E81956C6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A9228264-92DB-89A9-76CD-D65DDC39FEDB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50FE3D9C-487E-7138-057C-B07C8A5FE0FC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/>
              <a:t>Average Lattice Parameters</a:t>
            </a:r>
            <a:endParaRPr lang="en-US" sz="2400" dirty="0"/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D01CC07C-370E-A8E3-6F21-526024B5B89F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53EEF25C-DF34-2C44-0CA2-84024C53D29E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0FFA8259-92C8-A190-EA54-C0ADCE1645CE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433A9189-AEEA-808F-4608-7CE085BD5044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9"/>
            <a:ext cx="8537028" cy="50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b="1"/>
              <a:t>For a typical FODO-like lattice we can estimate some parameters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000" b="1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b="1"/>
              <a:t>Natural Chromaticity:</a:t>
            </a:r>
            <a:endParaRPr lang="en-US" altLang="en-US" sz="400" b="1"/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600" b="1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b="1"/>
              <a:t>Average Betas: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600" b="1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b="1"/>
              <a:t>Average Dispersion: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600" b="1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b="1"/>
              <a:t>Transition gamma: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000" b="1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b="1"/>
              <a:t>where </a:t>
            </a:r>
            <a:endParaRPr lang="en-US" altLang="en-US" sz="2000" b="1" dirty="0"/>
          </a:p>
        </p:txBody>
      </p:sp>
      <p:pic>
        <p:nvPicPr>
          <p:cNvPr id="12" name="Picture 11 1" descr="\documentclass{article}&#10;\usepackage{amsmath}&#10;\pagestyle{empty}&#10;\begin{document}&#10;&#10;\begin{align}\nonumber&#10;Q_{x,y}^{\prime} &amp;\approx - Q_{x} \\ \nonumber&#10;\beta_{xy,ave} &amp;\approx R / Q_{x,y} \\ \nonumber&#10;D_{x,ave} &amp;\approx R /Q_{x}^{2} \\ \nonumber&#10;\gamma_{T} &amp;\approx Q_{x} \\ \nonumber&#10;\end{align}&#10;&#10;\end{document}" title="IguanaTex Bitmap Display">
            <a:extLst>
              <a:ext uri="{FF2B5EF4-FFF2-40B4-BE49-F238E27FC236}">
                <a16:creationId xmlns:a16="http://schemas.microsoft.com/office/drawing/2014/main" id="{8EE4C18D-E2A8-9630-D563-2901883DBDC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3051696" y="1745365"/>
            <a:ext cx="1882403" cy="1464771"/>
          </a:xfrm>
          <a:prstGeom prst="rect">
            <a:avLst/>
          </a:prstGeom>
        </p:spPr>
      </p:pic>
      <p:pic>
        <p:nvPicPr>
          <p:cNvPr id="15" name="Picture 14 1 1" descr="\documentclass{article}&#10;\usepackage{amsmath}&#10;\pagestyle{empty}&#10;\begin{document}&#10;&#10;\begin{align}\nonumber&#10;R = C/(2\pi)&#10;\end{align}&#10;&#10;\end{document}" title="IguanaTex Bitmap Display">
            <a:extLst>
              <a:ext uri="{FF2B5EF4-FFF2-40B4-BE49-F238E27FC236}">
                <a16:creationId xmlns:a16="http://schemas.microsoft.com/office/drawing/2014/main" id="{CB967BB5-E043-369E-3597-857F10BC8270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1319879" y="3553729"/>
            <a:ext cx="1297105" cy="257592"/>
          </a:xfrm>
          <a:prstGeom prst="rect">
            <a:avLst/>
          </a:prstGeom>
        </p:spPr>
      </p:pic>
      <p:pic>
        <p:nvPicPr>
          <p:cNvPr id="16" name="Picture 11 2">
            <a:extLst>
              <a:ext uri="{FF2B5EF4-FFF2-40B4-BE49-F238E27FC236}">
                <a16:creationId xmlns:a16="http://schemas.microsoft.com/office/drawing/2014/main" id="{63AF960C-D57C-DA21-6C41-652824B16F3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518" y="5083559"/>
            <a:ext cx="4495800" cy="968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Picture 14 2">
            <a:extLst>
              <a:ext uri="{FF2B5EF4-FFF2-40B4-BE49-F238E27FC236}">
                <a16:creationId xmlns:a16="http://schemas.microsoft.com/office/drawing/2014/main" id="{069A1807-A2F3-37E7-1C8C-6C6B1549E64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59943" y="4989690"/>
            <a:ext cx="3403600" cy="565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 descr="Diagram&#10;&#10;Description automatically generated">
            <a:extLst>
              <a:ext uri="{FF2B5EF4-FFF2-40B4-BE49-F238E27FC236}">
                <a16:creationId xmlns:a16="http://schemas.microsoft.com/office/drawing/2014/main" id="{74DD420E-1036-D338-BE0D-2FDEEC6760DE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76275" y="3913341"/>
            <a:ext cx="7237068" cy="1014415"/>
          </a:xfrm>
          <a:prstGeom prst="rect">
            <a:avLst/>
          </a:prstGeom>
        </p:spPr>
      </p:pic>
      <p:pic>
        <p:nvPicPr>
          <p:cNvPr id="25" name="Picture 24" descr="\documentclass{article}&#10;\usepackage{amsmath}&#10;\pagestyle{empty}&#10;\begin{document}&#10;&#10;\begin{align}\nonumber&#10;\beta_{x,y} = \frac{2L (1\pm L/2f)}{\sin\Phi}&#10;\end{align}&#10;&#10;\end{document}" title="IguanaTex Bitmap Display">
            <a:extLst>
              <a:ext uri="{FF2B5EF4-FFF2-40B4-BE49-F238E27FC236}">
                <a16:creationId xmlns:a16="http://schemas.microsoft.com/office/drawing/2014/main" id="{5433A1EE-4E08-178E-09A0-C7137F13B7BA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/>
          <a:stretch>
            <a:fillRect/>
          </a:stretch>
        </p:blipFill>
        <p:spPr>
          <a:xfrm>
            <a:off x="4959943" y="5493940"/>
            <a:ext cx="2313755" cy="5426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611878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4077B6-AF19-C6EF-2E17-21036CAA3AA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D6A237AD-DC3E-B6CE-25A4-ED7636818574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FD0B9A9-C2B5-FC9A-6AEC-8EF8EEB21ABF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/>
              <a:t>IMCC EU Muon Collider Parameters</a:t>
            </a:r>
            <a:endParaRPr lang="en-US" sz="2400" dirty="0"/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1F0A7C0F-F7D8-C9E2-3D1F-CF07D9433C1C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5C019459-9D86-A914-EE25-AA4B26C2CF67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3094ADAB-8AED-9634-94EF-594B4FDAB885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50D23159-E8CD-EF0A-E23A-85C381F1132E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9"/>
            <a:ext cx="8537028" cy="492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b="1"/>
              <a:t>Full list of parameters here (2023 EU): </a:t>
            </a:r>
            <a:r>
              <a:rPr lang="en-US" altLang="en-US" sz="2000" b="1">
                <a:hlinkClick r:id="rId3"/>
              </a:rPr>
              <a:t>h</a:t>
            </a:r>
            <a:r>
              <a:rPr lang="en-US" altLang="en-US" sz="2000" b="1">
                <a:hlinkClick r:id="rId3"/>
              </a:rPr>
              <a:t>ere</a:t>
            </a:r>
            <a:r>
              <a:rPr lang="en-US" altLang="en-US" sz="2000" b="1"/>
              <a:t>  </a:t>
            </a:r>
            <a:endParaRPr lang="en-US" altLang="en-US" sz="2000" b="1" dirty="0"/>
          </a:p>
        </p:txBody>
      </p:sp>
      <p:pic>
        <p:nvPicPr>
          <p:cNvPr id="3" name="Picture 2" descr="Table&#10;&#10;AI-generated content may be incorrect.">
            <a:extLst>
              <a:ext uri="{FF2B5EF4-FFF2-40B4-BE49-F238E27FC236}">
                <a16:creationId xmlns:a16="http://schemas.microsoft.com/office/drawing/2014/main" id="{4DF3E6DB-A0D2-AC05-8437-83BD5F8F87B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9294" y="1485535"/>
            <a:ext cx="5938881" cy="47625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6793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Summary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9"/>
            <a:ext cx="8537028" cy="50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The linear transverse dynamics of a particle accelerator are governed by </a:t>
            </a:r>
            <a:r>
              <a:rPr lang="en-US" altLang="en-US" sz="2000" dirty="0">
                <a:solidFill>
                  <a:schemeClr val="tx2"/>
                </a:solidFill>
              </a:rPr>
              <a:t>Hill’s Equation</a:t>
            </a:r>
            <a:r>
              <a:rPr lang="en-US" altLang="en-US" sz="2000" dirty="0"/>
              <a:t>, which is a time-varying harmonic oscillator.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8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We calculate the trajectory of individual particles through the many individual magnets of a particle accelerator using </a:t>
            </a:r>
            <a:r>
              <a:rPr lang="en-US" altLang="en-US" sz="2000" dirty="0">
                <a:solidFill>
                  <a:schemeClr val="tx2"/>
                </a:solidFill>
              </a:rPr>
              <a:t>transfer matrices</a:t>
            </a:r>
            <a:r>
              <a:rPr lang="en-US" altLang="en-US" sz="2000" dirty="0"/>
              <a:t>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8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Transfer matrices are also used for the beam size and oscillation phase, which are represented by </a:t>
            </a:r>
            <a:r>
              <a:rPr lang="en-US" altLang="en-US" sz="2000" dirty="0">
                <a:solidFill>
                  <a:schemeClr val="tx2"/>
                </a:solidFill>
              </a:rPr>
              <a:t>Courant-Snyder</a:t>
            </a:r>
            <a:r>
              <a:rPr lang="en-US" altLang="en-US" sz="2000" dirty="0"/>
              <a:t> parameters.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8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There are </a:t>
            </a:r>
            <a:r>
              <a:rPr lang="en-US" altLang="en-US" sz="2000" dirty="0">
                <a:solidFill>
                  <a:schemeClr val="tx1"/>
                </a:solidFill>
              </a:rPr>
              <a:t>chromatic effects</a:t>
            </a:r>
            <a:r>
              <a:rPr lang="en-US" altLang="en-US" sz="2000" dirty="0"/>
              <a:t>, </a:t>
            </a:r>
            <a:r>
              <a:rPr lang="en-US" altLang="en-US" sz="2000" dirty="0">
                <a:solidFill>
                  <a:schemeClr val="tx1"/>
                </a:solidFill>
              </a:rPr>
              <a:t>resonances</a:t>
            </a:r>
            <a:r>
              <a:rPr lang="en-US" altLang="en-US" sz="2000" dirty="0"/>
              <a:t>, and </a:t>
            </a:r>
            <a:r>
              <a:rPr lang="en-US" altLang="en-US" sz="2000" dirty="0">
                <a:solidFill>
                  <a:schemeClr val="tx2"/>
                </a:solidFill>
              </a:rPr>
              <a:t>space-charge effects </a:t>
            </a:r>
            <a:r>
              <a:rPr lang="en-US" altLang="en-US" sz="2000" dirty="0"/>
              <a:t>that complicate the process of designing and operating a particle accelerator.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8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000" dirty="0"/>
              <a:t>Some backup slides on longitudinal dynamics.</a:t>
            </a:r>
          </a:p>
        </p:txBody>
      </p:sp>
    </p:spTree>
    <p:extLst>
      <p:ext uri="{BB962C8B-B14F-4D97-AF65-F5344CB8AC3E}">
        <p14:creationId xmlns:p14="http://schemas.microsoft.com/office/powerpoint/2010/main" val="113984535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1" y="2209801"/>
            <a:ext cx="7610582" cy="1332186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3600" dirty="0">
                <a:solidFill>
                  <a:schemeClr val="tx2"/>
                </a:solidFill>
              </a:rPr>
              <a:t>Betatron Resonances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3600" dirty="0">
              <a:solidFill>
                <a:schemeClr val="tx2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58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256044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59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Discrete Sampling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59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7" name="Picture 2">
            <a:extLst>
              <a:ext uri="{FF2B5EF4-FFF2-40B4-BE49-F238E27FC236}">
                <a16:creationId xmlns:a16="http://schemas.microsoft.com/office/drawing/2014/main" id="{479C2F00-4DDB-22A1-953F-5741A2AF351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253" y="2406230"/>
            <a:ext cx="5369629" cy="27495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F4F3179-EBD5-6FEF-5FA7-0B4FE36B5F3C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5942339" y="2586120"/>
            <a:ext cx="2706857" cy="2268710"/>
          </a:xfrm>
          <a:prstGeom prst="rect">
            <a:avLst/>
          </a:prstGeom>
        </p:spPr>
      </p:pic>
      <p:sp>
        <p:nvSpPr>
          <p:cNvPr id="22" name="Content Placeholder 29">
            <a:extLst>
              <a:ext uri="{FF2B5EF4-FFF2-40B4-BE49-F238E27FC236}">
                <a16:creationId xmlns:a16="http://schemas.microsoft.com/office/drawing/2014/main" id="{C35D8984-D834-7D2D-9458-FCAEDBAC5CD8}"/>
              </a:ext>
            </a:extLst>
          </p:cNvPr>
          <p:cNvSpPr txBox="1">
            <a:spLocks/>
          </p:cNvSpPr>
          <p:nvPr/>
        </p:nvSpPr>
        <p:spPr bwMode="auto">
          <a:xfrm>
            <a:off x="236253" y="949838"/>
            <a:ext cx="8537028" cy="10638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rgbClr val="292934"/>
              </a:buClr>
              <a:buNone/>
            </a:pPr>
            <a:r>
              <a:rPr lang="en-US" altLang="en-US" sz="2200" dirty="0"/>
              <a:t>Depending on the ratio between betatron frequency the revolution frequency, the phase of oscillation with each passage of the beam may fall under regular patterns.</a:t>
            </a:r>
          </a:p>
        </p:txBody>
      </p:sp>
      <p:pic>
        <p:nvPicPr>
          <p:cNvPr id="27" name="Picture 2">
            <a:extLst>
              <a:ext uri="{FF2B5EF4-FFF2-40B4-BE49-F238E27FC236}">
                <a16:creationId xmlns:a16="http://schemas.microsoft.com/office/drawing/2014/main" id="{B97891B4-8638-4C50-1192-C7D56F61547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29306" y="5364516"/>
            <a:ext cx="2455940" cy="68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" name="AutoShape 9">
            <a:extLst>
              <a:ext uri="{FF2B5EF4-FFF2-40B4-BE49-F238E27FC236}">
                <a16:creationId xmlns:a16="http://schemas.microsoft.com/office/drawing/2014/main" id="{32646E43-0C67-7CE9-D03C-F743DCC15BA8}"/>
              </a:ext>
            </a:extLst>
          </p:cNvPr>
          <p:cNvSpPr>
            <a:spLocks noChangeArrowheads="1"/>
          </p:cNvSpPr>
          <p:nvPr/>
        </p:nvSpPr>
        <p:spPr bwMode="auto">
          <a:xfrm>
            <a:off x="3445019" y="5516169"/>
            <a:ext cx="1798051" cy="341177"/>
          </a:xfrm>
          <a:custGeom>
            <a:avLst/>
            <a:gdLst>
              <a:gd name="T0" fmla="*/ 1 w 8228013"/>
              <a:gd name="T1" fmla="*/ 0 h 4875213"/>
              <a:gd name="T2" fmla="*/ 0 w 8228013"/>
              <a:gd name="T3" fmla="*/ 0 h 4875213"/>
              <a:gd name="T4" fmla="*/ 0 w 8228013"/>
              <a:gd name="T5" fmla="*/ 0 h 4875213"/>
              <a:gd name="T6" fmla="*/ 0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Betatron Tune:</a:t>
            </a:r>
          </a:p>
        </p:txBody>
      </p:sp>
    </p:spTree>
    <p:extLst>
      <p:ext uri="{BB962C8B-B14F-4D97-AF65-F5344CB8AC3E}">
        <p14:creationId xmlns:p14="http://schemas.microsoft.com/office/powerpoint/2010/main" val="36174619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Maximum Proton Energy – LHC Example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2" name="Content Placeholder 29">
            <a:extLst>
              <a:ext uri="{FF2B5EF4-FFF2-40B4-BE49-F238E27FC236}">
                <a16:creationId xmlns:a16="http://schemas.microsoft.com/office/drawing/2014/main" id="{D687E451-6212-DC51-9033-75774AB5CECB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89"/>
            <a:ext cx="8537028" cy="50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The LHC has </a:t>
            </a:r>
            <a:r>
              <a:rPr lang="en-US" altLang="en-US" sz="1800" b="1" dirty="0">
                <a:solidFill>
                  <a:schemeClr val="tx1"/>
                </a:solidFill>
              </a:rPr>
              <a:t>1232</a:t>
            </a:r>
            <a:r>
              <a:rPr lang="en-US" altLang="en-US" sz="1800" b="1" dirty="0"/>
              <a:t> </a:t>
            </a:r>
            <a:r>
              <a:rPr lang="en-US" altLang="en-US" sz="1800" dirty="0"/>
              <a:t>dipoles, each </a:t>
            </a:r>
            <a:r>
              <a:rPr lang="en-US" altLang="en-US" sz="1800" b="1" dirty="0">
                <a:solidFill>
                  <a:schemeClr val="tx1"/>
                </a:solidFill>
              </a:rPr>
              <a:t>15m</a:t>
            </a:r>
            <a:r>
              <a:rPr lang="en-US" altLang="en-US" sz="1800" dirty="0"/>
              <a:t> long but effectively </a:t>
            </a:r>
            <a:r>
              <a:rPr lang="en-US" altLang="en-US" sz="1800" b="1" dirty="0">
                <a:solidFill>
                  <a:schemeClr val="tx1"/>
                </a:solidFill>
              </a:rPr>
              <a:t>14.3m</a:t>
            </a:r>
            <a:r>
              <a:rPr lang="en-US" altLang="en-US" sz="1800" dirty="0"/>
              <a:t> long.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 - </a:t>
            </a:r>
            <a:r>
              <a:rPr lang="en-US" altLang="en-US" sz="1800" b="1" dirty="0">
                <a:solidFill>
                  <a:schemeClr val="tx1"/>
                </a:solidFill>
              </a:rPr>
              <a:t>18.5 km </a:t>
            </a:r>
            <a:r>
              <a:rPr lang="en-US" altLang="en-US" sz="1800" dirty="0"/>
              <a:t>of the </a:t>
            </a:r>
            <a:r>
              <a:rPr lang="en-US" altLang="en-US" sz="1800" b="1" dirty="0">
                <a:solidFill>
                  <a:schemeClr val="tx1"/>
                </a:solidFill>
              </a:rPr>
              <a:t>26.7 km </a:t>
            </a:r>
            <a:r>
              <a:rPr lang="en-US" altLang="en-US" sz="1800" dirty="0"/>
              <a:t>circumference is dipole magnet.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 - We say “circumference” even though the LHC is a 1232-sided polygon.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 - </a:t>
            </a:r>
            <a:r>
              <a:rPr lang="en-US" altLang="en-US" sz="1800" dirty="0">
                <a:solidFill>
                  <a:schemeClr val="tx1"/>
                </a:solidFill>
              </a:rPr>
              <a:t>1232*14.3/2</a:t>
            </a:r>
            <a:r>
              <a:rPr lang="el-GR" altLang="en-US" sz="1800" dirty="0">
                <a:solidFill>
                  <a:schemeClr val="tx1"/>
                </a:solidFill>
              </a:rPr>
              <a:t>π</a:t>
            </a:r>
            <a:r>
              <a:rPr lang="en-US" altLang="en-US" sz="1800" dirty="0">
                <a:solidFill>
                  <a:schemeClr val="tx1"/>
                </a:solidFill>
              </a:rPr>
              <a:t> = </a:t>
            </a:r>
            <a:r>
              <a:rPr lang="en-US" altLang="en-US" sz="1800" b="1" dirty="0">
                <a:solidFill>
                  <a:schemeClr val="tx1"/>
                </a:solidFill>
              </a:rPr>
              <a:t>2800 m</a:t>
            </a:r>
            <a:r>
              <a:rPr lang="en-US" altLang="en-US" sz="1800" dirty="0">
                <a:solidFill>
                  <a:schemeClr val="tx1"/>
                </a:solidFill>
              </a:rPr>
              <a:t> </a:t>
            </a:r>
            <a:r>
              <a:rPr lang="en-US" altLang="en-US" sz="1800" dirty="0"/>
              <a:t>magnetic bending radius </a:t>
            </a:r>
            <a:r>
              <a:rPr lang="el-GR" altLang="en-US" sz="1800" dirty="0"/>
              <a:t>ρ</a:t>
            </a:r>
            <a:r>
              <a:rPr lang="en-US" altLang="en-US" sz="1800" dirty="0"/>
              <a:t>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For a dipole field B of </a:t>
            </a:r>
            <a:r>
              <a:rPr lang="en-US" altLang="en-US" sz="1800" b="1" dirty="0">
                <a:solidFill>
                  <a:schemeClr val="tx1"/>
                </a:solidFill>
              </a:rPr>
              <a:t>7.7 T</a:t>
            </a:r>
            <a:r>
              <a:rPr lang="en-US" altLang="en-US" sz="1800" b="1" dirty="0"/>
              <a:t>,</a:t>
            </a:r>
            <a:r>
              <a:rPr lang="en-US" altLang="en-US" sz="1800" dirty="0"/>
              <a:t> we can calculate the equivalent energy: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 - </a:t>
            </a:r>
            <a:r>
              <a:rPr lang="en-US" altLang="en-US" sz="1800" dirty="0">
                <a:solidFill>
                  <a:schemeClr val="tx1"/>
                </a:solidFill>
              </a:rPr>
              <a:t>2800*7.7 / </a:t>
            </a:r>
            <a:r>
              <a:rPr lang="en-US" altLang="en-US" sz="1800" b="1" dirty="0">
                <a:solidFill>
                  <a:schemeClr val="tx1"/>
                </a:solidFill>
              </a:rPr>
              <a:t>3.3357</a:t>
            </a:r>
            <a:r>
              <a:rPr lang="en-US" altLang="en-US" sz="1800" dirty="0">
                <a:solidFill>
                  <a:schemeClr val="tx1"/>
                </a:solidFill>
              </a:rPr>
              <a:t> = 6,500 GeV/c</a:t>
            </a:r>
            <a:r>
              <a:rPr lang="en-US" altLang="en-US" sz="1800" dirty="0"/>
              <a:t> proton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 - </a:t>
            </a:r>
            <a:r>
              <a:rPr lang="en-US" altLang="en-US" sz="1800" b="1" dirty="0">
                <a:solidFill>
                  <a:schemeClr val="tx1"/>
                </a:solidFill>
              </a:rPr>
              <a:t>6.5 </a:t>
            </a:r>
            <a:r>
              <a:rPr lang="en-US" altLang="en-US" sz="1800" b="1" dirty="0" err="1">
                <a:solidFill>
                  <a:schemeClr val="tx1"/>
                </a:solidFill>
              </a:rPr>
              <a:t>TeV</a:t>
            </a:r>
            <a:r>
              <a:rPr lang="en-US" altLang="en-US" sz="1800" b="1" dirty="0">
                <a:solidFill>
                  <a:schemeClr val="tx1"/>
                </a:solidFill>
              </a:rPr>
              <a:t> </a:t>
            </a:r>
            <a:r>
              <a:rPr lang="en-US" altLang="en-US" sz="1800" dirty="0"/>
              <a:t>per beam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 - </a:t>
            </a:r>
            <a:r>
              <a:rPr lang="en-US" altLang="en-US" sz="1800" b="1" dirty="0">
                <a:solidFill>
                  <a:schemeClr val="tx1"/>
                </a:solidFill>
              </a:rPr>
              <a:t>13 </a:t>
            </a:r>
            <a:r>
              <a:rPr lang="en-US" altLang="en-US" sz="1800" b="1" dirty="0" err="1">
                <a:solidFill>
                  <a:schemeClr val="tx1"/>
                </a:solidFill>
              </a:rPr>
              <a:t>TeV</a:t>
            </a:r>
            <a:r>
              <a:rPr lang="en-US" altLang="en-US" sz="1800" b="1" dirty="0">
                <a:solidFill>
                  <a:schemeClr val="tx1"/>
                </a:solidFill>
              </a:rPr>
              <a:t> </a:t>
            </a:r>
            <a:r>
              <a:rPr lang="en-US" altLang="en-US" sz="1800" dirty="0"/>
              <a:t>colliding energy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To go to higher energy: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 - dig a longer tunnel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 - and/or build a better dipole magnet: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	-  superconductors have a </a:t>
            </a:r>
            <a:r>
              <a:rPr lang="en-US" altLang="en-US" sz="1800" dirty="0">
                <a:solidFill>
                  <a:schemeClr val="tx1"/>
                </a:solidFill>
              </a:rPr>
              <a:t>critical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>
                <a:solidFill>
                  <a:schemeClr val="tx1"/>
                </a:solidFill>
              </a:rPr>
              <a:t>	temp, critical field, critical current.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	- manufacturing and reliability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	are part of dipole design as well.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</p:txBody>
      </p:sp>
      <p:pic>
        <p:nvPicPr>
          <p:cNvPr id="5" name="Picture 4" descr="A picture containing sky, outdoor, mountain, nature&#10;&#10;Description automatically generated">
            <a:extLst>
              <a:ext uri="{FF2B5EF4-FFF2-40B4-BE49-F238E27FC236}">
                <a16:creationId xmlns:a16="http://schemas.microsoft.com/office/drawing/2014/main" id="{A188720E-B903-BC81-0248-888B006EC66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8525" y="2990425"/>
            <a:ext cx="4236875" cy="30244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4259308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 err="1"/>
              <a:t>Betatron</a:t>
            </a:r>
            <a:r>
              <a:rPr lang="en-US" sz="2400" dirty="0"/>
              <a:t> Tune Resonance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EE7CF5C2-8E30-45DF-BC77-4C1DA30C0849}"/>
              </a:ext>
            </a:extLst>
          </p:cNvPr>
          <p:cNvSpPr txBox="1">
            <a:spLocks/>
          </p:cNvSpPr>
          <p:nvPr/>
        </p:nvSpPr>
        <p:spPr bwMode="auto">
          <a:xfrm>
            <a:off x="236253" y="949838"/>
            <a:ext cx="8537028" cy="50214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rgbClr val="292934"/>
              </a:buClr>
              <a:buNone/>
            </a:pPr>
            <a:r>
              <a:rPr lang="en-US" altLang="en-US" sz="2200" dirty="0"/>
              <a:t>Perturbation will accumulate if tune is a fraction corresponding to the symmetry of the applied fields.</a:t>
            </a: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0816875E-B766-470D-B7A6-F72603B485D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83891" y="2240900"/>
            <a:ext cx="3583384" cy="37879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4">
            <a:extLst>
              <a:ext uri="{FF2B5EF4-FFF2-40B4-BE49-F238E27FC236}">
                <a16:creationId xmlns:a16="http://schemas.microsoft.com/office/drawing/2014/main" id="{42349520-431C-454C-BC28-27C51AD7F79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6725" y="2368193"/>
            <a:ext cx="4119769" cy="32990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AutoShape 3">
            <a:extLst>
              <a:ext uri="{FF2B5EF4-FFF2-40B4-BE49-F238E27FC236}">
                <a16:creationId xmlns:a16="http://schemas.microsoft.com/office/drawing/2014/main" id="{AC3C9F25-2C3F-429E-AF56-80F6B5F29A0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6253" y="5878166"/>
            <a:ext cx="4206875" cy="403225"/>
          </a:xfrm>
          <a:custGeom>
            <a:avLst/>
            <a:gdLst>
              <a:gd name="T0" fmla="*/ 1358 w 8228013"/>
              <a:gd name="T1" fmla="*/ 0 h 4875213"/>
              <a:gd name="T2" fmla="*/ 679 w 8228013"/>
              <a:gd name="T3" fmla="*/ 0 h 4875213"/>
              <a:gd name="T4" fmla="*/ 0 w 8228013"/>
              <a:gd name="T5" fmla="*/ 0 h 4875213"/>
              <a:gd name="T6" fmla="*/ 679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2000" b="1" dirty="0">
                <a:solidFill>
                  <a:srgbClr val="B3B3B3"/>
                </a:solidFill>
              </a:rPr>
              <a:t>SY Lee</a:t>
            </a:r>
          </a:p>
        </p:txBody>
      </p:sp>
      <p:sp>
        <p:nvSpPr>
          <p:cNvPr id="15" name="AutoShape 9">
            <a:extLst>
              <a:ext uri="{FF2B5EF4-FFF2-40B4-BE49-F238E27FC236}">
                <a16:creationId xmlns:a16="http://schemas.microsoft.com/office/drawing/2014/main" id="{463DBF00-C343-0278-FFB5-5D1221A2145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51077" y="1899723"/>
            <a:ext cx="2890501" cy="341177"/>
          </a:xfrm>
          <a:custGeom>
            <a:avLst/>
            <a:gdLst>
              <a:gd name="T0" fmla="*/ 1 w 8228013"/>
              <a:gd name="T1" fmla="*/ 0 h 4875213"/>
              <a:gd name="T2" fmla="*/ 0 w 8228013"/>
              <a:gd name="T3" fmla="*/ 0 h 4875213"/>
              <a:gd name="T4" fmla="*/ 0 w 8228013"/>
              <a:gd name="T5" fmla="*/ 0 h 4875213"/>
              <a:gd name="T6" fmla="*/ 0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Quadrupole </a:t>
            </a:r>
            <a:r>
              <a:rPr lang="en-US" altLang="en-US" sz="1800" b="1" dirty="0" err="1"/>
              <a:t>Resonace</a:t>
            </a:r>
            <a:r>
              <a:rPr lang="en-US" altLang="en-US" sz="1800" b="1" dirty="0"/>
              <a:t>:</a:t>
            </a:r>
          </a:p>
        </p:txBody>
      </p:sp>
      <p:sp>
        <p:nvSpPr>
          <p:cNvPr id="19" name="AutoShape 9">
            <a:extLst>
              <a:ext uri="{FF2B5EF4-FFF2-40B4-BE49-F238E27FC236}">
                <a16:creationId xmlns:a16="http://schemas.microsoft.com/office/drawing/2014/main" id="{AED08537-1B29-0DDD-4E32-04C7492484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0170" y="1899722"/>
            <a:ext cx="3089204" cy="341177"/>
          </a:xfrm>
          <a:custGeom>
            <a:avLst/>
            <a:gdLst>
              <a:gd name="T0" fmla="*/ 1 w 8228013"/>
              <a:gd name="T1" fmla="*/ 0 h 4875213"/>
              <a:gd name="T2" fmla="*/ 0 w 8228013"/>
              <a:gd name="T3" fmla="*/ 0 h 4875213"/>
              <a:gd name="T4" fmla="*/ 0 w 8228013"/>
              <a:gd name="T5" fmla="*/ 0 h 4875213"/>
              <a:gd name="T6" fmla="*/ 0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Dipole-Integer </a:t>
            </a:r>
            <a:r>
              <a:rPr lang="en-US" altLang="en-US" sz="1800" b="1" dirty="0" err="1"/>
              <a:t>Resonace</a:t>
            </a:r>
            <a:r>
              <a:rPr lang="en-US" altLang="en-US" sz="1800" b="1" dirty="0"/>
              <a:t>:</a:t>
            </a:r>
          </a:p>
        </p:txBody>
      </p:sp>
    </p:spTree>
    <p:extLst>
      <p:ext uri="{BB962C8B-B14F-4D97-AF65-F5344CB8AC3E}">
        <p14:creationId xmlns:p14="http://schemas.microsoft.com/office/powerpoint/2010/main" val="1219228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Tune Diagrams (by magnet-type)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60B31EF-E9D9-4B1B-9E8F-EB8958764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559" y="846084"/>
            <a:ext cx="6276130" cy="4707098"/>
          </a:xfrm>
          <a:prstGeom prst="rect">
            <a:avLst/>
          </a:prstGeom>
        </p:spPr>
      </p:pic>
      <p:sp>
        <p:nvSpPr>
          <p:cNvPr id="11" name="Content Placeholder 29">
            <a:extLst>
              <a:ext uri="{FF2B5EF4-FFF2-40B4-BE49-F238E27FC236}">
                <a16:creationId xmlns:a16="http://schemas.microsoft.com/office/drawing/2014/main" id="{F245FA1F-2A3F-686A-55E3-BA0CB8B28C6F}"/>
              </a:ext>
            </a:extLst>
          </p:cNvPr>
          <p:cNvSpPr txBox="1">
            <a:spLocks/>
          </p:cNvSpPr>
          <p:nvPr/>
        </p:nvSpPr>
        <p:spPr bwMode="auto">
          <a:xfrm>
            <a:off x="5014935" y="3236950"/>
            <a:ext cx="3900465" cy="29088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None/>
              <a:defRPr/>
            </a:pPr>
            <a:r>
              <a:rPr lang="en-US" altLang="en-US" sz="2000" dirty="0"/>
              <a:t>The tune is carefully picked to avoid resonances.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altLang="en-US" sz="1800" dirty="0"/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US" altLang="en-US" sz="2000" dirty="0"/>
              <a:t>The tune for the beam occupies a finite space:</a:t>
            </a:r>
          </a:p>
          <a:p>
            <a:pPr marL="0" indent="0">
              <a:spcBef>
                <a:spcPct val="0"/>
              </a:spcBef>
              <a:buNone/>
              <a:defRPr/>
            </a:pPr>
            <a:endParaRPr lang="en-US" altLang="en-US" sz="400" dirty="0"/>
          </a:p>
          <a:p>
            <a:pPr marL="0" indent="0">
              <a:spcBef>
                <a:spcPct val="0"/>
              </a:spcBef>
              <a:buNone/>
              <a:defRPr/>
            </a:pPr>
            <a:r>
              <a:rPr lang="en-US" altLang="en-US" sz="2000" dirty="0"/>
              <a:t>- space-charge tune spread.</a:t>
            </a:r>
          </a:p>
          <a:p>
            <a:pPr marL="0" indent="0">
              <a:spcBef>
                <a:spcPct val="0"/>
              </a:spcBef>
              <a:buClrTx/>
              <a:buNone/>
              <a:defRPr/>
            </a:pPr>
            <a:endParaRPr lang="en-US" altLang="en-US" sz="400" dirty="0"/>
          </a:p>
          <a:p>
            <a:pPr marL="0" indent="0">
              <a:spcBef>
                <a:spcPct val="0"/>
              </a:spcBef>
              <a:buClrTx/>
              <a:buNone/>
              <a:defRPr/>
            </a:pPr>
            <a:r>
              <a:rPr lang="en-US" altLang="en-US" sz="2000" dirty="0"/>
              <a:t>- nonlinear magnets.</a:t>
            </a:r>
          </a:p>
          <a:p>
            <a:pPr marL="0" indent="0">
              <a:spcBef>
                <a:spcPct val="0"/>
              </a:spcBef>
              <a:buClrTx/>
              <a:buNone/>
              <a:defRPr/>
            </a:pPr>
            <a:endParaRPr lang="en-US" altLang="en-US" sz="400" dirty="0"/>
          </a:p>
          <a:p>
            <a:pPr marL="0" indent="0">
              <a:spcBef>
                <a:spcPct val="0"/>
              </a:spcBef>
              <a:buNone/>
              <a:defRPr/>
            </a:pPr>
            <a:endParaRPr lang="en-US" altLang="en-US" sz="400" dirty="0"/>
          </a:p>
          <a:p>
            <a:pPr marL="0" indent="0">
              <a:spcBef>
                <a:spcPct val="0"/>
              </a:spcBef>
              <a:buClrTx/>
              <a:buNone/>
              <a:defRPr/>
            </a:pPr>
            <a:r>
              <a:rPr lang="en-US" altLang="en-US" sz="2000" dirty="0"/>
              <a:t>- chromaticity.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DF271466-A64A-6D92-4D49-B32B06BAE47F}"/>
              </a:ext>
            </a:extLst>
          </p:cNvPr>
          <p:cNvSpPr/>
          <p:nvPr/>
        </p:nvSpPr>
        <p:spPr>
          <a:xfrm>
            <a:off x="4947007" y="3159303"/>
            <a:ext cx="3880434" cy="2907587"/>
          </a:xfrm>
          <a:prstGeom prst="rect">
            <a:avLst/>
          </a:prstGeom>
          <a:noFill/>
          <a:ln w="19050">
            <a:solidFill>
              <a:schemeClr val="accent6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259211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62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Every Magnet Contributes to the Resonance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62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9" name="Picture 18" descr="\documentclass{article}&#10;\usepackage{amsmath}&#10;\pagestyle{empty}&#10;\begin{document}&#10;&#10;\begin{align} \nonumber&#10;G_{dipole} &amp; \propto \int \left[ \theta_{x,y} (s) \beta_{x,y}^{1,2}(s) e^{i \phi_{x,y}(s)} \right] ds \\ \nonumber&#10;G_{quad} &amp; \propto \int \left[ K_{x,y} (s) \beta_{x,y}(s)  e^{2 i \phi_{x,y}(s)} \right] ds \\ \nonumber&#10;G_{3,0} &amp; \propto \int \left[ S_{x} (s) \beta_{x}^{3/2}(s)  e^{3 i \phi_{x}(s)} \right] ds \\ \nonumber&#10;G_{1,\pm 2} &amp; \propto \int \left[ S_{x} (s) \beta_{x}^{1/2}(s)\beta_{y}(s)  e^{i \phi_{x}(s) \pm 2i \phi_{y}(s)} \right] ds \\ \nonumber&#10;\end{align}&#10;&#10;\end{document}" title="IguanaTex Bitmap Display">
            <a:extLst>
              <a:ext uri="{FF2B5EF4-FFF2-40B4-BE49-F238E27FC236}">
                <a16:creationId xmlns:a16="http://schemas.microsoft.com/office/drawing/2014/main" id="{AFCDF42F-67B5-D7EF-CFB2-497257671F5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016669" y="1454739"/>
            <a:ext cx="5365332" cy="2552381"/>
          </a:xfrm>
          <a:prstGeom prst="rect">
            <a:avLst/>
          </a:prstGeom>
        </p:spPr>
      </p:pic>
      <p:sp>
        <p:nvSpPr>
          <p:cNvPr id="24" name="Content Placeholder 29">
            <a:extLst>
              <a:ext uri="{FF2B5EF4-FFF2-40B4-BE49-F238E27FC236}">
                <a16:creationId xmlns:a16="http://schemas.microsoft.com/office/drawing/2014/main" id="{285B0FF7-603A-A1FA-E144-9BD7C82B442D}"/>
              </a:ext>
            </a:extLst>
          </p:cNvPr>
          <p:cNvSpPr txBox="1">
            <a:spLocks/>
          </p:cNvSpPr>
          <p:nvPr/>
        </p:nvSpPr>
        <p:spPr bwMode="auto">
          <a:xfrm>
            <a:off x="236253" y="949838"/>
            <a:ext cx="8537028" cy="462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rgbClr val="292934"/>
              </a:buClr>
              <a:buNone/>
            </a:pPr>
            <a:r>
              <a:rPr lang="en-US" altLang="en-US" sz="2000" dirty="0"/>
              <a:t>Examples of resonance calculations:</a:t>
            </a:r>
          </a:p>
        </p:txBody>
      </p:sp>
      <p:sp>
        <p:nvSpPr>
          <p:cNvPr id="26" name="Content Placeholder 29">
            <a:extLst>
              <a:ext uri="{FF2B5EF4-FFF2-40B4-BE49-F238E27FC236}">
                <a16:creationId xmlns:a16="http://schemas.microsoft.com/office/drawing/2014/main" id="{85392A68-3D4F-E3E1-91EC-B3FAC52F6E00}"/>
              </a:ext>
            </a:extLst>
          </p:cNvPr>
          <p:cNvSpPr txBox="1">
            <a:spLocks/>
          </p:cNvSpPr>
          <p:nvPr/>
        </p:nvSpPr>
        <p:spPr bwMode="auto">
          <a:xfrm>
            <a:off x="236253" y="4138643"/>
            <a:ext cx="8763909" cy="25391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rgbClr val="292934"/>
              </a:buClr>
              <a:buNone/>
            </a:pPr>
            <a:r>
              <a:rPr lang="en-US" altLang="en-US" sz="2000" dirty="0"/>
              <a:t>The magnetic multipole, multiplied by a corresponding amplitude and phase.</a:t>
            </a:r>
          </a:p>
          <a:p>
            <a:pPr marL="0" indent="0">
              <a:spcBef>
                <a:spcPct val="0"/>
              </a:spcBef>
              <a:buClr>
                <a:srgbClr val="292934"/>
              </a:buClr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Clr>
                <a:srgbClr val="292934"/>
              </a:buClr>
              <a:buNone/>
            </a:pPr>
            <a:r>
              <a:rPr lang="en-US" altLang="en-US" sz="2000" dirty="0"/>
              <a:t>Generically, there will be many resonances and the lowest order resonances will be the strongest.</a:t>
            </a:r>
          </a:p>
          <a:p>
            <a:pPr marL="0" indent="0">
              <a:spcBef>
                <a:spcPct val="0"/>
              </a:spcBef>
              <a:buClr>
                <a:srgbClr val="292934"/>
              </a:buClr>
              <a:buNone/>
            </a:pPr>
            <a:endParaRPr lang="en-US" altLang="en-US" sz="1200" dirty="0"/>
          </a:p>
          <a:p>
            <a:pPr marL="0" indent="0">
              <a:spcBef>
                <a:spcPct val="0"/>
              </a:spcBef>
              <a:buClr>
                <a:srgbClr val="292934"/>
              </a:buClr>
              <a:buNone/>
            </a:pPr>
            <a:r>
              <a:rPr lang="en-US" altLang="en-US" sz="2000" dirty="0"/>
              <a:t>However, by carefully designing the overall accelerator structure with symmetries, many resonances can be cancelled simultaneously.</a:t>
            </a:r>
          </a:p>
        </p:txBody>
      </p:sp>
    </p:spTree>
    <p:extLst>
      <p:ext uri="{BB962C8B-B14F-4D97-AF65-F5344CB8AC3E}">
        <p14:creationId xmlns:p14="http://schemas.microsoft.com/office/powerpoint/2010/main" val="102047518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63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Tune Diagrams (by magnet-type)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63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 descr="Chart, line chart&#10;&#10;Description automatically generated">
            <a:extLst>
              <a:ext uri="{FF2B5EF4-FFF2-40B4-BE49-F238E27FC236}">
                <a16:creationId xmlns:a16="http://schemas.microsoft.com/office/drawing/2014/main" id="{660B31EF-E9D9-4B1B-9E8F-EB8958764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2092" y="872359"/>
            <a:ext cx="6563138" cy="492235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45CDE7C9-5DB9-4ACA-ACAC-B4F07AFC97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590912" y="4327851"/>
            <a:ext cx="2887687" cy="1840193"/>
          </a:xfrm>
          <a:prstGeom prst="rect">
            <a:avLst/>
          </a:prstGeom>
        </p:spPr>
      </p:pic>
      <p:sp>
        <p:nvSpPr>
          <p:cNvPr id="10" name="AutoShape 1">
            <a:extLst>
              <a:ext uri="{FF2B5EF4-FFF2-40B4-BE49-F238E27FC236}">
                <a16:creationId xmlns:a16="http://schemas.microsoft.com/office/drawing/2014/main" id="{8E9DEE0F-BFC4-4C7E-9B26-BF9ACA7ADF6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536824" y="3547724"/>
            <a:ext cx="3252717" cy="702596"/>
          </a:xfrm>
          <a:custGeom>
            <a:avLst/>
            <a:gdLst>
              <a:gd name="T0" fmla="*/ 56105 w 8228013"/>
              <a:gd name="T1" fmla="*/ 0 h 4875213"/>
              <a:gd name="T2" fmla="*/ 28053 w 8228013"/>
              <a:gd name="T3" fmla="*/ 0 h 4875213"/>
              <a:gd name="T4" fmla="*/ 0 w 8228013"/>
              <a:gd name="T5" fmla="*/ 0 h 4875213"/>
              <a:gd name="T6" fmla="*/ 28053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cs typeface="WenQuanYi Micro Hei" charset="0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000" b="1" dirty="0" err="1">
                <a:latin typeface="Helvetica" panose="020B0604020202020204" pitchFamily="34" charset="0"/>
                <a:cs typeface="Helvetica" panose="020B0604020202020204" pitchFamily="34" charset="0"/>
              </a:rPr>
              <a:t>Sextupole</a:t>
            </a:r>
            <a:r>
              <a:rPr lang="en-US" alt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 configuration</a:t>
            </a:r>
          </a:p>
          <a:p>
            <a:pPr>
              <a:spcBef>
                <a:spcPct val="0"/>
              </a:spcBef>
              <a:buClrTx/>
            </a:pPr>
            <a:r>
              <a:rPr lang="en-US" altLang="en-US" sz="2000" b="1" dirty="0">
                <a:latin typeface="Helvetica" panose="020B0604020202020204" pitchFamily="34" charset="0"/>
                <a:cs typeface="Helvetica" panose="020B0604020202020204" pitchFamily="34" charset="0"/>
              </a:rPr>
              <a:t>without resonances</a:t>
            </a:r>
          </a:p>
        </p:txBody>
      </p:sp>
    </p:spTree>
    <p:extLst>
      <p:ext uri="{BB962C8B-B14F-4D97-AF65-F5344CB8AC3E}">
        <p14:creationId xmlns:p14="http://schemas.microsoft.com/office/powerpoint/2010/main" val="387117651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64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Phase-space Distortions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64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1" name="Picture 1">
            <a:extLst>
              <a:ext uri="{FF2B5EF4-FFF2-40B4-BE49-F238E27FC236}">
                <a16:creationId xmlns:a16="http://schemas.microsoft.com/office/drawing/2014/main" id="{D552C119-B840-438D-AF91-00F9B20D41E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800" y="910459"/>
            <a:ext cx="2608263" cy="2486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6">
            <a:extLst>
              <a:ext uri="{FF2B5EF4-FFF2-40B4-BE49-F238E27FC236}">
                <a16:creationId xmlns:a16="http://schemas.microsoft.com/office/drawing/2014/main" id="{B7D04048-E2BB-48B6-B7D5-8EA7547327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3638" y="872359"/>
            <a:ext cx="2784475" cy="519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Picture 7">
            <a:extLst>
              <a:ext uri="{FF2B5EF4-FFF2-40B4-BE49-F238E27FC236}">
                <a16:creationId xmlns:a16="http://schemas.microsoft.com/office/drawing/2014/main" id="{F204AE71-F0D0-44E0-BE89-7114E5279BF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7950" y="950146"/>
            <a:ext cx="2535238" cy="4984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Picture 8">
            <a:extLst>
              <a:ext uri="{FF2B5EF4-FFF2-40B4-BE49-F238E27FC236}">
                <a16:creationId xmlns:a16="http://schemas.microsoft.com/office/drawing/2014/main" id="{1B315679-33DA-4579-BDDA-46143FE567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163" y="3540946"/>
            <a:ext cx="3406775" cy="2460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3364143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65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Nonlinear Decoherence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65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FCCB921F-0FDC-4F3C-83A5-DC6C4FDEB3D3}"/>
              </a:ext>
            </a:extLst>
          </p:cNvPr>
          <p:cNvSpPr txBox="1">
            <a:spLocks/>
          </p:cNvSpPr>
          <p:nvPr/>
        </p:nvSpPr>
        <p:spPr bwMode="auto">
          <a:xfrm>
            <a:off x="5757041" y="1385417"/>
            <a:ext cx="3158359" cy="38467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Injection errors, instabilities, and sudden lattice changes may cause a phase-space mismatch.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22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2200" dirty="0"/>
              <a:t>Tune spread causes the beam to fill-out along the phase-space contours.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79018FA8-41D5-4997-85A2-B56CCAA91FA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8329" y="1385417"/>
            <a:ext cx="5560485" cy="37529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47770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1"/>
          <p:cNvSpPr txBox="1">
            <a:spLocks noChangeArrowheads="1"/>
          </p:cNvSpPr>
          <p:nvPr/>
        </p:nvSpPr>
        <p:spPr bwMode="auto">
          <a:xfrm>
            <a:off x="7620000" y="-28575"/>
            <a:ext cx="1025525" cy="3254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47371DA-F349-4C1E-9688-7F4329C40053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20483" name="AutoShape 2"/>
          <p:cNvSpPr>
            <a:spLocks noChangeArrowheads="1"/>
          </p:cNvSpPr>
          <p:nvPr/>
        </p:nvSpPr>
        <p:spPr bwMode="auto">
          <a:xfrm>
            <a:off x="685800" y="2209801"/>
            <a:ext cx="7847013" cy="1332186"/>
          </a:xfrm>
          <a:custGeom>
            <a:avLst/>
            <a:gdLst>
              <a:gd name="T0" fmla="*/ 7847013 w 7847013"/>
              <a:gd name="T1" fmla="*/ 1 h 1979613"/>
              <a:gd name="T2" fmla="*/ 3923507 w 7847013"/>
              <a:gd name="T3" fmla="*/ 1 h 1979613"/>
              <a:gd name="T4" fmla="*/ 0 w 7847013"/>
              <a:gd name="T5" fmla="*/ 1 h 1979613"/>
              <a:gd name="T6" fmla="*/ 3923507 w 7847013"/>
              <a:gd name="T7" fmla="*/ 0 h 1979613"/>
              <a:gd name="T8" fmla="*/ 0 60000 65536"/>
              <a:gd name="T9" fmla="*/ 0 60000 65536"/>
              <a:gd name="T10" fmla="*/ 0 60000 65536"/>
              <a:gd name="T11" fmla="*/ 0 60000 65536"/>
              <a:gd name="T12" fmla="*/ 0 w 7847013"/>
              <a:gd name="T13" fmla="*/ 0 h 1979613"/>
              <a:gd name="T14" fmla="*/ 7847013 w 7847013"/>
              <a:gd name="T15" fmla="*/ 1979613 h 19796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7847013" h="1979613">
                <a:moveTo>
                  <a:pt x="0" y="0"/>
                </a:moveTo>
                <a:lnTo>
                  <a:pt x="21798" y="0"/>
                </a:lnTo>
                <a:lnTo>
                  <a:pt x="21798" y="5499"/>
                </a:lnTo>
                <a:lnTo>
                  <a:pt x="0" y="5499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 anchor="b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algn="ctr" eaLnBrk="1">
              <a:spcBef>
                <a:spcPct val="0"/>
              </a:spcBef>
              <a:buClrTx/>
              <a:buFontTx/>
              <a:buNone/>
            </a:pPr>
            <a:r>
              <a:rPr lang="en-US" altLang="en-US" sz="4200" dirty="0">
                <a:solidFill>
                  <a:schemeClr val="tx2"/>
                </a:solidFill>
              </a:rPr>
              <a:t>Space-charge</a:t>
            </a:r>
          </a:p>
          <a:p>
            <a:pPr algn="ctr" eaLnBrk="1">
              <a:spcBef>
                <a:spcPct val="0"/>
              </a:spcBef>
              <a:buClrTx/>
              <a:buFontTx/>
              <a:buNone/>
            </a:pPr>
            <a:endParaRPr lang="en-US" altLang="en-US" sz="4200" dirty="0">
              <a:solidFill>
                <a:schemeClr val="tx2"/>
              </a:solidFill>
            </a:endParaRPr>
          </a:p>
        </p:txBody>
      </p:sp>
      <p:sp>
        <p:nvSpPr>
          <p:cNvPr id="20484" name="Text Box 3"/>
          <p:cNvSpPr txBox="1">
            <a:spLocks noChangeArrowheads="1"/>
          </p:cNvSpPr>
          <p:nvPr/>
        </p:nvSpPr>
        <p:spPr bwMode="auto">
          <a:xfrm>
            <a:off x="7620000" y="7938"/>
            <a:ext cx="1036638" cy="3365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 eaLnBrk="1">
              <a:lnSpc>
                <a:spcPct val="93000"/>
              </a:lnSpc>
              <a:spcBef>
                <a:spcPct val="0"/>
              </a:spcBef>
              <a:buClrTx/>
              <a:buFontTx/>
              <a:buNone/>
            </a:pPr>
            <a:fld id="{CCE331F3-4EA3-4A80-9C1C-648856DBCFC4}" type="slidenum">
              <a:rPr lang="en-US" altLang="en-US" sz="1800">
                <a:solidFill>
                  <a:srgbClr val="FFFFFF"/>
                </a:solidFill>
              </a:rPr>
              <a:pPr eaLnBrk="1">
                <a:lnSpc>
                  <a:spcPct val="93000"/>
                </a:lnSpc>
                <a:spcBef>
                  <a:spcPct val="0"/>
                </a:spcBef>
                <a:buClrTx/>
                <a:buFontTx/>
                <a:buNone/>
              </a:pPr>
              <a:t>66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ED49A01D-C6ED-4E29-A5F1-39BF98D4FDA7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78F3B0B0-2CEF-474E-8AB1-F938E2361BBF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66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A4B64544-D0C7-401F-BFA0-4493E70A0EF3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313059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Transverse Interaction of Co-Moving Charges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4364" name="Picture 14363">
            <a:extLst>
              <a:ext uri="{FF2B5EF4-FFF2-40B4-BE49-F238E27FC236}">
                <a16:creationId xmlns:a16="http://schemas.microsoft.com/office/drawing/2014/main" id="{389A5564-D75E-4F84-B948-F74D2012D3E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0035" y="1260999"/>
            <a:ext cx="2955444" cy="2836273"/>
          </a:xfrm>
          <a:prstGeom prst="rect">
            <a:avLst/>
          </a:prstGeom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8C324AE2-AD6E-46E7-A822-C8A74BC1D5A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53854" y="4678111"/>
            <a:ext cx="4359066" cy="1402419"/>
          </a:xfrm>
          <a:prstGeom prst="rect">
            <a:avLst/>
          </a:prstGeom>
        </p:spPr>
      </p:pic>
      <p:pic>
        <p:nvPicPr>
          <p:cNvPr id="69" name="Picture 68">
            <a:extLst>
              <a:ext uri="{FF2B5EF4-FFF2-40B4-BE49-F238E27FC236}">
                <a16:creationId xmlns:a16="http://schemas.microsoft.com/office/drawing/2014/main" id="{6DC2942E-6EEC-4555-87E0-39965440CC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395051" y="1204345"/>
            <a:ext cx="3131287" cy="2729839"/>
          </a:xfrm>
          <a:prstGeom prst="rect">
            <a:avLst/>
          </a:prstGeom>
        </p:spPr>
      </p:pic>
      <p:sp>
        <p:nvSpPr>
          <p:cNvPr id="71" name="TextBox 70">
            <a:extLst>
              <a:ext uri="{FF2B5EF4-FFF2-40B4-BE49-F238E27FC236}">
                <a16:creationId xmlns:a16="http://schemas.microsoft.com/office/drawing/2014/main" id="{7F6A1C47-7B7E-4AD8-AE42-892068BD00A6}"/>
              </a:ext>
            </a:extLst>
          </p:cNvPr>
          <p:cNvSpPr txBox="1"/>
          <p:nvPr/>
        </p:nvSpPr>
        <p:spPr>
          <a:xfrm>
            <a:off x="1041343" y="846084"/>
            <a:ext cx="213654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Electric Repulsion:</a:t>
            </a:r>
          </a:p>
        </p:txBody>
      </p:sp>
      <p:sp>
        <p:nvSpPr>
          <p:cNvPr id="73" name="TextBox 72">
            <a:extLst>
              <a:ext uri="{FF2B5EF4-FFF2-40B4-BE49-F238E27FC236}">
                <a16:creationId xmlns:a16="http://schemas.microsoft.com/office/drawing/2014/main" id="{0A37A6BA-C36E-4998-A4F2-42573B9073AE}"/>
              </a:ext>
            </a:extLst>
          </p:cNvPr>
          <p:cNvSpPr txBox="1"/>
          <p:nvPr/>
        </p:nvSpPr>
        <p:spPr>
          <a:xfrm>
            <a:off x="4968063" y="846084"/>
            <a:ext cx="237693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Magnetic Attraction: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916F2C9-FA1F-40F8-9332-D8DB95D9A372}"/>
              </a:ext>
            </a:extLst>
          </p:cNvPr>
          <p:cNvSpPr txBox="1"/>
          <p:nvPr/>
        </p:nvSpPr>
        <p:spPr>
          <a:xfrm>
            <a:off x="969144" y="4254033"/>
            <a:ext cx="44174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Weakened Repulsion with Acceleration: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C695AFC6-A48E-468B-8F9B-D54FBA329CE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6171971" y="3949951"/>
            <a:ext cx="2086434" cy="806797"/>
          </a:xfrm>
          <a:prstGeom prst="rect">
            <a:avLst/>
          </a:prstGeom>
        </p:spPr>
      </p:pic>
      <p:pic>
        <p:nvPicPr>
          <p:cNvPr id="3" name="Picture 2" descr="\documentclass{article}&#10;\usepackage{amsmath}&#10;\pagestyle{empty}&#10;\begin{document}&#10;&#10;\begin{align} \nonumber&#10;\vec{F}_{\perp} &amp;= q(E+v \times B)_{\perp}  \\ \nonumber&#10;\vec{F}_{\perp} &amp;= q(1-\beta^{2})E_{\perp} = \frac{q}{\gamma^{2}}E_{\perp}&#10;\end{align}&#10;&#10;\end{document}" title="IguanaTex Bitmap Display">
            <a:extLst>
              <a:ext uri="{FF2B5EF4-FFF2-40B4-BE49-F238E27FC236}">
                <a16:creationId xmlns:a16="http://schemas.microsoft.com/office/drawing/2014/main" id="{16DEF42A-5697-4CDE-B340-77F752AAB30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5883740" y="5055600"/>
            <a:ext cx="3031660" cy="945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693165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Space-charge Core vs Tail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647F6FEA-6CD9-3DE5-4216-9802FE4726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830009"/>
            <a:ext cx="8686800" cy="2024014"/>
          </a:xfrm>
          <a:prstGeom prst="rect">
            <a:avLst/>
          </a:prstGeom>
        </p:spPr>
      </p:pic>
      <p:pic>
        <p:nvPicPr>
          <p:cNvPr id="5" name="Picture 4" descr="A picture containing diagram&#10;&#10;Description automatically generated">
            <a:extLst>
              <a:ext uri="{FF2B5EF4-FFF2-40B4-BE49-F238E27FC236}">
                <a16:creationId xmlns:a16="http://schemas.microsoft.com/office/drawing/2014/main" id="{9DE5BAB9-4AB4-2745-A4F8-AD74C4A748F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71450" y="1706228"/>
            <a:ext cx="3782013" cy="2076605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0E9AD99F-E174-1E04-9255-B6A58B89914A}"/>
              </a:ext>
            </a:extLst>
          </p:cNvPr>
          <p:cNvSpPr txBox="1"/>
          <p:nvPr/>
        </p:nvSpPr>
        <p:spPr>
          <a:xfrm>
            <a:off x="4945523" y="998342"/>
            <a:ext cx="381226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Relativistic Distortion of EM Fields</a:t>
            </a:r>
          </a:p>
          <a:p>
            <a:r>
              <a:rPr lang="en-US" sz="2000" b="1" dirty="0">
                <a:solidFill>
                  <a:schemeClr val="accent6"/>
                </a:solidFill>
              </a:rPr>
              <a:t>“Pancake-</a:t>
            </a:r>
            <a:r>
              <a:rPr lang="en-US" sz="2000" b="1" dirty="0" err="1">
                <a:solidFill>
                  <a:schemeClr val="accent6"/>
                </a:solidFill>
              </a:rPr>
              <a:t>ification</a:t>
            </a:r>
            <a:r>
              <a:rPr lang="en-US" sz="2000" b="1" dirty="0">
                <a:solidFill>
                  <a:schemeClr val="accent6"/>
                </a:solidFill>
              </a:rPr>
              <a:t>”</a:t>
            </a:r>
          </a:p>
        </p:txBody>
      </p:sp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3E43AFD0-92FD-D5F4-9D0E-28A80C43554B}"/>
              </a:ext>
            </a:extLst>
          </p:cNvPr>
          <p:cNvSpPr txBox="1">
            <a:spLocks/>
          </p:cNvSpPr>
          <p:nvPr/>
        </p:nvSpPr>
        <p:spPr bwMode="auto">
          <a:xfrm>
            <a:off x="228600" y="1042990"/>
            <a:ext cx="4595117" cy="168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Transverse space-charge forces much stronger than longitudinal space-charge.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Transverse and Longitudinal charge distribution can be written as separable functions:</a:t>
            </a:r>
          </a:p>
          <a:p>
            <a:pPr marL="0">
              <a:spcBef>
                <a:spcPct val="0"/>
              </a:spcBef>
              <a:buClrTx/>
              <a:buFontTx/>
              <a:buNone/>
            </a:pPr>
            <a:endParaRPr lang="en-US" altLang="en-US" sz="1800" dirty="0"/>
          </a:p>
          <a:p>
            <a:pPr marL="0">
              <a:spcBef>
                <a:spcPct val="0"/>
              </a:spcBef>
              <a:buClrTx/>
              <a:buFontTx/>
              <a:buNone/>
            </a:pPr>
            <a:r>
              <a:rPr lang="en-US" altLang="en-US" sz="1800" dirty="0"/>
              <a:t> 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812DA0F6-2FBA-A70C-A0BA-214C05B8DF1B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1589880" y="2618020"/>
            <a:ext cx="2627743" cy="253019"/>
          </a:xfrm>
          <a:prstGeom prst="rect">
            <a:avLst/>
          </a:prstGeom>
        </p:spPr>
      </p:pic>
      <p:sp>
        <p:nvSpPr>
          <p:cNvPr id="20" name="TextBox 19">
            <a:extLst>
              <a:ext uri="{FF2B5EF4-FFF2-40B4-BE49-F238E27FC236}">
                <a16:creationId xmlns:a16="http://schemas.microsoft.com/office/drawing/2014/main" id="{F3C143E4-0BCC-1103-24E8-A83A9567B36E}"/>
              </a:ext>
            </a:extLst>
          </p:cNvPr>
          <p:cNvSpPr txBox="1"/>
          <p:nvPr/>
        </p:nvSpPr>
        <p:spPr>
          <a:xfrm>
            <a:off x="279343" y="3545904"/>
            <a:ext cx="39382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/>
                </a:solidFill>
              </a:rPr>
              <a:t>Gaussian cylinder for a line-charge:</a:t>
            </a:r>
          </a:p>
        </p:txBody>
      </p:sp>
    </p:spTree>
    <p:extLst>
      <p:ext uri="{BB962C8B-B14F-4D97-AF65-F5344CB8AC3E}">
        <p14:creationId xmlns:p14="http://schemas.microsoft.com/office/powerpoint/2010/main" val="2747352676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69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Space-charge Core vs Tail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69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F85F481E-F4E0-4205-A250-F785683BBCB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3006" y="931213"/>
            <a:ext cx="3419424" cy="449868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56590-411E-4C62-B642-BA1F683739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224" y="1030014"/>
            <a:ext cx="4617399" cy="3814251"/>
          </a:xfrm>
          <a:prstGeom prst="rect">
            <a:avLst/>
          </a:prstGeom>
        </p:spPr>
      </p:pic>
      <p:sp>
        <p:nvSpPr>
          <p:cNvPr id="10" name="AutoShape 5">
            <a:extLst>
              <a:ext uri="{FF2B5EF4-FFF2-40B4-BE49-F238E27FC236}">
                <a16:creationId xmlns:a16="http://schemas.microsoft.com/office/drawing/2014/main" id="{4AD8A240-C67C-43E9-A1AF-7D8D1ABC106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8600" y="5905691"/>
            <a:ext cx="1313811" cy="366736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</a:pPr>
            <a:r>
              <a:rPr lang="en-US" altLang="en-US" sz="2000" b="1" dirty="0">
                <a:solidFill>
                  <a:srgbClr val="B3B3B3"/>
                </a:solidFill>
              </a:rPr>
              <a:t>S. Lund</a:t>
            </a:r>
          </a:p>
        </p:txBody>
      </p:sp>
    </p:spTree>
    <p:extLst>
      <p:ext uri="{BB962C8B-B14F-4D97-AF65-F5344CB8AC3E}">
        <p14:creationId xmlns:p14="http://schemas.microsoft.com/office/powerpoint/2010/main" val="37303321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7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LHC Superconducting Dipoles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4" name="Picture 3" descr="Diagram, schematic&#10;&#10;Description automatically generated">
            <a:extLst>
              <a:ext uri="{FF2B5EF4-FFF2-40B4-BE49-F238E27FC236}">
                <a16:creationId xmlns:a16="http://schemas.microsoft.com/office/drawing/2014/main" id="{FAEAFBDD-5254-5CFC-6EBF-F1FDB973C0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4258" y="2865066"/>
            <a:ext cx="3970212" cy="3071400"/>
          </a:xfrm>
          <a:prstGeom prst="rect">
            <a:avLst/>
          </a:prstGeom>
        </p:spPr>
      </p:pic>
      <p:pic>
        <p:nvPicPr>
          <p:cNvPr id="7" name="Picture 6" descr="Diagram&#10;&#10;Description automatically generated">
            <a:extLst>
              <a:ext uri="{FF2B5EF4-FFF2-40B4-BE49-F238E27FC236}">
                <a16:creationId xmlns:a16="http://schemas.microsoft.com/office/drawing/2014/main" id="{CDB8E797-2D9A-0BBC-1357-5A81B3D1016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351814" y="837188"/>
            <a:ext cx="2008764" cy="1833765"/>
          </a:xfrm>
          <a:prstGeom prst="rect">
            <a:avLst/>
          </a:prstGeom>
        </p:spPr>
      </p:pic>
      <p:sp>
        <p:nvSpPr>
          <p:cNvPr id="8" name="Content Placeholder 29">
            <a:extLst>
              <a:ext uri="{FF2B5EF4-FFF2-40B4-BE49-F238E27FC236}">
                <a16:creationId xmlns:a16="http://schemas.microsoft.com/office/drawing/2014/main" id="{7BA807D4-3656-F0F6-8183-99FAD3184F40}"/>
              </a:ext>
            </a:extLst>
          </p:cNvPr>
          <p:cNvSpPr txBox="1">
            <a:spLocks/>
          </p:cNvSpPr>
          <p:nvPr/>
        </p:nvSpPr>
        <p:spPr bwMode="auto">
          <a:xfrm>
            <a:off x="4893131" y="1074983"/>
            <a:ext cx="1458684" cy="110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Normal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Conducting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Dipole</a:t>
            </a:r>
          </a:p>
        </p:txBody>
      </p:sp>
      <p:sp>
        <p:nvSpPr>
          <p:cNvPr id="9" name="Content Placeholder 29">
            <a:extLst>
              <a:ext uri="{FF2B5EF4-FFF2-40B4-BE49-F238E27FC236}">
                <a16:creationId xmlns:a16="http://schemas.microsoft.com/office/drawing/2014/main" id="{D9057758-BCF3-A0D8-8354-3FC6BA9E3D1D}"/>
              </a:ext>
            </a:extLst>
          </p:cNvPr>
          <p:cNvSpPr txBox="1">
            <a:spLocks/>
          </p:cNvSpPr>
          <p:nvPr/>
        </p:nvSpPr>
        <p:spPr bwMode="auto">
          <a:xfrm>
            <a:off x="2204358" y="2314652"/>
            <a:ext cx="4065815" cy="11008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LHC Superconducting Dipole</a:t>
            </a:r>
          </a:p>
        </p:txBody>
      </p:sp>
      <p:pic>
        <p:nvPicPr>
          <p:cNvPr id="14" name="Picture 13" descr="Diagram&#10;&#10;Description automatically generated">
            <a:extLst>
              <a:ext uri="{FF2B5EF4-FFF2-40B4-BE49-F238E27FC236}">
                <a16:creationId xmlns:a16="http://schemas.microsoft.com/office/drawing/2014/main" id="{E2C0D683-BEE3-64F6-1200-88A3555C87BF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80837" y="2865066"/>
            <a:ext cx="4392089" cy="3372448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B390FB4C-51A9-BBF5-C453-B82EC9A77B0F}"/>
              </a:ext>
            </a:extLst>
          </p:cNvPr>
          <p:cNvSpPr txBox="1"/>
          <p:nvPr/>
        </p:nvSpPr>
        <p:spPr>
          <a:xfrm>
            <a:off x="8679238" y="4659086"/>
            <a:ext cx="430887" cy="1369574"/>
          </a:xfrm>
          <a:prstGeom prst="rect">
            <a:avLst/>
          </a:prstGeom>
          <a:noFill/>
        </p:spPr>
        <p:txBody>
          <a:bodyPr vert="vert" wrap="square" rtlCol="0">
            <a:spAutoFit/>
          </a:bodyPr>
          <a:lstStyle/>
          <a:p>
            <a:r>
              <a:rPr lang="en-US" sz="1600" dirty="0">
                <a:solidFill>
                  <a:schemeClr val="accent6"/>
                </a:solidFill>
              </a:rPr>
              <a:t>CERN Courier</a:t>
            </a:r>
            <a:endParaRPr lang="en-US" sz="1600" b="1" dirty="0">
              <a:solidFill>
                <a:schemeClr val="accent6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867477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70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Tune Diagrams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70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3" name="Picture 2" descr="Chart&#10;&#10;Description automatically generated">
            <a:extLst>
              <a:ext uri="{FF2B5EF4-FFF2-40B4-BE49-F238E27FC236}">
                <a16:creationId xmlns:a16="http://schemas.microsoft.com/office/drawing/2014/main" id="{88405164-F38D-4A5C-90A7-1AED068D6C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214" y="872360"/>
            <a:ext cx="5131488" cy="3848616"/>
          </a:xfrm>
          <a:prstGeom prst="rect">
            <a:avLst/>
          </a:prstGeom>
        </p:spPr>
      </p:pic>
      <p:pic>
        <p:nvPicPr>
          <p:cNvPr id="5" name="Picture 4" descr="Chart&#10;&#10;Description automatically generated">
            <a:extLst>
              <a:ext uri="{FF2B5EF4-FFF2-40B4-BE49-F238E27FC236}">
                <a16:creationId xmlns:a16="http://schemas.microsoft.com/office/drawing/2014/main" id="{4E9A7EE6-B2F6-40D2-B168-1D118247CC2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25767" y="3117754"/>
            <a:ext cx="3393909" cy="2060422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08F1E145-3DD9-4896-916A-B16DBACBC850}"/>
              </a:ext>
            </a:extLst>
          </p:cNvPr>
          <p:cNvSpPr/>
          <p:nvPr/>
        </p:nvSpPr>
        <p:spPr>
          <a:xfrm>
            <a:off x="1946953" y="1202076"/>
            <a:ext cx="1859622" cy="1915678"/>
          </a:xfrm>
          <a:prstGeom prst="rect">
            <a:avLst/>
          </a:prstGeom>
          <a:noFill/>
          <a:ln w="38100">
            <a:solidFill>
              <a:schemeClr val="accent4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41E3BF2-ADF0-4B95-8A64-AAC7C69183ED}"/>
              </a:ext>
            </a:extLst>
          </p:cNvPr>
          <p:cNvCxnSpPr>
            <a:cxnSpLocks/>
          </p:cNvCxnSpPr>
          <p:nvPr/>
        </p:nvCxnSpPr>
        <p:spPr>
          <a:xfrm>
            <a:off x="1946953" y="3117754"/>
            <a:ext cx="3036013" cy="2024462"/>
          </a:xfrm>
          <a:prstGeom prst="line">
            <a:avLst/>
          </a:prstGeom>
          <a:ln w="28575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3402D575-DDC7-4C6D-B1A2-4F0B30FC18BE}"/>
              </a:ext>
            </a:extLst>
          </p:cNvPr>
          <p:cNvCxnSpPr>
            <a:cxnSpLocks/>
          </p:cNvCxnSpPr>
          <p:nvPr/>
        </p:nvCxnSpPr>
        <p:spPr>
          <a:xfrm>
            <a:off x="3806575" y="1202076"/>
            <a:ext cx="3181600" cy="1967502"/>
          </a:xfrm>
          <a:prstGeom prst="line">
            <a:avLst/>
          </a:prstGeom>
          <a:ln w="28575">
            <a:solidFill>
              <a:schemeClr val="accent4"/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8E0867B-0914-4C32-975F-B10826EC1EB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/>
          <a:stretch>
            <a:fillRect/>
          </a:stretch>
        </p:blipFill>
        <p:spPr>
          <a:xfrm>
            <a:off x="6164643" y="1548826"/>
            <a:ext cx="2283274" cy="5715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286747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71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Space-charge Tune-spread &amp; Betatron Resonances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71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14" name="Picture 4">
            <a:extLst>
              <a:ext uri="{FF2B5EF4-FFF2-40B4-BE49-F238E27FC236}">
                <a16:creationId xmlns:a16="http://schemas.microsoft.com/office/drawing/2014/main" id="{FBC6C1E1-757D-424B-A878-FF3DC22E618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/>
        </p:blipFill>
        <p:spPr bwMode="auto">
          <a:xfrm>
            <a:off x="4105274" y="1070381"/>
            <a:ext cx="4933951" cy="48640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</p:pic>
      <p:sp>
        <p:nvSpPr>
          <p:cNvPr id="15" name="AutoShape 5">
            <a:extLst>
              <a:ext uri="{FF2B5EF4-FFF2-40B4-BE49-F238E27FC236}">
                <a16:creationId xmlns:a16="http://schemas.microsoft.com/office/drawing/2014/main" id="{4E3BD357-8AFD-41B7-B5C9-C47A310877A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07196" y="5659430"/>
            <a:ext cx="2719142" cy="1002595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rgbClr val="B3B3B3"/>
                </a:solidFill>
              </a:rPr>
              <a:t>JPARC MR: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rgbClr val="B3B3B3"/>
                </a:solidFill>
              </a:rPr>
              <a:t>M. Friend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2E94CD35-0CB7-4B24-AE17-C28F0B6E8F1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8600" y="3527773"/>
            <a:ext cx="3497703" cy="1820287"/>
          </a:xfrm>
          <a:prstGeom prst="rect">
            <a:avLst/>
          </a:prstGeom>
        </p:spPr>
      </p:pic>
      <p:pic>
        <p:nvPicPr>
          <p:cNvPr id="12" name="Picture 11" descr="A picture containing chart&#10;&#10;Description automatically generated">
            <a:extLst>
              <a:ext uri="{FF2B5EF4-FFF2-40B4-BE49-F238E27FC236}">
                <a16:creationId xmlns:a16="http://schemas.microsoft.com/office/drawing/2014/main" id="{5C93F625-FB7F-4361-B178-69312956DE5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25991" y="936562"/>
            <a:ext cx="1859865" cy="2465493"/>
          </a:xfrm>
          <a:prstGeom prst="rect">
            <a:avLst/>
          </a:prstGeom>
        </p:spPr>
      </p:pic>
      <p:sp>
        <p:nvSpPr>
          <p:cNvPr id="24" name="AutoShape 5">
            <a:extLst>
              <a:ext uri="{FF2B5EF4-FFF2-40B4-BE49-F238E27FC236}">
                <a16:creationId xmlns:a16="http://schemas.microsoft.com/office/drawing/2014/main" id="{3E1C5245-5C5C-4BDB-8E96-A0305245F085}"/>
              </a:ext>
            </a:extLst>
          </p:cNvPr>
          <p:cNvSpPr>
            <a:spLocks noChangeArrowheads="1"/>
          </p:cNvSpPr>
          <p:nvPr/>
        </p:nvSpPr>
        <p:spPr bwMode="auto">
          <a:xfrm>
            <a:off x="856251" y="5659430"/>
            <a:ext cx="2242400" cy="683738"/>
          </a:xfrm>
          <a:custGeom>
            <a:avLst/>
            <a:gdLst>
              <a:gd name="T0" fmla="*/ 11505 w 8228013"/>
              <a:gd name="T1" fmla="*/ 0 h 4875213"/>
              <a:gd name="T2" fmla="*/ 5752 w 8228013"/>
              <a:gd name="T3" fmla="*/ 0 h 4875213"/>
              <a:gd name="T4" fmla="*/ 0 w 8228013"/>
              <a:gd name="T5" fmla="*/ 0 h 4875213"/>
              <a:gd name="T6" fmla="*/ 5752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rgbClr val="B3B3B3"/>
                </a:solidFill>
              </a:rPr>
              <a:t>G. Franchetti et al.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>
                <a:solidFill>
                  <a:srgbClr val="B3B3B3"/>
                </a:solidFill>
              </a:rPr>
              <a:t>PRSTAB 2017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47" name="Ink 46">
                <a:extLst>
                  <a:ext uri="{FF2B5EF4-FFF2-40B4-BE49-F238E27FC236}">
                    <a16:creationId xmlns:a16="http://schemas.microsoft.com/office/drawing/2014/main" id="{11C20F96-0203-45C5-AFBB-0F6CE2FF5142}"/>
                  </a:ext>
                </a:extLst>
              </p14:cNvPr>
              <p14:cNvContentPartPr/>
              <p14:nvPr/>
            </p14:nvContentPartPr>
            <p14:xfrm>
              <a:off x="7233815" y="4454012"/>
              <a:ext cx="26280" cy="2160"/>
            </p14:xfrm>
          </p:contentPart>
        </mc:Choice>
        <mc:Fallback xmlns="">
          <p:pic>
            <p:nvPicPr>
              <p:cNvPr id="47" name="Ink 46">
                <a:extLst>
                  <a:ext uri="{FF2B5EF4-FFF2-40B4-BE49-F238E27FC236}">
                    <a16:creationId xmlns:a16="http://schemas.microsoft.com/office/drawing/2014/main" id="{11C20F96-0203-45C5-AFBB-0F6CE2FF5142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7224815" y="4445012"/>
                <a:ext cx="43920" cy="1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30783" name="Ink 30782">
                <a:extLst>
                  <a:ext uri="{FF2B5EF4-FFF2-40B4-BE49-F238E27FC236}">
                    <a16:creationId xmlns:a16="http://schemas.microsoft.com/office/drawing/2014/main" id="{8EEE0E4A-F133-4E23-B1CA-0D5EFB0E4F62}"/>
                  </a:ext>
                </a:extLst>
              </p14:cNvPr>
              <p14:cNvContentPartPr/>
              <p14:nvPr/>
            </p14:nvContentPartPr>
            <p14:xfrm>
              <a:off x="7288175" y="4107692"/>
              <a:ext cx="8280" cy="9720"/>
            </p14:xfrm>
          </p:contentPart>
        </mc:Choice>
        <mc:Fallback xmlns="">
          <p:pic>
            <p:nvPicPr>
              <p:cNvPr id="30783" name="Ink 30782">
                <a:extLst>
                  <a:ext uri="{FF2B5EF4-FFF2-40B4-BE49-F238E27FC236}">
                    <a16:creationId xmlns:a16="http://schemas.microsoft.com/office/drawing/2014/main" id="{8EEE0E4A-F133-4E23-B1CA-0D5EFB0E4F62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7279175" y="4099052"/>
                <a:ext cx="25920" cy="273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832442404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29">
            <a:extLst>
              <a:ext uri="{FF2B5EF4-FFF2-40B4-BE49-F238E27FC236}">
                <a16:creationId xmlns:a16="http://schemas.microsoft.com/office/drawing/2014/main" id="{9D5A2538-6776-FB2A-A8DF-07857A9E8A90}"/>
              </a:ext>
            </a:extLst>
          </p:cNvPr>
          <p:cNvSpPr txBox="1">
            <a:spLocks/>
          </p:cNvSpPr>
          <p:nvPr/>
        </p:nvSpPr>
        <p:spPr bwMode="auto">
          <a:xfrm>
            <a:off x="228600" y="1036694"/>
            <a:ext cx="8537028" cy="69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Circular electron colliders are limited instead by radiation.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Any relativistic charged particle will give off synchrotron radiation.</a:t>
            </a:r>
          </a:p>
        </p:txBody>
      </p:sp>
      <p:sp>
        <p:nvSpPr>
          <p:cNvPr id="14340" name="Freeform 3"/>
          <p:cNvSpPr>
            <a:spLocks noChangeArrowheads="1"/>
          </p:cNvSpPr>
          <p:nvPr/>
        </p:nvSpPr>
        <p:spPr bwMode="auto">
          <a:xfrm>
            <a:off x="6869113" y="5257800"/>
            <a:ext cx="346075" cy="895350"/>
          </a:xfrm>
          <a:custGeom>
            <a:avLst/>
            <a:gdLst>
              <a:gd name="T0" fmla="*/ 0 w 222250"/>
              <a:gd name="T1" fmla="*/ 0 h 723900"/>
              <a:gd name="T2" fmla="*/ 80514 w 222250"/>
              <a:gd name="T3" fmla="*/ 0 h 723900"/>
              <a:gd name="T4" fmla="*/ 80514 w 222250"/>
              <a:gd name="T5" fmla="*/ 20872 h 723900"/>
              <a:gd name="T6" fmla="*/ 0 w 222250"/>
              <a:gd name="T7" fmla="*/ 20872 h 723900"/>
              <a:gd name="T8" fmla="*/ 0 w 222250"/>
              <a:gd name="T9" fmla="*/ 0 h 723900"/>
              <a:gd name="T10" fmla="*/ 0 60000 65536"/>
              <a:gd name="T11" fmla="*/ 0 60000 65536"/>
              <a:gd name="T12" fmla="*/ 0 60000 65536"/>
              <a:gd name="T13" fmla="*/ 0 60000 65536"/>
              <a:gd name="T14" fmla="*/ 0 60000 65536"/>
              <a:gd name="T15" fmla="*/ 0 w 222250"/>
              <a:gd name="T16" fmla="*/ 0 h 723900"/>
              <a:gd name="T17" fmla="*/ 222250 w 222250"/>
              <a:gd name="T18" fmla="*/ 723900 h 723900"/>
            </a:gdLst>
            <a:ahLst/>
            <a:cxnLst>
              <a:cxn ang="T10">
                <a:pos x="T0" y="T1"/>
              </a:cxn>
              <a:cxn ang="T11">
                <a:pos x="T2" y="T3"/>
              </a:cxn>
              <a:cxn ang="T12">
                <a:pos x="T4" y="T5"/>
              </a:cxn>
              <a:cxn ang="T13">
                <a:pos x="T6" y="T7"/>
              </a:cxn>
              <a:cxn ang="T14">
                <a:pos x="T8" y="T9"/>
              </a:cxn>
            </a:cxnLst>
            <a:rect l="T15" t="T16" r="T17" b="T18"/>
            <a:pathLst>
              <a:path w="222250" h="723900">
                <a:moveTo>
                  <a:pt x="0" y="0"/>
                </a:moveTo>
                <a:lnTo>
                  <a:pt x="617" y="0"/>
                </a:lnTo>
                <a:lnTo>
                  <a:pt x="617" y="2014"/>
                </a:lnTo>
                <a:lnTo>
                  <a:pt x="0" y="2014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14341" name="Text Box 4"/>
          <p:cNvSpPr txBox="1">
            <a:spLocks noChangeArrowheads="1"/>
          </p:cNvSpPr>
          <p:nvPr/>
        </p:nvSpPr>
        <p:spPr bwMode="auto">
          <a:xfrm>
            <a:off x="7620000" y="7938"/>
            <a:ext cx="1033463" cy="333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6800" rIns="90000" bIns="46800" anchor="ctr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AC27BFD5-1794-4FD9-A037-BBC87146A6C0}" type="slidenum">
              <a:rPr lang="en-US" altLang="en-US" sz="180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8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6" name="Title 1"/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Radiation Loss -&gt; Maximum Electron Energy</a:t>
            </a: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2FE57909-62AB-4CA8-A326-43A731F0570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J. Eldred Transverse Dynamics Accelerators</a:t>
            </a:r>
            <a:endParaRPr lang="en-US" sz="1200" dirty="0"/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B9590385-BB59-41AC-A651-98B0CD6812AD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E4F8BE8B-96DA-452A-B9D9-0833C48B613A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2E8E218E-633F-4B82-5869-814C4A2D401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4752986" y="4168738"/>
            <a:ext cx="1641578" cy="60968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A858B2B2-F316-D134-5FC0-46389822AB2A}"/>
              </a:ext>
            </a:extLst>
          </p:cNvPr>
          <p:cNvGrpSpPr/>
          <p:nvPr/>
        </p:nvGrpSpPr>
        <p:grpSpPr>
          <a:xfrm>
            <a:off x="1360714" y="1752448"/>
            <a:ext cx="5373640" cy="1931760"/>
            <a:chOff x="2167982" y="1941201"/>
            <a:chExt cx="5989232" cy="2553381"/>
          </a:xfrm>
        </p:grpSpPr>
        <p:pic>
          <p:nvPicPr>
            <p:cNvPr id="3" name="Picture 2" descr="Diagram&#10;&#10;Description automatically generated">
              <a:extLst>
                <a:ext uri="{FF2B5EF4-FFF2-40B4-BE49-F238E27FC236}">
                  <a16:creationId xmlns:a16="http://schemas.microsoft.com/office/drawing/2014/main" id="{13C1E399-49B5-64FE-AECB-0278DE4A00D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2167982" y="1941201"/>
              <a:ext cx="5989232" cy="2553381"/>
            </a:xfrm>
            <a:prstGeom prst="rect">
              <a:avLst/>
            </a:prstGeom>
          </p:spPr>
        </p:pic>
        <p:sp>
          <p:nvSpPr>
            <p:cNvPr id="4" name="Rectangle 3">
              <a:extLst>
                <a:ext uri="{FF2B5EF4-FFF2-40B4-BE49-F238E27FC236}">
                  <a16:creationId xmlns:a16="http://schemas.microsoft.com/office/drawing/2014/main" id="{C1DAF0A6-B4D1-9EAB-21AB-85DE4AACAD06}"/>
                </a:ext>
              </a:extLst>
            </p:cNvPr>
            <p:cNvSpPr/>
            <p:nvPr/>
          </p:nvSpPr>
          <p:spPr>
            <a:xfrm>
              <a:off x="5162598" y="3606718"/>
              <a:ext cx="786267" cy="49949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AutoShape 1 2 2">
              <a:extLst>
                <a:ext uri="{FF2B5EF4-FFF2-40B4-BE49-F238E27FC236}">
                  <a16:creationId xmlns:a16="http://schemas.microsoft.com/office/drawing/2014/main" id="{9D084A1F-0DD3-CFF6-7662-5B411F32BA02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4964582" y="3545948"/>
              <a:ext cx="1293102" cy="422982"/>
            </a:xfrm>
            <a:custGeom>
              <a:avLst/>
              <a:gdLst>
                <a:gd name="T0" fmla="*/ 12255267 w 8228013"/>
                <a:gd name="T1" fmla="*/ 0 h 4875213"/>
                <a:gd name="T2" fmla="*/ 6127633 w 8228013"/>
                <a:gd name="T3" fmla="*/ 0 h 4875213"/>
                <a:gd name="T4" fmla="*/ 0 w 8228013"/>
                <a:gd name="T5" fmla="*/ 0 h 4875213"/>
                <a:gd name="T6" fmla="*/ 6127633 w 8228013"/>
                <a:gd name="T7" fmla="*/ 0 h 4875213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8228013"/>
                <a:gd name="T13" fmla="*/ 0 h 4875213"/>
                <a:gd name="T14" fmla="*/ 8228013 w 8228013"/>
                <a:gd name="T15" fmla="*/ 4875213 h 4875213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8228013" h="4875213">
                  <a:moveTo>
                    <a:pt x="0" y="0"/>
                  </a:moveTo>
                  <a:lnTo>
                    <a:pt x="22856" y="0"/>
                  </a:lnTo>
                  <a:lnTo>
                    <a:pt x="22856" y="13543"/>
                  </a:lnTo>
                  <a:lnTo>
                    <a:pt x="0" y="1354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1"/>
            </a:solidFill>
            <a:ln>
              <a:noFill/>
            </a:ln>
            <a:effectLst/>
          </p:spPr>
          <p:txBody>
            <a:bodyPr lIns="90000" tIns="45000" rIns="90000" bIns="45000"/>
            <a:lstStyle>
              <a:lvl1pPr>
                <a:spcBef>
                  <a:spcPts val="6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80975" algn="l"/>
                  <a:tab pos="638175" algn="l"/>
                  <a:tab pos="1095375" algn="l"/>
                  <a:tab pos="1552575" algn="l"/>
                  <a:tab pos="2009775" algn="l"/>
                  <a:tab pos="2466975" algn="l"/>
                  <a:tab pos="2924175" algn="l"/>
                  <a:tab pos="3381375" algn="l"/>
                  <a:tab pos="3838575" algn="l"/>
                  <a:tab pos="4295775" algn="l"/>
                  <a:tab pos="4752975" algn="l"/>
                  <a:tab pos="5210175" algn="l"/>
                  <a:tab pos="5667375" algn="l"/>
                  <a:tab pos="6124575" algn="l"/>
                  <a:tab pos="6581775" algn="l"/>
                  <a:tab pos="7038975" algn="l"/>
                  <a:tab pos="7496175" algn="l"/>
                  <a:tab pos="7953375" algn="l"/>
                  <a:tab pos="8410575" algn="l"/>
                  <a:tab pos="8867775" algn="l"/>
                  <a:tab pos="9324975" algn="l"/>
                </a:tabLst>
                <a:defRPr sz="2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1pPr>
              <a:lvl2pPr>
                <a:spcBef>
                  <a:spcPts val="5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80975" algn="l"/>
                  <a:tab pos="638175" algn="l"/>
                  <a:tab pos="1095375" algn="l"/>
                  <a:tab pos="1552575" algn="l"/>
                  <a:tab pos="2009775" algn="l"/>
                  <a:tab pos="2466975" algn="l"/>
                  <a:tab pos="2924175" algn="l"/>
                  <a:tab pos="3381375" algn="l"/>
                  <a:tab pos="3838575" algn="l"/>
                  <a:tab pos="4295775" algn="l"/>
                  <a:tab pos="4752975" algn="l"/>
                  <a:tab pos="5210175" algn="l"/>
                  <a:tab pos="5667375" algn="l"/>
                  <a:tab pos="6124575" algn="l"/>
                  <a:tab pos="6581775" algn="l"/>
                  <a:tab pos="7038975" algn="l"/>
                  <a:tab pos="7496175" algn="l"/>
                  <a:tab pos="7953375" algn="l"/>
                  <a:tab pos="8410575" algn="l"/>
                  <a:tab pos="8867775" algn="l"/>
                  <a:tab pos="9324975" algn="l"/>
                </a:tabLst>
                <a:defRPr sz="20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2pPr>
              <a:lvl3pPr>
                <a:spcBef>
                  <a:spcPts val="4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80975" algn="l"/>
                  <a:tab pos="638175" algn="l"/>
                  <a:tab pos="1095375" algn="l"/>
                  <a:tab pos="1552575" algn="l"/>
                  <a:tab pos="2009775" algn="l"/>
                  <a:tab pos="2466975" algn="l"/>
                  <a:tab pos="2924175" algn="l"/>
                  <a:tab pos="3381375" algn="l"/>
                  <a:tab pos="3838575" algn="l"/>
                  <a:tab pos="4295775" algn="l"/>
                  <a:tab pos="4752975" algn="l"/>
                  <a:tab pos="5210175" algn="l"/>
                  <a:tab pos="5667375" algn="l"/>
                  <a:tab pos="6124575" algn="l"/>
                  <a:tab pos="6581775" algn="l"/>
                  <a:tab pos="7038975" algn="l"/>
                  <a:tab pos="7496175" algn="l"/>
                  <a:tab pos="7953375" algn="l"/>
                  <a:tab pos="8410575" algn="l"/>
                  <a:tab pos="8867775" algn="l"/>
                  <a:tab pos="9324975" algn="l"/>
                </a:tabLst>
                <a:defRPr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3pPr>
              <a:lvl4pPr>
                <a:spcBef>
                  <a:spcPts val="40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80975" algn="l"/>
                  <a:tab pos="638175" algn="l"/>
                  <a:tab pos="1095375" algn="l"/>
                  <a:tab pos="1552575" algn="l"/>
                  <a:tab pos="2009775" algn="l"/>
                  <a:tab pos="2466975" algn="l"/>
                  <a:tab pos="2924175" algn="l"/>
                  <a:tab pos="3381375" algn="l"/>
                  <a:tab pos="3838575" algn="l"/>
                  <a:tab pos="4295775" algn="l"/>
                  <a:tab pos="4752975" algn="l"/>
                  <a:tab pos="5210175" algn="l"/>
                  <a:tab pos="5667375" algn="l"/>
                  <a:tab pos="6124575" algn="l"/>
                  <a:tab pos="6581775" algn="l"/>
                  <a:tab pos="7038975" algn="l"/>
                  <a:tab pos="7496175" algn="l"/>
                  <a:tab pos="7953375" algn="l"/>
                  <a:tab pos="8410575" algn="l"/>
                  <a:tab pos="8867775" algn="l"/>
                  <a:tab pos="9324975" algn="l"/>
                </a:tabLst>
                <a:defRPr sz="16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4pPr>
              <a:lvl5pPr>
                <a:spcBef>
                  <a:spcPts val="350"/>
                </a:spcBef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80975" algn="l"/>
                  <a:tab pos="638175" algn="l"/>
                  <a:tab pos="1095375" algn="l"/>
                  <a:tab pos="1552575" algn="l"/>
                  <a:tab pos="2009775" algn="l"/>
                  <a:tab pos="2466975" algn="l"/>
                  <a:tab pos="2924175" algn="l"/>
                  <a:tab pos="3381375" algn="l"/>
                  <a:tab pos="3838575" algn="l"/>
                  <a:tab pos="4295775" algn="l"/>
                  <a:tab pos="4752975" algn="l"/>
                  <a:tab pos="5210175" algn="l"/>
                  <a:tab pos="5667375" algn="l"/>
                  <a:tab pos="6124575" algn="l"/>
                  <a:tab pos="6581775" algn="l"/>
                  <a:tab pos="7038975" algn="l"/>
                  <a:tab pos="7496175" algn="l"/>
                  <a:tab pos="7953375" algn="l"/>
                  <a:tab pos="8410575" algn="l"/>
                  <a:tab pos="8867775" algn="l"/>
                  <a:tab pos="9324975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5pPr>
              <a:lvl6pPr marL="25146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80975" algn="l"/>
                  <a:tab pos="638175" algn="l"/>
                  <a:tab pos="1095375" algn="l"/>
                  <a:tab pos="1552575" algn="l"/>
                  <a:tab pos="2009775" algn="l"/>
                  <a:tab pos="2466975" algn="l"/>
                  <a:tab pos="2924175" algn="l"/>
                  <a:tab pos="3381375" algn="l"/>
                  <a:tab pos="3838575" algn="l"/>
                  <a:tab pos="4295775" algn="l"/>
                  <a:tab pos="4752975" algn="l"/>
                  <a:tab pos="5210175" algn="l"/>
                  <a:tab pos="5667375" algn="l"/>
                  <a:tab pos="6124575" algn="l"/>
                  <a:tab pos="6581775" algn="l"/>
                  <a:tab pos="7038975" algn="l"/>
                  <a:tab pos="7496175" algn="l"/>
                  <a:tab pos="7953375" algn="l"/>
                  <a:tab pos="8410575" algn="l"/>
                  <a:tab pos="8867775" algn="l"/>
                  <a:tab pos="9324975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6pPr>
              <a:lvl7pPr marL="29718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80975" algn="l"/>
                  <a:tab pos="638175" algn="l"/>
                  <a:tab pos="1095375" algn="l"/>
                  <a:tab pos="1552575" algn="l"/>
                  <a:tab pos="2009775" algn="l"/>
                  <a:tab pos="2466975" algn="l"/>
                  <a:tab pos="2924175" algn="l"/>
                  <a:tab pos="3381375" algn="l"/>
                  <a:tab pos="3838575" algn="l"/>
                  <a:tab pos="4295775" algn="l"/>
                  <a:tab pos="4752975" algn="l"/>
                  <a:tab pos="5210175" algn="l"/>
                  <a:tab pos="5667375" algn="l"/>
                  <a:tab pos="6124575" algn="l"/>
                  <a:tab pos="6581775" algn="l"/>
                  <a:tab pos="7038975" algn="l"/>
                  <a:tab pos="7496175" algn="l"/>
                  <a:tab pos="7953375" algn="l"/>
                  <a:tab pos="8410575" algn="l"/>
                  <a:tab pos="8867775" algn="l"/>
                  <a:tab pos="9324975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7pPr>
              <a:lvl8pPr marL="34290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80975" algn="l"/>
                  <a:tab pos="638175" algn="l"/>
                  <a:tab pos="1095375" algn="l"/>
                  <a:tab pos="1552575" algn="l"/>
                  <a:tab pos="2009775" algn="l"/>
                  <a:tab pos="2466975" algn="l"/>
                  <a:tab pos="2924175" algn="l"/>
                  <a:tab pos="3381375" algn="l"/>
                  <a:tab pos="3838575" algn="l"/>
                  <a:tab pos="4295775" algn="l"/>
                  <a:tab pos="4752975" algn="l"/>
                  <a:tab pos="5210175" algn="l"/>
                  <a:tab pos="5667375" algn="l"/>
                  <a:tab pos="6124575" algn="l"/>
                  <a:tab pos="6581775" algn="l"/>
                  <a:tab pos="7038975" algn="l"/>
                  <a:tab pos="7496175" algn="l"/>
                  <a:tab pos="7953375" algn="l"/>
                  <a:tab pos="8410575" algn="l"/>
                  <a:tab pos="8867775" algn="l"/>
                  <a:tab pos="9324975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8pPr>
              <a:lvl9pPr marL="3886200" indent="-228600" defTabSz="457200" eaLnBrk="0" fontAlgn="base" hangingPunct="0">
                <a:spcBef>
                  <a:spcPts val="350"/>
                </a:spcBef>
                <a:spcAft>
                  <a:spcPct val="0"/>
                </a:spcAft>
                <a:buClr>
                  <a:srgbClr val="000000"/>
                </a:buClr>
                <a:buSzPct val="100000"/>
                <a:buFont typeface="Times New Roman" panose="02020603050405020304" pitchFamily="18" charset="0"/>
                <a:tabLst>
                  <a:tab pos="180975" algn="l"/>
                  <a:tab pos="638175" algn="l"/>
                  <a:tab pos="1095375" algn="l"/>
                  <a:tab pos="1552575" algn="l"/>
                  <a:tab pos="2009775" algn="l"/>
                  <a:tab pos="2466975" algn="l"/>
                  <a:tab pos="2924175" algn="l"/>
                  <a:tab pos="3381375" algn="l"/>
                  <a:tab pos="3838575" algn="l"/>
                  <a:tab pos="4295775" algn="l"/>
                  <a:tab pos="4752975" algn="l"/>
                  <a:tab pos="5210175" algn="l"/>
                  <a:tab pos="5667375" algn="l"/>
                  <a:tab pos="6124575" algn="l"/>
                  <a:tab pos="6581775" algn="l"/>
                  <a:tab pos="7038975" algn="l"/>
                  <a:tab pos="7496175" algn="l"/>
                  <a:tab pos="7953375" algn="l"/>
                  <a:tab pos="8410575" algn="l"/>
                  <a:tab pos="8867775" algn="l"/>
                  <a:tab pos="9324975" algn="l"/>
                </a:tabLst>
                <a:defRPr sz="1400">
                  <a:solidFill>
                    <a:srgbClr val="292934"/>
                  </a:solidFill>
                  <a:latin typeface="Arial" panose="020B0604020202020204" pitchFamily="34" charset="0"/>
                  <a:ea typeface="WenQuanYi Micro Hei"/>
                  <a:cs typeface="WenQuanYi Micro Hei"/>
                </a:defRPr>
              </a:lvl9pPr>
            </a:lstStyle>
            <a:p>
              <a:pPr>
                <a:spcBef>
                  <a:spcPct val="0"/>
                </a:spcBef>
                <a:buClr>
                  <a:srgbClr val="292934"/>
                </a:buClr>
              </a:pPr>
              <a:r>
                <a:rPr lang="el-GR" altLang="en-US" sz="2000" b="1" dirty="0"/>
                <a:t>θ</a:t>
              </a:r>
              <a:r>
                <a:rPr lang="en-US" altLang="en-US" sz="2000" b="1" dirty="0"/>
                <a:t> ~ 1/</a:t>
              </a:r>
              <a:r>
                <a:rPr lang="el-GR" altLang="en-US" sz="2000" b="1" dirty="0"/>
                <a:t>γ</a:t>
              </a:r>
              <a:endParaRPr lang="en-US" altLang="en-US" sz="2000" b="1" dirty="0"/>
            </a:p>
          </p:txBody>
        </p:sp>
      </p:grpSp>
      <p:sp>
        <p:nvSpPr>
          <p:cNvPr id="10" name="Content Placeholder 29">
            <a:extLst>
              <a:ext uri="{FF2B5EF4-FFF2-40B4-BE49-F238E27FC236}">
                <a16:creationId xmlns:a16="http://schemas.microsoft.com/office/drawing/2014/main" id="{A72B185B-B0D9-E704-ECE3-8C6983B7DFDC}"/>
              </a:ext>
            </a:extLst>
          </p:cNvPr>
          <p:cNvSpPr txBox="1">
            <a:spLocks/>
          </p:cNvSpPr>
          <p:nvPr/>
        </p:nvSpPr>
        <p:spPr bwMode="auto">
          <a:xfrm>
            <a:off x="228600" y="3731564"/>
            <a:ext cx="8537028" cy="69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The magnitude of radiation is usually negligible in hadron machines, but is a dominant feature of electron machines. </a:t>
            </a:r>
          </a:p>
        </p:txBody>
      </p:sp>
      <p:sp>
        <p:nvSpPr>
          <p:cNvPr id="14" name="Content Placeholder 29">
            <a:extLst>
              <a:ext uri="{FF2B5EF4-FFF2-40B4-BE49-F238E27FC236}">
                <a16:creationId xmlns:a16="http://schemas.microsoft.com/office/drawing/2014/main" id="{F3EDF21A-5235-2693-BCE3-623492D4B3C5}"/>
              </a:ext>
            </a:extLst>
          </p:cNvPr>
          <p:cNvSpPr txBox="1">
            <a:spLocks/>
          </p:cNvSpPr>
          <p:nvPr/>
        </p:nvSpPr>
        <p:spPr bwMode="auto">
          <a:xfrm>
            <a:off x="6785316" y="4168738"/>
            <a:ext cx="1799964" cy="29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chemeClr val="tx1"/>
                </a:solidFill>
              </a:rPr>
              <a:t>Relativistic </a:t>
            </a:r>
            <a:r>
              <a:rPr lang="el-GR" altLang="en-US" sz="1200" b="1" dirty="0">
                <a:solidFill>
                  <a:schemeClr val="tx1"/>
                </a:solidFill>
              </a:rPr>
              <a:t>βγ</a:t>
            </a:r>
            <a:r>
              <a:rPr lang="en-US" altLang="en-US" sz="1200" b="1" dirty="0">
                <a:solidFill>
                  <a:schemeClr val="tx1"/>
                </a:solidFill>
              </a:rPr>
              <a:t> factors</a:t>
            </a:r>
          </a:p>
        </p:txBody>
      </p:sp>
      <p:sp>
        <p:nvSpPr>
          <p:cNvPr id="15" name="Content Placeholder 29">
            <a:extLst>
              <a:ext uri="{FF2B5EF4-FFF2-40B4-BE49-F238E27FC236}">
                <a16:creationId xmlns:a16="http://schemas.microsoft.com/office/drawing/2014/main" id="{99688CD7-1F6A-0BE9-F2C0-1E9357328588}"/>
              </a:ext>
            </a:extLst>
          </p:cNvPr>
          <p:cNvSpPr txBox="1">
            <a:spLocks/>
          </p:cNvSpPr>
          <p:nvPr/>
        </p:nvSpPr>
        <p:spPr bwMode="auto">
          <a:xfrm>
            <a:off x="6808304" y="4556477"/>
            <a:ext cx="1799964" cy="29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chemeClr val="tx1"/>
                </a:solidFill>
              </a:rPr>
              <a:t>Bending radius</a:t>
            </a:r>
          </a:p>
        </p:txBody>
      </p:sp>
      <p:sp>
        <p:nvSpPr>
          <p:cNvPr id="16" name="Content Placeholder 29">
            <a:extLst>
              <a:ext uri="{FF2B5EF4-FFF2-40B4-BE49-F238E27FC236}">
                <a16:creationId xmlns:a16="http://schemas.microsoft.com/office/drawing/2014/main" id="{3197A736-96CD-4A5B-A5E3-5BFBDA88F300}"/>
              </a:ext>
            </a:extLst>
          </p:cNvPr>
          <p:cNvSpPr txBox="1">
            <a:spLocks/>
          </p:cNvSpPr>
          <p:nvPr/>
        </p:nvSpPr>
        <p:spPr bwMode="auto">
          <a:xfrm>
            <a:off x="4985352" y="5166163"/>
            <a:ext cx="1799964" cy="29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chemeClr val="tx1"/>
                </a:solidFill>
              </a:rPr>
              <a:t>Physical constants</a:t>
            </a:r>
          </a:p>
        </p:txBody>
      </p:sp>
      <p:sp>
        <p:nvSpPr>
          <p:cNvPr id="17" name="Content Placeholder 29">
            <a:extLst>
              <a:ext uri="{FF2B5EF4-FFF2-40B4-BE49-F238E27FC236}">
                <a16:creationId xmlns:a16="http://schemas.microsoft.com/office/drawing/2014/main" id="{B5533772-6A0A-F3D7-A11A-FBFDE2541146}"/>
              </a:ext>
            </a:extLst>
          </p:cNvPr>
          <p:cNvSpPr txBox="1">
            <a:spLocks/>
          </p:cNvSpPr>
          <p:nvPr/>
        </p:nvSpPr>
        <p:spPr bwMode="auto">
          <a:xfrm>
            <a:off x="3616722" y="4727339"/>
            <a:ext cx="1446404" cy="296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1200" b="1" dirty="0">
                <a:solidFill>
                  <a:schemeClr val="tx1"/>
                </a:solidFill>
              </a:rPr>
              <a:t>Power radiated</a:t>
            </a:r>
          </a:p>
        </p:txBody>
      </p: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CF71BC3A-BB84-3F2A-3392-A8519FFB2D14}"/>
              </a:ext>
            </a:extLst>
          </p:cNvPr>
          <p:cNvCxnSpPr>
            <a:cxnSpLocks/>
          </p:cNvCxnSpPr>
          <p:nvPr/>
        </p:nvCxnSpPr>
        <p:spPr>
          <a:xfrm flipV="1">
            <a:off x="4229700" y="4473581"/>
            <a:ext cx="457600" cy="232665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>
            <a:extLst>
              <a:ext uri="{FF2B5EF4-FFF2-40B4-BE49-F238E27FC236}">
                <a16:creationId xmlns:a16="http://schemas.microsoft.com/office/drawing/2014/main" id="{485FA942-3F65-C8D3-7817-7D05AAD5069E}"/>
              </a:ext>
            </a:extLst>
          </p:cNvPr>
          <p:cNvCxnSpPr>
            <a:cxnSpLocks/>
            <a:stCxn id="15" idx="1"/>
          </p:cNvCxnSpPr>
          <p:nvPr/>
        </p:nvCxnSpPr>
        <p:spPr>
          <a:xfrm flipH="1">
            <a:off x="6339778" y="4704504"/>
            <a:ext cx="468526" cy="1742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9190F7DF-8F96-ED9F-2D7C-394969307FE0}"/>
              </a:ext>
            </a:extLst>
          </p:cNvPr>
          <p:cNvCxnSpPr>
            <a:cxnSpLocks/>
          </p:cNvCxnSpPr>
          <p:nvPr/>
        </p:nvCxnSpPr>
        <p:spPr>
          <a:xfrm flipH="1">
            <a:off x="6394564" y="4316765"/>
            <a:ext cx="408214" cy="0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BF9EFEE-60EF-C51A-5420-7A3302614262}"/>
              </a:ext>
            </a:extLst>
          </p:cNvPr>
          <p:cNvCxnSpPr>
            <a:cxnSpLocks/>
          </p:cNvCxnSpPr>
          <p:nvPr/>
        </p:nvCxnSpPr>
        <p:spPr>
          <a:xfrm flipV="1">
            <a:off x="5573775" y="4789459"/>
            <a:ext cx="0" cy="335319"/>
          </a:xfrm>
          <a:prstGeom prst="straightConnector1">
            <a:avLst/>
          </a:prstGeom>
          <a:ln>
            <a:solidFill>
              <a:schemeClr val="tx2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Content Placeholder 29">
            <a:extLst>
              <a:ext uri="{FF2B5EF4-FFF2-40B4-BE49-F238E27FC236}">
                <a16:creationId xmlns:a16="http://schemas.microsoft.com/office/drawing/2014/main" id="{BF1E21BE-3416-0E60-08E1-6EA96D989CAB}"/>
              </a:ext>
            </a:extLst>
          </p:cNvPr>
          <p:cNvSpPr txBox="1">
            <a:spLocks/>
          </p:cNvSpPr>
          <p:nvPr/>
        </p:nvSpPr>
        <p:spPr bwMode="auto">
          <a:xfrm>
            <a:off x="228600" y="5530047"/>
            <a:ext cx="8537028" cy="69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The maximum acceleration rate sets the maximum power loss.</a:t>
            </a:r>
          </a:p>
          <a:p>
            <a:pPr marL="0" indent="0">
              <a:spcBef>
                <a:spcPct val="0"/>
              </a:spcBef>
              <a:buClrTx/>
              <a:buFontTx/>
              <a:buNone/>
            </a:pPr>
            <a:r>
              <a:rPr lang="en-US" altLang="en-US" sz="1800" b="1" dirty="0"/>
              <a:t>For x2 the energy, the same power loss occurs at x4 the bending radius.</a:t>
            </a:r>
          </a:p>
        </p:txBody>
      </p:sp>
    </p:spTree>
    <p:extLst>
      <p:ext uri="{BB962C8B-B14F-4D97-AF65-F5344CB8AC3E}">
        <p14:creationId xmlns:p14="http://schemas.microsoft.com/office/powerpoint/2010/main" val="43502851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3" name="Slide Number Placeholder 2">
            <a:extLst>
              <a:ext uri="{FF2B5EF4-FFF2-40B4-BE49-F238E27FC236}">
                <a16:creationId xmlns:a16="http://schemas.microsoft.com/office/drawing/2014/main" id="{7C7AD923-E5D4-4473-AC16-6BC86B70979F}"/>
              </a:ext>
            </a:extLst>
          </p:cNvPr>
          <p:cNvSpPr>
            <a:spLocks noGrp="1"/>
          </p:cNvSpPr>
          <p:nvPr>
            <p:ph type="sldNum" sz="quarter" idx="11"/>
          </p:nvPr>
        </p:nvSpPr>
        <p:spPr>
          <a:noFill/>
          <a:extLs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0" algn="l"/>
                <a:tab pos="457200" algn="l"/>
                <a:tab pos="914400" algn="l"/>
                <a:tab pos="1371600" algn="l"/>
                <a:tab pos="1828800" algn="l"/>
                <a:tab pos="2286000" algn="l"/>
                <a:tab pos="2743200" algn="l"/>
                <a:tab pos="3200400" algn="l"/>
                <a:tab pos="3657600" algn="l"/>
                <a:tab pos="4114800" algn="l"/>
                <a:tab pos="4572000" algn="l"/>
                <a:tab pos="5029200" algn="l"/>
                <a:tab pos="5486400" algn="l"/>
                <a:tab pos="5943600" algn="l"/>
                <a:tab pos="6400800" algn="l"/>
                <a:tab pos="6858000" algn="l"/>
                <a:tab pos="7315200" algn="l"/>
                <a:tab pos="7772400" algn="l"/>
                <a:tab pos="8229600" algn="l"/>
                <a:tab pos="8686800" algn="l"/>
                <a:tab pos="9144000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fld id="{2218F145-A987-4C44-BAAE-7563C623A22C}" type="slidenum">
              <a:rPr lang="en-US" altLang="en-US" sz="1800" smtClean="0">
                <a:solidFill>
                  <a:srgbClr val="FFFFFF"/>
                </a:solidFill>
              </a:rPr>
              <a:pPr>
                <a:spcBef>
                  <a:spcPct val="0"/>
                </a:spcBef>
                <a:buClrTx/>
                <a:buFontTx/>
                <a:buNone/>
              </a:pPr>
              <a:t>9</a:t>
            </a:fld>
            <a:endParaRPr lang="en-US" altLang="en-US" sz="1800">
              <a:solidFill>
                <a:srgbClr val="FFFFFF"/>
              </a:solidFill>
            </a:endParaRPr>
          </a:p>
        </p:txBody>
      </p:sp>
      <p:sp>
        <p:nvSpPr>
          <p:cNvPr id="7" name="Title 1">
            <a:extLst>
              <a:ext uri="{FF2B5EF4-FFF2-40B4-BE49-F238E27FC236}">
                <a16:creationId xmlns:a16="http://schemas.microsoft.com/office/drawing/2014/main" id="{4637557A-1FC3-4609-9EB7-E8504E97814B}"/>
              </a:ext>
            </a:extLst>
          </p:cNvPr>
          <p:cNvSpPr txBox="1">
            <a:spLocks/>
          </p:cNvSpPr>
          <p:nvPr/>
        </p:nvSpPr>
        <p:spPr>
          <a:xfrm>
            <a:off x="228600" y="289034"/>
            <a:ext cx="8686800" cy="541283"/>
          </a:xfrm>
          <a:prstGeom prst="rect">
            <a:avLst/>
          </a:prstGeom>
        </p:spPr>
        <p:txBody>
          <a:bodyPr/>
          <a:lstStyle>
            <a:lvl1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 kern="1200">
                <a:solidFill>
                  <a:srgbClr val="074184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2pPr>
            <a:lvl3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3pPr>
            <a:lvl4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4pPr>
            <a:lvl5pPr algn="l" defTabSz="457200" rtl="0" eaLnBrk="1" fontAlgn="base" hangingPunct="1">
              <a:spcBef>
                <a:spcPct val="0"/>
              </a:spcBef>
              <a:spcAft>
                <a:spcPct val="0"/>
              </a:spcAft>
              <a:defRPr sz="1700" b="1">
                <a:solidFill>
                  <a:srgbClr val="074184"/>
                </a:solidFill>
                <a:latin typeface="Helvetica" charset="0"/>
                <a:ea typeface="Geneva" charset="0"/>
                <a:cs typeface="ＭＳ Ｐゴシック" charset="0"/>
              </a:defRPr>
            </a:lvl5pPr>
            <a:lvl6pPr marL="4572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6pPr>
            <a:lvl7pPr marL="9144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7pPr>
            <a:lvl8pPr marL="13716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8pPr>
            <a:lvl9pPr marL="1828800" algn="ctr" defTabSz="457200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defRPr>
            </a:lvl9pPr>
          </a:lstStyle>
          <a:p>
            <a:r>
              <a:rPr lang="en-US" sz="2400" dirty="0"/>
              <a:t>Power Radiated from Accelerating Charge</a:t>
            </a:r>
          </a:p>
        </p:txBody>
      </p:sp>
      <p:sp>
        <p:nvSpPr>
          <p:cNvPr id="61" name="Footer Placeholder 4">
            <a:extLst>
              <a:ext uri="{FF2B5EF4-FFF2-40B4-BE49-F238E27FC236}">
                <a16:creationId xmlns:a16="http://schemas.microsoft.com/office/drawing/2014/main" id="{92F79D48-DFA9-4065-BFB5-07DA744B229E}"/>
              </a:ext>
            </a:extLst>
          </p:cNvPr>
          <p:cNvSpPr txBox="1">
            <a:spLocks/>
          </p:cNvSpPr>
          <p:nvPr/>
        </p:nvSpPr>
        <p:spPr bwMode="auto">
          <a:xfrm>
            <a:off x="676275" y="6557142"/>
            <a:ext cx="5946447" cy="2413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>
              <a:defRPr/>
            </a:pPr>
            <a:r>
              <a:rPr lang="en-US" sz="1200" dirty="0">
                <a:latin typeface="Helvetica" panose="020B0604020202020204" pitchFamily="34" charset="0"/>
              </a:rPr>
              <a:t>Classical Mechanics and Electromagnetism | January 2021 USPAS</a:t>
            </a:r>
            <a:endParaRPr lang="en-US" sz="1200" dirty="0"/>
          </a:p>
        </p:txBody>
      </p:sp>
      <p:sp>
        <p:nvSpPr>
          <p:cNvPr id="62" name="Slide Number Placeholder 5">
            <a:extLst>
              <a:ext uri="{FF2B5EF4-FFF2-40B4-BE49-F238E27FC236}">
                <a16:creationId xmlns:a16="http://schemas.microsoft.com/office/drawing/2014/main" id="{1992A3F5-227C-4E24-9AB1-49098E7D7DB9}"/>
              </a:ext>
            </a:extLst>
          </p:cNvPr>
          <p:cNvSpPr txBox="1">
            <a:spLocks/>
          </p:cNvSpPr>
          <p:nvPr/>
        </p:nvSpPr>
        <p:spPr bwMode="auto">
          <a:xfrm>
            <a:off x="228600" y="6515100"/>
            <a:ext cx="447675" cy="241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5pPr>
            <a:lvl6pPr marL="25146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6pPr>
            <a:lvl7pPr marL="29718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7pPr>
            <a:lvl8pPr marL="34290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8pPr>
            <a:lvl9pPr marL="3886200" indent="-228600" algn="l" defTabSz="457200" rtl="0" eaLnBrk="0" fontAlgn="base" latinLnBrk="0" hangingPunct="0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  <a:cs typeface="+mn-cs"/>
              </a:defRPr>
            </a:lvl9pPr>
          </a:lstStyle>
          <a:p>
            <a:pPr eaLnBrk="1" hangingPunct="1"/>
            <a:fld id="{626492DB-2F06-44C7-8B18-72CF568DED1B}" type="slidenum">
              <a:rPr lang="en-US" altLang="en-US" sz="1600" b="1" smtClean="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9</a:t>
            </a:fld>
            <a:endParaRPr lang="en-US" altLang="en-US" sz="1600" b="1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BC63D3E2-3D41-4DC8-A648-BCFF13273BA8}"/>
              </a:ext>
            </a:extLst>
          </p:cNvPr>
          <p:cNvSpPr>
            <a:spLocks noGrp="1"/>
          </p:cNvSpPr>
          <p:nvPr>
            <p:ph type="dt" sz="quarter" idx="10"/>
          </p:nvPr>
        </p:nvSpPr>
        <p:spPr bwMode="auto">
          <a:xfrm>
            <a:off x="6450013" y="6541375"/>
            <a:ext cx="1076325" cy="2413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panose="020F0502020204030204" pitchFamily="34" charset="0"/>
                <a:ea typeface="Geneva" pitchFamily="121" charset="-128"/>
              </a:defRPr>
            </a:lvl9pPr>
          </a:lstStyle>
          <a:p>
            <a:pPr eaLnBrk="1" hangingPunct="1"/>
            <a:fld id="{4DD9356F-AFC1-46DA-ACC5-77A7E9A7C83A}" type="datetime1">
              <a:rPr lang="en-US" altLang="en-US" sz="1200">
                <a:solidFill>
                  <a:srgbClr val="004C97"/>
                </a:solidFill>
                <a:latin typeface="Helvetica" panose="020B0604020202020204" pitchFamily="34" charset="0"/>
              </a:rPr>
              <a:pPr eaLnBrk="1" hangingPunct="1"/>
              <a:t>8/4/2025</a:t>
            </a:fld>
            <a:endParaRPr lang="en-US" altLang="en-US" sz="1200" dirty="0">
              <a:solidFill>
                <a:srgbClr val="004C97"/>
              </a:solidFill>
              <a:latin typeface="Helvetica" panose="020B0604020202020204" pitchFamily="34" charset="0"/>
            </a:endParaRPr>
          </a:p>
        </p:txBody>
      </p:sp>
      <p:sp>
        <p:nvSpPr>
          <p:cNvPr id="17" name="AutoShape 1 1 1">
            <a:extLst>
              <a:ext uri="{FF2B5EF4-FFF2-40B4-BE49-F238E27FC236}">
                <a16:creationId xmlns:a16="http://schemas.microsoft.com/office/drawing/2014/main" id="{3E69786E-E92E-43AC-8D43-7C8396EDEFB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26119" y="993601"/>
            <a:ext cx="8412163" cy="3630725"/>
          </a:xfrm>
          <a:custGeom>
            <a:avLst/>
            <a:gdLst>
              <a:gd name="T0" fmla="*/ 12255267 w 8228013"/>
              <a:gd name="T1" fmla="*/ 0 h 4875213"/>
              <a:gd name="T2" fmla="*/ 6127633 w 8228013"/>
              <a:gd name="T3" fmla="*/ 0 h 4875213"/>
              <a:gd name="T4" fmla="*/ 0 w 8228013"/>
              <a:gd name="T5" fmla="*/ 0 h 4875213"/>
              <a:gd name="T6" fmla="*/ 6127633 w 8228013"/>
              <a:gd name="T7" fmla="*/ 0 h 4875213"/>
              <a:gd name="T8" fmla="*/ 0 60000 65536"/>
              <a:gd name="T9" fmla="*/ 0 60000 65536"/>
              <a:gd name="T10" fmla="*/ 0 60000 65536"/>
              <a:gd name="T11" fmla="*/ 0 60000 65536"/>
              <a:gd name="T12" fmla="*/ 0 w 8228013"/>
              <a:gd name="T13" fmla="*/ 0 h 4875213"/>
              <a:gd name="T14" fmla="*/ 8228013 w 8228013"/>
              <a:gd name="T15" fmla="*/ 4875213 h 4875213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8228013" h="4875213">
                <a:moveTo>
                  <a:pt x="0" y="0"/>
                </a:moveTo>
                <a:lnTo>
                  <a:pt x="22856" y="0"/>
                </a:lnTo>
                <a:lnTo>
                  <a:pt x="22856" y="13543"/>
                </a:lnTo>
                <a:lnTo>
                  <a:pt x="0" y="13543"/>
                </a:lnTo>
                <a:lnTo>
                  <a:pt x="0" y="0"/>
                </a:lnTo>
                <a:close/>
              </a:path>
            </a:pathLst>
          </a:cu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3465A4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808080"/>
                  </a:outerShdw>
                </a:effectLst>
              </a14:hiddenEffects>
            </a:ext>
          </a:extLst>
        </p:spPr>
        <p:txBody>
          <a:bodyPr lIns="90000" tIns="45000" rIns="90000" bIns="45000"/>
          <a:lstStyle>
            <a:lvl1pPr>
              <a:spcBef>
                <a:spcPts val="6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1pPr>
            <a:lvl2pPr>
              <a:spcBef>
                <a:spcPts val="5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20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2pPr>
            <a:lvl3pPr>
              <a:spcBef>
                <a:spcPts val="4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3pPr>
            <a:lvl4pPr>
              <a:spcBef>
                <a:spcPts val="40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6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4pPr>
            <a:lvl5pPr>
              <a:spcBef>
                <a:spcPts val="350"/>
              </a:spcBef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5pPr>
            <a:lvl6pPr marL="25146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6pPr>
            <a:lvl7pPr marL="29718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7pPr>
            <a:lvl8pPr marL="34290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8pPr>
            <a:lvl9pPr marL="3886200" indent="-228600" defTabSz="457200" eaLnBrk="0" fontAlgn="base" hangingPunct="0">
              <a:spcBef>
                <a:spcPts val="350"/>
              </a:spcBef>
              <a:spcAft>
                <a:spcPct val="0"/>
              </a:spcAft>
              <a:buClr>
                <a:srgbClr val="000000"/>
              </a:buClr>
              <a:buSzPct val="100000"/>
              <a:buFont typeface="Times New Roman" panose="02020603050405020304" pitchFamily="18" charset="0"/>
              <a:tabLst>
                <a:tab pos="180975" algn="l"/>
                <a:tab pos="638175" algn="l"/>
                <a:tab pos="1095375" algn="l"/>
                <a:tab pos="1552575" algn="l"/>
                <a:tab pos="2009775" algn="l"/>
                <a:tab pos="2466975" algn="l"/>
                <a:tab pos="2924175" algn="l"/>
                <a:tab pos="3381375" algn="l"/>
                <a:tab pos="3838575" algn="l"/>
                <a:tab pos="4295775" algn="l"/>
                <a:tab pos="4752975" algn="l"/>
                <a:tab pos="5210175" algn="l"/>
                <a:tab pos="5667375" algn="l"/>
                <a:tab pos="6124575" algn="l"/>
                <a:tab pos="6581775" algn="l"/>
                <a:tab pos="7038975" algn="l"/>
                <a:tab pos="7496175" algn="l"/>
                <a:tab pos="7953375" algn="l"/>
                <a:tab pos="8410575" algn="l"/>
                <a:tab pos="8867775" algn="l"/>
                <a:tab pos="9324975" algn="l"/>
              </a:tabLst>
              <a:defRPr sz="1400">
                <a:solidFill>
                  <a:srgbClr val="292934"/>
                </a:solidFill>
                <a:latin typeface="Arial" panose="020B0604020202020204" pitchFamily="34" charset="0"/>
                <a:ea typeface="WenQuanYi Micro Hei"/>
                <a:cs typeface="WenQuanYi Micro Hei"/>
              </a:defRPr>
            </a:lvl9pPr>
          </a:lstStyle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000" b="1"/>
              <a:t>Power Radiated (per particle):</a:t>
            </a:r>
          </a:p>
          <a:p>
            <a:pPr>
              <a:spcBef>
                <a:spcPct val="0"/>
              </a:spcBef>
              <a:buClr>
                <a:srgbClr val="292934"/>
              </a:buClr>
            </a:pPr>
            <a:endParaRPr lang="en-US" altLang="en-US" sz="2000" b="1"/>
          </a:p>
          <a:p>
            <a:pPr>
              <a:spcBef>
                <a:spcPct val="0"/>
              </a:spcBef>
              <a:buClr>
                <a:srgbClr val="292934"/>
              </a:buClr>
            </a:pPr>
            <a:endParaRPr lang="en-US" altLang="en-US" sz="2000" b="1"/>
          </a:p>
          <a:p>
            <a:pPr>
              <a:spcBef>
                <a:spcPct val="0"/>
              </a:spcBef>
              <a:buClr>
                <a:srgbClr val="292934"/>
              </a:buClr>
            </a:pPr>
            <a:endParaRPr lang="en-US" altLang="en-US" sz="2000" b="1"/>
          </a:p>
          <a:p>
            <a:pPr>
              <a:spcBef>
                <a:spcPct val="0"/>
              </a:spcBef>
              <a:buClr>
                <a:srgbClr val="292934"/>
              </a:buClr>
            </a:pPr>
            <a:r>
              <a:rPr lang="en-US" altLang="en-US" sz="2000" b="1"/>
              <a:t>Energy Loss per revolution (per particle):</a:t>
            </a:r>
            <a:endParaRPr lang="en-US" altLang="en-US" sz="2000" b="1" dirty="0"/>
          </a:p>
        </p:txBody>
      </p:sp>
      <p:pic>
        <p:nvPicPr>
          <p:cNvPr id="26" name="Picture 25" descr="\documentclass{article}&#10;\usepackage{amsmath}&#10;\pagestyle{empty}&#10;\begin{document}&#10;&#10;\begin{align} \nonumber&#10;P &amp; = \frac{q^{2}c}{6\pi \epsilon_{0}}  \frac{\beta^{4} \gamma^{4}}{\rho^{2}} = [4.6\text{e-20}  \text{ J m$^{2}$/s}] \frac{\gamma^{4}}{\rho} = [0.29 \text{ eV m$^{2}$/s}]] \frac{\gamma^{4}}{\rho}&#10;\end{align}&#10;&#10;\end{document}" title="IguanaTex Bitmap Display">
            <a:extLst>
              <a:ext uri="{FF2B5EF4-FFF2-40B4-BE49-F238E27FC236}">
                <a16:creationId xmlns:a16="http://schemas.microsoft.com/office/drawing/2014/main" id="{13609033-4E79-C51E-0E8B-3E506F046860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7"/>
          <a:stretch>
            <a:fillRect/>
          </a:stretch>
        </p:blipFill>
        <p:spPr>
          <a:xfrm>
            <a:off x="825440" y="1520631"/>
            <a:ext cx="6406271" cy="615783"/>
          </a:xfrm>
          <a:prstGeom prst="rect">
            <a:avLst/>
          </a:prstGeom>
        </p:spPr>
      </p:pic>
      <p:pic>
        <p:nvPicPr>
          <p:cNvPr id="18" name="Picture 17" descr="\documentclass{article}&#10;\usepackage{amsmath}&#10;\pagestyle{empty}&#10;\begin{document}&#10;&#10;\begin{align} \nonumber&#10;dE = \frac{q^{2}}{3 \epsilon_{0}} \frac{\beta^{4} \gamma^{4}}{\rho} = [9.7\text{e-28}  \text{ J m}] \frac{\gamma^{4}}{\rho} = [6.0\text{e-9} \text{ eV m}]] \frac{\gamma^{4}}{\rho}&#10;\end{align}&#10;&#10;\end{document}" title="IguanaTex Bitmap Display">
            <a:extLst>
              <a:ext uri="{FF2B5EF4-FFF2-40B4-BE49-F238E27FC236}">
                <a16:creationId xmlns:a16="http://schemas.microsoft.com/office/drawing/2014/main" id="{CB701F8A-F8EF-68BB-3265-867CF2AB2C9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/>
          <a:stretch>
            <a:fillRect/>
          </a:stretch>
        </p:blipFill>
        <p:spPr>
          <a:xfrm>
            <a:off x="825437" y="2690007"/>
            <a:ext cx="5904808" cy="615783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75753328-F14C-63BE-23C5-F372444F3ACD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-2240942" y="9496292"/>
            <a:ext cx="1121820" cy="608161"/>
          </a:xfrm>
          <a:prstGeom prst="rect">
            <a:avLst/>
          </a:prstGeom>
        </p:spPr>
      </p:pic>
      <p:sp>
        <p:nvSpPr>
          <p:cNvPr id="3" name="Content Placeholder 29 1 1">
            <a:extLst>
              <a:ext uri="{FF2B5EF4-FFF2-40B4-BE49-F238E27FC236}">
                <a16:creationId xmlns:a16="http://schemas.microsoft.com/office/drawing/2014/main" id="{CCE7BBA0-2ED2-2852-7350-B6C926093D74}"/>
              </a:ext>
            </a:extLst>
          </p:cNvPr>
          <p:cNvSpPr txBox="1">
            <a:spLocks/>
          </p:cNvSpPr>
          <p:nvPr/>
        </p:nvSpPr>
        <p:spPr bwMode="auto">
          <a:xfrm>
            <a:off x="-2360547" y="9028607"/>
            <a:ext cx="2482850" cy="46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rgbClr val="292934"/>
              </a:buClr>
              <a:buNone/>
            </a:pPr>
            <a:r>
              <a:rPr lang="en-US" altLang="en-US" sz="2000" b="1" dirty="0"/>
              <a:t>Critical Frequency:</a:t>
            </a:r>
          </a:p>
        </p:txBody>
      </p:sp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B015ED56-CC2C-FD37-7F31-ADEAF89F1076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883349" y="3423836"/>
            <a:ext cx="3667079" cy="281294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078B8E8-1400-6552-37D7-0DA1C9388E44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9"/>
          <a:stretch>
            <a:fillRect/>
          </a:stretch>
        </p:blipFill>
        <p:spPr>
          <a:xfrm>
            <a:off x="827921" y="3924785"/>
            <a:ext cx="1121820" cy="608161"/>
          </a:xfrm>
          <a:prstGeom prst="rect">
            <a:avLst/>
          </a:prstGeom>
        </p:spPr>
      </p:pic>
      <p:sp>
        <p:nvSpPr>
          <p:cNvPr id="8" name="Content Placeholder 29 1 2">
            <a:extLst>
              <a:ext uri="{FF2B5EF4-FFF2-40B4-BE49-F238E27FC236}">
                <a16:creationId xmlns:a16="http://schemas.microsoft.com/office/drawing/2014/main" id="{07A13345-4B8B-932C-8EB4-562C7E30F5DD}"/>
              </a:ext>
            </a:extLst>
          </p:cNvPr>
          <p:cNvSpPr txBox="1">
            <a:spLocks/>
          </p:cNvSpPr>
          <p:nvPr/>
        </p:nvSpPr>
        <p:spPr bwMode="auto">
          <a:xfrm>
            <a:off x="228600" y="3423836"/>
            <a:ext cx="2482850" cy="467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rgbClr val="595959"/>
                </a:solidFill>
                <a:latin typeface="Helvetica"/>
                <a:ea typeface="Geneva" charset="0"/>
                <a:cs typeface="ＭＳ Ｐゴシック" charset="0"/>
              </a:defRPr>
            </a:lvl1pPr>
            <a:lvl2pPr marL="742950" indent="-28575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6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2pPr>
            <a:lvl3pPr marL="11430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3pPr>
            <a:lvl4pPr marL="16002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–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4pPr>
            <a:lvl5pPr marL="2057400" indent="-228600" algn="l" defTabSz="457200" rtl="0" eaLnBrk="1" fontAlgn="base" hangingPunct="1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1200" kern="1200">
                <a:solidFill>
                  <a:srgbClr val="595959"/>
                </a:solidFill>
                <a:latin typeface="Helvetica"/>
                <a:ea typeface="MS PGothic" panose="020B0600070205080204" pitchFamily="34" charset="-128"/>
                <a:cs typeface="MS PGothic" panose="020B0600070205080204" pitchFamily="34" charset="-128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spcBef>
                <a:spcPct val="0"/>
              </a:spcBef>
              <a:buClr>
                <a:srgbClr val="292934"/>
              </a:buClr>
              <a:buNone/>
            </a:pPr>
            <a:r>
              <a:rPr lang="en-US" altLang="en-US" sz="2000" b="1" dirty="0">
                <a:solidFill>
                  <a:schemeClr val="accent6"/>
                </a:solidFill>
              </a:rPr>
              <a:t>Critical Frequency:</a:t>
            </a:r>
          </a:p>
        </p:txBody>
      </p:sp>
    </p:spTree>
    <p:extLst>
      <p:ext uri="{BB962C8B-B14F-4D97-AF65-F5344CB8AC3E}">
        <p14:creationId xmlns:p14="http://schemas.microsoft.com/office/powerpoint/2010/main" val="669848075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2309"/>
  <p:tag name="ORIGINALWIDTH" val="1052.868"/>
  <p:tag name="LATEXADDIN" val="\documentclass{article}&#10;\usepackage{amsmath}&#10;\pagestyle{empty}&#10;\begin{document}&#10;&#10;\begin{align} \nonumber&#10;\vec{F} = e(\vec{E} + \vec{v}~\times~\vec{B})&#10;\end{align}&#10;&#10;\end{document}"/>
  <p:tag name="IGUANATEXSIZE" val="20"/>
  <p:tag name="IGUANATEXCURSOR" val="13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5.0439"/>
  <p:tag name="ORIGINALWIDTH" val="1970.525"/>
  <p:tag name="LATEXADDIN" val="\documentclass{article}&#10;\usepackage{amsmath}&#10;\pagestyle{empty}&#10;\begin{document}&#10;&#10;\begin{align} \nonumber&#10;\text{where,}~\alpha_{c} = \frac{1}{C}\frac{\partial C}{\partial \delta} = \frac{1}{C} \int_{0}^{C} \frac{D(s)}{\rho} ds&#10;\end{align}&#10;&#10;\end{document}"/>
  <p:tag name="IGUANATEXSIZE" val="20"/>
  <p:tag name="IGUANATEXCURSOR" val="132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73.7882"/>
  <p:tag name="ORIGINALWIDTH" val="651.0909"/>
  <p:tag name="LATEXADDIN" val="\documentclass{article}&#10;\usepackage{amsmath}&#10;\pagestyle{empty}&#10;\begin{document}&#10;&#10;\begin{align} \nonumber&#10;Q = \omega_{0} \frac{U}{P_{\text{loss}}}&#10;\end{align}&#10;&#10;\end{document}"/>
  <p:tag name="IGUANATEXSIZE" val="20"/>
  <p:tag name="IGUANATEXCURSOR" val="143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.9632"/>
  <p:tag name="ORIGINALWIDTH" val="774.6531"/>
  <p:tag name="LATEXADDIN" val="\documentclass{article}&#10;\usepackage{amsmath}&#10;\pagestyle{empty}&#10;\begin{document}&#10;&#10;\begin{align} \nonumber&#10;\mathcal{L} \approx \frac{N_{1} N_{2} f n_{b}}{4\pi \sigma_{x} \sigma_{y}}&#10;\end{align}&#10;&#10;\end{document}"/>
  <p:tag name="IGUANATEXSIZE" val="20"/>
  <p:tag name="IGUANATEXCURSOR" val="12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853"/>
  <p:tag name="ORIGINALWIDTH" val="1590.222"/>
  <p:tag name="LATEXADDIN" val="\documentclass{article}&#10;\usepackage{amsmath}&#10;\pagestyle{empty}&#10;\begin{document}&#10;&#10;\begin{align} \nonumber&#10;H = T + U = \frac{1}{2} m \dot{x}^{2} + \frac{1}{2} m \omega^{2}&#10;\end{align}&#10;&#10;\end{document}"/>
  <p:tag name="IGUANATEXSIZE" val="22"/>
  <p:tag name="IGUANATEXCURSOR" val="169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93.0967"/>
  <p:tag name="ORIGINALWIDTH" val="1260.176"/>
  <p:tag name="LATEXADDIN" val="\documentclass{article}&#10;\usepackage{amsmath}&#10;\pagestyle{empty}&#10;\begin{document}&#10;&#10;\begin{align} \nonumber&#10;m \ddot{x} &amp; = - k x \\ \nonumber&#10;\ddot{x} &amp; = - \omega^{2} x \\ \nonumber&#10;x(t) &amp; = A \cos(\omega t + \phi) \\ \nonumber&#10;\dot{x}(t) &amp; = -\omega A \sin(\omega t + \phi) \\ \nonumber&#10;\end{align}&#10;&#10;\end{document}"/>
  <p:tag name="IGUANATEXSIZE" val="22"/>
  <p:tag name="IGUANATEXCURSOR" val="123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853"/>
  <p:tag name="ORIGINALWIDTH" val="1590.222"/>
  <p:tag name="LATEXADDIN" val="\documentclass{article}&#10;\usepackage{amsmath}&#10;\pagestyle{empty}&#10;\begin{document}&#10;&#10;\begin{align} \nonumber&#10;H = T + U = \frac{1}{2} m \dot{x}^{2} + \frac{1}{2} m \omega^{2}&#10;\end{align}&#10;&#10;\end{document}"/>
  <p:tag name="IGUANATEXSIZE" val="22"/>
  <p:tag name="IGUANATEXCURSOR" val="169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74.8581"/>
  <p:tag name="ORIGINALWIDTH" val="1847.508"/>
  <p:tag name="LATEXADDIN" val="\documentclass{article}&#10;\usepackage{amsmath}&#10;\pagestyle{empty}&#10;\begin{document}&#10;&#10;\begin{align} \nonumber&#10;\ddot{x} &amp; = - \omega^{2} x \\ \nonumber&#10;x(t) &amp; = \sqrt{2J} \cos(\omega t + \phi) \\ \nonumber&#10;\dot{x}(t) &amp; = - \sqrt{2J} \omega \sin(\omega t + \phi) \\ \nonumber&#10;x^2 + (\dot{x}/\omega)^{2} &amp; = 2J&#10;\end{align}&#10;&#10;\end{document}"/>
  <p:tag name="IGUANATEXSIZE" val="22"/>
  <p:tag name="IGUANATEXCURSOR" val="291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.7857"/>
  <p:tag name="ORIGINALWIDTH" val="138.0193"/>
  <p:tag name="LATEXADDIN" val="\documentclass{article}&#10;\usepackage{amsmath}&#10;\usepackage{xcolor}&#10;\pagestyle{empty}&#10;\begin{document}&#10;&#10;\begin{align} \nonumber&#10;\color{blue} \frac{J}{2\pi}&#10;\end{align}&#10;&#10;\end{document}"/>
  <p:tag name="IGUANATEXSIZE" val="22"/>
  <p:tag name="IGUANATEXCURSOR" val="12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7.00795"/>
  <p:tag name="ORIGINALWIDTH" val="48.00669"/>
  <p:tag name="LATEXADDIN" val="\documentclass{article}&#10;\usepackage{amsmath}&#10;\pagestyle{empty}&#10;\begin{document}&#10;&#10;\begin{align} \nonumber&#10;{\bf s} &#10;\end{align}&#10;&#10;\end{document}"/>
  <p:tag name="IGUANATEXSIZE" val="20"/>
  <p:tag name="IGUANATEXCURSOR" val="11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2.5115"/>
  <p:tag name="ORIGINALWIDTH" val="60.00835"/>
  <p:tag name="LATEXADDIN" val="\documentclass{article}&#10;\usepackage{amsmath}&#10;\pagestyle{empty}&#10;\begin{document}&#10;&#10;\begin{align} \nonumber&#10;{\bf 0} &#10;\end{align}&#10;&#10;\end{document}"/>
  <p:tag name="IGUANATEXSIZE" val="20"/>
  <p:tag name="IGUANATEXCURSOR" val="111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.7218"/>
  <p:tag name="ORIGINALWIDTH" val="493.4384"/>
  <p:tag name="LATEXADDIN" val="\documentclass{article}&#10;\usepackage{amsmath}&#10;\pagestyle{empty}&#10;\begin{document}&#10;&#10;\begin{align} \nonumber&#10;B\rho = \frac{p}{Ze}&#10;\end{align}&#10;&#10;\end{document}"/>
  <p:tag name="IGUANATEXSIZE" val="20"/>
  <p:tag name="IGUANATEXCURSOR" val="12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2.5408"/>
  <p:tag name="ORIGINALWIDTH" val="1326.185"/>
  <p:tag name="OUTPUTTYPE" val="PNG"/>
  <p:tag name="IGUANATEXVERSION" val="160"/>
  <p:tag name="LATEXADDIN" val="\documentclass{article}&#10;\usepackage{amsmath}&#10;\pagestyle{empty}&#10;\begin{document}&#10;&#10;\begin{align} \nonumber&#10;K(s) = \frac{1}{\rho^{2}} + \frac{\partial B_{z}(s)}{\partial x} \frac{1}{B\rho}&#10;\end{align}&#10;&#10;\end{document}"/>
  <p:tag name="IGUANATEXSIZE" val="22"/>
  <p:tag name="IGUANATEXCURSOR" val="12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7.7916"/>
  <p:tag name="ORIGINALWIDTH" val="2270.567"/>
  <p:tag name="LATEXADDIN" val="\documentclass{article}&#10;\usepackage{amsmath}&#10;\pagestyle{empty}&#10;\begin{document}&#10;&#10;\begin{align} \nonumber&#10;\left( \begin{array}{c} x(s_{1})  \\ x^{\prime}(s_{1}) \end{array} \right)  = \left( \begin{array}{c c} M_{11} &amp; M_{12} \\ M_{21} &amp; M_{22} \end{array} \right) \left( \begin{array}{c} x(s_{0})  \\ x^{\prime}(s_{0}) \end{array} \right) &#10;\end{align}&#10;&#10;\end{document}"/>
  <p:tag name="IGUANATEXSIZE" val="20"/>
  <p:tag name="IGUANATEXCURSOR" val="15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76055"/>
  <p:tag name="ORIGINALWIDTH" val="104.2646"/>
  <p:tag name="LATEXADDIN" val="\documentclass{article}&#10;\usepackage{amsmath}&#10;\pagestyle{empty}&#10;\begin{document}&#10;&#10;\begin{align} \nonumber&#10;{\bf s_{0} } &#10;\end{align}&#10;&#10;\end{document}"/>
  <p:tag name="IGUANATEXSIZE" val="20"/>
  <p:tag name="IGUANATEXCURSOR" val="11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01048"/>
  <p:tag name="ORIGINALWIDTH" val="101.2641"/>
  <p:tag name="LATEXADDIN" val="\documentclass{article}&#10;\usepackage{amsmath}&#10;\pagestyle{empty}&#10;\begin{document}&#10;&#10;\begin{align} \nonumber&#10;{\bf s_{1} } &#10;\end{align}&#10;&#10;\end{document}"/>
  <p:tag name="IGUANATEXSIZE" val="20"/>
  <p:tag name="IGUANATEXCURSOR" val="1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1.285"/>
  <p:tag name="ORIGINALWIDTH" val="411.8075"/>
  <p:tag name="OUTPUTTYPE" val="PNG"/>
  <p:tag name="IGUANATEXVERSION" val="160"/>
  <p:tag name="LATEXADDIN" val="\documentclass{article}&#10;\usepackage{amsmath}&#10;\pagestyle{empty}&#10;\begin{document}&#10;&#10;\begin{align} \nonumber&#10;x^{\prime} = \frac{p_{x}}{p_{0}} &#10;\end{align}&#10;&#10;\end{document}"/>
  <p:tag name="IGUANATEXSIZE" val="20"/>
  <p:tag name="IGUANATEXCURSOR" val="13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9.8561"/>
  <p:tag name="ORIGINALWIDTH" val="3665.012"/>
  <p:tag name="LATEXADDIN" val="\documentclass{article}&#10;\usepackage{amsmath}&#10;\pagestyle{empty}&#10;\begin{document}&#10;&#10;\begin{align} \nonumber&#10;M &amp;= \left( \begin{array}{c c} 1 &amp; 0 \\ -\frac{1}{2f} &amp; 1 \end{array} \right) \left( \begin{array}{c c} 1 &amp; L_{1} \\ 0 &amp; 1 \end{array} \right) \left( \begin{array}{c c} 1 &amp; 0 \\ \frac{1}{f} &amp; 1 \end{array} \right) \left( \begin{array}{c c} 1 &amp; L_{1} \\ 0 &amp; 1 \end{array} \right) \left( \begin{array}{c c} 1 &amp; 0 \\ -\frac{1}{2f} &amp; 1 \end{array} \right) \\ \nonumber&#10;M &amp;= \left( \begin{array}{c c} 1 - \frac{L_{1}^{2}}{2 f^{2}} &amp; 2L_{1} (1+ \frac{L_{1}}{2f}) \\ -\frac{L_{1}}{2f^{2}}(1- \frac{L_{1}}{2f}) &amp; 1 - \frac{L_{1}^{2}}{2 f^{2}} \end{array} \right) &#10;\end{align}&#10;&#10;\end{document}"/>
  <p:tag name="IGUANATEXSIZE" val="20"/>
  <p:tag name="IGUANATEXCURSOR" val="34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7.5429"/>
  <p:tag name="ORIGINALWIDTH" val="2444.591"/>
  <p:tag name="LATEXADDIN" val="\documentclass{article}&#10;\usepackage{amsmath}&#10;\pagestyle{empty}&#10;\begin{document}&#10;&#10;\begin{align} \nonumber&#10;\text{if}~M_{x} = \left( \begin{array}{c c} 1 &amp; 0 \\ -\frac{1}{f} &amp; 1 \end{array} \right),~\text{then}~M_{y} = \left( \begin{array}{c c} 1 &amp; 0 \\ \frac{1}{f} &amp; 1 \end{array} \right)&#10;\end{align}&#10;&#10;\end{document}"/>
  <p:tag name="IGUANATEXSIZE" val="20"/>
  <p:tag name="IGUANATEXCURSOR" val="196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35.3387"/>
  <p:tag name="ORIGINALWIDTH" val="2167.052"/>
  <p:tag name="LATEXADDIN" val="\documentclass{article}&#10;\usepackage{amsmath}&#10;\pagestyle{empty}&#10;\begin{document}&#10;&#10;\begin{align} \nonumber&#10;\left( \begin{array}{c} x_{1} \\ x_{1}^{\prime} \\ \hline y_{1} \\ y_{1}^{\prime} \end{array} \right) = \left( \begin{array}{c c | c c } 1 &amp; 0 &amp; 0 &amp; 0 \\ -\frac{1}{f} &amp; 1 &amp; 0 &amp; 0 \\ \hline 0 &amp; 0 &amp; 1 &amp; 0 \\ 0 &amp; 0 &amp; \frac{1}{f} &amp; 1 \end{array} \right) \left( \begin{array}{c} x_{0} \\ x_{0}^{\prime} \\ \hline y_{0} \\ y_{0}^{\prime} \end{array} \right)&#10;\end{align}&#10;&#10;\end{document}"/>
  <p:tag name="IGUANATEXSIZE" val="20"/>
  <p:tag name="IGUANATEXCURSOR" val="162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648.0905"/>
  <p:tag name="ORIGINALWIDTH" val="3077.679"/>
  <p:tag name="OUTPUTTYPE" val="PNG"/>
  <p:tag name="IGUANATEXVERSION" val="160"/>
  <p:tag name="LATEXADDIN" val="\documentclass{article}&#10;\usepackage{amsmath}&#10;\pagestyle{empty}&#10;\begin{document}&#10;&#10;\begin{align} \nonumber&#10;\left( \begin{array}{c} x_{1} \\ x_{1}^{\prime} \\ \hline y_{1} \\ y_{1}^{\prime} \end{array} \right) = &#10;\left( \begin{tabular}{c c | c c} 1 &amp; $\frac{\sin(kL)}{k}$ &amp; 0 &amp; $\frac{1-\cos(kL)}{k}$ \\&#10;0 &amp; $\cos(kL)$ &amp; 0 &amp; $\sin(kL)$ \\ \hline&#10;0 &amp; $-\frac{1-\cos(kL)}{k}$ &amp; 1 &amp; $\frac{\sin(kL)}{k}$ \\ &#10;0 &amp; -$\sin(kL)$ &amp; 0 &amp; $\cos(kL)$&#10;\end{tabular} \right) \left( \begin{array}{c} x_{0} \\ x_{0}^{\prime} \\ \hline y_{0} \\ y_{0}^{\prime} \end{array} \right)&#10;\end{align}&#10;&#10;\end{document}"/>
  <p:tag name="IGUANATEXSIZE" val="20"/>
  <p:tag name="IGUANATEXCURSOR" val="558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9.7932"/>
  <p:tag name="ORIGINALWIDTH" val="1574.47"/>
  <p:tag name="OUTPUTTYPE" val="PNG"/>
  <p:tag name="IGUANATEXVERSION" val="160"/>
  <p:tag name="LATEXADDIN" val="\documentclass{article}&#10;\usepackage{amsmath}&#10;\pagestyle{empty}&#10;\begin{document}&#10;&#10;\begin{align} \nonumber&#10;\rho = \frac{B\rho}{B_{\vert\vert}} x^{\prime} = 3.3357 \frac{p_{\perp} &#10;\text{ [GeV]}}{B_{\vert\vert} \text{ [GeV]}}&#10;\end{align}&#10;&#10;\end{document}"/>
  <p:tag name="IGUANATEXSIZE" val="20"/>
  <p:tag name="IGUANATEXCURSOR" val="17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3.0172"/>
  <p:tag name="ORIGINALWIDTH" val="960.8841"/>
  <p:tag name="OUTPUTTYPE" val="PNG"/>
  <p:tag name="IGUANATEXVERSION" val="160"/>
  <p:tag name="LATEXADDIN" val="\documentclass{article}&#10;\usepackage{amsmath}&#10;\pagestyle{empty}&#10;\begin{document}&#10;&#10;\begin{align} \nonumber&#10;2\pi\rho = L_{dipole~total}&#10;\end{align}&#10;&#10;\end{document}"/>
  <p:tag name="IGUANATEXSIZE" val="20"/>
  <p:tag name="IGUANATEXCURSOR" val="126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25.7218"/>
  <p:tag name="ORIGINALWIDTH" val="493.4384"/>
  <p:tag name="LATEXADDIN" val="\documentclass{article}&#10;\usepackage{amsmath}&#10;\pagestyle{empty}&#10;\begin{document}&#10;&#10;\begin{align} \nonumber&#10;B\rho = \frac{p}{Ze}&#10;\end{align}&#10;&#10;\end{document}"/>
  <p:tag name="IGUANATEXSIZE" val="20"/>
  <p:tag name="IGUANATEXCURSOR" val="12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.291"/>
  <p:tag name="ORIGINALWIDTH" val="411.0574"/>
  <p:tag name="OUTPUTTYPE" val="PNG"/>
  <p:tag name="IGUANATEXVERSION" val="160"/>
  <p:tag name="LATEXADDIN" val="\documentclass{article}&#10;\usepackage{amsmath}&#10;\pagestyle{empty}&#10;\begin{document}&#10;&#10;\begin{align} \nonumber&#10;k = \frac{B_{\vert\vert}}{B\rho}&#10;\end{align}&#10;&#10;\end{document}"/>
  <p:tag name="IGUANATEXSIZE" val="20"/>
  <p:tag name="IGUANATEXCURSOR" val="13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530.559"/>
  <p:tag name="LATEXADDIN" val="\documentclass{article}&#10;\usepackage{amsmath}&#10;\pagestyle{empty}&#10;\begin{document}&#10;&#10;\begin{align} \nonumber&#10;x(s) = \sqrt{2J_{x} \beta_{x}(s)} \cos[\phi_{x}(s)]&#10;\end{align}&#10;&#10;\end{document}"/>
  <p:tag name="IGUANATEXSIZE" val="20"/>
  <p:tag name="IGUANATEXCURSOR" val="15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500.937"/>
  <p:tag name="LATEXADDIN" val="\documentclass{article}&#10;\usepackage{amsmath}&#10;\pagestyle{empty}&#10;\begin{document}&#10;&#10;\begin{align} \nonumber&#10;x^{\prime}(s) = \sqrt{ \frac{2J_{x}}{\beta_{x}(s)} } \bigg[ \sin[\phi_{x}(s)] + \alpha_{x}(s) \cos[\phi_{x}(s)] \bigg]&#10;\end{align}&#10;&#10;\end{document}"/>
  <p:tag name="IGUANATEXSIZE" val="20"/>
  <p:tag name="IGUANATEXCURSOR" val="19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.7184"/>
  <p:tag name="ORIGINALWIDTH" val="924.6344"/>
  <p:tag name="LATEXADDIN" val="\documentclass{article}&#10;\usepackage{amsmath}&#10;\pagestyle{empty}&#10;\begin{document}&#10;&#10;\begin{align} \nonumber&#10;\alpha_{x}(s) = - \frac{1}{2} \beta^{\prime}_{x}(s)&#10;\end{align}&#10;&#10;\end{document}"/>
  <p:tag name="IGUANATEXSIZE" val="20"/>
  <p:tag name="IGUANATEXCURSOR" val="10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3.9632"/>
  <p:tag name="ORIGINALWIDTH" val="1096.363"/>
  <p:tag name="LATEXADDIN" val="\documentclass{article}&#10;\usepackage{amsmath}&#10;\pagestyle{empty}&#10;\begin{document}&#10;&#10;\begin{align} \nonumber&#10;\phi_{x}(s) = \int_{0}^{s} \frac{1}{\beta_{x}(z)} dz&#10;\end{align}&#10;&#10;\end{document}"/>
  <p:tag name="IGUANATEXSIZE" val="20"/>
  <p:tag name="IGUANATEXCURSOR" val="157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4.2145"/>
  <p:tag name="ORIGINALWIDTH" val="2054.743"/>
  <p:tag name="LATEXADDIN" val="\documentclass{article}&#10;\usepackage{amsmath}&#10;\pagestyle{empty}&#10;\begin{document}&#10;&#10;\begin{align} \nonumber&#10;\alpha_{x}^{\prime}(s) = K(s) \beta_{x}(s) - \frac{1}{\beta_{x}(s)}[1+\alpha_{x}^{2} (s)]&#10;\end{align}&#10;&#10;\end{document}"/>
  <p:tag name="IGUANATEXSIZE" val="20"/>
  <p:tag name="IGUANATEXCURSOR" val="194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932.508"/>
  <p:tag name="LATEXADDIN" val="\documentclass{article}&#10;\usepackage{amsmath}&#10;\pagestyle{empty}&#10;\begin{document}&#10;&#10;\begin{align} \nonumber&#10;x(s) = \sqrt{2J_{x} \beta_{x}(s)} \cos[\phi_{0} + \Delta\Phi_{x}(s)]&#10;\end{align}&#10;&#10;\end{document}"/>
  <p:tag name="IGUANATEXSIZE" val="20"/>
  <p:tag name="IGUANATEXCURSOR" val="1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932.508"/>
  <p:tag name="LATEXADDIN" val="\documentclass{article}&#10;\usepackage{amsmath}&#10;\pagestyle{empty}&#10;\begin{document}&#10;&#10;\begin{align} \nonumber&#10;x(s) = \sqrt{2J_{x} \beta_{x}(s)} \cos[\phi_{0} + \Delta\Phi_{x}(s)]&#10;\end{align}&#10;&#10;\end{document}"/>
  <p:tag name="IGUANATEXSIZE" val="20"/>
  <p:tag name="IGUANATEXCURSOR" val="152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104.612"/>
  <p:tag name="LATEXADDIN" val="\documentclass{article}&#10;\usepackage{amsmath}&#10;\pagestyle{empty}&#10;\begin{document}&#10;&#10;\begin{align} \nonumber&#10;\sigma_{x}(s) = \sqrt{\epsilon_{rms} \beta_{x} (s)}&#10;\end{align}&#10;&#10;\end{document}"/>
  <p:tag name="IGUANATEXSIZE" val="20"/>
  <p:tag name="IGUANATEXCURSOR" val="15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1501.71"/>
  <p:tag name="OUTPUTTYPE" val="PNG"/>
  <p:tag name="IGUANATEXVERSION" val="160"/>
  <p:tag name="LATEXADDIN" val="\documentclass{article}&#10;\usepackage{amsmath}&#10;\pagestyle{empty}&#10;\begin{document}&#10;&#10;\begin{align} \nonumber&#10;B\rho \text{ [Tm]} = 3.3357 p \text{ [GeV/c]}&#10;\end{align}&#10;&#10;\end{document}"/>
  <p:tag name="IGUANATEXSIZE" val="20"/>
  <p:tag name="IGUANATEXCURSOR" val="15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530.559"/>
  <p:tag name="LATEXADDIN" val="\documentclass{article}&#10;\usepackage{amsmath}&#10;\pagestyle{empty}&#10;\begin{document}&#10;&#10;\begin{align} \nonumber&#10;x(s) = \sqrt{2J_{x} \beta_{x}(s)} \cos[\phi_{x}(s)]&#10;\end{align}&#10;&#10;\end{document}"/>
  <p:tag name="IGUANATEXSIZE" val="20"/>
  <p:tag name="IGUANATEXCURSOR" val="15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500.937"/>
  <p:tag name="LATEXADDIN" val="\documentclass{article}&#10;\usepackage{amsmath}&#10;\pagestyle{empty}&#10;\begin{document}&#10;&#10;\begin{align} \nonumber&#10;x^{\prime}(s) = \sqrt{ \frac{2J_{x}}{\beta_{x}(s)} } \bigg[ \sin[\phi_{x}(s)] + \alpha_{x}(s) \cos[\phi_{x}(s)] \bigg]&#10;\end{align}&#10;&#10;\end{document}"/>
  <p:tag name="IGUANATEXSIZE" val="20"/>
  <p:tag name="IGUANATEXCURSOR" val="19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8.7987"/>
  <p:tag name="ORIGINALWIDTH" val="2110.044"/>
  <p:tag name="LATEXADDIN" val="\documentclass{article}&#10;\usepackage{amsmath}&#10;\pagestyle{empty}&#10;\begin{document}&#10;&#10;\begin{align} \nonumber&#10;\left(\begin{array}{c} X \\ P_{x} \end{array} \right) =\left( \begin{array}{c c} \sqrt{\beta_{x}} &amp; 0 \\ - \frac{\alpha_{x}}{\sqrt{\beta_{x}}} &amp; \frac{1}{\sqrt{\beta_{x}}} \end{array} \right)^{-1} \left( \begin{array}{c} x \\ x^{\prime} \end{array} \right)&#10;\end{align}&#10;&#10;\end{document}"/>
  <p:tag name="IGUANATEXSIZE" val="20"/>
  <p:tag name="IGUANATEXCURSOR" val="274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85.8317"/>
  <p:tag name="ORIGINALWIDTH" val="2260.065"/>
  <p:tag name="LATEXADDIN" val="\documentclass{article}&#10;\usepackage{amsmath}&#10;\pagestyle{empty}&#10;\begin{document}&#10;&#10;\begin{align} \nonumber&#10;X &amp;= \frac{1}{\sqrt{\beta_{x}}} x = \sqrt{2 J_{x}} \cos[\phi_{x}(s)] \\ \nonumber&#10;P_{x} &amp;= \frac{\alpha_{x}}{\sqrt{\beta_{x}}} x + \sqrt{\beta_{x}} x^{\prime} = - \sqrt{2 J_{x}} \sin[\phi_{x}(s)]&#10;\end{align}&#10;&#10;\end{document}"/>
  <p:tag name="IGUANATEXSIZE" val="20"/>
  <p:tag name="IGUANATEXCURSOR" val="174"/>
  <p:tag name="TRANSPARENCY" val="True"/>
  <p:tag name="FILENAME" val=""/>
  <p:tag name="LATEXENGINEID" val="1"/>
  <p:tag name="TEMPFOLDER" val="c:\temp\"/>
  <p:tag name="LATEXFORMHEIGHT" val="344.4"/>
  <p:tag name="LATEXFORMWIDTH" val="384"/>
  <p:tag name="LATEXFORMWRAP" val="True"/>
  <p:tag name="BITMAPVECTOR" val="0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530.559"/>
  <p:tag name="LATEXADDIN" val="\documentclass{article}&#10;\usepackage{amsmath}&#10;\pagestyle{empty}&#10;\begin{document}&#10;&#10;\begin{align} \nonumber&#10;x(s) = \sqrt{2J_{x} \beta_{x}(s)} \cos[\phi_{x}(s)]&#10;\end{align}&#10;&#10;\end{document}"/>
  <p:tag name="IGUANATEXSIZE" val="20"/>
  <p:tag name="IGUANATEXCURSOR" val="15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500.937"/>
  <p:tag name="LATEXADDIN" val="\documentclass{article}&#10;\usepackage{amsmath}&#10;\pagestyle{empty}&#10;\begin{document}&#10;&#10;\begin{align} \nonumber&#10;x^{\prime}(s) = \sqrt{ \frac{2J_{x}}{\beta_{x}(s)} } \bigg[ \sin[\phi_{x}(s)] + \alpha_{x}(s) \cos[\phi_{x}(s)] \bigg]&#10;\end{align}&#10;&#10;\end{document}"/>
  <p:tag name="IGUANATEXSIZE" val="20"/>
  <p:tag name="IGUANATEXCURSOR" val="19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530.559"/>
  <p:tag name="LATEXADDIN" val="\documentclass{article}&#10;\usepackage{amsmath}&#10;\pagestyle{empty}&#10;\begin{document}&#10;&#10;\begin{align} \nonumber&#10;x(s) = \sqrt{2J_{x} \beta_{x}(s)} \cos[\phi_{x}(s)]&#10;\end{align}&#10;&#10;\end{document}"/>
  <p:tag name="IGUANATEXSIZE" val="20"/>
  <p:tag name="IGUANATEXCURSOR" val="15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500.937"/>
  <p:tag name="LATEXADDIN" val="\documentclass{article}&#10;\usepackage{amsmath}&#10;\pagestyle{empty}&#10;\begin{document}&#10;&#10;\begin{align} \nonumber&#10;x^{\prime}(s) = \sqrt{ \frac{2J_{x}}{\beta_{x}(s)} } \bigg[ \sin[\phi_{x}(s)] + \alpha_{x}(s) \cos[\phi_{x}(s)] \bigg]&#10;\end{align}&#10;&#10;\end{document}"/>
  <p:tag name="IGUANATEXSIZE" val="20"/>
  <p:tag name="IGUANATEXCURSOR" val="19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9.8561"/>
  <p:tag name="ORIGINALWIDTH" val="3665.012"/>
  <p:tag name="LATEXADDIN" val="\documentclass{article}&#10;\usepackage{amsmath}&#10;\pagestyle{empty}&#10;\begin{document}&#10;&#10;\begin{align} \nonumber&#10;M &amp;= \left( \begin{array}{c c} 1 &amp; 0 \\ -\frac{1}{2f} &amp; 1 \end{array} \right) \left( \begin{array}{c c} 1 &amp; L_{1} \\ 0 &amp; 1 \end{array} \right) \left( \begin{array}{c c} 1 &amp; 0 \\ \frac{1}{f} &amp; 1 \end{array} \right) \left( \begin{array}{c c} 1 &amp; L_{1} \\ 0 &amp; 1 \end{array} \right) \left( \begin{array}{c c} 1 &amp; 0 \\ -\frac{1}{2f} &amp; 1 \end{array} \right) \\ \nonumber&#10;M &amp;= \left( \begin{array}{c c} 1 - \frac{L_{1}^{2}}{2 f^{2}} &amp; 2L_{1} (1+ \frac{L_{1}}{2f}) \\ -\frac{L_{1}}{2f^{2}}(1- \frac{L_{1}}{2f}) &amp; 1 - \frac{L_{1}^{2}}{2 f^{2}} \end{array} \right) &#10;\end{align}&#10;&#10;\end{document}"/>
  <p:tag name="IGUANATEXSIZE" val="20"/>
  <p:tag name="IGUANATEXCURSOR" val="34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9.8561"/>
  <p:tag name="ORIGINALWIDTH" val="3568.248"/>
  <p:tag name="LATEXADDIN" val="\documentclass{article}&#10;\usepackage{amsmath}&#10;\pagestyle{empty}&#10;\begin{document}&#10;&#10;\begin{align} \nonumber&#10;M &amp;= \left( \begin{array}{c c} 1 &amp; 0 \\ \frac{1}{2f} &amp; 1 \end{array} \right) \left( \begin{array}{c c} 1 &amp; L_{1} \\ 0 &amp; 1 \end{array} \right) \left( \begin{array}{c c} 1 &amp; 0 \\ -\frac{1}{f} &amp; 1 \end{array} \right) \left( \begin{array}{c c} 1 &amp; L_{1} \\ 0 &amp; 1 \end{array} \right) \left( \begin{array}{c c} 1 &amp; 0 \\ \frac{1}{2f} &amp; 1 \end{array} \right) \\ \nonumber&#10;M &amp;= \left( \begin{array}{c c} 1 - \frac{L_{1}^{2}}{2 f^{2}} &amp; 2L_{1} (1- \frac{L_{1}}{2f}) \\ -\frac{L_{1}}{2f^{2}}(1+ \frac{L_{1}}{2f}) &amp; 1 - \frac{L_{1}^{2}}{2 f^{2}} \end{array} \right) &#10;\end{align}&#10;&#10;\end{document}"/>
  <p:tag name="IGUANATEXSIZE" val="20"/>
  <p:tag name="IGUANATEXCURSOR" val="34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0.0419"/>
  <p:tag name="ORIGINALWIDTH" val="807.8627"/>
  <p:tag name="LATEXADDIN" val="\documentclass{article}&#10;\usepackage{amsmath}&#10;\pagestyle{empty}&#10;\begin{document}&#10;&#10;\begin{align} \nonumber&#10;P &amp; = \frac{q^{2}c}{6\pi \epsilon_{0}}  \frac{\beta^{4} \gamma^{4}}{\rho^{2}}&#10;\end{align}&#10;&#10;\end{document}"/>
  <p:tag name="IGUANATEXSIZE" val="20"/>
  <p:tag name="IGUANATEXCURSOR" val="105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0.2696"/>
  <p:tag name="ORIGINALWIDTH" val="2278.818"/>
  <p:tag name="LATEXADDIN" val="\documentclass{article}&#10;\usepackage{amsmath}&#10;\pagestyle{empty}&#10;\begin{document}&#10;&#10;\begin{align} \nonumber&#10;M(s_{3}) &amp;= [M(s_{3}|s_{0})] \cdot M(s_{0}) \cdot [ M(s_{3}|s_{0}) ]^{-1}&#10;\end{align}&#10;&#10;\end{document}"/>
  <p:tag name="IGUANATEXSIZE" val="20"/>
  <p:tag name="IGUANATEXCURSOR" val="154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1.2935"/>
  <p:tag name="ORIGINALWIDTH" val="4104.573"/>
  <p:tag name="LATEXADDIN" val="\documentclass{article}&#10;\usepackage{amsmath}&#10;\pagestyle{empty}&#10;\begin{document}&#10;&#10;\begin{align} \nonumber&#10;M(s_{0}) &amp;= M(s_{0}|s_{5}) \cdot M(s_{5}|s_{4}) \cdot M(s_{4}|s_{3}) \cdot M(s_{3}|s_{2}) \cdot M(s_{2}|s_{1}) \cdot M(s_{1}|s_{0}) \\ \nonumber&#10;\text{vs.}~M(s_{3}) &amp;= M(s_{3}|s_{2}) \cdot M(s_{2}|s_{1}) \cdot M(s_{1}|s_{0}) \cdot M(s_{0}|s_{5}) \cdot M(s_{5}|s_{4}) \cdot M(s_{4}|s_{3})&#10;\end{align}&#10;&#10;\end{document}"/>
  <p:tag name="IGUANATEXSIZE" val="20"/>
  <p:tag name="IGUANATEXCURSOR" val="253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76055"/>
  <p:tag name="ORIGINALWIDTH" val="104.2646"/>
  <p:tag name="LATEXADDIN" val="\documentclass{article}&#10;\usepackage{amsmath}&#10;\pagestyle{empty}&#10;\begin{document}&#10;&#10;\begin{align} \nonumber&#10;{\bf s_{0} } &#10;\end{align}&#10;&#10;\end{document}"/>
  <p:tag name="IGUANATEXSIZE" val="20"/>
  <p:tag name="IGUANATEXCURSOR" val="117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76055"/>
  <p:tag name="ORIGINALWIDTH" val="102.7643"/>
  <p:tag name="LATEXADDIN" val="\documentclass{article}&#10;\usepackage{amsmath}&#10;\pagestyle{empty}&#10;\begin{document}&#10;&#10;\begin{align} \nonumber&#10;{\bf s_{5} } &#10;\end{align}&#10;&#10;\end{document}"/>
  <p:tag name="IGUANATEXSIZE" val="20"/>
  <p:tag name="IGUANATEXCURSOR" val="1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76055"/>
  <p:tag name="ORIGINALWIDTH" val="104.2646"/>
  <p:tag name="LATEXADDIN" val="\documentclass{article}&#10;\usepackage{amsmath}&#10;\pagestyle{empty}&#10;\begin{document}&#10;&#10;\begin{align} \nonumber&#10;{\bf s_{3} } &#10;\end{align}&#10;&#10;\end{document}"/>
  <p:tag name="IGUANATEXSIZE" val="20"/>
  <p:tag name="IGUANATEXCURSOR" val="1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5.76055"/>
  <p:tag name="ORIGINALWIDTH" val="104.2646"/>
  <p:tag name="LATEXADDIN" val="\documentclass{article}&#10;\usepackage{amsmath}&#10;\pagestyle{empty}&#10;\begin{document}&#10;&#10;\begin{align} \nonumber&#10;{\bf s_{3} } &#10;\end{align}&#10;&#10;\end{document}"/>
  <p:tag name="IGUANATEXSIZE" val="20"/>
  <p:tag name="IGUANATEXCURSOR" val="114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0.26118"/>
  <p:tag name="ORIGINALWIDTH" val="279.039"/>
  <p:tag name="LATEXADDIN" val="\documentclass{article}&#10;\usepackage{amsmath}&#10;\pagestyle{empty}&#10;\begin{document}&#10;&#10;\begin{align} \nonumber&#10;{\bf s_{5},s_{0} } &#10;\end{align}&#10;&#10;\end{document}"/>
  <p:tag name="IGUANATEXSIZE" val="20"/>
  <p:tag name="IGUANATEXCURSOR" val="116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8.7987"/>
  <p:tag name="ORIGINALWIDTH" val="4004.059"/>
  <p:tag name="LATEXADDIN" val="\documentclass{article}&#10;\usepackage{amsmath}&#10;\pagestyle{empty}&#10;\begin{document}&#10;&#10;\begin{align} \nonumber&#10;M(s_{1}) = \left( \begin{array}{cc}&#10;\sqrt{\beta} &amp; 0 \\&#10;-\frac{\alpha}{\sqrt{\beta}} &amp; \frac{1}{\sqrt{\beta}}&#10;\end{array} \right)&#10;\left( \begin{array}{cc}&#10;\cos(2\pi\nu_{x}) &amp; \sin(2\pi\nu_{x}) \\&#10;-\sin(2\pi\nu_{x}) &amp; \cos(2\pi\nu_{x}) &#10;\end{array} \right)&#10;\left( \begin{array}{cc}&#10;\sqrt{\beta} &amp; 0 \\&#10;-\frac{\alpha}{\sqrt{\beta}} &amp; \frac{1}{\sqrt{\beta}}&#10;\end{array} \right)^{-1}&#10;\end{align}&#10;&#10;\end{document}"/>
  <p:tag name="IGUANATEXSIZE" val="20"/>
  <p:tag name="IGUANATEXCURSOR" val="319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48.7987"/>
  <p:tag name="ORIGINALWIDTH" val="4325.854"/>
  <p:tag name="LATEXADDIN" val="\documentclass{article}&#10;\usepackage{amsmath}&#10;\pagestyle{empty}&#10;\begin{document}&#10;&#10;\begin{align} \nonumber&#10;M(s_{1})^{N} = \left( \begin{array}{cc}&#10;\sqrt{\beta} &amp; 0 \\&#10;-\frac{\alpha}{\sqrt{\beta}} &amp; \frac{1}{\sqrt{\beta}}&#10;\end{array} \right)&#10;\left( \begin{array}{cc}&#10;\cos(2\pi N\nu_{x}) &amp; \sin(2\pi N\nu_{x}) \\&#10;-\sin(2\pi N\nu_{x}) &amp; \cos(2\pi N\nu_{x}) &#10;\end{array} \right)&#10;\left( \begin{array}{cc}&#10;\sqrt{\beta} &amp; 0 \\&#10;-\frac{\alpha}{\sqrt{\beta}} &amp; \frac{1}{\sqrt{\beta}}&#10;\end{array} \right)^{-1}&#10;\end{align}&#10;&#10;\end{document}"/>
  <p:tag name="IGUANATEXSIZE" val="20"/>
  <p:tag name="IGUANATEXCURSOR" val="320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32.7685"/>
  <p:tag name="ORIGINALWIDTH" val="643.5898"/>
  <p:tag name="LATEXADDIN" val="\documentclass{article}&#10;\usepackage{amsmath}&#10;\pagestyle{empty}&#10;\begin{document}&#10;&#10;\begin{align} \nonumber&#10;e^{i\nu_{x}},\quad e^{-i\nu_{x}}&#10;\end{align}&#10;&#10;\end{document}"/>
  <p:tag name="IGUANATEXSIZE" val="20"/>
  <p:tag name="IGUANATEXCURSOR" val="124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3.0423"/>
  <p:tag name="ORIGINALWIDTH" val="3152.69"/>
  <p:tag name="OUTPUTTYPE" val="PNG"/>
  <p:tag name="IGUANATEXVERSION" val="160"/>
  <p:tag name="LATEXADDIN" val="\documentclass{article}&#10;\usepackage{amsmath}&#10;\pagestyle{empty}&#10;\begin{document}&#10;&#10;\begin{align} \nonumber&#10;P &amp; = \frac{q^{2}c}{6\pi \epsilon_{0}}  \frac{\beta^{4} \gamma^{4}}{\rho^{2}} = [4.6\text{e-20}  \text{ J m$^{2}$/s}] \frac{\gamma^{4}}{\rho} = [0.29 \text{ eV m$^{2}$/s}]] \frac{\gamma^{4}}{\rho}&#10;\end{align}&#10;&#10;\end{document}"/>
  <p:tag name="IGUANATEXSIZE" val="20"/>
  <p:tag name="IGUANATEXCURSOR" val="26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5.8024"/>
  <p:tag name="ORIGINALWIDTH" val="1473.206"/>
  <p:tag name="OUTPUTTYPE" val="PNG"/>
  <p:tag name="IGUANATEXVERSION" val="160"/>
  <p:tag name="LATEXADDIN" val="\documentclass{article}&#10;\usepackage{amsmath}&#10;\pagestyle{empty}&#10;\begin{document}&#10;&#10;\begin{align} \nonumber&#10;\beta(s) = \beta^{\ast} \left[1 + \left(\frac{s-s^{\ast}}{\beta^{\ast}} \right)^{2} \right] &#10;\end{align}&#10;&#10;\end{document}"/>
  <p:tag name="IGUANATEXSIZE" val="20"/>
  <p:tag name="IGUANATEXCURSOR" val="197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49.2313"/>
  <p:tag name="ORIGINALWIDTH" val="1530.559"/>
  <p:tag name="LATEXADDIN" val="\documentclass{article}&#10;\usepackage{amsmath}&#10;\pagestyle{empty}&#10;\begin{document}&#10;&#10;\begin{align} \nonumber&#10;x(s) = \sqrt{2J_{x} \beta_{x}(s)} \cos[\phi_{x}(s)]&#10;\end{align}&#10;&#10;\end{document}"/>
  <p:tag name="IGUANATEXSIZE" val="20"/>
  <p:tag name="IGUANATEXCURSOR" val="155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3.4533"/>
  <p:tag name="ORIGINALWIDTH" val="2500.937"/>
  <p:tag name="LATEXADDIN" val="\documentclass{article}&#10;\usepackage{amsmath}&#10;\pagestyle{empty}&#10;\begin{document}&#10;&#10;\begin{align} \nonumber&#10;x^{\prime}(s) = \sqrt{ \frac{2J_{x}}{\beta_{x}(s)} } \bigg[ \sin[\phi_{x}(s)] + \alpha_{x}(s) \cos[\phi_{x}(s)] \bigg]&#10;\end{align}&#10;&#10;\end{document}"/>
  <p:tag name="IGUANATEXSIZE" val="20"/>
  <p:tag name="IGUANATEXCURSOR" val="198"/>
  <p:tag name="TRANSPARENCY" val="True"/>
  <p:tag name="FILENAME" val="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6.5525"/>
  <p:tag name="ORIGINALWIDTH" val="972.1357"/>
  <p:tag name="OUTPUTTYPE" val="PNG"/>
  <p:tag name="IGUANATEXVERSION" val="160"/>
  <p:tag name="LATEXADDIN" val="\documentclass{article}&#10;\usepackage{amsmath}&#10;\pagestyle{empty}&#10;\begin{document}&#10;&#10;\begin{align}\nonumber&#10;x_{1}^{\prime} = \Delta \theta = \sqrt{ \frac{2 J_{x}}{\beta_{x1}}}&#10;\end{align}&#10;&#10;\end{document}"/>
  <p:tag name="IGUANATEXSIZE" val="20"/>
  <p:tag name="IGUANATEXCURSOR" val="171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.0356"/>
  <p:tag name="ORIGINALWIDTH" val="776.3583"/>
  <p:tag name="OUTPUTTYPE" val="PNG"/>
  <p:tag name="IGUANATEXVERSION" val="160"/>
  <p:tag name="LATEXADDIN" val="\documentclass{article}&#10;\usepackage{amsmath}&#10;\pagestyle{empty}&#10;\begin{document}&#10;&#10;\begin{align}\nonumber&#10;J_{x} = \frac{1}{2}\beta_{x1}\Delta \theta^{2}&#10;\end{align}&#10;&#10;\end{document}"/>
  <p:tag name="IGUANATEXSIZE" val="20"/>
  <p:tag name="IGUANATEXCURSOR" val="123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52.2713"/>
  <p:tag name="ORIGINALWIDTH" val="1610.475"/>
  <p:tag name="OUTPUTTYPE" val="PNG"/>
  <p:tag name="IGUANATEXVERSION" val="160"/>
  <p:tag name="LATEXADDIN" val="\documentclass{article}&#10;\usepackage{amsmath}&#10;\pagestyle{empty}&#10;\begin{document}&#10;&#10;\begin{align}\nonumber&#10;x_{2} = \sqrt{2 \beta_{x2} J_{x}} = \sqrt{\beta_{x1}\beta_{x2}}\Delta \theta&#10;\end{align}&#10;&#10;\end{document}"/>
  <p:tag name="IGUANATEXSIZE" val="20"/>
  <p:tag name="IGUANATEXCURSOR" val="13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8.0444"/>
  <p:tag name="ORIGINALWIDTH" val="2173.053"/>
  <p:tag name="OUTPUTTYPE" val="PNG"/>
  <p:tag name="IGUANATEXVERSION" val="160"/>
  <p:tag name="LATEXADDIN" val="\documentclass{article}&#10;\usepackage{amsmath}&#10;\pagestyle{empty}&#10;\begin{document}&#10;&#10;\begin{align}\nonumber&#10;\frac{\partial Q_{x,y}}{\partial \delta} = Q_{x,y}^{\prime} = \frac{1}{4\pi} \int_{0}^{C} \beta_{x,y} \Delta K_{x,y}(s)ds &#10;\end{align}&#10;&#10;\end{document}"/>
  <p:tag name="IGUANATEXSIZE" val="20"/>
  <p:tag name="IGUANATEXCURSOR" val="21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8.0444"/>
  <p:tag name="ORIGINALWIDTH" val="2516.601"/>
  <p:tag name="OUTPUTTYPE" val="PNG"/>
  <p:tag name="IGUANATEXVERSION" val="160"/>
  <p:tag name="LATEXADDIN" val="\documentclass{article}&#10;\usepackage{amsmath}&#10;\pagestyle{empty}&#10;\begin{document}&#10;&#10;\begin{align}\nonumber&#10;Q_{x,y}^{\prime} = \frac{1}{4\pi} \int_{0}^{C} \beta_{x,y} \left[ \Delta K_{x,y}(s) + S(s)D_{x}(S) \right]ds &#10;\end{align}&#10;&#10;\end{document}"/>
  <p:tag name="IGUANATEXSIZE" val="20"/>
  <p:tag name="IGUANATEXCURSOR" val="189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2.2922"/>
  <p:tag name="ORIGINALWIDTH" val="1047.146"/>
  <p:tag name="OUTPUTTYPE" val="PNG"/>
  <p:tag name="IGUANATEXVERSION" val="160"/>
  <p:tag name="LATEXADDIN" val="\documentclass{article}&#10;\usepackage{amsmath}&#10;\pagestyle{empty}&#10;\begin{document}&#10;&#10;\begin{align}\nonumber&#10;S(s) = \frac{\partial^{2} B_{z}(s)}{\partial x^{2}} \frac{1}{B \rho}&#10;\end{align}&#10;&#10;\end{document}"/>
  <p:tag name="IGUANATEXSIZE" val="20"/>
  <p:tag name="IGUANATEXCURSOR" val="135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0.8506"/>
  <p:tag name="ORIGINALWIDTH" val="926.3793"/>
  <p:tag name="OUTPUTTYPE" val="PNG"/>
  <p:tag name="IGUANATEXVERSION" val="160"/>
  <p:tag name="LATEXADDIN" val="\documentclass{article}&#10;\usepackage{amsmath}&#10;\pagestyle{empty}&#10;\begin{document}&#10;&#10;\begin{align}\nonumber&#10;Q_{x,y}^{\prime} &amp;\approx - Q_{x} \\ \nonumber&#10;\beta_{xy,ave} &amp;\approx R / Q_{x,y} \\ \nonumber&#10;D_{x,ave} &amp;\approx R /Q_{x}^{2} \\ \nonumber&#10;\gamma_{T} &amp;\approx Q_{x} \\ \nonumber&#10;\end{align}&#10;&#10;\end{document}"/>
  <p:tag name="IGUANATEXSIZE" val="20"/>
  <p:tag name="IGUANATEXCURSOR" val="257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03.0423"/>
  <p:tag name="ORIGINALWIDTH" val="2905.906"/>
  <p:tag name="OUTPUTTYPE" val="PNG"/>
  <p:tag name="IGUANATEXVERSION" val="160"/>
  <p:tag name="LATEXADDIN" val="\documentclass{article}&#10;\usepackage{amsmath}&#10;\pagestyle{empty}&#10;\begin{document}&#10;&#10;\begin{align} \nonumber&#10;dE = \frac{q^{2}}{3 \epsilon_{0}} \frac{\beta^{4} \gamma^{4}}{\rho} = [9.7\text{e-28}  \text{ J m}] \frac{\gamma^{4}}{\rho} = [6.0\text{e-9} \text{ eV m}]] \frac{\gamma^{4}}{\rho}&#10;\end{align}&#10;&#10;\end{document}"/>
  <p:tag name="IGUANATEXSIZE" val="20"/>
  <p:tag name="IGUANATEXCURSOR" val="155"/>
  <p:tag name="TRANSPARENCY" val="True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6.7677"/>
  <p:tag name="ORIGINALWIDTH" val="638.3391"/>
  <p:tag name="OUTPUTTYPE" val="PNG"/>
  <p:tag name="IGUANATEXVERSION" val="160"/>
  <p:tag name="LATEXADDIN" val="\documentclass{article}&#10;\usepackage{amsmath}&#10;\pagestyle{empty}&#10;\begin{document}&#10;&#10;\begin{align}\nonumber&#10;R = C/(2\pi)&#10;\end{align}&#10;&#10;\end{document}"/>
  <p:tag name="IGUANATEXSIZE" val="20"/>
  <p:tag name="IGUANATEXCURSOR" val="116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7.0372"/>
  <p:tag name="ORIGINALWIDTH" val="1138.659"/>
  <p:tag name="OUTPUTTYPE" val="PNG"/>
  <p:tag name="IGUANATEXVERSION" val="160"/>
  <p:tag name="LATEXADDIN" val="\documentclass{article}&#10;\usepackage{amsmath}&#10;\pagestyle{empty}&#10;\begin{document}&#10;&#10;\begin{align}\nonumber&#10;\beta_{x,y} = \frac{2L (1\pm L/2f)}{\sin\Phi}&#10;\end{align}&#10;&#10;\end{document}"/>
  <p:tag name="IGUANATEXSIZE" val="20"/>
  <p:tag name="IGUANATEXCURSOR" val="138"/>
  <p:tag name="TRANSPARENCY" val="True"/>
  <p:tag name="LATEXENGINEID" val="1"/>
  <p:tag name="TEMPFOLDER" val="c:\temp\"/>
  <p:tag name="LATEXFORMHEIGHT" val="320"/>
  <p:tag name="LATEXFORMWIDTH" val="385"/>
  <p:tag name="LATEXFORMWRAP" val="True"/>
  <p:tag name="BITMAPVECTOR" val="0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56.093"/>
  <p:tag name="ORIGINALWIDTH" val="2640.42"/>
  <p:tag name="LATEXADDIN" val="\documentclass{article}&#10;\usepackage{amsmath}&#10;\pagestyle{empty}&#10;\begin{document}&#10;&#10;\begin{align} \nonumber&#10;G_{dipole} &amp; \propto \int \left[ \theta_{x,y} (s) \beta_{x,y}^{1,2}(s) e^{i \phi_{x,y}(s)} \right] ds \\ \nonumber&#10;G_{quad} &amp; \propto \int \left[ K_{x,y} (s) \beta_{x,y}(s)  e^{2 i \phi_{x,y}(s)} \right] ds \\ \nonumber&#10;G_{3,0} &amp; \propto \int \left[ S_{x} (s) \beta_{x}^{3/2}(s)  e^{3 i \phi_{x}(s)} \right] ds \\ \nonumber&#10;G_{1,\pm 2} &amp; \propto \int \left[ S_{x} (s) \beta_{x}^{1/2}(s)\beta_{y}(s)  e^{i \phi_{x}(s) \pm 2i \phi_{y}(s)} \right] ds \\ \nonumber&#10;\end{align}&#10;&#10;\end{document}"/>
  <p:tag name="IGUANATEXSIZE" val="20"/>
  <p:tag name="IGUANATEXCURSOR" val="435"/>
  <p:tag name="TRANSPARENCY" val="True"/>
  <p:tag name="LATEXENGINEID" val="0"/>
  <p:tag name="TEMPFOLDER" val="c:\temp\"/>
  <p:tag name="LATEXFORMHEIGHT" val="312"/>
  <p:tag name="LATEXFORMWIDTH" val="384"/>
  <p:tag name="LATEXFORMWRAP" val="True"/>
  <p:tag name="BITMAPVECTOR" val="0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66.0511"/>
  <p:tag name="ORIGINALWIDTH" val="946.6321"/>
  <p:tag name="LATEXADDIN" val="\documentclass{article}&#10;\usepackage{amsmath}&#10;\pagestyle{empty}&#10;\begin{document}&#10;&#10;\begin{align} \nonumber&#10;\vec{E}_{\perp} &amp;= \gamma E_{\perp}^{\prime} \\ \nonumber&#10;\vec{B}_{\perp}c &amp;= \beta(\hat{z} \times \vec{E}_{\perp})&#10;\end{align}&#10;&#10;\end{document}"/>
  <p:tag name="IGUANATEXSIZE" val="20"/>
  <p:tag name="IGUANATEXCURSOR" val="179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465.0649"/>
  <p:tag name="ORIGINALWIDTH" val="1491.958"/>
  <p:tag name="LATEXADDIN" val="\documentclass{article}&#10;\usepackage{amsmath}&#10;\pagestyle{empty}&#10;\begin{document}&#10;&#10;\begin{align} \nonumber&#10;\vec{F}_{\perp} &amp;= q(E+v \times B)_{\perp}  \\ \nonumber&#10;\vec{F}_{\perp} &amp;= q(1-\beta^{2})E_{\perp} = \frac{q}{\gamma^{2}}E_{\perp}&#10;\end{align}&#10;&#10;\end{document}"/>
  <p:tag name="IGUANATEXSIZE" val="20"/>
  <p:tag name="IGUANATEXCURSOR" val="148"/>
  <p:tag name="TRANSPARENCY" val="True"/>
  <p:tag name="FILENAME" val=""/>
  <p:tag name="LATEXENGINEID" val="1"/>
  <p:tag name="TEMPFOLDER" val="c:\temp\"/>
  <p:tag name="LATEXFORMHEIGHT" val="312"/>
  <p:tag name="LATEXFORMWIDTH" val="384"/>
  <p:tag name="LATEXFORMWRAP" val="True"/>
  <p:tag name="BITMAPVECTOR" val="0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24.5174"/>
  <p:tag name="ORIGINALWIDTH" val="1293.18"/>
  <p:tag name="LATEXADDIN" val="\documentclass{article}&#10;\usepackage{amsmath}&#10;\pagestyle{empty}&#10;\begin{document}&#10;&#10;\begin{align} \nonumber&#10;\rho(x,y,z) = \lambda(z)\rho_{\perp}(x,y)&#10;\end{align}&#10;&#10;\end{document}"/>
  <p:tag name="IGUANATEXSIZE" val="20"/>
  <p:tag name="IGUANATEXCURSOR" val="141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1.2893"/>
  <p:tag name="ORIGINALWIDTH" val="1123.657"/>
  <p:tag name="LATEXADDIN" val="\documentclass{article}&#10;\usepackage{amsmath}&#10;\pagestyle{empty}&#10;\begin{document}&#10;&#10;\begin{align} \nonumber&#10;\Delta \nu_{sc} = F B \frac{N r_{0}}{2\pi \epsilon_{N} \beta \gamma^{2}}&#10;\end{align}&#10;&#10;\end{document}"/>
  <p:tag name="IGUANATEXSIZE" val="20"/>
  <p:tag name="IGUANATEXCURSOR" val="126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917"/>
  <p:tag name="ORIGINALWIDTH" val="552.077"/>
  <p:tag name="LATEXADDIN" val="\documentclass{article}&#10;\usepackage{amsmath}&#10;\pagestyle{empty}&#10;\begin{document}&#10;&#10;\begin{align} \nonumber&#10;\omega_{c} = \frac{3c\gamma^{3}}{2\rho}&#10;\end{align}&#10;&#10;\end{document}"/>
  <p:tag name="IGUANATEXSIZE" val="20"/>
  <p:tag name="IGUANATEXCURSOR" val="143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99.2917"/>
  <p:tag name="ORIGINALWIDTH" val="552.077"/>
  <p:tag name="LATEXADDIN" val="\documentclass{article}&#10;\usepackage{amsmath}&#10;\pagestyle{empty}&#10;\begin{document}&#10;&#10;\begin{align} \nonumber&#10;\omega_{c} = \frac{3c\gamma^{3}}{2\rho}&#10;\end{align}&#10;&#10;\end{document}"/>
  <p:tag name="IGUANATEXSIZE" val="20"/>
  <p:tag name="IGUANATEXCURSOR" val="143"/>
  <p:tag name="TRANSPARENCY" val="True"/>
  <p:tag name="FILENAME" val=""/>
  <p:tag name="LATEXENGINEID" val="1"/>
  <p:tag name="TEMPFOLDER" val=".\"/>
  <p:tag name="LATEXFORMHEIGHT" val="312"/>
  <p:tag name="LATEXFORMWIDTH" val="384"/>
  <p:tag name="LATEXFORMWRAP" val="True"/>
  <p:tag name="BITMAPVECTOR" val="0"/>
</p:tagLst>
</file>

<file path=ppt/theme/theme1.xml><?xml version="1.0" encoding="utf-8"?>
<a:theme xmlns:a="http://schemas.openxmlformats.org/drawingml/2006/main" name="FNAL_TemplateMac_060514">
  <a:themeElements>
    <a:clrScheme name="Fermilab">
      <a:dk1>
        <a:srgbClr val="004C97"/>
      </a:dk1>
      <a:lt1>
        <a:srgbClr val="FFFFFF"/>
      </a:lt1>
      <a:dk2>
        <a:srgbClr val="004C9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404040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B6CED81E-951A-4DFA-9287-6DC86C25A1D3}"/>
    </a:ext>
  </a:extLst>
</a:theme>
</file>

<file path=ppt/theme/theme2.xml><?xml version="1.0" encoding="utf-8"?>
<a:theme xmlns:a="http://schemas.openxmlformats.org/drawingml/2006/main" name="Fermilab: Footer Only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resentation1" id="{FA6561EA-5476-4052-84D7-7BCA5B4A2A6E}" vid="{3CED6F7E-0C40-4358-9557-CEEF733EC32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blank</Template>
  <TotalTime>61842</TotalTime>
  <Words>3009</Words>
  <Application>Microsoft Office PowerPoint</Application>
  <PresentationFormat>On-screen Show (4:3)</PresentationFormat>
  <Paragraphs>1056</Paragraphs>
  <Slides>71</Slides>
  <Notes>71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71</vt:i4>
      </vt:variant>
    </vt:vector>
  </HeadingPairs>
  <TitlesOfParts>
    <vt:vector size="78" baseType="lpstr">
      <vt:lpstr>Arial</vt:lpstr>
      <vt:lpstr>Calibri</vt:lpstr>
      <vt:lpstr>DejaVu Sans</vt:lpstr>
      <vt:lpstr>Helvetica</vt:lpstr>
      <vt:lpstr>Times New Roman</vt:lpstr>
      <vt:lpstr>FNAL_TemplateMac_060514</vt:lpstr>
      <vt:lpstr>Fermilab: Footer Only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IOTA Optics Update: Flexibility for Experiments</dc:title>
  <dc:creator>Alexander L. Romanov x 13883N</dc:creator>
  <cp:lastModifiedBy>Jeffrey Eldred</cp:lastModifiedBy>
  <cp:revision>527</cp:revision>
  <cp:lastPrinted>2014-01-20T19:40:21Z</cp:lastPrinted>
  <dcterms:created xsi:type="dcterms:W3CDTF">2016-06-09T21:29:32Z</dcterms:created>
  <dcterms:modified xsi:type="dcterms:W3CDTF">2025-08-04T14:39:39Z</dcterms:modified>
</cp:coreProperties>
</file>