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36"/>
  </p:notesMasterIdLst>
  <p:handoutMasterIdLst>
    <p:handoutMasterId r:id="rId37"/>
  </p:handoutMasterIdLst>
  <p:sldIdLst>
    <p:sldId id="423" r:id="rId3"/>
    <p:sldId id="598" r:id="rId4"/>
    <p:sldId id="721" r:id="rId5"/>
    <p:sldId id="938" r:id="rId6"/>
    <p:sldId id="720" r:id="rId7"/>
    <p:sldId id="719" r:id="rId8"/>
    <p:sldId id="936" r:id="rId9"/>
    <p:sldId id="931" r:id="rId10"/>
    <p:sldId id="729" r:id="rId11"/>
    <p:sldId id="722" r:id="rId12"/>
    <p:sldId id="723" r:id="rId13"/>
    <p:sldId id="724" r:id="rId14"/>
    <p:sldId id="637" r:id="rId15"/>
    <p:sldId id="743" r:id="rId16"/>
    <p:sldId id="725" r:id="rId17"/>
    <p:sldId id="726" r:id="rId18"/>
    <p:sldId id="727" r:id="rId19"/>
    <p:sldId id="730" r:id="rId20"/>
    <p:sldId id="747" r:id="rId21"/>
    <p:sldId id="731" r:id="rId22"/>
    <p:sldId id="623" r:id="rId23"/>
    <p:sldId id="744" r:id="rId24"/>
    <p:sldId id="732" r:id="rId25"/>
    <p:sldId id="736" r:id="rId26"/>
    <p:sldId id="937" r:id="rId27"/>
    <p:sldId id="734" r:id="rId28"/>
    <p:sldId id="939" r:id="rId29"/>
    <p:sldId id="735" r:id="rId30"/>
    <p:sldId id="737" r:id="rId31"/>
    <p:sldId id="738" r:id="rId32"/>
    <p:sldId id="745" r:id="rId33"/>
    <p:sldId id="746" r:id="rId34"/>
    <p:sldId id="940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EFD623E-7DEE-4BB4-86ED-8A00C67A8299}">
          <p14:sldIdLst/>
        </p14:section>
        <p14:section name="Untitled Section" id="{6F32EC89-606A-46B9-A09A-FC5A30330769}">
          <p14:sldIdLst>
            <p14:sldId id="423"/>
            <p14:sldId id="598"/>
            <p14:sldId id="721"/>
            <p14:sldId id="938"/>
            <p14:sldId id="720"/>
            <p14:sldId id="719"/>
            <p14:sldId id="936"/>
            <p14:sldId id="931"/>
            <p14:sldId id="729"/>
            <p14:sldId id="722"/>
            <p14:sldId id="723"/>
            <p14:sldId id="724"/>
            <p14:sldId id="637"/>
            <p14:sldId id="743"/>
            <p14:sldId id="725"/>
            <p14:sldId id="726"/>
            <p14:sldId id="727"/>
            <p14:sldId id="730"/>
            <p14:sldId id="747"/>
            <p14:sldId id="731"/>
            <p14:sldId id="623"/>
            <p14:sldId id="744"/>
            <p14:sldId id="732"/>
            <p14:sldId id="736"/>
            <p14:sldId id="937"/>
            <p14:sldId id="734"/>
            <p14:sldId id="939"/>
            <p14:sldId id="735"/>
            <p14:sldId id="737"/>
            <p14:sldId id="738"/>
            <p14:sldId id="745"/>
            <p14:sldId id="746"/>
            <p14:sldId id="9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6" autoAdjust="0"/>
    <p:restoredTop sz="94679" autoAdjust="0"/>
  </p:normalViewPr>
  <p:slideViewPr>
    <p:cSldViewPr snapToGrid="0" snapToObjects="1">
      <p:cViewPr>
        <p:scale>
          <a:sx n="97" d="100"/>
          <a:sy n="97" d="100"/>
        </p:scale>
        <p:origin x="531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8/5/2025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8/5/2025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212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9E7501-E6CF-D86C-04FE-B63F25200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F6F08EAC-DB8C-C4C6-F7F5-6C169DA0C3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AE9FEDC9-A029-AE93-5876-1F0CB50F4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CFE53DC3-BAEF-5A46-6789-DEE9A7462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AAF90307-1380-98D2-F42E-0AFE29676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1044CC38-8F19-10FF-5DA6-44DB9ED71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0520B365-338B-13FA-FD3C-C1B06FC879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49BF6E99-1271-1DBE-0116-2407C3AB2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682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EC9073-5215-2367-3A76-4020CBE9B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4EB286AB-84F6-3C9F-6AF0-998F653DF87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FCC9B7EE-6598-0113-D8E5-7AC268416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82AC0FCE-376E-2B92-5068-F9531DB15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12BC635F-E8C8-4CC7-DEB0-8875BECAC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44E33A14-EF1C-6D90-FE66-2DFD17B69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5B833655-1D7A-00BD-FF85-3C345229AD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43EEED6A-5638-8A98-F8C7-146348285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568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01E2CA-F802-33A2-27FA-BF49EB97D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2D3F8158-2E61-F4D2-4BE8-0C9E3DC0D57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52C37D44-326C-063C-7BF7-8A6BEEB36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1E10DBEA-7F56-8F5C-5952-4EF65C82F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A352972-14B3-2DBE-3BC4-9BCB8D584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FF0E46C5-CAED-B87B-33A0-4C061185F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2857AE70-EBCA-BB45-15D6-BAFDEA5ED5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5249BF51-BA05-801A-652D-C58CB425C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290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700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412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E66108-3DB5-E910-3755-E5D665514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6834AA17-8688-17A3-847D-44354A56293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88A7443C-D05C-43BA-245B-0DD9AD1D0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3299896-5419-9B12-C943-B1AD1B91E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9F55E42-0EF7-006E-FC85-E1EFEFA4E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F3831787-7043-06B1-F4E8-73681D4F1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1B3D1308-E8E7-2430-E836-EE531D0C3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8FA5944F-6893-5BA6-70DA-16A34BA35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876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E940FA-D68F-FB08-3B11-B67050AA3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FD8ECFA1-4165-4185-753D-4AB543989A8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74967715-F378-A6CA-A9F5-F80C0E4C2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DAECB996-88E7-9100-DFFF-ADC9E5B8B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5A8BA9B7-6054-51EF-7F27-13710F0AB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9FDB169A-E6DE-D03C-73E4-3852102F7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E8389870-5CB8-D824-73BB-AF96330E01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9CEF8B69-D524-2A77-FBA7-84754482D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484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4F5916-B6CA-FF33-E71B-EA48DBD98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D59C13A7-FC57-C460-E125-9DA517AC6D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E6AEBD61-4F43-5220-F576-4474D3EE1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1D48C705-8D30-7E31-3FC0-DB1A2DB16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B9FD9C6D-11C2-284D-D17E-8107265B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68A1952F-A630-FE58-03D1-FB068DB2B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3E9B068F-BC2C-0C87-9951-A0D06DBC66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5D465247-AE51-E6EE-1FFC-A58C18329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714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61D955-7015-7C0E-8774-CF01216F1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>
            <a:extLst>
              <a:ext uri="{FF2B5EF4-FFF2-40B4-BE49-F238E27FC236}">
                <a16:creationId xmlns:a16="http://schemas.microsoft.com/office/drawing/2014/main" id="{527C4AF0-BD9F-BE45-AF95-C835E8BBBC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46FD83D3-326B-DF0C-DE6A-C9E06A2E4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7C217634-5946-3249-7E4D-637A8DD8F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>
            <a:extLst>
              <a:ext uri="{FF2B5EF4-FFF2-40B4-BE49-F238E27FC236}">
                <a16:creationId xmlns:a16="http://schemas.microsoft.com/office/drawing/2014/main" id="{DFCDD1C3-9E84-DC39-956F-29FA53D01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>
            <a:extLst>
              <a:ext uri="{FF2B5EF4-FFF2-40B4-BE49-F238E27FC236}">
                <a16:creationId xmlns:a16="http://schemas.microsoft.com/office/drawing/2014/main" id="{62882D67-E42A-29A0-79E2-399EAE70D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>
            <a:extLst>
              <a:ext uri="{FF2B5EF4-FFF2-40B4-BE49-F238E27FC236}">
                <a16:creationId xmlns:a16="http://schemas.microsoft.com/office/drawing/2014/main" id="{B898FAAF-A8C1-B912-E701-0A0D6D953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>
            <a:extLst>
              <a:ext uri="{FF2B5EF4-FFF2-40B4-BE49-F238E27FC236}">
                <a16:creationId xmlns:a16="http://schemas.microsoft.com/office/drawing/2014/main" id="{4643DA9E-275B-6338-6C07-6B2DC8558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>
            <a:extLst>
              <a:ext uri="{FF2B5EF4-FFF2-40B4-BE49-F238E27FC236}">
                <a16:creationId xmlns:a16="http://schemas.microsoft.com/office/drawing/2014/main" id="{D2C7012F-BAD5-7A9E-D696-A30D082F5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>
            <a:extLst>
              <a:ext uri="{FF2B5EF4-FFF2-40B4-BE49-F238E27FC236}">
                <a16:creationId xmlns:a16="http://schemas.microsoft.com/office/drawing/2014/main" id="{2521584E-724F-2339-D04D-1E2639A57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472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399849-A3DA-0165-F94D-52A1D7B7C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567B7BD2-EBB0-7701-12F5-E9173F7EFDD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64D118D8-917C-DEFB-9B86-A6CED17BA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AB23B002-5740-9EC0-9A4F-E7927FEB1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D6419A35-B398-8C5F-F27B-3D2DF5DC6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CFD80A32-42CC-3BF2-01F8-08C28CB43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8A9C05A1-CF79-037E-D19A-3FD7BFAAB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F01EA43B-4372-F3DA-A17A-84BBAF92C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25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560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A151C4-2250-6F54-5791-21F380617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C795F267-56FB-D6E4-1336-61C465F149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7BAF6219-82D2-FBF2-C397-E9AF5D054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D3ED7D7B-14B8-643C-9E2E-4E42507AE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3E768FDC-0C2D-4ECD-1552-01F7602C0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7F311093-4595-EB98-84AB-10024B1EF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E8696242-E889-58ED-2D57-7FFF5BDD21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8B4C270C-2012-015B-EBC2-C10F45038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620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932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A019AB-954A-7DF7-C241-AA315EEE0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80A6A254-C232-254F-BDC8-4AF6AC41D2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190CF568-B657-D192-3D2D-FDA6650EF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C35CFF3C-B20E-0946-3EEF-3A03B8270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8FC3C077-F10B-C412-9171-21F135872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5529C16-04F3-BACA-8536-D858A607F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BAA157A1-26F8-1E0D-1AC9-E03272218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9111FC31-E9EA-414F-8CAF-B0966D285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257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8EDE2A-64B6-D3D4-304F-C6DBB26E8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DCCE8783-E4E8-21E9-357A-BCECBC95131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AE1AA3D6-2139-B4EC-39B8-7B4E5CF57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518D1E80-CED4-026C-42E4-EB83CC7B5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C7513722-41D3-93DC-DE02-E32ECEB6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79C0B134-50F9-8C1C-3D65-2E78BE093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21687A9D-1208-D53B-4AEA-6D873B9285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B4EED612-A5D3-360D-8FD0-9A0FEEEC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156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7368AF-0ECB-4D6E-7DBE-CC81882E0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0C90DFD9-22B0-F774-4C51-3A92D148DB5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250400A6-43A6-5F54-C55C-191EFFF17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A5E95D38-6078-DD6B-7AFB-15984E1F0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529369F5-C55C-4CDE-DA46-127236870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AC1B8511-EA4D-2CE9-AC7E-8F9A93EB6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2CBC942E-3EDE-52C5-9EF5-FCC71A45BD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8C5ED2AB-D82C-F4EB-33A5-BC352C9FA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003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21BDFB-4EB0-6AE6-C1B7-20B111EDF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FEED80A3-1172-539A-A9A3-348FCC939B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9D6DE982-3AED-0D43-A958-9758B4CC1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DFBDAEB-D487-6493-BBFA-B23AA4888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4C00A5B6-B07B-7353-ACD5-DABCD702D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5D263271-A97F-FAC7-22CA-AB75410E4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C256AE34-328B-B1C1-72F1-D5F0A2FC72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D0BBD7BC-7787-C95D-1F68-BA832153E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29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BE4887-EAA5-A156-1C4D-A4F74D6F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41AAD4A3-9947-8A74-21BC-58FE606BD29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094759BA-7127-A72B-6193-3AA97771D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856FAFFC-503E-92A5-7DDF-3929262C1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CCED1122-0A4F-5BF9-2D24-1325C0B5B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88B39316-EA35-1DCB-9A5B-AB0A10630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FF20ADE3-A603-C926-461B-E211FAB17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A25F7300-CC32-D04D-2B83-EA35BEB97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172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F2E51D-6740-5675-01B7-A60EA0872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68442CC2-8328-EED3-CD9E-0A091BF420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B70AA226-4C62-3CB1-7241-8F27ED778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C9B07DDF-DC58-1898-9610-27F460CFC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2348D4ED-E5D7-0DA4-BDD4-AE207AAB1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FBBF5DA4-93F7-88BF-F4BB-A390122BE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8CFCEB49-177F-6510-FA43-AA04A830C1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7DB8A1C3-EBA3-EB7F-BA92-4EC34CF8C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8319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AB087-D1C9-C3D4-7621-25B0271A2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8CF806CC-52A8-6E3D-10A5-A49ACCD01A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FBD72747-B640-FF78-DD5C-73A2B8AB7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202131A7-CB12-07E9-134F-605112CA2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58A61D90-78F2-35B9-7312-42E0E5238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E6013084-29CC-20D2-52EB-6C95D34D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26FC042A-8281-87FF-0417-1725423B2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4EAB8D30-EE3C-E7F4-AC1D-5DD32B5E3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2691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E111A4-974E-FD84-0376-03ACCE848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>
            <a:extLst>
              <a:ext uri="{FF2B5EF4-FFF2-40B4-BE49-F238E27FC236}">
                <a16:creationId xmlns:a16="http://schemas.microsoft.com/office/drawing/2014/main" id="{AF093E9D-FDA6-87A5-CE82-C660F7BB75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B8060BF9-C529-45BD-A84F-B7EEE625B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576FF746-306E-8100-BDC9-B8AE53FD2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>
            <a:extLst>
              <a:ext uri="{FF2B5EF4-FFF2-40B4-BE49-F238E27FC236}">
                <a16:creationId xmlns:a16="http://schemas.microsoft.com/office/drawing/2014/main" id="{684E8357-8DD9-A06A-93A8-16376E8CF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>
            <a:extLst>
              <a:ext uri="{FF2B5EF4-FFF2-40B4-BE49-F238E27FC236}">
                <a16:creationId xmlns:a16="http://schemas.microsoft.com/office/drawing/2014/main" id="{1567ACD7-69CE-B0A6-108C-8432D4E6B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>
            <a:extLst>
              <a:ext uri="{FF2B5EF4-FFF2-40B4-BE49-F238E27FC236}">
                <a16:creationId xmlns:a16="http://schemas.microsoft.com/office/drawing/2014/main" id="{A1F4E495-8CEA-3C5C-9265-FAF1FCB16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>
            <a:extLst>
              <a:ext uri="{FF2B5EF4-FFF2-40B4-BE49-F238E27FC236}">
                <a16:creationId xmlns:a16="http://schemas.microsoft.com/office/drawing/2014/main" id="{8F791B8C-4B75-62EC-D598-39FAF68AC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>
            <a:extLst>
              <a:ext uri="{FF2B5EF4-FFF2-40B4-BE49-F238E27FC236}">
                <a16:creationId xmlns:a16="http://schemas.microsoft.com/office/drawing/2014/main" id="{92B1F5E1-0105-EABE-B0F1-6350C0420B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>
            <a:extLst>
              <a:ext uri="{FF2B5EF4-FFF2-40B4-BE49-F238E27FC236}">
                <a16:creationId xmlns:a16="http://schemas.microsoft.com/office/drawing/2014/main" id="{6FEE5209-B914-8370-3B1E-5DF7AE691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01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70BD7F-5D7E-AEFC-36FA-AF7782296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9E30FC36-7346-E561-94A4-66CDC6C3F8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DC855F33-E6BC-0A6E-0B70-CA9D1EFB5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0CD0CBC3-421D-0C52-A2A7-4AB900340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0CE2A537-B8CA-2877-9E40-C17C23551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6FA46930-4DB0-01B4-573C-367566DAF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883F6041-D1C8-C6E3-B0E6-5FCC1C5A72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7AE1B305-A842-5A56-3583-C09658E69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061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0A6BB8-A26C-AA55-896E-5902DC936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E49EAECA-35F5-3BFA-DAD9-8848A132C3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79F3943A-2149-6015-E949-966DDAA5B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CE5FD0C0-620E-4EAE-8F93-6C12AC829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4347FE11-EA2E-E3BD-5CE6-31E08E7E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739619EC-6CE1-2036-C487-B60710950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46E3A915-69E6-4F44-F52B-2FFC569FC2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3E366F11-1487-6E30-0098-82D642167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7965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698F5-A621-D42B-A586-367B1CA0F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FD707B35-9DD0-4E87-FCD7-7F71618C03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B0209104-82BD-0045-0AD4-DD70112AA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F392A6F9-CFAD-60A6-0833-AC1E5D616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94B39E15-5008-D527-FD2B-52E396708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7538B728-4B63-BDAC-271F-9C45F3C7E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674C4EA4-12AC-310B-A404-FBE5ECEF9C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FFDBE5F-94E7-9EED-6EC9-639585A92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9888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5AAD48-23D2-5CD1-39D3-E944F8E76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894803F1-8802-DCF4-38EF-418568357B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AA4E763F-4F20-D54C-948A-88BB5F6E5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93055D02-47F6-46C4-D2C2-66FD6DEF2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83534EB9-F0D9-15A2-E79F-FE421C919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61BEAC5C-943B-E1F2-F92D-533CC2DB1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44EC5DB8-2BE8-516C-9E4C-B93418237B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C4BB5D61-BEE1-DF9F-C942-8DEAEDE06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8335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76A422-5A2D-09AF-F35E-24E9FD40A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>
            <a:extLst>
              <a:ext uri="{FF2B5EF4-FFF2-40B4-BE49-F238E27FC236}">
                <a16:creationId xmlns:a16="http://schemas.microsoft.com/office/drawing/2014/main" id="{16056E94-1260-2D06-8529-474A92D9F2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16BA4EF0-718C-6BBF-A645-014DA88B8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FACBE1DF-D9D0-3EFC-EEDE-D3BB29F0D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>
            <a:extLst>
              <a:ext uri="{FF2B5EF4-FFF2-40B4-BE49-F238E27FC236}">
                <a16:creationId xmlns:a16="http://schemas.microsoft.com/office/drawing/2014/main" id="{0E9BF91A-CABC-C6BA-CECD-4FF9DF188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>
            <a:extLst>
              <a:ext uri="{FF2B5EF4-FFF2-40B4-BE49-F238E27FC236}">
                <a16:creationId xmlns:a16="http://schemas.microsoft.com/office/drawing/2014/main" id="{84B37230-6659-70CC-3676-81E056B0F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>
            <a:extLst>
              <a:ext uri="{FF2B5EF4-FFF2-40B4-BE49-F238E27FC236}">
                <a16:creationId xmlns:a16="http://schemas.microsoft.com/office/drawing/2014/main" id="{087CE07C-7C7C-8CD0-85AD-A2F3FAA0E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>
            <a:extLst>
              <a:ext uri="{FF2B5EF4-FFF2-40B4-BE49-F238E27FC236}">
                <a16:creationId xmlns:a16="http://schemas.microsoft.com/office/drawing/2014/main" id="{43D18CF3-5E23-00A0-712D-37E76A92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>
            <a:extLst>
              <a:ext uri="{FF2B5EF4-FFF2-40B4-BE49-F238E27FC236}">
                <a16:creationId xmlns:a16="http://schemas.microsoft.com/office/drawing/2014/main" id="{07643F4B-51EC-1A0F-D083-2DD081B018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>
            <a:extLst>
              <a:ext uri="{FF2B5EF4-FFF2-40B4-BE49-F238E27FC236}">
                <a16:creationId xmlns:a16="http://schemas.microsoft.com/office/drawing/2014/main" id="{0849E44A-73F0-3A8F-8576-17B8D632F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2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90536C-F09A-C241-D178-B9D7F9E44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9B0A70CB-8A74-FE22-9E5E-F55B437C52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BC45D3EF-5B24-E504-26B5-DC772E82E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67DD6CC-4282-659C-89AB-5511EAB30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EBA45786-7FA8-4FEF-4CB6-60A0CC9A0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AA2E3068-5F1A-714C-091C-496C2310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E40DC553-6D7F-F338-EAC7-93C9B396BE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3DF66A54-72B5-F26C-3BD3-6B78F0392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71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F50949-E7D8-0F3F-76A4-EA61C4770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D132B82D-C551-B2F2-7B3F-E67471A5D7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08A435E0-C575-A9C6-F7B8-B19E49664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CD15AF3F-FCD7-32E4-521E-334E6B3E5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FCD8D168-03C4-38D9-DB37-DFA7CFAEA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A0C38795-F33F-7557-4C3B-CC04512D2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D4D629AD-2411-ADFF-EFF9-4CE7051F4C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4D41FF5B-C308-B7D6-5A78-2C7D66F80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219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4DD6F5-0F6E-0604-D415-5C2EEC3BA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E1F3A29D-91D6-5D5C-A34B-A5339EC18BF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95F904AB-62DD-8001-AF18-07B996E83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5E0E5CEB-4943-296C-5488-B7E0A2DBB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C1D990AC-125B-E300-54D6-CDEDF393F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9009DD94-B887-153D-8BF9-092D30147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D510C0C2-30EF-F2F0-BA17-9726610D3A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0CC6B72F-FC65-75CD-1681-BAB7CA906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911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194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498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14EBCC-5330-1EFA-DD26-22AE9BF8D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>
            <a:extLst>
              <a:ext uri="{FF2B5EF4-FFF2-40B4-BE49-F238E27FC236}">
                <a16:creationId xmlns:a16="http://schemas.microsoft.com/office/drawing/2014/main" id="{1F25F1F2-2ADB-F434-88E7-42D97351A58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E43FCB8A-0DA8-30DB-3619-2D19DD643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862E4AA4-D48F-3201-558D-24C84616F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>
            <a:extLst>
              <a:ext uri="{FF2B5EF4-FFF2-40B4-BE49-F238E27FC236}">
                <a16:creationId xmlns:a16="http://schemas.microsoft.com/office/drawing/2014/main" id="{8684DBF2-FAF8-75C4-905B-1AA1288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>
            <a:extLst>
              <a:ext uri="{FF2B5EF4-FFF2-40B4-BE49-F238E27FC236}">
                <a16:creationId xmlns:a16="http://schemas.microsoft.com/office/drawing/2014/main" id="{C9C74A37-43C7-8C71-B9DA-871626D9C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>
            <a:extLst>
              <a:ext uri="{FF2B5EF4-FFF2-40B4-BE49-F238E27FC236}">
                <a16:creationId xmlns:a16="http://schemas.microsoft.com/office/drawing/2014/main" id="{E4D87AD0-3481-A4C0-5C75-C89FED251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>
            <a:extLst>
              <a:ext uri="{FF2B5EF4-FFF2-40B4-BE49-F238E27FC236}">
                <a16:creationId xmlns:a16="http://schemas.microsoft.com/office/drawing/2014/main" id="{07FCA5C7-74C0-0CBA-8B6A-A1EC5CAF3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>
            <a:extLst>
              <a:ext uri="{FF2B5EF4-FFF2-40B4-BE49-F238E27FC236}">
                <a16:creationId xmlns:a16="http://schemas.microsoft.com/office/drawing/2014/main" id="{65469540-6EC5-DF6B-6B50-3D14260C5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>
            <a:extLst>
              <a:ext uri="{FF2B5EF4-FFF2-40B4-BE49-F238E27FC236}">
                <a16:creationId xmlns:a16="http://schemas.microsoft.com/office/drawing/2014/main" id="{52B1772C-A390-F154-147A-058428107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66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8/5/2025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8/5/2025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8/5/2025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8/5/2025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8/5/2025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Wednesday, October 23, 2013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44C4D-BEB7-4624-8D2A-34E58A073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10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8/5/2025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8/5/2025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8/5/2025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8/5/2025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7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8/5/2025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7.xml"/><Relationship Id="rId7" Type="http://schemas.openxmlformats.org/officeDocument/2006/relationships/image" Target="../media/image3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7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11.xml"/><Relationship Id="rId7" Type="http://schemas.openxmlformats.org/officeDocument/2006/relationships/image" Target="../media/image4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2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8A2B5F-A52B-4D89-B317-C87B81693A4C}"/>
              </a:ext>
            </a:extLst>
          </p:cNvPr>
          <p:cNvSpPr txBox="1">
            <a:spLocks/>
          </p:cNvSpPr>
          <p:nvPr/>
        </p:nvSpPr>
        <p:spPr bwMode="auto">
          <a:xfrm>
            <a:off x="809297" y="2077211"/>
            <a:ext cx="8161282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000">
                <a:latin typeface="Helvetica" panose="020B0604020202020204" pitchFamily="34" charset="0"/>
                <a:ea typeface="Geneva" pitchFamily="121" charset="-128"/>
              </a:rPr>
              <a:t>Proton Driver Design</a:t>
            </a:r>
            <a:endParaRPr lang="en-US" altLang="en-US" sz="3000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07B7F67-853B-4A65-B88F-5794DD20F346}"/>
              </a:ext>
            </a:extLst>
          </p:cNvPr>
          <p:cNvSpPr txBox="1">
            <a:spLocks/>
          </p:cNvSpPr>
          <p:nvPr/>
        </p:nvSpPr>
        <p:spPr bwMode="auto">
          <a:xfrm>
            <a:off x="806450" y="3359911"/>
            <a:ext cx="7526338" cy="20371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 panose="020B0604020202020204" pitchFamily="34" charset="0"/>
                <a:ea typeface="Geneva" pitchFamily="12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algn="l"/>
            <a:r>
              <a:rPr lang="en-US" altLang="en-US" sz="2000">
                <a:solidFill>
                  <a:schemeClr val="accent6"/>
                </a:solidFill>
              </a:rPr>
              <a:t>Jeffrey Eldred</a:t>
            </a:r>
            <a:endParaRPr lang="en-US" altLang="en-US" sz="2000" dirty="0">
              <a:solidFill>
                <a:schemeClr val="accent6"/>
              </a:solidFill>
            </a:endParaRPr>
          </a:p>
          <a:p>
            <a:pPr algn="l"/>
            <a:endParaRPr lang="en-US" altLang="en-US" sz="2000" dirty="0">
              <a:solidFill>
                <a:schemeClr val="accent6"/>
              </a:solidFill>
            </a:endParaRPr>
          </a:p>
          <a:p>
            <a:pPr algn="l"/>
            <a:r>
              <a:rPr lang="en-US" altLang="en-US" sz="2000">
                <a:solidFill>
                  <a:schemeClr val="accent6"/>
                </a:solidFill>
              </a:rPr>
              <a:t>for </a:t>
            </a:r>
            <a:r>
              <a:rPr lang="en-US" altLang="en-US" sz="2000" b="1">
                <a:solidFill>
                  <a:schemeClr val="accent6"/>
                </a:solidFill>
              </a:rPr>
              <a:t>US Muon Collider Accelerator School</a:t>
            </a:r>
          </a:p>
          <a:p>
            <a:pPr algn="l"/>
            <a:r>
              <a:rPr lang="en-US" altLang="en-US" sz="2000" b="1">
                <a:solidFill>
                  <a:schemeClr val="tx2"/>
                </a:solidFill>
              </a:rPr>
              <a:t>University of Chicago, August 3-6th 2025</a:t>
            </a:r>
            <a:endParaRPr lang="en-US" alt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0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C06FD-9EA3-FAA3-1AA8-B7ECD482D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CD42989B-D3C9-ED22-1F11-A87FF0FF50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2EFE0C-A9D1-07D8-1EC2-3022DD88BEBC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Linac Macropulse Structure</a:t>
            </a:r>
            <a:endParaRPr lang="en-US" sz="2400" dirty="0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66BB40E8-B170-176D-7D56-F95C06B7654D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Transverse Dynamics Accelerators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95453692-38FA-AB74-7831-AE1D5224CAE4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A875CEA-4A91-E8E4-7F10-49340087540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29">
            <a:extLst>
              <a:ext uri="{FF2B5EF4-FFF2-40B4-BE49-F238E27FC236}">
                <a16:creationId xmlns:a16="http://schemas.microsoft.com/office/drawing/2014/main" id="{2A534766-A7F1-795F-F7C9-266E7FA3FFE5}"/>
              </a:ext>
            </a:extLst>
          </p:cNvPr>
          <p:cNvSpPr txBox="1">
            <a:spLocks/>
          </p:cNvSpPr>
          <p:nvPr/>
        </p:nvSpPr>
        <p:spPr bwMode="auto">
          <a:xfrm>
            <a:off x="228600" y="1042989"/>
            <a:ext cx="8537028" cy="50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For a pulsed linac klystrons are used for RF sources and for a continuously operating linac solid state amplifiers are used.</a:t>
            </a:r>
          </a:p>
          <a:p>
            <a:pPr marL="0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Pulsed power is much more affordable and much closer to what the linac needs to deliver 160-320e12 every 5-20 Hz. </a:t>
            </a:r>
          </a:p>
          <a:p>
            <a:pPr marL="0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  <a:p>
            <a:pPr marL="0" indent="0">
              <a:spcBef>
                <a:spcPts val="600"/>
              </a:spcBef>
              <a:buNone/>
            </a:pPr>
            <a:r>
              <a:rPr lang="en-US" sz="2000"/>
              <a:t>Recent FNAL ACE design exercise for an 8-GeV Linac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/>
              <a:t> - Injector chain begins with PIP-II linac with a beam current upgrade.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/>
              <a:t> - 10 Hz x 5 mA x 2 ms x 8 GeV = 0.8 MW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/>
              <a:t> </a:t>
            </a:r>
            <a:r>
              <a:rPr lang="en-US" sz="2000"/>
              <a:t>- 1.3 GHz</a:t>
            </a:r>
            <a:r>
              <a:rPr lang="en-US" sz="2000" b="1"/>
              <a:t> </a:t>
            </a:r>
            <a:r>
              <a:rPr lang="en-US" sz="2000"/>
              <a:t>ILC style cavity, LCLS-II style cryomodule, E-XFEL style </a:t>
            </a:r>
            <a:r>
              <a:rPr lang="en-US" altLang="en-US" sz="2000"/>
              <a:t>klystron </a:t>
            </a:r>
            <a:r>
              <a:rPr lang="en-US" sz="2000"/>
              <a:t>RF power sources 1.5-2ms.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/>
              <a:t> - Use higher linac current of </a:t>
            </a:r>
            <a:r>
              <a:rPr lang="en-US" sz="2000" b="1"/>
              <a:t>6-25mA</a:t>
            </a:r>
            <a:r>
              <a:rPr lang="en-US" sz="2000"/>
              <a:t>, that becomes </a:t>
            </a:r>
            <a:r>
              <a:rPr lang="en-US" sz="2000" b="1"/>
              <a:t>1-4 MW.</a:t>
            </a:r>
            <a:r>
              <a:rPr lang="en-US" altLang="en-US" sz="200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000"/>
              <a:t> - Might be better to let PIP-II serve 2mA CW users, and build new injector.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76344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21FFF-84A0-132B-8ABA-4C02233F6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5FA01D4C-3600-B3EC-A3AA-4DE98CC8B0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DAA466-C490-DDA1-400B-D28D7D2A088C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Charge Exchange Injection</a:t>
            </a:r>
            <a:endParaRPr lang="en-US" sz="2400" dirty="0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3D5EF12D-A3D9-DBA8-A48E-C2C640704226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Transverse Dynamics Accelerators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A5A11290-5900-BA2F-F12F-361DE9D51DE9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E6F3CE6E-179A-2271-082B-4E550EF6B8B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687CB-AF20-65D3-E4E4-70D4F1464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08" y="1088837"/>
            <a:ext cx="8812095" cy="3668342"/>
          </a:xfrm>
          <a:prstGeom prst="rect">
            <a:avLst/>
          </a:prstGeom>
        </p:spPr>
      </p:pic>
      <p:sp>
        <p:nvSpPr>
          <p:cNvPr id="6" name="Content Placeholder 29">
            <a:extLst>
              <a:ext uri="{FF2B5EF4-FFF2-40B4-BE49-F238E27FC236}">
                <a16:creationId xmlns:a16="http://schemas.microsoft.com/office/drawing/2014/main" id="{494AEB30-0F78-EA7C-D2F5-6F18A65517F9}"/>
              </a:ext>
            </a:extLst>
          </p:cNvPr>
          <p:cNvSpPr txBox="1">
            <a:spLocks/>
          </p:cNvSpPr>
          <p:nvPr/>
        </p:nvSpPr>
        <p:spPr bwMode="auto">
          <a:xfrm>
            <a:off x="2075794" y="3999187"/>
            <a:ext cx="6832518" cy="128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000">
                <a:solidFill>
                  <a:schemeClr val="accent6"/>
                </a:solidFill>
              </a:rPr>
              <a:t>1) Carbon </a:t>
            </a:r>
            <a:r>
              <a:rPr lang="en-US" altLang="en-US" sz="2000" dirty="0">
                <a:solidFill>
                  <a:schemeClr val="accent6"/>
                </a:solidFill>
              </a:rPr>
              <a:t>foil strips the two electrons from the proton.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>
                <a:solidFill>
                  <a:schemeClr val="accent6"/>
                </a:solidFill>
              </a:rPr>
              <a:t>2) Proton </a:t>
            </a:r>
            <a:r>
              <a:rPr lang="en-US" altLang="en-US" sz="2000" dirty="0">
                <a:solidFill>
                  <a:schemeClr val="accent6"/>
                </a:solidFill>
              </a:rPr>
              <a:t>beam accumulates in </a:t>
            </a:r>
            <a:r>
              <a:rPr lang="en-US" altLang="en-US" sz="2000">
                <a:solidFill>
                  <a:schemeClr val="accent6"/>
                </a:solidFill>
              </a:rPr>
              <a:t>the ring.</a:t>
            </a:r>
            <a:endParaRPr lang="en-US" alt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>
                <a:solidFill>
                  <a:schemeClr val="accent6"/>
                </a:solidFill>
              </a:rPr>
              <a:t>3) Unstripped </a:t>
            </a:r>
            <a:r>
              <a:rPr lang="en-US" altLang="en-US" sz="2000" dirty="0">
                <a:solidFill>
                  <a:schemeClr val="accent6"/>
                </a:solidFill>
              </a:rPr>
              <a:t>H- ions are sent to an absorber. </a:t>
            </a:r>
          </a:p>
        </p:txBody>
      </p:sp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50C29A80-81E6-C971-75CF-62CB2746B9B5}"/>
              </a:ext>
            </a:extLst>
          </p:cNvPr>
          <p:cNvSpPr txBox="1">
            <a:spLocks/>
          </p:cNvSpPr>
          <p:nvPr/>
        </p:nvSpPr>
        <p:spPr bwMode="auto">
          <a:xfrm>
            <a:off x="310055" y="5491655"/>
            <a:ext cx="8605345" cy="53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Linac current is concentrated 100s to 1000s times over!</a:t>
            </a:r>
            <a:endParaRPr lang="en-US" alt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50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A5D59-32B9-5EC5-E9AA-BAFB7DBAD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629F229F-0188-CCC2-4681-7F5C87C069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FE4DE0-D6B0-4E90-55F1-640100FF6C86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Longitudinal &amp; Transverse Painting</a:t>
            </a:r>
            <a:endParaRPr lang="en-US" sz="2400" dirty="0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D5A7A862-FDFA-7514-E684-F9DFF590F70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Transverse Dynamics Accelerators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5687D591-9699-D328-3BDF-5EEB57BDD349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F08B3DA6-8130-2311-A259-94ACD9AC45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85317-B2DC-5300-00AC-B2008380E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86" y="1205585"/>
            <a:ext cx="3889717" cy="2182131"/>
          </a:xfrm>
          <a:prstGeom prst="rect">
            <a:avLst/>
          </a:prstGeom>
        </p:spPr>
      </p:pic>
      <p:sp>
        <p:nvSpPr>
          <p:cNvPr id="9" name="Content Placeholder 29">
            <a:extLst>
              <a:ext uri="{FF2B5EF4-FFF2-40B4-BE49-F238E27FC236}">
                <a16:creationId xmlns:a16="http://schemas.microsoft.com/office/drawing/2014/main" id="{38EB92AB-ADE4-4C54-FC19-98317D59F740}"/>
              </a:ext>
            </a:extLst>
          </p:cNvPr>
          <p:cNvSpPr txBox="1">
            <a:spLocks/>
          </p:cNvSpPr>
          <p:nvPr/>
        </p:nvSpPr>
        <p:spPr bwMode="auto">
          <a:xfrm>
            <a:off x="284306" y="934943"/>
            <a:ext cx="4746271" cy="5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accent6"/>
                </a:solidFill>
              </a:rPr>
              <a:t>Beam Distribution during Injection</a:t>
            </a:r>
          </a:p>
        </p:txBody>
      </p:sp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C5BF4178-28D7-FC3F-C090-FBADAFF03607}"/>
              </a:ext>
            </a:extLst>
          </p:cNvPr>
          <p:cNvSpPr txBox="1">
            <a:spLocks/>
          </p:cNvSpPr>
          <p:nvPr/>
        </p:nvSpPr>
        <p:spPr bwMode="auto">
          <a:xfrm>
            <a:off x="228600" y="3560753"/>
            <a:ext cx="3951318" cy="5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accent6"/>
                </a:solidFill>
              </a:rPr>
              <a:t>Anti-correlated Painting Injection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D54AFF-CDDA-5AD9-487C-4FE5C9A2A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12" y="3873437"/>
            <a:ext cx="2879610" cy="2415826"/>
          </a:xfrm>
          <a:prstGeom prst="rect">
            <a:avLst/>
          </a:prstGeom>
        </p:spPr>
      </p:pic>
      <p:sp>
        <p:nvSpPr>
          <p:cNvPr id="12" name="Content Placeholder 29">
            <a:extLst>
              <a:ext uri="{FF2B5EF4-FFF2-40B4-BE49-F238E27FC236}">
                <a16:creationId xmlns:a16="http://schemas.microsoft.com/office/drawing/2014/main" id="{1BB9C346-1C91-AC80-94A7-4A34B21004A5}"/>
              </a:ext>
            </a:extLst>
          </p:cNvPr>
          <p:cNvSpPr txBox="1">
            <a:spLocks/>
          </p:cNvSpPr>
          <p:nvPr/>
        </p:nvSpPr>
        <p:spPr bwMode="auto">
          <a:xfrm>
            <a:off x="4812766" y="947900"/>
            <a:ext cx="3616602" cy="30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1800" b="1">
                <a:solidFill>
                  <a:schemeClr val="accent6"/>
                </a:solidFill>
              </a:rPr>
              <a:t>Foil Interaction Distribution</a:t>
            </a:r>
            <a:endParaRPr lang="en-US" altLang="en-US" sz="1800" b="1" dirty="0">
              <a:solidFill>
                <a:schemeClr val="accent6"/>
              </a:solidFill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BDE65779-90A7-6A82-4920-4232CA28E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651" y="1293237"/>
            <a:ext cx="3889717" cy="3097931"/>
          </a:xfrm>
          <a:prstGeom prst="rect">
            <a:avLst/>
          </a:prstGeom>
        </p:spPr>
      </p:pic>
      <p:pic>
        <p:nvPicPr>
          <p:cNvPr id="15" name="Picture 14" descr="Diagram&#10;&#10;AI-generated content may be incorrect.">
            <a:extLst>
              <a:ext uri="{FF2B5EF4-FFF2-40B4-BE49-F238E27FC236}">
                <a16:creationId xmlns:a16="http://schemas.microsoft.com/office/drawing/2014/main" id="{59155763-2BCC-BDF7-B72E-65553E15A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329" y="4569979"/>
            <a:ext cx="5324837" cy="1627655"/>
          </a:xfrm>
          <a:prstGeom prst="rect">
            <a:avLst/>
          </a:prstGeom>
        </p:spPr>
      </p:pic>
      <p:sp>
        <p:nvSpPr>
          <p:cNvPr id="16" name="Content Placeholder 29">
            <a:extLst>
              <a:ext uri="{FF2B5EF4-FFF2-40B4-BE49-F238E27FC236}">
                <a16:creationId xmlns:a16="http://schemas.microsoft.com/office/drawing/2014/main" id="{09B3D06A-4141-0653-9A5A-32AFED2F67E0}"/>
              </a:ext>
            </a:extLst>
          </p:cNvPr>
          <p:cNvSpPr txBox="1">
            <a:spLocks/>
          </p:cNvSpPr>
          <p:nvPr/>
        </p:nvSpPr>
        <p:spPr bwMode="auto">
          <a:xfrm>
            <a:off x="3225329" y="4193625"/>
            <a:ext cx="3951318" cy="5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1800" b="1">
                <a:solidFill>
                  <a:schemeClr val="accent6"/>
                </a:solidFill>
              </a:rPr>
              <a:t>Longitudinal Painting</a:t>
            </a:r>
            <a:endParaRPr lang="en-US" altLang="en-US" sz="1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31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29">
            <a:extLst>
              <a:ext uri="{FF2B5EF4-FFF2-40B4-BE49-F238E27FC236}">
                <a16:creationId xmlns:a16="http://schemas.microsoft.com/office/drawing/2014/main" id="{6964FEAC-A258-4BD5-91F3-7315A45CFECB}"/>
              </a:ext>
            </a:extLst>
          </p:cNvPr>
          <p:cNvSpPr txBox="1">
            <a:spLocks/>
          </p:cNvSpPr>
          <p:nvPr/>
        </p:nvSpPr>
        <p:spPr bwMode="auto">
          <a:xfrm>
            <a:off x="378372" y="1025533"/>
            <a:ext cx="8537028" cy="512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1800" dirty="0"/>
              <a:t>Due to nonlinear decoherence effects, particles tend to become uniformly distributed on surfaces of constant action </a:t>
            </a:r>
            <a:r>
              <a:rPr lang="en-US" altLang="en-US" sz="1800" dirty="0" err="1"/>
              <a:t>Jx</a:t>
            </a:r>
            <a:r>
              <a:rPr lang="en-US" altLang="en-US" sz="1800" dirty="0"/>
              <a:t> and Jy.</a:t>
            </a:r>
          </a:p>
          <a:p>
            <a:pPr marL="0">
              <a:spcBef>
                <a:spcPct val="0"/>
              </a:spcBef>
              <a:buNone/>
            </a:pPr>
            <a:endParaRPr lang="en-US" altLang="en-US" sz="1800" dirty="0"/>
          </a:p>
          <a:p>
            <a:pPr marL="0">
              <a:spcBef>
                <a:spcPct val="0"/>
              </a:spcBef>
              <a:buNone/>
            </a:pPr>
            <a:endParaRPr lang="en-US" altLang="en-US" sz="1800" dirty="0"/>
          </a:p>
          <a:p>
            <a:pPr marL="0">
              <a:spcBef>
                <a:spcPct val="0"/>
              </a:spcBef>
              <a:buNone/>
            </a:pPr>
            <a:endParaRPr lang="en-US" altLang="en-US" sz="1800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1800" dirty="0"/>
              <a:t>Due to nonlinear coupling effects (inseparable transverse degrees of freedom), particles may also become uniformly distributed on equipotential surfaces of the Hamiltonian H.</a:t>
            </a:r>
          </a:p>
          <a:p>
            <a:pPr marL="0">
              <a:spcBef>
                <a:spcPct val="0"/>
              </a:spcBef>
              <a:buNone/>
            </a:pPr>
            <a:endParaRPr lang="en-US" altLang="en-US" sz="1800" dirty="0"/>
          </a:p>
          <a:p>
            <a:pPr marL="0">
              <a:spcBef>
                <a:spcPct val="0"/>
              </a:spcBef>
              <a:buNone/>
            </a:pPr>
            <a:endParaRPr lang="en-US" altLang="en-US" sz="1800" dirty="0"/>
          </a:p>
          <a:p>
            <a:pPr marL="0">
              <a:spcBef>
                <a:spcPct val="0"/>
              </a:spcBef>
              <a:buNone/>
            </a:pPr>
            <a:endParaRPr lang="en-US" altLang="en-US" sz="1800" dirty="0"/>
          </a:p>
          <a:p>
            <a:pPr marL="0">
              <a:spcBef>
                <a:spcPct val="0"/>
              </a:spcBef>
              <a:buNone/>
            </a:pPr>
            <a:endParaRPr lang="en-US" altLang="en-US" sz="1800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1800" dirty="0"/>
              <a:t>In the limit of weak space-charge, we can write down the single-particle Hamiltonian, consider space-charge as a perturbation, find an equilibrium.</a:t>
            </a:r>
          </a:p>
          <a:p>
            <a:pPr marL="0">
              <a:spcBef>
                <a:spcPct val="0"/>
              </a:spcBef>
              <a:buNone/>
            </a:pPr>
            <a:endParaRPr lang="en-US" altLang="en-US" sz="800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1800" dirty="0"/>
              <a:t>In general however, writing a self-consistent space-charge distribution, not already at equilibrium is challenging.</a:t>
            </a:r>
          </a:p>
          <a:p>
            <a:pPr marL="0">
              <a:spcBef>
                <a:spcPct val="0"/>
              </a:spcBef>
              <a:buNone/>
            </a:pPr>
            <a:endParaRPr lang="en-US" altLang="en-US" sz="800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1800" dirty="0"/>
              <a:t>One special case is the KV distribution, which is an important case study.</a:t>
            </a:r>
          </a:p>
        </p:txBody>
      </p:sp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Equilibrium Charge Distributions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Classical Mechanics and Electromagnetism | January 2021 USPAS</a:t>
            </a:r>
            <a:endParaRPr lang="en-US" sz="120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AC3B7-C551-4345-8876-78D7B706C2C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76275" y="1944576"/>
            <a:ext cx="3120063" cy="263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04FECB-D135-4B2D-9DC1-AEA0BC043B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76275" y="3601188"/>
            <a:ext cx="2232972" cy="2636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391DEF-C65A-4366-A985-7C4FFD2CE4E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811474" y="1365975"/>
            <a:ext cx="1887289" cy="1082935"/>
          </a:xfrm>
          <a:prstGeom prst="rect">
            <a:avLst/>
          </a:prstGeom>
        </p:spPr>
      </p:pic>
      <p:pic>
        <p:nvPicPr>
          <p:cNvPr id="10" name="Picture 9" descr="A picture containing text, athletic game, sport, basketball&#10;&#10;Description automatically generated">
            <a:extLst>
              <a:ext uri="{FF2B5EF4-FFF2-40B4-BE49-F238E27FC236}">
                <a16:creationId xmlns:a16="http://schemas.microsoft.com/office/drawing/2014/main" id="{6481116D-20A2-44EF-9C0A-F128E2ACB8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2491" y="3007092"/>
            <a:ext cx="1279659" cy="137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12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Some Particle Distributions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92F79D48-DFA9-4065-BFB5-07DA744B229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Classical Mechanics and Electromagnetism | January 2021 USPAS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1992A3F5-227C-4E24-9AB1-49098E7D7DB9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BC63D3E2-3D41-4DC8-A648-BCFF13273B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0761" name="Picture 30760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1EF723A7-8957-484D-B588-C894A9051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77" y="872359"/>
            <a:ext cx="4283074" cy="1703710"/>
          </a:xfrm>
          <a:prstGeom prst="rect">
            <a:avLst/>
          </a:prstGeom>
        </p:spPr>
      </p:pic>
      <p:pic>
        <p:nvPicPr>
          <p:cNvPr id="30763" name="Picture 30762" descr="Line chart&#10;&#10;Description automatically generated with low confidence">
            <a:extLst>
              <a:ext uri="{FF2B5EF4-FFF2-40B4-BE49-F238E27FC236}">
                <a16:creationId xmlns:a16="http://schemas.microsoft.com/office/drawing/2014/main" id="{65A897F1-9405-44B3-8326-FDAC5DEDD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531" y="2640452"/>
            <a:ext cx="4298936" cy="1735436"/>
          </a:xfrm>
          <a:prstGeom prst="rect">
            <a:avLst/>
          </a:prstGeom>
        </p:spPr>
      </p:pic>
      <p:pic>
        <p:nvPicPr>
          <p:cNvPr id="30759" name="Picture 30758" descr="A picture containing diagram&#10;&#10;Description automatically generated">
            <a:extLst>
              <a:ext uri="{FF2B5EF4-FFF2-40B4-BE49-F238E27FC236}">
                <a16:creationId xmlns:a16="http://schemas.microsoft.com/office/drawing/2014/main" id="{EEBEA60C-D808-46DA-BB97-228FB6FA8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941" y="4431672"/>
            <a:ext cx="4394116" cy="1691020"/>
          </a:xfrm>
          <a:prstGeom prst="rect">
            <a:avLst/>
          </a:prstGeom>
        </p:spPr>
      </p:pic>
      <p:sp>
        <p:nvSpPr>
          <p:cNvPr id="108" name="Content Placeholder 29">
            <a:extLst>
              <a:ext uri="{FF2B5EF4-FFF2-40B4-BE49-F238E27FC236}">
                <a16:creationId xmlns:a16="http://schemas.microsoft.com/office/drawing/2014/main" id="{D5CB7203-017F-450E-858D-886458659901}"/>
              </a:ext>
            </a:extLst>
          </p:cNvPr>
          <p:cNvSpPr txBox="1">
            <a:spLocks/>
          </p:cNvSpPr>
          <p:nvPr/>
        </p:nvSpPr>
        <p:spPr bwMode="auto">
          <a:xfrm>
            <a:off x="378373" y="1025533"/>
            <a:ext cx="1388515" cy="4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1800" b="1" dirty="0"/>
              <a:t>Gaussian:</a:t>
            </a:r>
          </a:p>
        </p:txBody>
      </p:sp>
      <p:sp>
        <p:nvSpPr>
          <p:cNvPr id="109" name="Content Placeholder 29">
            <a:extLst>
              <a:ext uri="{FF2B5EF4-FFF2-40B4-BE49-F238E27FC236}">
                <a16:creationId xmlns:a16="http://schemas.microsoft.com/office/drawing/2014/main" id="{D2E682FC-A646-4B5C-8F44-744E055BAF98}"/>
              </a:ext>
            </a:extLst>
          </p:cNvPr>
          <p:cNvSpPr txBox="1">
            <a:spLocks/>
          </p:cNvSpPr>
          <p:nvPr/>
        </p:nvSpPr>
        <p:spPr bwMode="auto">
          <a:xfrm>
            <a:off x="378373" y="2740090"/>
            <a:ext cx="1388515" cy="4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1800" b="1" dirty="0"/>
              <a:t>Waterbag:</a:t>
            </a:r>
          </a:p>
        </p:txBody>
      </p:sp>
      <p:sp>
        <p:nvSpPr>
          <p:cNvPr id="110" name="Content Placeholder 29">
            <a:extLst>
              <a:ext uri="{FF2B5EF4-FFF2-40B4-BE49-F238E27FC236}">
                <a16:creationId xmlns:a16="http://schemas.microsoft.com/office/drawing/2014/main" id="{A21F598A-4AD3-49E4-A0F8-F772ACB7FB8F}"/>
              </a:ext>
            </a:extLst>
          </p:cNvPr>
          <p:cNvSpPr txBox="1">
            <a:spLocks/>
          </p:cNvSpPr>
          <p:nvPr/>
        </p:nvSpPr>
        <p:spPr bwMode="auto">
          <a:xfrm>
            <a:off x="378373" y="4669246"/>
            <a:ext cx="1388515" cy="4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1800" b="1" dirty="0"/>
              <a:t>KV:</a:t>
            </a:r>
          </a:p>
        </p:txBody>
      </p:sp>
    </p:spTree>
    <p:extLst>
      <p:ext uri="{BB962C8B-B14F-4D97-AF65-F5344CB8AC3E}">
        <p14:creationId xmlns:p14="http://schemas.microsoft.com/office/powerpoint/2010/main" val="1534866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5EDB4-4E63-CA49-A7BD-19FFC76D7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92EBF9A4-1943-F939-BDC4-B55188819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B638D5-A1C6-919E-EC86-EC77930651A2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H- Injection Foil Challenges</a:t>
            </a:r>
            <a:endParaRPr lang="en-US" sz="2400" dirty="0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FA04149C-8261-7564-0721-2935AFCDD9AA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Transverse Dynamics Accelerators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6F98ECCA-F065-A51A-4389-FBC8E3713DF0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50C5F43F-30BB-B14F-182D-2D5B75E912A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29">
            <a:extLst>
              <a:ext uri="{FF2B5EF4-FFF2-40B4-BE49-F238E27FC236}">
                <a16:creationId xmlns:a16="http://schemas.microsoft.com/office/drawing/2014/main" id="{52E2D5D3-2902-2B1A-79F3-D29D7A41A65D}"/>
              </a:ext>
            </a:extLst>
          </p:cNvPr>
          <p:cNvSpPr txBox="1">
            <a:spLocks/>
          </p:cNvSpPr>
          <p:nvPr/>
        </p:nvSpPr>
        <p:spPr bwMode="auto">
          <a:xfrm>
            <a:off x="228600" y="1042989"/>
            <a:ext cx="8537028" cy="50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Long Injection Chicane</a:t>
            </a:r>
            <a:r>
              <a:rPr lang="en-US" altLang="en-US" sz="2000"/>
              <a:t> to avoid early H- stripping, worse with energy.</a:t>
            </a:r>
            <a:endParaRPr lang="en-US" altLang="en-US" sz="2000" b="1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Extraction to absorber</a:t>
            </a:r>
            <a:r>
              <a:rPr lang="en-US" altLang="en-US" sz="2000"/>
              <a:t>, to remove unstripped H-/H0 particles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Foil Failure due to beam heating,</a:t>
            </a:r>
            <a:r>
              <a:rPr lang="en-US" altLang="en-US" sz="2000"/>
              <a:t> Foil failure at 2000-2300 K</a:t>
            </a:r>
            <a:endParaRPr lang="en-US" altLang="en-US" sz="2000" b="1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Circulating Proton Beam Scatters off Injection Foil, </a:t>
            </a:r>
            <a:r>
              <a:rPr lang="en-US" altLang="en-US" sz="2000"/>
              <a:t>hard to absorb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At GeV-scale energy helps, but at higher energy it hurts.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	- Proton scattering persists, absorbing particles is much are harder.</a:t>
            </a:r>
            <a:endParaRPr lang="en-US" altLang="en-US" sz="2000" dirty="0"/>
          </a:p>
        </p:txBody>
      </p:sp>
      <p:pic>
        <p:nvPicPr>
          <p:cNvPr id="3" name="HminusInjectionMockup.png">
            <a:extLst>
              <a:ext uri="{FF2B5EF4-FFF2-40B4-BE49-F238E27FC236}">
                <a16:creationId xmlns:a16="http://schemas.microsoft.com/office/drawing/2014/main" id="{28A9ECD1-A765-CB52-1261-CBF5E9E75D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56071" y="872359"/>
            <a:ext cx="5904565" cy="19544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01827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93B35-EA0E-FA69-E2B4-D477B48EF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571A2CB6-0308-BD2C-9C93-AA40A60BA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FB3902-54DF-3140-73DF-854C167080A7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Laser Stripping injection for H- Injection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019545E3-6764-1142-DA92-E6C4FC594868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Transverse Dynamics Accelerators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C44A5879-3D06-C227-013C-08961B4D70D8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1E627050-5C7A-9217-8A31-ED3C0AC1B06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959D6-3FC2-96EB-770B-B18F8CFE2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730" y="2342050"/>
            <a:ext cx="6751367" cy="2671385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DCF5342-7DFD-734C-ED58-52BECC24741A}"/>
              </a:ext>
            </a:extLst>
          </p:cNvPr>
          <p:cNvSpPr txBox="1">
            <a:spLocks/>
          </p:cNvSpPr>
          <p:nvPr/>
        </p:nvSpPr>
        <p:spPr>
          <a:xfrm>
            <a:off x="228603" y="872358"/>
            <a:ext cx="8672513" cy="23595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/>
              <a:t>Is foil stripping even feasible for a 4MW proton driver AR?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00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/>
              <a:t>In laser-assisted charge-exchange (LACE), H- is Lorentz-stripped to H0, H0 excited with a laser, and then H0* stripped to proton with a second magnet.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FE450BF-96E7-5763-8C7C-00A1C6AFA552}"/>
              </a:ext>
            </a:extLst>
          </p:cNvPr>
          <p:cNvSpPr txBox="1">
            <a:spLocks/>
          </p:cNvSpPr>
          <p:nvPr/>
        </p:nvSpPr>
        <p:spPr>
          <a:xfrm>
            <a:off x="242887" y="5028020"/>
            <a:ext cx="8672513" cy="1041704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en-US" sz="2000"/>
              <a:t>If laser stripping efficiency is 95%, 200 kW is being directed to a beam dump! 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endParaRPr lang="en-US" sz="1200"/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en-US" sz="2000"/>
              <a:t>This technology is being developed at SNS and J-PARC</a:t>
            </a:r>
          </a:p>
        </p:txBody>
      </p:sp>
    </p:spTree>
    <p:extLst>
      <p:ext uri="{BB962C8B-B14F-4D97-AF65-F5344CB8AC3E}">
        <p14:creationId xmlns:p14="http://schemas.microsoft.com/office/powerpoint/2010/main" val="477955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76FC5-8C34-B8E0-67CD-CFAFC8267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32DD3BB6-3C59-DD2A-97F9-376CFD5E1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E17348-A563-7E73-5605-A5FFA5352B7C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Energy Dependence on H- Laser Stripping injection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7B436A61-1DEF-8041-BA79-87AE8A576B42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Transverse Dynamics Accelerators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B3A5A6C2-8D13-E039-61CF-5325009439DA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F374899E-E92E-2A36-8802-41C4CDEAF7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9DE9A2-57D5-442F-17ED-366AB6F6BF61}"/>
              </a:ext>
            </a:extLst>
          </p:cNvPr>
          <p:cNvSpPr txBox="1">
            <a:spLocks/>
          </p:cNvSpPr>
          <p:nvPr/>
        </p:nvSpPr>
        <p:spPr>
          <a:xfrm>
            <a:off x="228600" y="983152"/>
            <a:ext cx="8672513" cy="49078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/>
              <a:t>Laser wavelength is Doppler-boosted to target Lyman series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/>
              <a:t>n=1 -&gt; n=3, </a:t>
            </a:r>
            <a:r>
              <a:rPr lang="el-GR" sz="2000" b="1"/>
              <a:t>λ</a:t>
            </a:r>
            <a:r>
              <a:rPr lang="en-US" sz="2000" b="1" baseline="-25000"/>
              <a:t>0</a:t>
            </a:r>
            <a:r>
              <a:rPr lang="en-US" sz="2000" b="1"/>
              <a:t> = 102 nm </a:t>
            </a:r>
            <a:r>
              <a:rPr lang="en-US" sz="2000"/>
              <a:t>line.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tx1"/>
                </a:solidFill>
              </a:rPr>
              <a:t>Changing the angle, any shorter wavelength laser can still be used at higher energies.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en-US" sz="2000" b="1">
                <a:solidFill>
                  <a:schemeClr val="tx1"/>
                </a:solidFill>
              </a:rPr>
              <a:t>Above ~4 GeV</a:t>
            </a:r>
            <a:r>
              <a:rPr lang="en-US" sz="2000">
                <a:solidFill>
                  <a:schemeClr val="tx1"/>
                </a:solidFill>
              </a:rPr>
              <a:t>, essentially the full range of laser technology and optics.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b="1"/>
          </a:p>
        </p:txBody>
      </p:sp>
      <p:pic>
        <p:nvPicPr>
          <p:cNvPr id="3" name="Picture 2" descr="Chart, line chart, scatter chart&#10;&#10;AI-generated content may be incorrect.">
            <a:extLst>
              <a:ext uri="{FF2B5EF4-FFF2-40B4-BE49-F238E27FC236}">
                <a16:creationId xmlns:a16="http://schemas.microsoft.com/office/drawing/2014/main" id="{987F2DF8-B4F8-169F-5E47-B369570AF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69" y="1926827"/>
            <a:ext cx="6661458" cy="2532385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\begin{align} \nonumber&#10;\lambda_{laser} /  \gamma_{0} (1+\beta_{0} \cos\theta)  = \lambda_{0}&#10;\end{align}&#10;&#10;&#10;\end{document}" title="IguanaTex Bitmap Display">
            <a:extLst>
              <a:ext uri="{FF2B5EF4-FFF2-40B4-BE49-F238E27FC236}">
                <a16:creationId xmlns:a16="http://schemas.microsoft.com/office/drawing/2014/main" id="{65EEEC66-64FF-D540-F2E1-2367EB934A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20610" y="1480644"/>
            <a:ext cx="3004224" cy="2575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6659E9-D8B2-2BE2-39B3-354EA7F857DD}"/>
              </a:ext>
            </a:extLst>
          </p:cNvPr>
          <p:cNvCxnSpPr>
            <a:cxnSpLocks/>
          </p:cNvCxnSpPr>
          <p:nvPr/>
        </p:nvCxnSpPr>
        <p:spPr>
          <a:xfrm>
            <a:off x="1151032" y="2875813"/>
            <a:ext cx="3398655" cy="0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AC4337-1559-4F73-2163-0A8B77D17B92}"/>
              </a:ext>
            </a:extLst>
          </p:cNvPr>
          <p:cNvCxnSpPr>
            <a:cxnSpLocks/>
          </p:cNvCxnSpPr>
          <p:nvPr/>
        </p:nvCxnSpPr>
        <p:spPr>
          <a:xfrm>
            <a:off x="4545641" y="2875813"/>
            <a:ext cx="0" cy="948987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453878-CC17-6DE4-9FD5-78135AFE8F29}"/>
              </a:ext>
            </a:extLst>
          </p:cNvPr>
          <p:cNvCxnSpPr>
            <a:cxnSpLocks/>
          </p:cNvCxnSpPr>
          <p:nvPr/>
        </p:nvCxnSpPr>
        <p:spPr>
          <a:xfrm>
            <a:off x="1146986" y="3007982"/>
            <a:ext cx="258945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5420CC-DD17-11C6-BBF9-9FB7D6BBBEEC}"/>
              </a:ext>
            </a:extLst>
          </p:cNvPr>
          <p:cNvCxnSpPr>
            <a:cxnSpLocks/>
          </p:cNvCxnSpPr>
          <p:nvPr/>
        </p:nvCxnSpPr>
        <p:spPr>
          <a:xfrm>
            <a:off x="1151032" y="3193019"/>
            <a:ext cx="148893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1F4F98-A225-75C7-23EC-341429C0C2D4}"/>
              </a:ext>
            </a:extLst>
          </p:cNvPr>
          <p:cNvCxnSpPr>
            <a:cxnSpLocks/>
          </p:cNvCxnSpPr>
          <p:nvPr/>
        </p:nvCxnSpPr>
        <p:spPr>
          <a:xfrm flipV="1">
            <a:off x="3736437" y="2983802"/>
            <a:ext cx="0" cy="8104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EE057B-3DE5-7359-DF0D-B363DA172081}"/>
              </a:ext>
            </a:extLst>
          </p:cNvPr>
          <p:cNvCxnSpPr>
            <a:cxnSpLocks/>
          </p:cNvCxnSpPr>
          <p:nvPr/>
        </p:nvCxnSpPr>
        <p:spPr>
          <a:xfrm flipV="1">
            <a:off x="2635920" y="3182300"/>
            <a:ext cx="0" cy="61195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71236B-E547-7082-5BB2-99EE9F6A8202}"/>
              </a:ext>
            </a:extLst>
          </p:cNvPr>
          <p:cNvCxnSpPr>
            <a:cxnSpLocks/>
          </p:cNvCxnSpPr>
          <p:nvPr/>
        </p:nvCxnSpPr>
        <p:spPr>
          <a:xfrm flipV="1">
            <a:off x="2590065" y="3193019"/>
            <a:ext cx="0" cy="60124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19E54C-E188-2F84-CC2C-671662EB7B3B}"/>
              </a:ext>
            </a:extLst>
          </p:cNvPr>
          <p:cNvCxnSpPr>
            <a:cxnSpLocks/>
          </p:cNvCxnSpPr>
          <p:nvPr/>
        </p:nvCxnSpPr>
        <p:spPr>
          <a:xfrm flipH="1">
            <a:off x="1151032" y="3223560"/>
            <a:ext cx="1439033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9">
            <a:extLst>
              <a:ext uri="{FF2B5EF4-FFF2-40B4-BE49-F238E27FC236}">
                <a16:creationId xmlns:a16="http://schemas.microsoft.com/office/drawing/2014/main" id="{99EEB5AF-F251-9998-4941-C1B6FB539F12}"/>
              </a:ext>
            </a:extLst>
          </p:cNvPr>
          <p:cNvSpPr txBox="1">
            <a:spLocks/>
          </p:cNvSpPr>
          <p:nvPr/>
        </p:nvSpPr>
        <p:spPr bwMode="auto">
          <a:xfrm>
            <a:off x="2733708" y="3140151"/>
            <a:ext cx="1668292" cy="29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accent1">
                    <a:lumMod val="50000"/>
                  </a:schemeClr>
                </a:solidFill>
              </a:rPr>
              <a:t>Ti:Sapphire</a:t>
            </a:r>
            <a:endParaRPr lang="en-US" alt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Content Placeholder 29">
            <a:extLst>
              <a:ext uri="{FF2B5EF4-FFF2-40B4-BE49-F238E27FC236}">
                <a16:creationId xmlns:a16="http://schemas.microsoft.com/office/drawing/2014/main" id="{5EAACAF0-31B9-D5CA-6C1C-EEAAE4ABF2E7}"/>
              </a:ext>
            </a:extLst>
          </p:cNvPr>
          <p:cNvSpPr txBox="1">
            <a:spLocks/>
          </p:cNvSpPr>
          <p:nvPr/>
        </p:nvSpPr>
        <p:spPr bwMode="auto">
          <a:xfrm>
            <a:off x="4495742" y="2882198"/>
            <a:ext cx="761998" cy="29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50" b="1" i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Nd:YAG</a:t>
            </a:r>
            <a:endParaRPr lang="en-US" altLang="en-US" sz="1200" b="1" dirty="0">
              <a:solidFill>
                <a:srgbClr val="7030A0"/>
              </a:solidFill>
            </a:endParaRPr>
          </a:p>
        </p:txBody>
      </p:sp>
      <p:sp>
        <p:nvSpPr>
          <p:cNvPr id="19" name="Content Placeholder 29">
            <a:extLst>
              <a:ext uri="{FF2B5EF4-FFF2-40B4-BE49-F238E27FC236}">
                <a16:creationId xmlns:a16="http://schemas.microsoft.com/office/drawing/2014/main" id="{2969F52B-4942-B9A2-5C52-4110DA434CFE}"/>
              </a:ext>
            </a:extLst>
          </p:cNvPr>
          <p:cNvSpPr txBox="1">
            <a:spLocks/>
          </p:cNvSpPr>
          <p:nvPr/>
        </p:nvSpPr>
        <p:spPr bwMode="auto">
          <a:xfrm>
            <a:off x="2107059" y="3229442"/>
            <a:ext cx="543858" cy="29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5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Ruby</a:t>
            </a:r>
            <a:endParaRPr lang="en-US" sz="1050" b="1" i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E5424B-7036-0BB2-B3D1-C24D58550895}"/>
              </a:ext>
            </a:extLst>
          </p:cNvPr>
          <p:cNvCxnSpPr>
            <a:cxnSpLocks/>
          </p:cNvCxnSpPr>
          <p:nvPr/>
        </p:nvCxnSpPr>
        <p:spPr>
          <a:xfrm flipV="1">
            <a:off x="1512475" y="3377469"/>
            <a:ext cx="0" cy="41679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91E0BA-04FD-121F-1376-EDB35DF13804}"/>
              </a:ext>
            </a:extLst>
          </p:cNvPr>
          <p:cNvCxnSpPr>
            <a:cxnSpLocks/>
          </p:cNvCxnSpPr>
          <p:nvPr/>
        </p:nvCxnSpPr>
        <p:spPr>
          <a:xfrm flipH="1">
            <a:off x="1151032" y="3377469"/>
            <a:ext cx="361443" cy="1156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9">
            <a:extLst>
              <a:ext uri="{FF2B5EF4-FFF2-40B4-BE49-F238E27FC236}">
                <a16:creationId xmlns:a16="http://schemas.microsoft.com/office/drawing/2014/main" id="{077DD8AD-6D7A-8932-046C-E31B6A7104F7}"/>
              </a:ext>
            </a:extLst>
          </p:cNvPr>
          <p:cNvSpPr txBox="1">
            <a:spLocks/>
          </p:cNvSpPr>
          <p:nvPr/>
        </p:nvSpPr>
        <p:spPr bwMode="auto">
          <a:xfrm>
            <a:off x="1465414" y="3425452"/>
            <a:ext cx="543858" cy="29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5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GaN</a:t>
            </a:r>
          </a:p>
        </p:txBody>
      </p:sp>
    </p:spTree>
    <p:extLst>
      <p:ext uri="{BB962C8B-B14F-4D97-AF65-F5344CB8AC3E}">
        <p14:creationId xmlns:p14="http://schemas.microsoft.com/office/powerpoint/2010/main" val="1524272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4B6E6-18BD-D9C9-E7FA-A0E6C3376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9F659BF8-13B5-6F61-3CF9-2A6667020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>
            <a:extLst>
              <a:ext uri="{FF2B5EF4-FFF2-40B4-BE49-F238E27FC236}">
                <a16:creationId xmlns:a16="http://schemas.microsoft.com/office/drawing/2014/main" id="{8FEC888B-C550-725C-3346-F62DFD9C8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1"/>
            <a:ext cx="7847013" cy="1332186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>
                <a:solidFill>
                  <a:schemeClr val="tx2"/>
                </a:solidFill>
              </a:rPr>
              <a:t>Accumulator Ring &amp; Compressor Ring</a:t>
            </a:r>
            <a:endParaRPr lang="en-US" altLang="en-US" sz="4200" dirty="0">
              <a:solidFill>
                <a:schemeClr val="tx2"/>
              </a:solidFill>
            </a:endParaRP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413ADF61-5F05-6DAA-8D34-6BE65C1D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E240EC-16EB-D7ED-303D-D7335E8BD83D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Accelerator Overview for FNAL CCI Program</a:t>
            </a:r>
            <a:endParaRPr lang="en-US" sz="1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4566B8-D653-FC01-C57C-5ABEB6A549D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8F65CD6-1D58-A9F1-BCB5-F1E86A1766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27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A2157-E68A-92B9-6FC6-6DD411D3B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9E859705-4EAC-A402-A5A2-E62DC68AEB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D5B336-23B4-F519-6F7B-B966D7721401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Architecture</a:t>
            </a:r>
            <a:endParaRPr lang="en-US" sz="2400" dirty="0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4FC8FDCA-6FBC-7F8B-0EC6-E8C5FAF6139F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Classical Mechanics and Electromagnetism | January 2021 USPAS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E8E3D907-4C52-6898-4F8F-3E172A1452F6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31011C9B-7555-3BDA-40E4-6B66A15835C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2" name="Picture 41" descr="Diagram&#10;&#10;AI-generated content may be incorrect.">
            <a:extLst>
              <a:ext uri="{FF2B5EF4-FFF2-40B4-BE49-F238E27FC236}">
                <a16:creationId xmlns:a16="http://schemas.microsoft.com/office/drawing/2014/main" id="{8D06C655-1078-694A-50E0-AEC2BE091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98" y="888992"/>
            <a:ext cx="6755166" cy="4251056"/>
          </a:xfrm>
          <a:prstGeom prst="rect">
            <a:avLst/>
          </a:prstGeom>
        </p:spPr>
      </p:pic>
      <p:sp>
        <p:nvSpPr>
          <p:cNvPr id="43" name="Content Placeholder 29">
            <a:extLst>
              <a:ext uri="{FF2B5EF4-FFF2-40B4-BE49-F238E27FC236}">
                <a16:creationId xmlns:a16="http://schemas.microsoft.com/office/drawing/2014/main" id="{F4139BA6-37F9-9B97-E698-1DB6170D34ED}"/>
              </a:ext>
            </a:extLst>
          </p:cNvPr>
          <p:cNvSpPr txBox="1">
            <a:spLocks/>
          </p:cNvSpPr>
          <p:nvPr/>
        </p:nvSpPr>
        <p:spPr bwMode="auto">
          <a:xfrm>
            <a:off x="359596" y="5198723"/>
            <a:ext cx="8406032" cy="108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Can the CR accumulate without losing compression performance?</a:t>
            </a:r>
          </a:p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Can the AR accelerate without losing accumulation performance?</a:t>
            </a:r>
          </a:p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For now keep the rings separate when in reality they may be the same…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43201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Existing Proton Machines (~2007)</a:t>
            </a:r>
            <a:endParaRPr lang="en-US" sz="2400" dirty="0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92F79D48-DFA9-4065-BFB5-07DA744B229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Transverse Dynamics Accelerators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1992A3F5-227C-4E24-9AB1-49098E7D7DB9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BC63D3E2-3D41-4DC8-A648-BCFF13273B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11A662D-BA19-00F9-471A-F3A4B82F8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549" y="1106981"/>
            <a:ext cx="2631378" cy="2493176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EEBBE0F-916C-508C-ABF6-FC876A5E6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21" y="1106981"/>
            <a:ext cx="3574432" cy="24938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7F4FD78-50A5-42A6-A88B-4636333AE2E4}"/>
              </a:ext>
            </a:extLst>
          </p:cNvPr>
          <p:cNvSpPr txBox="1">
            <a:spLocks/>
          </p:cNvSpPr>
          <p:nvPr/>
        </p:nvSpPr>
        <p:spPr>
          <a:xfrm>
            <a:off x="659615" y="3642199"/>
            <a:ext cx="3841966" cy="132081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>
                <a:solidFill>
                  <a:schemeClr val="accent6"/>
                </a:solidFill>
              </a:rPr>
              <a:t>1) Oak Ridge SNS </a:t>
            </a:r>
          </a:p>
          <a:p>
            <a:r>
              <a:rPr lang="en-US" sz="2000">
                <a:solidFill>
                  <a:schemeClr val="accent6"/>
                </a:solidFill>
              </a:rPr>
              <a:t>Neutron Spallation Source</a:t>
            </a:r>
          </a:p>
          <a:p>
            <a:r>
              <a:rPr lang="en-US" sz="2000" b="0">
                <a:solidFill>
                  <a:schemeClr val="tx2"/>
                </a:solidFill>
              </a:rPr>
              <a:t>1.0 GeV AR</a:t>
            </a:r>
            <a:r>
              <a:rPr lang="en-US" sz="2000" b="0">
                <a:solidFill>
                  <a:schemeClr val="accent6"/>
                </a:solidFill>
              </a:rPr>
              <a:t>, ~1.4MW</a:t>
            </a:r>
          </a:p>
          <a:p>
            <a:r>
              <a:rPr lang="en-US" sz="2000" b="0">
                <a:solidFill>
                  <a:schemeClr val="tx2"/>
                </a:solidFill>
              </a:rPr>
              <a:t>1.3-GeV AR</a:t>
            </a:r>
            <a:r>
              <a:rPr lang="en-US" sz="2000" b="0">
                <a:solidFill>
                  <a:schemeClr val="accent6"/>
                </a:solidFill>
              </a:rPr>
              <a:t>, -&gt; 2.8MW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756D0B-8377-F07F-0D4B-B685811BFF7F}"/>
              </a:ext>
            </a:extLst>
          </p:cNvPr>
          <p:cNvSpPr txBox="1">
            <a:spLocks/>
          </p:cNvSpPr>
          <p:nvPr/>
        </p:nvSpPr>
        <p:spPr>
          <a:xfrm>
            <a:off x="5267573" y="3642444"/>
            <a:ext cx="3441203" cy="132081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>
                <a:solidFill>
                  <a:schemeClr val="accent6"/>
                </a:solidFill>
              </a:rPr>
              <a:t>2) J-PARC RCS </a:t>
            </a:r>
          </a:p>
          <a:p>
            <a:r>
              <a:rPr lang="en-US" sz="2000">
                <a:solidFill>
                  <a:schemeClr val="accent6"/>
                </a:solidFill>
              </a:rPr>
              <a:t>Meson/Muon Production</a:t>
            </a:r>
          </a:p>
          <a:p>
            <a:r>
              <a:rPr lang="en-US" sz="2000" b="0">
                <a:solidFill>
                  <a:schemeClr val="tx2"/>
                </a:solidFill>
              </a:rPr>
              <a:t>0.2-3 GeV RCS</a:t>
            </a:r>
            <a:r>
              <a:rPr lang="en-US" sz="2000" b="0">
                <a:solidFill>
                  <a:schemeClr val="accent6"/>
                </a:solidFill>
              </a:rPr>
              <a:t>, ~0.5MW</a:t>
            </a:r>
          </a:p>
          <a:p>
            <a:r>
              <a:rPr lang="en-US" sz="2000" b="0">
                <a:solidFill>
                  <a:schemeClr val="tx2"/>
                </a:solidFill>
              </a:rPr>
              <a:t>0.4-3 GeV RCS</a:t>
            </a:r>
            <a:r>
              <a:rPr lang="en-US" sz="2000" b="0">
                <a:solidFill>
                  <a:schemeClr val="accent6"/>
                </a:solidFill>
              </a:rPr>
              <a:t>, -&gt; 1.4MW</a:t>
            </a:r>
          </a:p>
          <a:p>
            <a:endParaRPr lang="en-US" sz="2000" b="0">
              <a:solidFill>
                <a:schemeClr val="accent6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C9FB37-2794-F1A4-0FED-5A2F394CD2DA}"/>
              </a:ext>
            </a:extLst>
          </p:cNvPr>
          <p:cNvSpPr txBox="1">
            <a:spLocks/>
          </p:cNvSpPr>
          <p:nvPr/>
        </p:nvSpPr>
        <p:spPr>
          <a:xfrm>
            <a:off x="491737" y="5279500"/>
            <a:ext cx="8069782" cy="78738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>
                <a:solidFill>
                  <a:schemeClr val="accent3">
                    <a:lumMod val="75000"/>
                  </a:schemeClr>
                </a:solidFill>
              </a:rPr>
              <a:t>Both MW-class facilities that serve as a model for proton driver…</a:t>
            </a:r>
          </a:p>
          <a:p>
            <a:r>
              <a:rPr lang="en-US" sz="2000" b="0">
                <a:solidFill>
                  <a:schemeClr val="accent6"/>
                </a:solidFill>
              </a:rPr>
              <a:t>Except we need 2-4MW, 5-12 GeV, 1-3ns pulses (from ~us).</a:t>
            </a:r>
          </a:p>
        </p:txBody>
      </p:sp>
    </p:spTree>
    <p:extLst>
      <p:ext uri="{BB962C8B-B14F-4D97-AF65-F5344CB8AC3E}">
        <p14:creationId xmlns:p14="http://schemas.microsoft.com/office/powerpoint/2010/main" val="1300208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D3C17-8042-D0FB-FE4D-19655AC32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\documentclass{article}&#10;\usepackage{amsmath}&#10;\pagestyle{empty}&#10;\begin{document}&#10;&#10;\begin{align} \nonumber&#10;\Delta Q_{SC} = \frac{N r_{p}}{2\pi \epsilon_{n} \beta_{0}{\gamma^{2}}} B_{f} F &lt; ~&#10;\sim0.2&#10;\end{align}&#10;&#10;\end{document}" title="IguanaTex Bitmap Display">
            <a:extLst>
              <a:ext uri="{FF2B5EF4-FFF2-40B4-BE49-F238E27FC236}">
                <a16:creationId xmlns:a16="http://schemas.microsoft.com/office/drawing/2014/main" id="{D5C2B9DD-7C16-0702-E0FB-71D495A947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18054" y="1285539"/>
            <a:ext cx="4479355" cy="693211"/>
          </a:xfrm>
          <a:prstGeom prst="rect">
            <a:avLst/>
          </a:prstGeom>
        </p:spPr>
      </p:pic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348F2D0F-5106-2C64-564B-F4E5EFFCA9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EDF495-8ADC-061D-6F93-5FB3EF37867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Space-charge Limit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84D1F84F-EA5E-101F-0DAE-123597A834B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Transverse Dynamics Accelerators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4A68A8C5-F76D-D9C1-8CD0-31878F7D2C79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30BCF1A8-ECA6-70A2-C975-D59423BFF13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Content Placeholder 29 1 1">
            <a:extLst>
              <a:ext uri="{FF2B5EF4-FFF2-40B4-BE49-F238E27FC236}">
                <a16:creationId xmlns:a16="http://schemas.microsoft.com/office/drawing/2014/main" id="{88B1CBB7-A164-ABD1-5CC9-B37C3F84D544}"/>
              </a:ext>
            </a:extLst>
          </p:cNvPr>
          <p:cNvSpPr txBox="1">
            <a:spLocks/>
          </p:cNvSpPr>
          <p:nvPr/>
        </p:nvSpPr>
        <p:spPr bwMode="auto">
          <a:xfrm>
            <a:off x="2595837" y="942505"/>
            <a:ext cx="1668292" cy="29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Number </a:t>
            </a:r>
            <a:r>
              <a:rPr lang="en-US" altLang="en-US" sz="1200" b="1">
                <a:solidFill>
                  <a:schemeClr val="tx1"/>
                </a:solidFill>
              </a:rPr>
              <a:t>of particles</a:t>
            </a:r>
            <a:endParaRPr lang="en-US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3827FE7-471B-B1B7-4BA1-F1AF8F43B4C5}"/>
              </a:ext>
            </a:extLst>
          </p:cNvPr>
          <p:cNvCxnSpPr>
            <a:cxnSpLocks/>
          </p:cNvCxnSpPr>
          <p:nvPr/>
        </p:nvCxnSpPr>
        <p:spPr>
          <a:xfrm flipV="1">
            <a:off x="4154138" y="2075206"/>
            <a:ext cx="320040" cy="23308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4ADA30-803F-E2E2-FDA8-EF1BDC15FB34}"/>
              </a:ext>
            </a:extLst>
          </p:cNvPr>
          <p:cNvCxnSpPr>
            <a:cxnSpLocks/>
          </p:cNvCxnSpPr>
          <p:nvPr/>
        </p:nvCxnSpPr>
        <p:spPr>
          <a:xfrm flipH="1" flipV="1">
            <a:off x="5083013" y="2082002"/>
            <a:ext cx="318635" cy="23673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9 3">
            <a:extLst>
              <a:ext uri="{FF2B5EF4-FFF2-40B4-BE49-F238E27FC236}">
                <a16:creationId xmlns:a16="http://schemas.microsoft.com/office/drawing/2014/main" id="{9EBE0B3E-B780-17F2-CD22-32F72A6D9053}"/>
              </a:ext>
            </a:extLst>
          </p:cNvPr>
          <p:cNvSpPr txBox="1">
            <a:spLocks/>
          </p:cNvSpPr>
          <p:nvPr/>
        </p:nvSpPr>
        <p:spPr bwMode="auto">
          <a:xfrm>
            <a:off x="2224077" y="2183085"/>
            <a:ext cx="2238317" cy="4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Transverse emittance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(prop to beam-size squared)</a:t>
            </a:r>
          </a:p>
        </p:txBody>
      </p:sp>
      <p:sp>
        <p:nvSpPr>
          <p:cNvPr id="9" name="Content Placeholder 29 4">
            <a:extLst>
              <a:ext uri="{FF2B5EF4-FFF2-40B4-BE49-F238E27FC236}">
                <a16:creationId xmlns:a16="http://schemas.microsoft.com/office/drawing/2014/main" id="{58CB3D10-4A9B-8577-7BD3-CBACFB170330}"/>
              </a:ext>
            </a:extLst>
          </p:cNvPr>
          <p:cNvSpPr txBox="1">
            <a:spLocks/>
          </p:cNvSpPr>
          <p:nvPr/>
        </p:nvSpPr>
        <p:spPr bwMode="auto">
          <a:xfrm>
            <a:off x="5358465" y="2352161"/>
            <a:ext cx="1831812" cy="3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Relativistic </a:t>
            </a:r>
            <a:r>
              <a:rPr lang="el-GR" altLang="en-US" sz="1200" b="1">
                <a:solidFill>
                  <a:schemeClr val="tx1"/>
                </a:solidFill>
              </a:rPr>
              <a:t>β</a:t>
            </a:r>
            <a:r>
              <a:rPr lang="en-US" altLang="en-US" sz="1200" b="1">
                <a:solidFill>
                  <a:schemeClr val="tx1"/>
                </a:solidFill>
              </a:rPr>
              <a:t>,</a:t>
            </a:r>
            <a:r>
              <a:rPr lang="el-GR" altLang="en-US" sz="1200" b="1">
                <a:solidFill>
                  <a:schemeClr val="tx1"/>
                </a:solidFill>
              </a:rPr>
              <a:t>γ</a:t>
            </a:r>
            <a:r>
              <a:rPr lang="en-US" altLang="en-US" sz="1200" b="1">
                <a:solidFill>
                  <a:schemeClr val="tx1"/>
                </a:solidFill>
              </a:rPr>
              <a:t> </a:t>
            </a:r>
            <a:r>
              <a:rPr lang="en-US" altLang="en-US" sz="1200" b="1" dirty="0">
                <a:solidFill>
                  <a:schemeClr val="tx1"/>
                </a:solidFill>
              </a:rPr>
              <a:t>factors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19000E-E446-5FCD-FDCB-AA775B3481B2}"/>
              </a:ext>
            </a:extLst>
          </p:cNvPr>
          <p:cNvCxnSpPr>
            <a:cxnSpLocks/>
          </p:cNvCxnSpPr>
          <p:nvPr/>
        </p:nvCxnSpPr>
        <p:spPr>
          <a:xfrm flipH="1" flipV="1">
            <a:off x="4029348" y="1246020"/>
            <a:ext cx="375409" cy="88329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9 5 1">
            <a:extLst>
              <a:ext uri="{FF2B5EF4-FFF2-40B4-BE49-F238E27FC236}">
                <a16:creationId xmlns:a16="http://schemas.microsoft.com/office/drawing/2014/main" id="{C90AE559-0396-436B-64E1-6D82ED7000DB}"/>
              </a:ext>
            </a:extLst>
          </p:cNvPr>
          <p:cNvSpPr txBox="1">
            <a:spLocks/>
          </p:cNvSpPr>
          <p:nvPr/>
        </p:nvSpPr>
        <p:spPr bwMode="auto">
          <a:xfrm>
            <a:off x="5874355" y="863770"/>
            <a:ext cx="2043266" cy="4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Bunching factor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(inverse to bunch length)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485DC9-756F-205A-C0E0-3ADD90418A34}"/>
              </a:ext>
            </a:extLst>
          </p:cNvPr>
          <p:cNvCxnSpPr>
            <a:cxnSpLocks/>
          </p:cNvCxnSpPr>
          <p:nvPr/>
        </p:nvCxnSpPr>
        <p:spPr>
          <a:xfrm flipV="1">
            <a:off x="5593698" y="1098279"/>
            <a:ext cx="280657" cy="35018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9 5 2">
            <a:extLst>
              <a:ext uri="{FF2B5EF4-FFF2-40B4-BE49-F238E27FC236}">
                <a16:creationId xmlns:a16="http://schemas.microsoft.com/office/drawing/2014/main" id="{8AB39812-0ED5-B678-89F7-D3158487BF73}"/>
              </a:ext>
            </a:extLst>
          </p:cNvPr>
          <p:cNvSpPr txBox="1">
            <a:spLocks/>
          </p:cNvSpPr>
          <p:nvPr/>
        </p:nvSpPr>
        <p:spPr bwMode="auto">
          <a:xfrm>
            <a:off x="6168643" y="1836952"/>
            <a:ext cx="2917545" cy="4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Form factor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(deviation from round gaussian)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1152080-1ED8-63DF-8F3B-8E3BC21FB7DD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5874355" y="1835924"/>
            <a:ext cx="294288" cy="235023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Chart&#10;&#10;AI-generated content may be incorrect.">
            <a:extLst>
              <a:ext uri="{FF2B5EF4-FFF2-40B4-BE49-F238E27FC236}">
                <a16:creationId xmlns:a16="http://schemas.microsoft.com/office/drawing/2014/main" id="{C648CC6A-9FCE-59FE-CA2A-8EC2E55DA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102" y="2899073"/>
            <a:ext cx="4648471" cy="2822059"/>
          </a:xfrm>
          <a:prstGeom prst="rect">
            <a:avLst/>
          </a:prstGeom>
        </p:spPr>
      </p:pic>
      <p:sp>
        <p:nvSpPr>
          <p:cNvPr id="28" name="Content Placeholder 29 1 2">
            <a:extLst>
              <a:ext uri="{FF2B5EF4-FFF2-40B4-BE49-F238E27FC236}">
                <a16:creationId xmlns:a16="http://schemas.microsoft.com/office/drawing/2014/main" id="{6B7B1140-478D-8E61-349D-92F6E81912ED}"/>
              </a:ext>
            </a:extLst>
          </p:cNvPr>
          <p:cNvSpPr txBox="1">
            <a:spLocks/>
          </p:cNvSpPr>
          <p:nvPr/>
        </p:nvSpPr>
        <p:spPr bwMode="auto">
          <a:xfrm>
            <a:off x="243728" y="1245462"/>
            <a:ext cx="2504620" cy="7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1800" b="1"/>
              <a:t>Laslett Spacecharge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1800" b="1"/>
              <a:t>Tuneshift parameter:</a:t>
            </a:r>
            <a:endParaRPr lang="en-US" altLang="en-US" sz="1800" b="1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A4D19D6-F9F7-41D9-556C-9CA9B4E90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6297" y="3901861"/>
            <a:ext cx="3497703" cy="1820287"/>
          </a:xfrm>
          <a:prstGeom prst="rect">
            <a:avLst/>
          </a:prstGeom>
        </p:spPr>
      </p:pic>
      <p:pic>
        <p:nvPicPr>
          <p:cNvPr id="31" name="Picture 30" descr="A picture containing chart&#10;&#10;Description automatically generated">
            <a:extLst>
              <a:ext uri="{FF2B5EF4-FFF2-40B4-BE49-F238E27FC236}">
                <a16:creationId xmlns:a16="http://schemas.microsoft.com/office/drawing/2014/main" id="{E7E40711-698E-684C-A0FC-5F9F040AB6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450" y="2930396"/>
            <a:ext cx="2063754" cy="27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04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9 1">
            <a:extLst>
              <a:ext uri="{FF2B5EF4-FFF2-40B4-BE49-F238E27FC236}">
                <a16:creationId xmlns:a16="http://schemas.microsoft.com/office/drawing/2014/main" id="{DA646013-644A-4FD9-88E6-DF4CF36A9549}"/>
              </a:ext>
            </a:extLst>
          </p:cNvPr>
          <p:cNvSpPr txBox="1">
            <a:spLocks/>
          </p:cNvSpPr>
          <p:nvPr/>
        </p:nvSpPr>
        <p:spPr bwMode="auto">
          <a:xfrm>
            <a:off x="228600" y="1042988"/>
            <a:ext cx="8537028" cy="52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2200" b="1" dirty="0"/>
              <a:t>“</a:t>
            </a:r>
            <a:r>
              <a:rPr lang="en-US" altLang="en-US" sz="2200" b="1" dirty="0" err="1"/>
              <a:t>Laslett</a:t>
            </a:r>
            <a:r>
              <a:rPr lang="en-US" altLang="en-US" sz="2200" b="1" dirty="0"/>
              <a:t>” Space-charge Tune-shift:</a:t>
            </a:r>
          </a:p>
        </p:txBody>
      </p:sp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Space-charge Tune-shift for other Round Beams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92F79D48-DFA9-4065-BFB5-07DA744B229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Classical Mechanics and Electromagnetism | January 2021 USPAS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1992A3F5-227C-4E24-9AB1-49098E7D7DB9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BC63D3E2-3D41-4DC8-A648-BCFF13273B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2" name="Picture 11" descr="\documentclass{article}&#10;\usepackage{amsmath}&#10;\pagestyle{empty}&#10;\begin{document}&#10;&#10;\begin{align} \nonumber&#10;\Delta \nu_{sc} = F B \frac{N r_{0}}{2\pi \epsilon_{N} \beta \gamma^{2}}&#10;\end{align}&#10;&#10;\end{document}" title="IguanaTex Bitmap Display">
            <a:extLst>
              <a:ext uri="{FF2B5EF4-FFF2-40B4-BE49-F238E27FC236}">
                <a16:creationId xmlns:a16="http://schemas.microsoft.com/office/drawing/2014/main" id="{5ADDAB00-2E8E-6250-0151-3D39F5B947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35443" y="1611842"/>
            <a:ext cx="2287846" cy="577677"/>
          </a:xfrm>
          <a:prstGeom prst="rect">
            <a:avLst/>
          </a:prstGeom>
        </p:spPr>
      </p:pic>
      <p:sp>
        <p:nvSpPr>
          <p:cNvPr id="16" name="Content Placeholder 29 2">
            <a:extLst>
              <a:ext uri="{FF2B5EF4-FFF2-40B4-BE49-F238E27FC236}">
                <a16:creationId xmlns:a16="http://schemas.microsoft.com/office/drawing/2014/main" id="{60959DE5-32D5-482C-912D-786D3169E2AA}"/>
              </a:ext>
            </a:extLst>
          </p:cNvPr>
          <p:cNvSpPr txBox="1">
            <a:spLocks/>
          </p:cNvSpPr>
          <p:nvPr/>
        </p:nvSpPr>
        <p:spPr bwMode="auto">
          <a:xfrm>
            <a:off x="429572" y="2600848"/>
            <a:ext cx="4714674" cy="361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1800" b="1" dirty="0"/>
              <a:t>Form Factor F:</a:t>
            </a:r>
          </a:p>
          <a:p>
            <a:pPr marL="0">
              <a:spcBef>
                <a:spcPct val="0"/>
              </a:spcBef>
              <a:buNone/>
            </a:pPr>
            <a:endParaRPr lang="en-US" altLang="en-US" sz="1800" b="1" dirty="0"/>
          </a:p>
          <a:p>
            <a:pPr marL="0">
              <a:spcBef>
                <a:spcPct val="0"/>
              </a:spcBef>
              <a:buNone/>
            </a:pPr>
            <a:endParaRPr lang="en-US" altLang="en-US" sz="1800" b="1" dirty="0"/>
          </a:p>
          <a:p>
            <a:pPr marL="0">
              <a:spcBef>
                <a:spcPct val="0"/>
              </a:spcBef>
              <a:buNone/>
            </a:pPr>
            <a:endParaRPr lang="en-US" altLang="en-US" sz="1800" b="1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1800" dirty="0"/>
              <a:t>	For a KV beam, F </a:t>
            </a:r>
            <a:r>
              <a:rPr lang="en-US" altLang="en-US" sz="1800"/>
              <a:t>= 1, gauss F=1/2.</a:t>
            </a:r>
            <a:endParaRPr lang="en-US" altLang="en-US" sz="1800" dirty="0"/>
          </a:p>
          <a:p>
            <a:pPr marL="0">
              <a:spcBef>
                <a:spcPct val="0"/>
              </a:spcBef>
              <a:buNone/>
            </a:pPr>
            <a:endParaRPr lang="en-US" altLang="en-US" sz="1800" b="1" dirty="0"/>
          </a:p>
          <a:p>
            <a:pPr marL="0">
              <a:spcBef>
                <a:spcPct val="0"/>
              </a:spcBef>
              <a:buNone/>
            </a:pPr>
            <a:endParaRPr lang="en-US" altLang="en-US" sz="400" b="1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1800" b="1" dirty="0"/>
              <a:t>Bunching Factor B:</a:t>
            </a:r>
          </a:p>
          <a:p>
            <a:pPr marL="0">
              <a:spcBef>
                <a:spcPct val="0"/>
              </a:spcBef>
              <a:buNone/>
            </a:pPr>
            <a:endParaRPr lang="en-US" altLang="en-US" sz="1800" b="1" dirty="0"/>
          </a:p>
          <a:p>
            <a:pPr marL="0">
              <a:spcBef>
                <a:spcPct val="0"/>
              </a:spcBef>
              <a:buNone/>
            </a:pPr>
            <a:endParaRPr lang="en-US" altLang="en-US" sz="1800" b="1" dirty="0"/>
          </a:p>
          <a:p>
            <a:pPr marL="0">
              <a:spcBef>
                <a:spcPct val="0"/>
              </a:spcBef>
              <a:buNone/>
            </a:pPr>
            <a:endParaRPr lang="en-US" altLang="en-US" sz="1800" b="1" dirty="0"/>
          </a:p>
          <a:p>
            <a:pPr marL="0">
              <a:spcBef>
                <a:spcPct val="0"/>
              </a:spcBef>
              <a:buNone/>
            </a:pPr>
            <a:endParaRPr lang="en-US" altLang="en-US" sz="800" b="1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1800" dirty="0"/>
              <a:t>	For a DC beam, B = </a:t>
            </a:r>
            <a:r>
              <a:rPr lang="en-US" altLang="en-US" sz="1800"/>
              <a:t>1.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1800"/>
              <a:t>For a partially filled ring, divide by fill factor.</a:t>
            </a:r>
            <a:endParaRPr lang="en-US" alt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E96A93-7B6A-4F0F-8F8F-5BC5CA937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4246" y="1033954"/>
            <a:ext cx="3687858" cy="4851838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\begin{align} \nonumber&#10;B_{f} = \frac{I(z)}{I_{ave}}&#10;\end{align}&#10;&#10;\end{document}" title="IguanaTex Bitmap Display">
            <a:extLst>
              <a:ext uri="{FF2B5EF4-FFF2-40B4-BE49-F238E27FC236}">
                <a16:creationId xmlns:a16="http://schemas.microsoft.com/office/drawing/2014/main" id="{2B5B7C28-69EF-9CCA-A9B7-DA93CC6D300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331584" y="4848175"/>
            <a:ext cx="1143161" cy="5792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5B8A88-DDB9-4663-8930-C35593B4ECC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331584" y="3044169"/>
            <a:ext cx="2386919" cy="59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28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CC36E-F4E8-EECB-1964-991D86365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\documentclass{article}&#10;\usepackage{amsmath}&#10;\pagestyle{empty}&#10;\begin{document}&#10;&#10;\begin{align} \nonumber&#10;Q_{SC} = \frac{N r_{p}}{4\pi \epsilon_{n} \beta_{0}{\gamma^{2}}} B_{f} F &lt; ~&#10;\sim0.2&#10;\end{align}&#10;&#10;\end{document}" title="IguanaTex Bitmap Display">
            <a:extLst>
              <a:ext uri="{FF2B5EF4-FFF2-40B4-BE49-F238E27FC236}">
                <a16:creationId xmlns:a16="http://schemas.microsoft.com/office/drawing/2014/main" id="{AF871721-0011-DF46-66C6-0F47D25589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65349" y="1285539"/>
            <a:ext cx="4226945" cy="693211"/>
          </a:xfrm>
          <a:prstGeom prst="rect">
            <a:avLst/>
          </a:prstGeom>
        </p:spPr>
      </p:pic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836BC82-9412-A347-AAAE-48DF78E3E0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D1248B-FC98-F55E-DC30-FC10FAC129D7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Space-charge Limit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3162F2BB-5135-AA68-A11E-D2B6259348E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Transverse Dynamics Accelerators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6AAED4FC-A90A-BC4E-45E5-7F9BDC894125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7774710A-6E6A-D640-09BC-B50BCB4DB6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Content Placeholder 29 1">
            <a:extLst>
              <a:ext uri="{FF2B5EF4-FFF2-40B4-BE49-F238E27FC236}">
                <a16:creationId xmlns:a16="http://schemas.microsoft.com/office/drawing/2014/main" id="{AD9F8E45-51CD-9812-165F-05DBF4584E10}"/>
              </a:ext>
            </a:extLst>
          </p:cNvPr>
          <p:cNvSpPr txBox="1">
            <a:spLocks/>
          </p:cNvSpPr>
          <p:nvPr/>
        </p:nvSpPr>
        <p:spPr bwMode="auto">
          <a:xfrm>
            <a:off x="2417162" y="942505"/>
            <a:ext cx="1668292" cy="29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Number </a:t>
            </a:r>
            <a:r>
              <a:rPr lang="en-US" altLang="en-US" sz="1200" b="1">
                <a:solidFill>
                  <a:schemeClr val="tx1"/>
                </a:solidFill>
              </a:rPr>
              <a:t>of particles</a:t>
            </a:r>
            <a:endParaRPr lang="en-US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157627-D101-A42F-D814-8C7EB99F6201}"/>
              </a:ext>
            </a:extLst>
          </p:cNvPr>
          <p:cNvCxnSpPr>
            <a:cxnSpLocks/>
          </p:cNvCxnSpPr>
          <p:nvPr/>
        </p:nvCxnSpPr>
        <p:spPr>
          <a:xfrm flipV="1">
            <a:off x="3975463" y="2075206"/>
            <a:ext cx="320040" cy="23308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B87175-D1CA-4061-6FE0-BF03A2E6B59E}"/>
              </a:ext>
            </a:extLst>
          </p:cNvPr>
          <p:cNvCxnSpPr>
            <a:cxnSpLocks/>
          </p:cNvCxnSpPr>
          <p:nvPr/>
        </p:nvCxnSpPr>
        <p:spPr>
          <a:xfrm flipH="1" flipV="1">
            <a:off x="4904338" y="2082002"/>
            <a:ext cx="318635" cy="23673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9 3">
            <a:extLst>
              <a:ext uri="{FF2B5EF4-FFF2-40B4-BE49-F238E27FC236}">
                <a16:creationId xmlns:a16="http://schemas.microsoft.com/office/drawing/2014/main" id="{E607D215-D4C3-F2A8-F984-C4889A2442EA}"/>
              </a:ext>
            </a:extLst>
          </p:cNvPr>
          <p:cNvSpPr txBox="1">
            <a:spLocks/>
          </p:cNvSpPr>
          <p:nvPr/>
        </p:nvSpPr>
        <p:spPr bwMode="auto">
          <a:xfrm>
            <a:off x="2045402" y="2183085"/>
            <a:ext cx="2238317" cy="4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Transverse emittance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(prop to beam-size squared)</a:t>
            </a:r>
          </a:p>
        </p:txBody>
      </p:sp>
      <p:sp>
        <p:nvSpPr>
          <p:cNvPr id="9" name="Content Placeholder 29 4">
            <a:extLst>
              <a:ext uri="{FF2B5EF4-FFF2-40B4-BE49-F238E27FC236}">
                <a16:creationId xmlns:a16="http://schemas.microsoft.com/office/drawing/2014/main" id="{A2DD719A-32D3-8C6C-13F2-60279A8B8878}"/>
              </a:ext>
            </a:extLst>
          </p:cNvPr>
          <p:cNvSpPr txBox="1">
            <a:spLocks/>
          </p:cNvSpPr>
          <p:nvPr/>
        </p:nvSpPr>
        <p:spPr bwMode="auto">
          <a:xfrm>
            <a:off x="5179790" y="2352161"/>
            <a:ext cx="1831812" cy="3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Relativistic </a:t>
            </a:r>
            <a:r>
              <a:rPr lang="el-GR" altLang="en-US" sz="1200" b="1">
                <a:solidFill>
                  <a:schemeClr val="tx1"/>
                </a:solidFill>
              </a:rPr>
              <a:t>β</a:t>
            </a:r>
            <a:r>
              <a:rPr lang="en-US" altLang="en-US" sz="1200" b="1">
                <a:solidFill>
                  <a:schemeClr val="tx1"/>
                </a:solidFill>
              </a:rPr>
              <a:t>,</a:t>
            </a:r>
            <a:r>
              <a:rPr lang="el-GR" altLang="en-US" sz="1200" b="1">
                <a:solidFill>
                  <a:schemeClr val="tx1"/>
                </a:solidFill>
              </a:rPr>
              <a:t>γ</a:t>
            </a:r>
            <a:r>
              <a:rPr lang="en-US" altLang="en-US" sz="1200" b="1">
                <a:solidFill>
                  <a:schemeClr val="tx1"/>
                </a:solidFill>
              </a:rPr>
              <a:t> </a:t>
            </a:r>
            <a:r>
              <a:rPr lang="en-US" altLang="en-US" sz="1200" b="1" dirty="0">
                <a:solidFill>
                  <a:schemeClr val="tx1"/>
                </a:solidFill>
              </a:rPr>
              <a:t>factors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7796AA-DAD3-C32C-A5ED-BB22321BDD6C}"/>
              </a:ext>
            </a:extLst>
          </p:cNvPr>
          <p:cNvCxnSpPr>
            <a:cxnSpLocks/>
          </p:cNvCxnSpPr>
          <p:nvPr/>
        </p:nvCxnSpPr>
        <p:spPr>
          <a:xfrm flipH="1" flipV="1">
            <a:off x="3850673" y="1246020"/>
            <a:ext cx="375409" cy="88329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9 5">
            <a:extLst>
              <a:ext uri="{FF2B5EF4-FFF2-40B4-BE49-F238E27FC236}">
                <a16:creationId xmlns:a16="http://schemas.microsoft.com/office/drawing/2014/main" id="{BD2B828F-DA42-F0AB-1EDD-C2262AF42650}"/>
              </a:ext>
            </a:extLst>
          </p:cNvPr>
          <p:cNvSpPr txBox="1">
            <a:spLocks/>
          </p:cNvSpPr>
          <p:nvPr/>
        </p:nvSpPr>
        <p:spPr bwMode="auto">
          <a:xfrm>
            <a:off x="5695680" y="863770"/>
            <a:ext cx="2043266" cy="4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Bunching factor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(inverse to bunch length)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0D1C44-2B7E-703E-2F3C-665AEFAE265D}"/>
              </a:ext>
            </a:extLst>
          </p:cNvPr>
          <p:cNvCxnSpPr>
            <a:cxnSpLocks/>
          </p:cNvCxnSpPr>
          <p:nvPr/>
        </p:nvCxnSpPr>
        <p:spPr>
          <a:xfrm flipV="1">
            <a:off x="5415023" y="1098279"/>
            <a:ext cx="280657" cy="35018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9 5">
            <a:extLst>
              <a:ext uri="{FF2B5EF4-FFF2-40B4-BE49-F238E27FC236}">
                <a16:creationId xmlns:a16="http://schemas.microsoft.com/office/drawing/2014/main" id="{FCC126F0-F663-732D-1B43-4FD62B5DD4F0}"/>
              </a:ext>
            </a:extLst>
          </p:cNvPr>
          <p:cNvSpPr txBox="1">
            <a:spLocks/>
          </p:cNvSpPr>
          <p:nvPr/>
        </p:nvSpPr>
        <p:spPr bwMode="auto">
          <a:xfrm>
            <a:off x="5989968" y="1836952"/>
            <a:ext cx="2917545" cy="4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Form factor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(deviation from round gaussian)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3DC34DC-CE09-1E49-3C0B-DFE3C7DA6108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5695680" y="1835924"/>
            <a:ext cx="294288" cy="235023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9 1">
            <a:extLst>
              <a:ext uri="{FF2B5EF4-FFF2-40B4-BE49-F238E27FC236}">
                <a16:creationId xmlns:a16="http://schemas.microsoft.com/office/drawing/2014/main" id="{790895D6-5052-7379-2215-06C267F85680}"/>
              </a:ext>
            </a:extLst>
          </p:cNvPr>
          <p:cNvSpPr txBox="1">
            <a:spLocks/>
          </p:cNvSpPr>
          <p:nvPr/>
        </p:nvSpPr>
        <p:spPr bwMode="auto">
          <a:xfrm>
            <a:off x="243728" y="1245462"/>
            <a:ext cx="2504620" cy="7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1800" b="1"/>
              <a:t>Laslett Spacecharge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1800" b="1"/>
              <a:t>Tuneshift parameter:</a:t>
            </a:r>
            <a:endParaRPr lang="en-US" altLang="en-US" sz="1800" b="1" dirty="0"/>
          </a:p>
        </p:txBody>
      </p:sp>
      <p:sp>
        <p:nvSpPr>
          <p:cNvPr id="2" name="Content Placeholder 29">
            <a:extLst>
              <a:ext uri="{FF2B5EF4-FFF2-40B4-BE49-F238E27FC236}">
                <a16:creationId xmlns:a16="http://schemas.microsoft.com/office/drawing/2014/main" id="{08EB0C24-1784-6E29-6152-1CC2CD9F014F}"/>
              </a:ext>
            </a:extLst>
          </p:cNvPr>
          <p:cNvSpPr txBox="1">
            <a:spLocks/>
          </p:cNvSpPr>
          <p:nvPr/>
        </p:nvSpPr>
        <p:spPr bwMode="auto">
          <a:xfrm>
            <a:off x="228600" y="2954739"/>
            <a:ext cx="8537028" cy="333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Bunching factor B</a:t>
            </a:r>
            <a:r>
              <a:rPr lang="en-US" altLang="en-US" sz="2000" baseline="-25000"/>
              <a:t>f</a:t>
            </a:r>
            <a:r>
              <a:rPr lang="en-US" altLang="en-US" sz="2000"/>
              <a:t> means that the smaller the bunch length the more intense the space-charge force! Going from </a:t>
            </a:r>
            <a:r>
              <a:rPr lang="en-US" altLang="en-US" sz="2000">
                <a:solidFill>
                  <a:schemeClr val="tx1"/>
                </a:solidFill>
              </a:rPr>
              <a:t>2us to 2ns a major challenge</a:t>
            </a:r>
          </a:p>
          <a:p>
            <a:pPr marL="0">
              <a:spcBef>
                <a:spcPct val="0"/>
              </a:spcBef>
              <a:buClrTx/>
              <a:buFontTx/>
              <a:buNone/>
            </a:pPr>
            <a:endParaRPr lang="en-US" altLang="en-US" sz="800">
              <a:solidFill>
                <a:schemeClr val="tx1"/>
              </a:solidFill>
            </a:endParaRPr>
          </a:p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However also </a:t>
            </a:r>
            <a:r>
              <a:rPr lang="en-US" altLang="en-US" sz="2000">
                <a:solidFill>
                  <a:schemeClr val="tx1"/>
                </a:solidFill>
              </a:rPr>
              <a:t>scales with </a:t>
            </a:r>
            <a:r>
              <a:rPr lang="el-GR" altLang="en-US" sz="2000">
                <a:solidFill>
                  <a:schemeClr val="tx1"/>
                </a:solidFill>
              </a:rPr>
              <a:t>γ</a:t>
            </a:r>
            <a:r>
              <a:rPr lang="en-US" altLang="en-US" sz="2000" baseline="30000">
                <a:solidFill>
                  <a:schemeClr val="tx1"/>
                </a:solidFill>
              </a:rPr>
              <a:t>2</a:t>
            </a:r>
            <a:r>
              <a:rPr lang="en-US" altLang="en-US" sz="2000">
                <a:solidFill>
                  <a:schemeClr val="tx1"/>
                </a:solidFill>
              </a:rPr>
              <a:t> </a:t>
            </a:r>
            <a:r>
              <a:rPr lang="en-US" altLang="en-US" sz="2000"/>
              <a:t>, so accumulating at 5-10 GeV instead of at 0.4-1 GeV helps counterbalance.</a:t>
            </a:r>
          </a:p>
          <a:p>
            <a:pPr marL="0">
              <a:spcBef>
                <a:spcPct val="0"/>
              </a:spcBef>
              <a:buClrTx/>
              <a:buFontTx/>
              <a:buNone/>
            </a:pPr>
            <a:endParaRPr lang="en-US" altLang="en-US" sz="800"/>
          </a:p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Increasing </a:t>
            </a:r>
            <a:r>
              <a:rPr lang="en-US" altLang="en-US" sz="2000">
                <a:solidFill>
                  <a:schemeClr val="tx1"/>
                </a:solidFill>
              </a:rPr>
              <a:t>emittance </a:t>
            </a:r>
            <a:r>
              <a:rPr lang="el-GR" altLang="en-US" sz="2000">
                <a:solidFill>
                  <a:schemeClr val="tx1"/>
                </a:solidFill>
              </a:rPr>
              <a:t>ε</a:t>
            </a:r>
            <a:r>
              <a:rPr lang="en-US" altLang="en-US" sz="2000" baseline="-25000">
                <a:solidFill>
                  <a:schemeClr val="tx1"/>
                </a:solidFill>
              </a:rPr>
              <a:t>N</a:t>
            </a:r>
            <a:r>
              <a:rPr lang="en-US" altLang="en-US" sz="2000">
                <a:solidFill>
                  <a:schemeClr val="tx1"/>
                </a:solidFill>
              </a:rPr>
              <a:t> is effective, but not cost-free </a:t>
            </a:r>
            <a:r>
              <a:rPr lang="en-US" altLang="en-US" sz="2000"/>
              <a:t>for AR/CR design. Furthermore, we can’t support an arbitrarily large spot size or divergence on muon production target.</a:t>
            </a:r>
          </a:p>
          <a:p>
            <a:pPr marL="0">
              <a:spcBef>
                <a:spcPct val="0"/>
              </a:spcBef>
              <a:buClrTx/>
              <a:buFontTx/>
              <a:buNone/>
            </a:pPr>
            <a:endParaRPr lang="en-US" altLang="en-US" sz="800"/>
          </a:p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More </a:t>
            </a:r>
            <a:r>
              <a:rPr lang="en-US" altLang="en-US" sz="2000">
                <a:solidFill>
                  <a:schemeClr val="tx1"/>
                </a:solidFill>
              </a:rPr>
              <a:t>compact ARs and CRs </a:t>
            </a:r>
            <a:r>
              <a:rPr lang="en-US" altLang="en-US" sz="2000"/>
              <a:t>are more effective, but can we use superconducting magnets in a messy charge-dominated ring? 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11726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3A4B2-4A55-91E8-3FE0-52B382070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F30E26E8-2E3A-14D4-1604-B1A032265E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0BC37E-2FE1-5B29-0890-52AD2DF21187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Snap Bunch Rotation in Phase-Space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4A92440E-A841-02BC-1877-EC8D348BE02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Transverse Dynamics Accelerators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4D774F03-A6BB-439B-C36D-37EDDF71A9D4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ED454DF0-23FF-9A2D-74F2-A227F5BFA4D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29">
            <a:extLst>
              <a:ext uri="{FF2B5EF4-FFF2-40B4-BE49-F238E27FC236}">
                <a16:creationId xmlns:a16="http://schemas.microsoft.com/office/drawing/2014/main" id="{7891C3F5-DBD5-DDCD-7C2E-83789B8D251E}"/>
              </a:ext>
            </a:extLst>
          </p:cNvPr>
          <p:cNvSpPr txBox="1">
            <a:spLocks/>
          </p:cNvSpPr>
          <p:nvPr/>
        </p:nvSpPr>
        <p:spPr bwMode="auto">
          <a:xfrm>
            <a:off x="228600" y="3606228"/>
            <a:ext cx="8537028" cy="268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1) Start with as low as momentum spread beam as possible.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2) Jump up the voltage as high as possible as quickly as possible.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3) Particles follow new phase-space contours to rotate 1/4 synch period.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>
                <a:solidFill>
                  <a:schemeClr val="tx2"/>
                </a:solidFill>
              </a:rPr>
              <a:t>Only the particles near the center full rotate, RF flattening may help.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There are also resonant schemes (modulate voltage at 1/2 synch period).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83773-158F-311F-C309-9570E74AC3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84" y="920326"/>
            <a:ext cx="8421443" cy="2536928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\begin{align} \nonumber&#10;\text{This achieves } \sigma_{\delta,f} = \left(\frac{V_{2}}{V_{1}} \right)^{1/2} \sigma_{\delta,i},\quad \text{versus adiabatic changes } \sigma_{\delta,f} = \left(\frac{V_{2}}{V_{1}} \right)^{1/4} \sigma_{\delta,i},&#10;\end{align}&#10;&#10;\end{document}" title="IguanaTex Bitmap Display">
            <a:extLst>
              <a:ext uri="{FF2B5EF4-FFF2-40B4-BE49-F238E27FC236}">
                <a16:creationId xmlns:a16="http://schemas.microsoft.com/office/drawing/2014/main" id="{5C8D91C5-BC1E-9226-A14E-FCEDEC9EB1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44184" y="4668242"/>
            <a:ext cx="8537028" cy="637112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\begin{align} \nonumber&#10;H_{1}(\phi,\delta)&#10;\end{align}&#10;&#10;\end{document}" title="IguanaTex Bitmap Display">
            <a:extLst>
              <a:ext uri="{FF2B5EF4-FFF2-40B4-BE49-F238E27FC236}">
                <a16:creationId xmlns:a16="http://schemas.microsoft.com/office/drawing/2014/main" id="{772426DA-BF0F-E27B-6127-55AA201059F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21604" y="2644602"/>
            <a:ext cx="817723" cy="240339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\begin{align} \nonumber&#10;H_{2}(\phi,\delta)&#10;\end{align}&#10;&#10;\end{document}" title="IguanaTex Bitmap Display">
            <a:extLst>
              <a:ext uri="{FF2B5EF4-FFF2-40B4-BE49-F238E27FC236}">
                <a16:creationId xmlns:a16="http://schemas.microsoft.com/office/drawing/2014/main" id="{B846009C-AFD7-6A5E-0678-34D25940A7C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128516" y="3358005"/>
            <a:ext cx="817723" cy="24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00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7C5E3-0E10-050B-F6DA-B68F9F571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54EE197D-5089-5F30-F6F8-B724F90A7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15CA06-19AE-599F-6928-0C616B7B07CE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Bunch Rotation &amp; Strong Space-charge (R&amp;D)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A19B93F9-A2BB-4ADC-A501-B49891C3650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Transverse Dynamics Accelerators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0F0B31F-ABFD-2550-4505-0E1C8AA260BB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77A10D57-D35F-D763-B1E6-3C974014E0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29">
            <a:extLst>
              <a:ext uri="{FF2B5EF4-FFF2-40B4-BE49-F238E27FC236}">
                <a16:creationId xmlns:a16="http://schemas.microsoft.com/office/drawing/2014/main" id="{7D31A90E-525C-D351-1C5B-422FC3C3453C}"/>
              </a:ext>
            </a:extLst>
          </p:cNvPr>
          <p:cNvSpPr txBox="1">
            <a:spLocks/>
          </p:cNvSpPr>
          <p:nvPr/>
        </p:nvSpPr>
        <p:spPr bwMode="auto">
          <a:xfrm>
            <a:off x="5589142" y="954936"/>
            <a:ext cx="3176485" cy="35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Proposed </a:t>
            </a:r>
            <a:r>
              <a:rPr lang="en-US" altLang="en-US" sz="2000" b="1">
                <a:solidFill>
                  <a:schemeClr val="tx1"/>
                </a:solidFill>
              </a:rPr>
              <a:t>FAST/IOTA Bunch Rotation Experiment (FIBRE)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US" altLang="en-US" sz="80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Space-charge R&amp;D is a primary purpose of IOTA.</a:t>
            </a:r>
            <a:endParaRPr lang="en-US" altLang="en-US" sz="80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US" altLang="en-US" sz="80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Optimize bunch rotation in an extreme space-charge environment.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US" altLang="en-US" sz="80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Just needs a ~10 kV ~2.2 MHz RF cavity.</a:t>
            </a:r>
          </a:p>
        </p:txBody>
      </p:sp>
      <p:pic>
        <p:nvPicPr>
          <p:cNvPr id="4" name="Picture 3" descr="Diagram&#10;&#10;AI-generated content may be incorrect.">
            <a:extLst>
              <a:ext uri="{FF2B5EF4-FFF2-40B4-BE49-F238E27FC236}">
                <a16:creationId xmlns:a16="http://schemas.microsoft.com/office/drawing/2014/main" id="{9CC9EB9E-CCE9-E088-9B5D-00B60213B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11" y="1039832"/>
            <a:ext cx="5271831" cy="3283912"/>
          </a:xfrm>
          <a:prstGeom prst="rect">
            <a:avLst/>
          </a:prstGeom>
        </p:spPr>
      </p:pic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3C419D26-ED84-B3CE-A103-4285545B8DC9}"/>
              </a:ext>
            </a:extLst>
          </p:cNvPr>
          <p:cNvSpPr txBox="1">
            <a:spLocks/>
          </p:cNvSpPr>
          <p:nvPr/>
        </p:nvSpPr>
        <p:spPr bwMode="auto">
          <a:xfrm>
            <a:off x="228600" y="4535479"/>
            <a:ext cx="8797247" cy="159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See poster from Ben Simons (NIU) for FAST/IOTA.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US" altLang="en-US" sz="80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6"/>
                </a:solidFill>
              </a:rPr>
              <a:t>Other facility options … ORNL SNS, RAL ISIS, FNAL Booster, GSI SIS…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6"/>
                </a:solidFill>
              </a:rPr>
              <a:t>Talk from </a:t>
            </a:r>
            <a:r>
              <a:rPr lang="en-US" altLang="en-US" sz="2000" b="1">
                <a:solidFill>
                  <a:schemeClr val="accent3">
                    <a:lumMod val="75000"/>
                  </a:schemeClr>
                </a:solidFill>
              </a:rPr>
              <a:t>Austin Hoover (ORNL) </a:t>
            </a:r>
            <a:r>
              <a:rPr lang="en-US" altLang="en-US" sz="2000">
                <a:solidFill>
                  <a:schemeClr val="accent6"/>
                </a:solidFill>
              </a:rPr>
              <a:t>in Muon Collider meeting.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6"/>
                </a:solidFill>
              </a:rPr>
              <a:t> - They have the RF, MW beams, new HEP application for BES facility.</a:t>
            </a:r>
          </a:p>
        </p:txBody>
      </p:sp>
    </p:spTree>
    <p:extLst>
      <p:ext uri="{BB962C8B-B14F-4D97-AF65-F5344CB8AC3E}">
        <p14:creationId xmlns:p14="http://schemas.microsoft.com/office/powerpoint/2010/main" val="1336062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C3F7F-B62F-C0F0-5574-EAAACFE77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DAADB345-A35A-4D38-585D-02F66A8AA2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A36B2B-E25B-5EE6-A6F7-B6E9886BBF2E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Bunch Rotation &amp; Strong Space-charge (Simulation)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43651FDD-1A2B-7136-AAC9-F06D2CD89940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Transverse Dynamics Accelerators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2ABBA6F6-FDCA-E6DE-83A7-ABF0B9A3C054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C89645E3-C9EA-DB37-D21D-A4232A121C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 descr="Chart, line chart&#10;&#10;AI-generated content may be incorrect.">
            <a:extLst>
              <a:ext uri="{FF2B5EF4-FFF2-40B4-BE49-F238E27FC236}">
                <a16:creationId xmlns:a16="http://schemas.microsoft.com/office/drawing/2014/main" id="{E3A7774F-2B72-8F6D-529D-CD79A62A6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41" y="971295"/>
            <a:ext cx="3655642" cy="4256809"/>
          </a:xfrm>
          <a:prstGeom prst="rect">
            <a:avLst/>
          </a:prstGeom>
        </p:spPr>
      </p:pic>
      <p:pic>
        <p:nvPicPr>
          <p:cNvPr id="6" name="Picture 5" descr="Chart, line chart&#10;&#10;AI-generated content may be incorrect.">
            <a:extLst>
              <a:ext uri="{FF2B5EF4-FFF2-40B4-BE49-F238E27FC236}">
                <a16:creationId xmlns:a16="http://schemas.microsoft.com/office/drawing/2014/main" id="{8006E3FE-BC70-85BA-248F-B5FAF8FE7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345" y="1024555"/>
            <a:ext cx="3655642" cy="4310069"/>
          </a:xfrm>
          <a:prstGeom prst="rect">
            <a:avLst/>
          </a:prstGeom>
        </p:spPr>
      </p:pic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372ED1D5-E3A1-36BD-9340-33569C678E0E}"/>
              </a:ext>
            </a:extLst>
          </p:cNvPr>
          <p:cNvSpPr txBox="1">
            <a:spLocks/>
          </p:cNvSpPr>
          <p:nvPr/>
        </p:nvSpPr>
        <p:spPr bwMode="auto">
          <a:xfrm>
            <a:off x="4632888" y="788443"/>
            <a:ext cx="4597241" cy="47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accent4">
                    <a:lumMod val="75000"/>
                  </a:schemeClr>
                </a:solidFill>
              </a:rPr>
              <a:t>Preliminary Results! Simons 2025</a:t>
            </a:r>
          </a:p>
        </p:txBody>
      </p:sp>
      <p:sp>
        <p:nvSpPr>
          <p:cNvPr id="9" name="Content Placeholder 29">
            <a:extLst>
              <a:ext uri="{FF2B5EF4-FFF2-40B4-BE49-F238E27FC236}">
                <a16:creationId xmlns:a16="http://schemas.microsoft.com/office/drawing/2014/main" id="{18FD19B2-AD26-8CE0-CD5D-AEC4ED0DC335}"/>
              </a:ext>
            </a:extLst>
          </p:cNvPr>
          <p:cNvSpPr txBox="1">
            <a:spLocks/>
          </p:cNvSpPr>
          <p:nvPr/>
        </p:nvSpPr>
        <p:spPr bwMode="auto">
          <a:xfrm>
            <a:off x="228600" y="5334624"/>
            <a:ext cx="8797247" cy="7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6"/>
                </a:solidFill>
              </a:rPr>
              <a:t>Can push the Laslett parameter into extreme values with manageable impact on transverse emittances. Rotation occurs in tens of us!</a:t>
            </a:r>
          </a:p>
        </p:txBody>
      </p:sp>
    </p:spTree>
    <p:extLst>
      <p:ext uri="{BB962C8B-B14F-4D97-AF65-F5344CB8AC3E}">
        <p14:creationId xmlns:p14="http://schemas.microsoft.com/office/powerpoint/2010/main" val="16786471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02EF5-009E-9A1D-CFA6-7AEE13206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920D1677-11F4-9FC7-67C4-2F5EA51D07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16A1BE-8DBF-3BDF-6F1A-00B039453E92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Bunch Rotation &amp; Longitudinal SC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7FA73B1E-E1CD-61EB-B4E3-8EC283444F80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Transverse Dynamics Accelerators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3CB114BA-91D7-5E3C-0EDA-2504AC1C6688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ED8F8EC1-F66B-D8B8-C933-D6D2DB73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29">
            <a:extLst>
              <a:ext uri="{FF2B5EF4-FFF2-40B4-BE49-F238E27FC236}">
                <a16:creationId xmlns:a16="http://schemas.microsoft.com/office/drawing/2014/main" id="{56A9466F-505F-B341-C13D-9DA21797A01F}"/>
              </a:ext>
            </a:extLst>
          </p:cNvPr>
          <p:cNvSpPr txBox="1">
            <a:spLocks/>
          </p:cNvSpPr>
          <p:nvPr/>
        </p:nvSpPr>
        <p:spPr bwMode="auto">
          <a:xfrm>
            <a:off x="228600" y="3642853"/>
            <a:ext cx="8537028" cy="4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Ng Simulation of IUCF in 2001</a:t>
            </a:r>
            <a:endParaRPr lang="en-US" altLang="en-US" sz="2000" b="1" dirty="0"/>
          </a:p>
        </p:txBody>
      </p:sp>
      <p:pic>
        <p:nvPicPr>
          <p:cNvPr id="4" name="Picture 3" descr="Chart, map&#10;&#10;AI-generated content may be incorrect.">
            <a:extLst>
              <a:ext uri="{FF2B5EF4-FFF2-40B4-BE49-F238E27FC236}">
                <a16:creationId xmlns:a16="http://schemas.microsoft.com/office/drawing/2014/main" id="{AEF17D7C-9A43-457F-6A2A-7EC97F42A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13644"/>
            <a:ext cx="8686800" cy="2147748"/>
          </a:xfrm>
          <a:prstGeom prst="rect">
            <a:avLst/>
          </a:prstGeom>
        </p:spPr>
      </p:pic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C6A4DE03-FB59-24E5-6236-8F510AD6AADF}"/>
              </a:ext>
            </a:extLst>
          </p:cNvPr>
          <p:cNvSpPr txBox="1">
            <a:spLocks/>
          </p:cNvSpPr>
          <p:nvPr/>
        </p:nvSpPr>
        <p:spPr bwMode="auto">
          <a:xfrm>
            <a:off x="228600" y="872360"/>
            <a:ext cx="8537028" cy="5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Shinji Machida, Proton Driver simulation 2025</a:t>
            </a:r>
            <a:endParaRPr lang="en-US" altLang="en-US" sz="2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2EA94A-5DE5-6233-B4C5-3A73B7480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231772"/>
            <a:ext cx="5252884" cy="192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37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26275-7EC5-8BFF-B5E5-3FC03BAE5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B880EADB-48CD-89CE-FC56-7382BBC959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973A84-734D-E2A9-9108-0E4A800C6C17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Bunch Rotation &amp; Longitudinal SC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7DA3BD4C-5351-9B02-6666-6B89F221165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Transverse Dynamics Accelerators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190FA0E9-7215-9F61-FF91-7BCD31573AE5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69550AB7-3DF6-A007-DCAF-F759B7D1186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F9EF6B54-A454-F608-3A5E-09DFF4BDDA18}"/>
              </a:ext>
            </a:extLst>
          </p:cNvPr>
          <p:cNvSpPr txBox="1">
            <a:spLocks/>
          </p:cNvSpPr>
          <p:nvPr/>
        </p:nvSpPr>
        <p:spPr bwMode="auto">
          <a:xfrm>
            <a:off x="6622722" y="872360"/>
            <a:ext cx="2142905" cy="5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Simons 2025</a:t>
            </a:r>
            <a:endParaRPr lang="en-US" alt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FEA6C3-E824-F0F6-D3D9-A50D5B28C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748" y="1265427"/>
            <a:ext cx="2718047" cy="4916280"/>
          </a:xfrm>
          <a:prstGeom prst="rect">
            <a:avLst/>
          </a:prstGeom>
        </p:spPr>
      </p:pic>
      <p:sp>
        <p:nvSpPr>
          <p:cNvPr id="6" name="Content Placeholder 29">
            <a:extLst>
              <a:ext uri="{FF2B5EF4-FFF2-40B4-BE49-F238E27FC236}">
                <a16:creationId xmlns:a16="http://schemas.microsoft.com/office/drawing/2014/main" id="{AC5307CE-BB37-52B4-EE3D-7734A0E8458B}"/>
              </a:ext>
            </a:extLst>
          </p:cNvPr>
          <p:cNvSpPr txBox="1">
            <a:spLocks/>
          </p:cNvSpPr>
          <p:nvPr/>
        </p:nvSpPr>
        <p:spPr bwMode="auto">
          <a:xfrm>
            <a:off x="228600" y="872359"/>
            <a:ext cx="5754329" cy="19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Effective Longitudinal Focusing/defocusing</a:t>
            </a:r>
            <a:endParaRPr lang="en-US" altLang="en-US" sz="2000" b="1" dirty="0"/>
          </a:p>
        </p:txBody>
      </p:sp>
      <p:pic>
        <p:nvPicPr>
          <p:cNvPr id="11" name="Picture 10" descr="Text&#10;&#10;AI-generated content may be incorrect.">
            <a:extLst>
              <a:ext uri="{FF2B5EF4-FFF2-40B4-BE49-F238E27FC236}">
                <a16:creationId xmlns:a16="http://schemas.microsoft.com/office/drawing/2014/main" id="{B81D4EC7-8064-940A-56BA-B5D636F00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80" y="2132811"/>
            <a:ext cx="3924329" cy="781056"/>
          </a:xfrm>
          <a:prstGeom prst="rect">
            <a:avLst/>
          </a:prstGeom>
        </p:spPr>
      </p:pic>
      <p:pic>
        <p:nvPicPr>
          <p:cNvPr id="13" name="Picture 12" descr="A picture containing text&#10;&#10;AI-generated content may be incorrect.">
            <a:extLst>
              <a:ext uri="{FF2B5EF4-FFF2-40B4-BE49-F238E27FC236}">
                <a16:creationId xmlns:a16="http://schemas.microsoft.com/office/drawing/2014/main" id="{48C2E8DC-CB97-F251-2F3A-CAF897BF8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889" y="1315095"/>
            <a:ext cx="3938659" cy="7655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5D4348-7C73-D21B-08BE-830DA0444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8063" y="3185621"/>
            <a:ext cx="3833495" cy="28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84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30AC5-C136-3BB0-8717-414E85719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49C12146-3FC0-E86A-D95E-7295292673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8CED5E-3863-1A5C-1F31-728B6109CE8D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Bunch Rotation &amp; Phase-slip factor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6B7CB767-4F7A-0AC8-DBE0-423485CCC006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Transverse Dynamics Accelerators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0C6F69A8-9F44-2E85-D08E-67291684E719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9033F9F7-78DE-054F-FD31-4251961CD69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29">
            <a:extLst>
              <a:ext uri="{FF2B5EF4-FFF2-40B4-BE49-F238E27FC236}">
                <a16:creationId xmlns:a16="http://schemas.microsoft.com/office/drawing/2014/main" id="{89E83D66-B41C-1206-DE33-9DC1AF30B66E}"/>
              </a:ext>
            </a:extLst>
          </p:cNvPr>
          <p:cNvSpPr txBox="1">
            <a:spLocks/>
          </p:cNvSpPr>
          <p:nvPr/>
        </p:nvSpPr>
        <p:spPr bwMode="auto">
          <a:xfrm>
            <a:off x="228600" y="1042989"/>
            <a:ext cx="8537028" cy="40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accent6"/>
                </a:solidFill>
              </a:rPr>
              <a:t>Should the phase-slip factor of the CR be large or small?</a:t>
            </a:r>
            <a:endParaRPr lang="en-US" altLang="en-US" sz="20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9">
            <a:extLst>
              <a:ext uri="{FF2B5EF4-FFF2-40B4-BE49-F238E27FC236}">
                <a16:creationId xmlns:a16="http://schemas.microsoft.com/office/drawing/2014/main" id="{4189374B-9735-0976-8053-4632BAB9CD74}"/>
              </a:ext>
            </a:extLst>
          </p:cNvPr>
          <p:cNvSpPr txBox="1">
            <a:spLocks/>
          </p:cNvSpPr>
          <p:nvPr/>
        </p:nvSpPr>
        <p:spPr bwMode="auto">
          <a:xfrm>
            <a:off x="228600" y="1575469"/>
            <a:ext cx="3917731" cy="294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accent6"/>
                </a:solidFill>
              </a:rPr>
              <a:t>Large </a:t>
            </a:r>
            <a:r>
              <a:rPr lang="el-GR" altLang="en-US" sz="2000" b="1">
                <a:solidFill>
                  <a:schemeClr val="accent6"/>
                </a:solidFill>
              </a:rPr>
              <a:t>η</a:t>
            </a:r>
            <a:endParaRPr lang="en-US" altLang="en-US" sz="2000" b="1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3">
                    <a:lumMod val="75000"/>
                  </a:schemeClr>
                </a:solidFill>
              </a:rPr>
              <a:t>- Most extreme SC occurs briefly.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3">
                    <a:lumMod val="75000"/>
                  </a:schemeClr>
                </a:solidFill>
              </a:rPr>
              <a:t>- Mode-coupling instabilities are suppressed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>
                <a:solidFill>
                  <a:schemeClr val="accent4">
                    <a:lumMod val="75000"/>
                  </a:schemeClr>
                </a:solidFill>
              </a:rPr>
              <a:t>- Higher voltage requirements allow more extreme bunch compression, needs more RF.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>
                <a:solidFill>
                  <a:schemeClr val="accent4">
                    <a:lumMod val="75000"/>
                  </a:schemeClr>
                </a:solidFill>
              </a:rPr>
              <a:t>- Less bunch compression requiremes more of Linac/AR.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accent6"/>
              </a:solidFill>
            </a:endParaRPr>
          </a:p>
        </p:txBody>
      </p:sp>
      <p:sp>
        <p:nvSpPr>
          <p:cNvPr id="4" name="Content Placeholder 29">
            <a:extLst>
              <a:ext uri="{FF2B5EF4-FFF2-40B4-BE49-F238E27FC236}">
                <a16:creationId xmlns:a16="http://schemas.microsoft.com/office/drawing/2014/main" id="{B5D2B17C-F5DC-0D99-D906-4A943F96E16B}"/>
              </a:ext>
            </a:extLst>
          </p:cNvPr>
          <p:cNvSpPr txBox="1">
            <a:spLocks/>
          </p:cNvSpPr>
          <p:nvPr/>
        </p:nvSpPr>
        <p:spPr bwMode="auto">
          <a:xfrm>
            <a:off x="4313183" y="1570970"/>
            <a:ext cx="4039320" cy="287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accent6"/>
                </a:solidFill>
              </a:rPr>
              <a:t>Small </a:t>
            </a:r>
            <a:r>
              <a:rPr lang="el-GR" altLang="en-US" sz="2000" b="1">
                <a:solidFill>
                  <a:schemeClr val="accent6"/>
                </a:solidFill>
              </a:rPr>
              <a:t>η</a:t>
            </a:r>
            <a:endParaRPr lang="en-US" altLang="en-US" sz="2000" b="1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4">
                    <a:lumMod val="75000"/>
                  </a:schemeClr>
                </a:solidFill>
              </a:rPr>
              <a:t>- Beam should be SC stable.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4">
                    <a:lumMod val="75000"/>
                  </a:schemeClr>
                </a:solidFill>
              </a:rPr>
              <a:t>- Wake effects accumulate from head to tail of bunch.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3">
                    <a:lumMod val="75000"/>
                  </a:schemeClr>
                </a:solidFill>
              </a:rPr>
              <a:t>- Lower voltage requirements allow more extreme bunch compression given RF power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3">
                    <a:lumMod val="75000"/>
                  </a:schemeClr>
                </a:solidFill>
              </a:rPr>
              <a:t>- More bunch compression relaxes requirements on Linac/AR</a:t>
            </a:r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29">
            <a:extLst>
              <a:ext uri="{FF2B5EF4-FFF2-40B4-BE49-F238E27FC236}">
                <a16:creationId xmlns:a16="http://schemas.microsoft.com/office/drawing/2014/main" id="{C18DF968-FC21-C31D-5488-9EE8D11B3586}"/>
              </a:ext>
            </a:extLst>
          </p:cNvPr>
          <p:cNvSpPr txBox="1">
            <a:spLocks/>
          </p:cNvSpPr>
          <p:nvPr/>
        </p:nvSpPr>
        <p:spPr bwMode="auto">
          <a:xfrm>
            <a:off x="303486" y="4571947"/>
            <a:ext cx="8537028" cy="136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6"/>
                </a:solidFill>
              </a:rPr>
              <a:t>My conclusion? We will need to keep studying both.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accent6"/>
                </a:solidFill>
              </a:rPr>
              <a:t>If </a:t>
            </a:r>
            <a:r>
              <a:rPr lang="en-US" altLang="en-US" sz="2000">
                <a:solidFill>
                  <a:schemeClr val="accent6"/>
                </a:solidFill>
              </a:rPr>
              <a:t>the gains of larger η can be realized, it is worth it.</a:t>
            </a:r>
            <a:endParaRPr lang="en-US" alt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20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D8485-E0A9-B2C8-E4F6-38287AE35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87C9D2D2-24C8-79D9-C014-E9759098A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>
            <a:extLst>
              <a:ext uri="{FF2B5EF4-FFF2-40B4-BE49-F238E27FC236}">
                <a16:creationId xmlns:a16="http://schemas.microsoft.com/office/drawing/2014/main" id="{DFDE57AC-19F6-D828-0F3B-85820D417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1"/>
            <a:ext cx="7847013" cy="1332186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>
                <a:solidFill>
                  <a:schemeClr val="tx2"/>
                </a:solidFill>
              </a:rPr>
              <a:t>Combiner &amp; Target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endParaRPr lang="en-US" altLang="en-US" sz="4200" dirty="0">
              <a:solidFill>
                <a:schemeClr val="tx2"/>
              </a:solidFill>
            </a:endParaRP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D6B0D083-B46C-31D9-B296-15E42F455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35396D-7498-503C-2BEC-C9DE82F15913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Accelerator Overview for FNAL CCI Program</a:t>
            </a:r>
            <a:endParaRPr lang="en-US" sz="1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ACC22D-0768-05BF-CF2D-8AE0F10B5B8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D1A151A-B4DC-18AD-F400-2A9B43C1B7E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00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3B243-A4F5-09C8-0601-CF06C2F47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40A8CFAF-8808-45F5-8280-E17AB12F5C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338855-880F-64DB-E3D9-BFAB6CAF0F77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Proton Driver as Muon Collider R&amp;D Topic</a:t>
            </a:r>
            <a:endParaRPr lang="en-US" sz="2400" dirty="0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8196267A-3FD0-0022-791F-A2458092445A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Transverse Dynamics Accelerators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1E07C77C-82D2-558E-8DCC-5A93DDD6A011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DCB3C8DD-92AD-E7E4-DB7E-33A065B8AD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63FE8798-7D9A-8F1D-CE89-BDC3B3AD8565}"/>
              </a:ext>
            </a:extLst>
          </p:cNvPr>
          <p:cNvSpPr txBox="1">
            <a:spLocks/>
          </p:cNvSpPr>
          <p:nvPr/>
        </p:nvSpPr>
        <p:spPr bwMode="auto">
          <a:xfrm>
            <a:off x="228600" y="1042989"/>
            <a:ext cx="8537028" cy="50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Candidly, proton driver design is not biggest factor for technical risk, muon collider performance, or overall cost.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	- Closest to existing technology and operational experiences.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So why study proton driver as a muon collider R&amp;D topic?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	- We are still working towards a self-consistent baseline scenario.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US" altLang="en-US" sz="400"/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	- Any technical risk that we can offload onto the proton driver we will 	be highly cost-effective.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US" altLang="en-US" sz="400"/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	- Proton driver is chronologically first by virtue of being upstream. For  	the hypothetical Gantt chart of building a Muon Collider, it needs the 	highest level of technical readiness.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US" altLang="en-US" sz="400"/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	- Proton drivers present opportunities for HEP staging.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05457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E9D7D-66B1-FBB1-BEA1-AA2104B39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34C70E77-D76F-14C5-2935-3C44B9CE5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2C3FB7-6CF7-3222-8192-695FEE06C152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Combiner Geometry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3D106F7A-98D7-ACDA-0915-CA0A8F42D21D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Transverse Dynamics Accelerators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1C709E9B-2144-E4A8-9D0E-DD85EBB4B894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FC812B29-F1B5-F7B0-A380-9F720CF931B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29">
            <a:extLst>
              <a:ext uri="{FF2B5EF4-FFF2-40B4-BE49-F238E27FC236}">
                <a16:creationId xmlns:a16="http://schemas.microsoft.com/office/drawing/2014/main" id="{A2B400A7-82EA-E8EE-14D8-41F701789335}"/>
              </a:ext>
            </a:extLst>
          </p:cNvPr>
          <p:cNvSpPr txBox="1">
            <a:spLocks/>
          </p:cNvSpPr>
          <p:nvPr/>
        </p:nvSpPr>
        <p:spPr bwMode="auto">
          <a:xfrm>
            <a:off x="228600" y="1042989"/>
            <a:ext cx="8537028" cy="82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The combiner puts each bunch on a different path, so that the time of flights have all bunches coincide</a:t>
            </a:r>
            <a:endParaRPr lang="en-US" altLang="en-US" sz="2000" dirty="0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38D07C71-82A1-32EB-D48F-CFE58755AFE5}"/>
              </a:ext>
            </a:extLst>
          </p:cNvPr>
          <p:cNvSpPr/>
          <p:nvPr/>
        </p:nvSpPr>
        <p:spPr>
          <a:xfrm>
            <a:off x="2548320" y="1907627"/>
            <a:ext cx="1019504" cy="993228"/>
          </a:xfrm>
          <a:prstGeom prst="arc">
            <a:avLst>
              <a:gd name="adj1" fmla="val 16200000"/>
              <a:gd name="adj2" fmla="val 5383313"/>
            </a:avLst>
          </a:prstGeom>
          <a:ln w="381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9716CBF4-77B0-93B2-7123-74E0572A6C00}"/>
              </a:ext>
            </a:extLst>
          </p:cNvPr>
          <p:cNvSpPr/>
          <p:nvPr/>
        </p:nvSpPr>
        <p:spPr>
          <a:xfrm>
            <a:off x="2934795" y="1907627"/>
            <a:ext cx="1019504" cy="993228"/>
          </a:xfrm>
          <a:prstGeom prst="arc">
            <a:avLst>
              <a:gd name="adj1" fmla="val 16200000"/>
              <a:gd name="adj2" fmla="val 5383313"/>
            </a:avLst>
          </a:prstGeom>
          <a:ln w="381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6F0854C-B515-ADDF-7D7A-0B3100F6F547}"/>
              </a:ext>
            </a:extLst>
          </p:cNvPr>
          <p:cNvSpPr/>
          <p:nvPr/>
        </p:nvSpPr>
        <p:spPr>
          <a:xfrm>
            <a:off x="3292147" y="1907627"/>
            <a:ext cx="1019504" cy="993228"/>
          </a:xfrm>
          <a:prstGeom prst="arc">
            <a:avLst>
              <a:gd name="adj1" fmla="val 16200000"/>
              <a:gd name="adj2" fmla="val 5383313"/>
            </a:avLst>
          </a:prstGeom>
          <a:ln w="381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D9ED141-2343-A2A4-0FA6-415593C5E882}"/>
              </a:ext>
            </a:extLst>
          </p:cNvPr>
          <p:cNvSpPr/>
          <p:nvPr/>
        </p:nvSpPr>
        <p:spPr>
          <a:xfrm>
            <a:off x="3696795" y="1907627"/>
            <a:ext cx="1019504" cy="993228"/>
          </a:xfrm>
          <a:prstGeom prst="arc">
            <a:avLst>
              <a:gd name="adj1" fmla="val 16200000"/>
              <a:gd name="adj2" fmla="val 5383313"/>
            </a:avLst>
          </a:prstGeom>
          <a:ln w="381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AF3B88-04A0-7907-9F5F-719417185A82}"/>
              </a:ext>
            </a:extLst>
          </p:cNvPr>
          <p:cNvCxnSpPr>
            <a:cxnSpLocks/>
          </p:cNvCxnSpPr>
          <p:nvPr/>
        </p:nvCxnSpPr>
        <p:spPr>
          <a:xfrm>
            <a:off x="1387367" y="2900855"/>
            <a:ext cx="1497724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023A8D-1E90-81F7-01BA-62B720D2C308}"/>
              </a:ext>
            </a:extLst>
          </p:cNvPr>
          <p:cNvCxnSpPr>
            <a:cxnSpLocks/>
          </p:cNvCxnSpPr>
          <p:nvPr/>
        </p:nvCxnSpPr>
        <p:spPr>
          <a:xfrm flipH="1">
            <a:off x="2427890" y="1907627"/>
            <a:ext cx="457201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5CC0B2-29C9-7D2D-4111-E3C5F94AF44B}"/>
              </a:ext>
            </a:extLst>
          </p:cNvPr>
          <p:cNvCxnSpPr>
            <a:cxnSpLocks/>
          </p:cNvCxnSpPr>
          <p:nvPr/>
        </p:nvCxnSpPr>
        <p:spPr>
          <a:xfrm>
            <a:off x="3037491" y="2900855"/>
            <a:ext cx="1169056" cy="0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1D53FF-C540-0700-F278-08C2610EEE6F}"/>
              </a:ext>
            </a:extLst>
          </p:cNvPr>
          <p:cNvCxnSpPr>
            <a:cxnSpLocks/>
          </p:cNvCxnSpPr>
          <p:nvPr/>
        </p:nvCxnSpPr>
        <p:spPr>
          <a:xfrm>
            <a:off x="3037491" y="1907627"/>
            <a:ext cx="1169056" cy="0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9">
            <a:extLst>
              <a:ext uri="{FF2B5EF4-FFF2-40B4-BE49-F238E27FC236}">
                <a16:creationId xmlns:a16="http://schemas.microsoft.com/office/drawing/2014/main" id="{128FF454-40AD-C139-D347-248FC12D8328}"/>
              </a:ext>
            </a:extLst>
          </p:cNvPr>
          <p:cNvSpPr txBox="1">
            <a:spLocks/>
          </p:cNvSpPr>
          <p:nvPr/>
        </p:nvSpPr>
        <p:spPr bwMode="auto">
          <a:xfrm>
            <a:off x="303486" y="3071484"/>
            <a:ext cx="8611914" cy="29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Each arc is roughly half the circumference </a:t>
            </a:r>
            <a:r>
              <a:rPr lang="en-US" altLang="en-US" sz="2000" b="1"/>
              <a:t>C/2</a:t>
            </a:r>
            <a:r>
              <a:rPr lang="en-US" altLang="en-US" sz="2000"/>
              <a:t> of the AR/CR.</a:t>
            </a:r>
          </a:p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Then if </a:t>
            </a:r>
            <a:r>
              <a:rPr lang="en-US" altLang="en-US" sz="2000" b="1"/>
              <a:t>N</a:t>
            </a:r>
            <a:r>
              <a:rPr lang="en-US" altLang="en-US" sz="2000"/>
              <a:t> bunches fill up roughly </a:t>
            </a:r>
            <a:r>
              <a:rPr lang="en-US" altLang="en-US" sz="2000" b="1"/>
              <a:t>f </a:t>
            </a:r>
            <a:r>
              <a:rPr lang="en-US" altLang="en-US" sz="2000"/>
              <a:t>of the circumference, then the straight sections of the combined must each by </a:t>
            </a:r>
            <a:r>
              <a:rPr lang="en-US" altLang="en-US" sz="2000" b="1"/>
              <a:t>fC/2.</a:t>
            </a:r>
          </a:p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So the total length of all transfer lines is </a:t>
            </a:r>
            <a:r>
              <a:rPr lang="en-US" altLang="en-US" sz="2000" b="1"/>
              <a:t>NC/2 + fC</a:t>
            </a:r>
            <a:r>
              <a:rPr lang="en-US" altLang="en-US" sz="2000"/>
              <a:t>.</a:t>
            </a:r>
          </a:p>
          <a:p>
            <a:pPr marL="0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For modest numbers f =0.25, C=300m, N=4, that’s 675m of accelerator.</a:t>
            </a:r>
          </a:p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Not much RF needed, but more than double the magnet/tunnel costs.</a:t>
            </a:r>
          </a:p>
          <a:p>
            <a:pPr marL="0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It will be worth if it can lower the linac or the CR/AR costs, or improve overall performance.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13321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54954-18AB-9D21-EB9C-CF73F699C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D5811D56-EBD1-2CD9-384D-8C1F188CA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AD8802-7F64-E47E-93D1-19E7CC840DE0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Combiner Transverse Optics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49159B-9D6D-3B6B-E5E2-9089F41F181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Transverse Dynamics Accelerators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60E51233-854C-8B3E-36A3-F519409F6452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10569EBE-43B0-9A7D-B318-279790E4A14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 descr="Diagram&#10;&#10;AI-generated content may be incorrect.">
            <a:extLst>
              <a:ext uri="{FF2B5EF4-FFF2-40B4-BE49-F238E27FC236}">
                <a16:creationId xmlns:a16="http://schemas.microsoft.com/office/drawing/2014/main" id="{0AA5D852-9CAD-A4CD-03E2-3B77874C4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874428"/>
            <a:ext cx="7347842" cy="517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564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6AFF7-0353-A027-A47A-9C83D26B6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06F69555-6041-6D7C-0444-856D7C4AE3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8EEDB3-5C3E-C004-8CEA-EBDA5F0A1076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Impact of Multiple Bunches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D53101A1-CDE5-BBBD-69CA-9A971B59D239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Transverse Dynamics Accelerators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ABAD9140-16A2-EA23-F3CC-6128229DC5EC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530A1F7C-9219-604A-2CBD-5A4D02D63C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29">
            <a:extLst>
              <a:ext uri="{FF2B5EF4-FFF2-40B4-BE49-F238E27FC236}">
                <a16:creationId xmlns:a16="http://schemas.microsoft.com/office/drawing/2014/main" id="{DD826736-B711-259B-F7A2-6926DEC38B15}"/>
              </a:ext>
            </a:extLst>
          </p:cNvPr>
          <p:cNvSpPr txBox="1">
            <a:spLocks/>
          </p:cNvSpPr>
          <p:nvPr/>
        </p:nvSpPr>
        <p:spPr bwMode="auto">
          <a:xfrm>
            <a:off x="228600" y="1042989"/>
            <a:ext cx="8537028" cy="420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You cannot use a combiner to cheat Louiville’s theorem, so the implications of using more bunches is that each bunch is narrower.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US" altLang="en-US" sz="2000" b="1"/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What are the implication of using many bunches in a combiner?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4">
                    <a:lumMod val="75000"/>
                  </a:schemeClr>
                </a:solidFill>
              </a:rPr>
              <a:t>- Technical complexity and cost of combiner line.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4">
                    <a:lumMod val="75000"/>
                  </a:schemeClr>
                </a:solidFill>
              </a:rPr>
              <a:t>- Emittance growth from combining bunches.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3">
                    <a:lumMod val="75000"/>
                  </a:schemeClr>
                </a:solidFill>
              </a:rPr>
              <a:t>- Transverse aperture in CR and AR smaller, lower costs.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3">
                    <a:lumMod val="75000"/>
                  </a:schemeClr>
                </a:solidFill>
              </a:rPr>
              <a:t>- Less SC during bunch compression process.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3">
                    <a:lumMod val="75000"/>
                  </a:schemeClr>
                </a:solidFill>
              </a:rPr>
              <a:t>- Linac beam injects into a large azimuth of AR, which means that a smaller bunch charge for the same macropulse average current.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accent6"/>
                </a:solidFill>
              </a:rPr>
              <a:t>My Conclusion? </a:t>
            </a:r>
            <a:r>
              <a:rPr lang="en-US" altLang="en-US" sz="2000">
                <a:solidFill>
                  <a:schemeClr val="accent6"/>
                </a:solidFill>
              </a:rPr>
              <a:t>More bunchest may help, but don’t use any more than you have to do in order to achieve performance goals.</a:t>
            </a:r>
          </a:p>
        </p:txBody>
      </p:sp>
    </p:spTree>
    <p:extLst>
      <p:ext uri="{BB962C8B-B14F-4D97-AF65-F5344CB8AC3E}">
        <p14:creationId xmlns:p14="http://schemas.microsoft.com/office/powerpoint/2010/main" val="4155282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D7753-6E6B-5546-9178-48D3DA3E0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7E719A94-90E5-20F3-2EF3-5F054F239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>
            <a:extLst>
              <a:ext uri="{FF2B5EF4-FFF2-40B4-BE49-F238E27FC236}">
                <a16:creationId xmlns:a16="http://schemas.microsoft.com/office/drawing/2014/main" id="{F13B4BD3-A660-CFB1-FCCE-946851C6A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1"/>
            <a:ext cx="7847013" cy="1332186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>
                <a:solidFill>
                  <a:schemeClr val="tx2"/>
                </a:solidFill>
              </a:rPr>
              <a:t>Summary &amp; Questions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endParaRPr lang="en-US" altLang="en-US" sz="4200" dirty="0">
              <a:solidFill>
                <a:schemeClr val="tx2"/>
              </a:solidFill>
            </a:endParaRP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8A0091E0-4677-D092-7D3B-52F9C4ED9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A2C8A9-C50D-979B-652E-BCCAD5460044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Accelerator Overview for FNAL CCI Program</a:t>
            </a:r>
            <a:endParaRPr lang="en-US" sz="1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A1832EB-A326-00F0-D916-735A59C3D43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39DF897-7E06-0F66-D67B-54D0DB09E9F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60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967B8-0B7F-81B0-5215-75D4E884B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C268F140-03C6-577E-5DE8-F6C1838136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4CA72D-2A5B-4F52-4C2E-50F4540410BA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Possible Proton Driver HEP Staging</a:t>
            </a:r>
            <a:endParaRPr lang="en-US" sz="2400" dirty="0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904891A6-387F-24CC-4D0A-863678644CAF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Transverse Dynamics Accelerators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3E86CE5D-FEB0-FD57-2769-5FA74B55DB9A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6EAB99DE-3A71-0B0B-CE26-EC83B2FC4D5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75B584-CE21-347A-38B7-DC29955C90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874" y="2677264"/>
            <a:ext cx="4311793" cy="32392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568F6B-B3E3-30DA-E5C6-790FD1202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9690" y="3534124"/>
            <a:ext cx="3853181" cy="256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763E30-6AA4-B1AB-D213-AE0EBFE1028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9397" y="920476"/>
            <a:ext cx="4170255" cy="1565974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3616243-21D7-04C0-FB04-3D4E15000051}"/>
              </a:ext>
            </a:extLst>
          </p:cNvPr>
          <p:cNvSpPr>
            <a:spLocks noGrp="1"/>
          </p:cNvSpPr>
          <p:nvPr/>
        </p:nvSpPr>
        <p:spPr>
          <a:xfrm>
            <a:off x="369875" y="1021130"/>
            <a:ext cx="3907158" cy="1465319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/>
              <a:t>1) Built Proton Driver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/>
              <a:t>2) Built separate muon ring for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/>
              <a:t>neutrino program.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/>
              <a:t>3) Continue MC construction.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F6C715E-F43B-8C7D-0EEF-711D578C1057}"/>
              </a:ext>
            </a:extLst>
          </p:cNvPr>
          <p:cNvSpPr txBox="1">
            <a:spLocks/>
          </p:cNvSpPr>
          <p:nvPr/>
        </p:nvSpPr>
        <p:spPr>
          <a:xfrm>
            <a:off x="5042572" y="2707618"/>
            <a:ext cx="4103978" cy="7631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230188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en-US" sz="2000" b="1"/>
              <a:t>Vastly improves </a:t>
            </a:r>
            <a:r>
              <a:rPr lang="el-GR" sz="2000" b="1"/>
              <a:t>δ</a:t>
            </a:r>
            <a:r>
              <a:rPr lang="en-US" sz="2000" b="1" baseline="-25000"/>
              <a:t>CP</a:t>
            </a:r>
            <a:r>
              <a:rPr lang="en-US" sz="2000" b="1"/>
              <a:t> resolution.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en-US" sz="2000" b="1"/>
              <a:t>Unitarity tests of PMNS matrix.</a:t>
            </a:r>
          </a:p>
        </p:txBody>
      </p:sp>
    </p:spTree>
    <p:extLst>
      <p:ext uri="{BB962C8B-B14F-4D97-AF65-F5344CB8AC3E}">
        <p14:creationId xmlns:p14="http://schemas.microsoft.com/office/powerpoint/2010/main" val="3300204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6DD37-4862-693D-264B-AC2900763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3B591724-730F-56D0-A478-91FB4C1BCF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DEDB35-361A-9307-67C9-64B9EA48FEC2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Proton Driver on the MAP</a:t>
            </a:r>
            <a:endParaRPr lang="en-US" sz="2400" dirty="0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6AF51E73-6B1A-7676-8A11-F22770D637E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Transverse Dynamics Accelerators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771D2A6D-C0BC-1E7C-9268-98A940A5988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3BED9EF9-1723-4D8E-F195-1E6A30F947B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16875-167B-9E86-004C-6908DCAC74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50107"/>
          <a:stretch>
            <a:fillRect/>
          </a:stretch>
        </p:blipFill>
        <p:spPr>
          <a:xfrm>
            <a:off x="228600" y="846085"/>
            <a:ext cx="7654160" cy="1891540"/>
          </a:xfrm>
          <a:prstGeom prst="rect">
            <a:avLst/>
          </a:prstGeom>
          <a:solidFill>
            <a:schemeClr val="bg2">
              <a:lumMod val="60000"/>
              <a:lumOff val="40000"/>
              <a:alpha val="51000"/>
            </a:schemeClr>
          </a:solidFill>
        </p:spPr>
      </p:pic>
      <p:pic>
        <p:nvPicPr>
          <p:cNvPr id="12" name="Picture 11" descr="Diagram&#10;&#10;AI-generated content may be incorrect.">
            <a:extLst>
              <a:ext uri="{FF2B5EF4-FFF2-40B4-BE49-F238E27FC236}">
                <a16:creationId xmlns:a16="http://schemas.microsoft.com/office/drawing/2014/main" id="{53411FC7-8E1F-C0D9-C2F5-025851C30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761" y="2886227"/>
            <a:ext cx="3251329" cy="3325503"/>
          </a:xfrm>
          <a:prstGeom prst="rect">
            <a:avLst/>
          </a:prstGeom>
        </p:spPr>
      </p:pic>
      <p:sp>
        <p:nvSpPr>
          <p:cNvPr id="13" name="Content Placeholder 29">
            <a:extLst>
              <a:ext uri="{FF2B5EF4-FFF2-40B4-BE49-F238E27FC236}">
                <a16:creationId xmlns:a16="http://schemas.microsoft.com/office/drawing/2014/main" id="{6FE899F8-AEE2-C19F-3049-4A0F09691E24}"/>
              </a:ext>
            </a:extLst>
          </p:cNvPr>
          <p:cNvSpPr txBox="1">
            <a:spLocks/>
          </p:cNvSpPr>
          <p:nvPr/>
        </p:nvSpPr>
        <p:spPr bwMode="auto">
          <a:xfrm>
            <a:off x="273268" y="2886227"/>
            <a:ext cx="5376042" cy="340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The </a:t>
            </a:r>
            <a:r>
              <a:rPr lang="en-US" altLang="en-US" sz="2000" b="1"/>
              <a:t>Proton Driver</a:t>
            </a:r>
            <a:r>
              <a:rPr lang="en-US" altLang="en-US" sz="2000"/>
              <a:t> determines the proton energy, pulse intensity, beam power, spot size on target, bunch length on target for muon production stage.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There in turn feed in the x, y, and t phase-space of the initial cooling stage, muon rate, and pulse repetition rate.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By the end, just luminosity and rep. rate.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76310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E8571-2078-6152-6E4C-1E4212B85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831F482F-F298-50FB-5A41-DD3EC208AF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89B81D-7771-B6E5-9352-4A4F0C3C13C0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Proton Driver Overview</a:t>
            </a:r>
            <a:endParaRPr lang="en-US" sz="2400" dirty="0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566821E8-978B-E012-6DF7-FA48D2EC13FD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Transverse Dynamics Accelerators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9A086C75-7A61-6BF0-3E84-97591B8DCD3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9FDDC76B-5B14-9950-6D3B-AAC3071D94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EEE19292-F6E3-BA2E-A949-879C6645A780}"/>
              </a:ext>
            </a:extLst>
          </p:cNvPr>
          <p:cNvSpPr txBox="1">
            <a:spLocks/>
          </p:cNvSpPr>
          <p:nvPr/>
        </p:nvSpPr>
        <p:spPr bwMode="auto">
          <a:xfrm>
            <a:off x="3478924" y="1042989"/>
            <a:ext cx="5376042" cy="340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H- Linac, </a:t>
            </a:r>
            <a:r>
              <a:rPr lang="en-US" altLang="en-US" sz="2000"/>
              <a:t>accelerates up to 5-12 GeV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US" altLang="en-US" sz="2000" b="1"/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Accumulation Ring (AR),</a:t>
            </a:r>
            <a:r>
              <a:rPr lang="en-US" altLang="en-US" sz="2000"/>
              <a:t> collects H</a:t>
            </a:r>
            <a:r>
              <a:rPr lang="en-US" altLang="en-US" sz="2000" baseline="30000"/>
              <a:t>-</a:t>
            </a:r>
            <a:r>
              <a:rPr lang="en-US" altLang="en-US" sz="2000"/>
              <a:t> ~3e14 particles and paint into stable bunches.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US" altLang="en-US" sz="2000" b="1"/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Compressor Ring (CR), </a:t>
            </a:r>
            <a:r>
              <a:rPr lang="en-US" altLang="en-US" sz="2000"/>
              <a:t>performs bunch rotation to extract 1-3ns bunches.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Combiner,</a:t>
            </a:r>
            <a:r>
              <a:rPr lang="en-US" altLang="en-US" sz="2000"/>
              <a:t> ensures that all (typically 1-6) bunches converge on the target simultaneously.</a:t>
            </a:r>
            <a:endParaRPr lang="en-US" altLang="en-US" sz="2000" dirty="0"/>
          </a:p>
        </p:txBody>
      </p:sp>
      <p:pic>
        <p:nvPicPr>
          <p:cNvPr id="3" name="Picture 2" descr="A diagram of a machine&#10;&#10;Description automatically generated">
            <a:extLst>
              <a:ext uri="{FF2B5EF4-FFF2-40B4-BE49-F238E27FC236}">
                <a16:creationId xmlns:a16="http://schemas.microsoft.com/office/drawing/2014/main" id="{B2935886-95B5-72E2-EF37-6312CED37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06" y="1000947"/>
            <a:ext cx="3162380" cy="37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8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Muon Collider </a:t>
            </a:r>
            <a:r>
              <a:rPr lang="en-US" sz="2400" dirty="0"/>
              <a:t>Proton Driver Parameters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ACE to </a:t>
            </a:r>
            <a:r>
              <a:rPr lang="en-US" altLang="en-US" sz="1200" dirty="0" err="1">
                <a:latin typeface="Helvetica" panose="020B0604020202020204" pitchFamily="34" charset="0"/>
                <a:ea typeface="Geneva" pitchFamily="121" charset="-128"/>
              </a:rPr>
              <a:t>MuC</a:t>
            </a:r>
            <a:r>
              <a:rPr lang="en-US" altLang="en-US" sz="1200" dirty="0">
                <a:latin typeface="Helvetica" panose="020B0604020202020204" pitchFamily="34" charset="0"/>
              </a:rPr>
              <a:t>-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PD (Colliders of Tomorrow)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29">
            <a:extLst>
              <a:ext uri="{FF2B5EF4-FFF2-40B4-BE49-F238E27FC236}">
                <a16:creationId xmlns:a16="http://schemas.microsoft.com/office/drawing/2014/main" id="{2DDC0AC5-1BC7-60FE-5D7C-D2FF034A0CB6}"/>
              </a:ext>
            </a:extLst>
          </p:cNvPr>
          <p:cNvSpPr txBox="1">
            <a:spLocks/>
          </p:cNvSpPr>
          <p:nvPr/>
        </p:nvSpPr>
        <p:spPr bwMode="auto">
          <a:xfrm>
            <a:off x="228600" y="1038172"/>
            <a:ext cx="8740739" cy="67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6"/>
                </a:solidFill>
              </a:rPr>
              <a:t>Rep Rate 5-10 Hz: </a:t>
            </a:r>
            <a:r>
              <a:rPr lang="en-US" sz="1800" dirty="0">
                <a:solidFill>
                  <a:schemeClr val="accent6"/>
                </a:solidFill>
              </a:rPr>
              <a:t>At 5 </a:t>
            </a:r>
            <a:r>
              <a:rPr lang="en-US" sz="1800" err="1">
                <a:solidFill>
                  <a:schemeClr val="accent6"/>
                </a:solidFill>
              </a:rPr>
              <a:t>TeV</a:t>
            </a:r>
            <a:r>
              <a:rPr lang="en-US" sz="1800">
                <a:solidFill>
                  <a:schemeClr val="accent6"/>
                </a:solidFill>
              </a:rPr>
              <a:t> beams, muon </a:t>
            </a:r>
            <a:r>
              <a:rPr lang="en-US" sz="1800" dirty="0">
                <a:solidFill>
                  <a:schemeClr val="accent6"/>
                </a:solidFill>
              </a:rPr>
              <a:t>decay time is 0.1s in the lab frame. Luminosity depends on bunch </a:t>
            </a:r>
            <a:r>
              <a:rPr lang="en-US" sz="1800">
                <a:solidFill>
                  <a:schemeClr val="accent6"/>
                </a:solidFill>
              </a:rPr>
              <a:t>intensity squared (neglecting beam quality losses).</a:t>
            </a:r>
            <a:endParaRPr lang="en-US" sz="1800" dirty="0">
              <a:solidFill>
                <a:schemeClr val="accent6"/>
              </a:solidFill>
            </a:endParaRPr>
          </a:p>
        </p:txBody>
      </p:sp>
      <p:pic>
        <p:nvPicPr>
          <p:cNvPr id="4" name="Picture 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A68ADE8D-2972-C1A7-8FED-78BED0168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77" y="4010238"/>
            <a:ext cx="5828176" cy="2220794"/>
          </a:xfrm>
          <a:prstGeom prst="rect">
            <a:avLst/>
          </a:prstGeom>
        </p:spPr>
      </p:pic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5CC44B3-F855-DD43-B7CD-F352007DB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15" y="1732371"/>
            <a:ext cx="5831934" cy="2235825"/>
          </a:xfrm>
          <a:prstGeom prst="rect">
            <a:avLst/>
          </a:prstGeom>
        </p:spPr>
      </p:pic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04D23DD9-7E7D-CDB4-E990-C9A21CF65EB5}"/>
              </a:ext>
            </a:extLst>
          </p:cNvPr>
          <p:cNvSpPr txBox="1">
            <a:spLocks/>
          </p:cNvSpPr>
          <p:nvPr/>
        </p:nvSpPr>
        <p:spPr bwMode="auto">
          <a:xfrm>
            <a:off x="6339092" y="1716604"/>
            <a:ext cx="2782647" cy="165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600" dirty="0">
                <a:solidFill>
                  <a:schemeClr val="accent6"/>
                </a:solidFill>
              </a:rPr>
              <a:t>Higher rep rates are better, given the same number of particles per pulse.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160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600" dirty="0">
                <a:solidFill>
                  <a:schemeClr val="accent6"/>
                </a:solidFill>
              </a:rPr>
              <a:t>Above 20 Hz, diminishing returns for luminosity.</a:t>
            </a:r>
          </a:p>
        </p:txBody>
      </p:sp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E7EF21D6-8F60-497C-AF9A-62A6A2B357FC}"/>
              </a:ext>
            </a:extLst>
          </p:cNvPr>
          <p:cNvSpPr txBox="1">
            <a:spLocks/>
          </p:cNvSpPr>
          <p:nvPr/>
        </p:nvSpPr>
        <p:spPr bwMode="auto">
          <a:xfrm>
            <a:off x="6294213" y="3988734"/>
            <a:ext cx="2782647" cy="183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600" dirty="0">
                <a:solidFill>
                  <a:schemeClr val="accent6"/>
                </a:solidFill>
              </a:rPr>
              <a:t>However, lower rep rates are better for a fixed beam power, because each pulse is more intense.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160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600" b="1" dirty="0">
                <a:solidFill>
                  <a:schemeClr val="tx2"/>
                </a:solidFill>
              </a:rPr>
              <a:t>10 Hz </a:t>
            </a:r>
            <a:r>
              <a:rPr lang="en-US" sz="1600" dirty="0">
                <a:solidFill>
                  <a:schemeClr val="accent6"/>
                </a:solidFill>
              </a:rPr>
              <a:t>may be a good balance of considerations.</a:t>
            </a:r>
          </a:p>
        </p:txBody>
      </p:sp>
    </p:spTree>
    <p:extLst>
      <p:ext uri="{BB962C8B-B14F-4D97-AF65-F5344CB8AC3E}">
        <p14:creationId xmlns:p14="http://schemas.microsoft.com/office/powerpoint/2010/main" val="36726069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/>
              <a:t>Muon Collider Proton Driver Parameters</a:t>
            </a:r>
            <a:endParaRPr lang="en-US" sz="24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ACE to </a:t>
            </a:r>
            <a:r>
              <a:rPr lang="en-US" altLang="en-US" sz="1200" dirty="0" err="1">
                <a:latin typeface="Helvetica" panose="020B0604020202020204" pitchFamily="34" charset="0"/>
                <a:ea typeface="Geneva" pitchFamily="121" charset="-128"/>
              </a:rPr>
              <a:t>MuC</a:t>
            </a:r>
            <a:r>
              <a:rPr lang="en-US" altLang="en-US" sz="1200" dirty="0">
                <a:latin typeface="Helvetica" panose="020B0604020202020204" pitchFamily="34" charset="0"/>
              </a:rPr>
              <a:t>-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PD (Colliders of Tomorrow)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29">
            <a:extLst>
              <a:ext uri="{FF2B5EF4-FFF2-40B4-BE49-F238E27FC236}">
                <a16:creationId xmlns:a16="http://schemas.microsoft.com/office/drawing/2014/main" id="{2DDC0AC5-1BC7-60FE-5D7C-D2FF034A0CB6}"/>
              </a:ext>
            </a:extLst>
          </p:cNvPr>
          <p:cNvSpPr txBox="1">
            <a:spLocks/>
          </p:cNvSpPr>
          <p:nvPr/>
        </p:nvSpPr>
        <p:spPr bwMode="auto">
          <a:xfrm>
            <a:off x="228600" y="1038172"/>
            <a:ext cx="8740739" cy="272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6"/>
                </a:solidFill>
              </a:rPr>
              <a:t>Beam </a:t>
            </a:r>
            <a:r>
              <a:rPr lang="en-US" sz="1800" b="1">
                <a:solidFill>
                  <a:schemeClr val="accent6"/>
                </a:solidFill>
              </a:rPr>
              <a:t>Energy 5-12 </a:t>
            </a:r>
            <a:r>
              <a:rPr lang="en-US" sz="1800" b="1" dirty="0">
                <a:solidFill>
                  <a:schemeClr val="accent6"/>
                </a:solidFill>
              </a:rPr>
              <a:t>GeV: </a:t>
            </a:r>
            <a:r>
              <a:rPr lang="en-US" sz="1800" dirty="0">
                <a:solidFill>
                  <a:schemeClr val="accent6"/>
                </a:solidFill>
              </a:rPr>
              <a:t>Muon yield per kW on target is relatively flat from 5-10 GeV, smaller beyond that. Using </a:t>
            </a:r>
            <a:r>
              <a:rPr lang="en-US" sz="1800" b="1" dirty="0">
                <a:solidFill>
                  <a:schemeClr val="tx2"/>
                </a:solidFill>
              </a:rPr>
              <a:t>Fermilab 8 GeV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accent6"/>
                </a:solidFill>
              </a:rPr>
              <a:t>is a reasonable choice.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1200" b="1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6"/>
                </a:solidFill>
              </a:rPr>
              <a:t>Bunch Length 1-3 ns:</a:t>
            </a:r>
            <a:r>
              <a:rPr lang="en-US" sz="1800" dirty="0">
                <a:solidFill>
                  <a:schemeClr val="accent6"/>
                </a:solidFill>
              </a:rPr>
              <a:t> The time structure of the proton beam gets largely passed on to the pion/muon beam produced for the target, so </a:t>
            </a:r>
            <a:r>
              <a:rPr lang="en-US" sz="1800" b="1" dirty="0">
                <a:solidFill>
                  <a:schemeClr val="tx2"/>
                </a:solidFill>
              </a:rPr>
              <a:t>1-3ns</a:t>
            </a:r>
            <a:r>
              <a:rPr lang="en-US" sz="1800" b="1" dirty="0">
                <a:solidFill>
                  <a:schemeClr val="accent6"/>
                </a:solidFill>
              </a:rPr>
              <a:t> </a:t>
            </a:r>
            <a:r>
              <a:rPr lang="en-US" sz="1800" dirty="0">
                <a:solidFill>
                  <a:schemeClr val="accent6"/>
                </a:solidFill>
              </a:rPr>
              <a:t>bunch length alleviates the 6D cooling requirements as much as possible.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1200" b="1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6"/>
                </a:solidFill>
              </a:rPr>
              <a:t>Proton Beam Power 1-4 MW: </a:t>
            </a:r>
            <a:r>
              <a:rPr lang="en-US" sz="1800" dirty="0">
                <a:solidFill>
                  <a:schemeClr val="accent6"/>
                </a:solidFill>
              </a:rPr>
              <a:t>To achieve overall luminosity goals (20e34 cm</a:t>
            </a:r>
            <a:r>
              <a:rPr lang="en-US" sz="1800" baseline="30000" dirty="0">
                <a:solidFill>
                  <a:schemeClr val="accent6"/>
                </a:solidFill>
              </a:rPr>
              <a:t>-2</a:t>
            </a:r>
            <a:r>
              <a:rPr lang="en-US" sz="1800" dirty="0">
                <a:solidFill>
                  <a:schemeClr val="accent6"/>
                </a:solidFill>
              </a:rPr>
              <a:t>s</a:t>
            </a:r>
            <a:r>
              <a:rPr lang="en-US" sz="1800" baseline="30000" dirty="0">
                <a:solidFill>
                  <a:schemeClr val="accent6"/>
                </a:solidFill>
              </a:rPr>
              <a:t>-1</a:t>
            </a:r>
            <a:r>
              <a:rPr lang="en-US" sz="1800" dirty="0">
                <a:solidFill>
                  <a:schemeClr val="accent6"/>
                </a:solidFill>
              </a:rPr>
              <a:t>). At 8-GeV and 10 Hz, the corresponding proton pulse is </a:t>
            </a:r>
            <a:r>
              <a:rPr lang="en-US" sz="1800" dirty="0">
                <a:solidFill>
                  <a:schemeClr val="tx2"/>
                </a:solidFill>
              </a:rPr>
              <a:t>80-320e12 protons</a:t>
            </a:r>
            <a:r>
              <a:rPr lang="en-US" sz="1800" dirty="0">
                <a:solidFill>
                  <a:schemeClr val="accent6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40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dirty="0">
                <a:solidFill>
                  <a:schemeClr val="accent6"/>
                </a:solidFill>
              </a:rPr>
              <a:t>However, split among four bunches sent to combiner, </a:t>
            </a:r>
            <a:r>
              <a:rPr lang="en-US" sz="1800" b="1" dirty="0">
                <a:solidFill>
                  <a:schemeClr val="tx2"/>
                </a:solidFill>
              </a:rPr>
              <a:t>20-80e12 protons/bunch.</a:t>
            </a:r>
          </a:p>
        </p:txBody>
      </p:sp>
      <p:pic>
        <p:nvPicPr>
          <p:cNvPr id="5" name="Picture 4" descr="A diagram of a circle and a circle with a circle and a circle with a circle and a circle with a circle and a circle with a circle and a circle with a circle with a circle and&#10;&#10;Description automatically generated">
            <a:extLst>
              <a:ext uri="{FF2B5EF4-FFF2-40B4-BE49-F238E27FC236}">
                <a16:creationId xmlns:a16="http://schemas.microsoft.com/office/drawing/2014/main" id="{E038B2D3-106E-F949-06C0-FB2E9552E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30" y="3812911"/>
            <a:ext cx="5906022" cy="2275003"/>
          </a:xfrm>
          <a:prstGeom prst="rect">
            <a:avLst/>
          </a:prstGeom>
        </p:spPr>
      </p:pic>
      <p:sp>
        <p:nvSpPr>
          <p:cNvPr id="7" name="Content Placeholder 29">
            <a:extLst>
              <a:ext uri="{FF2B5EF4-FFF2-40B4-BE49-F238E27FC236}">
                <a16:creationId xmlns:a16="http://schemas.microsoft.com/office/drawing/2014/main" id="{53C50967-93A4-49D5-7EB8-4CB85B3B2092}"/>
              </a:ext>
            </a:extLst>
          </p:cNvPr>
          <p:cNvSpPr txBox="1">
            <a:spLocks/>
          </p:cNvSpPr>
          <p:nvPr/>
        </p:nvSpPr>
        <p:spPr bwMode="auto">
          <a:xfrm>
            <a:off x="1767091" y="4303761"/>
            <a:ext cx="1480991" cy="42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1800" b="1" dirty="0">
                <a:solidFill>
                  <a:schemeClr val="accent6"/>
                </a:solidFill>
              </a:rPr>
              <a:t>Combiner</a:t>
            </a:r>
            <a:endParaRPr lang="en-US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08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7737E-D664-8502-22CD-15886DF25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CB15CBF7-A5FF-71B3-F8D2-1D0E45DDA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>
            <a:extLst>
              <a:ext uri="{FF2B5EF4-FFF2-40B4-BE49-F238E27FC236}">
                <a16:creationId xmlns:a16="http://schemas.microsoft.com/office/drawing/2014/main" id="{5A36A396-5D76-36CD-2186-D5191E4DD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1"/>
            <a:ext cx="7847013" cy="1332186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>
                <a:solidFill>
                  <a:schemeClr val="tx2"/>
                </a:solidFill>
              </a:rPr>
              <a:t>Linac &amp; H- Injection</a:t>
            </a:r>
            <a:endParaRPr lang="en-US" altLang="en-US" sz="4200" dirty="0">
              <a:solidFill>
                <a:schemeClr val="tx2"/>
              </a:solidFill>
            </a:endParaRP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7C87C8EA-7792-EDAF-531D-2BD8AAEFA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F0426C1-F1E5-DA8F-7281-C273A0039619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J. Eldred Accelerator Overview for FNAL CCI Program</a:t>
            </a:r>
            <a:endParaRPr lang="en-US" sz="1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7F6152-6E97-C6A5-CE48-C50F7DE8F081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C27700D-BA36-FC5D-7D75-07D7A25A7EA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11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681"/>
  <p:tag name="ORIGINALWIDTH" val="1535.464"/>
  <p:tag name="LATEXADDIN" val="\documentclass{article}&#10;\usepackage{amsmath}&#10;\pagestyle{empty}&#10;\begin{document}&#10;&#10;\begin{align} \nonumber&#10;\rho_{\perp}(x,p_{x},y,p_{y}) \rightarrow \rho_{\perp}(J_{x},J_{y})&#10;\end{align}&#10;&#10;\end{document}"/>
  <p:tag name="IGUANATEXSIZE" val="20"/>
  <p:tag name="IGUANATEXCURSOR" val="159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431.3102"/>
  <p:tag name="OUTPUTTYPE" val="PNG"/>
  <p:tag name="IGUANATEXVERSION" val="160"/>
  <p:tag name="LATEXADDIN" val="\documentclass{article}&#10;\usepackage{amsmath}&#10;\pagestyle{empty}&#10;\begin{document}&#10;&#10;\begin{align} \nonumber&#10;H_{1}(\phi,\delta)&#10;\end{align}&#10;&#10;\end{document}"/>
  <p:tag name="IGUANATEXSIZE" val="24"/>
  <p:tag name="IGUANATEXCURSOR" val="123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431.3102"/>
  <p:tag name="OUTPUTTYPE" val="PNG"/>
  <p:tag name="IGUANATEXVERSION" val="160"/>
  <p:tag name="LATEXADDIN" val="\documentclass{article}&#10;\usepackage{amsmath}&#10;\pagestyle{empty}&#10;\begin{document}&#10;&#10;\begin{align} \nonumber&#10;H_{2}(\phi,\delta)&#10;\end{align}&#10;&#10;\end{document}"/>
  <p:tag name="IGUANATEXSIZE" val="24"/>
  <p:tag name="IGUANATEXCURSOR" val="109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681"/>
  <p:tag name="ORIGINALWIDTH" val="1098.903"/>
  <p:tag name="LATEXADDIN" val="\documentclass{article}&#10;\usepackage{amsmath}&#10;\pagestyle{empty}&#10;\begin{document}&#10;&#10;\begin{align} \nonumber&#10;\rho_{\perp}(J_{x},J_{y}) \rightarrow \rho_{\perp}(H)&#10;\end{align}&#10;&#10;\end{document}"/>
  <p:tag name="IGUANATEXSIZE" val="20"/>
  <p:tag name="IGUANATEXCURSOR" val="157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1478.456"/>
  <p:tag name="OUTPUTTYPE" val="PNG"/>
  <p:tag name="IGUANATEXVERSION" val="160"/>
  <p:tag name="LATEXADDIN" val="\documentclass{article}&#10;\usepackage{amsmath}&#10;\pagestyle{empty}&#10;\begin{document}&#10;&#10;\begin{align} \nonumber&#10;\lambda_{laser} /  \gamma_{0} (1+\beta_{0} \cos\theta)  = \lambda_{0}&#10;\end{align}&#10;&#10;&#10;\end{document}"/>
  <p:tag name="IGUANATEXSIZE" val="20"/>
  <p:tag name="IGUANATEXCURSOR" val="12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2897"/>
  <p:tag name="ORIGINALWIDTH" val="1837.006"/>
  <p:tag name="OUTPUTTYPE" val="PNG"/>
  <p:tag name="IGUANATEXVERSION" val="160"/>
  <p:tag name="LATEXADDIN" val="\documentclass{article}&#10;\usepackage{amsmath}&#10;\pagestyle{empty}&#10;\begin{document}&#10;&#10;\begin{align} \nonumber&#10;\Delta Q_{SC} = \frac{N r_{p}}{2\pi \epsilon_{n} \beta_{0}{\gamma^{2}}} B_{f} F &lt; ~&#10;\sim0.2&#10;\end{align}&#10;&#10;\end{document}"/>
  <p:tag name="IGUANATEXSIZE" val="24"/>
  <p:tag name="IGUANATEXCURSOR" val="112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2897"/>
  <p:tag name="ORIGINALWIDTH" val="1125.907"/>
  <p:tag name="OUTPUTTYPE" val="PNG"/>
  <p:tag name="IGUANATEXVERSION" val="160"/>
  <p:tag name="LATEXADDIN" val="\documentclass{article}&#10;\usepackage{amsmath}&#10;\pagestyle{empty}&#10;\begin{document}&#10;&#10;\begin{align} \nonumber&#10;\Delta \nu_{sc} = F B \frac{N r_{0}}{2\pi \epsilon_{N} \beta \gamma^{2}}&#10;\end{align}&#10;&#10;\end{document}"/>
  <p:tag name="IGUANATEXSIZE" val="20"/>
  <p:tag name="IGUANATEXCURSOR" val="143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0398"/>
  <p:tag name="ORIGINALWIDTH" val="562.5785"/>
  <p:tag name="OUTPUTTYPE" val="PNG"/>
  <p:tag name="IGUANATEXVERSION" val="160"/>
  <p:tag name="LATEXADDIN" val="\documentclass{article}&#10;\usepackage{amsmath}&#10;\pagestyle{empty}&#10;\begin{document}&#10;&#10;\begin{align} \nonumber&#10;B_{f} = \frac{I(z)}{I_{ave}}&#10;\end{align}&#10;&#10;\end{document}"/>
  <p:tag name="IGUANATEXSIZE" val="20"/>
  <p:tag name="IGUANATEXCURSOR" val="11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041"/>
  <p:tag name="ORIGINALWIDTH" val="1174.664"/>
  <p:tag name="LATEXADDIN" val="\documentclass{article}&#10;\usepackage{amsmath}&#10;\pagestyle{empty}&#10;\begin{document}&#10;&#10;\begin{align} \nonumber&#10;F = \frac{\text{Max}[\rho (x,p_{x})]}{\text{Max}[\rho_{KV}(x,p_{x})]}&#10;\end{align}&#10;&#10;\end{document}"/>
  <p:tag name="IGUANATEXSIZE" val="20"/>
  <p:tag name="IGUANATEXCURSOR" val="174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2897"/>
  <p:tag name="ORIGINALWIDTH" val="1733.492"/>
  <p:tag name="OUTPUTTYPE" val="PNG"/>
  <p:tag name="IGUANATEXVERSION" val="160"/>
  <p:tag name="LATEXADDIN" val="\documentclass{article}&#10;\usepackage{amsmath}&#10;\pagestyle{empty}&#10;\begin{document}&#10;&#10;\begin{align} \nonumber&#10;Q_{SC} = \frac{N r_{p}}{4\pi \epsilon_{n} \beta_{0}{\gamma^{2}}} B_{f} F &lt; ~&#10;\sim0.2&#10;\end{align}&#10;&#10;\end{document}"/>
  <p:tag name="IGUANATEXSIZE" val="24"/>
  <p:tag name="IGUANATEXCURSOR" val="169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6.0469"/>
  <p:tag name="ORIGINALWIDTH" val="4502.878"/>
  <p:tag name="OUTPUTTYPE" val="PNG"/>
  <p:tag name="IGUANATEXVERSION" val="160"/>
  <p:tag name="LATEXADDIN" val="\documentclass{article}&#10;\usepackage{amsmath}&#10;\pagestyle{empty}&#10;\begin{document}&#10;&#10;\begin{align} \nonumber&#10;\text{This achieves } \sigma_{\delta,f} = \left(\frac{V_{2}}{V_{1}} \right)^{1/2} \sigma_{\delta,i},\quad \text{versus adiabatic changes } \sigma_{\delta,f} = \left(\frac{V_{2}}{V_{1}} \right)^{1/4} \sigma_{\delta,i},&#10;\end{align}&#10;&#10;\end{document}"/>
  <p:tag name="IGUANATEXSIZE" val="24"/>
  <p:tag name="IGUANATEXCURSOR" val="302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62451</TotalTime>
  <Words>2550</Words>
  <Application>Microsoft Office PowerPoint</Application>
  <PresentationFormat>On-screen Show (4:3)</PresentationFormat>
  <Paragraphs>577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DejaVu Sans</vt:lpstr>
      <vt:lpstr>Helvetica</vt:lpstr>
      <vt:lpstr>Times New Roman</vt:lpstr>
      <vt:lpstr>FNAL_TemplateMac_060514</vt:lpstr>
      <vt:lpstr>Fermilab: Footer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 Optics Update: Flexibility for Experiments</dc:title>
  <dc:creator>Alexander L. Romanov x 13883N</dc:creator>
  <cp:lastModifiedBy>Jeffrey Eldred</cp:lastModifiedBy>
  <cp:revision>545</cp:revision>
  <cp:lastPrinted>2014-01-20T19:40:21Z</cp:lastPrinted>
  <dcterms:created xsi:type="dcterms:W3CDTF">2016-06-09T21:29:32Z</dcterms:created>
  <dcterms:modified xsi:type="dcterms:W3CDTF">2025-08-05T17:12:48Z</dcterms:modified>
</cp:coreProperties>
</file>