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66" r:id="rId2"/>
    <p:sldId id="470" r:id="rId3"/>
    <p:sldId id="2710" r:id="rId4"/>
    <p:sldId id="2744" r:id="rId5"/>
    <p:sldId id="2712" r:id="rId6"/>
    <p:sldId id="2714" r:id="rId7"/>
    <p:sldId id="274" r:id="rId8"/>
    <p:sldId id="275" r:id="rId9"/>
    <p:sldId id="506" r:id="rId10"/>
    <p:sldId id="2715" r:id="rId11"/>
    <p:sldId id="2716" r:id="rId12"/>
    <p:sldId id="2718" r:id="rId13"/>
    <p:sldId id="527" r:id="rId14"/>
    <p:sldId id="530" r:id="rId15"/>
    <p:sldId id="507" r:id="rId16"/>
    <p:sldId id="511" r:id="rId17"/>
    <p:sldId id="514" r:id="rId18"/>
    <p:sldId id="515" r:id="rId19"/>
    <p:sldId id="516" r:id="rId20"/>
    <p:sldId id="517" r:id="rId21"/>
    <p:sldId id="533" r:id="rId22"/>
    <p:sldId id="504" r:id="rId23"/>
    <p:sldId id="2720" r:id="rId24"/>
    <p:sldId id="467" r:id="rId25"/>
    <p:sldId id="534" r:id="rId26"/>
    <p:sldId id="488" r:id="rId27"/>
    <p:sldId id="495" r:id="rId28"/>
    <p:sldId id="520" r:id="rId29"/>
    <p:sldId id="494" r:id="rId30"/>
    <p:sldId id="524" r:id="rId31"/>
    <p:sldId id="519" r:id="rId32"/>
    <p:sldId id="531" r:id="rId33"/>
    <p:sldId id="536" r:id="rId34"/>
    <p:sldId id="526" r:id="rId35"/>
    <p:sldId id="2719" r:id="rId36"/>
    <p:sldId id="493" r:id="rId37"/>
    <p:sldId id="541" r:id="rId38"/>
  </p:sldIdLst>
  <p:sldSz cx="9144000" cy="6858000" type="screen4x3"/>
  <p:notesSz cx="69469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Arial Rounded MT Bold" panose="020F07040305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Arial Rounded MT Bold" panose="020F07040305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Arial Rounded MT Bold" panose="020F07040305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Arial Rounded MT Bold" panose="020F07040305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Arial Rounded MT Bold" panose="020F070403050403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 baseline="-25000">
        <a:solidFill>
          <a:schemeClr val="tx1"/>
        </a:solidFill>
        <a:latin typeface="Arial Rounded MT Bold" panose="020F070403050403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 baseline="-25000">
        <a:solidFill>
          <a:schemeClr val="tx1"/>
        </a:solidFill>
        <a:latin typeface="Arial Rounded MT Bold" panose="020F070403050403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 baseline="-25000">
        <a:solidFill>
          <a:schemeClr val="tx1"/>
        </a:solidFill>
        <a:latin typeface="Arial Rounded MT Bold" panose="020F070403050403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 baseline="-25000">
        <a:solidFill>
          <a:schemeClr val="tx1"/>
        </a:solidFill>
        <a:latin typeface="Arial Rounded MT Bold" panose="020F07040305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CC00FF"/>
    <a:srgbClr val="FF0000"/>
    <a:srgbClr val="0000CC"/>
    <a:srgbClr val="CC3300"/>
    <a:srgbClr val="663300"/>
    <a:srgbClr val="FF33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0" autoAdjust="0"/>
    <p:restoredTop sz="94759" autoAdjust="0"/>
  </p:normalViewPr>
  <p:slideViewPr>
    <p:cSldViewPr>
      <p:cViewPr varScale="1">
        <p:scale>
          <a:sx n="67" d="100"/>
          <a:sy n="67" d="100"/>
        </p:scale>
        <p:origin x="62" y="10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90"/>
    </p:cViewPr>
  </p:sorterViewPr>
  <p:notesViewPr>
    <p:cSldViewPr>
      <p:cViewPr varScale="1">
        <p:scale>
          <a:sx n="68" d="100"/>
          <a:sy n="68" d="100"/>
        </p:scale>
        <p:origin x="-1291" y="-58"/>
      </p:cViewPr>
      <p:guideLst>
        <p:guide orient="horz" pos="2909"/>
        <p:guide pos="218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2DE1709-466D-4505-12F3-C5726573CFF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400" tIns="47195" rIns="94400" bIns="47195" numCol="1" anchor="t" anchorCtr="0" compatLnSpc="1">
            <a:prstTxWarp prst="textNoShape">
              <a:avLst/>
            </a:prstTxWarp>
          </a:bodyPr>
          <a:lstStyle>
            <a:lvl1pPr defTabSz="944563">
              <a:spcBef>
                <a:spcPct val="0"/>
              </a:spcBef>
              <a:buClrTx/>
              <a:buFontTx/>
              <a:buNone/>
              <a:defRPr sz="1200" baseline="0"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Test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816E691-9350-EAF8-57EC-BEC3A2221C6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11487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400" tIns="47195" rIns="94400" bIns="47195" numCol="1" anchor="t" anchorCtr="0" compatLnSpc="1">
            <a:prstTxWarp prst="textNoShape">
              <a:avLst/>
            </a:prstTxWarp>
          </a:bodyPr>
          <a:lstStyle>
            <a:lvl1pPr algn="r" defTabSz="944563">
              <a:spcBef>
                <a:spcPct val="0"/>
              </a:spcBef>
              <a:buClrTx/>
              <a:buFontTx/>
              <a:buNone/>
              <a:defRPr sz="1200" baseline="0"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135B8AE9-F40E-57B3-0FAF-EB5AE696A11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0938"/>
            <a:ext cx="3011488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400" tIns="47195" rIns="94400" bIns="47195" numCol="1" anchor="b" anchorCtr="0" compatLnSpc="1">
            <a:prstTxWarp prst="textNoShape">
              <a:avLst/>
            </a:prstTxWarp>
          </a:bodyPr>
          <a:lstStyle>
            <a:lvl1pPr defTabSz="944563">
              <a:spcBef>
                <a:spcPct val="0"/>
              </a:spcBef>
              <a:buClrTx/>
              <a:buFontTx/>
              <a:buNone/>
              <a:defRPr sz="1200" baseline="0"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1DD64CD5-2096-BCDA-B938-014CF845B14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770938"/>
            <a:ext cx="3011487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400" tIns="47195" rIns="94400" bIns="47195" numCol="1" anchor="b" anchorCtr="0" compatLnSpc="1">
            <a:prstTxWarp prst="textNoShape">
              <a:avLst/>
            </a:prstTxWarp>
          </a:bodyPr>
          <a:lstStyle>
            <a:lvl1pPr algn="r" defTabSz="944563">
              <a:spcBef>
                <a:spcPct val="0"/>
              </a:spcBef>
              <a:buClrTx/>
              <a:buFontTx/>
              <a:buNone/>
              <a:defRPr sz="1200" baseline="0" smtClean="0">
                <a:latin typeface="Lucida Sans Unicode" panose="020B0602030504020204" pitchFamily="34" charset="0"/>
              </a:defRPr>
            </a:lvl1pPr>
          </a:lstStyle>
          <a:p>
            <a:pPr>
              <a:defRPr/>
            </a:pPr>
            <a:fld id="{39A3A174-3669-47D1-AAEF-6993D8F43D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C8CE041-8963-B6F9-0684-F9305F29AEB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400" tIns="47195" rIns="94400" bIns="47195" numCol="1" anchor="t" anchorCtr="0" compatLnSpc="1">
            <a:prstTxWarp prst="textNoShape">
              <a:avLst/>
            </a:prstTxWarp>
          </a:bodyPr>
          <a:lstStyle>
            <a:lvl1pPr defTabSz="944563">
              <a:spcBef>
                <a:spcPct val="0"/>
              </a:spcBef>
              <a:buClrTx/>
              <a:buFontTx/>
              <a:buNone/>
              <a:defRPr sz="1200" baseline="0"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Test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63492D1-6881-3335-CD4F-123D4DA26C8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11487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400" tIns="47195" rIns="94400" bIns="47195" numCol="1" anchor="t" anchorCtr="0" compatLnSpc="1">
            <a:prstTxWarp prst="textNoShape">
              <a:avLst/>
            </a:prstTxWarp>
          </a:bodyPr>
          <a:lstStyle>
            <a:lvl1pPr algn="r" defTabSz="944563">
              <a:spcBef>
                <a:spcPct val="0"/>
              </a:spcBef>
              <a:buClrTx/>
              <a:buFontTx/>
              <a:buNone/>
              <a:defRPr sz="1200" baseline="0"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73E5DE88-FB48-D524-1324-D49B25DF389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0563"/>
            <a:ext cx="4618037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3A005646-DC6D-EEBA-734A-D12FC5C51AD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4675"/>
            <a:ext cx="5095875" cy="4157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400" tIns="47195" rIns="94400" bIns="471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27939596-6A4F-EB20-287E-A1FFBE0C2E2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11488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400" tIns="47195" rIns="94400" bIns="47195" numCol="1" anchor="b" anchorCtr="0" compatLnSpc="1">
            <a:prstTxWarp prst="textNoShape">
              <a:avLst/>
            </a:prstTxWarp>
          </a:bodyPr>
          <a:lstStyle>
            <a:lvl1pPr defTabSz="944563">
              <a:spcBef>
                <a:spcPct val="0"/>
              </a:spcBef>
              <a:buClrTx/>
              <a:buFontTx/>
              <a:buNone/>
              <a:defRPr sz="1200" baseline="0"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DCF0A845-59CC-D36D-5764-00F1339987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770938"/>
            <a:ext cx="3011487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400" tIns="47195" rIns="94400" bIns="47195" numCol="1" anchor="b" anchorCtr="0" compatLnSpc="1">
            <a:prstTxWarp prst="textNoShape">
              <a:avLst/>
            </a:prstTxWarp>
          </a:bodyPr>
          <a:lstStyle>
            <a:lvl1pPr algn="r" defTabSz="944563">
              <a:spcBef>
                <a:spcPct val="0"/>
              </a:spcBef>
              <a:buClrTx/>
              <a:buFontTx/>
              <a:buNone/>
              <a:defRPr sz="1200" baseline="0" smtClean="0">
                <a:latin typeface="Lucida Sans Unicode" panose="020B0602030504020204" pitchFamily="34" charset="0"/>
              </a:defRPr>
            </a:lvl1pPr>
          </a:lstStyle>
          <a:p>
            <a:pPr>
              <a:defRPr/>
            </a:pPr>
            <a:fld id="{2C70F780-98DB-43F1-9238-E2C7B31F3A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FC67523-9070-A638-4DED-1072E050540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4563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defRPr sz="2000" baseline="-250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defTabSz="944563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defRPr sz="2000" baseline="-25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defTabSz="944563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defRPr sz="2000" baseline="-25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defTabSz="944563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defRPr sz="2000" baseline="-25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defTabSz="944563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defRPr sz="2000" baseline="-25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defTabSz="944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defRPr sz="2000" baseline="-25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defTabSz="944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defRPr sz="2000" baseline="-25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defTabSz="944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defRPr sz="2000" baseline="-25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defTabSz="944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defRPr sz="2000" baseline="-25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aseline="0">
                <a:latin typeface="Lucida Sans Unicode" panose="020B0602030504020204" pitchFamily="34" charset="0"/>
              </a:rPr>
              <a:t>Test</a:t>
            </a:r>
          </a:p>
        </p:txBody>
      </p:sp>
      <p:sp>
        <p:nvSpPr>
          <p:cNvPr id="6147" name="Rectangle 7">
            <a:extLst>
              <a:ext uri="{FF2B5EF4-FFF2-40B4-BE49-F238E27FC236}">
                <a16:creationId xmlns:a16="http://schemas.microsoft.com/office/drawing/2014/main" id="{06B873A0-D7DC-8A55-82BF-151CCCE73B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4563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defRPr sz="2000" baseline="-250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 defTabSz="944563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defRPr sz="2000" baseline="-25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defTabSz="944563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defRPr sz="2000" baseline="-25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defTabSz="944563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defRPr sz="2000" baseline="-25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defTabSz="944563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defRPr sz="2000" baseline="-25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defTabSz="944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defRPr sz="2000" baseline="-25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defTabSz="944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defRPr sz="2000" baseline="-25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defTabSz="944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defRPr sz="2000" baseline="-25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defTabSz="944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defRPr sz="2000" baseline="-25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B77E513-B821-4812-A149-E7379D86A058}" type="slidenum">
              <a:rPr lang="en-US" altLang="en-US" sz="1200" baseline="0">
                <a:latin typeface="Lucida Sans Unicode" panose="020B0602030504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200" baseline="0">
              <a:latin typeface="Lucida Sans Unicode" panose="020B0602030504020204" pitchFamily="34" charset="0"/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2168E19C-2814-C8FE-288A-2D05054870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40588DF1-54DB-40A1-CDEA-4553E9DAC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9DA05-BEDB-40F5-8F29-BC14CEF2E27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9DA05-BEDB-40F5-8F29-BC14CEF2E27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1378B04C-89A2-7F89-1E2D-549489D438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BFD55EE-D3FF-7AF9-D9B0-EAAFDFB3B5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800" baseline="0"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PAC Report </a:t>
            </a:r>
            <a:endParaRPr lang="en-US" altLang="en-US" sz="140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BE3734-3011-1129-7ECD-A2FB4DD86B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23EACC-5F3D-4B4D-8885-2C9EEC5FDB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079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705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343400" cy="5181600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>
                <a:solidFill>
                  <a:srgbClr val="002060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>
                <a:solidFill>
                  <a:srgbClr val="CC3300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>
                <a:solidFill>
                  <a:srgbClr val="CC00FF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>
                <a:solidFill>
                  <a:srgbClr val="0099CC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990600"/>
            <a:ext cx="4191000" cy="5181600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>
                <a:solidFill>
                  <a:srgbClr val="0000CC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>
                <a:solidFill>
                  <a:srgbClr val="FF0000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>
                <a:solidFill>
                  <a:srgbClr val="CC00FF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>
                <a:solidFill>
                  <a:schemeClr val="accent2">
                    <a:lumMod val="25000"/>
                  </a:schemeClr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6F742B3F-7B36-3543-91CD-AEB0BDA515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05F2F28-F999-4196-95E9-639370D4722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93AB1-D67D-45DB-AB4F-80C4C7B2FE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63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705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90600"/>
            <a:ext cx="38100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990600"/>
            <a:ext cx="3810000" cy="5181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E56F7701-B0B7-26D7-0B6B-6D2DC13416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8BFEAE33-8C0C-6543-9405-085A71791C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DBE70-3CC3-4434-AAC3-6B884B857D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874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755" y="1070752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 marL="457200" indent="-457200">
              <a:spcBef>
                <a:spcPts val="984"/>
              </a:spcBef>
              <a:buFont typeface="Wingdings" panose="05000000000000000000" pitchFamily="2" charset="2"/>
              <a:buChar char="Ø"/>
              <a:defRPr sz="2800" b="1">
                <a:solidFill>
                  <a:srgbClr val="505050"/>
                </a:solidFill>
              </a:defRPr>
            </a:lvl1pPr>
            <a:lvl2pPr marL="625475" marR="0" indent="-3429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400" b="1">
                <a:solidFill>
                  <a:schemeClr val="accent1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 b="1">
                <a:solidFill>
                  <a:srgbClr val="C0000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i="0">
                <a:solidFill>
                  <a:srgbClr val="03949B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800">
                <a:solidFill>
                  <a:srgbClr val="00B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7198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 b="1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5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43B0016-E916-CA43-9DB2-56E9EE0F798D}" type="datetime1">
              <a:rPr lang="en-US" smtClean="0"/>
              <a:t>8/4/2025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6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Jindariani, All Scientists Meeting, 2024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6229315"/>
            <a:ext cx="1108394" cy="2655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6" y="6316134"/>
            <a:ext cx="7531101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87092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Title</a:t>
            </a: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 of </a:t>
            </a:r>
            <a:r>
              <a:rPr lang="fr-FR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presentation</a:t>
            </a: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  / Name of </a:t>
            </a:r>
            <a:r>
              <a:rPr lang="fr-FR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lecturer</a:t>
            </a: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 / Name of institution or </a:t>
            </a:r>
            <a:r>
              <a:rPr lang="fr-FR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laboratory</a:t>
            </a:r>
            <a:endParaRPr lang="fr-FR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8403" y="6465457"/>
            <a:ext cx="798706" cy="365125"/>
          </a:xfrm>
        </p:spPr>
        <p:txBody>
          <a:bodyPr/>
          <a:lstStyle/>
          <a:p>
            <a:fld id="{005C7FBA-D4E9-46CA-9321-3ADA2E368FC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9B0DFD-BFB1-C774-1DB1-4DBC1CCC2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772" y="152483"/>
            <a:ext cx="555661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592C9EE7-9E58-CB42-D671-F1391B1A2E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08875" y="201336"/>
            <a:ext cx="841509" cy="80643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it-IT" dirty="0"/>
              <a:t>Your 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813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7FBA-D4E9-46CA-9321-3ADA2E368FC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D8BF4F6-5A6A-7D1D-B32A-1A7D0C106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772" y="152483"/>
            <a:ext cx="555661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2386F18A-9B25-FB6E-85A1-79CA32C72E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08875" y="201336"/>
            <a:ext cx="841509" cy="80643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it-IT" dirty="0"/>
              <a:t>Your 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865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406" y="800100"/>
            <a:ext cx="4088394" cy="5524500"/>
          </a:xfrm>
          <a:prstGeom prst="rect">
            <a:avLst/>
          </a:prstGeom>
        </p:spPr>
        <p:txBody>
          <a:bodyPr/>
          <a:lstStyle>
            <a:lvl1pPr marL="227013" indent="-227013">
              <a:buFont typeface="Wingdings" pitchFamily="2" charset="2"/>
              <a:buChar char="Ø"/>
              <a:defRPr sz="2200" b="1">
                <a:latin typeface="Arial" pitchFamily="34" charset="0"/>
                <a:cs typeface="Arial" pitchFamily="34" charset="0"/>
              </a:defRPr>
            </a:lvl1pPr>
            <a:lvl2pPr marL="228600" indent="-114300">
              <a:buFont typeface="Arial" pitchFamily="34" charset="0"/>
              <a:buChar char="•"/>
              <a:defRPr sz="2200" b="1">
                <a:solidFill>
                  <a:srgbClr val="0E0EB8"/>
                </a:solidFill>
              </a:defRPr>
            </a:lvl2pPr>
            <a:lvl3pPr marL="461963" indent="-234950" defTabSz="461963">
              <a:buFont typeface="Arial" pitchFamily="34" charset="0"/>
              <a:buChar char="•"/>
              <a:defRPr sz="2000" b="1">
                <a:solidFill>
                  <a:srgbClr val="7030A0"/>
                </a:solidFill>
              </a:defRPr>
            </a:lvl3pPr>
            <a:lvl4pPr marL="461963" indent="-176213">
              <a:buFont typeface="Arial" pitchFamily="34" charset="0"/>
              <a:buChar char="•"/>
              <a:defRPr sz="1800" b="1">
                <a:solidFill>
                  <a:srgbClr val="FF0000"/>
                </a:solidFill>
              </a:defRPr>
            </a:lvl4pPr>
            <a:lvl5pPr marL="742950" indent="-227013">
              <a:tabLst>
                <a:tab pos="515938" algn="l"/>
              </a:tabLst>
              <a:defRPr sz="1800">
                <a:solidFill>
                  <a:srgbClr val="00B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FBA0E-F5C1-4BDB-9017-606CA2BA4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4778720" y="789538"/>
            <a:ext cx="4088394" cy="5524500"/>
          </a:xfrm>
          <a:prstGeom prst="rect">
            <a:avLst/>
          </a:prstGeom>
        </p:spPr>
        <p:txBody>
          <a:bodyPr/>
          <a:lstStyle>
            <a:lvl1pPr marL="227013" indent="-227013">
              <a:buFont typeface="Wingdings" pitchFamily="2" charset="2"/>
              <a:buChar char="Ø"/>
              <a:defRPr sz="2200" b="1">
                <a:latin typeface="Arial" pitchFamily="34" charset="0"/>
                <a:cs typeface="Arial" pitchFamily="34" charset="0"/>
              </a:defRPr>
            </a:lvl1pPr>
            <a:lvl2pPr marL="227013" indent="0">
              <a:buFont typeface="Arial" pitchFamily="34" charset="0"/>
              <a:buChar char="•"/>
              <a:defRPr sz="2200" b="1">
                <a:solidFill>
                  <a:srgbClr val="0E0EB8"/>
                </a:solidFill>
              </a:defRPr>
            </a:lvl2pPr>
            <a:lvl3pPr marL="461963" indent="-234950" defTabSz="461963">
              <a:buFont typeface="Arial" pitchFamily="34" charset="0"/>
              <a:buChar char="•"/>
              <a:defRPr sz="2000" b="1">
                <a:solidFill>
                  <a:srgbClr val="7030A0"/>
                </a:solidFill>
              </a:defRPr>
            </a:lvl3pPr>
            <a:lvl4pPr marL="569913" indent="-225425">
              <a:buFont typeface="Arial" pitchFamily="34" charset="0"/>
              <a:buChar char="•"/>
              <a:defRPr sz="1800" b="0">
                <a:solidFill>
                  <a:srgbClr val="FF0000"/>
                </a:solidFill>
              </a:defRPr>
            </a:lvl4pPr>
            <a:lvl5pPr marL="687388" indent="-225425">
              <a:defRPr sz="1800">
                <a:solidFill>
                  <a:srgbClr val="00B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101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DEE16-26D2-4D92-F54B-CD03953D0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873596-4B31-30F5-A515-6D68D699B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57D50-0703-B32C-DFB5-85E67FB346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85841A-2A0A-4A3A-AA39-A8F42A149B7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159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1600" y="6416675"/>
            <a:ext cx="63246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Arial Narrow"/>
                <a:cs typeface="Arial Narrow"/>
              </a:defRPr>
            </a:lvl1pPr>
          </a:lstStyle>
          <a:p>
            <a:pPr algn="ctr"/>
            <a:r>
              <a:rPr lang="en-US" noProof="0"/>
              <a:t>E. Métral, 1st Muon Community Meeting, zoom, 20-21/05/2021</a:t>
            </a:r>
            <a:endParaRPr lang="en-GB" noProof="0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48600" y="6538914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re 6"/>
          <p:cNvSpPr>
            <a:spLocks noGrp="1"/>
          </p:cNvSpPr>
          <p:nvPr>
            <p:ph type="title"/>
          </p:nvPr>
        </p:nvSpPr>
        <p:spPr>
          <a:xfrm>
            <a:off x="1295400" y="275167"/>
            <a:ext cx="6781800" cy="1143000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03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40A3054A-B75A-0C86-E094-E7891C7068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68B1689D-590F-BE9C-029E-94246259553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ED2FA-D99C-4CD5-A700-620853C7AE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29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CD8B5A65-FD54-4BA0-2680-6C21F75867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174C414E-3F97-C6EA-2609-72C3D8E58F4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740DC-AE0D-49C1-BABB-3913F89961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747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191000" cy="518160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200">
                <a:solidFill>
                  <a:schemeClr val="tx2">
                    <a:lumMod val="75000"/>
                  </a:schemeClr>
                </a:solidFill>
              </a:defRPr>
            </a:lvl2pPr>
            <a:lvl3pPr marL="914400" indent="0">
              <a:buFontTx/>
              <a:buNone/>
              <a:defRPr sz="2000">
                <a:solidFill>
                  <a:srgbClr val="C00000"/>
                </a:solidFill>
              </a:defRPr>
            </a:lvl3pPr>
            <a:lvl4pPr marL="1371600" indent="0">
              <a:buFontTx/>
              <a:buNone/>
              <a:defRPr sz="1800">
                <a:solidFill>
                  <a:srgbClr val="CC00FF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816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 marL="457200" indent="0">
              <a:buFont typeface="Arial" panose="020B0604020202020204" pitchFamily="34" charset="0"/>
              <a:buNone/>
              <a:defRPr sz="2400">
                <a:solidFill>
                  <a:srgbClr val="002060"/>
                </a:solidFill>
              </a:defRPr>
            </a:lvl2pPr>
            <a:lvl3pPr marL="914400" indent="0">
              <a:buNone/>
              <a:defRPr sz="2000">
                <a:solidFill>
                  <a:srgbClr val="CC3300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800">
                <a:solidFill>
                  <a:srgbClr val="CC00FF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r>
              <a:rPr lang="en-US" dirty="0"/>
              <a:t>level</a:t>
            </a: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E28843A0-4B37-DE88-83BE-31C4916D7B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DF67516-C917-7C16-0F4A-C0B5027DDE2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5E63F-6B10-41C2-A6F6-ED6DCC3A67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41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236D6167-4660-3118-760A-F7E7AF4A10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C426FBA1-81D1-FCC2-F60B-237CCB9301E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1895E-72B3-45B7-B276-C42BCFAAE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65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7EF1BA8E-36F1-9639-9D3D-525978C965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58636CBD-99CD-6BC7-D421-407082EF2CA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11599-0AC6-4C31-AEDF-0F8BD253B0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78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>
            <a:extLst>
              <a:ext uri="{FF2B5EF4-FFF2-40B4-BE49-F238E27FC236}">
                <a16:creationId xmlns:a16="http://schemas.microsoft.com/office/drawing/2014/main" id="{EEBE6297-AFD9-BF95-DDBD-20EAF6567D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2">
            <a:extLst>
              <a:ext uri="{FF2B5EF4-FFF2-40B4-BE49-F238E27FC236}">
                <a16:creationId xmlns:a16="http://schemas.microsoft.com/office/drawing/2014/main" id="{360A34F9-9FC6-33BC-D133-3C6E1EBBA4A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97CF9-B6F1-429C-95B0-A5E4C95C21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28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F4DA4248-8F7E-0031-4F37-29EE8D8499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26494B60-2CB2-A7D9-C10A-27955FD3435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3D94C-D03D-42F4-875B-0297ACB85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00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705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90600"/>
            <a:ext cx="38100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990600"/>
            <a:ext cx="3810000" cy="5181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CCC5B4FA-A15C-89A4-9848-D0AC062689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4B7E55C1-88FB-F135-2B96-B1B71D95EA0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79FDB-54F0-4ED0-9BC6-35F1B56895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15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w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8">
            <a:extLst>
              <a:ext uri="{FF2B5EF4-FFF2-40B4-BE49-F238E27FC236}">
                <a16:creationId xmlns:a16="http://schemas.microsoft.com/office/drawing/2014/main" id="{68CAE846-0D78-C268-B7A6-E43BD9FD94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6705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9">
            <a:extLst>
              <a:ext uri="{FF2B5EF4-FFF2-40B4-BE49-F238E27FC236}">
                <a16:creationId xmlns:a16="http://schemas.microsoft.com/office/drawing/2014/main" id="{2EF4599A-8CD1-4702-825D-AEC73993F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4" name="Rectangle 20">
            <a:extLst>
              <a:ext uri="{FF2B5EF4-FFF2-40B4-BE49-F238E27FC236}">
                <a16:creationId xmlns:a16="http://schemas.microsoft.com/office/drawing/2014/main" id="{E8457B2C-DB2D-9BFA-C4A0-F45E8A5AC6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 baseline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46" name="Rectangle 22">
            <a:extLst>
              <a:ext uri="{FF2B5EF4-FFF2-40B4-BE49-F238E27FC236}">
                <a16:creationId xmlns:a16="http://schemas.microsoft.com/office/drawing/2014/main" id="{68730B91-6318-856A-57D8-62C6BE4443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 baseline="0" smtClean="0">
                <a:latin typeface="Lucida Sans Unicode" panose="020B0602030504020204" pitchFamily="34" charset="0"/>
              </a:defRPr>
            </a:lvl1pPr>
          </a:lstStyle>
          <a:p>
            <a:pPr>
              <a:defRPr/>
            </a:pPr>
            <a:fld id="{4E85841A-2A0A-4A3A-AA39-A8F42A149B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Line 23">
            <a:extLst>
              <a:ext uri="{FF2B5EF4-FFF2-40B4-BE49-F238E27FC236}">
                <a16:creationId xmlns:a16="http://schemas.microsoft.com/office/drawing/2014/main" id="{833A6C9B-6509-DCD6-5187-B82A7DD87BD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914400"/>
            <a:ext cx="7772400" cy="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1" name="Picture 24" descr="flogo">
            <a:extLst>
              <a:ext uri="{FF2B5EF4-FFF2-40B4-BE49-F238E27FC236}">
                <a16:creationId xmlns:a16="http://schemas.microsoft.com/office/drawing/2014/main" id="{9071F624-16FA-B245-2E14-063F89061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3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32" name="Object 26">
            <a:extLst>
              <a:ext uri="{FF2B5EF4-FFF2-40B4-BE49-F238E27FC236}">
                <a16:creationId xmlns:a16="http://schemas.microsoft.com/office/drawing/2014/main" id="{BC56F539-76FC-ABAF-1B9C-BF5ED14DC1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72400" y="152400"/>
          <a:ext cx="1143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0" imgW="1706880" imgH="1066800" progId="Word.Document.8">
                  <p:embed/>
                </p:oleObj>
              </mc:Choice>
              <mc:Fallback>
                <p:oleObj name="Document" r:id="rId20" imgW="1706880" imgH="1066800" progId="Word.Document.8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152400"/>
                        <a:ext cx="1143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6" r:id="rId8"/>
    <p:sldLayoutId id="2147483689" r:id="rId9"/>
    <p:sldLayoutId id="2147483690" r:id="rId10"/>
    <p:sldLayoutId id="2147483691" r:id="rId11"/>
    <p:sldLayoutId id="2147483693" r:id="rId12"/>
    <p:sldLayoutId id="2147483694" r:id="rId13"/>
    <p:sldLayoutId id="2147483696" r:id="rId14"/>
    <p:sldLayoutId id="2147483697" r:id="rId15"/>
    <p:sldLayoutId id="2147483698" r:id="rId16"/>
    <p:sldLayoutId id="2147483699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Lucida Sans Unicode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Lucida Sans Unicode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Lucida Sans Unicode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Lucida Sans Unicode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Symbol" panose="05050102010706020507" pitchFamily="18" charset="2"/>
        <a:buChar char="·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Symbol" panose="05050102010706020507" pitchFamily="18" charset="2"/>
        <a:buChar char="·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71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037C5C3-32D6-612B-9FDA-74F3CF6F046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2057400"/>
            <a:ext cx="7924800" cy="1143000"/>
          </a:xfrm>
          <a:noFill/>
        </p:spPr>
        <p:txBody>
          <a:bodyPr/>
          <a:lstStyle/>
          <a:p>
            <a:r>
              <a:rPr lang="en-US" altLang="en-US" dirty="0"/>
              <a:t>2025 Summer School</a:t>
            </a:r>
            <a:br>
              <a:rPr lang="en-US" altLang="en-US" dirty="0"/>
            </a:br>
            <a:r>
              <a:rPr lang="el-GR" altLang="en-US" dirty="0"/>
              <a:t>μ</a:t>
            </a:r>
            <a:r>
              <a:rPr lang="en-US" altLang="en-US" baseline="30000" dirty="0"/>
              <a:t>+</a:t>
            </a:r>
            <a:r>
              <a:rPr lang="en-US" altLang="en-US" dirty="0"/>
              <a:t>-</a:t>
            </a:r>
            <a:r>
              <a:rPr lang="el-GR" altLang="en-US" dirty="0"/>
              <a:t>μ</a:t>
            </a:r>
            <a:r>
              <a:rPr lang="en-US" altLang="en-US" baseline="30000" dirty="0"/>
              <a:t>-</a:t>
            </a:r>
            <a:r>
              <a:rPr lang="en-US" altLang="en-US" dirty="0"/>
              <a:t> Collider Front End</a:t>
            </a: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8F80444-1862-D6E0-0AF8-6DB3CDABC64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2000" dirty="0"/>
              <a:t>David Neuffer</a:t>
            </a:r>
          </a:p>
          <a:p>
            <a:endParaRPr lang="en-US" altLang="en-US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01432-88C2-09EB-4455-B5CB0B46A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 end goal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7944D-EF4B-9B21-A565-6FC74820859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990600"/>
            <a:ext cx="7467600" cy="5181600"/>
          </a:xfrm>
        </p:spPr>
        <p:txBody>
          <a:bodyPr/>
          <a:lstStyle/>
          <a:p>
            <a:r>
              <a:rPr lang="en-US" dirty="0"/>
              <a:t>Take Broad </a:t>
            </a:r>
            <a:r>
              <a:rPr lang="el-GR" dirty="0"/>
              <a:t>π</a:t>
            </a:r>
            <a:r>
              <a:rPr lang="en-US" dirty="0"/>
              <a:t> distribution from target</a:t>
            </a:r>
          </a:p>
          <a:p>
            <a:pPr lvl="1"/>
            <a:r>
              <a:rPr lang="en-US" dirty="0"/>
              <a:t>Capture transversely</a:t>
            </a:r>
          </a:p>
          <a:p>
            <a:pPr lvl="2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Transverse focusing</a:t>
            </a:r>
          </a:p>
          <a:p>
            <a:pPr lvl="1"/>
            <a:r>
              <a:rPr lang="en-US" dirty="0"/>
              <a:t>Capture longitudinally</a:t>
            </a:r>
          </a:p>
          <a:p>
            <a:pPr lvl="2"/>
            <a:r>
              <a:rPr lang="en-US" dirty="0">
                <a:solidFill>
                  <a:srgbClr val="7030A0"/>
                </a:solidFill>
              </a:rPr>
              <a:t>Start with short proton bunch</a:t>
            </a:r>
          </a:p>
          <a:p>
            <a:pPr lvl="2"/>
            <a:r>
              <a:rPr lang="en-US" dirty="0">
                <a:solidFill>
                  <a:srgbClr val="7030A0"/>
                </a:solidFill>
              </a:rPr>
              <a:t>Drift to develop z-E correlation (</a:t>
            </a:r>
            <a:r>
              <a:rPr lang="el-GR" dirty="0">
                <a:solidFill>
                  <a:srgbClr val="7030A0"/>
                </a:solidFill>
              </a:rPr>
              <a:t>π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</a:t>
            </a:r>
            <a:r>
              <a:rPr lang="el-GR" dirty="0">
                <a:solidFill>
                  <a:srgbClr val="7030A0"/>
                </a:solidFill>
              </a:rPr>
              <a:t>μ</a:t>
            </a:r>
            <a:r>
              <a:rPr lang="en-US" dirty="0">
                <a:solidFill>
                  <a:srgbClr val="7030A0"/>
                </a:solidFill>
              </a:rPr>
              <a:t> + </a:t>
            </a:r>
            <a:r>
              <a:rPr lang="el-GR" dirty="0">
                <a:solidFill>
                  <a:srgbClr val="7030A0"/>
                </a:solidFill>
              </a:rPr>
              <a:t>ν</a:t>
            </a:r>
            <a:r>
              <a:rPr lang="en-US" dirty="0">
                <a:solidFill>
                  <a:srgbClr val="7030A0"/>
                </a:solidFill>
              </a:rPr>
              <a:t>)</a:t>
            </a:r>
          </a:p>
          <a:p>
            <a:pPr lvl="2"/>
            <a:r>
              <a:rPr lang="en-US" dirty="0">
                <a:solidFill>
                  <a:srgbClr val="7030A0"/>
                </a:solidFill>
              </a:rPr>
              <a:t>Use “RF” to reduce Energy Spread</a:t>
            </a:r>
          </a:p>
          <a:p>
            <a:pPr lvl="2"/>
            <a:r>
              <a:rPr lang="en-US" dirty="0">
                <a:solidFill>
                  <a:srgbClr val="7030A0"/>
                </a:solidFill>
              </a:rPr>
              <a:t>	30 MHz 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07D38D-D412-3D20-DB95-54CDDC2DD6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F93AB1-D67D-45DB-AB4F-80C4C7B2FEE2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A770BF-6A61-6CFF-556B-20311B615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038600"/>
            <a:ext cx="7162800" cy="2667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4E7969-C352-1C86-98D3-6053E0554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376241"/>
            <a:ext cx="3381515" cy="235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51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0B142-2270-D20B-5FF9-24046865F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Proton Driver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4E807-84A0-C91F-3D61-7F38DCA4A85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5715000" cy="5181600"/>
          </a:xfrm>
        </p:spPr>
        <p:txBody>
          <a:bodyPr/>
          <a:lstStyle/>
          <a:p>
            <a:r>
              <a:rPr lang="en-US" dirty="0"/>
              <a:t>Intense proton bunches  (L &lt; ~1 m)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PIP-II Fermilab or CERN SPL</a:t>
            </a:r>
          </a:p>
          <a:p>
            <a:endParaRPr lang="en-US" dirty="0"/>
          </a:p>
          <a:p>
            <a:r>
              <a:rPr lang="en-US" dirty="0"/>
              <a:t>RCS solutions possible</a:t>
            </a:r>
          </a:p>
          <a:p>
            <a:pPr lvl="1"/>
            <a:r>
              <a:rPr lang="en-US" dirty="0"/>
              <a:t>J-PARC can deliver similar bunch intensities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E78DA-E928-06A1-205F-0D82087276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F93AB1-D67D-45DB-AB4F-80C4C7B2FEE2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D5060C-7C44-4A3E-569B-0E22C21E4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8077199" cy="17412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E81DB9-CE1F-6434-6172-7CFFA492C0D0}"/>
              </a:ext>
            </a:extLst>
          </p:cNvPr>
          <p:cNvSpPr txBox="1"/>
          <p:nvPr/>
        </p:nvSpPr>
        <p:spPr>
          <a:xfrm>
            <a:off x="1173480" y="2743200"/>
            <a:ext cx="1726755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5--10 GeV H</a:t>
            </a:r>
            <a:r>
              <a:rPr lang="en-US" baseline="30000" dirty="0"/>
              <a:t>-</a:t>
            </a:r>
            <a:r>
              <a:rPr lang="en-US" dirty="0"/>
              <a:t> Linac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AAC40A-1DCC-0B87-1CFC-4B4589DB2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026" y="3260534"/>
            <a:ext cx="257175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99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493E8-D6CB-D426-E475-2B96A6AFB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needed (</a:t>
            </a:r>
            <a:r>
              <a:rPr lang="en-US" dirty="0" err="1"/>
              <a:t>Zwaska</a:t>
            </a:r>
            <a:r>
              <a:rPr lang="en-US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02E6F-32CE-26FD-8630-B752CD129AD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495800" cy="5181600"/>
          </a:xfrm>
        </p:spPr>
        <p:txBody>
          <a:bodyPr/>
          <a:lstStyle/>
          <a:p>
            <a:r>
              <a:rPr lang="en-US" dirty="0"/>
              <a:t>Target must accept ~ 2 -4 MW beam at 5—10 Hz</a:t>
            </a:r>
          </a:p>
          <a:p>
            <a:pPr lvl="1"/>
            <a:r>
              <a:rPr lang="en-US" dirty="0"/>
              <a:t>~0.5 MJ pulses  </a:t>
            </a:r>
          </a:p>
          <a:p>
            <a:r>
              <a:rPr lang="en-US" dirty="0"/>
              <a:t>Target Options </a:t>
            </a:r>
          </a:p>
          <a:p>
            <a:pPr lvl="1"/>
            <a:r>
              <a:rPr lang="en-US" dirty="0"/>
              <a:t>C – Graphite targets </a:t>
            </a:r>
          </a:p>
          <a:p>
            <a:pPr lvl="2"/>
            <a:r>
              <a:rPr lang="en-US" dirty="0"/>
              <a:t>He cooled ?</a:t>
            </a:r>
          </a:p>
          <a:p>
            <a:pPr lvl="1"/>
            <a:r>
              <a:rPr lang="en-US" dirty="0"/>
              <a:t>Heavy Liquid Metal (Pb/Hg/?) &amp; fluidized W targets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Or ???</a:t>
            </a:r>
          </a:p>
          <a:p>
            <a:pPr marL="6858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E6A9CC-60FB-0ABB-FA87-C78440C918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F93AB1-D67D-45DB-AB4F-80C4C7B2FEE2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9EC758-3105-AAD1-FCCC-CF90D9FC6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792" y="3974602"/>
            <a:ext cx="4267008" cy="17924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F2E4A1-E323-7FCE-AF84-A191898CE8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967" r="1"/>
          <a:stretch>
            <a:fillRect/>
          </a:stretch>
        </p:blipFill>
        <p:spPr>
          <a:xfrm>
            <a:off x="5715000" y="1447800"/>
            <a:ext cx="2895600" cy="23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66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>
            <a:extLst>
              <a:ext uri="{FF2B5EF4-FFF2-40B4-BE49-F238E27FC236}">
                <a16:creationId xmlns:a16="http://schemas.microsoft.com/office/drawing/2014/main" id="{E67302E0-798A-0E68-1E77-F08AA9061D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27508B4-62E9-47F1-A03E-111427C37849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AFF10962-DC8B-5EA9-1D4E-15B27CE84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Solenoid lens capture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B6B679DF-B30E-D774-8938-340D4DF96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Target is immersed in high field solenoid</a:t>
            </a:r>
          </a:p>
          <a:p>
            <a:r>
              <a:rPr lang="en-US" altLang="en-US"/>
              <a:t>Particles are trapped in Larmor orbits</a:t>
            </a:r>
          </a:p>
          <a:p>
            <a:pPr lvl="1"/>
            <a:r>
              <a:rPr lang="en-US" altLang="en-US"/>
              <a:t>Produced with p = p</a:t>
            </a:r>
            <a:r>
              <a:rPr lang="en-US" altLang="en-US" baseline="-25000">
                <a:cs typeface="Lucida Sans Unicode" panose="020B0602030504020204" pitchFamily="34" charset="0"/>
              </a:rPr>
              <a:t>‖</a:t>
            </a:r>
            <a:r>
              <a:rPr lang="en-US" altLang="en-US">
                <a:cs typeface="Lucida Sans Unicode" panose="020B0602030504020204" pitchFamily="34" charset="0"/>
              </a:rPr>
              <a:t>, p</a:t>
            </a:r>
            <a:r>
              <a:rPr lang="en-US" altLang="en-US" baseline="-25000">
                <a:cs typeface="Lucida Sans Unicode" panose="020B0602030504020204" pitchFamily="34" charset="0"/>
                <a:sym typeface="Symbol" panose="05050102010706020507" pitchFamily="18" charset="2"/>
              </a:rPr>
              <a:t></a:t>
            </a:r>
            <a:endParaRPr lang="en-US" altLang="en-US">
              <a:cs typeface="Lucida Sans Unicode" panose="020B0602030504020204" pitchFamily="34" charset="0"/>
              <a:sym typeface="Symbol" panose="05050102010706020507" pitchFamily="18" charset="2"/>
            </a:endParaRPr>
          </a:p>
          <a:p>
            <a:pPr lvl="1"/>
            <a:r>
              <a:rPr lang="en-US" altLang="en-US">
                <a:cs typeface="Lucida Sans Unicode" panose="020B0602030504020204" pitchFamily="34" charset="0"/>
                <a:sym typeface="Symbol" panose="05050102010706020507" pitchFamily="18" charset="2"/>
              </a:rPr>
              <a:t>Spiral with radius r = p</a:t>
            </a:r>
            <a:r>
              <a:rPr lang="en-US" altLang="en-US" baseline="-25000">
                <a:cs typeface="Lucida Sans Unicode" panose="020B0602030504020204" pitchFamily="34" charset="0"/>
                <a:sym typeface="Symbol" panose="05050102010706020507" pitchFamily="18" charset="2"/>
              </a:rPr>
              <a:t></a:t>
            </a:r>
            <a:r>
              <a:rPr lang="en-US" altLang="en-US">
                <a:cs typeface="Lucida Sans Unicode" panose="020B0602030504020204" pitchFamily="34" charset="0"/>
                <a:sym typeface="Symbol" panose="05050102010706020507" pitchFamily="18" charset="2"/>
              </a:rPr>
              <a:t>/(0.3 B</a:t>
            </a:r>
            <a:r>
              <a:rPr lang="en-US" altLang="en-US" baseline="-25000">
                <a:cs typeface="Lucida Sans Unicode" panose="020B0602030504020204" pitchFamily="34" charset="0"/>
                <a:sym typeface="Symbol" panose="05050102010706020507" pitchFamily="18" charset="2"/>
              </a:rPr>
              <a:t>sol</a:t>
            </a:r>
            <a:r>
              <a:rPr lang="en-US" altLang="en-US">
                <a:cs typeface="Lucida Sans Unicode" panose="020B0602030504020204" pitchFamily="34" charset="0"/>
                <a:sym typeface="Symbol" panose="05050102010706020507" pitchFamily="18" charset="2"/>
              </a:rPr>
              <a:t>)</a:t>
            </a:r>
          </a:p>
          <a:p>
            <a:pPr lvl="1"/>
            <a:r>
              <a:rPr lang="en-US" altLang="en-US">
                <a:cs typeface="Lucida Sans Unicode" panose="020B0602030504020204" pitchFamily="34" charset="0"/>
                <a:sym typeface="Symbol" panose="05050102010706020507" pitchFamily="18" charset="2"/>
              </a:rPr>
              <a:t>Particles with p</a:t>
            </a:r>
            <a:r>
              <a:rPr lang="en-US" altLang="en-US" baseline="-25000">
                <a:cs typeface="Lucida Sans Unicode" panose="020B0602030504020204" pitchFamily="34" charset="0"/>
                <a:sym typeface="Symbol" panose="05050102010706020507" pitchFamily="18" charset="2"/>
              </a:rPr>
              <a:t> </a:t>
            </a:r>
            <a:r>
              <a:rPr lang="en-US" altLang="en-US">
                <a:cs typeface="Lucida Sans Unicode" panose="020B0602030504020204" pitchFamily="34" charset="0"/>
                <a:sym typeface="Symbol" panose="05050102010706020507" pitchFamily="18" charset="2"/>
              </a:rPr>
              <a:t>&lt; 0.3 B</a:t>
            </a:r>
            <a:r>
              <a:rPr lang="en-US" altLang="en-US" baseline="-25000">
                <a:cs typeface="Lucida Sans Unicode" panose="020B0602030504020204" pitchFamily="34" charset="0"/>
                <a:sym typeface="Symbol" panose="05050102010706020507" pitchFamily="18" charset="2"/>
              </a:rPr>
              <a:t>sol</a:t>
            </a:r>
            <a:r>
              <a:rPr lang="en-US" altLang="en-US">
                <a:cs typeface="Lucida Sans Unicode" panose="020B0602030504020204" pitchFamily="34" charset="0"/>
                <a:sym typeface="Symbol" panose="05050102010706020507" pitchFamily="18" charset="2"/>
              </a:rPr>
              <a:t>R</a:t>
            </a:r>
            <a:r>
              <a:rPr lang="en-US" altLang="en-US" baseline="-25000">
                <a:cs typeface="Lucida Sans Unicode" panose="020B0602030504020204" pitchFamily="34" charset="0"/>
                <a:sym typeface="Symbol" panose="05050102010706020507" pitchFamily="18" charset="2"/>
              </a:rPr>
              <a:t>sol</a:t>
            </a:r>
            <a:r>
              <a:rPr lang="en-US" altLang="en-US">
                <a:cs typeface="Lucida Sans Unicode" panose="020B0602030504020204" pitchFamily="34" charset="0"/>
                <a:sym typeface="Symbol" panose="05050102010706020507" pitchFamily="18" charset="2"/>
              </a:rPr>
              <a:t>/2 are trapped</a:t>
            </a:r>
          </a:p>
          <a:p>
            <a:pPr lvl="1"/>
            <a:r>
              <a:rPr lang="en-US" altLang="en-US" b="1">
                <a:solidFill>
                  <a:srgbClr val="0000CC"/>
                </a:solidFill>
                <a:cs typeface="Lucida Sans Unicode" panose="020B0602030504020204" pitchFamily="34" charset="0"/>
                <a:sym typeface="Symbol" panose="05050102010706020507" pitchFamily="18" charset="2"/>
              </a:rPr>
              <a:t>p</a:t>
            </a:r>
            <a:r>
              <a:rPr lang="en-US" altLang="en-US" b="1" baseline="-25000">
                <a:solidFill>
                  <a:srgbClr val="0000CC"/>
                </a:solidFill>
                <a:cs typeface="Lucida Sans Unicode" panose="020B0602030504020204" pitchFamily="34" charset="0"/>
                <a:sym typeface="Symbol" panose="05050102010706020507" pitchFamily="18" charset="2"/>
              </a:rPr>
              <a:t>,max</a:t>
            </a:r>
            <a:r>
              <a:rPr lang="en-US" altLang="en-US" b="1">
                <a:solidFill>
                  <a:srgbClr val="0000CC"/>
                </a:solidFill>
                <a:cs typeface="Lucida Sans Unicode" panose="020B0602030504020204" pitchFamily="34" charset="0"/>
                <a:sym typeface="Symbol" panose="05050102010706020507" pitchFamily="18" charset="2"/>
              </a:rPr>
              <a:t> &lt; 0.225 </a:t>
            </a:r>
            <a:r>
              <a:rPr lang="en-US" altLang="en-US" sz="1800" b="1">
                <a:solidFill>
                  <a:srgbClr val="0000CC"/>
                </a:solidFill>
                <a:cs typeface="Lucida Sans Unicode" panose="020B0602030504020204" pitchFamily="34" charset="0"/>
                <a:sym typeface="Symbol" panose="05050102010706020507" pitchFamily="18" charset="2"/>
              </a:rPr>
              <a:t>GeV/c</a:t>
            </a:r>
            <a:r>
              <a:rPr lang="en-US" altLang="en-US" sz="1800">
                <a:cs typeface="Lucida Sans Unicode" panose="020B0602030504020204" pitchFamily="34" charset="0"/>
                <a:sym typeface="Symbol" panose="05050102010706020507" pitchFamily="18" charset="2"/>
              </a:rPr>
              <a:t> for B=20T, R</a:t>
            </a:r>
            <a:r>
              <a:rPr lang="en-US" altLang="en-US" sz="1800" baseline="-25000">
                <a:cs typeface="Lucida Sans Unicode" panose="020B0602030504020204" pitchFamily="34" charset="0"/>
                <a:sym typeface="Symbol" panose="05050102010706020507" pitchFamily="18" charset="2"/>
              </a:rPr>
              <a:t>sol</a:t>
            </a:r>
            <a:r>
              <a:rPr lang="en-US" altLang="en-US" sz="1800">
                <a:cs typeface="Lucida Sans Unicode" panose="020B0602030504020204" pitchFamily="34" charset="0"/>
                <a:sym typeface="Symbol" panose="05050102010706020507" pitchFamily="18" charset="2"/>
              </a:rPr>
              <a:t> = 0.075m </a:t>
            </a:r>
          </a:p>
          <a:p>
            <a:pPr lvl="1"/>
            <a:r>
              <a:rPr lang="en-US" altLang="en-US" sz="1800">
                <a:solidFill>
                  <a:srgbClr val="FF3300"/>
                </a:solidFill>
                <a:cs typeface="Lucida Sans Unicode" panose="020B0602030504020204" pitchFamily="34" charset="0"/>
                <a:sym typeface="Symbol" panose="05050102010706020507" pitchFamily="18" charset="2"/>
              </a:rPr>
              <a:t>Focuses both + and - particles</a:t>
            </a:r>
          </a:p>
        </p:txBody>
      </p:sp>
      <p:pic>
        <p:nvPicPr>
          <p:cNvPr id="18437" name="Picture 5" descr="CAPTURE">
            <a:extLst>
              <a:ext uri="{FF2B5EF4-FFF2-40B4-BE49-F238E27FC236}">
                <a16:creationId xmlns:a16="http://schemas.microsoft.com/office/drawing/2014/main" id="{A4315D50-1CE4-F397-7723-312DB63DC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57600"/>
            <a:ext cx="3810000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sol2">
            <a:extLst>
              <a:ext uri="{FF2B5EF4-FFF2-40B4-BE49-F238E27FC236}">
                <a16:creationId xmlns:a16="http://schemas.microsoft.com/office/drawing/2014/main" id="{55DAE8A6-5EDD-0F67-3FAF-9235100A2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2425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>
            <a:extLst>
              <a:ext uri="{FF2B5EF4-FFF2-40B4-BE49-F238E27FC236}">
                <a16:creationId xmlns:a16="http://schemas.microsoft.com/office/drawing/2014/main" id="{AD60DD5A-4936-DE3B-D79A-02C81D103C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C937AD-D48E-47D7-AAFA-BA2F6729BEEE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18C8EC9E-B418-BB8E-C7C2-CA5D21A297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Solenoid transport</a:t>
            </a:r>
          </a:p>
        </p:txBody>
      </p:sp>
      <p:pic>
        <p:nvPicPr>
          <p:cNvPr id="19460" name="Picture 4" descr="palmer_taper_20m">
            <a:extLst>
              <a:ext uri="{FF2B5EF4-FFF2-40B4-BE49-F238E27FC236}">
                <a16:creationId xmlns:a16="http://schemas.microsoft.com/office/drawing/2014/main" id="{4FF21910-D327-D72F-D29E-C1445762F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990600"/>
            <a:ext cx="31400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CAPTURE">
            <a:extLst>
              <a:ext uri="{FF2B5EF4-FFF2-40B4-BE49-F238E27FC236}">
                <a16:creationId xmlns:a16="http://schemas.microsoft.com/office/drawing/2014/main" id="{D1DF2F0A-96A8-9763-7ED0-453FA2432EF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8700" y="3581400"/>
            <a:ext cx="3429000" cy="2117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2" name="Rectangle 6">
            <a:extLst>
              <a:ext uri="{FF2B5EF4-FFF2-40B4-BE49-F238E27FC236}">
                <a16:creationId xmlns:a16="http://schemas.microsoft.com/office/drawing/2014/main" id="{B43AA965-EE30-EA46-55BE-E3D62D55B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66800"/>
            <a:ext cx="4648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en-US" altLang="en-US" baseline="0" dirty="0">
                <a:latin typeface="Lydian BT" pitchFamily="66" charset="0"/>
              </a:rPr>
              <a:t>Magnetic field adiabatically decreases along the transport</a:t>
            </a:r>
          </a:p>
          <a:p>
            <a:r>
              <a:rPr lang="en-US" altLang="en-US" baseline="0" dirty="0">
                <a:latin typeface="Lydian BT" pitchFamily="66" charset="0"/>
              </a:rPr>
              <a:t>Transverse momentum decreases </a:t>
            </a:r>
          </a:p>
          <a:p>
            <a:pPr lvl="1"/>
            <a:r>
              <a:rPr lang="en-US" altLang="en-US" baseline="0" dirty="0">
                <a:latin typeface="Lydian BT" pitchFamily="66" charset="0"/>
              </a:rPr>
              <a:t>Busch’s theorem: B r</a:t>
            </a:r>
            <a:r>
              <a:rPr lang="en-US" altLang="en-US" dirty="0">
                <a:latin typeface="Lydian BT" pitchFamily="66" charset="0"/>
              </a:rPr>
              <a:t>orbit</a:t>
            </a:r>
            <a:r>
              <a:rPr lang="en-US" altLang="en-US" baseline="30000" dirty="0">
                <a:latin typeface="Lydian BT" pitchFamily="66" charset="0"/>
              </a:rPr>
              <a:t>2 </a:t>
            </a:r>
            <a:r>
              <a:rPr lang="en-US" altLang="en-US" baseline="0" dirty="0">
                <a:latin typeface="Lydian BT" pitchFamily="66" charset="0"/>
              </a:rPr>
              <a:t> is constant</a:t>
            </a:r>
          </a:p>
          <a:p>
            <a:pPr lvl="1"/>
            <a:r>
              <a:rPr lang="en-US" altLang="en-US" baseline="0" dirty="0">
                <a:latin typeface="Lydian BT" pitchFamily="66" charset="0"/>
              </a:rPr>
              <a:t>B=20T</a:t>
            </a:r>
            <a:r>
              <a:rPr lang="en-US" alt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en-US" baseline="0" dirty="0">
                <a:latin typeface="Lydian BT" pitchFamily="66" charset="0"/>
                <a:cs typeface="Times New Roman" panose="02020603050405020304" pitchFamily="18" charset="0"/>
              </a:rPr>
              <a:t>2T (r=3.75cm →= 12cm)</a:t>
            </a:r>
          </a:p>
          <a:p>
            <a:pPr lvl="1"/>
            <a:r>
              <a:rPr lang="en-US" altLang="en-US" baseline="0" dirty="0">
                <a:latin typeface="Lydian BT" pitchFamily="66" charset="0"/>
                <a:cs typeface="Times New Roman" panose="02020603050405020304" pitchFamily="18" charset="0"/>
              </a:rPr>
              <a:t>P</a:t>
            </a:r>
            <a:r>
              <a:rPr lang="en-US" altLang="en-US" dirty="0">
                <a:latin typeface="Lydian BT" pitchFamily="66" charset="0"/>
                <a:cs typeface="Times New Roman" panose="02020603050405020304" pitchFamily="18" charset="0"/>
                <a:sym typeface="Symbol" panose="05050102010706020507" pitchFamily="18" charset="2"/>
              </a:rPr>
              <a:t></a:t>
            </a:r>
            <a:r>
              <a:rPr lang="en-US" altLang="en-US" baseline="0" dirty="0">
                <a:latin typeface="Lydian BT" pitchFamily="66" charset="0"/>
                <a:cs typeface="Times New Roman" panose="02020603050405020304" pitchFamily="18" charset="0"/>
                <a:sym typeface="Symbol" panose="05050102010706020507" pitchFamily="18" charset="2"/>
              </a:rPr>
              <a:t> = 0.225→0.07GeV/c</a:t>
            </a:r>
          </a:p>
          <a:p>
            <a:r>
              <a:rPr lang="en-US" altLang="en-US" baseline="0" dirty="0">
                <a:latin typeface="Lydian BT" pitchFamily="66" charset="0"/>
              </a:rPr>
              <a:t>Emittance = ~</a:t>
            </a:r>
            <a:r>
              <a:rPr lang="el-GR" altLang="en-US" baseline="0" dirty="0">
                <a:cs typeface="Lucida Sans Unicode" panose="020B0602030504020204" pitchFamily="34" charset="0"/>
              </a:rPr>
              <a:t>σ</a:t>
            </a:r>
            <a:r>
              <a:rPr lang="en-US" altLang="en-US" dirty="0">
                <a:cs typeface="Lucida Sans Unicode" panose="020B0602030504020204" pitchFamily="34" charset="0"/>
              </a:rPr>
              <a:t>x</a:t>
            </a:r>
            <a:r>
              <a:rPr lang="en-US" altLang="en-US" baseline="0" dirty="0">
                <a:cs typeface="Lucida Sans Unicode" panose="020B0602030504020204" pitchFamily="34" charset="0"/>
              </a:rPr>
              <a:t> </a:t>
            </a:r>
            <a:r>
              <a:rPr lang="el-GR" altLang="en-US" baseline="0" dirty="0">
                <a:cs typeface="Lucida Sans Unicode" panose="020B0602030504020204" pitchFamily="34" charset="0"/>
              </a:rPr>
              <a:t>σ</a:t>
            </a:r>
            <a:r>
              <a:rPr lang="en-US" altLang="en-US" dirty="0" err="1">
                <a:latin typeface="Lydian BT" pitchFamily="66" charset="0"/>
                <a:cs typeface="Lucida Sans Unicode" panose="020B0602030504020204" pitchFamily="34" charset="0"/>
              </a:rPr>
              <a:t>px</a:t>
            </a:r>
            <a:r>
              <a:rPr lang="en-US" altLang="en-US" baseline="0" dirty="0">
                <a:latin typeface="Lydian BT" pitchFamily="66" charset="0"/>
                <a:cs typeface="Lucida Sans Unicode" panose="020B0602030504020204" pitchFamily="34" charset="0"/>
              </a:rPr>
              <a:t>/</a:t>
            </a:r>
            <a:r>
              <a:rPr lang="en-US" altLang="en-US" sz="2000" baseline="0" dirty="0">
                <a:latin typeface="Lydian BT" pitchFamily="66" charset="0"/>
                <a:cs typeface="Lucida Sans Unicode" panose="020B0602030504020204" pitchFamily="34" charset="0"/>
              </a:rPr>
              <a:t>105.66</a:t>
            </a:r>
          </a:p>
          <a:p>
            <a:pPr lvl="1"/>
            <a:r>
              <a:rPr lang="en-US" altLang="en-US" baseline="0">
                <a:latin typeface="Lydian BT" pitchFamily="66" charset="0"/>
                <a:cs typeface="Lucida Sans Unicode" panose="020B0602030504020204" pitchFamily="34" charset="0"/>
              </a:rPr>
              <a:t>~6cm×35 </a:t>
            </a:r>
            <a:r>
              <a:rPr lang="en-US" altLang="en-US" sz="1800" baseline="0" dirty="0">
                <a:latin typeface="Lydian BT" pitchFamily="66" charset="0"/>
                <a:cs typeface="Lucida Sans Unicode" panose="020B0602030504020204" pitchFamily="34" charset="0"/>
              </a:rPr>
              <a:t>MeV/c</a:t>
            </a:r>
            <a:r>
              <a:rPr lang="en-US" altLang="en-US" sz="2400" baseline="0" dirty="0">
                <a:latin typeface="Lydian BT" pitchFamily="66" charset="0"/>
                <a:cs typeface="Lucida Sans Unicode" panose="020B0602030504020204" pitchFamily="34" charset="0"/>
              </a:rPr>
              <a:t>/</a:t>
            </a:r>
            <a:r>
              <a:rPr lang="en-US" altLang="en-US" sz="1800" baseline="0" dirty="0">
                <a:latin typeface="Lydian BT" pitchFamily="66" charset="0"/>
                <a:cs typeface="Lucida Sans Unicode" panose="020B0602030504020204" pitchFamily="34" charset="0"/>
              </a:rPr>
              <a:t>105.66</a:t>
            </a:r>
            <a:r>
              <a:rPr lang="en-US" altLang="en-US" baseline="0" dirty="0">
                <a:latin typeface="Lydian BT" pitchFamily="66" charset="0"/>
                <a:cs typeface="Lucida Sans Unicode" panose="020B0602030504020204" pitchFamily="34" charset="0"/>
              </a:rPr>
              <a:t>≅0.02m</a:t>
            </a:r>
          </a:p>
          <a:p>
            <a:r>
              <a:rPr lang="en-US" altLang="en-US" baseline="0" dirty="0">
                <a:latin typeface="Lydian BT" pitchFamily="66" charset="0"/>
                <a:cs typeface="Lucida Sans Unicode" panose="020B0602030504020204" pitchFamily="34" charset="0"/>
              </a:rPr>
              <a:t>P</a:t>
            </a:r>
            <a:r>
              <a:rPr lang="en-US" altLang="en-US" dirty="0">
                <a:latin typeface="Lydian BT" pitchFamily="66" charset="0"/>
                <a:cs typeface="Lucida Sans Unicode" panose="020B0602030504020204" pitchFamily="34" charset="0"/>
              </a:rPr>
              <a:t> </a:t>
            </a:r>
            <a:r>
              <a:rPr lang="en-US" altLang="en-US" baseline="0" dirty="0">
                <a:latin typeface="Lydian BT" pitchFamily="66" charset="0"/>
                <a:cs typeface="Lucida Sans Unicode" panose="020B0602030504020204" pitchFamily="34" charset="0"/>
              </a:rPr>
              <a:t>remains constant (P</a:t>
            </a:r>
            <a:r>
              <a:rPr lang="en-US" altLang="en-US" dirty="0">
                <a:latin typeface="Lydian BT" pitchFamily="66" charset="0"/>
                <a:cs typeface="Lucida Sans Unicode" panose="020B0602030504020204" pitchFamily="34" charset="0"/>
              </a:rPr>
              <a:t>‖</a:t>
            </a:r>
            <a:r>
              <a:rPr lang="en-US" altLang="en-US" baseline="0" dirty="0">
                <a:latin typeface="Lydian BT" pitchFamily="66" charset="0"/>
                <a:cs typeface="Lucida Sans Unicode" panose="020B0602030504020204" pitchFamily="34" charset="0"/>
              </a:rPr>
              <a:t> increases)</a:t>
            </a:r>
          </a:p>
          <a:p>
            <a:r>
              <a:rPr lang="en-US" altLang="en-US" baseline="0" dirty="0">
                <a:latin typeface="Lydian BT" pitchFamily="66" charset="0"/>
                <a:cs typeface="Lucida Sans Unicode" panose="020B0602030504020204" pitchFamily="34" charset="0"/>
              </a:rPr>
              <a:t>Transport designed to maximize </a:t>
            </a:r>
            <a:r>
              <a:rPr lang="el-GR" altLang="en-US" baseline="0" dirty="0">
                <a:latin typeface="Lydian BT" pitchFamily="66" charset="0"/>
                <a:cs typeface="Lucida Sans Unicode" panose="020B0602030504020204" pitchFamily="34" charset="0"/>
              </a:rPr>
              <a:t>π</a:t>
            </a:r>
            <a:r>
              <a:rPr lang="el-GR" altLang="en-US" baseline="0" dirty="0">
                <a:latin typeface="Times New Roman" panose="02020603050405020304" pitchFamily="18" charset="0"/>
                <a:cs typeface="Lucida Sans Unicode" panose="020B0602030504020204" pitchFamily="34" charset="0"/>
              </a:rPr>
              <a:t>→</a:t>
            </a:r>
            <a:r>
              <a:rPr lang="el-GR" altLang="en-US" baseline="0" dirty="0">
                <a:latin typeface="Times New Roman" panose="02020603050405020304" pitchFamily="18" charset="0"/>
                <a:cs typeface="Lucida Sans Unicode" panose="020B0602030504020204" pitchFamily="34" charset="0"/>
                <a:sym typeface="Symbol" panose="05050102010706020507" pitchFamily="18" charset="2"/>
              </a:rPr>
              <a:t></a:t>
            </a:r>
            <a:r>
              <a:rPr lang="en-US" altLang="en-US" baseline="0" dirty="0">
                <a:latin typeface="Times New Roman" panose="02020603050405020304" pitchFamily="18" charset="0"/>
                <a:cs typeface="Lucida Sans Unicode" panose="020B0602030504020204" pitchFamily="34" charset="0"/>
                <a:sym typeface="Symbol" panose="05050102010706020507" pitchFamily="18" charset="2"/>
              </a:rPr>
              <a:t> acceptance</a:t>
            </a:r>
            <a:endParaRPr lang="el-GR" alt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altLang="en-US" baseline="0" dirty="0">
              <a:latin typeface="Lydian BT" pitchFamily="66" charset="0"/>
            </a:endParaRPr>
          </a:p>
          <a:p>
            <a:pPr>
              <a:buFont typeface="Symbol" panose="05050102010706020507" pitchFamily="18" charset="2"/>
              <a:buNone/>
            </a:pPr>
            <a:endParaRPr lang="en-US" altLang="en-US" baseline="0" dirty="0">
              <a:latin typeface="Lydian BT" pitchFamily="66" charset="0"/>
            </a:endParaRPr>
          </a:p>
          <a:p>
            <a:endParaRPr lang="en-US" altLang="en-US" sz="2000" b="1" baseline="0" dirty="0"/>
          </a:p>
          <a:p>
            <a:endParaRPr lang="en-US" altLang="en-US" sz="2000" b="1" baseline="0" dirty="0"/>
          </a:p>
        </p:txBody>
      </p:sp>
      <p:pic>
        <p:nvPicPr>
          <p:cNvPr id="2" name="Content Placeholder 21" descr="A picture containing printer&#10;&#10;Description automatically generated">
            <a:extLst>
              <a:ext uri="{FF2B5EF4-FFF2-40B4-BE49-F238E27FC236}">
                <a16:creationId xmlns:a16="http://schemas.microsoft.com/office/drawing/2014/main" id="{46CC4E58-B4D7-C7ED-A62F-788E1B4E44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180" r="1351" b="6957"/>
          <a:stretch/>
        </p:blipFill>
        <p:spPr>
          <a:xfrm>
            <a:off x="4867207" y="5733636"/>
            <a:ext cx="4276793" cy="97196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>
            <a:extLst>
              <a:ext uri="{FF2B5EF4-FFF2-40B4-BE49-F238E27FC236}">
                <a16:creationId xmlns:a16="http://schemas.microsoft.com/office/drawing/2014/main" id="{4C02821C-8D98-5D49-61FC-2ACB7AD55B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75ECF85-7B98-4C80-AC24-310D9D10B68C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C69A53AE-C510-023B-5EB5-8944B472FB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Homework problem 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B0BB959-BE4B-9B00-89AC-D8AA2878C3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dirty="0"/>
              <a:t>How many 10 GeV protons per second are in a 4 MW beam? With 5 Hz bunches, how many protons/bunch?</a:t>
            </a:r>
          </a:p>
          <a:p>
            <a:r>
              <a:rPr lang="en-US" altLang="en-US" sz="2000" dirty="0"/>
              <a:t>If beam of </a:t>
            </a:r>
            <a:r>
              <a:rPr lang="en-US" altLang="en-US" sz="2000" dirty="0">
                <a:cs typeface="Lucida Sans Unicode" panose="020B0602030504020204" pitchFamily="34" charset="0"/>
              </a:rPr>
              <a:t>10 GeV protons produces, on average, one pion pair per proton with mean momentum of 250 MeV/c (per pion),  what percentage of the proton beam kinetic energy is converted to </a:t>
            </a:r>
            <a:r>
              <a:rPr lang="en-US" altLang="en-US" sz="2000" dirty="0" err="1">
                <a:cs typeface="Lucida Sans Unicode" panose="020B0602030504020204" pitchFamily="34" charset="0"/>
              </a:rPr>
              <a:t>pions</a:t>
            </a:r>
            <a:r>
              <a:rPr lang="en-US" altLang="en-US" sz="2000" dirty="0">
                <a:cs typeface="Lucida Sans Unicode" panose="020B0602030504020204" pitchFamily="34" charset="0"/>
              </a:rPr>
              <a:t>?  </a:t>
            </a:r>
          </a:p>
          <a:p>
            <a:r>
              <a:rPr lang="en-US" altLang="en-US" sz="2000" dirty="0">
                <a:cs typeface="Lucida Sans Unicode" panose="020B0602030504020204" pitchFamily="34" charset="0"/>
              </a:rPr>
              <a:t>If the target is surrounded by a 20T solenoid with a 5 cm radius aperture, what maximum transverse momentum of </a:t>
            </a:r>
            <a:r>
              <a:rPr lang="en-US" altLang="en-US" sz="2000" dirty="0" err="1">
                <a:cs typeface="Lucida Sans Unicode" panose="020B0602030504020204" pitchFamily="34" charset="0"/>
              </a:rPr>
              <a:t>pions</a:t>
            </a:r>
            <a:r>
              <a:rPr lang="en-US" altLang="en-US" sz="2000" dirty="0">
                <a:cs typeface="Lucida Sans Unicode" panose="020B0602030504020204" pitchFamily="34" charset="0"/>
              </a:rPr>
              <a:t> is accepted?</a:t>
            </a:r>
          </a:p>
          <a:p>
            <a:r>
              <a:rPr lang="en-US" altLang="en-US" sz="2000" dirty="0">
                <a:cs typeface="Lucida Sans Unicode" panose="020B0602030504020204" pitchFamily="34" charset="0"/>
              </a:rPr>
              <a:t>If B is adiabatically reduced to 2.5T what is the resulting transverse momentum and beam orbit size?</a:t>
            </a:r>
          </a:p>
          <a:p>
            <a:pPr marL="0" indent="0">
              <a:buNone/>
            </a:pPr>
            <a:endParaRPr lang="en-US" altLang="en-US" sz="2000" dirty="0">
              <a:cs typeface="Lucida Sans Unicode" panose="020B0602030504020204" pitchFamily="34" charset="0"/>
            </a:endParaRPr>
          </a:p>
          <a:p>
            <a:endParaRPr lang="en-US" altLang="en-US" sz="2000" dirty="0">
              <a:cs typeface="Lucida Sans Unicode" panose="020B0602030504020204" pitchFamily="34" charset="0"/>
            </a:endParaRPr>
          </a:p>
          <a:p>
            <a:endParaRPr lang="en-US" altLang="en-US" sz="2000" baseline="-25000" dirty="0">
              <a:cs typeface="Lucida Sans Unicode" panose="020B0602030504020204" pitchFamily="34" charset="0"/>
            </a:endParaRPr>
          </a:p>
          <a:p>
            <a:pPr lvl="1"/>
            <a:endParaRPr lang="en-US" altLang="en-US" sz="1800" baseline="-25000" dirty="0">
              <a:cs typeface="Lucida Sans Unicode" panose="020B0602030504020204" pitchFamily="34" charset="0"/>
            </a:endParaRPr>
          </a:p>
          <a:p>
            <a:pPr marL="457200" lvl="1" indent="0">
              <a:buNone/>
            </a:pPr>
            <a:endParaRPr lang="el-GR" altLang="en-US" sz="1800" dirty="0"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F907B9BC-5CEC-2A10-11A2-16F317B6B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1B94D81-E32C-4BD6-BB08-67E54E9EAB80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5FA197F7-CE3A-9689-6CE8-1A880B4D8B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6505" y="39688"/>
            <a:ext cx="6705600" cy="914400"/>
          </a:xfrm>
        </p:spPr>
        <p:txBody>
          <a:bodyPr/>
          <a:lstStyle/>
          <a:p>
            <a:r>
              <a:rPr lang="en-US" altLang="en-US" dirty="0"/>
              <a:t>Longitudinal Capture</a:t>
            </a:r>
            <a:br>
              <a:rPr lang="en-US" altLang="en-US" dirty="0"/>
            </a:br>
            <a:r>
              <a:rPr lang="en-US" altLang="en-US" dirty="0"/>
              <a:t>Phase-energy rotation 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B08EBC71-78A9-D575-DA97-39083C27D2E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5181600" cy="6248400"/>
          </a:xfrm>
        </p:spPr>
        <p:txBody>
          <a:bodyPr/>
          <a:lstStyle/>
          <a:p>
            <a:r>
              <a:rPr lang="en-US" altLang="en-US" dirty="0">
                <a:latin typeface="Lydian BT" pitchFamily="66" charset="0"/>
                <a:sym typeface="Symbol" panose="05050102010706020507" pitchFamily="18" charset="2"/>
              </a:rPr>
              <a:t>Beam is initially short in length</a:t>
            </a:r>
          </a:p>
          <a:p>
            <a:pPr lvl="1"/>
            <a:r>
              <a:rPr lang="en-US" altLang="en-US" dirty="0">
                <a:latin typeface="Lydian BT" pitchFamily="66" charset="0"/>
                <a:sym typeface="Symbol" panose="05050102010706020507" pitchFamily="18" charset="2"/>
              </a:rPr>
              <a:t>Bunch on target is 1 to 3 ns rms length</a:t>
            </a:r>
          </a:p>
          <a:p>
            <a:r>
              <a:rPr lang="en-US" altLang="en-US" dirty="0">
                <a:latin typeface="Lydian BT" pitchFamily="66" charset="0"/>
                <a:sym typeface="Symbol" panose="05050102010706020507" pitchFamily="18" charset="2"/>
              </a:rPr>
              <a:t>As Beam drifts down beam transport, energy-position (time) correlation develops:  </a:t>
            </a:r>
          </a:p>
          <a:p>
            <a:endParaRPr lang="en-US" altLang="en-US" sz="18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altLang="en-U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Goal:</a:t>
            </a:r>
          </a:p>
          <a:p>
            <a:pPr lvl="1"/>
            <a:r>
              <a:rPr lang="en-US" altLang="en-US" sz="1800" dirty="0">
                <a:latin typeface="Comic Sans MS" panose="030F0702030302020204" pitchFamily="66" charset="0"/>
                <a:cs typeface="Times New Roman" panose="02020603050405020304" pitchFamily="18" charset="0"/>
              </a:rPr>
              <a:t>Accelerate “low-energy tail”</a:t>
            </a:r>
          </a:p>
          <a:p>
            <a:pPr lvl="1"/>
            <a:r>
              <a:rPr lang="en-US" altLang="en-US" sz="1800" dirty="0">
                <a:latin typeface="Comic Sans MS" panose="030F0702030302020204" pitchFamily="66" charset="0"/>
                <a:cs typeface="Times New Roman" panose="02020603050405020304" pitchFamily="18" charset="0"/>
              </a:rPr>
              <a:t>Decelerate “high-energy head:</a:t>
            </a:r>
          </a:p>
          <a:p>
            <a:pPr lvl="1"/>
            <a:r>
              <a:rPr lang="en-US" altLang="en-US" sz="1800" dirty="0">
                <a:latin typeface="Comic Sans MS" panose="030F0702030302020204" pitchFamily="66" charset="0"/>
                <a:cs typeface="Times New Roman" panose="02020603050405020304" pitchFamily="18" charset="0"/>
              </a:rPr>
              <a:t>Obtain long bunch </a:t>
            </a:r>
          </a:p>
          <a:p>
            <a:pPr lvl="2"/>
            <a:r>
              <a:rPr lang="en-US" altLang="en-US" sz="1800" dirty="0">
                <a:latin typeface="Comic Sans MS" panose="030F0702030302020204" pitchFamily="66" charset="0"/>
                <a:cs typeface="Times New Roman" panose="02020603050405020304" pitchFamily="18" charset="0"/>
              </a:rPr>
              <a:t>with smaller energy spread</a:t>
            </a:r>
          </a:p>
          <a:p>
            <a:r>
              <a:rPr lang="en-US" altLang="en-U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Requires rf</a:t>
            </a:r>
          </a:p>
          <a:p>
            <a:pPr lvl="1"/>
            <a:r>
              <a:rPr lang="en-US" altLang="en-US" sz="1800" dirty="0">
                <a:latin typeface="Comic Sans MS" panose="030F0702030302020204" pitchFamily="66" charset="0"/>
                <a:cs typeface="Times New Roman" panose="02020603050405020304" pitchFamily="18" charset="0"/>
              </a:rPr>
              <a:t>Single bunch – low-frequency rf 10MHz</a:t>
            </a:r>
          </a:p>
          <a:p>
            <a:pPr lvl="1"/>
            <a:r>
              <a:rPr lang="en-US" altLang="en-US" sz="1800" dirty="0">
                <a:latin typeface="Comic Sans MS" panose="030F0702030302020204" pitchFamily="66" charset="0"/>
                <a:cs typeface="Times New Roman" panose="02020603050405020304" pitchFamily="18" charset="0"/>
              </a:rPr>
              <a:t>Multi bunch  high-frequency rf</a:t>
            </a:r>
          </a:p>
          <a:p>
            <a:pPr lvl="2"/>
            <a:endParaRPr lang="en-US" altLang="en-US" sz="18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22533" name="Picture 9" descr="start1m">
            <a:extLst>
              <a:ext uri="{FF2B5EF4-FFF2-40B4-BE49-F238E27FC236}">
                <a16:creationId xmlns:a16="http://schemas.microsoft.com/office/drawing/2014/main" id="{712D3100-B5D1-B5A6-83E7-5AC911490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32004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0" descr="endofdrift">
            <a:extLst>
              <a:ext uri="{FF2B5EF4-FFF2-40B4-BE49-F238E27FC236}">
                <a16:creationId xmlns:a16="http://schemas.microsoft.com/office/drawing/2014/main" id="{2F9E2ACA-A1DC-147D-8A61-56589DFD8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32004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11">
            <a:extLst>
              <a:ext uri="{FF2B5EF4-FFF2-40B4-BE49-F238E27FC236}">
                <a16:creationId xmlns:a16="http://schemas.microsoft.com/office/drawing/2014/main" id="{F5A8C620-64F7-997A-3511-2313B8418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6925" y="1611313"/>
            <a:ext cx="825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buFont typeface="Symbol" panose="05050102010706020507" pitchFamily="18" charset="2"/>
              <a:buNone/>
            </a:pPr>
            <a:r>
              <a:rPr lang="en-US" altLang="en-US" sz="2000" baseline="0">
                <a:latin typeface="Arial" panose="020B0604020202020204" pitchFamily="34" charset="0"/>
              </a:rPr>
              <a:t>L=1m</a:t>
            </a:r>
          </a:p>
        </p:txBody>
      </p:sp>
      <p:sp>
        <p:nvSpPr>
          <p:cNvPr id="22536" name="Text Box 12">
            <a:extLst>
              <a:ext uri="{FF2B5EF4-FFF2-40B4-BE49-F238E27FC236}">
                <a16:creationId xmlns:a16="http://schemas.microsoft.com/office/drawing/2014/main" id="{0F09C75E-F093-5759-1D4C-8B5C9FDC4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725" y="3922713"/>
            <a:ext cx="1016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buFont typeface="Symbol" panose="05050102010706020507" pitchFamily="18" charset="2"/>
              <a:buNone/>
            </a:pPr>
            <a:r>
              <a:rPr lang="en-US" altLang="en-US" sz="1800" baseline="0">
                <a:latin typeface="Arial" panose="020B0604020202020204" pitchFamily="34" charset="0"/>
              </a:rPr>
              <a:t>L=112m</a:t>
            </a:r>
          </a:p>
        </p:txBody>
      </p:sp>
      <p:sp>
        <p:nvSpPr>
          <p:cNvPr id="22537" name="Line 13">
            <a:extLst>
              <a:ext uri="{FF2B5EF4-FFF2-40B4-BE49-F238E27FC236}">
                <a16:creationId xmlns:a16="http://schemas.microsoft.com/office/drawing/2014/main" id="{CB88ED52-FF13-4787-D03D-EC7A651E00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6200" y="4724400"/>
            <a:ext cx="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Line 14">
            <a:extLst>
              <a:ext uri="{FF2B5EF4-FFF2-40B4-BE49-F238E27FC236}">
                <a16:creationId xmlns:a16="http://schemas.microsoft.com/office/drawing/2014/main" id="{BA70B28F-B1F8-86C8-F5FF-4042159FA1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4191000"/>
            <a:ext cx="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Text Box 15">
            <a:extLst>
              <a:ext uri="{FF2B5EF4-FFF2-40B4-BE49-F238E27FC236}">
                <a16:creationId xmlns:a16="http://schemas.microsoft.com/office/drawing/2014/main" id="{7071CBEA-6520-773E-3218-DED1424CE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5" y="4484688"/>
            <a:ext cx="446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buFont typeface="Symbol" panose="05050102010706020507" pitchFamily="18" charset="2"/>
              <a:buNone/>
            </a:pPr>
            <a:r>
              <a:rPr lang="en-US" altLang="en-US" sz="1600" baseline="0">
                <a:solidFill>
                  <a:srgbClr val="FF0000"/>
                </a:solidFill>
                <a:latin typeface="Comic Sans MS" panose="030F0702030302020204" pitchFamily="66" charset="0"/>
              </a:rPr>
              <a:t>rf</a:t>
            </a:r>
            <a:r>
              <a:rPr lang="en-US" altLang="en-US" sz="1600" baseline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2540" name="Text Box 16">
            <a:extLst>
              <a:ext uri="{FF2B5EF4-FFF2-40B4-BE49-F238E27FC236}">
                <a16:creationId xmlns:a16="http://schemas.microsoft.com/office/drawing/2014/main" id="{F056DEDC-A790-85B5-FD3D-38D4425BE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3302000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buFont typeface="Symbol" panose="05050102010706020507" pitchFamily="18" charset="2"/>
              <a:buNone/>
            </a:pPr>
            <a:r>
              <a:rPr lang="en-US" altLang="en-US" sz="1800" baseline="0">
                <a:latin typeface="Arial Narrow" panose="020B0606020202030204" pitchFamily="34" charset="0"/>
              </a:rPr>
              <a:t>0</a:t>
            </a:r>
          </a:p>
        </p:txBody>
      </p:sp>
      <p:sp>
        <p:nvSpPr>
          <p:cNvPr id="22541" name="Text Box 17">
            <a:extLst>
              <a:ext uri="{FF2B5EF4-FFF2-40B4-BE49-F238E27FC236}">
                <a16:creationId xmlns:a16="http://schemas.microsoft.com/office/drawing/2014/main" id="{92FBC4FB-8171-6907-BA31-DACF97734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8382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50000"/>
              </a:spcBef>
              <a:buFont typeface="Symbol" panose="05050102010706020507" pitchFamily="18" charset="2"/>
              <a:buNone/>
            </a:pPr>
            <a:endParaRPr lang="en-US" altLang="en-US" sz="1600" baseline="0">
              <a:latin typeface="Arial Narrow" panose="020B0606020202030204" pitchFamily="34" charset="0"/>
            </a:endParaRPr>
          </a:p>
        </p:txBody>
      </p:sp>
      <p:sp>
        <p:nvSpPr>
          <p:cNvPr id="22542" name="Rectangle 18">
            <a:extLst>
              <a:ext uri="{FF2B5EF4-FFF2-40B4-BE49-F238E27FC236}">
                <a16:creationId xmlns:a16="http://schemas.microsoft.com/office/drawing/2014/main" id="{71778EA4-359E-1810-51D7-062F51898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838200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en-US" altLang="en-US" sz="1600" baseline="0">
                <a:latin typeface="Arial Narrow" panose="020B0606020202030204" pitchFamily="34" charset="0"/>
              </a:rPr>
              <a:t>0.5GeV/c</a:t>
            </a:r>
          </a:p>
        </p:txBody>
      </p:sp>
      <p:sp>
        <p:nvSpPr>
          <p:cNvPr id="22543" name="Text Box 19">
            <a:extLst>
              <a:ext uri="{FF2B5EF4-FFF2-40B4-BE49-F238E27FC236}">
                <a16:creationId xmlns:a16="http://schemas.microsoft.com/office/drawing/2014/main" id="{A5195016-D805-B2F6-6331-420D8B5FF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943600"/>
            <a:ext cx="561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buFont typeface="Symbol" panose="05050102010706020507" pitchFamily="18" charset="2"/>
              <a:buNone/>
            </a:pPr>
            <a:r>
              <a:rPr lang="en-US" altLang="en-US" sz="1600" baseline="0">
                <a:latin typeface="Arial Narrow" panose="020B0606020202030204" pitchFamily="34" charset="0"/>
              </a:rPr>
              <a:t>-50m</a:t>
            </a:r>
          </a:p>
        </p:txBody>
      </p:sp>
      <p:sp>
        <p:nvSpPr>
          <p:cNvPr id="22544" name="Text Box 20">
            <a:extLst>
              <a:ext uri="{FF2B5EF4-FFF2-40B4-BE49-F238E27FC236}">
                <a16:creationId xmlns:a16="http://schemas.microsoft.com/office/drawing/2014/main" id="{E03795CA-B60A-C6FC-CDD7-B5950E728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943600"/>
            <a:ext cx="506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buFont typeface="Symbol" panose="05050102010706020507" pitchFamily="18" charset="2"/>
              <a:buNone/>
            </a:pPr>
            <a:r>
              <a:rPr lang="en-US" altLang="en-US" sz="1600" baseline="0">
                <a:latin typeface="Arial Narrow" panose="020B0606020202030204" pitchFamily="34" charset="0"/>
              </a:rPr>
              <a:t>50m</a:t>
            </a:r>
          </a:p>
        </p:txBody>
      </p:sp>
      <p:sp>
        <p:nvSpPr>
          <p:cNvPr id="22545" name="Text Box 21">
            <a:extLst>
              <a:ext uri="{FF2B5EF4-FFF2-40B4-BE49-F238E27FC236}">
                <a16:creationId xmlns:a16="http://schemas.microsoft.com/office/drawing/2014/main" id="{DE0877CD-4BB9-DE6A-7315-794070928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6019800"/>
            <a:ext cx="401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buFont typeface="Symbol" panose="05050102010706020507" pitchFamily="18" charset="2"/>
              <a:buNone/>
            </a:pPr>
            <a:r>
              <a:rPr lang="en-US" altLang="en-US" sz="1800" baseline="0">
                <a:latin typeface="Symbol" panose="05050102010706020507" pitchFamily="18" charset="2"/>
              </a:rPr>
              <a:t>d</a:t>
            </a:r>
            <a:r>
              <a:rPr lang="en-US" altLang="en-US" sz="1800" baseline="0">
                <a:latin typeface="Arial Narrow" panose="020B0606020202030204" pitchFamily="34" charset="0"/>
              </a:rPr>
              <a:t>L</a:t>
            </a:r>
            <a:endParaRPr lang="en-US" altLang="en-US" sz="1800" baseline="0">
              <a:latin typeface="Symbol" panose="05050102010706020507" pitchFamily="18" charset="2"/>
            </a:endParaRPr>
          </a:p>
        </p:txBody>
      </p:sp>
      <p:graphicFrame>
        <p:nvGraphicFramePr>
          <p:cNvPr id="22546" name="Object 22">
            <a:extLst>
              <a:ext uri="{FF2B5EF4-FFF2-40B4-BE49-F238E27FC236}">
                <a16:creationId xmlns:a16="http://schemas.microsoft.com/office/drawing/2014/main" id="{EC7C8188-D8A1-94B5-635B-D72E256C2C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487120"/>
              </p:ext>
            </p:extLst>
          </p:nvPr>
        </p:nvGraphicFramePr>
        <p:xfrm>
          <a:off x="2807653" y="2476500"/>
          <a:ext cx="16891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058" imgH="444307" progId="Equation.DSMT4">
                  <p:embed/>
                </p:oleObj>
              </mc:Choice>
              <mc:Fallback>
                <p:oleObj name="Equation" r:id="rId4" imgW="787058" imgH="444307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653" y="2476500"/>
                        <a:ext cx="16891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BB012C08-1EA3-8192-A2EF-9E2020BB32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17C27EE-F883-432D-AF87-DD045571B341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3DA957B8-B91B-2F5B-118D-37F1B15B8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Adiabatic Buncher overview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35B5B00F-0368-E328-B7FD-21D639135E9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4343400" cy="5638800"/>
          </a:xfrm>
        </p:spPr>
        <p:txBody>
          <a:bodyPr/>
          <a:lstStyle/>
          <a:p>
            <a:r>
              <a:rPr lang="en-US" altLang="en-US" sz="2000"/>
              <a:t>Want </a:t>
            </a:r>
            <a:r>
              <a:rPr lang="en-US" altLang="en-US" sz="2000" b="1"/>
              <a:t>rf phase to be zero </a:t>
            </a:r>
            <a:r>
              <a:rPr lang="en-US" altLang="en-US" sz="2000"/>
              <a:t>for reference energies as beam travels down buncher </a:t>
            </a:r>
          </a:p>
          <a:p>
            <a:endParaRPr lang="en-US" altLang="en-US" sz="2000"/>
          </a:p>
          <a:p>
            <a:r>
              <a:rPr lang="en-US" altLang="en-US" sz="2000">
                <a:solidFill>
                  <a:schemeClr val="tx2"/>
                </a:solidFill>
              </a:rPr>
              <a:t>Spacing must be N </a:t>
            </a:r>
            <a:r>
              <a:rPr lang="en-US" altLang="en-US" sz="2000">
                <a:solidFill>
                  <a:schemeClr val="tx2"/>
                </a:solidFill>
                <a:sym typeface="Symbol" panose="05050102010706020507" pitchFamily="18" charset="2"/>
              </a:rPr>
              <a:t></a:t>
            </a:r>
            <a:r>
              <a:rPr lang="en-US" altLang="en-US" sz="2000" baseline="-25000">
                <a:solidFill>
                  <a:schemeClr val="tx2"/>
                </a:solidFill>
                <a:sym typeface="Symbol" panose="05050102010706020507" pitchFamily="18" charset="2"/>
              </a:rPr>
              <a:t>rf              </a:t>
            </a:r>
            <a:r>
              <a:rPr lang="en-US" altLang="en-US" sz="2000">
                <a:solidFill>
                  <a:schemeClr val="tx2"/>
                </a:solidFill>
                <a:sym typeface="Symbol" panose="05050102010706020507" pitchFamily="18" charset="2"/>
              </a:rPr>
              <a:t></a:t>
            </a:r>
            <a:r>
              <a:rPr lang="en-US" altLang="en-US" sz="2000" baseline="-25000">
                <a:solidFill>
                  <a:schemeClr val="tx2"/>
                </a:solidFill>
                <a:sym typeface="Symbol" panose="05050102010706020507" pitchFamily="18" charset="2"/>
              </a:rPr>
              <a:t>rf </a:t>
            </a:r>
            <a:r>
              <a:rPr lang="en-US" altLang="en-US" sz="2000">
                <a:solidFill>
                  <a:schemeClr val="tx2"/>
                </a:solidFill>
                <a:sym typeface="Symbol" panose="05050102010706020507" pitchFamily="18" charset="2"/>
              </a:rPr>
              <a:t>increases (rf frequency decreases)</a:t>
            </a:r>
            <a:endParaRPr lang="en-US" altLang="en-US" sz="2000" b="1">
              <a:solidFill>
                <a:schemeClr val="tx2"/>
              </a:solidFill>
            </a:endParaRPr>
          </a:p>
          <a:p>
            <a:r>
              <a:rPr lang="en-US" altLang="en-US" sz="2000" b="1">
                <a:solidFill>
                  <a:schemeClr val="tx2"/>
                </a:solidFill>
              </a:rPr>
              <a:t>Match to</a:t>
            </a:r>
            <a:r>
              <a:rPr lang="en-US" altLang="en-US" b="1">
                <a:solidFill>
                  <a:schemeClr val="tx2"/>
                </a:solidFill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sym typeface="Symbol" panose="05050102010706020507" pitchFamily="18" charset="2"/>
              </a:rPr>
              <a:t></a:t>
            </a:r>
            <a:r>
              <a:rPr lang="en-US" altLang="en-US" sz="2000" b="1" baseline="-25000">
                <a:solidFill>
                  <a:srgbClr val="FF0000"/>
                </a:solidFill>
                <a:sym typeface="Symbol" panose="05050102010706020507" pitchFamily="18" charset="2"/>
              </a:rPr>
              <a:t>rf</a:t>
            </a:r>
            <a:r>
              <a:rPr lang="en-US" altLang="en-US" sz="2000" b="1">
                <a:solidFill>
                  <a:srgbClr val="FF0000"/>
                </a:solidFill>
                <a:sym typeface="Symbol" panose="05050102010706020507" pitchFamily="18" charset="2"/>
              </a:rPr>
              <a:t>= ~1.5m</a:t>
            </a:r>
            <a:r>
              <a:rPr lang="en-US" altLang="en-US" sz="2000">
                <a:sym typeface="Symbol" panose="05050102010706020507" pitchFamily="18" charset="2"/>
              </a:rPr>
              <a:t> at end:</a:t>
            </a:r>
          </a:p>
          <a:p>
            <a:endParaRPr lang="en-US" altLang="en-US" sz="2000">
              <a:sym typeface="Symbol" panose="05050102010706020507" pitchFamily="18" charset="2"/>
            </a:endParaRPr>
          </a:p>
          <a:p>
            <a:r>
              <a:rPr lang="en-US" altLang="en-US" sz="2000" b="1">
                <a:solidFill>
                  <a:schemeClr val="tx2"/>
                </a:solidFill>
                <a:sym typeface="Symbol" panose="05050102010706020507" pitchFamily="18" charset="2"/>
              </a:rPr>
              <a:t>Gradually increase rf gradient 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sz="2000">
                <a:solidFill>
                  <a:schemeClr val="tx2"/>
                </a:solidFill>
                <a:sym typeface="Symbol" panose="05050102010706020507" pitchFamily="18" charset="2"/>
              </a:rPr>
              <a:t>	(linear or quadratic ramp):</a:t>
            </a:r>
          </a:p>
          <a:p>
            <a:endParaRPr lang="en-US" altLang="en-US" sz="2000">
              <a:solidFill>
                <a:schemeClr val="tx2"/>
              </a:solidFill>
              <a:sym typeface="Symbol" panose="05050102010706020507" pitchFamily="18" charset="2"/>
            </a:endParaRPr>
          </a:p>
          <a:p>
            <a:pPr>
              <a:buFont typeface="Symbol" panose="05050102010706020507" pitchFamily="18" charset="2"/>
              <a:buNone/>
            </a:pPr>
            <a:endParaRPr lang="en-US" altLang="en-US" sz="2000" baseline="-25000"/>
          </a:p>
        </p:txBody>
      </p:sp>
      <p:pic>
        <p:nvPicPr>
          <p:cNvPr id="29701" name="Picture 4" descr="verny3edit">
            <a:extLst>
              <a:ext uri="{FF2B5EF4-FFF2-40B4-BE49-F238E27FC236}">
                <a16:creationId xmlns:a16="http://schemas.microsoft.com/office/drawing/2014/main" id="{271A8D03-605A-EF75-B4AD-7DB657788A02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295400"/>
            <a:ext cx="4572000" cy="3443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2" name="Rectangle 5">
            <a:extLst>
              <a:ext uri="{FF2B5EF4-FFF2-40B4-BE49-F238E27FC236}">
                <a16:creationId xmlns:a16="http://schemas.microsoft.com/office/drawing/2014/main" id="{D79C0772-2AC6-1418-376E-7367DD381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3195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buFont typeface="Symbol" panose="05050102010706020507" pitchFamily="18" charset="2"/>
              <a:buNone/>
            </a:pPr>
            <a:endParaRPr lang="en-US" altLang="en-US" sz="2000">
              <a:latin typeface="Arial Rounded MT Bold" panose="020F0704030504030204" pitchFamily="34" charset="0"/>
            </a:endParaRPr>
          </a:p>
        </p:txBody>
      </p:sp>
      <p:graphicFrame>
        <p:nvGraphicFramePr>
          <p:cNvPr id="29703" name="Object 6">
            <a:extLst>
              <a:ext uri="{FF2B5EF4-FFF2-40B4-BE49-F238E27FC236}">
                <a16:creationId xmlns:a16="http://schemas.microsoft.com/office/drawing/2014/main" id="{2BD464CE-7E0D-C415-8E15-7D76623CDD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338" y="5287963"/>
          <a:ext cx="4132262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43813" imgH="495085" progId="Equation.DSMT4">
                  <p:embed/>
                </p:oleObj>
              </mc:Choice>
              <mc:Fallback>
                <p:oleObj name="Equation" r:id="rId3" imgW="2043813" imgH="495085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5287963"/>
                        <a:ext cx="4132262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4" name="Rectangle 7">
            <a:extLst>
              <a:ext uri="{FF2B5EF4-FFF2-40B4-BE49-F238E27FC236}">
                <a16:creationId xmlns:a16="http://schemas.microsoft.com/office/drawing/2014/main" id="{4176D571-E5D4-A6FF-0778-A84712A22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buFont typeface="Symbol" panose="05050102010706020507" pitchFamily="18" charset="2"/>
              <a:buNone/>
            </a:pPr>
            <a:endParaRPr lang="en-US" altLang="en-US" sz="2000">
              <a:latin typeface="Arial Rounded MT Bold" panose="020F0704030504030204" pitchFamily="34" charset="0"/>
            </a:endParaRPr>
          </a:p>
        </p:txBody>
      </p:sp>
      <p:sp>
        <p:nvSpPr>
          <p:cNvPr id="29705" name="Rectangle 8">
            <a:extLst>
              <a:ext uri="{FF2B5EF4-FFF2-40B4-BE49-F238E27FC236}">
                <a16:creationId xmlns:a16="http://schemas.microsoft.com/office/drawing/2014/main" id="{A9DD63EB-8801-DF2F-36A4-E2D52ED2A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800600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aseline="0">
                <a:sym typeface="Symbol" panose="05050102010706020507" pitchFamily="18" charset="2"/>
              </a:rPr>
              <a:t>Example: </a:t>
            </a:r>
            <a:r>
              <a:rPr lang="en-US" altLang="en-US" sz="2000" b="1" baseline="0">
                <a:solidFill>
                  <a:srgbClr val="FF0000"/>
                </a:solidFill>
                <a:sym typeface="Symbol" panose="05050102010706020507" pitchFamily="18" charset="2"/>
              </a:rPr>
              <a:t></a:t>
            </a:r>
            <a:r>
              <a:rPr lang="en-US" altLang="en-US" sz="2000" b="1">
                <a:solidFill>
                  <a:srgbClr val="FF0000"/>
                </a:solidFill>
                <a:sym typeface="Symbol" panose="05050102010706020507" pitchFamily="18" charset="2"/>
              </a:rPr>
              <a:t>rf</a:t>
            </a:r>
            <a:r>
              <a:rPr lang="en-US" altLang="en-US" sz="2000" b="1" baseline="0">
                <a:sym typeface="Symbol" panose="05050102010706020507" pitchFamily="18" charset="2"/>
              </a:rPr>
              <a:t> : </a:t>
            </a:r>
            <a:r>
              <a:rPr lang="en-US" altLang="en-US" sz="2000" baseline="0">
                <a:solidFill>
                  <a:schemeClr val="tx2"/>
                </a:solidFill>
                <a:sym typeface="Symbol" panose="05050102010706020507" pitchFamily="18" charset="2"/>
              </a:rPr>
              <a:t>0.901.5m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9DA6B713-D0F4-AAAD-6211-8F9D45348B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BFA3FAB-F09D-4026-A6FF-73CEE2DFFE45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3EADADFC-138A-1FC3-98AC-5381CE492D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Adiabatic Buncher example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214E4F2F-AE4E-0B94-2405-E90D376FE61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52578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200" dirty="0"/>
              <a:t>Adiabatic buncher </a:t>
            </a:r>
            <a:r>
              <a:rPr lang="en-US" altLang="en-US" sz="1800" dirty="0"/>
              <a:t>(z=90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→150m)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chemeClr val="tx2"/>
                </a:solidFill>
              </a:rPr>
              <a:t>Set  T</a:t>
            </a:r>
            <a:r>
              <a:rPr lang="en-US" altLang="en-US" b="1" baseline="-25000" dirty="0">
                <a:solidFill>
                  <a:schemeClr val="tx2"/>
                </a:solidFill>
              </a:rPr>
              <a:t>0</a:t>
            </a:r>
            <a:r>
              <a:rPr lang="en-US" altLang="en-US" b="1" dirty="0">
                <a:solidFill>
                  <a:schemeClr val="tx2"/>
                </a:solidFill>
              </a:rPr>
              <a:t>, </a:t>
            </a:r>
            <a:r>
              <a:rPr lang="en-US" altLang="en-US" b="1" dirty="0">
                <a:solidFill>
                  <a:schemeClr val="tx2"/>
                </a:solidFill>
                <a:sym typeface="Symbol" panose="05050102010706020507" pitchFamily="18" charset="2"/>
              </a:rPr>
              <a:t></a:t>
            </a:r>
            <a:r>
              <a:rPr lang="en-US" altLang="en-US" dirty="0">
                <a:sym typeface="Symbol" panose="05050102010706020507" pitchFamily="18" charset="2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125 MeV  (205.04 MeV/c), 0.01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2"/>
                </a:solidFill>
              </a:rPr>
              <a:t>In buncher:</a:t>
            </a: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0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b="1" dirty="0">
                <a:solidFill>
                  <a:schemeClr val="tx2"/>
                </a:solidFill>
              </a:rPr>
              <a:t>Match to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sym typeface="Symbol" panose="05050102010706020507" pitchFamily="18" charset="2"/>
              </a:rPr>
              <a:t></a:t>
            </a:r>
            <a:r>
              <a:rPr lang="en-US" altLang="en-US" sz="2000" b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rf</a:t>
            </a:r>
            <a:r>
              <a:rPr lang="en-US" altLang="en-US" sz="2000" b="1" dirty="0">
                <a:solidFill>
                  <a:srgbClr val="FF0000"/>
                </a:solidFill>
                <a:sym typeface="Symbol" panose="05050102010706020507" pitchFamily="18" charset="2"/>
              </a:rPr>
              <a:t>=1.5m</a:t>
            </a:r>
            <a:r>
              <a:rPr lang="en-US" altLang="en-US" sz="2000" dirty="0">
                <a:sym typeface="Symbol" panose="05050102010706020507" pitchFamily="18" charset="2"/>
              </a:rPr>
              <a:t> at end: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endParaRPr lang="en-US" altLang="en-US" sz="20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endParaRPr lang="en-US" altLang="en-US" sz="20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sym typeface="Symbol" panose="05050102010706020507" pitchFamily="18" charset="2"/>
              </a:rPr>
              <a:t>zero-phase with 1/ at integer intervals of  :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endParaRPr lang="en-US" altLang="en-US" sz="20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 sz="2000" b="1" dirty="0">
                <a:solidFill>
                  <a:schemeClr val="tx2"/>
                </a:solidFill>
                <a:sym typeface="Symbol" panose="05050102010706020507" pitchFamily="18" charset="2"/>
              </a:rPr>
              <a:t>Adiabatically increase rf gradient</a:t>
            </a:r>
            <a:r>
              <a:rPr lang="en-US" altLang="en-US" sz="2000" dirty="0">
                <a:solidFill>
                  <a:schemeClr val="tx2"/>
                </a:solidFill>
                <a:sym typeface="Symbol" panose="05050102010706020507" pitchFamily="18" charset="2"/>
              </a:rPr>
              <a:t>: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solidFill>
                <a:schemeClr val="tx2"/>
              </a:solidFill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endParaRPr lang="en-US" altLang="en-US" sz="2000" baseline="-25000" dirty="0"/>
          </a:p>
        </p:txBody>
      </p:sp>
      <p:pic>
        <p:nvPicPr>
          <p:cNvPr id="30725" name="Picture 4" descr="verny3edit">
            <a:extLst>
              <a:ext uri="{FF2B5EF4-FFF2-40B4-BE49-F238E27FC236}">
                <a16:creationId xmlns:a16="http://schemas.microsoft.com/office/drawing/2014/main" id="{52DBE3D4-9792-C73D-864B-A091FBA40F5C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4" y="1208565"/>
            <a:ext cx="4419596" cy="33285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0726" name="Object 5">
            <a:extLst>
              <a:ext uri="{FF2B5EF4-FFF2-40B4-BE49-F238E27FC236}">
                <a16:creationId xmlns:a16="http://schemas.microsoft.com/office/drawing/2014/main" id="{B7CA5C9C-0852-8447-8BD1-5955E502C9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3733800"/>
          <a:ext cx="3962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35200" imgH="444500" progId="Equation.3">
                  <p:embed/>
                </p:oleObj>
              </mc:Choice>
              <mc:Fallback>
                <p:oleObj name="Equation" r:id="rId3" imgW="2235200" imgH="444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733800"/>
                        <a:ext cx="39624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Rectangle 6">
            <a:extLst>
              <a:ext uri="{FF2B5EF4-FFF2-40B4-BE49-F238E27FC236}">
                <a16:creationId xmlns:a16="http://schemas.microsoft.com/office/drawing/2014/main" id="{386C2DAE-BA2D-84DE-384B-C4DBFC330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3195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buFont typeface="Symbol" panose="05050102010706020507" pitchFamily="18" charset="2"/>
              <a:buNone/>
            </a:pPr>
            <a:endParaRPr lang="en-US" altLang="en-US" sz="2000">
              <a:latin typeface="Arial Rounded MT Bold" panose="020F0704030504030204" pitchFamily="34" charset="0"/>
            </a:endParaRPr>
          </a:p>
        </p:txBody>
      </p:sp>
      <p:graphicFrame>
        <p:nvGraphicFramePr>
          <p:cNvPr id="30728" name="Object 7">
            <a:extLst>
              <a:ext uri="{FF2B5EF4-FFF2-40B4-BE49-F238E27FC236}">
                <a16:creationId xmlns:a16="http://schemas.microsoft.com/office/drawing/2014/main" id="{B81F8CE1-B585-8968-8C87-7A725986C9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5791200"/>
          <a:ext cx="410368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05100" imgH="533400" progId="Equation.DSMT4">
                  <p:embed/>
                </p:oleObj>
              </mc:Choice>
              <mc:Fallback>
                <p:oleObj name="Equation" r:id="rId5" imgW="2705100" imgH="533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791200"/>
                        <a:ext cx="4103688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9" name="Rectangle 8">
            <a:extLst>
              <a:ext uri="{FF2B5EF4-FFF2-40B4-BE49-F238E27FC236}">
                <a16:creationId xmlns:a16="http://schemas.microsoft.com/office/drawing/2014/main" id="{6C88A173-E80C-B72E-6EC8-6756CBEB5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buFont typeface="Symbol" panose="05050102010706020507" pitchFamily="18" charset="2"/>
              <a:buNone/>
            </a:pPr>
            <a:endParaRPr lang="en-US" altLang="en-US" sz="2000">
              <a:latin typeface="Arial Rounded MT Bold" panose="020F0704030504030204" pitchFamily="34" charset="0"/>
            </a:endParaRPr>
          </a:p>
        </p:txBody>
      </p:sp>
      <p:graphicFrame>
        <p:nvGraphicFramePr>
          <p:cNvPr id="30730" name="Object 9">
            <a:extLst>
              <a:ext uri="{FF2B5EF4-FFF2-40B4-BE49-F238E27FC236}">
                <a16:creationId xmlns:a16="http://schemas.microsoft.com/office/drawing/2014/main" id="{E18F0999-06DF-1B96-0B86-B1FB6F7690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149516"/>
              </p:ext>
            </p:extLst>
          </p:nvPr>
        </p:nvGraphicFramePr>
        <p:xfrm>
          <a:off x="2590800" y="5364163"/>
          <a:ext cx="16764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977476" imgH="406224" progId="Equation.3">
                  <p:embed/>
                </p:oleObj>
              </mc:Choice>
              <mc:Fallback>
                <p:oleObj r:id="rId7" imgW="977476" imgH="406224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64163"/>
                        <a:ext cx="167640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1" name="Rectangle 10">
            <a:extLst>
              <a:ext uri="{FF2B5EF4-FFF2-40B4-BE49-F238E27FC236}">
                <a16:creationId xmlns:a16="http://schemas.microsoft.com/office/drawing/2014/main" id="{2D5CAE94-4A4E-FB06-533E-C2A2215B4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800600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baseline="0">
                <a:solidFill>
                  <a:srgbClr val="FF0000"/>
                </a:solidFill>
                <a:sym typeface="Symbol" panose="05050102010706020507" pitchFamily="18" charset="2"/>
              </a:rPr>
              <a:t></a:t>
            </a:r>
            <a:r>
              <a:rPr lang="en-US" altLang="en-US" sz="2000" b="1">
                <a:solidFill>
                  <a:srgbClr val="FF0000"/>
                </a:solidFill>
                <a:sym typeface="Symbol" panose="05050102010706020507" pitchFamily="18" charset="2"/>
              </a:rPr>
              <a:t>rf</a:t>
            </a:r>
            <a:r>
              <a:rPr lang="en-US" altLang="en-US" sz="2000" b="1" baseline="0">
                <a:sym typeface="Symbol" panose="05050102010706020507" pitchFamily="18" charset="2"/>
              </a:rPr>
              <a:t> : </a:t>
            </a:r>
            <a:r>
              <a:rPr lang="en-US" altLang="en-US" sz="2000" baseline="0">
                <a:solidFill>
                  <a:schemeClr val="tx2"/>
                </a:solidFill>
                <a:sym typeface="Symbol" panose="05050102010706020507" pitchFamily="18" charset="2"/>
              </a:rPr>
              <a:t>0.901.5m</a:t>
            </a:r>
          </a:p>
        </p:txBody>
      </p:sp>
      <p:graphicFrame>
        <p:nvGraphicFramePr>
          <p:cNvPr id="30732" name="Object 11">
            <a:extLst>
              <a:ext uri="{FF2B5EF4-FFF2-40B4-BE49-F238E27FC236}">
                <a16:creationId xmlns:a16="http://schemas.microsoft.com/office/drawing/2014/main" id="{9B469AB8-B473-13BB-5038-3712B76A0F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2590800"/>
          <a:ext cx="20574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01309" imgH="228501" progId="Equation.3">
                  <p:embed/>
                </p:oleObj>
              </mc:Choice>
              <mc:Fallback>
                <p:oleObj name="Equation" r:id="rId9" imgW="901309" imgH="228501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590800"/>
                        <a:ext cx="2057400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40754E68-78A6-9784-87D8-6F605E735F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121559F-465A-490A-BC03-A1CBA979DDDF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A4900BCD-F954-7C5D-15D1-CCDB1E70FD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  <a:latin typeface="Lydian" pitchFamily="34" charset="0"/>
                <a:sym typeface="Symbol" panose="05050102010706020507" pitchFamily="18" charset="2"/>
              </a:rPr>
              <a:t> Rotation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01703A9D-FF87-2462-C3E6-97DCBD0A512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4876800" cy="57150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000" b="1"/>
              <a:t>At end of buncher, change rf to </a:t>
            </a:r>
            <a:r>
              <a:rPr lang="en-US" altLang="en-US" sz="2000" b="1">
                <a:solidFill>
                  <a:schemeClr val="tx2"/>
                </a:solidFill>
              </a:rPr>
              <a:t>decelerate high-energy bunches, accelerate low energy bunches</a:t>
            </a:r>
            <a:endParaRPr lang="en-US" altLang="en-US" sz="2000" baseline="-25000"/>
          </a:p>
          <a:p>
            <a:endParaRPr lang="en-US" altLang="en-US" sz="2000"/>
          </a:p>
          <a:p>
            <a:r>
              <a:rPr lang="en-US" altLang="en-US" sz="2000"/>
              <a:t>Reference bunch at zero phase,  set </a:t>
            </a:r>
            <a:r>
              <a:rPr lang="en-US" altLang="en-US" sz="2000" b="1">
                <a:solidFill>
                  <a:schemeClr val="tx2"/>
                </a:solidFill>
                <a:sym typeface="Symbol" panose="05050102010706020507" pitchFamily="18" charset="2"/>
              </a:rPr>
              <a:t></a:t>
            </a:r>
            <a:r>
              <a:rPr lang="en-US" altLang="en-US" sz="2000" b="1" baseline="-25000">
                <a:solidFill>
                  <a:schemeClr val="tx2"/>
                </a:solidFill>
                <a:sym typeface="Symbol" panose="05050102010706020507" pitchFamily="18" charset="2"/>
              </a:rPr>
              <a:t>rf </a:t>
            </a:r>
            <a:r>
              <a:rPr lang="en-US" altLang="en-US" sz="2000" b="1">
                <a:solidFill>
                  <a:schemeClr val="tx2"/>
                </a:solidFill>
                <a:sym typeface="Symbol" panose="05050102010706020507" pitchFamily="18" charset="2"/>
              </a:rPr>
              <a:t>less than bunch spacing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sz="2000"/>
              <a:t>	(increase rf frequency)</a:t>
            </a:r>
          </a:p>
          <a:p>
            <a:pPr>
              <a:buFont typeface="Symbol" panose="05050102010706020507" pitchFamily="18" charset="2"/>
              <a:buNone/>
            </a:pPr>
            <a:endParaRPr lang="en-US" altLang="en-US" sz="2000"/>
          </a:p>
          <a:p>
            <a:r>
              <a:rPr lang="en-US" altLang="en-US" sz="2000" b="1">
                <a:solidFill>
                  <a:schemeClr val="tx2"/>
                </a:solidFill>
              </a:rPr>
              <a:t>Place</a:t>
            </a:r>
            <a:r>
              <a:rPr lang="en-US" altLang="en-US" sz="2000" b="1">
                <a:solidFill>
                  <a:srgbClr val="FF0000"/>
                </a:solidFill>
              </a:rPr>
              <a:t> low/high energy</a:t>
            </a:r>
            <a:r>
              <a:rPr lang="en-US" altLang="en-US" sz="2000" b="1">
                <a:solidFill>
                  <a:schemeClr val="tx2"/>
                </a:solidFill>
              </a:rPr>
              <a:t> bunches at </a:t>
            </a:r>
            <a:r>
              <a:rPr lang="en-US" altLang="en-US" sz="2000" b="1">
                <a:solidFill>
                  <a:srgbClr val="FF0000"/>
                </a:solidFill>
              </a:rPr>
              <a:t>accelerating/decelerating</a:t>
            </a:r>
            <a:r>
              <a:rPr lang="en-US" altLang="en-US" sz="2000" b="1">
                <a:solidFill>
                  <a:schemeClr val="tx2"/>
                </a:solidFill>
              </a:rPr>
              <a:t> phases</a:t>
            </a:r>
          </a:p>
          <a:p>
            <a:endParaRPr lang="en-US" altLang="en-US" sz="2000">
              <a:sym typeface="Symbol" panose="05050102010706020507" pitchFamily="18" charset="2"/>
            </a:endParaRPr>
          </a:p>
          <a:p>
            <a:r>
              <a:rPr lang="en-US" altLang="en-US" sz="2000">
                <a:sym typeface="Symbol" panose="05050102010706020507" pitchFamily="18" charset="2"/>
              </a:rPr>
              <a:t>Can use </a:t>
            </a:r>
            <a:r>
              <a:rPr lang="en-US" altLang="en-US" sz="2000" b="1">
                <a:solidFill>
                  <a:schemeClr val="tx2"/>
                </a:solidFill>
                <a:sym typeface="Symbol" panose="05050102010706020507" pitchFamily="18" charset="2"/>
              </a:rPr>
              <a:t>fixed frequency </a:t>
            </a:r>
            <a:r>
              <a:rPr lang="en-US" altLang="en-US" sz="2000">
                <a:sym typeface="Symbol" panose="05050102010706020507" pitchFamily="18" charset="2"/>
              </a:rPr>
              <a:t>(requires fast rotation)   or</a:t>
            </a:r>
          </a:p>
          <a:p>
            <a:r>
              <a:rPr lang="en-US" altLang="en-US" sz="2000">
                <a:sym typeface="Symbol" panose="05050102010706020507" pitchFamily="18" charset="2"/>
              </a:rPr>
              <a:t>Change frequency along channel to maintain phasing         </a:t>
            </a:r>
            <a:r>
              <a:rPr lang="en-US" altLang="en-US" sz="1800" b="1">
                <a:solidFill>
                  <a:srgbClr val="00CC00"/>
                </a:solidFill>
                <a:sym typeface="Symbol" panose="05050102010706020507" pitchFamily="18" charset="2"/>
              </a:rPr>
              <a:t>“Vernier” rotation –A. Van Ginneken </a:t>
            </a:r>
          </a:p>
        </p:txBody>
      </p:sp>
      <p:pic>
        <p:nvPicPr>
          <p:cNvPr id="31749" name="Picture 4" descr="verny4fix">
            <a:extLst>
              <a:ext uri="{FF2B5EF4-FFF2-40B4-BE49-F238E27FC236}">
                <a16:creationId xmlns:a16="http://schemas.microsoft.com/office/drawing/2014/main" id="{5E1639FC-E4D0-325A-CFA6-A17962641B3C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914400"/>
            <a:ext cx="4343400" cy="290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50" name="Rectangle 5">
            <a:extLst>
              <a:ext uri="{FF2B5EF4-FFF2-40B4-BE49-F238E27FC236}">
                <a16:creationId xmlns:a16="http://schemas.microsoft.com/office/drawing/2014/main" id="{7E042B38-148D-8061-D970-54BBAD1B3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8538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buFont typeface="Symbol" panose="05050102010706020507" pitchFamily="18" charset="2"/>
              <a:buNone/>
            </a:pPr>
            <a:endParaRPr lang="en-US" altLang="en-US" sz="200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>
            <a:extLst>
              <a:ext uri="{FF2B5EF4-FFF2-40B4-BE49-F238E27FC236}">
                <a16:creationId xmlns:a16="http://schemas.microsoft.com/office/drawing/2014/main" id="{FD3B2357-DBB7-5A5E-36DF-693C3376CD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143F1A-1AA5-41CF-BF21-24CAFE393F3C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5A4420B8-09C2-C3BE-9817-6586B14D74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0utline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D9493036-B999-2C60-25EF-A94F838EBA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/>
              <a:t>Muon Collider Front End</a:t>
            </a:r>
          </a:p>
          <a:p>
            <a:pPr lvl="1"/>
            <a:r>
              <a:rPr lang="en-US" altLang="en-US" b="1" dirty="0"/>
              <a:t>General introduction</a:t>
            </a:r>
          </a:p>
          <a:p>
            <a:pPr lvl="2"/>
            <a:r>
              <a:rPr lang="en-US" altLang="en-US" b="1" dirty="0">
                <a:cs typeface="Lucida Sans Unicode" panose="020B0602030504020204" pitchFamily="34" charset="0"/>
              </a:rPr>
              <a:t>Muon Collider scenarios</a:t>
            </a:r>
          </a:p>
          <a:p>
            <a:pPr lvl="2"/>
            <a:r>
              <a:rPr lang="en-US" altLang="en-US" b="1" dirty="0">
                <a:cs typeface="Lucida Sans Unicode" panose="020B0602030504020204" pitchFamily="34" charset="0"/>
              </a:rPr>
              <a:t>Early versions </a:t>
            </a:r>
            <a:r>
              <a:rPr lang="en-US" altLang="en-US" b="1" dirty="0">
                <a:cs typeface="Lucida Sans Unicode" panose="020B0602030504020204" pitchFamily="34" charset="0"/>
                <a:sym typeface="Wingdings" panose="05000000000000000000" pitchFamily="2" charset="2"/>
              </a:rPr>
              <a:t> MAP   IMCC </a:t>
            </a:r>
          </a:p>
          <a:p>
            <a:pPr lvl="1"/>
            <a:endParaRPr lang="el-GR" altLang="en-US" b="1" dirty="0">
              <a:cs typeface="Lucida Sans Unicode" panose="020B0602030504020204" pitchFamily="34" charset="0"/>
            </a:endParaRPr>
          </a:p>
          <a:p>
            <a:pPr lvl="1"/>
            <a:r>
              <a:rPr lang="en-US" altLang="en-US" b="1" dirty="0"/>
              <a:t>Capture and decay from target</a:t>
            </a:r>
          </a:p>
          <a:p>
            <a:pPr lvl="1"/>
            <a:r>
              <a:rPr lang="en-US" altLang="en-US" b="1" dirty="0"/>
              <a:t>Bunching and </a:t>
            </a:r>
            <a:r>
              <a:rPr lang="el-GR" altLang="en-US" b="1" dirty="0">
                <a:cs typeface="Lucida Sans Unicode" panose="020B0602030504020204" pitchFamily="34" charset="0"/>
              </a:rPr>
              <a:t>φ</a:t>
            </a:r>
            <a:r>
              <a:rPr lang="en-US" altLang="en-US" b="1" dirty="0">
                <a:cs typeface="Lucida Sans Unicode" panose="020B0602030504020204" pitchFamily="34" charset="0"/>
              </a:rPr>
              <a:t>-E rotation</a:t>
            </a:r>
          </a:p>
          <a:p>
            <a:pPr lvl="1"/>
            <a:r>
              <a:rPr lang="en-US" altLang="en-US" b="1" dirty="0">
                <a:cs typeface="Lucida Sans Unicode" panose="020B0602030504020204" pitchFamily="34" charset="0"/>
              </a:rPr>
              <a:t>Match into Initial Cooling</a:t>
            </a:r>
            <a:endParaRPr lang="en-US" altLang="en-US" b="1" dirty="0"/>
          </a:p>
          <a:p>
            <a:pPr lvl="3"/>
            <a:endParaRPr lang="en-US" alt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104BC1F0-E410-7475-E642-E251F033A0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53300FF-F67D-4C55-8936-45CA503C5184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C0DF73A3-2449-B1FA-0CDF-FFF81A7B08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Lydian" pitchFamily="34" charset="0"/>
              </a:rPr>
              <a:t>Fast “Vernier” </a:t>
            </a:r>
            <a:r>
              <a:rPr lang="en-US" altLang="en-US" sz="2800" b="1">
                <a:solidFill>
                  <a:srgbClr val="FF0000"/>
                </a:solidFill>
                <a:latin typeface="Lydian" pitchFamily="34" charset="0"/>
                <a:sym typeface="Symbol" panose="05050102010706020507" pitchFamily="18" charset="2"/>
              </a:rPr>
              <a:t> Rotation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D676E985-600D-9CCC-4F53-91D9C18DEE3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54864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b="1" dirty="0">
                <a:solidFill>
                  <a:schemeClr val="tx2"/>
                </a:solidFill>
              </a:rPr>
              <a:t>At end of buncher, choose: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Fixed-energy particle T</a:t>
            </a:r>
            <a:r>
              <a:rPr lang="en-US" altLang="en-US" sz="1800" baseline="-25000" dirty="0"/>
              <a:t>0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Second reference bunch T</a:t>
            </a:r>
            <a:r>
              <a:rPr lang="en-US" altLang="en-US" sz="1800" baseline="-25000" dirty="0"/>
              <a:t>N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Vernier offset </a:t>
            </a:r>
            <a:r>
              <a:rPr lang="en-US" altLang="en-US" sz="1800" dirty="0">
                <a:sym typeface="Symbol" panose="05050102010706020507" pitchFamily="18" charset="2"/>
              </a:rPr>
              <a:t></a:t>
            </a:r>
          </a:p>
          <a:p>
            <a:pPr>
              <a:lnSpc>
                <a:spcPct val="90000"/>
              </a:lnSpc>
            </a:pPr>
            <a:r>
              <a:rPr lang="en-US" altLang="en-US" sz="2000" b="1" dirty="0">
                <a:solidFill>
                  <a:schemeClr val="tx2"/>
                </a:solidFill>
              </a:rPr>
              <a:t>Example: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T</a:t>
            </a:r>
            <a:r>
              <a:rPr lang="en-US" altLang="en-US" sz="1800" baseline="-25000" dirty="0"/>
              <a:t>0</a:t>
            </a:r>
            <a:r>
              <a:rPr lang="en-US" altLang="en-US" sz="1800" dirty="0"/>
              <a:t> = 125 MeV  p=205 MeV/c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Choose N= 10, </a:t>
            </a:r>
            <a:r>
              <a:rPr lang="en-US" altLang="en-US" sz="1800" dirty="0">
                <a:sym typeface="Symbol" panose="05050102010706020507" pitchFamily="18" charset="2"/>
              </a:rPr>
              <a:t>=0.1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T</a:t>
            </a:r>
            <a:r>
              <a:rPr lang="en-US" altLang="en-US" sz="1800" baseline="-25000" dirty="0"/>
              <a:t>10</a:t>
            </a:r>
            <a:r>
              <a:rPr lang="en-US" altLang="en-US" sz="1800" dirty="0"/>
              <a:t> starts at 77.28 MeV p=150MeV/c</a:t>
            </a:r>
            <a:endParaRPr lang="en-US" altLang="en-US" sz="1800" baseline="-25000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sz="2000" b="1" dirty="0">
                <a:solidFill>
                  <a:schemeClr val="tx2"/>
                </a:solidFill>
              </a:rPr>
              <a:t>Along rotator, keep reference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sz="2000" b="1" dirty="0">
                <a:solidFill>
                  <a:schemeClr val="tx2"/>
                </a:solidFill>
              </a:rPr>
              <a:t> particles at  (N + </a:t>
            </a:r>
            <a:r>
              <a:rPr lang="en-US" altLang="en-US" sz="2000" b="1" dirty="0">
                <a:solidFill>
                  <a:schemeClr val="tx2"/>
                </a:solidFill>
                <a:sym typeface="Symbol" panose="05050102010706020507" pitchFamily="18" charset="2"/>
              </a:rPr>
              <a:t>) </a:t>
            </a:r>
            <a:r>
              <a:rPr lang="en-US" altLang="en-US" sz="2000" b="1" baseline="-25000" dirty="0">
                <a:solidFill>
                  <a:schemeClr val="tx2"/>
                </a:solidFill>
                <a:sym typeface="Symbol" panose="05050102010706020507" pitchFamily="18" charset="2"/>
              </a:rPr>
              <a:t>rf</a:t>
            </a:r>
            <a:r>
              <a:rPr lang="en-US" altLang="en-US" sz="2000" b="1" dirty="0">
                <a:solidFill>
                  <a:schemeClr val="tx2"/>
                </a:solidFill>
                <a:sym typeface="Symbol" panose="05050102010706020507" pitchFamily="18" charset="2"/>
              </a:rPr>
              <a:t> spacing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>
                <a:sym typeface="Symbol" panose="05050102010706020507" pitchFamily="18" charset="2"/>
              </a:rPr>
              <a:t></a:t>
            </a:r>
            <a:r>
              <a:rPr lang="en-US" altLang="en-US" sz="1800" baseline="-25000" dirty="0">
                <a:sym typeface="Symbol" panose="05050102010706020507" pitchFamily="18" charset="2"/>
              </a:rPr>
              <a:t>10</a:t>
            </a:r>
            <a:r>
              <a:rPr lang="en-US" altLang="en-US" sz="1800" dirty="0">
                <a:sym typeface="Symbol" panose="05050102010706020507" pitchFamily="18" charset="2"/>
              </a:rPr>
              <a:t> = 36</a:t>
            </a:r>
            <a:r>
              <a:rPr lang="en-US" altLang="en-US" sz="1800" dirty="0">
                <a:cs typeface="Lucida Sans Unicode" panose="020B0602030504020204" pitchFamily="34" charset="0"/>
                <a:sym typeface="Symbol" panose="05050102010706020507" pitchFamily="18" charset="2"/>
              </a:rPr>
              <a:t>° at </a:t>
            </a:r>
            <a:r>
              <a:rPr lang="en-US" altLang="en-US" sz="1800" dirty="0">
                <a:sym typeface="Symbol" panose="05050102010706020507" pitchFamily="18" charset="2"/>
              </a:rPr>
              <a:t>=0.1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>
                <a:sym typeface="Symbol" panose="05050102010706020507" pitchFamily="18" charset="2"/>
              </a:rPr>
              <a:t>Bunch centroids change:</a:t>
            </a:r>
          </a:p>
          <a:p>
            <a:pPr lvl="1">
              <a:lnSpc>
                <a:spcPct val="90000"/>
              </a:lnSpc>
            </a:pPr>
            <a:endParaRPr lang="en-US" altLang="en-US" sz="18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endParaRPr lang="en-US" altLang="en-US" sz="20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 sz="2000" b="1" dirty="0">
                <a:solidFill>
                  <a:schemeClr val="tx2"/>
                </a:solidFill>
                <a:sym typeface="Symbol" panose="05050102010706020507" pitchFamily="18" charset="2"/>
              </a:rPr>
              <a:t>Use E</a:t>
            </a:r>
            <a:r>
              <a:rPr lang="en-US" altLang="en-US" sz="2000" b="1" baseline="-25000" dirty="0">
                <a:solidFill>
                  <a:schemeClr val="tx2"/>
                </a:solidFill>
                <a:sym typeface="Symbol" panose="05050102010706020507" pitchFamily="18" charset="2"/>
              </a:rPr>
              <a:t>rf</a:t>
            </a:r>
            <a:r>
              <a:rPr lang="en-US" altLang="en-US" sz="2000" b="1" dirty="0">
                <a:solidFill>
                  <a:schemeClr val="tx2"/>
                </a:solidFill>
                <a:sym typeface="Symbol" panose="05050102010706020507" pitchFamily="18" charset="2"/>
              </a:rPr>
              <a:t> = 10MV/m; </a:t>
            </a:r>
            <a:r>
              <a:rPr lang="en-US" altLang="en-US" sz="2000" b="1" dirty="0" err="1">
                <a:solidFill>
                  <a:schemeClr val="tx2"/>
                </a:solidFill>
                <a:sym typeface="Symbol" panose="05050102010706020507" pitchFamily="18" charset="2"/>
              </a:rPr>
              <a:t>L</a:t>
            </a:r>
            <a:r>
              <a:rPr lang="en-US" altLang="en-US" sz="2000" b="1" baseline="-25000" dirty="0" err="1">
                <a:solidFill>
                  <a:schemeClr val="tx2"/>
                </a:solidFill>
                <a:sym typeface="Symbol" panose="05050102010706020507" pitchFamily="18" charset="2"/>
              </a:rPr>
              <a:t>Rt</a:t>
            </a:r>
            <a:r>
              <a:rPr lang="en-US" altLang="en-US" sz="2000" b="1" dirty="0">
                <a:solidFill>
                  <a:schemeClr val="tx2"/>
                </a:solidFill>
                <a:sym typeface="Symbol" panose="05050102010706020507" pitchFamily="18" charset="2"/>
              </a:rPr>
              <a:t>=8.74m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>
                <a:sym typeface="Symbol" panose="05050102010706020507" pitchFamily="18" charset="2"/>
              </a:rPr>
              <a:t>High gradient not needed …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>
                <a:sym typeface="Symbol" panose="05050102010706020507" pitchFamily="18" charset="2"/>
              </a:rPr>
              <a:t>Bunches rotate to ~equal energies.</a:t>
            </a:r>
          </a:p>
          <a:p>
            <a:pPr lvl="1">
              <a:lnSpc>
                <a:spcPct val="90000"/>
              </a:lnSpc>
            </a:pPr>
            <a:endParaRPr lang="en-US" altLang="en-US" sz="1800" dirty="0">
              <a:sym typeface="Symbol" panose="05050102010706020507" pitchFamily="18" charset="2"/>
            </a:endParaRPr>
          </a:p>
        </p:txBody>
      </p:sp>
      <p:pic>
        <p:nvPicPr>
          <p:cNvPr id="32773" name="Picture 4" descr="verny4fix">
            <a:extLst>
              <a:ext uri="{FF2B5EF4-FFF2-40B4-BE49-F238E27FC236}">
                <a16:creationId xmlns:a16="http://schemas.microsoft.com/office/drawing/2014/main" id="{F5AD1E56-0188-D2F5-3C2B-252F7DB65291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6269" y="922337"/>
            <a:ext cx="4724400" cy="3595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4" name="Rectangle 5">
            <a:extLst>
              <a:ext uri="{FF2B5EF4-FFF2-40B4-BE49-F238E27FC236}">
                <a16:creationId xmlns:a16="http://schemas.microsoft.com/office/drawing/2014/main" id="{204AAAB1-5EC3-123F-9406-AFE618139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8538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buFont typeface="Symbol" panose="05050102010706020507" pitchFamily="18" charset="2"/>
              <a:buNone/>
            </a:pPr>
            <a:endParaRPr lang="en-US" altLang="en-US" sz="2000">
              <a:latin typeface="Arial Rounded MT Bold" panose="020F0704030504030204" pitchFamily="34" charset="0"/>
            </a:endParaRPr>
          </a:p>
        </p:txBody>
      </p:sp>
      <p:graphicFrame>
        <p:nvGraphicFramePr>
          <p:cNvPr id="32775" name="Object 6">
            <a:extLst>
              <a:ext uri="{FF2B5EF4-FFF2-40B4-BE49-F238E27FC236}">
                <a16:creationId xmlns:a16="http://schemas.microsoft.com/office/drawing/2014/main" id="{7546C380-50D2-DE68-A30A-7A021C81C7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4800600"/>
          <a:ext cx="40386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93900" imgH="203200" progId="Equation.3">
                  <p:embed/>
                </p:oleObj>
              </mc:Choice>
              <mc:Fallback>
                <p:oleObj name="Equation" r:id="rId3" imgW="1993900" imgH="203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800600"/>
                        <a:ext cx="40386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6" name="Text Box 7">
            <a:extLst>
              <a:ext uri="{FF2B5EF4-FFF2-40B4-BE49-F238E27FC236}">
                <a16:creationId xmlns:a16="http://schemas.microsoft.com/office/drawing/2014/main" id="{A3B5DD94-F3F1-E766-EEAB-907800886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800600"/>
            <a:ext cx="36925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baseline="0">
                <a:sym typeface="Symbol" panose="05050102010706020507" pitchFamily="18" charset="2"/>
              </a:rPr>
              <a:t></a:t>
            </a:r>
            <a:r>
              <a:rPr lang="en-US" altLang="en-US" sz="1800" b="1">
                <a:sym typeface="Symbol" panose="05050102010706020507" pitchFamily="18" charset="2"/>
              </a:rPr>
              <a:t>rf</a:t>
            </a:r>
            <a:r>
              <a:rPr lang="en-US" altLang="en-US" sz="1800" b="1" baseline="0">
                <a:sym typeface="Symbol" panose="05050102010706020507" pitchFamily="18" charset="2"/>
              </a:rPr>
              <a:t> : </a:t>
            </a:r>
            <a:r>
              <a:rPr lang="en-US" altLang="en-US" sz="1800" baseline="0">
                <a:solidFill>
                  <a:schemeClr val="tx2"/>
                </a:solidFill>
                <a:sym typeface="Symbol" panose="05050102010706020507" pitchFamily="18" charset="2"/>
              </a:rPr>
              <a:t>1.4851.517m</a:t>
            </a:r>
            <a:r>
              <a:rPr lang="en-US" altLang="en-US" sz="1800" baseline="0">
                <a:sym typeface="Symbol" panose="05050102010706020507" pitchFamily="18" charset="2"/>
              </a:rPr>
              <a:t> in rotation;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aseline="0">
                <a:sym typeface="Symbol" panose="05050102010706020507" pitchFamily="18" charset="2"/>
              </a:rPr>
              <a:t></a:t>
            </a:r>
            <a:r>
              <a:rPr lang="en-US" altLang="en-US" sz="1800">
                <a:sym typeface="Symbol" panose="05050102010706020507" pitchFamily="18" charset="2"/>
              </a:rPr>
              <a:t>rf</a:t>
            </a:r>
            <a:r>
              <a:rPr lang="en-US" altLang="en-US" sz="1800" baseline="0">
                <a:sym typeface="Symbol" panose="05050102010706020507" pitchFamily="18" charset="2"/>
              </a:rPr>
              <a:t> = ct/10 at end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baseline="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baseline="0">
                <a:solidFill>
                  <a:srgbClr val="FF0000"/>
                </a:solidFill>
                <a:sym typeface="Symbol" panose="05050102010706020507" pitchFamily="18" charset="2"/>
              </a:rPr>
              <a:t>(</a:t>
            </a:r>
            <a:r>
              <a:rPr lang="en-US" altLang="en-US" sz="1800" b="1">
                <a:solidFill>
                  <a:srgbClr val="FF0000"/>
                </a:solidFill>
                <a:sym typeface="Symbol" panose="05050102010706020507" pitchFamily="18" charset="2"/>
              </a:rPr>
              <a:t>rf</a:t>
            </a:r>
            <a:r>
              <a:rPr lang="en-US" altLang="en-US" sz="1800" b="1" baseline="0">
                <a:solidFill>
                  <a:srgbClr val="FF0000"/>
                </a:solidFill>
                <a:sym typeface="Symbol" panose="05050102010706020507" pitchFamily="18" charset="2"/>
              </a:rPr>
              <a:t>  1.532m)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b="1" baseline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aseline="0">
                <a:solidFill>
                  <a:srgbClr val="FF0000"/>
                </a:solidFill>
                <a:sym typeface="Symbol" panose="05050102010706020507" pitchFamily="18" charset="2"/>
              </a:rPr>
              <a:t>Nonlinearities cancel: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aseline="0">
                <a:sym typeface="Symbol" panose="05050102010706020507" pitchFamily="18" charset="2"/>
              </a:rPr>
              <a:t>T(1/)  ;   Sin()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baseline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7EA2D041-6055-62AF-71D9-18D25D8180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9BBCF7-27BB-4BB3-9754-ABDFC8ACF6BE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B796ACD3-74B4-9DD1-5CF0-4F4D3B79A5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>
                <a:latin typeface="Lydian" pitchFamily="34" charset="0"/>
              </a:rPr>
              <a:t>“ICOOL” Adiabatic </a:t>
            </a:r>
            <a:r>
              <a:rPr lang="en-US" altLang="en-US" b="1">
                <a:solidFill>
                  <a:srgbClr val="FF0000"/>
                </a:solidFill>
                <a:latin typeface="Lydian" pitchFamily="34" charset="0"/>
                <a:sym typeface="Symbol" panose="05050102010706020507" pitchFamily="18" charset="2"/>
              </a:rPr>
              <a:t> Rotation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74580A1-5BD7-0B00-EBD7-6603685997C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4648200" cy="5715000"/>
          </a:xfrm>
        </p:spPr>
        <p:txBody>
          <a:bodyPr/>
          <a:lstStyle/>
          <a:p>
            <a:r>
              <a:rPr lang="en-US" altLang="en-US" sz="2000" b="1" dirty="0">
                <a:solidFill>
                  <a:schemeClr val="tx2"/>
                </a:solidFill>
              </a:rPr>
              <a:t>At end of buncher, choose:</a:t>
            </a:r>
          </a:p>
          <a:p>
            <a:pPr lvl="1"/>
            <a:r>
              <a:rPr lang="en-US" altLang="en-US" sz="1800" dirty="0"/>
              <a:t>reference particle T</a:t>
            </a:r>
            <a:r>
              <a:rPr lang="en-US" altLang="en-US" sz="1800" baseline="-25000" dirty="0"/>
              <a:t>0</a:t>
            </a:r>
          </a:p>
          <a:p>
            <a:pPr lvl="1"/>
            <a:r>
              <a:rPr lang="en-US" altLang="en-US" sz="1800" dirty="0"/>
              <a:t>Reference bunch T</a:t>
            </a:r>
            <a:r>
              <a:rPr lang="en-US" altLang="en-US" sz="1800" baseline="-25000" dirty="0"/>
              <a:t>N </a:t>
            </a:r>
            <a:r>
              <a:rPr lang="en-US" altLang="en-US" sz="1600" dirty="0"/>
              <a:t>(N bunches from 0)</a:t>
            </a:r>
            <a:endParaRPr lang="en-US" altLang="en-US" sz="1600" baseline="-25000" dirty="0"/>
          </a:p>
          <a:p>
            <a:pPr lvl="1"/>
            <a:r>
              <a:rPr lang="en-US" altLang="en-US" sz="1800" dirty="0"/>
              <a:t>V</a:t>
            </a:r>
            <a:r>
              <a:rPr lang="en-US" altLang="en-US" sz="1800" baseline="30000" dirty="0"/>
              <a:t>’</a:t>
            </a:r>
            <a:r>
              <a:rPr lang="en-US" altLang="en-US" sz="1800" dirty="0"/>
              <a:t> rf gradient, offset </a:t>
            </a:r>
            <a:r>
              <a:rPr lang="en-US" altLang="en-US" sz="1800" dirty="0">
                <a:sym typeface="Symbol" panose="05050102010706020507" pitchFamily="18" charset="2"/>
              </a:rPr>
              <a:t>N</a:t>
            </a:r>
          </a:p>
          <a:p>
            <a:r>
              <a:rPr lang="en-US" altLang="en-US" sz="2000" b="1" dirty="0">
                <a:solidFill>
                  <a:schemeClr val="tx2"/>
                </a:solidFill>
              </a:rPr>
              <a:t>Example:</a:t>
            </a:r>
          </a:p>
          <a:p>
            <a:pPr lvl="1"/>
            <a:r>
              <a:rPr lang="en-US" altLang="en-US" sz="1800" dirty="0"/>
              <a:t>T</a:t>
            </a:r>
            <a:r>
              <a:rPr lang="en-US" altLang="en-US" sz="1800" baseline="-25000" dirty="0"/>
              <a:t>0</a:t>
            </a:r>
            <a:r>
              <a:rPr lang="en-US" altLang="en-US" sz="1800" dirty="0"/>
              <a:t> = 125 MeV </a:t>
            </a:r>
          </a:p>
          <a:p>
            <a:pPr lvl="1"/>
            <a:r>
              <a:rPr lang="en-US" altLang="en-US" sz="1800" dirty="0"/>
              <a:t>Choose N= 10, </a:t>
            </a:r>
            <a:r>
              <a:rPr lang="en-US" altLang="en-US" sz="1800" dirty="0">
                <a:sym typeface="Symbol" panose="05050102010706020507" pitchFamily="18" charset="2"/>
              </a:rPr>
              <a:t>N=0.1</a:t>
            </a:r>
            <a:endParaRPr lang="en-US" altLang="en-US" sz="1800" dirty="0"/>
          </a:p>
          <a:p>
            <a:pPr lvl="2"/>
            <a:r>
              <a:rPr lang="en-US" altLang="en-US" sz="1800" dirty="0"/>
              <a:t>T</a:t>
            </a:r>
            <a:r>
              <a:rPr lang="en-US" altLang="en-US" sz="1800" baseline="-25000" dirty="0"/>
              <a:t>10</a:t>
            </a:r>
            <a:r>
              <a:rPr lang="en-US" altLang="en-US" sz="1800" dirty="0"/>
              <a:t> starts at 77.28 MeV</a:t>
            </a:r>
          </a:p>
          <a:p>
            <a:r>
              <a:rPr lang="en-US" altLang="en-US" sz="2000" b="1" dirty="0">
                <a:solidFill>
                  <a:schemeClr val="tx2"/>
                </a:solidFill>
                <a:sym typeface="Symbol" panose="05050102010706020507" pitchFamily="18" charset="2"/>
              </a:rPr>
              <a:t>In ICOOL </a:t>
            </a:r>
          </a:p>
          <a:p>
            <a:pPr lvl="1"/>
            <a:r>
              <a:rPr lang="en-US" altLang="en-US" sz="1800" dirty="0">
                <a:sym typeface="Symbol" panose="05050102010706020507" pitchFamily="18" charset="2"/>
              </a:rPr>
              <a:t>T</a:t>
            </a:r>
            <a:r>
              <a:rPr lang="en-US" altLang="en-US" sz="1800" baseline="-25000" dirty="0">
                <a:sym typeface="Symbol" panose="05050102010706020507" pitchFamily="18" charset="2"/>
              </a:rPr>
              <a:t>0</a:t>
            </a:r>
            <a:r>
              <a:rPr lang="en-US" altLang="en-US" sz="1800" dirty="0">
                <a:sym typeface="Symbol" panose="05050102010706020507" pitchFamily="18" charset="2"/>
              </a:rPr>
              <a:t> = T</a:t>
            </a:r>
            <a:r>
              <a:rPr lang="en-US" altLang="en-US" sz="1800" baseline="-25000" dirty="0">
                <a:sym typeface="Symbol" panose="05050102010706020507" pitchFamily="18" charset="2"/>
              </a:rPr>
              <a:t>0</a:t>
            </a:r>
            <a:r>
              <a:rPr lang="en-US" altLang="en-US" sz="1800" baseline="30000" dirty="0">
                <a:sym typeface="Symbol" panose="05050102010706020507" pitchFamily="18" charset="2"/>
              </a:rPr>
              <a:t> </a:t>
            </a:r>
            <a:r>
              <a:rPr lang="en-US" altLang="en-US" sz="1800" dirty="0">
                <a:sym typeface="Symbol" panose="05050102010706020507" pitchFamily="18" charset="2"/>
              </a:rPr>
              <a:t>+ E</a:t>
            </a:r>
            <a:r>
              <a:rPr lang="en-US" altLang="en-US" sz="1800" baseline="-25000" dirty="0">
                <a:sym typeface="Symbol" panose="05050102010706020507" pitchFamily="18" charset="2"/>
              </a:rPr>
              <a:t>0</a:t>
            </a:r>
            <a:r>
              <a:rPr lang="en-US" altLang="en-US" sz="1800" dirty="0">
                <a:sym typeface="Symbol" panose="05050102010706020507" pitchFamily="18" charset="2"/>
              </a:rPr>
              <a:t>'z…</a:t>
            </a:r>
          </a:p>
          <a:p>
            <a:pPr lvl="1"/>
            <a:r>
              <a:rPr lang="en-US" altLang="en-US" sz="1800" dirty="0">
                <a:sym typeface="Symbol" panose="05050102010706020507" pitchFamily="18" charset="2"/>
              </a:rPr>
              <a:t>T</a:t>
            </a:r>
            <a:r>
              <a:rPr lang="en-US" altLang="en-US" sz="1800" baseline="-25000" dirty="0">
                <a:sym typeface="Symbol" panose="05050102010706020507" pitchFamily="18" charset="2"/>
              </a:rPr>
              <a:t>N </a:t>
            </a:r>
            <a:r>
              <a:rPr lang="en-US" altLang="en-US" sz="1800" dirty="0">
                <a:sym typeface="Symbol" panose="05050102010706020507" pitchFamily="18" charset="2"/>
              </a:rPr>
              <a:t>=T</a:t>
            </a:r>
            <a:r>
              <a:rPr lang="en-US" altLang="en-US" sz="1800" baseline="-25000" dirty="0">
                <a:sym typeface="Symbol" panose="05050102010706020507" pitchFamily="18" charset="2"/>
              </a:rPr>
              <a:t>N </a:t>
            </a:r>
            <a:r>
              <a:rPr lang="en-US" altLang="en-US" sz="1800" dirty="0">
                <a:sym typeface="Symbol" panose="05050102010706020507" pitchFamily="18" charset="2"/>
              </a:rPr>
              <a:t>+ E</a:t>
            </a:r>
            <a:r>
              <a:rPr lang="en-US" altLang="en-US" sz="1800" baseline="-25000" dirty="0">
                <a:sym typeface="Symbol" panose="05050102010706020507" pitchFamily="18" charset="2"/>
              </a:rPr>
              <a:t>N</a:t>
            </a:r>
            <a:r>
              <a:rPr lang="en-US" altLang="en-US" sz="1800" dirty="0">
                <a:sym typeface="Symbol" panose="05050102010706020507" pitchFamily="18" charset="2"/>
              </a:rPr>
              <a:t>' z</a:t>
            </a:r>
          </a:p>
          <a:p>
            <a:pPr lvl="1"/>
            <a:r>
              <a:rPr lang="en-US" altLang="en-US" sz="1800" dirty="0">
                <a:sym typeface="Symbol" panose="05050102010706020507" pitchFamily="18" charset="2"/>
              </a:rPr>
              <a:t> Rotate until T</a:t>
            </a:r>
            <a:r>
              <a:rPr lang="en-US" altLang="en-US" sz="1800" baseline="-25000" dirty="0">
                <a:sym typeface="Symbol" panose="05050102010706020507" pitchFamily="18" charset="2"/>
              </a:rPr>
              <a:t>0</a:t>
            </a:r>
            <a:r>
              <a:rPr lang="en-US" altLang="en-US" sz="1800" dirty="0">
                <a:sym typeface="Symbol" panose="05050102010706020507" pitchFamily="18" charset="2"/>
              </a:rPr>
              <a:t> </a:t>
            </a:r>
            <a:r>
              <a:rPr lang="en-US" altLang="en-US" sz="1800" dirty="0">
                <a:cs typeface="Lucida Sans Unicode" panose="020B0602030504020204" pitchFamily="34" charset="0"/>
                <a:sym typeface="Symbol" panose="05050102010706020507" pitchFamily="18" charset="2"/>
              </a:rPr>
              <a:t>≅ T</a:t>
            </a:r>
            <a:r>
              <a:rPr lang="en-US" altLang="en-US" sz="1800" baseline="-25000" dirty="0">
                <a:cs typeface="Lucida Sans Unicode" panose="020B0602030504020204" pitchFamily="34" charset="0"/>
                <a:sym typeface="Symbol" panose="05050102010706020507" pitchFamily="18" charset="2"/>
              </a:rPr>
              <a:t>N</a:t>
            </a:r>
          </a:p>
          <a:p>
            <a:r>
              <a:rPr lang="en-US" altLang="en-US" sz="2000" b="1" dirty="0">
                <a:solidFill>
                  <a:schemeClr val="tx2"/>
                </a:solidFill>
              </a:rPr>
              <a:t>Along rotator, keep reference particles at  (N </a:t>
            </a:r>
            <a:r>
              <a:rPr lang="en-US" altLang="en-US" sz="2000" b="1">
                <a:solidFill>
                  <a:schemeClr val="tx2"/>
                </a:solidFill>
              </a:rPr>
              <a:t>+ </a:t>
            </a:r>
            <a:r>
              <a:rPr lang="en-US" altLang="en-US" sz="2000" b="1">
                <a:solidFill>
                  <a:schemeClr val="tx2"/>
                </a:solidFill>
                <a:sym typeface="Symbol" panose="05050102010706020507" pitchFamily="18" charset="2"/>
              </a:rPr>
              <a:t>N) </a:t>
            </a:r>
            <a:r>
              <a:rPr lang="en-US" altLang="en-US" sz="2000" b="1" dirty="0">
                <a:solidFill>
                  <a:schemeClr val="tx2"/>
                </a:solidFill>
                <a:sym typeface="Symbol" panose="05050102010706020507" pitchFamily="18" charset="2"/>
              </a:rPr>
              <a:t></a:t>
            </a:r>
            <a:r>
              <a:rPr lang="en-US" altLang="en-US" sz="2000" b="1" baseline="-25000" dirty="0">
                <a:solidFill>
                  <a:schemeClr val="tx2"/>
                </a:solidFill>
                <a:sym typeface="Symbol" panose="05050102010706020507" pitchFamily="18" charset="2"/>
              </a:rPr>
              <a:t>rf</a:t>
            </a:r>
            <a:r>
              <a:rPr lang="en-US" altLang="en-US" sz="2000" b="1" dirty="0">
                <a:solidFill>
                  <a:schemeClr val="tx2"/>
                </a:solidFill>
                <a:sym typeface="Symbol" panose="05050102010706020507" pitchFamily="18" charset="2"/>
              </a:rPr>
              <a:t> spacing</a:t>
            </a:r>
          </a:p>
          <a:p>
            <a:pPr lvl="1"/>
            <a:r>
              <a:rPr lang="en-US" altLang="en-US" sz="1800" dirty="0">
                <a:sym typeface="Symbol" panose="05050102010706020507" pitchFamily="18" charset="2"/>
              </a:rPr>
              <a:t>E</a:t>
            </a:r>
            <a:r>
              <a:rPr lang="en-US" altLang="en-US" sz="1800" baseline="-25000" dirty="0">
                <a:sym typeface="Symbol" panose="05050102010706020507" pitchFamily="18" charset="2"/>
              </a:rPr>
              <a:t>N</a:t>
            </a:r>
            <a:r>
              <a:rPr lang="en-US" altLang="en-US" sz="1800" dirty="0">
                <a:sym typeface="Symbol" panose="05050102010706020507" pitchFamily="18" charset="2"/>
              </a:rPr>
              <a:t>'  </a:t>
            </a:r>
            <a:r>
              <a:rPr lang="en-US" altLang="en-US" sz="1800" dirty="0">
                <a:cs typeface="Lucida Sans Unicode" panose="020B0602030504020204" pitchFamily="34" charset="0"/>
                <a:sym typeface="Symbol" panose="05050102010706020507" pitchFamily="18" charset="2"/>
              </a:rPr>
              <a:t>≅eV' </a:t>
            </a:r>
            <a:r>
              <a:rPr lang="en-US" altLang="en-US" sz="1800" dirty="0">
                <a:sym typeface="Symbol" panose="05050102010706020507" pitchFamily="18" charset="2"/>
              </a:rPr>
              <a:t>sin(2</a:t>
            </a:r>
            <a:r>
              <a:rPr lang="el-GR" altLang="en-US" sz="1800" dirty="0">
                <a:cs typeface="Lucida Sans Unicode" panose="020B0602030504020204" pitchFamily="34" charset="0"/>
                <a:sym typeface="Symbol" panose="05050102010706020507" pitchFamily="18" charset="2"/>
              </a:rPr>
              <a:t>π</a:t>
            </a:r>
            <a:r>
              <a:rPr lang="en-US" altLang="en-US" sz="1800" dirty="0">
                <a:cs typeface="Lucida Sans Unicode" panose="020B0602030504020204" pitchFamily="34" charset="0"/>
                <a:sym typeface="Symbol" panose="05050102010706020507" pitchFamily="18" charset="2"/>
              </a:rPr>
              <a:t>)</a:t>
            </a:r>
          </a:p>
          <a:p>
            <a:r>
              <a:rPr lang="el-GR" altLang="en-US" sz="2000" dirty="0">
                <a:cs typeface="Lucida Sans Unicode" panose="020B0602030504020204" pitchFamily="34" charset="0"/>
                <a:sym typeface="Symbol" panose="05050102010706020507" pitchFamily="18" charset="2"/>
              </a:rPr>
              <a:t>λ</a:t>
            </a:r>
            <a:r>
              <a:rPr lang="en-US" altLang="en-US" sz="2000" baseline="-25000" dirty="0">
                <a:cs typeface="Lucida Sans Unicode" panose="020B0602030504020204" pitchFamily="34" charset="0"/>
                <a:sym typeface="Symbol" panose="05050102010706020507" pitchFamily="18" charset="2"/>
              </a:rPr>
              <a:t>rf</a:t>
            </a:r>
            <a:r>
              <a:rPr lang="en-US" altLang="en-US" sz="2000" dirty="0">
                <a:cs typeface="Lucida Sans Unicode" panose="020B0602030504020204" pitchFamily="34" charset="0"/>
                <a:sym typeface="Symbol" panose="05050102010706020507" pitchFamily="18" charset="2"/>
              </a:rPr>
              <a:t>  ~1.4 to 1.5 m over rotation</a:t>
            </a:r>
            <a:endParaRPr lang="el-GR" altLang="en-US" sz="2000" dirty="0">
              <a:cs typeface="Lucida Sans Unicode" panose="020B0602030504020204" pitchFamily="34" charset="0"/>
              <a:sym typeface="Symbol" panose="05050102010706020507" pitchFamily="18" charset="2"/>
            </a:endParaRPr>
          </a:p>
        </p:txBody>
      </p:sp>
      <p:pic>
        <p:nvPicPr>
          <p:cNvPr id="33797" name="Picture 4" descr="verny4fix">
            <a:extLst>
              <a:ext uri="{FF2B5EF4-FFF2-40B4-BE49-F238E27FC236}">
                <a16:creationId xmlns:a16="http://schemas.microsoft.com/office/drawing/2014/main" id="{D45F3B0A-0943-0927-4D0E-131AB3669A7F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990600"/>
            <a:ext cx="4724400" cy="3595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8" name="Rectangle 5">
            <a:extLst>
              <a:ext uri="{FF2B5EF4-FFF2-40B4-BE49-F238E27FC236}">
                <a16:creationId xmlns:a16="http://schemas.microsoft.com/office/drawing/2014/main" id="{3A77728E-73AB-159C-F22D-D8D48ABE4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8538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buFont typeface="Symbol" panose="05050102010706020507" pitchFamily="18" charset="2"/>
              <a:buNone/>
            </a:pPr>
            <a:endParaRPr lang="en-US" altLang="en-US" sz="2000">
              <a:latin typeface="Arial Rounded MT Bold" panose="020F0704030504030204" pitchFamily="34" charset="0"/>
            </a:endParaRPr>
          </a:p>
        </p:txBody>
      </p:sp>
      <p:sp>
        <p:nvSpPr>
          <p:cNvPr id="33799" name="Text Box 7">
            <a:extLst>
              <a:ext uri="{FF2B5EF4-FFF2-40B4-BE49-F238E27FC236}">
                <a16:creationId xmlns:a16="http://schemas.microsoft.com/office/drawing/2014/main" id="{84A16164-C0F2-D9AD-932F-C5957E443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800600"/>
            <a:ext cx="3962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altLang="en-US" sz="1800" baseline="0">
                <a:solidFill>
                  <a:schemeClr val="accent1"/>
                </a:solidFill>
                <a:sym typeface="Symbol" panose="05050102010706020507" pitchFamily="18" charset="2"/>
              </a:rPr>
              <a:t>~</a:t>
            </a:r>
            <a:r>
              <a:rPr lang="en-US" altLang="en-US" sz="1800" b="1" baseline="0">
                <a:solidFill>
                  <a:schemeClr val="accent1"/>
                </a:solidFill>
                <a:sym typeface="Symbol" panose="05050102010706020507" pitchFamily="18" charset="2"/>
              </a:rPr>
              <a:t>Adiabatic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altLang="en-US" sz="1800" baseline="0">
                <a:sym typeface="Symbol" panose="05050102010706020507" pitchFamily="18" charset="2"/>
              </a:rPr>
              <a:t>Particles remain in bunches as bunch centroids align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altLang="en-US" sz="1800" baseline="0">
                <a:sym typeface="Symbol" panose="05050102010706020507" pitchFamily="18" charset="2"/>
              </a:rPr>
              <a:t>Match into 201.25 MHz Cooling System 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endParaRPr lang="en-US" altLang="en-US" sz="1800" baseline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>
            <a:extLst>
              <a:ext uri="{FF2B5EF4-FFF2-40B4-BE49-F238E27FC236}">
                <a16:creationId xmlns:a16="http://schemas.microsoft.com/office/drawing/2014/main" id="{CC876CEB-FF5D-2380-3BEE-C4E553EE7C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ED7C30-AEA2-4DA7-96F9-DAE3E4A4699F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A7C523CC-3F75-E679-6D84-AFB6D7FF14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Simulation results</a:t>
            </a:r>
          </a:p>
        </p:txBody>
      </p:sp>
      <p:pic>
        <p:nvPicPr>
          <p:cNvPr id="44036" name="Picture 4" descr="start1m">
            <a:extLst>
              <a:ext uri="{FF2B5EF4-FFF2-40B4-BE49-F238E27FC236}">
                <a16:creationId xmlns:a16="http://schemas.microsoft.com/office/drawing/2014/main" id="{DD2AF457-4405-B656-3CBD-6BB0AB909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38100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endofdrift">
            <a:extLst>
              <a:ext uri="{FF2B5EF4-FFF2-40B4-BE49-F238E27FC236}">
                <a16:creationId xmlns:a16="http://schemas.microsoft.com/office/drawing/2014/main" id="{2B61EDB0-C925-A2A2-08F1-FD36B712F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14400"/>
            <a:ext cx="38100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endofbunxer">
            <a:extLst>
              <a:ext uri="{FF2B5EF4-FFF2-40B4-BE49-F238E27FC236}">
                <a16:creationId xmlns:a16="http://schemas.microsoft.com/office/drawing/2014/main" id="{E77D7F6C-47F3-79C6-DC64-EFFB84B24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10013"/>
            <a:ext cx="3810000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endofsim">
            <a:extLst>
              <a:ext uri="{FF2B5EF4-FFF2-40B4-BE49-F238E27FC236}">
                <a16:creationId xmlns:a16="http://schemas.microsoft.com/office/drawing/2014/main" id="{78AA498E-D0C2-A6B6-1B9A-06EEE69BF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10013"/>
            <a:ext cx="3810000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Text Box 8">
            <a:extLst>
              <a:ext uri="{FF2B5EF4-FFF2-40B4-BE49-F238E27FC236}">
                <a16:creationId xmlns:a16="http://schemas.microsoft.com/office/drawing/2014/main" id="{0D01DA72-CBA6-0406-70B9-F0FDE43C6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2484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buFont typeface="Symbol" panose="05050102010706020507" pitchFamily="18" charset="2"/>
              <a:buNone/>
            </a:pPr>
            <a:r>
              <a:rPr lang="en-US" altLang="en-US" sz="1600" baseline="0">
                <a:latin typeface="Arial Rounded MT Bold" panose="020F0704030504030204" pitchFamily="34" charset="0"/>
              </a:rPr>
              <a:t>50m</a:t>
            </a:r>
          </a:p>
        </p:txBody>
      </p:sp>
      <p:sp>
        <p:nvSpPr>
          <p:cNvPr id="44041" name="Text Box 9">
            <a:extLst>
              <a:ext uri="{FF2B5EF4-FFF2-40B4-BE49-F238E27FC236}">
                <a16:creationId xmlns:a16="http://schemas.microsoft.com/office/drawing/2014/main" id="{A15664E6-87B3-9086-797E-5B8584486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324600"/>
            <a:ext cx="673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buFont typeface="Symbol" panose="05050102010706020507" pitchFamily="18" charset="2"/>
              <a:buNone/>
            </a:pPr>
            <a:r>
              <a:rPr lang="en-US" altLang="en-US" sz="1600" baseline="0">
                <a:latin typeface="Arial Rounded MT Bold" panose="020F0704030504030204" pitchFamily="34" charset="0"/>
              </a:rPr>
              <a:t>-50m</a:t>
            </a:r>
          </a:p>
        </p:txBody>
      </p:sp>
      <p:sp>
        <p:nvSpPr>
          <p:cNvPr id="44042" name="Text Box 11">
            <a:extLst>
              <a:ext uri="{FF2B5EF4-FFF2-40B4-BE49-F238E27FC236}">
                <a16:creationId xmlns:a16="http://schemas.microsoft.com/office/drawing/2014/main" id="{1B9EDB15-67F5-DBF6-3493-59E4DF705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6576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buFont typeface="Symbol" panose="05050102010706020507" pitchFamily="18" charset="2"/>
              <a:buNone/>
            </a:pPr>
            <a:r>
              <a:rPr lang="en-US" altLang="en-US" sz="1600" baseline="0">
                <a:latin typeface="Arial Rounded MT Bold" panose="020F0704030504030204" pitchFamily="34" charset="0"/>
              </a:rPr>
              <a:t>0</a:t>
            </a:r>
          </a:p>
        </p:txBody>
      </p:sp>
      <p:sp>
        <p:nvSpPr>
          <p:cNvPr id="44043" name="Text Box 12">
            <a:extLst>
              <a:ext uri="{FF2B5EF4-FFF2-40B4-BE49-F238E27FC236}">
                <a16:creationId xmlns:a16="http://schemas.microsoft.com/office/drawing/2014/main" id="{93716E09-6B46-C173-186C-6F0211CD6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762000"/>
            <a:ext cx="833438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buFont typeface="Symbol" panose="05050102010706020507" pitchFamily="18" charset="2"/>
              <a:buNone/>
            </a:pPr>
            <a:r>
              <a:rPr lang="en-US" altLang="en-US" sz="1600" baseline="0">
                <a:latin typeface="Arial Rounded MT Bold" panose="020F0704030504030204" pitchFamily="34" charset="0"/>
              </a:rPr>
              <a:t>   0.5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sz="1600" baseline="0">
                <a:latin typeface="Arial Rounded MT Bold" panose="020F0704030504030204" pitchFamily="34" charset="0"/>
              </a:rPr>
              <a:t> GeV/c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7E8E2-4CD9-18F5-887A-67A197B7D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958804AE-D5C1-F9D2-FA96-CE70908C94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4B51E1-48F8-441C-AA30-0C141790EFE7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EB66464-527B-318F-CE96-C99FFEEED9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162800" cy="762000"/>
          </a:xfrm>
        </p:spPr>
        <p:txBody>
          <a:bodyPr/>
          <a:lstStyle/>
          <a:p>
            <a:r>
              <a:rPr lang="en-US" altLang="en-US" sz="2800" b="1" dirty="0">
                <a:latin typeface="Lydian" pitchFamily="34" charset="0"/>
              </a:rPr>
              <a:t>High-frequency Buncher + </a:t>
            </a:r>
            <a:r>
              <a:rPr lang="en-US" altLang="en-US" sz="2400" b="1" dirty="0">
                <a:solidFill>
                  <a:schemeClr val="tx2"/>
                </a:solidFill>
                <a:latin typeface="Lydian" pitchFamily="34" charset="0"/>
                <a:sym typeface="Symbol" panose="05050102010706020507" pitchFamily="18" charset="2"/>
              </a:rPr>
              <a:t></a:t>
            </a:r>
            <a:r>
              <a:rPr lang="en-US" altLang="en-US" sz="2800" b="1" dirty="0">
                <a:solidFill>
                  <a:schemeClr val="tx2"/>
                </a:solidFill>
                <a:latin typeface="Lydian" pitchFamily="34" charset="0"/>
                <a:sym typeface="Symbol" panose="05050102010706020507" pitchFamily="18" charset="2"/>
              </a:rPr>
              <a:t> Rotation(2011)</a:t>
            </a:r>
            <a:endParaRPr lang="en-US" altLang="en-US" sz="2800" dirty="0">
              <a:solidFill>
                <a:schemeClr val="tx2"/>
              </a:solidFill>
              <a:latin typeface="Lydian" pitchFamily="34" charset="0"/>
              <a:sym typeface="Symbol" panose="05050102010706020507" pitchFamily="18" charset="2"/>
            </a:endParaRP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C76C1668-DFD0-5901-D3FF-505FF61A19F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87972" y="2009639"/>
            <a:ext cx="4876800" cy="5638800"/>
          </a:xfrm>
        </p:spPr>
        <p:txBody>
          <a:bodyPr/>
          <a:lstStyle/>
          <a:p>
            <a:r>
              <a:rPr lang="en-US" altLang="en-US" sz="2000" b="1" dirty="0">
                <a:latin typeface="Arial" panose="020B0604020202020204" pitchFamily="34" charset="0"/>
              </a:rPr>
              <a:t>Drift </a:t>
            </a:r>
            <a:r>
              <a:rPr lang="en-US" altLang="en-US" sz="1800" b="1" dirty="0">
                <a:latin typeface="Arial" panose="020B0604020202020204" pitchFamily="34" charset="0"/>
              </a:rPr>
              <a:t>(80m)</a:t>
            </a:r>
          </a:p>
          <a:p>
            <a:pPr lvl="1"/>
            <a:r>
              <a:rPr lang="en-US" altLang="en-US" sz="1800" b="1" dirty="0">
                <a:latin typeface="Arial" panose="020B0604020202020204" pitchFamily="34" charset="0"/>
              </a:rPr>
              <a:t>Allows </a:t>
            </a:r>
            <a:r>
              <a:rPr lang="en-US" altLang="en-US" sz="1800" b="1" dirty="0">
                <a:latin typeface="Arial" panose="020B0604020202020204" pitchFamily="34" charset="0"/>
                <a:sym typeface="Symbol" panose="05050102010706020507" pitchFamily="18" charset="2"/>
              </a:rPr>
              <a:t> </a:t>
            </a:r>
            <a:r>
              <a:rPr lang="en-US" altLang="en-US" sz="1800" b="1" dirty="0">
                <a:latin typeface="Arial" panose="020B0604020202020204" pitchFamily="34" charset="0"/>
              </a:rPr>
              <a:t>beam to decay;</a:t>
            </a:r>
          </a:p>
          <a:p>
            <a:pPr lvl="1">
              <a:buFont typeface="Symbol" panose="05050102010706020507" pitchFamily="18" charset="2"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	beam develops  </a:t>
            </a:r>
            <a:r>
              <a:rPr lang="en-US" altLang="en-US" sz="1800" b="1" dirty="0">
                <a:latin typeface="Arial" panose="020B0604020202020204" pitchFamily="34" charset="0"/>
                <a:sym typeface="Symbol" panose="05050102010706020507" pitchFamily="18" charset="2"/>
              </a:rPr>
              <a:t> correlation</a:t>
            </a:r>
          </a:p>
          <a:p>
            <a:r>
              <a:rPr lang="en-US" altLang="en-US" sz="2000" b="1" dirty="0">
                <a:solidFill>
                  <a:srgbClr val="FF9900"/>
                </a:solidFill>
                <a:latin typeface="Arial" panose="020B0604020202020204" pitchFamily="34" charset="0"/>
              </a:rPr>
              <a:t>Buncher</a:t>
            </a: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1800" b="1" dirty="0">
                <a:solidFill>
                  <a:srgbClr val="33CCCC"/>
                </a:solidFill>
                <a:latin typeface="Arial" panose="020B0604020202020204" pitchFamily="34" charset="0"/>
              </a:rPr>
              <a:t>(~333</a:t>
            </a:r>
            <a:r>
              <a:rPr lang="en-US" altLang="en-US" sz="1800" b="1" dirty="0">
                <a:solidFill>
                  <a:srgbClr val="33CC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230MHz)</a:t>
            </a:r>
            <a:r>
              <a:rPr lang="en-US" altLang="en-US" sz="2000" b="1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endParaRPr lang="en-US" altLang="en-US" sz="2000" b="1" dirty="0">
              <a:latin typeface="Arial" panose="020B0604020202020204" pitchFamily="34" charset="0"/>
            </a:endParaRPr>
          </a:p>
          <a:p>
            <a:pPr lvl="1"/>
            <a:r>
              <a:rPr lang="en-US" altLang="en-US" sz="1800" b="1" dirty="0">
                <a:latin typeface="Arial" panose="020B0604020202020204" pitchFamily="34" charset="0"/>
              </a:rPr>
              <a:t>Bunching rf with  E</a:t>
            </a:r>
            <a:r>
              <a:rPr lang="en-US" altLang="en-US" sz="1800" b="1" baseline="-25000" dirty="0">
                <a:latin typeface="Arial" panose="020B0604020202020204" pitchFamily="34" charset="0"/>
              </a:rPr>
              <a:t>0</a:t>
            </a:r>
            <a:r>
              <a:rPr lang="en-US" altLang="en-US" sz="1800" b="1" dirty="0">
                <a:latin typeface="Arial" panose="020B0604020202020204" pitchFamily="34" charset="0"/>
              </a:rPr>
              <a:t> = 125</a:t>
            </a:r>
            <a:r>
              <a:rPr lang="en-US" altLang="en-US" sz="1800" b="1" dirty="0">
                <a:latin typeface="Arial" panose="020B0604020202020204" pitchFamily="34" charset="0"/>
                <a:sym typeface="Symbol" panose="05050102010706020507" pitchFamily="18" charset="2"/>
              </a:rPr>
              <a:t> MeV, 1 = 0.01                                         	</a:t>
            </a:r>
            <a:r>
              <a:rPr lang="en-US" altLang="en-US" sz="1800" b="1" dirty="0">
                <a:latin typeface="Arial Narrow" panose="020B0606020202030204" pitchFamily="34" charset="0"/>
                <a:sym typeface="Symbol" panose="05050102010706020507" pitchFamily="18" charset="2"/>
              </a:rPr>
              <a:t>{ L  1 =~1.5m at </a:t>
            </a:r>
            <a:r>
              <a:rPr lang="en-US" altLang="en-US" sz="1800" b="1" dirty="0" err="1">
                <a:latin typeface="Arial Narrow" panose="020B0606020202030204" pitchFamily="34" charset="0"/>
                <a:sym typeface="Symbol" panose="05050102010706020507" pitchFamily="18" charset="2"/>
              </a:rPr>
              <a:t>L</a:t>
            </a:r>
            <a:r>
              <a:rPr lang="en-US" altLang="en-US" sz="1800" b="1" baseline="-25000" dirty="0" err="1">
                <a:latin typeface="Arial Narrow" panose="020B0606020202030204" pitchFamily="34" charset="0"/>
                <a:sym typeface="Symbol" panose="05050102010706020507" pitchFamily="18" charset="2"/>
              </a:rPr>
              <a:t>tot</a:t>
            </a:r>
            <a:r>
              <a:rPr lang="en-US" altLang="en-US" sz="1800" b="1" baseline="30000" dirty="0">
                <a:latin typeface="Arial Narrow" panose="020B060602020203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b="1" dirty="0">
                <a:latin typeface="Arial Narrow" panose="020B0606020202030204" pitchFamily="34" charset="0"/>
                <a:sym typeface="Symbol" panose="05050102010706020507" pitchFamily="18" charset="2"/>
              </a:rPr>
              <a:t>= 150m}</a:t>
            </a:r>
          </a:p>
          <a:p>
            <a:pPr lvl="1"/>
            <a:r>
              <a:rPr lang="en-US" altLang="en-US" sz="1800" b="1" dirty="0" err="1">
                <a:latin typeface="Arial Narrow" panose="020B0606020202030204" pitchFamily="34" charset="0"/>
              </a:rPr>
              <a:t>V</a:t>
            </a:r>
            <a:r>
              <a:rPr lang="en-US" altLang="en-US" sz="1800" b="1" baseline="-25000" dirty="0" err="1">
                <a:latin typeface="Arial Narrow" panose="020B0606020202030204" pitchFamily="34" charset="0"/>
              </a:rPr>
              <a:t>rf</a:t>
            </a:r>
            <a:r>
              <a:rPr lang="en-US" altLang="en-US" sz="1800" b="1" dirty="0">
                <a:latin typeface="Arial Narrow" panose="020B0606020202030204" pitchFamily="34" charset="0"/>
              </a:rPr>
              <a:t> increases gradually from 0 to ~6 MV/m</a:t>
            </a:r>
          </a:p>
          <a:p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 Rotation </a:t>
            </a:r>
            <a:r>
              <a:rPr lang="en-US" altLang="en-US" sz="1800" b="1" dirty="0">
                <a:solidFill>
                  <a:srgbClr val="33CCCC"/>
                </a:solidFill>
                <a:latin typeface="Arial" panose="020B0604020202020204" pitchFamily="34" charset="0"/>
              </a:rPr>
              <a:t>(~233</a:t>
            </a:r>
            <a:r>
              <a:rPr lang="en-US" altLang="en-US" sz="1800" b="1" dirty="0">
                <a:solidFill>
                  <a:srgbClr val="33CC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200MHz)</a:t>
            </a:r>
          </a:p>
          <a:p>
            <a:pPr lvl="1"/>
            <a:r>
              <a:rPr lang="en-US" altLang="en-US" sz="1800" b="1" dirty="0">
                <a:solidFill>
                  <a:schemeClr val="tx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Adiabatic rotation</a:t>
            </a:r>
            <a:endParaRPr lang="en-US" altLang="en-US" sz="1800" b="1" dirty="0">
              <a:latin typeface="Arial Narrow" panose="020B0606020202030204" pitchFamily="34" charset="0"/>
              <a:sym typeface="Symbol" panose="05050102010706020507" pitchFamily="18" charset="2"/>
            </a:endParaRPr>
          </a:p>
          <a:p>
            <a:pPr lvl="1"/>
            <a:r>
              <a:rPr lang="en-US" altLang="en-US" sz="1800" b="1" dirty="0" err="1">
                <a:latin typeface="Arial" panose="020B0604020202020204" pitchFamily="34" charset="0"/>
                <a:sym typeface="Symbol" panose="05050102010706020507" pitchFamily="18" charset="2"/>
              </a:rPr>
              <a:t>V</a:t>
            </a:r>
            <a:r>
              <a:rPr lang="en-US" altLang="en-US" sz="1800" b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rf</a:t>
            </a:r>
            <a:r>
              <a:rPr lang="en-US" altLang="en-US" sz="1800" b="1" dirty="0">
                <a:latin typeface="Arial" panose="020B0604020202020204" pitchFamily="34" charset="0"/>
                <a:sym typeface="Symbol" panose="05050102010706020507" pitchFamily="18" charset="2"/>
              </a:rPr>
              <a:t> =~10 MV/m </a:t>
            </a:r>
          </a:p>
          <a:p>
            <a:r>
              <a:rPr lang="en-US" altLang="en-US" sz="2000" b="1" dirty="0">
                <a:solidFill>
                  <a:srgbClr val="008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Cooler</a:t>
            </a:r>
            <a:r>
              <a:rPr lang="en-US" altLang="en-US" sz="1800" b="1" dirty="0">
                <a:latin typeface="Arial" panose="020B0604020202020204" pitchFamily="34" charset="0"/>
                <a:sym typeface="Symbol" panose="05050102010706020507" pitchFamily="18" charset="2"/>
              </a:rPr>
              <a:t>(~100m long)</a:t>
            </a:r>
            <a:r>
              <a:rPr lang="en-US" altLang="en-US" sz="2000" b="1" dirty="0">
                <a:solidFill>
                  <a:srgbClr val="008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b="1" dirty="0">
                <a:solidFill>
                  <a:srgbClr val="33CC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(~200 MHz)</a:t>
            </a:r>
          </a:p>
          <a:p>
            <a:pPr lvl="1"/>
            <a:r>
              <a:rPr lang="en-US" altLang="en-US" sz="1800" b="1" dirty="0">
                <a:latin typeface="Arial Narrow" panose="020B0606020202030204" pitchFamily="34" charset="0"/>
                <a:sym typeface="Symbol" panose="05050102010706020507" pitchFamily="18" charset="2"/>
              </a:rPr>
              <a:t>fixed frequency transverse cooling system</a:t>
            </a: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F3457C09-9BBF-2544-6455-4D0C76C08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886200"/>
            <a:ext cx="3657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b="1" baseline="0">
                <a:solidFill>
                  <a:srgbClr val="FF0066"/>
                </a:solidFill>
                <a:latin typeface="Arial" panose="020B0604020202020204" pitchFamily="34" charset="0"/>
              </a:rPr>
              <a:t>Replaces Induction Linacs with medium-frequency rf  (~200MHz) !</a:t>
            </a:r>
          </a:p>
        </p:txBody>
      </p:sp>
      <p:sp>
        <p:nvSpPr>
          <p:cNvPr id="28679" name="Line 8">
            <a:extLst>
              <a:ext uri="{FF2B5EF4-FFF2-40B4-BE49-F238E27FC236}">
                <a16:creationId xmlns:a16="http://schemas.microsoft.com/office/drawing/2014/main" id="{CCF9EAA7-4F31-E451-4134-DEF90516132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2209800"/>
            <a:ext cx="304800" cy="0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Text Box 10">
            <a:extLst>
              <a:ext uri="{FF2B5EF4-FFF2-40B4-BE49-F238E27FC236}">
                <a16:creationId xmlns:a16="http://schemas.microsoft.com/office/drawing/2014/main" id="{3C83E834-E1EE-4B99-652B-1F60364AD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5375275"/>
            <a:ext cx="33702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buFont typeface="Symbol" panose="05050102010706020507" pitchFamily="18" charset="2"/>
              <a:buNone/>
            </a:pPr>
            <a:r>
              <a:rPr lang="en-US" altLang="en-US" sz="2000" baseline="0"/>
              <a:t>Captures both </a:t>
            </a:r>
            <a:r>
              <a:rPr lang="el-GR" altLang="en-US" sz="2000" b="1" baseline="0">
                <a:solidFill>
                  <a:srgbClr val="FF3300"/>
                </a:solidFill>
                <a:cs typeface="Lucida Sans Unicode" panose="020B0602030504020204" pitchFamily="34" charset="0"/>
              </a:rPr>
              <a:t>μ</a:t>
            </a:r>
            <a:r>
              <a:rPr lang="en-US" altLang="en-US" sz="2000" b="1" baseline="30000">
                <a:solidFill>
                  <a:srgbClr val="FF3300"/>
                </a:solidFill>
                <a:cs typeface="Lucida Sans Unicode" panose="020B0602030504020204" pitchFamily="34" charset="0"/>
              </a:rPr>
              <a:t>+ </a:t>
            </a:r>
            <a:r>
              <a:rPr lang="en-US" altLang="en-US" sz="2000" b="1" baseline="0">
                <a:solidFill>
                  <a:srgbClr val="FF3300"/>
                </a:solidFill>
                <a:cs typeface="Lucida Sans Unicode" panose="020B0602030504020204" pitchFamily="34" charset="0"/>
              </a:rPr>
              <a:t>and </a:t>
            </a:r>
            <a:r>
              <a:rPr lang="el-GR" altLang="en-US" sz="2000" b="1" baseline="0">
                <a:solidFill>
                  <a:srgbClr val="3333FF"/>
                </a:solidFill>
                <a:cs typeface="Lucida Sans Unicode" panose="020B0602030504020204" pitchFamily="34" charset="0"/>
              </a:rPr>
              <a:t>μ</a:t>
            </a:r>
            <a:r>
              <a:rPr lang="en-US" altLang="en-US" sz="2000" b="1" baseline="30000">
                <a:solidFill>
                  <a:srgbClr val="3333FF"/>
                </a:solidFill>
                <a:cs typeface="Lucida Sans Unicode" panose="020B0602030504020204" pitchFamily="34" charset="0"/>
              </a:rPr>
              <a:t>- </a:t>
            </a:r>
            <a:r>
              <a:rPr lang="en-US" altLang="en-US" sz="2000" b="1" baseline="0">
                <a:solidFill>
                  <a:srgbClr val="3333FF"/>
                </a:solidFill>
                <a:cs typeface="Lucida Sans Unicode" panose="020B0602030504020204" pitchFamily="34" charset="0"/>
              </a:rPr>
              <a:t>!</a:t>
            </a:r>
            <a:r>
              <a:rPr lang="en-US" altLang="en-US" sz="2000" b="1" baseline="0">
                <a:solidFill>
                  <a:srgbClr val="FF3300"/>
                </a:solidFill>
                <a:cs typeface="Lucida Sans Unicode" panose="020B0602030504020204" pitchFamily="34" charset="0"/>
              </a:rPr>
              <a:t>!</a:t>
            </a:r>
            <a:endParaRPr lang="el-GR" altLang="en-US" sz="2000" b="1" baseline="30000">
              <a:solidFill>
                <a:srgbClr val="FF3300"/>
              </a:solidFill>
              <a:cs typeface="Lucida Sans Unicode" panose="020B0602030504020204" pitchFamily="34" charset="0"/>
            </a:endParaRPr>
          </a:p>
          <a:p>
            <a:pPr>
              <a:buFont typeface="Symbol" panose="05050102010706020507" pitchFamily="18" charset="2"/>
              <a:buNone/>
            </a:pPr>
            <a:endParaRPr lang="en-US" altLang="en-US" sz="2000" baseline="0">
              <a:latin typeface="Arial Rounded MT Bold" panose="020F0704030504030204" pitchFamily="34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969AD03E-FD7A-CAAE-3CA5-DF8B2B59CF9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8700" y="1035426"/>
            <a:ext cx="7086600" cy="1074294"/>
            <a:chOff x="4344" y="8640"/>
            <a:chExt cx="9360" cy="1734"/>
          </a:xfrm>
        </p:grpSpPr>
        <p:sp>
          <p:nvSpPr>
            <p:cNvPr id="3" name="AutoShape 5">
              <a:extLst>
                <a:ext uri="{FF2B5EF4-FFF2-40B4-BE49-F238E27FC236}">
                  <a16:creationId xmlns:a16="http://schemas.microsoft.com/office/drawing/2014/main" id="{B1130C29-7735-9D74-8F3F-3532CA86EB3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44" y="8640"/>
              <a:ext cx="9360" cy="17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 Box 6">
              <a:extLst>
                <a:ext uri="{FF2B5EF4-FFF2-40B4-BE49-F238E27FC236}">
                  <a16:creationId xmlns:a16="http://schemas.microsoft.com/office/drawing/2014/main" id="{EF2FA7D7-DC2C-B0B2-81B3-6616C30189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7" y="10002"/>
              <a:ext cx="743" cy="3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>
                  <a:latin typeface="Times New Roman" pitchFamily="18" charset="0"/>
                  <a:ea typeface="MS Mincho" pitchFamily="49" charset="-128"/>
                </a:rPr>
                <a:t>18.9 m</a:t>
              </a:r>
              <a:endParaRPr lang="en-US" sz="1200"/>
            </a:p>
          </p:txBody>
        </p:sp>
        <p:sp>
          <p:nvSpPr>
            <p:cNvPr id="5" name="Text Box 7">
              <a:extLst>
                <a:ext uri="{FF2B5EF4-FFF2-40B4-BE49-F238E27FC236}">
                  <a16:creationId xmlns:a16="http://schemas.microsoft.com/office/drawing/2014/main" id="{1E129047-915F-2A31-4EAE-9B0B1CC859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4" y="10002"/>
              <a:ext cx="1115" cy="3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>
                  <a:latin typeface="Times New Roman" pitchFamily="18" charset="0"/>
                  <a:ea typeface="MS Mincho" pitchFamily="49" charset="-128"/>
                </a:rPr>
                <a:t>~60.7 m</a:t>
              </a:r>
              <a:endParaRPr lang="en-US" sz="1200"/>
            </a:p>
          </p:txBody>
        </p:sp>
        <p:sp>
          <p:nvSpPr>
            <p:cNvPr id="6" name="Text Box 8">
              <a:extLst>
                <a:ext uri="{FF2B5EF4-FFF2-40B4-BE49-F238E27FC236}">
                  <a16:creationId xmlns:a16="http://schemas.microsoft.com/office/drawing/2014/main" id="{32DB7DED-81A0-0E63-08D1-2F47F4B0D9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6" y="9383"/>
              <a:ext cx="495" cy="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>
                  <a:latin typeface="Arial Narrow" pitchFamily="34" charset="0"/>
                  <a:ea typeface="MS Mincho" pitchFamily="49" charset="-128"/>
                </a:rPr>
                <a:t>FE Target</a:t>
              </a:r>
              <a:endParaRPr lang="en-US" sz="1200"/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E6051CE5-0AE9-C217-F2CF-969712A2F6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7" y="9631"/>
              <a:ext cx="867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ja-JP" sz="800" b="1">
                  <a:latin typeface="Arial Narrow" pitchFamily="34" charset="0"/>
                  <a:ea typeface="MS Mincho" pitchFamily="49" charset="-128"/>
                </a:rPr>
                <a:t>Solenoid</a:t>
              </a:r>
              <a:endParaRPr lang="en-US" sz="1800"/>
            </a:p>
          </p:txBody>
        </p:sp>
        <p:sp>
          <p:nvSpPr>
            <p:cNvPr id="8" name="AutoShape 10">
              <a:extLst>
                <a:ext uri="{FF2B5EF4-FFF2-40B4-BE49-F238E27FC236}">
                  <a16:creationId xmlns:a16="http://schemas.microsoft.com/office/drawing/2014/main" id="{F4812A81-3232-4C68-EEE3-B77C74F96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6" y="9012"/>
              <a:ext cx="371" cy="37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1">
              <a:extLst>
                <a:ext uri="{FF2B5EF4-FFF2-40B4-BE49-F238E27FC236}">
                  <a16:creationId xmlns:a16="http://schemas.microsoft.com/office/drawing/2014/main" id="{9AC5C7D6-7E97-15B7-5E93-D3250A2CD3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4" y="9000"/>
              <a:ext cx="372" cy="13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CC6470A4-EA1D-FEA0-4DA5-6BBA4272A5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96606">
              <a:off x="4719" y="9114"/>
              <a:ext cx="248" cy="1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AutoShape 13">
              <a:extLst>
                <a:ext uri="{FF2B5EF4-FFF2-40B4-BE49-F238E27FC236}">
                  <a16:creationId xmlns:a16="http://schemas.microsoft.com/office/drawing/2014/main" id="{96BF91E6-657F-54CD-744C-A1F6201F2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" y="9012"/>
              <a:ext cx="124" cy="37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14">
              <a:extLst>
                <a:ext uri="{FF2B5EF4-FFF2-40B4-BE49-F238E27FC236}">
                  <a16:creationId xmlns:a16="http://schemas.microsoft.com/office/drawing/2014/main" id="{5D7D903E-72DD-06B7-0BD1-3D8AA237C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7" y="8764"/>
              <a:ext cx="123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D1DF7E02-4776-C0C8-6D7B-1BECAEE54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" y="8764"/>
              <a:ext cx="620" cy="268"/>
            </a:xfrm>
            <a:custGeom>
              <a:avLst/>
              <a:gdLst>
                <a:gd name="T0" fmla="*/ 0 w 720"/>
                <a:gd name="T1" fmla="*/ 117 h 390"/>
                <a:gd name="T2" fmla="*/ 115 w 720"/>
                <a:gd name="T3" fmla="*/ 117 h 390"/>
                <a:gd name="T4" fmla="*/ 344 w 720"/>
                <a:gd name="T5" fmla="*/ 58 h 390"/>
                <a:gd name="T6" fmla="*/ 460 w 720"/>
                <a:gd name="T7" fmla="*/ 0 h 3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390"/>
                <a:gd name="T14" fmla="*/ 720 w 720"/>
                <a:gd name="T15" fmla="*/ 390 h 3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390">
                  <a:moveTo>
                    <a:pt x="0" y="360"/>
                  </a:moveTo>
                  <a:cubicBezTo>
                    <a:pt x="45" y="375"/>
                    <a:pt x="90" y="390"/>
                    <a:pt x="180" y="360"/>
                  </a:cubicBezTo>
                  <a:cubicBezTo>
                    <a:pt x="270" y="330"/>
                    <a:pt x="450" y="240"/>
                    <a:pt x="540" y="180"/>
                  </a:cubicBezTo>
                  <a:cubicBezTo>
                    <a:pt x="630" y="120"/>
                    <a:pt x="690" y="30"/>
                    <a:pt x="72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B71A1B91-431F-6E6F-A00B-7DF8F3423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" y="9342"/>
              <a:ext cx="620" cy="289"/>
            </a:xfrm>
            <a:custGeom>
              <a:avLst/>
              <a:gdLst>
                <a:gd name="T0" fmla="*/ 0 w 720"/>
                <a:gd name="T1" fmla="*/ 19 h 420"/>
                <a:gd name="T2" fmla="*/ 230 w 720"/>
                <a:gd name="T3" fmla="*/ 19 h 420"/>
                <a:gd name="T4" fmla="*/ 460 w 720"/>
                <a:gd name="T5" fmla="*/ 137 h 420"/>
                <a:gd name="T6" fmla="*/ 0 60000 65536"/>
                <a:gd name="T7" fmla="*/ 0 60000 65536"/>
                <a:gd name="T8" fmla="*/ 0 60000 65536"/>
                <a:gd name="T9" fmla="*/ 0 w 720"/>
                <a:gd name="T10" fmla="*/ 0 h 420"/>
                <a:gd name="T11" fmla="*/ 720 w 720"/>
                <a:gd name="T12" fmla="*/ 420 h 4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420">
                  <a:moveTo>
                    <a:pt x="0" y="60"/>
                  </a:moveTo>
                  <a:cubicBezTo>
                    <a:pt x="120" y="30"/>
                    <a:pt x="240" y="0"/>
                    <a:pt x="360" y="60"/>
                  </a:cubicBezTo>
                  <a:cubicBezTo>
                    <a:pt x="480" y="120"/>
                    <a:pt x="600" y="270"/>
                    <a:pt x="720" y="42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AutoShape 17">
              <a:extLst>
                <a:ext uri="{FF2B5EF4-FFF2-40B4-BE49-F238E27FC236}">
                  <a16:creationId xmlns:a16="http://schemas.microsoft.com/office/drawing/2014/main" id="{5C4884F9-5C4E-C148-9E90-37648D284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8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8">
              <a:extLst>
                <a:ext uri="{FF2B5EF4-FFF2-40B4-BE49-F238E27FC236}">
                  <a16:creationId xmlns:a16="http://schemas.microsoft.com/office/drawing/2014/main" id="{B10B918E-ACD2-6307-3869-7352F540D4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30" y="8764"/>
              <a:ext cx="322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9">
              <a:extLst>
                <a:ext uri="{FF2B5EF4-FFF2-40B4-BE49-F238E27FC236}">
                  <a16:creationId xmlns:a16="http://schemas.microsoft.com/office/drawing/2014/main" id="{32BDD9FD-C594-529A-CE35-2437F9B826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30" y="9631"/>
              <a:ext cx="322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0">
              <a:extLst>
                <a:ext uri="{FF2B5EF4-FFF2-40B4-BE49-F238E27FC236}">
                  <a16:creationId xmlns:a16="http://schemas.microsoft.com/office/drawing/2014/main" id="{F62C71B7-3FEC-68AB-0AB5-7BD6286394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7" y="9507"/>
              <a:ext cx="1" cy="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1">
              <a:extLst>
                <a:ext uri="{FF2B5EF4-FFF2-40B4-BE49-F238E27FC236}">
                  <a16:creationId xmlns:a16="http://schemas.microsoft.com/office/drawing/2014/main" id="{D4933714-01E5-7A73-962E-AF001AA9DE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7" y="9755"/>
              <a:ext cx="0" cy="3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2">
              <a:extLst>
                <a:ext uri="{FF2B5EF4-FFF2-40B4-BE49-F238E27FC236}">
                  <a16:creationId xmlns:a16="http://schemas.microsoft.com/office/drawing/2014/main" id="{A9860A28-8D3A-3092-27CE-A5BB3237F9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08" y="9755"/>
              <a:ext cx="1" cy="3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3">
              <a:extLst>
                <a:ext uri="{FF2B5EF4-FFF2-40B4-BE49-F238E27FC236}">
                  <a16:creationId xmlns:a16="http://schemas.microsoft.com/office/drawing/2014/main" id="{7FF19976-535F-7085-5D12-7BBFA49B70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6" y="9507"/>
              <a:ext cx="0" cy="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24">
              <a:extLst>
                <a:ext uri="{FF2B5EF4-FFF2-40B4-BE49-F238E27FC236}">
                  <a16:creationId xmlns:a16="http://schemas.microsoft.com/office/drawing/2014/main" id="{553136C7-6E28-5567-A25F-FC5FB2B56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2" y="9631"/>
              <a:ext cx="198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 dirty="0">
                  <a:ea typeface="MS Mincho" pitchFamily="49" charset="-128"/>
                </a:rPr>
                <a:t>Drift</a:t>
              </a:r>
              <a:endParaRPr lang="en-US" sz="1400" dirty="0"/>
            </a:p>
          </p:txBody>
        </p:sp>
        <p:sp>
          <p:nvSpPr>
            <p:cNvPr id="23" name="Line 25">
              <a:extLst>
                <a:ext uri="{FF2B5EF4-FFF2-40B4-BE49-F238E27FC236}">
                  <a16:creationId xmlns:a16="http://schemas.microsoft.com/office/drawing/2014/main" id="{41547986-6AE2-EF69-6E07-606820C96E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7" y="10002"/>
              <a:ext cx="260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6">
              <a:extLst>
                <a:ext uri="{FF2B5EF4-FFF2-40B4-BE49-F238E27FC236}">
                  <a16:creationId xmlns:a16="http://schemas.microsoft.com/office/drawing/2014/main" id="{87CB5654-7A7A-2DC7-E657-4D0116921F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7" y="10002"/>
              <a:ext cx="6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7">
              <a:extLst>
                <a:ext uri="{FF2B5EF4-FFF2-40B4-BE49-F238E27FC236}">
                  <a16:creationId xmlns:a16="http://schemas.microsoft.com/office/drawing/2014/main" id="{FAAECE69-B373-E577-A483-A424721AD3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51" y="9631"/>
              <a:ext cx="40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8">
              <a:extLst>
                <a:ext uri="{FF2B5EF4-FFF2-40B4-BE49-F238E27FC236}">
                  <a16:creationId xmlns:a16="http://schemas.microsoft.com/office/drawing/2014/main" id="{707520F4-B769-189D-2C2E-AD3EBF06B2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51" y="8764"/>
              <a:ext cx="42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utoShape 29">
              <a:extLst>
                <a:ext uri="{FF2B5EF4-FFF2-40B4-BE49-F238E27FC236}">
                  <a16:creationId xmlns:a16="http://schemas.microsoft.com/office/drawing/2014/main" id="{969A3D8C-C3C7-4B6B-5D46-1FCFE11E1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7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utoShape 30">
              <a:extLst>
                <a:ext uri="{FF2B5EF4-FFF2-40B4-BE49-F238E27FC236}">
                  <a16:creationId xmlns:a16="http://schemas.microsoft.com/office/drawing/2014/main" id="{190F88C1-14A3-28CF-7E30-A37A12372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09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31">
              <a:extLst>
                <a:ext uri="{FF2B5EF4-FFF2-40B4-BE49-F238E27FC236}">
                  <a16:creationId xmlns:a16="http://schemas.microsoft.com/office/drawing/2014/main" id="{503449C0-502D-AD5E-482B-43F365A5A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39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32">
              <a:extLst>
                <a:ext uri="{FF2B5EF4-FFF2-40B4-BE49-F238E27FC236}">
                  <a16:creationId xmlns:a16="http://schemas.microsoft.com/office/drawing/2014/main" id="{6AEE5744-6CF0-E45B-D269-E0F66D5BE2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4" y="9631"/>
              <a:ext cx="1363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>
                  <a:ea typeface="MS Mincho" pitchFamily="49" charset="-128"/>
                </a:rPr>
                <a:t>Buncher</a:t>
              </a:r>
              <a:endParaRPr lang="en-US" sz="1400"/>
            </a:p>
          </p:txBody>
        </p:sp>
        <p:sp>
          <p:nvSpPr>
            <p:cNvPr id="31" name="Text Box 33">
              <a:extLst>
                <a:ext uri="{FF2B5EF4-FFF2-40B4-BE49-F238E27FC236}">
                  <a16:creationId xmlns:a16="http://schemas.microsoft.com/office/drawing/2014/main" id="{ADA8C3BC-79E0-323D-B12F-713285CB06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47" y="9631"/>
              <a:ext cx="136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>
                  <a:ea typeface="MS Mincho" pitchFamily="49" charset="-128"/>
                </a:rPr>
                <a:t>Rotator</a:t>
              </a:r>
              <a:endParaRPr lang="en-US" sz="1400"/>
            </a:p>
          </p:txBody>
        </p:sp>
        <p:sp>
          <p:nvSpPr>
            <p:cNvPr id="32" name="Text Box 34">
              <a:extLst>
                <a:ext uri="{FF2B5EF4-FFF2-40B4-BE49-F238E27FC236}">
                  <a16:creationId xmlns:a16="http://schemas.microsoft.com/office/drawing/2014/main" id="{833EE493-97E5-691C-DC48-5B3049CFBE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5" y="9631"/>
              <a:ext cx="136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>
                  <a:ea typeface="MS Mincho" pitchFamily="49" charset="-128"/>
                </a:rPr>
                <a:t>Cooler</a:t>
              </a:r>
              <a:endParaRPr lang="en-US" sz="1400"/>
            </a:p>
          </p:txBody>
        </p:sp>
        <p:sp>
          <p:nvSpPr>
            <p:cNvPr id="33" name="Text Box 35">
              <a:extLst>
                <a:ext uri="{FF2B5EF4-FFF2-40B4-BE49-F238E27FC236}">
                  <a16:creationId xmlns:a16="http://schemas.microsoft.com/office/drawing/2014/main" id="{767DA926-5A67-E259-4557-3DEA3C6364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4" y="10080"/>
              <a:ext cx="1115" cy="2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>
                  <a:latin typeface="Times New Roman" pitchFamily="18" charset="0"/>
                  <a:ea typeface="MS Mincho" pitchFamily="49" charset="-128"/>
                </a:rPr>
                <a:t>~33m</a:t>
              </a:r>
              <a:endParaRPr lang="en-US" sz="1200"/>
            </a:p>
          </p:txBody>
        </p:sp>
        <p:sp>
          <p:nvSpPr>
            <p:cNvPr id="34" name="Text Box 36">
              <a:extLst>
                <a:ext uri="{FF2B5EF4-FFF2-40B4-BE49-F238E27FC236}">
                  <a16:creationId xmlns:a16="http://schemas.microsoft.com/office/drawing/2014/main" id="{D5075DBB-1BC4-8B13-CE39-2961A6BF60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4" y="10080"/>
              <a:ext cx="1115" cy="2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>
                  <a:latin typeface="Times New Roman" pitchFamily="18" charset="0"/>
                  <a:ea typeface="MS Mincho" pitchFamily="49" charset="-128"/>
                </a:rPr>
                <a:t>42 m</a:t>
              </a:r>
              <a:endParaRPr lang="en-US" sz="1200"/>
            </a:p>
          </p:txBody>
        </p:sp>
        <p:sp>
          <p:nvSpPr>
            <p:cNvPr id="35" name="Text Box 37">
              <a:extLst>
                <a:ext uri="{FF2B5EF4-FFF2-40B4-BE49-F238E27FC236}">
                  <a16:creationId xmlns:a16="http://schemas.microsoft.com/office/drawing/2014/main" id="{04DF8380-475B-0286-E221-B03CEE992E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44" y="10080"/>
              <a:ext cx="1115" cy="2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>
                  <a:latin typeface="Times New Roman" pitchFamily="18" charset="0"/>
                  <a:ea typeface="MS Mincho" pitchFamily="49" charset="-128"/>
                </a:rPr>
                <a:t>~</a:t>
              </a:r>
              <a:r>
                <a:rPr lang="en-US" altLang="ja-JP" sz="1400" b="1">
                  <a:latin typeface="Times New Roman" pitchFamily="18" charset="0"/>
                  <a:ea typeface="MS Mincho" pitchFamily="49" charset="-128"/>
                </a:rPr>
                <a:t>80 </a:t>
              </a:r>
              <a:r>
                <a:rPr lang="en-US" altLang="ja-JP" sz="900" b="1">
                  <a:latin typeface="Times New Roman" pitchFamily="18" charset="0"/>
                  <a:ea typeface="MS Mincho" pitchFamily="49" charset="-128"/>
                </a:rPr>
                <a:t>m</a:t>
              </a:r>
              <a:endParaRPr lang="en-US" sz="1800"/>
            </a:p>
          </p:txBody>
        </p:sp>
        <p:sp>
          <p:nvSpPr>
            <p:cNvPr id="36" name="Text Box 38">
              <a:extLst>
                <a:ext uri="{FF2B5EF4-FFF2-40B4-BE49-F238E27FC236}">
                  <a16:creationId xmlns:a16="http://schemas.microsoft.com/office/drawing/2014/main" id="{7E7757C7-A63E-9409-DA31-D36F19EDB2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4" y="8640"/>
              <a:ext cx="1079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ja-JP" b="1">
                  <a:solidFill>
                    <a:srgbClr val="0000FF"/>
                  </a:solidFill>
                  <a:ea typeface="MS Mincho" pitchFamily="49" charset="-128"/>
                </a:rPr>
                <a:t>p</a:t>
              </a:r>
              <a:endParaRPr lang="en-US"/>
            </a:p>
          </p:txBody>
        </p:sp>
        <p:sp>
          <p:nvSpPr>
            <p:cNvPr id="37" name="Text Box 39">
              <a:extLst>
                <a:ext uri="{FF2B5EF4-FFF2-40B4-BE49-F238E27FC236}">
                  <a16:creationId xmlns:a16="http://schemas.microsoft.com/office/drawing/2014/main" id="{2E7D90D7-6260-77B7-633A-85BF71E6D4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5" y="9000"/>
              <a:ext cx="1439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ja-JP" sz="1800" b="1" dirty="0">
                  <a:solidFill>
                    <a:srgbClr val="6600CC"/>
                  </a:solidFill>
                  <a:ea typeface="MS Mincho" pitchFamily="49" charset="-128"/>
                </a:rPr>
                <a:t>π</a:t>
              </a:r>
              <a:r>
                <a:rPr lang="en-US" altLang="ja-JP" sz="1800" b="1" dirty="0">
                  <a:solidFill>
                    <a:srgbClr val="D60093"/>
                  </a:solidFill>
                  <a:ea typeface="MS Mincho" pitchFamily="49" charset="-128"/>
                </a:rPr>
                <a:t>→μ</a:t>
              </a:r>
              <a:endParaRPr lang="en-US" sz="1800" dirty="0"/>
            </a:p>
          </p:txBody>
        </p:sp>
        <p:sp>
          <p:nvSpPr>
            <p:cNvPr id="38" name="Line 40">
              <a:extLst>
                <a:ext uri="{FF2B5EF4-FFF2-40B4-BE49-F238E27FC236}">
                  <a16:creationId xmlns:a16="http://schemas.microsoft.com/office/drawing/2014/main" id="{5E14BA9F-E9D5-9FF1-B7A4-0B60D5CCBC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4" y="9242"/>
              <a:ext cx="4320" cy="1"/>
            </a:xfrm>
            <a:prstGeom prst="line">
              <a:avLst/>
            </a:prstGeom>
            <a:noFill/>
            <a:ln w="9525">
              <a:solidFill>
                <a:srgbClr val="D60093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1">
              <a:extLst>
                <a:ext uri="{FF2B5EF4-FFF2-40B4-BE49-F238E27FC236}">
                  <a16:creationId xmlns:a16="http://schemas.microsoft.com/office/drawing/2014/main" id="{D1A8CCD2-782C-B6E7-736D-026399937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6" y="9199"/>
              <a:ext cx="989" cy="43"/>
            </a:xfrm>
            <a:prstGeom prst="line">
              <a:avLst/>
            </a:prstGeom>
            <a:noFill/>
            <a:ln w="9525">
              <a:solidFill>
                <a:srgbClr val="6600CC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9892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4">
            <a:extLst>
              <a:ext uri="{FF2B5EF4-FFF2-40B4-BE49-F238E27FC236}">
                <a16:creationId xmlns:a16="http://schemas.microsoft.com/office/drawing/2014/main" id="{9EB1BF49-5726-560F-B775-58584C002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18"/>
          <a:stretch>
            <a:fillRect/>
          </a:stretch>
        </p:blipFill>
        <p:spPr bwMode="auto">
          <a:xfrm>
            <a:off x="1214120" y="2101850"/>
            <a:ext cx="57150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MAP-</a:t>
            </a:r>
            <a:r>
              <a:rPr lang="en-US" dirty="0"/>
              <a:t>325 MHz System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36247" y="3429000"/>
            <a:ext cx="4384809" cy="3521523"/>
          </a:xfrm>
        </p:spPr>
        <p:txBody>
          <a:bodyPr/>
          <a:lstStyle/>
          <a:p>
            <a:r>
              <a:rPr lang="en-US" sz="2000" b="1" dirty="0">
                <a:latin typeface="Arial Nova" panose="020B0504020202020204" pitchFamily="34" charset="0"/>
              </a:rPr>
              <a:t>Drift</a:t>
            </a:r>
          </a:p>
          <a:p>
            <a:pPr lvl="1"/>
            <a:r>
              <a:rPr lang="en-US" sz="2000" dirty="0">
                <a:latin typeface="Arial Nova" panose="020B0504020202020204" pitchFamily="34" charset="0"/>
              </a:rPr>
              <a:t>20T</a:t>
            </a:r>
            <a:r>
              <a:rPr lang="en-US" sz="2000" dirty="0">
                <a:latin typeface="Arial Nova" panose="020B0504020202020204" pitchFamily="34" charset="0"/>
                <a:sym typeface="Wingdings" pitchFamily="2" charset="2"/>
              </a:rPr>
              <a:t> 2T</a:t>
            </a:r>
          </a:p>
          <a:p>
            <a:r>
              <a:rPr lang="en-US" sz="2000" b="1" dirty="0" err="1">
                <a:latin typeface="Arial Nova" panose="020B0504020202020204" pitchFamily="34" charset="0"/>
                <a:sym typeface="Wingdings" pitchFamily="2" charset="2"/>
              </a:rPr>
              <a:t>Buncher</a:t>
            </a:r>
            <a:endParaRPr lang="en-US" sz="2000" b="1" dirty="0">
              <a:latin typeface="Arial Nova" panose="020B0504020202020204" pitchFamily="34" charset="0"/>
              <a:sym typeface="Wingdings" pitchFamily="2" charset="2"/>
            </a:endParaRPr>
          </a:p>
          <a:p>
            <a:pPr lvl="1"/>
            <a:r>
              <a:rPr lang="en-US" sz="2000" dirty="0">
                <a:latin typeface="Arial Nova" panose="020B0504020202020204" pitchFamily="34" charset="0"/>
                <a:sym typeface="Wingdings" pitchFamily="2" charset="2"/>
              </a:rPr>
              <a:t>P</a:t>
            </a:r>
            <a:r>
              <a:rPr lang="en-US" sz="2000" baseline="-25000" dirty="0">
                <a:latin typeface="Arial Nova" panose="020B0504020202020204" pitchFamily="34" charset="0"/>
                <a:sym typeface="Wingdings" pitchFamily="2" charset="2"/>
              </a:rPr>
              <a:t>o</a:t>
            </a:r>
            <a:r>
              <a:rPr lang="en-US" sz="2000" dirty="0">
                <a:latin typeface="Arial Nova" panose="020B0504020202020204" pitchFamily="34" charset="0"/>
                <a:sym typeface="Wingdings" pitchFamily="2" charset="2"/>
              </a:rPr>
              <a:t>=250MeV/c(1/</a:t>
            </a:r>
            <a:r>
              <a:rPr lang="el-GR" sz="2000" dirty="0">
                <a:latin typeface="Arial Nova" panose="020B0504020202020204" pitchFamily="34" charset="0"/>
                <a:sym typeface="Wingdings" pitchFamily="2" charset="2"/>
              </a:rPr>
              <a:t>β</a:t>
            </a:r>
            <a:r>
              <a:rPr lang="en-US" sz="2000" dirty="0">
                <a:latin typeface="Arial Nova" panose="020B0504020202020204" pitchFamily="34" charset="0"/>
                <a:sym typeface="Wingdings" pitchFamily="2" charset="2"/>
              </a:rPr>
              <a:t> = 1.08564)</a:t>
            </a:r>
          </a:p>
          <a:p>
            <a:pPr lvl="1"/>
            <a:r>
              <a:rPr lang="en-US" sz="2000" dirty="0">
                <a:latin typeface="Arial Nova" panose="020B0504020202020204" pitchFamily="34" charset="0"/>
              </a:rPr>
              <a:t>P</a:t>
            </a:r>
            <a:r>
              <a:rPr lang="en-US" sz="2000" baseline="-25000" dirty="0">
                <a:latin typeface="Arial Nova" panose="020B0504020202020204" pitchFamily="34" charset="0"/>
              </a:rPr>
              <a:t>N</a:t>
            </a:r>
            <a:r>
              <a:rPr lang="en-US" sz="2000" dirty="0">
                <a:latin typeface="Arial Nova" panose="020B0504020202020204" pitchFamily="34" charset="0"/>
              </a:rPr>
              <a:t>=154 MeV/c(1</a:t>
            </a:r>
            <a:r>
              <a:rPr lang="en-US" sz="2000" dirty="0">
                <a:latin typeface="Arial Nova" panose="020B0504020202020204" pitchFamily="34" charset="0"/>
                <a:sym typeface="Wingdings" pitchFamily="2" charset="2"/>
              </a:rPr>
              <a:t>/</a:t>
            </a:r>
            <a:r>
              <a:rPr lang="el-GR" sz="2000" dirty="0">
                <a:latin typeface="Arial Nova" panose="020B0504020202020204" pitchFamily="34" charset="0"/>
                <a:sym typeface="Wingdings" pitchFamily="2" charset="2"/>
              </a:rPr>
              <a:t>β</a:t>
            </a:r>
            <a:r>
              <a:rPr lang="en-US" sz="2000" dirty="0">
                <a:latin typeface="Arial Nova" panose="020B0504020202020204" pitchFamily="34" charset="0"/>
                <a:sym typeface="Wingdings" pitchFamily="2" charset="2"/>
              </a:rPr>
              <a:t>=</a:t>
            </a:r>
            <a:r>
              <a:rPr lang="el-GR" sz="2000" b="1" dirty="0">
                <a:latin typeface="Arial Nova" panose="020B0504020202020204" pitchFamily="34" charset="0"/>
                <a:sym typeface="Wingdings" pitchFamily="2" charset="2"/>
              </a:rPr>
              <a:t> </a:t>
            </a:r>
            <a:r>
              <a:rPr lang="en-US" sz="2000" dirty="0">
                <a:latin typeface="Arial Nova" panose="020B0504020202020204" pitchFamily="34" charset="0"/>
              </a:rPr>
              <a:t>1.2127); N=12</a:t>
            </a:r>
          </a:p>
          <a:p>
            <a:pPr lvl="1"/>
            <a:r>
              <a:rPr lang="en-US" sz="2000" dirty="0" err="1">
                <a:latin typeface="Arial Nova" panose="020B0504020202020204" pitchFamily="34" charset="0"/>
              </a:rPr>
              <a:t>V</a:t>
            </a:r>
            <a:r>
              <a:rPr lang="en-US" sz="2000" baseline="-25000" dirty="0" err="1">
                <a:latin typeface="Arial Nova" panose="020B0504020202020204" pitchFamily="34" charset="0"/>
              </a:rPr>
              <a:t>rf</a:t>
            </a:r>
            <a:r>
              <a:rPr lang="en-US" sz="2000" dirty="0">
                <a:latin typeface="Arial Nova" panose="020B0504020202020204" pitchFamily="34" charset="0"/>
              </a:rPr>
              <a:t> : 0</a:t>
            </a:r>
            <a:r>
              <a:rPr lang="en-US" sz="2000" dirty="0">
                <a:latin typeface="Arial Nova" panose="020B0504020202020204" pitchFamily="34" charset="0"/>
                <a:sym typeface="Wingdings" pitchFamily="2" charset="2"/>
              </a:rPr>
              <a:t> 15 MV/m </a:t>
            </a:r>
          </a:p>
          <a:p>
            <a:pPr lvl="1"/>
            <a:r>
              <a:rPr lang="en-US" sz="2000" dirty="0" err="1">
                <a:latin typeface="Arial Nova" panose="020B0504020202020204" pitchFamily="34" charset="0"/>
              </a:rPr>
              <a:t>f</a:t>
            </a:r>
            <a:r>
              <a:rPr lang="en-US" sz="2000" baseline="-25000" dirty="0" err="1">
                <a:latin typeface="Arial Nova" panose="020B0504020202020204" pitchFamily="34" charset="0"/>
              </a:rPr>
              <a:t>RF</a:t>
            </a:r>
            <a:r>
              <a:rPr lang="en-US" sz="2000" dirty="0">
                <a:latin typeface="Arial Nova" panose="020B0504020202020204" pitchFamily="34" charset="0"/>
              </a:rPr>
              <a:t> : 490</a:t>
            </a:r>
            <a:r>
              <a:rPr lang="en-US" sz="2000" dirty="0">
                <a:latin typeface="Arial Nova" panose="020B0504020202020204" pitchFamily="34" charset="0"/>
                <a:sym typeface="Wingdings" pitchFamily="2" charset="2"/>
              </a:rPr>
              <a:t> 365MHz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97753" y="3360597"/>
            <a:ext cx="3810000" cy="3891643"/>
          </a:xfrm>
        </p:spPr>
        <p:txBody>
          <a:bodyPr/>
          <a:lstStyle/>
          <a:p>
            <a:r>
              <a:rPr lang="en-US" sz="2000" b="1" dirty="0">
                <a:latin typeface="Arial Nova" panose="020B0504020202020204" pitchFamily="34" charset="0"/>
              </a:rPr>
              <a:t>Rotator</a:t>
            </a:r>
          </a:p>
          <a:p>
            <a:pPr lvl="1"/>
            <a:r>
              <a:rPr lang="en-US" sz="2000" dirty="0" err="1">
                <a:latin typeface="Arial Nova" panose="020B0504020202020204" pitchFamily="34" charset="0"/>
              </a:rPr>
              <a:t>V</a:t>
            </a:r>
            <a:r>
              <a:rPr lang="en-US" sz="2000" baseline="-25000" dirty="0" err="1">
                <a:latin typeface="Arial Nova" panose="020B0504020202020204" pitchFamily="34" charset="0"/>
              </a:rPr>
              <a:t>rf</a:t>
            </a:r>
            <a:r>
              <a:rPr lang="en-US" sz="2000" dirty="0">
                <a:latin typeface="Arial Nova" panose="020B0504020202020204" pitchFamily="34" charset="0"/>
              </a:rPr>
              <a:t> : 20</a:t>
            </a:r>
            <a:r>
              <a:rPr lang="en-US" sz="2000" dirty="0">
                <a:latin typeface="Arial Nova" panose="020B0504020202020204" pitchFamily="34" charset="0"/>
                <a:sym typeface="Wingdings" pitchFamily="2" charset="2"/>
              </a:rPr>
              <a:t>MV/m </a:t>
            </a:r>
          </a:p>
          <a:p>
            <a:pPr lvl="2"/>
            <a:r>
              <a:rPr lang="en-US" sz="1800" dirty="0">
                <a:latin typeface="Arial Nova" panose="020B0504020202020204" pitchFamily="34" charset="0"/>
                <a:sym typeface="Wingdings" pitchFamily="2" charset="2"/>
              </a:rPr>
              <a:t>(2/3 occupied)</a:t>
            </a:r>
            <a:endParaRPr lang="en-US" sz="1800" dirty="0">
              <a:latin typeface="Arial Nova" panose="020B0504020202020204" pitchFamily="34" charset="0"/>
            </a:endParaRPr>
          </a:p>
          <a:p>
            <a:pPr lvl="1"/>
            <a:r>
              <a:rPr lang="en-US" sz="2000" dirty="0">
                <a:latin typeface="Arial Nova" panose="020B0504020202020204" pitchFamily="34" charset="0"/>
              </a:rPr>
              <a:t>N=12.045</a:t>
            </a:r>
          </a:p>
          <a:p>
            <a:pPr lvl="1"/>
            <a:r>
              <a:rPr lang="en-US" sz="2000" dirty="0">
                <a:latin typeface="Arial Nova" panose="020B0504020202020204" pitchFamily="34" charset="0"/>
              </a:rPr>
              <a:t>P</a:t>
            </a:r>
            <a:r>
              <a:rPr lang="en-US" sz="2000" baseline="-25000" dirty="0">
                <a:latin typeface="Arial Nova" panose="020B0504020202020204" pitchFamily="34" charset="0"/>
              </a:rPr>
              <a:t>0, </a:t>
            </a:r>
            <a:r>
              <a:rPr lang="en-US" sz="2000" dirty="0">
                <a:latin typeface="Arial Nova" panose="020B0504020202020204" pitchFamily="34" charset="0"/>
              </a:rPr>
              <a:t>P</a:t>
            </a:r>
            <a:r>
              <a:rPr lang="en-US" sz="2000" baseline="-25000" dirty="0">
                <a:latin typeface="Arial Nova" panose="020B0504020202020204" pitchFamily="34" charset="0"/>
              </a:rPr>
              <a:t>N</a:t>
            </a:r>
            <a:r>
              <a:rPr lang="en-US" sz="2000" dirty="0">
                <a:latin typeface="Arial Nova" panose="020B0504020202020204" pitchFamily="34" charset="0"/>
                <a:sym typeface="Wingdings" pitchFamily="2" charset="2"/>
              </a:rPr>
              <a:t>245 MeV/c</a:t>
            </a:r>
          </a:p>
          <a:p>
            <a:r>
              <a:rPr lang="en-US" sz="2000" b="1" dirty="0">
                <a:latin typeface="Arial Nova" panose="020B0504020202020204" pitchFamily="34" charset="0"/>
                <a:sym typeface="Wingdings" pitchFamily="2" charset="2"/>
              </a:rPr>
              <a:t>Cooler</a:t>
            </a:r>
          </a:p>
          <a:p>
            <a:pPr lvl="1"/>
            <a:r>
              <a:rPr lang="en-US" sz="2000" dirty="0">
                <a:latin typeface="Arial Nova" panose="020B0504020202020204" pitchFamily="34" charset="0"/>
                <a:sym typeface="Wingdings" pitchFamily="2" charset="2"/>
              </a:rPr>
              <a:t>FOFO, 325 MHz, 25 MV/m</a:t>
            </a:r>
          </a:p>
          <a:p>
            <a:pPr lvl="1"/>
            <a:r>
              <a:rPr lang="en-US" sz="2000" dirty="0">
                <a:latin typeface="Arial Nova" panose="020B0504020202020204" pitchFamily="34" charset="0"/>
                <a:sym typeface="Wingdings" pitchFamily="2" charset="2"/>
              </a:rPr>
              <a:t>2 1.5 cm </a:t>
            </a:r>
            <a:r>
              <a:rPr lang="en-US" sz="2000" dirty="0" err="1">
                <a:latin typeface="Arial Nova" panose="020B0504020202020204" pitchFamily="34" charset="0"/>
                <a:sym typeface="Wingdings" pitchFamily="2" charset="2"/>
              </a:rPr>
              <a:t>LiH</a:t>
            </a:r>
            <a:r>
              <a:rPr lang="en-US" sz="2000" dirty="0">
                <a:latin typeface="Arial Nova" panose="020B0504020202020204" pitchFamily="34" charset="0"/>
                <a:sym typeface="Wingdings" pitchFamily="2" charset="2"/>
              </a:rPr>
              <a:t> absorbers</a:t>
            </a:r>
          </a:p>
          <a:p>
            <a:pPr marL="457200" lvl="1" indent="0">
              <a:buNone/>
            </a:pPr>
            <a:r>
              <a:rPr lang="en-US" sz="2000" dirty="0">
                <a:latin typeface="Arial Nova" panose="020B0504020202020204" pitchFamily="34" charset="0"/>
                <a:sym typeface="Wingdings" pitchFamily="2" charset="2"/>
              </a:rPr>
              <a:t>	/0.75m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1C698-6998-4B6A-BD9E-EB5F3391B1E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50695"/>
              </p:ext>
            </p:extLst>
          </p:nvPr>
        </p:nvGraphicFramePr>
        <p:xfrm>
          <a:off x="1175657" y="718456"/>
          <a:ext cx="7532096" cy="1627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6044558" imgH="1197323" progId="Word.Picture.8">
                  <p:embed/>
                </p:oleObj>
              </mc:Choice>
              <mc:Fallback>
                <p:oleObj name="Picture" r:id="rId3" imgW="6044558" imgH="1197323" progId="Word.Picture.8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5657" y="718456"/>
                        <a:ext cx="7532096" cy="16274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 bwMode="auto">
          <a:xfrm>
            <a:off x="2324100" y="5915025"/>
            <a:ext cx="14288" cy="757238"/>
          </a:xfrm>
          <a:prstGeom prst="line">
            <a:avLst/>
          </a:prstGeom>
          <a:solidFill>
            <a:srgbClr val="0033CC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2691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6748-3D80-2F25-62DE-EAA4A725F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to control losses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26559-CFA9-D9EE-E8AB-4DB1C5ED1B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800100"/>
            <a:ext cx="7543800" cy="5524500"/>
          </a:xfrm>
        </p:spPr>
        <p:txBody>
          <a:bodyPr/>
          <a:lstStyle/>
          <a:p>
            <a:r>
              <a:rPr lang="en-US" dirty="0"/>
              <a:t>Initial front end was open from target to cooler </a:t>
            </a:r>
          </a:p>
          <a:p>
            <a:pPr lvl="1"/>
            <a:r>
              <a:rPr lang="en-US" sz="2000" dirty="0"/>
              <a:t>Accepts </a:t>
            </a:r>
            <a:r>
              <a:rPr lang="el-GR" sz="2000" dirty="0"/>
              <a:t>μ</a:t>
            </a:r>
            <a:r>
              <a:rPr lang="en-US" sz="2000" baseline="30000" dirty="0"/>
              <a:t>+</a:t>
            </a:r>
            <a:r>
              <a:rPr lang="en-US" sz="2000" dirty="0"/>
              <a:t>, </a:t>
            </a:r>
            <a:r>
              <a:rPr lang="el-GR" sz="2000" dirty="0"/>
              <a:t>μ</a:t>
            </a:r>
            <a:r>
              <a:rPr lang="en-US" sz="2000" baseline="30000" dirty="0"/>
              <a:t>-</a:t>
            </a:r>
            <a:r>
              <a:rPr lang="en-US" sz="2000" dirty="0"/>
              <a:t> at ~250 MeV/c</a:t>
            </a:r>
          </a:p>
          <a:p>
            <a:pPr lvl="1"/>
            <a:r>
              <a:rPr lang="en-US" sz="2000" dirty="0"/>
              <a:t>Also accepts everything else</a:t>
            </a:r>
          </a:p>
          <a:p>
            <a:pPr lvl="1"/>
            <a:r>
              <a:rPr lang="en-US" sz="2000" dirty="0"/>
              <a:t>- p,  e</a:t>
            </a:r>
            <a:r>
              <a:rPr lang="en-US" sz="2000" baseline="30000" dirty="0"/>
              <a:t>+-</a:t>
            </a:r>
          </a:p>
          <a:p>
            <a:pPr marL="457200" lvl="1" indent="0">
              <a:buNone/>
            </a:pPr>
            <a:endParaRPr lang="en-US" sz="2000" dirty="0"/>
          </a:p>
          <a:p>
            <a:endParaRPr lang="en-US" dirty="0"/>
          </a:p>
          <a:p>
            <a:r>
              <a:rPr lang="en-US" dirty="0"/>
              <a:t>Introduce chicane + absorber to filter out unwanted particles (C. Rogers, et al.)</a:t>
            </a:r>
          </a:p>
          <a:p>
            <a:pPr lvl="1"/>
            <a:r>
              <a:rPr lang="en-US" dirty="0"/>
              <a:t>Chicane cuts out P &gt; 500 MeV/c</a:t>
            </a:r>
          </a:p>
          <a:p>
            <a:pPr lvl="1"/>
            <a:r>
              <a:rPr lang="en-US" dirty="0"/>
              <a:t>Absorber stops protons, electrons, pi, ….</a:t>
            </a:r>
          </a:p>
          <a:p>
            <a:pPr lvl="2"/>
            <a:r>
              <a:rPr lang="en-US" dirty="0"/>
              <a:t>10 cm Be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2BE15-83AA-C190-D816-ECB84B13FD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6B85C0-125E-FDFC-801E-389E9AFC9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17" y="4842185"/>
            <a:ext cx="8267727" cy="1780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ACFA05-1543-322A-74F9-1CF2048B0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046295"/>
            <a:ext cx="4318000" cy="10173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1C97D4-E0FB-E7DE-AE2C-067C77956727}"/>
              </a:ext>
            </a:extLst>
          </p:cNvPr>
          <p:cNvSpPr/>
          <p:nvPr/>
        </p:nvSpPr>
        <p:spPr bwMode="auto">
          <a:xfrm>
            <a:off x="8077200" y="2209800"/>
            <a:ext cx="203200" cy="685800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Symbol" pitchFamily="18" charset="2"/>
              <a:buNone/>
              <a:tabLst/>
            </a:pPr>
            <a:endParaRPr kumimoji="0" lang="en-US" sz="20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14DB49-6C63-174C-3D46-6C4C1795D57C}"/>
              </a:ext>
            </a:extLst>
          </p:cNvPr>
          <p:cNvSpPr txBox="1"/>
          <p:nvPr/>
        </p:nvSpPr>
        <p:spPr>
          <a:xfrm>
            <a:off x="8041640" y="2979083"/>
            <a:ext cx="945452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absorber</a:t>
            </a:r>
          </a:p>
        </p:txBody>
      </p:sp>
    </p:spTree>
    <p:extLst>
      <p:ext uri="{BB962C8B-B14F-4D97-AF65-F5344CB8AC3E}">
        <p14:creationId xmlns:p14="http://schemas.microsoft.com/office/powerpoint/2010/main" val="365208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" t="17490" r="5771" b="41769"/>
          <a:stretch/>
        </p:blipFill>
        <p:spPr bwMode="auto">
          <a:xfrm>
            <a:off x="0" y="698350"/>
            <a:ext cx="8625016" cy="1874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2800" dirty="0">
                <a:latin typeface="Estrangelo Edessa" pitchFamily="66" charset="0"/>
                <a:cs typeface="Estrangelo Edessa" pitchFamily="66" charset="0"/>
              </a:rPr>
              <a:t>325 “Collider “ w Chicane/Absorber</a:t>
            </a:r>
            <a:endParaRPr lang="en-US" dirty="0"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5462" y="2455862"/>
            <a:ext cx="7305938" cy="386873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Readjust parameters to correct for chicane/absorber</a:t>
            </a:r>
          </a:p>
          <a:p>
            <a:r>
              <a:rPr lang="en-US" sz="2000" dirty="0"/>
              <a:t>Add 30 m drift after chicane</a:t>
            </a:r>
          </a:p>
          <a:p>
            <a:pPr marL="457200" lvl="1" indent="0">
              <a:buNone/>
            </a:pPr>
            <a:r>
              <a:rPr lang="en-US" sz="1600" baseline="-25000" dirty="0"/>
              <a:t>*</a:t>
            </a:r>
            <a:r>
              <a:rPr lang="en-US" sz="1600" dirty="0"/>
              <a:t>6.5m  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sz="1600" baseline="-25000" dirty="0">
                <a:sym typeface="Wingdings" panose="05000000000000000000" pitchFamily="2" charset="2"/>
              </a:rPr>
              <a:t> </a:t>
            </a:r>
            <a:r>
              <a:rPr lang="en-US" sz="1600" dirty="0"/>
              <a:t>+21.67</a:t>
            </a:r>
            <a:r>
              <a:rPr lang="en-US" sz="1600" dirty="0">
                <a:latin typeface="Comic Sans MS"/>
              </a:rPr>
              <a:t>°,-21.67º</a:t>
            </a:r>
            <a:endParaRPr lang="en-US" sz="1600" dirty="0"/>
          </a:p>
          <a:p>
            <a:r>
              <a:rPr lang="en-US" sz="2000" dirty="0"/>
              <a:t>Add chicane + absorber</a:t>
            </a:r>
          </a:p>
          <a:p>
            <a:pPr lvl="2"/>
            <a:r>
              <a:rPr lang="en-US" sz="1600" dirty="0"/>
              <a:t>particle 1-283 MeV/c, particle 2-194 MeV/c</a:t>
            </a:r>
          </a:p>
          <a:p>
            <a:pPr lvl="1"/>
            <a:r>
              <a:rPr lang="en-US" sz="1800" dirty="0"/>
              <a:t>absorber at  54m</a:t>
            </a:r>
          </a:p>
          <a:p>
            <a:pPr lvl="2"/>
            <a:r>
              <a:rPr lang="en-US" sz="1600" dirty="0"/>
              <a:t>10cm Be</a:t>
            </a:r>
          </a:p>
          <a:p>
            <a:pPr lvl="2"/>
            <a:r>
              <a:rPr lang="en-US" sz="1600" dirty="0"/>
              <a:t>particle 1-250 MeV/c, particle 2-154 MeV/c</a:t>
            </a:r>
          </a:p>
          <a:p>
            <a:pPr lvl="1"/>
            <a:r>
              <a:rPr lang="en-US" sz="1800" dirty="0"/>
              <a:t>Bunch (N=12) 0</a:t>
            </a:r>
            <a:r>
              <a:rPr lang="en-US" sz="1800" dirty="0">
                <a:sym typeface="Wingdings" panose="05000000000000000000" pitchFamily="2" charset="2"/>
              </a:rPr>
              <a:t>15 MV/m :490 365 MHz</a:t>
            </a:r>
            <a:endParaRPr lang="en-US" sz="1800" dirty="0"/>
          </a:p>
          <a:p>
            <a:pPr lvl="1"/>
            <a:r>
              <a:rPr lang="en-US" sz="1800" dirty="0"/>
              <a:t>Rotate (N=12.045 )– 20MV/m : 365 </a:t>
            </a:r>
            <a:r>
              <a:rPr lang="en-US" sz="1800" dirty="0">
                <a:sym typeface="Wingdings" panose="05000000000000000000" pitchFamily="2" charset="2"/>
              </a:rPr>
              <a:t> 326.5 MHz</a:t>
            </a:r>
            <a:endParaRPr lang="en-US" sz="1800" dirty="0"/>
          </a:p>
          <a:p>
            <a:pPr lvl="1"/>
            <a:r>
              <a:rPr lang="en-US" sz="1800" dirty="0"/>
              <a:t>Cool -325MHz -25 MV/m</a:t>
            </a:r>
          </a:p>
          <a:p>
            <a:pPr lvl="2"/>
            <a:r>
              <a:rPr lang="en-US" sz="1600" dirty="0" err="1"/>
              <a:t>p</a:t>
            </a:r>
            <a:r>
              <a:rPr lang="en-US" sz="1600" baseline="-25000" dirty="0" err="1"/>
              <a:t>ref</a:t>
            </a:r>
            <a:r>
              <a:rPr lang="en-US" sz="1600" dirty="0"/>
              <a:t>=245 MeV/c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8867" y="718517"/>
            <a:ext cx="1991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Chicane + Absorber</a:t>
            </a:r>
          </a:p>
        </p:txBody>
      </p:sp>
    </p:spTree>
    <p:extLst>
      <p:ext uri="{BB962C8B-B14F-4D97-AF65-F5344CB8AC3E}">
        <p14:creationId xmlns:p14="http://schemas.microsoft.com/office/powerpoint/2010/main" val="305891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66" y="5640460"/>
            <a:ext cx="4199164" cy="119921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88" y="4514986"/>
            <a:ext cx="4184539" cy="11704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66" y="3411156"/>
            <a:ext cx="4199161" cy="10951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66" y="2227587"/>
            <a:ext cx="4199164" cy="1183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88" y="1003931"/>
            <a:ext cx="4184542" cy="122365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132" y="0"/>
            <a:ext cx="4187896" cy="103973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013" y="61136"/>
            <a:ext cx="7370763" cy="6477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800080"/>
                </a:solidFill>
                <a:effectLst/>
              </a:rPr>
              <a:t>Compare without/with chicane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69612" y="2046003"/>
            <a:ext cx="724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Arial Narrow" panose="020B0606020202030204" pitchFamily="34" charset="0"/>
              </a:rPr>
              <a:t>0 </a:t>
            </a:r>
            <a:r>
              <a:rPr lang="en-US" sz="1400" b="1" dirty="0" err="1">
                <a:solidFill>
                  <a:srgbClr val="0000FF"/>
                </a:solidFill>
                <a:latin typeface="Arial Narrow" panose="020B0606020202030204" pitchFamily="34" charset="0"/>
              </a:rPr>
              <a:t>GeV</a:t>
            </a:r>
            <a:r>
              <a:rPr lang="en-US" sz="1400" b="1" dirty="0">
                <a:solidFill>
                  <a:srgbClr val="0000FF"/>
                </a:solidFill>
                <a:latin typeface="Arial Narrow" panose="020B0606020202030204" pitchFamily="34" charset="0"/>
              </a:rPr>
              <a:t>/c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99972" y="870528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Arial Narrow" panose="020B0606020202030204" pitchFamily="34" charset="0"/>
              </a:rPr>
              <a:t>1600 </a:t>
            </a:r>
            <a:r>
              <a:rPr lang="en-US" sz="1400" b="1" dirty="0" err="1">
                <a:solidFill>
                  <a:srgbClr val="0000FF"/>
                </a:solidFill>
                <a:latin typeface="Arial Narrow" panose="020B0606020202030204" pitchFamily="34" charset="0"/>
              </a:rPr>
              <a:t>GeV</a:t>
            </a:r>
            <a:r>
              <a:rPr lang="en-US" sz="1400" b="1" dirty="0">
                <a:solidFill>
                  <a:srgbClr val="0000FF"/>
                </a:solidFill>
                <a:latin typeface="Arial Narrow" panose="020B0606020202030204" pitchFamily="34" charset="0"/>
              </a:rPr>
              <a:t>/c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75845" y="231098"/>
            <a:ext cx="2092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0m (production target)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79457" y="1178306"/>
            <a:ext cx="2630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66m (after chicane/absorber)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01187" y="2498182"/>
            <a:ext cx="1497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88m (after drift)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97883" y="3679902"/>
            <a:ext cx="1954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109m (after </a:t>
            </a:r>
            <a:r>
              <a:rPr lang="en-US" sz="1400" b="1" dirty="0" err="1">
                <a:solidFill>
                  <a:srgbClr val="FF0000"/>
                </a:solidFill>
              </a:rPr>
              <a:t>buncher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31943" y="4803746"/>
            <a:ext cx="1826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132m (after rotator)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26637" y="5963916"/>
            <a:ext cx="1883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190m (after cooling)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99972" y="4803746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-30m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67512" y="478504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50m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5448300" y="6553702"/>
            <a:ext cx="1023938" cy="200978"/>
          </a:xfrm>
          <a:prstGeom prst="rect">
            <a:avLst/>
          </a:prstGeom>
          <a:noFill/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448300" y="5382127"/>
            <a:ext cx="1023938" cy="200978"/>
          </a:xfrm>
          <a:prstGeom prst="rect">
            <a:avLst/>
          </a:prstGeom>
          <a:noFill/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85387"/>
            <a:ext cx="4193877" cy="117261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52246"/>
            <a:ext cx="4193876" cy="118867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1157"/>
            <a:ext cx="4193876" cy="11358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12006"/>
            <a:ext cx="4193875" cy="121949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24417"/>
            <a:ext cx="4193878" cy="118758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639947" y="1178305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0m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37277" y="2518155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57m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86970" y="3825180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79m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86970" y="4785044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102m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86970" y="5809804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152m 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719607" y="6553702"/>
            <a:ext cx="1023938" cy="200978"/>
          </a:xfrm>
          <a:prstGeom prst="rect">
            <a:avLst/>
          </a:prstGeom>
          <a:noFill/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767232" y="5443603"/>
            <a:ext cx="1023938" cy="200978"/>
          </a:xfrm>
          <a:prstGeom prst="rect">
            <a:avLst/>
          </a:prstGeom>
          <a:noFill/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49684" y="2058117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Arial Narrow" panose="020B0606020202030204" pitchFamily="34" charset="0"/>
              </a:rPr>
              <a:t>1600 </a:t>
            </a:r>
            <a:r>
              <a:rPr lang="en-US" sz="1400" b="1" dirty="0" err="1">
                <a:solidFill>
                  <a:srgbClr val="0000FF"/>
                </a:solidFill>
                <a:latin typeface="Arial Narrow" panose="020B0606020202030204" pitchFamily="34" charset="0"/>
              </a:rPr>
              <a:t>GeV</a:t>
            </a:r>
            <a:r>
              <a:rPr lang="en-US" sz="1400" b="1" dirty="0">
                <a:solidFill>
                  <a:srgbClr val="0000FF"/>
                </a:solidFill>
                <a:latin typeface="Arial Narrow" panose="020B0606020202030204" pitchFamily="34" charset="0"/>
              </a:rPr>
              <a:t>/c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" y="3257268"/>
            <a:ext cx="724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Arial Narrow" panose="020B0606020202030204" pitchFamily="34" charset="0"/>
              </a:rPr>
              <a:t>0 </a:t>
            </a:r>
            <a:r>
              <a:rPr lang="en-US" sz="1400" b="1" dirty="0" err="1">
                <a:solidFill>
                  <a:srgbClr val="0000FF"/>
                </a:solidFill>
                <a:latin typeface="Arial Narrow" panose="020B0606020202030204" pitchFamily="34" charset="0"/>
              </a:rPr>
              <a:t>GeV</a:t>
            </a:r>
            <a:r>
              <a:rPr lang="en-US" sz="1400" b="1" dirty="0">
                <a:solidFill>
                  <a:srgbClr val="0000FF"/>
                </a:solidFill>
                <a:latin typeface="Arial Narrow" panose="020B0606020202030204" pitchFamily="34" charset="0"/>
              </a:rPr>
              <a:t>/c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-57287" y="838163"/>
            <a:ext cx="575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-30m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905976" y="838163"/>
            <a:ext cx="575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-50m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7232" y="5148265"/>
            <a:ext cx="1590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21 bunches for Collider</a:t>
            </a:r>
          </a:p>
        </p:txBody>
      </p:sp>
    </p:spTree>
    <p:extLst>
      <p:ext uri="{BB962C8B-B14F-4D97-AF65-F5344CB8AC3E}">
        <p14:creationId xmlns:p14="http://schemas.microsoft.com/office/powerpoint/2010/main" val="406910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4" descr="celrealis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6462" y="487919"/>
            <a:ext cx="3157538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381B1EE-5495-4EC2-BBE0-6FAB78A3A993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705600" cy="47247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/>
              <a:t>Rf</a:t>
            </a:r>
            <a:r>
              <a:rPr lang="en-US" sz="2800" dirty="0"/>
              <a:t> </a:t>
            </a:r>
            <a:r>
              <a:rPr lang="en-US" sz="2800" dirty="0" err="1"/>
              <a:t>Buncher</a:t>
            </a:r>
            <a:r>
              <a:rPr lang="en-US" sz="2800" dirty="0"/>
              <a:t>/Rotator requirements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413169"/>
          </a:xfrm>
        </p:spPr>
        <p:txBody>
          <a:bodyPr/>
          <a:lstStyle/>
          <a:p>
            <a:pPr eaLnBrk="1" hangingPunct="1"/>
            <a:r>
              <a:rPr lang="en-US" sz="1600" dirty="0" err="1"/>
              <a:t>Buncher</a:t>
            </a:r>
            <a:r>
              <a:rPr lang="en-US" sz="1600" dirty="0"/>
              <a:t> -21m</a:t>
            </a:r>
          </a:p>
          <a:p>
            <a:pPr lvl="1" eaLnBrk="1" hangingPunct="1"/>
            <a:r>
              <a:rPr lang="en-US" sz="1400" b="1" dirty="0"/>
              <a:t>37</a:t>
            </a:r>
            <a:r>
              <a:rPr lang="en-US" sz="1400" dirty="0"/>
              <a:t> cavities (</a:t>
            </a:r>
            <a:r>
              <a:rPr lang="en-US" sz="1400" b="1" dirty="0"/>
              <a:t>14</a:t>
            </a:r>
            <a:r>
              <a:rPr lang="en-US" sz="1400" dirty="0"/>
              <a:t> frequencies)</a:t>
            </a:r>
          </a:p>
          <a:p>
            <a:pPr lvl="1" eaLnBrk="1" hangingPunct="1"/>
            <a:r>
              <a:rPr lang="en-US" sz="1400" b="1" dirty="0"/>
              <a:t>13</a:t>
            </a:r>
            <a:r>
              <a:rPr lang="en-US" sz="1400" dirty="0"/>
              <a:t> power supplies </a:t>
            </a:r>
            <a:r>
              <a:rPr lang="en-US" sz="1400" b="1" dirty="0"/>
              <a:t>(~1—3MW)</a:t>
            </a:r>
            <a:endParaRPr lang="en-US" sz="1400" dirty="0"/>
          </a:p>
          <a:p>
            <a:pPr eaLnBrk="1" hangingPunct="1"/>
            <a:r>
              <a:rPr lang="en-US" sz="1600" dirty="0"/>
              <a:t>RF Rotator -24m</a:t>
            </a:r>
          </a:p>
          <a:p>
            <a:pPr lvl="1" eaLnBrk="1" hangingPunct="1"/>
            <a:r>
              <a:rPr lang="en-US" sz="1400" b="1" dirty="0"/>
              <a:t>64</a:t>
            </a:r>
            <a:r>
              <a:rPr lang="en-US" sz="1400" dirty="0"/>
              <a:t> cavities (</a:t>
            </a:r>
            <a:r>
              <a:rPr lang="en-US" sz="1400" b="1" dirty="0"/>
              <a:t>16</a:t>
            </a:r>
            <a:r>
              <a:rPr lang="en-US" sz="1400" dirty="0"/>
              <a:t>  frequencies)</a:t>
            </a:r>
          </a:p>
          <a:p>
            <a:pPr lvl="1" eaLnBrk="1" hangingPunct="1"/>
            <a:r>
              <a:rPr lang="en-US" sz="1400" dirty="0"/>
              <a:t>20 MV/m, 0.25m</a:t>
            </a:r>
          </a:p>
          <a:p>
            <a:pPr lvl="1" eaLnBrk="1" hangingPunct="1"/>
            <a:r>
              <a:rPr lang="en-US" sz="1400" dirty="0"/>
              <a:t>~</a:t>
            </a:r>
            <a:r>
              <a:rPr lang="en-US" sz="1400" b="1" dirty="0"/>
              <a:t>2 MW</a:t>
            </a:r>
            <a:r>
              <a:rPr lang="en-US" sz="1400" dirty="0"/>
              <a:t> (peak power) per cavity</a:t>
            </a:r>
          </a:p>
          <a:p>
            <a:pPr eaLnBrk="1" hangingPunct="1"/>
            <a:r>
              <a:rPr lang="en-US" sz="1600" dirty="0"/>
              <a:t>Cooling System – 325 MHz</a:t>
            </a:r>
          </a:p>
          <a:p>
            <a:pPr lvl="1" eaLnBrk="1" hangingPunct="1"/>
            <a:r>
              <a:rPr lang="en-US" sz="1400" dirty="0"/>
              <a:t> </a:t>
            </a:r>
            <a:r>
              <a:rPr lang="en-US" sz="1600" dirty="0"/>
              <a:t>200 0.25m cavities (75m cooler), </a:t>
            </a:r>
            <a:r>
              <a:rPr lang="en-US" sz="1600" b="1" dirty="0"/>
              <a:t>25MV/m</a:t>
            </a:r>
          </a:p>
          <a:p>
            <a:pPr lvl="1" eaLnBrk="1" hangingPunct="1"/>
            <a:r>
              <a:rPr lang="en-US" sz="1600" dirty="0"/>
              <a:t>~</a:t>
            </a:r>
            <a:r>
              <a:rPr lang="en-US" sz="1600" b="1" dirty="0"/>
              <a:t>4MW </a:t>
            </a:r>
            <a:r>
              <a:rPr lang="en-US" sz="1600" dirty="0"/>
              <a:t>/cavity  </a:t>
            </a:r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0" y="27416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tabLst>
                <a:tab pos="228600" algn="l"/>
              </a:tabLst>
            </a:pPr>
            <a:endParaRPr lang="en-US" sz="1800"/>
          </a:p>
        </p:txBody>
      </p:sp>
      <p:graphicFrame>
        <p:nvGraphicFramePr>
          <p:cNvPr id="844858" name="Group 58"/>
          <p:cNvGraphicFramePr>
            <a:graphicFrameLocks noGrp="1"/>
          </p:cNvGraphicFramePr>
          <p:nvPr/>
        </p:nvGraphicFramePr>
        <p:xfrm>
          <a:off x="772963" y="3717853"/>
          <a:ext cx="6965908" cy="2719328"/>
        </p:xfrm>
        <a:graphic>
          <a:graphicData uri="http://schemas.openxmlformats.org/drawingml/2006/table">
            <a:tbl>
              <a:tblPr/>
              <a:tblGrid>
                <a:gridCol w="1051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1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8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848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3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Front End section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Length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#rf cavities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frequencies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# of freq.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rf gradient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rf peak power requirements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Buncher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21m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484 to 365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 to 16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0—1.34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MW/cavity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Rotator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24m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56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364to 326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~2.4 MW/cavity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Cooler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75m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200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325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 MV/m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~3.7MW/cavity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Total 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df+bxr+rttr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~134m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30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~500MV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140MW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6-D cooler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126m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325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25 MV/m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~3.7 MW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490" name="Rectangle 57"/>
          <p:cNvSpPr>
            <a:spLocks noChangeArrowheads="1"/>
          </p:cNvSpPr>
          <p:nvPr/>
        </p:nvSpPr>
        <p:spPr bwMode="auto">
          <a:xfrm>
            <a:off x="0" y="41148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tabLst>
                <a:tab pos="228600" algn="l"/>
              </a:tabLst>
            </a:pPr>
            <a:endParaRPr lang="en-US" sz="180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7738871" y="2731675"/>
            <a:ext cx="0" cy="751395"/>
          </a:xfrm>
          <a:prstGeom prst="line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7096716" y="1343278"/>
            <a:ext cx="8091" cy="671639"/>
          </a:xfrm>
          <a:prstGeom prst="line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7735986" y="1351370"/>
            <a:ext cx="8092" cy="671639"/>
          </a:xfrm>
          <a:prstGeom prst="line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8407625" y="1359462"/>
            <a:ext cx="16185" cy="631179"/>
          </a:xfrm>
          <a:prstGeom prst="line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2" name="Picture 21" descr="rfsetup.png"/>
          <p:cNvPicPr>
            <a:picLocks noChangeAspect="1"/>
          </p:cNvPicPr>
          <p:nvPr/>
        </p:nvPicPr>
        <p:blipFill>
          <a:blip r:embed="rId3" cstate="print"/>
          <a:srcRect r="13566" b="26282"/>
          <a:stretch>
            <a:fillRect/>
          </a:stretch>
        </p:blipFill>
        <p:spPr>
          <a:xfrm>
            <a:off x="6287278" y="2176202"/>
            <a:ext cx="2651339" cy="140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5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199" y="801788"/>
            <a:ext cx="5277594" cy="289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1C698-6998-4B6A-BD9E-EB5F3391B1E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9" y="3834347"/>
            <a:ext cx="5092700" cy="302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80696" y="1120680"/>
            <a:ext cx="2284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N :0.15&lt;P&lt;0.35 </a:t>
            </a:r>
            <a:r>
              <a:rPr lang="en-US" b="1" dirty="0" err="1">
                <a:solidFill>
                  <a:srgbClr val="0070C0"/>
                </a:solidFill>
              </a:rPr>
              <a:t>GeV</a:t>
            </a:r>
            <a:r>
              <a:rPr lang="en-US" b="1" dirty="0">
                <a:solidFill>
                  <a:srgbClr val="0070C0"/>
                </a:solidFill>
              </a:rPr>
              <a:t>/c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2183" y="2351314"/>
            <a:ext cx="1972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C3300"/>
                </a:solidFill>
              </a:rPr>
              <a:t>N: </a:t>
            </a:r>
            <a:r>
              <a:rPr lang="el-GR" b="1" dirty="0">
                <a:solidFill>
                  <a:srgbClr val="CC3300"/>
                </a:solidFill>
              </a:rPr>
              <a:t>ε</a:t>
            </a:r>
            <a:r>
              <a:rPr lang="en-US" b="1" baseline="-25000" dirty="0">
                <a:solidFill>
                  <a:srgbClr val="CC3300"/>
                </a:solidFill>
              </a:rPr>
              <a:t>T</a:t>
            </a:r>
            <a:r>
              <a:rPr lang="en-US" b="1" dirty="0">
                <a:solidFill>
                  <a:srgbClr val="CC3300"/>
                </a:solidFill>
              </a:rPr>
              <a:t>&lt;0.03; A</a:t>
            </a:r>
            <a:r>
              <a:rPr lang="en-US" b="1" baseline="-25000" dirty="0">
                <a:solidFill>
                  <a:srgbClr val="CC3300"/>
                </a:solidFill>
              </a:rPr>
              <a:t>L</a:t>
            </a:r>
            <a:r>
              <a:rPr lang="en-US" b="1" dirty="0">
                <a:solidFill>
                  <a:srgbClr val="CC3300"/>
                </a:solidFill>
              </a:rPr>
              <a:t>&lt;0.2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66089" y="2921169"/>
            <a:ext cx="20862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9900"/>
                </a:solidFill>
              </a:rPr>
              <a:t>N: </a:t>
            </a:r>
            <a:r>
              <a:rPr lang="el-GR" b="1" dirty="0">
                <a:solidFill>
                  <a:srgbClr val="669900"/>
                </a:solidFill>
              </a:rPr>
              <a:t>ε</a:t>
            </a:r>
            <a:r>
              <a:rPr lang="en-US" b="1" baseline="-25000" dirty="0">
                <a:solidFill>
                  <a:srgbClr val="669900"/>
                </a:solidFill>
              </a:rPr>
              <a:t>T</a:t>
            </a:r>
            <a:r>
              <a:rPr lang="en-US" b="1" dirty="0">
                <a:solidFill>
                  <a:srgbClr val="669900"/>
                </a:solidFill>
              </a:rPr>
              <a:t>&lt;0.015; A</a:t>
            </a:r>
            <a:r>
              <a:rPr lang="en-US" b="1" baseline="-25000" dirty="0">
                <a:solidFill>
                  <a:srgbClr val="669900"/>
                </a:solidFill>
              </a:rPr>
              <a:t>L</a:t>
            </a:r>
            <a:r>
              <a:rPr lang="en-US" b="1" dirty="0">
                <a:solidFill>
                  <a:srgbClr val="669900"/>
                </a:solidFill>
              </a:rPr>
              <a:t>&lt;0.2 </a:t>
            </a:r>
          </a:p>
        </p:txBody>
      </p:sp>
      <p:sp>
        <p:nvSpPr>
          <p:cNvPr id="13" name="Content Placeholder 5"/>
          <p:cNvSpPr txBox="1">
            <a:spLocks/>
          </p:cNvSpPr>
          <p:nvPr/>
        </p:nvSpPr>
        <p:spPr bwMode="auto">
          <a:xfrm>
            <a:off x="113700" y="1181100"/>
            <a:ext cx="3361038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50000"/>
              <a:buChar char="•"/>
              <a:defRPr>
                <a:solidFill>
                  <a:srgbClr val="CC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aseline="0" dirty="0"/>
              <a:t>Simulation obtains </a:t>
            </a:r>
          </a:p>
          <a:p>
            <a:pPr lvl="1"/>
            <a:r>
              <a:rPr lang="en-US" sz="1800" b="1" baseline="0" dirty="0">
                <a:solidFill>
                  <a:schemeClr val="tx2"/>
                </a:solidFill>
              </a:rPr>
              <a:t>~0.12 </a:t>
            </a:r>
            <a:r>
              <a:rPr lang="el-GR" sz="1800" b="1" baseline="0" dirty="0">
                <a:solidFill>
                  <a:schemeClr val="tx2"/>
                </a:solidFill>
              </a:rPr>
              <a:t>μ</a:t>
            </a:r>
            <a:r>
              <a:rPr lang="en-US" sz="1800" b="1" baseline="0" dirty="0">
                <a:solidFill>
                  <a:schemeClr val="tx2"/>
                </a:solidFill>
              </a:rPr>
              <a:t>/p within acceptances</a:t>
            </a:r>
          </a:p>
          <a:p>
            <a:pPr lvl="1"/>
            <a:endParaRPr lang="en-US" sz="1800" baseline="0" dirty="0"/>
          </a:p>
          <a:p>
            <a:r>
              <a:rPr lang="en-US" sz="2200" baseline="0" dirty="0"/>
              <a:t>FOFO cooling</a:t>
            </a:r>
          </a:p>
          <a:p>
            <a:pPr lvl="1"/>
            <a:r>
              <a:rPr lang="en-US" sz="1800" b="1" baseline="0" dirty="0">
                <a:solidFill>
                  <a:schemeClr val="tx2"/>
                </a:solidFill>
              </a:rPr>
              <a:t>Cools transversely </a:t>
            </a:r>
          </a:p>
          <a:p>
            <a:pPr lvl="1"/>
            <a:r>
              <a:rPr lang="en-US" sz="1800" b="1" baseline="0" dirty="0">
                <a:solidFill>
                  <a:schemeClr val="tx2"/>
                </a:solidFill>
              </a:rPr>
              <a:t>By factor of 3</a:t>
            </a:r>
          </a:p>
          <a:p>
            <a:pPr lvl="2"/>
            <a:r>
              <a:rPr lang="en-US" sz="1400" b="1" baseline="0" dirty="0">
                <a:solidFill>
                  <a:schemeClr val="tx2"/>
                </a:solidFill>
              </a:rPr>
              <a:t>~10</a:t>
            </a:r>
            <a:r>
              <a:rPr lang="en-US" sz="1400" b="1" baseline="0" dirty="0">
                <a:solidFill>
                  <a:schemeClr val="tx2"/>
                </a:solidFill>
                <a:sym typeface="Symbol"/>
              </a:rPr>
              <a:t> in 6-D </a:t>
            </a:r>
            <a:endParaRPr lang="en-US" sz="1400" b="1" baseline="0" dirty="0">
              <a:solidFill>
                <a:schemeClr val="tx2"/>
              </a:solidFill>
            </a:endParaRPr>
          </a:p>
          <a:p>
            <a:pPr lvl="2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065296" y="4225543"/>
            <a:ext cx="0" cy="1985165"/>
          </a:xfrm>
          <a:prstGeom prst="line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5963669" y="4265983"/>
            <a:ext cx="0" cy="1944915"/>
          </a:xfrm>
          <a:prstGeom prst="line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175309" y="4225543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Useful</a:t>
            </a:r>
          </a:p>
          <a:p>
            <a:r>
              <a:rPr lang="en-US" dirty="0"/>
              <a:t> cooling</a:t>
            </a:r>
          </a:p>
        </p:txBody>
      </p:sp>
      <p:pic>
        <p:nvPicPr>
          <p:cNvPr id="15" name="Picture 14" descr="325cel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5613" y="5026899"/>
            <a:ext cx="2676899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5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Jindariani, All Scientists Meeting, 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13A3998-A5D6-3B0A-DCF5-09FA63155C1B}"/>
              </a:ext>
            </a:extLst>
          </p:cNvPr>
          <p:cNvSpPr txBox="1">
            <a:spLocks/>
          </p:cNvSpPr>
          <p:nvPr/>
        </p:nvSpPr>
        <p:spPr>
          <a:xfrm>
            <a:off x="407506" y="1520000"/>
            <a:ext cx="8672512" cy="59878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8" name="We have no idea exactly what DM is other than it appears to act like matter gravitationally">
            <a:extLst>
              <a:ext uri="{FF2B5EF4-FFF2-40B4-BE49-F238E27FC236}">
                <a16:creationId xmlns:a16="http://schemas.microsoft.com/office/drawing/2014/main" id="{7A4331D5-2A54-F6B8-58F4-5210BF37A345}"/>
              </a:ext>
            </a:extLst>
          </p:cNvPr>
          <p:cNvSpPr txBox="1">
            <a:spLocks/>
          </p:cNvSpPr>
          <p:nvPr/>
        </p:nvSpPr>
        <p:spPr>
          <a:xfrm>
            <a:off x="636589" y="2483368"/>
            <a:ext cx="8082083" cy="27397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520065" rtl="0" eaLnBrk="1" fontAlgn="base" hangingPunct="1">
              <a:spcBef>
                <a:spcPct val="0"/>
              </a:spcBef>
              <a:spcAft>
                <a:spcPct val="0"/>
              </a:spcAft>
              <a:defRPr sz="7056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1600" dirty="0"/>
          </a:p>
        </p:txBody>
      </p:sp>
      <p:pic>
        <p:nvPicPr>
          <p:cNvPr id="10" name="Picture 9" descr="A magazine cover with a explosion of particles&#10;&#10;Description automatically generated">
            <a:extLst>
              <a:ext uri="{FF2B5EF4-FFF2-40B4-BE49-F238E27FC236}">
                <a16:creationId xmlns:a16="http://schemas.microsoft.com/office/drawing/2014/main" id="{1EB783CF-500B-C8F7-63EE-C97D68B8E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730" y="952105"/>
            <a:ext cx="2824961" cy="3608922"/>
          </a:xfrm>
          <a:prstGeom prst="rect">
            <a:avLst/>
          </a:prstGeom>
        </p:spPr>
      </p:pic>
      <p:pic>
        <p:nvPicPr>
          <p:cNvPr id="12" name="Picture 11" descr="A cartoon of a field with a pink moon&#10;&#10;Description automatically generated">
            <a:extLst>
              <a:ext uri="{FF2B5EF4-FFF2-40B4-BE49-F238E27FC236}">
                <a16:creationId xmlns:a16="http://schemas.microsoft.com/office/drawing/2014/main" id="{02CD3BA0-4232-1EAB-B5DF-0931094B3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94" y="3797351"/>
            <a:ext cx="2439291" cy="2848874"/>
          </a:xfrm>
          <a:prstGeom prst="rect">
            <a:avLst/>
          </a:prstGeom>
        </p:spPr>
      </p:pic>
      <p:pic>
        <p:nvPicPr>
          <p:cNvPr id="16" name="Picture 15" descr="A screenshot of a news article&#10;&#10;Description automatically generated">
            <a:extLst>
              <a:ext uri="{FF2B5EF4-FFF2-40B4-BE49-F238E27FC236}">
                <a16:creationId xmlns:a16="http://schemas.microsoft.com/office/drawing/2014/main" id="{D18D4A31-723B-3AE5-A5B9-25D07ABE1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3" y="857251"/>
            <a:ext cx="2803607" cy="29610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75F6ED-F591-8826-0964-AD1BCE29E9B7}"/>
              </a:ext>
            </a:extLst>
          </p:cNvPr>
          <p:cNvSpPr txBox="1"/>
          <p:nvPr/>
        </p:nvSpPr>
        <p:spPr>
          <a:xfrm>
            <a:off x="736655" y="152130"/>
            <a:ext cx="662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P5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2025 NAS recommendation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C78121-7951-BC7E-41D1-45B59FBC6EC6}"/>
              </a:ext>
            </a:extLst>
          </p:cNvPr>
          <p:cNvSpPr txBox="1"/>
          <p:nvPr/>
        </p:nvSpPr>
        <p:spPr>
          <a:xfrm>
            <a:off x="4572000" y="5549817"/>
            <a:ext cx="2847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Muon Fever 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9902BC-08AB-D93F-F8C4-78746C76F63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3487" b="34952"/>
          <a:stretch>
            <a:fillRect/>
          </a:stretch>
        </p:blipFill>
        <p:spPr>
          <a:xfrm>
            <a:off x="86607" y="3944109"/>
            <a:ext cx="7526790" cy="27497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EE2CCF-41E1-FC21-7A89-6A10B66E7E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0129" y="884498"/>
            <a:ext cx="2357149" cy="29899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4EEADD5-2751-2784-2B14-1D7F4E5F89B6}"/>
              </a:ext>
            </a:extLst>
          </p:cNvPr>
          <p:cNvSpPr/>
          <p:nvPr/>
        </p:nvSpPr>
        <p:spPr>
          <a:xfrm>
            <a:off x="222250" y="4136571"/>
            <a:ext cx="7570471" cy="962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0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(H. </a:t>
            </a:r>
            <a:r>
              <a:rPr lang="en-US" dirty="0" err="1"/>
              <a:t>Kamal</a:t>
            </a:r>
            <a:r>
              <a:rPr lang="en-US" dirty="0"/>
              <a:t> </a:t>
            </a:r>
            <a:r>
              <a:rPr lang="en-US" dirty="0" err="1"/>
              <a:t>Sayed</a:t>
            </a:r>
            <a:r>
              <a:rPr lang="en-US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285" y="800100"/>
            <a:ext cx="4734869" cy="5615214"/>
          </a:xfrm>
        </p:spPr>
        <p:txBody>
          <a:bodyPr/>
          <a:lstStyle/>
          <a:p>
            <a:r>
              <a:rPr lang="en-US" dirty="0" err="1"/>
              <a:t>Buncher</a:t>
            </a:r>
            <a:r>
              <a:rPr lang="en-US" dirty="0"/>
              <a:t> +Rotator-31 cavity sets</a:t>
            </a:r>
          </a:p>
          <a:p>
            <a:pPr lvl="1"/>
            <a:r>
              <a:rPr lang="en-US" dirty="0"/>
              <a:t>Changed frequency, </a:t>
            </a:r>
            <a:r>
              <a:rPr lang="en-US" dirty="0" err="1"/>
              <a:t>rf</a:t>
            </a:r>
            <a:r>
              <a:rPr lang="en-US" dirty="0"/>
              <a:t> gradient </a:t>
            </a:r>
          </a:p>
          <a:p>
            <a:endParaRPr lang="en-US" dirty="0"/>
          </a:p>
          <a:p>
            <a:r>
              <a:rPr lang="en-US" dirty="0"/>
              <a:t>Optimized using NERSC supercomputer using evolutionary optimization algorithm, 100’s of simulations  </a:t>
            </a:r>
          </a:p>
          <a:p>
            <a:pPr marL="517525" lvl="1" indent="-342900"/>
            <a:r>
              <a:rPr lang="en-US" dirty="0"/>
              <a:t>Increase </a:t>
            </a:r>
            <a:r>
              <a:rPr lang="en-US" dirty="0" err="1"/>
              <a:t>E</a:t>
            </a:r>
            <a:r>
              <a:rPr lang="en-US" baseline="-25000" dirty="0" err="1"/>
              <a:t>rf</a:t>
            </a:r>
            <a:r>
              <a:rPr lang="en-US" dirty="0"/>
              <a:t> in </a:t>
            </a:r>
            <a:r>
              <a:rPr lang="en-US" dirty="0" err="1"/>
              <a:t>Buncher</a:t>
            </a:r>
            <a:endParaRPr lang="en-US" dirty="0"/>
          </a:p>
          <a:p>
            <a:pPr marL="917575" lvl="2" indent="-342900"/>
            <a:r>
              <a:rPr lang="en-US" dirty="0"/>
              <a:t>By ~4 MV/m</a:t>
            </a:r>
          </a:p>
          <a:p>
            <a:pPr marL="917575" lvl="2" indent="-342900"/>
            <a:r>
              <a:rPr lang="en-US" dirty="0"/>
              <a:t>Higher gradient better </a:t>
            </a:r>
          </a:p>
          <a:p>
            <a:pPr marL="461963" lvl="1" indent="-234950"/>
            <a:r>
              <a:rPr lang="en-US" dirty="0" err="1"/>
              <a:t>Rf</a:t>
            </a:r>
            <a:r>
              <a:rPr lang="en-US" dirty="0"/>
              <a:t> reaches 325 MHz faster …</a:t>
            </a:r>
          </a:p>
          <a:p>
            <a:pPr marL="688975" lvl="2" indent="-227013"/>
            <a:r>
              <a:rPr lang="en-US" dirty="0"/>
              <a:t>Could use shorter system ?</a:t>
            </a:r>
          </a:p>
          <a:p>
            <a:pPr marL="688975" lvl="2" indent="-227013"/>
            <a:r>
              <a:rPr lang="en-US" dirty="0"/>
              <a:t>Could start further downstream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1300" y="849095"/>
            <a:ext cx="3478275" cy="282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2144" y="3777651"/>
            <a:ext cx="3614058" cy="282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 bwMode="auto">
          <a:xfrm flipV="1">
            <a:off x="5899094" y="5057522"/>
            <a:ext cx="857756" cy="1149069"/>
          </a:xfrm>
          <a:prstGeom prst="line">
            <a:avLst/>
          </a:prstGeom>
          <a:solidFill>
            <a:srgbClr val="0033CC"/>
          </a:solidFill>
          <a:ln w="127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6773034" y="4758117"/>
            <a:ext cx="1213805" cy="24276"/>
          </a:xfrm>
          <a:prstGeom prst="line">
            <a:avLst/>
          </a:prstGeom>
          <a:solidFill>
            <a:srgbClr val="0033CC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623965" y="598812"/>
            <a:ext cx="352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 H. </a:t>
            </a:r>
            <a:r>
              <a:rPr lang="en-US" sz="1200" b="1" dirty="0" err="1"/>
              <a:t>Kamal</a:t>
            </a:r>
            <a:r>
              <a:rPr lang="en-US" sz="1200" b="1" dirty="0"/>
              <a:t> </a:t>
            </a:r>
            <a:r>
              <a:rPr lang="en-US" sz="1200" b="1" dirty="0" err="1"/>
              <a:t>Sayed</a:t>
            </a:r>
            <a:r>
              <a:rPr lang="en-US" sz="1200" b="1" dirty="0"/>
              <a:t>, NIM A 794 (2015) 193–199 </a:t>
            </a:r>
            <a:br>
              <a:rPr lang="en-US" dirty="0"/>
            </a:b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147499" y="5882910"/>
            <a:ext cx="1015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CC0099"/>
                </a:solidFill>
              </a:rPr>
              <a:t>Buncher</a:t>
            </a:r>
            <a:endParaRPr lang="en-US" b="1" dirty="0">
              <a:solidFill>
                <a:srgbClr val="CC0099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67329" y="4369699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Rotator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4-D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6-D  cooler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1257" y="800100"/>
            <a:ext cx="4234543" cy="5524500"/>
          </a:xfrm>
        </p:spPr>
        <p:txBody>
          <a:bodyPr/>
          <a:lstStyle/>
          <a:p>
            <a:r>
              <a:rPr lang="en-US" dirty="0"/>
              <a:t>Initial version had transverse-only cooler</a:t>
            </a:r>
          </a:p>
          <a:p>
            <a:pPr marL="400050" lvl="1" indent="0">
              <a:buNone/>
            </a:pPr>
            <a:r>
              <a:rPr lang="en-US" dirty="0"/>
              <a:t>FOFO 4-D cooler</a:t>
            </a:r>
          </a:p>
          <a:p>
            <a:r>
              <a:rPr lang="en-US" dirty="0" err="1"/>
              <a:t>Alternative:Helical</a:t>
            </a:r>
            <a:r>
              <a:rPr lang="en-US" dirty="0"/>
              <a:t> FOFO snake</a:t>
            </a:r>
          </a:p>
          <a:p>
            <a:pPr lvl="1"/>
            <a:r>
              <a:rPr lang="en-US" dirty="0"/>
              <a:t>Alternating tilted solenoids</a:t>
            </a:r>
          </a:p>
          <a:p>
            <a:r>
              <a:rPr lang="en-US" dirty="0"/>
              <a:t>126 m long</a:t>
            </a:r>
          </a:p>
          <a:p>
            <a:pPr lvl="1"/>
            <a:r>
              <a:rPr lang="en-US" dirty="0"/>
              <a:t>2 cavities every 0.7m</a:t>
            </a:r>
          </a:p>
          <a:p>
            <a:pPr lvl="1"/>
            <a:r>
              <a:rPr lang="en-US" dirty="0"/>
              <a:t>160 0.25m cavities 25 MV/m</a:t>
            </a:r>
          </a:p>
          <a:p>
            <a:pPr lvl="1"/>
            <a:endParaRPr lang="en-US" dirty="0"/>
          </a:p>
          <a:p>
            <a:r>
              <a:rPr lang="en-US" dirty="0"/>
              <a:t>Cools longitudinally and transversely</a:t>
            </a:r>
          </a:p>
          <a:p>
            <a:pPr lvl="1"/>
            <a:r>
              <a:rPr lang="en-US" dirty="0">
                <a:sym typeface="Symbol"/>
              </a:rPr>
              <a:t></a:t>
            </a:r>
            <a:r>
              <a:rPr lang="en-US" baseline="-25000" dirty="0">
                <a:sym typeface="Symbol"/>
              </a:rPr>
              <a:t>L</a:t>
            </a:r>
            <a:r>
              <a:rPr lang="en-US" baseline="30000" dirty="0">
                <a:sym typeface="Symbol"/>
              </a:rPr>
              <a:t> </a:t>
            </a:r>
            <a:r>
              <a:rPr lang="en-US" dirty="0">
                <a:sym typeface="Symbol"/>
              </a:rPr>
              <a:t> 1/3, </a:t>
            </a:r>
            <a:r>
              <a:rPr lang="en-US" baseline="-25000" dirty="0">
                <a:sym typeface="Symbol"/>
              </a:rPr>
              <a:t>1</a:t>
            </a:r>
            <a:r>
              <a:rPr lang="en-US" baseline="30000" dirty="0">
                <a:sym typeface="Symbol"/>
              </a:rPr>
              <a:t> </a:t>
            </a:r>
            <a:r>
              <a:rPr lang="en-US" dirty="0">
                <a:sym typeface="Symbol"/>
              </a:rPr>
              <a:t> 1/6 , 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 1/5</a:t>
            </a:r>
          </a:p>
          <a:p>
            <a:pPr lvl="1"/>
            <a:r>
              <a:rPr lang="en-US" dirty="0">
                <a:sym typeface="Symbol"/>
              </a:rPr>
              <a:t>~1/100  (6-D cooling)</a:t>
            </a:r>
          </a:p>
          <a:p>
            <a:r>
              <a:rPr lang="en-US" dirty="0">
                <a:sym typeface="Symbol"/>
              </a:rPr>
              <a:t>Cools both  </a:t>
            </a:r>
            <a:r>
              <a:rPr lang="en-US" baseline="30000" dirty="0">
                <a:sym typeface="Symbol"/>
              </a:rPr>
              <a:t>+</a:t>
            </a:r>
            <a:r>
              <a:rPr lang="en-US" dirty="0">
                <a:sym typeface="Symbol"/>
              </a:rPr>
              <a:t> and </a:t>
            </a:r>
            <a:r>
              <a:rPr lang="en-US" baseline="30000" dirty="0">
                <a:sym typeface="Symbol"/>
              </a:rPr>
              <a:t>-</a:t>
            </a:r>
            <a:endParaRPr lang="en-US" dirty="0">
              <a:sym typeface="Symbol"/>
            </a:endParaRP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2" cstate="print"/>
          <a:srcRect b="64230"/>
          <a:stretch>
            <a:fillRect/>
          </a:stretch>
        </p:blipFill>
        <p:spPr bwMode="auto">
          <a:xfrm>
            <a:off x="4419600" y="1624136"/>
            <a:ext cx="4587760" cy="164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69" name="Picture 8"/>
          <p:cNvPicPr>
            <a:picLocks noChangeAspect="1" noChangeArrowheads="1"/>
          </p:cNvPicPr>
          <p:nvPr/>
        </p:nvPicPr>
        <p:blipFill>
          <a:blip r:embed="rId3" cstate="print"/>
          <a:srcRect r="55525"/>
          <a:stretch>
            <a:fillRect/>
          </a:stretch>
        </p:blipFill>
        <p:spPr bwMode="auto">
          <a:xfrm>
            <a:off x="5121967" y="3429000"/>
            <a:ext cx="3641035" cy="216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A7CF20-86B5-7135-6D88-625811962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9564" y="5597012"/>
            <a:ext cx="3641035" cy="1120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7A8D6-C6A3-1533-892F-976B0277E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Front End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45143-E1B2-E85F-2FD3-9E5C89F40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Buncher/Rotator scenario parameters developed </a:t>
            </a:r>
            <a:r>
              <a:rPr lang="en-US" dirty="0" err="1"/>
              <a:t>semiempirically</a:t>
            </a:r>
            <a:endParaRPr lang="en-US" dirty="0"/>
          </a:p>
          <a:p>
            <a:pPr lvl="1"/>
            <a:r>
              <a:rPr lang="en-US" dirty="0"/>
              <a:t>Guided by simulations, extrapolation, intuition</a:t>
            </a:r>
          </a:p>
          <a:p>
            <a:pPr lvl="1"/>
            <a:r>
              <a:rPr lang="en-US" dirty="0"/>
              <a:t>Some optimization </a:t>
            </a:r>
          </a:p>
          <a:p>
            <a:endParaRPr lang="en-US" dirty="0"/>
          </a:p>
          <a:p>
            <a:r>
              <a:rPr lang="en-US" dirty="0"/>
              <a:t>IMCC design uses Buncher-Rotator</a:t>
            </a:r>
          </a:p>
          <a:p>
            <a:pPr lvl="1"/>
            <a:r>
              <a:rPr lang="en-US" dirty="0"/>
              <a:t>Has not been reoptimized and rematched in current scenario</a:t>
            </a:r>
          </a:p>
          <a:p>
            <a:endParaRPr lang="en-US" dirty="0"/>
          </a:p>
          <a:p>
            <a:r>
              <a:rPr lang="en-US" dirty="0"/>
              <a:t>Needs reassessment and optimization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6ED6E-D887-657D-2F19-7C541B23F5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1C698-6998-4B6A-BD9E-EB5F3391B1E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6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3CF75-6F6E-727B-76DB-DF502C852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for IMCC, US MCC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14B15-DAA2-EFA4-0599-7EDCC99A1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 not yet been reoptimized for IMCC</a:t>
            </a:r>
          </a:p>
          <a:p>
            <a:pPr lvl="1"/>
            <a:r>
              <a:rPr lang="en-US" dirty="0"/>
              <a:t>352, 704 MHz cooling system </a:t>
            </a:r>
          </a:p>
          <a:p>
            <a:pPr lvl="1"/>
            <a:r>
              <a:rPr lang="en-US" dirty="0"/>
              <a:t>Front end: 325 MHz  </a:t>
            </a:r>
            <a:r>
              <a:rPr lang="en-US" dirty="0">
                <a:sym typeface="Wingdings" panose="05000000000000000000" pitchFamily="2" charset="2"/>
              </a:rPr>
              <a:t> 352 MHz 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Smaller apertures ?? –start at ~500 MHz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Consider 176 MHz Front end ? (C. Rogers)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Initial cooling at 176 MHz ?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Has not been optimized in General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2015 optimizations not yet implemented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US MCC version ?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5C9E3-42C1-ADEF-440D-3C37873C96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1C698-6998-4B6A-BD9E-EB5F3391B1E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81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913190" y="1463170"/>
            <a:ext cx="50053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i="1" dirty="0" err="1">
                <a:latin typeface="Arial Narrow"/>
                <a:cs typeface="Arial Narrow"/>
              </a:rPr>
              <a:t>Thank</a:t>
            </a:r>
            <a:r>
              <a:rPr lang="fr-FR" sz="4800" b="1" i="1" dirty="0">
                <a:latin typeface="Arial Narrow"/>
                <a:cs typeface="Arial Narrow"/>
              </a:rPr>
              <a:t> </a:t>
            </a:r>
            <a:r>
              <a:rPr lang="fr-FR" sz="4800" b="1" i="1" dirty="0" err="1">
                <a:latin typeface="Arial Narrow"/>
                <a:cs typeface="Arial Narrow"/>
              </a:rPr>
              <a:t>you</a:t>
            </a:r>
            <a:endParaRPr lang="fr-FR" sz="4800" b="1" i="1" dirty="0">
              <a:latin typeface="Arial Narrow"/>
              <a:cs typeface="Arial Narrow"/>
            </a:endParaRPr>
          </a:p>
          <a:p>
            <a:pPr algn="ctr"/>
            <a:r>
              <a:rPr lang="fr-FR" sz="4800" b="1" i="1" dirty="0">
                <a:latin typeface="Arial Narrow"/>
                <a:cs typeface="Arial Narrow"/>
              </a:rPr>
              <a:t>for </a:t>
            </a:r>
            <a:r>
              <a:rPr lang="fr-FR" sz="4800" b="1" i="1" dirty="0" err="1">
                <a:latin typeface="Arial Narrow"/>
                <a:cs typeface="Arial Narrow"/>
              </a:rPr>
              <a:t>your</a:t>
            </a:r>
            <a:r>
              <a:rPr lang="fr-FR" sz="4800" b="1" i="1" dirty="0">
                <a:latin typeface="Arial Narrow"/>
                <a:cs typeface="Arial Narrow"/>
              </a:rPr>
              <a:t> attention</a:t>
            </a:r>
            <a:endParaRPr lang="en-GB" sz="4800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11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15752" y="6597352"/>
            <a:ext cx="6324600" cy="365125"/>
          </a:xfrm>
        </p:spPr>
        <p:txBody>
          <a:bodyPr/>
          <a:lstStyle/>
          <a:p>
            <a:pPr algn="ctr"/>
            <a:endParaRPr lang="en-GB" noProof="0" dirty="0"/>
          </a:p>
        </p:txBody>
      </p:sp>
      <p:pic>
        <p:nvPicPr>
          <p:cNvPr id="8" name="Picture 7" descr="A picture containing sketch, cartoon, white, line art&#10;&#10;Description automatically generated">
            <a:extLst>
              <a:ext uri="{FF2B5EF4-FFF2-40B4-BE49-F238E27FC236}">
                <a16:creationId xmlns:a16="http://schemas.microsoft.com/office/drawing/2014/main" id="{EDF8D84F-7897-7FC8-D8C2-FF2F60E91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62" y="3280622"/>
            <a:ext cx="7968837" cy="281063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E7A6C-07B6-DEFF-7EEE-CE783DE31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FCBAC-EF2B-8BA9-1B6C-ED050A643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7035" y="860425"/>
            <a:ext cx="6393874" cy="5524500"/>
          </a:xfrm>
        </p:spPr>
        <p:txBody>
          <a:bodyPr/>
          <a:lstStyle/>
          <a:p>
            <a:r>
              <a:rPr lang="en-US" dirty="0"/>
              <a:t>Parameters available in ICOOL constrain method</a:t>
            </a:r>
          </a:p>
          <a:p>
            <a:r>
              <a:rPr lang="en-US" dirty="0"/>
              <a:t>Start with final rf frequency</a:t>
            </a:r>
          </a:p>
          <a:p>
            <a:pPr lvl="1"/>
            <a:r>
              <a:rPr lang="en-US" dirty="0"/>
              <a:t>325 MHz</a:t>
            </a:r>
          </a:p>
          <a:p>
            <a:r>
              <a:rPr lang="en-US" dirty="0"/>
              <a:t>Select 2 reference particles</a:t>
            </a:r>
          </a:p>
          <a:p>
            <a:pPr lvl="1"/>
            <a:r>
              <a:rPr lang="en-US" dirty="0"/>
              <a:t>Initial momentum 250 MeV/c / 180 MeV/c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(</a:t>
            </a:r>
            <a:r>
              <a:rPr lang="el-GR" dirty="0"/>
              <a:t>δ</a:t>
            </a:r>
            <a:r>
              <a:rPr lang="en-US" dirty="0"/>
              <a:t>(1/</a:t>
            </a:r>
            <a:r>
              <a:rPr lang="el-GR" dirty="0"/>
              <a:t>β</a:t>
            </a:r>
            <a:r>
              <a:rPr lang="en-US" dirty="0"/>
              <a:t>))</a:t>
            </a:r>
          </a:p>
          <a:p>
            <a:r>
              <a:rPr lang="en-US" dirty="0"/>
              <a:t>Select number of bunches, end of drift</a:t>
            </a:r>
          </a:p>
          <a:p>
            <a:pPr lvl="1"/>
            <a:r>
              <a:rPr lang="en-US" dirty="0"/>
              <a:t>n = 12, L</a:t>
            </a:r>
            <a:r>
              <a:rPr lang="en-US" baseline="-25000" dirty="0"/>
              <a:t>o</a:t>
            </a:r>
            <a:r>
              <a:rPr lang="en-US" dirty="0"/>
              <a:t>= 60 m?</a:t>
            </a:r>
          </a:p>
          <a:p>
            <a:r>
              <a:rPr lang="en-US" dirty="0"/>
              <a:t>Buncher length, rf gradients</a:t>
            </a:r>
          </a:p>
          <a:p>
            <a:pPr lvl="1"/>
            <a:r>
              <a:rPr lang="en-US" dirty="0"/>
              <a:t>21 m 0</a:t>
            </a:r>
            <a:r>
              <a:rPr lang="en-US" dirty="0">
                <a:sym typeface="Wingdings" panose="05000000000000000000" pitchFamily="2" charset="2"/>
              </a:rPr>
              <a:t>16 MV/m</a:t>
            </a:r>
            <a:endParaRPr lang="en-US" dirty="0"/>
          </a:p>
          <a:p>
            <a:r>
              <a:rPr lang="en-US" dirty="0"/>
              <a:t>Rotator length, rf gradient</a:t>
            </a:r>
          </a:p>
          <a:p>
            <a:pPr lvl="1"/>
            <a:r>
              <a:rPr lang="en-US" dirty="0"/>
              <a:t>N =12.05, 24m, 20 MV/m</a:t>
            </a:r>
          </a:p>
          <a:p>
            <a:pPr lvl="1"/>
            <a:r>
              <a:rPr lang="en-US" dirty="0" err="1"/>
              <a:t>Icool</a:t>
            </a:r>
            <a:r>
              <a:rPr lang="en-US" dirty="0"/>
              <a:t> parametrization not ideal</a:t>
            </a:r>
          </a:p>
          <a:p>
            <a:pPr lvl="2"/>
            <a:r>
              <a:rPr lang="en-US" dirty="0"/>
              <a:t>Ref particle accelerations  </a:t>
            </a:r>
            <a:r>
              <a:rPr lang="en-US" dirty="0">
                <a:sym typeface="Wingdings" panose="05000000000000000000" pitchFamily="2" charset="2"/>
              </a:rPr>
              <a:t> 245 MeV/c</a:t>
            </a:r>
          </a:p>
          <a:p>
            <a:r>
              <a:rPr lang="en-US" dirty="0">
                <a:sym typeface="Wingdings" panose="05000000000000000000" pitchFamily="2" charset="2"/>
              </a:rPr>
              <a:t>Adjust lengths to match</a:t>
            </a:r>
            <a:endParaRPr lang="en-US" dirty="0"/>
          </a:p>
          <a:p>
            <a:r>
              <a:rPr lang="en-US" dirty="0"/>
              <a:t>Match to cooling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F8986-9018-E781-6ABF-CCD0C41A69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9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325MHz System for Collider”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32779" y="3031671"/>
            <a:ext cx="4054929" cy="3826329"/>
          </a:xfrm>
        </p:spPr>
        <p:txBody>
          <a:bodyPr/>
          <a:lstStyle/>
          <a:p>
            <a:r>
              <a:rPr lang="en-US" dirty="0"/>
              <a:t>Drift</a:t>
            </a:r>
          </a:p>
          <a:p>
            <a:pPr lvl="1"/>
            <a:r>
              <a:rPr lang="en-US" dirty="0"/>
              <a:t>20T</a:t>
            </a:r>
            <a:r>
              <a:rPr lang="en-US" dirty="0">
                <a:sym typeface="Wingdings" pitchFamily="2" charset="2"/>
              </a:rPr>
              <a:t> 2T</a:t>
            </a:r>
          </a:p>
          <a:p>
            <a:r>
              <a:rPr lang="en-US" dirty="0" err="1">
                <a:sym typeface="Wingdings" pitchFamily="2" charset="2"/>
              </a:rPr>
              <a:t>Buncher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P</a:t>
            </a:r>
            <a:r>
              <a:rPr lang="en-US" baseline="-25000" dirty="0">
                <a:sym typeface="Wingdings" pitchFamily="2" charset="2"/>
              </a:rPr>
              <a:t>o</a:t>
            </a:r>
            <a:r>
              <a:rPr lang="en-US" dirty="0">
                <a:sym typeface="Wingdings" pitchFamily="2" charset="2"/>
              </a:rPr>
              <a:t>=250MeV/c</a:t>
            </a:r>
          </a:p>
          <a:p>
            <a:pPr lvl="1"/>
            <a:r>
              <a:rPr lang="en-US" dirty="0"/>
              <a:t>P</a:t>
            </a:r>
            <a:r>
              <a:rPr lang="en-US" baseline="-25000" dirty="0"/>
              <a:t>N</a:t>
            </a:r>
            <a:r>
              <a:rPr lang="en-US" dirty="0"/>
              <a:t>=154 MeV/c; N=12</a:t>
            </a:r>
          </a:p>
          <a:p>
            <a:pPr lvl="1"/>
            <a:r>
              <a:rPr lang="en-US" dirty="0" err="1"/>
              <a:t>V</a:t>
            </a:r>
            <a:r>
              <a:rPr lang="en-US" baseline="-25000" dirty="0" err="1"/>
              <a:t>rf</a:t>
            </a:r>
            <a:r>
              <a:rPr lang="en-US" dirty="0"/>
              <a:t> : 0</a:t>
            </a:r>
            <a:r>
              <a:rPr lang="en-US" dirty="0">
                <a:sym typeface="Wingdings" pitchFamily="2" charset="2"/>
              </a:rPr>
              <a:t> 15 MV/m </a:t>
            </a:r>
            <a:endParaRPr lang="en-US" dirty="0"/>
          </a:p>
          <a:p>
            <a:pPr lvl="1"/>
            <a:r>
              <a:rPr lang="en-US" dirty="0" err="1"/>
              <a:t>f</a:t>
            </a:r>
            <a:r>
              <a:rPr lang="en-US" baseline="-25000" dirty="0" err="1"/>
              <a:t>RF</a:t>
            </a:r>
            <a:r>
              <a:rPr lang="en-US" dirty="0"/>
              <a:t> : 493</a:t>
            </a:r>
            <a:r>
              <a:rPr lang="en-US" dirty="0">
                <a:sym typeface="Wingdings" pitchFamily="2" charset="2"/>
              </a:rPr>
              <a:t> 365MHz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93381" y="2966357"/>
            <a:ext cx="3810000" cy="3891643"/>
          </a:xfrm>
        </p:spPr>
        <p:txBody>
          <a:bodyPr/>
          <a:lstStyle/>
          <a:p>
            <a:r>
              <a:rPr lang="en-US" dirty="0"/>
              <a:t>Rotator</a:t>
            </a:r>
          </a:p>
          <a:p>
            <a:pPr lvl="1"/>
            <a:r>
              <a:rPr lang="en-US" dirty="0" err="1"/>
              <a:t>V</a:t>
            </a:r>
            <a:r>
              <a:rPr lang="en-US" baseline="-25000" dirty="0" err="1"/>
              <a:t>rf</a:t>
            </a:r>
            <a:r>
              <a:rPr lang="en-US" dirty="0"/>
              <a:t> : 20</a:t>
            </a:r>
            <a:r>
              <a:rPr lang="en-US" dirty="0">
                <a:sym typeface="Wingdings" pitchFamily="2" charset="2"/>
              </a:rPr>
              <a:t>MV/m </a:t>
            </a:r>
            <a:endParaRPr lang="en-US" dirty="0"/>
          </a:p>
          <a:p>
            <a:pPr lvl="1"/>
            <a:r>
              <a:rPr lang="en-US" dirty="0" err="1"/>
              <a:t>f</a:t>
            </a:r>
            <a:r>
              <a:rPr lang="en-US" baseline="-25000" dirty="0" err="1"/>
              <a:t>RF</a:t>
            </a:r>
            <a:r>
              <a:rPr lang="en-US" dirty="0"/>
              <a:t> : 364</a:t>
            </a:r>
            <a:r>
              <a:rPr lang="en-US" dirty="0">
                <a:sym typeface="Wingdings" pitchFamily="2" charset="2"/>
              </a:rPr>
              <a:t> 326MHz</a:t>
            </a:r>
            <a:endParaRPr lang="en-US" dirty="0"/>
          </a:p>
          <a:p>
            <a:pPr lvl="1"/>
            <a:r>
              <a:rPr lang="en-US" dirty="0"/>
              <a:t>P</a:t>
            </a:r>
            <a:r>
              <a:rPr lang="en-US" baseline="-25000" dirty="0"/>
              <a:t>0, </a:t>
            </a:r>
            <a:r>
              <a:rPr lang="en-US" dirty="0"/>
              <a:t>P</a:t>
            </a:r>
            <a:r>
              <a:rPr lang="en-US" baseline="-25000" dirty="0"/>
              <a:t>N</a:t>
            </a:r>
            <a:r>
              <a:rPr lang="en-US" dirty="0">
                <a:sym typeface="Wingdings" pitchFamily="2" charset="2"/>
              </a:rPr>
              <a:t>245 MeV/c</a:t>
            </a:r>
          </a:p>
          <a:p>
            <a:r>
              <a:rPr lang="en-US" dirty="0">
                <a:sym typeface="Wingdings" pitchFamily="2" charset="2"/>
              </a:rPr>
              <a:t>Cooler</a:t>
            </a:r>
          </a:p>
          <a:p>
            <a:pPr lvl="1"/>
            <a:r>
              <a:rPr lang="en-US" dirty="0">
                <a:sym typeface="Wingdings" pitchFamily="2" charset="2"/>
              </a:rPr>
              <a:t>245 MeV/c</a:t>
            </a:r>
          </a:p>
          <a:p>
            <a:pPr lvl="1"/>
            <a:r>
              <a:rPr lang="en-US" dirty="0">
                <a:sym typeface="Wingdings" pitchFamily="2" charset="2"/>
              </a:rPr>
              <a:t>325 MHz</a:t>
            </a:r>
          </a:p>
          <a:p>
            <a:pPr lvl="1"/>
            <a:r>
              <a:rPr lang="en-US" dirty="0">
                <a:sym typeface="Wingdings" pitchFamily="2" charset="2"/>
              </a:rPr>
              <a:t>25 MV/m</a:t>
            </a:r>
          </a:p>
          <a:p>
            <a:pPr lvl="1"/>
            <a:r>
              <a:rPr lang="en-US" dirty="0">
                <a:sym typeface="Wingdings" pitchFamily="2" charset="2"/>
              </a:rPr>
              <a:t>2 1.5 cm </a:t>
            </a:r>
            <a:r>
              <a:rPr lang="en-US" dirty="0" err="1">
                <a:sym typeface="Wingdings" pitchFamily="2" charset="2"/>
              </a:rPr>
              <a:t>LiH</a:t>
            </a:r>
            <a:r>
              <a:rPr lang="en-US" dirty="0">
                <a:sym typeface="Wingdings" pitchFamily="2" charset="2"/>
              </a:rPr>
              <a:t> absorbers</a:t>
            </a:r>
          </a:p>
          <a:p>
            <a:pPr marL="457200" lvl="1" indent="0">
              <a:buNone/>
            </a:pPr>
            <a:r>
              <a:rPr lang="en-US" dirty="0">
                <a:sym typeface="Wingdings" pitchFamily="2" charset="2"/>
              </a:rPr>
              <a:t>	/0.75m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1C698-6998-4B6A-BD9E-EB5F3391B1E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56" y="5478868"/>
            <a:ext cx="2772229" cy="137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>
            <a:off x="2324100" y="5915025"/>
            <a:ext cx="14288" cy="757238"/>
          </a:xfrm>
          <a:prstGeom prst="line">
            <a:avLst/>
          </a:prstGeom>
          <a:solidFill>
            <a:srgbClr val="0033CC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091" name="Object 67"/>
          <p:cNvGraphicFramePr>
            <a:graphicFrameLocks noChangeAspect="1"/>
          </p:cNvGraphicFramePr>
          <p:nvPr/>
        </p:nvGraphicFramePr>
        <p:xfrm>
          <a:off x="878745" y="815399"/>
          <a:ext cx="7535863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6049080" imgH="1198800" progId="Word.Picture.8">
                  <p:embed/>
                </p:oleObj>
              </mc:Choice>
              <mc:Fallback>
                <p:oleObj name="Picture" r:id="rId3" imgW="6049080" imgH="1198800" progId="Word.Picture.8">
                  <p:embed/>
                  <p:pic>
                    <p:nvPicPr>
                      <p:cNvPr id="1091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745" y="815399"/>
                        <a:ext cx="7535863" cy="1446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18"/>
          <a:stretch>
            <a:fillRect/>
          </a:stretch>
        </p:blipFill>
        <p:spPr bwMode="auto">
          <a:xfrm>
            <a:off x="1294282" y="1654764"/>
            <a:ext cx="6407150" cy="14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02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>
            <a:extLst>
              <a:ext uri="{FF2B5EF4-FFF2-40B4-BE49-F238E27FC236}">
                <a16:creationId xmlns:a16="http://schemas.microsoft.com/office/drawing/2014/main" id="{7A294947-33E6-8E17-5E55-EC8E512E94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C952E81-3E0D-4E64-96F7-8DD92CCCF6E2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20210BED-768D-995A-514C-5D3BF99A36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 slide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01BC766B-5E55-A031-98BD-E82055446C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9157" name="Picture 4" descr="dilbertpptreview">
            <a:extLst>
              <a:ext uri="{FF2B5EF4-FFF2-40B4-BE49-F238E27FC236}">
                <a16:creationId xmlns:a16="http://schemas.microsoft.com/office/drawing/2014/main" id="{743B6509-9C75-27E3-4506-88A6A6F22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8001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1E963-C66F-6A06-D49F-CC13B10B4F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FBA0E-F5C1-4BDB-9017-606CA2BA404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E66504-4E42-8C41-2E21-2B4F3FD0B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8677"/>
            <a:ext cx="3780634" cy="14187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4146E0-72D5-62DB-541D-C6D16321E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89" y="3202971"/>
            <a:ext cx="3615431" cy="22834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7661BB-85E0-2104-56E7-BA580E4B8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895" y="998677"/>
            <a:ext cx="2841850" cy="4904014"/>
          </a:xfrm>
          <a:prstGeom prst="rect">
            <a:avLst/>
          </a:prstGeom>
        </p:spPr>
      </p:pic>
      <p:pic>
        <p:nvPicPr>
          <p:cNvPr id="12" name="Picture 11" descr="A diagram of a machine&#10;&#10;Description automatically generated">
            <a:extLst>
              <a:ext uri="{FF2B5EF4-FFF2-40B4-BE49-F238E27FC236}">
                <a16:creationId xmlns:a16="http://schemas.microsoft.com/office/drawing/2014/main" id="{C589A7AE-8060-6AB4-A8BE-8F7038E9A6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1807" b="3732"/>
          <a:stretch/>
        </p:blipFill>
        <p:spPr>
          <a:xfrm rot="5400000">
            <a:off x="4421782" y="2407711"/>
            <a:ext cx="6944657" cy="20425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CBB4AC-0C00-A88D-5F7A-C8DB21AC13B2}"/>
              </a:ext>
            </a:extLst>
          </p:cNvPr>
          <p:cNvSpPr txBox="1"/>
          <p:nvPr/>
        </p:nvSpPr>
        <p:spPr>
          <a:xfrm>
            <a:off x="0" y="2471634"/>
            <a:ext cx="3872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rgbClr val="FF0000"/>
                </a:solidFill>
              </a:rPr>
              <a:t>“difficult but perhaps not impossible”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61F4AD-2673-7D10-C88F-380EE87A0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67" y="53112"/>
            <a:ext cx="7370763" cy="647700"/>
          </a:xfrm>
        </p:spPr>
        <p:txBody>
          <a:bodyPr/>
          <a:lstStyle/>
          <a:p>
            <a:r>
              <a:rPr lang="en-US" dirty="0"/>
              <a:t>Muon Collider Evolution 1979-2015</a:t>
            </a:r>
          </a:p>
        </p:txBody>
      </p:sp>
    </p:spTree>
    <p:extLst>
      <p:ext uri="{BB962C8B-B14F-4D97-AF65-F5344CB8AC3E}">
        <p14:creationId xmlns:p14="http://schemas.microsoft.com/office/powerpoint/2010/main" val="110843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659AC7-DD57-FCB3-26A0-E6F5C305D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743" y="1500602"/>
            <a:ext cx="2975790" cy="51351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0E82E8-8584-C036-0900-84E4623E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57" y="114300"/>
            <a:ext cx="8043863" cy="647700"/>
          </a:xfrm>
        </p:spPr>
        <p:txBody>
          <a:bodyPr/>
          <a:lstStyle/>
          <a:p>
            <a:r>
              <a:rPr lang="en-US" dirty="0"/>
              <a:t>Collider development</a:t>
            </a:r>
            <a:br>
              <a:rPr lang="en-US" dirty="0"/>
            </a:br>
            <a:r>
              <a:rPr lang="en-US" sz="2400" dirty="0">
                <a:solidFill>
                  <a:srgbClr val="CC00FF"/>
                </a:solidFill>
              </a:rPr>
              <a:t>1983</a:t>
            </a:r>
            <a:r>
              <a:rPr lang="en-US" sz="2400" dirty="0">
                <a:solidFill>
                  <a:srgbClr val="CC00FF"/>
                </a:solidFill>
                <a:sym typeface="Wingdings" panose="05000000000000000000" pitchFamily="2" charset="2"/>
              </a:rPr>
              <a:t>1</a:t>
            </a:r>
            <a:r>
              <a:rPr lang="en-US" sz="2400" dirty="0">
                <a:solidFill>
                  <a:srgbClr val="CC00FF"/>
                </a:solidFill>
              </a:rPr>
              <a:t>994</a:t>
            </a:r>
            <a:r>
              <a:rPr lang="en-US" sz="2400" dirty="0">
                <a:solidFill>
                  <a:srgbClr val="CC00FF"/>
                </a:solidFill>
                <a:sym typeface="Wingdings" panose="05000000000000000000" pitchFamily="2" charset="2"/>
              </a:rPr>
              <a:t>2014 (MAP)</a:t>
            </a:r>
            <a:endParaRPr lang="en-US" dirty="0">
              <a:solidFill>
                <a:srgbClr val="CC00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DA7FA-272E-4151-1DE7-B03AEDF75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976" y="533400"/>
            <a:ext cx="4323028" cy="5524500"/>
          </a:xfrm>
        </p:spPr>
        <p:txBody>
          <a:bodyPr/>
          <a:lstStyle/>
          <a:p>
            <a:r>
              <a:rPr lang="en-US" dirty="0"/>
              <a:t>Proton Driver</a:t>
            </a:r>
          </a:p>
          <a:p>
            <a:pPr lvl="1"/>
            <a:r>
              <a:rPr lang="en-US" dirty="0"/>
              <a:t>RCS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Linac</a:t>
            </a:r>
            <a:r>
              <a:rPr lang="en-US" dirty="0">
                <a:sym typeface="Wingdings" panose="05000000000000000000" pitchFamily="2" charset="2"/>
              </a:rPr>
              <a:t> + Storage rings</a:t>
            </a:r>
            <a:endParaRPr lang="en-US" dirty="0"/>
          </a:p>
          <a:p>
            <a:endParaRPr lang="en-US" dirty="0"/>
          </a:p>
          <a:p>
            <a:r>
              <a:rPr lang="en-US" dirty="0"/>
              <a:t>Front End &amp; Cooling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Li lens -&gt; solenoids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&gt; ring coolers &gt; rectilinear </a:t>
            </a:r>
            <a:endParaRPr lang="en-US" dirty="0"/>
          </a:p>
          <a:p>
            <a:endParaRPr lang="en-US" dirty="0"/>
          </a:p>
          <a:p>
            <a:r>
              <a:rPr lang="en-US" dirty="0"/>
              <a:t>Acceleration</a:t>
            </a:r>
          </a:p>
          <a:p>
            <a:pPr lvl="1"/>
            <a:r>
              <a:rPr lang="en-US" dirty="0"/>
              <a:t>RCS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pPr lvl="1"/>
            <a:r>
              <a:rPr lang="en-US" dirty="0"/>
              <a:t>Recirculating Linacs </a:t>
            </a:r>
            <a:r>
              <a:rPr lang="en-US" dirty="0">
                <a:sym typeface="Wingdings" panose="05000000000000000000" pitchFamily="2" charset="2"/>
              </a:rPr>
              <a:t>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Rapid Cycling Hybrid Synchrotrons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Collider</a:t>
            </a:r>
          </a:p>
          <a:p>
            <a:pPr lvl="1"/>
            <a:r>
              <a:rPr lang="en-US" dirty="0"/>
              <a:t>4 </a:t>
            </a:r>
            <a:r>
              <a:rPr lang="en-US" dirty="0" err="1"/>
              <a:t>TeV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10 </a:t>
            </a:r>
            <a:r>
              <a:rPr lang="en-US" dirty="0" err="1">
                <a:sym typeface="Wingdings" panose="05000000000000000000" pitchFamily="2" charset="2"/>
              </a:rPr>
              <a:t>TeV</a:t>
            </a:r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dirty="0">
                <a:sym typeface="Wingdings" panose="05000000000000000000" pitchFamily="2" charset="2"/>
              </a:rPr>
              <a:t>8T   ~16 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B9861-3BF0-5AF7-AB8F-C274A40D68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FBA0E-F5C1-4BDB-9017-606CA2BA404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 descr="A diagram of a machine&#10;&#10;Description automatically generated">
            <a:extLst>
              <a:ext uri="{FF2B5EF4-FFF2-40B4-BE49-F238E27FC236}">
                <a16:creationId xmlns:a16="http://schemas.microsoft.com/office/drawing/2014/main" id="{E2745B32-94CF-1F11-11CB-4F915877ED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807" b="3732"/>
          <a:stretch/>
        </p:blipFill>
        <p:spPr>
          <a:xfrm rot="5400000">
            <a:off x="4421782" y="2407711"/>
            <a:ext cx="6944657" cy="204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8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E3B22-1E1D-B8F1-8FF4-AECE60975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</a:t>
            </a:r>
            <a:r>
              <a:rPr lang="en-US" dirty="0">
                <a:sym typeface="Wingdings" panose="05000000000000000000" pitchFamily="2" charset="2"/>
              </a:rPr>
              <a:t> IMCC versions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00B22-EE93-F59A-1BC4-1EDE19085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5410200"/>
            <a:ext cx="8908076" cy="1295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Front End –protons </a:t>
            </a:r>
            <a:r>
              <a:rPr lang="en-US" dirty="0">
                <a:sym typeface="Wingdings" panose="05000000000000000000" pitchFamily="2" charset="2"/>
              </a:rPr>
              <a:t> captured muon bunches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09987-4EE2-8DFD-17F3-7272BBEBAA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75E63F-6B10-41C2-A6F6-ED6DCC3A677B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6" name="Picture 5" descr="A diagram of a machine&#10;&#10;Description automatically generated">
            <a:extLst>
              <a:ext uri="{FF2B5EF4-FFF2-40B4-BE49-F238E27FC236}">
                <a16:creationId xmlns:a16="http://schemas.microsoft.com/office/drawing/2014/main" id="{E23C21C8-DFD0-214A-511A-970FD6AC7C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807" b="3732"/>
          <a:stretch/>
        </p:blipFill>
        <p:spPr>
          <a:xfrm>
            <a:off x="558801" y="1126762"/>
            <a:ext cx="7924799" cy="16326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EC4B13-2287-55C3-AB45-9C543D369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3" y="2639513"/>
            <a:ext cx="8908076" cy="286312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991EA58-8B5B-A149-FA2A-2B6A7CF32C17}"/>
              </a:ext>
            </a:extLst>
          </p:cNvPr>
          <p:cNvSpPr/>
          <p:nvPr/>
        </p:nvSpPr>
        <p:spPr bwMode="auto">
          <a:xfrm>
            <a:off x="1828800" y="2552700"/>
            <a:ext cx="1752600" cy="1752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Symbol" pitchFamily="18" charset="2"/>
              <a:buNone/>
              <a:tabLst/>
            </a:pPr>
            <a:endParaRPr kumimoji="0" 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100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F443DA-4F9F-14C8-371D-88798A0A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Arial Narrow" panose="020B0604020202020204" pitchFamily="34" charset="0"/>
                <a:cs typeface="Arial Narrow" panose="020B0604020202020204" pitchFamily="34" charset="0"/>
              </a:rPr>
              <a:t>Title of presentation  / Name of lecturer / Name of institution or laboratory</a:t>
            </a:r>
            <a:endParaRPr lang="fr-FR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7DEA5-A44F-2F4E-D5F0-044D8875E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7FBA-D4E9-46CA-9321-3ADA2E368FCD}" type="slidenum">
              <a:rPr lang="en-GB" smtClean="0"/>
              <a:t>7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007689D-EDEF-CE6B-64D7-B7936939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13912F3-AD9C-7434-D18E-2F2187E743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8196E1-260E-6E08-3208-7DB7A8131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6" y="152483"/>
            <a:ext cx="9126224" cy="3324689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49C917C-7D52-8FEF-F35E-61D0E173E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94154" y="2743200"/>
            <a:ext cx="4508142" cy="4165080"/>
          </a:xfr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FEB1737-E646-A142-C220-0F898F05A225}"/>
              </a:ext>
            </a:extLst>
          </p:cNvPr>
          <p:cNvSpPr/>
          <p:nvPr/>
        </p:nvSpPr>
        <p:spPr bwMode="auto">
          <a:xfrm>
            <a:off x="1981199" y="685800"/>
            <a:ext cx="1927469" cy="2514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Symbol" pitchFamily="18" charset="2"/>
              <a:buNone/>
              <a:tabLst/>
            </a:pPr>
            <a:endParaRPr kumimoji="0" 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758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9C15F-3E1A-5D75-B47D-1215E81A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38FDF7-120E-F2C1-DED1-CC8D5F5E0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7FBA-D4E9-46CA-9321-3ADA2E368FCD}" type="slidenum">
              <a:rPr lang="en-GB" smtClean="0"/>
              <a:t>8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4F83150-0589-B8FA-F445-4F2052BD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83"/>
            <a:ext cx="6256590" cy="1544226"/>
          </a:xfrm>
        </p:spPr>
        <p:txBody>
          <a:bodyPr/>
          <a:lstStyle/>
          <a:p>
            <a:r>
              <a:rPr lang="en-US" dirty="0"/>
              <a:t>Muon Collider Layouts </a:t>
            </a:r>
            <a:br>
              <a:rPr lang="en-US" dirty="0"/>
            </a:br>
            <a:r>
              <a:rPr lang="en-US" dirty="0"/>
              <a:t>~3—10 TeV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7B4384C-5CE3-2CDB-A060-6F23A7F920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68D5CE-C715-9AE5-F85B-8C8ECCFB5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4" y="2184172"/>
            <a:ext cx="4824130" cy="34336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F9E34C-A1CE-1564-5C65-F19F7A277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50" y="1625065"/>
            <a:ext cx="4424076" cy="448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16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926EEA5B-7E6D-ED0C-1EF9-48D84BD4ED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CAFA8E3-D83B-4675-ADAF-8348FB9C4CB5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/>
          </a:p>
        </p:txBody>
      </p:sp>
      <p:pic>
        <p:nvPicPr>
          <p:cNvPr id="14339" name="Picture 9" descr="targetlens">
            <a:extLst>
              <a:ext uri="{FF2B5EF4-FFF2-40B4-BE49-F238E27FC236}">
                <a16:creationId xmlns:a16="http://schemas.microsoft.com/office/drawing/2014/main" id="{9EE0546B-7156-1C37-07F5-DAC109255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990600"/>
            <a:ext cx="4510087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>
            <a:extLst>
              <a:ext uri="{FF2B5EF4-FFF2-40B4-BE49-F238E27FC236}">
                <a16:creationId xmlns:a16="http://schemas.microsoft.com/office/drawing/2014/main" id="{8008432F-4EB3-5F93-4F6B-50626A3A6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>
                <a:cs typeface="Lucida Sans Unicode" panose="020B0602030504020204" pitchFamily="34" charset="0"/>
              </a:rPr>
              <a:t>π</a:t>
            </a:r>
            <a:r>
              <a:rPr lang="en-US" altLang="en-US">
                <a:cs typeface="Lucida Sans Unicode" panose="020B0602030504020204" pitchFamily="34" charset="0"/>
              </a:rPr>
              <a:t> capture from target</a:t>
            </a:r>
            <a:endParaRPr lang="el-GR" altLang="en-US">
              <a:cs typeface="Lucida Sans Unicode" panose="020B0602030504020204" pitchFamily="34" charset="0"/>
            </a:endParaRP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1D114EC9-5989-1B1D-F768-F9ADBCC02CE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5181600" cy="5181600"/>
          </a:xfrm>
        </p:spPr>
        <p:txBody>
          <a:bodyPr/>
          <a:lstStyle/>
          <a:p>
            <a:r>
              <a:rPr lang="en-US" altLang="en-US" sz="2000" dirty="0"/>
              <a:t>Protons on target produce large number of </a:t>
            </a:r>
            <a:r>
              <a:rPr lang="el-GR" altLang="en-US" sz="2000" dirty="0">
                <a:cs typeface="Lucida Sans Unicode" panose="020B0602030504020204" pitchFamily="34" charset="0"/>
              </a:rPr>
              <a:t>π</a:t>
            </a:r>
            <a:r>
              <a:rPr lang="en-US" altLang="en-US" sz="2000" dirty="0">
                <a:cs typeface="Lucida Sans Unicode" panose="020B0602030504020204" pitchFamily="34" charset="0"/>
              </a:rPr>
              <a:t>’s </a:t>
            </a:r>
          </a:p>
          <a:p>
            <a:pPr lvl="1"/>
            <a:r>
              <a:rPr lang="en-US" altLang="en-US" sz="1800" dirty="0"/>
              <a:t>Broad energy range (0 to 10+GeV)</a:t>
            </a:r>
          </a:p>
          <a:p>
            <a:pPr lvl="1"/>
            <a:r>
              <a:rPr lang="en-US" altLang="en-US" sz="1800" dirty="0"/>
              <a:t>More at lower energies</a:t>
            </a:r>
          </a:p>
          <a:p>
            <a:pPr lvl="1"/>
            <a:r>
              <a:rPr lang="en-US" altLang="en-US" sz="1800" dirty="0"/>
              <a:t>Transverse momentum </a:t>
            </a:r>
          </a:p>
          <a:p>
            <a:pPr lvl="1"/>
            <a:r>
              <a:rPr lang="en-US" altLang="en-US" sz="1800" dirty="0"/>
              <a:t>                   (up to ~0.3GeV/c) 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/>
              <a:t>Capture beam from target</a:t>
            </a:r>
          </a:p>
          <a:p>
            <a:r>
              <a:rPr lang="en-US" altLang="en-US" sz="2000" dirty="0"/>
              <a:t>Options:</a:t>
            </a:r>
          </a:p>
          <a:p>
            <a:pPr lvl="1"/>
            <a:r>
              <a:rPr lang="en-US" altLang="en-US" sz="1800" dirty="0"/>
              <a:t>Li lens</a:t>
            </a:r>
          </a:p>
          <a:p>
            <a:pPr lvl="1"/>
            <a:endParaRPr lang="en-US" altLang="en-US" sz="1800" dirty="0"/>
          </a:p>
          <a:p>
            <a:pPr lvl="1"/>
            <a:r>
              <a:rPr lang="en-US" altLang="en-US" sz="1800" dirty="0"/>
              <a:t>Magnetic horn</a:t>
            </a:r>
          </a:p>
          <a:p>
            <a:pPr lvl="2"/>
            <a:endParaRPr lang="en-US" altLang="en-US" sz="1800" dirty="0"/>
          </a:p>
          <a:p>
            <a:pPr lvl="1"/>
            <a:r>
              <a:rPr lang="en-US" altLang="en-US" sz="2400" dirty="0"/>
              <a:t>Magnetic Solenoid</a:t>
            </a:r>
          </a:p>
          <a:p>
            <a:endParaRPr lang="en-US" altLang="en-US" sz="2000" dirty="0"/>
          </a:p>
        </p:txBody>
      </p:sp>
      <p:pic>
        <p:nvPicPr>
          <p:cNvPr id="14342" name="Picture 11" descr="Lilens">
            <a:extLst>
              <a:ext uri="{FF2B5EF4-FFF2-40B4-BE49-F238E27FC236}">
                <a16:creationId xmlns:a16="http://schemas.microsoft.com/office/drawing/2014/main" id="{8E932F7C-CB8E-4DE2-6CD1-305B48F12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48200"/>
            <a:ext cx="300037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2" descr="t5tif">
            <a:extLst>
              <a:ext uri="{FF2B5EF4-FFF2-40B4-BE49-F238E27FC236}">
                <a16:creationId xmlns:a16="http://schemas.microsoft.com/office/drawing/2014/main" id="{F9709124-9B39-EF5B-1CD7-D8AF1419C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36799"/>
            <a:ext cx="5300663" cy="301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CC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66"/>
      </a:hlink>
      <a:folHlink>
        <a:srgbClr val="B2B2B2"/>
      </a:folHlink>
    </a:clrScheme>
    <a:fontScheme name="Blank Presentation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>
            <a:alpha val="50000"/>
          </a:srgbClr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Symbol" pitchFamily="18" charset="2"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>
            <a:alpha val="50000"/>
          </a:srgbClr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Symbol" pitchFamily="18" charset="2"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79149</TotalTime>
  <Words>2292</Words>
  <Application>Microsoft Office PowerPoint</Application>
  <PresentationFormat>On-screen Show (4:3)</PresentationFormat>
  <Paragraphs>499</Paragraphs>
  <Slides>37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57" baseType="lpstr">
      <vt:lpstr>MS Mincho</vt:lpstr>
      <vt:lpstr>Arial</vt:lpstr>
      <vt:lpstr>Arial Narrow</vt:lpstr>
      <vt:lpstr>Arial Nova</vt:lpstr>
      <vt:lpstr>Arial Rounded MT Bold</vt:lpstr>
      <vt:lpstr>Comic Sans MS</vt:lpstr>
      <vt:lpstr>Estrangelo Edessa</vt:lpstr>
      <vt:lpstr>Franklin Gothic Medium</vt:lpstr>
      <vt:lpstr>Helvetica</vt:lpstr>
      <vt:lpstr>Lucida Sans Unicode</vt:lpstr>
      <vt:lpstr>Lydian</vt:lpstr>
      <vt:lpstr>Lydian BT</vt:lpstr>
      <vt:lpstr>Symbol</vt:lpstr>
      <vt:lpstr>Times New Roman</vt:lpstr>
      <vt:lpstr>Wingdings</vt:lpstr>
      <vt:lpstr>Blank Presentation</vt:lpstr>
      <vt:lpstr>Document</vt:lpstr>
      <vt:lpstr>Equation</vt:lpstr>
      <vt:lpstr>Equation.3</vt:lpstr>
      <vt:lpstr>Picture</vt:lpstr>
      <vt:lpstr>2025 Summer School μ+-μ- Collider Front End  </vt:lpstr>
      <vt:lpstr>0utline</vt:lpstr>
      <vt:lpstr>PowerPoint Presentation</vt:lpstr>
      <vt:lpstr>Muon Collider Evolution 1979-2015</vt:lpstr>
      <vt:lpstr>Collider development 198319942014 (MAP)</vt:lpstr>
      <vt:lpstr>MAP  IMCC versions</vt:lpstr>
      <vt:lpstr>PowerPoint Presentation</vt:lpstr>
      <vt:lpstr>Muon Collider Layouts  ~3—10 TeV </vt:lpstr>
      <vt:lpstr>π capture from target</vt:lpstr>
      <vt:lpstr>Front end goal</vt:lpstr>
      <vt:lpstr>Proton Driver</vt:lpstr>
      <vt:lpstr>Target needed (Zwaska)</vt:lpstr>
      <vt:lpstr>Solenoid lens capture</vt:lpstr>
      <vt:lpstr>Solenoid transport</vt:lpstr>
      <vt:lpstr>Homework problem </vt:lpstr>
      <vt:lpstr>Longitudinal Capture Phase-energy rotation </vt:lpstr>
      <vt:lpstr>Adiabatic Buncher overview</vt:lpstr>
      <vt:lpstr>Adiabatic Buncher example</vt:lpstr>
      <vt:lpstr> Rotation</vt:lpstr>
      <vt:lpstr>Fast “Vernier”  Rotation</vt:lpstr>
      <vt:lpstr>“ICOOL” Adiabatic  Rotation</vt:lpstr>
      <vt:lpstr>Simulation results</vt:lpstr>
      <vt:lpstr>High-frequency Buncher +  Rotation(2011)</vt:lpstr>
      <vt:lpstr> MAP-325 MHz System </vt:lpstr>
      <vt:lpstr>Variation to control losses</vt:lpstr>
      <vt:lpstr> 325 “Collider “ w Chicane/Absorber</vt:lpstr>
      <vt:lpstr>Compare without/with chicane</vt:lpstr>
      <vt:lpstr>Rf Buncher/Rotator requirements</vt:lpstr>
      <vt:lpstr>Simulation Results</vt:lpstr>
      <vt:lpstr>Optimization (H. Kamal Sayed) </vt:lpstr>
      <vt:lpstr>4-D6-D  cooler</vt:lpstr>
      <vt:lpstr>Summary Front End Design</vt:lpstr>
      <vt:lpstr>Update for IMCC, US MCC</vt:lpstr>
      <vt:lpstr>PowerPoint Presentation</vt:lpstr>
      <vt:lpstr>Scenario Construction</vt:lpstr>
      <vt:lpstr> 325MHz System for Collider”</vt:lpstr>
      <vt:lpstr>Summary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High-Frequency “Adiabatic” Buncher</dc:title>
  <dc:creator>DavidN</dc:creator>
  <cp:lastModifiedBy>David Neuffer</cp:lastModifiedBy>
  <cp:revision>384</cp:revision>
  <dcterms:modified xsi:type="dcterms:W3CDTF">2025-08-04T22:26:38Z</dcterms:modified>
</cp:coreProperties>
</file>