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0" r:id="rId1"/>
    <p:sldMasterId id="2147483969" r:id="rId2"/>
  </p:sldMasterIdLst>
  <p:notesMasterIdLst>
    <p:notesMasterId r:id="rId58"/>
  </p:notesMasterIdLst>
  <p:sldIdLst>
    <p:sldId id="374" r:id="rId3"/>
    <p:sldId id="334" r:id="rId4"/>
    <p:sldId id="335" r:id="rId5"/>
    <p:sldId id="336" r:id="rId6"/>
    <p:sldId id="340" r:id="rId7"/>
    <p:sldId id="296" r:id="rId8"/>
    <p:sldId id="337" r:id="rId9"/>
    <p:sldId id="319" r:id="rId10"/>
    <p:sldId id="342" r:id="rId11"/>
    <p:sldId id="341" r:id="rId12"/>
    <p:sldId id="375" r:id="rId13"/>
    <p:sldId id="297" r:id="rId14"/>
    <p:sldId id="369" r:id="rId15"/>
    <p:sldId id="320" r:id="rId16"/>
    <p:sldId id="300" r:id="rId17"/>
    <p:sldId id="301" r:id="rId18"/>
    <p:sldId id="305" r:id="rId19"/>
    <p:sldId id="321" r:id="rId20"/>
    <p:sldId id="322" r:id="rId21"/>
    <p:sldId id="370" r:id="rId22"/>
    <p:sldId id="351" r:id="rId23"/>
    <p:sldId id="345" r:id="rId24"/>
    <p:sldId id="298" r:id="rId25"/>
    <p:sldId id="299" r:id="rId26"/>
    <p:sldId id="346" r:id="rId27"/>
    <p:sldId id="347" r:id="rId28"/>
    <p:sldId id="302" r:id="rId29"/>
    <p:sldId id="348" r:id="rId30"/>
    <p:sldId id="304" r:id="rId31"/>
    <p:sldId id="309" r:id="rId32"/>
    <p:sldId id="356" r:id="rId33"/>
    <p:sldId id="357" r:id="rId34"/>
    <p:sldId id="362" r:id="rId35"/>
    <p:sldId id="349" r:id="rId36"/>
    <p:sldId id="343" r:id="rId37"/>
    <p:sldId id="353" r:id="rId38"/>
    <p:sldId id="380" r:id="rId39"/>
    <p:sldId id="381" r:id="rId40"/>
    <p:sldId id="383" r:id="rId41"/>
    <p:sldId id="385" r:id="rId42"/>
    <p:sldId id="384" r:id="rId43"/>
    <p:sldId id="387" r:id="rId44"/>
    <p:sldId id="379" r:id="rId45"/>
    <p:sldId id="330" r:id="rId46"/>
    <p:sldId id="364" r:id="rId47"/>
    <p:sldId id="365" r:id="rId48"/>
    <p:sldId id="328" r:id="rId49"/>
    <p:sldId id="333" r:id="rId50"/>
    <p:sldId id="332" r:id="rId51"/>
    <p:sldId id="388" r:id="rId52"/>
    <p:sldId id="389" r:id="rId53"/>
    <p:sldId id="392" r:id="rId54"/>
    <p:sldId id="393" r:id="rId55"/>
    <p:sldId id="390" r:id="rId56"/>
    <p:sldId id="391"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ED141"/>
    <a:srgbClr val="000000"/>
    <a:srgbClr val="002855"/>
    <a:srgbClr val="36573B"/>
    <a:srgbClr val="4C8C2B"/>
    <a:srgbClr val="B94700"/>
    <a:srgbClr val="C3CAD1"/>
    <a:srgbClr val="EAA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32"/>
    <p:restoredTop sz="89730"/>
  </p:normalViewPr>
  <p:slideViewPr>
    <p:cSldViewPr snapToGrid="0">
      <p:cViewPr varScale="1">
        <p:scale>
          <a:sx n="94" d="100"/>
          <a:sy n="94" d="100"/>
        </p:scale>
        <p:origin x="224" y="7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EF2451-84DD-1F4B-8AC6-346741B30F1F}" type="datetimeFigureOut">
              <a:rPr lang="en-US" smtClean="0"/>
              <a:t>8/5/25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B986E1-723D-3E4A-B2D8-02370382B7BE}" type="slidenum">
              <a:rPr lang="en-US" smtClean="0"/>
              <a:t>‹#›</a:t>
            </a:fld>
            <a:endParaRPr lang="en-US"/>
          </a:p>
        </p:txBody>
      </p:sp>
    </p:spTree>
    <p:extLst>
      <p:ext uri="{BB962C8B-B14F-4D97-AF65-F5344CB8AC3E}">
        <p14:creationId xmlns:p14="http://schemas.microsoft.com/office/powerpoint/2010/main" val="2430337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986E1-723D-3E4A-B2D8-02370382B7BE}" type="slidenum">
              <a:rPr lang="en-US" smtClean="0"/>
              <a:t>1</a:t>
            </a:fld>
            <a:endParaRPr lang="en-US"/>
          </a:p>
        </p:txBody>
      </p:sp>
    </p:spTree>
    <p:extLst>
      <p:ext uri="{BB962C8B-B14F-4D97-AF65-F5344CB8AC3E}">
        <p14:creationId xmlns:p14="http://schemas.microsoft.com/office/powerpoint/2010/main" val="16501929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ligh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56F1D6D-26C8-AC5C-A07B-693010387333}"/>
              </a:ext>
            </a:extLst>
          </p:cNvPr>
          <p:cNvSpPr>
            <a:spLocks noGrp="1"/>
          </p:cNvSpPr>
          <p:nvPr>
            <p:ph type="title" hasCustomPrompt="1"/>
          </p:nvPr>
        </p:nvSpPr>
        <p:spPr>
          <a:xfrm>
            <a:off x="914400" y="2530888"/>
            <a:ext cx="10003536" cy="2388558"/>
          </a:xfrm>
          <a:prstGeom prst="rect">
            <a:avLst/>
          </a:prstGeom>
          <a:noFill/>
        </p:spPr>
        <p:txBody>
          <a:bodyPr lIns="0" tIns="0" rIns="0" bIns="0" anchor="ctr">
            <a:normAutofit/>
          </a:bodyPr>
          <a:lstStyle>
            <a:lvl1pPr>
              <a:lnSpc>
                <a:spcPct val="90000"/>
              </a:lnSpc>
              <a:defRPr sz="6300" b="1" i="0">
                <a:solidFill>
                  <a:schemeClr val="tx2"/>
                </a:solidFill>
                <a:latin typeface="Helvetica" pitchFamily="2" charset="0"/>
              </a:defRPr>
            </a:lvl1pPr>
          </a:lstStyle>
          <a:p>
            <a:r>
              <a:rPr lang="en-US" dirty="0"/>
              <a:t>Presentation title</a:t>
            </a:r>
            <a:br>
              <a:rPr lang="en-US" dirty="0"/>
            </a:br>
            <a:r>
              <a:rPr lang="en-US" dirty="0"/>
              <a:t>placeholder text</a:t>
            </a:r>
          </a:p>
        </p:txBody>
      </p:sp>
      <p:sp>
        <p:nvSpPr>
          <p:cNvPr id="2" name="Text Placeholder 3">
            <a:extLst>
              <a:ext uri="{FF2B5EF4-FFF2-40B4-BE49-F238E27FC236}">
                <a16:creationId xmlns:a16="http://schemas.microsoft.com/office/drawing/2014/main" id="{90BF925A-4769-8F5E-E189-BA9570FDBF20}"/>
              </a:ext>
            </a:extLst>
          </p:cNvPr>
          <p:cNvSpPr>
            <a:spLocks noGrp="1"/>
          </p:cNvSpPr>
          <p:nvPr>
            <p:ph type="body" sz="quarter" idx="13" hasCustomPrompt="1"/>
          </p:nvPr>
        </p:nvSpPr>
        <p:spPr>
          <a:xfrm>
            <a:off x="914401" y="5115756"/>
            <a:ext cx="10003536" cy="278477"/>
          </a:xfrm>
          <a:prstGeom prst="rect">
            <a:avLst/>
          </a:prstGeom>
          <a:noFill/>
          <a:ln>
            <a:noFill/>
          </a:ln>
        </p:spPr>
        <p:txBody>
          <a:bodyPr lIns="0" tIns="0" rIns="0" bIns="0">
            <a:noAutofit/>
          </a:bodyPr>
          <a:lstStyle>
            <a:lvl1pPr marL="11113" indent="0" algn="l" defTabSz="914400" rtl="0" eaLnBrk="1" latinLnBrk="0" hangingPunct="1">
              <a:lnSpc>
                <a:spcPct val="90000"/>
              </a:lnSpc>
              <a:spcBef>
                <a:spcPct val="0"/>
              </a:spcBef>
              <a:buNone/>
              <a:tabLst/>
              <a:defRPr lang="en-US" sz="2000" b="1" i="0" kern="1200" spc="0" baseline="0" dirty="0">
                <a:solidFill>
                  <a:schemeClr val="accent1"/>
                </a:solidFill>
                <a:latin typeface="Helvetica" pitchFamily="2" charset="0"/>
                <a:ea typeface="+mj-ea"/>
                <a:cs typeface="+mj-cs"/>
              </a:defRPr>
            </a:lvl1pPr>
          </a:lstStyle>
          <a:p>
            <a:pPr lvl="0"/>
            <a:r>
              <a:rPr lang="en-US" dirty="0"/>
              <a:t>SPEAKER NAME</a:t>
            </a:r>
          </a:p>
        </p:txBody>
      </p:sp>
      <p:sp>
        <p:nvSpPr>
          <p:cNvPr id="3" name="Text Placeholder 3">
            <a:extLst>
              <a:ext uri="{FF2B5EF4-FFF2-40B4-BE49-F238E27FC236}">
                <a16:creationId xmlns:a16="http://schemas.microsoft.com/office/drawing/2014/main" id="{FAD9049D-EF89-EE33-32BB-A63D80B3DF9F}"/>
              </a:ext>
            </a:extLst>
          </p:cNvPr>
          <p:cNvSpPr>
            <a:spLocks noGrp="1"/>
          </p:cNvSpPr>
          <p:nvPr>
            <p:ph type="body" sz="quarter" idx="11" hasCustomPrompt="1"/>
          </p:nvPr>
        </p:nvSpPr>
        <p:spPr>
          <a:xfrm>
            <a:off x="914399" y="5394233"/>
            <a:ext cx="10003537" cy="278476"/>
          </a:xfrm>
          <a:prstGeom prst="rect">
            <a:avLst/>
          </a:prstGeom>
          <a:noFill/>
          <a:ln>
            <a:noFill/>
          </a:ln>
        </p:spPr>
        <p:txBody>
          <a:bodyPr lIns="0" tIns="0" rIns="0" bIns="0">
            <a:noAutofit/>
          </a:bodyPr>
          <a:lstStyle>
            <a:lvl1pPr marL="0" indent="7938" algn="l" defTabSz="914400" rtl="0" eaLnBrk="1" latinLnBrk="0" hangingPunct="1">
              <a:lnSpc>
                <a:spcPct val="90000"/>
              </a:lnSpc>
              <a:spcBef>
                <a:spcPct val="0"/>
              </a:spcBef>
              <a:buNone/>
              <a:tabLst/>
              <a:defRPr lang="en-US" sz="1600" b="0" i="0" kern="1200" spc="-20" baseline="0" dirty="0">
                <a:solidFill>
                  <a:schemeClr val="tx1"/>
                </a:solidFill>
                <a:latin typeface="Helvetica" pitchFamily="2" charset="0"/>
                <a:ea typeface="+mj-ea"/>
                <a:cs typeface="+mj-cs"/>
              </a:defRPr>
            </a:lvl1pPr>
          </a:lstStyle>
          <a:p>
            <a:pPr lvl="0"/>
            <a:r>
              <a:rPr lang="en-US" dirty="0"/>
              <a:t>Title</a:t>
            </a:r>
          </a:p>
        </p:txBody>
      </p:sp>
      <p:sp>
        <p:nvSpPr>
          <p:cNvPr id="4" name="Text Placeholder 3">
            <a:extLst>
              <a:ext uri="{FF2B5EF4-FFF2-40B4-BE49-F238E27FC236}">
                <a16:creationId xmlns:a16="http://schemas.microsoft.com/office/drawing/2014/main" id="{F0E7453D-6C1B-3ABD-39FF-9C11A644112D}"/>
              </a:ext>
            </a:extLst>
          </p:cNvPr>
          <p:cNvSpPr>
            <a:spLocks noGrp="1"/>
          </p:cNvSpPr>
          <p:nvPr>
            <p:ph type="body" sz="quarter" idx="14" hasCustomPrompt="1"/>
          </p:nvPr>
        </p:nvSpPr>
        <p:spPr>
          <a:xfrm>
            <a:off x="914400" y="2175056"/>
            <a:ext cx="10003536" cy="236324"/>
          </a:xfrm>
          <a:prstGeom prst="rect">
            <a:avLst/>
          </a:prstGeom>
          <a:noFill/>
          <a:ln>
            <a:noFill/>
          </a:ln>
        </p:spPr>
        <p:txBody>
          <a:bodyPr lIns="0" tIns="0" rIns="0" bIns="0" anchor="t">
            <a:noAutofit/>
          </a:bodyPr>
          <a:lstStyle>
            <a:lvl1pPr marL="0" indent="7938" algn="l" defTabSz="914400" rtl="0" eaLnBrk="1" latinLnBrk="0" hangingPunct="1">
              <a:lnSpc>
                <a:spcPct val="90000"/>
              </a:lnSpc>
              <a:spcBef>
                <a:spcPct val="0"/>
              </a:spcBef>
              <a:buNone/>
              <a:tabLst/>
              <a:defRPr lang="en-US" sz="1600" b="0" i="0" kern="1200" spc="-20" baseline="0" dirty="0">
                <a:solidFill>
                  <a:schemeClr val="tx1"/>
                </a:solidFill>
                <a:latin typeface="Helvetica" pitchFamily="2" charset="0"/>
                <a:ea typeface="+mj-ea"/>
                <a:cs typeface="+mj-cs"/>
              </a:defRPr>
            </a:lvl1pPr>
          </a:lstStyle>
          <a:p>
            <a:pPr lvl="0"/>
            <a:r>
              <a:rPr lang="en-US" dirty="0"/>
              <a:t>Month Day, Year</a:t>
            </a:r>
          </a:p>
        </p:txBody>
      </p:sp>
      <p:sp>
        <p:nvSpPr>
          <p:cNvPr id="11" name="Rectangle 10">
            <a:extLst>
              <a:ext uri="{FF2B5EF4-FFF2-40B4-BE49-F238E27FC236}">
                <a16:creationId xmlns:a16="http://schemas.microsoft.com/office/drawing/2014/main" id="{93578A7C-428E-4D58-E4FB-CC0CFCB97EDB}"/>
              </a:ext>
            </a:extLst>
          </p:cNvPr>
          <p:cNvSpPr/>
          <p:nvPr userDrawn="1"/>
        </p:nvSpPr>
        <p:spPr>
          <a:xfrm>
            <a:off x="914399" y="2484850"/>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B8D5A5C-8820-F08B-5D55-E18FD6A1FD2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6" name="Date Placeholder 5">
            <a:extLst>
              <a:ext uri="{FF2B5EF4-FFF2-40B4-BE49-F238E27FC236}">
                <a16:creationId xmlns:a16="http://schemas.microsoft.com/office/drawing/2014/main" id="{EFA22FE4-143F-235A-C05B-B6F9FCECE2C2}"/>
              </a:ext>
            </a:extLst>
          </p:cNvPr>
          <p:cNvSpPr>
            <a:spLocks noGrp="1"/>
          </p:cNvSpPr>
          <p:nvPr>
            <p:ph type="dt" sz="half" idx="15"/>
          </p:nvPr>
        </p:nvSpPr>
        <p:spPr/>
        <p:txBody>
          <a:bodyPr/>
          <a:lstStyle/>
          <a:p>
            <a:pPr>
              <a:defRPr/>
            </a:pPr>
            <a:r>
              <a:rPr lang="en-US"/>
              <a:t>8/5/25</a:t>
            </a:r>
            <a:endParaRPr lang="en-US" dirty="0"/>
          </a:p>
        </p:txBody>
      </p:sp>
      <p:sp>
        <p:nvSpPr>
          <p:cNvPr id="7" name="Footer Placeholder 6">
            <a:extLst>
              <a:ext uri="{FF2B5EF4-FFF2-40B4-BE49-F238E27FC236}">
                <a16:creationId xmlns:a16="http://schemas.microsoft.com/office/drawing/2014/main" id="{88A4EDC5-97BE-4275-C308-190517A9A211}"/>
              </a:ext>
            </a:extLst>
          </p:cNvPr>
          <p:cNvSpPr>
            <a:spLocks noGrp="1"/>
          </p:cNvSpPr>
          <p:nvPr>
            <p:ph type="ftr" sz="quarter" idx="16"/>
          </p:nvPr>
        </p:nvSpPr>
        <p:spPr/>
        <p:txBody>
          <a:bodyPr/>
          <a:lstStyle/>
          <a:p>
            <a:pPr>
              <a:defRPr/>
            </a:pPr>
            <a:r>
              <a:rPr lang="en-US"/>
              <a:t>Yonehara | Ionization Cooling for Muon Beam</a:t>
            </a:r>
            <a:endParaRPr lang="en-US" dirty="0"/>
          </a:p>
        </p:txBody>
      </p:sp>
      <p:sp>
        <p:nvSpPr>
          <p:cNvPr id="8" name="Slide Number Placeholder 7">
            <a:extLst>
              <a:ext uri="{FF2B5EF4-FFF2-40B4-BE49-F238E27FC236}">
                <a16:creationId xmlns:a16="http://schemas.microsoft.com/office/drawing/2014/main" id="{9D673A42-E09C-6821-C950-C083FE880871}"/>
              </a:ext>
            </a:extLst>
          </p:cNvPr>
          <p:cNvSpPr>
            <a:spLocks noGrp="1"/>
          </p:cNvSpPr>
          <p:nvPr>
            <p:ph type="sldNum" sz="quarter" idx="17"/>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3261366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photo-left-2">
    <p:bg>
      <p:bgPr>
        <a:solidFill>
          <a:schemeClr val="bg1"/>
        </a:solidFill>
        <a:effectLst/>
      </p:bgPr>
    </p:bg>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26064E41-DF59-6301-DE38-F0DFE24D713B}"/>
              </a:ext>
            </a:extLst>
          </p:cNvPr>
          <p:cNvPicPr>
            <a:picLocks noChangeAspect="1"/>
          </p:cNvPicPr>
          <p:nvPr userDrawn="1"/>
        </p:nvPicPr>
        <p:blipFill>
          <a:blip r:embed="rId2" cstate="screen">
            <a:extLst>
              <a:ext uri="{28A0092B-C50C-407E-A947-70E740481C1C}">
                <a14:useLocalDpi xmlns:a14="http://schemas.microsoft.com/office/drawing/2010/main"/>
              </a:ext>
            </a:extLst>
          </a:blip>
          <a:srcRect r="21679" b="4126"/>
          <a:stretch/>
        </p:blipFill>
        <p:spPr>
          <a:xfrm>
            <a:off x="8362184" y="2425441"/>
            <a:ext cx="3464835" cy="4432559"/>
          </a:xfrm>
          <a:prstGeom prst="rect">
            <a:avLst/>
          </a:prstGeom>
        </p:spPr>
      </p:pic>
      <p:sp>
        <p:nvSpPr>
          <p:cNvPr id="7" name="Picture Placeholder 5">
            <a:extLst>
              <a:ext uri="{FF2B5EF4-FFF2-40B4-BE49-F238E27FC236}">
                <a16:creationId xmlns:a16="http://schemas.microsoft.com/office/drawing/2014/main" id="{1CE716CA-F3AD-BE9A-11EE-F4AE1FACBEBB}"/>
              </a:ext>
            </a:extLst>
          </p:cNvPr>
          <p:cNvSpPr>
            <a:spLocks noGrp="1"/>
          </p:cNvSpPr>
          <p:nvPr>
            <p:ph type="pic" sz="quarter" idx="15" hasCustomPrompt="1"/>
          </p:nvPr>
        </p:nvSpPr>
        <p:spPr>
          <a:xfrm>
            <a:off x="0" y="0"/>
            <a:ext cx="4236021" cy="6858000"/>
          </a:xfrm>
          <a:prstGeom prst="rect">
            <a:avLst/>
          </a:prstGeom>
          <a:solidFill>
            <a:srgbClr val="C3CAD1"/>
          </a:solidFill>
          <a:ln>
            <a:noFill/>
          </a:ln>
        </p:spPr>
        <p:txBody>
          <a:bodyPr lIns="0" tIns="3657600" anchor="t"/>
          <a:lstStyle>
            <a:lvl1pPr marL="0" indent="0" algn="ctr">
              <a:buNone/>
              <a:defRPr>
                <a:solidFill>
                  <a:schemeClr val="bg1">
                    <a:lumMod val="65000"/>
                  </a:schemeClr>
                </a:solidFill>
              </a:defRPr>
            </a:lvl1pPr>
          </a:lstStyle>
          <a:p>
            <a:r>
              <a:rPr lang="en-US" dirty="0"/>
              <a:t>Click icon to add image</a:t>
            </a:r>
          </a:p>
        </p:txBody>
      </p:sp>
      <p:sp>
        <p:nvSpPr>
          <p:cNvPr id="10" name="Text Placeholder 13">
            <a:extLst>
              <a:ext uri="{FF2B5EF4-FFF2-40B4-BE49-F238E27FC236}">
                <a16:creationId xmlns:a16="http://schemas.microsoft.com/office/drawing/2014/main" id="{2D2C341C-5226-C6B0-870F-B3DA04CF8C06}"/>
              </a:ext>
            </a:extLst>
          </p:cNvPr>
          <p:cNvSpPr>
            <a:spLocks noGrp="1"/>
          </p:cNvSpPr>
          <p:nvPr>
            <p:ph type="body" sz="quarter" idx="24" hasCustomPrompt="1"/>
          </p:nvPr>
        </p:nvSpPr>
        <p:spPr>
          <a:xfrm>
            <a:off x="374904" y="6254496"/>
            <a:ext cx="3502152" cy="603504"/>
          </a:xfrm>
          <a:noFill/>
          <a:ln>
            <a:noFill/>
          </a:ln>
        </p:spPr>
        <p:txBody>
          <a:bodyPr lIns="0" tIns="0" rIns="0" bIns="137160" anchor="b" anchorCtr="0">
            <a:noAutofit/>
          </a:bodyPr>
          <a:lstStyle>
            <a:lvl1pPr marL="0" indent="0" algn="l">
              <a:lnSpc>
                <a:spcPct val="110000"/>
              </a:lnSpc>
              <a:buNone/>
              <a:defRPr sz="1200">
                <a:solidFill>
                  <a:schemeClr val="bg1"/>
                </a:solidFill>
              </a:defRPr>
            </a:lvl1pPr>
          </a:lstStyle>
          <a:p>
            <a:pPr lvl="0"/>
            <a:r>
              <a:rPr lang="en-US" dirty="0"/>
              <a:t>Click to add optional caption</a:t>
            </a:r>
          </a:p>
        </p:txBody>
      </p:sp>
      <p:sp>
        <p:nvSpPr>
          <p:cNvPr id="14" name="Text Placeholder 12">
            <a:extLst>
              <a:ext uri="{FF2B5EF4-FFF2-40B4-BE49-F238E27FC236}">
                <a16:creationId xmlns:a16="http://schemas.microsoft.com/office/drawing/2014/main" id="{4D21E25E-D547-BB0C-056B-1E4BED8276AA}"/>
              </a:ext>
            </a:extLst>
          </p:cNvPr>
          <p:cNvSpPr>
            <a:spLocks noGrp="1"/>
          </p:cNvSpPr>
          <p:nvPr>
            <p:ph type="body" sz="quarter" idx="38"/>
          </p:nvPr>
        </p:nvSpPr>
        <p:spPr>
          <a:xfrm>
            <a:off x="5157216" y="1700784"/>
            <a:ext cx="5760720" cy="4242816"/>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C16AA105-7DBD-9DF3-02C8-4B214942C574}"/>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9" name="Title Placeholder 1">
            <a:extLst>
              <a:ext uri="{FF2B5EF4-FFF2-40B4-BE49-F238E27FC236}">
                <a16:creationId xmlns:a16="http://schemas.microsoft.com/office/drawing/2014/main" id="{4FF79C2B-39DB-F0FC-1C09-C45F7AF4DFC4}"/>
              </a:ext>
            </a:extLst>
          </p:cNvPr>
          <p:cNvSpPr>
            <a:spLocks noGrp="1"/>
          </p:cNvSpPr>
          <p:nvPr>
            <p:ph type="title" hasCustomPrompt="1"/>
          </p:nvPr>
        </p:nvSpPr>
        <p:spPr>
          <a:xfrm>
            <a:off x="5157217" y="365760"/>
            <a:ext cx="5760720"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1" name="Text Placeholder 19">
            <a:extLst>
              <a:ext uri="{FF2B5EF4-FFF2-40B4-BE49-F238E27FC236}">
                <a16:creationId xmlns:a16="http://schemas.microsoft.com/office/drawing/2014/main" id="{B81A79C8-47D1-87B1-E39F-8BE75767B4AD}"/>
              </a:ext>
            </a:extLst>
          </p:cNvPr>
          <p:cNvSpPr>
            <a:spLocks noGrp="1"/>
          </p:cNvSpPr>
          <p:nvPr>
            <p:ph type="body" sz="quarter" idx="37" hasCustomPrompt="1"/>
          </p:nvPr>
        </p:nvSpPr>
        <p:spPr>
          <a:xfrm>
            <a:off x="5157217" y="822960"/>
            <a:ext cx="5760720"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12" name="Picture 11" descr="Logo, company name&#10;&#10;AI-generated content may be incorrect.">
            <a:extLst>
              <a:ext uri="{FF2B5EF4-FFF2-40B4-BE49-F238E27FC236}">
                <a16:creationId xmlns:a16="http://schemas.microsoft.com/office/drawing/2014/main" id="{5802CF21-D793-E9E0-76EE-6C64625C2F8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608576" y="347472"/>
            <a:ext cx="415981" cy="415981"/>
          </a:xfrm>
          <a:prstGeom prst="rect">
            <a:avLst/>
          </a:prstGeom>
        </p:spPr>
      </p:pic>
      <p:sp>
        <p:nvSpPr>
          <p:cNvPr id="15" name="Slide Number Placeholder 14">
            <a:extLst>
              <a:ext uri="{FF2B5EF4-FFF2-40B4-BE49-F238E27FC236}">
                <a16:creationId xmlns:a16="http://schemas.microsoft.com/office/drawing/2014/main" id="{47A82C0C-F619-67C1-0650-12EB4F6E4C92}"/>
              </a:ext>
            </a:extLst>
          </p:cNvPr>
          <p:cNvSpPr>
            <a:spLocks noGrp="1"/>
          </p:cNvSpPr>
          <p:nvPr>
            <p:ph type="sldNum" sz="quarter" idx="41"/>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897748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idea-with-support-text">
    <p:bg>
      <p:bgPr>
        <a:solidFill>
          <a:schemeClr val="bg1"/>
        </a:solidFill>
        <a:effectLst/>
      </p:bgPr>
    </p:bg>
    <p:spTree>
      <p:nvGrpSpPr>
        <p:cNvPr id="1" name=""/>
        <p:cNvGrpSpPr/>
        <p:nvPr/>
      </p:nvGrpSpPr>
      <p:grpSpPr>
        <a:xfrm>
          <a:off x="0" y="0"/>
          <a:ext cx="0" cy="0"/>
          <a:chOff x="0" y="0"/>
          <a:chExt cx="0" cy="0"/>
        </a:xfrm>
      </p:grpSpPr>
      <p:pic>
        <p:nvPicPr>
          <p:cNvPr id="3" name="Picture 2" descr="Logo, company name&#10;&#10;AI-generated content may be incorrect.">
            <a:extLst>
              <a:ext uri="{FF2B5EF4-FFF2-40B4-BE49-F238E27FC236}">
                <a16:creationId xmlns:a16="http://schemas.microsoft.com/office/drawing/2014/main" id="{D026C6A1-CA77-A75B-8DF4-FCBEBEF63B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32103" y="2365732"/>
            <a:ext cx="4496423" cy="4492268"/>
          </a:xfrm>
          <a:prstGeom prst="rect">
            <a:avLst/>
          </a:prstGeom>
        </p:spPr>
      </p:pic>
      <p:sp>
        <p:nvSpPr>
          <p:cNvPr id="2" name="Title 1">
            <a:extLst>
              <a:ext uri="{FF2B5EF4-FFF2-40B4-BE49-F238E27FC236}">
                <a16:creationId xmlns:a16="http://schemas.microsoft.com/office/drawing/2014/main" id="{A9355CF2-BE45-5D15-57AB-87A35BEE8890}"/>
              </a:ext>
            </a:extLst>
          </p:cNvPr>
          <p:cNvSpPr>
            <a:spLocks noGrp="1"/>
          </p:cNvSpPr>
          <p:nvPr>
            <p:ph type="title"/>
          </p:nvPr>
        </p:nvSpPr>
        <p:spPr>
          <a:xfrm>
            <a:off x="915923" y="775504"/>
            <a:ext cx="10003536" cy="2223125"/>
          </a:xfrm>
          <a:prstGeom prst="rect">
            <a:avLst/>
          </a:prstGeom>
        </p:spPr>
        <p:txBody>
          <a:bodyPr lIns="0" rIns="0" bIns="0" anchor="b">
            <a:noAutofit/>
          </a:bodyPr>
          <a:lstStyle>
            <a:lvl1pPr>
              <a:defRPr sz="4800">
                <a:solidFill>
                  <a:schemeClr val="tx1"/>
                </a:solidFill>
              </a:defRPr>
            </a:lvl1pPr>
          </a:lstStyle>
          <a:p>
            <a:r>
              <a:rPr lang="en-US"/>
              <a:t>Click to edit Master title style</a:t>
            </a:r>
            <a:endParaRPr lang="en-US" dirty="0"/>
          </a:p>
        </p:txBody>
      </p:sp>
      <p:sp>
        <p:nvSpPr>
          <p:cNvPr id="14" name="Text Placeholder 13">
            <a:extLst>
              <a:ext uri="{FF2B5EF4-FFF2-40B4-BE49-F238E27FC236}">
                <a16:creationId xmlns:a16="http://schemas.microsoft.com/office/drawing/2014/main" id="{96E38EC1-AABA-F606-16BC-2EE603502268}"/>
              </a:ext>
            </a:extLst>
          </p:cNvPr>
          <p:cNvSpPr>
            <a:spLocks noGrp="1"/>
          </p:cNvSpPr>
          <p:nvPr>
            <p:ph type="body" sz="quarter" idx="12" hasCustomPrompt="1"/>
          </p:nvPr>
        </p:nvSpPr>
        <p:spPr>
          <a:xfrm>
            <a:off x="914399" y="4121150"/>
            <a:ext cx="10003536" cy="1690335"/>
          </a:xfrm>
          <a:solidFill>
            <a:schemeClr val="tx2"/>
          </a:solidFill>
        </p:spPr>
        <p:txBody>
          <a:bodyPr wrap="square" lIns="548640" tIns="365760" rIns="548640" bIns="365760" anchor="ctr">
            <a:spAutoFit/>
          </a:bodyPr>
          <a:lstStyle>
            <a:lvl1pPr marL="0" indent="0">
              <a:lnSpc>
                <a:spcPct val="110000"/>
              </a:lnSpc>
              <a:buNone/>
              <a:defRPr sz="1900">
                <a:solidFill>
                  <a:schemeClr val="bg1"/>
                </a:solidFill>
              </a:defRPr>
            </a:lvl1pPr>
          </a:lstStyle>
          <a:p>
            <a:pPr lvl="0"/>
            <a:r>
              <a:rPr lang="en-US" dirty="0"/>
              <a:t>Click to add text.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Ineter</a:t>
            </a:r>
            <a:r>
              <a:rPr lang="en-US" dirty="0"/>
              <a:t> nec </a:t>
            </a:r>
            <a:r>
              <a:rPr lang="en-US" dirty="0" err="1"/>
              <a:t>odio</a:t>
            </a:r>
            <a:r>
              <a:rPr lang="en-US" dirty="0"/>
              <a:t>. </a:t>
            </a:r>
            <a:r>
              <a:rPr lang="en-US" dirty="0" err="1"/>
              <a:t>Praesent</a:t>
            </a:r>
            <a:r>
              <a:rPr lang="en-US" dirty="0"/>
              <a:t> </a:t>
            </a:r>
            <a:r>
              <a:rPr lang="en-US" dirty="0" err="1"/>
              <a:t>suspendisse</a:t>
            </a:r>
            <a:r>
              <a:rPr lang="en-US" dirty="0"/>
              <a:t> </a:t>
            </a:r>
            <a:r>
              <a:rPr lang="en-US" dirty="0" err="1"/>
              <a:t>laoreet</a:t>
            </a:r>
            <a:r>
              <a:rPr lang="en-US" dirty="0"/>
              <a:t> </a:t>
            </a:r>
            <a:r>
              <a:rPr lang="en-US" dirty="0" err="1"/>
              <a:t>purus</a:t>
            </a:r>
            <a:r>
              <a:rPr lang="en-US" dirty="0"/>
              <a:t> et </a:t>
            </a:r>
            <a:r>
              <a:rPr lang="en-US" dirty="0" err="1"/>
              <a:t>enim</a:t>
            </a:r>
            <a:r>
              <a:rPr lang="en-US" dirty="0"/>
              <a:t> auctor, vel </a:t>
            </a:r>
            <a:r>
              <a:rPr lang="en-US" dirty="0" err="1"/>
              <a:t>interdum</a:t>
            </a:r>
            <a:r>
              <a:rPr lang="en-US" dirty="0"/>
              <a:t> </a:t>
            </a:r>
            <a:r>
              <a:rPr lang="en-US" dirty="0" err="1"/>
              <a:t>justo</a:t>
            </a:r>
            <a:r>
              <a:rPr lang="en-US" dirty="0"/>
              <a:t> </a:t>
            </a:r>
            <a:r>
              <a:rPr lang="en-US" dirty="0" err="1"/>
              <a:t>tincidunt</a:t>
            </a:r>
            <a:r>
              <a:rPr lang="en-US" dirty="0"/>
              <a:t>. Donec </a:t>
            </a:r>
            <a:r>
              <a:rPr lang="en-US" dirty="0" err="1"/>
              <a:t>eleifend</a:t>
            </a:r>
            <a:r>
              <a:rPr lang="en-US" dirty="0"/>
              <a:t> </a:t>
            </a:r>
            <a:r>
              <a:rPr lang="en-US" dirty="0" err="1"/>
              <a:t>orci</a:t>
            </a:r>
            <a:r>
              <a:rPr lang="en-US" dirty="0"/>
              <a:t> non </a:t>
            </a:r>
            <a:r>
              <a:rPr lang="en-US" dirty="0" err="1"/>
              <a:t>porttitor</a:t>
            </a:r>
            <a:r>
              <a:rPr lang="en-US" dirty="0"/>
              <a:t> </a:t>
            </a:r>
            <a:r>
              <a:rPr lang="en-US" dirty="0" err="1"/>
              <a:t>scelerisque</a:t>
            </a:r>
            <a:r>
              <a:rPr lang="en-US" dirty="0"/>
              <a:t>.</a:t>
            </a:r>
          </a:p>
        </p:txBody>
      </p:sp>
      <p:sp>
        <p:nvSpPr>
          <p:cNvPr id="5" name="Text Placeholder 5">
            <a:extLst>
              <a:ext uri="{FF2B5EF4-FFF2-40B4-BE49-F238E27FC236}">
                <a16:creationId xmlns:a16="http://schemas.microsoft.com/office/drawing/2014/main" id="{E65BE62F-E256-0F4F-4A42-36112DA34705}"/>
              </a:ext>
            </a:extLst>
          </p:cNvPr>
          <p:cNvSpPr>
            <a:spLocks noGrp="1"/>
          </p:cNvSpPr>
          <p:nvPr>
            <p:ph type="body" sz="quarter" idx="13"/>
          </p:nvPr>
        </p:nvSpPr>
        <p:spPr>
          <a:xfrm>
            <a:off x="914399" y="2998629"/>
            <a:ext cx="10003536" cy="1122521"/>
          </a:xfrm>
        </p:spPr>
        <p:txBody>
          <a:bodyPr anchor="ctr">
            <a:noAutofit/>
          </a:bodyPr>
          <a:lstStyle>
            <a:lvl1pPr marL="0" indent="0" algn="l">
              <a:buNone/>
              <a:defRPr sz="2400">
                <a:solidFill>
                  <a:schemeClr val="tx1"/>
                </a:solidFill>
              </a:defRPr>
            </a:lvl1pPr>
            <a:lvl2pPr>
              <a:defRPr sz="1400"/>
            </a:lvl2pPr>
            <a:lvl3pPr>
              <a:defRPr sz="1400"/>
            </a:lvl3pPr>
            <a:lvl4pPr>
              <a:defRPr sz="1400"/>
            </a:lvl4pPr>
            <a:lvl5pPr>
              <a:defRPr sz="1400"/>
            </a:lvl5pPr>
          </a:lstStyle>
          <a:p>
            <a:pPr lvl="0"/>
            <a:r>
              <a:rPr lang="en-US"/>
              <a:t>Click to edit Master text styles</a:t>
            </a:r>
          </a:p>
        </p:txBody>
      </p:sp>
      <p:pic>
        <p:nvPicPr>
          <p:cNvPr id="12" name="Picture 11">
            <a:extLst>
              <a:ext uri="{FF2B5EF4-FFF2-40B4-BE49-F238E27FC236}">
                <a16:creationId xmlns:a16="http://schemas.microsoft.com/office/drawing/2014/main" id="{9344B288-869E-FEF3-B2A3-57066717389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pic>
        <p:nvPicPr>
          <p:cNvPr id="15" name="Picture 14" descr="Logo, company name&#10;&#10;AI-generated content may be incorrect.">
            <a:extLst>
              <a:ext uri="{FF2B5EF4-FFF2-40B4-BE49-F238E27FC236}">
                <a16:creationId xmlns:a16="http://schemas.microsoft.com/office/drawing/2014/main" id="{F42FD863-F4B6-B6D1-BAFB-D52DC4E044F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9" name="Rectangle 18">
            <a:extLst>
              <a:ext uri="{FF2B5EF4-FFF2-40B4-BE49-F238E27FC236}">
                <a16:creationId xmlns:a16="http://schemas.microsoft.com/office/drawing/2014/main" id="{9B2EEDEF-8C67-0FEE-7A5A-F9872906BB70}"/>
              </a:ext>
            </a:extLst>
          </p:cNvPr>
          <p:cNvSpPr/>
          <p:nvPr userDrawn="1"/>
        </p:nvSpPr>
        <p:spPr>
          <a:xfrm rot="10800000">
            <a:off x="912875" y="3123596"/>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B413611B-0AEB-E25E-602A-8BA07E7C7F37}"/>
              </a:ext>
            </a:extLst>
          </p:cNvPr>
          <p:cNvSpPr>
            <a:spLocks noGrp="1"/>
          </p:cNvSpPr>
          <p:nvPr>
            <p:ph type="dt" sz="half" idx="14"/>
          </p:nvPr>
        </p:nvSpPr>
        <p:spPr/>
        <p:txBody>
          <a:bodyPr/>
          <a:lstStyle/>
          <a:p>
            <a:pPr>
              <a:defRPr/>
            </a:pPr>
            <a:r>
              <a:rPr lang="en-US"/>
              <a:t>8/5/25</a:t>
            </a:r>
            <a:endParaRPr lang="en-US" dirty="0"/>
          </a:p>
        </p:txBody>
      </p:sp>
      <p:sp>
        <p:nvSpPr>
          <p:cNvPr id="9" name="Footer Placeholder 8">
            <a:extLst>
              <a:ext uri="{FF2B5EF4-FFF2-40B4-BE49-F238E27FC236}">
                <a16:creationId xmlns:a16="http://schemas.microsoft.com/office/drawing/2014/main" id="{AF78E56C-649B-84D7-883E-399BED309F99}"/>
              </a:ext>
            </a:extLst>
          </p:cNvPr>
          <p:cNvSpPr>
            <a:spLocks noGrp="1"/>
          </p:cNvSpPr>
          <p:nvPr>
            <p:ph type="ftr" sz="quarter" idx="15"/>
          </p:nvPr>
        </p:nvSpPr>
        <p:spPr/>
        <p:txBody>
          <a:bodyPr/>
          <a:lstStyle/>
          <a:p>
            <a:pPr>
              <a:defRPr/>
            </a:pPr>
            <a:r>
              <a:rPr lang="en-US"/>
              <a:t>Yonehara | Ionization Cooling for Muon Beam</a:t>
            </a:r>
            <a:endParaRPr lang="en-US" dirty="0"/>
          </a:p>
        </p:txBody>
      </p:sp>
      <p:sp>
        <p:nvSpPr>
          <p:cNvPr id="10" name="Slide Number Placeholder 9">
            <a:extLst>
              <a:ext uri="{FF2B5EF4-FFF2-40B4-BE49-F238E27FC236}">
                <a16:creationId xmlns:a16="http://schemas.microsoft.com/office/drawing/2014/main" id="{24FCBB44-51F9-6FA3-085E-EB9F2164541C}"/>
              </a:ext>
            </a:extLst>
          </p:cNvPr>
          <p:cNvSpPr>
            <a:spLocks noGrp="1"/>
          </p:cNvSpPr>
          <p:nvPr>
            <p:ph type="sldNum" sz="quarter" idx="16"/>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3942692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ideas-with-photo">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F6A6E3EA-A830-B168-79DF-164310C3A5B5}"/>
              </a:ext>
            </a:extLst>
          </p:cNvPr>
          <p:cNvSpPr>
            <a:spLocks noGrp="1"/>
          </p:cNvSpPr>
          <p:nvPr>
            <p:ph type="body" sz="quarter" idx="11"/>
          </p:nvPr>
        </p:nvSpPr>
        <p:spPr>
          <a:xfrm>
            <a:off x="914400" y="1873983"/>
            <a:ext cx="4791456"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4" name="Text Placeholder 13">
            <a:extLst>
              <a:ext uri="{FF2B5EF4-FFF2-40B4-BE49-F238E27FC236}">
                <a16:creationId xmlns:a16="http://schemas.microsoft.com/office/drawing/2014/main" id="{96E38EC1-AABA-F606-16BC-2EE603502268}"/>
              </a:ext>
            </a:extLst>
          </p:cNvPr>
          <p:cNvSpPr>
            <a:spLocks noGrp="1"/>
          </p:cNvSpPr>
          <p:nvPr>
            <p:ph type="body" sz="quarter" idx="12"/>
          </p:nvPr>
        </p:nvSpPr>
        <p:spPr>
          <a:xfrm>
            <a:off x="914400" y="2543085"/>
            <a:ext cx="4791456" cy="1197864"/>
          </a:xfrm>
          <a:noFill/>
          <a:ln>
            <a:noFill/>
          </a:ln>
        </p:spPr>
        <p:txBody>
          <a:bodyPr lIns="274320" tIns="0" rIns="0" bIns="0" anchor="t" anchorCtr="0">
            <a:noAutofit/>
          </a:bodyPr>
          <a:lstStyle>
            <a:lvl1pPr marL="0" indent="0">
              <a:lnSpc>
                <a:spcPct val="100000"/>
              </a:lnSpc>
              <a:buNone/>
              <a:defRPr sz="1900">
                <a:solidFill>
                  <a:schemeClr val="tx1"/>
                </a:solidFill>
              </a:defRPr>
            </a:lvl1pPr>
          </a:lstStyle>
          <a:p>
            <a:pPr lvl="0"/>
            <a:r>
              <a:rPr lang="en-US"/>
              <a:t>Click to edit Master text styles</a:t>
            </a:r>
          </a:p>
        </p:txBody>
      </p:sp>
      <p:sp>
        <p:nvSpPr>
          <p:cNvPr id="6" name="Picture Placeholder 5">
            <a:extLst>
              <a:ext uri="{FF2B5EF4-FFF2-40B4-BE49-F238E27FC236}">
                <a16:creationId xmlns:a16="http://schemas.microsoft.com/office/drawing/2014/main" id="{23C11AC4-3132-DF00-E861-4EC706C3EB2E}"/>
              </a:ext>
            </a:extLst>
          </p:cNvPr>
          <p:cNvSpPr>
            <a:spLocks noGrp="1"/>
          </p:cNvSpPr>
          <p:nvPr>
            <p:ph type="pic" sz="quarter" idx="15" hasCustomPrompt="1"/>
          </p:nvPr>
        </p:nvSpPr>
        <p:spPr>
          <a:xfrm>
            <a:off x="0" y="4105656"/>
            <a:ext cx="11830050" cy="2752344"/>
          </a:xfrm>
          <a:solidFill>
            <a:srgbClr val="C3CAD1"/>
          </a:solidFill>
          <a:ln>
            <a:noFill/>
          </a:ln>
        </p:spPr>
        <p:txBody>
          <a:bodyPr tIns="1645920" anchor="t"/>
          <a:lstStyle>
            <a:lvl1pPr marL="0" indent="0" algn="ctr">
              <a:buNone/>
              <a:defRPr>
                <a:solidFill>
                  <a:schemeClr val="bg1">
                    <a:lumMod val="65000"/>
                  </a:schemeClr>
                </a:solidFill>
              </a:defRPr>
            </a:lvl1pPr>
          </a:lstStyle>
          <a:p>
            <a:r>
              <a:rPr lang="en-US" dirty="0"/>
              <a:t>Click icon to add image</a:t>
            </a:r>
          </a:p>
        </p:txBody>
      </p:sp>
      <p:sp>
        <p:nvSpPr>
          <p:cNvPr id="3" name="Text Placeholder 13">
            <a:extLst>
              <a:ext uri="{FF2B5EF4-FFF2-40B4-BE49-F238E27FC236}">
                <a16:creationId xmlns:a16="http://schemas.microsoft.com/office/drawing/2014/main" id="{825B179B-754F-E075-416F-58FDF815CA23}"/>
              </a:ext>
            </a:extLst>
          </p:cNvPr>
          <p:cNvSpPr>
            <a:spLocks noGrp="1"/>
          </p:cNvSpPr>
          <p:nvPr>
            <p:ph type="body" sz="quarter" idx="24" hasCustomPrompt="1"/>
          </p:nvPr>
        </p:nvSpPr>
        <p:spPr>
          <a:xfrm>
            <a:off x="0" y="6400799"/>
            <a:ext cx="11529391" cy="457201"/>
          </a:xfrm>
          <a:noFill/>
          <a:ln>
            <a:noFill/>
          </a:ln>
        </p:spPr>
        <p:txBody>
          <a:bodyPr lIns="182880" tIns="0" rIns="182880" bIns="137160" anchor="b" anchorCtr="0">
            <a:noAutofit/>
          </a:bodyPr>
          <a:lstStyle>
            <a:lvl1pPr marL="0" indent="0">
              <a:lnSpc>
                <a:spcPct val="110000"/>
              </a:lnSpc>
              <a:buNone/>
              <a:defRPr sz="1200">
                <a:solidFill>
                  <a:schemeClr val="bg1"/>
                </a:solidFill>
              </a:defRPr>
            </a:lvl1pPr>
          </a:lstStyle>
          <a:p>
            <a:pPr lvl="0"/>
            <a:r>
              <a:rPr lang="en-US" dirty="0"/>
              <a:t>Click to add optional caption</a:t>
            </a:r>
          </a:p>
        </p:txBody>
      </p:sp>
      <p:sp>
        <p:nvSpPr>
          <p:cNvPr id="4" name="Rectangle 3">
            <a:extLst>
              <a:ext uri="{FF2B5EF4-FFF2-40B4-BE49-F238E27FC236}">
                <a16:creationId xmlns:a16="http://schemas.microsoft.com/office/drawing/2014/main" id="{1F14AD5D-B2B5-2D86-5607-F93500D5A829}"/>
              </a:ext>
            </a:extLst>
          </p:cNvPr>
          <p:cNvSpPr/>
          <p:nvPr userDrawn="1"/>
        </p:nvSpPr>
        <p:spPr>
          <a:xfrm rot="16200000">
            <a:off x="466342" y="2294872"/>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BB44406A-7064-09CD-0D32-B50A4C2A471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6" name="Text Placeholder 19">
            <a:extLst>
              <a:ext uri="{FF2B5EF4-FFF2-40B4-BE49-F238E27FC236}">
                <a16:creationId xmlns:a16="http://schemas.microsoft.com/office/drawing/2014/main" id="{B1451569-253C-B587-A86F-4D190EF1B246}"/>
              </a:ext>
            </a:extLst>
          </p:cNvPr>
          <p:cNvSpPr>
            <a:spLocks noGrp="1"/>
          </p:cNvSpPr>
          <p:nvPr>
            <p:ph type="body" sz="quarter" idx="37" hasCustomPrompt="1"/>
          </p:nvPr>
        </p:nvSpPr>
        <p:spPr>
          <a:xfrm>
            <a:off x="914399" y="820351"/>
            <a:ext cx="9994393"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17" name="Picture 16" descr="Logo, company name&#10;&#10;AI-generated content may be incorrect.">
            <a:extLst>
              <a:ext uri="{FF2B5EF4-FFF2-40B4-BE49-F238E27FC236}">
                <a16:creationId xmlns:a16="http://schemas.microsoft.com/office/drawing/2014/main" id="{809A0A5D-5886-4562-448A-83FC8512DCB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8" name="Title Placeholder 1">
            <a:extLst>
              <a:ext uri="{FF2B5EF4-FFF2-40B4-BE49-F238E27FC236}">
                <a16:creationId xmlns:a16="http://schemas.microsoft.com/office/drawing/2014/main" id="{B38B5940-D626-697E-1DE2-483ADD73F42E}"/>
              </a:ext>
            </a:extLst>
          </p:cNvPr>
          <p:cNvSpPr>
            <a:spLocks noGrp="1"/>
          </p:cNvSpPr>
          <p:nvPr>
            <p:ph type="title" hasCustomPrompt="1"/>
          </p:nvPr>
        </p:nvSpPr>
        <p:spPr>
          <a:xfrm>
            <a:off x="914398" y="365760"/>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23" name="Text Placeholder 11">
            <a:extLst>
              <a:ext uri="{FF2B5EF4-FFF2-40B4-BE49-F238E27FC236}">
                <a16:creationId xmlns:a16="http://schemas.microsoft.com/office/drawing/2014/main" id="{5550671B-40D3-6B53-A651-02217D09EBC7}"/>
              </a:ext>
            </a:extLst>
          </p:cNvPr>
          <p:cNvSpPr>
            <a:spLocks noGrp="1"/>
          </p:cNvSpPr>
          <p:nvPr>
            <p:ph type="body" sz="quarter" idx="38"/>
          </p:nvPr>
        </p:nvSpPr>
        <p:spPr>
          <a:xfrm>
            <a:off x="6117335" y="1873983"/>
            <a:ext cx="4791456"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24" name="Text Placeholder 13">
            <a:extLst>
              <a:ext uri="{FF2B5EF4-FFF2-40B4-BE49-F238E27FC236}">
                <a16:creationId xmlns:a16="http://schemas.microsoft.com/office/drawing/2014/main" id="{57650E2F-D63F-64A0-264F-AB6835C74839}"/>
              </a:ext>
            </a:extLst>
          </p:cNvPr>
          <p:cNvSpPr>
            <a:spLocks noGrp="1"/>
          </p:cNvSpPr>
          <p:nvPr>
            <p:ph type="body" sz="quarter" idx="39"/>
          </p:nvPr>
        </p:nvSpPr>
        <p:spPr>
          <a:xfrm>
            <a:off x="6117335" y="2543085"/>
            <a:ext cx="4791456" cy="1197864"/>
          </a:xfrm>
          <a:noFill/>
          <a:ln>
            <a:noFill/>
          </a:ln>
        </p:spPr>
        <p:txBody>
          <a:bodyPr lIns="274320" tIns="0" rIns="0" bIns="0" anchor="t" anchorCtr="0">
            <a:noAutofit/>
          </a:bodyPr>
          <a:lstStyle>
            <a:lvl1pPr marL="0" indent="0">
              <a:lnSpc>
                <a:spcPct val="100000"/>
              </a:lnSpc>
              <a:buNone/>
              <a:defRPr sz="1900">
                <a:solidFill>
                  <a:schemeClr val="tx1"/>
                </a:solidFill>
              </a:defRPr>
            </a:lvl1pPr>
          </a:lstStyle>
          <a:p>
            <a:pPr lvl="0"/>
            <a:r>
              <a:rPr lang="en-US"/>
              <a:t>Click to edit Master text styles</a:t>
            </a:r>
          </a:p>
        </p:txBody>
      </p:sp>
      <p:sp>
        <p:nvSpPr>
          <p:cNvPr id="25" name="Rectangle 24">
            <a:extLst>
              <a:ext uri="{FF2B5EF4-FFF2-40B4-BE49-F238E27FC236}">
                <a16:creationId xmlns:a16="http://schemas.microsoft.com/office/drawing/2014/main" id="{0368FBFD-4E2A-68B9-526C-938F5B7C839F}"/>
              </a:ext>
            </a:extLst>
          </p:cNvPr>
          <p:cNvSpPr/>
          <p:nvPr userDrawn="1"/>
        </p:nvSpPr>
        <p:spPr>
          <a:xfrm rot="16200000">
            <a:off x="5669277" y="2294872"/>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45474D73-F9BE-8323-9710-2D943D074AA7}"/>
              </a:ext>
            </a:extLst>
          </p:cNvPr>
          <p:cNvSpPr>
            <a:spLocks noGrp="1"/>
          </p:cNvSpPr>
          <p:nvPr>
            <p:ph type="sldNum" sz="quarter" idx="42"/>
          </p:nvPr>
        </p:nvSpPr>
        <p:spPr>
          <a:xfrm>
            <a:off x="11830050" y="6356350"/>
            <a:ext cx="358919" cy="365125"/>
          </a:xfrm>
          <a:prstGeom prst="rect">
            <a:avLst/>
          </a:prstGeom>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2734894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ideas-with-photo">
    <p:bg>
      <p:bgPr>
        <a:solidFill>
          <a:schemeClr val="bg1"/>
        </a:solidFill>
        <a:effectLst/>
      </p:bgPr>
    </p:bg>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E73DE767-6E27-2F6D-9DFB-476DFBA08AC4}"/>
              </a:ext>
            </a:extLst>
          </p:cNvPr>
          <p:cNvSpPr>
            <a:spLocks noGrp="1"/>
          </p:cNvSpPr>
          <p:nvPr>
            <p:ph type="pic" sz="quarter" idx="25" hasCustomPrompt="1"/>
          </p:nvPr>
        </p:nvSpPr>
        <p:spPr>
          <a:xfrm>
            <a:off x="8378952" y="0"/>
            <a:ext cx="3447288" cy="6858001"/>
          </a:xfrm>
          <a:prstGeom prst="rect">
            <a:avLst/>
          </a:prstGeom>
          <a:solidFill>
            <a:srgbClr val="C3CAD1"/>
          </a:solidFill>
          <a:ln>
            <a:noFill/>
          </a:ln>
        </p:spPr>
        <p:txBody>
          <a:bodyPr lIns="457200" tIns="3657600" anchor="t"/>
          <a:lstStyle>
            <a:lvl1pPr marL="0" indent="0" algn="ctr">
              <a:buNone/>
              <a:defRPr>
                <a:solidFill>
                  <a:schemeClr val="bg1">
                    <a:lumMod val="65000"/>
                  </a:schemeClr>
                </a:solidFill>
              </a:defRPr>
            </a:lvl1pPr>
          </a:lstStyle>
          <a:p>
            <a:r>
              <a:rPr lang="en-US" dirty="0"/>
              <a:t>Click icon to add image</a:t>
            </a:r>
          </a:p>
        </p:txBody>
      </p:sp>
      <p:sp>
        <p:nvSpPr>
          <p:cNvPr id="3" name="Text Placeholder 13">
            <a:extLst>
              <a:ext uri="{FF2B5EF4-FFF2-40B4-BE49-F238E27FC236}">
                <a16:creationId xmlns:a16="http://schemas.microsoft.com/office/drawing/2014/main" id="{562FBDD1-DD88-5129-A1B4-F8213B472B85}"/>
              </a:ext>
            </a:extLst>
          </p:cNvPr>
          <p:cNvSpPr>
            <a:spLocks noGrp="1"/>
          </p:cNvSpPr>
          <p:nvPr>
            <p:ph type="body" sz="quarter" idx="24" hasCustomPrompt="1"/>
          </p:nvPr>
        </p:nvSpPr>
        <p:spPr>
          <a:xfrm>
            <a:off x="8740140" y="6251713"/>
            <a:ext cx="2724912" cy="606288"/>
          </a:xfrm>
          <a:noFill/>
          <a:ln>
            <a:noFill/>
          </a:ln>
        </p:spPr>
        <p:txBody>
          <a:bodyPr lIns="182880" tIns="0" rIns="182880" bIns="137160" anchor="b" anchorCtr="0">
            <a:noAutofit/>
          </a:bodyPr>
          <a:lstStyle>
            <a:lvl1pPr marL="0" indent="0" algn="r">
              <a:lnSpc>
                <a:spcPct val="110000"/>
              </a:lnSpc>
              <a:buNone/>
              <a:defRPr sz="1200">
                <a:solidFill>
                  <a:schemeClr val="bg1"/>
                </a:solidFill>
              </a:defRPr>
            </a:lvl1pPr>
          </a:lstStyle>
          <a:p>
            <a:pPr lvl="0"/>
            <a:r>
              <a:rPr lang="en-US" dirty="0"/>
              <a:t>Click to add optional caption</a:t>
            </a:r>
          </a:p>
        </p:txBody>
      </p:sp>
      <p:pic>
        <p:nvPicPr>
          <p:cNvPr id="10" name="Picture 9">
            <a:extLst>
              <a:ext uri="{FF2B5EF4-FFF2-40B4-BE49-F238E27FC236}">
                <a16:creationId xmlns:a16="http://schemas.microsoft.com/office/drawing/2014/main" id="{9F0A7BBE-ABB8-C2EC-5680-6576FD9F3FC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pic>
        <p:nvPicPr>
          <p:cNvPr id="12" name="Picture 11" descr="Logo, company name&#10;&#10;AI-generated content may be incorrect.">
            <a:extLst>
              <a:ext uri="{FF2B5EF4-FFF2-40B4-BE49-F238E27FC236}">
                <a16:creationId xmlns:a16="http://schemas.microsoft.com/office/drawing/2014/main" id="{A20E4B7D-A2F4-E2C0-B651-BA709ADA79E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3" name="Title Placeholder 1">
            <a:extLst>
              <a:ext uri="{FF2B5EF4-FFF2-40B4-BE49-F238E27FC236}">
                <a16:creationId xmlns:a16="http://schemas.microsoft.com/office/drawing/2014/main" id="{A5343729-79AD-1ED6-768D-6A792503B323}"/>
              </a:ext>
            </a:extLst>
          </p:cNvPr>
          <p:cNvSpPr>
            <a:spLocks noGrp="1"/>
          </p:cNvSpPr>
          <p:nvPr>
            <p:ph type="title" hasCustomPrompt="1"/>
          </p:nvPr>
        </p:nvSpPr>
        <p:spPr>
          <a:xfrm>
            <a:off x="914398" y="365760"/>
            <a:ext cx="6532561"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4" name="Text Placeholder 19">
            <a:extLst>
              <a:ext uri="{FF2B5EF4-FFF2-40B4-BE49-F238E27FC236}">
                <a16:creationId xmlns:a16="http://schemas.microsoft.com/office/drawing/2014/main" id="{7A6A44F0-F202-67D2-AA06-2C6B93FCC065}"/>
              </a:ext>
            </a:extLst>
          </p:cNvPr>
          <p:cNvSpPr>
            <a:spLocks noGrp="1"/>
          </p:cNvSpPr>
          <p:nvPr>
            <p:ph type="body" sz="quarter" idx="37" hasCustomPrompt="1"/>
          </p:nvPr>
        </p:nvSpPr>
        <p:spPr>
          <a:xfrm>
            <a:off x="914400" y="820351"/>
            <a:ext cx="6532560" cy="596900"/>
          </a:xfrm>
        </p:spPr>
        <p:txBody>
          <a:bodyPr/>
          <a:lstStyle>
            <a:lvl1pPr marL="0" indent="0">
              <a:buNone/>
              <a:defRPr spc="-20" baseline="0">
                <a:solidFill>
                  <a:schemeClr val="tx1"/>
                </a:solidFill>
              </a:defRPr>
            </a:lvl1pPr>
          </a:lstStyle>
          <a:p>
            <a:pPr lvl="0"/>
            <a:r>
              <a:rPr lang="en-US" dirty="0"/>
              <a:t>Click to add subheading (optional)</a:t>
            </a:r>
          </a:p>
        </p:txBody>
      </p:sp>
      <p:sp>
        <p:nvSpPr>
          <p:cNvPr id="39" name="Text Placeholder 11">
            <a:extLst>
              <a:ext uri="{FF2B5EF4-FFF2-40B4-BE49-F238E27FC236}">
                <a16:creationId xmlns:a16="http://schemas.microsoft.com/office/drawing/2014/main" id="{18B7F31E-5DA9-AE9E-946C-DBEDE553E35E}"/>
              </a:ext>
            </a:extLst>
          </p:cNvPr>
          <p:cNvSpPr>
            <a:spLocks noGrp="1"/>
          </p:cNvSpPr>
          <p:nvPr>
            <p:ph type="body" sz="quarter" idx="41"/>
          </p:nvPr>
        </p:nvSpPr>
        <p:spPr>
          <a:xfrm>
            <a:off x="914398" y="1874670"/>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40" name="Text Placeholder 13">
            <a:extLst>
              <a:ext uri="{FF2B5EF4-FFF2-40B4-BE49-F238E27FC236}">
                <a16:creationId xmlns:a16="http://schemas.microsoft.com/office/drawing/2014/main" id="{E2CB8A18-7CC3-DC44-09AA-C5930608CB79}"/>
              </a:ext>
            </a:extLst>
          </p:cNvPr>
          <p:cNvSpPr>
            <a:spLocks noGrp="1"/>
          </p:cNvSpPr>
          <p:nvPr>
            <p:ph type="body" sz="quarter" idx="48"/>
          </p:nvPr>
        </p:nvSpPr>
        <p:spPr>
          <a:xfrm>
            <a:off x="914398" y="2543772"/>
            <a:ext cx="3070730" cy="1380744"/>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41" name="Rectangle 40">
            <a:extLst>
              <a:ext uri="{FF2B5EF4-FFF2-40B4-BE49-F238E27FC236}">
                <a16:creationId xmlns:a16="http://schemas.microsoft.com/office/drawing/2014/main" id="{C8724181-2302-5B6D-8D9A-0FDFFA0EAC2A}"/>
              </a:ext>
            </a:extLst>
          </p:cNvPr>
          <p:cNvSpPr/>
          <p:nvPr userDrawn="1"/>
        </p:nvSpPr>
        <p:spPr>
          <a:xfrm rot="16200000">
            <a:off x="462533" y="2309010"/>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11">
            <a:extLst>
              <a:ext uri="{FF2B5EF4-FFF2-40B4-BE49-F238E27FC236}">
                <a16:creationId xmlns:a16="http://schemas.microsoft.com/office/drawing/2014/main" id="{E8C39114-AC4E-397F-2083-2D7D594E888D}"/>
              </a:ext>
            </a:extLst>
          </p:cNvPr>
          <p:cNvSpPr>
            <a:spLocks noGrp="1"/>
          </p:cNvSpPr>
          <p:nvPr>
            <p:ph type="body" sz="quarter" idx="51"/>
          </p:nvPr>
        </p:nvSpPr>
        <p:spPr>
          <a:xfrm>
            <a:off x="4376229" y="1880783"/>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43" name="Text Placeholder 13">
            <a:extLst>
              <a:ext uri="{FF2B5EF4-FFF2-40B4-BE49-F238E27FC236}">
                <a16:creationId xmlns:a16="http://schemas.microsoft.com/office/drawing/2014/main" id="{E47A550C-93F7-8A24-C26C-808BEFCFC577}"/>
              </a:ext>
            </a:extLst>
          </p:cNvPr>
          <p:cNvSpPr>
            <a:spLocks noGrp="1"/>
          </p:cNvSpPr>
          <p:nvPr>
            <p:ph type="body" sz="quarter" idx="52"/>
          </p:nvPr>
        </p:nvSpPr>
        <p:spPr>
          <a:xfrm>
            <a:off x="4376229" y="2549885"/>
            <a:ext cx="3070730" cy="1380744"/>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44" name="Rectangle 43">
            <a:extLst>
              <a:ext uri="{FF2B5EF4-FFF2-40B4-BE49-F238E27FC236}">
                <a16:creationId xmlns:a16="http://schemas.microsoft.com/office/drawing/2014/main" id="{F2D36219-087B-419B-9E96-63D476258513}"/>
              </a:ext>
            </a:extLst>
          </p:cNvPr>
          <p:cNvSpPr/>
          <p:nvPr userDrawn="1"/>
        </p:nvSpPr>
        <p:spPr>
          <a:xfrm rot="16200000">
            <a:off x="3924364" y="2315123"/>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11">
            <a:extLst>
              <a:ext uri="{FF2B5EF4-FFF2-40B4-BE49-F238E27FC236}">
                <a16:creationId xmlns:a16="http://schemas.microsoft.com/office/drawing/2014/main" id="{6096CCA3-6EF5-DABE-B6E8-DC02967800A7}"/>
              </a:ext>
            </a:extLst>
          </p:cNvPr>
          <p:cNvSpPr>
            <a:spLocks noGrp="1"/>
          </p:cNvSpPr>
          <p:nvPr>
            <p:ph type="body" sz="quarter" idx="53"/>
          </p:nvPr>
        </p:nvSpPr>
        <p:spPr>
          <a:xfrm>
            <a:off x="914398" y="4318318"/>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46" name="Text Placeholder 13">
            <a:extLst>
              <a:ext uri="{FF2B5EF4-FFF2-40B4-BE49-F238E27FC236}">
                <a16:creationId xmlns:a16="http://schemas.microsoft.com/office/drawing/2014/main" id="{1F561A6E-CA30-68DE-C30C-E3D04D574F82}"/>
              </a:ext>
            </a:extLst>
          </p:cNvPr>
          <p:cNvSpPr>
            <a:spLocks noGrp="1"/>
          </p:cNvSpPr>
          <p:nvPr>
            <p:ph type="body" sz="quarter" idx="54"/>
          </p:nvPr>
        </p:nvSpPr>
        <p:spPr>
          <a:xfrm>
            <a:off x="914398" y="4987420"/>
            <a:ext cx="3070730" cy="1362817"/>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47" name="Rectangle 46">
            <a:extLst>
              <a:ext uri="{FF2B5EF4-FFF2-40B4-BE49-F238E27FC236}">
                <a16:creationId xmlns:a16="http://schemas.microsoft.com/office/drawing/2014/main" id="{8393A29F-FA2C-9EBB-AEC6-3930FE314D14}"/>
              </a:ext>
            </a:extLst>
          </p:cNvPr>
          <p:cNvSpPr/>
          <p:nvPr userDrawn="1"/>
        </p:nvSpPr>
        <p:spPr>
          <a:xfrm rot="16200000">
            <a:off x="462533" y="4752658"/>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11">
            <a:extLst>
              <a:ext uri="{FF2B5EF4-FFF2-40B4-BE49-F238E27FC236}">
                <a16:creationId xmlns:a16="http://schemas.microsoft.com/office/drawing/2014/main" id="{D6464A17-58FF-1CEF-5B44-C332EEA11FA9}"/>
              </a:ext>
            </a:extLst>
          </p:cNvPr>
          <p:cNvSpPr>
            <a:spLocks noGrp="1"/>
          </p:cNvSpPr>
          <p:nvPr>
            <p:ph type="body" sz="quarter" idx="57"/>
          </p:nvPr>
        </p:nvSpPr>
        <p:spPr>
          <a:xfrm>
            <a:off x="4376229" y="4324431"/>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49" name="Text Placeholder 13">
            <a:extLst>
              <a:ext uri="{FF2B5EF4-FFF2-40B4-BE49-F238E27FC236}">
                <a16:creationId xmlns:a16="http://schemas.microsoft.com/office/drawing/2014/main" id="{8E44891D-B952-10F7-E744-374B1A1B2307}"/>
              </a:ext>
            </a:extLst>
          </p:cNvPr>
          <p:cNvSpPr>
            <a:spLocks noGrp="1"/>
          </p:cNvSpPr>
          <p:nvPr>
            <p:ph type="body" sz="quarter" idx="58"/>
          </p:nvPr>
        </p:nvSpPr>
        <p:spPr>
          <a:xfrm>
            <a:off x="4376229" y="4993533"/>
            <a:ext cx="3070730" cy="1362817"/>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50" name="Rectangle 49">
            <a:extLst>
              <a:ext uri="{FF2B5EF4-FFF2-40B4-BE49-F238E27FC236}">
                <a16:creationId xmlns:a16="http://schemas.microsoft.com/office/drawing/2014/main" id="{252E0381-ADF4-8D24-C867-C900E35689E9}"/>
              </a:ext>
            </a:extLst>
          </p:cNvPr>
          <p:cNvSpPr/>
          <p:nvPr userDrawn="1"/>
        </p:nvSpPr>
        <p:spPr>
          <a:xfrm rot="16200000">
            <a:off x="3924364" y="4758771"/>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a:extLst>
              <a:ext uri="{FF2B5EF4-FFF2-40B4-BE49-F238E27FC236}">
                <a16:creationId xmlns:a16="http://schemas.microsoft.com/office/drawing/2014/main" id="{332B2213-C7AE-6BAB-99BE-3FEB3626C9CD}"/>
              </a:ext>
            </a:extLst>
          </p:cNvPr>
          <p:cNvSpPr>
            <a:spLocks noGrp="1"/>
          </p:cNvSpPr>
          <p:nvPr>
            <p:ph type="dt" sz="half" idx="59"/>
          </p:nvPr>
        </p:nvSpPr>
        <p:spPr/>
        <p:txBody>
          <a:bodyPr/>
          <a:lstStyle/>
          <a:p>
            <a:pPr>
              <a:defRPr/>
            </a:pPr>
            <a:r>
              <a:rPr lang="en-US"/>
              <a:t>8/5/25</a:t>
            </a:r>
            <a:endParaRPr lang="en-US" dirty="0"/>
          </a:p>
        </p:txBody>
      </p:sp>
      <p:sp>
        <p:nvSpPr>
          <p:cNvPr id="8" name="Footer Placeholder 7">
            <a:extLst>
              <a:ext uri="{FF2B5EF4-FFF2-40B4-BE49-F238E27FC236}">
                <a16:creationId xmlns:a16="http://schemas.microsoft.com/office/drawing/2014/main" id="{8B49E7BE-854D-1C7F-9ED9-A488BDBEA629}"/>
              </a:ext>
            </a:extLst>
          </p:cNvPr>
          <p:cNvSpPr>
            <a:spLocks noGrp="1"/>
          </p:cNvSpPr>
          <p:nvPr>
            <p:ph type="ftr" sz="quarter" idx="60"/>
          </p:nvPr>
        </p:nvSpPr>
        <p:spPr/>
        <p:txBody>
          <a:bodyPr/>
          <a:lstStyle/>
          <a:p>
            <a:pPr>
              <a:defRPr/>
            </a:pPr>
            <a:r>
              <a:rPr lang="en-US"/>
              <a:t>Yonehara | Ionization Cooling for Muon Beam</a:t>
            </a:r>
            <a:endParaRPr lang="en-US" dirty="0"/>
          </a:p>
        </p:txBody>
      </p:sp>
      <p:sp>
        <p:nvSpPr>
          <p:cNvPr id="9" name="Slide Number Placeholder 8">
            <a:extLst>
              <a:ext uri="{FF2B5EF4-FFF2-40B4-BE49-F238E27FC236}">
                <a16:creationId xmlns:a16="http://schemas.microsoft.com/office/drawing/2014/main" id="{FC444157-9DBF-C378-F538-F7840483133D}"/>
              </a:ext>
            </a:extLst>
          </p:cNvPr>
          <p:cNvSpPr>
            <a:spLocks noGrp="1"/>
          </p:cNvSpPr>
          <p:nvPr>
            <p:ph type="sldNum" sz="quarter" idx="61"/>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5771504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ideas">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813F2B-33D1-CE0E-E387-D5B3B86BB6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9" name="Text Placeholder 19">
            <a:extLst>
              <a:ext uri="{FF2B5EF4-FFF2-40B4-BE49-F238E27FC236}">
                <a16:creationId xmlns:a16="http://schemas.microsoft.com/office/drawing/2014/main" id="{DCD67CB5-6160-A440-ED55-AD32D8B18E3C}"/>
              </a:ext>
            </a:extLst>
          </p:cNvPr>
          <p:cNvSpPr>
            <a:spLocks noGrp="1"/>
          </p:cNvSpPr>
          <p:nvPr>
            <p:ph type="body" sz="quarter" idx="37" hasCustomPrompt="1"/>
          </p:nvPr>
        </p:nvSpPr>
        <p:spPr>
          <a:xfrm>
            <a:off x="914399" y="820351"/>
            <a:ext cx="9994393"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10" name="Picture 9" descr="Logo, company name&#10;&#10;AI-generated content may be incorrect.">
            <a:extLst>
              <a:ext uri="{FF2B5EF4-FFF2-40B4-BE49-F238E27FC236}">
                <a16:creationId xmlns:a16="http://schemas.microsoft.com/office/drawing/2014/main" id="{D7722649-BB7F-E00B-2BFE-CAA66451924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1" name="Title Placeholder 1">
            <a:extLst>
              <a:ext uri="{FF2B5EF4-FFF2-40B4-BE49-F238E27FC236}">
                <a16:creationId xmlns:a16="http://schemas.microsoft.com/office/drawing/2014/main" id="{221A7E90-F175-1CC3-CCD9-CBD10099A0B0}"/>
              </a:ext>
            </a:extLst>
          </p:cNvPr>
          <p:cNvSpPr>
            <a:spLocks noGrp="1"/>
          </p:cNvSpPr>
          <p:nvPr>
            <p:ph type="title" hasCustomPrompt="1"/>
          </p:nvPr>
        </p:nvSpPr>
        <p:spPr>
          <a:xfrm>
            <a:off x="914398" y="365760"/>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2" name="Text Placeholder 11">
            <a:extLst>
              <a:ext uri="{FF2B5EF4-FFF2-40B4-BE49-F238E27FC236}">
                <a16:creationId xmlns:a16="http://schemas.microsoft.com/office/drawing/2014/main" id="{89385C64-D0FC-E300-55DA-BCF7F9AE2D7C}"/>
              </a:ext>
            </a:extLst>
          </p:cNvPr>
          <p:cNvSpPr>
            <a:spLocks noGrp="1"/>
          </p:cNvSpPr>
          <p:nvPr>
            <p:ph type="body" sz="quarter" idx="41"/>
          </p:nvPr>
        </p:nvSpPr>
        <p:spPr>
          <a:xfrm>
            <a:off x="914398" y="1874670"/>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 Placeholder 13">
            <a:extLst>
              <a:ext uri="{FF2B5EF4-FFF2-40B4-BE49-F238E27FC236}">
                <a16:creationId xmlns:a16="http://schemas.microsoft.com/office/drawing/2014/main" id="{923E6B3B-1082-004A-1ACD-E7066B97F006}"/>
              </a:ext>
            </a:extLst>
          </p:cNvPr>
          <p:cNvSpPr>
            <a:spLocks noGrp="1"/>
          </p:cNvSpPr>
          <p:nvPr>
            <p:ph type="body" sz="quarter" idx="48"/>
          </p:nvPr>
        </p:nvSpPr>
        <p:spPr>
          <a:xfrm>
            <a:off x="914398" y="2543772"/>
            <a:ext cx="3070730" cy="1380744"/>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14" name="Rectangle 13">
            <a:extLst>
              <a:ext uri="{FF2B5EF4-FFF2-40B4-BE49-F238E27FC236}">
                <a16:creationId xmlns:a16="http://schemas.microsoft.com/office/drawing/2014/main" id="{17544981-8CC8-FD66-5962-8360F99F4D54}"/>
              </a:ext>
            </a:extLst>
          </p:cNvPr>
          <p:cNvSpPr/>
          <p:nvPr userDrawn="1"/>
        </p:nvSpPr>
        <p:spPr>
          <a:xfrm rot="16200000">
            <a:off x="462533" y="2309010"/>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11">
            <a:extLst>
              <a:ext uri="{FF2B5EF4-FFF2-40B4-BE49-F238E27FC236}">
                <a16:creationId xmlns:a16="http://schemas.microsoft.com/office/drawing/2014/main" id="{30F32B04-69CD-6970-1192-E9622B2A14F4}"/>
              </a:ext>
            </a:extLst>
          </p:cNvPr>
          <p:cNvSpPr>
            <a:spLocks noGrp="1"/>
          </p:cNvSpPr>
          <p:nvPr>
            <p:ph type="body" sz="quarter" idx="49"/>
          </p:nvPr>
        </p:nvSpPr>
        <p:spPr>
          <a:xfrm>
            <a:off x="7838061" y="1874670"/>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32" name="Text Placeholder 13">
            <a:extLst>
              <a:ext uri="{FF2B5EF4-FFF2-40B4-BE49-F238E27FC236}">
                <a16:creationId xmlns:a16="http://schemas.microsoft.com/office/drawing/2014/main" id="{5686534F-895A-175D-9ECA-69644D7DB84C}"/>
              </a:ext>
            </a:extLst>
          </p:cNvPr>
          <p:cNvSpPr>
            <a:spLocks noGrp="1"/>
          </p:cNvSpPr>
          <p:nvPr>
            <p:ph type="body" sz="quarter" idx="50"/>
          </p:nvPr>
        </p:nvSpPr>
        <p:spPr>
          <a:xfrm>
            <a:off x="7838061" y="2543772"/>
            <a:ext cx="3070730" cy="1380744"/>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33" name="Rectangle 32">
            <a:extLst>
              <a:ext uri="{FF2B5EF4-FFF2-40B4-BE49-F238E27FC236}">
                <a16:creationId xmlns:a16="http://schemas.microsoft.com/office/drawing/2014/main" id="{5F9C5E80-2D6A-7B81-F349-81A6C92D8B1B}"/>
              </a:ext>
            </a:extLst>
          </p:cNvPr>
          <p:cNvSpPr/>
          <p:nvPr userDrawn="1"/>
        </p:nvSpPr>
        <p:spPr>
          <a:xfrm rot="16200000">
            <a:off x="7386196" y="2309010"/>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11">
            <a:extLst>
              <a:ext uri="{FF2B5EF4-FFF2-40B4-BE49-F238E27FC236}">
                <a16:creationId xmlns:a16="http://schemas.microsoft.com/office/drawing/2014/main" id="{8B364BB1-2F03-07C5-EAB7-CB49A1EC3282}"/>
              </a:ext>
            </a:extLst>
          </p:cNvPr>
          <p:cNvSpPr>
            <a:spLocks noGrp="1"/>
          </p:cNvSpPr>
          <p:nvPr>
            <p:ph type="body" sz="quarter" idx="51"/>
          </p:nvPr>
        </p:nvSpPr>
        <p:spPr>
          <a:xfrm>
            <a:off x="4376229" y="1880783"/>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35" name="Text Placeholder 13">
            <a:extLst>
              <a:ext uri="{FF2B5EF4-FFF2-40B4-BE49-F238E27FC236}">
                <a16:creationId xmlns:a16="http://schemas.microsoft.com/office/drawing/2014/main" id="{459A5D6D-C5DE-C8EE-F37F-3367BBA9F840}"/>
              </a:ext>
            </a:extLst>
          </p:cNvPr>
          <p:cNvSpPr>
            <a:spLocks noGrp="1"/>
          </p:cNvSpPr>
          <p:nvPr>
            <p:ph type="body" sz="quarter" idx="52"/>
          </p:nvPr>
        </p:nvSpPr>
        <p:spPr>
          <a:xfrm>
            <a:off x="4376229" y="2549885"/>
            <a:ext cx="3070730" cy="1380744"/>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36" name="Rectangle 35">
            <a:extLst>
              <a:ext uri="{FF2B5EF4-FFF2-40B4-BE49-F238E27FC236}">
                <a16:creationId xmlns:a16="http://schemas.microsoft.com/office/drawing/2014/main" id="{B449DD49-1A8D-76CC-A4AF-D0AD5C195FB8}"/>
              </a:ext>
            </a:extLst>
          </p:cNvPr>
          <p:cNvSpPr/>
          <p:nvPr userDrawn="1"/>
        </p:nvSpPr>
        <p:spPr>
          <a:xfrm rot="16200000">
            <a:off x="3924364" y="2315123"/>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Placeholder 11">
            <a:extLst>
              <a:ext uri="{FF2B5EF4-FFF2-40B4-BE49-F238E27FC236}">
                <a16:creationId xmlns:a16="http://schemas.microsoft.com/office/drawing/2014/main" id="{B29C255B-11E7-E49D-1EDD-C2F6FB66D083}"/>
              </a:ext>
            </a:extLst>
          </p:cNvPr>
          <p:cNvSpPr>
            <a:spLocks noGrp="1"/>
          </p:cNvSpPr>
          <p:nvPr>
            <p:ph type="body" sz="quarter" idx="53"/>
          </p:nvPr>
        </p:nvSpPr>
        <p:spPr>
          <a:xfrm>
            <a:off x="914398" y="4318318"/>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38" name="Text Placeholder 13">
            <a:extLst>
              <a:ext uri="{FF2B5EF4-FFF2-40B4-BE49-F238E27FC236}">
                <a16:creationId xmlns:a16="http://schemas.microsoft.com/office/drawing/2014/main" id="{F32E0527-0C17-B229-AE53-082144E5EC6C}"/>
              </a:ext>
            </a:extLst>
          </p:cNvPr>
          <p:cNvSpPr>
            <a:spLocks noGrp="1"/>
          </p:cNvSpPr>
          <p:nvPr>
            <p:ph type="body" sz="quarter" idx="54"/>
          </p:nvPr>
        </p:nvSpPr>
        <p:spPr>
          <a:xfrm>
            <a:off x="914398" y="4987420"/>
            <a:ext cx="3070730" cy="1362817"/>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39" name="Rectangle 38">
            <a:extLst>
              <a:ext uri="{FF2B5EF4-FFF2-40B4-BE49-F238E27FC236}">
                <a16:creationId xmlns:a16="http://schemas.microsoft.com/office/drawing/2014/main" id="{B38D1526-CCB8-95A3-3CF3-B935126F6D3B}"/>
              </a:ext>
            </a:extLst>
          </p:cNvPr>
          <p:cNvSpPr/>
          <p:nvPr userDrawn="1"/>
        </p:nvSpPr>
        <p:spPr>
          <a:xfrm rot="16200000">
            <a:off x="462533" y="4752658"/>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11">
            <a:extLst>
              <a:ext uri="{FF2B5EF4-FFF2-40B4-BE49-F238E27FC236}">
                <a16:creationId xmlns:a16="http://schemas.microsoft.com/office/drawing/2014/main" id="{8F94305F-ACC4-02B6-29A1-4EFF95BB5331}"/>
              </a:ext>
            </a:extLst>
          </p:cNvPr>
          <p:cNvSpPr>
            <a:spLocks noGrp="1"/>
          </p:cNvSpPr>
          <p:nvPr>
            <p:ph type="body" sz="quarter" idx="55"/>
          </p:nvPr>
        </p:nvSpPr>
        <p:spPr>
          <a:xfrm>
            <a:off x="7838061" y="4318318"/>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41" name="Text Placeholder 13">
            <a:extLst>
              <a:ext uri="{FF2B5EF4-FFF2-40B4-BE49-F238E27FC236}">
                <a16:creationId xmlns:a16="http://schemas.microsoft.com/office/drawing/2014/main" id="{F4292675-527D-A6B4-E4DC-2415844F85F2}"/>
              </a:ext>
            </a:extLst>
          </p:cNvPr>
          <p:cNvSpPr>
            <a:spLocks noGrp="1"/>
          </p:cNvSpPr>
          <p:nvPr>
            <p:ph type="body" sz="quarter" idx="56"/>
          </p:nvPr>
        </p:nvSpPr>
        <p:spPr>
          <a:xfrm>
            <a:off x="7838061" y="4987420"/>
            <a:ext cx="3070730" cy="1362817"/>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42" name="Rectangle 41">
            <a:extLst>
              <a:ext uri="{FF2B5EF4-FFF2-40B4-BE49-F238E27FC236}">
                <a16:creationId xmlns:a16="http://schemas.microsoft.com/office/drawing/2014/main" id="{4085E3D5-CA56-CDAB-FA38-F7ED7B165DA8}"/>
              </a:ext>
            </a:extLst>
          </p:cNvPr>
          <p:cNvSpPr/>
          <p:nvPr userDrawn="1"/>
        </p:nvSpPr>
        <p:spPr>
          <a:xfrm rot="16200000">
            <a:off x="7386196" y="4752658"/>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11">
            <a:extLst>
              <a:ext uri="{FF2B5EF4-FFF2-40B4-BE49-F238E27FC236}">
                <a16:creationId xmlns:a16="http://schemas.microsoft.com/office/drawing/2014/main" id="{F81F7DBF-CBB6-1C17-14EC-49A4683D985E}"/>
              </a:ext>
            </a:extLst>
          </p:cNvPr>
          <p:cNvSpPr>
            <a:spLocks noGrp="1"/>
          </p:cNvSpPr>
          <p:nvPr>
            <p:ph type="body" sz="quarter" idx="57"/>
          </p:nvPr>
        </p:nvSpPr>
        <p:spPr>
          <a:xfrm>
            <a:off x="4376229" y="4324431"/>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46" name="Text Placeholder 13">
            <a:extLst>
              <a:ext uri="{FF2B5EF4-FFF2-40B4-BE49-F238E27FC236}">
                <a16:creationId xmlns:a16="http://schemas.microsoft.com/office/drawing/2014/main" id="{155C0AAD-ABA7-E72D-77DF-67C494E98156}"/>
              </a:ext>
            </a:extLst>
          </p:cNvPr>
          <p:cNvSpPr>
            <a:spLocks noGrp="1"/>
          </p:cNvSpPr>
          <p:nvPr>
            <p:ph type="body" sz="quarter" idx="58"/>
          </p:nvPr>
        </p:nvSpPr>
        <p:spPr>
          <a:xfrm>
            <a:off x="4376229" y="4993533"/>
            <a:ext cx="3070730" cy="1362817"/>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47" name="Rectangle 46">
            <a:extLst>
              <a:ext uri="{FF2B5EF4-FFF2-40B4-BE49-F238E27FC236}">
                <a16:creationId xmlns:a16="http://schemas.microsoft.com/office/drawing/2014/main" id="{E048C6CE-4BDC-C393-A7CE-46A7BDCD6840}"/>
              </a:ext>
            </a:extLst>
          </p:cNvPr>
          <p:cNvSpPr/>
          <p:nvPr userDrawn="1"/>
        </p:nvSpPr>
        <p:spPr>
          <a:xfrm rot="16200000">
            <a:off x="3924364" y="4758771"/>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5F5FDBA3-89C7-4621-B40D-7DE83FA22F5A}"/>
              </a:ext>
            </a:extLst>
          </p:cNvPr>
          <p:cNvSpPr>
            <a:spLocks noGrp="1"/>
          </p:cNvSpPr>
          <p:nvPr>
            <p:ph type="dt" sz="half" idx="59"/>
          </p:nvPr>
        </p:nvSpPr>
        <p:spPr/>
        <p:txBody>
          <a:bodyPr/>
          <a:lstStyle/>
          <a:p>
            <a:pPr>
              <a:defRPr/>
            </a:pPr>
            <a:r>
              <a:rPr lang="en-US"/>
              <a:t>8/5/25</a:t>
            </a:r>
            <a:endParaRPr lang="en-US" dirty="0"/>
          </a:p>
        </p:txBody>
      </p:sp>
      <p:sp>
        <p:nvSpPr>
          <p:cNvPr id="6" name="Footer Placeholder 5">
            <a:extLst>
              <a:ext uri="{FF2B5EF4-FFF2-40B4-BE49-F238E27FC236}">
                <a16:creationId xmlns:a16="http://schemas.microsoft.com/office/drawing/2014/main" id="{F97AF3A4-EAA0-74A8-537D-7B63527E0231}"/>
              </a:ext>
            </a:extLst>
          </p:cNvPr>
          <p:cNvSpPr>
            <a:spLocks noGrp="1"/>
          </p:cNvSpPr>
          <p:nvPr>
            <p:ph type="ftr" sz="quarter" idx="60"/>
          </p:nvPr>
        </p:nvSpPr>
        <p:spPr/>
        <p:txBody>
          <a:bodyPr/>
          <a:lstStyle/>
          <a:p>
            <a:pPr>
              <a:defRPr/>
            </a:pPr>
            <a:r>
              <a:rPr lang="en-US"/>
              <a:t>Yonehara | Ionization Cooling for Muon Beam</a:t>
            </a:r>
            <a:endParaRPr lang="en-US" dirty="0"/>
          </a:p>
        </p:txBody>
      </p:sp>
      <p:sp>
        <p:nvSpPr>
          <p:cNvPr id="7" name="Slide Number Placeholder 6">
            <a:extLst>
              <a:ext uri="{FF2B5EF4-FFF2-40B4-BE49-F238E27FC236}">
                <a16:creationId xmlns:a16="http://schemas.microsoft.com/office/drawing/2014/main" id="{718D8A77-0A01-BA2F-A32E-706B0FA90008}"/>
              </a:ext>
            </a:extLst>
          </p:cNvPr>
          <p:cNvSpPr>
            <a:spLocks noGrp="1"/>
          </p:cNvSpPr>
          <p:nvPr>
            <p:ph type="sldNum" sz="quarter" idx="61"/>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883394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with-caption-1">
    <p:bg>
      <p:bgPr>
        <a:solidFill>
          <a:schemeClr val="bg1"/>
        </a:solidFill>
        <a:effectLst/>
      </p:bgPr>
    </p:bg>
    <p:spTree>
      <p:nvGrpSpPr>
        <p:cNvPr id="1" name=""/>
        <p:cNvGrpSpPr/>
        <p:nvPr/>
      </p:nvGrpSpPr>
      <p:grpSpPr>
        <a:xfrm>
          <a:off x="0" y="0"/>
          <a:ext cx="0" cy="0"/>
          <a:chOff x="0" y="0"/>
          <a:chExt cx="0" cy="0"/>
        </a:xfrm>
      </p:grpSpPr>
      <p:pic>
        <p:nvPicPr>
          <p:cNvPr id="2" name="Picture 1" descr="Logo, company name&#10;&#10;AI-generated content may be incorrect.">
            <a:extLst>
              <a:ext uri="{FF2B5EF4-FFF2-40B4-BE49-F238E27FC236}">
                <a16:creationId xmlns:a16="http://schemas.microsoft.com/office/drawing/2014/main" id="{342CFCE2-B4C8-ABC2-3278-6BDD1A6BA4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05563" y="3940021"/>
            <a:ext cx="2920677" cy="2917979"/>
          </a:xfrm>
          <a:prstGeom prst="rect">
            <a:avLst/>
          </a:prstGeom>
        </p:spPr>
      </p:pic>
      <p:sp>
        <p:nvSpPr>
          <p:cNvPr id="12" name="Text Placeholder 11">
            <a:extLst>
              <a:ext uri="{FF2B5EF4-FFF2-40B4-BE49-F238E27FC236}">
                <a16:creationId xmlns:a16="http://schemas.microsoft.com/office/drawing/2014/main" id="{F6A6E3EA-A830-B168-79DF-164310C3A5B5}"/>
              </a:ext>
            </a:extLst>
          </p:cNvPr>
          <p:cNvSpPr>
            <a:spLocks noGrp="1"/>
          </p:cNvSpPr>
          <p:nvPr>
            <p:ph type="body" sz="quarter" idx="11"/>
          </p:nvPr>
        </p:nvSpPr>
        <p:spPr>
          <a:xfrm>
            <a:off x="365760" y="5938577"/>
            <a:ext cx="11091672" cy="383991"/>
          </a:xfrm>
        </p:spPr>
        <p:txBody>
          <a:bodyPr lIns="0" rIns="0" anchor="t">
            <a:noAutofit/>
          </a:bodyPr>
          <a:lstStyle>
            <a:lvl1pPr marL="0" indent="0">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3" name="Picture Placeholder 5">
            <a:extLst>
              <a:ext uri="{FF2B5EF4-FFF2-40B4-BE49-F238E27FC236}">
                <a16:creationId xmlns:a16="http://schemas.microsoft.com/office/drawing/2014/main" id="{A34CFE70-A9DA-519B-846A-B0978C9FFD7C}"/>
              </a:ext>
            </a:extLst>
          </p:cNvPr>
          <p:cNvSpPr>
            <a:spLocks noGrp="1"/>
          </p:cNvSpPr>
          <p:nvPr>
            <p:ph type="pic" sz="quarter" idx="16" hasCustomPrompt="1"/>
          </p:nvPr>
        </p:nvSpPr>
        <p:spPr>
          <a:xfrm>
            <a:off x="0" y="0"/>
            <a:ext cx="11826240" cy="5509547"/>
          </a:xfrm>
          <a:solidFill>
            <a:srgbClr val="C3CAD1"/>
          </a:solidFill>
          <a:ln>
            <a:noFill/>
          </a:ln>
        </p:spPr>
        <p:txBody>
          <a:bodyPr lIns="457200" tIns="3108960" rIns="0" anchor="t"/>
          <a:lstStyle>
            <a:lvl1pPr marL="0" indent="0" algn="ctr">
              <a:buNone/>
              <a:defRPr>
                <a:solidFill>
                  <a:schemeClr val="bg1">
                    <a:lumMod val="65000"/>
                  </a:schemeClr>
                </a:solidFill>
              </a:defRPr>
            </a:lvl1pPr>
          </a:lstStyle>
          <a:p>
            <a:r>
              <a:rPr lang="en-US" dirty="0"/>
              <a:t>Click icon to add image</a:t>
            </a:r>
          </a:p>
        </p:txBody>
      </p:sp>
      <p:sp>
        <p:nvSpPr>
          <p:cNvPr id="14" name="Text Placeholder 13">
            <a:extLst>
              <a:ext uri="{FF2B5EF4-FFF2-40B4-BE49-F238E27FC236}">
                <a16:creationId xmlns:a16="http://schemas.microsoft.com/office/drawing/2014/main" id="{96E38EC1-AABA-F606-16BC-2EE603502268}"/>
              </a:ext>
            </a:extLst>
          </p:cNvPr>
          <p:cNvSpPr>
            <a:spLocks noGrp="1"/>
          </p:cNvSpPr>
          <p:nvPr>
            <p:ph type="body" sz="quarter" idx="12"/>
          </p:nvPr>
        </p:nvSpPr>
        <p:spPr>
          <a:xfrm>
            <a:off x="365760" y="6289556"/>
            <a:ext cx="11091672" cy="238244"/>
          </a:xfrm>
          <a:noFill/>
          <a:ln>
            <a:noFill/>
          </a:ln>
        </p:spPr>
        <p:txBody>
          <a:bodyPr lIns="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pic>
        <p:nvPicPr>
          <p:cNvPr id="8" name="Picture 7">
            <a:extLst>
              <a:ext uri="{FF2B5EF4-FFF2-40B4-BE49-F238E27FC236}">
                <a16:creationId xmlns:a16="http://schemas.microsoft.com/office/drawing/2014/main" id="{C2EC6AD6-BD59-A2C2-2F3A-CEF4E0667B4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pic>
        <p:nvPicPr>
          <p:cNvPr id="11" name="Picture 10" descr="Logo, company name&#10;&#10;AI-generated content may be incorrect.">
            <a:extLst>
              <a:ext uri="{FF2B5EF4-FFF2-40B4-BE49-F238E27FC236}">
                <a16:creationId xmlns:a16="http://schemas.microsoft.com/office/drawing/2014/main" id="{44B6D53A-92C9-55F9-0CA2-68EF8475BEA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6" name="Rectangle 15">
            <a:extLst>
              <a:ext uri="{FF2B5EF4-FFF2-40B4-BE49-F238E27FC236}">
                <a16:creationId xmlns:a16="http://schemas.microsoft.com/office/drawing/2014/main" id="{BF573D6D-30D5-5B7B-90C2-D7583296043C}"/>
              </a:ext>
            </a:extLst>
          </p:cNvPr>
          <p:cNvSpPr/>
          <p:nvPr userDrawn="1"/>
        </p:nvSpPr>
        <p:spPr>
          <a:xfrm rot="10800000">
            <a:off x="365061" y="5782203"/>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E7606984-9DED-F33B-C04F-1C29849539A7}"/>
              </a:ext>
            </a:extLst>
          </p:cNvPr>
          <p:cNvSpPr>
            <a:spLocks noGrp="1"/>
          </p:cNvSpPr>
          <p:nvPr>
            <p:ph type="sldNum" sz="quarter" idx="19"/>
          </p:nvPr>
        </p:nvSpPr>
        <p:spPr>
          <a:xfrm>
            <a:off x="11830050" y="6356350"/>
            <a:ext cx="358919" cy="365125"/>
          </a:xfrm>
          <a:prstGeom prst="rect">
            <a:avLst/>
          </a:prstGeom>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10647278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with-caption-2">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3C11AC4-3132-DF00-E861-4EC706C3EB2E}"/>
              </a:ext>
            </a:extLst>
          </p:cNvPr>
          <p:cNvSpPr>
            <a:spLocks noGrp="1"/>
          </p:cNvSpPr>
          <p:nvPr>
            <p:ph type="pic" sz="quarter" idx="15" hasCustomPrompt="1"/>
          </p:nvPr>
        </p:nvSpPr>
        <p:spPr>
          <a:xfrm>
            <a:off x="915924" y="640080"/>
            <a:ext cx="9994392" cy="5577840"/>
          </a:xfrm>
          <a:solidFill>
            <a:srgbClr val="C3CAD1"/>
          </a:solidFill>
          <a:ln>
            <a:noFill/>
          </a:ln>
        </p:spPr>
        <p:txBody>
          <a:bodyPr lIns="457200" tIns="3108960" rIns="0" anchor="t"/>
          <a:lstStyle>
            <a:lvl1pPr marL="0" indent="0" algn="ctr">
              <a:buNone/>
              <a:defRPr>
                <a:solidFill>
                  <a:schemeClr val="bg1">
                    <a:lumMod val="65000"/>
                  </a:schemeClr>
                </a:solidFill>
              </a:defRPr>
            </a:lvl1pPr>
          </a:lstStyle>
          <a:p>
            <a:r>
              <a:rPr lang="en-US" dirty="0"/>
              <a:t>Click icon to add image</a:t>
            </a:r>
          </a:p>
        </p:txBody>
      </p:sp>
      <p:sp>
        <p:nvSpPr>
          <p:cNvPr id="3" name="Text Placeholder 13">
            <a:extLst>
              <a:ext uri="{FF2B5EF4-FFF2-40B4-BE49-F238E27FC236}">
                <a16:creationId xmlns:a16="http://schemas.microsoft.com/office/drawing/2014/main" id="{4F600118-8BF4-999C-96D0-38800692B131}"/>
              </a:ext>
            </a:extLst>
          </p:cNvPr>
          <p:cNvSpPr>
            <a:spLocks noGrp="1"/>
          </p:cNvSpPr>
          <p:nvPr>
            <p:ph type="body" sz="quarter" idx="12" hasCustomPrompt="1"/>
          </p:nvPr>
        </p:nvSpPr>
        <p:spPr>
          <a:xfrm>
            <a:off x="915925" y="6245352"/>
            <a:ext cx="9994392" cy="310783"/>
          </a:xfrm>
          <a:noFill/>
          <a:ln>
            <a:noFill/>
          </a:ln>
        </p:spPr>
        <p:txBody>
          <a:bodyPr lIns="0" tIns="0" rIns="0" bIns="0" anchor="b" anchorCtr="0">
            <a:noAutofit/>
          </a:bodyPr>
          <a:lstStyle>
            <a:lvl1pPr marL="0" indent="0">
              <a:lnSpc>
                <a:spcPct val="110000"/>
              </a:lnSpc>
              <a:buNone/>
              <a:defRPr sz="1200">
                <a:solidFill>
                  <a:schemeClr val="accent1"/>
                </a:solidFill>
              </a:defRPr>
            </a:lvl1pPr>
          </a:lstStyle>
          <a:p>
            <a:pPr lvl="0"/>
            <a:r>
              <a:rPr lang="en-US" dirty="0"/>
              <a:t>Click to add optional caption</a:t>
            </a:r>
          </a:p>
        </p:txBody>
      </p:sp>
      <p:pic>
        <p:nvPicPr>
          <p:cNvPr id="9" name="Picture 8">
            <a:extLst>
              <a:ext uri="{FF2B5EF4-FFF2-40B4-BE49-F238E27FC236}">
                <a16:creationId xmlns:a16="http://schemas.microsoft.com/office/drawing/2014/main" id="{C9D2A2E3-C451-68BF-12DA-0C5129B0694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pic>
        <p:nvPicPr>
          <p:cNvPr id="11" name="Picture 10" descr="Logo, company name&#10;&#10;AI-generated content may be incorrect.">
            <a:extLst>
              <a:ext uri="{FF2B5EF4-FFF2-40B4-BE49-F238E27FC236}">
                <a16:creationId xmlns:a16="http://schemas.microsoft.com/office/drawing/2014/main" id="{E4E71F28-8E11-F8BF-0A77-7AAFA42184E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5" name="Slide Number Placeholder 4">
            <a:extLst>
              <a:ext uri="{FF2B5EF4-FFF2-40B4-BE49-F238E27FC236}">
                <a16:creationId xmlns:a16="http://schemas.microsoft.com/office/drawing/2014/main" id="{B4BDFC97-7800-F5CC-5EBB-5D892475A33F}"/>
              </a:ext>
            </a:extLst>
          </p:cNvPr>
          <p:cNvSpPr>
            <a:spLocks noGrp="1"/>
          </p:cNvSpPr>
          <p:nvPr>
            <p:ph type="sldNum" sz="quarter" idx="18"/>
          </p:nvPr>
        </p:nvSpPr>
        <p:spPr>
          <a:xfrm>
            <a:off x="11830050" y="6356350"/>
            <a:ext cx="358919" cy="365125"/>
          </a:xfrm>
          <a:prstGeom prst="rect">
            <a:avLst/>
          </a:prstGeom>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2025874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ey-fig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02F704-D87B-DF16-D937-0C5723A4D346}"/>
              </a:ext>
            </a:extLst>
          </p:cNvPr>
          <p:cNvSpPr/>
          <p:nvPr userDrawn="1"/>
        </p:nvSpPr>
        <p:spPr>
          <a:xfrm>
            <a:off x="0" y="1"/>
            <a:ext cx="12192000" cy="6857999"/>
          </a:xfrm>
          <a:prstGeom prst="rect">
            <a:avLst/>
          </a:prstGeom>
          <a:solidFill>
            <a:schemeClr val="bg1">
              <a:alpha val="5020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3E187AF-3341-8854-383A-CA20D59A0AFD}"/>
              </a:ext>
            </a:extLst>
          </p:cNvPr>
          <p:cNvSpPr/>
          <p:nvPr userDrawn="1"/>
        </p:nvSpPr>
        <p:spPr>
          <a:xfrm>
            <a:off x="0" y="1678988"/>
            <a:ext cx="11830050" cy="35000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B5C63DE5-8138-0D72-CE3E-25C89680DD0A}"/>
              </a:ext>
            </a:extLst>
          </p:cNvPr>
          <p:cNvSpPr>
            <a:spLocks noGrp="1"/>
          </p:cNvSpPr>
          <p:nvPr>
            <p:ph type="title"/>
          </p:nvPr>
        </p:nvSpPr>
        <p:spPr>
          <a:xfrm>
            <a:off x="913257" y="2379072"/>
            <a:ext cx="10003536" cy="1668997"/>
          </a:xfrm>
          <a:prstGeom prst="rect">
            <a:avLst/>
          </a:prstGeom>
          <a:noFill/>
        </p:spPr>
        <p:txBody>
          <a:bodyPr lIns="0" tIns="0" rIns="0" bIns="0" anchor="b">
            <a:noAutofit/>
          </a:bodyPr>
          <a:lstStyle>
            <a:lvl1pPr algn="ctr">
              <a:defRPr sz="9600" spc="-100" baseline="0">
                <a:solidFill>
                  <a:schemeClr val="tx2"/>
                </a:solidFill>
              </a:defRPr>
            </a:lvl1pPr>
          </a:lstStyle>
          <a:p>
            <a:r>
              <a:rPr lang="en-US"/>
              <a:t>Click to edit Master title style</a:t>
            </a:r>
            <a:endParaRPr lang="en-US" dirty="0"/>
          </a:p>
        </p:txBody>
      </p:sp>
      <p:sp>
        <p:nvSpPr>
          <p:cNvPr id="12" name="Text Placeholder 5">
            <a:extLst>
              <a:ext uri="{FF2B5EF4-FFF2-40B4-BE49-F238E27FC236}">
                <a16:creationId xmlns:a16="http://schemas.microsoft.com/office/drawing/2014/main" id="{A07A8EC1-93D3-3D5B-9385-0BA6453AF19E}"/>
              </a:ext>
            </a:extLst>
          </p:cNvPr>
          <p:cNvSpPr>
            <a:spLocks noGrp="1"/>
          </p:cNvSpPr>
          <p:nvPr>
            <p:ph type="body" sz="quarter" idx="12"/>
          </p:nvPr>
        </p:nvSpPr>
        <p:spPr>
          <a:xfrm>
            <a:off x="913257" y="4048069"/>
            <a:ext cx="10003536" cy="709159"/>
          </a:xfrm>
        </p:spPr>
        <p:txBody>
          <a:bodyPr anchor="t">
            <a:noAutofit/>
          </a:bodyPr>
          <a:lstStyle>
            <a:lvl1pPr marL="0" indent="0" algn="ctr">
              <a:spcAft>
                <a:spcPts val="0"/>
              </a:spcAft>
              <a:buNone/>
              <a:defRPr sz="2800" spc="-50" baseline="0">
                <a:solidFill>
                  <a:schemeClr val="tx1"/>
                </a:solidFill>
              </a:defRPr>
            </a:lvl1pPr>
            <a:lvl2pPr>
              <a:defRPr sz="1400"/>
            </a:lvl2pPr>
            <a:lvl3pPr>
              <a:defRPr sz="1400"/>
            </a:lvl3pPr>
            <a:lvl4pPr>
              <a:defRPr sz="1400"/>
            </a:lvl4pPr>
            <a:lvl5pPr>
              <a:defRPr sz="1400"/>
            </a:lvl5pPr>
          </a:lstStyle>
          <a:p>
            <a:pPr lvl="0"/>
            <a:r>
              <a:rPr lang="en-US"/>
              <a:t>Click to edit Master text styles</a:t>
            </a:r>
          </a:p>
        </p:txBody>
      </p:sp>
      <p:pic>
        <p:nvPicPr>
          <p:cNvPr id="7" name="Picture 6">
            <a:extLst>
              <a:ext uri="{FF2B5EF4-FFF2-40B4-BE49-F238E27FC236}">
                <a16:creationId xmlns:a16="http://schemas.microsoft.com/office/drawing/2014/main" id="{965F9F77-9433-0FA9-9CAB-50F8190170D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5" name="Rectangle 14">
            <a:extLst>
              <a:ext uri="{FF2B5EF4-FFF2-40B4-BE49-F238E27FC236}">
                <a16:creationId xmlns:a16="http://schemas.microsoft.com/office/drawing/2014/main" id="{6A0C5114-E7F3-FF3D-A850-564CA25BD4AA}"/>
              </a:ext>
            </a:extLst>
          </p:cNvPr>
          <p:cNvSpPr/>
          <p:nvPr userDrawn="1"/>
        </p:nvSpPr>
        <p:spPr>
          <a:xfrm rot="10800000">
            <a:off x="5215509" y="2333034"/>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D7D10C01-E502-C2A8-611B-3019CF9DFA7F}"/>
              </a:ext>
            </a:extLst>
          </p:cNvPr>
          <p:cNvSpPr>
            <a:spLocks noGrp="1"/>
          </p:cNvSpPr>
          <p:nvPr>
            <p:ph type="dt" sz="half" idx="13"/>
          </p:nvPr>
        </p:nvSpPr>
        <p:spPr/>
        <p:txBody>
          <a:bodyPr/>
          <a:lstStyle/>
          <a:p>
            <a:pPr>
              <a:defRPr/>
            </a:pPr>
            <a:r>
              <a:rPr lang="en-US"/>
              <a:t>8/5/25</a:t>
            </a:r>
            <a:endParaRPr lang="en-US" dirty="0"/>
          </a:p>
        </p:txBody>
      </p:sp>
      <p:sp>
        <p:nvSpPr>
          <p:cNvPr id="4" name="Footer Placeholder 3">
            <a:extLst>
              <a:ext uri="{FF2B5EF4-FFF2-40B4-BE49-F238E27FC236}">
                <a16:creationId xmlns:a16="http://schemas.microsoft.com/office/drawing/2014/main" id="{BDB1728D-2C4C-4424-EC7C-F41CFAB91F39}"/>
              </a:ext>
            </a:extLst>
          </p:cNvPr>
          <p:cNvSpPr>
            <a:spLocks noGrp="1"/>
          </p:cNvSpPr>
          <p:nvPr>
            <p:ph type="ftr" sz="quarter" idx="14"/>
          </p:nvPr>
        </p:nvSpPr>
        <p:spPr/>
        <p:txBody>
          <a:bodyPr/>
          <a:lstStyle/>
          <a:p>
            <a:pPr>
              <a:defRPr/>
            </a:pPr>
            <a:r>
              <a:rPr lang="en-US"/>
              <a:t>Yonehara | Ionization Cooling for Muon Beam</a:t>
            </a:r>
            <a:endParaRPr lang="en-US" dirty="0"/>
          </a:p>
        </p:txBody>
      </p:sp>
      <p:sp>
        <p:nvSpPr>
          <p:cNvPr id="5" name="Slide Number Placeholder 4">
            <a:extLst>
              <a:ext uri="{FF2B5EF4-FFF2-40B4-BE49-F238E27FC236}">
                <a16:creationId xmlns:a16="http://schemas.microsoft.com/office/drawing/2014/main" id="{C0AA6709-2DAE-D574-74A9-6F2352BB8C60}"/>
              </a:ext>
            </a:extLst>
          </p:cNvPr>
          <p:cNvSpPr>
            <a:spLocks noGrp="1"/>
          </p:cNvSpPr>
          <p:nvPr>
            <p:ph type="sldNum" sz="quarter" idx="15"/>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36015553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ultiple-key-figures">
    <p:bg>
      <p:bgPr>
        <a:solidFill>
          <a:schemeClr val="bg1"/>
        </a:solidFill>
        <a:effectLst/>
      </p:bgPr>
    </p:b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ABAEBB0B-FC49-0C96-1CA9-8CBAB514550D}"/>
              </a:ext>
            </a:extLst>
          </p:cNvPr>
          <p:cNvSpPr>
            <a:spLocks noGrp="1"/>
          </p:cNvSpPr>
          <p:nvPr>
            <p:ph type="pic" sz="quarter" idx="15" hasCustomPrompt="1"/>
          </p:nvPr>
        </p:nvSpPr>
        <p:spPr>
          <a:xfrm>
            <a:off x="914399" y="820757"/>
            <a:ext cx="5000626" cy="5216486"/>
          </a:xfrm>
          <a:prstGeom prst="rect">
            <a:avLst/>
          </a:prstGeom>
          <a:solidFill>
            <a:srgbClr val="C3CAD1"/>
          </a:solidFill>
          <a:ln>
            <a:noFill/>
          </a:ln>
        </p:spPr>
        <p:txBody>
          <a:bodyPr tIns="2834640" anchor="t"/>
          <a:lstStyle>
            <a:lvl1pPr marL="0" indent="0" algn="ctr">
              <a:buNone/>
              <a:defRPr>
                <a:solidFill>
                  <a:schemeClr val="bg1">
                    <a:lumMod val="65000"/>
                  </a:schemeClr>
                </a:solidFill>
              </a:defRPr>
            </a:lvl1pPr>
          </a:lstStyle>
          <a:p>
            <a:r>
              <a:rPr lang="en-US" dirty="0"/>
              <a:t>Click icon to add image</a:t>
            </a:r>
          </a:p>
        </p:txBody>
      </p:sp>
      <p:sp>
        <p:nvSpPr>
          <p:cNvPr id="13" name="Text Placeholder 12">
            <a:extLst>
              <a:ext uri="{FF2B5EF4-FFF2-40B4-BE49-F238E27FC236}">
                <a16:creationId xmlns:a16="http://schemas.microsoft.com/office/drawing/2014/main" id="{D75CE5CA-6E88-5554-567E-566D0F3702C9}"/>
              </a:ext>
            </a:extLst>
          </p:cNvPr>
          <p:cNvSpPr>
            <a:spLocks noGrp="1"/>
          </p:cNvSpPr>
          <p:nvPr>
            <p:ph type="body" sz="quarter" idx="10"/>
          </p:nvPr>
        </p:nvSpPr>
        <p:spPr>
          <a:xfrm>
            <a:off x="6297155" y="1520328"/>
            <a:ext cx="4617720" cy="694062"/>
          </a:xfrm>
          <a:solidFill>
            <a:schemeClr val="tx1"/>
          </a:solidFill>
        </p:spPr>
        <p:txBody>
          <a:bodyPr lIns="274320" tIns="45720" rIns="274320" anchor="ctr">
            <a:noAutofit/>
          </a:bodyPr>
          <a:lstStyle>
            <a:lvl1pPr marL="0" indent="0">
              <a:buClr>
                <a:schemeClr val="bg1"/>
              </a:buClr>
              <a:buNone/>
              <a:defRPr sz="1900">
                <a:solidFill>
                  <a:schemeClr val="bg1"/>
                </a:solidFill>
              </a:defRPr>
            </a:lvl1pPr>
            <a:lvl2pPr>
              <a:buClr>
                <a:schemeClr val="bg1"/>
              </a:buClr>
              <a:defRPr sz="1800">
                <a:solidFill>
                  <a:schemeClr val="bg1"/>
                </a:solidFill>
              </a:defRPr>
            </a:lvl2pPr>
            <a:lvl3pPr>
              <a:buClr>
                <a:schemeClr val="bg1"/>
              </a:buClr>
              <a:defRPr sz="1600">
                <a:solidFill>
                  <a:schemeClr val="bg1"/>
                </a:solidFill>
              </a:defRPr>
            </a:lvl3pPr>
            <a:lvl4pPr>
              <a:buClr>
                <a:schemeClr val="bg1"/>
              </a:buClr>
              <a:defRPr sz="1400">
                <a:solidFill>
                  <a:schemeClr val="bg1"/>
                </a:solidFill>
              </a:defRPr>
            </a:lvl4pPr>
            <a:lvl5pPr>
              <a:buClr>
                <a:schemeClr val="bg1"/>
              </a:buClr>
              <a:defRPr sz="1400">
                <a:solidFill>
                  <a:schemeClr val="bg1"/>
                </a:solidFill>
              </a:defRPr>
            </a:lvl5pPr>
          </a:lstStyle>
          <a:p>
            <a:pPr lvl="0"/>
            <a:r>
              <a:rPr lang="en-US"/>
              <a:t>Click to edit Master text styles</a:t>
            </a:r>
          </a:p>
        </p:txBody>
      </p:sp>
      <p:sp>
        <p:nvSpPr>
          <p:cNvPr id="4" name="Text Placeholder 13">
            <a:extLst>
              <a:ext uri="{FF2B5EF4-FFF2-40B4-BE49-F238E27FC236}">
                <a16:creationId xmlns:a16="http://schemas.microsoft.com/office/drawing/2014/main" id="{253F5A24-61CC-6326-2F0B-D0B2CD80549F}"/>
              </a:ext>
            </a:extLst>
          </p:cNvPr>
          <p:cNvSpPr>
            <a:spLocks noGrp="1"/>
          </p:cNvSpPr>
          <p:nvPr>
            <p:ph type="body" sz="quarter" idx="12" hasCustomPrompt="1"/>
          </p:nvPr>
        </p:nvSpPr>
        <p:spPr>
          <a:xfrm>
            <a:off x="914399" y="6144322"/>
            <a:ext cx="5000625" cy="212028"/>
          </a:xfrm>
          <a:noFill/>
          <a:ln>
            <a:noFill/>
          </a:ln>
        </p:spPr>
        <p:txBody>
          <a:bodyPr lIns="0" tIns="0" rIns="0" bIns="0" anchor="t" anchorCtr="0">
            <a:noAutofit/>
          </a:bodyPr>
          <a:lstStyle>
            <a:lvl1pPr marL="0" indent="0">
              <a:lnSpc>
                <a:spcPct val="110000"/>
              </a:lnSpc>
              <a:buNone/>
              <a:defRPr sz="1200">
                <a:solidFill>
                  <a:schemeClr val="tx1"/>
                </a:solidFill>
              </a:defRPr>
            </a:lvl1pPr>
          </a:lstStyle>
          <a:p>
            <a:pPr lvl="0"/>
            <a:r>
              <a:rPr lang="en-US" dirty="0"/>
              <a:t>Click to add optional caption</a:t>
            </a:r>
          </a:p>
        </p:txBody>
      </p:sp>
      <p:sp>
        <p:nvSpPr>
          <p:cNvPr id="16" name="Text Placeholder 17">
            <a:extLst>
              <a:ext uri="{FF2B5EF4-FFF2-40B4-BE49-F238E27FC236}">
                <a16:creationId xmlns:a16="http://schemas.microsoft.com/office/drawing/2014/main" id="{7C79F1A4-8D7A-2A2A-13B1-007CC4DA4DD8}"/>
              </a:ext>
            </a:extLst>
          </p:cNvPr>
          <p:cNvSpPr>
            <a:spLocks noGrp="1"/>
          </p:cNvSpPr>
          <p:nvPr>
            <p:ph type="body" sz="quarter" idx="21" hasCustomPrompt="1"/>
          </p:nvPr>
        </p:nvSpPr>
        <p:spPr>
          <a:xfrm>
            <a:off x="6290710" y="512899"/>
            <a:ext cx="4617720" cy="914400"/>
          </a:xfrm>
        </p:spPr>
        <p:txBody>
          <a:bodyPr lIns="274320" anchor="b">
            <a:normAutofit/>
          </a:bodyPr>
          <a:lstStyle>
            <a:lvl1pPr marL="0" indent="0">
              <a:lnSpc>
                <a:spcPts val="3600"/>
              </a:lnSpc>
              <a:spcAft>
                <a:spcPts val="0"/>
              </a:spcAft>
              <a:buNone/>
              <a:defRPr lang="en-US" sz="3600" b="1" i="0" kern="1200" spc="-100" baseline="0" dirty="0" smtClean="0">
                <a:solidFill>
                  <a:schemeClr val="tx2"/>
                </a:solidFill>
                <a:latin typeface="Helvetica" pitchFamily="2" charset="0"/>
                <a:ea typeface="+mj-ea"/>
                <a:cs typeface="+mj-cs"/>
              </a:defRPr>
            </a:lvl1pPr>
          </a:lstStyle>
          <a:p>
            <a:pPr lvl="0"/>
            <a:r>
              <a:rPr lang="en-US" dirty="0"/>
              <a:t>Key figure</a:t>
            </a:r>
          </a:p>
        </p:txBody>
      </p:sp>
      <p:sp>
        <p:nvSpPr>
          <p:cNvPr id="5" name="Rectangle 4">
            <a:extLst>
              <a:ext uri="{FF2B5EF4-FFF2-40B4-BE49-F238E27FC236}">
                <a16:creationId xmlns:a16="http://schemas.microsoft.com/office/drawing/2014/main" id="{4E4A9EC7-0A22-2867-5A93-04C549C7B24D}"/>
              </a:ext>
            </a:extLst>
          </p:cNvPr>
          <p:cNvSpPr/>
          <p:nvPr userDrawn="1"/>
        </p:nvSpPr>
        <p:spPr>
          <a:xfrm rot="16200000">
            <a:off x="5595766" y="1504465"/>
            <a:ext cx="1389888"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9C9AF806-A69B-CC52-7882-68CBACA47FA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pic>
        <p:nvPicPr>
          <p:cNvPr id="20" name="Picture 19" descr="Logo, company name&#10;&#10;AI-generated content may be incorrect.">
            <a:extLst>
              <a:ext uri="{FF2B5EF4-FFF2-40B4-BE49-F238E27FC236}">
                <a16:creationId xmlns:a16="http://schemas.microsoft.com/office/drawing/2014/main" id="{71A5B106-9DEE-8AB6-D922-D48EB8DF9D0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23" name="Text Placeholder 12">
            <a:extLst>
              <a:ext uri="{FF2B5EF4-FFF2-40B4-BE49-F238E27FC236}">
                <a16:creationId xmlns:a16="http://schemas.microsoft.com/office/drawing/2014/main" id="{47C90278-399F-D985-B545-7DCF0DA7A63B}"/>
              </a:ext>
            </a:extLst>
          </p:cNvPr>
          <p:cNvSpPr>
            <a:spLocks noGrp="1"/>
          </p:cNvSpPr>
          <p:nvPr>
            <p:ph type="body" sz="quarter" idx="22"/>
          </p:nvPr>
        </p:nvSpPr>
        <p:spPr>
          <a:xfrm>
            <a:off x="6297155" y="5337672"/>
            <a:ext cx="4617720" cy="694062"/>
          </a:xfrm>
          <a:solidFill>
            <a:schemeClr val="tx1"/>
          </a:solidFill>
        </p:spPr>
        <p:txBody>
          <a:bodyPr lIns="274320" tIns="45720" rIns="274320" anchor="ctr">
            <a:noAutofit/>
          </a:bodyPr>
          <a:lstStyle>
            <a:lvl1pPr marL="0" indent="0">
              <a:buClr>
                <a:schemeClr val="bg1"/>
              </a:buClr>
              <a:buNone/>
              <a:defRPr sz="1900">
                <a:solidFill>
                  <a:schemeClr val="bg1"/>
                </a:solidFill>
              </a:defRPr>
            </a:lvl1pPr>
            <a:lvl2pPr>
              <a:buClr>
                <a:schemeClr val="bg1"/>
              </a:buClr>
              <a:defRPr sz="1800">
                <a:solidFill>
                  <a:schemeClr val="bg1"/>
                </a:solidFill>
              </a:defRPr>
            </a:lvl2pPr>
            <a:lvl3pPr>
              <a:buClr>
                <a:schemeClr val="bg1"/>
              </a:buClr>
              <a:defRPr sz="1600">
                <a:solidFill>
                  <a:schemeClr val="bg1"/>
                </a:solidFill>
              </a:defRPr>
            </a:lvl3pPr>
            <a:lvl4pPr>
              <a:buClr>
                <a:schemeClr val="bg1"/>
              </a:buClr>
              <a:defRPr sz="1400">
                <a:solidFill>
                  <a:schemeClr val="bg1"/>
                </a:solidFill>
              </a:defRPr>
            </a:lvl4pPr>
            <a:lvl5pPr>
              <a:buClr>
                <a:schemeClr val="bg1"/>
              </a:buClr>
              <a:defRPr sz="1400">
                <a:solidFill>
                  <a:schemeClr val="bg1"/>
                </a:solidFill>
              </a:defRPr>
            </a:lvl5pPr>
          </a:lstStyle>
          <a:p>
            <a:pPr lvl="0"/>
            <a:r>
              <a:rPr lang="en-US"/>
              <a:t>Click to edit Master text styles</a:t>
            </a:r>
          </a:p>
        </p:txBody>
      </p:sp>
      <p:sp>
        <p:nvSpPr>
          <p:cNvPr id="24" name="Text Placeholder 17">
            <a:extLst>
              <a:ext uri="{FF2B5EF4-FFF2-40B4-BE49-F238E27FC236}">
                <a16:creationId xmlns:a16="http://schemas.microsoft.com/office/drawing/2014/main" id="{819A7FF5-547E-A603-F63A-B893DB8702C0}"/>
              </a:ext>
            </a:extLst>
          </p:cNvPr>
          <p:cNvSpPr>
            <a:spLocks noGrp="1"/>
          </p:cNvSpPr>
          <p:nvPr>
            <p:ph type="body" sz="quarter" idx="23" hasCustomPrompt="1"/>
          </p:nvPr>
        </p:nvSpPr>
        <p:spPr>
          <a:xfrm>
            <a:off x="6290710" y="4330243"/>
            <a:ext cx="4617720" cy="914400"/>
          </a:xfrm>
        </p:spPr>
        <p:txBody>
          <a:bodyPr lIns="274320" anchor="b">
            <a:normAutofit/>
          </a:bodyPr>
          <a:lstStyle>
            <a:lvl1pPr marL="0" indent="0">
              <a:lnSpc>
                <a:spcPts val="3600"/>
              </a:lnSpc>
              <a:spcAft>
                <a:spcPts val="0"/>
              </a:spcAft>
              <a:buNone/>
              <a:defRPr lang="en-US" sz="3600" b="1" i="0" kern="1200" spc="-100" baseline="0" dirty="0" smtClean="0">
                <a:solidFill>
                  <a:schemeClr val="tx2"/>
                </a:solidFill>
                <a:latin typeface="Helvetica" pitchFamily="2" charset="0"/>
                <a:ea typeface="+mj-ea"/>
                <a:cs typeface="+mj-cs"/>
              </a:defRPr>
            </a:lvl1pPr>
          </a:lstStyle>
          <a:p>
            <a:pPr lvl="0"/>
            <a:r>
              <a:rPr lang="en-US" dirty="0"/>
              <a:t>Key figure</a:t>
            </a:r>
          </a:p>
        </p:txBody>
      </p:sp>
      <p:sp>
        <p:nvSpPr>
          <p:cNvPr id="25" name="Rectangle 24">
            <a:extLst>
              <a:ext uri="{FF2B5EF4-FFF2-40B4-BE49-F238E27FC236}">
                <a16:creationId xmlns:a16="http://schemas.microsoft.com/office/drawing/2014/main" id="{9CF14232-891E-BF84-C925-6BB3EFCEB08D}"/>
              </a:ext>
            </a:extLst>
          </p:cNvPr>
          <p:cNvSpPr/>
          <p:nvPr userDrawn="1"/>
        </p:nvSpPr>
        <p:spPr>
          <a:xfrm rot="16200000">
            <a:off x="5595766" y="5321809"/>
            <a:ext cx="1389888"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12">
            <a:extLst>
              <a:ext uri="{FF2B5EF4-FFF2-40B4-BE49-F238E27FC236}">
                <a16:creationId xmlns:a16="http://schemas.microsoft.com/office/drawing/2014/main" id="{C5B0C835-92D5-EBA9-F2A4-BC31B439CFE9}"/>
              </a:ext>
            </a:extLst>
          </p:cNvPr>
          <p:cNvSpPr>
            <a:spLocks noGrp="1"/>
          </p:cNvSpPr>
          <p:nvPr>
            <p:ph type="body" sz="quarter" idx="24"/>
          </p:nvPr>
        </p:nvSpPr>
        <p:spPr>
          <a:xfrm>
            <a:off x="6297155" y="3427735"/>
            <a:ext cx="4617720" cy="694062"/>
          </a:xfrm>
          <a:solidFill>
            <a:schemeClr val="tx1"/>
          </a:solidFill>
        </p:spPr>
        <p:txBody>
          <a:bodyPr lIns="274320" tIns="45720" rIns="274320" anchor="ctr">
            <a:noAutofit/>
          </a:bodyPr>
          <a:lstStyle>
            <a:lvl1pPr marL="0" indent="0">
              <a:buClr>
                <a:schemeClr val="bg1"/>
              </a:buClr>
              <a:buNone/>
              <a:defRPr sz="1900">
                <a:solidFill>
                  <a:schemeClr val="bg1"/>
                </a:solidFill>
              </a:defRPr>
            </a:lvl1pPr>
            <a:lvl2pPr>
              <a:buClr>
                <a:schemeClr val="bg1"/>
              </a:buClr>
              <a:defRPr sz="1800">
                <a:solidFill>
                  <a:schemeClr val="bg1"/>
                </a:solidFill>
              </a:defRPr>
            </a:lvl2pPr>
            <a:lvl3pPr>
              <a:buClr>
                <a:schemeClr val="bg1"/>
              </a:buClr>
              <a:defRPr sz="1600">
                <a:solidFill>
                  <a:schemeClr val="bg1"/>
                </a:solidFill>
              </a:defRPr>
            </a:lvl3pPr>
            <a:lvl4pPr>
              <a:buClr>
                <a:schemeClr val="bg1"/>
              </a:buClr>
              <a:defRPr sz="1400">
                <a:solidFill>
                  <a:schemeClr val="bg1"/>
                </a:solidFill>
              </a:defRPr>
            </a:lvl4pPr>
            <a:lvl5pPr>
              <a:buClr>
                <a:schemeClr val="bg1"/>
              </a:buClr>
              <a:defRPr sz="1400">
                <a:solidFill>
                  <a:schemeClr val="bg1"/>
                </a:solidFill>
              </a:defRPr>
            </a:lvl5pPr>
          </a:lstStyle>
          <a:p>
            <a:pPr lvl="0"/>
            <a:r>
              <a:rPr lang="en-US"/>
              <a:t>Click to edit Master text styles</a:t>
            </a:r>
          </a:p>
        </p:txBody>
      </p:sp>
      <p:sp>
        <p:nvSpPr>
          <p:cNvPr id="27" name="Text Placeholder 17">
            <a:extLst>
              <a:ext uri="{FF2B5EF4-FFF2-40B4-BE49-F238E27FC236}">
                <a16:creationId xmlns:a16="http://schemas.microsoft.com/office/drawing/2014/main" id="{AFF8EEAA-8354-850E-1A0B-1EADAA1D7EB6}"/>
              </a:ext>
            </a:extLst>
          </p:cNvPr>
          <p:cNvSpPr>
            <a:spLocks noGrp="1"/>
          </p:cNvSpPr>
          <p:nvPr>
            <p:ph type="body" sz="quarter" idx="25" hasCustomPrompt="1"/>
          </p:nvPr>
        </p:nvSpPr>
        <p:spPr>
          <a:xfrm>
            <a:off x="6290710" y="2420306"/>
            <a:ext cx="4617720" cy="914400"/>
          </a:xfrm>
        </p:spPr>
        <p:txBody>
          <a:bodyPr lIns="274320" anchor="b">
            <a:normAutofit/>
          </a:bodyPr>
          <a:lstStyle>
            <a:lvl1pPr marL="0" indent="0">
              <a:lnSpc>
                <a:spcPts val="3600"/>
              </a:lnSpc>
              <a:spcAft>
                <a:spcPts val="0"/>
              </a:spcAft>
              <a:buNone/>
              <a:defRPr lang="en-US" sz="3600" b="1" i="0" kern="1200" spc="-100" baseline="0" dirty="0" smtClean="0">
                <a:solidFill>
                  <a:schemeClr val="tx2"/>
                </a:solidFill>
                <a:latin typeface="Helvetica" pitchFamily="2" charset="0"/>
                <a:ea typeface="+mj-ea"/>
                <a:cs typeface="+mj-cs"/>
              </a:defRPr>
            </a:lvl1pPr>
          </a:lstStyle>
          <a:p>
            <a:pPr lvl="0"/>
            <a:r>
              <a:rPr lang="en-US" dirty="0"/>
              <a:t>Key figure</a:t>
            </a:r>
          </a:p>
        </p:txBody>
      </p:sp>
      <p:sp>
        <p:nvSpPr>
          <p:cNvPr id="28" name="Rectangle 27">
            <a:extLst>
              <a:ext uri="{FF2B5EF4-FFF2-40B4-BE49-F238E27FC236}">
                <a16:creationId xmlns:a16="http://schemas.microsoft.com/office/drawing/2014/main" id="{6C30FE6C-CF61-D9B0-ABF1-6B526A2786D8}"/>
              </a:ext>
            </a:extLst>
          </p:cNvPr>
          <p:cNvSpPr/>
          <p:nvPr userDrawn="1"/>
        </p:nvSpPr>
        <p:spPr>
          <a:xfrm rot="16200000">
            <a:off x="5595766" y="3411872"/>
            <a:ext cx="1389888"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CFDCF037-3F22-455A-C167-1B9773617782}"/>
              </a:ext>
            </a:extLst>
          </p:cNvPr>
          <p:cNvSpPr>
            <a:spLocks noGrp="1"/>
          </p:cNvSpPr>
          <p:nvPr>
            <p:ph type="dt" sz="half" idx="26"/>
          </p:nvPr>
        </p:nvSpPr>
        <p:spPr/>
        <p:txBody>
          <a:bodyPr/>
          <a:lstStyle/>
          <a:p>
            <a:pPr>
              <a:defRPr/>
            </a:pPr>
            <a:r>
              <a:rPr lang="en-US"/>
              <a:t>8/5/25</a:t>
            </a:r>
            <a:endParaRPr lang="en-US" dirty="0"/>
          </a:p>
        </p:txBody>
      </p:sp>
      <p:sp>
        <p:nvSpPr>
          <p:cNvPr id="9" name="Footer Placeholder 8">
            <a:extLst>
              <a:ext uri="{FF2B5EF4-FFF2-40B4-BE49-F238E27FC236}">
                <a16:creationId xmlns:a16="http://schemas.microsoft.com/office/drawing/2014/main" id="{FB849831-55D4-65FF-A7B1-CC84E9B252F7}"/>
              </a:ext>
            </a:extLst>
          </p:cNvPr>
          <p:cNvSpPr>
            <a:spLocks noGrp="1"/>
          </p:cNvSpPr>
          <p:nvPr>
            <p:ph type="ftr" sz="quarter" idx="27"/>
          </p:nvPr>
        </p:nvSpPr>
        <p:spPr/>
        <p:txBody>
          <a:bodyPr/>
          <a:lstStyle/>
          <a:p>
            <a:pPr>
              <a:defRPr/>
            </a:pPr>
            <a:r>
              <a:rPr lang="en-US"/>
              <a:t>Yonehara | Ionization Cooling for Muon Beam</a:t>
            </a:r>
            <a:endParaRPr lang="en-US" dirty="0"/>
          </a:p>
        </p:txBody>
      </p:sp>
      <p:sp>
        <p:nvSpPr>
          <p:cNvPr id="10" name="Slide Number Placeholder 9">
            <a:extLst>
              <a:ext uri="{FF2B5EF4-FFF2-40B4-BE49-F238E27FC236}">
                <a16:creationId xmlns:a16="http://schemas.microsoft.com/office/drawing/2014/main" id="{B1D6637D-9A02-B205-EF0A-87C0E8B5D314}"/>
              </a:ext>
            </a:extLst>
          </p:cNvPr>
          <p:cNvSpPr>
            <a:spLocks noGrp="1"/>
          </p:cNvSpPr>
          <p:nvPr>
            <p:ph type="sldNum" sz="quarter" idx="28"/>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174549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meline">
    <p:bg>
      <p:bgPr>
        <a:solidFill>
          <a:schemeClr val="bg1"/>
        </a:solidFill>
        <a:effectLst/>
      </p:bgPr>
    </p:bg>
    <p:spTree>
      <p:nvGrpSpPr>
        <p:cNvPr id="1" name=""/>
        <p:cNvGrpSpPr/>
        <p:nvPr/>
      </p:nvGrpSpPr>
      <p:grpSpPr>
        <a:xfrm>
          <a:off x="0" y="0"/>
          <a:ext cx="0" cy="0"/>
          <a:chOff x="0" y="0"/>
          <a:chExt cx="0" cy="0"/>
        </a:xfrm>
      </p:grpSpPr>
      <p:sp>
        <p:nvSpPr>
          <p:cNvPr id="35" name="Text Placeholder 7">
            <a:extLst>
              <a:ext uri="{FF2B5EF4-FFF2-40B4-BE49-F238E27FC236}">
                <a16:creationId xmlns:a16="http://schemas.microsoft.com/office/drawing/2014/main" id="{03E171D5-30FC-537F-A514-48CD3674FC32}"/>
              </a:ext>
            </a:extLst>
          </p:cNvPr>
          <p:cNvSpPr>
            <a:spLocks noGrp="1"/>
          </p:cNvSpPr>
          <p:nvPr>
            <p:ph type="body" sz="quarter" idx="26" hasCustomPrompt="1"/>
          </p:nvPr>
        </p:nvSpPr>
        <p:spPr>
          <a:xfrm>
            <a:off x="8610466" y="2852018"/>
            <a:ext cx="2298325" cy="744247"/>
          </a:xfrm>
        </p:spPr>
        <p:txBody>
          <a:bodyPr anchor="ctr">
            <a:normAutofit/>
          </a:bodyPr>
          <a:lstStyle>
            <a:lvl1pPr marL="0" indent="0" algn="ctr">
              <a:buNone/>
              <a:defRPr sz="4400" b="0">
                <a:solidFill>
                  <a:schemeClr val="tx2"/>
                </a:solidFill>
              </a:defRPr>
            </a:lvl1pPr>
          </a:lstStyle>
          <a:p>
            <a:pPr marL="0" marR="0" lvl="0" indent="0" algn="ctr" defTabSz="914400" rtl="0" eaLnBrk="1" fontAlgn="auto" latinLnBrk="0" hangingPunct="1">
              <a:lnSpc>
                <a:spcPct val="90000"/>
              </a:lnSpc>
              <a:spcBef>
                <a:spcPts val="1000"/>
              </a:spcBef>
              <a:spcAft>
                <a:spcPts val="400"/>
              </a:spcAft>
              <a:buClr>
                <a:schemeClr val="accent1"/>
              </a:buClr>
              <a:buSzTx/>
              <a:buFont typeface="Arial" panose="020B0604020202020204" pitchFamily="34" charset="0"/>
              <a:buNone/>
              <a:tabLst/>
              <a:defRPr/>
            </a:pPr>
            <a:r>
              <a:rPr lang="en-US" dirty="0"/>
              <a:t>Year</a:t>
            </a:r>
          </a:p>
        </p:txBody>
      </p:sp>
      <p:sp>
        <p:nvSpPr>
          <p:cNvPr id="31" name="Text Placeholder 7">
            <a:extLst>
              <a:ext uri="{FF2B5EF4-FFF2-40B4-BE49-F238E27FC236}">
                <a16:creationId xmlns:a16="http://schemas.microsoft.com/office/drawing/2014/main" id="{1349D683-9A3C-3B31-0359-463DB290E72E}"/>
              </a:ext>
            </a:extLst>
          </p:cNvPr>
          <p:cNvSpPr>
            <a:spLocks noGrp="1"/>
          </p:cNvSpPr>
          <p:nvPr>
            <p:ph type="body" sz="quarter" idx="23" hasCustomPrompt="1"/>
          </p:nvPr>
        </p:nvSpPr>
        <p:spPr>
          <a:xfrm>
            <a:off x="914400" y="2852018"/>
            <a:ext cx="2298325" cy="744247"/>
          </a:xfrm>
        </p:spPr>
        <p:txBody>
          <a:bodyPr anchor="ctr">
            <a:normAutofit/>
          </a:bodyPr>
          <a:lstStyle>
            <a:lvl1pPr marL="0" indent="0" algn="ctr">
              <a:buNone/>
              <a:defRPr sz="4400" b="0">
                <a:solidFill>
                  <a:schemeClr val="tx2"/>
                </a:solidFill>
              </a:defRPr>
            </a:lvl1pPr>
          </a:lstStyle>
          <a:p>
            <a:pPr marL="0" marR="0" lvl="0" indent="0" algn="ctr" defTabSz="914400" rtl="0" eaLnBrk="1" fontAlgn="auto" latinLnBrk="0" hangingPunct="1">
              <a:lnSpc>
                <a:spcPct val="90000"/>
              </a:lnSpc>
              <a:spcBef>
                <a:spcPts val="1000"/>
              </a:spcBef>
              <a:spcAft>
                <a:spcPts val="400"/>
              </a:spcAft>
              <a:buClr>
                <a:schemeClr val="accent1"/>
              </a:buClr>
              <a:buSzTx/>
              <a:buFont typeface="Arial" panose="020B0604020202020204" pitchFamily="34" charset="0"/>
              <a:buNone/>
              <a:tabLst/>
              <a:defRPr/>
            </a:pPr>
            <a:r>
              <a:rPr lang="en-US" dirty="0"/>
              <a:t>Year</a:t>
            </a:r>
          </a:p>
        </p:txBody>
      </p:sp>
      <p:sp>
        <p:nvSpPr>
          <p:cNvPr id="8" name="Text Placeholder 7">
            <a:extLst>
              <a:ext uri="{FF2B5EF4-FFF2-40B4-BE49-F238E27FC236}">
                <a16:creationId xmlns:a16="http://schemas.microsoft.com/office/drawing/2014/main" id="{5B2E158B-F6B7-4699-6081-B2D57ABF91BA}"/>
              </a:ext>
            </a:extLst>
          </p:cNvPr>
          <p:cNvSpPr>
            <a:spLocks noGrp="1"/>
          </p:cNvSpPr>
          <p:nvPr>
            <p:ph type="body" sz="quarter" idx="15" hasCustomPrompt="1"/>
          </p:nvPr>
        </p:nvSpPr>
        <p:spPr>
          <a:xfrm>
            <a:off x="914400" y="3775583"/>
            <a:ext cx="2298325" cy="358688"/>
          </a:xfrm>
        </p:spPr>
        <p:txBody>
          <a:bodyPr>
            <a:noAutofit/>
          </a:bodyPr>
          <a:lstStyle>
            <a:lvl1pPr marL="0" indent="0" algn="ctr">
              <a:buNone/>
              <a:defRPr sz="2400" b="1">
                <a:solidFill>
                  <a:schemeClr val="tx1"/>
                </a:solidFill>
              </a:defRPr>
            </a:lvl1pPr>
          </a:lstStyle>
          <a:p>
            <a:pPr marL="0" marR="0" lvl="0" indent="0" algn="ctr" defTabSz="914400" rtl="0" eaLnBrk="1" fontAlgn="auto" latinLnBrk="0" hangingPunct="1">
              <a:lnSpc>
                <a:spcPct val="90000"/>
              </a:lnSpc>
              <a:spcBef>
                <a:spcPts val="1000"/>
              </a:spcBef>
              <a:spcAft>
                <a:spcPts val="400"/>
              </a:spcAft>
              <a:buClr>
                <a:schemeClr val="accent1"/>
              </a:buClr>
              <a:buSzTx/>
              <a:buFont typeface="Arial" panose="020B0604020202020204" pitchFamily="34" charset="0"/>
              <a:buNone/>
              <a:tabLst/>
              <a:defRPr/>
            </a:pPr>
            <a:r>
              <a:rPr lang="en-US" dirty="0"/>
              <a:t>Subhead</a:t>
            </a:r>
          </a:p>
          <a:p>
            <a:pPr lvl="0"/>
            <a:endParaRPr lang="en-US" dirty="0"/>
          </a:p>
        </p:txBody>
      </p:sp>
      <p:sp>
        <p:nvSpPr>
          <p:cNvPr id="9" name="Text Placeholder 13">
            <a:extLst>
              <a:ext uri="{FF2B5EF4-FFF2-40B4-BE49-F238E27FC236}">
                <a16:creationId xmlns:a16="http://schemas.microsoft.com/office/drawing/2014/main" id="{EF49033D-66CB-33E0-1DBC-8928201CE7F8}"/>
              </a:ext>
            </a:extLst>
          </p:cNvPr>
          <p:cNvSpPr>
            <a:spLocks noGrp="1"/>
          </p:cNvSpPr>
          <p:nvPr>
            <p:ph type="body" sz="quarter" idx="16"/>
          </p:nvPr>
        </p:nvSpPr>
        <p:spPr>
          <a:xfrm>
            <a:off x="914400" y="4226948"/>
            <a:ext cx="2298325" cy="1018572"/>
          </a:xfrm>
          <a:noFill/>
          <a:ln>
            <a:noFill/>
          </a:ln>
        </p:spPr>
        <p:txBody>
          <a:bodyPr lIns="0" tIns="0" rIns="0" bIns="0" anchor="t" anchorCtr="0">
            <a:noAutofit/>
          </a:bodyPr>
          <a:lstStyle>
            <a:lvl1pPr marL="0" indent="0" algn="ctr">
              <a:lnSpc>
                <a:spcPct val="110000"/>
              </a:lnSpc>
              <a:buNone/>
              <a:defRPr sz="1600">
                <a:solidFill>
                  <a:schemeClr val="tx1"/>
                </a:solidFill>
              </a:defRPr>
            </a:lvl1pPr>
          </a:lstStyle>
          <a:p>
            <a:pPr marL="0" marR="0" lvl="0" indent="0" algn="ctr" defTabSz="914400" rtl="0" eaLnBrk="1" fontAlgn="auto" latinLnBrk="0" hangingPunct="1">
              <a:lnSpc>
                <a:spcPct val="100000"/>
              </a:lnSpc>
              <a:spcBef>
                <a:spcPts val="1000"/>
              </a:spcBef>
              <a:spcAft>
                <a:spcPts val="400"/>
              </a:spcAft>
              <a:buClr>
                <a:schemeClr val="accent1"/>
              </a:buClr>
              <a:buSzTx/>
              <a:buFont typeface="Arial" panose="020B0604020202020204" pitchFamily="34" charset="0"/>
              <a:buNone/>
              <a:tabLst/>
              <a:defRPr/>
            </a:pPr>
            <a:r>
              <a:rPr lang="en-US"/>
              <a:t>Click to edit Master text styles</a:t>
            </a:r>
          </a:p>
        </p:txBody>
      </p:sp>
      <p:sp>
        <p:nvSpPr>
          <p:cNvPr id="17" name="Text Placeholder 7">
            <a:extLst>
              <a:ext uri="{FF2B5EF4-FFF2-40B4-BE49-F238E27FC236}">
                <a16:creationId xmlns:a16="http://schemas.microsoft.com/office/drawing/2014/main" id="{F1CDCE25-1734-8F15-F850-140D20AC47B5}"/>
              </a:ext>
            </a:extLst>
          </p:cNvPr>
          <p:cNvSpPr>
            <a:spLocks noGrp="1"/>
          </p:cNvSpPr>
          <p:nvPr>
            <p:ph type="body" sz="quarter" idx="17" hasCustomPrompt="1"/>
          </p:nvPr>
        </p:nvSpPr>
        <p:spPr>
          <a:xfrm>
            <a:off x="8610466" y="3775583"/>
            <a:ext cx="2298325" cy="358688"/>
          </a:xfrm>
        </p:spPr>
        <p:txBody>
          <a:bodyPr>
            <a:noAutofit/>
          </a:bodyPr>
          <a:lstStyle>
            <a:lvl1pPr marL="0" indent="0" algn="ctr">
              <a:buNone/>
              <a:defRPr sz="2400" b="1">
                <a:solidFill>
                  <a:schemeClr val="tx1"/>
                </a:solidFill>
              </a:defRPr>
            </a:lvl1pPr>
          </a:lstStyle>
          <a:p>
            <a:pPr lvl="0"/>
            <a:r>
              <a:rPr lang="en-US" dirty="0"/>
              <a:t>Subhead</a:t>
            </a:r>
          </a:p>
        </p:txBody>
      </p:sp>
      <p:sp>
        <p:nvSpPr>
          <p:cNvPr id="18" name="Text Placeholder 13">
            <a:extLst>
              <a:ext uri="{FF2B5EF4-FFF2-40B4-BE49-F238E27FC236}">
                <a16:creationId xmlns:a16="http://schemas.microsoft.com/office/drawing/2014/main" id="{685289A2-5BDF-BFB7-0DE2-786AE926515D}"/>
              </a:ext>
            </a:extLst>
          </p:cNvPr>
          <p:cNvSpPr>
            <a:spLocks noGrp="1"/>
          </p:cNvSpPr>
          <p:nvPr>
            <p:ph type="body" sz="quarter" idx="18"/>
          </p:nvPr>
        </p:nvSpPr>
        <p:spPr>
          <a:xfrm>
            <a:off x="8610466" y="4226948"/>
            <a:ext cx="2298325" cy="1018572"/>
          </a:xfrm>
          <a:noFill/>
          <a:ln>
            <a:noFill/>
          </a:ln>
        </p:spPr>
        <p:txBody>
          <a:bodyPr lIns="0" tIns="0" rIns="0" bIns="0" anchor="t" anchorCtr="0">
            <a:noAutofit/>
          </a:bodyPr>
          <a:lstStyle>
            <a:lvl1pPr marL="0" indent="0" algn="ctr">
              <a:lnSpc>
                <a:spcPct val="110000"/>
              </a:lnSpc>
              <a:buNone/>
              <a:defRPr sz="1600">
                <a:solidFill>
                  <a:schemeClr val="tx1"/>
                </a:solidFill>
              </a:defRPr>
            </a:lvl1pPr>
          </a:lstStyle>
          <a:p>
            <a:pPr marL="0" marR="0" lvl="0" indent="0" algn="ctr" defTabSz="914400" rtl="0" eaLnBrk="1" fontAlgn="auto" latinLnBrk="0" hangingPunct="1">
              <a:lnSpc>
                <a:spcPct val="100000"/>
              </a:lnSpc>
              <a:spcBef>
                <a:spcPts val="1000"/>
              </a:spcBef>
              <a:spcAft>
                <a:spcPts val="400"/>
              </a:spcAft>
              <a:buClr>
                <a:schemeClr val="accent1"/>
              </a:buClr>
              <a:buSzTx/>
              <a:buFont typeface="Arial" panose="020B0604020202020204" pitchFamily="34" charset="0"/>
              <a:buNone/>
              <a:tabLst/>
              <a:defRPr/>
            </a:pPr>
            <a:r>
              <a:rPr lang="en-US"/>
              <a:t>Click to edit Master text styles</a:t>
            </a:r>
          </a:p>
        </p:txBody>
      </p:sp>
      <p:sp>
        <p:nvSpPr>
          <p:cNvPr id="19" name="Text Placeholder 7">
            <a:extLst>
              <a:ext uri="{FF2B5EF4-FFF2-40B4-BE49-F238E27FC236}">
                <a16:creationId xmlns:a16="http://schemas.microsoft.com/office/drawing/2014/main" id="{3CFA5C77-3A47-8088-7D44-41FA177B055F}"/>
              </a:ext>
            </a:extLst>
          </p:cNvPr>
          <p:cNvSpPr>
            <a:spLocks noGrp="1"/>
          </p:cNvSpPr>
          <p:nvPr>
            <p:ph type="body" sz="quarter" idx="19" hasCustomPrompt="1"/>
          </p:nvPr>
        </p:nvSpPr>
        <p:spPr>
          <a:xfrm>
            <a:off x="6045110" y="3775583"/>
            <a:ext cx="2298325" cy="358688"/>
          </a:xfrm>
        </p:spPr>
        <p:txBody>
          <a:bodyPr>
            <a:noAutofit/>
          </a:bodyPr>
          <a:lstStyle>
            <a:lvl1pPr marL="0" indent="0" algn="ctr">
              <a:buNone/>
              <a:defRPr sz="2400" b="1">
                <a:solidFill>
                  <a:schemeClr val="tx1"/>
                </a:solidFill>
              </a:defRPr>
            </a:lvl1pPr>
          </a:lstStyle>
          <a:p>
            <a:pPr lvl="0"/>
            <a:r>
              <a:rPr lang="en-US" dirty="0"/>
              <a:t>Subhead</a:t>
            </a:r>
          </a:p>
        </p:txBody>
      </p:sp>
      <p:sp>
        <p:nvSpPr>
          <p:cNvPr id="20" name="Text Placeholder 13">
            <a:extLst>
              <a:ext uri="{FF2B5EF4-FFF2-40B4-BE49-F238E27FC236}">
                <a16:creationId xmlns:a16="http://schemas.microsoft.com/office/drawing/2014/main" id="{4BF923C8-904E-4223-3EB4-4B31AAE44E07}"/>
              </a:ext>
            </a:extLst>
          </p:cNvPr>
          <p:cNvSpPr>
            <a:spLocks noGrp="1"/>
          </p:cNvSpPr>
          <p:nvPr>
            <p:ph type="body" sz="quarter" idx="20"/>
          </p:nvPr>
        </p:nvSpPr>
        <p:spPr>
          <a:xfrm>
            <a:off x="6045110" y="4240724"/>
            <a:ext cx="2298325" cy="1018572"/>
          </a:xfrm>
          <a:noFill/>
          <a:ln>
            <a:noFill/>
          </a:ln>
        </p:spPr>
        <p:txBody>
          <a:bodyPr lIns="0" tIns="0" rIns="0" bIns="0" anchor="t" anchorCtr="0">
            <a:noAutofit/>
          </a:bodyPr>
          <a:lstStyle>
            <a:lvl1pPr marL="0" indent="0" algn="ctr">
              <a:lnSpc>
                <a:spcPct val="110000"/>
              </a:lnSpc>
              <a:buNone/>
              <a:defRPr sz="1600">
                <a:solidFill>
                  <a:schemeClr val="tx1"/>
                </a:solidFill>
              </a:defRPr>
            </a:lvl1pPr>
          </a:lstStyle>
          <a:p>
            <a:pPr marL="0" marR="0" lvl="0" indent="0" algn="ctr" defTabSz="914400" rtl="0" eaLnBrk="1" fontAlgn="auto" latinLnBrk="0" hangingPunct="1">
              <a:lnSpc>
                <a:spcPct val="100000"/>
              </a:lnSpc>
              <a:spcBef>
                <a:spcPts val="1000"/>
              </a:spcBef>
              <a:spcAft>
                <a:spcPts val="400"/>
              </a:spcAft>
              <a:buClr>
                <a:schemeClr val="accent1"/>
              </a:buClr>
              <a:buSzTx/>
              <a:buFont typeface="Arial" panose="020B0604020202020204" pitchFamily="34" charset="0"/>
              <a:buNone/>
              <a:tabLst/>
              <a:defRPr/>
            </a:pPr>
            <a:r>
              <a:rPr lang="en-US"/>
              <a:t>Click to edit Master text styles</a:t>
            </a:r>
          </a:p>
        </p:txBody>
      </p:sp>
      <p:sp>
        <p:nvSpPr>
          <p:cNvPr id="21" name="Text Placeholder 7">
            <a:extLst>
              <a:ext uri="{FF2B5EF4-FFF2-40B4-BE49-F238E27FC236}">
                <a16:creationId xmlns:a16="http://schemas.microsoft.com/office/drawing/2014/main" id="{ADCF14EF-4C7F-F7FF-B974-B74AEA466A86}"/>
              </a:ext>
            </a:extLst>
          </p:cNvPr>
          <p:cNvSpPr>
            <a:spLocks noGrp="1"/>
          </p:cNvSpPr>
          <p:nvPr>
            <p:ph type="body" sz="quarter" idx="21" hasCustomPrompt="1"/>
          </p:nvPr>
        </p:nvSpPr>
        <p:spPr>
          <a:xfrm>
            <a:off x="3479755" y="3775583"/>
            <a:ext cx="2298325" cy="358688"/>
          </a:xfrm>
        </p:spPr>
        <p:txBody>
          <a:bodyPr>
            <a:noAutofit/>
          </a:bodyPr>
          <a:lstStyle>
            <a:lvl1pPr marL="0" indent="0" algn="ctr">
              <a:buNone/>
              <a:defRPr sz="2400" b="1">
                <a:solidFill>
                  <a:schemeClr val="tx1"/>
                </a:solidFill>
              </a:defRPr>
            </a:lvl1pPr>
          </a:lstStyle>
          <a:p>
            <a:pPr lvl="0"/>
            <a:r>
              <a:rPr lang="en-US" dirty="0"/>
              <a:t>Subhead</a:t>
            </a:r>
          </a:p>
        </p:txBody>
      </p:sp>
      <p:sp>
        <p:nvSpPr>
          <p:cNvPr id="22" name="Text Placeholder 13">
            <a:extLst>
              <a:ext uri="{FF2B5EF4-FFF2-40B4-BE49-F238E27FC236}">
                <a16:creationId xmlns:a16="http://schemas.microsoft.com/office/drawing/2014/main" id="{73055581-1076-7DDA-CB8D-C153A93551A2}"/>
              </a:ext>
            </a:extLst>
          </p:cNvPr>
          <p:cNvSpPr>
            <a:spLocks noGrp="1"/>
          </p:cNvSpPr>
          <p:nvPr>
            <p:ph type="body" sz="quarter" idx="22"/>
          </p:nvPr>
        </p:nvSpPr>
        <p:spPr>
          <a:xfrm>
            <a:off x="3479755" y="4240724"/>
            <a:ext cx="2298325" cy="1018572"/>
          </a:xfrm>
          <a:noFill/>
          <a:ln>
            <a:noFill/>
          </a:ln>
        </p:spPr>
        <p:txBody>
          <a:bodyPr lIns="0" tIns="0" rIns="0" bIns="0" anchor="t" anchorCtr="0">
            <a:noAutofit/>
          </a:bodyPr>
          <a:lstStyle>
            <a:lvl1pPr marL="0" indent="0" algn="ctr">
              <a:lnSpc>
                <a:spcPct val="110000"/>
              </a:lnSpc>
              <a:buNone/>
              <a:defRPr sz="1600">
                <a:solidFill>
                  <a:schemeClr val="tx1"/>
                </a:solidFill>
              </a:defRPr>
            </a:lvl1pPr>
          </a:lstStyle>
          <a:p>
            <a:pPr marL="0" marR="0" lvl="0" indent="0" algn="ctr" defTabSz="914400" rtl="0" eaLnBrk="1" fontAlgn="auto" latinLnBrk="0" hangingPunct="1">
              <a:lnSpc>
                <a:spcPct val="100000"/>
              </a:lnSpc>
              <a:spcBef>
                <a:spcPts val="1000"/>
              </a:spcBef>
              <a:spcAft>
                <a:spcPts val="400"/>
              </a:spcAft>
              <a:buClr>
                <a:schemeClr val="accent1"/>
              </a:buClr>
              <a:buSzTx/>
              <a:buFont typeface="Arial" panose="020B0604020202020204" pitchFamily="34" charset="0"/>
              <a:buNone/>
              <a:tabLst/>
              <a:defRPr/>
            </a:pPr>
            <a:r>
              <a:rPr lang="en-US"/>
              <a:t>Click to edit Master text styles</a:t>
            </a:r>
          </a:p>
        </p:txBody>
      </p:sp>
      <p:sp>
        <p:nvSpPr>
          <p:cNvPr id="33" name="Text Placeholder 7">
            <a:extLst>
              <a:ext uri="{FF2B5EF4-FFF2-40B4-BE49-F238E27FC236}">
                <a16:creationId xmlns:a16="http://schemas.microsoft.com/office/drawing/2014/main" id="{98675C6D-0B35-795C-843D-D60026C9B8EC}"/>
              </a:ext>
            </a:extLst>
          </p:cNvPr>
          <p:cNvSpPr>
            <a:spLocks noGrp="1"/>
          </p:cNvSpPr>
          <p:nvPr>
            <p:ph type="body" sz="quarter" idx="24" hasCustomPrompt="1"/>
          </p:nvPr>
        </p:nvSpPr>
        <p:spPr>
          <a:xfrm>
            <a:off x="3479756" y="2852018"/>
            <a:ext cx="2298324" cy="744247"/>
          </a:xfrm>
        </p:spPr>
        <p:txBody>
          <a:bodyPr anchor="ctr">
            <a:normAutofit/>
          </a:bodyPr>
          <a:lstStyle>
            <a:lvl1pPr marL="0" indent="0" algn="ctr">
              <a:buNone/>
              <a:defRPr sz="4400" b="0">
                <a:solidFill>
                  <a:schemeClr val="tx2"/>
                </a:solidFill>
              </a:defRPr>
            </a:lvl1pPr>
          </a:lstStyle>
          <a:p>
            <a:pPr marL="0" marR="0" lvl="0" indent="0" algn="ctr" defTabSz="914400" rtl="0" eaLnBrk="1" fontAlgn="auto" latinLnBrk="0" hangingPunct="1">
              <a:lnSpc>
                <a:spcPct val="90000"/>
              </a:lnSpc>
              <a:spcBef>
                <a:spcPts val="1000"/>
              </a:spcBef>
              <a:spcAft>
                <a:spcPts val="400"/>
              </a:spcAft>
              <a:buClr>
                <a:schemeClr val="accent1"/>
              </a:buClr>
              <a:buSzTx/>
              <a:buFont typeface="Arial" panose="020B0604020202020204" pitchFamily="34" charset="0"/>
              <a:buNone/>
              <a:tabLst/>
              <a:defRPr/>
            </a:pPr>
            <a:r>
              <a:rPr lang="en-US" dirty="0"/>
              <a:t>Year</a:t>
            </a:r>
          </a:p>
        </p:txBody>
      </p:sp>
      <p:sp>
        <p:nvSpPr>
          <p:cNvPr id="34" name="Text Placeholder 7">
            <a:extLst>
              <a:ext uri="{FF2B5EF4-FFF2-40B4-BE49-F238E27FC236}">
                <a16:creationId xmlns:a16="http://schemas.microsoft.com/office/drawing/2014/main" id="{CF0A98D3-24F3-B6FB-0C8A-5A659B803626}"/>
              </a:ext>
            </a:extLst>
          </p:cNvPr>
          <p:cNvSpPr>
            <a:spLocks noGrp="1"/>
          </p:cNvSpPr>
          <p:nvPr>
            <p:ph type="body" sz="quarter" idx="25" hasCustomPrompt="1"/>
          </p:nvPr>
        </p:nvSpPr>
        <p:spPr>
          <a:xfrm>
            <a:off x="6045111" y="2852018"/>
            <a:ext cx="2298324" cy="744247"/>
          </a:xfrm>
        </p:spPr>
        <p:txBody>
          <a:bodyPr anchor="ctr">
            <a:normAutofit/>
          </a:bodyPr>
          <a:lstStyle>
            <a:lvl1pPr marL="0" indent="0" algn="ctr">
              <a:buNone/>
              <a:defRPr sz="4400" b="0">
                <a:solidFill>
                  <a:schemeClr val="tx2"/>
                </a:solidFill>
              </a:defRPr>
            </a:lvl1pPr>
          </a:lstStyle>
          <a:p>
            <a:pPr marL="0" marR="0" lvl="0" indent="0" algn="ctr" defTabSz="914400" rtl="0" eaLnBrk="1" fontAlgn="auto" latinLnBrk="0" hangingPunct="1">
              <a:lnSpc>
                <a:spcPct val="90000"/>
              </a:lnSpc>
              <a:spcBef>
                <a:spcPts val="1000"/>
              </a:spcBef>
              <a:spcAft>
                <a:spcPts val="400"/>
              </a:spcAft>
              <a:buClr>
                <a:schemeClr val="accent1"/>
              </a:buClr>
              <a:buSzTx/>
              <a:buFont typeface="Arial" panose="020B0604020202020204" pitchFamily="34" charset="0"/>
              <a:buNone/>
              <a:tabLst/>
              <a:defRPr/>
            </a:pPr>
            <a:r>
              <a:rPr lang="en-US" dirty="0"/>
              <a:t>Year</a:t>
            </a:r>
          </a:p>
        </p:txBody>
      </p:sp>
      <p:pic>
        <p:nvPicPr>
          <p:cNvPr id="12" name="Picture 11">
            <a:extLst>
              <a:ext uri="{FF2B5EF4-FFF2-40B4-BE49-F238E27FC236}">
                <a16:creationId xmlns:a16="http://schemas.microsoft.com/office/drawing/2014/main" id="{26845F05-CCE2-6A85-D3D4-65931BF0361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3" name="Text Placeholder 19">
            <a:extLst>
              <a:ext uri="{FF2B5EF4-FFF2-40B4-BE49-F238E27FC236}">
                <a16:creationId xmlns:a16="http://schemas.microsoft.com/office/drawing/2014/main" id="{6610B6D6-299C-0418-0AF3-619B25B544C1}"/>
              </a:ext>
            </a:extLst>
          </p:cNvPr>
          <p:cNvSpPr>
            <a:spLocks noGrp="1"/>
          </p:cNvSpPr>
          <p:nvPr>
            <p:ph type="body" sz="quarter" idx="37" hasCustomPrompt="1"/>
          </p:nvPr>
        </p:nvSpPr>
        <p:spPr>
          <a:xfrm>
            <a:off x="914399" y="820351"/>
            <a:ext cx="9994393"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16" name="Picture 15" descr="Logo, company name&#10;&#10;AI-generated content may be incorrect.">
            <a:extLst>
              <a:ext uri="{FF2B5EF4-FFF2-40B4-BE49-F238E27FC236}">
                <a16:creationId xmlns:a16="http://schemas.microsoft.com/office/drawing/2014/main" id="{68DB6E35-74D5-6385-15A7-D3FFFECBE6C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23" name="Title Placeholder 1">
            <a:extLst>
              <a:ext uri="{FF2B5EF4-FFF2-40B4-BE49-F238E27FC236}">
                <a16:creationId xmlns:a16="http://schemas.microsoft.com/office/drawing/2014/main" id="{916BD9F2-83FA-DEE1-828F-C0131BE688D6}"/>
              </a:ext>
            </a:extLst>
          </p:cNvPr>
          <p:cNvSpPr>
            <a:spLocks noGrp="1"/>
          </p:cNvSpPr>
          <p:nvPr>
            <p:ph type="title" hasCustomPrompt="1"/>
          </p:nvPr>
        </p:nvSpPr>
        <p:spPr>
          <a:xfrm>
            <a:off x="914398" y="365760"/>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24" name="Rectangle 23">
            <a:extLst>
              <a:ext uri="{FF2B5EF4-FFF2-40B4-BE49-F238E27FC236}">
                <a16:creationId xmlns:a16="http://schemas.microsoft.com/office/drawing/2014/main" id="{7C08987A-C4D8-24A2-0633-7FD0D0BFD8F2}"/>
              </a:ext>
            </a:extLst>
          </p:cNvPr>
          <p:cNvSpPr/>
          <p:nvPr userDrawn="1"/>
        </p:nvSpPr>
        <p:spPr>
          <a:xfrm rot="10800000" flipV="1">
            <a:off x="2892132" y="3194302"/>
            <a:ext cx="905256"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A1AF7D8-F39D-5D62-4B8B-A1E2D2280514}"/>
              </a:ext>
            </a:extLst>
          </p:cNvPr>
          <p:cNvSpPr/>
          <p:nvPr userDrawn="1"/>
        </p:nvSpPr>
        <p:spPr>
          <a:xfrm rot="10800000" flipV="1">
            <a:off x="5455268" y="3194302"/>
            <a:ext cx="905256"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7AEB230-F944-F682-5C1A-0056FBFB52AB}"/>
              </a:ext>
            </a:extLst>
          </p:cNvPr>
          <p:cNvSpPr/>
          <p:nvPr userDrawn="1"/>
        </p:nvSpPr>
        <p:spPr>
          <a:xfrm rot="10800000" flipV="1">
            <a:off x="8024323" y="3194302"/>
            <a:ext cx="905256"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D72FE7C9-EB8A-1A48-5F36-AEE87BC4EFFB}"/>
              </a:ext>
            </a:extLst>
          </p:cNvPr>
          <p:cNvSpPr>
            <a:spLocks noGrp="1"/>
          </p:cNvSpPr>
          <p:nvPr>
            <p:ph type="dt" sz="half" idx="38"/>
          </p:nvPr>
        </p:nvSpPr>
        <p:spPr/>
        <p:txBody>
          <a:bodyPr/>
          <a:lstStyle/>
          <a:p>
            <a:pPr>
              <a:defRPr/>
            </a:pPr>
            <a:r>
              <a:rPr lang="en-US"/>
              <a:t>8/5/25</a:t>
            </a:r>
            <a:endParaRPr lang="en-US" dirty="0"/>
          </a:p>
        </p:txBody>
      </p:sp>
      <p:sp>
        <p:nvSpPr>
          <p:cNvPr id="6" name="Footer Placeholder 5">
            <a:extLst>
              <a:ext uri="{FF2B5EF4-FFF2-40B4-BE49-F238E27FC236}">
                <a16:creationId xmlns:a16="http://schemas.microsoft.com/office/drawing/2014/main" id="{955CA788-9E66-27E4-B8B2-1B3DD9A0061C}"/>
              </a:ext>
            </a:extLst>
          </p:cNvPr>
          <p:cNvSpPr>
            <a:spLocks noGrp="1"/>
          </p:cNvSpPr>
          <p:nvPr>
            <p:ph type="ftr" sz="quarter" idx="39"/>
          </p:nvPr>
        </p:nvSpPr>
        <p:spPr/>
        <p:txBody>
          <a:bodyPr/>
          <a:lstStyle/>
          <a:p>
            <a:pPr>
              <a:defRPr/>
            </a:pPr>
            <a:r>
              <a:rPr lang="en-US"/>
              <a:t>Yonehara | Ionization Cooling for Muon Beam</a:t>
            </a:r>
            <a:endParaRPr lang="en-US" dirty="0"/>
          </a:p>
        </p:txBody>
      </p:sp>
      <p:sp>
        <p:nvSpPr>
          <p:cNvPr id="7" name="Slide Number Placeholder 6">
            <a:extLst>
              <a:ext uri="{FF2B5EF4-FFF2-40B4-BE49-F238E27FC236}">
                <a16:creationId xmlns:a16="http://schemas.microsoft.com/office/drawing/2014/main" id="{BFF826E5-1E41-AE20-24CB-69936FA1646B}"/>
              </a:ext>
            </a:extLst>
          </p:cNvPr>
          <p:cNvSpPr>
            <a:spLocks noGrp="1"/>
          </p:cNvSpPr>
          <p:nvPr>
            <p:ph type="sldNum" sz="quarter" idx="40"/>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3550102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column-content">
    <p:bg>
      <p:bgPr>
        <a:solidFill>
          <a:schemeClr val="bg1"/>
        </a:solidFill>
        <a:effectLst/>
      </p:bgPr>
    </p:bg>
    <p:spTree>
      <p:nvGrpSpPr>
        <p:cNvPr id="1" name=""/>
        <p:cNvGrpSpPr/>
        <p:nvPr/>
      </p:nvGrpSpPr>
      <p:grpSpPr>
        <a:xfrm>
          <a:off x="0" y="0"/>
          <a:ext cx="0" cy="0"/>
          <a:chOff x="0" y="0"/>
          <a:chExt cx="0" cy="0"/>
        </a:xfrm>
      </p:grpSpPr>
      <p:sp>
        <p:nvSpPr>
          <p:cNvPr id="10" name="Text Placeholder 12">
            <a:extLst>
              <a:ext uri="{FF2B5EF4-FFF2-40B4-BE49-F238E27FC236}">
                <a16:creationId xmlns:a16="http://schemas.microsoft.com/office/drawing/2014/main" id="{0A1F3CE8-9651-FEC3-BFB0-E0F6D74A4D2F}"/>
              </a:ext>
            </a:extLst>
          </p:cNvPr>
          <p:cNvSpPr>
            <a:spLocks noGrp="1"/>
          </p:cNvSpPr>
          <p:nvPr>
            <p:ph type="body" sz="quarter" idx="10"/>
          </p:nvPr>
        </p:nvSpPr>
        <p:spPr>
          <a:xfrm>
            <a:off x="914399" y="1700784"/>
            <a:ext cx="9994392" cy="4655566"/>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1">
            <a:extLst>
              <a:ext uri="{FF2B5EF4-FFF2-40B4-BE49-F238E27FC236}">
                <a16:creationId xmlns:a16="http://schemas.microsoft.com/office/drawing/2014/main" id="{BFD6FBCE-D66A-AFBF-8265-C096B00333D0}"/>
              </a:ext>
            </a:extLst>
          </p:cNvPr>
          <p:cNvSpPr>
            <a:spLocks noGrp="1"/>
          </p:cNvSpPr>
          <p:nvPr>
            <p:ph type="title" hasCustomPrompt="1"/>
          </p:nvPr>
        </p:nvSpPr>
        <p:spPr>
          <a:xfrm>
            <a:off x="914398" y="365760"/>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2" name="Text Placeholder 19">
            <a:extLst>
              <a:ext uri="{FF2B5EF4-FFF2-40B4-BE49-F238E27FC236}">
                <a16:creationId xmlns:a16="http://schemas.microsoft.com/office/drawing/2014/main" id="{AA0D5227-39A3-34BF-7B1F-230DE38C9DD3}"/>
              </a:ext>
            </a:extLst>
          </p:cNvPr>
          <p:cNvSpPr>
            <a:spLocks noGrp="1"/>
          </p:cNvSpPr>
          <p:nvPr>
            <p:ph type="body" sz="quarter" idx="37" hasCustomPrompt="1"/>
          </p:nvPr>
        </p:nvSpPr>
        <p:spPr>
          <a:xfrm>
            <a:off x="914399" y="820351"/>
            <a:ext cx="9994393"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16" name="Picture 15" descr="Logo, company name&#10;&#10;AI-generated content may be incorrect.">
            <a:extLst>
              <a:ext uri="{FF2B5EF4-FFF2-40B4-BE49-F238E27FC236}">
                <a16:creationId xmlns:a16="http://schemas.microsoft.com/office/drawing/2014/main" id="{F528FF9F-A7C8-348A-D84B-6A3C28FC966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5" name="Date Placeholder 4">
            <a:extLst>
              <a:ext uri="{FF2B5EF4-FFF2-40B4-BE49-F238E27FC236}">
                <a16:creationId xmlns:a16="http://schemas.microsoft.com/office/drawing/2014/main" id="{898DEB94-273B-912E-C99B-C8948C839955}"/>
              </a:ext>
            </a:extLst>
          </p:cNvPr>
          <p:cNvSpPr>
            <a:spLocks noGrp="1"/>
          </p:cNvSpPr>
          <p:nvPr>
            <p:ph type="dt" sz="half" idx="38"/>
          </p:nvPr>
        </p:nvSpPr>
        <p:spPr/>
        <p:txBody>
          <a:bodyPr/>
          <a:lstStyle/>
          <a:p>
            <a:pPr>
              <a:defRPr/>
            </a:pPr>
            <a:r>
              <a:rPr lang="en-US"/>
              <a:t>8/5/25</a:t>
            </a:r>
            <a:endParaRPr lang="en-US" dirty="0"/>
          </a:p>
        </p:txBody>
      </p:sp>
      <p:sp>
        <p:nvSpPr>
          <p:cNvPr id="6" name="Footer Placeholder 5">
            <a:extLst>
              <a:ext uri="{FF2B5EF4-FFF2-40B4-BE49-F238E27FC236}">
                <a16:creationId xmlns:a16="http://schemas.microsoft.com/office/drawing/2014/main" id="{4E5CB675-206F-B425-823E-69FCB8147860}"/>
              </a:ext>
            </a:extLst>
          </p:cNvPr>
          <p:cNvSpPr>
            <a:spLocks noGrp="1"/>
          </p:cNvSpPr>
          <p:nvPr>
            <p:ph type="ftr" sz="quarter" idx="39"/>
          </p:nvPr>
        </p:nvSpPr>
        <p:spPr/>
        <p:txBody>
          <a:bodyPr/>
          <a:lstStyle/>
          <a:p>
            <a:pPr>
              <a:defRPr/>
            </a:pPr>
            <a:r>
              <a:rPr lang="en-US"/>
              <a:t>Yonehara | Ionization Cooling for Muon Beam</a:t>
            </a:r>
            <a:endParaRPr lang="en-US" dirty="0"/>
          </a:p>
        </p:txBody>
      </p:sp>
      <p:sp>
        <p:nvSpPr>
          <p:cNvPr id="7" name="Slide Number Placeholder 6">
            <a:extLst>
              <a:ext uri="{FF2B5EF4-FFF2-40B4-BE49-F238E27FC236}">
                <a16:creationId xmlns:a16="http://schemas.microsoft.com/office/drawing/2014/main" id="{A44605C8-61D0-BA61-5EC6-6DB9D3BA2EF3}"/>
              </a:ext>
            </a:extLst>
          </p:cNvPr>
          <p:cNvSpPr>
            <a:spLocks noGrp="1"/>
          </p:cNvSpPr>
          <p:nvPr>
            <p:ph type="sldNum" sz="quarter" idx="40"/>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36721329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99776E6-5838-C63E-68C8-E3EF99F46087}"/>
              </a:ext>
            </a:extLst>
          </p:cNvPr>
          <p:cNvSpPr txBox="1">
            <a:spLocks/>
          </p:cNvSpPr>
          <p:nvPr userDrawn="1"/>
        </p:nvSpPr>
        <p:spPr>
          <a:xfrm>
            <a:off x="6096000" y="4361861"/>
            <a:ext cx="5029200" cy="882168"/>
          </a:xfrm>
          <a:prstGeom prst="rect">
            <a:avLst/>
          </a:prstGeom>
          <a:noFill/>
        </p:spPr>
        <p:txBody>
          <a:bodyPr vert="horz" lIns="0" tIns="0" rIns="0" bIns="0" rtlCol="0" anchor="b">
            <a:noAutofit/>
          </a:bodyPr>
          <a:lstStyle>
            <a:lvl1pPr algn="l" defTabSz="914400" rtl="0" eaLnBrk="1" latinLnBrk="0" hangingPunct="1">
              <a:lnSpc>
                <a:spcPct val="90000"/>
              </a:lnSpc>
              <a:spcBef>
                <a:spcPct val="0"/>
              </a:spcBef>
              <a:buNone/>
              <a:defRPr sz="4800" b="1" i="0" kern="1200" spc="-100" baseline="0">
                <a:solidFill>
                  <a:schemeClr val="accent1"/>
                </a:solidFill>
                <a:latin typeface="Helvetica" pitchFamily="2" charset="0"/>
                <a:ea typeface="+mj-ea"/>
                <a:cs typeface="+mj-cs"/>
              </a:defRPr>
            </a:lvl1pPr>
          </a:lstStyle>
          <a:p>
            <a:endParaRPr lang="en-US" dirty="0"/>
          </a:p>
        </p:txBody>
      </p:sp>
      <p:sp>
        <p:nvSpPr>
          <p:cNvPr id="4" name="Text Placeholder 11">
            <a:extLst>
              <a:ext uri="{FF2B5EF4-FFF2-40B4-BE49-F238E27FC236}">
                <a16:creationId xmlns:a16="http://schemas.microsoft.com/office/drawing/2014/main" id="{B97A8FFA-98C0-7619-912E-7DE6824B8E07}"/>
              </a:ext>
            </a:extLst>
          </p:cNvPr>
          <p:cNvSpPr>
            <a:spLocks noGrp="1"/>
          </p:cNvSpPr>
          <p:nvPr>
            <p:ph type="body" sz="quarter" idx="11" hasCustomPrompt="1"/>
          </p:nvPr>
        </p:nvSpPr>
        <p:spPr>
          <a:xfrm>
            <a:off x="913702" y="1700784"/>
            <a:ext cx="5000626" cy="625033"/>
          </a:xfrm>
          <a:solidFill>
            <a:schemeClr val="tx2"/>
          </a:solidFill>
        </p:spPr>
        <p:txBody>
          <a:bodyPr lIns="182880" tIns="0" rIns="0" anchor="ctr">
            <a:noAutofit/>
          </a:bodyPr>
          <a:lstStyle>
            <a:lvl1pPr marL="0" indent="0">
              <a:buFont typeface="Arial" panose="020B0604020202020204" pitchFamily="34" charset="0"/>
              <a:buNone/>
              <a:defRPr sz="2400" b="0" i="0" spc="-100" baseline="0">
                <a:solidFill>
                  <a:schemeClr val="bg1"/>
                </a:solidFill>
                <a:latin typeface="Helvetica" pitchFamily="2" charset="0"/>
              </a:defRPr>
            </a:lvl1pPr>
          </a:lstStyle>
          <a:p>
            <a:pPr marL="457200" marR="0" lvl="0" indent="-457200" algn="l" defTabSz="914400" rtl="0" eaLnBrk="1" fontAlgn="auto" latinLnBrk="0" hangingPunct="1">
              <a:lnSpc>
                <a:spcPct val="90000"/>
              </a:lnSpc>
              <a:spcBef>
                <a:spcPts val="1000"/>
              </a:spcBef>
              <a:spcAft>
                <a:spcPts val="0"/>
              </a:spcAft>
              <a:buClrTx/>
              <a:buSzTx/>
              <a:tabLst/>
              <a:defRPr/>
            </a:pPr>
            <a:r>
              <a:rPr lang="en-US" dirty="0"/>
              <a:t>Segment 1</a:t>
            </a:r>
          </a:p>
        </p:txBody>
      </p:sp>
      <p:sp>
        <p:nvSpPr>
          <p:cNvPr id="5" name="Text Placeholder 13">
            <a:extLst>
              <a:ext uri="{FF2B5EF4-FFF2-40B4-BE49-F238E27FC236}">
                <a16:creationId xmlns:a16="http://schemas.microsoft.com/office/drawing/2014/main" id="{E709C570-D515-D5C2-A7C9-873D4FB05DBB}"/>
              </a:ext>
            </a:extLst>
          </p:cNvPr>
          <p:cNvSpPr>
            <a:spLocks noGrp="1"/>
          </p:cNvSpPr>
          <p:nvPr>
            <p:ph type="body" sz="quarter" idx="12"/>
          </p:nvPr>
        </p:nvSpPr>
        <p:spPr>
          <a:xfrm>
            <a:off x="913702" y="2416667"/>
            <a:ext cx="5000626" cy="700720"/>
          </a:xfrm>
          <a:noFill/>
          <a:ln>
            <a:noFill/>
          </a:ln>
        </p:spPr>
        <p:txBody>
          <a:bodyPr lIns="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25" name="Text Placeholder 11">
            <a:extLst>
              <a:ext uri="{FF2B5EF4-FFF2-40B4-BE49-F238E27FC236}">
                <a16:creationId xmlns:a16="http://schemas.microsoft.com/office/drawing/2014/main" id="{8D0D5251-ED14-8221-23B5-C338B9B136E4}"/>
              </a:ext>
            </a:extLst>
          </p:cNvPr>
          <p:cNvSpPr>
            <a:spLocks noGrp="1"/>
          </p:cNvSpPr>
          <p:nvPr>
            <p:ph type="body" sz="quarter" idx="20" hasCustomPrompt="1"/>
          </p:nvPr>
        </p:nvSpPr>
        <p:spPr>
          <a:xfrm>
            <a:off x="913703" y="3126912"/>
            <a:ext cx="5000626" cy="625033"/>
          </a:xfrm>
          <a:solidFill>
            <a:schemeClr val="tx1"/>
          </a:solidFill>
        </p:spPr>
        <p:txBody>
          <a:bodyPr lIns="182880" tIns="0" rIns="0" anchor="ctr">
            <a:noAutofit/>
          </a:bodyPr>
          <a:lstStyle>
            <a:lvl1pPr marL="0" indent="0">
              <a:buNone/>
              <a:defRPr sz="2400" b="0" i="0" spc="-100" baseline="0">
                <a:solidFill>
                  <a:schemeClr val="bg1"/>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Segment 2</a:t>
            </a:r>
          </a:p>
        </p:txBody>
      </p:sp>
      <p:sp>
        <p:nvSpPr>
          <p:cNvPr id="26" name="Text Placeholder 13">
            <a:extLst>
              <a:ext uri="{FF2B5EF4-FFF2-40B4-BE49-F238E27FC236}">
                <a16:creationId xmlns:a16="http://schemas.microsoft.com/office/drawing/2014/main" id="{E80E855E-4FDC-9D49-7BC5-49761978BA59}"/>
              </a:ext>
            </a:extLst>
          </p:cNvPr>
          <p:cNvSpPr>
            <a:spLocks noGrp="1"/>
          </p:cNvSpPr>
          <p:nvPr>
            <p:ph type="body" sz="quarter" idx="21"/>
          </p:nvPr>
        </p:nvSpPr>
        <p:spPr>
          <a:xfrm>
            <a:off x="913703" y="3841747"/>
            <a:ext cx="5000625" cy="704088"/>
          </a:xfrm>
          <a:noFill/>
          <a:ln>
            <a:noFill/>
          </a:ln>
        </p:spPr>
        <p:txBody>
          <a:bodyPr lIns="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28" name="Text Placeholder 11">
            <a:extLst>
              <a:ext uri="{FF2B5EF4-FFF2-40B4-BE49-F238E27FC236}">
                <a16:creationId xmlns:a16="http://schemas.microsoft.com/office/drawing/2014/main" id="{34349A97-5971-2B65-B59E-1C98524A4FB0}"/>
              </a:ext>
            </a:extLst>
          </p:cNvPr>
          <p:cNvSpPr>
            <a:spLocks noGrp="1"/>
          </p:cNvSpPr>
          <p:nvPr>
            <p:ph type="body" sz="quarter" idx="22" hasCustomPrompt="1"/>
          </p:nvPr>
        </p:nvSpPr>
        <p:spPr>
          <a:xfrm>
            <a:off x="913702" y="4567235"/>
            <a:ext cx="5000626" cy="631032"/>
          </a:xfrm>
          <a:solidFill>
            <a:schemeClr val="accent1"/>
          </a:solidFill>
        </p:spPr>
        <p:txBody>
          <a:bodyPr lIns="182880" tIns="0" rIns="0" anchor="ctr">
            <a:noAutofit/>
          </a:bodyPr>
          <a:lstStyle>
            <a:lvl1pPr marL="0" indent="0">
              <a:buNone/>
              <a:defRPr sz="2400" b="0" i="0" spc="-100" baseline="0">
                <a:solidFill>
                  <a:schemeClr val="bg1"/>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Segment 3</a:t>
            </a:r>
          </a:p>
        </p:txBody>
      </p:sp>
      <p:sp>
        <p:nvSpPr>
          <p:cNvPr id="29" name="Text Placeholder 13">
            <a:extLst>
              <a:ext uri="{FF2B5EF4-FFF2-40B4-BE49-F238E27FC236}">
                <a16:creationId xmlns:a16="http://schemas.microsoft.com/office/drawing/2014/main" id="{56E30477-B529-728A-AA86-F0BF32CC2C94}"/>
              </a:ext>
            </a:extLst>
          </p:cNvPr>
          <p:cNvSpPr>
            <a:spLocks noGrp="1"/>
          </p:cNvSpPr>
          <p:nvPr>
            <p:ph type="body" sz="quarter" idx="23"/>
          </p:nvPr>
        </p:nvSpPr>
        <p:spPr>
          <a:xfrm>
            <a:off x="913702" y="5283162"/>
            <a:ext cx="5000626" cy="704088"/>
          </a:xfrm>
          <a:noFill/>
          <a:ln>
            <a:noFill/>
          </a:ln>
        </p:spPr>
        <p:txBody>
          <a:bodyPr lIns="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32" name="Text Placeholder 13">
            <a:extLst>
              <a:ext uri="{FF2B5EF4-FFF2-40B4-BE49-F238E27FC236}">
                <a16:creationId xmlns:a16="http://schemas.microsoft.com/office/drawing/2014/main" id="{2CD14E77-F429-15B1-F9A5-C98656B05D4C}"/>
              </a:ext>
            </a:extLst>
          </p:cNvPr>
          <p:cNvSpPr>
            <a:spLocks noGrp="1"/>
          </p:cNvSpPr>
          <p:nvPr>
            <p:ph type="body" sz="quarter" idx="24" hasCustomPrompt="1"/>
          </p:nvPr>
        </p:nvSpPr>
        <p:spPr>
          <a:xfrm>
            <a:off x="6416009" y="5727814"/>
            <a:ext cx="3984937" cy="814025"/>
          </a:xfrm>
          <a:noFill/>
          <a:ln>
            <a:noFill/>
          </a:ln>
        </p:spPr>
        <p:txBody>
          <a:bodyPr lIns="0" tIns="0" rIns="0" bIns="0" anchor="t" anchorCtr="0">
            <a:noAutofit/>
          </a:bodyPr>
          <a:lstStyle>
            <a:lvl1pPr marL="0" indent="0" algn="ctr">
              <a:lnSpc>
                <a:spcPct val="100000"/>
              </a:lnSpc>
              <a:buNone/>
              <a:defRPr sz="1200">
                <a:solidFill>
                  <a:schemeClr val="tx1"/>
                </a:solidFill>
              </a:defRPr>
            </a:lvl1pPr>
          </a:lstStyle>
          <a:p>
            <a:pPr lvl="0"/>
            <a:r>
              <a:rPr lang="en-US" dirty="0"/>
              <a:t>Click to insert caption</a:t>
            </a:r>
          </a:p>
        </p:txBody>
      </p:sp>
      <p:pic>
        <p:nvPicPr>
          <p:cNvPr id="12" name="Picture 11">
            <a:extLst>
              <a:ext uri="{FF2B5EF4-FFF2-40B4-BE49-F238E27FC236}">
                <a16:creationId xmlns:a16="http://schemas.microsoft.com/office/drawing/2014/main" id="{B8EA2963-9726-4063-E7DA-0AB9CA39091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3" name="Text Placeholder 19">
            <a:extLst>
              <a:ext uri="{FF2B5EF4-FFF2-40B4-BE49-F238E27FC236}">
                <a16:creationId xmlns:a16="http://schemas.microsoft.com/office/drawing/2014/main" id="{74F00707-099E-FCA0-E7DE-AF763D1AF913}"/>
              </a:ext>
            </a:extLst>
          </p:cNvPr>
          <p:cNvSpPr>
            <a:spLocks noGrp="1"/>
          </p:cNvSpPr>
          <p:nvPr>
            <p:ph type="body" sz="quarter" idx="37" hasCustomPrompt="1"/>
          </p:nvPr>
        </p:nvSpPr>
        <p:spPr>
          <a:xfrm>
            <a:off x="914399" y="820351"/>
            <a:ext cx="9994393"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15" name="Picture 14" descr="Logo, company name&#10;&#10;AI-generated content may be incorrect.">
            <a:extLst>
              <a:ext uri="{FF2B5EF4-FFF2-40B4-BE49-F238E27FC236}">
                <a16:creationId xmlns:a16="http://schemas.microsoft.com/office/drawing/2014/main" id="{1E87DF5B-EBD1-93B2-E7F8-9194FC8AC74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6" name="Title Placeholder 1">
            <a:extLst>
              <a:ext uri="{FF2B5EF4-FFF2-40B4-BE49-F238E27FC236}">
                <a16:creationId xmlns:a16="http://schemas.microsoft.com/office/drawing/2014/main" id="{B92F8742-82D1-BB4D-234D-76D87357F9E9}"/>
              </a:ext>
            </a:extLst>
          </p:cNvPr>
          <p:cNvSpPr>
            <a:spLocks noGrp="1"/>
          </p:cNvSpPr>
          <p:nvPr>
            <p:ph type="title" hasCustomPrompt="1"/>
          </p:nvPr>
        </p:nvSpPr>
        <p:spPr>
          <a:xfrm>
            <a:off x="914398" y="365760"/>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6" name="Chart Placeholder 33">
            <a:extLst>
              <a:ext uri="{FF2B5EF4-FFF2-40B4-BE49-F238E27FC236}">
                <a16:creationId xmlns:a16="http://schemas.microsoft.com/office/drawing/2014/main" id="{52C864BF-BCE8-AF09-5C28-6FB7C48C3E8E}"/>
              </a:ext>
            </a:extLst>
          </p:cNvPr>
          <p:cNvSpPr>
            <a:spLocks noGrp="1"/>
          </p:cNvSpPr>
          <p:nvPr>
            <p:ph type="chart" sz="quarter" idx="38"/>
          </p:nvPr>
        </p:nvSpPr>
        <p:spPr>
          <a:xfrm>
            <a:off x="6564303" y="1691264"/>
            <a:ext cx="3718252" cy="3820420"/>
          </a:xfrm>
          <a:blipFill>
            <a:blip r:embed="rId4" cstate="screen">
              <a:extLst>
                <a:ext uri="{28A0092B-C50C-407E-A947-70E740481C1C}">
                  <a14:useLocalDpi xmlns:a14="http://schemas.microsoft.com/office/drawing/2010/main"/>
                </a:ext>
              </a:extLst>
            </a:blip>
            <a:stretch>
              <a:fillRect/>
            </a:stretch>
          </a:blipFill>
        </p:spPr>
        <p:txBody>
          <a:bodyPr anchor="ctr"/>
          <a:lstStyle>
            <a:lvl1pPr marL="0" indent="0" algn="ctr">
              <a:buNone/>
              <a:defRPr/>
            </a:lvl1pPr>
          </a:lstStyle>
          <a:p>
            <a:r>
              <a:rPr lang="en-US"/>
              <a:t>Click icon to add chart</a:t>
            </a:r>
            <a:endParaRPr lang="en-US" dirty="0"/>
          </a:p>
        </p:txBody>
      </p:sp>
      <p:sp>
        <p:nvSpPr>
          <p:cNvPr id="8" name="Date Placeholder 7">
            <a:extLst>
              <a:ext uri="{FF2B5EF4-FFF2-40B4-BE49-F238E27FC236}">
                <a16:creationId xmlns:a16="http://schemas.microsoft.com/office/drawing/2014/main" id="{76F6407B-2069-A156-F136-165066B97BB0}"/>
              </a:ext>
            </a:extLst>
          </p:cNvPr>
          <p:cNvSpPr>
            <a:spLocks noGrp="1"/>
          </p:cNvSpPr>
          <p:nvPr>
            <p:ph type="dt" sz="half" idx="39"/>
          </p:nvPr>
        </p:nvSpPr>
        <p:spPr/>
        <p:txBody>
          <a:bodyPr/>
          <a:lstStyle/>
          <a:p>
            <a:pPr>
              <a:defRPr/>
            </a:pPr>
            <a:r>
              <a:rPr lang="en-US"/>
              <a:t>8/5/25</a:t>
            </a:r>
            <a:endParaRPr lang="en-US" dirty="0"/>
          </a:p>
        </p:txBody>
      </p:sp>
      <p:sp>
        <p:nvSpPr>
          <p:cNvPr id="9" name="Footer Placeholder 8">
            <a:extLst>
              <a:ext uri="{FF2B5EF4-FFF2-40B4-BE49-F238E27FC236}">
                <a16:creationId xmlns:a16="http://schemas.microsoft.com/office/drawing/2014/main" id="{5B8EB51C-6380-2192-1894-4C5355440D79}"/>
              </a:ext>
            </a:extLst>
          </p:cNvPr>
          <p:cNvSpPr>
            <a:spLocks noGrp="1"/>
          </p:cNvSpPr>
          <p:nvPr>
            <p:ph type="ftr" sz="quarter" idx="40"/>
          </p:nvPr>
        </p:nvSpPr>
        <p:spPr/>
        <p:txBody>
          <a:bodyPr/>
          <a:lstStyle/>
          <a:p>
            <a:pPr>
              <a:defRPr/>
            </a:pPr>
            <a:r>
              <a:rPr lang="en-US"/>
              <a:t>Yonehara | Ionization Cooling for Muon Beam</a:t>
            </a:r>
            <a:endParaRPr lang="en-US" dirty="0"/>
          </a:p>
        </p:txBody>
      </p:sp>
      <p:sp>
        <p:nvSpPr>
          <p:cNvPr id="10" name="Slide Number Placeholder 9">
            <a:extLst>
              <a:ext uri="{FF2B5EF4-FFF2-40B4-BE49-F238E27FC236}">
                <a16:creationId xmlns:a16="http://schemas.microsoft.com/office/drawing/2014/main" id="{F12A945B-BEEF-183C-ECC0-6AA2D38FD9C8}"/>
              </a:ext>
            </a:extLst>
          </p:cNvPr>
          <p:cNvSpPr>
            <a:spLocks noGrp="1"/>
          </p:cNvSpPr>
          <p:nvPr>
            <p:ph type="sldNum" sz="quarter" idx="41"/>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885519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99776E6-5838-C63E-68C8-E3EF99F46087}"/>
              </a:ext>
            </a:extLst>
          </p:cNvPr>
          <p:cNvSpPr txBox="1">
            <a:spLocks/>
          </p:cNvSpPr>
          <p:nvPr userDrawn="1"/>
        </p:nvSpPr>
        <p:spPr>
          <a:xfrm>
            <a:off x="6095997" y="4281534"/>
            <a:ext cx="5074467" cy="890108"/>
          </a:xfrm>
          <a:prstGeom prst="rect">
            <a:avLst/>
          </a:prstGeom>
          <a:noFill/>
        </p:spPr>
        <p:txBody>
          <a:bodyPr vert="horz" lIns="0" tIns="0" rIns="0" bIns="0" rtlCol="0" anchor="b">
            <a:noAutofit/>
          </a:bodyPr>
          <a:lstStyle>
            <a:lvl1pPr algn="l" defTabSz="914400" rtl="0" eaLnBrk="1" latinLnBrk="0" hangingPunct="1">
              <a:lnSpc>
                <a:spcPct val="90000"/>
              </a:lnSpc>
              <a:spcBef>
                <a:spcPct val="0"/>
              </a:spcBef>
              <a:buNone/>
              <a:defRPr sz="4800" b="1" i="0" kern="1200" spc="-100" baseline="0">
                <a:solidFill>
                  <a:schemeClr val="accent1"/>
                </a:solidFill>
                <a:latin typeface="Helvetica" pitchFamily="2" charset="0"/>
                <a:ea typeface="+mj-ea"/>
                <a:cs typeface="+mj-cs"/>
              </a:defRPr>
            </a:lvl1pPr>
          </a:lstStyle>
          <a:p>
            <a:endParaRPr lang="en-US" dirty="0"/>
          </a:p>
        </p:txBody>
      </p:sp>
      <p:sp>
        <p:nvSpPr>
          <p:cNvPr id="32" name="Text Placeholder 13">
            <a:extLst>
              <a:ext uri="{FF2B5EF4-FFF2-40B4-BE49-F238E27FC236}">
                <a16:creationId xmlns:a16="http://schemas.microsoft.com/office/drawing/2014/main" id="{2CD14E77-F429-15B1-F9A5-C98656B05D4C}"/>
              </a:ext>
            </a:extLst>
          </p:cNvPr>
          <p:cNvSpPr>
            <a:spLocks noGrp="1"/>
          </p:cNvSpPr>
          <p:nvPr>
            <p:ph type="body" sz="quarter" idx="24" hasCustomPrompt="1"/>
          </p:nvPr>
        </p:nvSpPr>
        <p:spPr>
          <a:xfrm>
            <a:off x="914399" y="5910199"/>
            <a:ext cx="9994392" cy="371185"/>
          </a:xfrm>
          <a:noFill/>
          <a:ln>
            <a:noFill/>
          </a:ln>
        </p:spPr>
        <p:txBody>
          <a:bodyPr lIns="0" tIns="0" rIns="0" bIns="0" anchor="t" anchorCtr="0">
            <a:noAutofit/>
          </a:bodyPr>
          <a:lstStyle>
            <a:lvl1pPr marL="0" indent="0" algn="l">
              <a:lnSpc>
                <a:spcPct val="100000"/>
              </a:lnSpc>
              <a:buNone/>
              <a:defRPr sz="1200">
                <a:solidFill>
                  <a:schemeClr val="tx1"/>
                </a:solidFill>
              </a:defRPr>
            </a:lvl1pPr>
          </a:lstStyle>
          <a:p>
            <a:pPr lvl="0"/>
            <a:r>
              <a:rPr lang="en-US" dirty="0"/>
              <a:t>Click to insert caption</a:t>
            </a:r>
          </a:p>
        </p:txBody>
      </p:sp>
      <p:pic>
        <p:nvPicPr>
          <p:cNvPr id="8" name="Picture 7">
            <a:extLst>
              <a:ext uri="{FF2B5EF4-FFF2-40B4-BE49-F238E27FC236}">
                <a16:creationId xmlns:a16="http://schemas.microsoft.com/office/drawing/2014/main" id="{D85F47B5-4761-5144-F10D-D22CD753FBB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9" name="Text Placeholder 19">
            <a:extLst>
              <a:ext uri="{FF2B5EF4-FFF2-40B4-BE49-F238E27FC236}">
                <a16:creationId xmlns:a16="http://schemas.microsoft.com/office/drawing/2014/main" id="{4E7EC1F8-3C79-96EA-BAC5-4A16390EF4F6}"/>
              </a:ext>
            </a:extLst>
          </p:cNvPr>
          <p:cNvSpPr>
            <a:spLocks noGrp="1"/>
          </p:cNvSpPr>
          <p:nvPr>
            <p:ph type="body" sz="quarter" idx="37" hasCustomPrompt="1"/>
          </p:nvPr>
        </p:nvSpPr>
        <p:spPr>
          <a:xfrm>
            <a:off x="914399" y="820351"/>
            <a:ext cx="9994393"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10" name="Picture 9" descr="Logo, company name&#10;&#10;AI-generated content may be incorrect.">
            <a:extLst>
              <a:ext uri="{FF2B5EF4-FFF2-40B4-BE49-F238E27FC236}">
                <a16:creationId xmlns:a16="http://schemas.microsoft.com/office/drawing/2014/main" id="{BA36F6E8-B09C-D7C6-E26B-D0323BCA257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2" name="Title Placeholder 1">
            <a:extLst>
              <a:ext uri="{FF2B5EF4-FFF2-40B4-BE49-F238E27FC236}">
                <a16:creationId xmlns:a16="http://schemas.microsoft.com/office/drawing/2014/main" id="{80C1E4F0-DFA5-E9B1-59B4-18ECD9C9BFA1}"/>
              </a:ext>
            </a:extLst>
          </p:cNvPr>
          <p:cNvSpPr>
            <a:spLocks noGrp="1"/>
          </p:cNvSpPr>
          <p:nvPr>
            <p:ph type="title" hasCustomPrompt="1"/>
          </p:nvPr>
        </p:nvSpPr>
        <p:spPr>
          <a:xfrm>
            <a:off x="914398" y="365760"/>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3" name="Table Placeholder 5">
            <a:extLst>
              <a:ext uri="{FF2B5EF4-FFF2-40B4-BE49-F238E27FC236}">
                <a16:creationId xmlns:a16="http://schemas.microsoft.com/office/drawing/2014/main" id="{D2EDDB05-1AF6-97B9-8468-040314ECE410}"/>
              </a:ext>
            </a:extLst>
          </p:cNvPr>
          <p:cNvSpPr>
            <a:spLocks noGrp="1"/>
          </p:cNvSpPr>
          <p:nvPr>
            <p:ph type="tbl" sz="quarter" idx="25"/>
          </p:nvPr>
        </p:nvSpPr>
        <p:spPr>
          <a:xfrm>
            <a:off x="915924" y="1700784"/>
            <a:ext cx="9992867" cy="4105656"/>
          </a:xfrm>
          <a:blipFill>
            <a:blip r:embed="rId4" cstate="screen">
              <a:extLst>
                <a:ext uri="{28A0092B-C50C-407E-A947-70E740481C1C}">
                  <a14:useLocalDpi xmlns:a14="http://schemas.microsoft.com/office/drawing/2010/main"/>
                </a:ext>
              </a:extLst>
            </a:blip>
            <a:stretch>
              <a:fillRect/>
            </a:stretch>
          </a:blipFill>
        </p:spPr>
        <p:txBody>
          <a:bodyPr anchor="ctr"/>
          <a:lstStyle>
            <a:lvl1pPr marL="0" indent="0" algn="ctr">
              <a:buNone/>
              <a:defRPr/>
            </a:lvl1pPr>
          </a:lstStyle>
          <a:p>
            <a:r>
              <a:rPr lang="en-US"/>
              <a:t>Click icon to add table</a:t>
            </a:r>
            <a:endParaRPr lang="en-US" dirty="0"/>
          </a:p>
        </p:txBody>
      </p:sp>
      <p:sp>
        <p:nvSpPr>
          <p:cNvPr id="6" name="Date Placeholder 5">
            <a:extLst>
              <a:ext uri="{FF2B5EF4-FFF2-40B4-BE49-F238E27FC236}">
                <a16:creationId xmlns:a16="http://schemas.microsoft.com/office/drawing/2014/main" id="{2088B00D-9B35-DB46-C790-1D78D3C30D91}"/>
              </a:ext>
            </a:extLst>
          </p:cNvPr>
          <p:cNvSpPr>
            <a:spLocks noGrp="1"/>
          </p:cNvSpPr>
          <p:nvPr>
            <p:ph type="dt" sz="half" idx="38"/>
          </p:nvPr>
        </p:nvSpPr>
        <p:spPr/>
        <p:txBody>
          <a:bodyPr/>
          <a:lstStyle/>
          <a:p>
            <a:pPr>
              <a:defRPr/>
            </a:pPr>
            <a:r>
              <a:rPr lang="en-US"/>
              <a:t>8/5/25</a:t>
            </a:r>
            <a:endParaRPr lang="en-US" dirty="0"/>
          </a:p>
        </p:txBody>
      </p:sp>
      <p:sp>
        <p:nvSpPr>
          <p:cNvPr id="7" name="Footer Placeholder 6">
            <a:extLst>
              <a:ext uri="{FF2B5EF4-FFF2-40B4-BE49-F238E27FC236}">
                <a16:creationId xmlns:a16="http://schemas.microsoft.com/office/drawing/2014/main" id="{0423629E-9729-19B2-D18F-696FC5DF7C80}"/>
              </a:ext>
            </a:extLst>
          </p:cNvPr>
          <p:cNvSpPr>
            <a:spLocks noGrp="1"/>
          </p:cNvSpPr>
          <p:nvPr>
            <p:ph type="ftr" sz="quarter" idx="39"/>
          </p:nvPr>
        </p:nvSpPr>
        <p:spPr/>
        <p:txBody>
          <a:bodyPr/>
          <a:lstStyle/>
          <a:p>
            <a:pPr>
              <a:defRPr/>
            </a:pPr>
            <a:r>
              <a:rPr lang="en-US"/>
              <a:t>Yonehara | Ionization Cooling for Muon Beam</a:t>
            </a:r>
            <a:endParaRPr lang="en-US" dirty="0"/>
          </a:p>
        </p:txBody>
      </p:sp>
      <p:sp>
        <p:nvSpPr>
          <p:cNvPr id="13" name="Slide Number Placeholder 12">
            <a:extLst>
              <a:ext uri="{FF2B5EF4-FFF2-40B4-BE49-F238E27FC236}">
                <a16:creationId xmlns:a16="http://schemas.microsoft.com/office/drawing/2014/main" id="{9F7ECEAE-4F90-EAE6-417B-EE2AEE8EB75D}"/>
              </a:ext>
            </a:extLst>
          </p:cNvPr>
          <p:cNvSpPr>
            <a:spLocks noGrp="1"/>
          </p:cNvSpPr>
          <p:nvPr>
            <p:ph type="sldNum" sz="quarter" idx="40"/>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9586080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e-ligh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99776E6-5838-C63E-68C8-E3EF99F46087}"/>
              </a:ext>
            </a:extLst>
          </p:cNvPr>
          <p:cNvSpPr txBox="1">
            <a:spLocks/>
          </p:cNvSpPr>
          <p:nvPr userDrawn="1"/>
        </p:nvSpPr>
        <p:spPr>
          <a:xfrm>
            <a:off x="6096000" y="4361861"/>
            <a:ext cx="5029200" cy="882168"/>
          </a:xfrm>
          <a:prstGeom prst="rect">
            <a:avLst/>
          </a:prstGeom>
          <a:noFill/>
        </p:spPr>
        <p:txBody>
          <a:bodyPr vert="horz" lIns="0" tIns="0" rIns="0" bIns="0" rtlCol="0" anchor="b">
            <a:noAutofit/>
          </a:bodyPr>
          <a:lstStyle>
            <a:lvl1pPr algn="l" defTabSz="914400" rtl="0" eaLnBrk="1" latinLnBrk="0" hangingPunct="1">
              <a:lnSpc>
                <a:spcPct val="90000"/>
              </a:lnSpc>
              <a:spcBef>
                <a:spcPct val="0"/>
              </a:spcBef>
              <a:buNone/>
              <a:defRPr sz="4800" b="1" i="0" kern="1200" spc="-100" baseline="0">
                <a:solidFill>
                  <a:schemeClr val="accent1"/>
                </a:solidFill>
                <a:latin typeface="Helvetica" pitchFamily="2" charset="0"/>
                <a:ea typeface="+mj-ea"/>
                <a:cs typeface="+mj-cs"/>
              </a:defRPr>
            </a:lvl1pPr>
          </a:lstStyle>
          <a:p>
            <a:endParaRPr lang="en-US" dirty="0"/>
          </a:p>
        </p:txBody>
      </p:sp>
      <p:pic>
        <p:nvPicPr>
          <p:cNvPr id="2" name="Picture 1">
            <a:extLst>
              <a:ext uri="{FF2B5EF4-FFF2-40B4-BE49-F238E27FC236}">
                <a16:creationId xmlns:a16="http://schemas.microsoft.com/office/drawing/2014/main" id="{2C95878C-4EDF-38C4-5287-2AEA2144FDE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Tree>
    <p:extLst>
      <p:ext uri="{BB962C8B-B14F-4D97-AF65-F5344CB8AC3E}">
        <p14:creationId xmlns:p14="http://schemas.microsoft.com/office/powerpoint/2010/main" val="24112048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0" y="971550"/>
            <a:ext cx="11563351"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304800" y="251753"/>
            <a:ext cx="115824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982436" y="6504213"/>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8/5/25</a:t>
            </a:r>
            <a:endParaRPr lang="en-US" dirty="0"/>
          </a:p>
        </p:txBody>
      </p:sp>
      <p:sp>
        <p:nvSpPr>
          <p:cNvPr id="9" name="Footer Placeholder 4"/>
          <p:cNvSpPr>
            <a:spLocks noGrp="1"/>
          </p:cNvSpPr>
          <p:nvPr>
            <p:ph type="ftr" sz="quarter" idx="3"/>
          </p:nvPr>
        </p:nvSpPr>
        <p:spPr>
          <a:xfrm>
            <a:off x="2040804" y="6504214"/>
            <a:ext cx="834949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b="1"/>
              <a:t>Yonehara | Ionization Cooling for Muon Beam</a:t>
            </a:r>
            <a:endParaRPr lang="en-US" b="1" dirty="0"/>
          </a:p>
        </p:txBody>
      </p:sp>
      <p:sp>
        <p:nvSpPr>
          <p:cNvPr id="10" name="Slide Number Placeholder 5"/>
          <p:cNvSpPr>
            <a:spLocks noGrp="1"/>
          </p:cNvSpPr>
          <p:nvPr>
            <p:ph type="sldNum" sz="quarter" idx="4"/>
          </p:nvPr>
        </p:nvSpPr>
        <p:spPr>
          <a:xfrm>
            <a:off x="296333" y="6504214"/>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001929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title-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CCE765-81F2-BAC8-4594-F05A8A98B209}"/>
              </a:ext>
            </a:extLst>
          </p:cNvPr>
          <p:cNvSpPr/>
          <p:nvPr userDrawn="1"/>
        </p:nvSpPr>
        <p:spPr>
          <a:xfrm>
            <a:off x="0" y="1"/>
            <a:ext cx="12192000" cy="6857999"/>
          </a:xfrm>
          <a:prstGeom prst="rect">
            <a:avLst/>
          </a:prstGeom>
          <a:solidFill>
            <a:schemeClr val="bg1">
              <a:alpha val="5020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5A81A3-EC67-4A3B-9F41-F416DA9AD784}"/>
              </a:ext>
            </a:extLst>
          </p:cNvPr>
          <p:cNvSpPr>
            <a:spLocks noGrp="1"/>
          </p:cNvSpPr>
          <p:nvPr>
            <p:ph type="title" hasCustomPrompt="1"/>
          </p:nvPr>
        </p:nvSpPr>
        <p:spPr>
          <a:xfrm>
            <a:off x="914400" y="4775545"/>
            <a:ext cx="10003536" cy="834011"/>
          </a:xfrm>
          <a:prstGeom prst="rect">
            <a:avLst/>
          </a:prstGeom>
          <a:noFill/>
        </p:spPr>
        <p:txBody>
          <a:bodyPr wrap="square" lIns="0" tIns="0" rIns="0" bIns="274320" anchor="t">
            <a:spAutoFit/>
          </a:bodyPr>
          <a:lstStyle>
            <a:lvl1pPr>
              <a:defRPr sz="4000" b="0">
                <a:solidFill>
                  <a:schemeClr val="tx1"/>
                </a:solidFill>
              </a:defRPr>
            </a:lvl1pPr>
          </a:lstStyle>
          <a:p>
            <a:r>
              <a:rPr lang="en-US" dirty="0"/>
              <a:t>Section title</a:t>
            </a:r>
          </a:p>
        </p:txBody>
      </p:sp>
      <p:sp>
        <p:nvSpPr>
          <p:cNvPr id="3" name="Text Placeholder 3">
            <a:extLst>
              <a:ext uri="{FF2B5EF4-FFF2-40B4-BE49-F238E27FC236}">
                <a16:creationId xmlns:a16="http://schemas.microsoft.com/office/drawing/2014/main" id="{F45B20B8-EF94-AE94-949A-2FB6A948075C}"/>
              </a:ext>
            </a:extLst>
          </p:cNvPr>
          <p:cNvSpPr>
            <a:spLocks noGrp="1"/>
          </p:cNvSpPr>
          <p:nvPr>
            <p:ph type="body" sz="quarter" idx="10" hasCustomPrompt="1"/>
          </p:nvPr>
        </p:nvSpPr>
        <p:spPr>
          <a:xfrm>
            <a:off x="914400" y="3429001"/>
            <a:ext cx="1772454" cy="1114088"/>
          </a:xfrm>
          <a:prstGeom prst="rect">
            <a:avLst/>
          </a:prstGeom>
          <a:noFill/>
        </p:spPr>
        <p:txBody>
          <a:bodyPr lIns="0" tIns="182880" bIns="0" anchor="ctr">
            <a:noAutofit/>
          </a:bodyPr>
          <a:lstStyle>
            <a:lvl1pPr marL="0" indent="12700" algn="l" defTabSz="914400" rtl="0" eaLnBrk="1" latinLnBrk="0" hangingPunct="1">
              <a:lnSpc>
                <a:spcPct val="90000"/>
              </a:lnSpc>
              <a:spcBef>
                <a:spcPct val="0"/>
              </a:spcBef>
              <a:buNone/>
              <a:tabLst/>
              <a:defRPr lang="en-US" sz="7200" b="0" i="0" kern="1200" spc="-100" baseline="0" dirty="0">
                <a:solidFill>
                  <a:schemeClr val="tx2"/>
                </a:solidFill>
                <a:latin typeface="Helvetica" pitchFamily="2" charset="0"/>
                <a:ea typeface="+mj-ea"/>
                <a:cs typeface="+mj-cs"/>
              </a:defRPr>
            </a:lvl1pPr>
          </a:lstStyle>
          <a:p>
            <a:pPr lvl="0"/>
            <a:r>
              <a:rPr lang="en-US" dirty="0"/>
              <a:t>01</a:t>
            </a:r>
          </a:p>
        </p:txBody>
      </p:sp>
      <p:sp>
        <p:nvSpPr>
          <p:cNvPr id="4" name="Rectangle 3">
            <a:extLst>
              <a:ext uri="{FF2B5EF4-FFF2-40B4-BE49-F238E27FC236}">
                <a16:creationId xmlns:a16="http://schemas.microsoft.com/office/drawing/2014/main" id="{0CC440DD-C83E-5818-8D0D-4307DEB14634}"/>
              </a:ext>
            </a:extLst>
          </p:cNvPr>
          <p:cNvSpPr/>
          <p:nvPr userDrawn="1"/>
        </p:nvSpPr>
        <p:spPr>
          <a:xfrm>
            <a:off x="914400" y="4543089"/>
            <a:ext cx="1773936"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endParaRPr lang="en-US"/>
          </a:p>
        </p:txBody>
      </p:sp>
      <p:pic>
        <p:nvPicPr>
          <p:cNvPr id="7" name="Picture 6">
            <a:extLst>
              <a:ext uri="{FF2B5EF4-FFF2-40B4-BE49-F238E27FC236}">
                <a16:creationId xmlns:a16="http://schemas.microsoft.com/office/drawing/2014/main" id="{8788DA3D-6125-4849-EF5D-E55FDE01FEE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8" name="Slide Number Placeholder 9">
            <a:extLst>
              <a:ext uri="{FF2B5EF4-FFF2-40B4-BE49-F238E27FC236}">
                <a16:creationId xmlns:a16="http://schemas.microsoft.com/office/drawing/2014/main" id="{F10B25E9-94DA-16D3-13E3-CAE2BEA2F4C9}"/>
              </a:ext>
            </a:extLst>
          </p:cNvPr>
          <p:cNvSpPr>
            <a:spLocks noGrp="1"/>
          </p:cNvSpPr>
          <p:nvPr>
            <p:ph type="sldNum" sz="quarter" idx="4"/>
          </p:nvPr>
        </p:nvSpPr>
        <p:spPr>
          <a:xfrm>
            <a:off x="11830050" y="6356350"/>
            <a:ext cx="358919" cy="365125"/>
          </a:xfrm>
          <a:prstGeom prst="rect">
            <a:avLst/>
          </a:prstGeom>
        </p:spPr>
        <p:txBody>
          <a:bodyPr vert="horz" lIns="0" tIns="0" rIns="0" bIns="0" rtlCol="0" anchor="b"/>
          <a:lstStyle>
            <a:lvl1pPr algn="ctr">
              <a:defRPr sz="900" b="1" i="0">
                <a:solidFill>
                  <a:schemeClr val="bg1"/>
                </a:solidFill>
                <a:latin typeface="Helvetica" pitchFamily="2" charset="0"/>
              </a:defRPr>
            </a:lvl1p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1790534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title-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8A2BF2-AEE9-3696-E274-55C9E049409F}"/>
              </a:ext>
            </a:extLst>
          </p:cNvPr>
          <p:cNvSpPr/>
          <p:nvPr userDrawn="1"/>
        </p:nvSpPr>
        <p:spPr>
          <a:xfrm>
            <a:off x="0" y="1"/>
            <a:ext cx="12192000" cy="6857999"/>
          </a:xfrm>
          <a:prstGeom prst="rect">
            <a:avLst/>
          </a:prstGeom>
          <a:solidFill>
            <a:schemeClr val="bg1">
              <a:alpha val="5020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BA279D5-65D1-7EB0-3505-17CC33D8807D}"/>
              </a:ext>
            </a:extLst>
          </p:cNvPr>
          <p:cNvSpPr>
            <a:spLocks noGrp="1"/>
          </p:cNvSpPr>
          <p:nvPr>
            <p:ph type="title" hasCustomPrompt="1"/>
          </p:nvPr>
        </p:nvSpPr>
        <p:spPr>
          <a:xfrm>
            <a:off x="914400" y="4775545"/>
            <a:ext cx="10003536" cy="834011"/>
          </a:xfrm>
          <a:prstGeom prst="rect">
            <a:avLst/>
          </a:prstGeom>
          <a:noFill/>
        </p:spPr>
        <p:txBody>
          <a:bodyPr wrap="square" lIns="0" tIns="0" rIns="0" bIns="274320" anchor="t">
            <a:spAutoFit/>
          </a:bodyPr>
          <a:lstStyle>
            <a:lvl1pPr>
              <a:defRPr sz="4000" b="0">
                <a:solidFill>
                  <a:schemeClr val="tx1"/>
                </a:solidFill>
              </a:defRPr>
            </a:lvl1pPr>
          </a:lstStyle>
          <a:p>
            <a:r>
              <a:rPr lang="en-US" dirty="0"/>
              <a:t>Section title</a:t>
            </a:r>
          </a:p>
        </p:txBody>
      </p:sp>
      <p:sp>
        <p:nvSpPr>
          <p:cNvPr id="5" name="Text Placeholder 3">
            <a:extLst>
              <a:ext uri="{FF2B5EF4-FFF2-40B4-BE49-F238E27FC236}">
                <a16:creationId xmlns:a16="http://schemas.microsoft.com/office/drawing/2014/main" id="{D0D56A39-C31F-0835-F346-AB4267AB2A50}"/>
              </a:ext>
            </a:extLst>
          </p:cNvPr>
          <p:cNvSpPr>
            <a:spLocks noGrp="1"/>
          </p:cNvSpPr>
          <p:nvPr>
            <p:ph type="body" sz="quarter" idx="10" hasCustomPrompt="1"/>
          </p:nvPr>
        </p:nvSpPr>
        <p:spPr>
          <a:xfrm>
            <a:off x="914400" y="3429001"/>
            <a:ext cx="1772454" cy="1114088"/>
          </a:xfrm>
          <a:prstGeom prst="rect">
            <a:avLst/>
          </a:prstGeom>
          <a:noFill/>
        </p:spPr>
        <p:txBody>
          <a:bodyPr lIns="0" tIns="182880" bIns="0" anchor="ctr">
            <a:noAutofit/>
          </a:bodyPr>
          <a:lstStyle>
            <a:lvl1pPr marL="0" indent="12700" algn="l" defTabSz="914400" rtl="0" eaLnBrk="1" latinLnBrk="0" hangingPunct="1">
              <a:lnSpc>
                <a:spcPct val="90000"/>
              </a:lnSpc>
              <a:spcBef>
                <a:spcPct val="0"/>
              </a:spcBef>
              <a:buNone/>
              <a:tabLst/>
              <a:defRPr lang="en-US" sz="7200" b="0" i="0" kern="1200" spc="-100" baseline="0" dirty="0">
                <a:solidFill>
                  <a:schemeClr val="tx2"/>
                </a:solidFill>
                <a:latin typeface="Helvetica" pitchFamily="2" charset="0"/>
                <a:ea typeface="+mj-ea"/>
                <a:cs typeface="+mj-cs"/>
              </a:defRPr>
            </a:lvl1pPr>
          </a:lstStyle>
          <a:p>
            <a:pPr lvl="0"/>
            <a:r>
              <a:rPr lang="en-US" dirty="0"/>
              <a:t>01</a:t>
            </a:r>
          </a:p>
        </p:txBody>
      </p:sp>
      <p:sp>
        <p:nvSpPr>
          <p:cNvPr id="6" name="Rectangle 5">
            <a:extLst>
              <a:ext uri="{FF2B5EF4-FFF2-40B4-BE49-F238E27FC236}">
                <a16:creationId xmlns:a16="http://schemas.microsoft.com/office/drawing/2014/main" id="{7D40C43A-6B15-0F57-3682-C2FEC305D74B}"/>
              </a:ext>
            </a:extLst>
          </p:cNvPr>
          <p:cNvSpPr/>
          <p:nvPr userDrawn="1"/>
        </p:nvSpPr>
        <p:spPr>
          <a:xfrm>
            <a:off x="914400" y="4543089"/>
            <a:ext cx="1773936"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endParaRPr lang="en-US"/>
          </a:p>
        </p:txBody>
      </p:sp>
      <p:pic>
        <p:nvPicPr>
          <p:cNvPr id="7" name="Picture 6">
            <a:extLst>
              <a:ext uri="{FF2B5EF4-FFF2-40B4-BE49-F238E27FC236}">
                <a16:creationId xmlns:a16="http://schemas.microsoft.com/office/drawing/2014/main" id="{E6DEA090-8736-22FF-0799-B9DD33028A4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8" name="Slide Number Placeholder 9">
            <a:extLst>
              <a:ext uri="{FF2B5EF4-FFF2-40B4-BE49-F238E27FC236}">
                <a16:creationId xmlns:a16="http://schemas.microsoft.com/office/drawing/2014/main" id="{CA4B4A60-8351-BF40-3841-F41FCE9B2F32}"/>
              </a:ext>
            </a:extLst>
          </p:cNvPr>
          <p:cNvSpPr>
            <a:spLocks noGrp="1"/>
          </p:cNvSpPr>
          <p:nvPr>
            <p:ph type="sldNum" sz="quarter" idx="4"/>
          </p:nvPr>
        </p:nvSpPr>
        <p:spPr>
          <a:xfrm>
            <a:off x="11830050" y="6356350"/>
            <a:ext cx="358919" cy="365125"/>
          </a:xfrm>
          <a:prstGeom prst="rect">
            <a:avLst/>
          </a:prstGeom>
        </p:spPr>
        <p:txBody>
          <a:bodyPr vert="horz" lIns="0" tIns="0" rIns="0" bIns="0" rtlCol="0" anchor="b"/>
          <a:lstStyle>
            <a:lvl1pPr algn="ctr">
              <a:defRPr sz="900" b="1" i="0">
                <a:solidFill>
                  <a:schemeClr val="bg1"/>
                </a:solidFill>
                <a:latin typeface="Helvetica" pitchFamily="2" charset="0"/>
              </a:defRPr>
            </a:lvl1p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32120954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title-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B0E3FA5-DE31-AB6D-9B62-28830D79E180}"/>
              </a:ext>
            </a:extLst>
          </p:cNvPr>
          <p:cNvSpPr>
            <a:spLocks noGrp="1"/>
          </p:cNvSpPr>
          <p:nvPr>
            <p:ph type="title" hasCustomPrompt="1"/>
          </p:nvPr>
        </p:nvSpPr>
        <p:spPr>
          <a:xfrm>
            <a:off x="914400" y="4775545"/>
            <a:ext cx="10003536" cy="834011"/>
          </a:xfrm>
          <a:prstGeom prst="rect">
            <a:avLst/>
          </a:prstGeom>
          <a:noFill/>
        </p:spPr>
        <p:txBody>
          <a:bodyPr wrap="square" lIns="0" tIns="0" rIns="0" bIns="274320" anchor="t">
            <a:spAutoFit/>
          </a:bodyPr>
          <a:lstStyle>
            <a:lvl1pPr>
              <a:defRPr sz="4000" b="0">
                <a:solidFill>
                  <a:schemeClr val="tx1"/>
                </a:solidFill>
              </a:defRPr>
            </a:lvl1pPr>
          </a:lstStyle>
          <a:p>
            <a:r>
              <a:rPr lang="en-US" dirty="0"/>
              <a:t>Section title</a:t>
            </a:r>
          </a:p>
        </p:txBody>
      </p:sp>
      <p:sp>
        <p:nvSpPr>
          <p:cNvPr id="5" name="Text Placeholder 3">
            <a:extLst>
              <a:ext uri="{FF2B5EF4-FFF2-40B4-BE49-F238E27FC236}">
                <a16:creationId xmlns:a16="http://schemas.microsoft.com/office/drawing/2014/main" id="{9F93DB2B-C096-0CA2-8B73-EC9DE94D29FC}"/>
              </a:ext>
            </a:extLst>
          </p:cNvPr>
          <p:cNvSpPr>
            <a:spLocks noGrp="1"/>
          </p:cNvSpPr>
          <p:nvPr>
            <p:ph type="body" sz="quarter" idx="10" hasCustomPrompt="1"/>
          </p:nvPr>
        </p:nvSpPr>
        <p:spPr>
          <a:xfrm>
            <a:off x="914400" y="3429001"/>
            <a:ext cx="1772454" cy="1114088"/>
          </a:xfrm>
          <a:prstGeom prst="rect">
            <a:avLst/>
          </a:prstGeom>
          <a:noFill/>
        </p:spPr>
        <p:txBody>
          <a:bodyPr lIns="0" tIns="182880" bIns="0" anchor="ctr">
            <a:noAutofit/>
          </a:bodyPr>
          <a:lstStyle>
            <a:lvl1pPr marL="0" indent="12700" algn="l" defTabSz="914400" rtl="0" eaLnBrk="1" latinLnBrk="0" hangingPunct="1">
              <a:lnSpc>
                <a:spcPct val="90000"/>
              </a:lnSpc>
              <a:spcBef>
                <a:spcPct val="0"/>
              </a:spcBef>
              <a:buNone/>
              <a:tabLst/>
              <a:defRPr lang="en-US" sz="7200" b="0" i="0" kern="1200" spc="-100" baseline="0" dirty="0">
                <a:solidFill>
                  <a:schemeClr val="tx2"/>
                </a:solidFill>
                <a:latin typeface="Helvetica" pitchFamily="2" charset="0"/>
                <a:ea typeface="+mj-ea"/>
                <a:cs typeface="+mj-cs"/>
              </a:defRPr>
            </a:lvl1pPr>
          </a:lstStyle>
          <a:p>
            <a:pPr lvl="0"/>
            <a:r>
              <a:rPr lang="en-US" dirty="0"/>
              <a:t>01</a:t>
            </a:r>
          </a:p>
        </p:txBody>
      </p:sp>
      <p:sp>
        <p:nvSpPr>
          <p:cNvPr id="6" name="Rectangle 5">
            <a:extLst>
              <a:ext uri="{FF2B5EF4-FFF2-40B4-BE49-F238E27FC236}">
                <a16:creationId xmlns:a16="http://schemas.microsoft.com/office/drawing/2014/main" id="{783C7BFC-CC60-7A87-8EC8-5BDBA55CAEAE}"/>
              </a:ext>
            </a:extLst>
          </p:cNvPr>
          <p:cNvSpPr/>
          <p:nvPr userDrawn="1"/>
        </p:nvSpPr>
        <p:spPr>
          <a:xfrm>
            <a:off x="914400" y="4543089"/>
            <a:ext cx="1773936"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endParaRPr lang="en-US"/>
          </a:p>
        </p:txBody>
      </p:sp>
      <p:pic>
        <p:nvPicPr>
          <p:cNvPr id="9" name="Picture 8">
            <a:extLst>
              <a:ext uri="{FF2B5EF4-FFF2-40B4-BE49-F238E27FC236}">
                <a16:creationId xmlns:a16="http://schemas.microsoft.com/office/drawing/2014/main" id="{440D6175-3B5A-99BF-50CA-438C19FF1B82}"/>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0" name="Slide Number Placeholder 9">
            <a:extLst>
              <a:ext uri="{FF2B5EF4-FFF2-40B4-BE49-F238E27FC236}">
                <a16:creationId xmlns:a16="http://schemas.microsoft.com/office/drawing/2014/main" id="{0AC0A3FD-7314-8193-36AD-C546C75B7CA5}"/>
              </a:ext>
            </a:extLst>
          </p:cNvPr>
          <p:cNvSpPr>
            <a:spLocks noGrp="1"/>
          </p:cNvSpPr>
          <p:nvPr>
            <p:ph type="sldNum" sz="quarter" idx="4"/>
          </p:nvPr>
        </p:nvSpPr>
        <p:spPr>
          <a:xfrm>
            <a:off x="11830050" y="6356350"/>
            <a:ext cx="358919" cy="365125"/>
          </a:xfrm>
          <a:prstGeom prst="rect">
            <a:avLst/>
          </a:prstGeom>
        </p:spPr>
        <p:txBody>
          <a:bodyPr vert="horz" lIns="0" tIns="0" rIns="0" bIns="0" rtlCol="0" anchor="b"/>
          <a:lstStyle>
            <a:lvl1pPr algn="ctr">
              <a:defRPr sz="900" b="1" i="0">
                <a:solidFill>
                  <a:schemeClr val="bg1"/>
                </a:solidFill>
                <a:latin typeface="Helvetica" pitchFamily="2" charset="0"/>
              </a:defRPr>
            </a:lvl1p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15420286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section-agenda">
    <p:bg>
      <p:bgPr>
        <a:solidFill>
          <a:schemeClr val="bg1"/>
        </a:solidFill>
        <a:effectLst/>
      </p:bgPr>
    </p:bg>
    <p:spTree>
      <p:nvGrpSpPr>
        <p:cNvPr id="1" name=""/>
        <p:cNvGrpSpPr/>
        <p:nvPr/>
      </p:nvGrpSpPr>
      <p:grpSpPr>
        <a:xfrm>
          <a:off x="0" y="0"/>
          <a:ext cx="0" cy="0"/>
          <a:chOff x="0" y="0"/>
          <a:chExt cx="0" cy="0"/>
        </a:xfrm>
      </p:grpSpPr>
      <p:pic>
        <p:nvPicPr>
          <p:cNvPr id="23" name="Picture 22" descr="Logo, company name&#10;&#10;AI-generated content may be incorrect.">
            <a:extLst>
              <a:ext uri="{FF2B5EF4-FFF2-40B4-BE49-F238E27FC236}">
                <a16:creationId xmlns:a16="http://schemas.microsoft.com/office/drawing/2014/main" id="{F458E46B-0C39-CD93-F76B-90E76DC35EC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24" name="Title Placeholder 1">
            <a:extLst>
              <a:ext uri="{FF2B5EF4-FFF2-40B4-BE49-F238E27FC236}">
                <a16:creationId xmlns:a16="http://schemas.microsoft.com/office/drawing/2014/main" id="{A226F5EF-54EF-597D-C9E0-363980318BA9}"/>
              </a:ext>
            </a:extLst>
          </p:cNvPr>
          <p:cNvSpPr>
            <a:spLocks noGrp="1"/>
          </p:cNvSpPr>
          <p:nvPr>
            <p:ph type="title" hasCustomPrompt="1"/>
          </p:nvPr>
        </p:nvSpPr>
        <p:spPr>
          <a:xfrm>
            <a:off x="914398" y="365760"/>
            <a:ext cx="6532561"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52" name="Text Placeholder 11">
            <a:extLst>
              <a:ext uri="{FF2B5EF4-FFF2-40B4-BE49-F238E27FC236}">
                <a16:creationId xmlns:a16="http://schemas.microsoft.com/office/drawing/2014/main" id="{7D25E6A6-20DF-4816-1517-8509EB288B9D}"/>
              </a:ext>
            </a:extLst>
          </p:cNvPr>
          <p:cNvSpPr>
            <a:spLocks noGrp="1"/>
          </p:cNvSpPr>
          <p:nvPr>
            <p:ph type="body" sz="quarter" idx="29" hasCustomPrompt="1"/>
          </p:nvPr>
        </p:nvSpPr>
        <p:spPr>
          <a:xfrm>
            <a:off x="911669" y="1700784"/>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53" name="Text Placeholder 13">
            <a:extLst>
              <a:ext uri="{FF2B5EF4-FFF2-40B4-BE49-F238E27FC236}">
                <a16:creationId xmlns:a16="http://schemas.microsoft.com/office/drawing/2014/main" id="{14A01821-D46E-3D52-4CAD-F7DBDCABE774}"/>
              </a:ext>
            </a:extLst>
          </p:cNvPr>
          <p:cNvSpPr>
            <a:spLocks noGrp="1"/>
          </p:cNvSpPr>
          <p:nvPr>
            <p:ph type="body" sz="quarter" idx="30" hasCustomPrompt="1"/>
          </p:nvPr>
        </p:nvSpPr>
        <p:spPr>
          <a:xfrm>
            <a:off x="914400" y="2705790"/>
            <a:ext cx="3070728"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54" name="Text Placeholder 11">
            <a:extLst>
              <a:ext uri="{FF2B5EF4-FFF2-40B4-BE49-F238E27FC236}">
                <a16:creationId xmlns:a16="http://schemas.microsoft.com/office/drawing/2014/main" id="{FD54C57D-8418-C7FC-C13C-73DFB5188821}"/>
              </a:ext>
            </a:extLst>
          </p:cNvPr>
          <p:cNvSpPr>
            <a:spLocks noGrp="1"/>
          </p:cNvSpPr>
          <p:nvPr>
            <p:ph type="body" sz="quarter" idx="31" hasCustomPrompt="1"/>
          </p:nvPr>
        </p:nvSpPr>
        <p:spPr>
          <a:xfrm>
            <a:off x="4376229" y="1700784"/>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
        <p:nvSpPr>
          <p:cNvPr id="55" name="Text Placeholder 13">
            <a:extLst>
              <a:ext uri="{FF2B5EF4-FFF2-40B4-BE49-F238E27FC236}">
                <a16:creationId xmlns:a16="http://schemas.microsoft.com/office/drawing/2014/main" id="{A7ED865A-D8C1-84B1-ED7B-E4FD0EB52755}"/>
              </a:ext>
            </a:extLst>
          </p:cNvPr>
          <p:cNvSpPr>
            <a:spLocks noGrp="1"/>
          </p:cNvSpPr>
          <p:nvPr>
            <p:ph type="body" sz="quarter" idx="32" hasCustomPrompt="1"/>
          </p:nvPr>
        </p:nvSpPr>
        <p:spPr>
          <a:xfrm>
            <a:off x="4379746" y="2705790"/>
            <a:ext cx="3067213"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56" name="Rectangle 55">
            <a:extLst>
              <a:ext uri="{FF2B5EF4-FFF2-40B4-BE49-F238E27FC236}">
                <a16:creationId xmlns:a16="http://schemas.microsoft.com/office/drawing/2014/main" id="{9ED5B529-78BB-F29E-18B0-971B1535E859}"/>
              </a:ext>
            </a:extLst>
          </p:cNvPr>
          <p:cNvSpPr/>
          <p:nvPr userDrawn="1"/>
        </p:nvSpPr>
        <p:spPr>
          <a:xfrm rot="10800000">
            <a:off x="907074" y="2559377"/>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C04014A3-4C06-C81A-AC8E-980793F74342}"/>
              </a:ext>
            </a:extLst>
          </p:cNvPr>
          <p:cNvSpPr/>
          <p:nvPr userDrawn="1"/>
        </p:nvSpPr>
        <p:spPr>
          <a:xfrm rot="10800000">
            <a:off x="4369687" y="2559377"/>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 Placeholder 11">
            <a:extLst>
              <a:ext uri="{FF2B5EF4-FFF2-40B4-BE49-F238E27FC236}">
                <a16:creationId xmlns:a16="http://schemas.microsoft.com/office/drawing/2014/main" id="{4B74B708-A762-7133-2651-04F12E11F8A9}"/>
              </a:ext>
            </a:extLst>
          </p:cNvPr>
          <p:cNvSpPr>
            <a:spLocks noGrp="1"/>
          </p:cNvSpPr>
          <p:nvPr>
            <p:ph type="body" sz="quarter" idx="37" hasCustomPrompt="1"/>
          </p:nvPr>
        </p:nvSpPr>
        <p:spPr>
          <a:xfrm>
            <a:off x="911669" y="3749921"/>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03</a:t>
            </a:r>
          </a:p>
        </p:txBody>
      </p:sp>
      <p:sp>
        <p:nvSpPr>
          <p:cNvPr id="59" name="Text Placeholder 13">
            <a:extLst>
              <a:ext uri="{FF2B5EF4-FFF2-40B4-BE49-F238E27FC236}">
                <a16:creationId xmlns:a16="http://schemas.microsoft.com/office/drawing/2014/main" id="{435E90AA-1C85-A9E4-87BC-C1AF24C3621F}"/>
              </a:ext>
            </a:extLst>
          </p:cNvPr>
          <p:cNvSpPr>
            <a:spLocks noGrp="1"/>
          </p:cNvSpPr>
          <p:nvPr>
            <p:ph type="body" sz="quarter" idx="38" hasCustomPrompt="1"/>
          </p:nvPr>
        </p:nvSpPr>
        <p:spPr>
          <a:xfrm>
            <a:off x="914400" y="4754927"/>
            <a:ext cx="3070728"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60" name="Text Placeholder 11">
            <a:extLst>
              <a:ext uri="{FF2B5EF4-FFF2-40B4-BE49-F238E27FC236}">
                <a16:creationId xmlns:a16="http://schemas.microsoft.com/office/drawing/2014/main" id="{492F2493-8216-CD88-FA44-CC9A10608AF7}"/>
              </a:ext>
            </a:extLst>
          </p:cNvPr>
          <p:cNvSpPr>
            <a:spLocks noGrp="1"/>
          </p:cNvSpPr>
          <p:nvPr>
            <p:ph type="body" sz="quarter" idx="39" hasCustomPrompt="1"/>
          </p:nvPr>
        </p:nvSpPr>
        <p:spPr>
          <a:xfrm>
            <a:off x="4376229" y="3749921"/>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04</a:t>
            </a:r>
          </a:p>
        </p:txBody>
      </p:sp>
      <p:sp>
        <p:nvSpPr>
          <p:cNvPr id="61" name="Text Placeholder 13">
            <a:extLst>
              <a:ext uri="{FF2B5EF4-FFF2-40B4-BE49-F238E27FC236}">
                <a16:creationId xmlns:a16="http://schemas.microsoft.com/office/drawing/2014/main" id="{94974B5A-8E34-7804-BAF6-077E87EED7BA}"/>
              </a:ext>
            </a:extLst>
          </p:cNvPr>
          <p:cNvSpPr>
            <a:spLocks noGrp="1"/>
          </p:cNvSpPr>
          <p:nvPr>
            <p:ph type="body" sz="quarter" idx="40" hasCustomPrompt="1"/>
          </p:nvPr>
        </p:nvSpPr>
        <p:spPr>
          <a:xfrm>
            <a:off x="4379746" y="4754927"/>
            <a:ext cx="3067213"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62" name="Rectangle 61">
            <a:extLst>
              <a:ext uri="{FF2B5EF4-FFF2-40B4-BE49-F238E27FC236}">
                <a16:creationId xmlns:a16="http://schemas.microsoft.com/office/drawing/2014/main" id="{92AD98F0-4E6C-4977-7D6D-0539C61129D5}"/>
              </a:ext>
            </a:extLst>
          </p:cNvPr>
          <p:cNvSpPr/>
          <p:nvPr userDrawn="1"/>
        </p:nvSpPr>
        <p:spPr>
          <a:xfrm rot="10800000">
            <a:off x="907074" y="4608514"/>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EEA28208-467D-4A45-BC0C-0BC9588893EB}"/>
              </a:ext>
            </a:extLst>
          </p:cNvPr>
          <p:cNvSpPr/>
          <p:nvPr userDrawn="1"/>
        </p:nvSpPr>
        <p:spPr>
          <a:xfrm rot="10800000">
            <a:off x="4369687" y="4608514"/>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Picture Placeholder 5">
            <a:extLst>
              <a:ext uri="{FF2B5EF4-FFF2-40B4-BE49-F238E27FC236}">
                <a16:creationId xmlns:a16="http://schemas.microsoft.com/office/drawing/2014/main" id="{4FBFB9DE-AE2D-A7B7-4DB4-6859D9D5BC4B}"/>
              </a:ext>
            </a:extLst>
          </p:cNvPr>
          <p:cNvSpPr>
            <a:spLocks noGrp="1"/>
          </p:cNvSpPr>
          <p:nvPr>
            <p:ph type="pic" sz="quarter" idx="25" hasCustomPrompt="1"/>
          </p:nvPr>
        </p:nvSpPr>
        <p:spPr>
          <a:xfrm>
            <a:off x="8378952" y="0"/>
            <a:ext cx="3447288" cy="6858001"/>
          </a:xfrm>
          <a:prstGeom prst="rect">
            <a:avLst/>
          </a:prstGeom>
          <a:solidFill>
            <a:srgbClr val="C3CAD1"/>
          </a:solidFill>
          <a:ln>
            <a:noFill/>
          </a:ln>
        </p:spPr>
        <p:txBody>
          <a:bodyPr lIns="457200" tIns="3657600" anchor="t"/>
          <a:lstStyle>
            <a:lvl1pPr marL="0" indent="0" algn="ctr">
              <a:buNone/>
              <a:defRPr>
                <a:solidFill>
                  <a:schemeClr val="bg1">
                    <a:lumMod val="65000"/>
                  </a:schemeClr>
                </a:solidFill>
              </a:defRPr>
            </a:lvl1pPr>
          </a:lstStyle>
          <a:p>
            <a:r>
              <a:rPr lang="en-US" dirty="0"/>
              <a:t>Click icon to add image</a:t>
            </a:r>
          </a:p>
        </p:txBody>
      </p:sp>
      <p:sp>
        <p:nvSpPr>
          <p:cNvPr id="65" name="Text Placeholder 13">
            <a:extLst>
              <a:ext uri="{FF2B5EF4-FFF2-40B4-BE49-F238E27FC236}">
                <a16:creationId xmlns:a16="http://schemas.microsoft.com/office/drawing/2014/main" id="{D2A65777-78A4-1122-070C-13C5CC391FE0}"/>
              </a:ext>
            </a:extLst>
          </p:cNvPr>
          <p:cNvSpPr>
            <a:spLocks noGrp="1"/>
          </p:cNvSpPr>
          <p:nvPr>
            <p:ph type="body" sz="quarter" idx="24" hasCustomPrompt="1"/>
          </p:nvPr>
        </p:nvSpPr>
        <p:spPr>
          <a:xfrm>
            <a:off x="8740140" y="6251713"/>
            <a:ext cx="2724912" cy="606288"/>
          </a:xfrm>
          <a:noFill/>
          <a:ln>
            <a:noFill/>
          </a:ln>
        </p:spPr>
        <p:txBody>
          <a:bodyPr lIns="182880" tIns="0" rIns="182880" bIns="137160" anchor="b" anchorCtr="0">
            <a:noAutofit/>
          </a:bodyPr>
          <a:lstStyle>
            <a:lvl1pPr marL="0" indent="0" algn="r">
              <a:lnSpc>
                <a:spcPct val="110000"/>
              </a:lnSpc>
              <a:buNone/>
              <a:defRPr sz="1200">
                <a:solidFill>
                  <a:schemeClr val="bg1"/>
                </a:solidFill>
              </a:defRPr>
            </a:lvl1pPr>
          </a:lstStyle>
          <a:p>
            <a:pPr lvl="0"/>
            <a:r>
              <a:rPr lang="en-US" dirty="0"/>
              <a:t>Click to add optional caption</a:t>
            </a:r>
          </a:p>
        </p:txBody>
      </p:sp>
      <p:pic>
        <p:nvPicPr>
          <p:cNvPr id="66" name="Picture 65">
            <a:extLst>
              <a:ext uri="{FF2B5EF4-FFF2-40B4-BE49-F238E27FC236}">
                <a16:creationId xmlns:a16="http://schemas.microsoft.com/office/drawing/2014/main" id="{2F3BB497-B176-4CA5-ECD7-4F398D8B4FE4}"/>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5" name="Date Placeholder 4">
            <a:extLst>
              <a:ext uri="{FF2B5EF4-FFF2-40B4-BE49-F238E27FC236}">
                <a16:creationId xmlns:a16="http://schemas.microsoft.com/office/drawing/2014/main" id="{D43D427B-7FC7-1359-C26B-EE4E88413334}"/>
              </a:ext>
            </a:extLst>
          </p:cNvPr>
          <p:cNvSpPr>
            <a:spLocks noGrp="1"/>
          </p:cNvSpPr>
          <p:nvPr>
            <p:ph type="dt" sz="half" idx="41"/>
          </p:nvPr>
        </p:nvSpPr>
        <p:spPr/>
        <p:txBody>
          <a:bodyPr/>
          <a:lstStyle/>
          <a:p>
            <a:pPr>
              <a:defRPr/>
            </a:pPr>
            <a:r>
              <a:rPr lang="en-US"/>
              <a:t>8/5/25</a:t>
            </a:r>
            <a:endParaRPr lang="en-US" dirty="0"/>
          </a:p>
        </p:txBody>
      </p:sp>
      <p:sp>
        <p:nvSpPr>
          <p:cNvPr id="6" name="Footer Placeholder 5">
            <a:extLst>
              <a:ext uri="{FF2B5EF4-FFF2-40B4-BE49-F238E27FC236}">
                <a16:creationId xmlns:a16="http://schemas.microsoft.com/office/drawing/2014/main" id="{F56283E2-A570-ED3B-DFD5-070DE6D5FDE8}"/>
              </a:ext>
            </a:extLst>
          </p:cNvPr>
          <p:cNvSpPr>
            <a:spLocks noGrp="1"/>
          </p:cNvSpPr>
          <p:nvPr>
            <p:ph type="ftr" sz="quarter" idx="42"/>
          </p:nvPr>
        </p:nvSpPr>
        <p:spPr/>
        <p:txBody>
          <a:bodyPr/>
          <a:lstStyle/>
          <a:p>
            <a:pPr>
              <a:defRPr/>
            </a:pPr>
            <a:r>
              <a:rPr lang="en-US"/>
              <a:t>Yonehara | Ionization Cooling for Muon Beam</a:t>
            </a:r>
            <a:endParaRPr lang="en-US" dirty="0"/>
          </a:p>
        </p:txBody>
      </p:sp>
      <p:sp>
        <p:nvSpPr>
          <p:cNvPr id="7" name="Slide Number Placeholder 6">
            <a:extLst>
              <a:ext uri="{FF2B5EF4-FFF2-40B4-BE49-F238E27FC236}">
                <a16:creationId xmlns:a16="http://schemas.microsoft.com/office/drawing/2014/main" id="{BEE33E59-3BC3-A711-E10E-552D2E1F77B5}"/>
              </a:ext>
            </a:extLst>
          </p:cNvPr>
          <p:cNvSpPr>
            <a:spLocks noGrp="1"/>
          </p:cNvSpPr>
          <p:nvPr>
            <p:ph type="sldNum" sz="quarter" idx="43"/>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4353332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section-agenda">
    <p:bg>
      <p:bgPr>
        <a:solidFill>
          <a:schemeClr val="bg1"/>
        </a:solidFill>
        <a:effectLst/>
      </p:bgPr>
    </p:bg>
    <p:spTree>
      <p:nvGrpSpPr>
        <p:cNvPr id="1" name=""/>
        <p:cNvGrpSpPr/>
        <p:nvPr/>
      </p:nvGrpSpPr>
      <p:grpSpPr>
        <a:xfrm>
          <a:off x="0" y="0"/>
          <a:ext cx="0" cy="0"/>
          <a:chOff x="0" y="0"/>
          <a:chExt cx="0" cy="0"/>
        </a:xfrm>
      </p:grpSpPr>
      <p:sp>
        <p:nvSpPr>
          <p:cNvPr id="21" name="Text Placeholder 11">
            <a:extLst>
              <a:ext uri="{FF2B5EF4-FFF2-40B4-BE49-F238E27FC236}">
                <a16:creationId xmlns:a16="http://schemas.microsoft.com/office/drawing/2014/main" id="{1BB2EFC9-1306-610A-7472-F5A409DAF87B}"/>
              </a:ext>
            </a:extLst>
          </p:cNvPr>
          <p:cNvSpPr>
            <a:spLocks noGrp="1"/>
          </p:cNvSpPr>
          <p:nvPr>
            <p:ph type="body" sz="quarter" idx="25" hasCustomPrompt="1"/>
          </p:nvPr>
        </p:nvSpPr>
        <p:spPr>
          <a:xfrm>
            <a:off x="7840789" y="1700784"/>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03</a:t>
            </a:r>
          </a:p>
        </p:txBody>
      </p:sp>
      <p:sp>
        <p:nvSpPr>
          <p:cNvPr id="22" name="Text Placeholder 13">
            <a:extLst>
              <a:ext uri="{FF2B5EF4-FFF2-40B4-BE49-F238E27FC236}">
                <a16:creationId xmlns:a16="http://schemas.microsoft.com/office/drawing/2014/main" id="{8DA22153-3FAA-4073-D5F7-B56934A12954}"/>
              </a:ext>
            </a:extLst>
          </p:cNvPr>
          <p:cNvSpPr>
            <a:spLocks noGrp="1"/>
          </p:cNvSpPr>
          <p:nvPr>
            <p:ph type="body" sz="quarter" idx="26" hasCustomPrompt="1"/>
          </p:nvPr>
        </p:nvSpPr>
        <p:spPr>
          <a:xfrm>
            <a:off x="7840789" y="2705790"/>
            <a:ext cx="3070730"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35" name="Text Placeholder 11">
            <a:extLst>
              <a:ext uri="{FF2B5EF4-FFF2-40B4-BE49-F238E27FC236}">
                <a16:creationId xmlns:a16="http://schemas.microsoft.com/office/drawing/2014/main" id="{34F7C635-74F3-E319-79C6-11DF58432BCC}"/>
              </a:ext>
            </a:extLst>
          </p:cNvPr>
          <p:cNvSpPr>
            <a:spLocks noGrp="1"/>
          </p:cNvSpPr>
          <p:nvPr>
            <p:ph type="body" sz="quarter" idx="29" hasCustomPrompt="1"/>
          </p:nvPr>
        </p:nvSpPr>
        <p:spPr>
          <a:xfrm>
            <a:off x="911669" y="1700784"/>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36" name="Text Placeholder 13">
            <a:extLst>
              <a:ext uri="{FF2B5EF4-FFF2-40B4-BE49-F238E27FC236}">
                <a16:creationId xmlns:a16="http://schemas.microsoft.com/office/drawing/2014/main" id="{0CB3ED8D-E886-FF54-5A83-1729951016DA}"/>
              </a:ext>
            </a:extLst>
          </p:cNvPr>
          <p:cNvSpPr>
            <a:spLocks noGrp="1"/>
          </p:cNvSpPr>
          <p:nvPr>
            <p:ph type="body" sz="quarter" idx="30" hasCustomPrompt="1"/>
          </p:nvPr>
        </p:nvSpPr>
        <p:spPr>
          <a:xfrm>
            <a:off x="914400" y="2705790"/>
            <a:ext cx="3070728"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37" name="Text Placeholder 11">
            <a:extLst>
              <a:ext uri="{FF2B5EF4-FFF2-40B4-BE49-F238E27FC236}">
                <a16:creationId xmlns:a16="http://schemas.microsoft.com/office/drawing/2014/main" id="{FEC18E3E-7D1C-8D3A-FA66-09B9E8AF96EB}"/>
              </a:ext>
            </a:extLst>
          </p:cNvPr>
          <p:cNvSpPr>
            <a:spLocks noGrp="1"/>
          </p:cNvSpPr>
          <p:nvPr>
            <p:ph type="body" sz="quarter" idx="31" hasCustomPrompt="1"/>
          </p:nvPr>
        </p:nvSpPr>
        <p:spPr>
          <a:xfrm>
            <a:off x="4376229" y="1700784"/>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
        <p:nvSpPr>
          <p:cNvPr id="38" name="Text Placeholder 13">
            <a:extLst>
              <a:ext uri="{FF2B5EF4-FFF2-40B4-BE49-F238E27FC236}">
                <a16:creationId xmlns:a16="http://schemas.microsoft.com/office/drawing/2014/main" id="{F46C368A-CAE6-AB12-45DE-8C9AC1081525}"/>
              </a:ext>
            </a:extLst>
          </p:cNvPr>
          <p:cNvSpPr>
            <a:spLocks noGrp="1"/>
          </p:cNvSpPr>
          <p:nvPr>
            <p:ph type="body" sz="quarter" idx="32" hasCustomPrompt="1"/>
          </p:nvPr>
        </p:nvSpPr>
        <p:spPr>
          <a:xfrm>
            <a:off x="4379746" y="2705790"/>
            <a:ext cx="3067213"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pic>
        <p:nvPicPr>
          <p:cNvPr id="7" name="Picture 6">
            <a:extLst>
              <a:ext uri="{FF2B5EF4-FFF2-40B4-BE49-F238E27FC236}">
                <a16:creationId xmlns:a16="http://schemas.microsoft.com/office/drawing/2014/main" id="{7781A30D-A0A7-8F72-0DB2-BAA0EF20371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pic>
        <p:nvPicPr>
          <p:cNvPr id="12" name="Picture 11" descr="Logo, company name&#10;&#10;AI-generated content may be incorrect.">
            <a:extLst>
              <a:ext uri="{FF2B5EF4-FFF2-40B4-BE49-F238E27FC236}">
                <a16:creationId xmlns:a16="http://schemas.microsoft.com/office/drawing/2014/main" id="{6BC60E22-555E-863E-A95E-1F364397E92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3" name="Title Placeholder 1">
            <a:extLst>
              <a:ext uri="{FF2B5EF4-FFF2-40B4-BE49-F238E27FC236}">
                <a16:creationId xmlns:a16="http://schemas.microsoft.com/office/drawing/2014/main" id="{C8268B68-5038-1850-9129-6EBE6E73F92B}"/>
              </a:ext>
            </a:extLst>
          </p:cNvPr>
          <p:cNvSpPr>
            <a:spLocks noGrp="1"/>
          </p:cNvSpPr>
          <p:nvPr>
            <p:ph type="title" hasCustomPrompt="1"/>
          </p:nvPr>
        </p:nvSpPr>
        <p:spPr>
          <a:xfrm>
            <a:off x="914398" y="365760"/>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7" name="Rectangle 16">
            <a:extLst>
              <a:ext uri="{FF2B5EF4-FFF2-40B4-BE49-F238E27FC236}">
                <a16:creationId xmlns:a16="http://schemas.microsoft.com/office/drawing/2014/main" id="{2F851C4B-EE7A-A84C-0FEB-76E839BCE7AE}"/>
              </a:ext>
            </a:extLst>
          </p:cNvPr>
          <p:cNvSpPr/>
          <p:nvPr userDrawn="1"/>
        </p:nvSpPr>
        <p:spPr>
          <a:xfrm rot="10800000">
            <a:off x="907074" y="2559377"/>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079CC64-0203-C898-B985-39FB41EBBF57}"/>
              </a:ext>
            </a:extLst>
          </p:cNvPr>
          <p:cNvSpPr/>
          <p:nvPr userDrawn="1"/>
        </p:nvSpPr>
        <p:spPr>
          <a:xfrm rot="10800000">
            <a:off x="4369687" y="2559377"/>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EB46FE0-DD6E-5635-0172-E4462AC6960A}"/>
              </a:ext>
            </a:extLst>
          </p:cNvPr>
          <p:cNvSpPr/>
          <p:nvPr userDrawn="1"/>
        </p:nvSpPr>
        <p:spPr>
          <a:xfrm rot="10800000">
            <a:off x="7844307" y="2559377"/>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 Placeholder 11">
            <a:extLst>
              <a:ext uri="{FF2B5EF4-FFF2-40B4-BE49-F238E27FC236}">
                <a16:creationId xmlns:a16="http://schemas.microsoft.com/office/drawing/2014/main" id="{6E39647A-7DAB-491C-D78A-700609AE5924}"/>
              </a:ext>
            </a:extLst>
          </p:cNvPr>
          <p:cNvSpPr>
            <a:spLocks noGrp="1"/>
          </p:cNvSpPr>
          <p:nvPr>
            <p:ph type="body" sz="quarter" idx="35" hasCustomPrompt="1"/>
          </p:nvPr>
        </p:nvSpPr>
        <p:spPr>
          <a:xfrm>
            <a:off x="7840789" y="3749921"/>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06</a:t>
            </a:r>
          </a:p>
        </p:txBody>
      </p:sp>
      <p:sp>
        <p:nvSpPr>
          <p:cNvPr id="54" name="Text Placeholder 13">
            <a:extLst>
              <a:ext uri="{FF2B5EF4-FFF2-40B4-BE49-F238E27FC236}">
                <a16:creationId xmlns:a16="http://schemas.microsoft.com/office/drawing/2014/main" id="{1A2EE3EC-6F0A-04AA-D8CE-ACD79EC10DF0}"/>
              </a:ext>
            </a:extLst>
          </p:cNvPr>
          <p:cNvSpPr>
            <a:spLocks noGrp="1"/>
          </p:cNvSpPr>
          <p:nvPr>
            <p:ph type="body" sz="quarter" idx="36" hasCustomPrompt="1"/>
          </p:nvPr>
        </p:nvSpPr>
        <p:spPr>
          <a:xfrm>
            <a:off x="7840789" y="4754927"/>
            <a:ext cx="3070730"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55" name="Text Placeholder 11">
            <a:extLst>
              <a:ext uri="{FF2B5EF4-FFF2-40B4-BE49-F238E27FC236}">
                <a16:creationId xmlns:a16="http://schemas.microsoft.com/office/drawing/2014/main" id="{34257359-AC31-56B7-8B18-5EA207F7A424}"/>
              </a:ext>
            </a:extLst>
          </p:cNvPr>
          <p:cNvSpPr>
            <a:spLocks noGrp="1"/>
          </p:cNvSpPr>
          <p:nvPr>
            <p:ph type="body" sz="quarter" idx="37" hasCustomPrompt="1"/>
          </p:nvPr>
        </p:nvSpPr>
        <p:spPr>
          <a:xfrm>
            <a:off x="911669" y="3749921"/>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04</a:t>
            </a:r>
          </a:p>
        </p:txBody>
      </p:sp>
      <p:sp>
        <p:nvSpPr>
          <p:cNvPr id="56" name="Text Placeholder 13">
            <a:extLst>
              <a:ext uri="{FF2B5EF4-FFF2-40B4-BE49-F238E27FC236}">
                <a16:creationId xmlns:a16="http://schemas.microsoft.com/office/drawing/2014/main" id="{572C6531-6F1F-27C2-65C9-244BA7ADFA50}"/>
              </a:ext>
            </a:extLst>
          </p:cNvPr>
          <p:cNvSpPr>
            <a:spLocks noGrp="1"/>
          </p:cNvSpPr>
          <p:nvPr>
            <p:ph type="body" sz="quarter" idx="38" hasCustomPrompt="1"/>
          </p:nvPr>
        </p:nvSpPr>
        <p:spPr>
          <a:xfrm>
            <a:off x="914400" y="4754927"/>
            <a:ext cx="3070728"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57" name="Text Placeholder 11">
            <a:extLst>
              <a:ext uri="{FF2B5EF4-FFF2-40B4-BE49-F238E27FC236}">
                <a16:creationId xmlns:a16="http://schemas.microsoft.com/office/drawing/2014/main" id="{595E9E59-1788-1106-6D6E-4588D5BFC42E}"/>
              </a:ext>
            </a:extLst>
          </p:cNvPr>
          <p:cNvSpPr>
            <a:spLocks noGrp="1"/>
          </p:cNvSpPr>
          <p:nvPr>
            <p:ph type="body" sz="quarter" idx="39" hasCustomPrompt="1"/>
          </p:nvPr>
        </p:nvSpPr>
        <p:spPr>
          <a:xfrm>
            <a:off x="4376229" y="3749921"/>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05</a:t>
            </a:r>
          </a:p>
        </p:txBody>
      </p:sp>
      <p:sp>
        <p:nvSpPr>
          <p:cNvPr id="58" name="Text Placeholder 13">
            <a:extLst>
              <a:ext uri="{FF2B5EF4-FFF2-40B4-BE49-F238E27FC236}">
                <a16:creationId xmlns:a16="http://schemas.microsoft.com/office/drawing/2014/main" id="{8199CACE-BEE2-2F7F-88AC-1185972B2BBA}"/>
              </a:ext>
            </a:extLst>
          </p:cNvPr>
          <p:cNvSpPr>
            <a:spLocks noGrp="1"/>
          </p:cNvSpPr>
          <p:nvPr>
            <p:ph type="body" sz="quarter" idx="40" hasCustomPrompt="1"/>
          </p:nvPr>
        </p:nvSpPr>
        <p:spPr>
          <a:xfrm>
            <a:off x="4379746" y="4754927"/>
            <a:ext cx="3067213"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59" name="Rectangle 58">
            <a:extLst>
              <a:ext uri="{FF2B5EF4-FFF2-40B4-BE49-F238E27FC236}">
                <a16:creationId xmlns:a16="http://schemas.microsoft.com/office/drawing/2014/main" id="{B4F7BEFD-FB17-76F4-D1C3-A86A0C5DF431}"/>
              </a:ext>
            </a:extLst>
          </p:cNvPr>
          <p:cNvSpPr/>
          <p:nvPr userDrawn="1"/>
        </p:nvSpPr>
        <p:spPr>
          <a:xfrm rot="10800000">
            <a:off x="907074" y="4608514"/>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9098B664-2217-1188-9827-8BE49302AAB0}"/>
              </a:ext>
            </a:extLst>
          </p:cNvPr>
          <p:cNvSpPr/>
          <p:nvPr userDrawn="1"/>
        </p:nvSpPr>
        <p:spPr>
          <a:xfrm rot="10800000">
            <a:off x="4369687" y="4608514"/>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D3E24A18-BE76-EFAD-8000-E51E5AB8B18D}"/>
              </a:ext>
            </a:extLst>
          </p:cNvPr>
          <p:cNvSpPr/>
          <p:nvPr userDrawn="1"/>
        </p:nvSpPr>
        <p:spPr>
          <a:xfrm rot="10800000">
            <a:off x="7844307" y="4608514"/>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E2306B98-6C7B-5D9C-EB22-ADFE1D599AAB}"/>
              </a:ext>
            </a:extLst>
          </p:cNvPr>
          <p:cNvSpPr>
            <a:spLocks noGrp="1"/>
          </p:cNvSpPr>
          <p:nvPr>
            <p:ph type="dt" sz="half" idx="41"/>
          </p:nvPr>
        </p:nvSpPr>
        <p:spPr/>
        <p:txBody>
          <a:bodyPr/>
          <a:lstStyle/>
          <a:p>
            <a:pPr>
              <a:defRPr/>
            </a:pPr>
            <a:r>
              <a:rPr lang="en-US"/>
              <a:t>8/5/25</a:t>
            </a:r>
            <a:endParaRPr lang="en-US" dirty="0"/>
          </a:p>
        </p:txBody>
      </p:sp>
      <p:sp>
        <p:nvSpPr>
          <p:cNvPr id="6" name="Footer Placeholder 5">
            <a:extLst>
              <a:ext uri="{FF2B5EF4-FFF2-40B4-BE49-F238E27FC236}">
                <a16:creationId xmlns:a16="http://schemas.microsoft.com/office/drawing/2014/main" id="{18155E37-5D32-15DD-E450-FB2064F63D72}"/>
              </a:ext>
            </a:extLst>
          </p:cNvPr>
          <p:cNvSpPr>
            <a:spLocks noGrp="1"/>
          </p:cNvSpPr>
          <p:nvPr>
            <p:ph type="ftr" sz="quarter" idx="42"/>
          </p:nvPr>
        </p:nvSpPr>
        <p:spPr/>
        <p:txBody>
          <a:bodyPr/>
          <a:lstStyle/>
          <a:p>
            <a:pPr>
              <a:defRPr/>
            </a:pPr>
            <a:r>
              <a:rPr lang="en-US"/>
              <a:t>Yonehara | Ionization Cooling for Muon Beam</a:t>
            </a:r>
            <a:endParaRPr lang="en-US" dirty="0"/>
          </a:p>
        </p:txBody>
      </p:sp>
      <p:sp>
        <p:nvSpPr>
          <p:cNvPr id="8" name="Slide Number Placeholder 7">
            <a:extLst>
              <a:ext uri="{FF2B5EF4-FFF2-40B4-BE49-F238E27FC236}">
                <a16:creationId xmlns:a16="http://schemas.microsoft.com/office/drawing/2014/main" id="{9AC6AA05-64AA-7F74-3379-4487B7FD1272}"/>
              </a:ext>
            </a:extLst>
          </p:cNvPr>
          <p:cNvSpPr>
            <a:spLocks noGrp="1"/>
          </p:cNvSpPr>
          <p:nvPr>
            <p:ph type="sldNum" sz="quarter" idx="43"/>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35646424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section-agenda">
    <p:bg>
      <p:bgPr>
        <a:solidFill>
          <a:schemeClr val="bg1"/>
        </a:solidFill>
        <a:effectLst/>
      </p:bgPr>
    </p:bg>
    <p:spTree>
      <p:nvGrpSpPr>
        <p:cNvPr id="1" name=""/>
        <p:cNvGrpSpPr/>
        <p:nvPr/>
      </p:nvGrpSpPr>
      <p:grpSpPr>
        <a:xfrm>
          <a:off x="0" y="0"/>
          <a:ext cx="0" cy="0"/>
          <a:chOff x="0" y="0"/>
          <a:chExt cx="0" cy="0"/>
        </a:xfrm>
      </p:grpSpPr>
      <p:sp>
        <p:nvSpPr>
          <p:cNvPr id="70" name="Text Placeholder 13">
            <a:extLst>
              <a:ext uri="{FF2B5EF4-FFF2-40B4-BE49-F238E27FC236}">
                <a16:creationId xmlns:a16="http://schemas.microsoft.com/office/drawing/2014/main" id="{24D2F47F-A82C-896B-9074-0218039BA509}"/>
              </a:ext>
            </a:extLst>
          </p:cNvPr>
          <p:cNvSpPr>
            <a:spLocks noGrp="1"/>
          </p:cNvSpPr>
          <p:nvPr>
            <p:ph type="body" sz="quarter" idx="23" hasCustomPrompt="1"/>
          </p:nvPr>
        </p:nvSpPr>
        <p:spPr>
          <a:xfrm>
            <a:off x="914399" y="1700784"/>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01</a:t>
            </a:r>
          </a:p>
        </p:txBody>
      </p:sp>
      <p:sp>
        <p:nvSpPr>
          <p:cNvPr id="14" name="Text Placeholder 13">
            <a:extLst>
              <a:ext uri="{FF2B5EF4-FFF2-40B4-BE49-F238E27FC236}">
                <a16:creationId xmlns:a16="http://schemas.microsoft.com/office/drawing/2014/main" id="{96E38EC1-AABA-F606-16BC-2EE603502268}"/>
              </a:ext>
            </a:extLst>
          </p:cNvPr>
          <p:cNvSpPr>
            <a:spLocks noGrp="1"/>
          </p:cNvSpPr>
          <p:nvPr>
            <p:ph type="body" sz="quarter" idx="12" hasCustomPrompt="1"/>
          </p:nvPr>
        </p:nvSpPr>
        <p:spPr>
          <a:xfrm>
            <a:off x="2064871" y="1700784"/>
            <a:ext cx="3639311"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13" name="Text Placeholder 13">
            <a:extLst>
              <a:ext uri="{FF2B5EF4-FFF2-40B4-BE49-F238E27FC236}">
                <a16:creationId xmlns:a16="http://schemas.microsoft.com/office/drawing/2014/main" id="{879203E9-4594-555A-231B-491719F41500}"/>
              </a:ext>
            </a:extLst>
          </p:cNvPr>
          <p:cNvSpPr>
            <a:spLocks noGrp="1"/>
          </p:cNvSpPr>
          <p:nvPr>
            <p:ph type="body" sz="quarter" idx="24" hasCustomPrompt="1"/>
          </p:nvPr>
        </p:nvSpPr>
        <p:spPr>
          <a:xfrm>
            <a:off x="914398" y="2439376"/>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02</a:t>
            </a:r>
          </a:p>
        </p:txBody>
      </p:sp>
      <p:sp>
        <p:nvSpPr>
          <p:cNvPr id="114" name="Text Placeholder 13">
            <a:extLst>
              <a:ext uri="{FF2B5EF4-FFF2-40B4-BE49-F238E27FC236}">
                <a16:creationId xmlns:a16="http://schemas.microsoft.com/office/drawing/2014/main" id="{84230C28-B165-EFA0-B74F-E666A786A999}"/>
              </a:ext>
            </a:extLst>
          </p:cNvPr>
          <p:cNvSpPr>
            <a:spLocks noGrp="1"/>
          </p:cNvSpPr>
          <p:nvPr>
            <p:ph type="body" sz="quarter" idx="25" hasCustomPrompt="1"/>
          </p:nvPr>
        </p:nvSpPr>
        <p:spPr>
          <a:xfrm>
            <a:off x="2064872" y="2439376"/>
            <a:ext cx="3640983"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16" name="Text Placeholder 13">
            <a:extLst>
              <a:ext uri="{FF2B5EF4-FFF2-40B4-BE49-F238E27FC236}">
                <a16:creationId xmlns:a16="http://schemas.microsoft.com/office/drawing/2014/main" id="{2DF69C14-5330-E3B1-3493-6E4B64446AB1}"/>
              </a:ext>
            </a:extLst>
          </p:cNvPr>
          <p:cNvSpPr>
            <a:spLocks noGrp="1"/>
          </p:cNvSpPr>
          <p:nvPr>
            <p:ph type="body" sz="quarter" idx="26" hasCustomPrompt="1"/>
          </p:nvPr>
        </p:nvSpPr>
        <p:spPr>
          <a:xfrm>
            <a:off x="914398" y="3177663"/>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03</a:t>
            </a:r>
          </a:p>
        </p:txBody>
      </p:sp>
      <p:sp>
        <p:nvSpPr>
          <p:cNvPr id="117" name="Text Placeholder 13">
            <a:extLst>
              <a:ext uri="{FF2B5EF4-FFF2-40B4-BE49-F238E27FC236}">
                <a16:creationId xmlns:a16="http://schemas.microsoft.com/office/drawing/2014/main" id="{64FAB876-1E16-E235-990A-914CADA69DA6}"/>
              </a:ext>
            </a:extLst>
          </p:cNvPr>
          <p:cNvSpPr>
            <a:spLocks noGrp="1"/>
          </p:cNvSpPr>
          <p:nvPr>
            <p:ph type="body" sz="quarter" idx="27" hasCustomPrompt="1"/>
          </p:nvPr>
        </p:nvSpPr>
        <p:spPr>
          <a:xfrm>
            <a:off x="2064872" y="3177663"/>
            <a:ext cx="3640983"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19" name="Text Placeholder 13">
            <a:extLst>
              <a:ext uri="{FF2B5EF4-FFF2-40B4-BE49-F238E27FC236}">
                <a16:creationId xmlns:a16="http://schemas.microsoft.com/office/drawing/2014/main" id="{932D7BD1-6785-E0E5-A294-8699619E0739}"/>
              </a:ext>
            </a:extLst>
          </p:cNvPr>
          <p:cNvSpPr>
            <a:spLocks noGrp="1"/>
          </p:cNvSpPr>
          <p:nvPr>
            <p:ph type="body" sz="quarter" idx="28" hasCustomPrompt="1"/>
          </p:nvPr>
        </p:nvSpPr>
        <p:spPr>
          <a:xfrm>
            <a:off x="914398" y="3909185"/>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04</a:t>
            </a:r>
          </a:p>
        </p:txBody>
      </p:sp>
      <p:sp>
        <p:nvSpPr>
          <p:cNvPr id="120" name="Text Placeholder 13">
            <a:extLst>
              <a:ext uri="{FF2B5EF4-FFF2-40B4-BE49-F238E27FC236}">
                <a16:creationId xmlns:a16="http://schemas.microsoft.com/office/drawing/2014/main" id="{09FE5F1D-177D-3BC0-A83F-F3A8B8417645}"/>
              </a:ext>
            </a:extLst>
          </p:cNvPr>
          <p:cNvSpPr>
            <a:spLocks noGrp="1"/>
          </p:cNvSpPr>
          <p:nvPr>
            <p:ph type="body" sz="quarter" idx="29" hasCustomPrompt="1"/>
          </p:nvPr>
        </p:nvSpPr>
        <p:spPr>
          <a:xfrm>
            <a:off x="2064872" y="3909185"/>
            <a:ext cx="3640983"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22" name="Text Placeholder 13">
            <a:extLst>
              <a:ext uri="{FF2B5EF4-FFF2-40B4-BE49-F238E27FC236}">
                <a16:creationId xmlns:a16="http://schemas.microsoft.com/office/drawing/2014/main" id="{737A7788-0B5B-A35E-C701-E199CC87D2F9}"/>
              </a:ext>
            </a:extLst>
          </p:cNvPr>
          <p:cNvSpPr>
            <a:spLocks noGrp="1"/>
          </p:cNvSpPr>
          <p:nvPr>
            <p:ph type="body" sz="quarter" idx="30" hasCustomPrompt="1"/>
          </p:nvPr>
        </p:nvSpPr>
        <p:spPr>
          <a:xfrm>
            <a:off x="914398" y="4640707"/>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05</a:t>
            </a:r>
          </a:p>
        </p:txBody>
      </p:sp>
      <p:sp>
        <p:nvSpPr>
          <p:cNvPr id="123" name="Text Placeholder 13">
            <a:extLst>
              <a:ext uri="{FF2B5EF4-FFF2-40B4-BE49-F238E27FC236}">
                <a16:creationId xmlns:a16="http://schemas.microsoft.com/office/drawing/2014/main" id="{CA244C11-B490-6C58-227E-AAE993D5763B}"/>
              </a:ext>
            </a:extLst>
          </p:cNvPr>
          <p:cNvSpPr>
            <a:spLocks noGrp="1"/>
          </p:cNvSpPr>
          <p:nvPr>
            <p:ph type="body" sz="quarter" idx="31" hasCustomPrompt="1"/>
          </p:nvPr>
        </p:nvSpPr>
        <p:spPr>
          <a:xfrm>
            <a:off x="2064872" y="4640707"/>
            <a:ext cx="3640983"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25" name="Text Placeholder 13">
            <a:extLst>
              <a:ext uri="{FF2B5EF4-FFF2-40B4-BE49-F238E27FC236}">
                <a16:creationId xmlns:a16="http://schemas.microsoft.com/office/drawing/2014/main" id="{FB3C5B8D-511D-4620-D6C2-29244AE5A362}"/>
              </a:ext>
            </a:extLst>
          </p:cNvPr>
          <p:cNvSpPr>
            <a:spLocks noGrp="1"/>
          </p:cNvSpPr>
          <p:nvPr>
            <p:ph type="body" sz="quarter" idx="32" hasCustomPrompt="1"/>
          </p:nvPr>
        </p:nvSpPr>
        <p:spPr>
          <a:xfrm>
            <a:off x="914398" y="5372229"/>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06</a:t>
            </a:r>
          </a:p>
        </p:txBody>
      </p:sp>
      <p:sp>
        <p:nvSpPr>
          <p:cNvPr id="126" name="Text Placeholder 13">
            <a:extLst>
              <a:ext uri="{FF2B5EF4-FFF2-40B4-BE49-F238E27FC236}">
                <a16:creationId xmlns:a16="http://schemas.microsoft.com/office/drawing/2014/main" id="{74E73A5C-9587-3638-1849-529EF20DA4A2}"/>
              </a:ext>
            </a:extLst>
          </p:cNvPr>
          <p:cNvSpPr>
            <a:spLocks noGrp="1"/>
          </p:cNvSpPr>
          <p:nvPr>
            <p:ph type="body" sz="quarter" idx="33" hasCustomPrompt="1"/>
          </p:nvPr>
        </p:nvSpPr>
        <p:spPr>
          <a:xfrm>
            <a:off x="2064872" y="5372229"/>
            <a:ext cx="3640983"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28" name="Text Placeholder 13">
            <a:extLst>
              <a:ext uri="{FF2B5EF4-FFF2-40B4-BE49-F238E27FC236}">
                <a16:creationId xmlns:a16="http://schemas.microsoft.com/office/drawing/2014/main" id="{D9958F8C-F86C-8945-339F-91C4B192BB78}"/>
              </a:ext>
            </a:extLst>
          </p:cNvPr>
          <p:cNvSpPr>
            <a:spLocks noGrp="1"/>
          </p:cNvSpPr>
          <p:nvPr>
            <p:ph type="body" sz="quarter" idx="34" hasCustomPrompt="1"/>
          </p:nvPr>
        </p:nvSpPr>
        <p:spPr>
          <a:xfrm>
            <a:off x="6121941" y="1700784"/>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07</a:t>
            </a:r>
          </a:p>
        </p:txBody>
      </p:sp>
      <p:sp>
        <p:nvSpPr>
          <p:cNvPr id="129" name="Text Placeholder 13">
            <a:extLst>
              <a:ext uri="{FF2B5EF4-FFF2-40B4-BE49-F238E27FC236}">
                <a16:creationId xmlns:a16="http://schemas.microsoft.com/office/drawing/2014/main" id="{CF1D7A50-7443-E633-DD41-F6B79C3FF56F}"/>
              </a:ext>
            </a:extLst>
          </p:cNvPr>
          <p:cNvSpPr>
            <a:spLocks noGrp="1"/>
          </p:cNvSpPr>
          <p:nvPr>
            <p:ph type="body" sz="quarter" idx="35" hasCustomPrompt="1"/>
          </p:nvPr>
        </p:nvSpPr>
        <p:spPr>
          <a:xfrm>
            <a:off x="7271056" y="1700784"/>
            <a:ext cx="3637736"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31" name="Text Placeholder 13">
            <a:extLst>
              <a:ext uri="{FF2B5EF4-FFF2-40B4-BE49-F238E27FC236}">
                <a16:creationId xmlns:a16="http://schemas.microsoft.com/office/drawing/2014/main" id="{CFA56BDA-D236-1449-791D-D67B3432FABE}"/>
              </a:ext>
            </a:extLst>
          </p:cNvPr>
          <p:cNvSpPr>
            <a:spLocks noGrp="1"/>
          </p:cNvSpPr>
          <p:nvPr>
            <p:ph type="body" sz="quarter" idx="36" hasCustomPrompt="1"/>
          </p:nvPr>
        </p:nvSpPr>
        <p:spPr>
          <a:xfrm>
            <a:off x="6121941" y="2439376"/>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08</a:t>
            </a:r>
          </a:p>
        </p:txBody>
      </p:sp>
      <p:sp>
        <p:nvSpPr>
          <p:cNvPr id="132" name="Text Placeholder 13">
            <a:extLst>
              <a:ext uri="{FF2B5EF4-FFF2-40B4-BE49-F238E27FC236}">
                <a16:creationId xmlns:a16="http://schemas.microsoft.com/office/drawing/2014/main" id="{EA4D9A6A-DBB7-348C-F89D-164E7413004C}"/>
              </a:ext>
            </a:extLst>
          </p:cNvPr>
          <p:cNvSpPr>
            <a:spLocks noGrp="1"/>
          </p:cNvSpPr>
          <p:nvPr>
            <p:ph type="body" sz="quarter" idx="37" hasCustomPrompt="1"/>
          </p:nvPr>
        </p:nvSpPr>
        <p:spPr>
          <a:xfrm>
            <a:off x="7271056" y="2439376"/>
            <a:ext cx="3637736"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34" name="Text Placeholder 13">
            <a:extLst>
              <a:ext uri="{FF2B5EF4-FFF2-40B4-BE49-F238E27FC236}">
                <a16:creationId xmlns:a16="http://schemas.microsoft.com/office/drawing/2014/main" id="{AF2C1657-B89C-2EE0-35F8-B79BD539AEF4}"/>
              </a:ext>
            </a:extLst>
          </p:cNvPr>
          <p:cNvSpPr>
            <a:spLocks noGrp="1"/>
          </p:cNvSpPr>
          <p:nvPr>
            <p:ph type="body" sz="quarter" idx="38" hasCustomPrompt="1"/>
          </p:nvPr>
        </p:nvSpPr>
        <p:spPr>
          <a:xfrm>
            <a:off x="6121941" y="3177663"/>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09</a:t>
            </a:r>
          </a:p>
        </p:txBody>
      </p:sp>
      <p:sp>
        <p:nvSpPr>
          <p:cNvPr id="135" name="Text Placeholder 13">
            <a:extLst>
              <a:ext uri="{FF2B5EF4-FFF2-40B4-BE49-F238E27FC236}">
                <a16:creationId xmlns:a16="http://schemas.microsoft.com/office/drawing/2014/main" id="{3AE3BE8C-2311-FEC2-AEAF-F66929C7421A}"/>
              </a:ext>
            </a:extLst>
          </p:cNvPr>
          <p:cNvSpPr>
            <a:spLocks noGrp="1"/>
          </p:cNvSpPr>
          <p:nvPr>
            <p:ph type="body" sz="quarter" idx="39" hasCustomPrompt="1"/>
          </p:nvPr>
        </p:nvSpPr>
        <p:spPr>
          <a:xfrm>
            <a:off x="7271056" y="3177663"/>
            <a:ext cx="3637736"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37" name="Text Placeholder 13">
            <a:extLst>
              <a:ext uri="{FF2B5EF4-FFF2-40B4-BE49-F238E27FC236}">
                <a16:creationId xmlns:a16="http://schemas.microsoft.com/office/drawing/2014/main" id="{6BC6E3D7-C604-65BA-0EF3-149FD797F8F9}"/>
              </a:ext>
            </a:extLst>
          </p:cNvPr>
          <p:cNvSpPr>
            <a:spLocks noGrp="1"/>
          </p:cNvSpPr>
          <p:nvPr>
            <p:ph type="body" sz="quarter" idx="40" hasCustomPrompt="1"/>
          </p:nvPr>
        </p:nvSpPr>
        <p:spPr>
          <a:xfrm>
            <a:off x="6121941" y="3909185"/>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10</a:t>
            </a:r>
          </a:p>
        </p:txBody>
      </p:sp>
      <p:sp>
        <p:nvSpPr>
          <p:cNvPr id="138" name="Text Placeholder 13">
            <a:extLst>
              <a:ext uri="{FF2B5EF4-FFF2-40B4-BE49-F238E27FC236}">
                <a16:creationId xmlns:a16="http://schemas.microsoft.com/office/drawing/2014/main" id="{614D7BFE-8E61-2980-FCFD-07D72FEFE890}"/>
              </a:ext>
            </a:extLst>
          </p:cNvPr>
          <p:cNvSpPr>
            <a:spLocks noGrp="1"/>
          </p:cNvSpPr>
          <p:nvPr>
            <p:ph type="body" sz="quarter" idx="41" hasCustomPrompt="1"/>
          </p:nvPr>
        </p:nvSpPr>
        <p:spPr>
          <a:xfrm>
            <a:off x="7271056" y="3909185"/>
            <a:ext cx="3637736"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40" name="Text Placeholder 13">
            <a:extLst>
              <a:ext uri="{FF2B5EF4-FFF2-40B4-BE49-F238E27FC236}">
                <a16:creationId xmlns:a16="http://schemas.microsoft.com/office/drawing/2014/main" id="{BFE1C3D8-A28B-308B-4E0D-6BF5775ABE48}"/>
              </a:ext>
            </a:extLst>
          </p:cNvPr>
          <p:cNvSpPr>
            <a:spLocks noGrp="1"/>
          </p:cNvSpPr>
          <p:nvPr>
            <p:ph type="body" sz="quarter" idx="42" hasCustomPrompt="1"/>
          </p:nvPr>
        </p:nvSpPr>
        <p:spPr>
          <a:xfrm>
            <a:off x="6121941" y="4640707"/>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11</a:t>
            </a:r>
          </a:p>
        </p:txBody>
      </p:sp>
      <p:sp>
        <p:nvSpPr>
          <p:cNvPr id="141" name="Text Placeholder 13">
            <a:extLst>
              <a:ext uri="{FF2B5EF4-FFF2-40B4-BE49-F238E27FC236}">
                <a16:creationId xmlns:a16="http://schemas.microsoft.com/office/drawing/2014/main" id="{FB732F29-504E-1261-3F0E-602CAADDCECE}"/>
              </a:ext>
            </a:extLst>
          </p:cNvPr>
          <p:cNvSpPr>
            <a:spLocks noGrp="1"/>
          </p:cNvSpPr>
          <p:nvPr>
            <p:ph type="body" sz="quarter" idx="43" hasCustomPrompt="1"/>
          </p:nvPr>
        </p:nvSpPr>
        <p:spPr>
          <a:xfrm>
            <a:off x="7271056" y="4640707"/>
            <a:ext cx="3637736"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43" name="Text Placeholder 13">
            <a:extLst>
              <a:ext uri="{FF2B5EF4-FFF2-40B4-BE49-F238E27FC236}">
                <a16:creationId xmlns:a16="http://schemas.microsoft.com/office/drawing/2014/main" id="{35021FF4-3C1D-61CB-EC24-10046EF84155}"/>
              </a:ext>
            </a:extLst>
          </p:cNvPr>
          <p:cNvSpPr>
            <a:spLocks noGrp="1"/>
          </p:cNvSpPr>
          <p:nvPr>
            <p:ph type="body" sz="quarter" idx="44" hasCustomPrompt="1"/>
          </p:nvPr>
        </p:nvSpPr>
        <p:spPr>
          <a:xfrm>
            <a:off x="6121941" y="5372229"/>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12</a:t>
            </a:r>
          </a:p>
        </p:txBody>
      </p:sp>
      <p:sp>
        <p:nvSpPr>
          <p:cNvPr id="144" name="Text Placeholder 13">
            <a:extLst>
              <a:ext uri="{FF2B5EF4-FFF2-40B4-BE49-F238E27FC236}">
                <a16:creationId xmlns:a16="http://schemas.microsoft.com/office/drawing/2014/main" id="{4E6D8817-7253-7DDF-DC41-DEB37620B21C}"/>
              </a:ext>
            </a:extLst>
          </p:cNvPr>
          <p:cNvSpPr>
            <a:spLocks noGrp="1"/>
          </p:cNvSpPr>
          <p:nvPr>
            <p:ph type="body" sz="quarter" idx="45" hasCustomPrompt="1"/>
          </p:nvPr>
        </p:nvSpPr>
        <p:spPr>
          <a:xfrm>
            <a:off x="7271056" y="5372229"/>
            <a:ext cx="3637736"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pic>
        <p:nvPicPr>
          <p:cNvPr id="22" name="Picture 21" descr="Logo, company name&#10;&#10;AI-generated content may be incorrect.">
            <a:extLst>
              <a:ext uri="{FF2B5EF4-FFF2-40B4-BE49-F238E27FC236}">
                <a16:creationId xmlns:a16="http://schemas.microsoft.com/office/drawing/2014/main" id="{A9E6E4F7-0584-EF34-FFFB-B4D12342ED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23" name="Title Placeholder 1">
            <a:extLst>
              <a:ext uri="{FF2B5EF4-FFF2-40B4-BE49-F238E27FC236}">
                <a16:creationId xmlns:a16="http://schemas.microsoft.com/office/drawing/2014/main" id="{4969F255-D28D-EFC0-3ADC-C5711456875E}"/>
              </a:ext>
            </a:extLst>
          </p:cNvPr>
          <p:cNvSpPr>
            <a:spLocks noGrp="1"/>
          </p:cNvSpPr>
          <p:nvPr>
            <p:ph type="title" hasCustomPrompt="1"/>
          </p:nvPr>
        </p:nvSpPr>
        <p:spPr>
          <a:xfrm>
            <a:off x="914398" y="365760"/>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26" name="Rectangle 25">
            <a:extLst>
              <a:ext uri="{FF2B5EF4-FFF2-40B4-BE49-F238E27FC236}">
                <a16:creationId xmlns:a16="http://schemas.microsoft.com/office/drawing/2014/main" id="{B7966263-F5BA-1B96-DFF6-A810CFE6ED65}"/>
              </a:ext>
            </a:extLst>
          </p:cNvPr>
          <p:cNvSpPr/>
          <p:nvPr userDrawn="1"/>
        </p:nvSpPr>
        <p:spPr>
          <a:xfrm rot="16200000">
            <a:off x="-333761" y="3861980"/>
            <a:ext cx="43708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8" name="Rectangle 27">
            <a:extLst>
              <a:ext uri="{FF2B5EF4-FFF2-40B4-BE49-F238E27FC236}">
                <a16:creationId xmlns:a16="http://schemas.microsoft.com/office/drawing/2014/main" id="{D375657B-DD59-499B-29D6-ECC94C0CBF3A}"/>
              </a:ext>
            </a:extLst>
          </p:cNvPr>
          <p:cNvSpPr/>
          <p:nvPr userDrawn="1"/>
        </p:nvSpPr>
        <p:spPr>
          <a:xfrm rot="16200000">
            <a:off x="4865768" y="3861980"/>
            <a:ext cx="43708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5" name="Picture 4">
            <a:extLst>
              <a:ext uri="{FF2B5EF4-FFF2-40B4-BE49-F238E27FC236}">
                <a16:creationId xmlns:a16="http://schemas.microsoft.com/office/drawing/2014/main" id="{5C001167-2535-4E93-B518-3CECA51A2CF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9" name="Date Placeholder 8">
            <a:extLst>
              <a:ext uri="{FF2B5EF4-FFF2-40B4-BE49-F238E27FC236}">
                <a16:creationId xmlns:a16="http://schemas.microsoft.com/office/drawing/2014/main" id="{9B6BFD8A-E7E0-527A-5D21-8D9C31BEC308}"/>
              </a:ext>
            </a:extLst>
          </p:cNvPr>
          <p:cNvSpPr>
            <a:spLocks noGrp="1"/>
          </p:cNvSpPr>
          <p:nvPr>
            <p:ph type="dt" sz="half" idx="46"/>
          </p:nvPr>
        </p:nvSpPr>
        <p:spPr/>
        <p:txBody>
          <a:bodyPr/>
          <a:lstStyle/>
          <a:p>
            <a:pPr>
              <a:defRPr/>
            </a:pPr>
            <a:r>
              <a:rPr lang="en-US"/>
              <a:t>8/5/25</a:t>
            </a:r>
            <a:endParaRPr lang="en-US" dirty="0"/>
          </a:p>
        </p:txBody>
      </p:sp>
      <p:sp>
        <p:nvSpPr>
          <p:cNvPr id="10" name="Footer Placeholder 9">
            <a:extLst>
              <a:ext uri="{FF2B5EF4-FFF2-40B4-BE49-F238E27FC236}">
                <a16:creationId xmlns:a16="http://schemas.microsoft.com/office/drawing/2014/main" id="{C496E824-EFBF-1849-35E8-7D21ECBB3B68}"/>
              </a:ext>
            </a:extLst>
          </p:cNvPr>
          <p:cNvSpPr>
            <a:spLocks noGrp="1"/>
          </p:cNvSpPr>
          <p:nvPr>
            <p:ph type="ftr" sz="quarter" idx="47"/>
          </p:nvPr>
        </p:nvSpPr>
        <p:spPr/>
        <p:txBody>
          <a:bodyPr/>
          <a:lstStyle/>
          <a:p>
            <a:pPr>
              <a:defRPr/>
            </a:pPr>
            <a:r>
              <a:rPr lang="en-US"/>
              <a:t>Yonehara | Ionization Cooling for Muon Beam</a:t>
            </a:r>
            <a:endParaRPr lang="en-US" dirty="0"/>
          </a:p>
        </p:txBody>
      </p:sp>
      <p:sp>
        <p:nvSpPr>
          <p:cNvPr id="11" name="Slide Number Placeholder 10">
            <a:extLst>
              <a:ext uri="{FF2B5EF4-FFF2-40B4-BE49-F238E27FC236}">
                <a16:creationId xmlns:a16="http://schemas.microsoft.com/office/drawing/2014/main" id="{D743B2D2-A2A5-B0BB-78FD-0E231C66EFC6}"/>
              </a:ext>
            </a:extLst>
          </p:cNvPr>
          <p:cNvSpPr>
            <a:spLocks noGrp="1"/>
          </p:cNvSpPr>
          <p:nvPr>
            <p:ph type="sldNum" sz="quarter" idx="48"/>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1444479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column-content">
    <p:bg>
      <p:bgPr>
        <a:solidFill>
          <a:schemeClr val="bg1"/>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96AD0045-D845-5F01-C7D1-73624895ED88}"/>
              </a:ext>
            </a:extLst>
          </p:cNvPr>
          <p:cNvSpPr>
            <a:spLocks noGrp="1"/>
          </p:cNvSpPr>
          <p:nvPr>
            <p:ph type="body" sz="quarter" idx="38"/>
          </p:nvPr>
        </p:nvSpPr>
        <p:spPr>
          <a:xfrm>
            <a:off x="914399" y="1700784"/>
            <a:ext cx="4791456" cy="4655566"/>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2">
            <a:extLst>
              <a:ext uri="{FF2B5EF4-FFF2-40B4-BE49-F238E27FC236}">
                <a16:creationId xmlns:a16="http://schemas.microsoft.com/office/drawing/2014/main" id="{86F0B1F9-C5B9-05EE-C328-8433B1CD3C65}"/>
              </a:ext>
            </a:extLst>
          </p:cNvPr>
          <p:cNvSpPr>
            <a:spLocks noGrp="1"/>
          </p:cNvSpPr>
          <p:nvPr>
            <p:ph type="body" sz="quarter" idx="39"/>
          </p:nvPr>
        </p:nvSpPr>
        <p:spPr>
          <a:xfrm>
            <a:off x="6117335" y="1700784"/>
            <a:ext cx="4791456" cy="4655566"/>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EC62B43F-73DD-AD6A-8550-717E576350B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4" name="Text Placeholder 19">
            <a:extLst>
              <a:ext uri="{FF2B5EF4-FFF2-40B4-BE49-F238E27FC236}">
                <a16:creationId xmlns:a16="http://schemas.microsoft.com/office/drawing/2014/main" id="{39E46303-DDA0-E56A-9B85-5B9068E3010C}"/>
              </a:ext>
            </a:extLst>
          </p:cNvPr>
          <p:cNvSpPr>
            <a:spLocks noGrp="1"/>
          </p:cNvSpPr>
          <p:nvPr>
            <p:ph type="body" sz="quarter" idx="37" hasCustomPrompt="1"/>
          </p:nvPr>
        </p:nvSpPr>
        <p:spPr>
          <a:xfrm>
            <a:off x="914399" y="820351"/>
            <a:ext cx="9994393"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15" name="Picture 14" descr="Logo, company name&#10;&#10;AI-generated content may be incorrect.">
            <a:extLst>
              <a:ext uri="{FF2B5EF4-FFF2-40B4-BE49-F238E27FC236}">
                <a16:creationId xmlns:a16="http://schemas.microsoft.com/office/drawing/2014/main" id="{F23D0862-E3D5-559F-AB95-10F87934BC8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6" name="Title Placeholder 1">
            <a:extLst>
              <a:ext uri="{FF2B5EF4-FFF2-40B4-BE49-F238E27FC236}">
                <a16:creationId xmlns:a16="http://schemas.microsoft.com/office/drawing/2014/main" id="{EF36A026-F926-E3B5-8678-139BA7B31C04}"/>
              </a:ext>
            </a:extLst>
          </p:cNvPr>
          <p:cNvSpPr>
            <a:spLocks noGrp="1"/>
          </p:cNvSpPr>
          <p:nvPr>
            <p:ph type="title" hasCustomPrompt="1"/>
          </p:nvPr>
        </p:nvSpPr>
        <p:spPr>
          <a:xfrm>
            <a:off x="914398" y="365760"/>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5" name="Date Placeholder 4">
            <a:extLst>
              <a:ext uri="{FF2B5EF4-FFF2-40B4-BE49-F238E27FC236}">
                <a16:creationId xmlns:a16="http://schemas.microsoft.com/office/drawing/2014/main" id="{FDE50458-8D3F-2099-2356-3CA8793ECC7F}"/>
              </a:ext>
            </a:extLst>
          </p:cNvPr>
          <p:cNvSpPr>
            <a:spLocks noGrp="1"/>
          </p:cNvSpPr>
          <p:nvPr>
            <p:ph type="dt" sz="half" idx="40"/>
          </p:nvPr>
        </p:nvSpPr>
        <p:spPr/>
        <p:txBody>
          <a:bodyPr/>
          <a:lstStyle/>
          <a:p>
            <a:pPr>
              <a:defRPr/>
            </a:pPr>
            <a:r>
              <a:rPr lang="en-US"/>
              <a:t>8/5/25</a:t>
            </a:r>
            <a:endParaRPr lang="en-US" dirty="0"/>
          </a:p>
        </p:txBody>
      </p:sp>
      <p:sp>
        <p:nvSpPr>
          <p:cNvPr id="7" name="Footer Placeholder 6">
            <a:extLst>
              <a:ext uri="{FF2B5EF4-FFF2-40B4-BE49-F238E27FC236}">
                <a16:creationId xmlns:a16="http://schemas.microsoft.com/office/drawing/2014/main" id="{41D48277-7A9B-6144-ED79-9AA496F6D464}"/>
              </a:ext>
            </a:extLst>
          </p:cNvPr>
          <p:cNvSpPr>
            <a:spLocks noGrp="1"/>
          </p:cNvSpPr>
          <p:nvPr>
            <p:ph type="ftr" sz="quarter" idx="41"/>
          </p:nvPr>
        </p:nvSpPr>
        <p:spPr/>
        <p:txBody>
          <a:bodyPr/>
          <a:lstStyle/>
          <a:p>
            <a:pPr>
              <a:defRPr/>
            </a:pPr>
            <a:r>
              <a:rPr lang="en-US"/>
              <a:t>Yonehara | Ionization Cooling for Muon Beam</a:t>
            </a:r>
            <a:endParaRPr lang="en-US" dirty="0"/>
          </a:p>
        </p:txBody>
      </p:sp>
      <p:sp>
        <p:nvSpPr>
          <p:cNvPr id="9" name="Slide Number Placeholder 8">
            <a:extLst>
              <a:ext uri="{FF2B5EF4-FFF2-40B4-BE49-F238E27FC236}">
                <a16:creationId xmlns:a16="http://schemas.microsoft.com/office/drawing/2014/main" id="{1CBAB409-4206-E91C-1666-096D894399D9}"/>
              </a:ext>
            </a:extLst>
          </p:cNvPr>
          <p:cNvSpPr>
            <a:spLocks noGrp="1"/>
          </p:cNvSpPr>
          <p:nvPr>
            <p:ph type="sldNum" sz="quarter" idx="42"/>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36776949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section-agenda_not-numbered">
    <p:bg>
      <p:bgPr>
        <a:solidFill>
          <a:schemeClr val="bg1"/>
        </a:solidFill>
        <a:effectLst/>
      </p:bgPr>
    </p:bg>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EAC7C6E1-81A7-9044-9434-4D88EFE87D87}"/>
              </a:ext>
            </a:extLst>
          </p:cNvPr>
          <p:cNvSpPr>
            <a:spLocks noGrp="1"/>
          </p:cNvSpPr>
          <p:nvPr>
            <p:ph type="body" sz="quarter" idx="11" hasCustomPrompt="1"/>
          </p:nvPr>
        </p:nvSpPr>
        <p:spPr>
          <a:xfrm>
            <a:off x="914399" y="1777100"/>
            <a:ext cx="4789783" cy="499564"/>
          </a:xfrm>
          <a:prstGeom prst="rect">
            <a:avLst/>
          </a:prstGeom>
        </p:spPr>
        <p:txBody>
          <a:bodyPr lIns="0" rIns="0" anchor="b">
            <a:noAutofit/>
          </a:bodyPr>
          <a:lstStyle>
            <a:lvl1pPr marL="0" indent="0">
              <a:buNone/>
              <a:defRPr sz="3200" b="0" i="0" spc="-2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a:t>
            </a:r>
          </a:p>
        </p:txBody>
      </p:sp>
      <p:sp>
        <p:nvSpPr>
          <p:cNvPr id="6" name="Text Placeholder 13">
            <a:extLst>
              <a:ext uri="{FF2B5EF4-FFF2-40B4-BE49-F238E27FC236}">
                <a16:creationId xmlns:a16="http://schemas.microsoft.com/office/drawing/2014/main" id="{4CED7749-8D25-A90A-BC06-69A433AA0BFB}"/>
              </a:ext>
            </a:extLst>
          </p:cNvPr>
          <p:cNvSpPr>
            <a:spLocks noGrp="1"/>
          </p:cNvSpPr>
          <p:nvPr>
            <p:ph type="body" sz="quarter" idx="46" hasCustomPrompt="1"/>
          </p:nvPr>
        </p:nvSpPr>
        <p:spPr>
          <a:xfrm>
            <a:off x="914399" y="2466808"/>
            <a:ext cx="4789783" cy="3618654"/>
          </a:xfrm>
          <a:prstGeom prst="rect">
            <a:avLst/>
          </a:prstGeom>
          <a:noFill/>
          <a:ln>
            <a:noFill/>
          </a:ln>
        </p:spPr>
        <p:txBody>
          <a:bodyPr lIns="0" tIns="0" rIns="0" bIns="0" anchor="t" anchorCtr="0">
            <a:noAutofit/>
          </a:bodyPr>
          <a:lstStyle>
            <a:lvl1pPr marL="342900" indent="-342900">
              <a:lnSpc>
                <a:spcPct val="100000"/>
              </a:lnSpc>
              <a:spcAft>
                <a:spcPts val="600"/>
              </a:spcAft>
              <a:buClr>
                <a:schemeClr val="tx1"/>
              </a:buClr>
              <a:buFont typeface="Wingdings" pitchFamily="2" charset="2"/>
              <a:buChar char="ü"/>
              <a:defRPr sz="2400">
                <a:solidFill>
                  <a:schemeClr val="tx1"/>
                </a:solidFill>
              </a:defRPr>
            </a:lvl1pPr>
          </a:lstStyle>
          <a:p>
            <a:pPr lvl="0"/>
            <a:r>
              <a:rPr lang="en-US" dirty="0"/>
              <a:t>Topic 1</a:t>
            </a:r>
          </a:p>
          <a:p>
            <a:pPr lvl="0"/>
            <a:r>
              <a:rPr lang="en-US" dirty="0"/>
              <a:t>Topic 2</a:t>
            </a:r>
          </a:p>
          <a:p>
            <a:pPr lvl="0"/>
            <a:r>
              <a:rPr lang="en-US" dirty="0"/>
              <a:t>Topic 3</a:t>
            </a:r>
          </a:p>
          <a:p>
            <a:pPr lvl="0"/>
            <a:r>
              <a:rPr lang="en-US" dirty="0"/>
              <a:t>Topic 4</a:t>
            </a:r>
          </a:p>
          <a:p>
            <a:pPr lvl="0"/>
            <a:r>
              <a:rPr lang="en-US" dirty="0"/>
              <a:t>Topic 5</a:t>
            </a:r>
          </a:p>
          <a:p>
            <a:pPr lvl="0"/>
            <a:r>
              <a:rPr lang="en-US" dirty="0"/>
              <a:t>Topic 6</a:t>
            </a:r>
          </a:p>
        </p:txBody>
      </p:sp>
      <p:sp>
        <p:nvSpPr>
          <p:cNvPr id="10" name="Text Placeholder 11">
            <a:extLst>
              <a:ext uri="{FF2B5EF4-FFF2-40B4-BE49-F238E27FC236}">
                <a16:creationId xmlns:a16="http://schemas.microsoft.com/office/drawing/2014/main" id="{1DDFE44E-2ABA-6773-6AFE-A057849A0C5C}"/>
              </a:ext>
            </a:extLst>
          </p:cNvPr>
          <p:cNvSpPr>
            <a:spLocks noGrp="1"/>
          </p:cNvSpPr>
          <p:nvPr>
            <p:ph type="body" sz="quarter" idx="47" hasCustomPrompt="1"/>
          </p:nvPr>
        </p:nvSpPr>
        <p:spPr>
          <a:xfrm>
            <a:off x="6121942" y="1777100"/>
            <a:ext cx="4786850" cy="499564"/>
          </a:xfrm>
          <a:prstGeom prst="rect">
            <a:avLst/>
          </a:prstGeom>
        </p:spPr>
        <p:txBody>
          <a:bodyPr lIns="0" rIns="0" anchor="b">
            <a:noAutofit/>
          </a:bodyPr>
          <a:lstStyle>
            <a:lvl1pPr marL="0" indent="0">
              <a:buNone/>
              <a:defRPr sz="3200" b="0" i="0" spc="-2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a:t>
            </a:r>
          </a:p>
        </p:txBody>
      </p:sp>
      <p:sp>
        <p:nvSpPr>
          <p:cNvPr id="11" name="Text Placeholder 13">
            <a:extLst>
              <a:ext uri="{FF2B5EF4-FFF2-40B4-BE49-F238E27FC236}">
                <a16:creationId xmlns:a16="http://schemas.microsoft.com/office/drawing/2014/main" id="{285926F5-51C9-C767-8B1C-05A48BEC44AE}"/>
              </a:ext>
            </a:extLst>
          </p:cNvPr>
          <p:cNvSpPr>
            <a:spLocks noGrp="1"/>
          </p:cNvSpPr>
          <p:nvPr>
            <p:ph type="body" sz="quarter" idx="48" hasCustomPrompt="1"/>
          </p:nvPr>
        </p:nvSpPr>
        <p:spPr>
          <a:xfrm>
            <a:off x="6121942" y="2439375"/>
            <a:ext cx="4786850" cy="3618654"/>
          </a:xfrm>
          <a:prstGeom prst="rect">
            <a:avLst/>
          </a:prstGeom>
          <a:noFill/>
          <a:ln>
            <a:noFill/>
          </a:ln>
        </p:spPr>
        <p:txBody>
          <a:bodyPr lIns="0" tIns="0" rIns="0" bIns="0" anchor="t" anchorCtr="0">
            <a:noAutofit/>
          </a:bodyPr>
          <a:lstStyle>
            <a:lvl1pPr marL="342900" indent="-342900">
              <a:lnSpc>
                <a:spcPct val="100000"/>
              </a:lnSpc>
              <a:spcAft>
                <a:spcPts val="600"/>
              </a:spcAft>
              <a:buClr>
                <a:schemeClr val="tx1"/>
              </a:buClr>
              <a:buFont typeface="Wingdings" pitchFamily="2" charset="2"/>
              <a:buChar char="ü"/>
              <a:defRPr sz="2400">
                <a:solidFill>
                  <a:schemeClr val="tx1"/>
                </a:solidFill>
              </a:defRPr>
            </a:lvl1pPr>
          </a:lstStyle>
          <a:p>
            <a:pPr lvl="0"/>
            <a:r>
              <a:rPr lang="en-US" dirty="0"/>
              <a:t>Topic 1</a:t>
            </a:r>
          </a:p>
          <a:p>
            <a:pPr lvl="0"/>
            <a:r>
              <a:rPr lang="en-US" dirty="0"/>
              <a:t>Topic 2</a:t>
            </a:r>
          </a:p>
          <a:p>
            <a:pPr lvl="0"/>
            <a:r>
              <a:rPr lang="en-US" dirty="0"/>
              <a:t>Topic 3</a:t>
            </a:r>
          </a:p>
          <a:p>
            <a:pPr lvl="0"/>
            <a:r>
              <a:rPr lang="en-US" dirty="0"/>
              <a:t>Topic 4</a:t>
            </a:r>
          </a:p>
          <a:p>
            <a:pPr lvl="0"/>
            <a:r>
              <a:rPr lang="en-US" dirty="0"/>
              <a:t>Topic 5</a:t>
            </a:r>
          </a:p>
          <a:p>
            <a:pPr lvl="0"/>
            <a:r>
              <a:rPr lang="en-US" dirty="0"/>
              <a:t>Topic 6</a:t>
            </a:r>
          </a:p>
        </p:txBody>
      </p:sp>
      <p:pic>
        <p:nvPicPr>
          <p:cNvPr id="14" name="Picture 13" descr="Logo, company name&#10;&#10;AI-generated content may be incorrect.">
            <a:extLst>
              <a:ext uri="{FF2B5EF4-FFF2-40B4-BE49-F238E27FC236}">
                <a16:creationId xmlns:a16="http://schemas.microsoft.com/office/drawing/2014/main" id="{0A38FBEF-D968-BAAB-2F1A-C33DF1090A2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5" name="Title Placeholder 1">
            <a:extLst>
              <a:ext uri="{FF2B5EF4-FFF2-40B4-BE49-F238E27FC236}">
                <a16:creationId xmlns:a16="http://schemas.microsoft.com/office/drawing/2014/main" id="{5C332878-8208-7EAA-4DB9-C54CF85EBF06}"/>
              </a:ext>
            </a:extLst>
          </p:cNvPr>
          <p:cNvSpPr>
            <a:spLocks noGrp="1"/>
          </p:cNvSpPr>
          <p:nvPr>
            <p:ph type="title" hasCustomPrompt="1"/>
          </p:nvPr>
        </p:nvSpPr>
        <p:spPr>
          <a:xfrm>
            <a:off x="914398" y="365760"/>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7" name="Rectangle 16">
            <a:extLst>
              <a:ext uri="{FF2B5EF4-FFF2-40B4-BE49-F238E27FC236}">
                <a16:creationId xmlns:a16="http://schemas.microsoft.com/office/drawing/2014/main" id="{A91C4DF3-48EC-B58B-4268-5C15BF40467E}"/>
              </a:ext>
            </a:extLst>
          </p:cNvPr>
          <p:cNvSpPr/>
          <p:nvPr userDrawn="1"/>
        </p:nvSpPr>
        <p:spPr>
          <a:xfrm rot="10800000">
            <a:off x="910883" y="2292645"/>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4AC22AE-2868-1667-3C38-222AE62A0E83}"/>
              </a:ext>
            </a:extLst>
          </p:cNvPr>
          <p:cNvSpPr/>
          <p:nvPr userDrawn="1"/>
        </p:nvSpPr>
        <p:spPr>
          <a:xfrm rot="10800000">
            <a:off x="6121941" y="2292645"/>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46D8D20-04D8-0306-5B9D-6596477A205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6" name="Date Placeholder 15">
            <a:extLst>
              <a:ext uri="{FF2B5EF4-FFF2-40B4-BE49-F238E27FC236}">
                <a16:creationId xmlns:a16="http://schemas.microsoft.com/office/drawing/2014/main" id="{A1CB0B1E-5470-943A-A864-22A82A8FAB55}"/>
              </a:ext>
            </a:extLst>
          </p:cNvPr>
          <p:cNvSpPr>
            <a:spLocks noGrp="1"/>
          </p:cNvSpPr>
          <p:nvPr>
            <p:ph type="dt" sz="half" idx="49"/>
          </p:nvPr>
        </p:nvSpPr>
        <p:spPr/>
        <p:txBody>
          <a:bodyPr/>
          <a:lstStyle/>
          <a:p>
            <a:pPr>
              <a:defRPr/>
            </a:pPr>
            <a:r>
              <a:rPr lang="en-US"/>
              <a:t>8/5/25</a:t>
            </a:r>
            <a:endParaRPr lang="en-US" dirty="0"/>
          </a:p>
        </p:txBody>
      </p:sp>
      <p:sp>
        <p:nvSpPr>
          <p:cNvPr id="19" name="Footer Placeholder 18">
            <a:extLst>
              <a:ext uri="{FF2B5EF4-FFF2-40B4-BE49-F238E27FC236}">
                <a16:creationId xmlns:a16="http://schemas.microsoft.com/office/drawing/2014/main" id="{551ADB85-A509-E663-36AB-0B56E0503B7D}"/>
              </a:ext>
            </a:extLst>
          </p:cNvPr>
          <p:cNvSpPr>
            <a:spLocks noGrp="1"/>
          </p:cNvSpPr>
          <p:nvPr>
            <p:ph type="ftr" sz="quarter" idx="50"/>
          </p:nvPr>
        </p:nvSpPr>
        <p:spPr/>
        <p:txBody>
          <a:bodyPr/>
          <a:lstStyle/>
          <a:p>
            <a:pPr>
              <a:defRPr/>
            </a:pPr>
            <a:r>
              <a:rPr lang="en-US"/>
              <a:t>Yonehara | Ionization Cooling for Muon Beam</a:t>
            </a:r>
            <a:endParaRPr lang="en-US" dirty="0"/>
          </a:p>
        </p:txBody>
      </p:sp>
      <p:sp>
        <p:nvSpPr>
          <p:cNvPr id="20" name="Slide Number Placeholder 19">
            <a:extLst>
              <a:ext uri="{FF2B5EF4-FFF2-40B4-BE49-F238E27FC236}">
                <a16:creationId xmlns:a16="http://schemas.microsoft.com/office/drawing/2014/main" id="{7D4987D2-BA74-5186-0602-DCCC94E6057E}"/>
              </a:ext>
            </a:extLst>
          </p:cNvPr>
          <p:cNvSpPr>
            <a:spLocks noGrp="1"/>
          </p:cNvSpPr>
          <p:nvPr>
            <p:ph type="sldNum" sz="quarter" idx="51"/>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2308305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ragraph-1">
    <p:bg>
      <p:bgPr>
        <a:solidFill>
          <a:schemeClr val="bg1"/>
        </a:solidFill>
        <a:effectLst/>
      </p:bgPr>
    </p:bg>
    <p:spTree>
      <p:nvGrpSpPr>
        <p:cNvPr id="1" name=""/>
        <p:cNvGrpSpPr/>
        <p:nvPr/>
      </p:nvGrpSpPr>
      <p:grpSpPr>
        <a:xfrm>
          <a:off x="0" y="0"/>
          <a:ext cx="0" cy="0"/>
          <a:chOff x="0" y="0"/>
          <a:chExt cx="0" cy="0"/>
        </a:xfrm>
      </p:grpSpPr>
      <p:pic>
        <p:nvPicPr>
          <p:cNvPr id="2" name="Picture 1" descr="Logo, company name&#10;&#10;AI-generated content may be incorrect.">
            <a:extLst>
              <a:ext uri="{FF2B5EF4-FFF2-40B4-BE49-F238E27FC236}">
                <a16:creationId xmlns:a16="http://schemas.microsoft.com/office/drawing/2014/main" id="{CD38736F-0F40-792B-DD69-DC16A93816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33626" y="2365733"/>
            <a:ext cx="4496423" cy="4492268"/>
          </a:xfrm>
          <a:prstGeom prst="rect">
            <a:avLst/>
          </a:prstGeom>
        </p:spPr>
      </p:pic>
      <p:sp>
        <p:nvSpPr>
          <p:cNvPr id="6" name="Text Placeholder 13">
            <a:extLst>
              <a:ext uri="{FF2B5EF4-FFF2-40B4-BE49-F238E27FC236}">
                <a16:creationId xmlns:a16="http://schemas.microsoft.com/office/drawing/2014/main" id="{E1356232-B7CE-B95F-FC29-52A074585832}"/>
              </a:ext>
            </a:extLst>
          </p:cNvPr>
          <p:cNvSpPr>
            <a:spLocks noGrp="1"/>
          </p:cNvSpPr>
          <p:nvPr>
            <p:ph type="body" sz="quarter" idx="30" hasCustomPrompt="1"/>
          </p:nvPr>
        </p:nvSpPr>
        <p:spPr>
          <a:xfrm>
            <a:off x="2743200" y="3072384"/>
            <a:ext cx="6345935" cy="1909208"/>
          </a:xfrm>
          <a:noFill/>
          <a:ln>
            <a:noFill/>
          </a:ln>
        </p:spPr>
        <p:txBody>
          <a:bodyPr lIns="0" tIns="0" rIns="0" bIns="0" anchor="t" anchorCtr="0">
            <a:noAutofit/>
          </a:bodyPr>
          <a:lstStyle>
            <a:lvl1pPr marL="0" indent="0" algn="l">
              <a:lnSpc>
                <a:spcPct val="100000"/>
              </a:lnSpc>
              <a:buNone/>
              <a:defRPr lang="en-US" sz="1600" kern="1200" spc="-20" baseline="0" dirty="0">
                <a:solidFill>
                  <a:schemeClr val="tx1"/>
                </a:solidFill>
                <a:latin typeface="Helvetica" pitchFamily="2" charset="0"/>
                <a:ea typeface="+mn-ea"/>
                <a:cs typeface="+mn-cs"/>
              </a:defRPr>
            </a:lvl1pPr>
          </a:lstStyle>
          <a:p>
            <a:r>
              <a:rPr lang="en-US" dirty="0"/>
              <a:t>This is placeholder paragraph text. Lorem ipsum dolor sit </a:t>
            </a:r>
            <a:r>
              <a:rPr lang="en-US" dirty="0" err="1"/>
              <a:t>amet</a:t>
            </a:r>
            <a:r>
              <a:rPr lang="en-US" dirty="0"/>
              <a:t>, </a:t>
            </a:r>
            <a:r>
              <a:rPr lang="en-US" dirty="0" err="1"/>
              <a:t>consectetur</a:t>
            </a:r>
            <a:r>
              <a:rPr lang="en-US" dirty="0"/>
              <a:t> sed </a:t>
            </a:r>
            <a:r>
              <a:rPr lang="en-US" dirty="0" err="1"/>
              <a:t>adipiscing</a:t>
            </a:r>
            <a:r>
              <a:rPr lang="en-US" dirty="0"/>
              <a:t> </a:t>
            </a:r>
            <a:r>
              <a:rPr lang="en-US" dirty="0" err="1"/>
              <a:t>elit</a:t>
            </a:r>
            <a:r>
              <a:rPr lang="en-US" dirty="0"/>
              <a:t>. Aenean </a:t>
            </a:r>
            <a:r>
              <a:rPr lang="en-US" dirty="0" err="1"/>
              <a:t>sagittis</a:t>
            </a:r>
            <a:r>
              <a:rPr lang="en-US" dirty="0"/>
              <a:t> ipsum non </a:t>
            </a:r>
            <a:r>
              <a:rPr lang="en-US" dirty="0" err="1"/>
              <a:t>mauris</a:t>
            </a:r>
            <a:r>
              <a:rPr lang="en-US" dirty="0"/>
              <a:t> </a:t>
            </a:r>
            <a:r>
              <a:rPr lang="en-US" dirty="0" err="1"/>
              <a:t>imperdiet</a:t>
            </a:r>
            <a:r>
              <a:rPr lang="en-US" dirty="0"/>
              <a:t> </a:t>
            </a:r>
            <a:r>
              <a:rPr lang="en-US" dirty="0" err="1"/>
              <a:t>congue</a:t>
            </a:r>
            <a:r>
              <a:rPr lang="en-US" dirty="0"/>
              <a:t>. </a:t>
            </a:r>
            <a:r>
              <a:rPr lang="en-US" dirty="0" err="1"/>
              <a:t>Fusce</a:t>
            </a:r>
            <a:r>
              <a:rPr lang="en-US" dirty="0"/>
              <a:t> </a:t>
            </a:r>
            <a:r>
              <a:rPr lang="en-US" dirty="0" err="1"/>
              <a:t>efficitur</a:t>
            </a:r>
            <a:r>
              <a:rPr lang="en-US" dirty="0"/>
              <a:t> </a:t>
            </a:r>
            <a:r>
              <a:rPr lang="en-US" dirty="0" err="1"/>
              <a:t>neque</a:t>
            </a:r>
            <a:r>
              <a:rPr lang="en-US" dirty="0"/>
              <a:t> sed ex </a:t>
            </a:r>
            <a:r>
              <a:rPr lang="en-US" dirty="0" err="1"/>
              <a:t>molestie</a:t>
            </a:r>
            <a:r>
              <a:rPr lang="en-US" dirty="0"/>
              <a:t>, a gravida </a:t>
            </a:r>
            <a:r>
              <a:rPr lang="en-US" dirty="0" err="1"/>
              <a:t>urna</a:t>
            </a:r>
            <a:r>
              <a:rPr lang="en-US" dirty="0"/>
              <a:t> </a:t>
            </a:r>
            <a:r>
              <a:rPr lang="en-US" dirty="0" err="1"/>
              <a:t>blandit</a:t>
            </a:r>
            <a:r>
              <a:rPr lang="en-US" dirty="0"/>
              <a:t>. Sed diam </a:t>
            </a:r>
            <a:r>
              <a:rPr lang="en-US" dirty="0" err="1"/>
              <a:t>purus</a:t>
            </a:r>
            <a:r>
              <a:rPr lang="en-US" dirty="0"/>
              <a:t>, gravida vel </a:t>
            </a:r>
            <a:r>
              <a:rPr lang="en-US" dirty="0" err="1"/>
              <a:t>lacus</a:t>
            </a:r>
            <a:r>
              <a:rPr lang="en-US" dirty="0"/>
              <a:t> ac, </a:t>
            </a:r>
            <a:r>
              <a:rPr lang="en-US" dirty="0" err="1"/>
              <a:t>condimentum</a:t>
            </a:r>
            <a:r>
              <a:rPr lang="en-US" dirty="0"/>
              <a:t> gravida </a:t>
            </a:r>
            <a:r>
              <a:rPr lang="en-US" dirty="0" err="1"/>
              <a:t>risus</a:t>
            </a:r>
            <a:r>
              <a:rPr lang="en-US" dirty="0"/>
              <a:t>. Nam </a:t>
            </a:r>
            <a:r>
              <a:rPr lang="en-US" dirty="0" err="1"/>
              <a:t>sapien</a:t>
            </a:r>
            <a:r>
              <a:rPr lang="en-US" dirty="0"/>
              <a:t> </a:t>
            </a:r>
            <a:r>
              <a:rPr lang="en-US" dirty="0" err="1"/>
              <a:t>ut</a:t>
            </a:r>
            <a:r>
              <a:rPr lang="en-US" dirty="0"/>
              <a:t> porta pulvinar. </a:t>
            </a:r>
            <a:r>
              <a:rPr lang="en-US" dirty="0" err="1"/>
              <a:t>Phasellus</a:t>
            </a:r>
            <a:r>
              <a:rPr lang="en-US" dirty="0"/>
              <a:t> </a:t>
            </a:r>
            <a:r>
              <a:rPr lang="en-US" dirty="0" err="1"/>
              <a:t>laoreet</a:t>
            </a:r>
            <a:r>
              <a:rPr lang="en-US" dirty="0"/>
              <a:t> </a:t>
            </a:r>
            <a:r>
              <a:rPr lang="en-US" dirty="0" err="1"/>
              <a:t>mollis</a:t>
            </a:r>
            <a:r>
              <a:rPr lang="en-US" dirty="0"/>
              <a:t> </a:t>
            </a:r>
            <a:r>
              <a:rPr lang="en-US" dirty="0" err="1"/>
              <a:t>neque</a:t>
            </a:r>
            <a:r>
              <a:rPr lang="en-US" dirty="0"/>
              <a:t> </a:t>
            </a:r>
            <a:r>
              <a:rPr lang="en-US" dirty="0" err="1"/>
              <a:t>vulputate</a:t>
            </a:r>
            <a:r>
              <a:rPr lang="en-US" dirty="0"/>
              <a:t> </a:t>
            </a:r>
            <a:r>
              <a:rPr lang="en-US" dirty="0" err="1"/>
              <a:t>efficitur</a:t>
            </a:r>
            <a:r>
              <a:rPr lang="en-US" dirty="0"/>
              <a:t>.</a:t>
            </a:r>
          </a:p>
        </p:txBody>
      </p:sp>
      <p:sp>
        <p:nvSpPr>
          <p:cNvPr id="9" name="Text Placeholder 11">
            <a:extLst>
              <a:ext uri="{FF2B5EF4-FFF2-40B4-BE49-F238E27FC236}">
                <a16:creationId xmlns:a16="http://schemas.microsoft.com/office/drawing/2014/main" id="{11D5F7C7-6AB1-79FE-EEB4-285A6CD6FAB0}"/>
              </a:ext>
            </a:extLst>
          </p:cNvPr>
          <p:cNvSpPr>
            <a:spLocks noGrp="1"/>
          </p:cNvSpPr>
          <p:nvPr>
            <p:ph type="body" sz="quarter" idx="31"/>
          </p:nvPr>
        </p:nvSpPr>
        <p:spPr>
          <a:xfrm>
            <a:off x="2743199" y="2368296"/>
            <a:ext cx="6345936" cy="625033"/>
          </a:xfrm>
        </p:spPr>
        <p:txBody>
          <a:bodyPr lIns="0" rIns="0" anchor="b">
            <a:noAutofit/>
          </a:bodyPr>
          <a:lstStyle>
            <a:lvl1pPr marL="0" indent="0">
              <a:buNone/>
              <a:defRPr sz="36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pic>
        <p:nvPicPr>
          <p:cNvPr id="12" name="Picture 11">
            <a:extLst>
              <a:ext uri="{FF2B5EF4-FFF2-40B4-BE49-F238E27FC236}">
                <a16:creationId xmlns:a16="http://schemas.microsoft.com/office/drawing/2014/main" id="{1FA8D461-DD73-1CF7-34F5-9277A6C8D7C4}"/>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pic>
        <p:nvPicPr>
          <p:cNvPr id="18" name="Picture 17" descr="Logo, company name&#10;&#10;AI-generated content may be incorrect.">
            <a:extLst>
              <a:ext uri="{FF2B5EF4-FFF2-40B4-BE49-F238E27FC236}">
                <a16:creationId xmlns:a16="http://schemas.microsoft.com/office/drawing/2014/main" id="{16C105B6-4985-4A72-86A8-294F7A2F107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20" name="Rectangle 19">
            <a:extLst>
              <a:ext uri="{FF2B5EF4-FFF2-40B4-BE49-F238E27FC236}">
                <a16:creationId xmlns:a16="http://schemas.microsoft.com/office/drawing/2014/main" id="{43DF65BB-D822-C07B-7887-79A08BCDCDA2}"/>
              </a:ext>
            </a:extLst>
          </p:cNvPr>
          <p:cNvSpPr/>
          <p:nvPr userDrawn="1"/>
        </p:nvSpPr>
        <p:spPr>
          <a:xfrm rot="16200000">
            <a:off x="2023503" y="2800073"/>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a:extLst>
              <a:ext uri="{FF2B5EF4-FFF2-40B4-BE49-F238E27FC236}">
                <a16:creationId xmlns:a16="http://schemas.microsoft.com/office/drawing/2014/main" id="{C33017B2-0EE7-AFCB-DDA3-603399951CA8}"/>
              </a:ext>
            </a:extLst>
          </p:cNvPr>
          <p:cNvSpPr>
            <a:spLocks noGrp="1"/>
          </p:cNvSpPr>
          <p:nvPr>
            <p:ph type="dt" sz="half" idx="32"/>
          </p:nvPr>
        </p:nvSpPr>
        <p:spPr/>
        <p:txBody>
          <a:bodyPr/>
          <a:lstStyle/>
          <a:p>
            <a:pPr>
              <a:defRPr/>
            </a:pPr>
            <a:r>
              <a:rPr lang="en-US"/>
              <a:t>8/5/25</a:t>
            </a:r>
            <a:endParaRPr lang="en-US" dirty="0"/>
          </a:p>
        </p:txBody>
      </p:sp>
      <p:sp>
        <p:nvSpPr>
          <p:cNvPr id="8" name="Footer Placeholder 7">
            <a:extLst>
              <a:ext uri="{FF2B5EF4-FFF2-40B4-BE49-F238E27FC236}">
                <a16:creationId xmlns:a16="http://schemas.microsoft.com/office/drawing/2014/main" id="{F9B0F08A-229C-A4A7-860F-0A6886870548}"/>
              </a:ext>
            </a:extLst>
          </p:cNvPr>
          <p:cNvSpPr>
            <a:spLocks noGrp="1"/>
          </p:cNvSpPr>
          <p:nvPr>
            <p:ph type="ftr" sz="quarter" idx="33"/>
          </p:nvPr>
        </p:nvSpPr>
        <p:spPr/>
        <p:txBody>
          <a:bodyPr/>
          <a:lstStyle/>
          <a:p>
            <a:pPr>
              <a:defRPr/>
            </a:pPr>
            <a:r>
              <a:rPr lang="en-US"/>
              <a:t>Yonehara | Ionization Cooling for Muon Beam</a:t>
            </a:r>
            <a:endParaRPr lang="en-US" dirty="0"/>
          </a:p>
        </p:txBody>
      </p:sp>
      <p:sp>
        <p:nvSpPr>
          <p:cNvPr id="10" name="Slide Number Placeholder 9">
            <a:extLst>
              <a:ext uri="{FF2B5EF4-FFF2-40B4-BE49-F238E27FC236}">
                <a16:creationId xmlns:a16="http://schemas.microsoft.com/office/drawing/2014/main" id="{34AD9F66-40DA-7542-0013-4B7B9B9BDCE9}"/>
              </a:ext>
            </a:extLst>
          </p:cNvPr>
          <p:cNvSpPr>
            <a:spLocks noGrp="1"/>
          </p:cNvSpPr>
          <p:nvPr>
            <p:ph type="sldNum" sz="quarter" idx="34"/>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3909471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line-paragraph">
    <p:bg>
      <p:bgPr>
        <a:solidFill>
          <a:schemeClr val="bg1"/>
        </a:solidFill>
        <a:effectLst/>
      </p:bgPr>
    </p:bg>
    <p:spTree>
      <p:nvGrpSpPr>
        <p:cNvPr id="1" name=""/>
        <p:cNvGrpSpPr/>
        <p:nvPr/>
      </p:nvGrpSpPr>
      <p:grpSpPr>
        <a:xfrm>
          <a:off x="0" y="0"/>
          <a:ext cx="0" cy="0"/>
          <a:chOff x="0" y="0"/>
          <a:chExt cx="0" cy="0"/>
        </a:xfrm>
      </p:grpSpPr>
      <p:pic>
        <p:nvPicPr>
          <p:cNvPr id="5" name="Picture 4" descr="Logo, company name&#10;&#10;AI-generated content may be incorrect.">
            <a:extLst>
              <a:ext uri="{FF2B5EF4-FFF2-40B4-BE49-F238E27FC236}">
                <a16:creationId xmlns:a16="http://schemas.microsoft.com/office/drawing/2014/main" id="{0F638F81-B8FB-5EFF-DFB1-9D0FF030B3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33626" y="2365733"/>
            <a:ext cx="4496423" cy="4492268"/>
          </a:xfrm>
          <a:prstGeom prst="rect">
            <a:avLst/>
          </a:prstGeom>
        </p:spPr>
      </p:pic>
      <p:sp>
        <p:nvSpPr>
          <p:cNvPr id="2" name="Text Placeholder 11">
            <a:extLst>
              <a:ext uri="{FF2B5EF4-FFF2-40B4-BE49-F238E27FC236}">
                <a16:creationId xmlns:a16="http://schemas.microsoft.com/office/drawing/2014/main" id="{8F21E745-BBC4-24D2-2D10-C3B2CD1C4B40}"/>
              </a:ext>
            </a:extLst>
          </p:cNvPr>
          <p:cNvSpPr>
            <a:spLocks noGrp="1"/>
          </p:cNvSpPr>
          <p:nvPr>
            <p:ph type="body" sz="quarter" idx="29" hasCustomPrompt="1"/>
          </p:nvPr>
        </p:nvSpPr>
        <p:spPr>
          <a:xfrm>
            <a:off x="2438401" y="2680962"/>
            <a:ext cx="2971800" cy="1496075"/>
          </a:xfrm>
        </p:spPr>
        <p:txBody>
          <a:bodyPr lIns="0" rIns="0" anchor="t">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This is a placeholder headline. Lorem ipsum dolor sit </a:t>
            </a:r>
            <a:r>
              <a:rPr lang="en-US" dirty="0" err="1"/>
              <a:t>amet</a:t>
            </a:r>
            <a:r>
              <a:rPr lang="en-US" dirty="0"/>
              <a:t>, nec cu </a:t>
            </a:r>
            <a:r>
              <a:rPr lang="en-US" dirty="0" err="1"/>
              <a:t>legimus</a:t>
            </a:r>
            <a:r>
              <a:rPr lang="en-US" dirty="0"/>
              <a:t>.</a:t>
            </a:r>
          </a:p>
        </p:txBody>
      </p:sp>
      <p:sp>
        <p:nvSpPr>
          <p:cNvPr id="3" name="Text Placeholder 13">
            <a:extLst>
              <a:ext uri="{FF2B5EF4-FFF2-40B4-BE49-F238E27FC236}">
                <a16:creationId xmlns:a16="http://schemas.microsoft.com/office/drawing/2014/main" id="{3DC7DBDA-7A10-5E60-3F1B-555A97E684BE}"/>
              </a:ext>
            </a:extLst>
          </p:cNvPr>
          <p:cNvSpPr>
            <a:spLocks noGrp="1"/>
          </p:cNvSpPr>
          <p:nvPr>
            <p:ph type="body" sz="quarter" idx="30" hasCustomPrompt="1"/>
          </p:nvPr>
        </p:nvSpPr>
        <p:spPr>
          <a:xfrm>
            <a:off x="5866544" y="2680962"/>
            <a:ext cx="3887056" cy="1496075"/>
          </a:xfrm>
          <a:noFill/>
          <a:ln>
            <a:noFill/>
          </a:ln>
        </p:spPr>
        <p:txBody>
          <a:bodyPr lIns="0" tIns="0" rIns="0" bIns="0" anchor="t" anchorCtr="0">
            <a:noAutofit/>
          </a:bodyPr>
          <a:lstStyle>
            <a:lvl1pPr marL="0" indent="0" algn="just">
              <a:lnSpc>
                <a:spcPct val="100000"/>
              </a:lnSpc>
              <a:buNone/>
              <a:defRPr lang="en-US" sz="1600" kern="1200" spc="-20" baseline="0" dirty="0">
                <a:solidFill>
                  <a:schemeClr val="tx1"/>
                </a:solidFill>
                <a:latin typeface="Helvetica" pitchFamily="2" charset="0"/>
                <a:ea typeface="+mn-ea"/>
                <a:cs typeface="+mn-cs"/>
              </a:defRPr>
            </a:lvl1pPr>
          </a:lstStyle>
          <a:p>
            <a:pPr lvl="0"/>
            <a:r>
              <a:rPr lang="en-US" dirty="0"/>
              <a:t>This is placeholder paragraph text.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Aenean </a:t>
            </a:r>
            <a:r>
              <a:rPr lang="en-US" dirty="0" err="1"/>
              <a:t>sagittis</a:t>
            </a:r>
            <a:r>
              <a:rPr lang="en-US" dirty="0"/>
              <a:t> ipsum non </a:t>
            </a:r>
            <a:r>
              <a:rPr lang="en-US" dirty="0" err="1"/>
              <a:t>mauris</a:t>
            </a:r>
            <a:r>
              <a:rPr lang="en-US" dirty="0"/>
              <a:t> </a:t>
            </a:r>
            <a:r>
              <a:rPr lang="en-US" dirty="0" err="1"/>
              <a:t>imperdiet</a:t>
            </a:r>
            <a:r>
              <a:rPr lang="en-US" dirty="0"/>
              <a:t> </a:t>
            </a:r>
            <a:r>
              <a:rPr lang="en-US" dirty="0" err="1"/>
              <a:t>congue</a:t>
            </a:r>
            <a:r>
              <a:rPr lang="en-US" dirty="0"/>
              <a:t>. </a:t>
            </a:r>
            <a:r>
              <a:rPr lang="en-US" dirty="0" err="1"/>
              <a:t>Fusce</a:t>
            </a:r>
            <a:r>
              <a:rPr lang="en-US" dirty="0"/>
              <a:t> </a:t>
            </a:r>
            <a:r>
              <a:rPr lang="en-US" dirty="0" err="1"/>
              <a:t>efficitur</a:t>
            </a:r>
            <a:r>
              <a:rPr lang="en-US" dirty="0"/>
              <a:t> </a:t>
            </a:r>
            <a:r>
              <a:rPr lang="en-US" dirty="0" err="1"/>
              <a:t>neque</a:t>
            </a:r>
            <a:r>
              <a:rPr lang="en-US" dirty="0"/>
              <a:t> sed ex </a:t>
            </a:r>
            <a:r>
              <a:rPr lang="en-US" dirty="0" err="1"/>
              <a:t>molestie</a:t>
            </a:r>
            <a:r>
              <a:rPr lang="en-US" dirty="0"/>
              <a:t>, a gravida </a:t>
            </a:r>
            <a:r>
              <a:rPr lang="en-US" dirty="0" err="1"/>
              <a:t>urna</a:t>
            </a:r>
            <a:r>
              <a:rPr lang="en-US" dirty="0"/>
              <a:t> </a:t>
            </a:r>
            <a:r>
              <a:rPr lang="en-US" dirty="0" err="1"/>
              <a:t>blandit</a:t>
            </a:r>
            <a:r>
              <a:rPr lang="en-US" dirty="0"/>
              <a:t>. Sed diam </a:t>
            </a:r>
            <a:r>
              <a:rPr lang="en-US" dirty="0" err="1"/>
              <a:t>purus</a:t>
            </a:r>
            <a:r>
              <a:rPr lang="en-US" dirty="0"/>
              <a:t>, gravida vel </a:t>
            </a:r>
            <a:r>
              <a:rPr lang="en-US" dirty="0" err="1"/>
              <a:t>lacus</a:t>
            </a:r>
            <a:r>
              <a:rPr lang="en-US" dirty="0"/>
              <a:t> ac, </a:t>
            </a:r>
            <a:r>
              <a:rPr lang="en-US" dirty="0" err="1"/>
              <a:t>condimentum</a:t>
            </a:r>
            <a:r>
              <a:rPr lang="en-US" dirty="0"/>
              <a:t> gravida </a:t>
            </a:r>
            <a:r>
              <a:rPr lang="en-US" dirty="0" err="1"/>
              <a:t>risus</a:t>
            </a:r>
            <a:r>
              <a:rPr lang="en-US" dirty="0"/>
              <a:t>. </a:t>
            </a:r>
          </a:p>
        </p:txBody>
      </p:sp>
      <p:pic>
        <p:nvPicPr>
          <p:cNvPr id="12" name="Picture 11">
            <a:extLst>
              <a:ext uri="{FF2B5EF4-FFF2-40B4-BE49-F238E27FC236}">
                <a16:creationId xmlns:a16="http://schemas.microsoft.com/office/drawing/2014/main" id="{C254DA6B-25F8-FB7A-310E-7B226163581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pic>
        <p:nvPicPr>
          <p:cNvPr id="18" name="Picture 17" descr="Logo, company name&#10;&#10;AI-generated content may be incorrect.">
            <a:extLst>
              <a:ext uri="{FF2B5EF4-FFF2-40B4-BE49-F238E27FC236}">
                <a16:creationId xmlns:a16="http://schemas.microsoft.com/office/drawing/2014/main" id="{400B4D35-0B5E-5B93-DE8C-2ECCF2153C7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22" name="Rectangle 21">
            <a:extLst>
              <a:ext uri="{FF2B5EF4-FFF2-40B4-BE49-F238E27FC236}">
                <a16:creationId xmlns:a16="http://schemas.microsoft.com/office/drawing/2014/main" id="{1A3DA0C6-B1B1-9AB4-A879-03547B4E875C}"/>
              </a:ext>
            </a:extLst>
          </p:cNvPr>
          <p:cNvSpPr/>
          <p:nvPr userDrawn="1"/>
        </p:nvSpPr>
        <p:spPr>
          <a:xfrm rot="16200000">
            <a:off x="4495372" y="3415280"/>
            <a:ext cx="2286000"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0E461A5B-FD12-3D01-3752-09D39717EAB1}"/>
              </a:ext>
            </a:extLst>
          </p:cNvPr>
          <p:cNvSpPr>
            <a:spLocks noGrp="1"/>
          </p:cNvSpPr>
          <p:nvPr>
            <p:ph type="dt" sz="half" idx="31"/>
          </p:nvPr>
        </p:nvSpPr>
        <p:spPr/>
        <p:txBody>
          <a:bodyPr/>
          <a:lstStyle/>
          <a:p>
            <a:pPr>
              <a:defRPr/>
            </a:pPr>
            <a:r>
              <a:rPr lang="en-US"/>
              <a:t>8/5/25</a:t>
            </a:r>
            <a:endParaRPr lang="en-US" dirty="0"/>
          </a:p>
        </p:txBody>
      </p:sp>
      <p:sp>
        <p:nvSpPr>
          <p:cNvPr id="9" name="Footer Placeholder 8">
            <a:extLst>
              <a:ext uri="{FF2B5EF4-FFF2-40B4-BE49-F238E27FC236}">
                <a16:creationId xmlns:a16="http://schemas.microsoft.com/office/drawing/2014/main" id="{72E9858C-0A87-39AF-9E78-4100CB3488A8}"/>
              </a:ext>
            </a:extLst>
          </p:cNvPr>
          <p:cNvSpPr>
            <a:spLocks noGrp="1"/>
          </p:cNvSpPr>
          <p:nvPr>
            <p:ph type="ftr" sz="quarter" idx="32"/>
          </p:nvPr>
        </p:nvSpPr>
        <p:spPr/>
        <p:txBody>
          <a:bodyPr/>
          <a:lstStyle/>
          <a:p>
            <a:pPr>
              <a:defRPr/>
            </a:pPr>
            <a:r>
              <a:rPr lang="en-US"/>
              <a:t>Yonehara | Ionization Cooling for Muon Beam</a:t>
            </a:r>
            <a:endParaRPr lang="en-US" dirty="0"/>
          </a:p>
        </p:txBody>
      </p:sp>
      <p:sp>
        <p:nvSpPr>
          <p:cNvPr id="10" name="Slide Number Placeholder 9">
            <a:extLst>
              <a:ext uri="{FF2B5EF4-FFF2-40B4-BE49-F238E27FC236}">
                <a16:creationId xmlns:a16="http://schemas.microsoft.com/office/drawing/2014/main" id="{C0D434DA-FA5F-A3F0-73D1-B7D59CAE5539}"/>
              </a:ext>
            </a:extLst>
          </p:cNvPr>
          <p:cNvSpPr>
            <a:spLocks noGrp="1"/>
          </p:cNvSpPr>
          <p:nvPr>
            <p:ph type="sldNum" sz="quarter" idx="33"/>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682279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and-photos">
    <p:bg>
      <p:bgPr>
        <a:solidFill>
          <a:schemeClr val="bg1"/>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25EDF766-7C4F-8198-CC00-1629745BA558}"/>
              </a:ext>
            </a:extLst>
          </p:cNvPr>
          <p:cNvSpPr>
            <a:spLocks noGrp="1"/>
          </p:cNvSpPr>
          <p:nvPr>
            <p:ph type="pic" sz="quarter" idx="18" hasCustomPrompt="1"/>
          </p:nvPr>
        </p:nvSpPr>
        <p:spPr>
          <a:xfrm>
            <a:off x="8833104" y="820351"/>
            <a:ext cx="2630312" cy="1628814"/>
          </a:xfrm>
          <a:solidFill>
            <a:srgbClr val="C3CAD1"/>
          </a:solidFill>
          <a:ln>
            <a:noFill/>
          </a:ln>
        </p:spPr>
        <p:txBody>
          <a:bodyPr lIns="0" tIns="1005840" rIns="0" anchor="t">
            <a:normAutofit/>
          </a:bodyPr>
          <a:lstStyle>
            <a:lvl1pPr marL="0" indent="0" algn="ctr">
              <a:buNone/>
              <a:defRPr sz="1400">
                <a:solidFill>
                  <a:schemeClr val="bg1">
                    <a:lumMod val="65000"/>
                  </a:schemeClr>
                </a:solidFill>
              </a:defRPr>
            </a:lvl1pPr>
          </a:lstStyle>
          <a:p>
            <a:r>
              <a:rPr lang="en-US" dirty="0"/>
              <a:t>Click icon to add image</a:t>
            </a:r>
          </a:p>
        </p:txBody>
      </p:sp>
      <p:sp>
        <p:nvSpPr>
          <p:cNvPr id="3" name="Text Placeholder 13">
            <a:extLst>
              <a:ext uri="{FF2B5EF4-FFF2-40B4-BE49-F238E27FC236}">
                <a16:creationId xmlns:a16="http://schemas.microsoft.com/office/drawing/2014/main" id="{426E1C92-EEF8-8158-7DFA-25D472890BE4}"/>
              </a:ext>
            </a:extLst>
          </p:cNvPr>
          <p:cNvSpPr>
            <a:spLocks noGrp="1"/>
          </p:cNvSpPr>
          <p:nvPr>
            <p:ph type="body" sz="quarter" idx="24" hasCustomPrompt="1"/>
          </p:nvPr>
        </p:nvSpPr>
        <p:spPr>
          <a:xfrm>
            <a:off x="8833104" y="2449165"/>
            <a:ext cx="2630312" cy="290296"/>
          </a:xfrm>
          <a:noFill/>
          <a:ln>
            <a:noFill/>
          </a:ln>
        </p:spPr>
        <p:txBody>
          <a:bodyPr lIns="0" tIns="0" rIns="0" bIns="0" anchor="ctr" anchorCtr="0">
            <a:noAutofit/>
          </a:bodyPr>
          <a:lstStyle>
            <a:lvl1pPr marL="0" indent="0">
              <a:lnSpc>
                <a:spcPct val="110000"/>
              </a:lnSpc>
              <a:buNone/>
              <a:defRPr sz="1200">
                <a:solidFill>
                  <a:schemeClr val="accent1"/>
                </a:solidFill>
              </a:defRPr>
            </a:lvl1pPr>
          </a:lstStyle>
          <a:p>
            <a:pPr lvl="0"/>
            <a:r>
              <a:rPr lang="en-US" dirty="0"/>
              <a:t>Click to add optional caption</a:t>
            </a:r>
          </a:p>
        </p:txBody>
      </p:sp>
      <p:sp>
        <p:nvSpPr>
          <p:cNvPr id="5" name="Text Placeholder 13">
            <a:extLst>
              <a:ext uri="{FF2B5EF4-FFF2-40B4-BE49-F238E27FC236}">
                <a16:creationId xmlns:a16="http://schemas.microsoft.com/office/drawing/2014/main" id="{1E4BB0C1-1719-763D-2504-E6EAD0B6EF05}"/>
              </a:ext>
            </a:extLst>
          </p:cNvPr>
          <p:cNvSpPr>
            <a:spLocks noGrp="1"/>
          </p:cNvSpPr>
          <p:nvPr>
            <p:ph type="body" sz="quarter" idx="26" hasCustomPrompt="1"/>
          </p:nvPr>
        </p:nvSpPr>
        <p:spPr>
          <a:xfrm>
            <a:off x="8833104" y="4457874"/>
            <a:ext cx="2630312" cy="290296"/>
          </a:xfrm>
          <a:noFill/>
          <a:ln>
            <a:noFill/>
          </a:ln>
        </p:spPr>
        <p:txBody>
          <a:bodyPr lIns="0" tIns="0" rIns="0" bIns="0" anchor="ctr" anchorCtr="0">
            <a:noAutofit/>
          </a:bodyPr>
          <a:lstStyle>
            <a:lvl1pPr marL="0" indent="0">
              <a:lnSpc>
                <a:spcPct val="110000"/>
              </a:lnSpc>
              <a:buNone/>
              <a:defRPr sz="1200">
                <a:solidFill>
                  <a:schemeClr val="accent1"/>
                </a:solidFill>
              </a:defRPr>
            </a:lvl1pPr>
          </a:lstStyle>
          <a:p>
            <a:pPr lvl="0"/>
            <a:r>
              <a:rPr lang="en-US" dirty="0"/>
              <a:t>Click to add optional caption</a:t>
            </a:r>
          </a:p>
        </p:txBody>
      </p:sp>
      <p:sp>
        <p:nvSpPr>
          <p:cNvPr id="8" name="Text Placeholder 13">
            <a:extLst>
              <a:ext uri="{FF2B5EF4-FFF2-40B4-BE49-F238E27FC236}">
                <a16:creationId xmlns:a16="http://schemas.microsoft.com/office/drawing/2014/main" id="{5F91DEBF-3B80-EC21-CD0E-574925D5D201}"/>
              </a:ext>
            </a:extLst>
          </p:cNvPr>
          <p:cNvSpPr>
            <a:spLocks noGrp="1"/>
          </p:cNvSpPr>
          <p:nvPr>
            <p:ph type="body" sz="quarter" idx="28" hasCustomPrompt="1"/>
          </p:nvPr>
        </p:nvSpPr>
        <p:spPr>
          <a:xfrm>
            <a:off x="8833104" y="6463327"/>
            <a:ext cx="2630312" cy="290296"/>
          </a:xfrm>
          <a:noFill/>
          <a:ln>
            <a:noFill/>
          </a:ln>
        </p:spPr>
        <p:txBody>
          <a:bodyPr lIns="0" tIns="0" rIns="0" bIns="0" anchor="ctr" anchorCtr="0">
            <a:noAutofit/>
          </a:bodyPr>
          <a:lstStyle>
            <a:lvl1pPr marL="0" indent="0">
              <a:lnSpc>
                <a:spcPct val="110000"/>
              </a:lnSpc>
              <a:buNone/>
              <a:defRPr sz="1200">
                <a:solidFill>
                  <a:schemeClr val="accent1"/>
                </a:solidFill>
              </a:defRPr>
            </a:lvl1pPr>
          </a:lstStyle>
          <a:p>
            <a:pPr lvl="0"/>
            <a:r>
              <a:rPr lang="en-US" dirty="0"/>
              <a:t>Click to add optional caption</a:t>
            </a:r>
          </a:p>
        </p:txBody>
      </p:sp>
      <p:sp>
        <p:nvSpPr>
          <p:cNvPr id="31" name="Picture Placeholder 5">
            <a:extLst>
              <a:ext uri="{FF2B5EF4-FFF2-40B4-BE49-F238E27FC236}">
                <a16:creationId xmlns:a16="http://schemas.microsoft.com/office/drawing/2014/main" id="{F2081C81-0D31-1D33-D5C7-E800F20CAB35}"/>
              </a:ext>
            </a:extLst>
          </p:cNvPr>
          <p:cNvSpPr>
            <a:spLocks noGrp="1"/>
          </p:cNvSpPr>
          <p:nvPr>
            <p:ph type="pic" sz="quarter" idx="29" hasCustomPrompt="1"/>
          </p:nvPr>
        </p:nvSpPr>
        <p:spPr>
          <a:xfrm>
            <a:off x="8833104" y="2829060"/>
            <a:ext cx="2630312" cy="1628814"/>
          </a:xfrm>
          <a:solidFill>
            <a:srgbClr val="C3CAD1"/>
          </a:solidFill>
          <a:ln>
            <a:noFill/>
          </a:ln>
        </p:spPr>
        <p:txBody>
          <a:bodyPr lIns="0" tIns="1005840" rIns="0" anchor="t">
            <a:normAutofit/>
          </a:bodyPr>
          <a:lstStyle>
            <a:lvl1pPr marL="0" indent="0" algn="ctr">
              <a:buNone/>
              <a:defRPr sz="1400">
                <a:solidFill>
                  <a:schemeClr val="bg1">
                    <a:lumMod val="65000"/>
                  </a:schemeClr>
                </a:solidFill>
              </a:defRPr>
            </a:lvl1pPr>
          </a:lstStyle>
          <a:p>
            <a:r>
              <a:rPr lang="en-US" dirty="0"/>
              <a:t>Click icon to add image</a:t>
            </a:r>
          </a:p>
        </p:txBody>
      </p:sp>
      <p:sp>
        <p:nvSpPr>
          <p:cNvPr id="33" name="Picture Placeholder 5">
            <a:extLst>
              <a:ext uri="{FF2B5EF4-FFF2-40B4-BE49-F238E27FC236}">
                <a16:creationId xmlns:a16="http://schemas.microsoft.com/office/drawing/2014/main" id="{CB5F92BD-A331-2033-6414-32DA4139D141}"/>
              </a:ext>
            </a:extLst>
          </p:cNvPr>
          <p:cNvSpPr>
            <a:spLocks noGrp="1"/>
          </p:cNvSpPr>
          <p:nvPr>
            <p:ph type="pic" sz="quarter" idx="30" hasCustomPrompt="1"/>
          </p:nvPr>
        </p:nvSpPr>
        <p:spPr>
          <a:xfrm>
            <a:off x="8833104" y="4834513"/>
            <a:ext cx="2630312" cy="1628814"/>
          </a:xfrm>
          <a:solidFill>
            <a:srgbClr val="C3CAD1"/>
          </a:solidFill>
          <a:ln>
            <a:noFill/>
          </a:ln>
        </p:spPr>
        <p:txBody>
          <a:bodyPr lIns="0" tIns="1005840" rIns="0" anchor="t">
            <a:normAutofit/>
          </a:bodyPr>
          <a:lstStyle>
            <a:lvl1pPr marL="0" indent="0" algn="ctr">
              <a:buNone/>
              <a:defRPr sz="1400">
                <a:solidFill>
                  <a:schemeClr val="bg1">
                    <a:lumMod val="65000"/>
                  </a:schemeClr>
                </a:solidFill>
              </a:defRPr>
            </a:lvl1pPr>
          </a:lstStyle>
          <a:p>
            <a:r>
              <a:rPr lang="en-US" dirty="0"/>
              <a:t>Click icon to add image</a:t>
            </a:r>
          </a:p>
        </p:txBody>
      </p:sp>
      <p:sp>
        <p:nvSpPr>
          <p:cNvPr id="11" name="Text Placeholder 12">
            <a:extLst>
              <a:ext uri="{FF2B5EF4-FFF2-40B4-BE49-F238E27FC236}">
                <a16:creationId xmlns:a16="http://schemas.microsoft.com/office/drawing/2014/main" id="{8BB65541-22E1-1824-D211-5F662B02BC91}"/>
              </a:ext>
            </a:extLst>
          </p:cNvPr>
          <p:cNvSpPr>
            <a:spLocks noGrp="1"/>
          </p:cNvSpPr>
          <p:nvPr>
            <p:ph type="body" sz="quarter" idx="38"/>
          </p:nvPr>
        </p:nvSpPr>
        <p:spPr>
          <a:xfrm>
            <a:off x="914399" y="1700783"/>
            <a:ext cx="7552944" cy="4655567"/>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a:extLst>
              <a:ext uri="{FF2B5EF4-FFF2-40B4-BE49-F238E27FC236}">
                <a16:creationId xmlns:a16="http://schemas.microsoft.com/office/drawing/2014/main" id="{C2BA73D7-8F26-022A-C605-75C6FA96D3A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23" name="Title Placeholder 1">
            <a:extLst>
              <a:ext uri="{FF2B5EF4-FFF2-40B4-BE49-F238E27FC236}">
                <a16:creationId xmlns:a16="http://schemas.microsoft.com/office/drawing/2014/main" id="{FA4F7EE0-B642-86A5-1F51-02D846ED29B6}"/>
              </a:ext>
            </a:extLst>
          </p:cNvPr>
          <p:cNvSpPr>
            <a:spLocks noGrp="1"/>
          </p:cNvSpPr>
          <p:nvPr>
            <p:ph type="title" hasCustomPrompt="1"/>
          </p:nvPr>
        </p:nvSpPr>
        <p:spPr>
          <a:xfrm>
            <a:off x="914398" y="365760"/>
            <a:ext cx="7552071"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24" name="Text Placeholder 19">
            <a:extLst>
              <a:ext uri="{FF2B5EF4-FFF2-40B4-BE49-F238E27FC236}">
                <a16:creationId xmlns:a16="http://schemas.microsoft.com/office/drawing/2014/main" id="{D6098F5F-613F-6068-B8EF-8517C054C557}"/>
              </a:ext>
            </a:extLst>
          </p:cNvPr>
          <p:cNvSpPr>
            <a:spLocks noGrp="1"/>
          </p:cNvSpPr>
          <p:nvPr>
            <p:ph type="body" sz="quarter" idx="37" hasCustomPrompt="1"/>
          </p:nvPr>
        </p:nvSpPr>
        <p:spPr>
          <a:xfrm>
            <a:off x="914399" y="820351"/>
            <a:ext cx="7552071"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25" name="Picture 24" descr="Logo, company name&#10;&#10;AI-generated content may be incorrect.">
            <a:extLst>
              <a:ext uri="{FF2B5EF4-FFF2-40B4-BE49-F238E27FC236}">
                <a16:creationId xmlns:a16="http://schemas.microsoft.com/office/drawing/2014/main" id="{33D8ACCB-93FC-A368-F65D-A1E01234593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9" name="Date Placeholder 8">
            <a:extLst>
              <a:ext uri="{FF2B5EF4-FFF2-40B4-BE49-F238E27FC236}">
                <a16:creationId xmlns:a16="http://schemas.microsoft.com/office/drawing/2014/main" id="{9533E998-2B0C-F60B-FC6D-4335AB2165DC}"/>
              </a:ext>
            </a:extLst>
          </p:cNvPr>
          <p:cNvSpPr>
            <a:spLocks noGrp="1"/>
          </p:cNvSpPr>
          <p:nvPr>
            <p:ph type="dt" sz="half" idx="39"/>
          </p:nvPr>
        </p:nvSpPr>
        <p:spPr/>
        <p:txBody>
          <a:bodyPr/>
          <a:lstStyle/>
          <a:p>
            <a:pPr>
              <a:defRPr/>
            </a:pPr>
            <a:r>
              <a:rPr lang="en-US"/>
              <a:t>8/5/25</a:t>
            </a:r>
            <a:endParaRPr lang="en-US" dirty="0"/>
          </a:p>
        </p:txBody>
      </p:sp>
      <p:sp>
        <p:nvSpPr>
          <p:cNvPr id="10" name="Footer Placeholder 9">
            <a:extLst>
              <a:ext uri="{FF2B5EF4-FFF2-40B4-BE49-F238E27FC236}">
                <a16:creationId xmlns:a16="http://schemas.microsoft.com/office/drawing/2014/main" id="{8CDED783-2E63-0F10-1566-F3BA680D7FF5}"/>
              </a:ext>
            </a:extLst>
          </p:cNvPr>
          <p:cNvSpPr>
            <a:spLocks noGrp="1"/>
          </p:cNvSpPr>
          <p:nvPr>
            <p:ph type="ftr" sz="quarter" idx="40"/>
          </p:nvPr>
        </p:nvSpPr>
        <p:spPr/>
        <p:txBody>
          <a:bodyPr/>
          <a:lstStyle/>
          <a:p>
            <a:pPr>
              <a:defRPr/>
            </a:pPr>
            <a:r>
              <a:rPr lang="en-US"/>
              <a:t>Yonehara | Ionization Cooling for Muon Beam</a:t>
            </a:r>
            <a:endParaRPr lang="en-US" dirty="0"/>
          </a:p>
        </p:txBody>
      </p:sp>
      <p:sp>
        <p:nvSpPr>
          <p:cNvPr id="12" name="Slide Number Placeholder 11">
            <a:extLst>
              <a:ext uri="{FF2B5EF4-FFF2-40B4-BE49-F238E27FC236}">
                <a16:creationId xmlns:a16="http://schemas.microsoft.com/office/drawing/2014/main" id="{E97FAA85-5895-B226-0E08-685A13E158F0}"/>
              </a:ext>
            </a:extLst>
          </p:cNvPr>
          <p:cNvSpPr>
            <a:spLocks noGrp="1"/>
          </p:cNvSpPr>
          <p:nvPr>
            <p:ph type="sldNum" sz="quarter" idx="41"/>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841264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photo-right-1">
    <p:bg>
      <p:bgPr>
        <a:solidFill>
          <a:schemeClr val="bg1"/>
        </a:solidFill>
        <a:effectLst/>
      </p:bgPr>
    </p:bg>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49909F63-04B4-4552-4C9B-34944CE80670}"/>
              </a:ext>
            </a:extLst>
          </p:cNvPr>
          <p:cNvPicPr>
            <a:picLocks noChangeAspect="1"/>
          </p:cNvPicPr>
          <p:nvPr userDrawn="1"/>
        </p:nvPicPr>
        <p:blipFill>
          <a:blip r:embed="rId2" cstate="screen">
            <a:extLst>
              <a:ext uri="{28A0092B-C50C-407E-A947-70E740481C1C}">
                <a14:useLocalDpi xmlns:a14="http://schemas.microsoft.com/office/drawing/2010/main"/>
              </a:ext>
            </a:extLst>
          </a:blip>
          <a:srcRect b="4126"/>
          <a:stretch/>
        </p:blipFill>
        <p:spPr>
          <a:xfrm>
            <a:off x="4103005" y="2425441"/>
            <a:ext cx="4423870" cy="4432559"/>
          </a:xfrm>
          <a:prstGeom prst="rect">
            <a:avLst/>
          </a:prstGeom>
        </p:spPr>
      </p:pic>
      <p:sp>
        <p:nvSpPr>
          <p:cNvPr id="5" name="Picture Placeholder 5">
            <a:extLst>
              <a:ext uri="{FF2B5EF4-FFF2-40B4-BE49-F238E27FC236}">
                <a16:creationId xmlns:a16="http://schemas.microsoft.com/office/drawing/2014/main" id="{B184D948-D65A-DC1D-AFEC-EB3C91F2BACC}"/>
              </a:ext>
            </a:extLst>
          </p:cNvPr>
          <p:cNvSpPr>
            <a:spLocks noGrp="1"/>
          </p:cNvSpPr>
          <p:nvPr>
            <p:ph type="pic" sz="quarter" idx="15" hasCustomPrompt="1"/>
          </p:nvPr>
        </p:nvSpPr>
        <p:spPr>
          <a:xfrm>
            <a:off x="7583424" y="0"/>
            <a:ext cx="4242816" cy="6858000"/>
          </a:xfrm>
          <a:prstGeom prst="rect">
            <a:avLst/>
          </a:prstGeom>
          <a:solidFill>
            <a:srgbClr val="C3CAD1"/>
          </a:solidFill>
          <a:ln>
            <a:noFill/>
          </a:ln>
        </p:spPr>
        <p:txBody>
          <a:bodyPr lIns="0" tIns="3657600" anchor="t"/>
          <a:lstStyle>
            <a:lvl1pPr marL="0" indent="0" algn="ctr">
              <a:buNone/>
              <a:defRPr>
                <a:solidFill>
                  <a:schemeClr val="bg1">
                    <a:lumMod val="65000"/>
                  </a:schemeClr>
                </a:solidFill>
              </a:defRPr>
            </a:lvl1pPr>
          </a:lstStyle>
          <a:p>
            <a:r>
              <a:rPr lang="en-US" dirty="0"/>
              <a:t>Click icon to add image</a:t>
            </a:r>
          </a:p>
        </p:txBody>
      </p:sp>
      <p:sp>
        <p:nvSpPr>
          <p:cNvPr id="12" name="Text Placeholder 11">
            <a:extLst>
              <a:ext uri="{FF2B5EF4-FFF2-40B4-BE49-F238E27FC236}">
                <a16:creationId xmlns:a16="http://schemas.microsoft.com/office/drawing/2014/main" id="{F6A6E3EA-A830-B168-79DF-164310C3A5B5}"/>
              </a:ext>
            </a:extLst>
          </p:cNvPr>
          <p:cNvSpPr>
            <a:spLocks noGrp="1"/>
          </p:cNvSpPr>
          <p:nvPr>
            <p:ph type="body" sz="quarter" idx="11"/>
          </p:nvPr>
        </p:nvSpPr>
        <p:spPr>
          <a:xfrm>
            <a:off x="1195460" y="1700784"/>
            <a:ext cx="5470513"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4" name="Text Placeholder 13">
            <a:extLst>
              <a:ext uri="{FF2B5EF4-FFF2-40B4-BE49-F238E27FC236}">
                <a16:creationId xmlns:a16="http://schemas.microsoft.com/office/drawing/2014/main" id="{96E38EC1-AABA-F606-16BC-2EE603502268}"/>
              </a:ext>
            </a:extLst>
          </p:cNvPr>
          <p:cNvSpPr>
            <a:spLocks noGrp="1"/>
          </p:cNvSpPr>
          <p:nvPr>
            <p:ph type="body" sz="quarter" idx="12"/>
          </p:nvPr>
        </p:nvSpPr>
        <p:spPr>
          <a:xfrm>
            <a:off x="1195462" y="2325817"/>
            <a:ext cx="5470511"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3" name="Text Placeholder 13">
            <a:extLst>
              <a:ext uri="{FF2B5EF4-FFF2-40B4-BE49-F238E27FC236}">
                <a16:creationId xmlns:a16="http://schemas.microsoft.com/office/drawing/2014/main" id="{7C443C6E-C1D0-5FAA-AA07-CD776BA07A36}"/>
              </a:ext>
            </a:extLst>
          </p:cNvPr>
          <p:cNvSpPr>
            <a:spLocks noGrp="1"/>
          </p:cNvSpPr>
          <p:nvPr>
            <p:ph type="body" sz="quarter" idx="24" hasCustomPrompt="1"/>
          </p:nvPr>
        </p:nvSpPr>
        <p:spPr>
          <a:xfrm>
            <a:off x="7955280" y="6254496"/>
            <a:ext cx="3502152" cy="603504"/>
          </a:xfrm>
          <a:noFill/>
          <a:ln>
            <a:noFill/>
          </a:ln>
        </p:spPr>
        <p:txBody>
          <a:bodyPr lIns="0" tIns="0" rIns="0" bIns="137160" anchor="b" anchorCtr="0">
            <a:noAutofit/>
          </a:bodyPr>
          <a:lstStyle>
            <a:lvl1pPr marL="0" indent="0" algn="r">
              <a:lnSpc>
                <a:spcPct val="110000"/>
              </a:lnSpc>
              <a:buNone/>
              <a:defRPr sz="1200">
                <a:solidFill>
                  <a:schemeClr val="bg1"/>
                </a:solidFill>
              </a:defRPr>
            </a:lvl1pPr>
          </a:lstStyle>
          <a:p>
            <a:pPr lvl="0"/>
            <a:r>
              <a:rPr lang="en-US" dirty="0"/>
              <a:t>Click to add optional caption</a:t>
            </a:r>
          </a:p>
        </p:txBody>
      </p:sp>
      <p:pic>
        <p:nvPicPr>
          <p:cNvPr id="17" name="Picture 16">
            <a:extLst>
              <a:ext uri="{FF2B5EF4-FFF2-40B4-BE49-F238E27FC236}">
                <a16:creationId xmlns:a16="http://schemas.microsoft.com/office/drawing/2014/main" id="{C29948ED-E27D-5F98-EACD-DCAF63A4515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26" name="Title Placeholder 1">
            <a:extLst>
              <a:ext uri="{FF2B5EF4-FFF2-40B4-BE49-F238E27FC236}">
                <a16:creationId xmlns:a16="http://schemas.microsoft.com/office/drawing/2014/main" id="{8DD8DAC1-7288-EEB9-267E-4FABB681DE29}"/>
              </a:ext>
            </a:extLst>
          </p:cNvPr>
          <p:cNvSpPr>
            <a:spLocks noGrp="1"/>
          </p:cNvSpPr>
          <p:nvPr>
            <p:ph type="title" hasCustomPrompt="1"/>
          </p:nvPr>
        </p:nvSpPr>
        <p:spPr>
          <a:xfrm>
            <a:off x="914398" y="365760"/>
            <a:ext cx="5751575"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27" name="Text Placeholder 19">
            <a:extLst>
              <a:ext uri="{FF2B5EF4-FFF2-40B4-BE49-F238E27FC236}">
                <a16:creationId xmlns:a16="http://schemas.microsoft.com/office/drawing/2014/main" id="{69F9AB23-23AD-4331-6F10-124422E7587B}"/>
              </a:ext>
            </a:extLst>
          </p:cNvPr>
          <p:cNvSpPr>
            <a:spLocks noGrp="1"/>
          </p:cNvSpPr>
          <p:nvPr>
            <p:ph type="body" sz="quarter" idx="37" hasCustomPrompt="1"/>
          </p:nvPr>
        </p:nvSpPr>
        <p:spPr>
          <a:xfrm>
            <a:off x="914399" y="820351"/>
            <a:ext cx="5751575"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28" name="Picture 27" descr="Logo, company name&#10;&#10;AI-generated content may be incorrect.">
            <a:extLst>
              <a:ext uri="{FF2B5EF4-FFF2-40B4-BE49-F238E27FC236}">
                <a16:creationId xmlns:a16="http://schemas.microsoft.com/office/drawing/2014/main" id="{A9F6B776-108B-4A96-9AA6-9F1EE6A1E8E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6" name="Rectangle 15">
            <a:extLst>
              <a:ext uri="{FF2B5EF4-FFF2-40B4-BE49-F238E27FC236}">
                <a16:creationId xmlns:a16="http://schemas.microsoft.com/office/drawing/2014/main" id="{BF053A70-0654-457C-4676-5169A063CE3E}"/>
              </a:ext>
            </a:extLst>
          </p:cNvPr>
          <p:cNvSpPr/>
          <p:nvPr userDrawn="1"/>
        </p:nvSpPr>
        <p:spPr>
          <a:xfrm rot="16200000">
            <a:off x="462533" y="2102108"/>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11">
            <a:extLst>
              <a:ext uri="{FF2B5EF4-FFF2-40B4-BE49-F238E27FC236}">
                <a16:creationId xmlns:a16="http://schemas.microsoft.com/office/drawing/2014/main" id="{8B4756C2-06F2-8784-8F5F-FB522EFBA23C}"/>
              </a:ext>
            </a:extLst>
          </p:cNvPr>
          <p:cNvSpPr>
            <a:spLocks noGrp="1"/>
          </p:cNvSpPr>
          <p:nvPr>
            <p:ph type="body" sz="quarter" idx="38"/>
          </p:nvPr>
        </p:nvSpPr>
        <p:spPr>
          <a:xfrm>
            <a:off x="1195460" y="4668584"/>
            <a:ext cx="5470513"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23" name="Text Placeholder 13">
            <a:extLst>
              <a:ext uri="{FF2B5EF4-FFF2-40B4-BE49-F238E27FC236}">
                <a16:creationId xmlns:a16="http://schemas.microsoft.com/office/drawing/2014/main" id="{345E30FA-B5D6-5E04-EF60-A0A70B81F999}"/>
              </a:ext>
            </a:extLst>
          </p:cNvPr>
          <p:cNvSpPr>
            <a:spLocks noGrp="1"/>
          </p:cNvSpPr>
          <p:nvPr>
            <p:ph type="body" sz="quarter" idx="39"/>
          </p:nvPr>
        </p:nvSpPr>
        <p:spPr>
          <a:xfrm>
            <a:off x="1195462" y="5293617"/>
            <a:ext cx="5470511"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24" name="Rectangle 23">
            <a:extLst>
              <a:ext uri="{FF2B5EF4-FFF2-40B4-BE49-F238E27FC236}">
                <a16:creationId xmlns:a16="http://schemas.microsoft.com/office/drawing/2014/main" id="{7A65EB0A-DB5D-B73A-3BDF-3A92FEB693B6}"/>
              </a:ext>
            </a:extLst>
          </p:cNvPr>
          <p:cNvSpPr/>
          <p:nvPr userDrawn="1"/>
        </p:nvSpPr>
        <p:spPr>
          <a:xfrm rot="16200000">
            <a:off x="462533" y="5069908"/>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11">
            <a:extLst>
              <a:ext uri="{FF2B5EF4-FFF2-40B4-BE49-F238E27FC236}">
                <a16:creationId xmlns:a16="http://schemas.microsoft.com/office/drawing/2014/main" id="{655DBDA5-637B-7431-81F3-8CC97736658E}"/>
              </a:ext>
            </a:extLst>
          </p:cNvPr>
          <p:cNvSpPr>
            <a:spLocks noGrp="1"/>
          </p:cNvSpPr>
          <p:nvPr>
            <p:ph type="body" sz="quarter" idx="40"/>
          </p:nvPr>
        </p:nvSpPr>
        <p:spPr>
          <a:xfrm>
            <a:off x="1195460" y="3188408"/>
            <a:ext cx="5470513"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30" name="Text Placeholder 13">
            <a:extLst>
              <a:ext uri="{FF2B5EF4-FFF2-40B4-BE49-F238E27FC236}">
                <a16:creationId xmlns:a16="http://schemas.microsoft.com/office/drawing/2014/main" id="{E1BBFC49-6774-CB5D-A10C-1E64228B47E5}"/>
              </a:ext>
            </a:extLst>
          </p:cNvPr>
          <p:cNvSpPr>
            <a:spLocks noGrp="1"/>
          </p:cNvSpPr>
          <p:nvPr>
            <p:ph type="body" sz="quarter" idx="41"/>
          </p:nvPr>
        </p:nvSpPr>
        <p:spPr>
          <a:xfrm>
            <a:off x="1195462" y="3813441"/>
            <a:ext cx="5470511"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31" name="Rectangle 30">
            <a:extLst>
              <a:ext uri="{FF2B5EF4-FFF2-40B4-BE49-F238E27FC236}">
                <a16:creationId xmlns:a16="http://schemas.microsoft.com/office/drawing/2014/main" id="{AD3945AA-519A-1380-1CC1-79AE3549B70C}"/>
              </a:ext>
            </a:extLst>
          </p:cNvPr>
          <p:cNvSpPr/>
          <p:nvPr userDrawn="1"/>
        </p:nvSpPr>
        <p:spPr>
          <a:xfrm rot="16200000">
            <a:off x="462533" y="3589732"/>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3820F791-B55A-8DF3-E9C3-DEA9E9C0BEC0}"/>
              </a:ext>
            </a:extLst>
          </p:cNvPr>
          <p:cNvSpPr>
            <a:spLocks noGrp="1"/>
          </p:cNvSpPr>
          <p:nvPr>
            <p:ph type="dt" sz="half" idx="42"/>
          </p:nvPr>
        </p:nvSpPr>
        <p:spPr/>
        <p:txBody>
          <a:bodyPr/>
          <a:lstStyle/>
          <a:p>
            <a:pPr>
              <a:defRPr/>
            </a:pPr>
            <a:r>
              <a:rPr lang="en-US"/>
              <a:t>8/5/25</a:t>
            </a:r>
            <a:endParaRPr lang="en-US" dirty="0"/>
          </a:p>
        </p:txBody>
      </p:sp>
      <p:sp>
        <p:nvSpPr>
          <p:cNvPr id="9" name="Footer Placeholder 8">
            <a:extLst>
              <a:ext uri="{FF2B5EF4-FFF2-40B4-BE49-F238E27FC236}">
                <a16:creationId xmlns:a16="http://schemas.microsoft.com/office/drawing/2014/main" id="{C0729F27-36E7-35AC-B79B-23F12C3C0496}"/>
              </a:ext>
            </a:extLst>
          </p:cNvPr>
          <p:cNvSpPr>
            <a:spLocks noGrp="1"/>
          </p:cNvSpPr>
          <p:nvPr>
            <p:ph type="ftr" sz="quarter" idx="43"/>
          </p:nvPr>
        </p:nvSpPr>
        <p:spPr/>
        <p:txBody>
          <a:bodyPr/>
          <a:lstStyle/>
          <a:p>
            <a:pPr>
              <a:defRPr/>
            </a:pPr>
            <a:r>
              <a:rPr lang="en-US"/>
              <a:t>Yonehara | Ionization Cooling for Muon Beam</a:t>
            </a:r>
            <a:endParaRPr lang="en-US" dirty="0"/>
          </a:p>
        </p:txBody>
      </p:sp>
      <p:sp>
        <p:nvSpPr>
          <p:cNvPr id="10" name="Slide Number Placeholder 9">
            <a:extLst>
              <a:ext uri="{FF2B5EF4-FFF2-40B4-BE49-F238E27FC236}">
                <a16:creationId xmlns:a16="http://schemas.microsoft.com/office/drawing/2014/main" id="{9BE949B0-53E8-8ECF-9332-CAC08FBE7E60}"/>
              </a:ext>
            </a:extLst>
          </p:cNvPr>
          <p:cNvSpPr>
            <a:spLocks noGrp="1"/>
          </p:cNvSpPr>
          <p:nvPr>
            <p:ph type="sldNum" sz="quarter" idx="44"/>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1435245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photo-left-1">
    <p:bg>
      <p:bgPr>
        <a:solidFill>
          <a:schemeClr val="bg1"/>
        </a:solidFill>
        <a:effectLst/>
      </p:bgPr>
    </p:bg>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5698E98C-5EF4-E02E-4D04-D17E225EFBAE}"/>
              </a:ext>
            </a:extLst>
          </p:cNvPr>
          <p:cNvPicPr>
            <a:picLocks noChangeAspect="1"/>
          </p:cNvPicPr>
          <p:nvPr userDrawn="1"/>
        </p:nvPicPr>
        <p:blipFill>
          <a:blip r:embed="rId2" cstate="screen">
            <a:extLst>
              <a:ext uri="{28A0092B-C50C-407E-A947-70E740481C1C}">
                <a14:useLocalDpi xmlns:a14="http://schemas.microsoft.com/office/drawing/2010/main"/>
              </a:ext>
            </a:extLst>
          </a:blip>
          <a:srcRect r="13429" b="4126"/>
          <a:stretch/>
        </p:blipFill>
        <p:spPr>
          <a:xfrm>
            <a:off x="8362184" y="2425441"/>
            <a:ext cx="3829816" cy="4432559"/>
          </a:xfrm>
          <a:prstGeom prst="rect">
            <a:avLst/>
          </a:prstGeom>
        </p:spPr>
      </p:pic>
      <p:pic>
        <p:nvPicPr>
          <p:cNvPr id="7" name="Picture 6">
            <a:extLst>
              <a:ext uri="{FF2B5EF4-FFF2-40B4-BE49-F238E27FC236}">
                <a16:creationId xmlns:a16="http://schemas.microsoft.com/office/drawing/2014/main" id="{5A84E48D-8A24-7C48-B59C-D2F648C00A2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4" name="Picture Placeholder 5">
            <a:extLst>
              <a:ext uri="{FF2B5EF4-FFF2-40B4-BE49-F238E27FC236}">
                <a16:creationId xmlns:a16="http://schemas.microsoft.com/office/drawing/2014/main" id="{0C79311F-2C3F-C507-E765-5D7DA5DEDA87}"/>
              </a:ext>
            </a:extLst>
          </p:cNvPr>
          <p:cNvSpPr>
            <a:spLocks noGrp="1"/>
          </p:cNvSpPr>
          <p:nvPr>
            <p:ph type="pic" sz="quarter" idx="15" hasCustomPrompt="1"/>
          </p:nvPr>
        </p:nvSpPr>
        <p:spPr>
          <a:xfrm>
            <a:off x="0" y="0"/>
            <a:ext cx="4242816" cy="6858000"/>
          </a:xfrm>
          <a:prstGeom prst="rect">
            <a:avLst/>
          </a:prstGeom>
          <a:solidFill>
            <a:srgbClr val="C3CAD1"/>
          </a:solidFill>
          <a:ln>
            <a:noFill/>
          </a:ln>
        </p:spPr>
        <p:txBody>
          <a:bodyPr lIns="0" tIns="3657600" anchor="t"/>
          <a:lstStyle>
            <a:lvl1pPr marL="0" indent="0" algn="ctr">
              <a:buNone/>
              <a:defRPr>
                <a:solidFill>
                  <a:schemeClr val="bg1">
                    <a:lumMod val="65000"/>
                  </a:schemeClr>
                </a:solidFill>
              </a:defRPr>
            </a:lvl1pPr>
          </a:lstStyle>
          <a:p>
            <a:r>
              <a:rPr lang="en-US" dirty="0"/>
              <a:t>Click icon to add image</a:t>
            </a:r>
          </a:p>
        </p:txBody>
      </p:sp>
      <p:sp>
        <p:nvSpPr>
          <p:cNvPr id="15" name="Text Placeholder 13">
            <a:extLst>
              <a:ext uri="{FF2B5EF4-FFF2-40B4-BE49-F238E27FC236}">
                <a16:creationId xmlns:a16="http://schemas.microsoft.com/office/drawing/2014/main" id="{B9480AD7-FFD4-EBEA-C887-D69213310463}"/>
              </a:ext>
            </a:extLst>
          </p:cNvPr>
          <p:cNvSpPr>
            <a:spLocks noGrp="1"/>
          </p:cNvSpPr>
          <p:nvPr>
            <p:ph type="body" sz="quarter" idx="24" hasCustomPrompt="1"/>
          </p:nvPr>
        </p:nvSpPr>
        <p:spPr>
          <a:xfrm>
            <a:off x="371856" y="6254496"/>
            <a:ext cx="3502152" cy="603504"/>
          </a:xfrm>
          <a:noFill/>
          <a:ln>
            <a:noFill/>
          </a:ln>
        </p:spPr>
        <p:txBody>
          <a:bodyPr lIns="0" tIns="0" rIns="0" bIns="137160" anchor="b" anchorCtr="0">
            <a:noAutofit/>
          </a:bodyPr>
          <a:lstStyle>
            <a:lvl1pPr marL="0" indent="0" algn="l">
              <a:lnSpc>
                <a:spcPct val="110000"/>
              </a:lnSpc>
              <a:buNone/>
              <a:defRPr sz="1200">
                <a:solidFill>
                  <a:schemeClr val="bg1"/>
                </a:solidFill>
              </a:defRPr>
            </a:lvl1pPr>
          </a:lstStyle>
          <a:p>
            <a:pPr lvl="0"/>
            <a:r>
              <a:rPr lang="en-US" dirty="0"/>
              <a:t>Click to add optional caption</a:t>
            </a:r>
          </a:p>
        </p:txBody>
      </p:sp>
      <p:sp>
        <p:nvSpPr>
          <p:cNvPr id="16" name="Title Placeholder 1">
            <a:extLst>
              <a:ext uri="{FF2B5EF4-FFF2-40B4-BE49-F238E27FC236}">
                <a16:creationId xmlns:a16="http://schemas.microsoft.com/office/drawing/2014/main" id="{614BAE17-7F11-EB6F-1C51-5B3FF6C6528C}"/>
              </a:ext>
            </a:extLst>
          </p:cNvPr>
          <p:cNvSpPr>
            <a:spLocks noGrp="1"/>
          </p:cNvSpPr>
          <p:nvPr>
            <p:ph type="title" hasCustomPrompt="1"/>
          </p:nvPr>
        </p:nvSpPr>
        <p:spPr>
          <a:xfrm>
            <a:off x="5157217" y="365760"/>
            <a:ext cx="5760720"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7" name="Text Placeholder 19">
            <a:extLst>
              <a:ext uri="{FF2B5EF4-FFF2-40B4-BE49-F238E27FC236}">
                <a16:creationId xmlns:a16="http://schemas.microsoft.com/office/drawing/2014/main" id="{B8A6A485-675C-EE94-911E-0B54B90E6832}"/>
              </a:ext>
            </a:extLst>
          </p:cNvPr>
          <p:cNvSpPr>
            <a:spLocks noGrp="1"/>
          </p:cNvSpPr>
          <p:nvPr>
            <p:ph type="body" sz="quarter" idx="37" hasCustomPrompt="1"/>
          </p:nvPr>
        </p:nvSpPr>
        <p:spPr>
          <a:xfrm>
            <a:off x="5157217" y="822960"/>
            <a:ext cx="5760720"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18" name="Picture 17" descr="Logo, company name&#10;&#10;AI-generated content may be incorrect.">
            <a:extLst>
              <a:ext uri="{FF2B5EF4-FFF2-40B4-BE49-F238E27FC236}">
                <a16:creationId xmlns:a16="http://schemas.microsoft.com/office/drawing/2014/main" id="{3A04F070-8450-0E87-18DD-3192DA8CDC2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608576" y="347472"/>
            <a:ext cx="415981" cy="415981"/>
          </a:xfrm>
          <a:prstGeom prst="rect">
            <a:avLst/>
          </a:prstGeom>
        </p:spPr>
      </p:pic>
      <p:sp>
        <p:nvSpPr>
          <p:cNvPr id="3" name="Text Placeholder 11">
            <a:extLst>
              <a:ext uri="{FF2B5EF4-FFF2-40B4-BE49-F238E27FC236}">
                <a16:creationId xmlns:a16="http://schemas.microsoft.com/office/drawing/2014/main" id="{08F951B0-68BF-2192-D399-475E494C0592}"/>
              </a:ext>
            </a:extLst>
          </p:cNvPr>
          <p:cNvSpPr>
            <a:spLocks noGrp="1"/>
          </p:cNvSpPr>
          <p:nvPr>
            <p:ph type="body" sz="quarter" idx="38"/>
          </p:nvPr>
        </p:nvSpPr>
        <p:spPr>
          <a:xfrm>
            <a:off x="5447424" y="1700784"/>
            <a:ext cx="5470513"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4" name="Text Placeholder 13">
            <a:extLst>
              <a:ext uri="{FF2B5EF4-FFF2-40B4-BE49-F238E27FC236}">
                <a16:creationId xmlns:a16="http://schemas.microsoft.com/office/drawing/2014/main" id="{B9827FE2-9D0B-A5AD-BAFA-F72DC18F31CD}"/>
              </a:ext>
            </a:extLst>
          </p:cNvPr>
          <p:cNvSpPr>
            <a:spLocks noGrp="1"/>
          </p:cNvSpPr>
          <p:nvPr>
            <p:ph type="body" sz="quarter" idx="39"/>
          </p:nvPr>
        </p:nvSpPr>
        <p:spPr>
          <a:xfrm>
            <a:off x="5447426" y="2325817"/>
            <a:ext cx="5470511"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5" name="Rectangle 4">
            <a:extLst>
              <a:ext uri="{FF2B5EF4-FFF2-40B4-BE49-F238E27FC236}">
                <a16:creationId xmlns:a16="http://schemas.microsoft.com/office/drawing/2014/main" id="{6041A4D8-AE7D-2DE6-B0CA-43D09F97FEC4}"/>
              </a:ext>
            </a:extLst>
          </p:cNvPr>
          <p:cNvSpPr/>
          <p:nvPr userDrawn="1"/>
        </p:nvSpPr>
        <p:spPr>
          <a:xfrm rot="16200000">
            <a:off x="4714497" y="2102108"/>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1">
            <a:extLst>
              <a:ext uri="{FF2B5EF4-FFF2-40B4-BE49-F238E27FC236}">
                <a16:creationId xmlns:a16="http://schemas.microsoft.com/office/drawing/2014/main" id="{7600CE08-B13C-E59B-FBAD-E6C38D06A2B1}"/>
              </a:ext>
            </a:extLst>
          </p:cNvPr>
          <p:cNvSpPr>
            <a:spLocks noGrp="1"/>
          </p:cNvSpPr>
          <p:nvPr>
            <p:ph type="body" sz="quarter" idx="40"/>
          </p:nvPr>
        </p:nvSpPr>
        <p:spPr>
          <a:xfrm>
            <a:off x="5447424" y="4668584"/>
            <a:ext cx="5470513"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8" name="Text Placeholder 13">
            <a:extLst>
              <a:ext uri="{FF2B5EF4-FFF2-40B4-BE49-F238E27FC236}">
                <a16:creationId xmlns:a16="http://schemas.microsoft.com/office/drawing/2014/main" id="{AD938516-005A-EF48-88B3-4A3A61AF594C}"/>
              </a:ext>
            </a:extLst>
          </p:cNvPr>
          <p:cNvSpPr>
            <a:spLocks noGrp="1"/>
          </p:cNvSpPr>
          <p:nvPr>
            <p:ph type="body" sz="quarter" idx="41"/>
          </p:nvPr>
        </p:nvSpPr>
        <p:spPr>
          <a:xfrm>
            <a:off x="5447426" y="5293617"/>
            <a:ext cx="5470511"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9" name="Rectangle 8">
            <a:extLst>
              <a:ext uri="{FF2B5EF4-FFF2-40B4-BE49-F238E27FC236}">
                <a16:creationId xmlns:a16="http://schemas.microsoft.com/office/drawing/2014/main" id="{6CF86095-AE0D-275B-D134-0696CF70918D}"/>
              </a:ext>
            </a:extLst>
          </p:cNvPr>
          <p:cNvSpPr/>
          <p:nvPr userDrawn="1"/>
        </p:nvSpPr>
        <p:spPr>
          <a:xfrm rot="16200000">
            <a:off x="4714497" y="5069908"/>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1">
            <a:extLst>
              <a:ext uri="{FF2B5EF4-FFF2-40B4-BE49-F238E27FC236}">
                <a16:creationId xmlns:a16="http://schemas.microsoft.com/office/drawing/2014/main" id="{9B698B8A-3C1A-BCD7-104F-5ED3C11432B0}"/>
              </a:ext>
            </a:extLst>
          </p:cNvPr>
          <p:cNvSpPr>
            <a:spLocks noGrp="1"/>
          </p:cNvSpPr>
          <p:nvPr>
            <p:ph type="body" sz="quarter" idx="42"/>
          </p:nvPr>
        </p:nvSpPr>
        <p:spPr>
          <a:xfrm>
            <a:off x="5447424" y="3188408"/>
            <a:ext cx="5470513"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1" name="Text Placeholder 13">
            <a:extLst>
              <a:ext uri="{FF2B5EF4-FFF2-40B4-BE49-F238E27FC236}">
                <a16:creationId xmlns:a16="http://schemas.microsoft.com/office/drawing/2014/main" id="{9402C06F-000D-03EE-5EF2-6F903053076A}"/>
              </a:ext>
            </a:extLst>
          </p:cNvPr>
          <p:cNvSpPr>
            <a:spLocks noGrp="1"/>
          </p:cNvSpPr>
          <p:nvPr>
            <p:ph type="body" sz="quarter" idx="43"/>
          </p:nvPr>
        </p:nvSpPr>
        <p:spPr>
          <a:xfrm>
            <a:off x="5447426" y="3813441"/>
            <a:ext cx="5470511"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12" name="Rectangle 11">
            <a:extLst>
              <a:ext uri="{FF2B5EF4-FFF2-40B4-BE49-F238E27FC236}">
                <a16:creationId xmlns:a16="http://schemas.microsoft.com/office/drawing/2014/main" id="{5BA60C1D-8AE1-014F-A846-87B67F7C9205}"/>
              </a:ext>
            </a:extLst>
          </p:cNvPr>
          <p:cNvSpPr/>
          <p:nvPr userDrawn="1"/>
        </p:nvSpPr>
        <p:spPr>
          <a:xfrm rot="16200000">
            <a:off x="4714497" y="3589732"/>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2">
            <a:extLst>
              <a:ext uri="{FF2B5EF4-FFF2-40B4-BE49-F238E27FC236}">
                <a16:creationId xmlns:a16="http://schemas.microsoft.com/office/drawing/2014/main" id="{77705BBE-9146-D4F3-393A-D16CB1EA85F1}"/>
              </a:ext>
            </a:extLst>
          </p:cNvPr>
          <p:cNvSpPr>
            <a:spLocks noGrp="1"/>
          </p:cNvSpPr>
          <p:nvPr>
            <p:ph type="sldNum" sz="quarter" idx="46"/>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590883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photo-right-2">
    <p:bg>
      <p:bgPr>
        <a:solidFill>
          <a:schemeClr val="bg1"/>
        </a:solidFill>
        <a:effectLst/>
      </p:bgPr>
    </p:bg>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C05AC3D5-5EFB-46A1-48B0-7DE42AE176C0}"/>
              </a:ext>
            </a:extLst>
          </p:cNvPr>
          <p:cNvPicPr>
            <a:picLocks noChangeAspect="1"/>
          </p:cNvPicPr>
          <p:nvPr userDrawn="1"/>
        </p:nvPicPr>
        <p:blipFill>
          <a:blip r:embed="rId2" cstate="screen">
            <a:extLst>
              <a:ext uri="{28A0092B-C50C-407E-A947-70E740481C1C}">
                <a14:useLocalDpi xmlns:a14="http://schemas.microsoft.com/office/drawing/2010/main"/>
              </a:ext>
            </a:extLst>
          </a:blip>
          <a:srcRect t="-1" r="21412" b="3671"/>
          <a:stretch/>
        </p:blipFill>
        <p:spPr>
          <a:xfrm>
            <a:off x="4103005" y="2425441"/>
            <a:ext cx="3476609" cy="4453623"/>
          </a:xfrm>
          <a:prstGeom prst="rect">
            <a:avLst/>
          </a:prstGeom>
        </p:spPr>
      </p:pic>
      <p:sp>
        <p:nvSpPr>
          <p:cNvPr id="14" name="Text Placeholder 12">
            <a:extLst>
              <a:ext uri="{FF2B5EF4-FFF2-40B4-BE49-F238E27FC236}">
                <a16:creationId xmlns:a16="http://schemas.microsoft.com/office/drawing/2014/main" id="{E4092E7B-EB81-9C0D-8F1F-0FB83D8AC767}"/>
              </a:ext>
            </a:extLst>
          </p:cNvPr>
          <p:cNvSpPr>
            <a:spLocks noGrp="1"/>
          </p:cNvSpPr>
          <p:nvPr>
            <p:ph type="body" sz="quarter" idx="38"/>
          </p:nvPr>
        </p:nvSpPr>
        <p:spPr>
          <a:xfrm>
            <a:off x="913702" y="1700784"/>
            <a:ext cx="5751575" cy="4242816"/>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62BB331D-3283-1926-DB5A-5D22443CFE6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1" name="Title Placeholder 1">
            <a:extLst>
              <a:ext uri="{FF2B5EF4-FFF2-40B4-BE49-F238E27FC236}">
                <a16:creationId xmlns:a16="http://schemas.microsoft.com/office/drawing/2014/main" id="{B5F61D50-E0EA-DD3E-9A15-5F1540B241BD}"/>
              </a:ext>
            </a:extLst>
          </p:cNvPr>
          <p:cNvSpPr>
            <a:spLocks noGrp="1"/>
          </p:cNvSpPr>
          <p:nvPr>
            <p:ph type="title" hasCustomPrompt="1"/>
          </p:nvPr>
        </p:nvSpPr>
        <p:spPr>
          <a:xfrm>
            <a:off x="914398" y="365760"/>
            <a:ext cx="5751575"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2" name="Text Placeholder 19">
            <a:extLst>
              <a:ext uri="{FF2B5EF4-FFF2-40B4-BE49-F238E27FC236}">
                <a16:creationId xmlns:a16="http://schemas.microsoft.com/office/drawing/2014/main" id="{C589D903-C7CC-24AC-FE3E-DBF6FBD21EA4}"/>
              </a:ext>
            </a:extLst>
          </p:cNvPr>
          <p:cNvSpPr>
            <a:spLocks noGrp="1"/>
          </p:cNvSpPr>
          <p:nvPr>
            <p:ph type="body" sz="quarter" idx="37" hasCustomPrompt="1"/>
          </p:nvPr>
        </p:nvSpPr>
        <p:spPr>
          <a:xfrm>
            <a:off x="914399" y="820351"/>
            <a:ext cx="5751575"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13" name="Picture 12" descr="Logo, company name&#10;&#10;AI-generated content may be incorrect.">
            <a:extLst>
              <a:ext uri="{FF2B5EF4-FFF2-40B4-BE49-F238E27FC236}">
                <a16:creationId xmlns:a16="http://schemas.microsoft.com/office/drawing/2014/main" id="{1D58EF1F-7C81-3196-E6F7-D0C92C5218E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5" name="Picture Placeholder 5">
            <a:extLst>
              <a:ext uri="{FF2B5EF4-FFF2-40B4-BE49-F238E27FC236}">
                <a16:creationId xmlns:a16="http://schemas.microsoft.com/office/drawing/2014/main" id="{FC8B54C3-472A-4B45-CECF-57ABE3B649A8}"/>
              </a:ext>
            </a:extLst>
          </p:cNvPr>
          <p:cNvSpPr>
            <a:spLocks noGrp="1"/>
          </p:cNvSpPr>
          <p:nvPr>
            <p:ph type="pic" sz="quarter" idx="15" hasCustomPrompt="1"/>
          </p:nvPr>
        </p:nvSpPr>
        <p:spPr>
          <a:xfrm>
            <a:off x="7583424" y="0"/>
            <a:ext cx="4242816" cy="6858000"/>
          </a:xfrm>
          <a:prstGeom prst="rect">
            <a:avLst/>
          </a:prstGeom>
          <a:solidFill>
            <a:srgbClr val="C3CAD1"/>
          </a:solidFill>
          <a:ln>
            <a:noFill/>
          </a:ln>
        </p:spPr>
        <p:txBody>
          <a:bodyPr lIns="0" tIns="3657600" anchor="t"/>
          <a:lstStyle>
            <a:lvl1pPr marL="0" indent="0" algn="ctr">
              <a:buNone/>
              <a:defRPr>
                <a:solidFill>
                  <a:schemeClr val="bg1">
                    <a:lumMod val="65000"/>
                  </a:schemeClr>
                </a:solidFill>
              </a:defRPr>
            </a:lvl1pPr>
          </a:lstStyle>
          <a:p>
            <a:r>
              <a:rPr lang="en-US" dirty="0"/>
              <a:t>Click icon to add image</a:t>
            </a:r>
          </a:p>
        </p:txBody>
      </p:sp>
      <p:sp>
        <p:nvSpPr>
          <p:cNvPr id="16" name="Text Placeholder 13">
            <a:extLst>
              <a:ext uri="{FF2B5EF4-FFF2-40B4-BE49-F238E27FC236}">
                <a16:creationId xmlns:a16="http://schemas.microsoft.com/office/drawing/2014/main" id="{4AA3BFD7-9096-F068-222A-2881944B7BB2}"/>
              </a:ext>
            </a:extLst>
          </p:cNvPr>
          <p:cNvSpPr>
            <a:spLocks noGrp="1"/>
          </p:cNvSpPr>
          <p:nvPr>
            <p:ph type="body" sz="quarter" idx="24" hasCustomPrompt="1"/>
          </p:nvPr>
        </p:nvSpPr>
        <p:spPr>
          <a:xfrm>
            <a:off x="7955280" y="6254496"/>
            <a:ext cx="3502152" cy="603504"/>
          </a:xfrm>
          <a:noFill/>
          <a:ln>
            <a:noFill/>
          </a:ln>
        </p:spPr>
        <p:txBody>
          <a:bodyPr lIns="0" tIns="0" rIns="0" bIns="137160" anchor="b" anchorCtr="0">
            <a:noAutofit/>
          </a:bodyPr>
          <a:lstStyle>
            <a:lvl1pPr marL="0" indent="0" algn="r">
              <a:lnSpc>
                <a:spcPct val="110000"/>
              </a:lnSpc>
              <a:buNone/>
              <a:defRPr sz="1200">
                <a:solidFill>
                  <a:schemeClr val="bg1"/>
                </a:solidFill>
              </a:defRPr>
            </a:lvl1pPr>
          </a:lstStyle>
          <a:p>
            <a:pPr lvl="0"/>
            <a:r>
              <a:rPr lang="en-US" dirty="0"/>
              <a:t>Click to add optional caption</a:t>
            </a:r>
          </a:p>
        </p:txBody>
      </p:sp>
      <p:sp>
        <p:nvSpPr>
          <p:cNvPr id="6" name="Date Placeholder 5">
            <a:extLst>
              <a:ext uri="{FF2B5EF4-FFF2-40B4-BE49-F238E27FC236}">
                <a16:creationId xmlns:a16="http://schemas.microsoft.com/office/drawing/2014/main" id="{7B91485E-E19F-6302-348B-C0C66564B455}"/>
              </a:ext>
            </a:extLst>
          </p:cNvPr>
          <p:cNvSpPr>
            <a:spLocks noGrp="1"/>
          </p:cNvSpPr>
          <p:nvPr>
            <p:ph type="dt" sz="half" idx="39"/>
          </p:nvPr>
        </p:nvSpPr>
        <p:spPr/>
        <p:txBody>
          <a:bodyPr/>
          <a:lstStyle/>
          <a:p>
            <a:pPr>
              <a:defRPr/>
            </a:pPr>
            <a:r>
              <a:rPr lang="en-US"/>
              <a:t>8/5/25</a:t>
            </a:r>
            <a:endParaRPr lang="en-US" dirty="0"/>
          </a:p>
        </p:txBody>
      </p:sp>
      <p:sp>
        <p:nvSpPr>
          <p:cNvPr id="7" name="Footer Placeholder 6">
            <a:extLst>
              <a:ext uri="{FF2B5EF4-FFF2-40B4-BE49-F238E27FC236}">
                <a16:creationId xmlns:a16="http://schemas.microsoft.com/office/drawing/2014/main" id="{C72EDEEF-46E0-9A6F-15BB-EA74A6A8B232}"/>
              </a:ext>
            </a:extLst>
          </p:cNvPr>
          <p:cNvSpPr>
            <a:spLocks noGrp="1"/>
          </p:cNvSpPr>
          <p:nvPr>
            <p:ph type="ftr" sz="quarter" idx="40"/>
          </p:nvPr>
        </p:nvSpPr>
        <p:spPr/>
        <p:txBody>
          <a:bodyPr/>
          <a:lstStyle/>
          <a:p>
            <a:pPr>
              <a:defRPr/>
            </a:pPr>
            <a:r>
              <a:rPr lang="en-US"/>
              <a:t>Yonehara | Ionization Cooling for Muon Beam</a:t>
            </a:r>
            <a:endParaRPr lang="en-US" dirty="0"/>
          </a:p>
        </p:txBody>
      </p:sp>
      <p:sp>
        <p:nvSpPr>
          <p:cNvPr id="8" name="Slide Number Placeholder 7">
            <a:extLst>
              <a:ext uri="{FF2B5EF4-FFF2-40B4-BE49-F238E27FC236}">
                <a16:creationId xmlns:a16="http://schemas.microsoft.com/office/drawing/2014/main" id="{3F5603C5-F7E9-135D-08CF-E5B794439925}"/>
              </a:ext>
            </a:extLst>
          </p:cNvPr>
          <p:cNvSpPr>
            <a:spLocks noGrp="1"/>
          </p:cNvSpPr>
          <p:nvPr>
            <p:ph type="sldNum" sz="quarter" idx="41"/>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248164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04058F-D2D1-26D0-EB49-9010DA209D59}"/>
              </a:ext>
            </a:extLst>
          </p:cNvPr>
          <p:cNvSpPr>
            <a:spLocks noGrp="1"/>
          </p:cNvSpPr>
          <p:nvPr>
            <p:ph type="title"/>
          </p:nvPr>
        </p:nvSpPr>
        <p:spPr>
          <a:xfrm>
            <a:off x="969264" y="306022"/>
            <a:ext cx="10853928" cy="433527"/>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C9889ED-333F-2A3E-CA42-C76F3A9D8630}"/>
              </a:ext>
            </a:extLst>
          </p:cNvPr>
          <p:cNvSpPr>
            <a:spLocks noGrp="1"/>
          </p:cNvSpPr>
          <p:nvPr>
            <p:ph type="body" idx="1"/>
          </p:nvPr>
        </p:nvSpPr>
        <p:spPr>
          <a:xfrm>
            <a:off x="915924" y="1700784"/>
            <a:ext cx="10360152" cy="429768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0786C5C5-BA40-ED91-0B8F-3E5B695BC2FA}"/>
              </a:ext>
            </a:extLst>
          </p:cNvPr>
          <p:cNvPicPr>
            <a:picLocks noChangeAspect="1"/>
          </p:cNvPicPr>
          <p:nvPr userDrawn="1"/>
        </p:nvPicPr>
        <p:blipFill>
          <a:blip r:embed="rId25"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6" name="Slide Number Placeholder 9">
            <a:extLst>
              <a:ext uri="{FF2B5EF4-FFF2-40B4-BE49-F238E27FC236}">
                <a16:creationId xmlns:a16="http://schemas.microsoft.com/office/drawing/2014/main" id="{4394AAFE-E3DF-B28D-63BF-3EFB9EF59BC9}"/>
              </a:ext>
            </a:extLst>
          </p:cNvPr>
          <p:cNvSpPr>
            <a:spLocks noGrp="1"/>
          </p:cNvSpPr>
          <p:nvPr>
            <p:ph type="sldNum" sz="quarter" idx="4"/>
          </p:nvPr>
        </p:nvSpPr>
        <p:spPr>
          <a:xfrm>
            <a:off x="11830050" y="6356350"/>
            <a:ext cx="358919" cy="365125"/>
          </a:xfrm>
          <a:prstGeom prst="rect">
            <a:avLst/>
          </a:prstGeom>
        </p:spPr>
        <p:txBody>
          <a:bodyPr vert="horz" lIns="0" tIns="0" rIns="0" bIns="0" rtlCol="0" anchor="b"/>
          <a:lstStyle>
            <a:lvl1pPr algn="ctr">
              <a:defRPr sz="900" b="1" i="0">
                <a:solidFill>
                  <a:schemeClr val="bg1"/>
                </a:solidFill>
                <a:latin typeface="Helvetica" pitchFamily="2" charset="0"/>
              </a:defRPr>
            </a:lvl1pPr>
          </a:lstStyle>
          <a:p>
            <a:fld id="{F4BAA12D-5F28-3140-935A-44BF4B54B6B6}" type="slidenum">
              <a:rPr lang="en-US" smtClean="0"/>
              <a:pPr/>
              <a:t>‹#›</a:t>
            </a:fld>
            <a:endParaRPr lang="en-US" dirty="0"/>
          </a:p>
        </p:txBody>
      </p:sp>
      <p:sp>
        <p:nvSpPr>
          <p:cNvPr id="10" name="Date Placeholder 3">
            <a:extLst>
              <a:ext uri="{FF2B5EF4-FFF2-40B4-BE49-F238E27FC236}">
                <a16:creationId xmlns:a16="http://schemas.microsoft.com/office/drawing/2014/main" id="{2CE553BB-E886-DE6F-F16C-696C36EA8549}"/>
              </a:ext>
            </a:extLst>
          </p:cNvPr>
          <p:cNvSpPr>
            <a:spLocks noGrp="1"/>
          </p:cNvSpPr>
          <p:nvPr>
            <p:ph type="dt" sz="half" idx="2"/>
          </p:nvPr>
        </p:nvSpPr>
        <p:spPr>
          <a:xfrm>
            <a:off x="365760" y="6357618"/>
            <a:ext cx="675368" cy="365760"/>
          </a:xfrm>
          <a:prstGeom prst="rect">
            <a:avLst/>
          </a:prstGeom>
        </p:spPr>
        <p:txBody>
          <a:bodyPr vert="horz" wrap="square" lIns="0" tIns="0" rIns="0" bIns="0" numCol="1" anchor="b" anchorCtr="0" compatLnSpc="1">
            <a:prstTxWarp prst="textNoShape">
              <a:avLst/>
            </a:prstTxWarp>
          </a:bodyPr>
          <a:lstStyle>
            <a:lvl1pPr algn="l">
              <a:defRPr sz="900" smtClean="0">
                <a:solidFill>
                  <a:schemeClr val="accent1"/>
                </a:solidFill>
                <a:latin typeface="Helvetica" charset="0"/>
                <a:cs typeface="ＭＳ Ｐゴシック" charset="0"/>
              </a:defRPr>
            </a:lvl1pPr>
          </a:lstStyle>
          <a:p>
            <a:pPr>
              <a:defRPr/>
            </a:pPr>
            <a:r>
              <a:rPr lang="en-US"/>
              <a:t>8/5/25</a:t>
            </a:r>
            <a:endParaRPr lang="en-US" dirty="0"/>
          </a:p>
        </p:txBody>
      </p:sp>
      <p:sp>
        <p:nvSpPr>
          <p:cNvPr id="12" name="Footer Placeholder 8">
            <a:extLst>
              <a:ext uri="{FF2B5EF4-FFF2-40B4-BE49-F238E27FC236}">
                <a16:creationId xmlns:a16="http://schemas.microsoft.com/office/drawing/2014/main" id="{7D89A822-DC7D-79CA-3EF6-AF26B05C52B0}"/>
              </a:ext>
            </a:extLst>
          </p:cNvPr>
          <p:cNvSpPr>
            <a:spLocks noGrp="1"/>
          </p:cNvSpPr>
          <p:nvPr>
            <p:ph type="ftr" sz="quarter" idx="3"/>
          </p:nvPr>
        </p:nvSpPr>
        <p:spPr>
          <a:xfrm>
            <a:off x="1163212" y="6356350"/>
            <a:ext cx="4542643" cy="365760"/>
          </a:xfrm>
          <a:prstGeom prst="rect">
            <a:avLst/>
          </a:prstGeom>
        </p:spPr>
        <p:txBody>
          <a:bodyPr lIns="0" tIns="0" rIns="0" bIns="0" anchor="b"/>
          <a:lstStyle>
            <a:lvl1pPr marL="0" algn="l" defTabSz="914400" rtl="0" eaLnBrk="1" latinLnBrk="0" hangingPunct="1">
              <a:defRPr lang="en-US" sz="900" kern="1200" smtClean="0">
                <a:solidFill>
                  <a:schemeClr val="accent1"/>
                </a:solidFill>
                <a:latin typeface="Helvetica" charset="0"/>
                <a:ea typeface="+mn-ea"/>
                <a:cs typeface="ＭＳ Ｐゴシック" charset="0"/>
              </a:defRPr>
            </a:lvl1pPr>
          </a:lstStyle>
          <a:p>
            <a:pPr>
              <a:defRPr/>
            </a:pPr>
            <a:r>
              <a:rPr lang="en-US"/>
              <a:t>Yonehara | Ionization Cooling for Muon Beam</a:t>
            </a:r>
            <a:endParaRPr lang="en-US" dirty="0"/>
          </a:p>
        </p:txBody>
      </p:sp>
    </p:spTree>
    <p:extLst>
      <p:ext uri="{BB962C8B-B14F-4D97-AF65-F5344CB8AC3E}">
        <p14:creationId xmlns:p14="http://schemas.microsoft.com/office/powerpoint/2010/main" val="711206077"/>
      </p:ext>
    </p:extLst>
  </p:cSld>
  <p:clrMap bg1="lt1" tx1="dk1" bg2="lt2" tx2="dk2" accent1="accent1" accent2="accent2" accent3="accent3" accent4="accent4" accent5="accent5" accent6="accent6" hlink="hlink" folHlink="folHlink"/>
  <p:sldLayoutIdLst>
    <p:sldLayoutId id="2147483863" r:id="rId1"/>
    <p:sldLayoutId id="2147483747" r:id="rId2"/>
    <p:sldLayoutId id="2147483748" r:id="rId3"/>
    <p:sldLayoutId id="2147483964" r:id="rId4"/>
    <p:sldLayoutId id="2147483965" r:id="rId5"/>
    <p:sldLayoutId id="2147483785" r:id="rId6"/>
    <p:sldLayoutId id="2147483814" r:id="rId7"/>
    <p:sldLayoutId id="2147483816" r:id="rId8"/>
    <p:sldLayoutId id="2147483786" r:id="rId9"/>
    <p:sldLayoutId id="2147483787" r:id="rId10"/>
    <p:sldLayoutId id="2147483742" r:id="rId11"/>
    <p:sldLayoutId id="2147483744" r:id="rId12"/>
    <p:sldLayoutId id="2147483781" r:id="rId13"/>
    <p:sldLayoutId id="2147483784" r:id="rId14"/>
    <p:sldLayoutId id="2147483756" r:id="rId15"/>
    <p:sldLayoutId id="2147483759" r:id="rId16"/>
    <p:sldLayoutId id="2147483791" r:id="rId17"/>
    <p:sldLayoutId id="2147483788" r:id="rId18"/>
    <p:sldLayoutId id="2147483778" r:id="rId19"/>
    <p:sldLayoutId id="2147483813" r:id="rId20"/>
    <p:sldLayoutId id="2147483815" r:id="rId21"/>
    <p:sldLayoutId id="2147483864" r:id="rId22"/>
    <p:sldLayoutId id="2147483974" r:id="rId23"/>
  </p:sldLayoutIdLst>
  <p:hf hdr="0"/>
  <p:txStyles>
    <p:titleStyle>
      <a:lvl1pPr algn="l" defTabSz="914400" rtl="0" eaLnBrk="1" latinLnBrk="0" hangingPunct="1">
        <a:lnSpc>
          <a:spcPct val="85000"/>
        </a:lnSpc>
        <a:spcBef>
          <a:spcPct val="0"/>
        </a:spcBef>
        <a:buNone/>
        <a:defRPr sz="3600" b="1" i="0" kern="1200" spc="-50" baseline="0">
          <a:solidFill>
            <a:schemeClr val="tx1"/>
          </a:solidFill>
          <a:latin typeface="Helvetica" pitchFamily="2" charset="0"/>
          <a:ea typeface="+mj-ea"/>
          <a:cs typeface="+mj-cs"/>
        </a:defRPr>
      </a:lvl1pPr>
    </p:titleStyle>
    <p:body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04058F-D2D1-26D0-EB49-9010DA209D59}"/>
              </a:ext>
            </a:extLst>
          </p:cNvPr>
          <p:cNvSpPr>
            <a:spLocks noGrp="1"/>
          </p:cNvSpPr>
          <p:nvPr>
            <p:ph type="title"/>
          </p:nvPr>
        </p:nvSpPr>
        <p:spPr>
          <a:xfrm>
            <a:off x="969264" y="306022"/>
            <a:ext cx="10853928" cy="433527"/>
          </a:xfrm>
          <a:prstGeom prst="rect">
            <a:avLst/>
          </a:prstGeom>
        </p:spPr>
        <p:txBody>
          <a:bodyPr vert="horz" lIns="0" tIns="0" rIns="0" bIns="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EC9889ED-333F-2A3E-CA42-C76F3A9D8630}"/>
              </a:ext>
            </a:extLst>
          </p:cNvPr>
          <p:cNvSpPr>
            <a:spLocks noGrp="1"/>
          </p:cNvSpPr>
          <p:nvPr>
            <p:ph type="body" idx="1"/>
          </p:nvPr>
        </p:nvSpPr>
        <p:spPr>
          <a:xfrm>
            <a:off x="915924" y="1700784"/>
            <a:ext cx="10360152" cy="429768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DDDF5A06-F641-5EC3-D719-B34F1834A66B}"/>
              </a:ext>
            </a:extLst>
          </p:cNvPr>
          <p:cNvPicPr>
            <a:picLocks noChangeAspect="1"/>
          </p:cNvPicPr>
          <p:nvPr userDrawn="1"/>
        </p:nvPicPr>
        <p:blipFill>
          <a:blip r:embed="rId9"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9" name="Slide Number Placeholder 9">
            <a:extLst>
              <a:ext uri="{FF2B5EF4-FFF2-40B4-BE49-F238E27FC236}">
                <a16:creationId xmlns:a16="http://schemas.microsoft.com/office/drawing/2014/main" id="{F04EE99E-B369-AEF4-31C2-D04F8CDD013C}"/>
              </a:ext>
            </a:extLst>
          </p:cNvPr>
          <p:cNvSpPr>
            <a:spLocks noGrp="1"/>
          </p:cNvSpPr>
          <p:nvPr>
            <p:ph type="sldNum" sz="quarter" idx="4"/>
          </p:nvPr>
        </p:nvSpPr>
        <p:spPr>
          <a:xfrm>
            <a:off x="11830050" y="6356350"/>
            <a:ext cx="358919" cy="365125"/>
          </a:xfrm>
          <a:prstGeom prst="rect">
            <a:avLst/>
          </a:prstGeom>
        </p:spPr>
        <p:txBody>
          <a:bodyPr vert="horz" lIns="0" tIns="0" rIns="0" bIns="0" rtlCol="0" anchor="b"/>
          <a:lstStyle>
            <a:lvl1pPr algn="ctr">
              <a:defRPr sz="900" b="1" i="0">
                <a:solidFill>
                  <a:schemeClr val="bg1"/>
                </a:solidFill>
                <a:latin typeface="Helvetica" pitchFamily="2" charset="0"/>
              </a:defRPr>
            </a:lvl1pPr>
          </a:lstStyle>
          <a:p>
            <a:fld id="{F4BAA12D-5F28-3140-935A-44BF4B54B6B6}" type="slidenum">
              <a:rPr lang="en-US" smtClean="0"/>
              <a:pPr/>
              <a:t>‹#›</a:t>
            </a:fld>
            <a:endParaRPr lang="en-US" dirty="0"/>
          </a:p>
        </p:txBody>
      </p:sp>
      <p:sp>
        <p:nvSpPr>
          <p:cNvPr id="10" name="Date Placeholder 3">
            <a:extLst>
              <a:ext uri="{FF2B5EF4-FFF2-40B4-BE49-F238E27FC236}">
                <a16:creationId xmlns:a16="http://schemas.microsoft.com/office/drawing/2014/main" id="{8FD664DD-4B4F-B6F9-44D8-026688A69C91}"/>
              </a:ext>
            </a:extLst>
          </p:cNvPr>
          <p:cNvSpPr>
            <a:spLocks noGrp="1"/>
          </p:cNvSpPr>
          <p:nvPr>
            <p:ph type="dt" sz="half" idx="2"/>
          </p:nvPr>
        </p:nvSpPr>
        <p:spPr>
          <a:xfrm>
            <a:off x="365760" y="6357618"/>
            <a:ext cx="675368" cy="365760"/>
          </a:xfrm>
          <a:prstGeom prst="rect">
            <a:avLst/>
          </a:prstGeom>
        </p:spPr>
        <p:txBody>
          <a:bodyPr vert="horz" wrap="square" lIns="0" tIns="0" rIns="0" bIns="0" numCol="1" anchor="b" anchorCtr="0" compatLnSpc="1">
            <a:prstTxWarp prst="textNoShape">
              <a:avLst/>
            </a:prstTxWarp>
          </a:bodyPr>
          <a:lstStyle>
            <a:lvl1pPr algn="l">
              <a:defRPr sz="900" smtClean="0">
                <a:solidFill>
                  <a:schemeClr val="accent1"/>
                </a:solidFill>
                <a:latin typeface="Helvetica" charset="0"/>
                <a:cs typeface="ＭＳ Ｐゴシック" charset="0"/>
              </a:defRPr>
            </a:lvl1pPr>
          </a:lstStyle>
          <a:p>
            <a:pPr>
              <a:defRPr/>
            </a:pPr>
            <a:r>
              <a:rPr lang="en-US"/>
              <a:t>8/5/25</a:t>
            </a:r>
            <a:endParaRPr lang="en-US" dirty="0"/>
          </a:p>
        </p:txBody>
      </p:sp>
      <p:sp>
        <p:nvSpPr>
          <p:cNvPr id="11" name="Footer Placeholder 8">
            <a:extLst>
              <a:ext uri="{FF2B5EF4-FFF2-40B4-BE49-F238E27FC236}">
                <a16:creationId xmlns:a16="http://schemas.microsoft.com/office/drawing/2014/main" id="{E736E786-2843-9B52-0847-6BFC3D1CBCAD}"/>
              </a:ext>
            </a:extLst>
          </p:cNvPr>
          <p:cNvSpPr>
            <a:spLocks noGrp="1"/>
          </p:cNvSpPr>
          <p:nvPr>
            <p:ph type="ftr" sz="quarter" idx="3"/>
          </p:nvPr>
        </p:nvSpPr>
        <p:spPr>
          <a:xfrm>
            <a:off x="1163212" y="6356350"/>
            <a:ext cx="4542643" cy="365760"/>
          </a:xfrm>
          <a:prstGeom prst="rect">
            <a:avLst/>
          </a:prstGeom>
        </p:spPr>
        <p:txBody>
          <a:bodyPr lIns="0" tIns="0" rIns="0" bIns="0" anchor="b"/>
          <a:lstStyle>
            <a:lvl1pPr marL="0" algn="l" defTabSz="914400" rtl="0" eaLnBrk="1" latinLnBrk="0" hangingPunct="1">
              <a:defRPr lang="en-US" sz="900" kern="1200" smtClean="0">
                <a:solidFill>
                  <a:schemeClr val="accent1"/>
                </a:solidFill>
                <a:latin typeface="Helvetica" charset="0"/>
                <a:ea typeface="+mn-ea"/>
                <a:cs typeface="ＭＳ Ｐゴシック" charset="0"/>
              </a:defRPr>
            </a:lvl1pPr>
          </a:lstStyle>
          <a:p>
            <a:pPr>
              <a:defRPr/>
            </a:pPr>
            <a:r>
              <a:rPr lang="en-US"/>
              <a:t>Yonehara | Ionization Cooling for Muon Beam</a:t>
            </a:r>
            <a:endParaRPr lang="en-US" dirty="0"/>
          </a:p>
        </p:txBody>
      </p:sp>
    </p:spTree>
    <p:extLst>
      <p:ext uri="{BB962C8B-B14F-4D97-AF65-F5344CB8AC3E}">
        <p14:creationId xmlns:p14="http://schemas.microsoft.com/office/powerpoint/2010/main" val="4133648019"/>
      </p:ext>
    </p:extLst>
  </p:cSld>
  <p:clrMap bg1="lt1" tx1="dk1" bg2="lt2" tx2="dk2" accent1="accent1" accent2="accent2" accent3="accent3" accent4="accent4" accent5="accent5" accent6="accent6" hlink="hlink" folHlink="folHlink"/>
  <p:sldLayoutIdLst>
    <p:sldLayoutId id="2147483710" r:id="rId1"/>
    <p:sldLayoutId id="2147483715" r:id="rId2"/>
    <p:sldLayoutId id="2147483716" r:id="rId3"/>
    <p:sldLayoutId id="2147483970" r:id="rId4"/>
    <p:sldLayoutId id="2147483971" r:id="rId5"/>
    <p:sldLayoutId id="2147483972" r:id="rId6"/>
    <p:sldLayoutId id="2147483973" r:id="rId7"/>
  </p:sldLayoutIdLst>
  <p:hf hdr="0"/>
  <p:txStyles>
    <p:titleStyle>
      <a:lvl1pPr algn="l" defTabSz="914400" rtl="0" eaLnBrk="1" latinLnBrk="0" hangingPunct="1">
        <a:lnSpc>
          <a:spcPct val="85000"/>
        </a:lnSpc>
        <a:spcBef>
          <a:spcPct val="0"/>
        </a:spcBef>
        <a:buNone/>
        <a:defRPr sz="3600" b="1" i="0" kern="1200" spc="-50" baseline="0">
          <a:solidFill>
            <a:schemeClr val="tx1"/>
          </a:solidFill>
          <a:latin typeface="Helvetica" pitchFamily="2" charset="0"/>
          <a:ea typeface="+mj-ea"/>
          <a:cs typeface="+mj-cs"/>
        </a:defRPr>
      </a:lvl1pPr>
    </p:titleStyle>
    <p:body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24.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s>
</file>

<file path=ppt/slides/_rels/slide2.xml.rels><?xml version="1.0" encoding="UTF-8" standalone="yes"?>
<Relationships xmlns="http://schemas.openxmlformats.org/package/2006/relationships"><Relationship Id="rId3" Type="http://schemas.openxmlformats.org/officeDocument/2006/relationships/hyperlink" Target="mailto:yonehara@fnal.gov"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26.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28.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118.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s>
</file>

<file path=ppt/slides/_rels/slide29.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png"/><Relationship Id="rId3" Type="http://schemas.openxmlformats.org/officeDocument/2006/relationships/image" Target="../media/image120.png"/><Relationship Id="rId7" Type="http://schemas.openxmlformats.org/officeDocument/2006/relationships/image" Target="../media/image124.png"/><Relationship Id="rId12" Type="http://schemas.openxmlformats.org/officeDocument/2006/relationships/image" Target="../media/image129.png"/><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23.png"/><Relationship Id="rId11" Type="http://schemas.openxmlformats.org/officeDocument/2006/relationships/image" Target="../media/image128.png"/><Relationship Id="rId5" Type="http://schemas.openxmlformats.org/officeDocument/2006/relationships/image" Target="../media/image122.pn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png"/><Relationship Id="rId14" Type="http://schemas.openxmlformats.org/officeDocument/2006/relationships/image" Target="../media/image1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 Id="rId9" Type="http://schemas.openxmlformats.org/officeDocument/2006/relationships/image" Target="../media/image139.png"/></Relationships>
</file>

<file path=ppt/slides/_rels/slide3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32.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50.png"/><Relationship Id="rId12" Type="http://schemas.openxmlformats.org/officeDocument/2006/relationships/image" Target="../media/image155.png"/><Relationship Id="rId2"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75.gif"/><Relationship Id="rId11" Type="http://schemas.openxmlformats.org/officeDocument/2006/relationships/image" Target="../media/image154.png"/><Relationship Id="rId5" Type="http://schemas.openxmlformats.org/officeDocument/2006/relationships/image" Target="../media/image148.png"/><Relationship Id="rId10" Type="http://schemas.openxmlformats.org/officeDocument/2006/relationships/image" Target="../media/image153.png"/><Relationship Id="rId4" Type="http://schemas.openxmlformats.org/officeDocument/2006/relationships/image" Target="../media/image147.png"/><Relationship Id="rId9" Type="http://schemas.openxmlformats.org/officeDocument/2006/relationships/image" Target="../media/image152.png"/></Relationships>
</file>

<file path=ppt/slides/_rels/slide33.xml.rels><?xml version="1.0" encoding="UTF-8" standalone="yes"?>
<Relationships xmlns="http://schemas.openxmlformats.org/package/2006/relationships"><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34.xml.rels><?xml version="1.0" encoding="UTF-8" standalone="yes"?>
<Relationships xmlns="http://schemas.openxmlformats.org/package/2006/relationships"><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image" Target="../media/image76.gif"/><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3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6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xml"/><Relationship Id="rId5" Type="http://schemas.openxmlformats.org/officeDocument/2006/relationships/image" Target="../media/image181.png"/><Relationship Id="rId4" Type="http://schemas.openxmlformats.org/officeDocument/2006/relationships/image" Target="../media/image180.png"/></Relationships>
</file>

<file path=ppt/slides/_rels/slide3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library.oapen.org/handle/20.500.12657/50490" TargetMode="External"/><Relationship Id="rId2" Type="http://schemas.openxmlformats.org/officeDocument/2006/relationships/hyperlink" Target="https://link.springer.com/book/10.1007/978-3-319-18317-6" TargetMode="External"/><Relationship Id="rId1" Type="http://schemas.openxmlformats.org/officeDocument/2006/relationships/slideLayout" Target="../slideLayouts/slideLayout2.xml"/><Relationship Id="rId6" Type="http://schemas.openxmlformats.org/officeDocument/2006/relationships/hyperlink" Target="https://journals.aps.org/prab/abstract/10.1103/PhysRevSTAB.4.104001" TargetMode="External"/><Relationship Id="rId5" Type="http://schemas.openxmlformats.org/officeDocument/2006/relationships/hyperlink" Target="https://cds.cern.ch/record/194174/files/cer-000105773.pdf" TargetMode="External"/><Relationship Id="rId4" Type="http://schemas.openxmlformats.org/officeDocument/2006/relationships/hyperlink" Target="https://arxiv.org/abs/1207.5526"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91.png"/><Relationship Id="rId2" Type="http://schemas.openxmlformats.org/officeDocument/2006/relationships/image" Target="../media/image186.png"/><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49.png"/></Relationships>
</file>

<file path=ppt/slides/_rels/slide4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s>
</file>

<file path=ppt/slides/_rels/slide44.xml.rels><?xml version="1.0" encoding="UTF-8" standalone="yes"?>
<Relationships xmlns="http://schemas.openxmlformats.org/package/2006/relationships"><Relationship Id="rId3" Type="http://schemas.openxmlformats.org/officeDocument/2006/relationships/image" Target="../media/image198.png"/><Relationship Id="rId7" Type="http://schemas.openxmlformats.org/officeDocument/2006/relationships/image" Target="../media/image202.png"/><Relationship Id="rId2" Type="http://schemas.openxmlformats.org/officeDocument/2006/relationships/image" Target="../media/image197.png"/><Relationship Id="rId1" Type="http://schemas.openxmlformats.org/officeDocument/2006/relationships/slideLayout" Target="../slideLayouts/slideLayout2.xml"/><Relationship Id="rId6" Type="http://schemas.openxmlformats.org/officeDocument/2006/relationships/image" Target="../media/image162.png"/><Relationship Id="rId5" Type="http://schemas.openxmlformats.org/officeDocument/2006/relationships/image" Target="../media/image200.png"/><Relationship Id="rId4" Type="http://schemas.openxmlformats.org/officeDocument/2006/relationships/image" Target="../media/image199.png"/></Relationships>
</file>

<file path=ppt/slides/_rels/slide45.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2.xml"/><Relationship Id="rId5" Type="http://schemas.openxmlformats.org/officeDocument/2006/relationships/image" Target="../media/image206.png"/><Relationship Id="rId4" Type="http://schemas.openxmlformats.org/officeDocument/2006/relationships/image" Target="../media/image205.png"/></Relationships>
</file>

<file path=ppt/slides/_rels/slide46.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08.png"/><Relationship Id="rId7" Type="http://schemas.openxmlformats.org/officeDocument/2006/relationships/image" Target="../media/image212.png"/><Relationship Id="rId2" Type="http://schemas.openxmlformats.org/officeDocument/2006/relationships/image" Target="../media/image207.png"/><Relationship Id="rId1" Type="http://schemas.openxmlformats.org/officeDocument/2006/relationships/slideLayout" Target="../slideLayouts/slideLayout2.xml"/><Relationship Id="rId6" Type="http://schemas.openxmlformats.org/officeDocument/2006/relationships/image" Target="../media/image211.png"/><Relationship Id="rId5" Type="http://schemas.openxmlformats.org/officeDocument/2006/relationships/image" Target="../media/image210.png"/><Relationship Id="rId4" Type="http://schemas.openxmlformats.org/officeDocument/2006/relationships/image" Target="../media/image209.png"/><Relationship Id="rId9" Type="http://schemas.openxmlformats.org/officeDocument/2006/relationships/image" Target="../media/image214.png"/></Relationships>
</file>

<file path=ppt/slides/_rels/slide47.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image" Target="../media/image171.png"/><Relationship Id="rId2" Type="http://schemas.openxmlformats.org/officeDocument/2006/relationships/image" Target="../media/image215.png"/><Relationship Id="rId1" Type="http://schemas.openxmlformats.org/officeDocument/2006/relationships/slideLayout" Target="../slideLayouts/slideLayout2.xml"/><Relationship Id="rId6" Type="http://schemas.openxmlformats.org/officeDocument/2006/relationships/image" Target="../media/image219.png"/><Relationship Id="rId5" Type="http://schemas.openxmlformats.org/officeDocument/2006/relationships/image" Target="../media/image170.png"/><Relationship Id="rId4" Type="http://schemas.openxmlformats.org/officeDocument/2006/relationships/image" Target="../media/image217.png"/></Relationships>
</file>

<file path=ppt/slides/_rels/slide48.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174.png"/><Relationship Id="rId1" Type="http://schemas.openxmlformats.org/officeDocument/2006/relationships/slideLayout" Target="../slideLayouts/slideLayout2.xml"/><Relationship Id="rId4" Type="http://schemas.openxmlformats.org/officeDocument/2006/relationships/image" Target="../media/image175.png"/></Relationships>
</file>

<file path=ppt/slides/_rels/slide51.xml.rels><?xml version="1.0" encoding="UTF-8" standalone="yes"?>
<Relationships xmlns="http://schemas.openxmlformats.org/package/2006/relationships"><Relationship Id="rId3" Type="http://schemas.openxmlformats.org/officeDocument/2006/relationships/image" Target="../media/image188.gif"/><Relationship Id="rId2" Type="http://schemas.openxmlformats.org/officeDocument/2006/relationships/image" Target="../media/image187.png"/><Relationship Id="rId1" Type="http://schemas.openxmlformats.org/officeDocument/2006/relationships/slideLayout" Target="../slideLayouts/slideLayout2.xml"/><Relationship Id="rId4" Type="http://schemas.openxmlformats.org/officeDocument/2006/relationships/image" Target="../media/image230.png"/></Relationships>
</file>

<file path=ppt/slides/_rels/slide52.xml.rels><?xml version="1.0" encoding="UTF-8" standalone="yes"?>
<Relationships xmlns="http://schemas.openxmlformats.org/package/2006/relationships"><Relationship Id="rId3" Type="http://schemas.openxmlformats.org/officeDocument/2006/relationships/image" Target="../media/image190.gif"/><Relationship Id="rId2" Type="http://schemas.openxmlformats.org/officeDocument/2006/relationships/image" Target="../media/image189.gif"/><Relationship Id="rId1" Type="http://schemas.openxmlformats.org/officeDocument/2006/relationships/slideLayout" Target="../slideLayouts/slideLayout2.xml"/><Relationship Id="rId6" Type="http://schemas.openxmlformats.org/officeDocument/2006/relationships/image" Target="../media/image235.png"/><Relationship Id="rId5" Type="http://schemas.openxmlformats.org/officeDocument/2006/relationships/image" Target="../media/image234.png"/><Relationship Id="rId4" Type="http://schemas.openxmlformats.org/officeDocument/2006/relationships/image" Target="../media/image201.png"/></Relationships>
</file>

<file path=ppt/slides/_rels/slide53.xml.rels><?xml version="1.0" encoding="UTF-8" standalone="yes"?>
<Relationships xmlns="http://schemas.openxmlformats.org/package/2006/relationships"><Relationship Id="rId3" Type="http://schemas.openxmlformats.org/officeDocument/2006/relationships/image" Target="../media/image203.gif"/><Relationship Id="rId2" Type="http://schemas.openxmlformats.org/officeDocument/2006/relationships/image" Target="../media/image202.gif"/><Relationship Id="rId1" Type="http://schemas.openxmlformats.org/officeDocument/2006/relationships/slideLayout" Target="../slideLayouts/slideLayout2.xml"/><Relationship Id="rId6" Type="http://schemas.openxmlformats.org/officeDocument/2006/relationships/image" Target="../media/image216.png"/><Relationship Id="rId5" Type="http://schemas.openxmlformats.org/officeDocument/2006/relationships/image" Target="../media/image239.png"/><Relationship Id="rId4" Type="http://schemas.openxmlformats.org/officeDocument/2006/relationships/image" Target="../media/image238.png"/></Relationships>
</file>

<file path=ppt/slides/_rels/slide54.xml.rels><?xml version="1.0" encoding="UTF-8" standalone="yes"?>
<Relationships xmlns="http://schemas.openxmlformats.org/package/2006/relationships"><Relationship Id="rId3" Type="http://schemas.openxmlformats.org/officeDocument/2006/relationships/image" Target="../media/image218.gif"/><Relationship Id="rId2" Type="http://schemas.openxmlformats.org/officeDocument/2006/relationships/image" Target="../media/image217.gif"/><Relationship Id="rId1" Type="http://schemas.openxmlformats.org/officeDocument/2006/relationships/slideLayout" Target="../slideLayouts/slideLayout2.xml"/><Relationship Id="rId6" Type="http://schemas.openxmlformats.org/officeDocument/2006/relationships/image" Target="../media/image245.png"/><Relationship Id="rId5" Type="http://schemas.openxmlformats.org/officeDocument/2006/relationships/image" Target="../media/image244.png"/><Relationship Id="rId4" Type="http://schemas.openxmlformats.org/officeDocument/2006/relationships/image" Target="../media/image220.png"/></Relationships>
</file>

<file path=ppt/slides/_rels/slide55.xml.rels><?xml version="1.0" encoding="UTF-8" standalone="yes"?>
<Relationships xmlns="http://schemas.openxmlformats.org/package/2006/relationships"><Relationship Id="rId3" Type="http://schemas.openxmlformats.org/officeDocument/2006/relationships/image" Target="../media/image222.gif"/><Relationship Id="rId2" Type="http://schemas.openxmlformats.org/officeDocument/2006/relationships/image" Target="../media/image221.gif"/><Relationship Id="rId1" Type="http://schemas.openxmlformats.org/officeDocument/2006/relationships/slideLayout" Target="../slideLayouts/slideLayout2.xml"/><Relationship Id="rId6" Type="http://schemas.openxmlformats.org/officeDocument/2006/relationships/image" Target="../media/image245.png"/><Relationship Id="rId5" Type="http://schemas.openxmlformats.org/officeDocument/2006/relationships/image" Target="../media/image249.png"/><Relationship Id="rId4" Type="http://schemas.openxmlformats.org/officeDocument/2006/relationships/image" Target="../media/image22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93C9EA7-4287-6D04-62E1-63AD0BECCB26}"/>
              </a:ext>
            </a:extLst>
          </p:cNvPr>
          <p:cNvSpPr>
            <a:spLocks noGrp="1"/>
          </p:cNvSpPr>
          <p:nvPr>
            <p:ph type="body" sz="quarter" idx="13"/>
          </p:nvPr>
        </p:nvSpPr>
        <p:spPr>
          <a:xfrm>
            <a:off x="914401" y="5115756"/>
            <a:ext cx="10003536" cy="278477"/>
          </a:xfrm>
        </p:spPr>
        <p:txBody>
          <a:bodyPr/>
          <a:lstStyle/>
          <a:p>
            <a:r>
              <a:rPr lang="en-US" dirty="0"/>
              <a:t>Katsuya Yonehara</a:t>
            </a:r>
          </a:p>
        </p:txBody>
      </p:sp>
      <p:sp>
        <p:nvSpPr>
          <p:cNvPr id="5" name="Text Placeholder 4">
            <a:extLst>
              <a:ext uri="{FF2B5EF4-FFF2-40B4-BE49-F238E27FC236}">
                <a16:creationId xmlns:a16="http://schemas.microsoft.com/office/drawing/2014/main" id="{1695ACB3-3E13-857E-398C-1BB7A3C1FFF8}"/>
              </a:ext>
            </a:extLst>
          </p:cNvPr>
          <p:cNvSpPr>
            <a:spLocks noGrp="1"/>
          </p:cNvSpPr>
          <p:nvPr>
            <p:ph type="body" sz="quarter" idx="11"/>
          </p:nvPr>
        </p:nvSpPr>
        <p:spPr>
          <a:xfrm>
            <a:off x="914399" y="5394233"/>
            <a:ext cx="10003537" cy="278476"/>
          </a:xfrm>
        </p:spPr>
        <p:txBody>
          <a:bodyPr/>
          <a:lstStyle/>
          <a:p>
            <a:r>
              <a:rPr lang="en-US" dirty="0"/>
              <a:t>USMCC Summer School at University of Chicago</a:t>
            </a:r>
          </a:p>
        </p:txBody>
      </p:sp>
      <p:sp>
        <p:nvSpPr>
          <p:cNvPr id="6" name="Text Placeholder 5">
            <a:extLst>
              <a:ext uri="{FF2B5EF4-FFF2-40B4-BE49-F238E27FC236}">
                <a16:creationId xmlns:a16="http://schemas.microsoft.com/office/drawing/2014/main" id="{74DF9DFB-54E9-184A-7F50-BF325F79EAD8}"/>
              </a:ext>
            </a:extLst>
          </p:cNvPr>
          <p:cNvSpPr>
            <a:spLocks noGrp="1"/>
          </p:cNvSpPr>
          <p:nvPr>
            <p:ph type="body" sz="quarter" idx="14"/>
          </p:nvPr>
        </p:nvSpPr>
        <p:spPr>
          <a:xfrm>
            <a:off x="914400" y="2175056"/>
            <a:ext cx="10003536" cy="236324"/>
          </a:xfrm>
        </p:spPr>
        <p:txBody>
          <a:bodyPr/>
          <a:lstStyle/>
          <a:p>
            <a:r>
              <a:rPr lang="en-US" dirty="0"/>
              <a:t>August 5, 2025</a:t>
            </a:r>
          </a:p>
        </p:txBody>
      </p:sp>
      <p:sp>
        <p:nvSpPr>
          <p:cNvPr id="2" name="Title 1">
            <a:extLst>
              <a:ext uri="{FF2B5EF4-FFF2-40B4-BE49-F238E27FC236}">
                <a16:creationId xmlns:a16="http://schemas.microsoft.com/office/drawing/2014/main" id="{0CF69230-1F0C-F08B-F8D1-4F09BE982701}"/>
              </a:ext>
            </a:extLst>
          </p:cNvPr>
          <p:cNvSpPr>
            <a:spLocks noGrp="1"/>
          </p:cNvSpPr>
          <p:nvPr>
            <p:ph type="title"/>
          </p:nvPr>
        </p:nvSpPr>
        <p:spPr>
          <a:xfrm>
            <a:off x="914400" y="2530888"/>
            <a:ext cx="10003536" cy="2388558"/>
          </a:xfrm>
        </p:spPr>
        <p:txBody>
          <a:bodyPr>
            <a:normAutofit fontScale="90000"/>
          </a:bodyPr>
          <a:lstStyle/>
          <a:p>
            <a:r>
              <a:rPr lang="en-US" sz="4800" dirty="0"/>
              <a:t>Ionization Cooling for Muon Beams</a:t>
            </a:r>
            <a:br>
              <a:rPr lang="en-US" sz="4800" i="1" dirty="0"/>
            </a:br>
            <a:br>
              <a:rPr lang="en-US" sz="4400" i="1" dirty="0"/>
            </a:br>
            <a:endParaRPr lang="en-US" sz="4400" dirty="0"/>
          </a:p>
        </p:txBody>
      </p:sp>
      <p:sp>
        <p:nvSpPr>
          <p:cNvPr id="3" name="Date Placeholder 2">
            <a:extLst>
              <a:ext uri="{FF2B5EF4-FFF2-40B4-BE49-F238E27FC236}">
                <a16:creationId xmlns:a16="http://schemas.microsoft.com/office/drawing/2014/main" id="{BEE76F8C-39EF-AD77-273D-4548C0C3B9D7}"/>
              </a:ext>
            </a:extLst>
          </p:cNvPr>
          <p:cNvSpPr>
            <a:spLocks noGrp="1"/>
          </p:cNvSpPr>
          <p:nvPr>
            <p:ph type="dt" sz="half" idx="15"/>
          </p:nvPr>
        </p:nvSpPr>
        <p:spPr/>
        <p:txBody>
          <a:bodyPr/>
          <a:lstStyle/>
          <a:p>
            <a:pPr>
              <a:defRPr/>
            </a:pPr>
            <a:r>
              <a:rPr lang="en-US"/>
              <a:t>8/5/25</a:t>
            </a:r>
            <a:endParaRPr lang="en-US" dirty="0"/>
          </a:p>
        </p:txBody>
      </p:sp>
      <p:sp>
        <p:nvSpPr>
          <p:cNvPr id="7" name="Footer Placeholder 6">
            <a:extLst>
              <a:ext uri="{FF2B5EF4-FFF2-40B4-BE49-F238E27FC236}">
                <a16:creationId xmlns:a16="http://schemas.microsoft.com/office/drawing/2014/main" id="{8D1ECBC5-57BD-465D-22B4-09C39E12272D}"/>
              </a:ext>
            </a:extLst>
          </p:cNvPr>
          <p:cNvSpPr>
            <a:spLocks noGrp="1"/>
          </p:cNvSpPr>
          <p:nvPr>
            <p:ph type="ftr" sz="quarter" idx="16"/>
          </p:nvPr>
        </p:nvSpPr>
        <p:spPr/>
        <p:txBody>
          <a:bodyPr/>
          <a:lstStyle/>
          <a:p>
            <a:pPr>
              <a:defRPr/>
            </a:pPr>
            <a:r>
              <a:rPr lang="en-US"/>
              <a:t>Yonehara | Ionization Cooling for Muon Beam</a:t>
            </a:r>
            <a:endParaRPr lang="en-US" dirty="0"/>
          </a:p>
        </p:txBody>
      </p:sp>
      <p:sp>
        <p:nvSpPr>
          <p:cNvPr id="8" name="Slide Number Placeholder 7">
            <a:extLst>
              <a:ext uri="{FF2B5EF4-FFF2-40B4-BE49-F238E27FC236}">
                <a16:creationId xmlns:a16="http://schemas.microsoft.com/office/drawing/2014/main" id="{8FEF4A4D-0CF8-37BD-369C-B0A3A0867E99}"/>
              </a:ext>
            </a:extLst>
          </p:cNvPr>
          <p:cNvSpPr>
            <a:spLocks noGrp="1"/>
          </p:cNvSpPr>
          <p:nvPr>
            <p:ph type="sldNum" sz="quarter" idx="17"/>
          </p:nvPr>
        </p:nvSpPr>
        <p:spPr/>
        <p:txBody>
          <a:bodyPr/>
          <a:lstStyle/>
          <a:p>
            <a:fld id="{F4BAA12D-5F28-3140-935A-44BF4B54B6B6}" type="slidenum">
              <a:rPr lang="en-US" smtClean="0"/>
              <a:pPr/>
              <a:t>1</a:t>
            </a:fld>
            <a:endParaRPr lang="en-US" dirty="0"/>
          </a:p>
        </p:txBody>
      </p:sp>
    </p:spTree>
    <p:extLst>
      <p:ext uri="{BB962C8B-B14F-4D97-AF65-F5344CB8AC3E}">
        <p14:creationId xmlns:p14="http://schemas.microsoft.com/office/powerpoint/2010/main" val="2934308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BD66D2C0-1680-3060-0E17-72C8979FDB34}"/>
                  </a:ext>
                </a:extLst>
              </p:cNvPr>
              <p:cNvSpPr>
                <a:spLocks noGrp="1"/>
              </p:cNvSpPr>
              <p:nvPr>
                <p:ph type="body" sz="quarter" idx="10"/>
              </p:nvPr>
            </p:nvSpPr>
            <p:spPr/>
            <p:txBody>
              <a:bodyPr/>
              <a:lstStyle/>
              <a:p>
                <a:pPr marL="0" indent="0">
                  <a:buNone/>
                </a:pPr>
                <a:r>
                  <a:rPr lang="en-US" dirty="0"/>
                  <a:t>1. Estimate the RMS beam size at the collision point to reach the design luminosity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34</m:t>
                        </m:r>
                      </m:sup>
                    </m:sSup>
                    <m:r>
                      <a:rPr lang="en-US" b="0" i="1" smtClean="0">
                        <a:latin typeface="Cambria Math" panose="02040503050406030204" pitchFamily="18" charset="0"/>
                      </a:rPr>
                      <m:t> </m:t>
                    </m:r>
                  </m:oMath>
                </a14:m>
                <a:r>
                  <a:rPr lang="en-US" dirty="0"/>
                  <a:t>cm</a:t>
                </a:r>
                <a:r>
                  <a:rPr lang="en-US" baseline="30000" dirty="0"/>
                  <a:t>-2</a:t>
                </a:r>
                <a:r>
                  <a:rPr lang="en-US" dirty="0"/>
                  <a:t> s</a:t>
                </a:r>
                <a:r>
                  <a:rPr lang="en-US" baseline="30000" dirty="0"/>
                  <a:t>-1</a:t>
                </a:r>
                <a:r>
                  <a:rPr lang="en-US" dirty="0"/>
                  <a:t> using the luminosity formula, </a:t>
                </a:r>
                <a14:m>
                  <m:oMath xmlns:m="http://schemas.openxmlformats.org/officeDocument/2006/math">
                    <m:r>
                      <a:rPr lang="en-US" i="1" smtClean="0">
                        <a:latin typeface="Cambria Math" panose="02040503050406030204" pitchFamily="18" charset="0"/>
                        <a:ea typeface="Cambria Math" panose="02040503050406030204" pitchFamily="18" charset="0"/>
                      </a:rPr>
                      <m:t>ℒ</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𝑁</m:t>
                            </m:r>
                          </m:e>
                          <m:sub>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𝜇</m:t>
                                </m:r>
                              </m:e>
                              <m:sup>
                                <m:r>
                                  <a:rPr lang="en-US" i="1">
                                    <a:latin typeface="Cambria Math" panose="02040503050406030204" pitchFamily="18" charset="0"/>
                                    <a:ea typeface="Cambria Math" panose="02040503050406030204" pitchFamily="18" charset="0"/>
                                  </a:rPr>
                                  <m:t>+</m:t>
                                </m:r>
                              </m:sup>
                            </m:sSup>
                          </m:sub>
                        </m:sSub>
                        <m:sSub>
                          <m:sSubPr>
                            <m:ctrlPr>
                              <a:rPr lang="en-US"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𝑁</m:t>
                            </m:r>
                          </m:e>
                          <m:sub>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𝜇</m:t>
                                </m:r>
                              </m:e>
                              <m:sup>
                                <m:r>
                                  <a:rPr lang="en-US" b="0" i="1" smtClean="0">
                                    <a:latin typeface="Cambria Math" panose="02040503050406030204" pitchFamily="18" charset="0"/>
                                    <a:ea typeface="Cambria Math" panose="02040503050406030204" pitchFamily="18" charset="0"/>
                                  </a:rPr>
                                  <m:t>−</m:t>
                                </m:r>
                              </m:sup>
                            </m:sSup>
                          </m:sub>
                        </m:sSub>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𝑓</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𝑛</m:t>
                            </m:r>
                          </m:e>
                          <m:sub>
                            <m:r>
                              <a:rPr lang="en-US" b="0" i="1" smtClean="0">
                                <a:latin typeface="Cambria Math" panose="02040503050406030204" pitchFamily="18" charset="0"/>
                                <a:ea typeface="Cambria Math" panose="02040503050406030204" pitchFamily="18" charset="0"/>
                              </a:rPr>
                              <m:t>𝑏</m:t>
                            </m:r>
                          </m:sub>
                        </m:sSub>
                      </m:num>
                      <m:den>
                        <m:r>
                          <a:rPr lang="en-US" b="0" i="1" smtClean="0">
                            <a:latin typeface="Cambria Math" panose="02040503050406030204" pitchFamily="18" charset="0"/>
                            <a:ea typeface="Cambria Math" panose="02040503050406030204" pitchFamily="18" charset="0"/>
                          </a:rPr>
                          <m:t>4</m:t>
                        </m:r>
                        <m:r>
                          <a:rPr lang="en-US" b="0" i="1" smtClean="0">
                            <a:latin typeface="Cambria Math" panose="02040503050406030204" pitchFamily="18" charset="0"/>
                            <a:ea typeface="Cambria Math" panose="02040503050406030204" pitchFamily="18" charset="0"/>
                          </a:rPr>
                          <m:t>𝜋</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𝑥</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𝑦</m:t>
                            </m:r>
                          </m:sub>
                        </m:sSub>
                      </m:den>
                    </m:f>
                  </m:oMath>
                </a14:m>
                <a:endParaRPr lang="en-US" dirty="0"/>
              </a:p>
              <a:p>
                <a:pPr lvl="1"/>
                <a:r>
                  <a:rPr lang="en-US" dirty="0"/>
                  <a:t>Number of muons per single spill: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𝑁</m:t>
                        </m:r>
                      </m:e>
                      <m:sub>
                        <m:r>
                          <a:rPr lang="en-US" i="1" smtClean="0">
                            <a:latin typeface="Cambria Math" panose="02040503050406030204" pitchFamily="18" charset="0"/>
                            <a:ea typeface="Cambria Math" panose="02040503050406030204" pitchFamily="18" charset="0"/>
                          </a:rPr>
                          <m:t>𝜇</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12</m:t>
                        </m:r>
                      </m:sup>
                    </m:sSup>
                  </m:oMath>
                </a14:m>
                <a:endParaRPr lang="en-US" b="0" dirty="0"/>
              </a:p>
              <a:p>
                <a:pPr lvl="1"/>
                <a:r>
                  <a:rPr lang="en-US" dirty="0"/>
                  <a:t>Bunch revolution: </a:t>
                </a:r>
                <a14:m>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=1000</m:t>
                    </m:r>
                  </m:oMath>
                </a14:m>
                <a:r>
                  <a:rPr lang="en-US" dirty="0"/>
                  <a:t> per spill</a:t>
                </a:r>
              </a:p>
              <a:p>
                <a:pPr lvl="1"/>
                <a:r>
                  <a:rPr lang="en-US" dirty="0"/>
                  <a:t>Repetition rate: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𝑏</m:t>
                        </m:r>
                      </m:sub>
                    </m:sSub>
                    <m:r>
                      <a:rPr lang="en-US" b="0" i="1" smtClean="0">
                        <a:latin typeface="Cambria Math" panose="02040503050406030204" pitchFamily="18" charset="0"/>
                      </a:rPr>
                      <m:t>=5</m:t>
                    </m:r>
                  </m:oMath>
                </a14:m>
                <a:r>
                  <a:rPr lang="en-US" dirty="0"/>
                  <a:t> Hz</a:t>
                </a:r>
              </a:p>
              <a:p>
                <a:pPr marL="0" indent="0">
                  <a:buNone/>
                </a:pPr>
                <a:r>
                  <a:rPr lang="en-US" dirty="0"/>
                  <a:t>2. Estimate the beta star (</a:t>
                </a:r>
                <a14:m>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𝛽</m:t>
                        </m:r>
                      </m:e>
                      <m:sup>
                        <m:r>
                          <a:rPr lang="en-US" b="0" i="1" smtClean="0">
                            <a:latin typeface="Cambria Math" panose="02040503050406030204" pitchFamily="18" charset="0"/>
                          </a:rPr>
                          <m:t>∗</m:t>
                        </m:r>
                      </m:sup>
                    </m:sSup>
                  </m:oMath>
                </a14:m>
                <a:r>
                  <a:rPr lang="en-US" dirty="0"/>
                  <a:t>) at the collision point for the Center-of-Mass energy 10 TeV if the normalized muon beam transverse emittance is 20 mm </a:t>
                </a:r>
                <a:r>
                  <a:rPr lang="en-US" dirty="0" err="1"/>
                  <a:t>mrad</a:t>
                </a:r>
                <a:r>
                  <a:rPr lang="en-US" dirty="0"/>
                  <a:t> (= 20 </a:t>
                </a:r>
                <a:r>
                  <a:rPr lang="en-US" dirty="0">
                    <a:latin typeface="Symbol" pitchFamily="2" charset="2"/>
                  </a:rPr>
                  <a:t>m</a:t>
                </a:r>
                <a:r>
                  <a:rPr lang="en-US" dirty="0"/>
                  <a:t>m rad)</a:t>
                </a:r>
              </a:p>
            </p:txBody>
          </p:sp>
        </mc:Choice>
        <mc:Fallback xmlns="">
          <p:sp>
            <p:nvSpPr>
              <p:cNvPr id="2" name="Content Placeholder 1">
                <a:extLst>
                  <a:ext uri="{FF2B5EF4-FFF2-40B4-BE49-F238E27FC236}">
                    <a16:creationId xmlns:a16="http://schemas.microsoft.com/office/drawing/2014/main" id="{BD66D2C0-1680-3060-0E17-72C8979FDB34}"/>
                  </a:ext>
                </a:extLst>
              </p:cNvPr>
              <p:cNvSpPr>
                <a:spLocks noGrp="1" noRot="1" noChangeAspect="1" noMove="1" noResize="1" noEditPoints="1" noAdjustHandles="1" noChangeArrowheads="1" noChangeShapeType="1" noTextEdit="1"/>
              </p:cNvSpPr>
              <p:nvPr>
                <p:ph type="body" sz="quarter" idx="10"/>
              </p:nvPr>
            </p:nvSpPr>
            <p:spPr>
              <a:blipFill>
                <a:blip r:embed="rId2"/>
                <a:stretch>
                  <a:fillRect l="-1525" t="-1630" r="-508"/>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108C8BA6-88F6-B31C-0FFE-B5149D636020}"/>
              </a:ext>
            </a:extLst>
          </p:cNvPr>
          <p:cNvSpPr>
            <a:spLocks noGrp="1"/>
          </p:cNvSpPr>
          <p:nvPr>
            <p:ph type="title"/>
          </p:nvPr>
        </p:nvSpPr>
        <p:spPr/>
        <p:txBody>
          <a:bodyPr/>
          <a:lstStyle/>
          <a:p>
            <a:r>
              <a:rPr lang="en-US" dirty="0"/>
              <a:t>Question 1</a:t>
            </a:r>
          </a:p>
        </p:txBody>
      </p:sp>
      <p:sp>
        <p:nvSpPr>
          <p:cNvPr id="4" name="Date Placeholder 3">
            <a:extLst>
              <a:ext uri="{FF2B5EF4-FFF2-40B4-BE49-F238E27FC236}">
                <a16:creationId xmlns:a16="http://schemas.microsoft.com/office/drawing/2014/main" id="{049E88A9-3A9A-A81C-3875-4D27AA4BFD24}"/>
              </a:ext>
            </a:extLst>
          </p:cNvPr>
          <p:cNvSpPr>
            <a:spLocks noGrp="1"/>
          </p:cNvSpPr>
          <p:nvPr>
            <p:ph type="dt" sz="half" idx="38"/>
          </p:nvPr>
        </p:nvSpPr>
        <p:spPr/>
        <p:txBody>
          <a:bodyPr/>
          <a:lstStyle/>
          <a:p>
            <a:pPr>
              <a:defRPr/>
            </a:pPr>
            <a:r>
              <a:rPr lang="en-US"/>
              <a:t>8/5/25</a:t>
            </a:r>
            <a:endParaRPr lang="en-US" dirty="0"/>
          </a:p>
        </p:txBody>
      </p:sp>
      <p:sp>
        <p:nvSpPr>
          <p:cNvPr id="5" name="Footer Placeholder 4">
            <a:extLst>
              <a:ext uri="{FF2B5EF4-FFF2-40B4-BE49-F238E27FC236}">
                <a16:creationId xmlns:a16="http://schemas.microsoft.com/office/drawing/2014/main" id="{22DB646C-D7E1-0F16-1D3C-C13BAB58968C}"/>
              </a:ext>
            </a:extLst>
          </p:cNvPr>
          <p:cNvSpPr>
            <a:spLocks noGrp="1"/>
          </p:cNvSpPr>
          <p:nvPr>
            <p:ph type="ftr" sz="quarter" idx="39"/>
          </p:nvPr>
        </p:nvSpPr>
        <p:spPr/>
        <p:txBody>
          <a:bodyPr/>
          <a:lstStyle/>
          <a:p>
            <a:pPr>
              <a:defRPr/>
            </a:pPr>
            <a:r>
              <a:rPr lang="en-US" b="1"/>
              <a:t>Yonehara | Ionization Cooling for Muon Beam</a:t>
            </a:r>
            <a:endParaRPr lang="en-US" b="1" dirty="0"/>
          </a:p>
        </p:txBody>
      </p:sp>
      <p:sp>
        <p:nvSpPr>
          <p:cNvPr id="6" name="Slide Number Placeholder 5">
            <a:extLst>
              <a:ext uri="{FF2B5EF4-FFF2-40B4-BE49-F238E27FC236}">
                <a16:creationId xmlns:a16="http://schemas.microsoft.com/office/drawing/2014/main" id="{AC9B2B4B-F778-C49E-FC18-1A60BF15FCF6}"/>
              </a:ext>
            </a:extLst>
          </p:cNvPr>
          <p:cNvSpPr>
            <a:spLocks noGrp="1"/>
          </p:cNvSpPr>
          <p:nvPr>
            <p:ph type="sldNum" sz="quarter" idx="40"/>
          </p:nvPr>
        </p:nvSpPr>
        <p:spPr/>
        <p:txBody>
          <a:bodyPr/>
          <a:lstStyle/>
          <a:p>
            <a:pPr>
              <a:defRPr/>
            </a:pPr>
            <a:fld id="{148C009B-CB69-E04A-B9B3-34B26D69E9CF}" type="slidenum">
              <a:rPr lang="en-US" smtClean="0"/>
              <a:pPr>
                <a:defRPr/>
              </a:pPr>
              <a:t>10</a:t>
            </a:fld>
            <a:endParaRPr lang="en-US"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8CB07DC-D5E5-49BA-6C25-802351AED2B6}"/>
                  </a:ext>
                </a:extLst>
              </p:cNvPr>
              <p:cNvSpPr txBox="1"/>
              <p:nvPr/>
            </p:nvSpPr>
            <p:spPr>
              <a:xfrm>
                <a:off x="2814918" y="5088367"/>
                <a:ext cx="3920432" cy="369332"/>
              </a:xfrm>
              <a:prstGeom prst="rect">
                <a:avLst/>
              </a:prstGeom>
              <a:noFill/>
            </p:spPr>
            <p:txBody>
              <a:bodyPr wrap="none" rtlCol="0">
                <a:spAutoFit/>
              </a:bodyPr>
              <a:lstStyle/>
              <a:p>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𝛽</m:t>
                        </m:r>
                      </m:e>
                      <m:sup>
                        <m:r>
                          <a:rPr lang="en-US" i="1">
                            <a:latin typeface="Cambria Math" panose="02040503050406030204" pitchFamily="18" charset="0"/>
                          </a:rPr>
                          <m:t>∗</m:t>
                        </m:r>
                      </m:sup>
                    </m:sSup>
                  </m:oMath>
                </a14:m>
                <a:r>
                  <a:rPr lang="en-US" dirty="0"/>
                  <a:t>: beta function at the collision point</a:t>
                </a:r>
              </a:p>
            </p:txBody>
          </p:sp>
        </mc:Choice>
        <mc:Fallback xmlns="">
          <p:sp>
            <p:nvSpPr>
              <p:cNvPr id="8" name="TextBox 7">
                <a:extLst>
                  <a:ext uri="{FF2B5EF4-FFF2-40B4-BE49-F238E27FC236}">
                    <a16:creationId xmlns:a16="http://schemas.microsoft.com/office/drawing/2014/main" id="{18CB07DC-D5E5-49BA-6C25-802351AED2B6}"/>
                  </a:ext>
                </a:extLst>
              </p:cNvPr>
              <p:cNvSpPr txBox="1">
                <a:spLocks noRot="1" noChangeAspect="1" noMove="1" noResize="1" noEditPoints="1" noAdjustHandles="1" noChangeArrowheads="1" noChangeShapeType="1" noTextEdit="1"/>
              </p:cNvSpPr>
              <p:nvPr/>
            </p:nvSpPr>
            <p:spPr>
              <a:xfrm>
                <a:off x="2814918" y="5088367"/>
                <a:ext cx="3920432" cy="369332"/>
              </a:xfrm>
              <a:prstGeom prst="rect">
                <a:avLst/>
              </a:prstGeom>
              <a:blipFill>
                <a:blip r:embed="rId3"/>
                <a:stretch>
                  <a:fillRect l="-323" t="-6667" r="-323" b="-26667"/>
                </a:stretch>
              </a:blipFill>
            </p:spPr>
            <p:txBody>
              <a:bodyPr/>
              <a:lstStyle/>
              <a:p>
                <a:r>
                  <a:rPr lang="en-US">
                    <a:noFill/>
                  </a:rPr>
                  <a:t> </a:t>
                </a:r>
              </a:p>
            </p:txBody>
          </p:sp>
        </mc:Fallback>
      </mc:AlternateContent>
    </p:spTree>
    <p:extLst>
      <p:ext uri="{BB962C8B-B14F-4D97-AF65-F5344CB8AC3E}">
        <p14:creationId xmlns:p14="http://schemas.microsoft.com/office/powerpoint/2010/main" val="142850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35BE2-E5B2-8AF3-359E-3BB6D7604E3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3D26EF1-FCA3-C833-A2C7-17B5466384B1}"/>
              </a:ext>
            </a:extLst>
          </p:cNvPr>
          <p:cNvSpPr>
            <a:spLocks noGrp="1"/>
          </p:cNvSpPr>
          <p:nvPr>
            <p:ph type="title"/>
          </p:nvPr>
        </p:nvSpPr>
        <p:spPr>
          <a:xfrm>
            <a:off x="913257" y="2379073"/>
            <a:ext cx="10003536" cy="963218"/>
          </a:xfrm>
        </p:spPr>
        <p:txBody>
          <a:bodyPr/>
          <a:lstStyle/>
          <a:p>
            <a:r>
              <a:rPr lang="en-US" sz="4000" dirty="0"/>
              <a:t>Emittance reduction via cooling</a:t>
            </a:r>
          </a:p>
        </p:txBody>
      </p:sp>
      <p:sp>
        <p:nvSpPr>
          <p:cNvPr id="4" name="Date Placeholder 3">
            <a:extLst>
              <a:ext uri="{FF2B5EF4-FFF2-40B4-BE49-F238E27FC236}">
                <a16:creationId xmlns:a16="http://schemas.microsoft.com/office/drawing/2014/main" id="{C0228AB9-86AB-94D7-1279-72C0CD417958}"/>
              </a:ext>
            </a:extLst>
          </p:cNvPr>
          <p:cNvSpPr>
            <a:spLocks noGrp="1"/>
          </p:cNvSpPr>
          <p:nvPr>
            <p:ph type="dt" sz="half" idx="13"/>
          </p:nvPr>
        </p:nvSpPr>
        <p:spPr/>
        <p:txBody>
          <a:bodyPr/>
          <a:lstStyle/>
          <a:p>
            <a:pPr>
              <a:defRPr/>
            </a:pPr>
            <a:r>
              <a:rPr lang="en-US"/>
              <a:t>8/5/25</a:t>
            </a:r>
            <a:endParaRPr lang="en-US" dirty="0"/>
          </a:p>
        </p:txBody>
      </p:sp>
      <p:sp>
        <p:nvSpPr>
          <p:cNvPr id="5" name="Footer Placeholder 4">
            <a:extLst>
              <a:ext uri="{FF2B5EF4-FFF2-40B4-BE49-F238E27FC236}">
                <a16:creationId xmlns:a16="http://schemas.microsoft.com/office/drawing/2014/main" id="{673539A8-B69E-1B42-E89D-B21839A06644}"/>
              </a:ext>
            </a:extLst>
          </p:cNvPr>
          <p:cNvSpPr>
            <a:spLocks noGrp="1"/>
          </p:cNvSpPr>
          <p:nvPr>
            <p:ph type="ftr" sz="quarter" idx="14"/>
          </p:nvPr>
        </p:nvSpPr>
        <p:spPr/>
        <p:txBody>
          <a:bodyPr/>
          <a:lstStyle/>
          <a:p>
            <a:pPr>
              <a:defRPr/>
            </a:pPr>
            <a:r>
              <a:rPr lang="en-US" b="1"/>
              <a:t>Yonehara | Ionization Cooling for Muon Beam</a:t>
            </a:r>
            <a:endParaRPr lang="en-US" b="1" dirty="0"/>
          </a:p>
        </p:txBody>
      </p:sp>
      <p:sp>
        <p:nvSpPr>
          <p:cNvPr id="6" name="Slide Number Placeholder 5">
            <a:extLst>
              <a:ext uri="{FF2B5EF4-FFF2-40B4-BE49-F238E27FC236}">
                <a16:creationId xmlns:a16="http://schemas.microsoft.com/office/drawing/2014/main" id="{9E6BEFF4-36E0-38E5-923F-5CA690CF684F}"/>
              </a:ext>
            </a:extLst>
          </p:cNvPr>
          <p:cNvSpPr>
            <a:spLocks noGrp="1"/>
          </p:cNvSpPr>
          <p:nvPr>
            <p:ph type="sldNum" sz="quarter" idx="15"/>
          </p:nvPr>
        </p:nvSpPr>
        <p:spPr/>
        <p:txBody>
          <a:bodyPr/>
          <a:lstStyle/>
          <a:p>
            <a:pPr>
              <a:defRPr/>
            </a:pPr>
            <a:fld id="{148C009B-CB69-E04A-B9B3-34B26D69E9CF}" type="slidenum">
              <a:rPr lang="en-US" smtClean="0"/>
              <a:pPr>
                <a:defRPr/>
              </a:pPr>
              <a:t>11</a:t>
            </a:fld>
            <a:endParaRPr lang="en-US" dirty="0"/>
          </a:p>
        </p:txBody>
      </p:sp>
      <p:sp>
        <p:nvSpPr>
          <p:cNvPr id="7" name="TextBox 6">
            <a:extLst>
              <a:ext uri="{FF2B5EF4-FFF2-40B4-BE49-F238E27FC236}">
                <a16:creationId xmlns:a16="http://schemas.microsoft.com/office/drawing/2014/main" id="{D29DED83-44C4-522D-A586-B1AC1B00DE83}"/>
              </a:ext>
            </a:extLst>
          </p:cNvPr>
          <p:cNvSpPr txBox="1"/>
          <p:nvPr/>
        </p:nvSpPr>
        <p:spPr>
          <a:xfrm>
            <a:off x="2936195" y="3862139"/>
            <a:ext cx="5374685" cy="646331"/>
          </a:xfrm>
          <a:prstGeom prst="rect">
            <a:avLst/>
          </a:prstGeom>
          <a:noFill/>
        </p:spPr>
        <p:txBody>
          <a:bodyPr wrap="square" rtlCol="0">
            <a:spAutoFit/>
          </a:bodyPr>
          <a:lstStyle/>
          <a:p>
            <a:r>
              <a:rPr lang="en-US" dirty="0"/>
              <a:t>Estimate the initial muon phase space and discuss the emittance reduction mechanism</a:t>
            </a:r>
          </a:p>
        </p:txBody>
      </p:sp>
    </p:spTree>
    <p:extLst>
      <p:ext uri="{BB962C8B-B14F-4D97-AF65-F5344CB8AC3E}">
        <p14:creationId xmlns:p14="http://schemas.microsoft.com/office/powerpoint/2010/main" val="1847966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922B0-2E44-E951-CD15-EB045E14EA8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0D6E077-50E3-7B5C-3EFA-8FF348B59A28}"/>
              </a:ext>
            </a:extLst>
          </p:cNvPr>
          <p:cNvSpPr>
            <a:spLocks noGrp="1"/>
          </p:cNvSpPr>
          <p:nvPr>
            <p:ph type="title"/>
          </p:nvPr>
        </p:nvSpPr>
        <p:spPr/>
        <p:txBody>
          <a:bodyPr/>
          <a:lstStyle/>
          <a:p>
            <a:r>
              <a:rPr lang="en-US" dirty="0"/>
              <a:t>Initial Muon Phase Space in Preparation stage </a:t>
            </a:r>
          </a:p>
        </p:txBody>
      </p:sp>
      <p:sp>
        <p:nvSpPr>
          <p:cNvPr id="4" name="Date Placeholder 3">
            <a:extLst>
              <a:ext uri="{FF2B5EF4-FFF2-40B4-BE49-F238E27FC236}">
                <a16:creationId xmlns:a16="http://schemas.microsoft.com/office/drawing/2014/main" id="{BF88B360-AA32-B9BD-5606-E263936EEC22}"/>
              </a:ext>
            </a:extLst>
          </p:cNvPr>
          <p:cNvSpPr>
            <a:spLocks noGrp="1"/>
          </p:cNvSpPr>
          <p:nvPr>
            <p:ph type="dt" sz="half" idx="38"/>
          </p:nvPr>
        </p:nvSpPr>
        <p:spPr/>
        <p:txBody>
          <a:bodyPr/>
          <a:lstStyle/>
          <a:p>
            <a:pPr>
              <a:defRPr/>
            </a:pPr>
            <a:r>
              <a:rPr lang="en-US"/>
              <a:t>8/5/25</a:t>
            </a:r>
            <a:endParaRPr lang="en-US" dirty="0"/>
          </a:p>
        </p:txBody>
      </p:sp>
      <p:sp>
        <p:nvSpPr>
          <p:cNvPr id="5" name="Footer Placeholder 4">
            <a:extLst>
              <a:ext uri="{FF2B5EF4-FFF2-40B4-BE49-F238E27FC236}">
                <a16:creationId xmlns:a16="http://schemas.microsoft.com/office/drawing/2014/main" id="{03D5850F-D373-AB00-B865-4EA405EB93C8}"/>
              </a:ext>
            </a:extLst>
          </p:cNvPr>
          <p:cNvSpPr>
            <a:spLocks noGrp="1"/>
          </p:cNvSpPr>
          <p:nvPr>
            <p:ph type="ftr" sz="quarter" idx="39"/>
          </p:nvPr>
        </p:nvSpPr>
        <p:spPr/>
        <p:txBody>
          <a:bodyPr/>
          <a:lstStyle/>
          <a:p>
            <a:pPr>
              <a:defRPr/>
            </a:pPr>
            <a:r>
              <a:rPr lang="en-US" b="1"/>
              <a:t>Yonehara | Ionization Cooling for Muon Beam</a:t>
            </a:r>
            <a:endParaRPr lang="en-US" b="1" dirty="0"/>
          </a:p>
        </p:txBody>
      </p:sp>
      <p:sp>
        <p:nvSpPr>
          <p:cNvPr id="6" name="Slide Number Placeholder 5">
            <a:extLst>
              <a:ext uri="{FF2B5EF4-FFF2-40B4-BE49-F238E27FC236}">
                <a16:creationId xmlns:a16="http://schemas.microsoft.com/office/drawing/2014/main" id="{9158F8F5-AF53-0A66-735B-F1FF43B66716}"/>
              </a:ext>
            </a:extLst>
          </p:cNvPr>
          <p:cNvSpPr>
            <a:spLocks noGrp="1"/>
          </p:cNvSpPr>
          <p:nvPr>
            <p:ph type="sldNum" sz="quarter" idx="40"/>
          </p:nvPr>
        </p:nvSpPr>
        <p:spPr/>
        <p:txBody>
          <a:bodyPr/>
          <a:lstStyle/>
          <a:p>
            <a:pPr>
              <a:defRPr/>
            </a:pPr>
            <a:fld id="{148C009B-CB69-E04A-B9B3-34B26D69E9CF}" type="slidenum">
              <a:rPr lang="en-US" smtClean="0"/>
              <a:pPr>
                <a:defRPr/>
              </a:pPr>
              <a:t>12</a:t>
            </a:fld>
            <a:endParaRPr lang="en-US" dirty="0"/>
          </a:p>
        </p:txBody>
      </p:sp>
      <p:sp>
        <p:nvSpPr>
          <p:cNvPr id="11" name="TextBox 10">
            <a:extLst>
              <a:ext uri="{FF2B5EF4-FFF2-40B4-BE49-F238E27FC236}">
                <a16:creationId xmlns:a16="http://schemas.microsoft.com/office/drawing/2014/main" id="{6876F097-68C3-30E5-B9EF-EB7F63750729}"/>
              </a:ext>
            </a:extLst>
          </p:cNvPr>
          <p:cNvSpPr txBox="1"/>
          <p:nvPr/>
        </p:nvSpPr>
        <p:spPr>
          <a:xfrm>
            <a:off x="2197767" y="855658"/>
            <a:ext cx="5550302" cy="369332"/>
          </a:xfrm>
          <a:prstGeom prst="rect">
            <a:avLst/>
          </a:prstGeom>
          <a:noFill/>
        </p:spPr>
        <p:txBody>
          <a:bodyPr wrap="none" rtlCol="0">
            <a:spAutoFit/>
          </a:bodyPr>
          <a:lstStyle/>
          <a:p>
            <a:pPr marL="342900" indent="-342900">
              <a:buFont typeface="Arial" panose="020B0604020202020204" pitchFamily="34" charset="0"/>
              <a:buChar char="•"/>
            </a:pPr>
            <a:r>
              <a:rPr lang="en-US" dirty="0"/>
              <a:t>Intense proton beam strikes pion production target</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DA26270-59C9-584F-7F9E-04D1A94B45EE}"/>
                  </a:ext>
                </a:extLst>
              </p:cNvPr>
              <p:cNvSpPr txBox="1"/>
              <p:nvPr/>
            </p:nvSpPr>
            <p:spPr>
              <a:xfrm>
                <a:off x="3054603" y="1232352"/>
                <a:ext cx="1874424" cy="3727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𝑝</m:t>
                      </m:r>
                      <m:r>
                        <a:rPr lang="en-US" i="1">
                          <a:latin typeface="Cambria Math" panose="02040503050406030204" pitchFamily="18" charset="0"/>
                        </a:rPr>
                        <m:t>+</m:t>
                      </m:r>
                      <m:r>
                        <a:rPr lang="en-US" i="1">
                          <a:latin typeface="Cambria Math" panose="02040503050406030204" pitchFamily="18" charset="0"/>
                        </a:rPr>
                        <m:t>𝐴</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𝜋</m:t>
                          </m:r>
                        </m:e>
                        <m:sup>
                          <m:r>
                            <a:rPr lang="en-US" i="1">
                              <a:latin typeface="Cambria Math" panose="02040503050406030204" pitchFamily="18" charset="0"/>
                              <a:ea typeface="Cambria Math" panose="02040503050406030204" pitchFamily="18" charset="0"/>
                            </a:rPr>
                            <m:t>±</m:t>
                          </m:r>
                        </m:sup>
                      </m:s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𝐴</m:t>
                      </m:r>
                      <m:r>
                        <a:rPr lang="en-US" i="1">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12" name="TextBox 11">
                <a:extLst>
                  <a:ext uri="{FF2B5EF4-FFF2-40B4-BE49-F238E27FC236}">
                    <a16:creationId xmlns:a16="http://schemas.microsoft.com/office/drawing/2014/main" id="{EDA26270-59C9-584F-7F9E-04D1A94B45EE}"/>
                  </a:ext>
                </a:extLst>
              </p:cNvPr>
              <p:cNvSpPr txBox="1">
                <a:spLocks noRot="1" noChangeAspect="1" noMove="1" noResize="1" noEditPoints="1" noAdjustHandles="1" noChangeArrowheads="1" noChangeShapeType="1" noTextEdit="1"/>
              </p:cNvSpPr>
              <p:nvPr/>
            </p:nvSpPr>
            <p:spPr>
              <a:xfrm>
                <a:off x="3054603" y="1232352"/>
                <a:ext cx="1874424" cy="372731"/>
              </a:xfrm>
              <a:prstGeom prst="rect">
                <a:avLst/>
              </a:prstGeom>
              <a:blipFill>
                <a:blip r:embed="rId2"/>
                <a:stretch>
                  <a:fillRect b="-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816AE39-09FB-62F4-E9F6-4F9EBCE70DEC}"/>
                  </a:ext>
                </a:extLst>
              </p:cNvPr>
              <p:cNvSpPr txBox="1"/>
              <p:nvPr/>
            </p:nvSpPr>
            <p:spPr>
              <a:xfrm>
                <a:off x="3086878" y="2669130"/>
                <a:ext cx="1595309" cy="69095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𝜋</m:t>
                          </m:r>
                        </m:e>
                        <m:sup>
                          <m:r>
                            <a:rPr lang="en-US" i="1">
                              <a:latin typeface="Cambria Math" panose="02040503050406030204" pitchFamily="18" charset="0"/>
                            </a:rPr>
                            <m:t>+</m:t>
                          </m:r>
                        </m:sup>
                      </m:sSup>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𝜇</m:t>
                          </m:r>
                        </m:e>
                        <m:sup>
                          <m:r>
                            <a:rPr lang="en-US" i="1">
                              <a:latin typeface="Cambria Math" panose="02040503050406030204" pitchFamily="18" charset="0"/>
                              <a:ea typeface="Cambria Math" panose="02040503050406030204" pitchFamily="18" charset="0"/>
                            </a:rPr>
                            <m:t>+</m:t>
                          </m:r>
                        </m:sup>
                      </m:sSup>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𝜈</m:t>
                          </m:r>
                        </m:e>
                        <m:sub>
                          <m:r>
                            <a:rPr lang="en-US" i="1">
                              <a:latin typeface="Cambria Math" panose="02040503050406030204" pitchFamily="18" charset="0"/>
                              <a:ea typeface="Cambria Math" panose="02040503050406030204" pitchFamily="18" charset="0"/>
                            </a:rPr>
                            <m:t>𝜇</m:t>
                          </m:r>
                        </m:sub>
                      </m:sSub>
                    </m:oMath>
                  </m:oMathPara>
                </a14:m>
                <a:endParaRPr lang="en-US" dirty="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𝜋</m:t>
                          </m:r>
                        </m:e>
                        <m:sup>
                          <m:r>
                            <a:rPr lang="en-US" i="1">
                              <a:latin typeface="Cambria Math" panose="02040503050406030204" pitchFamily="18" charset="0"/>
                            </a:rPr>
                            <m:t>−</m:t>
                          </m:r>
                        </m:sup>
                      </m:sSup>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𝜇</m:t>
                          </m:r>
                        </m:e>
                        <m:sup>
                          <m:r>
                            <a:rPr lang="en-US" i="1">
                              <a:latin typeface="Cambria Math" panose="02040503050406030204" pitchFamily="18" charset="0"/>
                              <a:ea typeface="Cambria Math" panose="02040503050406030204" pitchFamily="18" charset="0"/>
                            </a:rPr>
                            <m:t>−</m:t>
                          </m:r>
                        </m:sup>
                      </m:sSup>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𝜈</m:t>
                              </m:r>
                            </m:e>
                          </m:acc>
                        </m:e>
                        <m:sub>
                          <m:r>
                            <a:rPr lang="en-US" i="1">
                              <a:latin typeface="Cambria Math" panose="02040503050406030204" pitchFamily="18" charset="0"/>
                              <a:ea typeface="Cambria Math" panose="02040503050406030204" pitchFamily="18" charset="0"/>
                            </a:rPr>
                            <m:t>𝜇</m:t>
                          </m:r>
                        </m:sub>
                      </m:sSub>
                    </m:oMath>
                  </m:oMathPara>
                </a14:m>
                <a:endParaRPr lang="en-US" dirty="0"/>
              </a:p>
            </p:txBody>
          </p:sp>
        </mc:Choice>
        <mc:Fallback xmlns="">
          <p:sp>
            <p:nvSpPr>
              <p:cNvPr id="13" name="TextBox 12">
                <a:extLst>
                  <a:ext uri="{FF2B5EF4-FFF2-40B4-BE49-F238E27FC236}">
                    <a16:creationId xmlns:a16="http://schemas.microsoft.com/office/drawing/2014/main" id="{1816AE39-09FB-62F4-E9F6-4F9EBCE70DEC}"/>
                  </a:ext>
                </a:extLst>
              </p:cNvPr>
              <p:cNvSpPr txBox="1">
                <a:spLocks noRot="1" noChangeAspect="1" noMove="1" noResize="1" noEditPoints="1" noAdjustHandles="1" noChangeArrowheads="1" noChangeShapeType="1" noTextEdit="1"/>
              </p:cNvSpPr>
              <p:nvPr/>
            </p:nvSpPr>
            <p:spPr>
              <a:xfrm>
                <a:off x="3086878" y="2669130"/>
                <a:ext cx="1595309" cy="690958"/>
              </a:xfrm>
              <a:prstGeom prst="rect">
                <a:avLst/>
              </a:prstGeom>
              <a:blipFill>
                <a:blip r:embed="rId3"/>
                <a:stretch>
                  <a:fillRect/>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9114B295-E77D-4E4A-A525-D6C3CF0C7A27}"/>
              </a:ext>
            </a:extLst>
          </p:cNvPr>
          <p:cNvSpPr txBox="1"/>
          <p:nvPr/>
        </p:nvSpPr>
        <p:spPr>
          <a:xfrm>
            <a:off x="2222624" y="2246912"/>
            <a:ext cx="3413242" cy="369332"/>
          </a:xfrm>
          <a:prstGeom prst="rect">
            <a:avLst/>
          </a:prstGeom>
          <a:noFill/>
        </p:spPr>
        <p:txBody>
          <a:bodyPr wrap="none" rtlCol="0">
            <a:spAutoFit/>
          </a:bodyPr>
          <a:lstStyle/>
          <a:p>
            <a:pPr marL="342900" indent="-342900">
              <a:buFont typeface="Arial" panose="020B0604020202020204" pitchFamily="34" charset="0"/>
              <a:buChar char="•"/>
            </a:pPr>
            <a:r>
              <a:rPr lang="en-US" dirty="0" err="1"/>
              <a:t>Pions</a:t>
            </a:r>
            <a:r>
              <a:rPr lang="en-US" dirty="0"/>
              <a:t> are eventually decayed</a:t>
            </a:r>
          </a:p>
        </p:txBody>
      </p:sp>
      <p:sp>
        <p:nvSpPr>
          <p:cNvPr id="15" name="TextBox 14">
            <a:extLst>
              <a:ext uri="{FF2B5EF4-FFF2-40B4-BE49-F238E27FC236}">
                <a16:creationId xmlns:a16="http://schemas.microsoft.com/office/drawing/2014/main" id="{4730B962-4B4E-FC30-6DD7-2326A30883DA}"/>
              </a:ext>
            </a:extLst>
          </p:cNvPr>
          <p:cNvSpPr txBox="1"/>
          <p:nvPr/>
        </p:nvSpPr>
        <p:spPr>
          <a:xfrm>
            <a:off x="2260828" y="3361480"/>
            <a:ext cx="1768689" cy="369332"/>
          </a:xfrm>
          <a:prstGeom prst="rect">
            <a:avLst/>
          </a:prstGeom>
          <a:noFill/>
        </p:spPr>
        <p:txBody>
          <a:bodyPr wrap="none" rtlCol="0">
            <a:spAutoFit/>
          </a:bodyPr>
          <a:lstStyle/>
          <a:p>
            <a:pPr marL="342900" indent="-342900">
              <a:buFont typeface="Arial" panose="020B0604020202020204" pitchFamily="34" charset="0"/>
              <a:buChar char="•"/>
            </a:pPr>
            <a:r>
              <a:rPr lang="en-US" dirty="0"/>
              <a:t>Pion lifetime</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2F2C05F-2B4F-0D7E-3357-F3AE2B2B914E}"/>
                  </a:ext>
                </a:extLst>
              </p:cNvPr>
              <p:cNvSpPr txBox="1"/>
              <p:nvPr/>
            </p:nvSpPr>
            <p:spPr>
              <a:xfrm>
                <a:off x="3185153" y="3795917"/>
                <a:ext cx="1086772" cy="276999"/>
              </a:xfrm>
              <a:prstGeom prst="rect">
                <a:avLst/>
              </a:prstGeom>
              <a:noFill/>
            </p:spPr>
            <p:txBody>
              <a:bodyPr wrap="none" lIns="0" tIns="0" rIns="0" bIns="0" rtlCol="0">
                <a:spAutoFit/>
              </a:bodyPr>
              <a:lstStyle/>
              <a:p>
                <a14:m>
                  <m:oMath xmlns:m="http://schemas.openxmlformats.org/officeDocument/2006/math">
                    <m:r>
                      <a:rPr lang="en-US" i="1">
                        <a:latin typeface="Cambria Math" panose="02040503050406030204" pitchFamily="18" charset="0"/>
                        <a:ea typeface="Cambria Math" panose="02040503050406030204" pitchFamily="18" charset="0"/>
                      </a:rPr>
                      <m:t>𝜏</m:t>
                    </m:r>
                    <m:r>
                      <a:rPr lang="en-US" i="1">
                        <a:latin typeface="Cambria Math" panose="02040503050406030204" pitchFamily="18" charset="0"/>
                        <a:ea typeface="Cambria Math" panose="02040503050406030204" pitchFamily="18" charset="0"/>
                      </a:rPr>
                      <m:t>=26</m:t>
                    </m:r>
                    <m:r>
                      <a:rPr lang="en-US" i="1">
                        <a:latin typeface="Cambria Math" panose="02040503050406030204" pitchFamily="18" charset="0"/>
                        <a:ea typeface="Cambria Math" panose="02040503050406030204" pitchFamily="18" charset="0"/>
                      </a:rPr>
                      <m:t>𝛾</m:t>
                    </m:r>
                    <m:r>
                      <a:rPr lang="en-US" i="1">
                        <a:latin typeface="Cambria Math" panose="02040503050406030204" pitchFamily="18" charset="0"/>
                        <a:ea typeface="Cambria Math" panose="02040503050406030204" pitchFamily="18" charset="0"/>
                      </a:rPr>
                      <m:t> </m:t>
                    </m:r>
                  </m:oMath>
                </a14:m>
                <a:r>
                  <a:rPr lang="en-US" dirty="0"/>
                  <a:t>ns</a:t>
                </a:r>
              </a:p>
            </p:txBody>
          </p:sp>
        </mc:Choice>
        <mc:Fallback xmlns="">
          <p:sp>
            <p:nvSpPr>
              <p:cNvPr id="16" name="TextBox 15">
                <a:extLst>
                  <a:ext uri="{FF2B5EF4-FFF2-40B4-BE49-F238E27FC236}">
                    <a16:creationId xmlns:a16="http://schemas.microsoft.com/office/drawing/2014/main" id="{D2F2C05F-2B4F-0D7E-3357-F3AE2B2B914E}"/>
                  </a:ext>
                </a:extLst>
              </p:cNvPr>
              <p:cNvSpPr txBox="1">
                <a:spLocks noRot="1" noChangeAspect="1" noMove="1" noResize="1" noEditPoints="1" noAdjustHandles="1" noChangeArrowheads="1" noChangeShapeType="1" noTextEdit="1"/>
              </p:cNvSpPr>
              <p:nvPr/>
            </p:nvSpPr>
            <p:spPr>
              <a:xfrm>
                <a:off x="3185153" y="3795917"/>
                <a:ext cx="1086772" cy="276999"/>
              </a:xfrm>
              <a:prstGeom prst="rect">
                <a:avLst/>
              </a:prstGeom>
              <a:blipFill>
                <a:blip r:embed="rId4"/>
                <a:stretch>
                  <a:fillRect l="-4598" t="-27273" r="-11494" b="-5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23C0215-17C3-45AD-F06B-728AB36ABE7C}"/>
                  </a:ext>
                </a:extLst>
              </p:cNvPr>
              <p:cNvSpPr txBox="1"/>
              <p:nvPr/>
            </p:nvSpPr>
            <p:spPr>
              <a:xfrm>
                <a:off x="5770987" y="3789233"/>
                <a:ext cx="2238626" cy="276999"/>
              </a:xfrm>
              <a:prstGeom prst="rect">
                <a:avLst/>
              </a:prstGeom>
              <a:noFill/>
            </p:spPr>
            <p:txBody>
              <a:bodyPr wrap="none" lIns="0" tIns="0" rIns="0" bIns="0" rtlCol="0">
                <a:spAutoFit/>
              </a:bodyPr>
              <a:lstStyle/>
              <a:p>
                <a14:m>
                  <m:oMath xmlns:m="http://schemas.openxmlformats.org/officeDocument/2006/math">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𝜏</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𝑐</m:t>
                    </m:r>
                    <m:r>
                      <a:rPr lang="en-US">
                        <a:latin typeface="Cambria Math" panose="02040503050406030204" pitchFamily="18" charset="0"/>
                        <a:ea typeface="Cambria Math" panose="02040503050406030204" pitchFamily="18" charset="0"/>
                      </a:rPr>
                      <m:t>=7.8</m:t>
                    </m:r>
                  </m:oMath>
                </a14:m>
                <a:r>
                  <a:rPr lang="en-US" dirty="0"/>
                  <a:t> m (</a:t>
                </a:r>
                <a14:m>
                  <m:oMath xmlns:m="http://schemas.openxmlformats.org/officeDocument/2006/math">
                    <m:r>
                      <a:rPr lang="en-US" i="1">
                        <a:latin typeface="Cambria Math" panose="02040503050406030204" pitchFamily="18" charset="0"/>
                        <a:ea typeface="Cambria Math" panose="02040503050406030204" pitchFamily="18" charset="0"/>
                      </a:rPr>
                      <m:t>𝛾</m:t>
                    </m:r>
                    <m:r>
                      <a:rPr lang="en-US" i="1">
                        <a:latin typeface="Cambria Math" panose="02040503050406030204" pitchFamily="18" charset="0"/>
                        <a:ea typeface="Cambria Math" panose="02040503050406030204" pitchFamily="18" charset="0"/>
                      </a:rPr>
                      <m:t>=1</m:t>
                    </m:r>
                  </m:oMath>
                </a14:m>
                <a:r>
                  <a:rPr lang="en-US" dirty="0"/>
                  <a:t>)</a:t>
                </a:r>
              </a:p>
            </p:txBody>
          </p:sp>
        </mc:Choice>
        <mc:Fallback xmlns="">
          <p:sp>
            <p:nvSpPr>
              <p:cNvPr id="17" name="TextBox 16">
                <a:extLst>
                  <a:ext uri="{FF2B5EF4-FFF2-40B4-BE49-F238E27FC236}">
                    <a16:creationId xmlns:a16="http://schemas.microsoft.com/office/drawing/2014/main" id="{223C0215-17C3-45AD-F06B-728AB36ABE7C}"/>
                  </a:ext>
                </a:extLst>
              </p:cNvPr>
              <p:cNvSpPr txBox="1">
                <a:spLocks noRot="1" noChangeAspect="1" noMove="1" noResize="1" noEditPoints="1" noAdjustHandles="1" noChangeArrowheads="1" noChangeShapeType="1" noTextEdit="1"/>
              </p:cNvSpPr>
              <p:nvPr/>
            </p:nvSpPr>
            <p:spPr>
              <a:xfrm>
                <a:off x="5770987" y="3789233"/>
                <a:ext cx="2238626" cy="276999"/>
              </a:xfrm>
              <a:prstGeom prst="rect">
                <a:avLst/>
              </a:prstGeom>
              <a:blipFill>
                <a:blip r:embed="rId5"/>
                <a:stretch>
                  <a:fillRect l="-2825" t="-26087" r="-5650" b="-47826"/>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24665983-A990-826E-C3C5-A8E53A7F5D1F}"/>
              </a:ext>
            </a:extLst>
          </p:cNvPr>
          <p:cNvSpPr txBox="1"/>
          <p:nvPr/>
        </p:nvSpPr>
        <p:spPr>
          <a:xfrm>
            <a:off x="2252807" y="4233768"/>
            <a:ext cx="4270208" cy="369332"/>
          </a:xfrm>
          <a:prstGeom prst="rect">
            <a:avLst/>
          </a:prstGeom>
          <a:noFill/>
        </p:spPr>
        <p:txBody>
          <a:bodyPr wrap="none" rtlCol="0">
            <a:spAutoFit/>
          </a:bodyPr>
          <a:lstStyle/>
          <a:p>
            <a:pPr marL="342900" indent="-342900">
              <a:buFont typeface="Arial" panose="020B0604020202020204" pitchFamily="34" charset="0"/>
              <a:buChar char="•"/>
            </a:pPr>
            <a:r>
              <a:rPr lang="en-US" dirty="0"/>
              <a:t>Muons are eventually decayed as well</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82AA1031-98CA-E8D0-331C-39290257881B}"/>
                  </a:ext>
                </a:extLst>
              </p:cNvPr>
              <p:cNvSpPr txBox="1"/>
              <p:nvPr/>
            </p:nvSpPr>
            <p:spPr>
              <a:xfrm>
                <a:off x="3086877" y="4641972"/>
                <a:ext cx="2061655" cy="690958"/>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𝜇</m:t>
                          </m:r>
                        </m:e>
                        <m:sup>
                          <m:r>
                            <a:rPr lang="en-US" i="1">
                              <a:latin typeface="Cambria Math" panose="02040503050406030204" pitchFamily="18" charset="0"/>
                            </a:rPr>
                            <m:t>+</m:t>
                          </m:r>
                        </m:sup>
                      </m:sSup>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𝑒</m:t>
                          </m:r>
                        </m:e>
                        <m:sup>
                          <m:r>
                            <a:rPr lang="en-US" i="1">
                              <a:latin typeface="Cambria Math" panose="02040503050406030204" pitchFamily="18" charset="0"/>
                              <a:ea typeface="Cambria Math" panose="02040503050406030204" pitchFamily="18" charset="0"/>
                            </a:rPr>
                            <m:t>+</m:t>
                          </m:r>
                        </m:sup>
                      </m:sSup>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𝜈</m:t>
                          </m:r>
                        </m:e>
                        <m:sub>
                          <m:r>
                            <a:rPr lang="en-US" i="1">
                              <a:latin typeface="Cambria Math" panose="02040503050406030204" pitchFamily="18" charset="0"/>
                              <a:ea typeface="Cambria Math" panose="02040503050406030204" pitchFamily="18" charset="0"/>
                            </a:rPr>
                            <m:t>𝑒</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𝜈</m:t>
                              </m:r>
                            </m:e>
                          </m:acc>
                        </m:e>
                        <m:sub>
                          <m:r>
                            <a:rPr lang="en-US" i="1">
                              <a:latin typeface="Cambria Math" panose="02040503050406030204" pitchFamily="18" charset="0"/>
                              <a:ea typeface="Cambria Math" panose="02040503050406030204" pitchFamily="18" charset="0"/>
                            </a:rPr>
                            <m:t>𝜇</m:t>
                          </m:r>
                        </m:sub>
                      </m:sSub>
                    </m:oMath>
                  </m:oMathPara>
                </a14:m>
                <a:endParaRPr lang="en-US" dirty="0">
                  <a:ea typeface="Cambria Math" panose="02040503050406030204" pitchFamily="18" charset="0"/>
                </a:endParaRPr>
              </a:p>
              <a:p>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𝜇</m:t>
                        </m:r>
                      </m:e>
                      <m:sup>
                        <m:r>
                          <a:rPr lang="en-US" i="1">
                            <a:latin typeface="Cambria Math" panose="02040503050406030204" pitchFamily="18" charset="0"/>
                          </a:rPr>
                          <m:t>−</m:t>
                        </m:r>
                      </m:sup>
                    </m:sSup>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𝑒</m:t>
                        </m:r>
                      </m:e>
                      <m:sup>
                        <m:r>
                          <a:rPr lang="en-US" i="1">
                            <a:latin typeface="Cambria Math" panose="02040503050406030204" pitchFamily="18" charset="0"/>
                            <a:ea typeface="Cambria Math" panose="02040503050406030204" pitchFamily="18" charset="0"/>
                          </a:rPr>
                          <m:t>−</m:t>
                        </m:r>
                      </m:sup>
                    </m:sSup>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𝜈</m:t>
                            </m:r>
                          </m:e>
                        </m:acc>
                      </m:e>
                      <m:sub>
                        <m:r>
                          <a:rPr lang="en-US" i="1">
                            <a:latin typeface="Cambria Math" panose="02040503050406030204" pitchFamily="18" charset="0"/>
                            <a:ea typeface="Cambria Math" panose="02040503050406030204" pitchFamily="18" charset="0"/>
                          </a:rPr>
                          <m:t>𝑒</m:t>
                        </m:r>
                      </m:sub>
                    </m:sSub>
                  </m:oMath>
                </a14:m>
                <a:r>
                  <a:rPr lang="en-US" dirty="0">
                    <a:ea typeface="Cambria Math" panose="020405030504060302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𝜈</m:t>
                        </m:r>
                      </m:e>
                      <m:sub>
                        <m:r>
                          <a:rPr lang="en-US" i="1">
                            <a:latin typeface="Cambria Math" panose="02040503050406030204" pitchFamily="18" charset="0"/>
                            <a:ea typeface="Cambria Math" panose="02040503050406030204" pitchFamily="18" charset="0"/>
                          </a:rPr>
                          <m:t>𝜇</m:t>
                        </m:r>
                      </m:sub>
                    </m:sSub>
                  </m:oMath>
                </a14:m>
                <a:endParaRPr lang="en-US" dirty="0"/>
              </a:p>
            </p:txBody>
          </p:sp>
        </mc:Choice>
        <mc:Fallback xmlns="">
          <p:sp>
            <p:nvSpPr>
              <p:cNvPr id="21" name="TextBox 20">
                <a:extLst>
                  <a:ext uri="{FF2B5EF4-FFF2-40B4-BE49-F238E27FC236}">
                    <a16:creationId xmlns:a16="http://schemas.microsoft.com/office/drawing/2014/main" id="{82AA1031-98CA-E8D0-331C-39290257881B}"/>
                  </a:ext>
                </a:extLst>
              </p:cNvPr>
              <p:cNvSpPr txBox="1">
                <a:spLocks noRot="1" noChangeAspect="1" noMove="1" noResize="1" noEditPoints="1" noAdjustHandles="1" noChangeArrowheads="1" noChangeShapeType="1" noTextEdit="1"/>
              </p:cNvSpPr>
              <p:nvPr/>
            </p:nvSpPr>
            <p:spPr>
              <a:xfrm>
                <a:off x="3086877" y="4641972"/>
                <a:ext cx="2061655" cy="690958"/>
              </a:xfrm>
              <a:prstGeom prst="rect">
                <a:avLst/>
              </a:prstGeom>
              <a:blipFill>
                <a:blip r:embed="rId6"/>
                <a:stretch>
                  <a:fillRect/>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1699CB95-8D15-4A7A-6747-8EED4977941E}"/>
              </a:ext>
            </a:extLst>
          </p:cNvPr>
          <p:cNvSpPr txBox="1"/>
          <p:nvPr/>
        </p:nvSpPr>
        <p:spPr>
          <a:xfrm>
            <a:off x="2222625" y="5422681"/>
            <a:ext cx="6595845" cy="369332"/>
          </a:xfrm>
          <a:prstGeom prst="rect">
            <a:avLst/>
          </a:prstGeom>
          <a:solidFill>
            <a:schemeClr val="bg1"/>
          </a:solidFill>
        </p:spPr>
        <p:txBody>
          <a:bodyPr wrap="none" rtlCol="0">
            <a:spAutoFit/>
          </a:bodyPr>
          <a:lstStyle/>
          <a:p>
            <a:pPr marL="342900" indent="-342900">
              <a:buFont typeface="Arial" panose="020B0604020202020204" pitchFamily="34" charset="0"/>
              <a:buChar char="•"/>
            </a:pPr>
            <a:r>
              <a:rPr lang="en-US" dirty="0"/>
              <a:t>Muon lifetime (approximately 100 times </a:t>
            </a:r>
            <a:r>
              <a:rPr lang="en-US" dirty="0" err="1"/>
              <a:t>lom</a:t>
            </a:r>
            <a:r>
              <a:rPr lang="en-US" dirty="0"/>
              <a:t>=</a:t>
            </a:r>
            <a:r>
              <a:rPr lang="en-US" dirty="0" err="1"/>
              <a:t>nger</a:t>
            </a:r>
            <a:r>
              <a:rPr lang="en-US" dirty="0"/>
              <a:t> than </a:t>
            </a:r>
            <a:r>
              <a:rPr lang="en-US" dirty="0" err="1"/>
              <a:t>pions</a:t>
            </a:r>
            <a:r>
              <a:rPr lang="en-US" dirty="0"/>
              <a:t>)</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444F365-EFE1-32A9-F434-9EDF4253BA0E}"/>
                  </a:ext>
                </a:extLst>
              </p:cNvPr>
              <p:cNvSpPr txBox="1"/>
              <p:nvPr/>
            </p:nvSpPr>
            <p:spPr>
              <a:xfrm>
                <a:off x="3146950" y="5857118"/>
                <a:ext cx="1134862" cy="276999"/>
              </a:xfrm>
              <a:prstGeom prst="rect">
                <a:avLst/>
              </a:prstGeom>
              <a:solidFill>
                <a:schemeClr val="bg1"/>
              </a:solidFill>
            </p:spPr>
            <p:txBody>
              <a:bodyPr wrap="none" lIns="0" tIns="0" rIns="0" bIns="0" rtlCol="0">
                <a:spAutoFit/>
              </a:bodyPr>
              <a:lstStyle/>
              <a:p>
                <a14:m>
                  <m:oMath xmlns:m="http://schemas.openxmlformats.org/officeDocument/2006/math">
                    <m:r>
                      <a:rPr lang="en-US" i="1">
                        <a:latin typeface="Cambria Math" panose="02040503050406030204" pitchFamily="18" charset="0"/>
                        <a:ea typeface="Cambria Math" panose="02040503050406030204" pitchFamily="18" charset="0"/>
                      </a:rPr>
                      <m:t>𝜏</m:t>
                    </m:r>
                    <m:r>
                      <a:rPr lang="en-US" i="1">
                        <a:latin typeface="Cambria Math" panose="02040503050406030204" pitchFamily="18" charset="0"/>
                        <a:ea typeface="Cambria Math" panose="02040503050406030204" pitchFamily="18" charset="0"/>
                      </a:rPr>
                      <m:t>=2.2</m:t>
                    </m:r>
                    <m:r>
                      <a:rPr lang="en-US" i="1">
                        <a:latin typeface="Cambria Math" panose="02040503050406030204" pitchFamily="18" charset="0"/>
                        <a:ea typeface="Cambria Math" panose="02040503050406030204" pitchFamily="18" charset="0"/>
                      </a:rPr>
                      <m:t>𝛾</m:t>
                    </m:r>
                    <m:r>
                      <a:rPr lang="en-US" i="1">
                        <a:latin typeface="Cambria Math" panose="02040503050406030204" pitchFamily="18" charset="0"/>
                        <a:ea typeface="Cambria Math" panose="02040503050406030204" pitchFamily="18" charset="0"/>
                      </a:rPr>
                      <m:t> </m:t>
                    </m:r>
                    <m:r>
                      <m:rPr>
                        <m:sty m:val="p"/>
                      </m:rPr>
                      <a:rPr lang="en-US" dirty="0">
                        <a:latin typeface="Cambria Math" panose="02040503050406030204" pitchFamily="18" charset="0"/>
                        <a:ea typeface="Cambria Math" panose="02040503050406030204" pitchFamily="18" charset="0"/>
                      </a:rPr>
                      <m:t>μ</m:t>
                    </m:r>
                  </m:oMath>
                </a14:m>
                <a:r>
                  <a:rPr lang="en-US" dirty="0"/>
                  <a:t>s</a:t>
                </a:r>
              </a:p>
            </p:txBody>
          </p:sp>
        </mc:Choice>
        <mc:Fallback xmlns="">
          <p:sp>
            <p:nvSpPr>
              <p:cNvPr id="23" name="TextBox 22">
                <a:extLst>
                  <a:ext uri="{FF2B5EF4-FFF2-40B4-BE49-F238E27FC236}">
                    <a16:creationId xmlns:a16="http://schemas.microsoft.com/office/drawing/2014/main" id="{6444F365-EFE1-32A9-F434-9EDF4253BA0E}"/>
                  </a:ext>
                </a:extLst>
              </p:cNvPr>
              <p:cNvSpPr txBox="1">
                <a:spLocks noRot="1" noChangeAspect="1" noMove="1" noResize="1" noEditPoints="1" noAdjustHandles="1" noChangeArrowheads="1" noChangeShapeType="1" noTextEdit="1"/>
              </p:cNvSpPr>
              <p:nvPr/>
            </p:nvSpPr>
            <p:spPr>
              <a:xfrm>
                <a:off x="3146950" y="5857118"/>
                <a:ext cx="1134862" cy="276999"/>
              </a:xfrm>
              <a:prstGeom prst="rect">
                <a:avLst/>
              </a:prstGeom>
              <a:blipFill>
                <a:blip r:embed="rId7"/>
                <a:stretch>
                  <a:fillRect l="-4444" t="-27273" r="-12222" b="-5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D006E38-3E90-B655-B252-329ACF6C9300}"/>
                  </a:ext>
                </a:extLst>
              </p:cNvPr>
              <p:cNvSpPr txBox="1"/>
              <p:nvPr/>
            </p:nvSpPr>
            <p:spPr>
              <a:xfrm>
                <a:off x="5732785" y="5850434"/>
                <a:ext cx="2495107" cy="276999"/>
              </a:xfrm>
              <a:prstGeom prst="rect">
                <a:avLst/>
              </a:prstGeom>
              <a:solidFill>
                <a:schemeClr val="bg1"/>
              </a:solidFill>
            </p:spPr>
            <p:txBody>
              <a:bodyPr wrap="none" lIns="0" tIns="0" rIns="0" bIns="0" rtlCol="0">
                <a:spAutoFit/>
              </a:bodyPr>
              <a:lstStyle/>
              <a:p>
                <a14:m>
                  <m:oMath xmlns:m="http://schemas.openxmlformats.org/officeDocument/2006/math">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𝜏</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𝑐</m:t>
                    </m:r>
                    <m:r>
                      <a:rPr lang="en-US">
                        <a:latin typeface="Cambria Math" panose="02040503050406030204" pitchFamily="18" charset="0"/>
                        <a:ea typeface="Cambria Math" panose="02040503050406030204" pitchFamily="18" charset="0"/>
                      </a:rPr>
                      <m:t>=659.5</m:t>
                    </m:r>
                  </m:oMath>
                </a14:m>
                <a:r>
                  <a:rPr lang="en-US" dirty="0"/>
                  <a:t> m (</a:t>
                </a:r>
                <a14:m>
                  <m:oMath xmlns:m="http://schemas.openxmlformats.org/officeDocument/2006/math">
                    <m:r>
                      <a:rPr lang="en-US" i="1">
                        <a:latin typeface="Cambria Math" panose="02040503050406030204" pitchFamily="18" charset="0"/>
                        <a:ea typeface="Cambria Math" panose="02040503050406030204" pitchFamily="18" charset="0"/>
                      </a:rPr>
                      <m:t>𝛾</m:t>
                    </m:r>
                    <m:r>
                      <a:rPr lang="en-US" i="1">
                        <a:latin typeface="Cambria Math" panose="02040503050406030204" pitchFamily="18" charset="0"/>
                        <a:ea typeface="Cambria Math" panose="02040503050406030204" pitchFamily="18" charset="0"/>
                      </a:rPr>
                      <m:t>=1</m:t>
                    </m:r>
                  </m:oMath>
                </a14:m>
                <a:r>
                  <a:rPr lang="en-US" dirty="0"/>
                  <a:t>)</a:t>
                </a:r>
              </a:p>
            </p:txBody>
          </p:sp>
        </mc:Choice>
        <mc:Fallback xmlns="">
          <p:sp>
            <p:nvSpPr>
              <p:cNvPr id="24" name="TextBox 23">
                <a:extLst>
                  <a:ext uri="{FF2B5EF4-FFF2-40B4-BE49-F238E27FC236}">
                    <a16:creationId xmlns:a16="http://schemas.microsoft.com/office/drawing/2014/main" id="{1D006E38-3E90-B655-B252-329ACF6C9300}"/>
                  </a:ext>
                </a:extLst>
              </p:cNvPr>
              <p:cNvSpPr txBox="1">
                <a:spLocks noRot="1" noChangeAspect="1" noMove="1" noResize="1" noEditPoints="1" noAdjustHandles="1" noChangeArrowheads="1" noChangeShapeType="1" noTextEdit="1"/>
              </p:cNvSpPr>
              <p:nvPr/>
            </p:nvSpPr>
            <p:spPr>
              <a:xfrm>
                <a:off x="5732785" y="5850434"/>
                <a:ext cx="2495107" cy="276999"/>
              </a:xfrm>
              <a:prstGeom prst="rect">
                <a:avLst/>
              </a:prstGeom>
              <a:blipFill>
                <a:blip r:embed="rId8"/>
                <a:stretch>
                  <a:fillRect l="-2538" t="-21739" r="-5076" b="-47826"/>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1D1D0EB0-E104-266F-7F5A-CEFCFE542488}"/>
              </a:ext>
            </a:extLst>
          </p:cNvPr>
          <p:cNvSpPr txBox="1"/>
          <p:nvPr/>
        </p:nvSpPr>
        <p:spPr>
          <a:xfrm>
            <a:off x="5785863" y="958617"/>
            <a:ext cx="5130892" cy="1149033"/>
          </a:xfrm>
          <a:prstGeom prst="rect">
            <a:avLst/>
          </a:prstGeom>
          <a:noFill/>
        </p:spPr>
        <p:txBody>
          <a:bodyPr wrap="none" lIns="365760" tIns="274320" rIns="365760" bIns="274320" rtlCol="0">
            <a:spAutoFit/>
          </a:bodyPr>
          <a:lstStyle/>
          <a:p>
            <a:pPr>
              <a:spcAft>
                <a:spcPts val="800"/>
              </a:spcAft>
            </a:pPr>
            <a:r>
              <a:rPr lang="en-US" sz="1600" b="1" dirty="0">
                <a:latin typeface="Helvetica" pitchFamily="2" charset="0"/>
              </a:rPr>
              <a:t>Hadronic interaction is probabilistic</a:t>
            </a:r>
          </a:p>
          <a:p>
            <a:pPr>
              <a:spcAft>
                <a:spcPts val="800"/>
              </a:spcAft>
            </a:pPr>
            <a:r>
              <a:rPr lang="en-US" sz="1600" b="1" dirty="0">
                <a:latin typeface="Helvetica" pitchFamily="2" charset="0"/>
                <a:sym typeface="Wingdings" pitchFamily="2" charset="2"/>
              </a:rPr>
              <a:t> Resulting pion phase space is distributed</a:t>
            </a:r>
            <a:endParaRPr lang="en-US" sz="1600" b="1" dirty="0">
              <a:latin typeface="Helvetica" pitchFamily="2" charset="0"/>
            </a:endParaRPr>
          </a:p>
        </p:txBody>
      </p:sp>
      <p:sp>
        <p:nvSpPr>
          <p:cNvPr id="9" name="TextBox 8">
            <a:extLst>
              <a:ext uri="{FF2B5EF4-FFF2-40B4-BE49-F238E27FC236}">
                <a16:creationId xmlns:a16="http://schemas.microsoft.com/office/drawing/2014/main" id="{42AFC70F-A155-35EA-307D-2A69F1496629}"/>
              </a:ext>
            </a:extLst>
          </p:cNvPr>
          <p:cNvSpPr txBox="1"/>
          <p:nvPr/>
        </p:nvSpPr>
        <p:spPr>
          <a:xfrm>
            <a:off x="5799703" y="2530797"/>
            <a:ext cx="4810291" cy="1149033"/>
          </a:xfrm>
          <a:prstGeom prst="rect">
            <a:avLst/>
          </a:prstGeom>
          <a:noFill/>
        </p:spPr>
        <p:txBody>
          <a:bodyPr wrap="none" lIns="365760" tIns="274320" rIns="365760" bIns="274320" rtlCol="0">
            <a:spAutoFit/>
          </a:bodyPr>
          <a:lstStyle/>
          <a:p>
            <a:pPr>
              <a:spcAft>
                <a:spcPts val="800"/>
              </a:spcAft>
            </a:pPr>
            <a:r>
              <a:rPr lang="en-US" sz="1600" b="1" dirty="0">
                <a:latin typeface="Helvetica" pitchFamily="2" charset="0"/>
              </a:rPr>
              <a:t>Decay processes is inherently stochastic </a:t>
            </a:r>
          </a:p>
          <a:p>
            <a:pPr>
              <a:spcAft>
                <a:spcPts val="800"/>
              </a:spcAft>
            </a:pPr>
            <a:r>
              <a:rPr lang="en-US" sz="1600" b="1" dirty="0">
                <a:latin typeface="Helvetica" pitchFamily="2" charset="0"/>
                <a:sym typeface="Wingdings" pitchFamily="2" charset="2"/>
              </a:rPr>
              <a:t>   Increasing muon phase space</a:t>
            </a:r>
            <a:endParaRPr lang="en-US" sz="1600" b="1" dirty="0">
              <a:latin typeface="Helvetica" pitchFamily="2" charset="0"/>
            </a:endParaRPr>
          </a:p>
        </p:txBody>
      </p:sp>
      <p:sp>
        <p:nvSpPr>
          <p:cNvPr id="19" name="Rectangle 18">
            <a:extLst>
              <a:ext uri="{FF2B5EF4-FFF2-40B4-BE49-F238E27FC236}">
                <a16:creationId xmlns:a16="http://schemas.microsoft.com/office/drawing/2014/main" id="{BBED01AF-E145-819C-CF55-163E847886EA}"/>
              </a:ext>
            </a:extLst>
          </p:cNvPr>
          <p:cNvSpPr/>
          <p:nvPr/>
        </p:nvSpPr>
        <p:spPr>
          <a:xfrm>
            <a:off x="1270001" y="3398960"/>
            <a:ext cx="7099300" cy="83480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ED995A3-6DC3-BD04-0F12-E57A48846D3B}"/>
              </a:ext>
            </a:extLst>
          </p:cNvPr>
          <p:cNvSpPr txBox="1"/>
          <p:nvPr/>
        </p:nvSpPr>
        <p:spPr>
          <a:xfrm>
            <a:off x="994773" y="3143949"/>
            <a:ext cx="1091324" cy="846386"/>
          </a:xfrm>
          <a:prstGeom prst="rect">
            <a:avLst/>
          </a:prstGeom>
          <a:noFill/>
        </p:spPr>
        <p:txBody>
          <a:bodyPr wrap="none" lIns="365760" tIns="274320" rIns="365760" bIns="274320" rtlCol="0">
            <a:spAutoFit/>
          </a:bodyPr>
          <a:lstStyle/>
          <a:p>
            <a:pPr algn="ctr">
              <a:spcAft>
                <a:spcPts val="800"/>
              </a:spcAft>
            </a:pPr>
            <a:r>
              <a:rPr lang="en-US" sz="1900" b="1" dirty="0">
                <a:latin typeface="Helvetica" pitchFamily="2" charset="0"/>
              </a:rPr>
              <a:t>NB</a:t>
            </a:r>
          </a:p>
        </p:txBody>
      </p:sp>
      <p:sp>
        <p:nvSpPr>
          <p:cNvPr id="25" name="TextBox 24">
            <a:extLst>
              <a:ext uri="{FF2B5EF4-FFF2-40B4-BE49-F238E27FC236}">
                <a16:creationId xmlns:a16="http://schemas.microsoft.com/office/drawing/2014/main" id="{0423F150-8ACC-A130-80FE-2E99DF1FA147}"/>
              </a:ext>
            </a:extLst>
          </p:cNvPr>
          <p:cNvSpPr txBox="1"/>
          <p:nvPr/>
        </p:nvSpPr>
        <p:spPr>
          <a:xfrm>
            <a:off x="1041128" y="5139673"/>
            <a:ext cx="1091324" cy="846386"/>
          </a:xfrm>
          <a:prstGeom prst="rect">
            <a:avLst/>
          </a:prstGeom>
          <a:noFill/>
        </p:spPr>
        <p:txBody>
          <a:bodyPr wrap="none" lIns="365760" tIns="274320" rIns="365760" bIns="274320" rtlCol="0">
            <a:spAutoFit/>
          </a:bodyPr>
          <a:lstStyle/>
          <a:p>
            <a:pPr algn="ctr">
              <a:spcAft>
                <a:spcPts val="800"/>
              </a:spcAft>
            </a:pPr>
            <a:r>
              <a:rPr lang="en-US" sz="1900" b="1" dirty="0">
                <a:latin typeface="Helvetica" pitchFamily="2" charset="0"/>
              </a:rPr>
              <a:t>NB</a:t>
            </a:r>
          </a:p>
        </p:txBody>
      </p:sp>
      <p:sp>
        <p:nvSpPr>
          <p:cNvPr id="26" name="Rectangle 25">
            <a:extLst>
              <a:ext uri="{FF2B5EF4-FFF2-40B4-BE49-F238E27FC236}">
                <a16:creationId xmlns:a16="http://schemas.microsoft.com/office/drawing/2014/main" id="{143DACAD-6945-2D5A-2C9D-C6754C0D1517}"/>
              </a:ext>
            </a:extLst>
          </p:cNvPr>
          <p:cNvSpPr/>
          <p:nvPr/>
        </p:nvSpPr>
        <p:spPr>
          <a:xfrm>
            <a:off x="1297050" y="5387026"/>
            <a:ext cx="8012050" cy="83480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165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21" grpId="0"/>
      <p:bldP spid="22" grpId="0" animBg="1"/>
      <p:bldP spid="23" grpId="0" animBg="1"/>
      <p:bldP spid="24" grpId="0" animBg="1"/>
      <p:bldP spid="8" grpId="0"/>
      <p:bldP spid="9" grpId="0"/>
      <p:bldP spid="19" grpId="0" animBg="1"/>
      <p:bldP spid="20" grpId="0"/>
      <p:bldP spid="25" grpId="0"/>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215B3723-7EBE-A8EE-95EB-FE755D405A78}"/>
                  </a:ext>
                </a:extLst>
              </p:cNvPr>
              <p:cNvSpPr>
                <a:spLocks noGrp="1"/>
              </p:cNvSpPr>
              <p:nvPr>
                <p:ph type="body" sz="quarter" idx="10"/>
              </p:nvPr>
            </p:nvSpPr>
            <p:spPr>
              <a:xfrm>
                <a:off x="891522" y="1254810"/>
                <a:ext cx="9994392" cy="4655566"/>
              </a:xfrm>
            </p:spPr>
            <p:txBody>
              <a:bodyPr/>
              <a:lstStyle/>
              <a:p>
                <a:r>
                  <a:rPr lang="en-US" sz="2400" dirty="0"/>
                  <a:t>Low energy </a:t>
                </a:r>
                <a:r>
                  <a:rPr lang="en-US" sz="2400" dirty="0" err="1"/>
                  <a:t>pions</a:t>
                </a:r>
                <a:r>
                  <a:rPr lang="en-US" sz="2400" dirty="0"/>
                  <a:t> are produced primarily through </a:t>
                </a:r>
                <a14:m>
                  <m:oMath xmlns:m="http://schemas.openxmlformats.org/officeDocument/2006/math">
                    <m:r>
                      <m:rPr>
                        <m:sty m:val="p"/>
                      </m:rPr>
                      <a:rPr lang="el-GR" sz="2400" i="1" smtClean="0">
                        <a:latin typeface="Cambria Math" panose="02040503050406030204" pitchFamily="18" charset="0"/>
                        <a:ea typeface="Cambria Math" panose="02040503050406030204" pitchFamily="18" charset="0"/>
                      </a:rPr>
                      <m:t>Δ</m:t>
                    </m:r>
                    <m:r>
                      <a:rPr lang="en-US" sz="2400" b="0" i="1" smtClean="0">
                        <a:latin typeface="Cambria Math" panose="02040503050406030204" pitchFamily="18" charset="0"/>
                        <a:ea typeface="Cambria Math" panose="02040503050406030204" pitchFamily="18" charset="0"/>
                      </a:rPr>
                      <m:t>−</m:t>
                    </m:r>
                  </m:oMath>
                </a14:m>
                <a:r>
                  <a:rPr lang="en-US" sz="2400" dirty="0"/>
                  <a:t>resonance decay and direct multi-pion production processes</a:t>
                </a:r>
              </a:p>
              <a:p>
                <a:pPr lvl="1"/>
                <a:r>
                  <a:rPr lang="en-US" sz="2000" dirty="0"/>
                  <a:t>Typical kinetic energy of these </a:t>
                </a:r>
                <a:r>
                  <a:rPr lang="en-US" sz="2000" dirty="0" err="1"/>
                  <a:t>pions</a:t>
                </a:r>
                <a:r>
                  <a:rPr lang="en-US" sz="2000" dirty="0"/>
                  <a:t> range from 100 to 300 MeV</a:t>
                </a:r>
              </a:p>
              <a:p>
                <a:r>
                  <a:rPr lang="en-US" sz="2400" dirty="0"/>
                  <a:t>In the pion rest frame, the kinetic energy of the resulting muons from pion decay is approximately 4 MeV and is nearly monoenergetic</a:t>
                </a:r>
              </a:p>
              <a:p>
                <a:r>
                  <a:rPr lang="en-US" sz="2400" dirty="0"/>
                  <a:t>It implies that the energy spread of muons in the lab frame is </a:t>
                </a:r>
                <a:r>
                  <a:rPr lang="en-US" sz="2400" u="sng" dirty="0"/>
                  <a:t>predominantly determined by the energy distribution of the parent </a:t>
                </a:r>
                <a:r>
                  <a:rPr lang="en-US" sz="2400" u="sng" dirty="0" err="1"/>
                  <a:t>pions</a:t>
                </a:r>
                <a:r>
                  <a:rPr lang="en-US" sz="2400" u="sng" dirty="0"/>
                  <a:t>, 100-300 MeV</a:t>
                </a:r>
                <a:r>
                  <a:rPr lang="en-US" sz="2400" dirty="0"/>
                  <a:t>, since the muon mass is relatively close to the pion mass  </a:t>
                </a:r>
              </a:p>
            </p:txBody>
          </p:sp>
        </mc:Choice>
        <mc:Fallback xmlns="">
          <p:sp>
            <p:nvSpPr>
              <p:cNvPr id="2" name="Content Placeholder 1">
                <a:extLst>
                  <a:ext uri="{FF2B5EF4-FFF2-40B4-BE49-F238E27FC236}">
                    <a16:creationId xmlns:a16="http://schemas.microsoft.com/office/drawing/2014/main" id="{215B3723-7EBE-A8EE-95EB-FE755D405A78}"/>
                  </a:ext>
                </a:extLst>
              </p:cNvPr>
              <p:cNvSpPr>
                <a:spLocks noGrp="1" noRot="1" noChangeAspect="1" noMove="1" noResize="1" noEditPoints="1" noAdjustHandles="1" noChangeArrowheads="1" noChangeShapeType="1" noTextEdit="1"/>
              </p:cNvSpPr>
              <p:nvPr>
                <p:ph type="body" sz="quarter" idx="10"/>
              </p:nvPr>
            </p:nvSpPr>
            <p:spPr>
              <a:xfrm>
                <a:off x="891522" y="1254810"/>
                <a:ext cx="9994392" cy="4655566"/>
              </a:xfrm>
              <a:blipFill>
                <a:blip r:embed="rId2"/>
                <a:stretch>
                  <a:fillRect l="-1777" t="-1902" r="-1904"/>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4C514769-401E-3BE9-DA3C-786715540440}"/>
              </a:ext>
            </a:extLst>
          </p:cNvPr>
          <p:cNvSpPr>
            <a:spLocks noGrp="1"/>
          </p:cNvSpPr>
          <p:nvPr>
            <p:ph type="title"/>
          </p:nvPr>
        </p:nvSpPr>
        <p:spPr/>
        <p:txBody>
          <a:bodyPr/>
          <a:lstStyle/>
          <a:p>
            <a:r>
              <a:rPr lang="en-US" dirty="0"/>
              <a:t>Initial muon energy spread</a:t>
            </a:r>
          </a:p>
        </p:txBody>
      </p:sp>
      <p:sp>
        <p:nvSpPr>
          <p:cNvPr id="4" name="Date Placeholder 3">
            <a:extLst>
              <a:ext uri="{FF2B5EF4-FFF2-40B4-BE49-F238E27FC236}">
                <a16:creationId xmlns:a16="http://schemas.microsoft.com/office/drawing/2014/main" id="{09B1A627-2544-EFD4-3B58-34C418679DFB}"/>
              </a:ext>
            </a:extLst>
          </p:cNvPr>
          <p:cNvSpPr>
            <a:spLocks noGrp="1"/>
          </p:cNvSpPr>
          <p:nvPr>
            <p:ph type="dt" sz="half" idx="38"/>
          </p:nvPr>
        </p:nvSpPr>
        <p:spPr/>
        <p:txBody>
          <a:bodyPr/>
          <a:lstStyle/>
          <a:p>
            <a:pPr>
              <a:defRPr/>
            </a:pPr>
            <a:r>
              <a:rPr lang="en-US"/>
              <a:t>8/5/25</a:t>
            </a:r>
            <a:endParaRPr lang="en-US" dirty="0"/>
          </a:p>
        </p:txBody>
      </p:sp>
      <p:sp>
        <p:nvSpPr>
          <p:cNvPr id="5" name="Footer Placeholder 4">
            <a:extLst>
              <a:ext uri="{FF2B5EF4-FFF2-40B4-BE49-F238E27FC236}">
                <a16:creationId xmlns:a16="http://schemas.microsoft.com/office/drawing/2014/main" id="{075B2699-B55B-2020-8FA4-C03C26BE811F}"/>
              </a:ext>
            </a:extLst>
          </p:cNvPr>
          <p:cNvSpPr>
            <a:spLocks noGrp="1"/>
          </p:cNvSpPr>
          <p:nvPr>
            <p:ph type="ftr" sz="quarter" idx="39"/>
          </p:nvPr>
        </p:nvSpPr>
        <p:spPr/>
        <p:txBody>
          <a:bodyPr/>
          <a:lstStyle/>
          <a:p>
            <a:pPr>
              <a:defRPr/>
            </a:pPr>
            <a:r>
              <a:rPr lang="en-US" b="1"/>
              <a:t>Yonehara | Ionization Cooling for Muon Beam</a:t>
            </a:r>
            <a:endParaRPr lang="en-US" b="1" dirty="0"/>
          </a:p>
        </p:txBody>
      </p:sp>
      <p:sp>
        <p:nvSpPr>
          <p:cNvPr id="6" name="Slide Number Placeholder 5">
            <a:extLst>
              <a:ext uri="{FF2B5EF4-FFF2-40B4-BE49-F238E27FC236}">
                <a16:creationId xmlns:a16="http://schemas.microsoft.com/office/drawing/2014/main" id="{1F92CFBC-0280-C489-D65B-DF07DBE807A4}"/>
              </a:ext>
            </a:extLst>
          </p:cNvPr>
          <p:cNvSpPr>
            <a:spLocks noGrp="1"/>
          </p:cNvSpPr>
          <p:nvPr>
            <p:ph type="sldNum" sz="quarter" idx="40"/>
          </p:nvPr>
        </p:nvSpPr>
        <p:spPr/>
        <p:txBody>
          <a:bodyPr/>
          <a:lstStyle/>
          <a:p>
            <a:pPr>
              <a:defRPr/>
            </a:pPr>
            <a:fld id="{148C009B-CB69-E04A-B9B3-34B26D69E9CF}" type="slidenum">
              <a:rPr lang="en-US" smtClean="0"/>
              <a:pPr>
                <a:defRPr/>
              </a:pPr>
              <a:t>13</a:t>
            </a:fld>
            <a:endParaRPr lang="en-US" dirty="0"/>
          </a:p>
        </p:txBody>
      </p:sp>
      <p:sp>
        <p:nvSpPr>
          <p:cNvPr id="8" name="TextBox 7">
            <a:extLst>
              <a:ext uri="{FF2B5EF4-FFF2-40B4-BE49-F238E27FC236}">
                <a16:creationId xmlns:a16="http://schemas.microsoft.com/office/drawing/2014/main" id="{6CB25FC2-E3B1-90AA-82CA-0BEB72EA3DD9}"/>
              </a:ext>
            </a:extLst>
          </p:cNvPr>
          <p:cNvSpPr txBox="1"/>
          <p:nvPr/>
        </p:nvSpPr>
        <p:spPr>
          <a:xfrm>
            <a:off x="1397667" y="4497018"/>
            <a:ext cx="3256982" cy="1636345"/>
          </a:xfrm>
          <a:prstGeom prst="rect">
            <a:avLst/>
          </a:prstGeom>
          <a:noFill/>
          <a:ln>
            <a:solidFill>
              <a:srgbClr val="FF0000"/>
            </a:solidFill>
          </a:ln>
        </p:spPr>
        <p:txBody>
          <a:bodyPr wrap="none" lIns="365760" tIns="274320" rIns="365760" bIns="274320" rtlCol="0">
            <a:spAutoFit/>
          </a:bodyPr>
          <a:lstStyle/>
          <a:p>
            <a:pPr>
              <a:spcAft>
                <a:spcPts val="800"/>
              </a:spcAft>
            </a:pPr>
            <a:r>
              <a:rPr lang="en-US" sz="1900" b="1" dirty="0">
                <a:latin typeface="Helvetica" pitchFamily="2" charset="0"/>
              </a:rPr>
              <a:t>NB</a:t>
            </a:r>
          </a:p>
          <a:p>
            <a:pPr>
              <a:spcAft>
                <a:spcPts val="800"/>
              </a:spcAft>
            </a:pPr>
            <a:r>
              <a:rPr lang="en-US" sz="1900" dirty="0">
                <a:latin typeface="Helvetica" pitchFamily="2" charset="0"/>
              </a:rPr>
              <a:t>Pion mass = 139 MeV</a:t>
            </a:r>
          </a:p>
          <a:p>
            <a:pPr>
              <a:spcAft>
                <a:spcPts val="800"/>
              </a:spcAft>
            </a:pPr>
            <a:r>
              <a:rPr lang="en-US" sz="1900" dirty="0">
                <a:latin typeface="Helvetica" pitchFamily="2" charset="0"/>
              </a:rPr>
              <a:t>Muon mass = 105 MeV</a:t>
            </a:r>
          </a:p>
        </p:txBody>
      </p:sp>
      <p:sp>
        <p:nvSpPr>
          <p:cNvPr id="9" name="TextBox 8">
            <a:extLst>
              <a:ext uri="{FF2B5EF4-FFF2-40B4-BE49-F238E27FC236}">
                <a16:creationId xmlns:a16="http://schemas.microsoft.com/office/drawing/2014/main" id="{5DB7516C-4092-D602-258C-3F57FB16A9D5}"/>
              </a:ext>
            </a:extLst>
          </p:cNvPr>
          <p:cNvSpPr txBox="1"/>
          <p:nvPr/>
        </p:nvSpPr>
        <p:spPr>
          <a:xfrm>
            <a:off x="5160793" y="4548313"/>
            <a:ext cx="6231265" cy="2323713"/>
          </a:xfrm>
          <a:prstGeom prst="rect">
            <a:avLst/>
          </a:prstGeom>
          <a:noFill/>
          <a:ln>
            <a:solidFill>
              <a:srgbClr val="FF0000"/>
            </a:solidFill>
          </a:ln>
        </p:spPr>
        <p:txBody>
          <a:bodyPr wrap="square" lIns="365760" tIns="274320" rIns="365760" bIns="274320" rtlCol="0">
            <a:spAutoFit/>
          </a:bodyPr>
          <a:lstStyle/>
          <a:p>
            <a:pPr>
              <a:spcAft>
                <a:spcPts val="800"/>
              </a:spcAft>
            </a:pPr>
            <a:r>
              <a:rPr lang="en-US" sz="1900" b="1" dirty="0">
                <a:latin typeface="Helvetica" pitchFamily="2" charset="0"/>
              </a:rPr>
              <a:t>NB</a:t>
            </a:r>
          </a:p>
          <a:p>
            <a:pPr>
              <a:spcAft>
                <a:spcPts val="800"/>
              </a:spcAft>
            </a:pPr>
            <a:r>
              <a:rPr lang="en-US" sz="1900" b="1" dirty="0">
                <a:latin typeface="Helvetica" pitchFamily="2" charset="0"/>
              </a:rPr>
              <a:t>A smaller pion phase space reduces the extent of muon cooling required. However,</a:t>
            </a:r>
          </a:p>
          <a:p>
            <a:pPr marL="342900" indent="-342900">
              <a:spcAft>
                <a:spcPts val="800"/>
              </a:spcAft>
              <a:buFont typeface="Arial" panose="020B0604020202020204" pitchFamily="34" charset="0"/>
              <a:buChar char="•"/>
            </a:pPr>
            <a:r>
              <a:rPr lang="en-US" sz="1900" b="1" dirty="0" err="1">
                <a:latin typeface="Helvetica" pitchFamily="2" charset="0"/>
              </a:rPr>
              <a:t>Pions</a:t>
            </a:r>
            <a:r>
              <a:rPr lang="en-US" sz="1900" b="1" dirty="0">
                <a:latin typeface="Helvetica" pitchFamily="2" charset="0"/>
              </a:rPr>
              <a:t> can strongly interact with material </a:t>
            </a:r>
          </a:p>
          <a:p>
            <a:pPr marL="342900" indent="-342900">
              <a:spcAft>
                <a:spcPts val="800"/>
              </a:spcAft>
              <a:buFont typeface="Arial" panose="020B0604020202020204" pitchFamily="34" charset="0"/>
              <a:buChar char="•"/>
            </a:pPr>
            <a:r>
              <a:rPr lang="en-US" sz="1900" b="1" dirty="0" err="1">
                <a:latin typeface="Helvetica" pitchFamily="2" charset="0"/>
              </a:rPr>
              <a:t>Pions</a:t>
            </a:r>
            <a:r>
              <a:rPr lang="en-US" sz="1900" b="1" dirty="0">
                <a:latin typeface="Helvetica" pitchFamily="2" charset="0"/>
              </a:rPr>
              <a:t> have a short lifetime </a:t>
            </a:r>
          </a:p>
        </p:txBody>
      </p:sp>
    </p:spTree>
    <p:extLst>
      <p:ext uri="{BB962C8B-B14F-4D97-AF65-F5344CB8AC3E}">
        <p14:creationId xmlns:p14="http://schemas.microsoft.com/office/powerpoint/2010/main" val="404337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887A1B04-AF82-C398-AC0F-2F2D5EB4F398}"/>
                  </a:ext>
                </a:extLst>
              </p:cNvPr>
              <p:cNvSpPr>
                <a:spLocks noGrp="1"/>
              </p:cNvSpPr>
              <p:nvPr>
                <p:ph type="body" sz="quarter" idx="10"/>
              </p:nvPr>
            </p:nvSpPr>
            <p:spPr/>
            <p:txBody>
              <a:bodyPr/>
              <a:lstStyle/>
              <a:p>
                <a:r>
                  <a:rPr lang="en-US" sz="2400" dirty="0"/>
                  <a:t>Initial muon phase space is too large to achieve the goal luminosity</a:t>
                </a:r>
                <a:endParaRPr lang="en-US" sz="2000" dirty="0"/>
              </a:p>
              <a:p>
                <a:r>
                  <a:rPr lang="en-US" sz="2400" dirty="0"/>
                  <a:t>Muons have a finite lifetime</a:t>
                </a:r>
              </a:p>
              <a:p>
                <a:pPr lvl="1"/>
                <a:r>
                  <a:rPr lang="en-US" sz="2000" dirty="0"/>
                  <a:t>Rapid cooling is required</a:t>
                </a:r>
              </a:p>
              <a:p>
                <a:pPr lvl="2"/>
                <a:r>
                  <a:rPr lang="en-US" sz="1800" dirty="0"/>
                  <a:t>Initial phase space is 20 mm and final one is 20 micrometer per plane</a:t>
                </a:r>
              </a:p>
              <a:p>
                <a:pPr lvl="2"/>
                <a:r>
                  <a:rPr lang="en-US" sz="1800" dirty="0"/>
                  <a:t>Current cooling channel design requires </a:t>
                </a:r>
                <a14:m>
                  <m:oMath xmlns:m="http://schemas.openxmlformats.org/officeDocument/2006/math">
                    <m:sSup>
                      <m:sSupPr>
                        <m:ctrlPr>
                          <a:rPr lang="en-US" sz="1800" i="1" smtClean="0">
                            <a:latin typeface="Cambria Math" panose="02040503050406030204" pitchFamily="18" charset="0"/>
                          </a:rPr>
                        </m:ctrlPr>
                      </m:sSupPr>
                      <m:e>
                        <m:r>
                          <a:rPr lang="en-US" sz="1800" b="0" i="1" smtClean="0">
                            <a:latin typeface="Cambria Math" panose="02040503050406030204" pitchFamily="18" charset="0"/>
                          </a:rPr>
                          <m:t>10</m:t>
                        </m:r>
                      </m:e>
                      <m:sup>
                        <m:r>
                          <a:rPr lang="en-US" sz="1800" b="0" i="1" smtClean="0">
                            <a:latin typeface="Cambria Math" panose="02040503050406030204" pitchFamily="18" charset="0"/>
                          </a:rPr>
                          <m:t>−6</m:t>
                        </m:r>
                      </m:sup>
                    </m:sSup>
                  </m:oMath>
                </a14:m>
                <a:r>
                  <a:rPr lang="en-US" sz="1800" dirty="0"/>
                  <a:t> 6D phase space volume reduction with transmission efficiency better than 1 %</a:t>
                </a:r>
              </a:p>
              <a:p>
                <a:pPr lvl="2"/>
                <a:r>
                  <a:rPr lang="en-US" sz="1800" dirty="0"/>
                  <a:t>As you have seen on the emittance evolution curve in slide 9, the net phase space reduction only for transverse phase space, while the initial and final longitudinal phase space is almost identical</a:t>
                </a:r>
              </a:p>
              <a:p>
                <a:r>
                  <a:rPr lang="en-US" sz="3000" b="1" dirty="0"/>
                  <a:t>Ionization cooling </a:t>
                </a:r>
                <a:r>
                  <a:rPr lang="en-US" sz="3000" dirty="0"/>
                  <a:t>is only practical solution</a:t>
                </a:r>
                <a:endParaRPr lang="en-US" sz="3000" b="1" dirty="0"/>
              </a:p>
              <a:p>
                <a:pPr marL="0" indent="0">
                  <a:buNone/>
                </a:pPr>
                <a:endParaRPr lang="en-US" sz="2400" dirty="0"/>
              </a:p>
            </p:txBody>
          </p:sp>
        </mc:Choice>
        <mc:Fallback xmlns="">
          <p:sp>
            <p:nvSpPr>
              <p:cNvPr id="2" name="Content Placeholder 1">
                <a:extLst>
                  <a:ext uri="{FF2B5EF4-FFF2-40B4-BE49-F238E27FC236}">
                    <a16:creationId xmlns:a16="http://schemas.microsoft.com/office/drawing/2014/main" id="{887A1B04-AF82-C398-AC0F-2F2D5EB4F398}"/>
                  </a:ext>
                </a:extLst>
              </p:cNvPr>
              <p:cNvSpPr>
                <a:spLocks noGrp="1" noRot="1" noChangeAspect="1" noMove="1" noResize="1" noEditPoints="1" noAdjustHandles="1" noChangeArrowheads="1" noChangeShapeType="1" noTextEdit="1"/>
              </p:cNvSpPr>
              <p:nvPr>
                <p:ph type="body" sz="quarter" idx="10"/>
              </p:nvPr>
            </p:nvSpPr>
            <p:spPr>
              <a:blipFill>
                <a:blip r:embed="rId2"/>
                <a:stretch>
                  <a:fillRect l="-2287" t="-1902"/>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AAAA6447-D1AE-859D-5DF5-08247EEDFCC6}"/>
              </a:ext>
            </a:extLst>
          </p:cNvPr>
          <p:cNvSpPr>
            <a:spLocks noGrp="1"/>
          </p:cNvSpPr>
          <p:nvPr>
            <p:ph type="title"/>
          </p:nvPr>
        </p:nvSpPr>
        <p:spPr/>
        <p:txBody>
          <a:bodyPr/>
          <a:lstStyle/>
          <a:p>
            <a:r>
              <a:rPr lang="en-US" dirty="0"/>
              <a:t>Challenge in producing low emittance muon beam</a:t>
            </a:r>
          </a:p>
        </p:txBody>
      </p:sp>
      <p:sp>
        <p:nvSpPr>
          <p:cNvPr id="4" name="Date Placeholder 3">
            <a:extLst>
              <a:ext uri="{FF2B5EF4-FFF2-40B4-BE49-F238E27FC236}">
                <a16:creationId xmlns:a16="http://schemas.microsoft.com/office/drawing/2014/main" id="{2DBFD6CC-6F79-E889-83D4-66338F68A6C5}"/>
              </a:ext>
            </a:extLst>
          </p:cNvPr>
          <p:cNvSpPr>
            <a:spLocks noGrp="1"/>
          </p:cNvSpPr>
          <p:nvPr>
            <p:ph type="dt" sz="half" idx="38"/>
          </p:nvPr>
        </p:nvSpPr>
        <p:spPr/>
        <p:txBody>
          <a:bodyPr/>
          <a:lstStyle/>
          <a:p>
            <a:pPr>
              <a:defRPr/>
            </a:pPr>
            <a:r>
              <a:rPr lang="en-US"/>
              <a:t>8/5/25</a:t>
            </a:r>
            <a:endParaRPr lang="en-US" dirty="0"/>
          </a:p>
        </p:txBody>
      </p:sp>
      <p:sp>
        <p:nvSpPr>
          <p:cNvPr id="5" name="Footer Placeholder 4">
            <a:extLst>
              <a:ext uri="{FF2B5EF4-FFF2-40B4-BE49-F238E27FC236}">
                <a16:creationId xmlns:a16="http://schemas.microsoft.com/office/drawing/2014/main" id="{83218924-91D7-C9B1-E05E-FB6306DD56CE}"/>
              </a:ext>
            </a:extLst>
          </p:cNvPr>
          <p:cNvSpPr>
            <a:spLocks noGrp="1"/>
          </p:cNvSpPr>
          <p:nvPr>
            <p:ph type="ftr" sz="quarter" idx="39"/>
          </p:nvPr>
        </p:nvSpPr>
        <p:spPr/>
        <p:txBody>
          <a:bodyPr/>
          <a:lstStyle/>
          <a:p>
            <a:pPr>
              <a:defRPr/>
            </a:pPr>
            <a:r>
              <a:rPr lang="en-US" b="1"/>
              <a:t>Yonehara | Ionization Cooling for Muon Beam</a:t>
            </a:r>
            <a:endParaRPr lang="en-US" b="1" dirty="0"/>
          </a:p>
        </p:txBody>
      </p:sp>
      <p:sp>
        <p:nvSpPr>
          <p:cNvPr id="6" name="Slide Number Placeholder 5">
            <a:extLst>
              <a:ext uri="{FF2B5EF4-FFF2-40B4-BE49-F238E27FC236}">
                <a16:creationId xmlns:a16="http://schemas.microsoft.com/office/drawing/2014/main" id="{23151F54-A695-74A3-34FC-DD4D3F70948B}"/>
              </a:ext>
            </a:extLst>
          </p:cNvPr>
          <p:cNvSpPr>
            <a:spLocks noGrp="1"/>
          </p:cNvSpPr>
          <p:nvPr>
            <p:ph type="sldNum" sz="quarter" idx="40"/>
          </p:nvPr>
        </p:nvSpPr>
        <p:spPr/>
        <p:txBody>
          <a:bodyPr/>
          <a:lstStyle/>
          <a:p>
            <a:pPr>
              <a:defRPr/>
            </a:pPr>
            <a:fld id="{148C009B-CB69-E04A-B9B3-34B26D69E9CF}" type="slidenum">
              <a:rPr lang="en-US" smtClean="0"/>
              <a:pPr>
                <a:defRPr/>
              </a:pPr>
              <a:t>14</a:t>
            </a:fld>
            <a:endParaRPr lang="en-US" dirty="0"/>
          </a:p>
        </p:txBody>
      </p:sp>
    </p:spTree>
    <p:extLst>
      <p:ext uri="{BB962C8B-B14F-4D97-AF65-F5344CB8AC3E}">
        <p14:creationId xmlns:p14="http://schemas.microsoft.com/office/powerpoint/2010/main" val="155799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462C-E2A9-7E71-B931-937FD1496BF0}"/>
            </a:ext>
          </a:extLst>
        </p:cNvPr>
        <p:cNvGrpSpPr/>
        <p:nvPr/>
      </p:nvGrpSpPr>
      <p:grpSpPr>
        <a:xfrm>
          <a:off x="0" y="0"/>
          <a:ext cx="0" cy="0"/>
          <a:chOff x="0" y="0"/>
          <a:chExt cx="0" cy="0"/>
        </a:xfrm>
      </p:grpSpPr>
      <p:sp>
        <p:nvSpPr>
          <p:cNvPr id="27" name="Content Placeholder 26">
            <a:extLst>
              <a:ext uri="{FF2B5EF4-FFF2-40B4-BE49-F238E27FC236}">
                <a16:creationId xmlns:a16="http://schemas.microsoft.com/office/drawing/2014/main" id="{2D5838B9-CC4A-DA51-CFCA-8872A8CAE8DF}"/>
              </a:ext>
            </a:extLst>
          </p:cNvPr>
          <p:cNvSpPr>
            <a:spLocks noGrp="1"/>
          </p:cNvSpPr>
          <p:nvPr>
            <p:ph type="body" sz="quarter" idx="10"/>
          </p:nvPr>
        </p:nvSpPr>
        <p:spPr>
          <a:xfrm>
            <a:off x="914399" y="1080675"/>
            <a:ext cx="9994392" cy="4655566"/>
          </a:xfrm>
        </p:spPr>
        <p:txBody>
          <a:bodyPr/>
          <a:lstStyle/>
          <a:p>
            <a:r>
              <a:rPr lang="en-US" dirty="0"/>
              <a:t>Heat flows from warm object to cold object</a:t>
            </a:r>
          </a:p>
        </p:txBody>
      </p:sp>
      <p:sp>
        <p:nvSpPr>
          <p:cNvPr id="3" name="Title 2">
            <a:extLst>
              <a:ext uri="{FF2B5EF4-FFF2-40B4-BE49-F238E27FC236}">
                <a16:creationId xmlns:a16="http://schemas.microsoft.com/office/drawing/2014/main" id="{B39C77F6-0889-4F75-FE88-9E030F4B9C3B}"/>
              </a:ext>
            </a:extLst>
          </p:cNvPr>
          <p:cNvSpPr>
            <a:spLocks noGrp="1"/>
          </p:cNvSpPr>
          <p:nvPr>
            <p:ph type="title"/>
          </p:nvPr>
        </p:nvSpPr>
        <p:spPr/>
        <p:txBody>
          <a:bodyPr/>
          <a:lstStyle/>
          <a:p>
            <a:r>
              <a:rPr lang="en-US" dirty="0"/>
              <a:t>Beam cooling (Intuitive picture)</a:t>
            </a:r>
          </a:p>
        </p:txBody>
      </p:sp>
      <p:sp>
        <p:nvSpPr>
          <p:cNvPr id="4" name="Date Placeholder 3">
            <a:extLst>
              <a:ext uri="{FF2B5EF4-FFF2-40B4-BE49-F238E27FC236}">
                <a16:creationId xmlns:a16="http://schemas.microsoft.com/office/drawing/2014/main" id="{C52FE644-3BB4-833D-AD24-D6F323FAD2B4}"/>
              </a:ext>
            </a:extLst>
          </p:cNvPr>
          <p:cNvSpPr>
            <a:spLocks noGrp="1"/>
          </p:cNvSpPr>
          <p:nvPr>
            <p:ph type="dt" sz="half" idx="38"/>
          </p:nvPr>
        </p:nvSpPr>
        <p:spPr/>
        <p:txBody>
          <a:bodyPr/>
          <a:lstStyle/>
          <a:p>
            <a:pPr>
              <a:defRPr/>
            </a:pPr>
            <a:r>
              <a:rPr lang="en-US"/>
              <a:t>8/5/25</a:t>
            </a:r>
            <a:endParaRPr lang="en-US" dirty="0"/>
          </a:p>
        </p:txBody>
      </p:sp>
      <p:sp>
        <p:nvSpPr>
          <p:cNvPr id="5" name="Footer Placeholder 4">
            <a:extLst>
              <a:ext uri="{FF2B5EF4-FFF2-40B4-BE49-F238E27FC236}">
                <a16:creationId xmlns:a16="http://schemas.microsoft.com/office/drawing/2014/main" id="{A3BE9E27-40C5-DFC1-BE0F-C1EE0CF03AA4}"/>
              </a:ext>
            </a:extLst>
          </p:cNvPr>
          <p:cNvSpPr>
            <a:spLocks noGrp="1"/>
          </p:cNvSpPr>
          <p:nvPr>
            <p:ph type="ftr" sz="quarter" idx="39"/>
          </p:nvPr>
        </p:nvSpPr>
        <p:spPr/>
        <p:txBody>
          <a:bodyPr/>
          <a:lstStyle/>
          <a:p>
            <a:pPr>
              <a:defRPr/>
            </a:pPr>
            <a:r>
              <a:rPr lang="en-US" b="1"/>
              <a:t>Yonehara | Ionization Cooling for Muon Beam</a:t>
            </a:r>
            <a:endParaRPr lang="en-US" b="1" dirty="0"/>
          </a:p>
        </p:txBody>
      </p:sp>
      <p:sp>
        <p:nvSpPr>
          <p:cNvPr id="6" name="Slide Number Placeholder 5">
            <a:extLst>
              <a:ext uri="{FF2B5EF4-FFF2-40B4-BE49-F238E27FC236}">
                <a16:creationId xmlns:a16="http://schemas.microsoft.com/office/drawing/2014/main" id="{2B7B8F77-EC4B-7880-2404-56C002C986D1}"/>
              </a:ext>
            </a:extLst>
          </p:cNvPr>
          <p:cNvSpPr>
            <a:spLocks noGrp="1"/>
          </p:cNvSpPr>
          <p:nvPr>
            <p:ph type="sldNum" sz="quarter" idx="40"/>
          </p:nvPr>
        </p:nvSpPr>
        <p:spPr/>
        <p:txBody>
          <a:bodyPr/>
          <a:lstStyle/>
          <a:p>
            <a:pPr>
              <a:defRPr/>
            </a:pPr>
            <a:fld id="{148C009B-CB69-E04A-B9B3-34B26D69E9CF}" type="slidenum">
              <a:rPr lang="en-US" smtClean="0"/>
              <a:pPr>
                <a:defRPr/>
              </a:pPr>
              <a:t>15</a:t>
            </a:fld>
            <a:endParaRPr lang="en-US" dirty="0"/>
          </a:p>
        </p:txBody>
      </p:sp>
      <p:sp>
        <p:nvSpPr>
          <p:cNvPr id="12" name="Right Arrow 11">
            <a:extLst>
              <a:ext uri="{FF2B5EF4-FFF2-40B4-BE49-F238E27FC236}">
                <a16:creationId xmlns:a16="http://schemas.microsoft.com/office/drawing/2014/main" id="{0D1CB3E3-2B98-356A-BF19-1D5E537915BB}"/>
              </a:ext>
            </a:extLst>
          </p:cNvPr>
          <p:cNvSpPr/>
          <p:nvPr/>
        </p:nvSpPr>
        <p:spPr>
          <a:xfrm>
            <a:off x="4034280" y="2041992"/>
            <a:ext cx="2080383" cy="366952"/>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F8BAB08-3527-505A-29C3-93F414A2407F}"/>
                  </a:ext>
                </a:extLst>
              </p:cNvPr>
              <p:cNvSpPr txBox="1"/>
              <p:nvPr/>
            </p:nvSpPr>
            <p:spPr>
              <a:xfrm>
                <a:off x="8462977" y="1991841"/>
                <a:ext cx="99694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𝑏</m:t>
                          </m:r>
                        </m:sub>
                      </m:sSub>
                      <m:r>
                        <a:rPr lang="en-US" i="1">
                          <a:latin typeface="Cambria Math" panose="02040503050406030204" pitchFamily="18" charset="0"/>
                          <a:ea typeface="Cambria Math" panose="02040503050406030204" pitchFamily="18" charset="0"/>
                        </a:rPr>
                        <m:t>&gt;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𝑇</m:t>
                          </m:r>
                        </m:e>
                        <m:sub>
                          <m:r>
                            <a:rPr lang="en-US" i="1">
                              <a:latin typeface="Cambria Math" panose="02040503050406030204" pitchFamily="18" charset="0"/>
                              <a:ea typeface="Cambria Math" panose="02040503050406030204" pitchFamily="18" charset="0"/>
                            </a:rPr>
                            <m:t>𝑎𝑏𝑠</m:t>
                          </m:r>
                        </m:sub>
                      </m:sSub>
                    </m:oMath>
                  </m:oMathPara>
                </a14:m>
                <a:endParaRPr lang="en-US" dirty="0"/>
              </a:p>
            </p:txBody>
          </p:sp>
        </mc:Choice>
        <mc:Fallback xmlns="">
          <p:sp>
            <p:nvSpPr>
              <p:cNvPr id="16" name="TextBox 15">
                <a:extLst>
                  <a:ext uri="{FF2B5EF4-FFF2-40B4-BE49-F238E27FC236}">
                    <a16:creationId xmlns:a16="http://schemas.microsoft.com/office/drawing/2014/main" id="{0F8BAB08-3527-505A-29C3-93F414A2407F}"/>
                  </a:ext>
                </a:extLst>
              </p:cNvPr>
              <p:cNvSpPr txBox="1">
                <a:spLocks noRot="1" noChangeAspect="1" noMove="1" noResize="1" noEditPoints="1" noAdjustHandles="1" noChangeArrowheads="1" noChangeShapeType="1" noTextEdit="1"/>
              </p:cNvSpPr>
              <p:nvPr/>
            </p:nvSpPr>
            <p:spPr>
              <a:xfrm>
                <a:off x="8462977" y="1991841"/>
                <a:ext cx="996940" cy="276999"/>
              </a:xfrm>
              <a:prstGeom prst="rect">
                <a:avLst/>
              </a:prstGeom>
              <a:blipFill>
                <a:blip r:embed="rId2"/>
                <a:stretch>
                  <a:fillRect l="-5063" r="-1266" b="-13043"/>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1552D2F0-892C-06BC-CA36-AA418E74CD2F}"/>
              </a:ext>
            </a:extLst>
          </p:cNvPr>
          <p:cNvSpPr txBox="1"/>
          <p:nvPr/>
        </p:nvSpPr>
        <p:spPr>
          <a:xfrm>
            <a:off x="8002732" y="1584792"/>
            <a:ext cx="1831720" cy="369332"/>
          </a:xfrm>
          <a:prstGeom prst="rect">
            <a:avLst/>
          </a:prstGeom>
          <a:noFill/>
        </p:spPr>
        <p:txBody>
          <a:bodyPr wrap="none" rtlCol="0">
            <a:spAutoFit/>
          </a:bodyPr>
          <a:lstStyle/>
          <a:p>
            <a:r>
              <a:rPr lang="en-US" dirty="0"/>
              <a:t>Heat flows when</a:t>
            </a:r>
          </a:p>
        </p:txBody>
      </p:sp>
      <p:sp>
        <p:nvSpPr>
          <p:cNvPr id="25" name="TextBox 24">
            <a:extLst>
              <a:ext uri="{FF2B5EF4-FFF2-40B4-BE49-F238E27FC236}">
                <a16:creationId xmlns:a16="http://schemas.microsoft.com/office/drawing/2014/main" id="{57182F6C-5622-AF46-639E-35A037C113F1}"/>
              </a:ext>
            </a:extLst>
          </p:cNvPr>
          <p:cNvSpPr txBox="1"/>
          <p:nvPr/>
        </p:nvSpPr>
        <p:spPr>
          <a:xfrm>
            <a:off x="8002733" y="2360688"/>
            <a:ext cx="2315057" cy="369332"/>
          </a:xfrm>
          <a:prstGeom prst="rect">
            <a:avLst/>
          </a:prstGeom>
          <a:noFill/>
        </p:spPr>
        <p:txBody>
          <a:bodyPr wrap="none" rtlCol="0">
            <a:spAutoFit/>
          </a:bodyPr>
          <a:lstStyle/>
          <a:p>
            <a:r>
              <a:rPr lang="en-US" dirty="0"/>
              <a:t>Equilibrium condition</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ECA4064-1225-189A-32ED-C7E27B742F96}"/>
                  </a:ext>
                </a:extLst>
              </p:cNvPr>
              <p:cNvSpPr txBox="1"/>
              <p:nvPr/>
            </p:nvSpPr>
            <p:spPr>
              <a:xfrm>
                <a:off x="8478077" y="2730021"/>
                <a:ext cx="96327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𝑏</m:t>
                          </m:r>
                        </m:sub>
                      </m:sSub>
                      <m:r>
                        <a:rPr lang="en-US" i="1">
                          <a:latin typeface="Cambria Math" panose="02040503050406030204" pitchFamily="18" charset="0"/>
                        </a:rPr>
                        <m:t> </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𝑇</m:t>
                          </m:r>
                        </m:e>
                        <m:sub>
                          <m:r>
                            <a:rPr lang="en-US" i="1">
                              <a:latin typeface="Cambria Math" panose="02040503050406030204" pitchFamily="18" charset="0"/>
                              <a:ea typeface="Cambria Math" panose="02040503050406030204" pitchFamily="18" charset="0"/>
                            </a:rPr>
                            <m:t>𝑎𝑏𝑠</m:t>
                          </m:r>
                        </m:sub>
                      </m:sSub>
                    </m:oMath>
                  </m:oMathPara>
                </a14:m>
                <a:endParaRPr lang="en-US" dirty="0"/>
              </a:p>
            </p:txBody>
          </p:sp>
        </mc:Choice>
        <mc:Fallback xmlns="">
          <p:sp>
            <p:nvSpPr>
              <p:cNvPr id="26" name="TextBox 25">
                <a:extLst>
                  <a:ext uri="{FF2B5EF4-FFF2-40B4-BE49-F238E27FC236}">
                    <a16:creationId xmlns:a16="http://schemas.microsoft.com/office/drawing/2014/main" id="{DECA4064-1225-189A-32ED-C7E27B742F96}"/>
                  </a:ext>
                </a:extLst>
              </p:cNvPr>
              <p:cNvSpPr txBox="1">
                <a:spLocks noRot="1" noChangeAspect="1" noMove="1" noResize="1" noEditPoints="1" noAdjustHandles="1" noChangeArrowheads="1" noChangeShapeType="1" noTextEdit="1"/>
              </p:cNvSpPr>
              <p:nvPr/>
            </p:nvSpPr>
            <p:spPr>
              <a:xfrm>
                <a:off x="8478077" y="2730021"/>
                <a:ext cx="963277" cy="276999"/>
              </a:xfrm>
              <a:prstGeom prst="rect">
                <a:avLst/>
              </a:prstGeom>
              <a:blipFill>
                <a:blip r:embed="rId3"/>
                <a:stretch>
                  <a:fillRect l="-5195" t="-9091" b="-40909"/>
                </a:stretch>
              </a:blipFill>
            </p:spPr>
            <p:txBody>
              <a:bodyPr/>
              <a:lstStyle/>
              <a:p>
                <a:r>
                  <a:rPr lang="en-US">
                    <a:noFill/>
                  </a:rPr>
                  <a:t> </a:t>
                </a:r>
              </a:p>
            </p:txBody>
          </p:sp>
        </mc:Fallback>
      </mc:AlternateContent>
      <p:sp>
        <p:nvSpPr>
          <p:cNvPr id="29" name="Rectangle 28">
            <a:extLst>
              <a:ext uri="{FF2B5EF4-FFF2-40B4-BE49-F238E27FC236}">
                <a16:creationId xmlns:a16="http://schemas.microsoft.com/office/drawing/2014/main" id="{654BD928-0BE0-7883-C09E-FEE75A4E5BBF}"/>
              </a:ext>
            </a:extLst>
          </p:cNvPr>
          <p:cNvSpPr>
            <a:spLocks noChangeAspect="1"/>
          </p:cNvSpPr>
          <p:nvPr/>
        </p:nvSpPr>
        <p:spPr>
          <a:xfrm>
            <a:off x="2450011" y="1539668"/>
            <a:ext cx="1371600" cy="1371600"/>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CE92D898-2918-8ACD-B7C9-BB078354E071}"/>
              </a:ext>
            </a:extLst>
          </p:cNvPr>
          <p:cNvSpPr>
            <a:spLocks noChangeAspect="1"/>
          </p:cNvSpPr>
          <p:nvPr/>
        </p:nvSpPr>
        <p:spPr>
          <a:xfrm>
            <a:off x="6299244" y="1584792"/>
            <a:ext cx="1371600" cy="1371600"/>
          </a:xfrm>
          <a:prstGeom prst="rect">
            <a:avLst/>
          </a:prstGeom>
          <a:solidFill>
            <a:schemeClr val="tx2">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71939DFB-6BEC-2285-56F5-8D5898DD4C2E}"/>
                  </a:ext>
                </a:extLst>
              </p:cNvPr>
              <p:cNvSpPr txBox="1"/>
              <p:nvPr/>
            </p:nvSpPr>
            <p:spPr>
              <a:xfrm>
                <a:off x="2871327" y="2008619"/>
                <a:ext cx="45922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𝑏</m:t>
                          </m:r>
                        </m:sub>
                      </m:sSub>
                    </m:oMath>
                  </m:oMathPara>
                </a14:m>
                <a:endParaRPr lang="en-US" dirty="0"/>
              </a:p>
            </p:txBody>
          </p:sp>
        </mc:Choice>
        <mc:Fallback xmlns="">
          <p:sp>
            <p:nvSpPr>
              <p:cNvPr id="32" name="TextBox 31">
                <a:extLst>
                  <a:ext uri="{FF2B5EF4-FFF2-40B4-BE49-F238E27FC236}">
                    <a16:creationId xmlns:a16="http://schemas.microsoft.com/office/drawing/2014/main" id="{71939DFB-6BEC-2285-56F5-8D5898DD4C2E}"/>
                  </a:ext>
                </a:extLst>
              </p:cNvPr>
              <p:cNvSpPr txBox="1">
                <a:spLocks noRot="1" noChangeAspect="1" noMove="1" noResize="1" noEditPoints="1" noAdjustHandles="1" noChangeArrowheads="1" noChangeShapeType="1" noTextEdit="1"/>
              </p:cNvSpPr>
              <p:nvPr/>
            </p:nvSpPr>
            <p:spPr>
              <a:xfrm>
                <a:off x="2871327" y="2008619"/>
                <a:ext cx="459228"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8C890A24-30BB-B144-7A92-465ADC270359}"/>
                  </a:ext>
                </a:extLst>
              </p:cNvPr>
              <p:cNvSpPr txBox="1"/>
              <p:nvPr/>
            </p:nvSpPr>
            <p:spPr>
              <a:xfrm>
                <a:off x="6654487" y="2008618"/>
                <a:ext cx="64575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𝑎𝑏𝑠</m:t>
                          </m:r>
                        </m:sub>
                      </m:sSub>
                    </m:oMath>
                  </m:oMathPara>
                </a14:m>
                <a:endParaRPr lang="en-US" dirty="0"/>
              </a:p>
            </p:txBody>
          </p:sp>
        </mc:Choice>
        <mc:Fallback xmlns="">
          <p:sp>
            <p:nvSpPr>
              <p:cNvPr id="33" name="TextBox 32">
                <a:extLst>
                  <a:ext uri="{FF2B5EF4-FFF2-40B4-BE49-F238E27FC236}">
                    <a16:creationId xmlns:a16="http://schemas.microsoft.com/office/drawing/2014/main" id="{8C890A24-30BB-B144-7A92-465ADC270359}"/>
                  </a:ext>
                </a:extLst>
              </p:cNvPr>
              <p:cNvSpPr txBox="1">
                <a:spLocks noRot="1" noChangeAspect="1" noMove="1" noResize="1" noEditPoints="1" noAdjustHandles="1" noChangeArrowheads="1" noChangeShapeType="1" noTextEdit="1"/>
              </p:cNvSpPr>
              <p:nvPr/>
            </p:nvSpPr>
            <p:spPr>
              <a:xfrm>
                <a:off x="6654487" y="2008618"/>
                <a:ext cx="645753" cy="369332"/>
              </a:xfrm>
              <a:prstGeom prst="rect">
                <a:avLst/>
              </a:prstGeom>
              <a:blipFill>
                <a:blip r:embed="rId5"/>
                <a:stretch>
                  <a:fillRect/>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A4496537-561C-E15E-18BC-88E4B3EA810E}"/>
              </a:ext>
            </a:extLst>
          </p:cNvPr>
          <p:cNvSpPr txBox="1"/>
          <p:nvPr/>
        </p:nvSpPr>
        <p:spPr>
          <a:xfrm>
            <a:off x="4242928" y="1683123"/>
            <a:ext cx="1243417" cy="369332"/>
          </a:xfrm>
          <a:prstGeom prst="rect">
            <a:avLst/>
          </a:prstGeom>
          <a:noFill/>
        </p:spPr>
        <p:txBody>
          <a:bodyPr wrap="none" rtlCol="0">
            <a:spAutoFit/>
          </a:bodyPr>
          <a:lstStyle/>
          <a:p>
            <a:r>
              <a:rPr lang="en-US" dirty="0"/>
              <a:t>Heat flows</a:t>
            </a:r>
          </a:p>
        </p:txBody>
      </p:sp>
      <mc:AlternateContent xmlns:mc="http://schemas.openxmlformats.org/markup-compatibility/2006" xmlns:a14="http://schemas.microsoft.com/office/drawing/2010/main">
        <mc:Choice Requires="a14">
          <p:sp>
            <p:nvSpPr>
              <p:cNvPr id="1029" name="TextBox 1028">
                <a:extLst>
                  <a:ext uri="{FF2B5EF4-FFF2-40B4-BE49-F238E27FC236}">
                    <a16:creationId xmlns:a16="http://schemas.microsoft.com/office/drawing/2014/main" id="{077819AE-DA15-E790-D3E6-F21E5F0AA17A}"/>
                  </a:ext>
                </a:extLst>
              </p:cNvPr>
              <p:cNvSpPr txBox="1"/>
              <p:nvPr/>
            </p:nvSpPr>
            <p:spPr>
              <a:xfrm>
                <a:off x="1911084" y="3644313"/>
                <a:ext cx="2833661" cy="5259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𝑑𝑄</m:t>
                          </m:r>
                        </m:num>
                        <m:den>
                          <m:r>
                            <a:rPr lang="en-US" i="1">
                              <a:latin typeface="Cambria Math" panose="02040503050406030204" pitchFamily="18" charset="0"/>
                            </a:rPr>
                            <m:t>𝑑𝑡</m:t>
                          </m:r>
                        </m:den>
                      </m:f>
                      <m:r>
                        <a:rPr lang="en-US" i="1">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𝑄</m:t>
                          </m:r>
                        </m:e>
                      </m:acc>
                      <m:r>
                        <a:rPr lang="en-US" i="1">
                          <a:latin typeface="Cambria Math" panose="02040503050406030204" pitchFamily="18" charset="0"/>
                        </a:rPr>
                        <m:t>=</m:t>
                      </m:r>
                      <m:r>
                        <a:rPr lang="en-US" i="1">
                          <a:latin typeface="Cambria Math" panose="02040503050406030204" pitchFamily="18" charset="0"/>
                        </a:rPr>
                        <m:t>h</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𝐴</m:t>
                      </m:r>
                      <m:r>
                        <a:rPr lang="en-US" i="1">
                          <a:latin typeface="Cambria Math" panose="02040503050406030204" pitchFamily="18" charset="0"/>
                          <a:ea typeface="Cambria Math" panose="02040503050406030204" pitchFamily="18" charset="0"/>
                        </a:rPr>
                        <m:t>∙</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𝑇</m:t>
                              </m:r>
                            </m:e>
                            <m:sub>
                              <m:r>
                                <a:rPr lang="en-US" i="1">
                                  <a:latin typeface="Cambria Math" panose="02040503050406030204" pitchFamily="18" charset="0"/>
                                  <a:ea typeface="Cambria Math" panose="02040503050406030204" pitchFamily="18" charset="0"/>
                                </a:rPr>
                                <m:t>𝑏</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𝑇</m:t>
                              </m:r>
                            </m:e>
                            <m:sub>
                              <m:r>
                                <a:rPr lang="en-US" i="1">
                                  <a:latin typeface="Cambria Math" panose="02040503050406030204" pitchFamily="18" charset="0"/>
                                  <a:ea typeface="Cambria Math" panose="02040503050406030204" pitchFamily="18" charset="0"/>
                                </a:rPr>
                                <m:t>𝑎𝑏𝑠</m:t>
                              </m:r>
                            </m:sub>
                          </m:sSub>
                        </m:e>
                      </m:d>
                    </m:oMath>
                  </m:oMathPara>
                </a14:m>
                <a:endParaRPr lang="en-US" dirty="0"/>
              </a:p>
            </p:txBody>
          </p:sp>
        </mc:Choice>
        <mc:Fallback xmlns="">
          <p:sp>
            <p:nvSpPr>
              <p:cNvPr id="1029" name="TextBox 1028">
                <a:extLst>
                  <a:ext uri="{FF2B5EF4-FFF2-40B4-BE49-F238E27FC236}">
                    <a16:creationId xmlns:a16="http://schemas.microsoft.com/office/drawing/2014/main" id="{077819AE-DA15-E790-D3E6-F21E5F0AA17A}"/>
                  </a:ext>
                </a:extLst>
              </p:cNvPr>
              <p:cNvSpPr txBox="1">
                <a:spLocks noRot="1" noChangeAspect="1" noMove="1" noResize="1" noEditPoints="1" noAdjustHandles="1" noChangeArrowheads="1" noChangeShapeType="1" noTextEdit="1"/>
              </p:cNvSpPr>
              <p:nvPr/>
            </p:nvSpPr>
            <p:spPr>
              <a:xfrm>
                <a:off x="1911084" y="3644313"/>
                <a:ext cx="2833661" cy="525913"/>
              </a:xfrm>
              <a:prstGeom prst="rect">
                <a:avLst/>
              </a:prstGeom>
              <a:blipFill>
                <a:blip r:embed="rId6"/>
                <a:stretch>
                  <a:fillRect l="-2679" t="-4762"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1" name="TextBox 1030">
                <a:extLst>
                  <a:ext uri="{FF2B5EF4-FFF2-40B4-BE49-F238E27FC236}">
                    <a16:creationId xmlns:a16="http://schemas.microsoft.com/office/drawing/2014/main" id="{8031530E-76FE-7D1E-89FA-5B2197D86DA9}"/>
                  </a:ext>
                </a:extLst>
              </p:cNvPr>
              <p:cNvSpPr txBox="1"/>
              <p:nvPr/>
            </p:nvSpPr>
            <p:spPr>
              <a:xfrm>
                <a:off x="6185663" y="3968810"/>
                <a:ext cx="5091938" cy="844975"/>
              </a:xfrm>
              <a:prstGeom prst="rect">
                <a:avLst/>
              </a:prstGeom>
              <a:noFill/>
            </p:spPr>
            <p:txBody>
              <a:bodyPr wrap="square" rtlCol="0">
                <a:spAutoFit/>
              </a:bodyPr>
              <a:lstStyle/>
              <a:p>
                <a:r>
                  <a:rPr lang="en-US" sz="2400" u="sng" dirty="0">
                    <a:solidFill>
                      <a:srgbClr val="FF9300"/>
                    </a:solidFill>
                  </a:rPr>
                  <a:t>Since </a:t>
                </a:r>
                <a14:m>
                  <m:oMath xmlns:m="http://schemas.openxmlformats.org/officeDocument/2006/math">
                    <m:r>
                      <a:rPr lang="en-US" sz="2400" i="1" u="sng">
                        <a:solidFill>
                          <a:srgbClr val="FF9300"/>
                        </a:solidFill>
                        <a:latin typeface="Cambria Math" panose="02040503050406030204" pitchFamily="18" charset="0"/>
                      </a:rPr>
                      <m:t>h</m:t>
                    </m:r>
                    <m:r>
                      <a:rPr lang="en-US" sz="2400" i="1" u="sng">
                        <a:solidFill>
                          <a:srgbClr val="FF9300"/>
                        </a:solidFill>
                        <a:latin typeface="Cambria Math" panose="02040503050406030204" pitchFamily="18" charset="0"/>
                        <a:ea typeface="Cambria Math" panose="02040503050406030204" pitchFamily="18" charset="0"/>
                      </a:rPr>
                      <m:t>∙</m:t>
                    </m:r>
                    <m:r>
                      <a:rPr lang="en-US" sz="2400" i="1" u="sng">
                        <a:solidFill>
                          <a:srgbClr val="FF9300"/>
                        </a:solidFill>
                        <a:latin typeface="Cambria Math" panose="02040503050406030204" pitchFamily="18" charset="0"/>
                        <a:ea typeface="Cambria Math" panose="02040503050406030204" pitchFamily="18" charset="0"/>
                      </a:rPr>
                      <m:t>𝐴</m:t>
                    </m:r>
                  </m:oMath>
                </a14:m>
                <a:r>
                  <a:rPr lang="en-US" sz="2400" u="sng" dirty="0">
                    <a:solidFill>
                      <a:srgbClr val="FF9300"/>
                    </a:solidFill>
                  </a:rPr>
                  <a:t> is constant, if </a:t>
                </a:r>
                <a14:m>
                  <m:oMath xmlns:m="http://schemas.openxmlformats.org/officeDocument/2006/math">
                    <m:r>
                      <a:rPr lang="en-US" sz="2400" i="1" u="sng">
                        <a:solidFill>
                          <a:srgbClr val="FF9300"/>
                        </a:solidFill>
                        <a:latin typeface="Cambria Math" panose="02040503050406030204" pitchFamily="18" charset="0"/>
                        <a:ea typeface="Cambria Math" panose="02040503050406030204" pitchFamily="18" charset="0"/>
                      </a:rPr>
                      <m:t>∆</m:t>
                    </m:r>
                    <m:r>
                      <m:rPr>
                        <m:sty m:val="p"/>
                      </m:rPr>
                      <a:rPr lang="en-US" sz="2400" u="sng">
                        <a:solidFill>
                          <a:srgbClr val="FF9300"/>
                        </a:solidFill>
                        <a:latin typeface="Cambria Math" panose="02040503050406030204" pitchFamily="18" charset="0"/>
                        <a:ea typeface="Cambria Math" panose="02040503050406030204" pitchFamily="18" charset="0"/>
                      </a:rPr>
                      <m:t>T</m:t>
                    </m:r>
                  </m:oMath>
                </a14:m>
                <a:r>
                  <a:rPr lang="en-US" sz="2400" u="sng" dirty="0">
                    <a:solidFill>
                      <a:srgbClr val="FF9300"/>
                    </a:solidFill>
                  </a:rPr>
                  <a:t> is large, </a:t>
                </a:r>
                <a14:m>
                  <m:oMath xmlns:m="http://schemas.openxmlformats.org/officeDocument/2006/math">
                    <m:acc>
                      <m:accPr>
                        <m:chr m:val="̇"/>
                        <m:ctrlPr>
                          <a:rPr lang="en-US" sz="2400" i="1" u="sng">
                            <a:solidFill>
                              <a:srgbClr val="FF9300"/>
                            </a:solidFill>
                            <a:latin typeface="Cambria Math" panose="02040503050406030204" pitchFamily="18" charset="0"/>
                          </a:rPr>
                        </m:ctrlPr>
                      </m:accPr>
                      <m:e>
                        <m:r>
                          <a:rPr lang="en-US" sz="2400" i="1" u="sng">
                            <a:solidFill>
                              <a:srgbClr val="FF9300"/>
                            </a:solidFill>
                            <a:latin typeface="Cambria Math" panose="02040503050406030204" pitchFamily="18" charset="0"/>
                          </a:rPr>
                          <m:t>𝑄</m:t>
                        </m:r>
                      </m:e>
                    </m:acc>
                    <m:r>
                      <a:rPr lang="en-US" sz="2400" i="1" u="sng">
                        <a:solidFill>
                          <a:srgbClr val="FF9300"/>
                        </a:solidFill>
                        <a:latin typeface="Cambria Math" panose="02040503050406030204" pitchFamily="18" charset="0"/>
                      </a:rPr>
                      <m:t> </m:t>
                    </m:r>
                  </m:oMath>
                </a14:m>
                <a:r>
                  <a:rPr lang="en-US" sz="2400" u="sng" dirty="0">
                    <a:solidFill>
                      <a:srgbClr val="FF9300"/>
                    </a:solidFill>
                  </a:rPr>
                  <a:t>should be proportionally large</a:t>
                </a:r>
              </a:p>
            </p:txBody>
          </p:sp>
        </mc:Choice>
        <mc:Fallback xmlns="">
          <p:sp>
            <p:nvSpPr>
              <p:cNvPr id="1031" name="TextBox 1030">
                <a:extLst>
                  <a:ext uri="{FF2B5EF4-FFF2-40B4-BE49-F238E27FC236}">
                    <a16:creationId xmlns:a16="http://schemas.microsoft.com/office/drawing/2014/main" id="{8031530E-76FE-7D1E-89FA-5B2197D86DA9}"/>
                  </a:ext>
                </a:extLst>
              </p:cNvPr>
              <p:cNvSpPr txBox="1">
                <a:spLocks noRot="1" noChangeAspect="1" noMove="1" noResize="1" noEditPoints="1" noAdjustHandles="1" noChangeArrowheads="1" noChangeShapeType="1" noTextEdit="1"/>
              </p:cNvSpPr>
              <p:nvPr/>
            </p:nvSpPr>
            <p:spPr>
              <a:xfrm>
                <a:off x="6185663" y="3968810"/>
                <a:ext cx="5091938" cy="844975"/>
              </a:xfrm>
              <a:prstGeom prst="rect">
                <a:avLst/>
              </a:prstGeom>
              <a:blipFill>
                <a:blip r:embed="rId7"/>
                <a:stretch>
                  <a:fillRect l="-1990" t="-5882" b="-14706"/>
                </a:stretch>
              </a:blipFill>
            </p:spPr>
            <p:txBody>
              <a:bodyPr/>
              <a:lstStyle/>
              <a:p>
                <a:r>
                  <a:rPr lang="en-US">
                    <a:noFill/>
                  </a:rPr>
                  <a:t> </a:t>
                </a:r>
              </a:p>
            </p:txBody>
          </p:sp>
        </mc:Fallback>
      </mc:AlternateContent>
      <p:sp>
        <p:nvSpPr>
          <p:cNvPr id="1032" name="TextBox 1031">
            <a:extLst>
              <a:ext uri="{FF2B5EF4-FFF2-40B4-BE49-F238E27FC236}">
                <a16:creationId xmlns:a16="http://schemas.microsoft.com/office/drawing/2014/main" id="{2E0BEEE5-D0CF-57D5-5D63-4F76414D3726}"/>
              </a:ext>
            </a:extLst>
          </p:cNvPr>
          <p:cNvSpPr txBox="1"/>
          <p:nvPr/>
        </p:nvSpPr>
        <p:spPr>
          <a:xfrm>
            <a:off x="1752600" y="4292379"/>
            <a:ext cx="2112822" cy="400110"/>
          </a:xfrm>
          <a:prstGeom prst="rect">
            <a:avLst/>
          </a:prstGeom>
          <a:noFill/>
        </p:spPr>
        <p:txBody>
          <a:bodyPr wrap="none" rtlCol="0">
            <a:spAutoFit/>
          </a:bodyPr>
          <a:lstStyle/>
          <a:p>
            <a:r>
              <a:rPr lang="en-US" sz="2000" dirty="0"/>
              <a:t>Heat transfer rate</a:t>
            </a:r>
          </a:p>
        </p:txBody>
      </p:sp>
      <mc:AlternateContent xmlns:mc="http://schemas.openxmlformats.org/markup-compatibility/2006" xmlns:a14="http://schemas.microsoft.com/office/drawing/2010/main">
        <mc:Choice Requires="a14">
          <p:sp>
            <p:nvSpPr>
              <p:cNvPr id="1033" name="TextBox 1032">
                <a:extLst>
                  <a:ext uri="{FF2B5EF4-FFF2-40B4-BE49-F238E27FC236}">
                    <a16:creationId xmlns:a16="http://schemas.microsoft.com/office/drawing/2014/main" id="{04EC2378-A298-3DB4-3222-88F4613D9DC4}"/>
                  </a:ext>
                </a:extLst>
              </p:cNvPr>
              <p:cNvSpPr txBox="1"/>
              <p:nvPr/>
            </p:nvSpPr>
            <p:spPr>
              <a:xfrm>
                <a:off x="6185662" y="5840112"/>
                <a:ext cx="4825238" cy="830997"/>
              </a:xfrm>
              <a:prstGeom prst="rect">
                <a:avLst/>
              </a:prstGeom>
              <a:noFill/>
            </p:spPr>
            <p:txBody>
              <a:bodyPr wrap="square" rtlCol="0">
                <a:spAutoFit/>
              </a:bodyPr>
              <a:lstStyle/>
              <a:p>
                <a:r>
                  <a:rPr lang="en-US" sz="2400" dirty="0"/>
                  <a:t>If </a:t>
                </a:r>
                <a14:m>
                  <m:oMath xmlns:m="http://schemas.openxmlformats.org/officeDocument/2006/math">
                    <m:r>
                      <a:rPr lang="en-US" sz="2400" i="1">
                        <a:latin typeface="Cambria Math" panose="02040503050406030204" pitchFamily="18" charset="0"/>
                        <a:ea typeface="Cambria Math" panose="02040503050406030204" pitchFamily="18" charset="0"/>
                      </a:rPr>
                      <m:t>∆</m:t>
                    </m:r>
                    <m:r>
                      <m:rPr>
                        <m:sty m:val="p"/>
                      </m:rPr>
                      <a:rPr lang="en-US" sz="2400">
                        <a:latin typeface="Cambria Math" panose="02040503050406030204" pitchFamily="18" charset="0"/>
                        <a:ea typeface="Cambria Math" panose="02040503050406030204" pitchFamily="18" charset="0"/>
                      </a:rPr>
                      <m:t>T</m:t>
                    </m:r>
                  </m:oMath>
                </a14:m>
                <a:r>
                  <a:rPr lang="en-US" sz="2400" dirty="0"/>
                  <a:t> is near zero (temperature reaches equilibrium), </a:t>
                </a:r>
                <a14:m>
                  <m:oMath xmlns:m="http://schemas.openxmlformats.org/officeDocument/2006/math">
                    <m:r>
                      <a:rPr lang="en-US" sz="2400" b="0" i="1" smtClean="0">
                        <a:latin typeface="Cambria Math" panose="02040503050406030204" pitchFamily="18" charset="0"/>
                      </a:rPr>
                      <m:t>𝑄</m:t>
                    </m:r>
                    <m:r>
                      <a:rPr lang="en-US" sz="2400" b="0" i="1" smtClean="0">
                        <a:latin typeface="Cambria Math" panose="02040503050406030204" pitchFamily="18" charset="0"/>
                      </a:rPr>
                      <m:t>′</m:t>
                    </m:r>
                  </m:oMath>
                </a14:m>
                <a:r>
                  <a:rPr lang="en-US" sz="2400" dirty="0"/>
                  <a:t> is small</a:t>
                </a:r>
              </a:p>
            </p:txBody>
          </p:sp>
        </mc:Choice>
        <mc:Fallback xmlns="">
          <p:sp>
            <p:nvSpPr>
              <p:cNvPr id="1033" name="TextBox 1032">
                <a:extLst>
                  <a:ext uri="{FF2B5EF4-FFF2-40B4-BE49-F238E27FC236}">
                    <a16:creationId xmlns:a16="http://schemas.microsoft.com/office/drawing/2014/main" id="{04EC2378-A298-3DB4-3222-88F4613D9DC4}"/>
                  </a:ext>
                </a:extLst>
              </p:cNvPr>
              <p:cNvSpPr txBox="1">
                <a:spLocks noRot="1" noChangeAspect="1" noMove="1" noResize="1" noEditPoints="1" noAdjustHandles="1" noChangeArrowheads="1" noChangeShapeType="1" noTextEdit="1"/>
              </p:cNvSpPr>
              <p:nvPr/>
            </p:nvSpPr>
            <p:spPr>
              <a:xfrm>
                <a:off x="6185662" y="5840112"/>
                <a:ext cx="4825238" cy="830997"/>
              </a:xfrm>
              <a:prstGeom prst="rect">
                <a:avLst/>
              </a:prstGeom>
              <a:blipFill>
                <a:blip r:embed="rId8"/>
                <a:stretch>
                  <a:fillRect l="-2105" t="-4478" b="-164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5" name="TextBox 1034">
                <a:extLst>
                  <a:ext uri="{FF2B5EF4-FFF2-40B4-BE49-F238E27FC236}">
                    <a16:creationId xmlns:a16="http://schemas.microsoft.com/office/drawing/2014/main" id="{E47F334C-470C-1512-35A7-2C7EE13F0128}"/>
                  </a:ext>
                </a:extLst>
              </p:cNvPr>
              <p:cNvSpPr txBox="1"/>
              <p:nvPr/>
            </p:nvSpPr>
            <p:spPr>
              <a:xfrm>
                <a:off x="1780213" y="4824172"/>
                <a:ext cx="4295600" cy="5259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𝑑𝑄</m:t>
                              </m:r>
                            </m:num>
                            <m:den>
                              <m:r>
                                <a:rPr lang="en-US" i="1">
                                  <a:latin typeface="Cambria Math" panose="02040503050406030204" pitchFamily="18" charset="0"/>
                                  <a:ea typeface="Cambria Math" panose="02040503050406030204" pitchFamily="18" charset="0"/>
                                </a:rPr>
                                <m:t>𝑑𝑠</m:t>
                              </m:r>
                            </m:den>
                          </m:f>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𝑄</m:t>
                          </m:r>
                        </m:e>
                        <m:sup>
                          <m:r>
                            <a:rPr lang="en-US" i="1">
                              <a:latin typeface="Cambria Math" panose="02040503050406030204" pitchFamily="18" charset="0"/>
                            </a:rPr>
                            <m:t>′</m:t>
                          </m:r>
                        </m:sup>
                      </m:sSup>
                      <m:r>
                        <a:rPr lang="en-US" i="1">
                          <a:latin typeface="Cambria Math" panose="02040503050406030204" pitchFamily="18" charset="0"/>
                        </a:rPr>
                        <m:t>=</m:t>
                      </m:r>
                      <m:r>
                        <a:rPr lang="en-US" i="1">
                          <a:latin typeface="Cambria Math" panose="02040503050406030204" pitchFamily="18" charset="0"/>
                        </a:rPr>
                        <m:t>h</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𝐴</m:t>
                      </m:r>
                      <m:r>
                        <a:rPr lang="en-US" i="1">
                          <a:latin typeface="Cambria Math" panose="02040503050406030204" pitchFamily="18" charset="0"/>
                          <a:ea typeface="Cambria Math" panose="02040503050406030204" pitchFamily="18" charset="0"/>
                        </a:rPr>
                        <m:t>∙</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𝑇</m:t>
                              </m:r>
                            </m:e>
                            <m:sub>
                              <m:r>
                                <a:rPr lang="en-US" i="1">
                                  <a:latin typeface="Cambria Math" panose="02040503050406030204" pitchFamily="18" charset="0"/>
                                  <a:ea typeface="Cambria Math" panose="02040503050406030204" pitchFamily="18" charset="0"/>
                                </a:rPr>
                                <m:t>𝑏</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𝑇</m:t>
                              </m:r>
                            </m:e>
                            <m:sub>
                              <m:r>
                                <a:rPr lang="en-US" i="1">
                                  <a:latin typeface="Cambria Math" panose="02040503050406030204" pitchFamily="18" charset="0"/>
                                  <a:ea typeface="Cambria Math" panose="02040503050406030204" pitchFamily="18" charset="0"/>
                                </a:rPr>
                                <m:t>𝑎𝑏𝑠</m:t>
                              </m:r>
                            </m:sub>
                          </m:sSub>
                        </m:e>
                      </m:d>
                      <m:r>
                        <a:rPr lang="en-US" b="0" i="0" smtClean="0">
                          <a:latin typeface="Cambria Math" panose="02040503050406030204" pitchFamily="18" charset="0"/>
                          <a:ea typeface="Cambria Math" panose="02040503050406030204" pitchFamily="18" charset="0"/>
                        </a:rPr>
                        <m:t>=</m:t>
                      </m:r>
                      <m:r>
                        <a:rPr lang="en-US" i="1">
                          <a:latin typeface="Cambria Math" panose="02040503050406030204" pitchFamily="18" charset="0"/>
                        </a:rPr>
                        <m:t>h</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𝐴</m:t>
                      </m:r>
                      <m:r>
                        <a:rPr lang="en-US" i="1">
                          <a:latin typeface="Cambria Math" panose="02040503050406030204" pitchFamily="18" charset="0"/>
                          <a:ea typeface="Cambria Math" panose="02040503050406030204" pitchFamily="18" charset="0"/>
                        </a:rPr>
                        <m:t>∙</m:t>
                      </m:r>
                      <m:r>
                        <m:rPr>
                          <m:sty m:val="p"/>
                        </m:rPr>
                        <a:rPr lang="el-GR"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𝑇</m:t>
                      </m:r>
                    </m:oMath>
                  </m:oMathPara>
                </a14:m>
                <a:endParaRPr lang="en-US" dirty="0"/>
              </a:p>
            </p:txBody>
          </p:sp>
        </mc:Choice>
        <mc:Fallback xmlns="">
          <p:sp>
            <p:nvSpPr>
              <p:cNvPr id="1035" name="TextBox 1034">
                <a:extLst>
                  <a:ext uri="{FF2B5EF4-FFF2-40B4-BE49-F238E27FC236}">
                    <a16:creationId xmlns:a16="http://schemas.microsoft.com/office/drawing/2014/main" id="{E47F334C-470C-1512-35A7-2C7EE13F0128}"/>
                  </a:ext>
                </a:extLst>
              </p:cNvPr>
              <p:cNvSpPr txBox="1">
                <a:spLocks noRot="1" noChangeAspect="1" noMove="1" noResize="1" noEditPoints="1" noAdjustHandles="1" noChangeArrowheads="1" noChangeShapeType="1" noTextEdit="1"/>
              </p:cNvSpPr>
              <p:nvPr/>
            </p:nvSpPr>
            <p:spPr>
              <a:xfrm>
                <a:off x="1780213" y="4824172"/>
                <a:ext cx="4295600" cy="525978"/>
              </a:xfrm>
              <a:prstGeom prst="rect">
                <a:avLst/>
              </a:prstGeom>
              <a:blipFill>
                <a:blip r:embed="rId9"/>
                <a:stretch>
                  <a:fillRect l="-590" t="-4651" r="-590" b="-139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6" name="TextBox 1035">
                <a:extLst>
                  <a:ext uri="{FF2B5EF4-FFF2-40B4-BE49-F238E27FC236}">
                    <a16:creationId xmlns:a16="http://schemas.microsoft.com/office/drawing/2014/main" id="{567D637A-C543-69C9-47AE-88ADA9D37916}"/>
                  </a:ext>
                </a:extLst>
              </p:cNvPr>
              <p:cNvSpPr txBox="1"/>
              <p:nvPr/>
            </p:nvSpPr>
            <p:spPr>
              <a:xfrm>
                <a:off x="2160588" y="5657265"/>
                <a:ext cx="1848070" cy="369332"/>
              </a:xfrm>
              <a:prstGeom prst="rect">
                <a:avLst/>
              </a:prstGeom>
              <a:noFill/>
            </p:spPr>
            <p:txBody>
              <a:bodyPr wrap="none" rtlCol="0">
                <a:spAutoFit/>
              </a:bodyPr>
              <a:lstStyle/>
              <a:p>
                <a14:m>
                  <m:oMath xmlns:m="http://schemas.openxmlformats.org/officeDocument/2006/math">
                    <m:r>
                      <a:rPr lang="en-US" i="1">
                        <a:latin typeface="Cambria Math" panose="02040503050406030204" pitchFamily="18" charset="0"/>
                      </a:rPr>
                      <m:t>𝑠</m:t>
                    </m:r>
                  </m:oMath>
                </a14:m>
                <a:r>
                  <a:rPr lang="en-US" dirty="0"/>
                  <a:t> is a path length</a:t>
                </a:r>
              </a:p>
            </p:txBody>
          </p:sp>
        </mc:Choice>
        <mc:Fallback xmlns="">
          <p:sp>
            <p:nvSpPr>
              <p:cNvPr id="1036" name="TextBox 1035">
                <a:extLst>
                  <a:ext uri="{FF2B5EF4-FFF2-40B4-BE49-F238E27FC236}">
                    <a16:creationId xmlns:a16="http://schemas.microsoft.com/office/drawing/2014/main" id="{567D637A-C543-69C9-47AE-88ADA9D37916}"/>
                  </a:ext>
                </a:extLst>
              </p:cNvPr>
              <p:cNvSpPr txBox="1">
                <a:spLocks noRot="1" noChangeAspect="1" noMove="1" noResize="1" noEditPoints="1" noAdjustHandles="1" noChangeArrowheads="1" noChangeShapeType="1" noTextEdit="1"/>
              </p:cNvSpPr>
              <p:nvPr/>
            </p:nvSpPr>
            <p:spPr>
              <a:xfrm>
                <a:off x="2160588" y="5657265"/>
                <a:ext cx="1848070" cy="369332"/>
              </a:xfrm>
              <a:prstGeom prst="rect">
                <a:avLst/>
              </a:prstGeom>
              <a:blipFill>
                <a:blip r:embed="rId10"/>
                <a:stretch>
                  <a:fillRect t="-6667" r="-2041"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7A30D47-3990-6C8C-3DC7-DB4841259884}"/>
                  </a:ext>
                </a:extLst>
              </p:cNvPr>
              <p:cNvSpPr txBox="1"/>
              <p:nvPr/>
            </p:nvSpPr>
            <p:spPr>
              <a:xfrm>
                <a:off x="4662541" y="2377359"/>
                <a:ext cx="26128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𝑄</m:t>
                      </m:r>
                      <m:r>
                        <a:rPr lang="en-US" i="1">
                          <a:latin typeface="Cambria Math" panose="02040503050406030204" pitchFamily="18" charset="0"/>
                        </a:rPr>
                        <m:t>′</m:t>
                      </m:r>
                    </m:oMath>
                  </m:oMathPara>
                </a14:m>
                <a:endParaRPr lang="en-US" dirty="0"/>
              </a:p>
            </p:txBody>
          </p:sp>
        </mc:Choice>
        <mc:Fallback xmlns="">
          <p:sp>
            <p:nvSpPr>
              <p:cNvPr id="2" name="TextBox 1">
                <a:extLst>
                  <a:ext uri="{FF2B5EF4-FFF2-40B4-BE49-F238E27FC236}">
                    <a16:creationId xmlns:a16="http://schemas.microsoft.com/office/drawing/2014/main" id="{87A30D47-3990-6C8C-3DC7-DB4841259884}"/>
                  </a:ext>
                </a:extLst>
              </p:cNvPr>
              <p:cNvSpPr txBox="1">
                <a:spLocks noRot="1" noChangeAspect="1" noMove="1" noResize="1" noEditPoints="1" noAdjustHandles="1" noChangeArrowheads="1" noChangeShapeType="1" noTextEdit="1"/>
              </p:cNvSpPr>
              <p:nvPr/>
            </p:nvSpPr>
            <p:spPr>
              <a:xfrm>
                <a:off x="4662541" y="2377359"/>
                <a:ext cx="261289" cy="276999"/>
              </a:xfrm>
              <a:prstGeom prst="rect">
                <a:avLst/>
              </a:prstGeom>
              <a:blipFill>
                <a:blip r:embed="rId11"/>
                <a:stretch>
                  <a:fillRect l="-33333" t="-9091" r="-33333" b="-36364"/>
                </a:stretch>
              </a:blipFill>
            </p:spPr>
            <p:txBody>
              <a:bodyPr/>
              <a:lstStyle/>
              <a:p>
                <a:r>
                  <a:rPr lang="en-US">
                    <a:noFill/>
                  </a:rPr>
                  <a:t> </a:t>
                </a:r>
              </a:p>
            </p:txBody>
          </p:sp>
        </mc:Fallback>
      </mc:AlternateContent>
      <p:sp>
        <p:nvSpPr>
          <p:cNvPr id="8" name="Up-Down Arrow 7">
            <a:extLst>
              <a:ext uri="{FF2B5EF4-FFF2-40B4-BE49-F238E27FC236}">
                <a16:creationId xmlns:a16="http://schemas.microsoft.com/office/drawing/2014/main" id="{83A3299C-0B1D-9FE1-87B2-E0AEE01611D3}"/>
              </a:ext>
            </a:extLst>
          </p:cNvPr>
          <p:cNvSpPr/>
          <p:nvPr/>
        </p:nvSpPr>
        <p:spPr>
          <a:xfrm>
            <a:off x="8113649" y="4801022"/>
            <a:ext cx="484632" cy="948865"/>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69A981C-342D-7D49-CD5B-C016982EE611}"/>
              </a:ext>
            </a:extLst>
          </p:cNvPr>
          <p:cNvSpPr txBox="1"/>
          <p:nvPr/>
        </p:nvSpPr>
        <p:spPr>
          <a:xfrm>
            <a:off x="5741430" y="3339267"/>
            <a:ext cx="5635838" cy="846386"/>
          </a:xfrm>
          <a:prstGeom prst="rect">
            <a:avLst/>
          </a:prstGeom>
          <a:noFill/>
        </p:spPr>
        <p:txBody>
          <a:bodyPr wrap="none" lIns="365760" tIns="274320" rIns="365760" bIns="274320" rtlCol="0">
            <a:spAutoFit/>
          </a:bodyPr>
          <a:lstStyle/>
          <a:p>
            <a:pPr algn="ctr">
              <a:spcAft>
                <a:spcPts val="800"/>
              </a:spcAft>
            </a:pPr>
            <a:r>
              <a:rPr lang="en-US" sz="1900" b="1" dirty="0">
                <a:latin typeface="Helvetica" pitchFamily="2" charset="0"/>
              </a:rPr>
              <a:t>Key concept of designing cooling channel</a:t>
            </a:r>
          </a:p>
        </p:txBody>
      </p:sp>
    </p:spTree>
    <p:extLst>
      <p:ext uri="{BB962C8B-B14F-4D97-AF65-F5344CB8AC3E}">
        <p14:creationId xmlns:p14="http://schemas.microsoft.com/office/powerpoint/2010/main" val="115268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 grpId="0"/>
      <p:bldP spid="1031" grpId="0"/>
      <p:bldP spid="1032" grpId="0"/>
      <p:bldP spid="1033" grpId="0"/>
      <p:bldP spid="1035" grpId="0"/>
      <p:bldP spid="1036" grpId="0"/>
      <p:bldP spid="8"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2DF7D-7805-C218-0F41-CB90743D787D}"/>
            </a:ext>
          </a:extLst>
        </p:cNvPr>
        <p:cNvGrpSpPr/>
        <p:nvPr/>
      </p:nvGrpSpPr>
      <p:grpSpPr>
        <a:xfrm>
          <a:off x="0" y="0"/>
          <a:ext cx="0" cy="0"/>
          <a:chOff x="0" y="0"/>
          <a:chExt cx="0" cy="0"/>
        </a:xfrm>
      </p:grpSpPr>
      <p:sp>
        <p:nvSpPr>
          <p:cNvPr id="27" name="Content Placeholder 26">
            <a:extLst>
              <a:ext uri="{FF2B5EF4-FFF2-40B4-BE49-F238E27FC236}">
                <a16:creationId xmlns:a16="http://schemas.microsoft.com/office/drawing/2014/main" id="{891B01A2-F70B-FA41-3403-2AC2B34A7E8B}"/>
              </a:ext>
            </a:extLst>
          </p:cNvPr>
          <p:cNvSpPr>
            <a:spLocks noGrp="1"/>
          </p:cNvSpPr>
          <p:nvPr>
            <p:ph type="body" sz="quarter" idx="10"/>
          </p:nvPr>
        </p:nvSpPr>
        <p:spPr>
          <a:xfrm>
            <a:off x="914399" y="951484"/>
            <a:ext cx="9994392" cy="4655566"/>
          </a:xfrm>
        </p:spPr>
        <p:txBody>
          <a:bodyPr/>
          <a:lstStyle/>
          <a:p>
            <a:r>
              <a:rPr lang="en-US" dirty="0"/>
              <a:t>Beam temperature flows into absorber temperature</a:t>
            </a:r>
          </a:p>
        </p:txBody>
      </p:sp>
      <p:sp>
        <p:nvSpPr>
          <p:cNvPr id="3" name="Title 2">
            <a:extLst>
              <a:ext uri="{FF2B5EF4-FFF2-40B4-BE49-F238E27FC236}">
                <a16:creationId xmlns:a16="http://schemas.microsoft.com/office/drawing/2014/main" id="{21B7CD32-1267-1838-7C57-B4DEE78154D3}"/>
              </a:ext>
            </a:extLst>
          </p:cNvPr>
          <p:cNvSpPr>
            <a:spLocks noGrp="1"/>
          </p:cNvSpPr>
          <p:nvPr>
            <p:ph type="title"/>
          </p:nvPr>
        </p:nvSpPr>
        <p:spPr/>
        <p:txBody>
          <a:bodyPr/>
          <a:lstStyle/>
          <a:p>
            <a:r>
              <a:rPr lang="en-US" dirty="0"/>
              <a:t>Beam cooling</a:t>
            </a:r>
          </a:p>
        </p:txBody>
      </p:sp>
      <p:sp>
        <p:nvSpPr>
          <p:cNvPr id="4" name="Date Placeholder 3">
            <a:extLst>
              <a:ext uri="{FF2B5EF4-FFF2-40B4-BE49-F238E27FC236}">
                <a16:creationId xmlns:a16="http://schemas.microsoft.com/office/drawing/2014/main" id="{94582B63-A2E1-2537-8B37-304531BA3BC3}"/>
              </a:ext>
            </a:extLst>
          </p:cNvPr>
          <p:cNvSpPr>
            <a:spLocks noGrp="1"/>
          </p:cNvSpPr>
          <p:nvPr>
            <p:ph type="dt" sz="half" idx="38"/>
          </p:nvPr>
        </p:nvSpPr>
        <p:spPr/>
        <p:txBody>
          <a:bodyPr/>
          <a:lstStyle/>
          <a:p>
            <a:pPr>
              <a:defRPr/>
            </a:pPr>
            <a:r>
              <a:rPr lang="en-US"/>
              <a:t>8/5/25</a:t>
            </a:r>
            <a:endParaRPr lang="en-US" dirty="0"/>
          </a:p>
        </p:txBody>
      </p:sp>
      <p:sp>
        <p:nvSpPr>
          <p:cNvPr id="5" name="Footer Placeholder 4">
            <a:extLst>
              <a:ext uri="{FF2B5EF4-FFF2-40B4-BE49-F238E27FC236}">
                <a16:creationId xmlns:a16="http://schemas.microsoft.com/office/drawing/2014/main" id="{851014AE-4DD0-45B1-2FF5-C6A6A64D208A}"/>
              </a:ext>
            </a:extLst>
          </p:cNvPr>
          <p:cNvSpPr>
            <a:spLocks noGrp="1"/>
          </p:cNvSpPr>
          <p:nvPr>
            <p:ph type="ftr" sz="quarter" idx="39"/>
          </p:nvPr>
        </p:nvSpPr>
        <p:spPr/>
        <p:txBody>
          <a:bodyPr/>
          <a:lstStyle/>
          <a:p>
            <a:pPr>
              <a:defRPr/>
            </a:pPr>
            <a:r>
              <a:rPr lang="en-US" b="1"/>
              <a:t>Yonehara | Ionization Cooling for Muon Beam</a:t>
            </a:r>
            <a:endParaRPr lang="en-US" b="1" dirty="0"/>
          </a:p>
        </p:txBody>
      </p:sp>
      <p:sp>
        <p:nvSpPr>
          <p:cNvPr id="6" name="Slide Number Placeholder 5">
            <a:extLst>
              <a:ext uri="{FF2B5EF4-FFF2-40B4-BE49-F238E27FC236}">
                <a16:creationId xmlns:a16="http://schemas.microsoft.com/office/drawing/2014/main" id="{FEEE24D6-AB9B-4FB6-2611-AD34DE1E45F3}"/>
              </a:ext>
            </a:extLst>
          </p:cNvPr>
          <p:cNvSpPr>
            <a:spLocks noGrp="1"/>
          </p:cNvSpPr>
          <p:nvPr>
            <p:ph type="sldNum" sz="quarter" idx="40"/>
          </p:nvPr>
        </p:nvSpPr>
        <p:spPr/>
        <p:txBody>
          <a:bodyPr/>
          <a:lstStyle/>
          <a:p>
            <a:pPr>
              <a:defRPr/>
            </a:pPr>
            <a:fld id="{148C009B-CB69-E04A-B9B3-34B26D69E9CF}" type="slidenum">
              <a:rPr lang="en-US" smtClean="0"/>
              <a:pPr>
                <a:defRPr/>
              </a:pPr>
              <a:t>16</a:t>
            </a:fld>
            <a:endParaRPr lang="en-US" dirty="0"/>
          </a:p>
        </p:txBody>
      </p:sp>
      <p:sp>
        <p:nvSpPr>
          <p:cNvPr id="2" name="Rectangle 1">
            <a:extLst>
              <a:ext uri="{FF2B5EF4-FFF2-40B4-BE49-F238E27FC236}">
                <a16:creationId xmlns:a16="http://schemas.microsoft.com/office/drawing/2014/main" id="{34FB0EFA-95CE-683A-C9D2-6285CE666BC8}"/>
              </a:ext>
            </a:extLst>
          </p:cNvPr>
          <p:cNvSpPr>
            <a:spLocks noChangeAspect="1"/>
          </p:cNvSpPr>
          <p:nvPr/>
        </p:nvSpPr>
        <p:spPr>
          <a:xfrm>
            <a:off x="2463875" y="1696917"/>
            <a:ext cx="1371600" cy="1371600"/>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7EA2E66-EF7D-104E-F8A9-F8B6382E2F9B}"/>
              </a:ext>
            </a:extLst>
          </p:cNvPr>
          <p:cNvSpPr>
            <a:spLocks noChangeAspect="1"/>
          </p:cNvSpPr>
          <p:nvPr/>
        </p:nvSpPr>
        <p:spPr>
          <a:xfrm>
            <a:off x="6313108" y="1742041"/>
            <a:ext cx="1371600" cy="1371600"/>
          </a:xfrm>
          <a:prstGeom prst="rect">
            <a:avLst/>
          </a:prstGeom>
          <a:solidFill>
            <a:schemeClr val="tx2">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32006C5-035F-6C30-31D6-72C90DD2EFDD}"/>
                  </a:ext>
                </a:extLst>
              </p:cNvPr>
              <p:cNvSpPr txBox="1"/>
              <p:nvPr/>
            </p:nvSpPr>
            <p:spPr>
              <a:xfrm>
                <a:off x="2704810" y="2135662"/>
                <a:ext cx="979755" cy="4977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i="1">
                              <a:latin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m:t>
                          </m:r>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𝑝</m:t>
                              </m:r>
                            </m:e>
                            <m:sub>
                              <m:r>
                                <a:rPr lang="en-US" sz="1600" i="1">
                                  <a:latin typeface="Cambria Math" panose="02040503050406030204" pitchFamily="18" charset="0"/>
                                  <a:ea typeface="Cambria Math" panose="02040503050406030204" pitchFamily="18" charset="0"/>
                                </a:rPr>
                                <m:t>⊥</m:t>
                              </m:r>
                            </m:sub>
                            <m:sup>
                              <m:r>
                                <a:rPr lang="en-US" sz="1600" i="1">
                                  <a:latin typeface="Cambria Math" panose="02040503050406030204" pitchFamily="18" charset="0"/>
                                  <a:ea typeface="Cambria Math" panose="02040503050406030204" pitchFamily="18" charset="0"/>
                                </a:rPr>
                                <m:t>2</m:t>
                              </m:r>
                            </m:sup>
                          </m:sSubSup>
                        </m:num>
                        <m:den>
                          <m:r>
                            <a:rPr lang="en-US" sz="1600" i="1">
                              <a:latin typeface="Cambria Math" panose="02040503050406030204" pitchFamily="18" charset="0"/>
                            </a:rPr>
                            <m:t>𝑚</m:t>
                          </m:r>
                        </m:den>
                      </m:f>
                      <m:r>
                        <a:rPr lang="en-US" sz="1600" i="1">
                          <a:latin typeface="Cambria Math" panose="02040503050406030204" pitchFamily="18" charset="0"/>
                        </a:rPr>
                        <m:t>=</m:t>
                      </m:r>
                      <m:r>
                        <a:rPr lang="en-US" sz="1600" i="1">
                          <a:latin typeface="Cambria Math" panose="02040503050406030204" pitchFamily="18" charset="0"/>
                        </a:rPr>
                        <m:t>𝑘</m:t>
                      </m:r>
                      <m:sSub>
                        <m:sSubPr>
                          <m:ctrlPr>
                            <a:rPr lang="en-US" sz="1600" i="1">
                              <a:latin typeface="Cambria Math" panose="02040503050406030204" pitchFamily="18" charset="0"/>
                            </a:rPr>
                          </m:ctrlPr>
                        </m:sSubPr>
                        <m:e>
                          <m:r>
                            <a:rPr lang="en-US" sz="1600" i="1">
                              <a:latin typeface="Cambria Math" panose="02040503050406030204" pitchFamily="18" charset="0"/>
                            </a:rPr>
                            <m:t>𝑇</m:t>
                          </m:r>
                        </m:e>
                        <m:sub>
                          <m:r>
                            <a:rPr lang="en-US" sz="1600" i="1">
                              <a:latin typeface="Cambria Math" panose="02040503050406030204" pitchFamily="18" charset="0"/>
                            </a:rPr>
                            <m:t>𝑏</m:t>
                          </m:r>
                        </m:sub>
                      </m:sSub>
                    </m:oMath>
                  </m:oMathPara>
                </a14:m>
                <a:endParaRPr lang="en-US" sz="1600" dirty="0"/>
              </a:p>
            </p:txBody>
          </p:sp>
        </mc:Choice>
        <mc:Fallback xmlns="">
          <p:sp>
            <p:nvSpPr>
              <p:cNvPr id="11" name="TextBox 10">
                <a:extLst>
                  <a:ext uri="{FF2B5EF4-FFF2-40B4-BE49-F238E27FC236}">
                    <a16:creationId xmlns:a16="http://schemas.microsoft.com/office/drawing/2014/main" id="{E32006C5-035F-6C30-31D6-72C90DD2EFDD}"/>
                  </a:ext>
                </a:extLst>
              </p:cNvPr>
              <p:cNvSpPr txBox="1">
                <a:spLocks noRot="1" noChangeAspect="1" noMove="1" noResize="1" noEditPoints="1" noAdjustHandles="1" noChangeArrowheads="1" noChangeShapeType="1" noTextEdit="1"/>
              </p:cNvSpPr>
              <p:nvPr/>
            </p:nvSpPr>
            <p:spPr>
              <a:xfrm>
                <a:off x="2704810" y="2135662"/>
                <a:ext cx="979755" cy="497700"/>
              </a:xfrm>
              <a:prstGeom prst="rect">
                <a:avLst/>
              </a:prstGeom>
              <a:blipFill>
                <a:blip r:embed="rId2"/>
                <a:stretch>
                  <a:fillRect l="-5195" r="-2597" b="-7500"/>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941D3A85-136C-7047-5C66-B4EDA200D9C1}"/>
              </a:ext>
            </a:extLst>
          </p:cNvPr>
          <p:cNvSpPr txBox="1"/>
          <p:nvPr/>
        </p:nvSpPr>
        <p:spPr>
          <a:xfrm>
            <a:off x="2763190" y="1362292"/>
            <a:ext cx="813043" cy="369332"/>
          </a:xfrm>
          <a:prstGeom prst="rect">
            <a:avLst/>
          </a:prstGeom>
          <a:noFill/>
        </p:spPr>
        <p:txBody>
          <a:bodyPr wrap="none" rtlCol="0">
            <a:spAutoFit/>
          </a:bodyPr>
          <a:lstStyle/>
          <a:p>
            <a:r>
              <a:rPr lang="en-US" dirty="0"/>
              <a:t>Beam </a:t>
            </a:r>
          </a:p>
        </p:txBody>
      </p:sp>
      <p:sp>
        <p:nvSpPr>
          <p:cNvPr id="14" name="TextBox 13">
            <a:extLst>
              <a:ext uri="{FF2B5EF4-FFF2-40B4-BE49-F238E27FC236}">
                <a16:creationId xmlns:a16="http://schemas.microsoft.com/office/drawing/2014/main" id="{2B0FB0F9-53FD-F77F-1B48-AE99FDC086AB}"/>
              </a:ext>
            </a:extLst>
          </p:cNvPr>
          <p:cNvSpPr txBox="1"/>
          <p:nvPr/>
        </p:nvSpPr>
        <p:spPr>
          <a:xfrm>
            <a:off x="6448694" y="1362292"/>
            <a:ext cx="1141659" cy="369332"/>
          </a:xfrm>
          <a:prstGeom prst="rect">
            <a:avLst/>
          </a:prstGeom>
          <a:noFill/>
        </p:spPr>
        <p:txBody>
          <a:bodyPr wrap="none" rtlCol="0">
            <a:spAutoFit/>
          </a:bodyPr>
          <a:lstStyle/>
          <a:p>
            <a:r>
              <a:rPr lang="en-US" dirty="0"/>
              <a:t>Absorber </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DCC3621-D657-1274-B680-0DE88BC11900}"/>
                  </a:ext>
                </a:extLst>
              </p:cNvPr>
              <p:cNvSpPr txBox="1"/>
              <p:nvPr/>
            </p:nvSpPr>
            <p:spPr>
              <a:xfrm>
                <a:off x="6572204" y="2078418"/>
                <a:ext cx="722698" cy="5241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3</m:t>
                          </m:r>
                          <m:r>
                            <a:rPr lang="en-US" i="1">
                              <a:latin typeface="Cambria Math" panose="02040503050406030204" pitchFamily="18" charset="0"/>
                            </a:rPr>
                            <m:t>𝑘</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𝑎𝑏𝑠</m:t>
                              </m:r>
                            </m:sub>
                          </m:sSub>
                        </m:num>
                        <m:den>
                          <m:r>
                            <a:rPr lang="en-US" i="1">
                              <a:latin typeface="Cambria Math" panose="02040503050406030204" pitchFamily="18" charset="0"/>
                            </a:rPr>
                            <m:t>2</m:t>
                          </m:r>
                        </m:den>
                      </m:f>
                    </m:oMath>
                  </m:oMathPara>
                </a14:m>
                <a:endParaRPr lang="en-US" dirty="0"/>
              </a:p>
            </p:txBody>
          </p:sp>
        </mc:Choice>
        <mc:Fallback xmlns="">
          <p:sp>
            <p:nvSpPr>
              <p:cNvPr id="15" name="TextBox 14">
                <a:extLst>
                  <a:ext uri="{FF2B5EF4-FFF2-40B4-BE49-F238E27FC236}">
                    <a16:creationId xmlns:a16="http://schemas.microsoft.com/office/drawing/2014/main" id="{5DCC3621-D657-1274-B680-0DE88BC11900}"/>
                  </a:ext>
                </a:extLst>
              </p:cNvPr>
              <p:cNvSpPr txBox="1">
                <a:spLocks noRot="1" noChangeAspect="1" noMove="1" noResize="1" noEditPoints="1" noAdjustHandles="1" noChangeArrowheads="1" noChangeShapeType="1" noTextEdit="1"/>
              </p:cNvSpPr>
              <p:nvPr/>
            </p:nvSpPr>
            <p:spPr>
              <a:xfrm>
                <a:off x="6572204" y="2078418"/>
                <a:ext cx="722698" cy="524118"/>
              </a:xfrm>
              <a:prstGeom prst="rect">
                <a:avLst/>
              </a:prstGeom>
              <a:blipFill>
                <a:blip r:embed="rId3"/>
                <a:stretch>
                  <a:fillRect l="-8621" t="-2381" r="-1724"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B3B6685-0538-D69A-9C9C-A29C0DA39B10}"/>
                  </a:ext>
                </a:extLst>
              </p:cNvPr>
              <p:cNvSpPr txBox="1"/>
              <p:nvPr/>
            </p:nvSpPr>
            <p:spPr>
              <a:xfrm>
                <a:off x="8462977" y="1991841"/>
                <a:ext cx="99694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𝑏</m:t>
                          </m:r>
                        </m:sub>
                      </m:sSub>
                      <m:r>
                        <a:rPr lang="en-US" i="1">
                          <a:latin typeface="Cambria Math" panose="02040503050406030204" pitchFamily="18" charset="0"/>
                          <a:ea typeface="Cambria Math" panose="02040503050406030204" pitchFamily="18" charset="0"/>
                        </a:rPr>
                        <m:t>&gt;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𝑇</m:t>
                          </m:r>
                        </m:e>
                        <m:sub>
                          <m:r>
                            <a:rPr lang="en-US" i="1">
                              <a:latin typeface="Cambria Math" panose="02040503050406030204" pitchFamily="18" charset="0"/>
                              <a:ea typeface="Cambria Math" panose="02040503050406030204" pitchFamily="18" charset="0"/>
                            </a:rPr>
                            <m:t>𝑎𝑏𝑠</m:t>
                          </m:r>
                        </m:sub>
                      </m:sSub>
                    </m:oMath>
                  </m:oMathPara>
                </a14:m>
                <a:endParaRPr lang="en-US" dirty="0"/>
              </a:p>
            </p:txBody>
          </p:sp>
        </mc:Choice>
        <mc:Fallback xmlns="">
          <p:sp>
            <p:nvSpPr>
              <p:cNvPr id="16" name="TextBox 15">
                <a:extLst>
                  <a:ext uri="{FF2B5EF4-FFF2-40B4-BE49-F238E27FC236}">
                    <a16:creationId xmlns:a16="http://schemas.microsoft.com/office/drawing/2014/main" id="{4B3B6685-0538-D69A-9C9C-A29C0DA39B10}"/>
                  </a:ext>
                </a:extLst>
              </p:cNvPr>
              <p:cNvSpPr txBox="1">
                <a:spLocks noRot="1" noChangeAspect="1" noMove="1" noResize="1" noEditPoints="1" noAdjustHandles="1" noChangeArrowheads="1" noChangeShapeType="1" noTextEdit="1"/>
              </p:cNvSpPr>
              <p:nvPr/>
            </p:nvSpPr>
            <p:spPr>
              <a:xfrm>
                <a:off x="8462977" y="1991841"/>
                <a:ext cx="996940" cy="276999"/>
              </a:xfrm>
              <a:prstGeom prst="rect">
                <a:avLst/>
              </a:prstGeom>
              <a:blipFill>
                <a:blip r:embed="rId4"/>
                <a:stretch>
                  <a:fillRect l="-5063" r="-1266" b="-13043"/>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A9C3C2DD-F56F-0FD7-1D9D-6FF40B5BAFB1}"/>
              </a:ext>
            </a:extLst>
          </p:cNvPr>
          <p:cNvSpPr txBox="1"/>
          <p:nvPr/>
        </p:nvSpPr>
        <p:spPr>
          <a:xfrm>
            <a:off x="8002732" y="1584792"/>
            <a:ext cx="1831720" cy="369332"/>
          </a:xfrm>
          <a:prstGeom prst="rect">
            <a:avLst/>
          </a:prstGeom>
          <a:noFill/>
        </p:spPr>
        <p:txBody>
          <a:bodyPr wrap="none" rtlCol="0">
            <a:spAutoFit/>
          </a:bodyPr>
          <a:lstStyle/>
          <a:p>
            <a:r>
              <a:rPr lang="en-US" dirty="0"/>
              <a:t>Heat flows when</a:t>
            </a:r>
          </a:p>
        </p:txBody>
      </p:sp>
      <p:sp>
        <p:nvSpPr>
          <p:cNvPr id="23" name="TextBox 22">
            <a:extLst>
              <a:ext uri="{FF2B5EF4-FFF2-40B4-BE49-F238E27FC236}">
                <a16:creationId xmlns:a16="http://schemas.microsoft.com/office/drawing/2014/main" id="{7BBD3D25-A75A-8462-8099-2270D1725385}"/>
              </a:ext>
            </a:extLst>
          </p:cNvPr>
          <p:cNvSpPr txBox="1"/>
          <p:nvPr/>
        </p:nvSpPr>
        <p:spPr>
          <a:xfrm>
            <a:off x="3873460" y="1722878"/>
            <a:ext cx="2563330" cy="646331"/>
          </a:xfrm>
          <a:prstGeom prst="rect">
            <a:avLst/>
          </a:prstGeom>
          <a:noFill/>
        </p:spPr>
        <p:txBody>
          <a:bodyPr wrap="none" rtlCol="0">
            <a:spAutoFit/>
          </a:bodyPr>
          <a:lstStyle/>
          <a:p>
            <a:r>
              <a:rPr lang="en-US" dirty="0"/>
              <a:t>q (momentum)-transfer </a:t>
            </a:r>
          </a:p>
          <a:p>
            <a:r>
              <a:rPr lang="en-US" dirty="0"/>
              <a:t>via coulomb interaction</a:t>
            </a:r>
          </a:p>
        </p:txBody>
      </p:sp>
      <p:sp>
        <p:nvSpPr>
          <p:cNvPr id="25" name="TextBox 24">
            <a:extLst>
              <a:ext uri="{FF2B5EF4-FFF2-40B4-BE49-F238E27FC236}">
                <a16:creationId xmlns:a16="http://schemas.microsoft.com/office/drawing/2014/main" id="{D9A946BF-B39A-85C0-C8B8-5784D224D291}"/>
              </a:ext>
            </a:extLst>
          </p:cNvPr>
          <p:cNvSpPr txBox="1"/>
          <p:nvPr/>
        </p:nvSpPr>
        <p:spPr>
          <a:xfrm>
            <a:off x="8002733" y="2360688"/>
            <a:ext cx="2315057" cy="369332"/>
          </a:xfrm>
          <a:prstGeom prst="rect">
            <a:avLst/>
          </a:prstGeom>
          <a:noFill/>
        </p:spPr>
        <p:txBody>
          <a:bodyPr wrap="none" rtlCol="0">
            <a:spAutoFit/>
          </a:bodyPr>
          <a:lstStyle/>
          <a:p>
            <a:r>
              <a:rPr lang="en-US" dirty="0"/>
              <a:t>Equilibrium condition</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A986367-42F0-0E74-F858-5A456F841203}"/>
                  </a:ext>
                </a:extLst>
              </p:cNvPr>
              <p:cNvSpPr txBox="1"/>
              <p:nvPr/>
            </p:nvSpPr>
            <p:spPr>
              <a:xfrm>
                <a:off x="8478077" y="2730021"/>
                <a:ext cx="96327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𝑏</m:t>
                          </m:r>
                        </m:sub>
                      </m:sSub>
                      <m:r>
                        <a:rPr lang="en-US" i="1">
                          <a:latin typeface="Cambria Math" panose="02040503050406030204" pitchFamily="18" charset="0"/>
                        </a:rPr>
                        <m:t> </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𝑇</m:t>
                          </m:r>
                        </m:e>
                        <m:sub>
                          <m:r>
                            <a:rPr lang="en-US" i="1">
                              <a:latin typeface="Cambria Math" panose="02040503050406030204" pitchFamily="18" charset="0"/>
                              <a:ea typeface="Cambria Math" panose="02040503050406030204" pitchFamily="18" charset="0"/>
                            </a:rPr>
                            <m:t>𝑎𝑏𝑠</m:t>
                          </m:r>
                        </m:sub>
                      </m:sSub>
                    </m:oMath>
                  </m:oMathPara>
                </a14:m>
                <a:endParaRPr lang="en-US" dirty="0"/>
              </a:p>
            </p:txBody>
          </p:sp>
        </mc:Choice>
        <mc:Fallback xmlns="">
          <p:sp>
            <p:nvSpPr>
              <p:cNvPr id="26" name="TextBox 25">
                <a:extLst>
                  <a:ext uri="{FF2B5EF4-FFF2-40B4-BE49-F238E27FC236}">
                    <a16:creationId xmlns:a16="http://schemas.microsoft.com/office/drawing/2014/main" id="{AA986367-42F0-0E74-F858-5A456F841203}"/>
                  </a:ext>
                </a:extLst>
              </p:cNvPr>
              <p:cNvSpPr txBox="1">
                <a:spLocks noRot="1" noChangeAspect="1" noMove="1" noResize="1" noEditPoints="1" noAdjustHandles="1" noChangeArrowheads="1" noChangeShapeType="1" noTextEdit="1"/>
              </p:cNvSpPr>
              <p:nvPr/>
            </p:nvSpPr>
            <p:spPr>
              <a:xfrm>
                <a:off x="8478077" y="2730021"/>
                <a:ext cx="963277" cy="276999"/>
              </a:xfrm>
              <a:prstGeom prst="rect">
                <a:avLst/>
              </a:prstGeom>
              <a:blipFill>
                <a:blip r:embed="rId5"/>
                <a:stretch>
                  <a:fillRect l="-5195" t="-9091" b="-40909"/>
                </a:stretch>
              </a:blipFill>
            </p:spPr>
            <p:txBody>
              <a:bodyPr/>
              <a:lstStyle/>
              <a:p>
                <a:r>
                  <a:rPr lang="en-US">
                    <a:noFill/>
                  </a:rPr>
                  <a:t> </a:t>
                </a:r>
              </a:p>
            </p:txBody>
          </p:sp>
        </mc:Fallback>
      </mc:AlternateContent>
      <p:sp>
        <p:nvSpPr>
          <p:cNvPr id="31" name="Right Arrow 30">
            <a:extLst>
              <a:ext uri="{FF2B5EF4-FFF2-40B4-BE49-F238E27FC236}">
                <a16:creationId xmlns:a16="http://schemas.microsoft.com/office/drawing/2014/main" id="{DAAE277A-B844-15FF-A3B9-D91FD098B36D}"/>
              </a:ext>
            </a:extLst>
          </p:cNvPr>
          <p:cNvSpPr/>
          <p:nvPr/>
        </p:nvSpPr>
        <p:spPr>
          <a:xfrm>
            <a:off x="4188023" y="2574065"/>
            <a:ext cx="2080383" cy="366952"/>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2965FCB-B098-D549-9B45-82E7E940EEA0}"/>
                  </a:ext>
                </a:extLst>
              </p:cNvPr>
              <p:cNvSpPr txBox="1"/>
              <p:nvPr/>
            </p:nvSpPr>
            <p:spPr>
              <a:xfrm>
                <a:off x="2028726" y="3157606"/>
                <a:ext cx="2781980" cy="276999"/>
              </a:xfrm>
              <a:prstGeom prst="rect">
                <a:avLst/>
              </a:prstGeom>
              <a:noFill/>
            </p:spPr>
            <p:txBody>
              <a:bodyPr wrap="none" lIns="0" tIns="0" rIns="0" bIns="0" rtlCol="0">
                <a:spAutoFit/>
              </a:bodyPr>
              <a:lstStyle/>
              <a:p>
                <a14:m>
                  <m:oMath xmlns:m="http://schemas.openxmlformats.org/officeDocument/2006/math">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𝑝</m:t>
                    </m:r>
                  </m:oMath>
                </a14:m>
                <a:r>
                  <a:rPr lang="en-US" dirty="0"/>
                  <a:t>: Momentum in CM frame</a:t>
                </a:r>
              </a:p>
            </p:txBody>
          </p:sp>
        </mc:Choice>
        <mc:Fallback xmlns="">
          <p:sp>
            <p:nvSpPr>
              <p:cNvPr id="7" name="TextBox 6">
                <a:extLst>
                  <a:ext uri="{FF2B5EF4-FFF2-40B4-BE49-F238E27FC236}">
                    <a16:creationId xmlns:a16="http://schemas.microsoft.com/office/drawing/2014/main" id="{F2965FCB-B098-D549-9B45-82E7E940EEA0}"/>
                  </a:ext>
                </a:extLst>
              </p:cNvPr>
              <p:cNvSpPr txBox="1">
                <a:spLocks noRot="1" noChangeAspect="1" noMove="1" noResize="1" noEditPoints="1" noAdjustHandles="1" noChangeArrowheads="1" noChangeShapeType="1" noTextEdit="1"/>
              </p:cNvSpPr>
              <p:nvPr/>
            </p:nvSpPr>
            <p:spPr>
              <a:xfrm>
                <a:off x="2028726" y="3157606"/>
                <a:ext cx="2781980" cy="276999"/>
              </a:xfrm>
              <a:prstGeom prst="rect">
                <a:avLst/>
              </a:prstGeom>
              <a:blipFill>
                <a:blip r:embed="rId6"/>
                <a:stretch>
                  <a:fillRect l="-2727" t="-26087" r="-4091" b="-47826"/>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66ACDAB4-ED0F-049B-7BB0-22913A9F350F}"/>
              </a:ext>
            </a:extLst>
          </p:cNvPr>
          <p:cNvSpPr txBox="1"/>
          <p:nvPr/>
        </p:nvSpPr>
        <p:spPr>
          <a:xfrm>
            <a:off x="1041127" y="3937152"/>
            <a:ext cx="9994391" cy="846386"/>
          </a:xfrm>
          <a:prstGeom prst="rect">
            <a:avLst/>
          </a:prstGeom>
          <a:noFill/>
        </p:spPr>
        <p:txBody>
          <a:bodyPr wrap="square" lIns="365760" tIns="274320" rIns="365760" bIns="274320" rtlCol="0">
            <a:spAutoFit/>
          </a:bodyPr>
          <a:lstStyle/>
          <a:p>
            <a:pPr algn="ctr">
              <a:spcAft>
                <a:spcPts val="800"/>
              </a:spcAft>
            </a:pPr>
            <a:r>
              <a:rPr lang="en-US" sz="1900" b="1" dirty="0">
                <a:latin typeface="Helvetica" pitchFamily="2" charset="0"/>
              </a:rPr>
              <a:t>Beam phase space squeezes adiabatically </a:t>
            </a:r>
            <a:r>
              <a:rPr lang="en-US" sz="1900" b="1" dirty="0">
                <a:latin typeface="Helvetica" pitchFamily="2" charset="0"/>
                <a:sym typeface="Wingdings" pitchFamily="2" charset="2"/>
              </a:rPr>
              <a:t> Beam temperature becomes high</a:t>
            </a:r>
            <a:endParaRPr lang="en-US" sz="1900" b="1" dirty="0">
              <a:latin typeface="Helvetica" pitchFamily="2" charset="0"/>
            </a:endParaRPr>
          </a:p>
        </p:txBody>
      </p:sp>
      <p:sp>
        <p:nvSpPr>
          <p:cNvPr id="12" name="TextBox 11">
            <a:extLst>
              <a:ext uri="{FF2B5EF4-FFF2-40B4-BE49-F238E27FC236}">
                <a16:creationId xmlns:a16="http://schemas.microsoft.com/office/drawing/2014/main" id="{507BB8DA-45FC-D818-363D-0A8CE96A77E4}"/>
              </a:ext>
            </a:extLst>
          </p:cNvPr>
          <p:cNvSpPr txBox="1"/>
          <p:nvPr/>
        </p:nvSpPr>
        <p:spPr>
          <a:xfrm>
            <a:off x="1723970" y="4896570"/>
            <a:ext cx="8744060" cy="846386"/>
          </a:xfrm>
          <a:prstGeom prst="rect">
            <a:avLst/>
          </a:prstGeom>
          <a:noFill/>
        </p:spPr>
        <p:txBody>
          <a:bodyPr wrap="none" lIns="365760" tIns="274320" rIns="365760" bIns="274320" rtlCol="0">
            <a:spAutoFit/>
          </a:bodyPr>
          <a:lstStyle/>
          <a:p>
            <a:pPr algn="ctr">
              <a:spcAft>
                <a:spcPts val="800"/>
              </a:spcAft>
            </a:pPr>
            <a:r>
              <a:rPr lang="en-US" sz="1900" b="1" u="sng" dirty="0">
                <a:latin typeface="Helvetica" pitchFamily="2" charset="0"/>
              </a:rPr>
              <a:t>This process is equivalent to the beam focusing using beam magnets</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1DA23ED-F333-F17D-5758-031094DA6683}"/>
                  </a:ext>
                </a:extLst>
              </p:cNvPr>
              <p:cNvSpPr txBox="1"/>
              <p:nvPr/>
            </p:nvSpPr>
            <p:spPr>
              <a:xfrm>
                <a:off x="7684084" y="4604190"/>
                <a:ext cx="2056816" cy="369332"/>
              </a:xfrm>
              <a:prstGeom prst="rect">
                <a:avLst/>
              </a:prstGeom>
              <a:noFill/>
            </p:spPr>
            <p:txBody>
              <a:bodyPr wrap="square">
                <a:spAutoFit/>
              </a:bodyPr>
              <a:lstStyle/>
              <a:p>
                <a14:m>
                  <m:oMath xmlns:m="http://schemas.openxmlformats.org/officeDocument/2006/math">
                    <m:r>
                      <a:rPr lang="en-US" sz="1800" i="1" u="sng" smtClean="0">
                        <a:solidFill>
                          <a:srgbClr val="FF9300"/>
                        </a:solidFill>
                        <a:latin typeface="Cambria Math" panose="02040503050406030204" pitchFamily="18" charset="0"/>
                        <a:ea typeface="Cambria Math" panose="02040503050406030204" pitchFamily="18" charset="0"/>
                      </a:rPr>
                      <m:t>∆</m:t>
                    </m:r>
                    <m:r>
                      <m:rPr>
                        <m:sty m:val="p"/>
                      </m:rPr>
                      <a:rPr lang="en-US" sz="1800" u="sng">
                        <a:solidFill>
                          <a:srgbClr val="FF9300"/>
                        </a:solidFill>
                        <a:latin typeface="Cambria Math" panose="02040503050406030204" pitchFamily="18" charset="0"/>
                        <a:ea typeface="Cambria Math" panose="02040503050406030204" pitchFamily="18" charset="0"/>
                      </a:rPr>
                      <m:t>T</m:t>
                    </m:r>
                  </m:oMath>
                </a14:m>
                <a:r>
                  <a:rPr lang="en-US" sz="1800" u="sng" dirty="0">
                    <a:solidFill>
                      <a:srgbClr val="FF9300"/>
                    </a:solidFill>
                  </a:rPr>
                  <a:t> </a:t>
                </a:r>
                <a:r>
                  <a:rPr lang="en-US" u="sng" dirty="0">
                    <a:solidFill>
                      <a:srgbClr val="FF9300"/>
                    </a:solidFill>
                  </a:rPr>
                  <a:t>becomes high</a:t>
                </a:r>
                <a:endParaRPr lang="en-US" dirty="0"/>
              </a:p>
            </p:txBody>
          </p:sp>
        </mc:Choice>
        <mc:Fallback xmlns="">
          <p:sp>
            <p:nvSpPr>
              <p:cNvPr id="19" name="TextBox 18">
                <a:extLst>
                  <a:ext uri="{FF2B5EF4-FFF2-40B4-BE49-F238E27FC236}">
                    <a16:creationId xmlns:a16="http://schemas.microsoft.com/office/drawing/2014/main" id="{51DA23ED-F333-F17D-5758-031094DA6683}"/>
                  </a:ext>
                </a:extLst>
              </p:cNvPr>
              <p:cNvSpPr txBox="1">
                <a:spLocks noRot="1" noChangeAspect="1" noMove="1" noResize="1" noEditPoints="1" noAdjustHandles="1" noChangeArrowheads="1" noChangeShapeType="1" noTextEdit="1"/>
              </p:cNvSpPr>
              <p:nvPr/>
            </p:nvSpPr>
            <p:spPr>
              <a:xfrm>
                <a:off x="7684084" y="4604190"/>
                <a:ext cx="2056816" cy="369332"/>
              </a:xfrm>
              <a:prstGeom prst="rect">
                <a:avLst/>
              </a:prstGeom>
              <a:blipFill>
                <a:blip r:embed="rId7"/>
                <a:stretch>
                  <a:fillRect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C8470DC-4850-29A1-D08E-C89689105F8F}"/>
                  </a:ext>
                </a:extLst>
              </p:cNvPr>
              <p:cNvSpPr txBox="1"/>
              <p:nvPr/>
            </p:nvSpPr>
            <p:spPr>
              <a:xfrm>
                <a:off x="8139523" y="3209851"/>
                <a:ext cx="2603662" cy="476028"/>
              </a:xfrm>
              <a:prstGeom prst="rect">
                <a:avLst/>
              </a:prstGeom>
              <a:noFill/>
            </p:spPr>
            <p:txBody>
              <a:bodyPr wrap="none" lIns="0" tIns="0" rIns="0" bIns="0" rtlCol="0">
                <a:spAutoFit/>
              </a:bodyPr>
              <a:lstStyle/>
              <a:p>
                <a:pPr algn="ctr">
                  <a:spcAft>
                    <a:spcPts val="800"/>
                  </a:spcAft>
                </a:pPr>
                <a:r>
                  <a:rPr lang="en-US" sz="1900" b="1" dirty="0">
                    <a:solidFill>
                      <a:schemeClr val="tx1"/>
                    </a:solidFill>
                  </a:rPr>
                  <a:t>Entropy </a:t>
                </a:r>
                <a14:m>
                  <m:oMath xmlns:m="http://schemas.openxmlformats.org/officeDocument/2006/math">
                    <m:r>
                      <a:rPr lang="en-US" sz="1900" b="1" i="1" smtClean="0">
                        <a:solidFill>
                          <a:schemeClr val="tx1"/>
                        </a:solidFill>
                        <a:latin typeface="Cambria Math" panose="02040503050406030204" pitchFamily="18" charset="0"/>
                        <a:ea typeface="Cambria Math" panose="02040503050406030204" pitchFamily="18" charset="0"/>
                      </a:rPr>
                      <m:t>∆</m:t>
                    </m:r>
                    <m:r>
                      <a:rPr lang="en-US" sz="1900" b="1" i="1" smtClean="0">
                        <a:solidFill>
                          <a:schemeClr val="tx1"/>
                        </a:solidFill>
                        <a:latin typeface="Cambria Math" panose="02040503050406030204" pitchFamily="18" charset="0"/>
                      </a:rPr>
                      <m:t>𝑺</m:t>
                    </m:r>
                    <m:r>
                      <a:rPr lang="en-US" sz="1900" b="1" i="1" smtClean="0">
                        <a:solidFill>
                          <a:schemeClr val="tx1"/>
                        </a:solidFill>
                        <a:latin typeface="Cambria Math" panose="02040503050406030204" pitchFamily="18" charset="0"/>
                        <a:ea typeface="Cambria Math" panose="02040503050406030204" pitchFamily="18" charset="0"/>
                      </a:rPr>
                      <m:t>∝</m:t>
                    </m:r>
                    <m:r>
                      <a:rPr lang="en-US" sz="1900" b="1" i="1" smtClean="0">
                        <a:solidFill>
                          <a:schemeClr val="tx1"/>
                        </a:solidFill>
                        <a:latin typeface="Cambria Math" panose="02040503050406030204" pitchFamily="18" charset="0"/>
                      </a:rPr>
                      <m:t>𝒍𝒏</m:t>
                    </m:r>
                    <m:d>
                      <m:dPr>
                        <m:ctrlPr>
                          <a:rPr lang="en-US" sz="1900" b="1" i="1" smtClean="0">
                            <a:solidFill>
                              <a:schemeClr val="tx1"/>
                            </a:solidFill>
                            <a:latin typeface="Cambria Math" panose="02040503050406030204" pitchFamily="18" charset="0"/>
                          </a:rPr>
                        </m:ctrlPr>
                      </m:dPr>
                      <m:e>
                        <m:f>
                          <m:fPr>
                            <m:ctrlPr>
                              <a:rPr lang="en-US" sz="1900" b="1" i="1" smtClean="0">
                                <a:solidFill>
                                  <a:schemeClr val="tx1"/>
                                </a:solidFill>
                                <a:latin typeface="Cambria Math" panose="02040503050406030204" pitchFamily="18" charset="0"/>
                              </a:rPr>
                            </m:ctrlPr>
                          </m:fPr>
                          <m:num>
                            <m:sSub>
                              <m:sSubPr>
                                <m:ctrlPr>
                                  <a:rPr lang="en-US" sz="1900" b="1" i="1" smtClean="0">
                                    <a:solidFill>
                                      <a:schemeClr val="tx1"/>
                                    </a:solidFill>
                                    <a:latin typeface="Cambria Math" panose="02040503050406030204" pitchFamily="18" charset="0"/>
                                  </a:rPr>
                                </m:ctrlPr>
                              </m:sSubPr>
                              <m:e>
                                <m:r>
                                  <a:rPr lang="en-US" sz="1900" b="1" i="1" smtClean="0">
                                    <a:solidFill>
                                      <a:schemeClr val="tx1"/>
                                    </a:solidFill>
                                    <a:latin typeface="Cambria Math" panose="02040503050406030204" pitchFamily="18" charset="0"/>
                                  </a:rPr>
                                  <m:t>𝑻</m:t>
                                </m:r>
                              </m:e>
                              <m:sub>
                                <m:r>
                                  <a:rPr lang="en-US" sz="1900" b="1" i="1" smtClean="0">
                                    <a:solidFill>
                                      <a:schemeClr val="tx1"/>
                                    </a:solidFill>
                                    <a:latin typeface="Cambria Math" panose="02040503050406030204" pitchFamily="18" charset="0"/>
                                  </a:rPr>
                                  <m:t>𝒇𝒊𝒏𝒂𝒍</m:t>
                                </m:r>
                              </m:sub>
                            </m:sSub>
                          </m:num>
                          <m:den>
                            <m:sSub>
                              <m:sSubPr>
                                <m:ctrlPr>
                                  <a:rPr lang="en-US" sz="1900" b="1" i="1" smtClean="0">
                                    <a:solidFill>
                                      <a:schemeClr val="tx1"/>
                                    </a:solidFill>
                                    <a:latin typeface="Cambria Math" panose="02040503050406030204" pitchFamily="18" charset="0"/>
                                  </a:rPr>
                                </m:ctrlPr>
                              </m:sSubPr>
                              <m:e>
                                <m:r>
                                  <a:rPr lang="en-US" sz="1900" b="1" i="1" smtClean="0">
                                    <a:solidFill>
                                      <a:schemeClr val="tx1"/>
                                    </a:solidFill>
                                    <a:latin typeface="Cambria Math" panose="02040503050406030204" pitchFamily="18" charset="0"/>
                                  </a:rPr>
                                  <m:t>𝑻</m:t>
                                </m:r>
                              </m:e>
                              <m:sub>
                                <m:r>
                                  <a:rPr lang="en-US" sz="1900" b="1" i="1" smtClean="0">
                                    <a:solidFill>
                                      <a:schemeClr val="tx1"/>
                                    </a:solidFill>
                                    <a:latin typeface="Cambria Math" panose="02040503050406030204" pitchFamily="18" charset="0"/>
                                  </a:rPr>
                                  <m:t>𝒊𝒏𝒊𝒕𝒊𝒂𝒍</m:t>
                                </m:r>
                              </m:sub>
                            </m:sSub>
                          </m:den>
                        </m:f>
                      </m:e>
                    </m:d>
                  </m:oMath>
                </a14:m>
                <a:endParaRPr lang="en-US" sz="1900" b="1" dirty="0">
                  <a:solidFill>
                    <a:schemeClr val="tx1"/>
                  </a:solidFill>
                  <a:latin typeface="Helvetica" pitchFamily="2" charset="0"/>
                </a:endParaRPr>
              </a:p>
            </p:txBody>
          </p:sp>
        </mc:Choice>
        <mc:Fallback xmlns="">
          <p:sp>
            <p:nvSpPr>
              <p:cNvPr id="20" name="TextBox 19">
                <a:extLst>
                  <a:ext uri="{FF2B5EF4-FFF2-40B4-BE49-F238E27FC236}">
                    <a16:creationId xmlns:a16="http://schemas.microsoft.com/office/drawing/2014/main" id="{8C8470DC-4850-29A1-D08E-C89689105F8F}"/>
                  </a:ext>
                </a:extLst>
              </p:cNvPr>
              <p:cNvSpPr txBox="1">
                <a:spLocks noRot="1" noChangeAspect="1" noMove="1" noResize="1" noEditPoints="1" noAdjustHandles="1" noChangeArrowheads="1" noChangeShapeType="1" noTextEdit="1"/>
              </p:cNvSpPr>
              <p:nvPr/>
            </p:nvSpPr>
            <p:spPr>
              <a:xfrm>
                <a:off x="8139523" y="3209851"/>
                <a:ext cx="2603662" cy="476028"/>
              </a:xfrm>
              <a:prstGeom prst="rect">
                <a:avLst/>
              </a:prstGeom>
              <a:blipFill>
                <a:blip r:embed="rId8"/>
                <a:stretch>
                  <a:fillRect l="-4854" b="-10256"/>
                </a:stretch>
              </a:blipFill>
            </p:spPr>
            <p:txBody>
              <a:bodyPr/>
              <a:lstStyle/>
              <a:p>
                <a:r>
                  <a:rPr lang="en-US">
                    <a:noFill/>
                  </a:rPr>
                  <a:t> </a:t>
                </a:r>
              </a:p>
            </p:txBody>
          </p:sp>
        </mc:Fallback>
      </mc:AlternateContent>
    </p:spTree>
    <p:extLst>
      <p:ext uri="{BB962C8B-B14F-4D97-AF65-F5344CB8AC3E}">
        <p14:creationId xmlns:p14="http://schemas.microsoft.com/office/powerpoint/2010/main" val="367098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64E7D-7762-6494-E2FB-DC3A2413F95A}"/>
            </a:ext>
          </a:extLst>
        </p:cNvPr>
        <p:cNvGrpSpPr/>
        <p:nvPr/>
      </p:nvGrpSpPr>
      <p:grpSpPr>
        <a:xfrm>
          <a:off x="0" y="0"/>
          <a:ext cx="0" cy="0"/>
          <a:chOff x="0" y="0"/>
          <a:chExt cx="0" cy="0"/>
        </a:xfrm>
      </p:grpSpPr>
      <p:sp>
        <p:nvSpPr>
          <p:cNvPr id="27" name="Content Placeholder 26">
            <a:extLst>
              <a:ext uri="{FF2B5EF4-FFF2-40B4-BE49-F238E27FC236}">
                <a16:creationId xmlns:a16="http://schemas.microsoft.com/office/drawing/2014/main" id="{5703BEF0-F818-B83E-C330-5C220A574938}"/>
              </a:ext>
            </a:extLst>
          </p:cNvPr>
          <p:cNvSpPr>
            <a:spLocks noGrp="1"/>
          </p:cNvSpPr>
          <p:nvPr>
            <p:ph type="body" sz="quarter" idx="10"/>
          </p:nvPr>
        </p:nvSpPr>
        <p:spPr>
          <a:xfrm>
            <a:off x="914399" y="926084"/>
            <a:ext cx="9994392" cy="4655566"/>
          </a:xfrm>
        </p:spPr>
        <p:txBody>
          <a:bodyPr/>
          <a:lstStyle/>
          <a:p>
            <a:r>
              <a:rPr lang="en-US" dirty="0"/>
              <a:t>Beam temperature flows into absorber temperature</a:t>
            </a:r>
          </a:p>
        </p:txBody>
      </p:sp>
      <p:sp>
        <p:nvSpPr>
          <p:cNvPr id="3" name="Title 2">
            <a:extLst>
              <a:ext uri="{FF2B5EF4-FFF2-40B4-BE49-F238E27FC236}">
                <a16:creationId xmlns:a16="http://schemas.microsoft.com/office/drawing/2014/main" id="{B84FA93B-1008-B63E-D7C8-C5FB8F6A3DD5}"/>
              </a:ext>
            </a:extLst>
          </p:cNvPr>
          <p:cNvSpPr>
            <a:spLocks noGrp="1"/>
          </p:cNvSpPr>
          <p:nvPr>
            <p:ph type="title"/>
          </p:nvPr>
        </p:nvSpPr>
        <p:spPr/>
        <p:txBody>
          <a:bodyPr/>
          <a:lstStyle/>
          <a:p>
            <a:r>
              <a:rPr lang="en-US" dirty="0"/>
              <a:t>Beam cooling</a:t>
            </a:r>
          </a:p>
        </p:txBody>
      </p:sp>
      <p:sp>
        <p:nvSpPr>
          <p:cNvPr id="4" name="Date Placeholder 3">
            <a:extLst>
              <a:ext uri="{FF2B5EF4-FFF2-40B4-BE49-F238E27FC236}">
                <a16:creationId xmlns:a16="http://schemas.microsoft.com/office/drawing/2014/main" id="{A1E9EE42-E860-AA2A-6CDE-1E85F46D88E2}"/>
              </a:ext>
            </a:extLst>
          </p:cNvPr>
          <p:cNvSpPr>
            <a:spLocks noGrp="1"/>
          </p:cNvSpPr>
          <p:nvPr>
            <p:ph type="dt" sz="half" idx="38"/>
          </p:nvPr>
        </p:nvSpPr>
        <p:spPr/>
        <p:txBody>
          <a:bodyPr/>
          <a:lstStyle/>
          <a:p>
            <a:pPr>
              <a:defRPr/>
            </a:pPr>
            <a:r>
              <a:rPr lang="en-US"/>
              <a:t>8/5/25</a:t>
            </a:r>
            <a:endParaRPr lang="en-US" dirty="0"/>
          </a:p>
        </p:txBody>
      </p:sp>
      <p:sp>
        <p:nvSpPr>
          <p:cNvPr id="5" name="Footer Placeholder 4">
            <a:extLst>
              <a:ext uri="{FF2B5EF4-FFF2-40B4-BE49-F238E27FC236}">
                <a16:creationId xmlns:a16="http://schemas.microsoft.com/office/drawing/2014/main" id="{68D61611-3E73-24B2-E59F-BC7136F6E52C}"/>
              </a:ext>
            </a:extLst>
          </p:cNvPr>
          <p:cNvSpPr>
            <a:spLocks noGrp="1"/>
          </p:cNvSpPr>
          <p:nvPr>
            <p:ph type="ftr" sz="quarter" idx="39"/>
          </p:nvPr>
        </p:nvSpPr>
        <p:spPr/>
        <p:txBody>
          <a:bodyPr/>
          <a:lstStyle/>
          <a:p>
            <a:pPr>
              <a:defRPr/>
            </a:pPr>
            <a:r>
              <a:rPr lang="en-US" b="1"/>
              <a:t>Yonehara | Ionization Cooling for Muon Beam</a:t>
            </a:r>
            <a:endParaRPr lang="en-US" b="1" dirty="0"/>
          </a:p>
        </p:txBody>
      </p:sp>
      <p:sp>
        <p:nvSpPr>
          <p:cNvPr id="6" name="Slide Number Placeholder 5">
            <a:extLst>
              <a:ext uri="{FF2B5EF4-FFF2-40B4-BE49-F238E27FC236}">
                <a16:creationId xmlns:a16="http://schemas.microsoft.com/office/drawing/2014/main" id="{8CA01E52-E401-3C6C-A8D1-56D5CD031152}"/>
              </a:ext>
            </a:extLst>
          </p:cNvPr>
          <p:cNvSpPr>
            <a:spLocks noGrp="1"/>
          </p:cNvSpPr>
          <p:nvPr>
            <p:ph type="sldNum" sz="quarter" idx="40"/>
          </p:nvPr>
        </p:nvSpPr>
        <p:spPr/>
        <p:txBody>
          <a:bodyPr/>
          <a:lstStyle/>
          <a:p>
            <a:pPr>
              <a:defRPr/>
            </a:pPr>
            <a:fld id="{148C009B-CB69-E04A-B9B3-34B26D69E9CF}" type="slidenum">
              <a:rPr lang="en-US" smtClean="0"/>
              <a:pPr>
                <a:defRPr/>
              </a:pPr>
              <a:t>17</a:t>
            </a:fld>
            <a:endParaRPr lang="en-US" dirty="0"/>
          </a:p>
        </p:txBody>
      </p:sp>
      <p:sp>
        <p:nvSpPr>
          <p:cNvPr id="2" name="Rectangle 1">
            <a:extLst>
              <a:ext uri="{FF2B5EF4-FFF2-40B4-BE49-F238E27FC236}">
                <a16:creationId xmlns:a16="http://schemas.microsoft.com/office/drawing/2014/main" id="{A64170CB-21FB-EC06-2321-984F0CF69C2E}"/>
              </a:ext>
            </a:extLst>
          </p:cNvPr>
          <p:cNvSpPr>
            <a:spLocks noChangeAspect="1"/>
          </p:cNvSpPr>
          <p:nvPr/>
        </p:nvSpPr>
        <p:spPr>
          <a:xfrm>
            <a:off x="2463875" y="1696917"/>
            <a:ext cx="1371600" cy="1371600"/>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0B11C7E-26CF-2AF2-372E-8F82E5A0DCBB}"/>
              </a:ext>
            </a:extLst>
          </p:cNvPr>
          <p:cNvSpPr>
            <a:spLocks noChangeAspect="1"/>
          </p:cNvSpPr>
          <p:nvPr/>
        </p:nvSpPr>
        <p:spPr>
          <a:xfrm>
            <a:off x="6313108" y="1742041"/>
            <a:ext cx="1371600" cy="1371600"/>
          </a:xfrm>
          <a:prstGeom prst="rect">
            <a:avLst/>
          </a:prstGeom>
          <a:solidFill>
            <a:schemeClr val="tx2">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AAE656D-6268-21B2-C33A-F1179E115A56}"/>
              </a:ext>
            </a:extLst>
          </p:cNvPr>
          <p:cNvSpPr txBox="1"/>
          <p:nvPr/>
        </p:nvSpPr>
        <p:spPr>
          <a:xfrm>
            <a:off x="2763190" y="1362292"/>
            <a:ext cx="813043" cy="369332"/>
          </a:xfrm>
          <a:prstGeom prst="rect">
            <a:avLst/>
          </a:prstGeom>
          <a:noFill/>
        </p:spPr>
        <p:txBody>
          <a:bodyPr wrap="none" rtlCol="0">
            <a:spAutoFit/>
          </a:bodyPr>
          <a:lstStyle/>
          <a:p>
            <a:r>
              <a:rPr lang="en-US" dirty="0"/>
              <a:t>Beam </a:t>
            </a:r>
          </a:p>
        </p:txBody>
      </p:sp>
      <p:sp>
        <p:nvSpPr>
          <p:cNvPr id="14" name="TextBox 13">
            <a:extLst>
              <a:ext uri="{FF2B5EF4-FFF2-40B4-BE49-F238E27FC236}">
                <a16:creationId xmlns:a16="http://schemas.microsoft.com/office/drawing/2014/main" id="{1921B56E-049D-6ECD-8057-A6616F5B6056}"/>
              </a:ext>
            </a:extLst>
          </p:cNvPr>
          <p:cNvSpPr txBox="1"/>
          <p:nvPr/>
        </p:nvSpPr>
        <p:spPr>
          <a:xfrm>
            <a:off x="6448694" y="1362292"/>
            <a:ext cx="1141659" cy="369332"/>
          </a:xfrm>
          <a:prstGeom prst="rect">
            <a:avLst/>
          </a:prstGeom>
          <a:noFill/>
        </p:spPr>
        <p:txBody>
          <a:bodyPr wrap="none" rtlCol="0">
            <a:spAutoFit/>
          </a:bodyPr>
          <a:lstStyle/>
          <a:p>
            <a:r>
              <a:rPr lang="en-US" dirty="0"/>
              <a:t>Absorber </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90DAB87-13C5-9EFE-F43E-FD3BC8062641}"/>
                  </a:ext>
                </a:extLst>
              </p:cNvPr>
              <p:cNvSpPr txBox="1"/>
              <p:nvPr/>
            </p:nvSpPr>
            <p:spPr>
              <a:xfrm>
                <a:off x="6572204" y="2078418"/>
                <a:ext cx="722698" cy="5241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3</m:t>
                          </m:r>
                          <m:r>
                            <a:rPr lang="en-US" i="1">
                              <a:latin typeface="Cambria Math" panose="02040503050406030204" pitchFamily="18" charset="0"/>
                            </a:rPr>
                            <m:t>𝑘</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𝑎𝑏𝑠</m:t>
                              </m:r>
                            </m:sub>
                          </m:sSub>
                        </m:num>
                        <m:den>
                          <m:r>
                            <a:rPr lang="en-US" i="1">
                              <a:latin typeface="Cambria Math" panose="02040503050406030204" pitchFamily="18" charset="0"/>
                            </a:rPr>
                            <m:t>2</m:t>
                          </m:r>
                        </m:den>
                      </m:f>
                    </m:oMath>
                  </m:oMathPara>
                </a14:m>
                <a:endParaRPr lang="en-US" dirty="0"/>
              </a:p>
            </p:txBody>
          </p:sp>
        </mc:Choice>
        <mc:Fallback xmlns="">
          <p:sp>
            <p:nvSpPr>
              <p:cNvPr id="15" name="TextBox 14">
                <a:extLst>
                  <a:ext uri="{FF2B5EF4-FFF2-40B4-BE49-F238E27FC236}">
                    <a16:creationId xmlns:a16="http://schemas.microsoft.com/office/drawing/2014/main" id="{890DAB87-13C5-9EFE-F43E-FD3BC8062641}"/>
                  </a:ext>
                </a:extLst>
              </p:cNvPr>
              <p:cNvSpPr txBox="1">
                <a:spLocks noRot="1" noChangeAspect="1" noMove="1" noResize="1" noEditPoints="1" noAdjustHandles="1" noChangeArrowheads="1" noChangeShapeType="1" noTextEdit="1"/>
              </p:cNvSpPr>
              <p:nvPr/>
            </p:nvSpPr>
            <p:spPr>
              <a:xfrm>
                <a:off x="6572204" y="2078418"/>
                <a:ext cx="722698" cy="524118"/>
              </a:xfrm>
              <a:prstGeom prst="rect">
                <a:avLst/>
              </a:prstGeom>
              <a:blipFill>
                <a:blip r:embed="rId2"/>
                <a:stretch>
                  <a:fillRect l="-8621" t="-2381" r="-1724"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7692C6D-B92E-6B1E-8FFE-B16848D3B1D7}"/>
                  </a:ext>
                </a:extLst>
              </p:cNvPr>
              <p:cNvSpPr txBox="1"/>
              <p:nvPr/>
            </p:nvSpPr>
            <p:spPr>
              <a:xfrm>
                <a:off x="8462977" y="1991841"/>
                <a:ext cx="99694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𝑏</m:t>
                          </m:r>
                        </m:sub>
                      </m:sSub>
                      <m:r>
                        <a:rPr lang="en-US" i="1">
                          <a:latin typeface="Cambria Math" panose="02040503050406030204" pitchFamily="18" charset="0"/>
                          <a:ea typeface="Cambria Math" panose="02040503050406030204" pitchFamily="18" charset="0"/>
                        </a:rPr>
                        <m:t>&gt;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𝑇</m:t>
                          </m:r>
                        </m:e>
                        <m:sub>
                          <m:r>
                            <a:rPr lang="en-US" i="1">
                              <a:latin typeface="Cambria Math" panose="02040503050406030204" pitchFamily="18" charset="0"/>
                              <a:ea typeface="Cambria Math" panose="02040503050406030204" pitchFamily="18" charset="0"/>
                            </a:rPr>
                            <m:t>𝑎𝑏𝑠</m:t>
                          </m:r>
                        </m:sub>
                      </m:sSub>
                    </m:oMath>
                  </m:oMathPara>
                </a14:m>
                <a:endParaRPr lang="en-US" dirty="0"/>
              </a:p>
            </p:txBody>
          </p:sp>
        </mc:Choice>
        <mc:Fallback xmlns="">
          <p:sp>
            <p:nvSpPr>
              <p:cNvPr id="16" name="TextBox 15">
                <a:extLst>
                  <a:ext uri="{FF2B5EF4-FFF2-40B4-BE49-F238E27FC236}">
                    <a16:creationId xmlns:a16="http://schemas.microsoft.com/office/drawing/2014/main" id="{A7692C6D-B92E-6B1E-8FFE-B16848D3B1D7}"/>
                  </a:ext>
                </a:extLst>
              </p:cNvPr>
              <p:cNvSpPr txBox="1">
                <a:spLocks noRot="1" noChangeAspect="1" noMove="1" noResize="1" noEditPoints="1" noAdjustHandles="1" noChangeArrowheads="1" noChangeShapeType="1" noTextEdit="1"/>
              </p:cNvSpPr>
              <p:nvPr/>
            </p:nvSpPr>
            <p:spPr>
              <a:xfrm>
                <a:off x="8462977" y="1991841"/>
                <a:ext cx="996940" cy="276999"/>
              </a:xfrm>
              <a:prstGeom prst="rect">
                <a:avLst/>
              </a:prstGeom>
              <a:blipFill>
                <a:blip r:embed="rId3"/>
                <a:stretch>
                  <a:fillRect l="-5063" r="-1266" b="-13043"/>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92B99CA8-BED4-F7CE-E9CA-363DFDB003A2}"/>
              </a:ext>
            </a:extLst>
          </p:cNvPr>
          <p:cNvSpPr txBox="1"/>
          <p:nvPr/>
        </p:nvSpPr>
        <p:spPr>
          <a:xfrm>
            <a:off x="8002732" y="1584792"/>
            <a:ext cx="1831720" cy="369332"/>
          </a:xfrm>
          <a:prstGeom prst="rect">
            <a:avLst/>
          </a:prstGeom>
          <a:noFill/>
        </p:spPr>
        <p:txBody>
          <a:bodyPr wrap="none" rtlCol="0">
            <a:spAutoFit/>
          </a:bodyPr>
          <a:lstStyle/>
          <a:p>
            <a:r>
              <a:rPr lang="en-US" dirty="0"/>
              <a:t>Heat flows when</a:t>
            </a:r>
          </a:p>
        </p:txBody>
      </p:sp>
      <p:sp>
        <p:nvSpPr>
          <p:cNvPr id="23" name="TextBox 22">
            <a:extLst>
              <a:ext uri="{FF2B5EF4-FFF2-40B4-BE49-F238E27FC236}">
                <a16:creationId xmlns:a16="http://schemas.microsoft.com/office/drawing/2014/main" id="{C7E21469-F58E-710C-517C-AD33A0479E79}"/>
              </a:ext>
            </a:extLst>
          </p:cNvPr>
          <p:cNvSpPr txBox="1"/>
          <p:nvPr/>
        </p:nvSpPr>
        <p:spPr>
          <a:xfrm>
            <a:off x="3873460" y="1722878"/>
            <a:ext cx="2563330" cy="646331"/>
          </a:xfrm>
          <a:prstGeom prst="rect">
            <a:avLst/>
          </a:prstGeom>
          <a:noFill/>
        </p:spPr>
        <p:txBody>
          <a:bodyPr wrap="none" rtlCol="0">
            <a:spAutoFit/>
          </a:bodyPr>
          <a:lstStyle/>
          <a:p>
            <a:r>
              <a:rPr lang="en-US" dirty="0"/>
              <a:t>q (momentum)-transfer </a:t>
            </a:r>
          </a:p>
          <a:p>
            <a:r>
              <a:rPr lang="en-US" dirty="0"/>
              <a:t>via coulomb interaction</a:t>
            </a:r>
          </a:p>
        </p:txBody>
      </p:sp>
      <p:sp>
        <p:nvSpPr>
          <p:cNvPr id="25" name="TextBox 24">
            <a:extLst>
              <a:ext uri="{FF2B5EF4-FFF2-40B4-BE49-F238E27FC236}">
                <a16:creationId xmlns:a16="http://schemas.microsoft.com/office/drawing/2014/main" id="{DCCEB37E-F35D-055D-CCE8-51697FB11290}"/>
              </a:ext>
            </a:extLst>
          </p:cNvPr>
          <p:cNvSpPr txBox="1"/>
          <p:nvPr/>
        </p:nvSpPr>
        <p:spPr>
          <a:xfrm>
            <a:off x="8002733" y="2360688"/>
            <a:ext cx="2315057" cy="369332"/>
          </a:xfrm>
          <a:prstGeom prst="rect">
            <a:avLst/>
          </a:prstGeom>
          <a:noFill/>
        </p:spPr>
        <p:txBody>
          <a:bodyPr wrap="none" rtlCol="0">
            <a:spAutoFit/>
          </a:bodyPr>
          <a:lstStyle/>
          <a:p>
            <a:r>
              <a:rPr lang="en-US" dirty="0"/>
              <a:t>Equilibrium condition</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029154DA-4988-334E-6A25-99189021C09E}"/>
                  </a:ext>
                </a:extLst>
              </p:cNvPr>
              <p:cNvSpPr txBox="1"/>
              <p:nvPr/>
            </p:nvSpPr>
            <p:spPr>
              <a:xfrm>
                <a:off x="8478077" y="2730021"/>
                <a:ext cx="96327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𝑏</m:t>
                          </m:r>
                        </m:sub>
                      </m:sSub>
                      <m:r>
                        <a:rPr lang="en-US" i="1">
                          <a:latin typeface="Cambria Math" panose="02040503050406030204" pitchFamily="18" charset="0"/>
                        </a:rPr>
                        <m:t> </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𝑇</m:t>
                          </m:r>
                        </m:e>
                        <m:sub>
                          <m:r>
                            <a:rPr lang="en-US" i="1">
                              <a:latin typeface="Cambria Math" panose="02040503050406030204" pitchFamily="18" charset="0"/>
                              <a:ea typeface="Cambria Math" panose="02040503050406030204" pitchFamily="18" charset="0"/>
                            </a:rPr>
                            <m:t>𝑎𝑏𝑠</m:t>
                          </m:r>
                        </m:sub>
                      </m:sSub>
                    </m:oMath>
                  </m:oMathPara>
                </a14:m>
                <a:endParaRPr lang="en-US" dirty="0"/>
              </a:p>
            </p:txBody>
          </p:sp>
        </mc:Choice>
        <mc:Fallback xmlns="">
          <p:sp>
            <p:nvSpPr>
              <p:cNvPr id="26" name="TextBox 25">
                <a:extLst>
                  <a:ext uri="{FF2B5EF4-FFF2-40B4-BE49-F238E27FC236}">
                    <a16:creationId xmlns:a16="http://schemas.microsoft.com/office/drawing/2014/main" id="{029154DA-4988-334E-6A25-99189021C09E}"/>
                  </a:ext>
                </a:extLst>
              </p:cNvPr>
              <p:cNvSpPr txBox="1">
                <a:spLocks noRot="1" noChangeAspect="1" noMove="1" noResize="1" noEditPoints="1" noAdjustHandles="1" noChangeArrowheads="1" noChangeShapeType="1" noTextEdit="1"/>
              </p:cNvSpPr>
              <p:nvPr/>
            </p:nvSpPr>
            <p:spPr>
              <a:xfrm>
                <a:off x="8478077" y="2730021"/>
                <a:ext cx="963277" cy="276999"/>
              </a:xfrm>
              <a:prstGeom prst="rect">
                <a:avLst/>
              </a:prstGeom>
              <a:blipFill>
                <a:blip r:embed="rId4"/>
                <a:stretch>
                  <a:fillRect l="-5195" t="-9091" b="-40909"/>
                </a:stretch>
              </a:blipFill>
            </p:spPr>
            <p:txBody>
              <a:bodyPr/>
              <a:lstStyle/>
              <a:p>
                <a:r>
                  <a:rPr lang="en-US">
                    <a:noFill/>
                  </a:rPr>
                  <a:t> </a:t>
                </a:r>
              </a:p>
            </p:txBody>
          </p:sp>
        </mc:Fallback>
      </mc:AlternateContent>
      <p:sp>
        <p:nvSpPr>
          <p:cNvPr id="31" name="Right Arrow 30">
            <a:extLst>
              <a:ext uri="{FF2B5EF4-FFF2-40B4-BE49-F238E27FC236}">
                <a16:creationId xmlns:a16="http://schemas.microsoft.com/office/drawing/2014/main" id="{4AD8AE61-2386-938D-4786-841836F96A92}"/>
              </a:ext>
            </a:extLst>
          </p:cNvPr>
          <p:cNvSpPr/>
          <p:nvPr/>
        </p:nvSpPr>
        <p:spPr>
          <a:xfrm>
            <a:off x="4188023" y="2574065"/>
            <a:ext cx="2080383" cy="366952"/>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9313B85-3C43-9F9A-F076-F51CD4463585}"/>
              </a:ext>
            </a:extLst>
          </p:cNvPr>
          <p:cNvPicPr>
            <a:picLocks noChangeAspect="1"/>
          </p:cNvPicPr>
          <p:nvPr/>
        </p:nvPicPr>
        <p:blipFill>
          <a:blip r:embed="rId5"/>
          <a:stretch>
            <a:fillRect/>
          </a:stretch>
        </p:blipFill>
        <p:spPr>
          <a:xfrm>
            <a:off x="2818767" y="3410558"/>
            <a:ext cx="4934415" cy="2514598"/>
          </a:xfrm>
          <a:prstGeom prst="rect">
            <a:avLst/>
          </a:prstGeom>
        </p:spPr>
      </p:pic>
      <p:sp>
        <p:nvSpPr>
          <p:cNvPr id="8" name="TextBox 7">
            <a:extLst>
              <a:ext uri="{FF2B5EF4-FFF2-40B4-BE49-F238E27FC236}">
                <a16:creationId xmlns:a16="http://schemas.microsoft.com/office/drawing/2014/main" id="{25FF1855-30B0-56A1-5634-B04AA61E3752}"/>
              </a:ext>
            </a:extLst>
          </p:cNvPr>
          <p:cNvSpPr txBox="1"/>
          <p:nvPr/>
        </p:nvSpPr>
        <p:spPr>
          <a:xfrm>
            <a:off x="6077808" y="5160238"/>
            <a:ext cx="2791855" cy="646331"/>
          </a:xfrm>
          <a:prstGeom prst="rect">
            <a:avLst/>
          </a:prstGeom>
          <a:noFill/>
        </p:spPr>
        <p:txBody>
          <a:bodyPr wrap="none" rtlCol="0">
            <a:spAutoFit/>
          </a:bodyPr>
          <a:lstStyle/>
          <a:p>
            <a:r>
              <a:rPr lang="en-US" dirty="0"/>
              <a:t>a: maximum beta function</a:t>
            </a:r>
          </a:p>
          <a:p>
            <a:r>
              <a:rPr lang="en-US" dirty="0"/>
              <a:t>c: minimum beta function </a:t>
            </a:r>
          </a:p>
        </p:txBody>
      </p:sp>
      <p:sp>
        <p:nvSpPr>
          <p:cNvPr id="12" name="TextBox 11">
            <a:extLst>
              <a:ext uri="{FF2B5EF4-FFF2-40B4-BE49-F238E27FC236}">
                <a16:creationId xmlns:a16="http://schemas.microsoft.com/office/drawing/2014/main" id="{2A512746-9535-06EC-5263-3A43B2E4C62D}"/>
              </a:ext>
            </a:extLst>
          </p:cNvPr>
          <p:cNvSpPr txBox="1"/>
          <p:nvPr/>
        </p:nvSpPr>
        <p:spPr>
          <a:xfrm>
            <a:off x="8002733" y="3874577"/>
            <a:ext cx="2422381" cy="646331"/>
          </a:xfrm>
          <a:prstGeom prst="rect">
            <a:avLst/>
          </a:prstGeom>
          <a:noFill/>
        </p:spPr>
        <p:txBody>
          <a:bodyPr wrap="square" rtlCol="0">
            <a:spAutoFit/>
          </a:bodyPr>
          <a:lstStyle/>
          <a:p>
            <a:r>
              <a:rPr lang="en-US" dirty="0"/>
              <a:t>Put absorber at point “c”</a:t>
            </a:r>
          </a:p>
        </p:txBody>
      </p:sp>
      <p:sp>
        <p:nvSpPr>
          <p:cNvPr id="18" name="TextBox 17">
            <a:extLst>
              <a:ext uri="{FF2B5EF4-FFF2-40B4-BE49-F238E27FC236}">
                <a16:creationId xmlns:a16="http://schemas.microsoft.com/office/drawing/2014/main" id="{18289A71-4750-AFD7-4DA9-42E004DD876D}"/>
              </a:ext>
            </a:extLst>
          </p:cNvPr>
          <p:cNvSpPr txBox="1"/>
          <p:nvPr/>
        </p:nvSpPr>
        <p:spPr>
          <a:xfrm>
            <a:off x="2509775" y="5922811"/>
            <a:ext cx="3725711" cy="646331"/>
          </a:xfrm>
          <a:prstGeom prst="rect">
            <a:avLst/>
          </a:prstGeom>
          <a:solidFill>
            <a:schemeClr val="bg1"/>
          </a:solidFill>
        </p:spPr>
        <p:txBody>
          <a:bodyPr wrap="square" rtlCol="0">
            <a:spAutoFit/>
          </a:bodyPr>
          <a:lstStyle/>
          <a:p>
            <a:r>
              <a:rPr lang="en-US" dirty="0"/>
              <a:t>Transverse phase space is rotated along beam path</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4423CD3-EC9D-647A-1400-90EF61D31F24}"/>
                  </a:ext>
                </a:extLst>
              </p:cNvPr>
              <p:cNvSpPr txBox="1"/>
              <p:nvPr/>
            </p:nvSpPr>
            <p:spPr>
              <a:xfrm>
                <a:off x="2704810" y="2135662"/>
                <a:ext cx="979755" cy="4977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i="1">
                              <a:latin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m:t>
                          </m:r>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𝑝</m:t>
                              </m:r>
                            </m:e>
                            <m:sub>
                              <m:r>
                                <a:rPr lang="en-US" sz="1600" i="1">
                                  <a:latin typeface="Cambria Math" panose="02040503050406030204" pitchFamily="18" charset="0"/>
                                  <a:ea typeface="Cambria Math" panose="02040503050406030204" pitchFamily="18" charset="0"/>
                                </a:rPr>
                                <m:t>⊥</m:t>
                              </m:r>
                            </m:sub>
                            <m:sup>
                              <m:r>
                                <a:rPr lang="en-US" sz="1600" i="1">
                                  <a:latin typeface="Cambria Math" panose="02040503050406030204" pitchFamily="18" charset="0"/>
                                  <a:ea typeface="Cambria Math" panose="02040503050406030204" pitchFamily="18" charset="0"/>
                                </a:rPr>
                                <m:t>2</m:t>
                              </m:r>
                            </m:sup>
                          </m:sSubSup>
                        </m:num>
                        <m:den>
                          <m:r>
                            <a:rPr lang="en-US" sz="1600" i="1">
                              <a:latin typeface="Cambria Math" panose="02040503050406030204" pitchFamily="18" charset="0"/>
                            </a:rPr>
                            <m:t>𝑚</m:t>
                          </m:r>
                        </m:den>
                      </m:f>
                      <m:r>
                        <a:rPr lang="en-US" sz="1600" i="1">
                          <a:latin typeface="Cambria Math" panose="02040503050406030204" pitchFamily="18" charset="0"/>
                        </a:rPr>
                        <m:t>=</m:t>
                      </m:r>
                      <m:r>
                        <a:rPr lang="en-US" sz="1600" i="1">
                          <a:latin typeface="Cambria Math" panose="02040503050406030204" pitchFamily="18" charset="0"/>
                        </a:rPr>
                        <m:t>𝑘</m:t>
                      </m:r>
                      <m:sSub>
                        <m:sSubPr>
                          <m:ctrlPr>
                            <a:rPr lang="en-US" sz="1600" i="1">
                              <a:latin typeface="Cambria Math" panose="02040503050406030204" pitchFamily="18" charset="0"/>
                            </a:rPr>
                          </m:ctrlPr>
                        </m:sSubPr>
                        <m:e>
                          <m:r>
                            <a:rPr lang="en-US" sz="1600" i="1">
                              <a:latin typeface="Cambria Math" panose="02040503050406030204" pitchFamily="18" charset="0"/>
                            </a:rPr>
                            <m:t>𝑇</m:t>
                          </m:r>
                        </m:e>
                        <m:sub>
                          <m:r>
                            <a:rPr lang="en-US" sz="1600" i="1">
                              <a:latin typeface="Cambria Math" panose="02040503050406030204" pitchFamily="18" charset="0"/>
                            </a:rPr>
                            <m:t>𝑏</m:t>
                          </m:r>
                        </m:sub>
                      </m:sSub>
                    </m:oMath>
                  </m:oMathPara>
                </a14:m>
                <a:endParaRPr lang="en-US" sz="1600" dirty="0"/>
              </a:p>
            </p:txBody>
          </p:sp>
        </mc:Choice>
        <mc:Fallback xmlns="">
          <p:sp>
            <p:nvSpPr>
              <p:cNvPr id="9" name="TextBox 8">
                <a:extLst>
                  <a:ext uri="{FF2B5EF4-FFF2-40B4-BE49-F238E27FC236}">
                    <a16:creationId xmlns:a16="http://schemas.microsoft.com/office/drawing/2014/main" id="{B4423CD3-EC9D-647A-1400-90EF61D31F24}"/>
                  </a:ext>
                </a:extLst>
              </p:cNvPr>
              <p:cNvSpPr txBox="1">
                <a:spLocks noRot="1" noChangeAspect="1" noMove="1" noResize="1" noEditPoints="1" noAdjustHandles="1" noChangeArrowheads="1" noChangeShapeType="1" noTextEdit="1"/>
              </p:cNvSpPr>
              <p:nvPr/>
            </p:nvSpPr>
            <p:spPr>
              <a:xfrm>
                <a:off x="2704810" y="2135662"/>
                <a:ext cx="979755" cy="497700"/>
              </a:xfrm>
              <a:prstGeom prst="rect">
                <a:avLst/>
              </a:prstGeom>
              <a:blipFill>
                <a:blip r:embed="rId6"/>
                <a:stretch>
                  <a:fillRect l="-5195" r="-2597"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AEA25DB-78B8-435E-447C-4FCD1E26DD73}"/>
                  </a:ext>
                </a:extLst>
              </p:cNvPr>
              <p:cNvSpPr txBox="1"/>
              <p:nvPr/>
            </p:nvSpPr>
            <p:spPr>
              <a:xfrm>
                <a:off x="7629756" y="5806569"/>
                <a:ext cx="3323089" cy="1020216"/>
              </a:xfrm>
              <a:prstGeom prst="rect">
                <a:avLst/>
              </a:prstGeom>
              <a:noFill/>
            </p:spPr>
            <p:txBody>
              <a:bodyPr wrap="none" lIns="365760" tIns="274320" rIns="365760" bIns="274320" rtlCol="0">
                <a:spAutoFit/>
              </a:bodyPr>
              <a:lstStyle/>
              <a:p>
                <a:pPr algn="ctr">
                  <a:spcAft>
                    <a:spcPts val="800"/>
                  </a:spcAft>
                </a:pPr>
                <a:r>
                  <a:rPr lang="en-US" sz="1900" b="1" dirty="0">
                    <a:solidFill>
                      <a:schemeClr val="tx1"/>
                    </a:solidFill>
                    <a:ea typeface="Cambria Math" panose="02040503050406030204" pitchFamily="18" charset="0"/>
                  </a:rPr>
                  <a:t>Entropy </a:t>
                </a:r>
                <a14:m>
                  <m:oMath xmlns:m="http://schemas.openxmlformats.org/officeDocument/2006/math">
                    <m:r>
                      <a:rPr lang="en-US" sz="1900" b="1" i="1" smtClean="0">
                        <a:solidFill>
                          <a:schemeClr val="tx1"/>
                        </a:solidFill>
                        <a:latin typeface="Cambria Math" panose="02040503050406030204" pitchFamily="18" charset="0"/>
                        <a:ea typeface="Cambria Math" panose="02040503050406030204" pitchFamily="18" charset="0"/>
                      </a:rPr>
                      <m:t>∆</m:t>
                    </m:r>
                    <m:r>
                      <a:rPr lang="en-US" sz="1900" b="1" i="1" smtClean="0">
                        <a:solidFill>
                          <a:schemeClr val="tx1"/>
                        </a:solidFill>
                        <a:latin typeface="Cambria Math" panose="02040503050406030204" pitchFamily="18" charset="0"/>
                        <a:ea typeface="Cambria Math" panose="02040503050406030204" pitchFamily="18" charset="0"/>
                      </a:rPr>
                      <m:t>𝑺</m:t>
                    </m:r>
                    <m:r>
                      <a:rPr lang="en-US" sz="1900" b="1" i="1" smtClean="0">
                        <a:solidFill>
                          <a:schemeClr val="tx1"/>
                        </a:solidFill>
                        <a:latin typeface="Cambria Math" panose="02040503050406030204" pitchFamily="18" charset="0"/>
                        <a:ea typeface="Cambria Math" panose="02040503050406030204" pitchFamily="18" charset="0"/>
                      </a:rPr>
                      <m:t>∝</m:t>
                    </m:r>
                    <m:r>
                      <a:rPr lang="en-US" sz="1900" b="1" i="1" smtClean="0">
                        <a:solidFill>
                          <a:schemeClr val="tx1"/>
                        </a:solidFill>
                        <a:latin typeface="Cambria Math" panose="02040503050406030204" pitchFamily="18" charset="0"/>
                        <a:ea typeface="Cambria Math" panose="02040503050406030204" pitchFamily="18" charset="0"/>
                      </a:rPr>
                      <m:t>𝒍𝒏</m:t>
                    </m:r>
                    <m:d>
                      <m:dPr>
                        <m:ctrlPr>
                          <a:rPr lang="en-US" sz="1900" b="1" i="1" smtClean="0">
                            <a:solidFill>
                              <a:schemeClr val="tx1"/>
                            </a:solidFill>
                            <a:latin typeface="Cambria Math" panose="02040503050406030204" pitchFamily="18" charset="0"/>
                            <a:ea typeface="Cambria Math" panose="02040503050406030204" pitchFamily="18" charset="0"/>
                          </a:rPr>
                        </m:ctrlPr>
                      </m:dPr>
                      <m:e>
                        <m:f>
                          <m:fPr>
                            <m:ctrlPr>
                              <a:rPr lang="en-US" sz="1900" b="1" i="1" smtClean="0">
                                <a:solidFill>
                                  <a:schemeClr val="tx1"/>
                                </a:solidFill>
                                <a:latin typeface="Cambria Math" panose="02040503050406030204" pitchFamily="18" charset="0"/>
                                <a:ea typeface="Cambria Math" panose="02040503050406030204" pitchFamily="18" charset="0"/>
                              </a:rPr>
                            </m:ctrlPr>
                          </m:fPr>
                          <m:num>
                            <m:sSub>
                              <m:sSubPr>
                                <m:ctrlPr>
                                  <a:rPr lang="en-US" sz="1900" b="1" i="1" smtClean="0">
                                    <a:solidFill>
                                      <a:schemeClr val="tx1"/>
                                    </a:solidFill>
                                    <a:latin typeface="Cambria Math" panose="02040503050406030204" pitchFamily="18" charset="0"/>
                                    <a:ea typeface="Cambria Math" panose="02040503050406030204" pitchFamily="18" charset="0"/>
                                  </a:rPr>
                                </m:ctrlPr>
                              </m:sSubPr>
                              <m:e>
                                <m:r>
                                  <a:rPr lang="en-US" sz="1900" b="1" i="1" smtClean="0">
                                    <a:solidFill>
                                      <a:schemeClr val="tx1"/>
                                    </a:solidFill>
                                    <a:latin typeface="Cambria Math" panose="02040503050406030204" pitchFamily="18" charset="0"/>
                                    <a:ea typeface="Cambria Math" panose="02040503050406030204" pitchFamily="18" charset="0"/>
                                  </a:rPr>
                                  <m:t>𝜺</m:t>
                                </m:r>
                              </m:e>
                              <m:sub>
                                <m:r>
                                  <a:rPr lang="en-US" sz="1900" b="1" i="1" smtClean="0">
                                    <a:solidFill>
                                      <a:schemeClr val="tx1"/>
                                    </a:solidFill>
                                    <a:latin typeface="Cambria Math" panose="02040503050406030204" pitchFamily="18" charset="0"/>
                                    <a:ea typeface="Cambria Math" panose="02040503050406030204" pitchFamily="18" charset="0"/>
                                  </a:rPr>
                                  <m:t>𝒇𝒊𝒏𝒂𝒍</m:t>
                                </m:r>
                              </m:sub>
                            </m:sSub>
                          </m:num>
                          <m:den>
                            <m:sSub>
                              <m:sSubPr>
                                <m:ctrlPr>
                                  <a:rPr lang="en-US" sz="1900" b="1" i="1" smtClean="0">
                                    <a:solidFill>
                                      <a:schemeClr val="tx1"/>
                                    </a:solidFill>
                                    <a:latin typeface="Cambria Math" panose="02040503050406030204" pitchFamily="18" charset="0"/>
                                    <a:ea typeface="Cambria Math" panose="02040503050406030204" pitchFamily="18" charset="0"/>
                                  </a:rPr>
                                </m:ctrlPr>
                              </m:sSubPr>
                              <m:e>
                                <m:r>
                                  <a:rPr lang="en-US" sz="1900" b="1" i="1" smtClean="0">
                                    <a:solidFill>
                                      <a:schemeClr val="tx1"/>
                                    </a:solidFill>
                                    <a:latin typeface="Cambria Math" panose="02040503050406030204" pitchFamily="18" charset="0"/>
                                    <a:ea typeface="Cambria Math" panose="02040503050406030204" pitchFamily="18" charset="0"/>
                                  </a:rPr>
                                  <m:t>𝜺</m:t>
                                </m:r>
                              </m:e>
                              <m:sub>
                                <m:r>
                                  <a:rPr lang="en-US" sz="1900" b="1" i="1" smtClean="0">
                                    <a:solidFill>
                                      <a:schemeClr val="tx1"/>
                                    </a:solidFill>
                                    <a:latin typeface="Cambria Math" panose="02040503050406030204" pitchFamily="18" charset="0"/>
                                    <a:ea typeface="Cambria Math" panose="02040503050406030204" pitchFamily="18" charset="0"/>
                                  </a:rPr>
                                  <m:t>𝒊𝒏𝒊𝒕𝒊𝒂𝒍</m:t>
                                </m:r>
                              </m:sub>
                            </m:sSub>
                          </m:den>
                        </m:f>
                      </m:e>
                    </m:d>
                  </m:oMath>
                </a14:m>
                <a:endParaRPr lang="en-US" sz="1900" b="1" dirty="0">
                  <a:solidFill>
                    <a:schemeClr val="tx1"/>
                  </a:solidFill>
                  <a:latin typeface="Helvetica" pitchFamily="2" charset="0"/>
                </a:endParaRPr>
              </a:p>
            </p:txBody>
          </p:sp>
        </mc:Choice>
        <mc:Fallback xmlns="">
          <p:sp>
            <p:nvSpPr>
              <p:cNvPr id="19" name="TextBox 18">
                <a:extLst>
                  <a:ext uri="{FF2B5EF4-FFF2-40B4-BE49-F238E27FC236}">
                    <a16:creationId xmlns:a16="http://schemas.microsoft.com/office/drawing/2014/main" id="{DAEA25DB-78B8-435E-447C-4FCD1E26DD73}"/>
                  </a:ext>
                </a:extLst>
              </p:cNvPr>
              <p:cNvSpPr txBox="1">
                <a:spLocks noRot="1" noChangeAspect="1" noMove="1" noResize="1" noEditPoints="1" noAdjustHandles="1" noChangeArrowheads="1" noChangeShapeType="1" noTextEdit="1"/>
              </p:cNvSpPr>
              <p:nvPr/>
            </p:nvSpPr>
            <p:spPr>
              <a:xfrm>
                <a:off x="7629756" y="5806569"/>
                <a:ext cx="3323089" cy="1020216"/>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84949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356EBE-1AA3-46F0-EAFC-5FDCC38942BA}"/>
              </a:ext>
            </a:extLst>
          </p:cNvPr>
          <p:cNvSpPr>
            <a:spLocks noGrp="1"/>
          </p:cNvSpPr>
          <p:nvPr>
            <p:ph type="title"/>
          </p:nvPr>
        </p:nvSpPr>
        <p:spPr>
          <a:xfrm>
            <a:off x="914398" y="365760"/>
            <a:ext cx="10629902" cy="433527"/>
          </a:xfrm>
        </p:spPr>
        <p:txBody>
          <a:bodyPr/>
          <a:lstStyle/>
          <a:p>
            <a:r>
              <a:rPr lang="en-US" dirty="0"/>
              <a:t>Energy transfer process via Coulomb scattering </a:t>
            </a:r>
          </a:p>
        </p:txBody>
      </p:sp>
      <p:sp>
        <p:nvSpPr>
          <p:cNvPr id="4" name="Date Placeholder 3">
            <a:extLst>
              <a:ext uri="{FF2B5EF4-FFF2-40B4-BE49-F238E27FC236}">
                <a16:creationId xmlns:a16="http://schemas.microsoft.com/office/drawing/2014/main" id="{1795CBAE-3879-03F7-BFCC-06B765A86D75}"/>
              </a:ext>
            </a:extLst>
          </p:cNvPr>
          <p:cNvSpPr>
            <a:spLocks noGrp="1"/>
          </p:cNvSpPr>
          <p:nvPr>
            <p:ph type="dt" sz="half" idx="38"/>
          </p:nvPr>
        </p:nvSpPr>
        <p:spPr/>
        <p:txBody>
          <a:bodyPr/>
          <a:lstStyle/>
          <a:p>
            <a:pPr>
              <a:defRPr/>
            </a:pPr>
            <a:r>
              <a:rPr lang="en-US"/>
              <a:t>8/5/25</a:t>
            </a:r>
            <a:endParaRPr lang="en-US" dirty="0"/>
          </a:p>
        </p:txBody>
      </p:sp>
      <p:sp>
        <p:nvSpPr>
          <p:cNvPr id="5" name="Footer Placeholder 4">
            <a:extLst>
              <a:ext uri="{FF2B5EF4-FFF2-40B4-BE49-F238E27FC236}">
                <a16:creationId xmlns:a16="http://schemas.microsoft.com/office/drawing/2014/main" id="{37D85359-5942-2761-43A9-D79E0FA592C6}"/>
              </a:ext>
            </a:extLst>
          </p:cNvPr>
          <p:cNvSpPr>
            <a:spLocks noGrp="1"/>
          </p:cNvSpPr>
          <p:nvPr>
            <p:ph type="ftr" sz="quarter" idx="39"/>
          </p:nvPr>
        </p:nvSpPr>
        <p:spPr/>
        <p:txBody>
          <a:bodyPr/>
          <a:lstStyle/>
          <a:p>
            <a:pPr>
              <a:defRPr/>
            </a:pPr>
            <a:r>
              <a:rPr lang="en-US" b="1"/>
              <a:t>Yonehara | Ionization Cooling for Muon Beam</a:t>
            </a:r>
            <a:endParaRPr lang="en-US" b="1" dirty="0"/>
          </a:p>
        </p:txBody>
      </p:sp>
      <p:sp>
        <p:nvSpPr>
          <p:cNvPr id="6" name="Slide Number Placeholder 5">
            <a:extLst>
              <a:ext uri="{FF2B5EF4-FFF2-40B4-BE49-F238E27FC236}">
                <a16:creationId xmlns:a16="http://schemas.microsoft.com/office/drawing/2014/main" id="{35FB4314-AE04-8348-BF19-2C77E18CFF93}"/>
              </a:ext>
            </a:extLst>
          </p:cNvPr>
          <p:cNvSpPr>
            <a:spLocks noGrp="1"/>
          </p:cNvSpPr>
          <p:nvPr>
            <p:ph type="sldNum" sz="quarter" idx="40"/>
          </p:nvPr>
        </p:nvSpPr>
        <p:spPr/>
        <p:txBody>
          <a:bodyPr/>
          <a:lstStyle/>
          <a:p>
            <a:pPr>
              <a:defRPr/>
            </a:pPr>
            <a:fld id="{148C009B-CB69-E04A-B9B3-34B26D69E9CF}" type="slidenum">
              <a:rPr lang="en-US" smtClean="0"/>
              <a:pPr>
                <a:defRPr/>
              </a:pPr>
              <a:t>18</a:t>
            </a:fld>
            <a:endParaRPr lang="en-US" dirty="0"/>
          </a:p>
        </p:txBody>
      </p:sp>
      <p:sp>
        <p:nvSpPr>
          <p:cNvPr id="7" name="Oval 6">
            <a:extLst>
              <a:ext uri="{FF2B5EF4-FFF2-40B4-BE49-F238E27FC236}">
                <a16:creationId xmlns:a16="http://schemas.microsoft.com/office/drawing/2014/main" id="{8EF57693-D865-00C2-B5EB-E20E5822B18B}"/>
              </a:ext>
            </a:extLst>
          </p:cNvPr>
          <p:cNvSpPr/>
          <p:nvPr/>
        </p:nvSpPr>
        <p:spPr>
          <a:xfrm>
            <a:off x="2259055" y="841225"/>
            <a:ext cx="914400" cy="9144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D5F3380-9109-0199-933F-AC66ED8C9F7E}"/>
              </a:ext>
            </a:extLst>
          </p:cNvPr>
          <p:cNvSpPr>
            <a:spLocks noChangeAspect="1"/>
          </p:cNvSpPr>
          <p:nvPr/>
        </p:nvSpPr>
        <p:spPr>
          <a:xfrm>
            <a:off x="5021699" y="2124323"/>
            <a:ext cx="548640" cy="54864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0D3D01F4-3C1C-26A0-3332-0EE94043AE5B}"/>
              </a:ext>
            </a:extLst>
          </p:cNvPr>
          <p:cNvCxnSpPr>
            <a:cxnSpLocks/>
          </p:cNvCxnSpPr>
          <p:nvPr/>
        </p:nvCxnSpPr>
        <p:spPr>
          <a:xfrm>
            <a:off x="3186043" y="1399896"/>
            <a:ext cx="1941673" cy="53738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90E9D159-D103-1E3A-C045-E1CEA7EE2389}"/>
              </a:ext>
            </a:extLst>
          </p:cNvPr>
          <p:cNvCxnSpPr>
            <a:cxnSpLocks/>
          </p:cNvCxnSpPr>
          <p:nvPr/>
        </p:nvCxnSpPr>
        <p:spPr>
          <a:xfrm flipV="1">
            <a:off x="5127715" y="1668590"/>
            <a:ext cx="1723290" cy="276829"/>
          </a:xfrm>
          <a:prstGeom prst="line">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0B7694F-39D1-73F6-A535-F6DDE668C3D5}"/>
              </a:ext>
            </a:extLst>
          </p:cNvPr>
          <p:cNvCxnSpPr>
            <a:cxnSpLocks/>
          </p:cNvCxnSpPr>
          <p:nvPr/>
        </p:nvCxnSpPr>
        <p:spPr>
          <a:xfrm>
            <a:off x="5570340" y="2591290"/>
            <a:ext cx="525661" cy="664195"/>
          </a:xfrm>
          <a:prstGeom prst="line">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73287B95-D4B6-E244-71CC-64F0F3B71A4F}"/>
              </a:ext>
            </a:extLst>
          </p:cNvPr>
          <p:cNvCxnSpPr>
            <a:cxnSpLocks/>
          </p:cNvCxnSpPr>
          <p:nvPr/>
        </p:nvCxnSpPr>
        <p:spPr>
          <a:xfrm>
            <a:off x="7368210" y="1668590"/>
            <a:ext cx="1470991" cy="459709"/>
          </a:xfrm>
          <a:prstGeom prst="line">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1C2CD275-EB7A-640B-9B28-0393E0F71B15}"/>
              </a:ext>
            </a:extLst>
          </p:cNvPr>
          <p:cNvCxnSpPr>
            <a:cxnSpLocks/>
          </p:cNvCxnSpPr>
          <p:nvPr/>
        </p:nvCxnSpPr>
        <p:spPr>
          <a:xfrm flipV="1">
            <a:off x="8839200" y="1893491"/>
            <a:ext cx="1046922" cy="230832"/>
          </a:xfrm>
          <a:prstGeom prst="line">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944D49AD-9DB2-E7B4-F4DE-70CF867F85FC}"/>
              </a:ext>
            </a:extLst>
          </p:cNvPr>
          <p:cNvCxnSpPr>
            <a:cxnSpLocks/>
          </p:cNvCxnSpPr>
          <p:nvPr/>
        </p:nvCxnSpPr>
        <p:spPr>
          <a:xfrm>
            <a:off x="8825948" y="2124324"/>
            <a:ext cx="567346" cy="992935"/>
          </a:xfrm>
          <a:prstGeom prst="line">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146AFDE2-8D8E-3264-D84E-1BD2B6DFE9B5}"/>
              </a:ext>
            </a:extLst>
          </p:cNvPr>
          <p:cNvCxnSpPr>
            <a:cxnSpLocks/>
          </p:cNvCxnSpPr>
          <p:nvPr/>
        </p:nvCxnSpPr>
        <p:spPr>
          <a:xfrm>
            <a:off x="8832574" y="2137575"/>
            <a:ext cx="1053548" cy="274320"/>
          </a:xfrm>
          <a:prstGeom prst="line">
            <a:avLst/>
          </a:prstGeom>
          <a:ln>
            <a:solidFill>
              <a:srgbClr val="000000"/>
            </a:solidFill>
            <a:prstDash val="sysDot"/>
            <a:tailEnd type="non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5ED087A4-8F9E-7B95-36FC-F34FACBE349E}"/>
                  </a:ext>
                </a:extLst>
              </p:cNvPr>
              <p:cNvSpPr txBox="1"/>
              <p:nvPr/>
            </p:nvSpPr>
            <p:spPr>
              <a:xfrm>
                <a:off x="7762959" y="1372207"/>
                <a:ext cx="45595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1</m:t>
                          </m:r>
                        </m:sub>
                      </m:sSub>
                    </m:oMath>
                  </m:oMathPara>
                </a14:m>
                <a:endParaRPr lang="en-US" dirty="0"/>
              </a:p>
            </p:txBody>
          </p:sp>
        </mc:Choice>
        <mc:Fallback xmlns="">
          <p:sp>
            <p:nvSpPr>
              <p:cNvPr id="25" name="TextBox 24">
                <a:extLst>
                  <a:ext uri="{FF2B5EF4-FFF2-40B4-BE49-F238E27FC236}">
                    <a16:creationId xmlns:a16="http://schemas.microsoft.com/office/drawing/2014/main" id="{5ED087A4-8F9E-7B95-36FC-F34FACBE349E}"/>
                  </a:ext>
                </a:extLst>
              </p:cNvPr>
              <p:cNvSpPr txBox="1">
                <a:spLocks noRot="1" noChangeAspect="1" noMove="1" noResize="1" noEditPoints="1" noAdjustHandles="1" noChangeArrowheads="1" noChangeShapeType="1" noTextEdit="1"/>
              </p:cNvSpPr>
              <p:nvPr/>
            </p:nvSpPr>
            <p:spPr>
              <a:xfrm>
                <a:off x="7762959" y="1372207"/>
                <a:ext cx="455958" cy="369332"/>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DB0BB7B-8D8E-3BE4-BFDB-DBA2E1244F9E}"/>
                  </a:ext>
                </a:extLst>
              </p:cNvPr>
              <p:cNvSpPr txBox="1"/>
              <p:nvPr/>
            </p:nvSpPr>
            <p:spPr>
              <a:xfrm>
                <a:off x="10030242" y="1556170"/>
                <a:ext cx="46128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3</m:t>
                          </m:r>
                        </m:sub>
                      </m:sSub>
                    </m:oMath>
                  </m:oMathPara>
                </a14:m>
                <a:endParaRPr lang="en-US" dirty="0"/>
              </a:p>
            </p:txBody>
          </p:sp>
        </mc:Choice>
        <mc:Fallback xmlns="">
          <p:sp>
            <p:nvSpPr>
              <p:cNvPr id="26" name="TextBox 25">
                <a:extLst>
                  <a:ext uri="{FF2B5EF4-FFF2-40B4-BE49-F238E27FC236}">
                    <a16:creationId xmlns:a16="http://schemas.microsoft.com/office/drawing/2014/main" id="{1DB0BB7B-8D8E-3BE4-BFDB-DBA2E1244F9E}"/>
                  </a:ext>
                </a:extLst>
              </p:cNvPr>
              <p:cNvSpPr txBox="1">
                <a:spLocks noRot="1" noChangeAspect="1" noMove="1" noResize="1" noEditPoints="1" noAdjustHandles="1" noChangeArrowheads="1" noChangeShapeType="1" noTextEdit="1"/>
              </p:cNvSpPr>
              <p:nvPr/>
            </p:nvSpPr>
            <p:spPr>
              <a:xfrm>
                <a:off x="10030242" y="1556170"/>
                <a:ext cx="461280"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6FF54EE-B822-7B0A-74EF-152025DC40F6}"/>
                  </a:ext>
                </a:extLst>
              </p:cNvPr>
              <p:cNvSpPr txBox="1"/>
              <p:nvPr/>
            </p:nvSpPr>
            <p:spPr>
              <a:xfrm>
                <a:off x="9119918" y="2302738"/>
                <a:ext cx="4514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4</m:t>
                          </m:r>
                        </m:sub>
                      </m:sSub>
                    </m:oMath>
                  </m:oMathPara>
                </a14:m>
                <a:endParaRPr lang="en-US" dirty="0"/>
              </a:p>
            </p:txBody>
          </p:sp>
        </mc:Choice>
        <mc:Fallback xmlns="">
          <p:sp>
            <p:nvSpPr>
              <p:cNvPr id="27" name="TextBox 26">
                <a:extLst>
                  <a:ext uri="{FF2B5EF4-FFF2-40B4-BE49-F238E27FC236}">
                    <a16:creationId xmlns:a16="http://schemas.microsoft.com/office/drawing/2014/main" id="{D6FF54EE-B822-7B0A-74EF-152025DC40F6}"/>
                  </a:ext>
                </a:extLst>
              </p:cNvPr>
              <p:cNvSpPr txBox="1">
                <a:spLocks noRot="1" noChangeAspect="1" noMove="1" noResize="1" noEditPoints="1" noAdjustHandles="1" noChangeArrowheads="1" noChangeShapeType="1" noTextEdit="1"/>
              </p:cNvSpPr>
              <p:nvPr/>
            </p:nvSpPr>
            <p:spPr>
              <a:xfrm>
                <a:off x="9119918" y="2302738"/>
                <a:ext cx="451406" cy="369332"/>
              </a:xfrm>
              <a:prstGeom prst="rect">
                <a:avLst/>
              </a:prstGeom>
              <a:blipFill>
                <a:blip r:embed="rId4"/>
                <a:stretch>
                  <a:fillRect/>
                </a:stretch>
              </a:blipFill>
            </p:spPr>
            <p:txBody>
              <a:bodyPr/>
              <a:lstStyle/>
              <a:p>
                <a:r>
                  <a:rPr lang="en-US">
                    <a:noFill/>
                  </a:rPr>
                  <a:t> </a:t>
                </a:r>
              </a:p>
            </p:txBody>
          </p:sp>
        </mc:Fallback>
      </mc:AlternateContent>
      <p:sp>
        <p:nvSpPr>
          <p:cNvPr id="35" name="TextBox 34">
            <a:extLst>
              <a:ext uri="{FF2B5EF4-FFF2-40B4-BE49-F238E27FC236}">
                <a16:creationId xmlns:a16="http://schemas.microsoft.com/office/drawing/2014/main" id="{CF80D2B9-DF8E-E934-3058-E602A2CE396A}"/>
              </a:ext>
            </a:extLst>
          </p:cNvPr>
          <p:cNvSpPr txBox="1"/>
          <p:nvPr/>
        </p:nvSpPr>
        <p:spPr>
          <a:xfrm>
            <a:off x="1953420" y="3238323"/>
            <a:ext cx="4017575" cy="369332"/>
          </a:xfrm>
          <a:prstGeom prst="rect">
            <a:avLst/>
          </a:prstGeom>
          <a:noFill/>
        </p:spPr>
        <p:txBody>
          <a:bodyPr wrap="none" rtlCol="0">
            <a:spAutoFit/>
          </a:bodyPr>
          <a:lstStyle/>
          <a:p>
            <a:r>
              <a:rPr lang="en-US" dirty="0"/>
              <a:t>Energy transfer in an elastic scattering:</a:t>
            </a: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8397BFC2-DA32-2340-BE89-332860E265CD}"/>
                  </a:ext>
                </a:extLst>
              </p:cNvPr>
              <p:cNvSpPr txBox="1"/>
              <p:nvPr/>
            </p:nvSpPr>
            <p:spPr>
              <a:xfrm>
                <a:off x="2466765" y="3701095"/>
                <a:ext cx="4965142"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𝑏</m:t>
                          </m:r>
                        </m:sub>
                      </m:sSub>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i="1">
                              <a:latin typeface="Cambria Math" panose="02040503050406030204" pitchFamily="18" charset="0"/>
                            </a:rPr>
                            <m:t>1</m:t>
                          </m:r>
                        </m:sub>
                        <m:sup>
                          <m:r>
                            <a:rPr lang="en-US" i="1">
                              <a:latin typeface="Cambria Math" panose="02040503050406030204" pitchFamily="18" charset="0"/>
                            </a:rPr>
                            <m:t>2</m:t>
                          </m:r>
                        </m:sup>
                      </m:sSubSup>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𝑏</m:t>
                          </m:r>
                        </m:sub>
                      </m:sSub>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i="1">
                              <a:latin typeface="Cambria Math" panose="02040503050406030204" pitchFamily="18" charset="0"/>
                            </a:rPr>
                            <m:t>3</m:t>
                          </m:r>
                        </m:sub>
                        <m:sup>
                          <m:r>
                            <a:rPr lang="en-US" i="1">
                              <a:latin typeface="Cambria Math" panose="02040503050406030204" pitchFamily="18" charset="0"/>
                            </a:rPr>
                            <m:t>2</m:t>
                          </m:r>
                        </m:sup>
                      </m:sSubSup>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𝑡</m:t>
                          </m:r>
                        </m:sub>
                      </m:sSub>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i="1">
                              <a:latin typeface="Cambria Math" panose="02040503050406030204" pitchFamily="18" charset="0"/>
                            </a:rPr>
                            <m:t>4</m:t>
                          </m:r>
                        </m:sub>
                        <m:sup>
                          <m:r>
                            <a:rPr lang="en-US" i="1">
                              <a:latin typeface="Cambria Math" panose="02040503050406030204" pitchFamily="18" charset="0"/>
                            </a:rPr>
                            <m:t>2</m:t>
                          </m:r>
                        </m:sup>
                      </m:sSubSup>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𝐸</m:t>
                          </m:r>
                        </m:e>
                        <m:sub>
                          <m:r>
                            <a:rPr lang="en-US" i="1">
                              <a:latin typeface="Cambria Math" panose="02040503050406030204" pitchFamily="18" charset="0"/>
                              <a:ea typeface="Cambria Math" panose="02040503050406030204" pitchFamily="18" charset="0"/>
                            </a:rPr>
                            <m:t>1</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𝐸</m:t>
                          </m:r>
                        </m:e>
                        <m:sub>
                          <m:r>
                            <a:rPr lang="en-US" i="1">
                              <a:latin typeface="Cambria Math" panose="02040503050406030204" pitchFamily="18" charset="0"/>
                              <a:ea typeface="Cambria Math" panose="02040503050406030204" pitchFamily="18" charset="0"/>
                            </a:rPr>
                            <m:t>3</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𝐸</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𝐸</m:t>
                          </m:r>
                        </m:e>
                        <m:sub>
                          <m:r>
                            <a:rPr lang="en-US" i="1">
                              <a:latin typeface="Cambria Math" panose="02040503050406030204" pitchFamily="18" charset="0"/>
                              <a:ea typeface="Cambria Math" panose="02040503050406030204" pitchFamily="18" charset="0"/>
                            </a:rPr>
                            <m:t>4</m:t>
                          </m:r>
                        </m:sub>
                      </m:sSub>
                    </m:oMath>
                  </m:oMathPara>
                </a14:m>
                <a:endParaRPr lang="en-US" dirty="0"/>
              </a:p>
            </p:txBody>
          </p:sp>
        </mc:Choice>
        <mc:Fallback xmlns="">
          <p:sp>
            <p:nvSpPr>
              <p:cNvPr id="36" name="TextBox 35">
                <a:extLst>
                  <a:ext uri="{FF2B5EF4-FFF2-40B4-BE49-F238E27FC236}">
                    <a16:creationId xmlns:a16="http://schemas.microsoft.com/office/drawing/2014/main" id="{8397BFC2-DA32-2340-BE89-332860E265CD}"/>
                  </a:ext>
                </a:extLst>
              </p:cNvPr>
              <p:cNvSpPr txBox="1">
                <a:spLocks noRot="1" noChangeAspect="1" noMove="1" noResize="1" noEditPoints="1" noAdjustHandles="1" noChangeArrowheads="1" noChangeShapeType="1" noTextEdit="1"/>
              </p:cNvSpPr>
              <p:nvPr/>
            </p:nvSpPr>
            <p:spPr>
              <a:xfrm>
                <a:off x="2466765" y="3701095"/>
                <a:ext cx="4965142" cy="518604"/>
              </a:xfrm>
              <a:prstGeom prst="rect">
                <a:avLst/>
              </a:prstGeom>
              <a:blipFill>
                <a:blip r:embed="rId5"/>
                <a:stretch>
                  <a:fillRect l="-765" t="-4762" b="-119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19FDAF27-8DDA-B47F-9E4D-61ABE9176750}"/>
                  </a:ext>
                </a:extLst>
              </p:cNvPr>
              <p:cNvSpPr txBox="1"/>
              <p:nvPr/>
            </p:nvSpPr>
            <p:spPr>
              <a:xfrm>
                <a:off x="7795168" y="2156535"/>
                <a:ext cx="89088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2</m:t>
                          </m:r>
                        </m:sub>
                      </m:sSub>
                      <m:r>
                        <a:rPr lang="en-US" i="1">
                          <a:latin typeface="Cambria Math" panose="02040503050406030204" pitchFamily="18" charset="0"/>
                        </a:rPr>
                        <m:t>=0</m:t>
                      </m:r>
                    </m:oMath>
                  </m:oMathPara>
                </a14:m>
                <a:endParaRPr lang="en-US" dirty="0"/>
              </a:p>
            </p:txBody>
          </p:sp>
        </mc:Choice>
        <mc:Fallback xmlns="">
          <p:sp>
            <p:nvSpPr>
              <p:cNvPr id="37" name="TextBox 36">
                <a:extLst>
                  <a:ext uri="{FF2B5EF4-FFF2-40B4-BE49-F238E27FC236}">
                    <a16:creationId xmlns:a16="http://schemas.microsoft.com/office/drawing/2014/main" id="{19FDAF27-8DDA-B47F-9E4D-61ABE9176750}"/>
                  </a:ext>
                </a:extLst>
              </p:cNvPr>
              <p:cNvSpPr txBox="1">
                <a:spLocks noRot="1" noChangeAspect="1" noMove="1" noResize="1" noEditPoints="1" noAdjustHandles="1" noChangeArrowheads="1" noChangeShapeType="1" noTextEdit="1"/>
              </p:cNvSpPr>
              <p:nvPr/>
            </p:nvSpPr>
            <p:spPr>
              <a:xfrm>
                <a:off x="7795168" y="2156535"/>
                <a:ext cx="890885" cy="369332"/>
              </a:xfrm>
              <a:prstGeom prst="rect">
                <a:avLst/>
              </a:prstGeom>
              <a:blipFill>
                <a:blip r:embed="rId6"/>
                <a:stretch>
                  <a:fillRect/>
                </a:stretch>
              </a:blipFill>
            </p:spPr>
            <p:txBody>
              <a:bodyPr/>
              <a:lstStyle/>
              <a:p>
                <a:r>
                  <a:rPr lang="en-US">
                    <a:noFill/>
                  </a:rPr>
                  <a:t> </a:t>
                </a:r>
              </a:p>
            </p:txBody>
          </p:sp>
        </mc:Fallback>
      </mc:AlternateContent>
      <p:sp>
        <p:nvSpPr>
          <p:cNvPr id="38" name="TextBox 37">
            <a:extLst>
              <a:ext uri="{FF2B5EF4-FFF2-40B4-BE49-F238E27FC236}">
                <a16:creationId xmlns:a16="http://schemas.microsoft.com/office/drawing/2014/main" id="{A1F2E0C8-2D79-D658-50F2-CC0620287A57}"/>
              </a:ext>
            </a:extLst>
          </p:cNvPr>
          <p:cNvSpPr txBox="1"/>
          <p:nvPr/>
        </p:nvSpPr>
        <p:spPr>
          <a:xfrm>
            <a:off x="5083414" y="4706039"/>
            <a:ext cx="2824491" cy="369332"/>
          </a:xfrm>
          <a:prstGeom prst="rect">
            <a:avLst/>
          </a:prstGeom>
          <a:noFill/>
        </p:spPr>
        <p:txBody>
          <a:bodyPr wrap="none" rtlCol="0">
            <a:spAutoFit/>
          </a:bodyPr>
          <a:lstStyle/>
          <a:p>
            <a:r>
              <a:rPr lang="en-US" dirty="0"/>
              <a:t>This is a transferred energy</a:t>
            </a:r>
          </a:p>
        </p:txBody>
      </p:sp>
      <p:cxnSp>
        <p:nvCxnSpPr>
          <p:cNvPr id="40" name="Straight Arrow Connector 39">
            <a:extLst>
              <a:ext uri="{FF2B5EF4-FFF2-40B4-BE49-F238E27FC236}">
                <a16:creationId xmlns:a16="http://schemas.microsoft.com/office/drawing/2014/main" id="{F7094EC1-962D-86D3-0F92-B0AAD5F4C64B}"/>
              </a:ext>
            </a:extLst>
          </p:cNvPr>
          <p:cNvCxnSpPr/>
          <p:nvPr/>
        </p:nvCxnSpPr>
        <p:spPr>
          <a:xfrm flipV="1">
            <a:off x="6697868" y="4286131"/>
            <a:ext cx="0" cy="41990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39666322-ECD2-FBF9-A4B6-297B2F72C161}"/>
                  </a:ext>
                </a:extLst>
              </p:cNvPr>
              <p:cNvSpPr txBox="1"/>
              <p:nvPr/>
            </p:nvSpPr>
            <p:spPr>
              <a:xfrm>
                <a:off x="1953420" y="5808030"/>
                <a:ext cx="3809633" cy="276999"/>
              </a:xfrm>
              <a:prstGeom prst="rect">
                <a:avLst/>
              </a:prstGeom>
              <a:noFill/>
            </p:spPr>
            <p:txBody>
              <a:bodyPr wrap="none" lIns="0" tIns="0" rIns="0" bIns="0" rtlCol="0">
                <a:spAutoFit/>
              </a:bodyPr>
              <a:lstStyle/>
              <a:p>
                <a:r>
                  <a:rPr lang="en-US" dirty="0">
                    <a:ea typeface="Cambria Math" panose="02040503050406030204" pitchFamily="18" charset="0"/>
                  </a:rPr>
                  <a:t>Inelastic case: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𝐸</m:t>
                        </m:r>
                      </m:e>
                      <m:sub>
                        <m:r>
                          <a:rPr lang="en-US" i="1">
                            <a:latin typeface="Cambria Math" panose="02040503050406030204" pitchFamily="18" charset="0"/>
                            <a:ea typeface="Cambria Math" panose="02040503050406030204" pitchFamily="18" charset="0"/>
                          </a:rPr>
                          <m:t>1</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𝐸</m:t>
                        </m:r>
                      </m:e>
                      <m:sub>
                        <m:r>
                          <a:rPr lang="en-US" i="1">
                            <a:latin typeface="Cambria Math" panose="02040503050406030204" pitchFamily="18" charset="0"/>
                            <a:ea typeface="Cambria Math" panose="02040503050406030204" pitchFamily="18" charset="0"/>
                          </a:rPr>
                          <m:t>3</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𝐸</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𝐸</m:t>
                        </m:r>
                      </m:e>
                      <m:sub>
                        <m:r>
                          <a:rPr lang="en-US" i="1">
                            <a:latin typeface="Cambria Math" panose="02040503050406030204" pitchFamily="18" charset="0"/>
                            <a:ea typeface="Cambria Math" panose="02040503050406030204" pitchFamily="18" charset="0"/>
                          </a:rPr>
                          <m:t>4</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𝑄</m:t>
                    </m:r>
                  </m:oMath>
                </a14:m>
                <a:endParaRPr lang="en-US" dirty="0"/>
              </a:p>
            </p:txBody>
          </p:sp>
        </mc:Choice>
        <mc:Fallback xmlns="">
          <p:sp>
            <p:nvSpPr>
              <p:cNvPr id="41" name="TextBox 40">
                <a:extLst>
                  <a:ext uri="{FF2B5EF4-FFF2-40B4-BE49-F238E27FC236}">
                    <a16:creationId xmlns:a16="http://schemas.microsoft.com/office/drawing/2014/main" id="{39666322-ECD2-FBF9-A4B6-297B2F72C161}"/>
                  </a:ext>
                </a:extLst>
              </p:cNvPr>
              <p:cNvSpPr txBox="1">
                <a:spLocks noRot="1" noChangeAspect="1" noMove="1" noResize="1" noEditPoints="1" noAdjustHandles="1" noChangeArrowheads="1" noChangeShapeType="1" noTextEdit="1"/>
              </p:cNvSpPr>
              <p:nvPr/>
            </p:nvSpPr>
            <p:spPr>
              <a:xfrm>
                <a:off x="1953420" y="5808030"/>
                <a:ext cx="3809633" cy="276999"/>
              </a:xfrm>
              <a:prstGeom prst="rect">
                <a:avLst/>
              </a:prstGeom>
              <a:blipFill>
                <a:blip r:embed="rId7"/>
                <a:stretch>
                  <a:fillRect l="-3654" t="-26087" r="-1329" b="-478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B04C825-CEB8-D5DC-4D10-4BF07EAD8A3C}"/>
                  </a:ext>
                </a:extLst>
              </p:cNvPr>
              <p:cNvSpPr txBox="1"/>
              <p:nvPr/>
            </p:nvSpPr>
            <p:spPr>
              <a:xfrm>
                <a:off x="2639605" y="5217557"/>
                <a:ext cx="4054571" cy="369332"/>
              </a:xfrm>
              <a:prstGeom prst="rect">
                <a:avLst/>
              </a:prstGeom>
              <a:noFill/>
            </p:spPr>
            <p:txBody>
              <a:bodyPr wrap="none" rtlCol="0">
                <a:spAutoFit/>
              </a:bodyPr>
              <a:lstStyle/>
              <a:p>
                <a:r>
                  <a:rPr lang="en-US" dirty="0"/>
                  <a:t>The phase space is shrunken by: </a:t>
                </a:r>
                <a14:m>
                  <m:oMath xmlns:m="http://schemas.openxmlformats.org/officeDocument/2006/math">
                    <m:f>
                      <m:fPr>
                        <m:type m:val="lin"/>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𝐸</m:t>
                        </m:r>
                      </m:num>
                      <m:den>
                        <m:r>
                          <a:rPr lang="en-US" i="1">
                            <a:latin typeface="Cambria Math" panose="02040503050406030204" pitchFamily="18" charset="0"/>
                          </a:rPr>
                          <m:t>𝐸</m:t>
                        </m:r>
                      </m:den>
                    </m:f>
                  </m:oMath>
                </a14:m>
                <a:r>
                  <a:rPr lang="en-US" dirty="0"/>
                  <a:t> </a:t>
                </a:r>
              </a:p>
            </p:txBody>
          </p:sp>
        </mc:Choice>
        <mc:Fallback xmlns="">
          <p:sp>
            <p:nvSpPr>
              <p:cNvPr id="2" name="TextBox 1">
                <a:extLst>
                  <a:ext uri="{FF2B5EF4-FFF2-40B4-BE49-F238E27FC236}">
                    <a16:creationId xmlns:a16="http://schemas.microsoft.com/office/drawing/2014/main" id="{7B04C825-CEB8-D5DC-4D10-4BF07EAD8A3C}"/>
                  </a:ext>
                </a:extLst>
              </p:cNvPr>
              <p:cNvSpPr txBox="1">
                <a:spLocks noRot="1" noChangeAspect="1" noMove="1" noResize="1" noEditPoints="1" noAdjustHandles="1" noChangeArrowheads="1" noChangeShapeType="1" noTextEdit="1"/>
              </p:cNvSpPr>
              <p:nvPr/>
            </p:nvSpPr>
            <p:spPr>
              <a:xfrm>
                <a:off x="2639605" y="5217557"/>
                <a:ext cx="4054571" cy="369332"/>
              </a:xfrm>
              <a:prstGeom prst="rect">
                <a:avLst/>
              </a:prstGeom>
              <a:blipFill>
                <a:blip r:embed="rId8"/>
                <a:stretch>
                  <a:fillRect l="-935" t="-110000" b="-1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7FD8D4B-C03A-CF5B-15AD-A61EDCCF0F6A}"/>
                  </a:ext>
                </a:extLst>
              </p:cNvPr>
              <p:cNvSpPr txBox="1"/>
              <p:nvPr/>
            </p:nvSpPr>
            <p:spPr>
              <a:xfrm>
                <a:off x="7281978" y="5703286"/>
                <a:ext cx="3286356" cy="553998"/>
              </a:xfrm>
              <a:prstGeom prst="rect">
                <a:avLst/>
              </a:prstGeom>
              <a:noFill/>
            </p:spPr>
            <p:txBody>
              <a:bodyPr wrap="square" lIns="0" tIns="0" rIns="0" bIns="0" rtlCol="0">
                <a:spAutoFit/>
              </a:bodyPr>
              <a:lstStyle/>
              <a:p>
                <a14:m>
                  <m:oMath xmlns:m="http://schemas.openxmlformats.org/officeDocument/2006/math">
                    <m:r>
                      <a:rPr lang="en-US" i="1">
                        <a:latin typeface="Cambria Math" panose="02040503050406030204" pitchFamily="18" charset="0"/>
                      </a:rPr>
                      <m:t>𝑄</m:t>
                    </m:r>
                  </m:oMath>
                </a14:m>
                <a:r>
                  <a:rPr lang="en-US" dirty="0"/>
                  <a:t> can be used as excitation of target particle or ionization </a:t>
                </a:r>
              </a:p>
            </p:txBody>
          </p:sp>
        </mc:Choice>
        <mc:Fallback xmlns="">
          <p:sp>
            <p:nvSpPr>
              <p:cNvPr id="9" name="TextBox 8">
                <a:extLst>
                  <a:ext uri="{FF2B5EF4-FFF2-40B4-BE49-F238E27FC236}">
                    <a16:creationId xmlns:a16="http://schemas.microsoft.com/office/drawing/2014/main" id="{67FD8D4B-C03A-CF5B-15AD-A61EDCCF0F6A}"/>
                  </a:ext>
                </a:extLst>
              </p:cNvPr>
              <p:cNvSpPr txBox="1">
                <a:spLocks noRot="1" noChangeAspect="1" noMove="1" noResize="1" noEditPoints="1" noAdjustHandles="1" noChangeArrowheads="1" noChangeShapeType="1" noTextEdit="1"/>
              </p:cNvSpPr>
              <p:nvPr/>
            </p:nvSpPr>
            <p:spPr>
              <a:xfrm>
                <a:off x="7281978" y="5703286"/>
                <a:ext cx="3286356" cy="553998"/>
              </a:xfrm>
              <a:prstGeom prst="rect">
                <a:avLst/>
              </a:prstGeom>
              <a:blipFill>
                <a:blip r:embed="rId9"/>
                <a:stretch>
                  <a:fillRect l="-4231" t="-13636"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0979CA3-D9F3-1CA9-1299-72032D05ACEF}"/>
                  </a:ext>
                </a:extLst>
              </p:cNvPr>
              <p:cNvSpPr txBox="1"/>
              <p:nvPr/>
            </p:nvSpPr>
            <p:spPr>
              <a:xfrm>
                <a:off x="2593498" y="1113760"/>
                <a:ext cx="17934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𝜇</m:t>
                      </m:r>
                    </m:oMath>
                  </m:oMathPara>
                </a14:m>
                <a:endParaRPr lang="en-US" dirty="0"/>
              </a:p>
            </p:txBody>
          </p:sp>
        </mc:Choice>
        <mc:Fallback xmlns="">
          <p:sp>
            <p:nvSpPr>
              <p:cNvPr id="11" name="TextBox 10">
                <a:extLst>
                  <a:ext uri="{FF2B5EF4-FFF2-40B4-BE49-F238E27FC236}">
                    <a16:creationId xmlns:a16="http://schemas.microsoft.com/office/drawing/2014/main" id="{00979CA3-D9F3-1CA9-1299-72032D05ACEF}"/>
                  </a:ext>
                </a:extLst>
              </p:cNvPr>
              <p:cNvSpPr txBox="1">
                <a:spLocks noRot="1" noChangeAspect="1" noMove="1" noResize="1" noEditPoints="1" noAdjustHandles="1" noChangeArrowheads="1" noChangeShapeType="1" noTextEdit="1"/>
              </p:cNvSpPr>
              <p:nvPr/>
            </p:nvSpPr>
            <p:spPr>
              <a:xfrm>
                <a:off x="2593498" y="1113760"/>
                <a:ext cx="179343" cy="276999"/>
              </a:xfrm>
              <a:prstGeom prst="rect">
                <a:avLst/>
              </a:prstGeom>
              <a:blipFill>
                <a:blip r:embed="rId10"/>
                <a:stretch>
                  <a:fillRect l="-33333" r="-26667" b="-21739"/>
                </a:stretch>
              </a:blipFill>
            </p:spPr>
            <p:txBody>
              <a:bodyPr/>
              <a:lstStyle/>
              <a:p>
                <a:r>
                  <a:rPr lang="en-US">
                    <a:noFill/>
                  </a:rPr>
                  <a:t> </a:t>
                </a:r>
              </a:p>
            </p:txBody>
          </p:sp>
        </mc:Fallback>
      </mc:AlternateContent>
    </p:spTree>
    <p:extLst>
      <p:ext uri="{BB962C8B-B14F-4D97-AF65-F5344CB8AC3E}">
        <p14:creationId xmlns:p14="http://schemas.microsoft.com/office/powerpoint/2010/main" val="46396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8" grpId="0"/>
      <p:bldP spid="41" grpId="0"/>
      <p:bldP spid="2"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0E9456-1542-380E-2627-FBD163920780}"/>
              </a:ext>
            </a:extLst>
          </p:cNvPr>
          <p:cNvSpPr>
            <a:spLocks noGrp="1"/>
          </p:cNvSpPr>
          <p:nvPr>
            <p:ph type="title"/>
          </p:nvPr>
        </p:nvSpPr>
        <p:spPr/>
        <p:txBody>
          <a:bodyPr/>
          <a:lstStyle/>
          <a:p>
            <a:r>
              <a:rPr lang="en-US" dirty="0"/>
              <a:t>Energy transfer in ionization cooling </a:t>
            </a:r>
            <a:br>
              <a:rPr lang="en-US" dirty="0"/>
            </a:br>
            <a:r>
              <a:rPr lang="en-US" dirty="0"/>
              <a:t>(intuitive approach)</a:t>
            </a:r>
          </a:p>
        </p:txBody>
      </p:sp>
      <p:sp>
        <p:nvSpPr>
          <p:cNvPr id="4" name="Date Placeholder 3">
            <a:extLst>
              <a:ext uri="{FF2B5EF4-FFF2-40B4-BE49-F238E27FC236}">
                <a16:creationId xmlns:a16="http://schemas.microsoft.com/office/drawing/2014/main" id="{043C0958-D904-0D62-B677-786B6797A3A2}"/>
              </a:ext>
            </a:extLst>
          </p:cNvPr>
          <p:cNvSpPr>
            <a:spLocks noGrp="1"/>
          </p:cNvSpPr>
          <p:nvPr>
            <p:ph type="dt" sz="half" idx="38"/>
          </p:nvPr>
        </p:nvSpPr>
        <p:spPr/>
        <p:txBody>
          <a:bodyPr/>
          <a:lstStyle/>
          <a:p>
            <a:pPr>
              <a:defRPr/>
            </a:pPr>
            <a:r>
              <a:rPr lang="en-US"/>
              <a:t>8/5/25</a:t>
            </a:r>
            <a:endParaRPr lang="en-US" dirty="0"/>
          </a:p>
        </p:txBody>
      </p:sp>
      <p:sp>
        <p:nvSpPr>
          <p:cNvPr id="5" name="Footer Placeholder 4">
            <a:extLst>
              <a:ext uri="{FF2B5EF4-FFF2-40B4-BE49-F238E27FC236}">
                <a16:creationId xmlns:a16="http://schemas.microsoft.com/office/drawing/2014/main" id="{34AA7901-3588-5BBF-B946-29C9A0683A4C}"/>
              </a:ext>
            </a:extLst>
          </p:cNvPr>
          <p:cNvSpPr>
            <a:spLocks noGrp="1"/>
          </p:cNvSpPr>
          <p:nvPr>
            <p:ph type="ftr" sz="quarter" idx="39"/>
          </p:nvPr>
        </p:nvSpPr>
        <p:spPr/>
        <p:txBody>
          <a:bodyPr/>
          <a:lstStyle/>
          <a:p>
            <a:pPr>
              <a:defRPr/>
            </a:pPr>
            <a:r>
              <a:rPr lang="en-US" b="1"/>
              <a:t>Yonehara | Ionization Cooling for Muon Beam</a:t>
            </a:r>
            <a:endParaRPr lang="en-US" b="1" dirty="0"/>
          </a:p>
        </p:txBody>
      </p:sp>
      <p:sp>
        <p:nvSpPr>
          <p:cNvPr id="6" name="Slide Number Placeholder 5">
            <a:extLst>
              <a:ext uri="{FF2B5EF4-FFF2-40B4-BE49-F238E27FC236}">
                <a16:creationId xmlns:a16="http://schemas.microsoft.com/office/drawing/2014/main" id="{D61D85A8-4A33-2BD3-E8F7-48E805AC5C8D}"/>
              </a:ext>
            </a:extLst>
          </p:cNvPr>
          <p:cNvSpPr>
            <a:spLocks noGrp="1"/>
          </p:cNvSpPr>
          <p:nvPr>
            <p:ph type="sldNum" sz="quarter" idx="40"/>
          </p:nvPr>
        </p:nvSpPr>
        <p:spPr/>
        <p:txBody>
          <a:bodyPr/>
          <a:lstStyle/>
          <a:p>
            <a:pPr>
              <a:defRPr/>
            </a:pPr>
            <a:fld id="{148C009B-CB69-E04A-B9B3-34B26D69E9CF}" type="slidenum">
              <a:rPr lang="en-US" smtClean="0"/>
              <a:pPr>
                <a:defRPr/>
              </a:pPr>
              <a:t>19</a:t>
            </a:fld>
            <a:endParaRPr lang="en-US" dirty="0"/>
          </a:p>
        </p:txBody>
      </p:sp>
      <p:sp>
        <p:nvSpPr>
          <p:cNvPr id="7" name="Oval 6">
            <a:extLst>
              <a:ext uri="{FF2B5EF4-FFF2-40B4-BE49-F238E27FC236}">
                <a16:creationId xmlns:a16="http://schemas.microsoft.com/office/drawing/2014/main" id="{FE6D5F2D-3DD6-9994-98AD-E3570DEFD4CA}"/>
              </a:ext>
            </a:extLst>
          </p:cNvPr>
          <p:cNvSpPr/>
          <p:nvPr/>
        </p:nvSpPr>
        <p:spPr>
          <a:xfrm>
            <a:off x="2597403" y="1411069"/>
            <a:ext cx="914400" cy="9144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965A9CB-643C-57B7-8A33-35D535E42493}"/>
              </a:ext>
            </a:extLst>
          </p:cNvPr>
          <p:cNvSpPr>
            <a:spLocks noChangeAspect="1"/>
          </p:cNvSpPr>
          <p:nvPr/>
        </p:nvSpPr>
        <p:spPr>
          <a:xfrm>
            <a:off x="5106512" y="2051149"/>
            <a:ext cx="548640" cy="54864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A998F02-BE2A-5C6B-A834-187A450DF363}"/>
              </a:ext>
            </a:extLst>
          </p:cNvPr>
          <p:cNvSpPr>
            <a:spLocks noChangeAspect="1"/>
          </p:cNvSpPr>
          <p:nvPr/>
        </p:nvSpPr>
        <p:spPr>
          <a:xfrm>
            <a:off x="4368366" y="3429000"/>
            <a:ext cx="548640" cy="54864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6F84D6D-CE16-127D-7B35-0BA56A59FCC8}"/>
              </a:ext>
            </a:extLst>
          </p:cNvPr>
          <p:cNvSpPr>
            <a:spLocks noChangeAspect="1"/>
          </p:cNvSpPr>
          <p:nvPr/>
        </p:nvSpPr>
        <p:spPr>
          <a:xfrm>
            <a:off x="6726356" y="3429000"/>
            <a:ext cx="548640" cy="54864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44CAFC5-1E0A-ECEF-8A6B-A68A7F3A63FC}"/>
              </a:ext>
            </a:extLst>
          </p:cNvPr>
          <p:cNvSpPr>
            <a:spLocks noChangeAspect="1"/>
          </p:cNvSpPr>
          <p:nvPr/>
        </p:nvSpPr>
        <p:spPr>
          <a:xfrm>
            <a:off x="7607626" y="2599789"/>
            <a:ext cx="548640" cy="54864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3ECBA4A-6865-C7A5-8384-F393F7B4E143}"/>
              </a:ext>
            </a:extLst>
          </p:cNvPr>
          <p:cNvSpPr>
            <a:spLocks noChangeAspect="1"/>
          </p:cNvSpPr>
          <p:nvPr/>
        </p:nvSpPr>
        <p:spPr>
          <a:xfrm>
            <a:off x="9004834" y="3359801"/>
            <a:ext cx="548640" cy="54864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2A7AD20-3475-8171-A0F6-F9A7CE388470}"/>
                  </a:ext>
                </a:extLst>
              </p:cNvPr>
              <p:cNvSpPr txBox="1"/>
              <p:nvPr/>
            </p:nvSpPr>
            <p:spPr>
              <a:xfrm>
                <a:off x="2839513" y="1611724"/>
                <a:ext cx="36400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𝜇</m:t>
                      </m:r>
                    </m:oMath>
                  </m:oMathPara>
                </a14:m>
                <a:endParaRPr lang="en-US" dirty="0"/>
              </a:p>
            </p:txBody>
          </p:sp>
        </mc:Choice>
        <mc:Fallback xmlns="">
          <p:sp>
            <p:nvSpPr>
              <p:cNvPr id="13" name="TextBox 12">
                <a:extLst>
                  <a:ext uri="{FF2B5EF4-FFF2-40B4-BE49-F238E27FC236}">
                    <a16:creationId xmlns:a16="http://schemas.microsoft.com/office/drawing/2014/main" id="{D2A7AD20-3475-8171-A0F6-F9A7CE388470}"/>
                  </a:ext>
                </a:extLst>
              </p:cNvPr>
              <p:cNvSpPr txBox="1">
                <a:spLocks noRot="1" noChangeAspect="1" noMove="1" noResize="1" noEditPoints="1" noAdjustHandles="1" noChangeArrowheads="1" noChangeShapeType="1" noTextEdit="1"/>
              </p:cNvSpPr>
              <p:nvPr/>
            </p:nvSpPr>
            <p:spPr>
              <a:xfrm>
                <a:off x="2839513" y="1611724"/>
                <a:ext cx="364009" cy="369332"/>
              </a:xfrm>
              <a:prstGeom prst="rect">
                <a:avLst/>
              </a:prstGeom>
              <a:blipFill>
                <a:blip r:embed="rId2"/>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214C5EB-5CAD-3345-E29A-6D6F3A720FD7}"/>
                  </a:ext>
                </a:extLst>
              </p:cNvPr>
              <p:cNvSpPr txBox="1"/>
              <p:nvPr/>
            </p:nvSpPr>
            <p:spPr>
              <a:xfrm>
                <a:off x="4368366" y="3472487"/>
                <a:ext cx="4887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i="1">
                              <a:solidFill>
                                <a:srgbClr val="FFFF00"/>
                              </a:solidFill>
                              <a:latin typeface="Cambria Math" panose="02040503050406030204" pitchFamily="18" charset="0"/>
                            </a:rPr>
                          </m:ctrlPr>
                        </m:sSupPr>
                        <m:e>
                          <m:r>
                            <a:rPr lang="en-US" i="1">
                              <a:solidFill>
                                <a:srgbClr val="FFFF00"/>
                              </a:solidFill>
                              <a:latin typeface="Cambria Math" panose="02040503050406030204" pitchFamily="18" charset="0"/>
                            </a:rPr>
                            <m:t>𝑒</m:t>
                          </m:r>
                        </m:e>
                        <m:sup>
                          <m:r>
                            <a:rPr lang="en-US" i="1">
                              <a:solidFill>
                                <a:srgbClr val="FFFF00"/>
                              </a:solidFill>
                              <a:latin typeface="Cambria Math" panose="02040503050406030204" pitchFamily="18" charset="0"/>
                            </a:rPr>
                            <m:t>−</m:t>
                          </m:r>
                        </m:sup>
                      </m:sSup>
                    </m:oMath>
                  </m:oMathPara>
                </a14:m>
                <a:endParaRPr lang="en-US" dirty="0">
                  <a:solidFill>
                    <a:srgbClr val="FFFF00"/>
                  </a:solidFill>
                </a:endParaRPr>
              </a:p>
            </p:txBody>
          </p:sp>
        </mc:Choice>
        <mc:Fallback xmlns="">
          <p:sp>
            <p:nvSpPr>
              <p:cNvPr id="14" name="TextBox 13">
                <a:extLst>
                  <a:ext uri="{FF2B5EF4-FFF2-40B4-BE49-F238E27FC236}">
                    <a16:creationId xmlns:a16="http://schemas.microsoft.com/office/drawing/2014/main" id="{5214C5EB-5CAD-3345-E29A-6D6F3A720FD7}"/>
                  </a:ext>
                </a:extLst>
              </p:cNvPr>
              <p:cNvSpPr txBox="1">
                <a:spLocks noRot="1" noChangeAspect="1" noMove="1" noResize="1" noEditPoints="1" noAdjustHandles="1" noChangeArrowheads="1" noChangeShapeType="1" noTextEdit="1"/>
              </p:cNvSpPr>
              <p:nvPr/>
            </p:nvSpPr>
            <p:spPr>
              <a:xfrm>
                <a:off x="4368366" y="3472487"/>
                <a:ext cx="488724"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D492AAE-174E-BD14-6373-704AE8F8DEC8}"/>
                  </a:ext>
                </a:extLst>
              </p:cNvPr>
              <p:cNvSpPr txBox="1"/>
              <p:nvPr/>
            </p:nvSpPr>
            <p:spPr>
              <a:xfrm>
                <a:off x="5106512" y="2117454"/>
                <a:ext cx="4887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i="1">
                              <a:solidFill>
                                <a:srgbClr val="FFFF00"/>
                              </a:solidFill>
                              <a:latin typeface="Cambria Math" panose="02040503050406030204" pitchFamily="18" charset="0"/>
                            </a:rPr>
                          </m:ctrlPr>
                        </m:sSupPr>
                        <m:e>
                          <m:r>
                            <a:rPr lang="en-US" i="1">
                              <a:solidFill>
                                <a:srgbClr val="FFFF00"/>
                              </a:solidFill>
                              <a:latin typeface="Cambria Math" panose="02040503050406030204" pitchFamily="18" charset="0"/>
                            </a:rPr>
                            <m:t>𝑒</m:t>
                          </m:r>
                        </m:e>
                        <m:sup>
                          <m:r>
                            <a:rPr lang="en-US" i="1">
                              <a:solidFill>
                                <a:srgbClr val="FFFF00"/>
                              </a:solidFill>
                              <a:latin typeface="Cambria Math" panose="02040503050406030204" pitchFamily="18" charset="0"/>
                            </a:rPr>
                            <m:t>−</m:t>
                          </m:r>
                        </m:sup>
                      </m:sSup>
                    </m:oMath>
                  </m:oMathPara>
                </a14:m>
                <a:endParaRPr lang="en-US" dirty="0">
                  <a:solidFill>
                    <a:srgbClr val="FFFF00"/>
                  </a:solidFill>
                </a:endParaRPr>
              </a:p>
            </p:txBody>
          </p:sp>
        </mc:Choice>
        <mc:Fallback xmlns="">
          <p:sp>
            <p:nvSpPr>
              <p:cNvPr id="15" name="TextBox 14">
                <a:extLst>
                  <a:ext uri="{FF2B5EF4-FFF2-40B4-BE49-F238E27FC236}">
                    <a16:creationId xmlns:a16="http://schemas.microsoft.com/office/drawing/2014/main" id="{DD492AAE-174E-BD14-6373-704AE8F8DEC8}"/>
                  </a:ext>
                </a:extLst>
              </p:cNvPr>
              <p:cNvSpPr txBox="1">
                <a:spLocks noRot="1" noChangeAspect="1" noMove="1" noResize="1" noEditPoints="1" noAdjustHandles="1" noChangeArrowheads="1" noChangeShapeType="1" noTextEdit="1"/>
              </p:cNvSpPr>
              <p:nvPr/>
            </p:nvSpPr>
            <p:spPr>
              <a:xfrm>
                <a:off x="5106512" y="2117454"/>
                <a:ext cx="488724"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F1A6CDA-9558-4AA7-DA40-B95CB0363581}"/>
                  </a:ext>
                </a:extLst>
              </p:cNvPr>
              <p:cNvSpPr txBox="1"/>
              <p:nvPr/>
            </p:nvSpPr>
            <p:spPr>
              <a:xfrm>
                <a:off x="6701363" y="3472486"/>
                <a:ext cx="4887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i="1">
                              <a:solidFill>
                                <a:srgbClr val="FFFF00"/>
                              </a:solidFill>
                              <a:latin typeface="Cambria Math" panose="02040503050406030204" pitchFamily="18" charset="0"/>
                            </a:rPr>
                          </m:ctrlPr>
                        </m:sSupPr>
                        <m:e>
                          <m:r>
                            <a:rPr lang="en-US" i="1">
                              <a:solidFill>
                                <a:srgbClr val="FFFF00"/>
                              </a:solidFill>
                              <a:latin typeface="Cambria Math" panose="02040503050406030204" pitchFamily="18" charset="0"/>
                            </a:rPr>
                            <m:t>𝑒</m:t>
                          </m:r>
                        </m:e>
                        <m:sup>
                          <m:r>
                            <a:rPr lang="en-US" i="1">
                              <a:solidFill>
                                <a:srgbClr val="FFFF00"/>
                              </a:solidFill>
                              <a:latin typeface="Cambria Math" panose="02040503050406030204" pitchFamily="18" charset="0"/>
                            </a:rPr>
                            <m:t>−</m:t>
                          </m:r>
                        </m:sup>
                      </m:sSup>
                    </m:oMath>
                  </m:oMathPara>
                </a14:m>
                <a:endParaRPr lang="en-US" dirty="0">
                  <a:solidFill>
                    <a:srgbClr val="FFFF00"/>
                  </a:solidFill>
                </a:endParaRPr>
              </a:p>
            </p:txBody>
          </p:sp>
        </mc:Choice>
        <mc:Fallback xmlns="">
          <p:sp>
            <p:nvSpPr>
              <p:cNvPr id="16" name="TextBox 15">
                <a:extLst>
                  <a:ext uri="{FF2B5EF4-FFF2-40B4-BE49-F238E27FC236}">
                    <a16:creationId xmlns:a16="http://schemas.microsoft.com/office/drawing/2014/main" id="{2F1A6CDA-9558-4AA7-DA40-B95CB0363581}"/>
                  </a:ext>
                </a:extLst>
              </p:cNvPr>
              <p:cNvSpPr txBox="1">
                <a:spLocks noRot="1" noChangeAspect="1" noMove="1" noResize="1" noEditPoints="1" noAdjustHandles="1" noChangeArrowheads="1" noChangeShapeType="1" noTextEdit="1"/>
              </p:cNvSpPr>
              <p:nvPr/>
            </p:nvSpPr>
            <p:spPr>
              <a:xfrm>
                <a:off x="6701363" y="3472486"/>
                <a:ext cx="488724"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CCDA7E5-0340-E336-47AD-02E53E17110F}"/>
                  </a:ext>
                </a:extLst>
              </p:cNvPr>
              <p:cNvSpPr txBox="1"/>
              <p:nvPr/>
            </p:nvSpPr>
            <p:spPr>
              <a:xfrm>
                <a:off x="7607626" y="2643276"/>
                <a:ext cx="4887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i="1">
                              <a:solidFill>
                                <a:srgbClr val="FFFF00"/>
                              </a:solidFill>
                              <a:latin typeface="Cambria Math" panose="02040503050406030204" pitchFamily="18" charset="0"/>
                            </a:rPr>
                          </m:ctrlPr>
                        </m:sSupPr>
                        <m:e>
                          <m:r>
                            <a:rPr lang="en-US" i="1">
                              <a:solidFill>
                                <a:srgbClr val="FFFF00"/>
                              </a:solidFill>
                              <a:latin typeface="Cambria Math" panose="02040503050406030204" pitchFamily="18" charset="0"/>
                            </a:rPr>
                            <m:t>𝑒</m:t>
                          </m:r>
                        </m:e>
                        <m:sup>
                          <m:r>
                            <a:rPr lang="en-US" i="1">
                              <a:solidFill>
                                <a:srgbClr val="FFFF00"/>
                              </a:solidFill>
                              <a:latin typeface="Cambria Math" panose="02040503050406030204" pitchFamily="18" charset="0"/>
                            </a:rPr>
                            <m:t>−</m:t>
                          </m:r>
                        </m:sup>
                      </m:sSup>
                    </m:oMath>
                  </m:oMathPara>
                </a14:m>
                <a:endParaRPr lang="en-US" dirty="0">
                  <a:solidFill>
                    <a:srgbClr val="FFFF00"/>
                  </a:solidFill>
                </a:endParaRPr>
              </a:p>
            </p:txBody>
          </p:sp>
        </mc:Choice>
        <mc:Fallback xmlns="">
          <p:sp>
            <p:nvSpPr>
              <p:cNvPr id="17" name="TextBox 16">
                <a:extLst>
                  <a:ext uri="{FF2B5EF4-FFF2-40B4-BE49-F238E27FC236}">
                    <a16:creationId xmlns:a16="http://schemas.microsoft.com/office/drawing/2014/main" id="{DCCDA7E5-0340-E336-47AD-02E53E17110F}"/>
                  </a:ext>
                </a:extLst>
              </p:cNvPr>
              <p:cNvSpPr txBox="1">
                <a:spLocks noRot="1" noChangeAspect="1" noMove="1" noResize="1" noEditPoints="1" noAdjustHandles="1" noChangeArrowheads="1" noChangeShapeType="1" noTextEdit="1"/>
              </p:cNvSpPr>
              <p:nvPr/>
            </p:nvSpPr>
            <p:spPr>
              <a:xfrm>
                <a:off x="7607626" y="2643276"/>
                <a:ext cx="488724"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9088824-A3F6-C931-0627-AE2FD6B6D38F}"/>
                  </a:ext>
                </a:extLst>
              </p:cNvPr>
              <p:cNvSpPr txBox="1"/>
              <p:nvPr/>
            </p:nvSpPr>
            <p:spPr>
              <a:xfrm>
                <a:off x="9016574" y="3403288"/>
                <a:ext cx="4887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i="1">
                              <a:solidFill>
                                <a:srgbClr val="FFFF00"/>
                              </a:solidFill>
                              <a:latin typeface="Cambria Math" panose="02040503050406030204" pitchFamily="18" charset="0"/>
                            </a:rPr>
                          </m:ctrlPr>
                        </m:sSupPr>
                        <m:e>
                          <m:r>
                            <a:rPr lang="en-US" i="1">
                              <a:solidFill>
                                <a:srgbClr val="FFFF00"/>
                              </a:solidFill>
                              <a:latin typeface="Cambria Math" panose="02040503050406030204" pitchFamily="18" charset="0"/>
                            </a:rPr>
                            <m:t>𝑒</m:t>
                          </m:r>
                        </m:e>
                        <m:sup>
                          <m:r>
                            <a:rPr lang="en-US" i="1">
                              <a:solidFill>
                                <a:srgbClr val="FFFF00"/>
                              </a:solidFill>
                              <a:latin typeface="Cambria Math" panose="02040503050406030204" pitchFamily="18" charset="0"/>
                            </a:rPr>
                            <m:t>−</m:t>
                          </m:r>
                        </m:sup>
                      </m:sSup>
                    </m:oMath>
                  </m:oMathPara>
                </a14:m>
                <a:endParaRPr lang="en-US" dirty="0">
                  <a:solidFill>
                    <a:srgbClr val="FFFF00"/>
                  </a:solidFill>
                </a:endParaRPr>
              </a:p>
            </p:txBody>
          </p:sp>
        </mc:Choice>
        <mc:Fallback xmlns="">
          <p:sp>
            <p:nvSpPr>
              <p:cNvPr id="18" name="TextBox 17">
                <a:extLst>
                  <a:ext uri="{FF2B5EF4-FFF2-40B4-BE49-F238E27FC236}">
                    <a16:creationId xmlns:a16="http://schemas.microsoft.com/office/drawing/2014/main" id="{59088824-A3F6-C931-0627-AE2FD6B6D38F}"/>
                  </a:ext>
                </a:extLst>
              </p:cNvPr>
              <p:cNvSpPr txBox="1">
                <a:spLocks noRot="1" noChangeAspect="1" noMove="1" noResize="1" noEditPoints="1" noAdjustHandles="1" noChangeArrowheads="1" noChangeShapeType="1" noTextEdit="1"/>
              </p:cNvSpPr>
              <p:nvPr/>
            </p:nvSpPr>
            <p:spPr>
              <a:xfrm>
                <a:off x="9016574" y="3403288"/>
                <a:ext cx="488724" cy="369332"/>
              </a:xfrm>
              <a:prstGeom prst="rect">
                <a:avLst/>
              </a:prstGeom>
              <a:blipFill>
                <a:blip r:embed="rId7"/>
                <a:stretch>
                  <a:fillRect/>
                </a:stretch>
              </a:blipFill>
            </p:spPr>
            <p:txBody>
              <a:bodyPr/>
              <a:lstStyle/>
              <a:p>
                <a:r>
                  <a:rPr lang="en-US">
                    <a:noFill/>
                  </a:rPr>
                  <a:t> </a:t>
                </a:r>
              </a:p>
            </p:txBody>
          </p:sp>
        </mc:Fallback>
      </mc:AlternateContent>
      <p:cxnSp>
        <p:nvCxnSpPr>
          <p:cNvPr id="20" name="Straight Arrow Connector 19">
            <a:extLst>
              <a:ext uri="{FF2B5EF4-FFF2-40B4-BE49-F238E27FC236}">
                <a16:creationId xmlns:a16="http://schemas.microsoft.com/office/drawing/2014/main" id="{AE97C1A9-23DF-79A1-1642-5264307F3AF9}"/>
              </a:ext>
            </a:extLst>
          </p:cNvPr>
          <p:cNvCxnSpPr/>
          <p:nvPr/>
        </p:nvCxnSpPr>
        <p:spPr>
          <a:xfrm>
            <a:off x="3511804" y="2226365"/>
            <a:ext cx="1033693" cy="1120184"/>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C2F50B14-015F-C592-CDA3-7769C9709597}"/>
              </a:ext>
            </a:extLst>
          </p:cNvPr>
          <p:cNvCxnSpPr>
            <a:cxnSpLocks/>
          </p:cNvCxnSpPr>
          <p:nvPr/>
        </p:nvCxnSpPr>
        <p:spPr>
          <a:xfrm flipV="1">
            <a:off x="4589665" y="2666095"/>
            <a:ext cx="677680" cy="669003"/>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B9FE101D-A64F-9890-14A8-A0C4F21DBC43}"/>
              </a:ext>
            </a:extLst>
          </p:cNvPr>
          <p:cNvCxnSpPr>
            <a:cxnSpLocks/>
          </p:cNvCxnSpPr>
          <p:nvPr/>
        </p:nvCxnSpPr>
        <p:spPr>
          <a:xfrm>
            <a:off x="5258194" y="2666095"/>
            <a:ext cx="1611287" cy="669003"/>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827D3943-3911-FB72-08F4-4E1AB6AB8C9C}"/>
              </a:ext>
            </a:extLst>
          </p:cNvPr>
          <p:cNvCxnSpPr>
            <a:cxnSpLocks/>
          </p:cNvCxnSpPr>
          <p:nvPr/>
        </p:nvCxnSpPr>
        <p:spPr>
          <a:xfrm flipV="1">
            <a:off x="6924658" y="3191917"/>
            <a:ext cx="957289" cy="14318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C77A8DCB-FFC1-7C83-C21C-AB7AECD733EB}"/>
              </a:ext>
            </a:extLst>
          </p:cNvPr>
          <p:cNvCxnSpPr>
            <a:cxnSpLocks/>
          </p:cNvCxnSpPr>
          <p:nvPr/>
        </p:nvCxnSpPr>
        <p:spPr>
          <a:xfrm>
            <a:off x="7881947" y="3197708"/>
            <a:ext cx="1327815" cy="11275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0A337DF0-A6FA-18AD-CD6D-3A5674D498D0}"/>
              </a:ext>
            </a:extLst>
          </p:cNvPr>
          <p:cNvCxnSpPr>
            <a:cxnSpLocks/>
          </p:cNvCxnSpPr>
          <p:nvPr/>
        </p:nvCxnSpPr>
        <p:spPr>
          <a:xfrm flipV="1">
            <a:off x="9228108" y="3104941"/>
            <a:ext cx="1211292" cy="194744"/>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42D60FE6-89FC-6E17-5A7E-13CD951F6887}"/>
              </a:ext>
            </a:extLst>
          </p:cNvPr>
          <p:cNvCxnSpPr/>
          <p:nvPr/>
        </p:nvCxnSpPr>
        <p:spPr>
          <a:xfrm>
            <a:off x="7103166" y="1842556"/>
            <a:ext cx="3114261" cy="0"/>
          </a:xfrm>
          <a:prstGeom prst="straightConnector1">
            <a:avLst/>
          </a:prstGeom>
          <a:ln>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F8923F8C-021A-9BD2-D32C-9EB7FFF36B1A}"/>
              </a:ext>
            </a:extLst>
          </p:cNvPr>
          <p:cNvSpPr txBox="1"/>
          <p:nvPr/>
        </p:nvSpPr>
        <p:spPr>
          <a:xfrm>
            <a:off x="7607627" y="1411069"/>
            <a:ext cx="1697965" cy="369332"/>
          </a:xfrm>
          <a:prstGeom prst="rect">
            <a:avLst/>
          </a:prstGeom>
          <a:noFill/>
        </p:spPr>
        <p:txBody>
          <a:bodyPr wrap="none" rtlCol="0">
            <a:spAutoFit/>
          </a:bodyPr>
          <a:lstStyle/>
          <a:p>
            <a:r>
              <a:rPr lang="en-US" dirty="0"/>
              <a:t>Beam direction</a:t>
            </a: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077787C9-0467-0381-6ECD-7EE849005A00}"/>
                  </a:ext>
                </a:extLst>
              </p:cNvPr>
              <p:cNvSpPr txBox="1"/>
              <p:nvPr/>
            </p:nvSpPr>
            <p:spPr>
              <a:xfrm>
                <a:off x="3714923" y="4043886"/>
                <a:ext cx="1367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𝐸</m:t>
                          </m:r>
                        </m:e>
                        <m:sub>
                          <m:r>
                            <a:rPr lang="en-US" i="1">
                              <a:latin typeface="Cambria Math" panose="02040503050406030204" pitchFamily="18" charset="0"/>
                              <a:ea typeface="Cambria Math" panose="02040503050406030204" pitchFamily="18" charset="0"/>
                            </a:rPr>
                            <m:t>1</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𝐼</m:t>
                      </m:r>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𝛿</m:t>
                      </m:r>
                      <m:r>
                        <a:rPr lang="en-US" i="1">
                          <a:latin typeface="Cambria Math" panose="02040503050406030204" pitchFamily="18" charset="0"/>
                          <a:ea typeface="Cambria Math" panose="02040503050406030204" pitchFamily="18" charset="0"/>
                        </a:rPr>
                        <m:t>𝐸</m:t>
                      </m:r>
                    </m:oMath>
                  </m:oMathPara>
                </a14:m>
                <a:endParaRPr lang="en-US" dirty="0">
                  <a:ea typeface="Cambria Math" panose="02040503050406030204" pitchFamily="18" charset="0"/>
                </a:endParaRPr>
              </a:p>
            </p:txBody>
          </p:sp>
        </mc:Choice>
        <mc:Fallback xmlns="">
          <p:sp>
            <p:nvSpPr>
              <p:cNvPr id="36" name="TextBox 35">
                <a:extLst>
                  <a:ext uri="{FF2B5EF4-FFF2-40B4-BE49-F238E27FC236}">
                    <a16:creationId xmlns:a16="http://schemas.microsoft.com/office/drawing/2014/main" id="{077787C9-0467-0381-6ECD-7EE849005A00}"/>
                  </a:ext>
                </a:extLst>
              </p:cNvPr>
              <p:cNvSpPr txBox="1">
                <a:spLocks noRot="1" noChangeAspect="1" noMove="1" noResize="1" noEditPoints="1" noAdjustHandles="1" noChangeArrowheads="1" noChangeShapeType="1" noTextEdit="1"/>
              </p:cNvSpPr>
              <p:nvPr/>
            </p:nvSpPr>
            <p:spPr>
              <a:xfrm>
                <a:off x="3714923" y="4043886"/>
                <a:ext cx="1367554" cy="276999"/>
              </a:xfrm>
              <a:prstGeom prst="rect">
                <a:avLst/>
              </a:prstGeom>
              <a:blipFill>
                <a:blip r:embed="rId8"/>
                <a:stretch>
                  <a:fillRect l="-3670" r="-2752"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9A761F02-5B87-A925-55C2-C270BAF652ED}"/>
                  </a:ext>
                </a:extLst>
              </p:cNvPr>
              <p:cNvSpPr txBox="1"/>
              <p:nvPr/>
            </p:nvSpPr>
            <p:spPr>
              <a:xfrm>
                <a:off x="5023519" y="2795710"/>
                <a:ext cx="42357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𝐸</m:t>
                          </m:r>
                        </m:e>
                        <m:sub>
                          <m:r>
                            <a:rPr lang="en-US" i="1">
                              <a:latin typeface="Cambria Math" panose="02040503050406030204" pitchFamily="18" charset="0"/>
                              <a:ea typeface="Cambria Math" panose="02040503050406030204" pitchFamily="18" charset="0"/>
                            </a:rPr>
                            <m:t>2</m:t>
                          </m:r>
                        </m:sub>
                      </m:sSub>
                    </m:oMath>
                  </m:oMathPara>
                </a14:m>
                <a:endParaRPr lang="en-US" dirty="0">
                  <a:ea typeface="Cambria Math" panose="02040503050406030204" pitchFamily="18" charset="0"/>
                </a:endParaRPr>
              </a:p>
            </p:txBody>
          </p:sp>
        </mc:Choice>
        <mc:Fallback xmlns="">
          <p:sp>
            <p:nvSpPr>
              <p:cNvPr id="37" name="TextBox 36">
                <a:extLst>
                  <a:ext uri="{FF2B5EF4-FFF2-40B4-BE49-F238E27FC236}">
                    <a16:creationId xmlns:a16="http://schemas.microsoft.com/office/drawing/2014/main" id="{9A761F02-5B87-A925-55C2-C270BAF652ED}"/>
                  </a:ext>
                </a:extLst>
              </p:cNvPr>
              <p:cNvSpPr txBox="1">
                <a:spLocks noRot="1" noChangeAspect="1" noMove="1" noResize="1" noEditPoints="1" noAdjustHandles="1" noChangeArrowheads="1" noChangeShapeType="1" noTextEdit="1"/>
              </p:cNvSpPr>
              <p:nvPr/>
            </p:nvSpPr>
            <p:spPr>
              <a:xfrm>
                <a:off x="5023519" y="2795710"/>
                <a:ext cx="423577" cy="276999"/>
              </a:xfrm>
              <a:prstGeom prst="rect">
                <a:avLst/>
              </a:prstGeom>
              <a:blipFill>
                <a:blip r:embed="rId9"/>
                <a:stretch>
                  <a:fillRect l="-11429" r="-2857"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9AFA7605-99BD-B875-B55E-7BF7CFB16218}"/>
                  </a:ext>
                </a:extLst>
              </p:cNvPr>
              <p:cNvSpPr txBox="1"/>
              <p:nvPr/>
            </p:nvSpPr>
            <p:spPr>
              <a:xfrm>
                <a:off x="6659326" y="2824948"/>
                <a:ext cx="42357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𝐸</m:t>
                          </m:r>
                        </m:e>
                        <m:sub>
                          <m:r>
                            <a:rPr lang="en-US" i="1">
                              <a:latin typeface="Cambria Math" panose="02040503050406030204" pitchFamily="18" charset="0"/>
                              <a:ea typeface="Cambria Math" panose="02040503050406030204" pitchFamily="18" charset="0"/>
                            </a:rPr>
                            <m:t>3</m:t>
                          </m:r>
                        </m:sub>
                      </m:sSub>
                    </m:oMath>
                  </m:oMathPara>
                </a14:m>
                <a:endParaRPr lang="en-US" dirty="0">
                  <a:ea typeface="Cambria Math" panose="02040503050406030204" pitchFamily="18" charset="0"/>
                </a:endParaRPr>
              </a:p>
            </p:txBody>
          </p:sp>
        </mc:Choice>
        <mc:Fallback xmlns="">
          <p:sp>
            <p:nvSpPr>
              <p:cNvPr id="38" name="TextBox 37">
                <a:extLst>
                  <a:ext uri="{FF2B5EF4-FFF2-40B4-BE49-F238E27FC236}">
                    <a16:creationId xmlns:a16="http://schemas.microsoft.com/office/drawing/2014/main" id="{9AFA7605-99BD-B875-B55E-7BF7CFB16218}"/>
                  </a:ext>
                </a:extLst>
              </p:cNvPr>
              <p:cNvSpPr txBox="1">
                <a:spLocks noRot="1" noChangeAspect="1" noMove="1" noResize="1" noEditPoints="1" noAdjustHandles="1" noChangeArrowheads="1" noChangeShapeType="1" noTextEdit="1"/>
              </p:cNvSpPr>
              <p:nvPr/>
            </p:nvSpPr>
            <p:spPr>
              <a:xfrm>
                <a:off x="6659326" y="2824948"/>
                <a:ext cx="423577" cy="276999"/>
              </a:xfrm>
              <a:prstGeom prst="rect">
                <a:avLst/>
              </a:prstGeom>
              <a:blipFill>
                <a:blip r:embed="rId10"/>
                <a:stretch>
                  <a:fillRect l="-14706" r="-5882"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0EF7F496-E067-F9E6-7D80-0948C0B34886}"/>
                  </a:ext>
                </a:extLst>
              </p:cNvPr>
              <p:cNvSpPr txBox="1"/>
              <p:nvPr/>
            </p:nvSpPr>
            <p:spPr>
              <a:xfrm>
                <a:off x="7580916" y="3229381"/>
                <a:ext cx="42357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𝐸</m:t>
                          </m:r>
                        </m:e>
                        <m:sub>
                          <m:r>
                            <a:rPr lang="en-US" i="1">
                              <a:latin typeface="Cambria Math" panose="02040503050406030204" pitchFamily="18" charset="0"/>
                              <a:ea typeface="Cambria Math" panose="02040503050406030204" pitchFamily="18" charset="0"/>
                            </a:rPr>
                            <m:t>4</m:t>
                          </m:r>
                        </m:sub>
                      </m:sSub>
                    </m:oMath>
                  </m:oMathPara>
                </a14:m>
                <a:endParaRPr lang="en-US" dirty="0">
                  <a:ea typeface="Cambria Math" panose="02040503050406030204" pitchFamily="18" charset="0"/>
                </a:endParaRPr>
              </a:p>
            </p:txBody>
          </p:sp>
        </mc:Choice>
        <mc:Fallback xmlns="">
          <p:sp>
            <p:nvSpPr>
              <p:cNvPr id="39" name="TextBox 38">
                <a:extLst>
                  <a:ext uri="{FF2B5EF4-FFF2-40B4-BE49-F238E27FC236}">
                    <a16:creationId xmlns:a16="http://schemas.microsoft.com/office/drawing/2014/main" id="{0EF7F496-E067-F9E6-7D80-0948C0B34886}"/>
                  </a:ext>
                </a:extLst>
              </p:cNvPr>
              <p:cNvSpPr txBox="1">
                <a:spLocks noRot="1" noChangeAspect="1" noMove="1" noResize="1" noEditPoints="1" noAdjustHandles="1" noChangeArrowheads="1" noChangeShapeType="1" noTextEdit="1"/>
              </p:cNvSpPr>
              <p:nvPr/>
            </p:nvSpPr>
            <p:spPr>
              <a:xfrm>
                <a:off x="7580916" y="3229381"/>
                <a:ext cx="423577" cy="276999"/>
              </a:xfrm>
              <a:prstGeom prst="rect">
                <a:avLst/>
              </a:prstGeom>
              <a:blipFill>
                <a:blip r:embed="rId11"/>
                <a:stretch>
                  <a:fillRect l="-14706" r="-2941"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AA59A614-DB5F-EAD1-7912-F9F591F04AB5}"/>
                  </a:ext>
                </a:extLst>
              </p:cNvPr>
              <p:cNvSpPr txBox="1"/>
              <p:nvPr/>
            </p:nvSpPr>
            <p:spPr>
              <a:xfrm>
                <a:off x="9063877" y="2888604"/>
                <a:ext cx="42357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𝐸</m:t>
                          </m:r>
                        </m:e>
                        <m:sub>
                          <m:r>
                            <a:rPr lang="en-US" i="1">
                              <a:latin typeface="Cambria Math" panose="02040503050406030204" pitchFamily="18" charset="0"/>
                              <a:ea typeface="Cambria Math" panose="02040503050406030204" pitchFamily="18" charset="0"/>
                            </a:rPr>
                            <m:t>5</m:t>
                          </m:r>
                        </m:sub>
                      </m:sSub>
                    </m:oMath>
                  </m:oMathPara>
                </a14:m>
                <a:endParaRPr lang="en-US" dirty="0">
                  <a:ea typeface="Cambria Math" panose="02040503050406030204" pitchFamily="18" charset="0"/>
                </a:endParaRPr>
              </a:p>
            </p:txBody>
          </p:sp>
        </mc:Choice>
        <mc:Fallback xmlns="">
          <p:sp>
            <p:nvSpPr>
              <p:cNvPr id="40" name="TextBox 39">
                <a:extLst>
                  <a:ext uri="{FF2B5EF4-FFF2-40B4-BE49-F238E27FC236}">
                    <a16:creationId xmlns:a16="http://schemas.microsoft.com/office/drawing/2014/main" id="{AA59A614-DB5F-EAD1-7912-F9F591F04AB5}"/>
                  </a:ext>
                </a:extLst>
              </p:cNvPr>
              <p:cNvSpPr txBox="1">
                <a:spLocks noRot="1" noChangeAspect="1" noMove="1" noResize="1" noEditPoints="1" noAdjustHandles="1" noChangeArrowheads="1" noChangeShapeType="1" noTextEdit="1"/>
              </p:cNvSpPr>
              <p:nvPr/>
            </p:nvSpPr>
            <p:spPr>
              <a:xfrm>
                <a:off x="9063877" y="2888604"/>
                <a:ext cx="423577" cy="276999"/>
              </a:xfrm>
              <a:prstGeom prst="rect">
                <a:avLst/>
              </a:prstGeom>
              <a:blipFill>
                <a:blip r:embed="rId12"/>
                <a:stretch>
                  <a:fillRect l="-11765" r="-5882"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882209BE-6CE0-0428-09D3-09033313C6C9}"/>
                  </a:ext>
                </a:extLst>
              </p:cNvPr>
              <p:cNvSpPr txBox="1"/>
              <p:nvPr/>
            </p:nvSpPr>
            <p:spPr>
              <a:xfrm>
                <a:off x="2234012" y="4478393"/>
                <a:ext cx="6997237" cy="1094467"/>
              </a:xfrm>
              <a:prstGeom prst="rect">
                <a:avLst/>
              </a:prstGeom>
              <a:noFill/>
            </p:spPr>
            <p:txBody>
              <a:bodyPr wrap="none" rtlCol="0">
                <a:spAutoFit/>
              </a:bodyPr>
              <a:lstStyle/>
              <a:p>
                <a:r>
                  <a:rPr lang="en-US" sz="2000" dirty="0"/>
                  <a:t>Total mean energy loss per unit length: </a:t>
                </a:r>
              </a:p>
              <a:p>
                <a:pPr/>
                <a14:m>
                  <m:oMathPara xmlns:m="http://schemas.openxmlformats.org/officeDocument/2006/math">
                    <m:oMathParaPr>
                      <m:jc m:val="centerGroup"/>
                    </m:oMathParaPr>
                    <m:oMath xmlns:m="http://schemas.openxmlformats.org/officeDocument/2006/math">
                      <m:acc>
                        <m:accPr>
                          <m:chr m:val="̅"/>
                          <m:ctrlPr>
                            <a:rPr lang="en-US" sz="2000" i="1">
                              <a:latin typeface="Cambria Math" panose="02040503050406030204" pitchFamily="18" charset="0"/>
                            </a:rPr>
                          </m:ctrlPr>
                        </m:accPr>
                        <m:e>
                          <m:f>
                            <m:fPr>
                              <m:ctrlPr>
                                <a:rPr lang="en-US" sz="2000" i="1">
                                  <a:latin typeface="Cambria Math" panose="02040503050406030204" pitchFamily="18" charset="0"/>
                                </a:rPr>
                              </m:ctrlPr>
                            </m:fPr>
                            <m:num>
                              <m:r>
                                <a:rPr lang="en-US" sz="2000" i="1">
                                  <a:latin typeface="Cambria Math" panose="02040503050406030204" pitchFamily="18" charset="0"/>
                                </a:rPr>
                                <m:t>𝑑𝐸</m:t>
                              </m:r>
                            </m:num>
                            <m:den>
                              <m:r>
                                <a:rPr lang="en-US" sz="2000" i="1">
                                  <a:latin typeface="Cambria Math" panose="02040503050406030204" pitchFamily="18" charset="0"/>
                                </a:rPr>
                                <m:t>𝑑𝑥</m:t>
                              </m:r>
                            </m:den>
                          </m:f>
                        </m:e>
                      </m:acc>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𝐾</m:t>
                      </m:r>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𝑍</m:t>
                          </m:r>
                        </m:num>
                        <m:den>
                          <m:r>
                            <a:rPr lang="en-US" sz="2000" i="1">
                              <a:latin typeface="Cambria Math" panose="02040503050406030204" pitchFamily="18" charset="0"/>
                              <a:ea typeface="Cambria Math" panose="02040503050406030204" pitchFamily="18" charset="0"/>
                            </a:rPr>
                            <m:t>𝐴</m:t>
                          </m:r>
                        </m:den>
                      </m:f>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1</m:t>
                          </m:r>
                        </m:num>
                        <m:den>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𝛽</m:t>
                              </m:r>
                            </m:e>
                            <m:sup>
                              <m:r>
                                <a:rPr lang="en-US" sz="2000" i="1">
                                  <a:latin typeface="Cambria Math" panose="02040503050406030204" pitchFamily="18" charset="0"/>
                                  <a:ea typeface="Cambria Math" panose="02040503050406030204" pitchFamily="18" charset="0"/>
                                </a:rPr>
                                <m:t>2</m:t>
                              </m:r>
                            </m:sup>
                          </m:sSup>
                        </m:den>
                      </m:f>
                      <m:d>
                        <m:dPr>
                          <m:begChr m:val="["/>
                          <m:endChr m:val="]"/>
                          <m:ctrlPr>
                            <a:rPr lang="en-US" sz="2000" i="1">
                              <a:latin typeface="Cambria Math" panose="02040503050406030204" pitchFamily="18" charset="0"/>
                              <a:ea typeface="Cambria Math" panose="02040503050406030204" pitchFamily="18" charset="0"/>
                            </a:rPr>
                          </m:ctrlPr>
                        </m:dPr>
                        <m:e>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1</m:t>
                              </m:r>
                            </m:num>
                            <m:den>
                              <m:r>
                                <a:rPr lang="en-US" sz="2000" i="1">
                                  <a:latin typeface="Cambria Math" panose="02040503050406030204" pitchFamily="18" charset="0"/>
                                  <a:ea typeface="Cambria Math" panose="02040503050406030204" pitchFamily="18" charset="0"/>
                                </a:rPr>
                                <m:t>2</m:t>
                              </m:r>
                            </m:den>
                          </m:f>
                          <m:r>
                            <a:rPr lang="en-US" sz="2000" i="1">
                              <a:latin typeface="Cambria Math" panose="02040503050406030204" pitchFamily="18" charset="0"/>
                              <a:ea typeface="Cambria Math" panose="02040503050406030204" pitchFamily="18" charset="0"/>
                            </a:rPr>
                            <m:t>𝑙𝑛</m:t>
                          </m:r>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2</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𝑚</m:t>
                                  </m:r>
                                </m:e>
                                <m:sub>
                                  <m:r>
                                    <a:rPr lang="en-US" sz="2000" i="1">
                                      <a:latin typeface="Cambria Math" panose="02040503050406030204" pitchFamily="18" charset="0"/>
                                      <a:ea typeface="Cambria Math" panose="02040503050406030204" pitchFamily="18" charset="0"/>
                                    </a:rPr>
                                    <m:t>𝑒</m:t>
                                  </m:r>
                                </m:sub>
                              </m:sSub>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𝑐</m:t>
                                  </m:r>
                                </m:e>
                                <m:sup>
                                  <m:r>
                                    <a:rPr lang="en-US" sz="2000" i="1">
                                      <a:latin typeface="Cambria Math" panose="02040503050406030204" pitchFamily="18" charset="0"/>
                                      <a:ea typeface="Cambria Math" panose="02040503050406030204" pitchFamily="18" charset="0"/>
                                    </a:rPr>
                                    <m:t>2</m:t>
                                  </m:r>
                                </m:sup>
                              </m:sSup>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𝛽</m:t>
                                  </m:r>
                                </m:e>
                                <m:sup>
                                  <m:r>
                                    <a:rPr lang="en-US" sz="2000" i="1">
                                      <a:latin typeface="Cambria Math" panose="02040503050406030204" pitchFamily="18" charset="0"/>
                                      <a:ea typeface="Cambria Math" panose="02040503050406030204" pitchFamily="18" charset="0"/>
                                    </a:rPr>
                                    <m:t>2</m:t>
                                  </m:r>
                                </m:sup>
                              </m:sSup>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𝛾</m:t>
                                  </m:r>
                                </m:e>
                                <m:sup>
                                  <m:r>
                                    <a:rPr lang="en-US" sz="2000" i="1">
                                      <a:latin typeface="Cambria Math" panose="02040503050406030204" pitchFamily="18" charset="0"/>
                                      <a:ea typeface="Cambria Math" panose="02040503050406030204" pitchFamily="18" charset="0"/>
                                    </a:rPr>
                                    <m:t>2</m:t>
                                  </m:r>
                                </m:sup>
                              </m:sSup>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𝑊</m:t>
                                  </m:r>
                                </m:e>
                                <m:sub>
                                  <m:r>
                                    <a:rPr lang="en-US" sz="2000" i="1">
                                      <a:latin typeface="Cambria Math" panose="02040503050406030204" pitchFamily="18" charset="0"/>
                                      <a:ea typeface="Cambria Math" panose="02040503050406030204" pitchFamily="18" charset="0"/>
                                    </a:rPr>
                                    <m:t>𝑚𝑎𝑥</m:t>
                                  </m:r>
                                </m:sub>
                              </m:sSub>
                            </m:num>
                            <m:den>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𝐼</m:t>
                                  </m:r>
                                </m:e>
                                <m:sup>
                                  <m:r>
                                    <a:rPr lang="en-US" sz="2000" i="1">
                                      <a:latin typeface="Cambria Math" panose="02040503050406030204" pitchFamily="18" charset="0"/>
                                      <a:ea typeface="Cambria Math" panose="02040503050406030204" pitchFamily="18" charset="0"/>
                                    </a:rPr>
                                    <m:t>2</m:t>
                                  </m:r>
                                </m:sup>
                              </m:sSup>
                            </m:den>
                          </m:f>
                          <m:r>
                            <a:rPr lang="en-US" sz="2000" i="1">
                              <a:latin typeface="Cambria Math" panose="02040503050406030204" pitchFamily="18" charset="0"/>
                              <a:ea typeface="Cambria Math" panose="02040503050406030204" pitchFamily="18" charset="0"/>
                            </a:rPr>
                            <m:t>−</m:t>
                          </m:r>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𝛽</m:t>
                              </m:r>
                            </m:e>
                            <m:sup>
                              <m:r>
                                <a:rPr lang="en-US" sz="2000" i="1">
                                  <a:latin typeface="Cambria Math" panose="02040503050406030204" pitchFamily="18" charset="0"/>
                                  <a:ea typeface="Cambria Math" panose="02040503050406030204" pitchFamily="18" charset="0"/>
                                </a:rPr>
                                <m:t>2</m:t>
                              </m:r>
                            </m:sup>
                          </m:sSup>
                        </m:e>
                      </m:d>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𝑛</m:t>
                          </m:r>
                        </m:e>
                        <m:sub>
                          <m:r>
                            <a:rPr lang="en-US" sz="2000" i="1">
                              <a:latin typeface="Cambria Math" panose="02040503050406030204" pitchFamily="18" charset="0"/>
                              <a:ea typeface="Cambria Math" panose="02040503050406030204" pitchFamily="18" charset="0"/>
                            </a:rPr>
                            <m:t>𝑐</m:t>
                          </m:r>
                        </m:sub>
                      </m:sSub>
                      <m:r>
                        <a:rPr lang="en-US" sz="2000" i="1">
                          <a:latin typeface="Cambria Math" panose="02040503050406030204" pitchFamily="18" charset="0"/>
                          <a:ea typeface="Cambria Math" panose="02040503050406030204" pitchFamily="18" charset="0"/>
                        </a:rPr>
                        <m:t>∙</m:t>
                      </m:r>
                      <m:acc>
                        <m:accPr>
                          <m:chr m:val="̅"/>
                          <m:ctrlPr>
                            <a:rPr lang="en-US" sz="2000" i="1">
                              <a:latin typeface="Cambria Math" panose="02040503050406030204" pitchFamily="18" charset="0"/>
                              <a:ea typeface="Cambria Math" panose="02040503050406030204" pitchFamily="18" charset="0"/>
                            </a:rPr>
                          </m:ctrlPr>
                        </m:accPr>
                        <m:e>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𝐸</m:t>
                          </m:r>
                        </m:e>
                      </m:acc>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𝑛</m:t>
                          </m:r>
                        </m:e>
                        <m:sub>
                          <m:r>
                            <a:rPr lang="en-US" sz="2000" i="1">
                              <a:latin typeface="Cambria Math" panose="02040503050406030204" pitchFamily="18" charset="0"/>
                              <a:ea typeface="Cambria Math" panose="02040503050406030204" pitchFamily="18" charset="0"/>
                            </a:rPr>
                            <m:t>𝑐</m:t>
                          </m:r>
                        </m:sub>
                      </m:sSub>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𝑊</m:t>
                      </m:r>
                    </m:oMath>
                  </m:oMathPara>
                </a14:m>
                <a:endParaRPr lang="en-US" sz="2000" dirty="0"/>
              </a:p>
            </p:txBody>
          </p:sp>
        </mc:Choice>
        <mc:Fallback xmlns="">
          <p:sp>
            <p:nvSpPr>
              <p:cNvPr id="41" name="TextBox 40">
                <a:extLst>
                  <a:ext uri="{FF2B5EF4-FFF2-40B4-BE49-F238E27FC236}">
                    <a16:creationId xmlns:a16="http://schemas.microsoft.com/office/drawing/2014/main" id="{882209BE-6CE0-0428-09D3-09033313C6C9}"/>
                  </a:ext>
                </a:extLst>
              </p:cNvPr>
              <p:cNvSpPr txBox="1">
                <a:spLocks noRot="1" noChangeAspect="1" noMove="1" noResize="1" noEditPoints="1" noAdjustHandles="1" noChangeArrowheads="1" noChangeShapeType="1" noTextEdit="1"/>
              </p:cNvSpPr>
              <p:nvPr/>
            </p:nvSpPr>
            <p:spPr>
              <a:xfrm>
                <a:off x="2234012" y="4478393"/>
                <a:ext cx="6997237" cy="1094467"/>
              </a:xfrm>
              <a:prstGeom prst="rect">
                <a:avLst/>
              </a:prstGeom>
              <a:blipFill>
                <a:blip r:embed="rId13"/>
                <a:stretch>
                  <a:fillRect l="-906" t="-3448" b="-45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6E5390B-1C87-2D41-0059-05E14620429C}"/>
                  </a:ext>
                </a:extLst>
              </p:cNvPr>
              <p:cNvSpPr txBox="1"/>
              <p:nvPr/>
            </p:nvSpPr>
            <p:spPr>
              <a:xfrm>
                <a:off x="9425757" y="4883439"/>
                <a:ext cx="2027286" cy="553998"/>
              </a:xfrm>
              <a:prstGeom prst="rect">
                <a:avLst/>
              </a:prstGeom>
              <a:noFill/>
            </p:spPr>
            <p:txBody>
              <a:bodyPr wrap="none" lIns="0" tIns="0" rIns="0" bIns="0" rtlCol="0">
                <a:spAutoFit/>
              </a:bodyPr>
              <a:lstStyle/>
              <a:p>
                <a14:m>
                  <m:oMath xmlns:m="http://schemas.openxmlformats.org/officeDocument/2006/math">
                    <m:r>
                      <a:rPr lang="en-US" i="1">
                        <a:latin typeface="Cambria Math" panose="02040503050406030204" pitchFamily="18" charset="0"/>
                      </a:rPr>
                      <m:t>𝑊</m:t>
                    </m:r>
                    <m:r>
                      <a:rPr lang="en-US" i="1">
                        <a:latin typeface="Cambria Math" panose="02040503050406030204" pitchFamily="18" charset="0"/>
                      </a:rPr>
                      <m:t>:</m:t>
                    </m:r>
                  </m:oMath>
                </a14:m>
                <a:r>
                  <a:rPr lang="en-US" dirty="0"/>
                  <a:t> electron-ion pair </a:t>
                </a:r>
              </a:p>
              <a:p>
                <a:r>
                  <a:rPr lang="en-US" dirty="0"/>
                  <a:t>production energy</a:t>
                </a:r>
              </a:p>
            </p:txBody>
          </p:sp>
        </mc:Choice>
        <mc:Fallback xmlns="">
          <p:sp>
            <p:nvSpPr>
              <p:cNvPr id="2" name="TextBox 1">
                <a:extLst>
                  <a:ext uri="{FF2B5EF4-FFF2-40B4-BE49-F238E27FC236}">
                    <a16:creationId xmlns:a16="http://schemas.microsoft.com/office/drawing/2014/main" id="{16E5390B-1C87-2D41-0059-05E14620429C}"/>
                  </a:ext>
                </a:extLst>
              </p:cNvPr>
              <p:cNvSpPr txBox="1">
                <a:spLocks noRot="1" noChangeAspect="1" noMove="1" noResize="1" noEditPoints="1" noAdjustHandles="1" noChangeArrowheads="1" noChangeShapeType="1" noTextEdit="1"/>
              </p:cNvSpPr>
              <p:nvPr/>
            </p:nvSpPr>
            <p:spPr>
              <a:xfrm>
                <a:off x="9425757" y="4883439"/>
                <a:ext cx="2027286" cy="553998"/>
              </a:xfrm>
              <a:prstGeom prst="rect">
                <a:avLst/>
              </a:prstGeom>
              <a:blipFill>
                <a:blip r:embed="rId14"/>
                <a:stretch>
                  <a:fillRect l="-6875" t="-13333" r="-6250" b="-22222"/>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BF54394F-0919-DCDC-9813-129B8D84662D}"/>
              </a:ext>
            </a:extLst>
          </p:cNvPr>
          <p:cNvSpPr txBox="1"/>
          <p:nvPr/>
        </p:nvSpPr>
        <p:spPr>
          <a:xfrm>
            <a:off x="4183998" y="1219146"/>
            <a:ext cx="2712851" cy="646331"/>
          </a:xfrm>
          <a:prstGeom prst="rect">
            <a:avLst/>
          </a:prstGeom>
          <a:noFill/>
        </p:spPr>
        <p:txBody>
          <a:bodyPr wrap="square" rtlCol="0">
            <a:spAutoFit/>
          </a:bodyPr>
          <a:lstStyle/>
          <a:p>
            <a:r>
              <a:rPr lang="en-US" dirty="0"/>
              <a:t>Electron looks to be a free particle</a:t>
            </a:r>
          </a:p>
        </p:txBody>
      </p:sp>
      <p:sp>
        <p:nvSpPr>
          <p:cNvPr id="25" name="TextBox 24">
            <a:extLst>
              <a:ext uri="{FF2B5EF4-FFF2-40B4-BE49-F238E27FC236}">
                <a16:creationId xmlns:a16="http://schemas.microsoft.com/office/drawing/2014/main" id="{3DCACBA2-1E42-DD8A-FDE2-A5DDC7D7C795}"/>
              </a:ext>
            </a:extLst>
          </p:cNvPr>
          <p:cNvSpPr txBox="1"/>
          <p:nvPr/>
        </p:nvSpPr>
        <p:spPr>
          <a:xfrm>
            <a:off x="1988978" y="5570780"/>
            <a:ext cx="8919813" cy="1154162"/>
          </a:xfrm>
          <a:prstGeom prst="rect">
            <a:avLst/>
          </a:prstGeom>
          <a:noFill/>
          <a:ln>
            <a:solidFill>
              <a:srgbClr val="FF0000"/>
            </a:solidFill>
          </a:ln>
        </p:spPr>
        <p:txBody>
          <a:bodyPr wrap="square" lIns="365760" tIns="274320" rIns="365760" bIns="274320" rtlCol="0">
            <a:spAutoFit/>
          </a:bodyPr>
          <a:lstStyle/>
          <a:p>
            <a:pPr>
              <a:spcAft>
                <a:spcPts val="800"/>
              </a:spcAft>
            </a:pPr>
            <a:r>
              <a:rPr lang="en-US" sz="2000" b="1" dirty="0"/>
              <a:t>NB: The Bethe’s equation expresses the </a:t>
            </a:r>
            <a:r>
              <a:rPr lang="en-US" sz="1900" b="1" dirty="0">
                <a:latin typeface="Helvetica" pitchFamily="2" charset="0"/>
              </a:rPr>
              <a:t>energy loss per unit length, analogous to a “Damping force” acting on individual particles</a:t>
            </a:r>
          </a:p>
        </p:txBody>
      </p:sp>
    </p:spTree>
    <p:extLst>
      <p:ext uri="{BB962C8B-B14F-4D97-AF65-F5344CB8AC3E}">
        <p14:creationId xmlns:p14="http://schemas.microsoft.com/office/powerpoint/2010/main" val="250025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 grpId="0"/>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43CBD6-2FF6-C091-ABAD-9FAE8FA0B185}"/>
              </a:ext>
            </a:extLst>
          </p:cNvPr>
          <p:cNvSpPr>
            <a:spLocks noGrp="1"/>
          </p:cNvSpPr>
          <p:nvPr>
            <p:ph type="body" sz="quarter" idx="10"/>
          </p:nvPr>
        </p:nvSpPr>
        <p:spPr/>
        <p:txBody>
          <a:bodyPr/>
          <a:lstStyle/>
          <a:p>
            <a:pPr marL="0" indent="0">
              <a:buNone/>
            </a:pPr>
            <a:r>
              <a:rPr lang="en-US" dirty="0"/>
              <a:t>Katsuya Yonehara </a:t>
            </a:r>
          </a:p>
          <a:p>
            <a:pPr marL="0" indent="0">
              <a:buNone/>
            </a:pPr>
            <a:r>
              <a:rPr lang="en-US" i="1" dirty="0"/>
              <a:t>Senior Scientist at Fermilab</a:t>
            </a:r>
          </a:p>
        </p:txBody>
      </p:sp>
      <p:sp>
        <p:nvSpPr>
          <p:cNvPr id="3" name="Title 2">
            <a:extLst>
              <a:ext uri="{FF2B5EF4-FFF2-40B4-BE49-F238E27FC236}">
                <a16:creationId xmlns:a16="http://schemas.microsoft.com/office/drawing/2014/main" id="{FA4370AE-024C-1DDE-2A6A-6000E63E320B}"/>
              </a:ext>
            </a:extLst>
          </p:cNvPr>
          <p:cNvSpPr>
            <a:spLocks noGrp="1"/>
          </p:cNvSpPr>
          <p:nvPr>
            <p:ph type="title"/>
          </p:nvPr>
        </p:nvSpPr>
        <p:spPr/>
        <p:txBody>
          <a:bodyPr/>
          <a:lstStyle/>
          <a:p>
            <a:r>
              <a:rPr lang="en-US" dirty="0"/>
              <a:t>My profile</a:t>
            </a:r>
          </a:p>
        </p:txBody>
      </p:sp>
      <p:sp>
        <p:nvSpPr>
          <p:cNvPr id="4" name="Date Placeholder 3">
            <a:extLst>
              <a:ext uri="{FF2B5EF4-FFF2-40B4-BE49-F238E27FC236}">
                <a16:creationId xmlns:a16="http://schemas.microsoft.com/office/drawing/2014/main" id="{AEDDEC04-E567-53C9-EA46-26FDBB8804E6}"/>
              </a:ext>
            </a:extLst>
          </p:cNvPr>
          <p:cNvSpPr>
            <a:spLocks noGrp="1"/>
          </p:cNvSpPr>
          <p:nvPr>
            <p:ph type="dt" sz="half" idx="38"/>
          </p:nvPr>
        </p:nvSpPr>
        <p:spPr/>
        <p:txBody>
          <a:bodyPr/>
          <a:lstStyle/>
          <a:p>
            <a:pPr>
              <a:defRPr/>
            </a:pPr>
            <a:r>
              <a:rPr lang="en-US"/>
              <a:t>8/5/25</a:t>
            </a:r>
            <a:endParaRPr lang="en-US" dirty="0"/>
          </a:p>
        </p:txBody>
      </p:sp>
      <p:sp>
        <p:nvSpPr>
          <p:cNvPr id="5" name="Footer Placeholder 4">
            <a:extLst>
              <a:ext uri="{FF2B5EF4-FFF2-40B4-BE49-F238E27FC236}">
                <a16:creationId xmlns:a16="http://schemas.microsoft.com/office/drawing/2014/main" id="{7B9C1D24-14A2-8507-29EF-0A564C02AEF1}"/>
              </a:ext>
            </a:extLst>
          </p:cNvPr>
          <p:cNvSpPr>
            <a:spLocks noGrp="1"/>
          </p:cNvSpPr>
          <p:nvPr>
            <p:ph type="ftr" sz="quarter" idx="39"/>
          </p:nvPr>
        </p:nvSpPr>
        <p:spPr/>
        <p:txBody>
          <a:bodyPr/>
          <a:lstStyle/>
          <a:p>
            <a:pPr>
              <a:defRPr/>
            </a:pPr>
            <a:r>
              <a:rPr lang="en-US" b="1"/>
              <a:t>Yonehara | Ionization Cooling for Muon Beam</a:t>
            </a:r>
            <a:endParaRPr lang="en-US" b="1" dirty="0"/>
          </a:p>
        </p:txBody>
      </p:sp>
      <p:sp>
        <p:nvSpPr>
          <p:cNvPr id="6" name="Slide Number Placeholder 5">
            <a:extLst>
              <a:ext uri="{FF2B5EF4-FFF2-40B4-BE49-F238E27FC236}">
                <a16:creationId xmlns:a16="http://schemas.microsoft.com/office/drawing/2014/main" id="{82669549-0398-4381-E4DA-2B6713F47937}"/>
              </a:ext>
            </a:extLst>
          </p:cNvPr>
          <p:cNvSpPr>
            <a:spLocks noGrp="1"/>
          </p:cNvSpPr>
          <p:nvPr>
            <p:ph type="sldNum" sz="quarter" idx="40"/>
          </p:nvPr>
        </p:nvSpPr>
        <p:spPr/>
        <p:txBody>
          <a:bodyPr/>
          <a:lstStyle/>
          <a:p>
            <a:pPr>
              <a:defRPr/>
            </a:pPr>
            <a:fld id="{148C009B-CB69-E04A-B9B3-34B26D69E9CF}" type="slidenum">
              <a:rPr lang="en-US" smtClean="0"/>
              <a:pPr>
                <a:defRPr/>
              </a:pPr>
              <a:t>2</a:t>
            </a:fld>
            <a:endParaRPr lang="en-US" dirty="0"/>
          </a:p>
        </p:txBody>
      </p:sp>
      <p:sp>
        <p:nvSpPr>
          <p:cNvPr id="7" name="TextBox 6">
            <a:extLst>
              <a:ext uri="{FF2B5EF4-FFF2-40B4-BE49-F238E27FC236}">
                <a16:creationId xmlns:a16="http://schemas.microsoft.com/office/drawing/2014/main" id="{225C8B10-9A4A-1C10-E33D-269F99296647}"/>
              </a:ext>
            </a:extLst>
          </p:cNvPr>
          <p:cNvSpPr txBox="1"/>
          <p:nvPr/>
        </p:nvSpPr>
        <p:spPr>
          <a:xfrm>
            <a:off x="2048108" y="2708868"/>
            <a:ext cx="8377006" cy="1754326"/>
          </a:xfrm>
          <a:prstGeom prst="rect">
            <a:avLst/>
          </a:prstGeom>
          <a:noFill/>
        </p:spPr>
        <p:txBody>
          <a:bodyPr wrap="square" rtlCol="0">
            <a:spAutoFit/>
          </a:bodyPr>
          <a:lstStyle/>
          <a:p>
            <a:pPr marL="342900" indent="-342900">
              <a:buFont typeface="Arial" panose="020B0604020202020204" pitchFamily="34" charset="0"/>
              <a:buChar char="•"/>
            </a:pPr>
            <a:r>
              <a:rPr lang="en-US" dirty="0"/>
              <a:t>Experimental physicist</a:t>
            </a:r>
          </a:p>
          <a:p>
            <a:pPr marL="342900" indent="-342900">
              <a:buFont typeface="Arial" panose="020B0604020202020204" pitchFamily="34" charset="0"/>
              <a:buChar char="•"/>
            </a:pPr>
            <a:r>
              <a:rPr lang="en-US" dirty="0"/>
              <a:t>Accelerator and Particle Physics</a:t>
            </a:r>
          </a:p>
          <a:p>
            <a:pPr marL="342900" indent="-342900">
              <a:buFont typeface="Arial" panose="020B0604020202020204" pitchFamily="34" charset="0"/>
              <a:buChar char="•"/>
            </a:pPr>
            <a:r>
              <a:rPr lang="en-US" dirty="0"/>
              <a:t>During the MAP era, I contributed to the development of the Helical Cooling Channel concept</a:t>
            </a:r>
          </a:p>
          <a:p>
            <a:pPr marL="342900" indent="-342900">
              <a:buFont typeface="Arial" panose="020B0604020202020204" pitchFamily="34" charset="0"/>
              <a:buChar char="•"/>
            </a:pPr>
            <a:r>
              <a:rPr lang="en-US" dirty="0"/>
              <a:t>I am currently working on high-power </a:t>
            </a:r>
            <a:r>
              <a:rPr lang="en-US" dirty="0" err="1"/>
              <a:t>targetry</a:t>
            </a:r>
            <a:r>
              <a:rPr lang="en-US" dirty="0"/>
              <a:t> for neutrino facilities such as </a:t>
            </a:r>
            <a:r>
              <a:rPr lang="en-US" dirty="0" err="1"/>
              <a:t>NuMI</a:t>
            </a:r>
            <a:r>
              <a:rPr lang="en-US" dirty="0"/>
              <a:t> and LBNF (Stay tuned for the MC </a:t>
            </a:r>
            <a:r>
              <a:rPr lang="en-US" dirty="0" err="1"/>
              <a:t>targetry</a:t>
            </a:r>
            <a:r>
              <a:rPr lang="en-US" dirty="0"/>
              <a:t> discussion on Thursday!) </a:t>
            </a:r>
          </a:p>
        </p:txBody>
      </p:sp>
      <p:pic>
        <p:nvPicPr>
          <p:cNvPr id="8" name="Picture 7">
            <a:extLst>
              <a:ext uri="{FF2B5EF4-FFF2-40B4-BE49-F238E27FC236}">
                <a16:creationId xmlns:a16="http://schemas.microsoft.com/office/drawing/2014/main" id="{589CA3EE-ABB3-228B-438F-125639507E90}"/>
              </a:ext>
            </a:extLst>
          </p:cNvPr>
          <p:cNvPicPr>
            <a:picLocks noChangeAspect="1"/>
          </p:cNvPicPr>
          <p:nvPr/>
        </p:nvPicPr>
        <p:blipFill>
          <a:blip r:embed="rId2"/>
          <a:stretch>
            <a:fillRect/>
          </a:stretch>
        </p:blipFill>
        <p:spPr>
          <a:xfrm>
            <a:off x="7564553" y="584256"/>
            <a:ext cx="1436044" cy="1906116"/>
          </a:xfrm>
          <a:prstGeom prst="rect">
            <a:avLst/>
          </a:prstGeom>
        </p:spPr>
      </p:pic>
      <p:sp>
        <p:nvSpPr>
          <p:cNvPr id="9" name="TextBox 8">
            <a:extLst>
              <a:ext uri="{FF2B5EF4-FFF2-40B4-BE49-F238E27FC236}">
                <a16:creationId xmlns:a16="http://schemas.microsoft.com/office/drawing/2014/main" id="{7B7DD441-0FB2-6375-544A-F8A7E2B5D57D}"/>
              </a:ext>
            </a:extLst>
          </p:cNvPr>
          <p:cNvSpPr txBox="1"/>
          <p:nvPr/>
        </p:nvSpPr>
        <p:spPr>
          <a:xfrm>
            <a:off x="2048108" y="4837771"/>
            <a:ext cx="7906215" cy="1200329"/>
          </a:xfrm>
          <a:prstGeom prst="rect">
            <a:avLst/>
          </a:prstGeom>
          <a:noFill/>
        </p:spPr>
        <p:txBody>
          <a:bodyPr wrap="square" rtlCol="0">
            <a:spAutoFit/>
          </a:bodyPr>
          <a:lstStyle/>
          <a:p>
            <a:r>
              <a:rPr lang="en-US" dirty="0"/>
              <a:t>You can contact me through</a:t>
            </a:r>
          </a:p>
          <a:p>
            <a:pPr marL="342900" indent="-342900">
              <a:buFont typeface="Arial" panose="020B0604020202020204" pitchFamily="34" charset="0"/>
              <a:buChar char="•"/>
            </a:pPr>
            <a:r>
              <a:rPr lang="en-US" dirty="0"/>
              <a:t>During the lecture</a:t>
            </a:r>
          </a:p>
          <a:p>
            <a:pPr marL="342900" indent="-342900">
              <a:buFont typeface="Arial" panose="020B0604020202020204" pitchFamily="34" charset="0"/>
              <a:buChar char="•"/>
            </a:pPr>
            <a:r>
              <a:rPr lang="en-US" dirty="0"/>
              <a:t>Email to </a:t>
            </a:r>
            <a:r>
              <a:rPr lang="en-US" dirty="0">
                <a:hlinkClick r:id="rId3"/>
              </a:rPr>
              <a:t>yonehara@fnal.gov</a:t>
            </a:r>
            <a:endParaRPr lang="en-US" dirty="0"/>
          </a:p>
          <a:p>
            <a:pPr marL="342900" indent="-342900">
              <a:buFont typeface="Arial" panose="020B0604020202020204" pitchFamily="34" charset="0"/>
              <a:buChar char="•"/>
            </a:pPr>
            <a:r>
              <a:rPr lang="en-US" dirty="0"/>
              <a:t>USMCC Slack chat</a:t>
            </a:r>
          </a:p>
        </p:txBody>
      </p:sp>
    </p:spTree>
    <p:extLst>
      <p:ext uri="{BB962C8B-B14F-4D97-AF65-F5344CB8AC3E}">
        <p14:creationId xmlns:p14="http://schemas.microsoft.com/office/powerpoint/2010/main" val="138531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histogram&#10;&#10;Description automatically generated">
            <a:extLst>
              <a:ext uri="{FF2B5EF4-FFF2-40B4-BE49-F238E27FC236}">
                <a16:creationId xmlns:a16="http://schemas.microsoft.com/office/drawing/2014/main" id="{D94665D2-FE14-53C5-E213-9C95D6A73D5F}"/>
              </a:ext>
            </a:extLst>
          </p:cNvPr>
          <p:cNvPicPr>
            <a:picLocks noChangeAspect="1"/>
          </p:cNvPicPr>
          <p:nvPr/>
        </p:nvPicPr>
        <p:blipFill>
          <a:blip r:embed="rId2"/>
          <a:stretch>
            <a:fillRect/>
          </a:stretch>
        </p:blipFill>
        <p:spPr>
          <a:xfrm>
            <a:off x="1953419" y="1470261"/>
            <a:ext cx="7830385" cy="3876040"/>
          </a:xfrm>
          <a:prstGeom prst="rect">
            <a:avLst/>
          </a:prstGeom>
          <a:noFill/>
        </p:spPr>
      </p:pic>
      <p:sp>
        <p:nvSpPr>
          <p:cNvPr id="3" name="Title 2">
            <a:extLst>
              <a:ext uri="{FF2B5EF4-FFF2-40B4-BE49-F238E27FC236}">
                <a16:creationId xmlns:a16="http://schemas.microsoft.com/office/drawing/2014/main" id="{E144A8F0-DE98-BA5D-5645-8F10FE245A3F}"/>
              </a:ext>
            </a:extLst>
          </p:cNvPr>
          <p:cNvSpPr>
            <a:spLocks noGrp="1"/>
          </p:cNvSpPr>
          <p:nvPr>
            <p:ph type="title"/>
          </p:nvPr>
        </p:nvSpPr>
        <p:spPr/>
        <p:txBody>
          <a:bodyPr anchor="b">
            <a:normAutofit fontScale="90000"/>
          </a:bodyPr>
          <a:lstStyle/>
          <a:p>
            <a:r>
              <a:rPr lang="en-US" dirty="0"/>
              <a:t>Phase space heating due to recoil processes</a:t>
            </a:r>
          </a:p>
        </p:txBody>
      </p:sp>
      <p:sp>
        <p:nvSpPr>
          <p:cNvPr id="4" name="Date Placeholder 3">
            <a:extLst>
              <a:ext uri="{FF2B5EF4-FFF2-40B4-BE49-F238E27FC236}">
                <a16:creationId xmlns:a16="http://schemas.microsoft.com/office/drawing/2014/main" id="{D8BC2B72-9BFC-19AA-EC7A-864325D87E48}"/>
              </a:ext>
            </a:extLst>
          </p:cNvPr>
          <p:cNvSpPr>
            <a:spLocks noGrp="1"/>
          </p:cNvSpPr>
          <p:nvPr>
            <p:ph type="dt" sz="half" idx="38"/>
          </p:nvPr>
        </p:nvSpPr>
        <p:spPr/>
        <p:txBody>
          <a:bodyPr wrap="square" anchor="t">
            <a:normAutofit/>
          </a:bodyPr>
          <a:lstStyle/>
          <a:p>
            <a:pPr>
              <a:spcAft>
                <a:spcPts val="600"/>
              </a:spcAft>
              <a:defRPr/>
            </a:pPr>
            <a:r>
              <a:rPr lang="en-US"/>
              <a:t>8/5/25</a:t>
            </a:r>
          </a:p>
        </p:txBody>
      </p:sp>
      <p:sp>
        <p:nvSpPr>
          <p:cNvPr id="5" name="Footer Placeholder 4">
            <a:extLst>
              <a:ext uri="{FF2B5EF4-FFF2-40B4-BE49-F238E27FC236}">
                <a16:creationId xmlns:a16="http://schemas.microsoft.com/office/drawing/2014/main" id="{2ABA0D80-4A57-57E1-F3E1-0BE9E276172E}"/>
              </a:ext>
            </a:extLst>
          </p:cNvPr>
          <p:cNvSpPr>
            <a:spLocks noGrp="1"/>
          </p:cNvSpPr>
          <p:nvPr>
            <p:ph type="ftr" sz="quarter" idx="39"/>
          </p:nvPr>
        </p:nvSpPr>
        <p:spPr/>
        <p:txBody>
          <a:bodyPr anchor="t">
            <a:normAutofit/>
          </a:bodyPr>
          <a:lstStyle/>
          <a:p>
            <a:pPr>
              <a:spcAft>
                <a:spcPts val="600"/>
              </a:spcAft>
              <a:defRPr/>
            </a:pPr>
            <a:r>
              <a:rPr lang="en-US" b="1"/>
              <a:t>Yonehara | Ionization Cooling for Muon Beam</a:t>
            </a:r>
          </a:p>
        </p:txBody>
      </p:sp>
      <p:sp>
        <p:nvSpPr>
          <p:cNvPr id="6" name="Slide Number Placeholder 5">
            <a:extLst>
              <a:ext uri="{FF2B5EF4-FFF2-40B4-BE49-F238E27FC236}">
                <a16:creationId xmlns:a16="http://schemas.microsoft.com/office/drawing/2014/main" id="{ED50DBE8-61BC-755E-EE50-AE9914817E61}"/>
              </a:ext>
            </a:extLst>
          </p:cNvPr>
          <p:cNvSpPr>
            <a:spLocks noGrp="1"/>
          </p:cNvSpPr>
          <p:nvPr>
            <p:ph type="sldNum" sz="quarter" idx="40"/>
          </p:nvPr>
        </p:nvSpPr>
        <p:spPr/>
        <p:txBody>
          <a:bodyPr wrap="square" anchor="t">
            <a:normAutofit/>
          </a:bodyPr>
          <a:lstStyle/>
          <a:p>
            <a:pPr>
              <a:spcAft>
                <a:spcPts val="600"/>
              </a:spcAft>
              <a:defRPr/>
            </a:pPr>
            <a:fld id="{148C009B-CB69-E04A-B9B3-34B26D69E9CF}" type="slidenum">
              <a:rPr lang="en-US" smtClean="0"/>
              <a:pPr>
                <a:spcAft>
                  <a:spcPts val="600"/>
                </a:spcAft>
                <a:defRPr/>
              </a:pPr>
              <a:t>20</a:t>
            </a:fld>
            <a:endParaRPr lang="en-US"/>
          </a:p>
        </p:txBody>
      </p:sp>
      <p:sp>
        <p:nvSpPr>
          <p:cNvPr id="9" name="TextBox 8">
            <a:extLst>
              <a:ext uri="{FF2B5EF4-FFF2-40B4-BE49-F238E27FC236}">
                <a16:creationId xmlns:a16="http://schemas.microsoft.com/office/drawing/2014/main" id="{50E9B67B-63FC-4385-B1BF-0F8464880AF0}"/>
              </a:ext>
            </a:extLst>
          </p:cNvPr>
          <p:cNvSpPr txBox="1"/>
          <p:nvPr/>
        </p:nvSpPr>
        <p:spPr>
          <a:xfrm>
            <a:off x="2243401" y="5387740"/>
            <a:ext cx="7705198" cy="646331"/>
          </a:xfrm>
          <a:prstGeom prst="rect">
            <a:avLst/>
          </a:prstGeom>
          <a:noFill/>
        </p:spPr>
        <p:txBody>
          <a:bodyPr wrap="square" rtlCol="0">
            <a:spAutoFit/>
          </a:bodyPr>
          <a:lstStyle/>
          <a:p>
            <a:r>
              <a:rPr lang="en-US" dirty="0"/>
              <a:t>The recoil energy is also stochastic, contributing to longitudinal phase space heating</a:t>
            </a:r>
          </a:p>
        </p:txBody>
      </p:sp>
      <p:sp>
        <p:nvSpPr>
          <p:cNvPr id="10" name="TextBox 9">
            <a:extLst>
              <a:ext uri="{FF2B5EF4-FFF2-40B4-BE49-F238E27FC236}">
                <a16:creationId xmlns:a16="http://schemas.microsoft.com/office/drawing/2014/main" id="{E19F35CA-26C8-64C7-03CB-F637FC1B5C85}"/>
              </a:ext>
            </a:extLst>
          </p:cNvPr>
          <p:cNvSpPr txBox="1"/>
          <p:nvPr/>
        </p:nvSpPr>
        <p:spPr>
          <a:xfrm>
            <a:off x="2109790" y="702765"/>
            <a:ext cx="8128792" cy="646331"/>
          </a:xfrm>
          <a:prstGeom prst="rect">
            <a:avLst/>
          </a:prstGeom>
          <a:noFill/>
        </p:spPr>
        <p:txBody>
          <a:bodyPr wrap="square" rtlCol="0">
            <a:spAutoFit/>
          </a:bodyPr>
          <a:lstStyle/>
          <a:p>
            <a:r>
              <a:rPr lang="en-US" dirty="0"/>
              <a:t>Multiple scattering (</a:t>
            </a:r>
            <a:r>
              <a:rPr lang="en-US" u="sng" dirty="0"/>
              <a:t>Stochastic process </a:t>
            </a:r>
            <a:r>
              <a:rPr lang="en-US" u="sng" dirty="0">
                <a:sym typeface="Wingdings" pitchFamily="2" charset="2"/>
              </a:rPr>
              <a:t> Increasing entropy</a:t>
            </a:r>
            <a:r>
              <a:rPr lang="en-US" dirty="0"/>
              <a:t>) causes transverse spreading of the beam, leading to transverse phase space heating </a:t>
            </a:r>
          </a:p>
        </p:txBody>
      </p:sp>
      <p:sp>
        <p:nvSpPr>
          <p:cNvPr id="11" name="TextBox 10">
            <a:extLst>
              <a:ext uri="{FF2B5EF4-FFF2-40B4-BE49-F238E27FC236}">
                <a16:creationId xmlns:a16="http://schemas.microsoft.com/office/drawing/2014/main" id="{EDB8546F-75C1-860C-6B45-B8EB733F0035}"/>
              </a:ext>
            </a:extLst>
          </p:cNvPr>
          <p:cNvSpPr txBox="1"/>
          <p:nvPr/>
        </p:nvSpPr>
        <p:spPr>
          <a:xfrm>
            <a:off x="2225897" y="1470261"/>
            <a:ext cx="2999581" cy="1046440"/>
          </a:xfrm>
          <a:prstGeom prst="rect">
            <a:avLst/>
          </a:prstGeom>
          <a:noFill/>
        </p:spPr>
        <p:txBody>
          <a:bodyPr wrap="square" lIns="365760" tIns="274320" rIns="365760" bIns="274320" rtlCol="0">
            <a:spAutoFit/>
          </a:bodyPr>
          <a:lstStyle/>
          <a:p>
            <a:pPr>
              <a:spcAft>
                <a:spcPts val="800"/>
              </a:spcAft>
            </a:pPr>
            <a:r>
              <a:rPr lang="en-US" sz="1600" b="1" dirty="0">
                <a:latin typeface="Helvetica" pitchFamily="2" charset="0"/>
              </a:rPr>
              <a:t>Beam space spread by multiple scattering</a:t>
            </a:r>
          </a:p>
        </p:txBody>
      </p:sp>
    </p:spTree>
    <p:extLst>
      <p:ext uri="{BB962C8B-B14F-4D97-AF65-F5344CB8AC3E}">
        <p14:creationId xmlns:p14="http://schemas.microsoft.com/office/powerpoint/2010/main" val="146976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1CC43-8636-B490-A182-10A8A33B2BD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70F4B7C-BFBA-0920-720B-39017A7A2247}"/>
              </a:ext>
            </a:extLst>
          </p:cNvPr>
          <p:cNvSpPr>
            <a:spLocks noGrp="1"/>
          </p:cNvSpPr>
          <p:nvPr>
            <p:ph type="title"/>
          </p:nvPr>
        </p:nvSpPr>
        <p:spPr>
          <a:xfrm>
            <a:off x="913257" y="2379073"/>
            <a:ext cx="10003536" cy="897528"/>
          </a:xfrm>
        </p:spPr>
        <p:txBody>
          <a:bodyPr/>
          <a:lstStyle/>
          <a:p>
            <a:r>
              <a:rPr lang="en-US" sz="4400" dirty="0"/>
              <a:t>Emittance evolution </a:t>
            </a:r>
          </a:p>
        </p:txBody>
      </p:sp>
      <p:sp>
        <p:nvSpPr>
          <p:cNvPr id="4" name="Date Placeholder 3">
            <a:extLst>
              <a:ext uri="{FF2B5EF4-FFF2-40B4-BE49-F238E27FC236}">
                <a16:creationId xmlns:a16="http://schemas.microsoft.com/office/drawing/2014/main" id="{B3EE9CD0-49BE-DA62-AE05-C2B761F0678F}"/>
              </a:ext>
            </a:extLst>
          </p:cNvPr>
          <p:cNvSpPr>
            <a:spLocks noGrp="1"/>
          </p:cNvSpPr>
          <p:nvPr>
            <p:ph type="dt" sz="half" idx="13"/>
          </p:nvPr>
        </p:nvSpPr>
        <p:spPr/>
        <p:txBody>
          <a:bodyPr/>
          <a:lstStyle/>
          <a:p>
            <a:pPr>
              <a:defRPr/>
            </a:pPr>
            <a:r>
              <a:rPr lang="en-US"/>
              <a:t>8/5/25</a:t>
            </a:r>
            <a:endParaRPr lang="en-US" dirty="0"/>
          </a:p>
        </p:txBody>
      </p:sp>
      <p:sp>
        <p:nvSpPr>
          <p:cNvPr id="5" name="Footer Placeholder 4">
            <a:extLst>
              <a:ext uri="{FF2B5EF4-FFF2-40B4-BE49-F238E27FC236}">
                <a16:creationId xmlns:a16="http://schemas.microsoft.com/office/drawing/2014/main" id="{8D592E32-E0BF-16BC-5943-57E85FB301F5}"/>
              </a:ext>
            </a:extLst>
          </p:cNvPr>
          <p:cNvSpPr>
            <a:spLocks noGrp="1"/>
          </p:cNvSpPr>
          <p:nvPr>
            <p:ph type="ftr" sz="quarter" idx="14"/>
          </p:nvPr>
        </p:nvSpPr>
        <p:spPr/>
        <p:txBody>
          <a:bodyPr/>
          <a:lstStyle/>
          <a:p>
            <a:pPr>
              <a:defRPr/>
            </a:pPr>
            <a:r>
              <a:rPr lang="en-US" b="1"/>
              <a:t>Yonehara | Ionization Cooling for Muon Beam</a:t>
            </a:r>
            <a:endParaRPr lang="en-US" b="1" dirty="0"/>
          </a:p>
        </p:txBody>
      </p:sp>
      <p:sp>
        <p:nvSpPr>
          <p:cNvPr id="6" name="Slide Number Placeholder 5">
            <a:extLst>
              <a:ext uri="{FF2B5EF4-FFF2-40B4-BE49-F238E27FC236}">
                <a16:creationId xmlns:a16="http://schemas.microsoft.com/office/drawing/2014/main" id="{E0164276-96B0-573A-EA6C-F197224E3FD0}"/>
              </a:ext>
            </a:extLst>
          </p:cNvPr>
          <p:cNvSpPr>
            <a:spLocks noGrp="1"/>
          </p:cNvSpPr>
          <p:nvPr>
            <p:ph type="sldNum" sz="quarter" idx="15"/>
          </p:nvPr>
        </p:nvSpPr>
        <p:spPr/>
        <p:txBody>
          <a:bodyPr/>
          <a:lstStyle/>
          <a:p>
            <a:pPr>
              <a:defRPr/>
            </a:pPr>
            <a:fld id="{148C009B-CB69-E04A-B9B3-34B26D69E9CF}" type="slidenum">
              <a:rPr lang="en-US" smtClean="0"/>
              <a:pPr>
                <a:defRPr/>
              </a:pPr>
              <a:t>21</a:t>
            </a:fld>
            <a:endParaRPr lang="en-US" dirty="0"/>
          </a:p>
        </p:txBody>
      </p:sp>
      <p:sp>
        <p:nvSpPr>
          <p:cNvPr id="7" name="TextBox 6">
            <a:extLst>
              <a:ext uri="{FF2B5EF4-FFF2-40B4-BE49-F238E27FC236}">
                <a16:creationId xmlns:a16="http://schemas.microsoft.com/office/drawing/2014/main" id="{B0707C50-BED0-C224-8D4A-8D92F257744C}"/>
              </a:ext>
            </a:extLst>
          </p:cNvPr>
          <p:cNvSpPr txBox="1"/>
          <p:nvPr/>
        </p:nvSpPr>
        <p:spPr>
          <a:xfrm>
            <a:off x="2936196" y="3862138"/>
            <a:ext cx="4074205" cy="369332"/>
          </a:xfrm>
          <a:prstGeom prst="rect">
            <a:avLst/>
          </a:prstGeom>
          <a:noFill/>
        </p:spPr>
        <p:txBody>
          <a:bodyPr wrap="square" rtlCol="0">
            <a:spAutoFit/>
          </a:bodyPr>
          <a:lstStyle/>
          <a:p>
            <a:r>
              <a:rPr lang="en-US" dirty="0"/>
              <a:t>Break Liouville’ theorem </a:t>
            </a:r>
          </a:p>
        </p:txBody>
      </p:sp>
    </p:spTree>
    <p:extLst>
      <p:ext uri="{BB962C8B-B14F-4D97-AF65-F5344CB8AC3E}">
        <p14:creationId xmlns:p14="http://schemas.microsoft.com/office/powerpoint/2010/main" val="4288577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1D6D6B-C096-4210-EE40-7ECEFF2C8929}"/>
              </a:ext>
            </a:extLst>
          </p:cNvPr>
          <p:cNvSpPr>
            <a:spLocks noGrp="1"/>
          </p:cNvSpPr>
          <p:nvPr>
            <p:ph type="title"/>
          </p:nvPr>
        </p:nvSpPr>
        <p:spPr/>
        <p:txBody>
          <a:bodyPr/>
          <a:lstStyle/>
          <a:p>
            <a:r>
              <a:rPr lang="en-US" dirty="0"/>
              <a:t>Emittance evolution (Transverse)</a:t>
            </a:r>
          </a:p>
        </p:txBody>
      </p:sp>
      <p:sp>
        <p:nvSpPr>
          <p:cNvPr id="4" name="Date Placeholder 3">
            <a:extLst>
              <a:ext uri="{FF2B5EF4-FFF2-40B4-BE49-F238E27FC236}">
                <a16:creationId xmlns:a16="http://schemas.microsoft.com/office/drawing/2014/main" id="{47F80632-D1B1-B611-C4E2-6076AB3764E5}"/>
              </a:ext>
            </a:extLst>
          </p:cNvPr>
          <p:cNvSpPr>
            <a:spLocks noGrp="1"/>
          </p:cNvSpPr>
          <p:nvPr>
            <p:ph type="dt" sz="half" idx="38"/>
          </p:nvPr>
        </p:nvSpPr>
        <p:spPr/>
        <p:txBody>
          <a:bodyPr/>
          <a:lstStyle/>
          <a:p>
            <a:pPr>
              <a:defRPr/>
            </a:pPr>
            <a:r>
              <a:rPr lang="en-US"/>
              <a:t>8/5/25</a:t>
            </a:r>
            <a:endParaRPr lang="en-US" dirty="0"/>
          </a:p>
        </p:txBody>
      </p:sp>
      <p:sp>
        <p:nvSpPr>
          <p:cNvPr id="5" name="Footer Placeholder 4">
            <a:extLst>
              <a:ext uri="{FF2B5EF4-FFF2-40B4-BE49-F238E27FC236}">
                <a16:creationId xmlns:a16="http://schemas.microsoft.com/office/drawing/2014/main" id="{2A4CC669-1F43-EF0D-7302-5DC559E8A0CD}"/>
              </a:ext>
            </a:extLst>
          </p:cNvPr>
          <p:cNvSpPr>
            <a:spLocks noGrp="1"/>
          </p:cNvSpPr>
          <p:nvPr>
            <p:ph type="ftr" sz="quarter" idx="39"/>
          </p:nvPr>
        </p:nvSpPr>
        <p:spPr/>
        <p:txBody>
          <a:bodyPr/>
          <a:lstStyle/>
          <a:p>
            <a:pPr>
              <a:defRPr/>
            </a:pPr>
            <a:r>
              <a:rPr lang="en-US" b="1"/>
              <a:t>Yonehara | Ionization Cooling for Muon Beam</a:t>
            </a:r>
            <a:endParaRPr lang="en-US" b="1" dirty="0"/>
          </a:p>
        </p:txBody>
      </p:sp>
      <p:sp>
        <p:nvSpPr>
          <p:cNvPr id="6" name="Slide Number Placeholder 5">
            <a:extLst>
              <a:ext uri="{FF2B5EF4-FFF2-40B4-BE49-F238E27FC236}">
                <a16:creationId xmlns:a16="http://schemas.microsoft.com/office/drawing/2014/main" id="{FD74374E-2089-407D-E8D0-07B2F099C1F0}"/>
              </a:ext>
            </a:extLst>
          </p:cNvPr>
          <p:cNvSpPr>
            <a:spLocks noGrp="1"/>
          </p:cNvSpPr>
          <p:nvPr>
            <p:ph type="sldNum" sz="quarter" idx="40"/>
          </p:nvPr>
        </p:nvSpPr>
        <p:spPr/>
        <p:txBody>
          <a:bodyPr/>
          <a:lstStyle/>
          <a:p>
            <a:pPr>
              <a:defRPr/>
            </a:pPr>
            <a:fld id="{148C009B-CB69-E04A-B9B3-34B26D69E9CF}" type="slidenum">
              <a:rPr lang="en-US" smtClean="0"/>
              <a:pPr>
                <a:defRPr/>
              </a:pPr>
              <a:t>22</a:t>
            </a:fld>
            <a:endParaRPr lang="en-US"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92F9523-A25C-44D4-452C-07420D7E4FC5}"/>
                  </a:ext>
                </a:extLst>
              </p:cNvPr>
              <p:cNvSpPr txBox="1"/>
              <p:nvPr/>
            </p:nvSpPr>
            <p:spPr>
              <a:xfrm>
                <a:off x="2879923" y="1025786"/>
                <a:ext cx="4572000" cy="629916"/>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𝑑</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𝑛</m:t>
                              </m:r>
                            </m:sub>
                          </m:sSub>
                        </m:num>
                        <m:den>
                          <m:r>
                            <a:rPr lang="en-US" i="1">
                              <a:latin typeface="Cambria Math" panose="02040503050406030204" pitchFamily="18" charset="0"/>
                            </a:rPr>
                            <m:t>𝑑𝑠</m:t>
                          </m:r>
                        </m:den>
                      </m:f>
                      <m:r>
                        <a:rPr lang="en-US">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m:t>
                          </m:r>
                          <m:d>
                            <m:dPr>
                              <m:ctrlPr>
                                <a:rPr lang="en-US" i="1">
                                  <a:latin typeface="Cambria Math" panose="02040503050406030204" pitchFamily="18" charset="0"/>
                                </a:rPr>
                              </m:ctrlPr>
                            </m:dPr>
                            <m:e>
                              <m:r>
                                <a:rPr lang="en-US" i="1">
                                  <a:latin typeface="Cambria Math" panose="02040503050406030204" pitchFamily="18" charset="0"/>
                                  <a:ea typeface="Cambria Math" panose="02040503050406030204" pitchFamily="18" charset="0"/>
                                </a:rPr>
                                <m:t>𝛽𝛾</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𝜀</m:t>
                              </m:r>
                            </m:e>
                          </m:d>
                        </m:num>
                        <m:den>
                          <m:r>
                            <a:rPr lang="en-US" i="1">
                              <a:latin typeface="Cambria Math" panose="02040503050406030204" pitchFamily="18" charset="0"/>
                            </a:rPr>
                            <m:t>𝑑𝑠</m:t>
                          </m:r>
                        </m:den>
                      </m:f>
                      <m:r>
                        <a:rPr lang="en-US" i="1">
                          <a:latin typeface="Cambria Math" panose="02040503050406030204" pitchFamily="18" charset="0"/>
                        </a:rPr>
                        <m:t>=</m:t>
                      </m:r>
                      <m:r>
                        <a:rPr lang="en-US" i="1">
                          <a:latin typeface="Cambria Math" panose="02040503050406030204" pitchFamily="18" charset="0"/>
                        </a:rPr>
                        <m:t>𝛽𝛾</m:t>
                      </m:r>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𝑑</m:t>
                          </m:r>
                          <m:r>
                            <a:rPr lang="en-US" i="1">
                              <a:latin typeface="Cambria Math" panose="02040503050406030204" pitchFamily="18" charset="0"/>
                            </a:rPr>
                            <m:t>𝜀</m:t>
                          </m:r>
                        </m:num>
                        <m:den>
                          <m:r>
                            <a:rPr lang="en-US" i="1">
                              <a:latin typeface="Cambria Math" panose="02040503050406030204" pitchFamily="18" charset="0"/>
                            </a:rPr>
                            <m:t>𝑑𝑠</m:t>
                          </m:r>
                        </m:den>
                      </m:f>
                      <m:r>
                        <a:rPr lang="en-US">
                          <a:latin typeface="Cambria Math" panose="02040503050406030204" pitchFamily="18" charset="0"/>
                        </a:rPr>
                        <m:t>+</m:t>
                      </m:r>
                      <m:r>
                        <a:rPr lang="en-US" i="1">
                          <a:latin typeface="Cambria Math" panose="02040503050406030204" pitchFamily="18" charset="0"/>
                        </a:rPr>
                        <m:t>𝜀</m:t>
                      </m:r>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𝑑</m:t>
                          </m:r>
                          <m:r>
                            <a:rPr lang="en-US" i="1">
                              <a:latin typeface="Cambria Math" panose="02040503050406030204" pitchFamily="18" charset="0"/>
                            </a:rPr>
                            <m:t>𝛽𝛾</m:t>
                          </m:r>
                        </m:num>
                        <m:den>
                          <m:r>
                            <a:rPr lang="en-US" i="1">
                              <a:latin typeface="Cambria Math" panose="02040503050406030204" pitchFamily="18" charset="0"/>
                            </a:rPr>
                            <m:t>𝑑𝑠</m:t>
                          </m:r>
                        </m:den>
                      </m:f>
                      <m:r>
                        <a:rPr lang="en-US">
                          <a:latin typeface="Cambria Math" panose="02040503050406030204" pitchFamily="18" charset="0"/>
                        </a:rPr>
                        <m:t>.</m:t>
                      </m:r>
                    </m:oMath>
                  </m:oMathPara>
                </a14:m>
                <a:endParaRPr lang="en-US" dirty="0"/>
              </a:p>
            </p:txBody>
          </p:sp>
        </mc:Choice>
        <mc:Fallback xmlns="">
          <p:sp>
            <p:nvSpPr>
              <p:cNvPr id="8" name="TextBox 7">
                <a:extLst>
                  <a:ext uri="{FF2B5EF4-FFF2-40B4-BE49-F238E27FC236}">
                    <a16:creationId xmlns:a16="http://schemas.microsoft.com/office/drawing/2014/main" id="{B92F9523-A25C-44D4-452C-07420D7E4FC5}"/>
                  </a:ext>
                </a:extLst>
              </p:cNvPr>
              <p:cNvSpPr txBox="1">
                <a:spLocks noRot="1" noChangeAspect="1" noMove="1" noResize="1" noEditPoints="1" noAdjustHandles="1" noChangeArrowheads="1" noChangeShapeType="1" noTextEdit="1"/>
              </p:cNvSpPr>
              <p:nvPr/>
            </p:nvSpPr>
            <p:spPr>
              <a:xfrm>
                <a:off x="2879923" y="1025786"/>
                <a:ext cx="4572000" cy="629916"/>
              </a:xfrm>
              <a:prstGeom prst="rect">
                <a:avLst/>
              </a:prstGeom>
              <a:blipFill>
                <a:blip r:embed="rId2"/>
                <a:stretch>
                  <a:fillRect b="-3922"/>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C522BBA5-F396-0E52-AF9F-DF57A551B583}"/>
              </a:ext>
            </a:extLst>
          </p:cNvPr>
          <p:cNvSpPr txBox="1"/>
          <p:nvPr/>
        </p:nvSpPr>
        <p:spPr>
          <a:xfrm>
            <a:off x="2443767" y="1979161"/>
            <a:ext cx="1200778" cy="369332"/>
          </a:xfrm>
          <a:prstGeom prst="rect">
            <a:avLst/>
          </a:prstGeom>
          <a:noFill/>
        </p:spPr>
        <p:txBody>
          <a:bodyPr wrap="none" rtlCol="0">
            <a:spAutoFit/>
          </a:bodyPr>
          <a:lstStyle/>
          <a:p>
            <a:r>
              <a:rPr lang="en-US" dirty="0"/>
              <a:t>First term,</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02A79D9-4B64-D769-E607-0311CEEA4162}"/>
                  </a:ext>
                </a:extLst>
              </p:cNvPr>
              <p:cNvSpPr txBox="1"/>
              <p:nvPr/>
            </p:nvSpPr>
            <p:spPr>
              <a:xfrm>
                <a:off x="2936196" y="2340763"/>
                <a:ext cx="7436443" cy="816698"/>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rPr>
                        <m:t>𝛽𝛾</m:t>
                      </m:r>
                      <m:f>
                        <m:fPr>
                          <m:ctrlPr>
                            <a:rPr lang="en-US" sz="2000" i="1">
                              <a:solidFill>
                                <a:srgbClr val="836967"/>
                              </a:solidFill>
                              <a:latin typeface="Cambria Math" panose="02040503050406030204" pitchFamily="18" charset="0"/>
                            </a:rPr>
                          </m:ctrlPr>
                        </m:fPr>
                        <m:num>
                          <m:r>
                            <a:rPr lang="en-US" sz="2000" i="1">
                              <a:latin typeface="Cambria Math" panose="02040503050406030204" pitchFamily="18" charset="0"/>
                            </a:rPr>
                            <m:t>𝑑</m:t>
                          </m:r>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𝜀</m:t>
                              </m:r>
                            </m:e>
                            <m:sub>
                              <m:r>
                                <a:rPr lang="en-US" sz="2000" i="1">
                                  <a:latin typeface="Cambria Math" panose="02040503050406030204" pitchFamily="18" charset="0"/>
                                </a:rPr>
                                <m:t>𝑥</m:t>
                              </m:r>
                            </m:sub>
                          </m:sSub>
                        </m:num>
                        <m:den>
                          <m:r>
                            <a:rPr lang="en-US" sz="2000" i="1">
                              <a:latin typeface="Cambria Math" panose="02040503050406030204" pitchFamily="18" charset="0"/>
                            </a:rPr>
                            <m:t>𝑑𝑠</m:t>
                          </m:r>
                        </m:den>
                      </m:f>
                      <m:r>
                        <a:rPr lang="en-US" sz="2000">
                          <a:latin typeface="Cambria Math" panose="02040503050406030204" pitchFamily="18" charset="0"/>
                        </a:rPr>
                        <m:t>=</m:t>
                      </m:r>
                      <m:f>
                        <m:fPr>
                          <m:ctrlPr>
                            <a:rPr lang="en-US" sz="2000" i="1">
                              <a:solidFill>
                                <a:srgbClr val="836967"/>
                              </a:solidFill>
                              <a:latin typeface="Cambria Math" panose="02040503050406030204" pitchFamily="18" charset="0"/>
                            </a:rPr>
                          </m:ctrlPr>
                        </m:fPr>
                        <m:num>
                          <m:r>
                            <a:rPr lang="en-US" sz="2000" i="1">
                              <a:latin typeface="Cambria Math" panose="02040503050406030204" pitchFamily="18" charset="0"/>
                            </a:rPr>
                            <m:t>𝛽𝛾</m:t>
                          </m:r>
                        </m:num>
                        <m:den>
                          <m:r>
                            <a:rPr lang="en-US" sz="2000">
                              <a:latin typeface="Cambria Math" panose="02040503050406030204" pitchFamily="18" charset="0"/>
                            </a:rPr>
                            <m:t>2</m:t>
                          </m:r>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𝜀</m:t>
                              </m:r>
                            </m:e>
                            <m:sub>
                              <m:r>
                                <a:rPr lang="en-US" sz="2000" i="1">
                                  <a:latin typeface="Cambria Math" panose="02040503050406030204" pitchFamily="18" charset="0"/>
                                </a:rPr>
                                <m:t>𝑥</m:t>
                              </m:r>
                            </m:sub>
                          </m:sSub>
                        </m:den>
                      </m:f>
                      <m:r>
                        <a:rPr lang="en-US" sz="2000">
                          <a:latin typeface="Cambria Math" panose="02040503050406030204" pitchFamily="18" charset="0"/>
                        </a:rPr>
                        <m:t>∙</m:t>
                      </m:r>
                      <m:f>
                        <m:fPr>
                          <m:ctrlPr>
                            <a:rPr lang="en-US" sz="2000" i="1">
                              <a:solidFill>
                                <a:srgbClr val="836967"/>
                              </a:solidFill>
                              <a:latin typeface="Cambria Math" panose="02040503050406030204" pitchFamily="18" charset="0"/>
                            </a:rPr>
                          </m:ctrlPr>
                        </m:fPr>
                        <m:num>
                          <m:r>
                            <a:rPr lang="en-US" sz="2000" i="1">
                              <a:latin typeface="Cambria Math" panose="02040503050406030204" pitchFamily="18" charset="0"/>
                            </a:rPr>
                            <m:t>𝑑</m:t>
                          </m:r>
                          <m:sSup>
                            <m:sSupPr>
                              <m:ctrlPr>
                                <a:rPr lang="en-US" sz="2000" i="1">
                                  <a:solidFill>
                                    <a:srgbClr val="836967"/>
                                  </a:solidFill>
                                  <a:latin typeface="Cambria Math" panose="02040503050406030204" pitchFamily="18" charset="0"/>
                                </a:rPr>
                              </m:ctrlPr>
                            </m:sSupPr>
                            <m:e>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𝜀</m:t>
                                  </m:r>
                                </m:e>
                                <m:sub>
                                  <m:r>
                                    <a:rPr lang="en-US" sz="2000" i="1">
                                      <a:latin typeface="Cambria Math" panose="02040503050406030204" pitchFamily="18" charset="0"/>
                                    </a:rPr>
                                    <m:t>𝑥</m:t>
                                  </m:r>
                                </m:sub>
                              </m:sSub>
                            </m:e>
                            <m:sup>
                              <m:r>
                                <a:rPr lang="en-US" sz="2000">
                                  <a:latin typeface="Cambria Math" panose="02040503050406030204" pitchFamily="18" charset="0"/>
                                </a:rPr>
                                <m:t>2</m:t>
                              </m:r>
                            </m:sup>
                          </m:sSup>
                        </m:num>
                        <m:den>
                          <m:r>
                            <a:rPr lang="en-US" sz="2000" i="1">
                              <a:latin typeface="Cambria Math" panose="02040503050406030204" pitchFamily="18" charset="0"/>
                            </a:rPr>
                            <m:t>𝑑𝑠</m:t>
                          </m:r>
                        </m:den>
                      </m:f>
                      <m:r>
                        <a:rPr lang="en-US" sz="2000">
                          <a:latin typeface="Cambria Math" panose="02040503050406030204" pitchFamily="18" charset="0"/>
                        </a:rPr>
                        <m:t>=</m:t>
                      </m:r>
                      <m:f>
                        <m:fPr>
                          <m:ctrlPr>
                            <a:rPr lang="en-US" sz="2000" i="1">
                              <a:solidFill>
                                <a:srgbClr val="836967"/>
                              </a:solidFill>
                              <a:latin typeface="Cambria Math" panose="02040503050406030204" pitchFamily="18" charset="0"/>
                            </a:rPr>
                          </m:ctrlPr>
                        </m:fPr>
                        <m:num>
                          <m:r>
                            <a:rPr lang="en-US" sz="2000" i="1">
                              <a:latin typeface="Cambria Math" panose="02040503050406030204" pitchFamily="18" charset="0"/>
                            </a:rPr>
                            <m:t>𝛽𝛾</m:t>
                          </m:r>
                        </m:num>
                        <m:den>
                          <m:r>
                            <a:rPr lang="en-US" sz="2000">
                              <a:latin typeface="Cambria Math" panose="02040503050406030204" pitchFamily="18" charset="0"/>
                            </a:rPr>
                            <m:t>2</m:t>
                          </m:r>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𝜀</m:t>
                              </m:r>
                            </m:e>
                            <m:sub>
                              <m:r>
                                <a:rPr lang="en-US" sz="2000" i="1">
                                  <a:latin typeface="Cambria Math" panose="02040503050406030204" pitchFamily="18" charset="0"/>
                                </a:rPr>
                                <m:t>𝑥</m:t>
                              </m:r>
                            </m:sub>
                          </m:sSub>
                        </m:den>
                      </m:f>
                      <m:d>
                        <m:dPr>
                          <m:ctrlPr>
                            <a:rPr lang="en-US" sz="2000" i="1">
                              <a:solidFill>
                                <a:srgbClr val="836967"/>
                              </a:solidFill>
                              <a:latin typeface="Cambria Math" panose="02040503050406030204" pitchFamily="18" charset="0"/>
                            </a:rPr>
                          </m:ctrlPr>
                        </m:dPr>
                        <m:e>
                          <m:sSubSup>
                            <m:sSubSupPr>
                              <m:ctrlPr>
                                <a:rPr lang="en-US" sz="2000" i="1">
                                  <a:solidFill>
                                    <a:srgbClr val="836967"/>
                                  </a:solidFill>
                                  <a:latin typeface="Cambria Math" panose="02040503050406030204" pitchFamily="18" charset="0"/>
                                </a:rPr>
                              </m:ctrlPr>
                            </m:sSubSupPr>
                            <m:e>
                              <m:r>
                                <a:rPr lang="en-US" sz="2000" i="1">
                                  <a:latin typeface="Cambria Math" panose="02040503050406030204" pitchFamily="18" charset="0"/>
                                </a:rPr>
                                <m:t>𝜎</m:t>
                              </m:r>
                            </m:e>
                            <m:sub>
                              <m:r>
                                <a:rPr lang="en-US" sz="2000" i="1">
                                  <a:latin typeface="Cambria Math" panose="02040503050406030204" pitchFamily="18" charset="0"/>
                                </a:rPr>
                                <m:t>𝑥</m:t>
                              </m:r>
                            </m:sub>
                            <m:sup>
                              <m:r>
                                <a:rPr lang="en-US" sz="2000">
                                  <a:latin typeface="Cambria Math" panose="02040503050406030204" pitchFamily="18" charset="0"/>
                                </a:rPr>
                                <m:t>2</m:t>
                              </m:r>
                            </m:sup>
                          </m:sSubSup>
                          <m:f>
                            <m:fPr>
                              <m:ctrlPr>
                                <a:rPr lang="en-US" sz="2000" i="1">
                                  <a:solidFill>
                                    <a:srgbClr val="836967"/>
                                  </a:solidFill>
                                  <a:latin typeface="Cambria Math" panose="02040503050406030204" pitchFamily="18" charset="0"/>
                                </a:rPr>
                              </m:ctrlPr>
                            </m:fPr>
                            <m:num>
                              <m:r>
                                <a:rPr lang="en-US" sz="2000" i="1">
                                  <a:latin typeface="Cambria Math" panose="02040503050406030204" pitchFamily="18" charset="0"/>
                                </a:rPr>
                                <m:t>𝑑</m:t>
                              </m:r>
                              <m:sSubSup>
                                <m:sSubSupPr>
                                  <m:ctrlPr>
                                    <a:rPr lang="en-US" sz="2000" i="1">
                                      <a:solidFill>
                                        <a:srgbClr val="836967"/>
                                      </a:solidFill>
                                      <a:latin typeface="Cambria Math" panose="02040503050406030204" pitchFamily="18" charset="0"/>
                                    </a:rPr>
                                  </m:ctrlPr>
                                </m:sSubSupPr>
                                <m:e>
                                  <m:r>
                                    <a:rPr lang="en-US" sz="2000" i="1">
                                      <a:latin typeface="Cambria Math" panose="02040503050406030204" pitchFamily="18" charset="0"/>
                                    </a:rPr>
                                    <m:t>𝜎</m:t>
                                  </m:r>
                                </m:e>
                                <m:sub>
                                  <m:sSup>
                                    <m:sSupPr>
                                      <m:ctrlPr>
                                        <a:rPr lang="en-US" sz="2000" i="1">
                                          <a:solidFill>
                                            <a:srgbClr val="836967"/>
                                          </a:solidFill>
                                          <a:latin typeface="Cambria Math" panose="02040503050406030204" pitchFamily="18" charset="0"/>
                                        </a:rPr>
                                      </m:ctrlPr>
                                    </m:sSupPr>
                                    <m:e>
                                      <m:r>
                                        <a:rPr lang="en-US" sz="2000" i="1">
                                          <a:latin typeface="Cambria Math" panose="02040503050406030204" pitchFamily="18" charset="0"/>
                                        </a:rPr>
                                        <m:t>𝑥</m:t>
                                      </m:r>
                                    </m:e>
                                    <m:sup>
                                      <m:r>
                                        <a:rPr lang="en-US" sz="2000">
                                          <a:latin typeface="Cambria Math" panose="02040503050406030204" pitchFamily="18" charset="0"/>
                                        </a:rPr>
                                        <m:t>′</m:t>
                                      </m:r>
                                    </m:sup>
                                  </m:sSup>
                                </m:sub>
                                <m:sup>
                                  <m:r>
                                    <a:rPr lang="en-US" sz="2000">
                                      <a:latin typeface="Cambria Math" panose="02040503050406030204" pitchFamily="18" charset="0"/>
                                    </a:rPr>
                                    <m:t>2</m:t>
                                  </m:r>
                                </m:sup>
                              </m:sSubSup>
                            </m:num>
                            <m:den>
                              <m:r>
                                <a:rPr lang="en-US" sz="2000" i="1">
                                  <a:latin typeface="Cambria Math" panose="02040503050406030204" pitchFamily="18" charset="0"/>
                                </a:rPr>
                                <m:t>𝑑𝑠</m:t>
                              </m:r>
                            </m:den>
                          </m:f>
                          <m:r>
                            <a:rPr lang="en-US" sz="2000">
                              <a:latin typeface="Cambria Math" panose="02040503050406030204" pitchFamily="18" charset="0"/>
                            </a:rPr>
                            <m:t>+</m:t>
                          </m:r>
                          <m:sSubSup>
                            <m:sSubSupPr>
                              <m:ctrlPr>
                                <a:rPr lang="en-US" sz="2000" i="1">
                                  <a:solidFill>
                                    <a:srgbClr val="836967"/>
                                  </a:solidFill>
                                  <a:latin typeface="Cambria Math" panose="02040503050406030204" pitchFamily="18" charset="0"/>
                                </a:rPr>
                              </m:ctrlPr>
                            </m:sSubSupPr>
                            <m:e>
                              <m:r>
                                <a:rPr lang="en-US" sz="2000" i="1">
                                  <a:latin typeface="Cambria Math" panose="02040503050406030204" pitchFamily="18" charset="0"/>
                                </a:rPr>
                                <m:t>𝜎</m:t>
                              </m:r>
                            </m:e>
                            <m:sub>
                              <m:sSup>
                                <m:sSupPr>
                                  <m:ctrlPr>
                                    <a:rPr lang="en-US" sz="2000" i="1">
                                      <a:solidFill>
                                        <a:srgbClr val="836967"/>
                                      </a:solidFill>
                                      <a:latin typeface="Cambria Math" panose="02040503050406030204" pitchFamily="18" charset="0"/>
                                    </a:rPr>
                                  </m:ctrlPr>
                                </m:sSupPr>
                                <m:e>
                                  <m:r>
                                    <a:rPr lang="en-US" sz="2000" i="1">
                                      <a:latin typeface="Cambria Math" panose="02040503050406030204" pitchFamily="18" charset="0"/>
                                    </a:rPr>
                                    <m:t>𝑥</m:t>
                                  </m:r>
                                </m:e>
                                <m:sup>
                                  <m:r>
                                    <a:rPr lang="en-US" sz="2000">
                                      <a:latin typeface="Cambria Math" panose="02040503050406030204" pitchFamily="18" charset="0"/>
                                    </a:rPr>
                                    <m:t>′</m:t>
                                  </m:r>
                                </m:sup>
                              </m:sSup>
                            </m:sub>
                            <m:sup>
                              <m:r>
                                <a:rPr lang="en-US" sz="2000">
                                  <a:latin typeface="Cambria Math" panose="02040503050406030204" pitchFamily="18" charset="0"/>
                                </a:rPr>
                                <m:t>2</m:t>
                              </m:r>
                            </m:sup>
                          </m:sSubSup>
                          <m:f>
                            <m:fPr>
                              <m:ctrlPr>
                                <a:rPr lang="en-US" sz="2000" i="1">
                                  <a:solidFill>
                                    <a:srgbClr val="836967"/>
                                  </a:solidFill>
                                  <a:latin typeface="Cambria Math" panose="02040503050406030204" pitchFamily="18" charset="0"/>
                                </a:rPr>
                              </m:ctrlPr>
                            </m:fPr>
                            <m:num>
                              <m:r>
                                <a:rPr lang="en-US" sz="2000" i="1">
                                  <a:latin typeface="Cambria Math" panose="02040503050406030204" pitchFamily="18" charset="0"/>
                                </a:rPr>
                                <m:t>𝑑</m:t>
                              </m:r>
                              <m:sSubSup>
                                <m:sSubSupPr>
                                  <m:ctrlPr>
                                    <a:rPr lang="en-US" sz="2000" i="1">
                                      <a:solidFill>
                                        <a:srgbClr val="836967"/>
                                      </a:solidFill>
                                      <a:latin typeface="Cambria Math" panose="02040503050406030204" pitchFamily="18" charset="0"/>
                                    </a:rPr>
                                  </m:ctrlPr>
                                </m:sSubSupPr>
                                <m:e>
                                  <m:r>
                                    <a:rPr lang="en-US" sz="2000" i="1">
                                      <a:latin typeface="Cambria Math" panose="02040503050406030204" pitchFamily="18" charset="0"/>
                                    </a:rPr>
                                    <m:t>𝜎</m:t>
                                  </m:r>
                                </m:e>
                                <m:sub>
                                  <m:r>
                                    <a:rPr lang="en-US" sz="2000" i="1">
                                      <a:latin typeface="Cambria Math" panose="02040503050406030204" pitchFamily="18" charset="0"/>
                                    </a:rPr>
                                    <m:t>𝑥</m:t>
                                  </m:r>
                                </m:sub>
                                <m:sup>
                                  <m:r>
                                    <a:rPr lang="en-US" sz="2000">
                                      <a:latin typeface="Cambria Math" panose="02040503050406030204" pitchFamily="18" charset="0"/>
                                    </a:rPr>
                                    <m:t>2</m:t>
                                  </m:r>
                                </m:sup>
                              </m:sSubSup>
                            </m:num>
                            <m:den>
                              <m:r>
                                <a:rPr lang="en-US" sz="2000" i="1">
                                  <a:latin typeface="Cambria Math" panose="02040503050406030204" pitchFamily="18" charset="0"/>
                                </a:rPr>
                                <m:t>𝑑𝑠</m:t>
                              </m:r>
                            </m:den>
                          </m:f>
                          <m:r>
                            <a:rPr lang="en-US" sz="2000">
                              <a:latin typeface="Cambria Math" panose="02040503050406030204" pitchFamily="18" charset="0"/>
                            </a:rPr>
                            <m:t>−2</m:t>
                          </m:r>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𝜎</m:t>
                              </m:r>
                            </m:e>
                            <m:sub>
                              <m:r>
                                <a:rPr lang="en-US" sz="2000" i="1">
                                  <a:latin typeface="Cambria Math" panose="02040503050406030204" pitchFamily="18" charset="0"/>
                                </a:rPr>
                                <m:t>𝑥</m:t>
                              </m:r>
                              <m:sSup>
                                <m:sSupPr>
                                  <m:ctrlPr>
                                    <a:rPr lang="en-US" sz="2000" i="1">
                                      <a:solidFill>
                                        <a:srgbClr val="836967"/>
                                      </a:solidFill>
                                      <a:latin typeface="Cambria Math" panose="02040503050406030204" pitchFamily="18" charset="0"/>
                                    </a:rPr>
                                  </m:ctrlPr>
                                </m:sSupPr>
                                <m:e>
                                  <m:r>
                                    <a:rPr lang="en-US" sz="2000" i="1">
                                      <a:latin typeface="Cambria Math" panose="02040503050406030204" pitchFamily="18" charset="0"/>
                                    </a:rPr>
                                    <m:t>𝑥</m:t>
                                  </m:r>
                                </m:e>
                                <m:sup>
                                  <m:r>
                                    <a:rPr lang="en-US" sz="2000">
                                      <a:latin typeface="Cambria Math" panose="02040503050406030204" pitchFamily="18" charset="0"/>
                                    </a:rPr>
                                    <m:t>′</m:t>
                                  </m:r>
                                </m:sup>
                              </m:sSup>
                            </m:sub>
                          </m:sSub>
                          <m:f>
                            <m:fPr>
                              <m:ctrlPr>
                                <a:rPr lang="en-US" sz="2000" i="1">
                                  <a:solidFill>
                                    <a:srgbClr val="836967"/>
                                  </a:solidFill>
                                  <a:latin typeface="Cambria Math" panose="02040503050406030204" pitchFamily="18" charset="0"/>
                                </a:rPr>
                              </m:ctrlPr>
                            </m:fPr>
                            <m:num>
                              <m:r>
                                <a:rPr lang="en-US" sz="2000" i="1">
                                  <a:latin typeface="Cambria Math" panose="02040503050406030204" pitchFamily="18" charset="0"/>
                                </a:rPr>
                                <m:t>𝑑</m:t>
                              </m:r>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𝜎</m:t>
                                  </m:r>
                                </m:e>
                                <m:sub>
                                  <m:r>
                                    <a:rPr lang="en-US" sz="2000" i="1">
                                      <a:latin typeface="Cambria Math" panose="02040503050406030204" pitchFamily="18" charset="0"/>
                                    </a:rPr>
                                    <m:t>𝑥</m:t>
                                  </m:r>
                                  <m:sSup>
                                    <m:sSupPr>
                                      <m:ctrlPr>
                                        <a:rPr lang="en-US" sz="2000" i="1">
                                          <a:solidFill>
                                            <a:srgbClr val="836967"/>
                                          </a:solidFill>
                                          <a:latin typeface="Cambria Math" panose="02040503050406030204" pitchFamily="18" charset="0"/>
                                        </a:rPr>
                                      </m:ctrlPr>
                                    </m:sSupPr>
                                    <m:e>
                                      <m:r>
                                        <a:rPr lang="en-US" sz="2000" i="1">
                                          <a:latin typeface="Cambria Math" panose="02040503050406030204" pitchFamily="18" charset="0"/>
                                        </a:rPr>
                                        <m:t>𝑥</m:t>
                                      </m:r>
                                    </m:e>
                                    <m:sup>
                                      <m:r>
                                        <a:rPr lang="en-US" sz="2000">
                                          <a:latin typeface="Cambria Math" panose="02040503050406030204" pitchFamily="18" charset="0"/>
                                        </a:rPr>
                                        <m:t>′</m:t>
                                      </m:r>
                                    </m:sup>
                                  </m:sSup>
                                </m:sub>
                              </m:sSub>
                            </m:num>
                            <m:den>
                              <m:r>
                                <a:rPr lang="en-US" sz="2000" i="1">
                                  <a:latin typeface="Cambria Math" panose="02040503050406030204" pitchFamily="18" charset="0"/>
                                </a:rPr>
                                <m:t>𝑑𝑠</m:t>
                              </m:r>
                            </m:den>
                          </m:f>
                        </m:e>
                      </m:d>
                    </m:oMath>
                  </m:oMathPara>
                </a14:m>
                <a:endParaRPr lang="en-US" sz="2000" dirty="0"/>
              </a:p>
            </p:txBody>
          </p:sp>
        </mc:Choice>
        <mc:Fallback xmlns="">
          <p:sp>
            <p:nvSpPr>
              <p:cNvPr id="11" name="TextBox 10">
                <a:extLst>
                  <a:ext uri="{FF2B5EF4-FFF2-40B4-BE49-F238E27FC236}">
                    <a16:creationId xmlns:a16="http://schemas.microsoft.com/office/drawing/2014/main" id="{A02A79D9-4B64-D769-E607-0311CEEA4162}"/>
                  </a:ext>
                </a:extLst>
              </p:cNvPr>
              <p:cNvSpPr txBox="1">
                <a:spLocks noRot="1" noChangeAspect="1" noMove="1" noResize="1" noEditPoints="1" noAdjustHandles="1" noChangeArrowheads="1" noChangeShapeType="1" noTextEdit="1"/>
              </p:cNvSpPr>
              <p:nvPr/>
            </p:nvSpPr>
            <p:spPr>
              <a:xfrm>
                <a:off x="2936196" y="2340763"/>
                <a:ext cx="7436443" cy="816698"/>
              </a:xfrm>
              <a:prstGeom prst="rect">
                <a:avLst/>
              </a:prstGeom>
              <a:blipFill>
                <a:blip r:embed="rId3"/>
                <a:stretch>
                  <a:fillRect l="-512"/>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EC6B12BC-9BED-98F4-7856-D6F3945183EA}"/>
              </a:ext>
            </a:extLst>
          </p:cNvPr>
          <p:cNvSpPr txBox="1"/>
          <p:nvPr/>
        </p:nvSpPr>
        <p:spPr>
          <a:xfrm>
            <a:off x="2598511" y="3187133"/>
            <a:ext cx="7436443" cy="369332"/>
          </a:xfrm>
          <a:prstGeom prst="rect">
            <a:avLst/>
          </a:prstGeom>
          <a:noFill/>
        </p:spPr>
        <p:txBody>
          <a:bodyPr wrap="square" rtlCol="0">
            <a:spAutoFit/>
          </a:bodyPr>
          <a:lstStyle/>
          <a:p>
            <a:r>
              <a:rPr lang="en-US" dirty="0"/>
              <a:t>Assume there is no beam spot size variation  </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7CED512-F068-25BD-935B-C9020B16C039}"/>
                  </a:ext>
                </a:extLst>
              </p:cNvPr>
              <p:cNvSpPr txBox="1"/>
              <p:nvPr/>
            </p:nvSpPr>
            <p:spPr>
              <a:xfrm>
                <a:off x="2936196" y="3770026"/>
                <a:ext cx="2928069" cy="82779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000" i="1">
                              <a:solidFill>
                                <a:srgbClr val="836967"/>
                              </a:solidFill>
                              <a:latin typeface="Cambria Math" panose="02040503050406030204" pitchFamily="18" charset="0"/>
                            </a:rPr>
                          </m:ctrlPr>
                        </m:fPr>
                        <m:num>
                          <m:r>
                            <a:rPr lang="en-US" sz="2000" i="1">
                              <a:latin typeface="Cambria Math" panose="02040503050406030204" pitchFamily="18" charset="0"/>
                            </a:rPr>
                            <m:t>𝑑</m:t>
                          </m:r>
                          <m:sSubSup>
                            <m:sSubSupPr>
                              <m:ctrlPr>
                                <a:rPr lang="en-US" sz="2000" i="1">
                                  <a:solidFill>
                                    <a:srgbClr val="836967"/>
                                  </a:solidFill>
                                  <a:latin typeface="Cambria Math" panose="02040503050406030204" pitchFamily="18" charset="0"/>
                                </a:rPr>
                              </m:ctrlPr>
                            </m:sSubSupPr>
                            <m:e>
                              <m:r>
                                <a:rPr lang="en-US" sz="2000" i="1">
                                  <a:latin typeface="Cambria Math" panose="02040503050406030204" pitchFamily="18" charset="0"/>
                                </a:rPr>
                                <m:t>𝜎</m:t>
                              </m:r>
                            </m:e>
                            <m:sub>
                              <m:r>
                                <a:rPr lang="en-US" sz="2000" i="1">
                                  <a:latin typeface="Cambria Math" panose="02040503050406030204" pitchFamily="18" charset="0"/>
                                </a:rPr>
                                <m:t>𝑥</m:t>
                              </m:r>
                            </m:sub>
                            <m:sup>
                              <m:r>
                                <a:rPr lang="en-US" sz="2000">
                                  <a:latin typeface="Cambria Math" panose="02040503050406030204" pitchFamily="18" charset="0"/>
                                </a:rPr>
                                <m:t>2</m:t>
                              </m:r>
                            </m:sup>
                          </m:sSubSup>
                        </m:num>
                        <m:den>
                          <m:r>
                            <a:rPr lang="en-US" sz="2000" i="1">
                              <a:latin typeface="Cambria Math" panose="02040503050406030204" pitchFamily="18" charset="0"/>
                            </a:rPr>
                            <m:t>𝑑𝑠</m:t>
                          </m:r>
                        </m:den>
                      </m:f>
                      <m:r>
                        <a:rPr lang="en-US" sz="2000">
                          <a:latin typeface="Cambria Math" panose="02040503050406030204" pitchFamily="18" charset="0"/>
                        </a:rPr>
                        <m:t>~0 </m:t>
                      </m:r>
                      <m:d>
                        <m:dPr>
                          <m:ctrlPr>
                            <a:rPr lang="en-US" sz="2000" i="1">
                              <a:latin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𝑑</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𝜀</m:t>
                                  </m:r>
                                </m:e>
                                <m:sub>
                                  <m:r>
                                    <a:rPr lang="en-US" sz="2000" i="1">
                                      <a:latin typeface="Cambria Math" panose="02040503050406030204" pitchFamily="18" charset="0"/>
                                      <a:ea typeface="Cambria Math" panose="02040503050406030204" pitchFamily="18" charset="0"/>
                                    </a:rPr>
                                    <m:t>𝑥</m:t>
                                  </m:r>
                                </m:sub>
                              </m:sSub>
                              <m:acc>
                                <m:accPr>
                                  <m:chr m:val="̂"/>
                                  <m:ctrlPr>
                                    <a:rPr lang="en-US" sz="2000" i="1">
                                      <a:solidFill>
                                        <a:schemeClr val="tx2"/>
                                      </a:solidFill>
                                      <a:latin typeface="Cambria Math" panose="02040503050406030204" pitchFamily="18" charset="0"/>
                                      <a:ea typeface="Cambria Math" panose="02040503050406030204" pitchFamily="18" charset="0"/>
                                    </a:rPr>
                                  </m:ctrlPr>
                                </m:accPr>
                                <m:e>
                                  <m:r>
                                    <a:rPr lang="en-US" sz="2000" i="1">
                                      <a:solidFill>
                                        <a:schemeClr val="tx2"/>
                                      </a:solidFill>
                                      <a:latin typeface="Cambria Math" panose="02040503050406030204" pitchFamily="18" charset="0"/>
                                      <a:ea typeface="Cambria Math" panose="02040503050406030204" pitchFamily="18" charset="0"/>
                                    </a:rPr>
                                    <m:t>𝛽</m:t>
                                  </m:r>
                                </m:e>
                              </m:acc>
                            </m:num>
                            <m:den>
                              <m:r>
                                <a:rPr lang="en-US" sz="2000" i="1">
                                  <a:latin typeface="Cambria Math" panose="02040503050406030204" pitchFamily="18" charset="0"/>
                                  <a:ea typeface="Cambria Math" panose="02040503050406030204" pitchFamily="18" charset="0"/>
                                </a:rPr>
                                <m:t>𝑑𝑠</m:t>
                              </m:r>
                            </m:den>
                          </m:f>
                          <m:r>
                            <a:rPr lang="en-US" sz="2000" i="1">
                              <a:latin typeface="Cambria Math" panose="02040503050406030204" pitchFamily="18" charset="0"/>
                              <a:ea typeface="Cambria Math" panose="02040503050406030204" pitchFamily="18" charset="0"/>
                            </a:rPr>
                            <m:t>~0</m:t>
                          </m:r>
                        </m:e>
                      </m:d>
                    </m:oMath>
                  </m:oMathPara>
                </a14:m>
                <a:endParaRPr lang="en-US" sz="2000" dirty="0"/>
              </a:p>
            </p:txBody>
          </p:sp>
        </mc:Choice>
        <mc:Fallback xmlns="">
          <p:sp>
            <p:nvSpPr>
              <p:cNvPr id="14" name="TextBox 13">
                <a:extLst>
                  <a:ext uri="{FF2B5EF4-FFF2-40B4-BE49-F238E27FC236}">
                    <a16:creationId xmlns:a16="http://schemas.microsoft.com/office/drawing/2014/main" id="{E7CED512-F068-25BD-935B-C9020B16C039}"/>
                  </a:ext>
                </a:extLst>
              </p:cNvPr>
              <p:cNvSpPr txBox="1">
                <a:spLocks noRot="1" noChangeAspect="1" noMove="1" noResize="1" noEditPoints="1" noAdjustHandles="1" noChangeArrowheads="1" noChangeShapeType="1" noTextEdit="1"/>
              </p:cNvSpPr>
              <p:nvPr/>
            </p:nvSpPr>
            <p:spPr>
              <a:xfrm>
                <a:off x="2936196" y="3770026"/>
                <a:ext cx="2928069" cy="82779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ECE2F12-DEAE-5F7E-67AD-4F9957E88ECC}"/>
                  </a:ext>
                </a:extLst>
              </p:cNvPr>
              <p:cNvSpPr txBox="1"/>
              <p:nvPr/>
            </p:nvSpPr>
            <p:spPr>
              <a:xfrm>
                <a:off x="2598511" y="4659567"/>
                <a:ext cx="7142390" cy="646331"/>
              </a:xfrm>
              <a:prstGeom prst="rect">
                <a:avLst/>
              </a:prstGeom>
              <a:noFill/>
            </p:spPr>
            <p:txBody>
              <a:bodyPr wrap="square" rtlCol="0">
                <a:spAutoFit/>
              </a:bodyPr>
              <a:lstStyle/>
              <a:p>
                <a:r>
                  <a:rPr lang="en-US" dirty="0"/>
                  <a:t>We further assume that there is no coupling between </a:t>
                </a:r>
                <a14:m>
                  <m:oMath xmlns:m="http://schemas.openxmlformats.org/officeDocument/2006/math">
                    <m:r>
                      <a:rPr lang="en-US" i="1">
                        <a:latin typeface="Cambria Math" panose="02040503050406030204" pitchFamily="18" charset="0"/>
                      </a:rPr>
                      <m:t>𝑥</m:t>
                    </m:r>
                  </m:oMath>
                </a14:m>
                <a:r>
                  <a:rPr lang="en-US" dirty="0"/>
                  <a:t> and </a:t>
                </a:r>
                <a14:m>
                  <m:oMath xmlns:m="http://schemas.openxmlformats.org/officeDocument/2006/math">
                    <m:r>
                      <a:rPr lang="en-US" i="1">
                        <a:latin typeface="Cambria Math" panose="02040503050406030204" pitchFamily="18" charset="0"/>
                      </a:rPr>
                      <m:t>𝑥</m:t>
                    </m:r>
                    <m:r>
                      <a:rPr lang="en-US" i="1">
                        <a:latin typeface="Cambria Math" panose="02040503050406030204" pitchFamily="18" charset="0"/>
                      </a:rPr>
                      <m:t>′</m:t>
                    </m:r>
                  </m:oMath>
                </a14:m>
                <a:r>
                  <a:rPr lang="en-US" dirty="0"/>
                  <a:t> in ionization cooling </a:t>
                </a:r>
              </a:p>
            </p:txBody>
          </p:sp>
        </mc:Choice>
        <mc:Fallback xmlns="">
          <p:sp>
            <p:nvSpPr>
              <p:cNvPr id="15" name="TextBox 14">
                <a:extLst>
                  <a:ext uri="{FF2B5EF4-FFF2-40B4-BE49-F238E27FC236}">
                    <a16:creationId xmlns:a16="http://schemas.microsoft.com/office/drawing/2014/main" id="{7ECE2F12-DEAE-5F7E-67AD-4F9957E88ECC}"/>
                  </a:ext>
                </a:extLst>
              </p:cNvPr>
              <p:cNvSpPr txBox="1">
                <a:spLocks noRot="1" noChangeAspect="1" noMove="1" noResize="1" noEditPoints="1" noAdjustHandles="1" noChangeArrowheads="1" noChangeShapeType="1" noTextEdit="1"/>
              </p:cNvSpPr>
              <p:nvPr/>
            </p:nvSpPr>
            <p:spPr>
              <a:xfrm>
                <a:off x="2598511" y="4659567"/>
                <a:ext cx="7142390" cy="646331"/>
              </a:xfrm>
              <a:prstGeom prst="rect">
                <a:avLst/>
              </a:prstGeom>
              <a:blipFill>
                <a:blip r:embed="rId5"/>
                <a:stretch>
                  <a:fillRect l="-709" t="-3846" b="-134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0F0772D-5AEB-4131-38B1-9375F649FC1F}"/>
                  </a:ext>
                </a:extLst>
              </p:cNvPr>
              <p:cNvSpPr txBox="1"/>
              <p:nvPr/>
            </p:nvSpPr>
            <p:spPr>
              <a:xfrm>
                <a:off x="2733822" y="5433660"/>
                <a:ext cx="3627094" cy="6846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000" i="1">
                              <a:solidFill>
                                <a:srgbClr val="836967"/>
                              </a:solidFill>
                              <a:latin typeface="Cambria Math" panose="02040503050406030204" pitchFamily="18" charset="0"/>
                            </a:rPr>
                          </m:ctrlPr>
                        </m:fPr>
                        <m:num>
                          <m:r>
                            <a:rPr lang="en-US" sz="2000" i="1">
                              <a:latin typeface="Cambria Math" panose="02040503050406030204" pitchFamily="18" charset="0"/>
                            </a:rPr>
                            <m:t>𝑑</m:t>
                          </m:r>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𝜎</m:t>
                              </m:r>
                            </m:e>
                            <m:sub>
                              <m:r>
                                <a:rPr lang="en-US" sz="2000" i="1">
                                  <a:latin typeface="Cambria Math" panose="02040503050406030204" pitchFamily="18" charset="0"/>
                                </a:rPr>
                                <m:t>𝑥</m:t>
                              </m:r>
                              <m:sSup>
                                <m:sSupPr>
                                  <m:ctrlPr>
                                    <a:rPr lang="en-US" sz="2000" i="1">
                                      <a:solidFill>
                                        <a:srgbClr val="836967"/>
                                      </a:solidFill>
                                      <a:latin typeface="Cambria Math" panose="02040503050406030204" pitchFamily="18" charset="0"/>
                                    </a:rPr>
                                  </m:ctrlPr>
                                </m:sSupPr>
                                <m:e>
                                  <m:r>
                                    <a:rPr lang="en-US" sz="2000" i="1">
                                      <a:latin typeface="Cambria Math" panose="02040503050406030204" pitchFamily="18" charset="0"/>
                                    </a:rPr>
                                    <m:t>𝑥</m:t>
                                  </m:r>
                                </m:e>
                                <m:sup>
                                  <m:r>
                                    <a:rPr lang="en-US" sz="2000">
                                      <a:latin typeface="Cambria Math" panose="02040503050406030204" pitchFamily="18" charset="0"/>
                                    </a:rPr>
                                    <m:t>′</m:t>
                                  </m:r>
                                </m:sup>
                              </m:sSup>
                            </m:sub>
                          </m:sSub>
                        </m:num>
                        <m:den>
                          <m:r>
                            <a:rPr lang="en-US" sz="2000" i="1">
                              <a:latin typeface="Cambria Math" panose="02040503050406030204" pitchFamily="18" charset="0"/>
                            </a:rPr>
                            <m:t>𝑑𝑠</m:t>
                          </m:r>
                        </m:den>
                      </m:f>
                      <m:r>
                        <a:rPr lang="en-US" sz="2000">
                          <a:latin typeface="Cambria Math" panose="02040503050406030204" pitchFamily="18" charset="0"/>
                        </a:rPr>
                        <m:t>~0</m:t>
                      </m:r>
                      <m:d>
                        <m:dPr>
                          <m:ctrlPr>
                            <a:rPr lang="en-US" sz="2000" i="1">
                              <a:latin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𝑑</m:t>
                              </m:r>
                              <m:sSub>
                                <m:sSubPr>
                                  <m:ctrlPr>
                                    <a:rPr lang="en-US" sz="2000" i="1">
                                      <a:solidFill>
                                        <a:schemeClr val="tx2"/>
                                      </a:solidFill>
                                      <a:latin typeface="Cambria Math" panose="02040503050406030204" pitchFamily="18" charset="0"/>
                                      <a:ea typeface="Cambria Math" panose="02040503050406030204" pitchFamily="18" charset="0"/>
                                    </a:rPr>
                                  </m:ctrlPr>
                                </m:sSubPr>
                                <m:e>
                                  <m:r>
                                    <a:rPr lang="en-US" sz="2000" i="1">
                                      <a:solidFill>
                                        <a:schemeClr val="tx2"/>
                                      </a:solidFill>
                                      <a:latin typeface="Cambria Math" panose="02040503050406030204" pitchFamily="18" charset="0"/>
                                      <a:ea typeface="Cambria Math" panose="02040503050406030204" pitchFamily="18" charset="0"/>
                                    </a:rPr>
                                    <m:t>𝜀</m:t>
                                  </m:r>
                                </m:e>
                                <m:sub>
                                  <m:r>
                                    <a:rPr lang="en-US" sz="2000" i="1">
                                      <a:solidFill>
                                        <a:schemeClr val="tx2"/>
                                      </a:solidFill>
                                      <a:latin typeface="Cambria Math" panose="02040503050406030204" pitchFamily="18" charset="0"/>
                                      <a:ea typeface="Cambria Math" panose="02040503050406030204" pitchFamily="18" charset="0"/>
                                    </a:rPr>
                                    <m:t>𝑥</m:t>
                                  </m:r>
                                </m:sub>
                              </m:sSub>
                              <m:acc>
                                <m:accPr>
                                  <m:chr m:val="̂"/>
                                  <m:ctrlPr>
                                    <a:rPr lang="en-US" sz="2000" i="1">
                                      <a:solidFill>
                                        <a:schemeClr val="tx2"/>
                                      </a:solidFill>
                                      <a:latin typeface="Cambria Math" panose="02040503050406030204" pitchFamily="18" charset="0"/>
                                      <a:ea typeface="Cambria Math" panose="02040503050406030204" pitchFamily="18" charset="0"/>
                                    </a:rPr>
                                  </m:ctrlPr>
                                </m:accPr>
                                <m:e>
                                  <m:r>
                                    <a:rPr lang="en-US" sz="2000" i="1">
                                      <a:solidFill>
                                        <a:schemeClr val="tx2"/>
                                      </a:solidFill>
                                      <a:latin typeface="Cambria Math" panose="02040503050406030204" pitchFamily="18" charset="0"/>
                                      <a:ea typeface="Cambria Math" panose="02040503050406030204" pitchFamily="18" charset="0"/>
                                    </a:rPr>
                                    <m:t>𝛼</m:t>
                                  </m:r>
                                </m:e>
                              </m:acc>
                            </m:num>
                            <m:den>
                              <m:r>
                                <a:rPr lang="en-US" sz="2000" i="1">
                                  <a:latin typeface="Cambria Math" panose="02040503050406030204" pitchFamily="18" charset="0"/>
                                  <a:ea typeface="Cambria Math" panose="02040503050406030204" pitchFamily="18" charset="0"/>
                                </a:rPr>
                                <m:t>𝑑𝑠</m:t>
                              </m:r>
                            </m:den>
                          </m:f>
                          <m:r>
                            <a:rPr lang="en-US" sz="2000" i="1">
                              <a:latin typeface="Cambria Math" panose="02040503050406030204" pitchFamily="18" charset="0"/>
                              <a:ea typeface="Cambria Math" panose="02040503050406030204" pitchFamily="18" charset="0"/>
                            </a:rPr>
                            <m:t>~0</m:t>
                          </m:r>
                        </m:e>
                      </m:d>
                      <m:r>
                        <a:rPr lang="en-US" sz="2000">
                          <a:latin typeface="Cambria Math" panose="02040503050406030204" pitchFamily="18" charset="0"/>
                        </a:rPr>
                        <m:t>.</m:t>
                      </m:r>
                    </m:oMath>
                  </m:oMathPara>
                </a14:m>
                <a:endParaRPr lang="en-US" sz="2000" dirty="0"/>
              </a:p>
            </p:txBody>
          </p:sp>
        </mc:Choice>
        <mc:Fallback xmlns="">
          <p:sp>
            <p:nvSpPr>
              <p:cNvPr id="17" name="TextBox 16">
                <a:extLst>
                  <a:ext uri="{FF2B5EF4-FFF2-40B4-BE49-F238E27FC236}">
                    <a16:creationId xmlns:a16="http://schemas.microsoft.com/office/drawing/2014/main" id="{A0F0772D-5AEB-4131-38B1-9375F649FC1F}"/>
                  </a:ext>
                </a:extLst>
              </p:cNvPr>
              <p:cNvSpPr txBox="1">
                <a:spLocks noRot="1" noChangeAspect="1" noMove="1" noResize="1" noEditPoints="1" noAdjustHandles="1" noChangeArrowheads="1" noChangeShapeType="1" noTextEdit="1"/>
              </p:cNvSpPr>
              <p:nvPr/>
            </p:nvSpPr>
            <p:spPr>
              <a:xfrm>
                <a:off x="2733822" y="5433660"/>
                <a:ext cx="3627094" cy="684611"/>
              </a:xfrm>
              <a:prstGeom prst="rect">
                <a:avLst/>
              </a:prstGeom>
              <a:blipFill>
                <a:blip r:embed="rId6"/>
                <a:stretch>
                  <a:fillRect t="-7273" b="-3636"/>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4B1E3B1E-6C24-8667-05AD-8475431AC9ED}"/>
              </a:ext>
            </a:extLst>
          </p:cNvPr>
          <p:cNvSpPr txBox="1"/>
          <p:nvPr/>
        </p:nvSpPr>
        <p:spPr>
          <a:xfrm>
            <a:off x="6012046" y="3684849"/>
            <a:ext cx="4265990" cy="1015663"/>
          </a:xfrm>
          <a:prstGeom prst="rect">
            <a:avLst/>
          </a:prstGeom>
          <a:noFill/>
          <a:ln>
            <a:solidFill>
              <a:srgbClr val="FF0000"/>
            </a:solidFill>
          </a:ln>
        </p:spPr>
        <p:txBody>
          <a:bodyPr wrap="square" rtlCol="0">
            <a:spAutoFit/>
          </a:bodyPr>
          <a:lstStyle/>
          <a:p>
            <a:r>
              <a:rPr lang="en-US" sz="2000" b="1" dirty="0"/>
              <a:t>NB</a:t>
            </a:r>
            <a:r>
              <a:rPr lang="en-US" sz="2000" dirty="0"/>
              <a:t>: We assume that Liouville's theorem is adiabatically preserved during ionization cooling </a:t>
            </a:r>
          </a:p>
        </p:txBody>
      </p:sp>
    </p:spTree>
    <p:extLst>
      <p:ext uri="{BB962C8B-B14F-4D97-AF65-F5344CB8AC3E}">
        <p14:creationId xmlns:p14="http://schemas.microsoft.com/office/powerpoint/2010/main" val="287944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4" grpId="0"/>
      <p:bldP spid="15" grpId="0"/>
      <p:bldP spid="17" grpId="0"/>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701BB1-A082-71B5-030C-509CE3B209EB}"/>
              </a:ext>
            </a:extLst>
          </p:cNvPr>
          <p:cNvSpPr>
            <a:spLocks noGrp="1"/>
          </p:cNvSpPr>
          <p:nvPr>
            <p:ph type="title"/>
          </p:nvPr>
        </p:nvSpPr>
        <p:spPr/>
        <p:txBody>
          <a:bodyPr/>
          <a:lstStyle/>
          <a:p>
            <a:r>
              <a:rPr lang="en-US" dirty="0"/>
              <a:t>Emittance evolution (Transverse)</a:t>
            </a:r>
          </a:p>
        </p:txBody>
      </p:sp>
      <p:sp>
        <p:nvSpPr>
          <p:cNvPr id="4" name="Date Placeholder 3">
            <a:extLst>
              <a:ext uri="{FF2B5EF4-FFF2-40B4-BE49-F238E27FC236}">
                <a16:creationId xmlns:a16="http://schemas.microsoft.com/office/drawing/2014/main" id="{481F8E73-8354-505A-A7B0-BE2C1F3AB733}"/>
              </a:ext>
            </a:extLst>
          </p:cNvPr>
          <p:cNvSpPr>
            <a:spLocks noGrp="1"/>
          </p:cNvSpPr>
          <p:nvPr>
            <p:ph type="dt" sz="half" idx="38"/>
          </p:nvPr>
        </p:nvSpPr>
        <p:spPr/>
        <p:txBody>
          <a:bodyPr/>
          <a:lstStyle/>
          <a:p>
            <a:pPr>
              <a:defRPr/>
            </a:pPr>
            <a:r>
              <a:rPr lang="en-US"/>
              <a:t>8/5/25</a:t>
            </a:r>
            <a:endParaRPr lang="en-US" dirty="0"/>
          </a:p>
        </p:txBody>
      </p:sp>
      <p:sp>
        <p:nvSpPr>
          <p:cNvPr id="5" name="Footer Placeholder 4">
            <a:extLst>
              <a:ext uri="{FF2B5EF4-FFF2-40B4-BE49-F238E27FC236}">
                <a16:creationId xmlns:a16="http://schemas.microsoft.com/office/drawing/2014/main" id="{E3D35C83-C250-D84A-840B-A8BD082E0B85}"/>
              </a:ext>
            </a:extLst>
          </p:cNvPr>
          <p:cNvSpPr>
            <a:spLocks noGrp="1"/>
          </p:cNvSpPr>
          <p:nvPr>
            <p:ph type="ftr" sz="quarter" idx="39"/>
          </p:nvPr>
        </p:nvSpPr>
        <p:spPr/>
        <p:txBody>
          <a:bodyPr/>
          <a:lstStyle/>
          <a:p>
            <a:pPr>
              <a:defRPr/>
            </a:pPr>
            <a:r>
              <a:rPr lang="en-US" b="1"/>
              <a:t>Yonehara | Ionization Cooling for Muon Beam</a:t>
            </a:r>
            <a:endParaRPr lang="en-US" b="1" dirty="0"/>
          </a:p>
        </p:txBody>
      </p:sp>
      <p:sp>
        <p:nvSpPr>
          <p:cNvPr id="6" name="Slide Number Placeholder 5">
            <a:extLst>
              <a:ext uri="{FF2B5EF4-FFF2-40B4-BE49-F238E27FC236}">
                <a16:creationId xmlns:a16="http://schemas.microsoft.com/office/drawing/2014/main" id="{C0C11624-314A-D2BA-B74E-755E0FF10217}"/>
              </a:ext>
            </a:extLst>
          </p:cNvPr>
          <p:cNvSpPr>
            <a:spLocks noGrp="1"/>
          </p:cNvSpPr>
          <p:nvPr>
            <p:ph type="sldNum" sz="quarter" idx="40"/>
          </p:nvPr>
        </p:nvSpPr>
        <p:spPr/>
        <p:txBody>
          <a:bodyPr/>
          <a:lstStyle/>
          <a:p>
            <a:pPr>
              <a:defRPr/>
            </a:pPr>
            <a:fld id="{148C009B-CB69-E04A-B9B3-34B26D69E9CF}" type="slidenum">
              <a:rPr lang="en-US" smtClean="0"/>
              <a:pPr>
                <a:defRPr/>
              </a:pPr>
              <a:t>23</a:t>
            </a:fld>
            <a:endParaRPr lang="en-US"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2C59B33-580A-7ED5-12F5-1FB31846226C}"/>
                  </a:ext>
                </a:extLst>
              </p:cNvPr>
              <p:cNvSpPr txBox="1"/>
              <p:nvPr/>
            </p:nvSpPr>
            <p:spPr>
              <a:xfrm>
                <a:off x="3751831" y="1354110"/>
                <a:ext cx="4319526" cy="718723"/>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i="1">
                          <a:latin typeface="Cambria Math" panose="02040503050406030204" pitchFamily="18" charset="0"/>
                        </a:rPr>
                        <m:t>𝛽𝛾</m:t>
                      </m:r>
                      <m:f>
                        <m:fPr>
                          <m:ctrlPr>
                            <a:rPr lang="en-US" i="1">
                              <a:latin typeface="Cambria Math" panose="02040503050406030204" pitchFamily="18" charset="0"/>
                            </a:rPr>
                          </m:ctrlPr>
                        </m:fPr>
                        <m:num>
                          <m:r>
                            <a:rPr lang="en-US" i="1">
                              <a:latin typeface="Cambria Math" panose="02040503050406030204" pitchFamily="18" charset="0"/>
                            </a:rPr>
                            <m:t>𝑑</m:t>
                          </m:r>
                          <m:sSub>
                            <m:sSubPr>
                              <m:ctrlPr>
                                <a:rPr lang="en-US" i="1">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𝑥</m:t>
                              </m:r>
                            </m:sub>
                          </m:sSub>
                        </m:num>
                        <m:den>
                          <m:r>
                            <a:rPr lang="en-US" i="1">
                              <a:latin typeface="Cambria Math" panose="02040503050406030204" pitchFamily="18" charset="0"/>
                            </a:rPr>
                            <m:t>𝑑𝑠</m:t>
                          </m:r>
                        </m:den>
                      </m:f>
                      <m:r>
                        <a:rPr lang="en-US">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𝛽𝛾</m:t>
                          </m:r>
                        </m:num>
                        <m:den>
                          <m:r>
                            <a:rPr lang="en-US">
                              <a:latin typeface="Cambria Math" panose="02040503050406030204" pitchFamily="18" charset="0"/>
                            </a:rPr>
                            <m:t>2</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𝑥</m:t>
                              </m:r>
                            </m:sub>
                          </m:sSub>
                        </m:den>
                      </m:f>
                      <m:r>
                        <a:rPr lang="en-US">
                          <a:latin typeface="Cambria Math" panose="02040503050406030204" pitchFamily="18" charset="0"/>
                        </a:rPr>
                        <m:t>∙</m:t>
                      </m:r>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𝜎</m:t>
                          </m:r>
                        </m:e>
                        <m:sub>
                          <m:r>
                            <a:rPr lang="en-US" i="1">
                              <a:latin typeface="Cambria Math" panose="02040503050406030204" pitchFamily="18" charset="0"/>
                            </a:rPr>
                            <m:t>𝑥</m:t>
                          </m:r>
                        </m:sub>
                        <m:sup>
                          <m:r>
                            <a:rPr lang="en-US">
                              <a:latin typeface="Cambria Math" panose="02040503050406030204" pitchFamily="18" charset="0"/>
                            </a:rPr>
                            <m:t>2</m:t>
                          </m:r>
                        </m:sup>
                      </m:sSubSup>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𝑑</m:t>
                          </m:r>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𝜎</m:t>
                              </m:r>
                            </m:e>
                            <m:sub>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𝑥</m:t>
                                  </m:r>
                                </m:e>
                                <m:sup>
                                  <m:r>
                                    <a:rPr lang="en-US">
                                      <a:latin typeface="Cambria Math" panose="02040503050406030204" pitchFamily="18" charset="0"/>
                                    </a:rPr>
                                    <m:t>′</m:t>
                                  </m:r>
                                </m:sup>
                              </m:sSup>
                            </m:sub>
                            <m:sup>
                              <m:r>
                                <a:rPr lang="en-US">
                                  <a:latin typeface="Cambria Math" panose="02040503050406030204" pitchFamily="18" charset="0"/>
                                </a:rPr>
                                <m:t>2</m:t>
                              </m:r>
                            </m:sup>
                          </m:sSubSup>
                        </m:num>
                        <m:den>
                          <m:r>
                            <a:rPr lang="en-US" i="1">
                              <a:latin typeface="Cambria Math" panose="02040503050406030204" pitchFamily="18" charset="0"/>
                            </a:rPr>
                            <m:t>𝑑𝑠</m:t>
                          </m:r>
                        </m:den>
                      </m:f>
                    </m:oMath>
                  </m:oMathPara>
                </a14:m>
                <a:endParaRPr lang="en-US" dirty="0"/>
              </a:p>
            </p:txBody>
          </p:sp>
        </mc:Choice>
        <mc:Fallback xmlns="">
          <p:sp>
            <p:nvSpPr>
              <p:cNvPr id="8" name="TextBox 7">
                <a:extLst>
                  <a:ext uri="{FF2B5EF4-FFF2-40B4-BE49-F238E27FC236}">
                    <a16:creationId xmlns:a16="http://schemas.microsoft.com/office/drawing/2014/main" id="{82C59B33-580A-7ED5-12F5-1FB31846226C}"/>
                  </a:ext>
                </a:extLst>
              </p:cNvPr>
              <p:cNvSpPr txBox="1">
                <a:spLocks noRot="1" noChangeAspect="1" noMove="1" noResize="1" noEditPoints="1" noAdjustHandles="1" noChangeArrowheads="1" noChangeShapeType="1" noTextEdit="1"/>
              </p:cNvSpPr>
              <p:nvPr/>
            </p:nvSpPr>
            <p:spPr>
              <a:xfrm>
                <a:off x="3751831" y="1354110"/>
                <a:ext cx="4319526" cy="718723"/>
              </a:xfrm>
              <a:prstGeom prst="rect">
                <a:avLst/>
              </a:prstGeom>
              <a:blipFill>
                <a:blip r:embed="rId2"/>
                <a:stretch>
                  <a:fillRect l="-587"/>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BF510A93-D2E4-E2D6-3CA1-16B3EFAF1D48}"/>
              </a:ext>
            </a:extLst>
          </p:cNvPr>
          <p:cNvSpPr txBox="1"/>
          <p:nvPr/>
        </p:nvSpPr>
        <p:spPr>
          <a:xfrm>
            <a:off x="2598511" y="2096086"/>
            <a:ext cx="4112216" cy="369332"/>
          </a:xfrm>
          <a:prstGeom prst="rect">
            <a:avLst/>
          </a:prstGeom>
          <a:noFill/>
        </p:spPr>
        <p:txBody>
          <a:bodyPr wrap="none" rtlCol="0">
            <a:spAutoFit/>
          </a:bodyPr>
          <a:lstStyle/>
          <a:p>
            <a:r>
              <a:rPr lang="en-US" dirty="0"/>
              <a:t>We involve multiple scattering process, </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5025142-8B4C-9FD9-0F27-57AE81C05FDF}"/>
                  </a:ext>
                </a:extLst>
              </p:cNvPr>
              <p:cNvSpPr txBox="1"/>
              <p:nvPr/>
            </p:nvSpPr>
            <p:spPr>
              <a:xfrm>
                <a:off x="3679576" y="2637309"/>
                <a:ext cx="5124802" cy="718723"/>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𝛽𝛾</m:t>
                          </m:r>
                        </m:num>
                        <m:den>
                          <m:r>
                            <a:rPr lang="en-US">
                              <a:latin typeface="Cambria Math" panose="02040503050406030204" pitchFamily="18" charset="0"/>
                            </a:rPr>
                            <m:t>2</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𝑥</m:t>
                              </m:r>
                            </m:sub>
                          </m:sSub>
                        </m:den>
                      </m:f>
                      <m:r>
                        <a:rPr lang="en-US">
                          <a:latin typeface="Cambria Math" panose="02040503050406030204" pitchFamily="18" charset="0"/>
                        </a:rPr>
                        <m:t>∙</m:t>
                      </m:r>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𝜎</m:t>
                          </m:r>
                        </m:e>
                        <m:sub>
                          <m:r>
                            <a:rPr lang="en-US" i="1">
                              <a:latin typeface="Cambria Math" panose="02040503050406030204" pitchFamily="18" charset="0"/>
                            </a:rPr>
                            <m:t>𝑥</m:t>
                          </m:r>
                        </m:sub>
                        <m:sup>
                          <m:r>
                            <a:rPr lang="en-US">
                              <a:latin typeface="Cambria Math" panose="02040503050406030204" pitchFamily="18" charset="0"/>
                            </a:rPr>
                            <m:t>2</m:t>
                          </m:r>
                        </m:sup>
                      </m:sSubSup>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𝑑</m:t>
                          </m:r>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𝜎</m:t>
                              </m:r>
                            </m:e>
                            <m:sub>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𝑥</m:t>
                                  </m:r>
                                </m:e>
                                <m:sup>
                                  <m:r>
                                    <a:rPr lang="en-US">
                                      <a:latin typeface="Cambria Math" panose="02040503050406030204" pitchFamily="18" charset="0"/>
                                    </a:rPr>
                                    <m:t>′</m:t>
                                  </m:r>
                                </m:sup>
                              </m:sSup>
                            </m:sub>
                            <m:sup>
                              <m:r>
                                <a:rPr lang="en-US">
                                  <a:latin typeface="Cambria Math" panose="02040503050406030204" pitchFamily="18" charset="0"/>
                                </a:rPr>
                                <m:t>2</m:t>
                              </m:r>
                            </m:sup>
                          </m:sSubSup>
                        </m:num>
                        <m:den>
                          <m:r>
                            <a:rPr lang="en-US" i="1">
                              <a:latin typeface="Cambria Math" panose="02040503050406030204" pitchFamily="18" charset="0"/>
                            </a:rPr>
                            <m:t>𝑑𝑠</m:t>
                          </m:r>
                        </m:den>
                      </m:f>
                      <m:r>
                        <a:rPr lang="en-US">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𝛽𝛾</m:t>
                          </m:r>
                        </m:num>
                        <m:den>
                          <m:r>
                            <a:rPr lang="en-US">
                              <a:latin typeface="Cambria Math" panose="02040503050406030204" pitchFamily="18" charset="0"/>
                            </a:rPr>
                            <m:t>2</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𝑥</m:t>
                              </m:r>
                            </m:sub>
                          </m:sSub>
                        </m:den>
                      </m:f>
                      <m:r>
                        <a:rPr lang="en-US">
                          <a:latin typeface="Cambria Math" panose="02040503050406030204" pitchFamily="18" charset="0"/>
                        </a:rPr>
                        <m:t>∙</m:t>
                      </m:r>
                      <m:sSub>
                        <m:sSubPr>
                          <m:ctrlPr>
                            <a:rPr lang="en-US" i="1">
                              <a:solidFill>
                                <a:srgbClr val="836967"/>
                              </a:solidFill>
                              <a:latin typeface="Cambria Math" panose="02040503050406030204" pitchFamily="18" charset="0"/>
                            </a:rPr>
                          </m:ctrlPr>
                        </m:sSubPr>
                        <m:e>
                          <m:acc>
                            <m:accPr>
                              <m:chr m:val="̂"/>
                              <m:ctrlPr>
                                <a:rPr lang="en-US" i="1">
                                  <a:solidFill>
                                    <a:schemeClr val="tx2"/>
                                  </a:solidFill>
                                  <a:latin typeface="Cambria Math" panose="02040503050406030204" pitchFamily="18" charset="0"/>
                                </a:rPr>
                              </m:ctrlPr>
                            </m:accPr>
                            <m:e>
                              <m:r>
                                <a:rPr lang="en-US" i="1">
                                  <a:solidFill>
                                    <a:schemeClr val="tx2"/>
                                  </a:solidFill>
                                  <a:latin typeface="Cambria Math" panose="02040503050406030204" pitchFamily="18" charset="0"/>
                                  <a:ea typeface="Cambria Math" panose="02040503050406030204" pitchFamily="18" charset="0"/>
                                </a:rPr>
                                <m:t>𝛽</m:t>
                              </m:r>
                            </m:e>
                          </m:acc>
                        </m:e>
                        <m:sub>
                          <m:r>
                            <a:rPr lang="en-US" i="1">
                              <a:latin typeface="Cambria Math" panose="02040503050406030204" pitchFamily="18" charset="0"/>
                            </a:rPr>
                            <m:t>𝑥</m:t>
                          </m:r>
                        </m:sub>
                      </m:sSub>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𝑥</m:t>
                          </m:r>
                        </m:sub>
                      </m:sSub>
                      <m:r>
                        <a:rPr lang="en-US">
                          <a:latin typeface="Cambria Math" panose="02040503050406030204" pitchFamily="18" charset="0"/>
                        </a:rPr>
                        <m:t>∙</m:t>
                      </m:r>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𝜎</m:t>
                          </m:r>
                        </m:e>
                        <m:sub>
                          <m:r>
                            <a:rPr lang="en-US" i="1">
                              <a:latin typeface="Cambria Math" panose="02040503050406030204" pitchFamily="18" charset="0"/>
                            </a:rPr>
                            <m:t>𝜃</m:t>
                          </m:r>
                        </m:sub>
                        <m:sup>
                          <m:r>
                            <a:rPr lang="en-US">
                              <a:latin typeface="Cambria Math" panose="02040503050406030204" pitchFamily="18" charset="0"/>
                            </a:rPr>
                            <m:t>2</m:t>
                          </m:r>
                        </m:sup>
                      </m:sSubSup>
                      <m:r>
                        <a:rPr lang="en-US">
                          <a:latin typeface="Cambria Math" panose="02040503050406030204" pitchFamily="18" charset="0"/>
                        </a:rPr>
                        <m:t>.</m:t>
                      </m:r>
                    </m:oMath>
                  </m:oMathPara>
                </a14:m>
                <a:endParaRPr lang="en-US" dirty="0"/>
              </a:p>
            </p:txBody>
          </p:sp>
        </mc:Choice>
        <mc:Fallback xmlns="">
          <p:sp>
            <p:nvSpPr>
              <p:cNvPr id="11" name="TextBox 10">
                <a:extLst>
                  <a:ext uri="{FF2B5EF4-FFF2-40B4-BE49-F238E27FC236}">
                    <a16:creationId xmlns:a16="http://schemas.microsoft.com/office/drawing/2014/main" id="{55025142-8B4C-9FD9-0F27-57AE81C05FDF}"/>
                  </a:ext>
                </a:extLst>
              </p:cNvPr>
              <p:cNvSpPr txBox="1">
                <a:spLocks noRot="1" noChangeAspect="1" noMove="1" noResize="1" noEditPoints="1" noAdjustHandles="1" noChangeArrowheads="1" noChangeShapeType="1" noTextEdit="1"/>
              </p:cNvSpPr>
              <p:nvPr/>
            </p:nvSpPr>
            <p:spPr>
              <a:xfrm>
                <a:off x="3679576" y="2637309"/>
                <a:ext cx="5124802" cy="71872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8D131C2-A504-745A-5301-0814636D721C}"/>
                  </a:ext>
                </a:extLst>
              </p:cNvPr>
              <p:cNvSpPr txBox="1"/>
              <p:nvPr/>
            </p:nvSpPr>
            <p:spPr>
              <a:xfrm>
                <a:off x="2473569" y="3502211"/>
                <a:ext cx="4572000" cy="71410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𝜎</m:t>
                          </m:r>
                        </m:e>
                        <m:sub>
                          <m:r>
                            <a:rPr lang="en-US" i="1">
                              <a:latin typeface="Cambria Math" panose="02040503050406030204" pitchFamily="18" charset="0"/>
                            </a:rPr>
                            <m:t>𝜃</m:t>
                          </m:r>
                        </m:sub>
                        <m:sup>
                          <m:r>
                            <a:rPr lang="en-US">
                              <a:latin typeface="Cambria Math" panose="02040503050406030204" pitchFamily="18" charset="0"/>
                            </a:rPr>
                            <m:t>2</m:t>
                          </m:r>
                        </m:sup>
                      </m:sSubSup>
                      <m:r>
                        <a:rPr lang="en-US">
                          <a:latin typeface="Cambria Math" panose="02040503050406030204" pitchFamily="18" charset="0"/>
                        </a:rPr>
                        <m:t>~</m:t>
                      </m:r>
                      <m:sSup>
                        <m:sSupPr>
                          <m:ctrlPr>
                            <a:rPr lang="en-US" i="1">
                              <a:solidFill>
                                <a:srgbClr val="836967"/>
                              </a:solidFill>
                              <a:latin typeface="Cambria Math" panose="02040503050406030204" pitchFamily="18" charset="0"/>
                            </a:rPr>
                          </m:ctrlPr>
                        </m:sSupPr>
                        <m:e>
                          <m:d>
                            <m:dPr>
                              <m:ctrlPr>
                                <a:rPr lang="en-US" i="1">
                                  <a:solidFill>
                                    <a:srgbClr val="836967"/>
                                  </a:solidFill>
                                  <a:latin typeface="Cambria Math" panose="02040503050406030204" pitchFamily="18" charset="0"/>
                                </a:rPr>
                              </m:ctrlPr>
                            </m:dPr>
                            <m:e>
                              <m:f>
                                <m:fPr>
                                  <m:ctrlPr>
                                    <a:rPr lang="en-US" i="1">
                                      <a:solidFill>
                                        <a:srgbClr val="836967"/>
                                      </a:solidFill>
                                      <a:latin typeface="Cambria Math" panose="02040503050406030204" pitchFamily="18" charset="0"/>
                                    </a:rPr>
                                  </m:ctrlPr>
                                </m:fPr>
                                <m:num>
                                  <m:r>
                                    <a:rPr lang="en-US">
                                      <a:latin typeface="Cambria Math" panose="02040503050406030204" pitchFamily="18" charset="0"/>
                                    </a:rPr>
                                    <m:t>13.8 </m:t>
                                  </m:r>
                                  <m:r>
                                    <a:rPr lang="en-US" i="1">
                                      <a:latin typeface="Cambria Math" panose="02040503050406030204" pitchFamily="18" charset="0"/>
                                    </a:rPr>
                                    <m:t>𝑀𝑒𝑉</m:t>
                                  </m:r>
                                </m:num>
                                <m:den>
                                  <m:r>
                                    <a:rPr lang="en-US" i="1">
                                      <a:latin typeface="Cambria Math" panose="02040503050406030204" pitchFamily="18" charset="0"/>
                                    </a:rPr>
                                    <m:t>𝛽</m:t>
                                  </m:r>
                                  <m:r>
                                    <a:rPr lang="en-US" i="1">
                                      <a:latin typeface="Cambria Math" panose="02040503050406030204" pitchFamily="18" charset="0"/>
                                    </a:rPr>
                                    <m:t>𝑐𝑝</m:t>
                                  </m:r>
                                </m:den>
                              </m:f>
                            </m:e>
                          </m:d>
                        </m:e>
                        <m:sup>
                          <m:r>
                            <a:rPr lang="en-US">
                              <a:latin typeface="Cambria Math" panose="02040503050406030204" pitchFamily="18" charset="0"/>
                            </a:rPr>
                            <m:t>2</m:t>
                          </m:r>
                        </m:sup>
                      </m:sSup>
                      <m:f>
                        <m:fPr>
                          <m:ctrlPr>
                            <a:rPr lang="en-US" i="1">
                              <a:solidFill>
                                <a:srgbClr val="836967"/>
                              </a:solidFill>
                              <a:latin typeface="Cambria Math" panose="02040503050406030204" pitchFamily="18" charset="0"/>
                            </a:rPr>
                          </m:ctrlPr>
                        </m:fPr>
                        <m:num>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𝑧</m:t>
                              </m:r>
                            </m:e>
                            <m:sup>
                              <m:r>
                                <a:rPr lang="en-US">
                                  <a:latin typeface="Cambria Math" panose="02040503050406030204" pitchFamily="18" charset="0"/>
                                </a:rPr>
                                <m:t>2</m:t>
                              </m:r>
                            </m:sup>
                          </m:sSup>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𝑅</m:t>
                              </m:r>
                            </m:sub>
                          </m:sSub>
                        </m:den>
                      </m:f>
                      <m:r>
                        <a:rPr lang="en-US">
                          <a:latin typeface="Cambria Math" panose="02040503050406030204" pitchFamily="18" charset="0"/>
                        </a:rPr>
                        <m:t>.</m:t>
                      </m:r>
                    </m:oMath>
                  </m:oMathPara>
                </a14:m>
                <a:endParaRPr lang="en-US" dirty="0"/>
              </a:p>
            </p:txBody>
          </p:sp>
        </mc:Choice>
        <mc:Fallback xmlns="">
          <p:sp>
            <p:nvSpPr>
              <p:cNvPr id="13" name="TextBox 12">
                <a:extLst>
                  <a:ext uri="{FF2B5EF4-FFF2-40B4-BE49-F238E27FC236}">
                    <a16:creationId xmlns:a16="http://schemas.microsoft.com/office/drawing/2014/main" id="{98D131C2-A504-745A-5301-0814636D721C}"/>
                  </a:ext>
                </a:extLst>
              </p:cNvPr>
              <p:cNvSpPr txBox="1">
                <a:spLocks noRot="1" noChangeAspect="1" noMove="1" noResize="1" noEditPoints="1" noAdjustHandles="1" noChangeArrowheads="1" noChangeShapeType="1" noTextEdit="1"/>
              </p:cNvSpPr>
              <p:nvPr/>
            </p:nvSpPr>
            <p:spPr>
              <a:xfrm>
                <a:off x="2473569" y="3502211"/>
                <a:ext cx="4572000" cy="714106"/>
              </a:xfrm>
              <a:prstGeom prst="rect">
                <a:avLst/>
              </a:prstGeom>
              <a:blipFill>
                <a:blip r:embed="rId4"/>
                <a:stretch>
                  <a:fillRect b="-70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9D2F156-63A0-87C7-D49C-59E6AEE08292}"/>
                  </a:ext>
                </a:extLst>
              </p:cNvPr>
              <p:cNvSpPr txBox="1"/>
              <p:nvPr/>
            </p:nvSpPr>
            <p:spPr>
              <a:xfrm>
                <a:off x="2598511" y="5227398"/>
                <a:ext cx="6381366" cy="71423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𝛽𝛾</m:t>
                      </m:r>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𝑑</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𝑥</m:t>
                              </m:r>
                            </m:sub>
                          </m:sSub>
                        </m:num>
                        <m:den>
                          <m:r>
                            <a:rPr lang="en-US" i="1">
                              <a:latin typeface="Cambria Math" panose="02040503050406030204" pitchFamily="18" charset="0"/>
                            </a:rPr>
                            <m:t>𝑑𝑠</m:t>
                          </m:r>
                        </m:den>
                      </m:f>
                      <m:r>
                        <a:rPr lang="en-US">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𝛽𝛾</m:t>
                          </m:r>
                        </m:num>
                        <m:den>
                          <m:r>
                            <a:rPr lang="en-US">
                              <a:latin typeface="Cambria Math" panose="02040503050406030204" pitchFamily="18" charset="0"/>
                            </a:rPr>
                            <m:t>2</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𝑥</m:t>
                              </m:r>
                            </m:sub>
                          </m:sSub>
                        </m:den>
                      </m:f>
                      <m:r>
                        <a:rPr lang="en-US">
                          <a:latin typeface="Cambria Math" panose="02040503050406030204" pitchFamily="18" charset="0"/>
                        </a:rPr>
                        <m:t>∙</m:t>
                      </m:r>
                      <m:sSub>
                        <m:sSubPr>
                          <m:ctrlPr>
                            <a:rPr lang="en-US" i="1">
                              <a:solidFill>
                                <a:srgbClr val="836967"/>
                              </a:solidFill>
                              <a:latin typeface="Cambria Math" panose="02040503050406030204" pitchFamily="18" charset="0"/>
                            </a:rPr>
                          </m:ctrlPr>
                        </m:sSubPr>
                        <m:e>
                          <m:acc>
                            <m:accPr>
                              <m:chr m:val="̂"/>
                              <m:ctrlPr>
                                <a:rPr lang="en-US" i="1">
                                  <a:solidFill>
                                    <a:schemeClr val="tx2"/>
                                  </a:solidFill>
                                  <a:latin typeface="Cambria Math" panose="02040503050406030204" pitchFamily="18" charset="0"/>
                                </a:rPr>
                              </m:ctrlPr>
                            </m:accPr>
                            <m:e>
                              <m:r>
                                <a:rPr lang="en-US" i="1">
                                  <a:solidFill>
                                    <a:schemeClr val="tx2"/>
                                  </a:solidFill>
                                  <a:latin typeface="Cambria Math" panose="02040503050406030204" pitchFamily="18" charset="0"/>
                                  <a:ea typeface="Cambria Math" panose="02040503050406030204" pitchFamily="18" charset="0"/>
                                </a:rPr>
                                <m:t>𝛽</m:t>
                              </m:r>
                            </m:e>
                          </m:acc>
                        </m:e>
                        <m:sub>
                          <m:r>
                            <a:rPr lang="en-US" i="1">
                              <a:latin typeface="Cambria Math" panose="02040503050406030204" pitchFamily="18" charset="0"/>
                            </a:rPr>
                            <m:t>𝑥</m:t>
                          </m:r>
                        </m:sub>
                      </m:sSub>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𝑥</m:t>
                          </m:r>
                        </m:sub>
                      </m:sSub>
                      <m:r>
                        <a:rPr lang="en-US" i="1">
                          <a:latin typeface="Cambria Math" panose="02040503050406030204" pitchFamily="18" charset="0"/>
                          <a:ea typeface="Cambria Math" panose="02040503050406030204" pitchFamily="18" charset="0"/>
                        </a:rPr>
                        <m:t>∙</m:t>
                      </m:r>
                      <m:sSup>
                        <m:sSupPr>
                          <m:ctrlPr>
                            <a:rPr lang="en-US" i="1">
                              <a:solidFill>
                                <a:srgbClr val="836967"/>
                              </a:solidFill>
                              <a:latin typeface="Cambria Math" panose="02040503050406030204" pitchFamily="18" charset="0"/>
                            </a:rPr>
                          </m:ctrlPr>
                        </m:sSupPr>
                        <m:e>
                          <m:d>
                            <m:dPr>
                              <m:ctrlPr>
                                <a:rPr lang="en-US" i="1">
                                  <a:solidFill>
                                    <a:srgbClr val="836967"/>
                                  </a:solidFill>
                                  <a:latin typeface="Cambria Math" panose="02040503050406030204" pitchFamily="18" charset="0"/>
                                </a:rPr>
                              </m:ctrlPr>
                            </m:dPr>
                            <m:e>
                              <m:f>
                                <m:fPr>
                                  <m:ctrlPr>
                                    <a:rPr lang="en-US" i="1">
                                      <a:solidFill>
                                        <a:srgbClr val="836967"/>
                                      </a:solidFill>
                                      <a:latin typeface="Cambria Math" panose="02040503050406030204" pitchFamily="18" charset="0"/>
                                    </a:rPr>
                                  </m:ctrlPr>
                                </m:fPr>
                                <m:num>
                                  <m:r>
                                    <a:rPr lang="en-US">
                                      <a:latin typeface="Cambria Math" panose="02040503050406030204" pitchFamily="18" charset="0"/>
                                    </a:rPr>
                                    <m:t>13.8 </m:t>
                                  </m:r>
                                  <m:r>
                                    <a:rPr lang="en-US" i="1">
                                      <a:latin typeface="Cambria Math" panose="02040503050406030204" pitchFamily="18" charset="0"/>
                                    </a:rPr>
                                    <m:t>𝑀𝑒𝑉</m:t>
                                  </m:r>
                                </m:num>
                                <m:den>
                                  <m:r>
                                    <a:rPr lang="en-US" i="1">
                                      <a:latin typeface="Cambria Math" panose="02040503050406030204" pitchFamily="18" charset="0"/>
                                    </a:rPr>
                                    <m:t>𝛽</m:t>
                                  </m:r>
                                  <m:r>
                                    <a:rPr lang="en-US" i="1">
                                      <a:latin typeface="Cambria Math" panose="02040503050406030204" pitchFamily="18" charset="0"/>
                                    </a:rPr>
                                    <m:t>𝑐𝑝</m:t>
                                  </m:r>
                                </m:den>
                              </m:f>
                            </m:e>
                          </m:d>
                        </m:e>
                        <m:sup>
                          <m:r>
                            <a:rPr lang="en-US">
                              <a:latin typeface="Cambria Math" panose="02040503050406030204" pitchFamily="18" charset="0"/>
                            </a:rPr>
                            <m:t>2</m:t>
                          </m:r>
                        </m:sup>
                      </m:sSup>
                      <m:f>
                        <m:fPr>
                          <m:ctrlPr>
                            <a:rPr lang="en-US" i="1">
                              <a:solidFill>
                                <a:srgbClr val="836967"/>
                              </a:solidFill>
                              <a:latin typeface="Cambria Math" panose="02040503050406030204" pitchFamily="18" charset="0"/>
                            </a:rPr>
                          </m:ctrlPr>
                        </m:fPr>
                        <m:num>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𝑧</m:t>
                              </m:r>
                            </m:e>
                            <m:sup>
                              <m:r>
                                <a:rPr lang="en-US">
                                  <a:latin typeface="Cambria Math" panose="02040503050406030204" pitchFamily="18" charset="0"/>
                                </a:rPr>
                                <m:t>2</m:t>
                              </m:r>
                            </m:sup>
                          </m:sSup>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𝑅</m:t>
                              </m:r>
                            </m:sub>
                          </m:sSub>
                        </m:den>
                      </m:f>
                      <m:r>
                        <a:rPr lang="en-US">
                          <a:latin typeface="Cambria Math" panose="02040503050406030204" pitchFamily="18" charset="0"/>
                        </a:rPr>
                        <m:t>.</m:t>
                      </m:r>
                    </m:oMath>
                  </m:oMathPara>
                </a14:m>
                <a:endParaRPr lang="en-US" dirty="0"/>
              </a:p>
            </p:txBody>
          </p:sp>
        </mc:Choice>
        <mc:Fallback xmlns="">
          <p:sp>
            <p:nvSpPr>
              <p:cNvPr id="15" name="TextBox 14">
                <a:extLst>
                  <a:ext uri="{FF2B5EF4-FFF2-40B4-BE49-F238E27FC236}">
                    <a16:creationId xmlns:a16="http://schemas.microsoft.com/office/drawing/2014/main" id="{39D2F156-63A0-87C7-D49C-59E6AEE08292}"/>
                  </a:ext>
                </a:extLst>
              </p:cNvPr>
              <p:cNvSpPr txBox="1">
                <a:spLocks noRot="1" noChangeAspect="1" noMove="1" noResize="1" noEditPoints="1" noAdjustHandles="1" noChangeArrowheads="1" noChangeShapeType="1" noTextEdit="1"/>
              </p:cNvSpPr>
              <p:nvPr/>
            </p:nvSpPr>
            <p:spPr>
              <a:xfrm>
                <a:off x="2598511" y="5227398"/>
                <a:ext cx="6381366" cy="714234"/>
              </a:xfrm>
              <a:prstGeom prst="rect">
                <a:avLst/>
              </a:prstGeom>
              <a:blipFill>
                <a:blip r:embed="rId5"/>
                <a:stretch>
                  <a:fillRect b="-6897"/>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35C9FE3B-962C-8E3B-718C-0CFCFBAF573D}"/>
              </a:ext>
            </a:extLst>
          </p:cNvPr>
          <p:cNvSpPr txBox="1"/>
          <p:nvPr/>
        </p:nvSpPr>
        <p:spPr>
          <a:xfrm>
            <a:off x="2598511" y="4638347"/>
            <a:ext cx="2162130" cy="369332"/>
          </a:xfrm>
          <a:prstGeom prst="rect">
            <a:avLst/>
          </a:prstGeom>
          <a:noFill/>
        </p:spPr>
        <p:txBody>
          <a:bodyPr wrap="none" rtlCol="0">
            <a:spAutoFit/>
          </a:bodyPr>
          <a:lstStyle/>
          <a:p>
            <a:r>
              <a:rPr lang="en-US" dirty="0"/>
              <a:t>Thus, we finally gain</a:t>
            </a:r>
          </a:p>
        </p:txBody>
      </p:sp>
      <p:sp>
        <p:nvSpPr>
          <p:cNvPr id="2" name="TextBox 1">
            <a:extLst>
              <a:ext uri="{FF2B5EF4-FFF2-40B4-BE49-F238E27FC236}">
                <a16:creationId xmlns:a16="http://schemas.microsoft.com/office/drawing/2014/main" id="{F0CA9E9F-161C-57C3-241B-AA0A5A5DBC45}"/>
              </a:ext>
            </a:extLst>
          </p:cNvPr>
          <p:cNvSpPr txBox="1"/>
          <p:nvPr/>
        </p:nvSpPr>
        <p:spPr>
          <a:xfrm>
            <a:off x="2473569" y="875390"/>
            <a:ext cx="1570110" cy="369332"/>
          </a:xfrm>
          <a:prstGeom prst="rect">
            <a:avLst/>
          </a:prstGeom>
          <a:noFill/>
        </p:spPr>
        <p:txBody>
          <a:bodyPr wrap="none" rtlCol="0">
            <a:spAutoFit/>
          </a:bodyPr>
          <a:lstStyle/>
          <a:p>
            <a:r>
              <a:rPr lang="en-US" dirty="0"/>
              <a:t>Residual term</a:t>
            </a:r>
          </a:p>
        </p:txBody>
      </p:sp>
      <p:sp>
        <p:nvSpPr>
          <p:cNvPr id="12" name="TextBox 11">
            <a:extLst>
              <a:ext uri="{FF2B5EF4-FFF2-40B4-BE49-F238E27FC236}">
                <a16:creationId xmlns:a16="http://schemas.microsoft.com/office/drawing/2014/main" id="{AE01C300-B869-8098-B684-DC834D45E5CE}"/>
              </a:ext>
            </a:extLst>
          </p:cNvPr>
          <p:cNvSpPr txBox="1"/>
          <p:nvPr/>
        </p:nvSpPr>
        <p:spPr>
          <a:xfrm>
            <a:off x="6241977" y="3323516"/>
            <a:ext cx="5706370" cy="1241365"/>
          </a:xfrm>
          <a:prstGeom prst="rect">
            <a:avLst/>
          </a:prstGeom>
          <a:noFill/>
          <a:ln>
            <a:solidFill>
              <a:srgbClr val="FF0000"/>
            </a:solidFill>
          </a:ln>
        </p:spPr>
        <p:txBody>
          <a:bodyPr wrap="none" lIns="365760" tIns="274320" rIns="365760" bIns="274320" rtlCol="0">
            <a:spAutoFit/>
          </a:bodyPr>
          <a:lstStyle/>
          <a:p>
            <a:pPr>
              <a:spcAft>
                <a:spcPts val="800"/>
              </a:spcAft>
            </a:pPr>
            <a:r>
              <a:rPr lang="en-US" sz="1900" b="1" dirty="0">
                <a:latin typeface="Helvetica" pitchFamily="2" charset="0"/>
              </a:rPr>
              <a:t>NB: Multiple scattering</a:t>
            </a:r>
          </a:p>
          <a:p>
            <a:pPr>
              <a:spcAft>
                <a:spcPts val="800"/>
              </a:spcAft>
            </a:pPr>
            <a:r>
              <a:rPr lang="en-US" sz="1900" b="1" dirty="0">
                <a:latin typeface="Helvetica" pitchFamily="2" charset="0"/>
              </a:rPr>
              <a:t>(Stochastic process </a:t>
            </a:r>
            <a:r>
              <a:rPr lang="en-US" sz="1900" b="1" dirty="0">
                <a:latin typeface="Helvetica" pitchFamily="2" charset="0"/>
                <a:sym typeface="Wingdings" pitchFamily="2" charset="2"/>
              </a:rPr>
              <a:t> </a:t>
            </a:r>
            <a:r>
              <a:rPr lang="en-US" sz="1900" b="1" dirty="0">
                <a:latin typeface="Helvetica" pitchFamily="2" charset="0"/>
              </a:rPr>
              <a:t>Increasing entropy)</a:t>
            </a:r>
          </a:p>
        </p:txBody>
      </p:sp>
    </p:spTree>
    <p:extLst>
      <p:ext uri="{BB962C8B-B14F-4D97-AF65-F5344CB8AC3E}">
        <p14:creationId xmlns:p14="http://schemas.microsoft.com/office/powerpoint/2010/main" val="169296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P spid="16" grpId="0"/>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A7B6A-92CB-558E-E711-E4E7E04B574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C06032C-065A-DB0D-C980-7E4BA1A32029}"/>
              </a:ext>
            </a:extLst>
          </p:cNvPr>
          <p:cNvSpPr>
            <a:spLocks noGrp="1"/>
          </p:cNvSpPr>
          <p:nvPr>
            <p:ph type="title"/>
          </p:nvPr>
        </p:nvSpPr>
        <p:spPr/>
        <p:txBody>
          <a:bodyPr/>
          <a:lstStyle/>
          <a:p>
            <a:r>
              <a:rPr lang="en-US" dirty="0"/>
              <a:t>Emittance evolution (Transverse)</a:t>
            </a:r>
          </a:p>
        </p:txBody>
      </p:sp>
      <p:sp>
        <p:nvSpPr>
          <p:cNvPr id="4" name="Date Placeholder 3">
            <a:extLst>
              <a:ext uri="{FF2B5EF4-FFF2-40B4-BE49-F238E27FC236}">
                <a16:creationId xmlns:a16="http://schemas.microsoft.com/office/drawing/2014/main" id="{61F91987-3CAE-76D2-FB41-E217D54BA53B}"/>
              </a:ext>
            </a:extLst>
          </p:cNvPr>
          <p:cNvSpPr>
            <a:spLocks noGrp="1"/>
          </p:cNvSpPr>
          <p:nvPr>
            <p:ph type="dt" sz="half" idx="38"/>
          </p:nvPr>
        </p:nvSpPr>
        <p:spPr/>
        <p:txBody>
          <a:bodyPr/>
          <a:lstStyle/>
          <a:p>
            <a:pPr>
              <a:defRPr/>
            </a:pPr>
            <a:r>
              <a:rPr lang="en-US"/>
              <a:t>8/5/25</a:t>
            </a:r>
            <a:endParaRPr lang="en-US" dirty="0"/>
          </a:p>
        </p:txBody>
      </p:sp>
      <p:sp>
        <p:nvSpPr>
          <p:cNvPr id="5" name="Footer Placeholder 4">
            <a:extLst>
              <a:ext uri="{FF2B5EF4-FFF2-40B4-BE49-F238E27FC236}">
                <a16:creationId xmlns:a16="http://schemas.microsoft.com/office/drawing/2014/main" id="{3811A043-30E8-1743-E5F7-8611BC4CAD79}"/>
              </a:ext>
            </a:extLst>
          </p:cNvPr>
          <p:cNvSpPr>
            <a:spLocks noGrp="1"/>
          </p:cNvSpPr>
          <p:nvPr>
            <p:ph type="ftr" sz="quarter" idx="39"/>
          </p:nvPr>
        </p:nvSpPr>
        <p:spPr/>
        <p:txBody>
          <a:bodyPr/>
          <a:lstStyle/>
          <a:p>
            <a:pPr>
              <a:defRPr/>
            </a:pPr>
            <a:r>
              <a:rPr lang="en-US" b="1"/>
              <a:t>Yonehara | Ionization Cooling for Muon Beam</a:t>
            </a:r>
            <a:endParaRPr lang="en-US" b="1" dirty="0"/>
          </a:p>
        </p:txBody>
      </p:sp>
      <p:sp>
        <p:nvSpPr>
          <p:cNvPr id="6" name="Slide Number Placeholder 5">
            <a:extLst>
              <a:ext uri="{FF2B5EF4-FFF2-40B4-BE49-F238E27FC236}">
                <a16:creationId xmlns:a16="http://schemas.microsoft.com/office/drawing/2014/main" id="{9B83EDCD-3DF4-A38C-7EE8-54A292C5741E}"/>
              </a:ext>
            </a:extLst>
          </p:cNvPr>
          <p:cNvSpPr>
            <a:spLocks noGrp="1"/>
          </p:cNvSpPr>
          <p:nvPr>
            <p:ph type="sldNum" sz="quarter" idx="40"/>
          </p:nvPr>
        </p:nvSpPr>
        <p:spPr/>
        <p:txBody>
          <a:bodyPr/>
          <a:lstStyle/>
          <a:p>
            <a:pPr>
              <a:defRPr/>
            </a:pPr>
            <a:fld id="{148C009B-CB69-E04A-B9B3-34B26D69E9CF}" type="slidenum">
              <a:rPr lang="en-US" smtClean="0"/>
              <a:pPr>
                <a:defRPr/>
              </a:pPr>
              <a:t>24</a:t>
            </a:fld>
            <a:endParaRPr lang="en-US"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3ABC3F1-3438-0D43-F278-1A9EDF71A6AE}"/>
                  </a:ext>
                </a:extLst>
              </p:cNvPr>
              <p:cNvSpPr txBox="1"/>
              <p:nvPr/>
            </p:nvSpPr>
            <p:spPr>
              <a:xfrm>
                <a:off x="3083123" y="1186898"/>
                <a:ext cx="4572000" cy="629916"/>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𝑑</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𝑛</m:t>
                              </m:r>
                            </m:sub>
                          </m:sSub>
                        </m:num>
                        <m:den>
                          <m:r>
                            <a:rPr lang="en-US" i="1">
                              <a:latin typeface="Cambria Math" panose="02040503050406030204" pitchFamily="18" charset="0"/>
                            </a:rPr>
                            <m:t>𝑑𝑠</m:t>
                          </m:r>
                        </m:den>
                      </m:f>
                      <m:r>
                        <a:rPr lang="en-US">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m:t>
                          </m:r>
                          <m:d>
                            <m:dPr>
                              <m:ctrlPr>
                                <a:rPr lang="en-US" i="1">
                                  <a:latin typeface="Cambria Math" panose="02040503050406030204" pitchFamily="18" charset="0"/>
                                </a:rPr>
                              </m:ctrlPr>
                            </m:dPr>
                            <m:e>
                              <m:r>
                                <a:rPr lang="en-US" i="1">
                                  <a:latin typeface="Cambria Math" panose="02040503050406030204" pitchFamily="18" charset="0"/>
                                  <a:ea typeface="Cambria Math" panose="02040503050406030204" pitchFamily="18" charset="0"/>
                                </a:rPr>
                                <m:t>𝛽𝛾</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𝜀</m:t>
                              </m:r>
                            </m:e>
                          </m:d>
                        </m:num>
                        <m:den>
                          <m:r>
                            <a:rPr lang="en-US" i="1">
                              <a:latin typeface="Cambria Math" panose="02040503050406030204" pitchFamily="18" charset="0"/>
                            </a:rPr>
                            <m:t>𝑑𝑠</m:t>
                          </m:r>
                        </m:den>
                      </m:f>
                      <m:r>
                        <a:rPr lang="en-US" i="1">
                          <a:latin typeface="Cambria Math" panose="02040503050406030204" pitchFamily="18" charset="0"/>
                        </a:rPr>
                        <m:t>=</m:t>
                      </m:r>
                      <m:r>
                        <a:rPr lang="en-US" i="1">
                          <a:latin typeface="Cambria Math" panose="02040503050406030204" pitchFamily="18" charset="0"/>
                        </a:rPr>
                        <m:t>𝛽𝛾</m:t>
                      </m:r>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𝑑</m:t>
                          </m:r>
                          <m:r>
                            <a:rPr lang="en-US" i="1">
                              <a:latin typeface="Cambria Math" panose="02040503050406030204" pitchFamily="18" charset="0"/>
                            </a:rPr>
                            <m:t>𝜀</m:t>
                          </m:r>
                        </m:num>
                        <m:den>
                          <m:r>
                            <a:rPr lang="en-US" i="1">
                              <a:latin typeface="Cambria Math" panose="02040503050406030204" pitchFamily="18" charset="0"/>
                            </a:rPr>
                            <m:t>𝑑𝑠</m:t>
                          </m:r>
                        </m:den>
                      </m:f>
                      <m:r>
                        <a:rPr lang="en-US">
                          <a:latin typeface="Cambria Math" panose="02040503050406030204" pitchFamily="18" charset="0"/>
                        </a:rPr>
                        <m:t>+</m:t>
                      </m:r>
                      <m:r>
                        <a:rPr lang="en-US" i="1">
                          <a:latin typeface="Cambria Math" panose="02040503050406030204" pitchFamily="18" charset="0"/>
                        </a:rPr>
                        <m:t>𝜀</m:t>
                      </m:r>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𝑑</m:t>
                          </m:r>
                          <m:r>
                            <a:rPr lang="en-US" i="1">
                              <a:latin typeface="Cambria Math" panose="02040503050406030204" pitchFamily="18" charset="0"/>
                            </a:rPr>
                            <m:t>𝛽𝛾</m:t>
                          </m:r>
                        </m:num>
                        <m:den>
                          <m:r>
                            <a:rPr lang="en-US" i="1">
                              <a:latin typeface="Cambria Math" panose="02040503050406030204" pitchFamily="18" charset="0"/>
                            </a:rPr>
                            <m:t>𝑑𝑠</m:t>
                          </m:r>
                        </m:den>
                      </m:f>
                      <m:r>
                        <a:rPr lang="en-US">
                          <a:latin typeface="Cambria Math" panose="02040503050406030204" pitchFamily="18" charset="0"/>
                        </a:rPr>
                        <m:t>.</m:t>
                      </m:r>
                    </m:oMath>
                  </m:oMathPara>
                </a14:m>
                <a:endParaRPr lang="en-US" dirty="0"/>
              </a:p>
            </p:txBody>
          </p:sp>
        </mc:Choice>
        <mc:Fallback xmlns="">
          <p:sp>
            <p:nvSpPr>
              <p:cNvPr id="8" name="TextBox 7">
                <a:extLst>
                  <a:ext uri="{FF2B5EF4-FFF2-40B4-BE49-F238E27FC236}">
                    <a16:creationId xmlns:a16="http://schemas.microsoft.com/office/drawing/2014/main" id="{73ABC3F1-3438-0D43-F278-1A9EDF71A6AE}"/>
                  </a:ext>
                </a:extLst>
              </p:cNvPr>
              <p:cNvSpPr txBox="1">
                <a:spLocks noRot="1" noChangeAspect="1" noMove="1" noResize="1" noEditPoints="1" noAdjustHandles="1" noChangeArrowheads="1" noChangeShapeType="1" noTextEdit="1"/>
              </p:cNvSpPr>
              <p:nvPr/>
            </p:nvSpPr>
            <p:spPr>
              <a:xfrm>
                <a:off x="3083123" y="1186898"/>
                <a:ext cx="4572000" cy="629916"/>
              </a:xfrm>
              <a:prstGeom prst="rect">
                <a:avLst/>
              </a:prstGeom>
              <a:blipFill>
                <a:blip r:embed="rId2"/>
                <a:stretch>
                  <a:fillRect b="-3922"/>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B514AAB7-1C85-66F8-B9C6-A0DDD734F597}"/>
              </a:ext>
            </a:extLst>
          </p:cNvPr>
          <p:cNvSpPr txBox="1"/>
          <p:nvPr/>
        </p:nvSpPr>
        <p:spPr>
          <a:xfrm>
            <a:off x="2443767" y="1979161"/>
            <a:ext cx="1523622" cy="369332"/>
          </a:xfrm>
          <a:prstGeom prst="rect">
            <a:avLst/>
          </a:prstGeom>
          <a:noFill/>
        </p:spPr>
        <p:txBody>
          <a:bodyPr wrap="none" rtlCol="0">
            <a:spAutoFit/>
          </a:bodyPr>
          <a:lstStyle/>
          <a:p>
            <a:r>
              <a:rPr lang="en-US" dirty="0"/>
              <a:t>Second term,</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887F817-5C46-58D3-E0D1-F5A2CE6187FE}"/>
                  </a:ext>
                </a:extLst>
              </p:cNvPr>
              <p:cNvSpPr txBox="1"/>
              <p:nvPr/>
            </p:nvSpPr>
            <p:spPr>
              <a:xfrm>
                <a:off x="3184724" y="2673188"/>
                <a:ext cx="5915465" cy="728661"/>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𝜀</m:t>
                          </m:r>
                        </m:e>
                        <m:sub>
                          <m:r>
                            <a:rPr lang="en-US" sz="2000" i="1">
                              <a:latin typeface="Cambria Math" panose="02040503050406030204" pitchFamily="18" charset="0"/>
                            </a:rPr>
                            <m:t>𝑥</m:t>
                          </m:r>
                        </m:sub>
                      </m:sSub>
                      <m:f>
                        <m:fPr>
                          <m:ctrlPr>
                            <a:rPr lang="en-US" sz="2000" i="1">
                              <a:solidFill>
                                <a:srgbClr val="836967"/>
                              </a:solidFill>
                              <a:latin typeface="Cambria Math" panose="02040503050406030204" pitchFamily="18" charset="0"/>
                            </a:rPr>
                          </m:ctrlPr>
                        </m:fPr>
                        <m:num>
                          <m:r>
                            <a:rPr lang="en-US" sz="2000" i="1">
                              <a:latin typeface="Cambria Math" panose="02040503050406030204" pitchFamily="18" charset="0"/>
                            </a:rPr>
                            <m:t>𝑑</m:t>
                          </m:r>
                          <m:r>
                            <a:rPr lang="en-US" sz="2000" i="1">
                              <a:latin typeface="Cambria Math" panose="02040503050406030204" pitchFamily="18" charset="0"/>
                            </a:rPr>
                            <m:t>𝛽𝛾</m:t>
                          </m:r>
                        </m:num>
                        <m:den>
                          <m:r>
                            <a:rPr lang="en-US" sz="2000" i="1">
                              <a:latin typeface="Cambria Math" panose="02040503050406030204" pitchFamily="18" charset="0"/>
                            </a:rPr>
                            <m:t>𝑑𝑠</m:t>
                          </m:r>
                        </m:den>
                      </m:f>
                      <m:r>
                        <a:rPr lang="en-US" sz="2000">
                          <a:latin typeface="Cambria Math" panose="02040503050406030204" pitchFamily="18" charset="0"/>
                        </a:rPr>
                        <m:t>=</m:t>
                      </m:r>
                      <m:f>
                        <m:fPr>
                          <m:ctrlPr>
                            <a:rPr lang="en-US" sz="2000" i="1">
                              <a:solidFill>
                                <a:srgbClr val="836967"/>
                              </a:solidFill>
                              <a:latin typeface="Cambria Math" panose="02040503050406030204" pitchFamily="18" charset="0"/>
                            </a:rPr>
                          </m:ctrlPr>
                        </m:fPr>
                        <m:num>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𝜀</m:t>
                              </m:r>
                            </m:e>
                            <m:sub>
                              <m:r>
                                <a:rPr lang="en-US" sz="2000" i="1">
                                  <a:latin typeface="Cambria Math" panose="02040503050406030204" pitchFamily="18" charset="0"/>
                                </a:rPr>
                                <m:t>𝑥</m:t>
                              </m:r>
                            </m:sub>
                          </m:sSub>
                        </m:num>
                        <m:den>
                          <m:r>
                            <a:rPr lang="en-US" sz="2000" i="1">
                              <a:latin typeface="Cambria Math" panose="02040503050406030204" pitchFamily="18" charset="0"/>
                            </a:rPr>
                            <m:t>𝛽</m:t>
                          </m:r>
                          <m:r>
                            <a:rPr lang="en-US" sz="2000">
                              <a:latin typeface="Cambria Math" panose="02040503050406030204" pitchFamily="18" charset="0"/>
                            </a:rPr>
                            <m:t>∙</m:t>
                          </m:r>
                          <m:r>
                            <a:rPr lang="en-US" sz="2000" i="1">
                              <a:latin typeface="Cambria Math" panose="02040503050406030204" pitchFamily="18" charset="0"/>
                            </a:rPr>
                            <m:t>𝑚</m:t>
                          </m:r>
                          <m:sSup>
                            <m:sSupPr>
                              <m:ctrlPr>
                                <a:rPr lang="en-US" sz="2000" i="1">
                                  <a:solidFill>
                                    <a:srgbClr val="836967"/>
                                  </a:solidFill>
                                  <a:latin typeface="Cambria Math" panose="02040503050406030204" pitchFamily="18" charset="0"/>
                                </a:rPr>
                              </m:ctrlPr>
                            </m:sSupPr>
                            <m:e>
                              <m:r>
                                <a:rPr lang="en-US" sz="2000" i="1">
                                  <a:latin typeface="Cambria Math" panose="02040503050406030204" pitchFamily="18" charset="0"/>
                                </a:rPr>
                                <m:t>𝑐</m:t>
                              </m:r>
                            </m:e>
                            <m:sup>
                              <m:r>
                                <a:rPr lang="en-US" sz="2000">
                                  <a:latin typeface="Cambria Math" panose="02040503050406030204" pitchFamily="18" charset="0"/>
                                </a:rPr>
                                <m:t>2</m:t>
                              </m:r>
                            </m:sup>
                          </m:sSup>
                        </m:den>
                      </m:f>
                      <m:f>
                        <m:fPr>
                          <m:ctrlPr>
                            <a:rPr lang="en-US" sz="2000" i="1">
                              <a:solidFill>
                                <a:srgbClr val="836967"/>
                              </a:solidFill>
                              <a:latin typeface="Cambria Math" panose="02040503050406030204" pitchFamily="18" charset="0"/>
                            </a:rPr>
                          </m:ctrlPr>
                        </m:fPr>
                        <m:num>
                          <m:r>
                            <a:rPr lang="en-US" sz="2000" i="1">
                              <a:latin typeface="Cambria Math" panose="02040503050406030204" pitchFamily="18" charset="0"/>
                            </a:rPr>
                            <m:t>𝑑𝐸</m:t>
                          </m:r>
                        </m:num>
                        <m:den>
                          <m:r>
                            <a:rPr lang="en-US" sz="2000" i="1">
                              <a:latin typeface="Cambria Math" panose="02040503050406030204" pitchFamily="18" charset="0"/>
                            </a:rPr>
                            <m:t>𝑑𝑠</m:t>
                          </m:r>
                        </m:den>
                      </m:f>
                      <m:r>
                        <a:rPr lang="en-US" sz="2000">
                          <a:latin typeface="Cambria Math" panose="02040503050406030204" pitchFamily="18" charset="0"/>
                        </a:rPr>
                        <m:t>=</m:t>
                      </m:r>
                      <m:f>
                        <m:fPr>
                          <m:ctrlPr>
                            <a:rPr lang="en-US" sz="2000" i="1">
                              <a:solidFill>
                                <a:srgbClr val="836967"/>
                              </a:solidFill>
                              <a:latin typeface="Cambria Math" panose="02040503050406030204" pitchFamily="18" charset="0"/>
                            </a:rPr>
                          </m:ctrlPr>
                        </m:fPr>
                        <m:num>
                          <m:r>
                            <a:rPr lang="en-US" sz="2000" i="1">
                              <a:latin typeface="Cambria Math" panose="02040503050406030204" pitchFamily="18" charset="0"/>
                            </a:rPr>
                            <m:t>𝛽𝛾</m:t>
                          </m:r>
                          <m:r>
                            <a:rPr lang="en-US" sz="2000">
                              <a:latin typeface="Cambria Math" panose="02040503050406030204" pitchFamily="18" charset="0"/>
                            </a:rPr>
                            <m:t>∙</m:t>
                          </m:r>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𝜀</m:t>
                              </m:r>
                            </m:e>
                            <m:sub>
                              <m:r>
                                <a:rPr lang="en-US" sz="2000" i="1">
                                  <a:latin typeface="Cambria Math" panose="02040503050406030204" pitchFamily="18" charset="0"/>
                                </a:rPr>
                                <m:t>𝑥</m:t>
                              </m:r>
                            </m:sub>
                          </m:sSub>
                        </m:num>
                        <m:den>
                          <m:sSup>
                            <m:sSupPr>
                              <m:ctrlPr>
                                <a:rPr lang="en-US" sz="2000" i="1">
                                  <a:solidFill>
                                    <a:srgbClr val="836967"/>
                                  </a:solidFill>
                                  <a:latin typeface="Cambria Math" panose="02040503050406030204" pitchFamily="18" charset="0"/>
                                </a:rPr>
                              </m:ctrlPr>
                            </m:sSupPr>
                            <m:e>
                              <m:r>
                                <a:rPr lang="en-US" sz="2000" i="1">
                                  <a:latin typeface="Cambria Math" panose="02040503050406030204" pitchFamily="18" charset="0"/>
                                </a:rPr>
                                <m:t>𝛽</m:t>
                              </m:r>
                            </m:e>
                            <m:sup>
                              <m:r>
                                <a:rPr lang="en-US" sz="2000">
                                  <a:latin typeface="Cambria Math" panose="02040503050406030204" pitchFamily="18" charset="0"/>
                                </a:rPr>
                                <m:t>2</m:t>
                              </m:r>
                            </m:sup>
                          </m:sSup>
                          <m:r>
                            <a:rPr lang="en-US" sz="2000">
                              <a:latin typeface="Cambria Math" panose="02040503050406030204" pitchFamily="18" charset="0"/>
                            </a:rPr>
                            <m:t>∙</m:t>
                          </m:r>
                          <m:r>
                            <a:rPr lang="en-US" sz="2000" i="1">
                              <a:latin typeface="Cambria Math" panose="02040503050406030204" pitchFamily="18" charset="0"/>
                            </a:rPr>
                            <m:t>𝛾</m:t>
                          </m:r>
                          <m:r>
                            <a:rPr lang="en-US" sz="2000" i="1">
                              <a:latin typeface="Cambria Math" panose="02040503050406030204" pitchFamily="18" charset="0"/>
                            </a:rPr>
                            <m:t>𝑚</m:t>
                          </m:r>
                          <m:sSup>
                            <m:sSupPr>
                              <m:ctrlPr>
                                <a:rPr lang="en-US" sz="2000" i="1">
                                  <a:solidFill>
                                    <a:srgbClr val="836967"/>
                                  </a:solidFill>
                                  <a:latin typeface="Cambria Math" panose="02040503050406030204" pitchFamily="18" charset="0"/>
                                </a:rPr>
                              </m:ctrlPr>
                            </m:sSupPr>
                            <m:e>
                              <m:r>
                                <a:rPr lang="en-US" sz="2000" i="1">
                                  <a:latin typeface="Cambria Math" panose="02040503050406030204" pitchFamily="18" charset="0"/>
                                </a:rPr>
                                <m:t>𝑐</m:t>
                              </m:r>
                            </m:e>
                            <m:sup>
                              <m:r>
                                <a:rPr lang="en-US" sz="2000">
                                  <a:latin typeface="Cambria Math" panose="02040503050406030204" pitchFamily="18" charset="0"/>
                                </a:rPr>
                                <m:t>2</m:t>
                              </m:r>
                            </m:sup>
                          </m:sSup>
                        </m:den>
                      </m:f>
                      <m:r>
                        <a:rPr lang="en-US" sz="2000">
                          <a:latin typeface="Cambria Math" panose="02040503050406030204" pitchFamily="18" charset="0"/>
                        </a:rPr>
                        <m:t>∙</m:t>
                      </m:r>
                      <m:f>
                        <m:fPr>
                          <m:ctrlPr>
                            <a:rPr lang="en-US" sz="2000" i="1">
                              <a:solidFill>
                                <a:srgbClr val="836967"/>
                              </a:solidFill>
                              <a:latin typeface="Cambria Math" panose="02040503050406030204" pitchFamily="18" charset="0"/>
                            </a:rPr>
                          </m:ctrlPr>
                        </m:fPr>
                        <m:num>
                          <m:r>
                            <a:rPr lang="en-US" sz="2000" i="1">
                              <a:latin typeface="Cambria Math" panose="02040503050406030204" pitchFamily="18" charset="0"/>
                            </a:rPr>
                            <m:t>𝑑𝐸</m:t>
                          </m:r>
                        </m:num>
                        <m:den>
                          <m:r>
                            <a:rPr lang="en-US" sz="2000" i="1">
                              <a:latin typeface="Cambria Math" panose="02040503050406030204" pitchFamily="18" charset="0"/>
                            </a:rPr>
                            <m:t>𝑑𝑠</m:t>
                          </m:r>
                        </m:den>
                      </m:f>
                      <m:r>
                        <a:rPr lang="en-US" sz="2000">
                          <a:latin typeface="Cambria Math" panose="02040503050406030204" pitchFamily="18" charset="0"/>
                        </a:rPr>
                        <m:t>=</m:t>
                      </m:r>
                      <m:f>
                        <m:fPr>
                          <m:ctrlPr>
                            <a:rPr lang="en-US" sz="2000" i="1">
                              <a:solidFill>
                                <a:srgbClr val="836967"/>
                              </a:solidFill>
                              <a:latin typeface="Cambria Math" panose="02040503050406030204" pitchFamily="18" charset="0"/>
                            </a:rPr>
                          </m:ctrlPr>
                        </m:fPr>
                        <m:num>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𝜀</m:t>
                              </m:r>
                            </m:e>
                            <m:sub>
                              <m:r>
                                <a:rPr lang="en-US" sz="2000" i="1">
                                  <a:latin typeface="Cambria Math" panose="02040503050406030204" pitchFamily="18" charset="0"/>
                                </a:rPr>
                                <m:t>𝑛</m:t>
                              </m:r>
                              <m:r>
                                <a:rPr lang="en-US" sz="2000">
                                  <a:latin typeface="Cambria Math" panose="02040503050406030204" pitchFamily="18" charset="0"/>
                                </a:rPr>
                                <m:t>,</m:t>
                              </m:r>
                              <m:r>
                                <a:rPr lang="en-US" sz="2000" i="1">
                                  <a:latin typeface="Cambria Math" panose="02040503050406030204" pitchFamily="18" charset="0"/>
                                </a:rPr>
                                <m:t>𝑥</m:t>
                              </m:r>
                            </m:sub>
                          </m:sSub>
                        </m:num>
                        <m:den>
                          <m:sSup>
                            <m:sSupPr>
                              <m:ctrlPr>
                                <a:rPr lang="en-US" sz="2000" i="1">
                                  <a:solidFill>
                                    <a:srgbClr val="836967"/>
                                  </a:solidFill>
                                  <a:latin typeface="Cambria Math" panose="02040503050406030204" pitchFamily="18" charset="0"/>
                                </a:rPr>
                              </m:ctrlPr>
                            </m:sSupPr>
                            <m:e>
                              <m:r>
                                <a:rPr lang="en-US" sz="2000" i="1">
                                  <a:latin typeface="Cambria Math" panose="02040503050406030204" pitchFamily="18" charset="0"/>
                                </a:rPr>
                                <m:t>𝛽</m:t>
                              </m:r>
                            </m:e>
                            <m:sup>
                              <m:r>
                                <a:rPr lang="en-US" sz="2000">
                                  <a:latin typeface="Cambria Math" panose="02040503050406030204" pitchFamily="18" charset="0"/>
                                </a:rPr>
                                <m:t>2</m:t>
                              </m:r>
                            </m:sup>
                          </m:sSup>
                          <m:r>
                            <a:rPr lang="en-US" sz="2000" i="1">
                              <a:latin typeface="Cambria Math" panose="02040503050406030204" pitchFamily="18" charset="0"/>
                            </a:rPr>
                            <m:t>𝐸</m:t>
                          </m:r>
                        </m:den>
                      </m:f>
                      <m:r>
                        <a:rPr lang="en-US" sz="2000">
                          <a:latin typeface="Cambria Math" panose="02040503050406030204" pitchFamily="18" charset="0"/>
                        </a:rPr>
                        <m:t>∙</m:t>
                      </m:r>
                      <m:f>
                        <m:fPr>
                          <m:ctrlPr>
                            <a:rPr lang="en-US" sz="2000" i="1">
                              <a:solidFill>
                                <a:srgbClr val="836967"/>
                              </a:solidFill>
                              <a:latin typeface="Cambria Math" panose="02040503050406030204" pitchFamily="18" charset="0"/>
                            </a:rPr>
                          </m:ctrlPr>
                        </m:fPr>
                        <m:num>
                          <m:r>
                            <a:rPr lang="en-US" sz="2000" i="1">
                              <a:latin typeface="Cambria Math" panose="02040503050406030204" pitchFamily="18" charset="0"/>
                            </a:rPr>
                            <m:t>𝑑𝐸</m:t>
                          </m:r>
                        </m:num>
                        <m:den>
                          <m:r>
                            <a:rPr lang="en-US" sz="2000" i="1">
                              <a:latin typeface="Cambria Math" panose="02040503050406030204" pitchFamily="18" charset="0"/>
                            </a:rPr>
                            <m:t>𝑑𝑠</m:t>
                          </m:r>
                        </m:den>
                      </m:f>
                      <m:r>
                        <a:rPr lang="en-US" sz="2000">
                          <a:latin typeface="Cambria Math" panose="02040503050406030204" pitchFamily="18" charset="0"/>
                        </a:rPr>
                        <m:t>.</m:t>
                      </m:r>
                    </m:oMath>
                  </m:oMathPara>
                </a14:m>
                <a:endParaRPr lang="en-US" sz="2000" dirty="0"/>
              </a:p>
            </p:txBody>
          </p:sp>
        </mc:Choice>
        <mc:Fallback xmlns="">
          <p:sp>
            <p:nvSpPr>
              <p:cNvPr id="7" name="TextBox 6">
                <a:extLst>
                  <a:ext uri="{FF2B5EF4-FFF2-40B4-BE49-F238E27FC236}">
                    <a16:creationId xmlns:a16="http://schemas.microsoft.com/office/drawing/2014/main" id="{A887F817-5C46-58D3-E0D1-F5A2CE6187FE}"/>
                  </a:ext>
                </a:extLst>
              </p:cNvPr>
              <p:cNvSpPr txBox="1">
                <a:spLocks noRot="1" noChangeAspect="1" noMove="1" noResize="1" noEditPoints="1" noAdjustHandles="1" noChangeArrowheads="1" noChangeShapeType="1" noTextEdit="1"/>
              </p:cNvSpPr>
              <p:nvPr/>
            </p:nvSpPr>
            <p:spPr>
              <a:xfrm>
                <a:off x="3184724" y="2673188"/>
                <a:ext cx="5915465" cy="728661"/>
              </a:xfrm>
              <a:prstGeom prst="rect">
                <a:avLst/>
              </a:prstGeom>
              <a:blipFill>
                <a:blip r:embed="rId3"/>
                <a:stretch>
                  <a:fillRect b="-86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59880D3-69F9-EF31-5F8A-76F005535DC6}"/>
                  </a:ext>
                </a:extLst>
              </p:cNvPr>
              <p:cNvSpPr txBox="1"/>
              <p:nvPr/>
            </p:nvSpPr>
            <p:spPr>
              <a:xfrm>
                <a:off x="2450554" y="3634210"/>
                <a:ext cx="7663265" cy="1315809"/>
              </a:xfrm>
              <a:prstGeom prst="rect">
                <a:avLst/>
              </a:prstGeom>
              <a:noFill/>
            </p:spPr>
            <p:txBody>
              <a:bodyPr wrap="square" rtlCol="0">
                <a:spAutoFit/>
              </a:bodyPr>
              <a:lstStyle/>
              <a:p>
                <a:r>
                  <a:rPr lang="en-US" dirty="0"/>
                  <a:t>Since </a:t>
                </a:r>
                <a14:m>
                  <m:oMath xmlns:m="http://schemas.openxmlformats.org/officeDocument/2006/math">
                    <m:f>
                      <m:fPr>
                        <m:ctrlPr>
                          <a:rPr lang="en-US" sz="2400" i="1">
                            <a:solidFill>
                              <a:srgbClr val="836967"/>
                            </a:solidFill>
                            <a:latin typeface="Cambria Math" panose="02040503050406030204" pitchFamily="18" charset="0"/>
                          </a:rPr>
                        </m:ctrlPr>
                      </m:fPr>
                      <m:num>
                        <m:r>
                          <a:rPr lang="en-US" sz="2400" i="1">
                            <a:latin typeface="Cambria Math" panose="02040503050406030204" pitchFamily="18" charset="0"/>
                          </a:rPr>
                          <m:t>𝑑𝐸</m:t>
                        </m:r>
                      </m:num>
                      <m:den>
                        <m:r>
                          <a:rPr lang="en-US" sz="2400" i="1">
                            <a:latin typeface="Cambria Math" panose="02040503050406030204" pitchFamily="18" charset="0"/>
                          </a:rPr>
                          <m:t>𝑑𝑠</m:t>
                        </m:r>
                      </m:den>
                    </m:f>
                  </m:oMath>
                </a14:m>
                <a:r>
                  <a:rPr lang="en-US" dirty="0"/>
                  <a:t> is always negative for ionization loss (damping force), we define it as a positive quantity by adding minus sign explicitly:  </a:t>
                </a:r>
                <a14:m>
                  <m:oMath xmlns:m="http://schemas.openxmlformats.org/officeDocument/2006/math">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𝑑𝐸</m:t>
                        </m:r>
                      </m:num>
                      <m:den>
                        <m:r>
                          <a:rPr lang="en-US" i="1">
                            <a:latin typeface="Cambria Math" panose="02040503050406030204" pitchFamily="18" charset="0"/>
                          </a:rPr>
                          <m:t>𝑑𝑠</m:t>
                        </m:r>
                      </m:den>
                    </m:f>
                  </m:oMath>
                </a14:m>
                <a:r>
                  <a:rPr lang="en-US" dirty="0">
                    <a:sym typeface="Wingdings" pitchFamily="2" charset="2"/>
                  </a:rPr>
                  <a:t>-</a:t>
                </a:r>
                <a:r>
                  <a:rPr lang="en-US" dirty="0">
                    <a:solidFill>
                      <a:srgbClr val="836967"/>
                    </a:solidFill>
                  </a:rPr>
                  <a:t> </a:t>
                </a:r>
                <a14:m>
                  <m:oMath xmlns:m="http://schemas.openxmlformats.org/officeDocument/2006/math">
                    <m:d>
                      <m:dPr>
                        <m:ctrlPr>
                          <a:rPr lang="en-US" i="1">
                            <a:solidFill>
                              <a:srgbClr val="836967"/>
                            </a:solidFill>
                            <a:latin typeface="Cambria Math" panose="02040503050406030204" pitchFamily="18" charset="0"/>
                          </a:rPr>
                        </m:ctrlPr>
                      </m:dPr>
                      <m:e>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𝑑𝐸</m:t>
                            </m:r>
                          </m:num>
                          <m:den>
                            <m:r>
                              <a:rPr lang="en-US" i="1">
                                <a:latin typeface="Cambria Math" panose="02040503050406030204" pitchFamily="18" charset="0"/>
                              </a:rPr>
                              <m:t>𝑑𝑠</m:t>
                            </m:r>
                          </m:den>
                        </m:f>
                      </m:e>
                    </m:d>
                  </m:oMath>
                </a14:m>
                <a:r>
                  <a:rPr lang="en-US" dirty="0"/>
                  <a:t> in the emittance evolution equation</a:t>
                </a:r>
              </a:p>
            </p:txBody>
          </p:sp>
        </mc:Choice>
        <mc:Fallback xmlns="">
          <p:sp>
            <p:nvSpPr>
              <p:cNvPr id="10" name="TextBox 9">
                <a:extLst>
                  <a:ext uri="{FF2B5EF4-FFF2-40B4-BE49-F238E27FC236}">
                    <a16:creationId xmlns:a16="http://schemas.microsoft.com/office/drawing/2014/main" id="{259880D3-69F9-EF31-5F8A-76F005535DC6}"/>
                  </a:ext>
                </a:extLst>
              </p:cNvPr>
              <p:cNvSpPr txBox="1">
                <a:spLocks noRot="1" noChangeAspect="1" noMove="1" noResize="1" noEditPoints="1" noAdjustHandles="1" noChangeArrowheads="1" noChangeShapeType="1" noTextEdit="1"/>
              </p:cNvSpPr>
              <p:nvPr/>
            </p:nvSpPr>
            <p:spPr>
              <a:xfrm>
                <a:off x="2450554" y="3634210"/>
                <a:ext cx="7663265" cy="1315809"/>
              </a:xfrm>
              <a:prstGeom prst="rect">
                <a:avLst/>
              </a:prstGeom>
              <a:blipFill>
                <a:blip r:embed="rId4"/>
                <a:stretch>
                  <a:fillRect l="-496" b="-5769"/>
                </a:stretch>
              </a:blipFill>
            </p:spPr>
            <p:txBody>
              <a:bodyPr/>
              <a:lstStyle/>
              <a:p>
                <a:r>
                  <a:rPr lang="en-US">
                    <a:noFill/>
                  </a:rPr>
                  <a:t> </a:t>
                </a:r>
              </a:p>
            </p:txBody>
          </p:sp>
        </mc:Fallback>
      </mc:AlternateContent>
    </p:spTree>
    <p:extLst>
      <p:ext uri="{BB962C8B-B14F-4D97-AF65-F5344CB8AC3E}">
        <p14:creationId xmlns:p14="http://schemas.microsoft.com/office/powerpoint/2010/main" val="194661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74C93-B441-56EF-6D2B-96F020B1A6C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50BF2D9-2BBD-A527-4110-26A56EBD3997}"/>
              </a:ext>
            </a:extLst>
          </p:cNvPr>
          <p:cNvSpPr>
            <a:spLocks noGrp="1"/>
          </p:cNvSpPr>
          <p:nvPr>
            <p:ph type="title"/>
          </p:nvPr>
        </p:nvSpPr>
        <p:spPr/>
        <p:txBody>
          <a:bodyPr/>
          <a:lstStyle/>
          <a:p>
            <a:r>
              <a:rPr lang="en-US" dirty="0"/>
              <a:t>Emittance evolution (Transverse)</a:t>
            </a:r>
          </a:p>
        </p:txBody>
      </p:sp>
      <p:sp>
        <p:nvSpPr>
          <p:cNvPr id="4" name="Date Placeholder 3">
            <a:extLst>
              <a:ext uri="{FF2B5EF4-FFF2-40B4-BE49-F238E27FC236}">
                <a16:creationId xmlns:a16="http://schemas.microsoft.com/office/drawing/2014/main" id="{2CEBB39C-2937-5281-092F-F0193B19323D}"/>
              </a:ext>
            </a:extLst>
          </p:cNvPr>
          <p:cNvSpPr>
            <a:spLocks noGrp="1"/>
          </p:cNvSpPr>
          <p:nvPr>
            <p:ph type="dt" sz="half" idx="38"/>
          </p:nvPr>
        </p:nvSpPr>
        <p:spPr/>
        <p:txBody>
          <a:bodyPr/>
          <a:lstStyle/>
          <a:p>
            <a:pPr>
              <a:defRPr/>
            </a:pPr>
            <a:r>
              <a:rPr lang="en-US"/>
              <a:t>8/5/25</a:t>
            </a:r>
            <a:endParaRPr lang="en-US" dirty="0"/>
          </a:p>
        </p:txBody>
      </p:sp>
      <p:sp>
        <p:nvSpPr>
          <p:cNvPr id="5" name="Footer Placeholder 4">
            <a:extLst>
              <a:ext uri="{FF2B5EF4-FFF2-40B4-BE49-F238E27FC236}">
                <a16:creationId xmlns:a16="http://schemas.microsoft.com/office/drawing/2014/main" id="{C4B13C94-091F-E2D2-D0F2-A9C456EC9356}"/>
              </a:ext>
            </a:extLst>
          </p:cNvPr>
          <p:cNvSpPr>
            <a:spLocks noGrp="1"/>
          </p:cNvSpPr>
          <p:nvPr>
            <p:ph type="ftr" sz="quarter" idx="39"/>
          </p:nvPr>
        </p:nvSpPr>
        <p:spPr/>
        <p:txBody>
          <a:bodyPr/>
          <a:lstStyle/>
          <a:p>
            <a:pPr>
              <a:defRPr/>
            </a:pPr>
            <a:r>
              <a:rPr lang="en-US" b="1"/>
              <a:t>Yonehara | Ionization Cooling for Muon Beam</a:t>
            </a:r>
            <a:endParaRPr lang="en-US" b="1" dirty="0"/>
          </a:p>
        </p:txBody>
      </p:sp>
      <p:sp>
        <p:nvSpPr>
          <p:cNvPr id="6" name="Slide Number Placeholder 5">
            <a:extLst>
              <a:ext uri="{FF2B5EF4-FFF2-40B4-BE49-F238E27FC236}">
                <a16:creationId xmlns:a16="http://schemas.microsoft.com/office/drawing/2014/main" id="{837BE17D-5AA0-81A9-3D28-48BDEB48960D}"/>
              </a:ext>
            </a:extLst>
          </p:cNvPr>
          <p:cNvSpPr>
            <a:spLocks noGrp="1"/>
          </p:cNvSpPr>
          <p:nvPr>
            <p:ph type="sldNum" sz="quarter" idx="40"/>
          </p:nvPr>
        </p:nvSpPr>
        <p:spPr/>
        <p:txBody>
          <a:bodyPr/>
          <a:lstStyle/>
          <a:p>
            <a:pPr>
              <a:defRPr/>
            </a:pPr>
            <a:fld id="{148C009B-CB69-E04A-B9B3-34B26D69E9CF}" type="slidenum">
              <a:rPr lang="en-US" smtClean="0"/>
              <a:pPr>
                <a:defRPr/>
              </a:pPr>
              <a:t>25</a:t>
            </a:fld>
            <a:endParaRPr lang="en-US"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E19A51B-DA43-BC24-A2BC-5885C43C9D4F}"/>
                  </a:ext>
                </a:extLst>
              </p:cNvPr>
              <p:cNvSpPr txBox="1"/>
              <p:nvPr/>
            </p:nvSpPr>
            <p:spPr>
              <a:xfrm>
                <a:off x="2783059" y="1569642"/>
                <a:ext cx="4572000" cy="6649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𝑑</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𝑛</m:t>
                              </m:r>
                              <m:r>
                                <a:rPr lang="en-US">
                                  <a:latin typeface="Cambria Math" panose="02040503050406030204" pitchFamily="18" charset="0"/>
                                </a:rPr>
                                <m:t>,</m:t>
                              </m:r>
                              <m:r>
                                <a:rPr lang="en-US" i="1">
                                  <a:latin typeface="Cambria Math" panose="02040503050406030204" pitchFamily="18" charset="0"/>
                                </a:rPr>
                                <m:t>𝑥</m:t>
                              </m:r>
                            </m:sub>
                          </m:sSub>
                        </m:num>
                        <m:den>
                          <m:r>
                            <a:rPr lang="en-US" i="1">
                              <a:latin typeface="Cambria Math" panose="02040503050406030204" pitchFamily="18" charset="0"/>
                            </a:rPr>
                            <m:t>𝑑𝑠</m:t>
                          </m:r>
                        </m:den>
                      </m:f>
                      <m:r>
                        <a:rPr lang="en-US">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𝛽𝛾</m:t>
                          </m:r>
                        </m:num>
                        <m:den>
                          <m:r>
                            <a:rPr lang="en-US">
                              <a:latin typeface="Cambria Math" panose="02040503050406030204" pitchFamily="18" charset="0"/>
                            </a:rPr>
                            <m:t>2</m:t>
                          </m:r>
                        </m:den>
                      </m:f>
                      <m:r>
                        <a:rPr lang="en-US">
                          <a:latin typeface="Cambria Math" panose="02040503050406030204" pitchFamily="18" charset="0"/>
                        </a:rPr>
                        <m:t>∙</m:t>
                      </m:r>
                      <m:sSub>
                        <m:sSubPr>
                          <m:ctrlPr>
                            <a:rPr lang="en-US" i="1">
                              <a:solidFill>
                                <a:srgbClr val="836967"/>
                              </a:solidFill>
                              <a:latin typeface="Cambria Math" panose="02040503050406030204" pitchFamily="18" charset="0"/>
                            </a:rPr>
                          </m:ctrlPr>
                        </m:sSubPr>
                        <m:e>
                          <m:acc>
                            <m:accPr>
                              <m:chr m:val="̂"/>
                              <m:ctrlPr>
                                <a:rPr lang="en-US" i="1">
                                  <a:solidFill>
                                    <a:schemeClr val="tx2"/>
                                  </a:solidFill>
                                  <a:latin typeface="Cambria Math" panose="02040503050406030204" pitchFamily="18" charset="0"/>
                                </a:rPr>
                              </m:ctrlPr>
                            </m:accPr>
                            <m:e>
                              <m:r>
                                <a:rPr lang="en-US" i="1">
                                  <a:solidFill>
                                    <a:schemeClr val="tx2"/>
                                  </a:solidFill>
                                  <a:latin typeface="Cambria Math" panose="02040503050406030204" pitchFamily="18" charset="0"/>
                                  <a:ea typeface="Cambria Math" panose="02040503050406030204" pitchFamily="18" charset="0"/>
                                </a:rPr>
                                <m:t>𝛽</m:t>
                              </m:r>
                            </m:e>
                          </m:acc>
                        </m:e>
                        <m:sub>
                          <m:r>
                            <a:rPr lang="en-US" i="1">
                              <a:latin typeface="Cambria Math" panose="02040503050406030204" pitchFamily="18" charset="0"/>
                            </a:rPr>
                            <m:t>𝑥</m:t>
                          </m:r>
                        </m:sub>
                      </m:sSub>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𝜎</m:t>
                          </m:r>
                        </m:e>
                        <m:sub>
                          <m:r>
                            <a:rPr lang="en-US" i="1">
                              <a:latin typeface="Cambria Math" panose="02040503050406030204" pitchFamily="18" charset="0"/>
                            </a:rPr>
                            <m:t>𝜃</m:t>
                          </m:r>
                        </m:sub>
                        <m:sup>
                          <m:r>
                            <a:rPr lang="en-US">
                              <a:latin typeface="Cambria Math" panose="02040503050406030204" pitchFamily="18" charset="0"/>
                            </a:rPr>
                            <m:t>2</m:t>
                          </m:r>
                        </m:sup>
                      </m:sSubSup>
                      <m:r>
                        <a:rPr lang="en-US">
                          <a:latin typeface="Cambria Math" panose="02040503050406030204" pitchFamily="18" charset="0"/>
                        </a:rPr>
                        <m:t>−</m:t>
                      </m:r>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𝑛</m:t>
                              </m:r>
                              <m:r>
                                <a:rPr lang="en-US">
                                  <a:latin typeface="Cambria Math" panose="02040503050406030204" pitchFamily="18" charset="0"/>
                                </a:rPr>
                                <m:t>,</m:t>
                              </m:r>
                              <m:r>
                                <a:rPr lang="en-US" i="1">
                                  <a:latin typeface="Cambria Math" panose="02040503050406030204" pitchFamily="18" charset="0"/>
                                </a:rPr>
                                <m:t>𝑥</m:t>
                              </m:r>
                            </m:sub>
                          </m:sSub>
                        </m:num>
                        <m:den>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𝛽</m:t>
                              </m:r>
                            </m:e>
                            <m:sup>
                              <m:r>
                                <a:rPr lang="en-US">
                                  <a:latin typeface="Cambria Math" panose="02040503050406030204" pitchFamily="18" charset="0"/>
                                </a:rPr>
                                <m:t>2</m:t>
                              </m:r>
                            </m:sup>
                          </m:sSup>
                          <m:r>
                            <a:rPr lang="en-US" i="1">
                              <a:latin typeface="Cambria Math" panose="02040503050406030204" pitchFamily="18" charset="0"/>
                            </a:rPr>
                            <m:t>𝐸</m:t>
                          </m:r>
                        </m:den>
                      </m:f>
                      <m:r>
                        <a:rPr lang="en-US">
                          <a:latin typeface="Cambria Math" panose="02040503050406030204" pitchFamily="18" charset="0"/>
                        </a:rPr>
                        <m:t>∙</m:t>
                      </m:r>
                      <m:d>
                        <m:dPr>
                          <m:ctrlPr>
                            <a:rPr lang="en-US" i="1">
                              <a:latin typeface="Cambria Math" panose="02040503050406030204" pitchFamily="18" charset="0"/>
                            </a:rPr>
                          </m:ctrlPr>
                        </m:dPr>
                        <m:e>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𝑑𝐸</m:t>
                              </m:r>
                            </m:num>
                            <m:den>
                              <m:r>
                                <a:rPr lang="en-US" i="1">
                                  <a:latin typeface="Cambria Math" panose="02040503050406030204" pitchFamily="18" charset="0"/>
                                </a:rPr>
                                <m:t>𝑑𝑠</m:t>
                              </m:r>
                            </m:den>
                          </m:f>
                        </m:e>
                      </m:d>
                      <m:r>
                        <a:rPr lang="en-US">
                          <a:latin typeface="Cambria Math" panose="02040503050406030204" pitchFamily="18" charset="0"/>
                        </a:rPr>
                        <m:t>. </m:t>
                      </m:r>
                    </m:oMath>
                  </m:oMathPara>
                </a14:m>
                <a:endParaRPr lang="en-US" dirty="0"/>
              </a:p>
            </p:txBody>
          </p:sp>
        </mc:Choice>
        <mc:Fallback xmlns="">
          <p:sp>
            <p:nvSpPr>
              <p:cNvPr id="11" name="TextBox 10">
                <a:extLst>
                  <a:ext uri="{FF2B5EF4-FFF2-40B4-BE49-F238E27FC236}">
                    <a16:creationId xmlns:a16="http://schemas.microsoft.com/office/drawing/2014/main" id="{BE19A51B-DA43-BC24-A2BC-5885C43C9D4F}"/>
                  </a:ext>
                </a:extLst>
              </p:cNvPr>
              <p:cNvSpPr txBox="1">
                <a:spLocks noRot="1" noChangeAspect="1" noMove="1" noResize="1" noEditPoints="1" noAdjustHandles="1" noChangeArrowheads="1" noChangeShapeType="1" noTextEdit="1"/>
              </p:cNvSpPr>
              <p:nvPr/>
            </p:nvSpPr>
            <p:spPr>
              <a:xfrm>
                <a:off x="2783059" y="1569642"/>
                <a:ext cx="4572000" cy="664990"/>
              </a:xfrm>
              <a:prstGeom prst="rect">
                <a:avLst/>
              </a:prstGeom>
              <a:blipFill>
                <a:blip r:embed="rId2"/>
                <a:stretch>
                  <a:fillRect b="-7407"/>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E45F95D8-759A-E05B-5E4F-7CAED6FA4557}"/>
              </a:ext>
            </a:extLst>
          </p:cNvPr>
          <p:cNvSpPr txBox="1"/>
          <p:nvPr/>
        </p:nvSpPr>
        <p:spPr>
          <a:xfrm>
            <a:off x="2435625" y="893803"/>
            <a:ext cx="1393330" cy="369332"/>
          </a:xfrm>
          <a:prstGeom prst="rect">
            <a:avLst/>
          </a:prstGeom>
          <a:noFill/>
        </p:spPr>
        <p:txBody>
          <a:bodyPr wrap="none" rtlCol="0">
            <a:spAutoFit/>
          </a:bodyPr>
          <a:lstStyle/>
          <a:p>
            <a:r>
              <a:rPr lang="en-US" dirty="0"/>
              <a:t>Final form is</a:t>
            </a:r>
          </a:p>
        </p:txBody>
      </p:sp>
      <p:sp>
        <p:nvSpPr>
          <p:cNvPr id="13" name="TextBox 12">
            <a:extLst>
              <a:ext uri="{FF2B5EF4-FFF2-40B4-BE49-F238E27FC236}">
                <a16:creationId xmlns:a16="http://schemas.microsoft.com/office/drawing/2014/main" id="{32CF7495-0EAF-0D8E-FA9C-1D66DC9A1678}"/>
              </a:ext>
            </a:extLst>
          </p:cNvPr>
          <p:cNvSpPr txBox="1"/>
          <p:nvPr/>
        </p:nvSpPr>
        <p:spPr>
          <a:xfrm>
            <a:off x="2508453" y="2702286"/>
            <a:ext cx="4972772" cy="369332"/>
          </a:xfrm>
          <a:prstGeom prst="rect">
            <a:avLst/>
          </a:prstGeom>
          <a:noFill/>
        </p:spPr>
        <p:txBody>
          <a:bodyPr wrap="none" rtlCol="0">
            <a:spAutoFit/>
          </a:bodyPr>
          <a:lstStyle/>
          <a:p>
            <a:r>
              <a:rPr lang="en-US" dirty="0"/>
              <a:t>The equilibrium emittance is obtained from this, </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9FE32AF-5B96-0ACA-D570-845F0D3EDC56}"/>
                  </a:ext>
                </a:extLst>
              </p:cNvPr>
              <p:cNvSpPr txBox="1"/>
              <p:nvPr/>
            </p:nvSpPr>
            <p:spPr>
              <a:xfrm>
                <a:off x="2783059" y="3300249"/>
                <a:ext cx="2286000" cy="38151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type m:val="lin"/>
                          <m:ctrlPr>
                            <a:rPr lang="en-US" i="1">
                              <a:latin typeface="Cambria Math" panose="02040503050406030204" pitchFamily="18" charset="0"/>
                            </a:rPr>
                          </m:ctrlPr>
                        </m:fPr>
                        <m:num>
                          <m:r>
                            <a:rPr lang="en-US" i="1">
                              <a:latin typeface="Cambria Math" panose="02040503050406030204" pitchFamily="18" charset="0"/>
                            </a:rPr>
                            <m:t>𝑑</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𝑛</m:t>
                              </m:r>
                              <m:r>
                                <a:rPr lang="en-US">
                                  <a:latin typeface="Cambria Math" panose="02040503050406030204" pitchFamily="18" charset="0"/>
                                </a:rPr>
                                <m:t>,</m:t>
                              </m:r>
                              <m:r>
                                <a:rPr lang="en-US" i="1">
                                  <a:latin typeface="Cambria Math" panose="02040503050406030204" pitchFamily="18" charset="0"/>
                                </a:rPr>
                                <m:t>𝑥</m:t>
                              </m:r>
                            </m:sub>
                          </m:sSub>
                        </m:num>
                        <m:den>
                          <m:r>
                            <a:rPr lang="en-US" i="1">
                              <a:latin typeface="Cambria Math" panose="02040503050406030204" pitchFamily="18" charset="0"/>
                            </a:rPr>
                            <m:t>𝑑𝑠</m:t>
                          </m:r>
                          <m:r>
                            <a:rPr lang="en-US">
                              <a:latin typeface="Cambria Math" panose="02040503050406030204" pitchFamily="18" charset="0"/>
                            </a:rPr>
                            <m:t>=0, </m:t>
                          </m:r>
                        </m:den>
                      </m:f>
                    </m:oMath>
                  </m:oMathPara>
                </a14:m>
                <a:endParaRPr lang="en-US" dirty="0"/>
              </a:p>
            </p:txBody>
          </p:sp>
        </mc:Choice>
        <mc:Fallback xmlns="">
          <p:sp>
            <p:nvSpPr>
              <p:cNvPr id="15" name="TextBox 14">
                <a:extLst>
                  <a:ext uri="{FF2B5EF4-FFF2-40B4-BE49-F238E27FC236}">
                    <a16:creationId xmlns:a16="http://schemas.microsoft.com/office/drawing/2014/main" id="{D9FE32AF-5B96-0ACA-D570-845F0D3EDC56}"/>
                  </a:ext>
                </a:extLst>
              </p:cNvPr>
              <p:cNvSpPr txBox="1">
                <a:spLocks noRot="1" noChangeAspect="1" noMove="1" noResize="1" noEditPoints="1" noAdjustHandles="1" noChangeArrowheads="1" noChangeShapeType="1" noTextEdit="1"/>
              </p:cNvSpPr>
              <p:nvPr/>
            </p:nvSpPr>
            <p:spPr>
              <a:xfrm>
                <a:off x="2783059" y="3300249"/>
                <a:ext cx="2286000" cy="381515"/>
              </a:xfrm>
              <a:prstGeom prst="rect">
                <a:avLst/>
              </a:prstGeom>
              <a:blipFill>
                <a:blip r:embed="rId3"/>
                <a:stretch>
                  <a:fillRect t="-106452" b="-1580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C8C4C0C-3D9C-BAC0-DC3E-37E5253C5F3F}"/>
                  </a:ext>
                </a:extLst>
              </p:cNvPr>
              <p:cNvSpPr txBox="1"/>
              <p:nvPr/>
            </p:nvSpPr>
            <p:spPr>
              <a:xfrm>
                <a:off x="2258939" y="4024329"/>
                <a:ext cx="6629400" cy="10348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𝑛</m:t>
                          </m:r>
                          <m:r>
                            <a:rPr lang="en-US">
                              <a:latin typeface="Cambria Math" panose="02040503050406030204" pitchFamily="18" charset="0"/>
                            </a:rPr>
                            <m:t>, </m:t>
                          </m:r>
                          <m:r>
                            <a:rPr lang="en-US" i="1">
                              <a:latin typeface="Cambria Math" panose="02040503050406030204" pitchFamily="18" charset="0"/>
                            </a:rPr>
                            <m:t>𝑥</m:t>
                          </m:r>
                          <m:r>
                            <a:rPr lang="en-US">
                              <a:latin typeface="Cambria Math" panose="02040503050406030204" pitchFamily="18" charset="0"/>
                            </a:rPr>
                            <m:t>,</m:t>
                          </m:r>
                          <m:r>
                            <a:rPr lang="en-US" i="1">
                              <a:latin typeface="Cambria Math" panose="02040503050406030204" pitchFamily="18" charset="0"/>
                            </a:rPr>
                            <m:t>𝑒𝑞</m:t>
                          </m:r>
                        </m:sub>
                      </m:sSub>
                      <m:r>
                        <a:rPr lang="en-US">
                          <a:latin typeface="Cambria Math" panose="02040503050406030204" pitchFamily="18" charset="0"/>
                        </a:rPr>
                        <m:t>=</m:t>
                      </m:r>
                      <m:f>
                        <m:fPr>
                          <m:ctrlPr>
                            <a:rPr lang="en-US" i="1">
                              <a:solidFill>
                                <a:srgbClr val="836967"/>
                              </a:solidFill>
                              <a:latin typeface="Cambria Math" panose="02040503050406030204" pitchFamily="18" charset="0"/>
                            </a:rPr>
                          </m:ctrlPr>
                        </m:fPr>
                        <m:num>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𝛽𝛾</m:t>
                              </m:r>
                            </m:num>
                            <m:den>
                              <m:r>
                                <a:rPr lang="en-US">
                                  <a:latin typeface="Cambria Math" panose="02040503050406030204" pitchFamily="18" charset="0"/>
                                </a:rPr>
                                <m:t>2</m:t>
                              </m:r>
                            </m:den>
                          </m:f>
                          <m:sSub>
                            <m:sSubPr>
                              <m:ctrlPr>
                                <a:rPr lang="en-US" i="1">
                                  <a:solidFill>
                                    <a:srgbClr val="836967"/>
                                  </a:solidFill>
                                  <a:latin typeface="Cambria Math" panose="02040503050406030204" pitchFamily="18" charset="0"/>
                                </a:rPr>
                              </m:ctrlPr>
                            </m:sSubPr>
                            <m:e>
                              <m:acc>
                                <m:accPr>
                                  <m:chr m:val="̂"/>
                                  <m:ctrlPr>
                                    <a:rPr lang="en-US" i="1">
                                      <a:solidFill>
                                        <a:schemeClr val="tx2"/>
                                      </a:solidFill>
                                      <a:latin typeface="Cambria Math" panose="02040503050406030204" pitchFamily="18" charset="0"/>
                                    </a:rPr>
                                  </m:ctrlPr>
                                </m:accPr>
                                <m:e>
                                  <m:r>
                                    <a:rPr lang="en-US" i="1">
                                      <a:solidFill>
                                        <a:schemeClr val="tx2"/>
                                      </a:solidFill>
                                      <a:latin typeface="Cambria Math" panose="02040503050406030204" pitchFamily="18" charset="0"/>
                                      <a:ea typeface="Cambria Math" panose="02040503050406030204" pitchFamily="18" charset="0"/>
                                    </a:rPr>
                                    <m:t>𝛽</m:t>
                                  </m:r>
                                </m:e>
                              </m:acc>
                            </m:e>
                            <m:sub>
                              <m:r>
                                <a:rPr lang="en-US" i="1">
                                  <a:latin typeface="Cambria Math" panose="02040503050406030204" pitchFamily="18" charset="0"/>
                                </a:rPr>
                                <m:t>𝑥</m:t>
                              </m:r>
                            </m:sub>
                          </m:sSub>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𝜎</m:t>
                              </m:r>
                            </m:e>
                            <m:sub>
                              <m:r>
                                <a:rPr lang="en-US" i="1">
                                  <a:latin typeface="Cambria Math" panose="02040503050406030204" pitchFamily="18" charset="0"/>
                                </a:rPr>
                                <m:t>𝜃</m:t>
                              </m:r>
                            </m:sub>
                            <m:sup>
                              <m:r>
                                <a:rPr lang="en-US">
                                  <a:latin typeface="Cambria Math" panose="02040503050406030204" pitchFamily="18" charset="0"/>
                                </a:rPr>
                                <m:t>2</m:t>
                              </m:r>
                            </m:sup>
                          </m:sSubSup>
                        </m:num>
                        <m:den>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𝛽</m:t>
                              </m:r>
                            </m:e>
                            <m:sup>
                              <m:r>
                                <a:rPr lang="en-US">
                                  <a:latin typeface="Cambria Math" panose="02040503050406030204" pitchFamily="18" charset="0"/>
                                </a:rPr>
                                <m:t>2</m:t>
                              </m:r>
                            </m:sup>
                          </m:sSup>
                          <m:r>
                            <a:rPr lang="en-US" i="1">
                              <a:latin typeface="Cambria Math" panose="02040503050406030204" pitchFamily="18" charset="0"/>
                            </a:rPr>
                            <m:t>𝐸</m:t>
                          </m:r>
                          <m:r>
                            <a:rPr lang="en-US">
                              <a:latin typeface="Cambria Math" panose="02040503050406030204" pitchFamily="18" charset="0"/>
                            </a:rPr>
                            <m:t>∙</m:t>
                          </m:r>
                          <m:d>
                            <m:dPr>
                              <m:ctrlPr>
                                <a:rPr lang="en-US" i="1">
                                  <a:latin typeface="Cambria Math" panose="02040503050406030204" pitchFamily="18" charset="0"/>
                                </a:rPr>
                              </m:ctrlPr>
                            </m:dPr>
                            <m:e>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𝑑𝐸</m:t>
                                  </m:r>
                                </m:num>
                                <m:den>
                                  <m:r>
                                    <a:rPr lang="en-US" i="1">
                                      <a:latin typeface="Cambria Math" panose="02040503050406030204" pitchFamily="18" charset="0"/>
                                    </a:rPr>
                                    <m:t>𝑑𝑠</m:t>
                                  </m:r>
                                </m:den>
                              </m:f>
                            </m:e>
                          </m:d>
                        </m:den>
                      </m:f>
                      <m:r>
                        <a:rPr lang="en-US">
                          <a:latin typeface="Cambria Math" panose="02040503050406030204" pitchFamily="18" charset="0"/>
                        </a:rPr>
                        <m:t>=</m:t>
                      </m:r>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acc>
                                <m:accPr>
                                  <m:chr m:val="̂"/>
                                  <m:ctrlPr>
                                    <a:rPr lang="en-US" i="1">
                                      <a:solidFill>
                                        <a:schemeClr val="tx2"/>
                                      </a:solidFill>
                                      <a:latin typeface="Cambria Math" panose="02040503050406030204" pitchFamily="18" charset="0"/>
                                    </a:rPr>
                                  </m:ctrlPr>
                                </m:accPr>
                                <m:e>
                                  <m:r>
                                    <a:rPr lang="en-US" i="1">
                                      <a:solidFill>
                                        <a:schemeClr val="tx2"/>
                                      </a:solidFill>
                                      <a:latin typeface="Cambria Math" panose="02040503050406030204" pitchFamily="18" charset="0"/>
                                      <a:ea typeface="Cambria Math" panose="02040503050406030204" pitchFamily="18" charset="0"/>
                                    </a:rPr>
                                    <m:t>𝛽</m:t>
                                  </m:r>
                                </m:e>
                              </m:acc>
                            </m:e>
                            <m:sub>
                              <m:r>
                                <a:rPr lang="en-US" i="1">
                                  <a:latin typeface="Cambria Math" panose="02040503050406030204" pitchFamily="18" charset="0"/>
                                </a:rPr>
                                <m:t>𝑥</m:t>
                              </m:r>
                            </m:sub>
                          </m:sSub>
                          <m:sSup>
                            <m:sSupPr>
                              <m:ctrlPr>
                                <a:rPr lang="en-US" i="1">
                                  <a:solidFill>
                                    <a:srgbClr val="836967"/>
                                  </a:solidFill>
                                  <a:latin typeface="Cambria Math" panose="02040503050406030204" pitchFamily="18" charset="0"/>
                                </a:rPr>
                              </m:ctrlPr>
                            </m:sSupPr>
                            <m:e>
                              <m:d>
                                <m:dPr>
                                  <m:ctrlPr>
                                    <a:rPr lang="en-US" i="1">
                                      <a:solidFill>
                                        <a:srgbClr val="836967"/>
                                      </a:solidFill>
                                      <a:latin typeface="Cambria Math" panose="02040503050406030204" pitchFamily="18" charset="0"/>
                                    </a:rPr>
                                  </m:ctrlPr>
                                </m:dPr>
                                <m:e>
                                  <m:r>
                                    <a:rPr lang="en-US">
                                      <a:latin typeface="Cambria Math" panose="02040503050406030204" pitchFamily="18" charset="0"/>
                                    </a:rPr>
                                    <m:t>13.6 </m:t>
                                  </m:r>
                                  <m:r>
                                    <a:rPr lang="en-US" i="1">
                                      <a:latin typeface="Cambria Math" panose="02040503050406030204" pitchFamily="18" charset="0"/>
                                    </a:rPr>
                                    <m:t>𝑀𝑒𝑉</m:t>
                                  </m:r>
                                </m:e>
                              </m:d>
                            </m:e>
                            <m:sup>
                              <m:r>
                                <a:rPr lang="en-US">
                                  <a:latin typeface="Cambria Math" panose="02040503050406030204" pitchFamily="18" charset="0"/>
                                </a:rPr>
                                <m:t>2</m:t>
                              </m:r>
                            </m:sup>
                          </m:sSup>
                          <m:r>
                            <a:rPr lang="en-US">
                              <a:latin typeface="Cambria Math" panose="02040503050406030204" pitchFamily="18" charset="0"/>
                            </a:rPr>
                            <m:t>∙</m:t>
                          </m:r>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𝑧</m:t>
                              </m:r>
                            </m:e>
                            <m:sup>
                              <m:r>
                                <a:rPr lang="en-US">
                                  <a:latin typeface="Cambria Math" panose="02040503050406030204" pitchFamily="18" charset="0"/>
                                </a:rPr>
                                <m:t>2</m:t>
                              </m:r>
                            </m:sup>
                          </m:sSup>
                        </m:num>
                        <m:den>
                          <m:r>
                            <a:rPr lang="en-US">
                              <a:latin typeface="Cambria Math" panose="02040503050406030204" pitchFamily="18" charset="0"/>
                            </a:rPr>
                            <m:t>2</m:t>
                          </m:r>
                          <m:r>
                            <a:rPr lang="en-US" i="1">
                              <a:latin typeface="Cambria Math" panose="02040503050406030204" pitchFamily="18" charset="0"/>
                            </a:rPr>
                            <m:t>𝛽</m:t>
                          </m:r>
                          <m:r>
                            <a:rPr lang="en-US" i="1">
                              <a:latin typeface="Cambria Math" panose="02040503050406030204" pitchFamily="18" charset="0"/>
                            </a:rPr>
                            <m:t>𝑚</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𝑅</m:t>
                              </m:r>
                            </m:sub>
                          </m:sSub>
                          <m:r>
                            <a:rPr lang="en-US">
                              <a:latin typeface="Cambria Math" panose="02040503050406030204" pitchFamily="18" charset="0"/>
                            </a:rPr>
                            <m:t>∙</m:t>
                          </m:r>
                          <m:d>
                            <m:dPr>
                              <m:ctrlPr>
                                <a:rPr lang="en-US" i="1">
                                  <a:latin typeface="Cambria Math" panose="02040503050406030204" pitchFamily="18" charset="0"/>
                                </a:rPr>
                              </m:ctrlPr>
                            </m:dPr>
                            <m:e>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𝑑𝐸</m:t>
                                  </m:r>
                                </m:num>
                                <m:den>
                                  <m:r>
                                    <a:rPr lang="en-US" i="1">
                                      <a:latin typeface="Cambria Math" panose="02040503050406030204" pitchFamily="18" charset="0"/>
                                    </a:rPr>
                                    <m:t>𝑑𝑠</m:t>
                                  </m:r>
                                </m:den>
                              </m:f>
                            </m:e>
                          </m:d>
                        </m:den>
                      </m:f>
                    </m:oMath>
                  </m:oMathPara>
                </a14:m>
                <a:endParaRPr lang="en-US" dirty="0"/>
              </a:p>
            </p:txBody>
          </p:sp>
        </mc:Choice>
        <mc:Fallback xmlns="">
          <p:sp>
            <p:nvSpPr>
              <p:cNvPr id="17" name="TextBox 16">
                <a:extLst>
                  <a:ext uri="{FF2B5EF4-FFF2-40B4-BE49-F238E27FC236}">
                    <a16:creationId xmlns:a16="http://schemas.microsoft.com/office/drawing/2014/main" id="{EC8C4C0C-3D9C-BAC0-DC3E-37E5253C5F3F}"/>
                  </a:ext>
                </a:extLst>
              </p:cNvPr>
              <p:cNvSpPr txBox="1">
                <a:spLocks noRot="1" noChangeAspect="1" noMove="1" noResize="1" noEditPoints="1" noAdjustHandles="1" noChangeArrowheads="1" noChangeShapeType="1" noTextEdit="1"/>
              </p:cNvSpPr>
              <p:nvPr/>
            </p:nvSpPr>
            <p:spPr>
              <a:xfrm>
                <a:off x="2258939" y="4024329"/>
                <a:ext cx="6629400" cy="1034899"/>
              </a:xfrm>
              <a:prstGeom prst="rect">
                <a:avLst/>
              </a:prstGeom>
              <a:blipFill>
                <a:blip r:embed="rId4"/>
                <a:stretch>
                  <a:fillRect b="-24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81CDFEC-D60C-211C-B124-0297AA4D1ED4}"/>
                  </a:ext>
                </a:extLst>
              </p:cNvPr>
              <p:cNvSpPr txBox="1"/>
              <p:nvPr/>
            </p:nvSpPr>
            <p:spPr>
              <a:xfrm>
                <a:off x="2853208" y="5529662"/>
                <a:ext cx="7116291" cy="552972"/>
              </a:xfrm>
              <a:prstGeom prst="rect">
                <a:avLst/>
              </a:prstGeom>
              <a:noFill/>
              <a:ln>
                <a:solidFill>
                  <a:srgbClr val="FF0000"/>
                </a:solidFill>
              </a:ln>
            </p:spPr>
            <p:txBody>
              <a:bodyPr wrap="square" rtlCol="0">
                <a:spAutoFit/>
              </a:bodyPr>
              <a:lstStyle/>
              <a:p>
                <a:r>
                  <a:rPr lang="en-US" sz="2000" b="1" dirty="0"/>
                  <a:t>NB</a:t>
                </a:r>
                <a:r>
                  <a:rPr lang="en-US" sz="2000" dirty="0"/>
                  <a:t>: To reach low emittance: low</a:t>
                </a:r>
                <a14:m>
                  <m:oMath xmlns:m="http://schemas.openxmlformats.org/officeDocument/2006/math">
                    <m:r>
                      <a:rPr lang="en-US" sz="2000">
                        <a:solidFill>
                          <a:srgbClr val="836967"/>
                        </a:solidFill>
                        <a:latin typeface="Cambria Math" panose="02040503050406030204" pitchFamily="18" charset="0"/>
                      </a:rPr>
                      <m:t> </m:t>
                    </m:r>
                    <m:sSub>
                      <m:sSubPr>
                        <m:ctrlPr>
                          <a:rPr lang="en-US" sz="2000" i="1">
                            <a:solidFill>
                              <a:srgbClr val="836967"/>
                            </a:solidFill>
                            <a:latin typeface="Cambria Math" panose="02040503050406030204" pitchFamily="18" charset="0"/>
                          </a:rPr>
                        </m:ctrlPr>
                      </m:sSubPr>
                      <m:e>
                        <m:acc>
                          <m:accPr>
                            <m:chr m:val="̂"/>
                            <m:ctrlPr>
                              <a:rPr lang="en-US" sz="2000" i="1">
                                <a:solidFill>
                                  <a:schemeClr val="tx2"/>
                                </a:solidFill>
                                <a:latin typeface="Cambria Math" panose="02040503050406030204" pitchFamily="18" charset="0"/>
                              </a:rPr>
                            </m:ctrlPr>
                          </m:accPr>
                          <m:e>
                            <m:r>
                              <a:rPr lang="en-US" sz="2000" i="1">
                                <a:solidFill>
                                  <a:schemeClr val="tx2"/>
                                </a:solidFill>
                                <a:latin typeface="Cambria Math" panose="02040503050406030204" pitchFamily="18" charset="0"/>
                                <a:ea typeface="Cambria Math" panose="02040503050406030204" pitchFamily="18" charset="0"/>
                              </a:rPr>
                              <m:t>𝛽</m:t>
                            </m:r>
                          </m:e>
                        </m:acc>
                      </m:e>
                      <m:sub>
                        <m:r>
                          <a:rPr lang="en-US" sz="2000" i="1">
                            <a:latin typeface="Cambria Math" panose="02040503050406030204" pitchFamily="18" charset="0"/>
                          </a:rPr>
                          <m:t>𝑥</m:t>
                        </m:r>
                      </m:sub>
                    </m:sSub>
                  </m:oMath>
                </a14:m>
                <a:r>
                  <a:rPr lang="en-US" sz="2000" dirty="0"/>
                  <a:t>, large </a:t>
                </a:r>
                <a14:m>
                  <m:oMath xmlns:m="http://schemas.openxmlformats.org/officeDocument/2006/math">
                    <m:d>
                      <m:dPr>
                        <m:ctrlPr>
                          <a:rPr lang="en-US" sz="2000" i="1">
                            <a:latin typeface="Cambria Math" panose="02040503050406030204" pitchFamily="18" charset="0"/>
                          </a:rPr>
                        </m:ctrlPr>
                      </m:dPr>
                      <m:e>
                        <m:f>
                          <m:fPr>
                            <m:ctrlPr>
                              <a:rPr lang="en-US" sz="2000" i="1">
                                <a:solidFill>
                                  <a:srgbClr val="836967"/>
                                </a:solidFill>
                                <a:latin typeface="Cambria Math" panose="02040503050406030204" pitchFamily="18" charset="0"/>
                              </a:rPr>
                            </m:ctrlPr>
                          </m:fPr>
                          <m:num>
                            <m:r>
                              <a:rPr lang="en-US" sz="2000" i="1">
                                <a:latin typeface="Cambria Math" panose="02040503050406030204" pitchFamily="18" charset="0"/>
                              </a:rPr>
                              <m:t>𝑑𝐸</m:t>
                            </m:r>
                          </m:num>
                          <m:den>
                            <m:r>
                              <a:rPr lang="en-US" sz="2000" i="1">
                                <a:latin typeface="Cambria Math" panose="02040503050406030204" pitchFamily="18" charset="0"/>
                              </a:rPr>
                              <m:t>𝑑𝑠</m:t>
                            </m:r>
                          </m:den>
                        </m:f>
                      </m:e>
                    </m:d>
                    <m:r>
                      <a:rPr lang="en-US" sz="2000">
                        <a:latin typeface="Cambria Math" panose="02040503050406030204" pitchFamily="18" charset="0"/>
                      </a:rPr>
                      <m:t>, </m:t>
                    </m:r>
                  </m:oMath>
                </a14:m>
                <a:r>
                  <a:rPr lang="en-US" sz="2000" dirty="0"/>
                  <a:t>and long </a:t>
                </a:r>
                <a14:m>
                  <m:oMath xmlns:m="http://schemas.openxmlformats.org/officeDocument/2006/math">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𝐿</m:t>
                        </m:r>
                      </m:e>
                      <m:sub>
                        <m:r>
                          <a:rPr lang="en-US" sz="2000" i="1">
                            <a:latin typeface="Cambria Math" panose="02040503050406030204" pitchFamily="18" charset="0"/>
                          </a:rPr>
                          <m:t>𝑅</m:t>
                        </m:r>
                      </m:sub>
                    </m:sSub>
                  </m:oMath>
                </a14:m>
                <a:endParaRPr lang="en-US" sz="2000" dirty="0"/>
              </a:p>
            </p:txBody>
          </p:sp>
        </mc:Choice>
        <mc:Fallback xmlns="">
          <p:sp>
            <p:nvSpPr>
              <p:cNvPr id="2" name="TextBox 1">
                <a:extLst>
                  <a:ext uri="{FF2B5EF4-FFF2-40B4-BE49-F238E27FC236}">
                    <a16:creationId xmlns:a16="http://schemas.microsoft.com/office/drawing/2014/main" id="{381CDFEC-D60C-211C-B124-0297AA4D1ED4}"/>
                  </a:ext>
                </a:extLst>
              </p:cNvPr>
              <p:cNvSpPr txBox="1">
                <a:spLocks noRot="1" noChangeAspect="1" noMove="1" noResize="1" noEditPoints="1" noAdjustHandles="1" noChangeArrowheads="1" noChangeShapeType="1" noTextEdit="1"/>
              </p:cNvSpPr>
              <p:nvPr/>
            </p:nvSpPr>
            <p:spPr>
              <a:xfrm>
                <a:off x="2853208" y="5529662"/>
                <a:ext cx="7116291" cy="552972"/>
              </a:xfrm>
              <a:prstGeom prst="rect">
                <a:avLst/>
              </a:prstGeom>
              <a:blipFill>
                <a:blip r:embed="rId5"/>
                <a:stretch>
                  <a:fillRect l="-890" b="-6522"/>
                </a:stretch>
              </a:blipFill>
              <a:ln>
                <a:solidFill>
                  <a:srgbClr val="FF0000"/>
                </a:solidFill>
              </a:ln>
            </p:spPr>
            <p:txBody>
              <a:bodyPr/>
              <a:lstStyle/>
              <a:p>
                <a:r>
                  <a:rPr lang="en-US">
                    <a:noFill/>
                  </a:rPr>
                  <a:t> </a:t>
                </a:r>
              </a:p>
            </p:txBody>
          </p:sp>
        </mc:Fallback>
      </mc:AlternateContent>
    </p:spTree>
    <p:extLst>
      <p:ext uri="{BB962C8B-B14F-4D97-AF65-F5344CB8AC3E}">
        <p14:creationId xmlns:p14="http://schemas.microsoft.com/office/powerpoint/2010/main" val="369234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B6206-6BB3-72E7-632B-FF7EF722A89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37BC702-9CFB-934F-7070-B7E3768B9C2F}"/>
              </a:ext>
            </a:extLst>
          </p:cNvPr>
          <p:cNvSpPr>
            <a:spLocks noGrp="1"/>
          </p:cNvSpPr>
          <p:nvPr>
            <p:ph type="title"/>
          </p:nvPr>
        </p:nvSpPr>
        <p:spPr/>
        <p:txBody>
          <a:bodyPr/>
          <a:lstStyle/>
          <a:p>
            <a:r>
              <a:rPr lang="en-US" dirty="0"/>
              <a:t>Emittance evolution (Longitudinal)</a:t>
            </a:r>
          </a:p>
        </p:txBody>
      </p:sp>
      <p:sp>
        <p:nvSpPr>
          <p:cNvPr id="4" name="Date Placeholder 3">
            <a:extLst>
              <a:ext uri="{FF2B5EF4-FFF2-40B4-BE49-F238E27FC236}">
                <a16:creationId xmlns:a16="http://schemas.microsoft.com/office/drawing/2014/main" id="{720DF747-FD22-C0E9-A0BA-0F5586665336}"/>
              </a:ext>
            </a:extLst>
          </p:cNvPr>
          <p:cNvSpPr>
            <a:spLocks noGrp="1"/>
          </p:cNvSpPr>
          <p:nvPr>
            <p:ph type="dt" sz="half" idx="38"/>
          </p:nvPr>
        </p:nvSpPr>
        <p:spPr/>
        <p:txBody>
          <a:bodyPr/>
          <a:lstStyle/>
          <a:p>
            <a:pPr>
              <a:defRPr/>
            </a:pPr>
            <a:r>
              <a:rPr lang="en-US"/>
              <a:t>8/5/25</a:t>
            </a:r>
            <a:endParaRPr lang="en-US" dirty="0"/>
          </a:p>
        </p:txBody>
      </p:sp>
      <p:sp>
        <p:nvSpPr>
          <p:cNvPr id="5" name="Footer Placeholder 4">
            <a:extLst>
              <a:ext uri="{FF2B5EF4-FFF2-40B4-BE49-F238E27FC236}">
                <a16:creationId xmlns:a16="http://schemas.microsoft.com/office/drawing/2014/main" id="{1F950EBE-C721-596B-008B-8A48235E46DB}"/>
              </a:ext>
            </a:extLst>
          </p:cNvPr>
          <p:cNvSpPr>
            <a:spLocks noGrp="1"/>
          </p:cNvSpPr>
          <p:nvPr>
            <p:ph type="ftr" sz="quarter" idx="39"/>
          </p:nvPr>
        </p:nvSpPr>
        <p:spPr/>
        <p:txBody>
          <a:bodyPr/>
          <a:lstStyle/>
          <a:p>
            <a:pPr>
              <a:defRPr/>
            </a:pPr>
            <a:r>
              <a:rPr lang="en-US" b="1"/>
              <a:t>Yonehara | Ionization Cooling for Muon Beam</a:t>
            </a:r>
            <a:endParaRPr lang="en-US" b="1" dirty="0"/>
          </a:p>
        </p:txBody>
      </p:sp>
      <p:sp>
        <p:nvSpPr>
          <p:cNvPr id="6" name="Slide Number Placeholder 5">
            <a:extLst>
              <a:ext uri="{FF2B5EF4-FFF2-40B4-BE49-F238E27FC236}">
                <a16:creationId xmlns:a16="http://schemas.microsoft.com/office/drawing/2014/main" id="{A3E31384-850D-9CEC-3B8B-9C18DA3F4D1D}"/>
              </a:ext>
            </a:extLst>
          </p:cNvPr>
          <p:cNvSpPr>
            <a:spLocks noGrp="1"/>
          </p:cNvSpPr>
          <p:nvPr>
            <p:ph type="sldNum" sz="quarter" idx="40"/>
          </p:nvPr>
        </p:nvSpPr>
        <p:spPr/>
        <p:txBody>
          <a:bodyPr/>
          <a:lstStyle/>
          <a:p>
            <a:pPr>
              <a:defRPr/>
            </a:pPr>
            <a:fld id="{148C009B-CB69-E04A-B9B3-34B26D69E9CF}" type="slidenum">
              <a:rPr lang="en-US" smtClean="0"/>
              <a:pPr>
                <a:defRPr/>
              </a:pPr>
              <a:t>26</a:t>
            </a:fld>
            <a:endParaRPr lang="en-US"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72DECAF-EA33-DF70-5C87-002882EA945C}"/>
                  </a:ext>
                </a:extLst>
              </p:cNvPr>
              <p:cNvSpPr txBox="1"/>
              <p:nvPr/>
            </p:nvSpPr>
            <p:spPr>
              <a:xfrm>
                <a:off x="2879923" y="1025786"/>
                <a:ext cx="4572000" cy="62991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𝑑</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𝑛</m:t>
                              </m:r>
                            </m:sub>
                          </m:sSub>
                        </m:num>
                        <m:den>
                          <m:r>
                            <a:rPr lang="en-US" i="1">
                              <a:latin typeface="Cambria Math" panose="02040503050406030204" pitchFamily="18" charset="0"/>
                            </a:rPr>
                            <m:t>𝑑𝑠</m:t>
                          </m:r>
                        </m:den>
                      </m:f>
                      <m:r>
                        <a:rPr lang="en-US">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m:t>
                          </m:r>
                          <m:d>
                            <m:dPr>
                              <m:ctrlPr>
                                <a:rPr lang="en-US" i="1">
                                  <a:latin typeface="Cambria Math" panose="02040503050406030204" pitchFamily="18" charset="0"/>
                                </a:rPr>
                              </m:ctrlPr>
                            </m:dPr>
                            <m:e>
                              <m:r>
                                <a:rPr lang="en-US" i="1">
                                  <a:latin typeface="Cambria Math" panose="02040503050406030204" pitchFamily="18" charset="0"/>
                                  <a:ea typeface="Cambria Math" panose="02040503050406030204" pitchFamily="18" charset="0"/>
                                </a:rPr>
                                <m:t>𝛽𝛾</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𝜀</m:t>
                              </m:r>
                            </m:e>
                          </m:d>
                        </m:num>
                        <m:den>
                          <m:r>
                            <a:rPr lang="en-US" i="1">
                              <a:latin typeface="Cambria Math" panose="02040503050406030204" pitchFamily="18" charset="0"/>
                            </a:rPr>
                            <m:t>𝑑𝑠</m:t>
                          </m:r>
                        </m:den>
                      </m:f>
                      <m:r>
                        <a:rPr lang="en-US" i="1">
                          <a:latin typeface="Cambria Math" panose="02040503050406030204" pitchFamily="18" charset="0"/>
                        </a:rPr>
                        <m:t>=</m:t>
                      </m:r>
                      <m:r>
                        <a:rPr lang="en-US" i="1">
                          <a:latin typeface="Cambria Math" panose="02040503050406030204" pitchFamily="18" charset="0"/>
                        </a:rPr>
                        <m:t>𝛽𝛾</m:t>
                      </m:r>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𝑑</m:t>
                          </m:r>
                          <m:r>
                            <a:rPr lang="en-US" i="1">
                              <a:latin typeface="Cambria Math" panose="02040503050406030204" pitchFamily="18" charset="0"/>
                            </a:rPr>
                            <m:t>𝜀</m:t>
                          </m:r>
                        </m:num>
                        <m:den>
                          <m:r>
                            <a:rPr lang="en-US" i="1">
                              <a:latin typeface="Cambria Math" panose="02040503050406030204" pitchFamily="18" charset="0"/>
                            </a:rPr>
                            <m:t>𝑑𝑠</m:t>
                          </m:r>
                        </m:den>
                      </m:f>
                      <m:r>
                        <a:rPr lang="en-US">
                          <a:latin typeface="Cambria Math" panose="02040503050406030204" pitchFamily="18" charset="0"/>
                        </a:rPr>
                        <m:t>+</m:t>
                      </m:r>
                      <m:r>
                        <a:rPr lang="en-US" i="1">
                          <a:latin typeface="Cambria Math" panose="02040503050406030204" pitchFamily="18" charset="0"/>
                        </a:rPr>
                        <m:t>𝜀</m:t>
                      </m:r>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𝑑</m:t>
                          </m:r>
                          <m:r>
                            <a:rPr lang="en-US" i="1">
                              <a:latin typeface="Cambria Math" panose="02040503050406030204" pitchFamily="18" charset="0"/>
                            </a:rPr>
                            <m:t>𝛽𝛾</m:t>
                          </m:r>
                        </m:num>
                        <m:den>
                          <m:r>
                            <a:rPr lang="en-US" i="1">
                              <a:latin typeface="Cambria Math" panose="02040503050406030204" pitchFamily="18" charset="0"/>
                            </a:rPr>
                            <m:t>𝑑𝑠</m:t>
                          </m:r>
                        </m:den>
                      </m:f>
                      <m:r>
                        <a:rPr lang="en-US">
                          <a:latin typeface="Cambria Math" panose="02040503050406030204" pitchFamily="18" charset="0"/>
                        </a:rPr>
                        <m:t>.</m:t>
                      </m:r>
                    </m:oMath>
                  </m:oMathPara>
                </a14:m>
                <a:endParaRPr lang="en-US" dirty="0"/>
              </a:p>
            </p:txBody>
          </p:sp>
        </mc:Choice>
        <mc:Fallback xmlns="">
          <p:sp>
            <p:nvSpPr>
              <p:cNvPr id="8" name="TextBox 7">
                <a:extLst>
                  <a:ext uri="{FF2B5EF4-FFF2-40B4-BE49-F238E27FC236}">
                    <a16:creationId xmlns:a16="http://schemas.microsoft.com/office/drawing/2014/main" id="{B72DECAF-EA33-DF70-5C87-002882EA945C}"/>
                  </a:ext>
                </a:extLst>
              </p:cNvPr>
              <p:cNvSpPr txBox="1">
                <a:spLocks noRot="1" noChangeAspect="1" noMove="1" noResize="1" noEditPoints="1" noAdjustHandles="1" noChangeArrowheads="1" noChangeShapeType="1" noTextEdit="1"/>
              </p:cNvSpPr>
              <p:nvPr/>
            </p:nvSpPr>
            <p:spPr>
              <a:xfrm>
                <a:off x="2879923" y="1025786"/>
                <a:ext cx="4572000" cy="629916"/>
              </a:xfrm>
              <a:prstGeom prst="rect">
                <a:avLst/>
              </a:prstGeom>
              <a:blipFill>
                <a:blip r:embed="rId2"/>
                <a:stretch>
                  <a:fillRect b="-3922"/>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CE7FF886-BDDB-3CAE-0DB3-0FDF8CD79A1B}"/>
              </a:ext>
            </a:extLst>
          </p:cNvPr>
          <p:cNvSpPr txBox="1"/>
          <p:nvPr/>
        </p:nvSpPr>
        <p:spPr>
          <a:xfrm>
            <a:off x="2443768" y="1979161"/>
            <a:ext cx="2739917" cy="369332"/>
          </a:xfrm>
          <a:prstGeom prst="rect">
            <a:avLst/>
          </a:prstGeom>
          <a:noFill/>
        </p:spPr>
        <p:txBody>
          <a:bodyPr wrap="none" rtlCol="0">
            <a:spAutoFit/>
          </a:bodyPr>
          <a:lstStyle/>
          <a:p>
            <a:r>
              <a:rPr lang="en-US" dirty="0"/>
              <a:t>First term for longitudinal,</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1287E74-B094-2986-3E7C-5BB17EC79D1D}"/>
                  </a:ext>
                </a:extLst>
              </p:cNvPr>
              <p:cNvSpPr txBox="1"/>
              <p:nvPr/>
            </p:nvSpPr>
            <p:spPr>
              <a:xfrm>
                <a:off x="2598511" y="2411660"/>
                <a:ext cx="7436443" cy="75405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𝛽𝛾</m:t>
                      </m:r>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𝑑</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𝑙</m:t>
                              </m:r>
                            </m:sub>
                          </m:sSub>
                        </m:num>
                        <m:den>
                          <m:r>
                            <a:rPr lang="en-US" i="1">
                              <a:latin typeface="Cambria Math" panose="02040503050406030204" pitchFamily="18" charset="0"/>
                            </a:rPr>
                            <m:t>𝑑𝑠</m:t>
                          </m:r>
                        </m:den>
                      </m:f>
                      <m:r>
                        <a:rPr lang="en-US">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𝛽𝛾</m:t>
                          </m:r>
                        </m:num>
                        <m:den>
                          <m:r>
                            <a:rPr lang="en-US">
                              <a:latin typeface="Cambria Math" panose="02040503050406030204" pitchFamily="18" charset="0"/>
                            </a:rPr>
                            <m:t>2</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𝑙</m:t>
                              </m:r>
                            </m:sub>
                          </m:sSub>
                        </m:den>
                      </m:f>
                      <m:r>
                        <a:rPr lang="en-US">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𝑑</m:t>
                          </m:r>
                          <m:sSup>
                            <m:sSupPr>
                              <m:ctrlPr>
                                <a:rPr lang="en-US" i="1">
                                  <a:solidFill>
                                    <a:srgbClr val="836967"/>
                                  </a:solidFill>
                                  <a:latin typeface="Cambria Math" panose="02040503050406030204" pitchFamily="18" charset="0"/>
                                </a:rPr>
                              </m:ctrlPr>
                            </m:sSup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𝑙</m:t>
                                  </m:r>
                                </m:sub>
                              </m:sSub>
                            </m:e>
                            <m:sup>
                              <m:r>
                                <a:rPr lang="en-US">
                                  <a:latin typeface="Cambria Math" panose="02040503050406030204" pitchFamily="18" charset="0"/>
                                </a:rPr>
                                <m:t>2</m:t>
                              </m:r>
                            </m:sup>
                          </m:sSup>
                        </m:num>
                        <m:den>
                          <m:r>
                            <a:rPr lang="en-US" i="1">
                              <a:latin typeface="Cambria Math" panose="02040503050406030204" pitchFamily="18" charset="0"/>
                            </a:rPr>
                            <m:t>𝑑𝑠</m:t>
                          </m:r>
                        </m:den>
                      </m:f>
                      <m:r>
                        <a:rPr lang="en-US">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𝛽𝛾</m:t>
                          </m:r>
                        </m:num>
                        <m:den>
                          <m:r>
                            <a:rPr lang="en-US">
                              <a:latin typeface="Cambria Math" panose="02040503050406030204" pitchFamily="18" charset="0"/>
                            </a:rPr>
                            <m:t>2</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𝑙</m:t>
                              </m:r>
                            </m:sub>
                          </m:sSub>
                        </m:den>
                      </m:f>
                      <m:d>
                        <m:dPr>
                          <m:ctrlPr>
                            <a:rPr lang="en-US" i="1">
                              <a:solidFill>
                                <a:srgbClr val="836967"/>
                              </a:solidFill>
                              <a:latin typeface="Cambria Math" panose="02040503050406030204" pitchFamily="18" charset="0"/>
                            </a:rPr>
                          </m:ctrlPr>
                        </m:dPr>
                        <m:e>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𝜎</m:t>
                              </m:r>
                            </m:e>
                            <m:sub>
                              <m:f>
                                <m:fPr>
                                  <m:type m:val="lin"/>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𝛿</m:t>
                                  </m:r>
                                  <m:r>
                                    <a:rPr lang="en-US" i="1">
                                      <a:latin typeface="Cambria Math" panose="02040503050406030204" pitchFamily="18" charset="0"/>
                                      <a:ea typeface="Cambria Math" panose="02040503050406030204" pitchFamily="18" charset="0"/>
                                    </a:rPr>
                                    <m:t>𝑝</m:t>
                                  </m:r>
                                </m:num>
                                <m:den>
                                  <m:r>
                                    <a:rPr lang="en-US" i="1">
                                      <a:latin typeface="Cambria Math" panose="02040503050406030204" pitchFamily="18" charset="0"/>
                                    </a:rPr>
                                    <m:t>𝑝</m:t>
                                  </m:r>
                                </m:den>
                              </m:f>
                            </m:sub>
                            <m:sup>
                              <m:r>
                                <a:rPr lang="en-US">
                                  <a:latin typeface="Cambria Math" panose="02040503050406030204" pitchFamily="18" charset="0"/>
                                </a:rPr>
                                <m:t>2</m:t>
                              </m:r>
                            </m:sup>
                          </m:sSubSup>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𝑑</m:t>
                              </m:r>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𝜎</m:t>
                                  </m:r>
                                </m:e>
                                <m:sub>
                                  <m:r>
                                    <a:rPr lang="en-US" i="1">
                                      <a:latin typeface="Cambria Math" panose="02040503050406030204" pitchFamily="18" charset="0"/>
                                      <a:ea typeface="Cambria Math" panose="02040503050406030204" pitchFamily="18" charset="0"/>
                                    </a:rPr>
                                    <m:t>𝛿</m:t>
                                  </m:r>
                                  <m:r>
                                    <a:rPr lang="en-US" i="1">
                                      <a:latin typeface="Cambria Math" panose="02040503050406030204" pitchFamily="18" charset="0"/>
                                      <a:ea typeface="Cambria Math" panose="02040503050406030204" pitchFamily="18" charset="0"/>
                                    </a:rPr>
                                    <m:t>𝑡</m:t>
                                  </m:r>
                                </m:sub>
                                <m:sup>
                                  <m:r>
                                    <a:rPr lang="en-US">
                                      <a:latin typeface="Cambria Math" panose="02040503050406030204" pitchFamily="18" charset="0"/>
                                    </a:rPr>
                                    <m:t>2</m:t>
                                  </m:r>
                                </m:sup>
                              </m:sSubSup>
                            </m:num>
                            <m:den>
                              <m:r>
                                <a:rPr lang="en-US" i="1">
                                  <a:latin typeface="Cambria Math" panose="02040503050406030204" pitchFamily="18" charset="0"/>
                                </a:rPr>
                                <m:t>𝑑𝑠</m:t>
                              </m:r>
                            </m:den>
                          </m:f>
                          <m:r>
                            <a:rPr lang="en-US">
                              <a:latin typeface="Cambria Math" panose="02040503050406030204" pitchFamily="18" charset="0"/>
                            </a:rPr>
                            <m:t>+</m:t>
                          </m:r>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𝜎</m:t>
                              </m:r>
                            </m:e>
                            <m:sub>
                              <m:r>
                                <a:rPr lang="en-US" i="1">
                                  <a:latin typeface="Cambria Math" panose="02040503050406030204" pitchFamily="18" charset="0"/>
                                  <a:ea typeface="Cambria Math" panose="02040503050406030204" pitchFamily="18" charset="0"/>
                                </a:rPr>
                                <m:t>𝛿</m:t>
                              </m:r>
                              <m:r>
                                <a:rPr lang="en-US" i="1">
                                  <a:latin typeface="Cambria Math" panose="02040503050406030204" pitchFamily="18" charset="0"/>
                                  <a:ea typeface="Cambria Math" panose="02040503050406030204" pitchFamily="18" charset="0"/>
                                </a:rPr>
                                <m:t>𝑡</m:t>
                              </m:r>
                            </m:sub>
                            <m:sup>
                              <m:r>
                                <a:rPr lang="en-US">
                                  <a:latin typeface="Cambria Math" panose="02040503050406030204" pitchFamily="18" charset="0"/>
                                </a:rPr>
                                <m:t>2</m:t>
                              </m:r>
                            </m:sup>
                          </m:sSubSup>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𝑑</m:t>
                              </m:r>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𝜎</m:t>
                                  </m:r>
                                </m:e>
                                <m:sub>
                                  <m:f>
                                    <m:fPr>
                                      <m:type m:val="lin"/>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𝛿</m:t>
                                      </m:r>
                                      <m:r>
                                        <a:rPr lang="en-US" i="1">
                                          <a:latin typeface="Cambria Math" panose="02040503050406030204" pitchFamily="18" charset="0"/>
                                          <a:ea typeface="Cambria Math" panose="02040503050406030204" pitchFamily="18" charset="0"/>
                                        </a:rPr>
                                        <m:t>𝑝</m:t>
                                      </m:r>
                                    </m:num>
                                    <m:den>
                                      <m:r>
                                        <a:rPr lang="en-US" i="1">
                                          <a:latin typeface="Cambria Math" panose="02040503050406030204" pitchFamily="18" charset="0"/>
                                        </a:rPr>
                                        <m:t>𝑝</m:t>
                                      </m:r>
                                    </m:den>
                                  </m:f>
                                </m:sub>
                                <m:sup>
                                  <m:r>
                                    <a:rPr lang="en-US">
                                      <a:latin typeface="Cambria Math" panose="02040503050406030204" pitchFamily="18" charset="0"/>
                                    </a:rPr>
                                    <m:t>2</m:t>
                                  </m:r>
                                </m:sup>
                              </m:sSubSup>
                            </m:num>
                            <m:den>
                              <m:r>
                                <a:rPr lang="en-US" i="1">
                                  <a:latin typeface="Cambria Math" panose="02040503050406030204" pitchFamily="18" charset="0"/>
                                </a:rPr>
                                <m:t>𝑑𝑠</m:t>
                              </m:r>
                            </m:den>
                          </m:f>
                          <m:r>
                            <a:rPr lang="en-US">
                              <a:latin typeface="Cambria Math" panose="02040503050406030204" pitchFamily="18" charset="0"/>
                            </a:rPr>
                            <m:t>−2</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𝜎</m:t>
                              </m:r>
                            </m:e>
                            <m:sub>
                              <m:f>
                                <m:fPr>
                                  <m:type m:val="lin"/>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𝛿</m:t>
                                  </m:r>
                                  <m:r>
                                    <a:rPr lang="en-US" i="1">
                                      <a:latin typeface="Cambria Math" panose="02040503050406030204" pitchFamily="18" charset="0"/>
                                      <a:ea typeface="Cambria Math" panose="02040503050406030204" pitchFamily="18" charset="0"/>
                                    </a:rPr>
                                    <m:t>𝑝</m:t>
                                  </m:r>
                                </m:num>
                                <m:den>
                                  <m:r>
                                    <a:rPr lang="en-US" i="1">
                                      <a:latin typeface="Cambria Math" panose="02040503050406030204" pitchFamily="18" charset="0"/>
                                    </a:rPr>
                                    <m:t>𝑝</m:t>
                                  </m:r>
                                </m:den>
                              </m:f>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𝛿</m:t>
                              </m:r>
                              <m:r>
                                <a:rPr lang="en-US" i="1">
                                  <a:latin typeface="Cambria Math" panose="02040503050406030204" pitchFamily="18" charset="0"/>
                                </a:rPr>
                                <m:t>𝑡</m:t>
                              </m:r>
                            </m:sub>
                          </m:sSub>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𝑑</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𝜎</m:t>
                                  </m:r>
                                </m:e>
                                <m:sub>
                                  <m:f>
                                    <m:fPr>
                                      <m:type m:val="lin"/>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𝛿</m:t>
                                      </m:r>
                                      <m:r>
                                        <a:rPr lang="en-US" i="1">
                                          <a:latin typeface="Cambria Math" panose="02040503050406030204" pitchFamily="18" charset="0"/>
                                          <a:ea typeface="Cambria Math" panose="02040503050406030204" pitchFamily="18" charset="0"/>
                                        </a:rPr>
                                        <m:t>𝑝</m:t>
                                      </m:r>
                                    </m:num>
                                    <m:den>
                                      <m:r>
                                        <a:rPr lang="en-US" i="1">
                                          <a:latin typeface="Cambria Math" panose="02040503050406030204" pitchFamily="18" charset="0"/>
                                        </a:rPr>
                                        <m:t>𝑝</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𝛿</m:t>
                                      </m:r>
                                    </m:den>
                                  </m:f>
                                  <m:r>
                                    <a:rPr lang="en-US" i="1">
                                      <a:latin typeface="Cambria Math" panose="02040503050406030204" pitchFamily="18" charset="0"/>
                                    </a:rPr>
                                    <m:t>𝑡</m:t>
                                  </m:r>
                                </m:sub>
                              </m:sSub>
                            </m:num>
                            <m:den>
                              <m:r>
                                <a:rPr lang="en-US" i="1">
                                  <a:latin typeface="Cambria Math" panose="02040503050406030204" pitchFamily="18" charset="0"/>
                                </a:rPr>
                                <m:t>𝑑𝑠</m:t>
                              </m:r>
                            </m:den>
                          </m:f>
                        </m:e>
                      </m:d>
                    </m:oMath>
                  </m:oMathPara>
                </a14:m>
                <a:endParaRPr lang="en-US" dirty="0"/>
              </a:p>
            </p:txBody>
          </p:sp>
        </mc:Choice>
        <mc:Fallback xmlns="">
          <p:sp>
            <p:nvSpPr>
              <p:cNvPr id="11" name="TextBox 10">
                <a:extLst>
                  <a:ext uri="{FF2B5EF4-FFF2-40B4-BE49-F238E27FC236}">
                    <a16:creationId xmlns:a16="http://schemas.microsoft.com/office/drawing/2014/main" id="{71287E74-B094-2986-3E7C-5BB17EC79D1D}"/>
                  </a:ext>
                </a:extLst>
              </p:cNvPr>
              <p:cNvSpPr txBox="1">
                <a:spLocks noRot="1" noChangeAspect="1" noMove="1" noResize="1" noEditPoints="1" noAdjustHandles="1" noChangeArrowheads="1" noChangeShapeType="1" noTextEdit="1"/>
              </p:cNvSpPr>
              <p:nvPr/>
            </p:nvSpPr>
            <p:spPr>
              <a:xfrm>
                <a:off x="2598511" y="2411660"/>
                <a:ext cx="7436443" cy="754053"/>
              </a:xfrm>
              <a:prstGeom prst="rect">
                <a:avLst/>
              </a:prstGeom>
              <a:blipFill>
                <a:blip r:embed="rId3"/>
                <a:stretch>
                  <a:fillRect t="-21667" b="-4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4453B48-3509-6D01-5EA7-762F58EC3168}"/>
                  </a:ext>
                </a:extLst>
              </p:cNvPr>
              <p:cNvSpPr txBox="1"/>
              <p:nvPr/>
            </p:nvSpPr>
            <p:spPr>
              <a:xfrm>
                <a:off x="2598510" y="3187134"/>
                <a:ext cx="7840890" cy="646331"/>
              </a:xfrm>
              <a:prstGeom prst="rect">
                <a:avLst/>
              </a:prstGeom>
              <a:noFill/>
            </p:spPr>
            <p:txBody>
              <a:bodyPr wrap="square" rtlCol="0">
                <a:spAutoFit/>
              </a:bodyPr>
              <a:lstStyle/>
              <a:p>
                <a:r>
                  <a:rPr lang="en-US" dirty="0"/>
                  <a:t>Again, in this toy model, there is no mechanism to change time structure and no coupling between </a:t>
                </a:r>
                <a14:m>
                  <m:oMath xmlns:m="http://schemas.openxmlformats.org/officeDocument/2006/math">
                    <m:r>
                      <a:rPr lang="en-US" i="1">
                        <a:latin typeface="Cambria Math" panose="02040503050406030204" pitchFamily="18" charset="0"/>
                        <a:ea typeface="Cambria Math" panose="02040503050406030204" pitchFamily="18" charset="0"/>
                      </a:rPr>
                      <m:t>𝛿</m:t>
                    </m:r>
                    <m:r>
                      <a:rPr lang="en-US" i="1">
                        <a:latin typeface="Cambria Math" panose="02040503050406030204" pitchFamily="18" charset="0"/>
                        <a:ea typeface="Cambria Math" panose="02040503050406030204" pitchFamily="18" charset="0"/>
                      </a:rPr>
                      <m:t>𝑡</m:t>
                    </m:r>
                  </m:oMath>
                </a14:m>
                <a:r>
                  <a:rPr lang="en-US" dirty="0"/>
                  <a:t> and </a:t>
                </a:r>
                <a14:m>
                  <m:oMath xmlns:m="http://schemas.openxmlformats.org/officeDocument/2006/math">
                    <m:f>
                      <m:fPr>
                        <m:type m:val="lin"/>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𝛿</m:t>
                        </m:r>
                        <m:r>
                          <a:rPr lang="en-US" i="1">
                            <a:latin typeface="Cambria Math" panose="02040503050406030204" pitchFamily="18" charset="0"/>
                            <a:ea typeface="Cambria Math" panose="02040503050406030204" pitchFamily="18" charset="0"/>
                          </a:rPr>
                          <m:t>𝑝</m:t>
                        </m:r>
                      </m:num>
                      <m:den>
                        <m:r>
                          <a:rPr lang="en-US" i="1">
                            <a:latin typeface="Cambria Math" panose="02040503050406030204" pitchFamily="18" charset="0"/>
                          </a:rPr>
                          <m:t>𝑝</m:t>
                        </m:r>
                      </m:den>
                    </m:f>
                  </m:oMath>
                </a14:m>
                <a:endParaRPr lang="en-US" dirty="0"/>
              </a:p>
            </p:txBody>
          </p:sp>
        </mc:Choice>
        <mc:Fallback xmlns="">
          <p:sp>
            <p:nvSpPr>
              <p:cNvPr id="12" name="TextBox 11">
                <a:extLst>
                  <a:ext uri="{FF2B5EF4-FFF2-40B4-BE49-F238E27FC236}">
                    <a16:creationId xmlns:a16="http://schemas.microsoft.com/office/drawing/2014/main" id="{34453B48-3509-6D01-5EA7-762F58EC3168}"/>
                  </a:ext>
                </a:extLst>
              </p:cNvPr>
              <p:cNvSpPr txBox="1">
                <a:spLocks noRot="1" noChangeAspect="1" noMove="1" noResize="1" noEditPoints="1" noAdjustHandles="1" noChangeArrowheads="1" noChangeShapeType="1" noTextEdit="1"/>
              </p:cNvSpPr>
              <p:nvPr/>
            </p:nvSpPr>
            <p:spPr>
              <a:xfrm>
                <a:off x="2598510" y="3187134"/>
                <a:ext cx="7840890" cy="646331"/>
              </a:xfrm>
              <a:prstGeom prst="rect">
                <a:avLst/>
              </a:prstGeom>
              <a:blipFill>
                <a:blip r:embed="rId4"/>
                <a:stretch>
                  <a:fillRect l="-646" t="-25490" b="-960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8988CAF-A9AC-27A0-78C7-B084FC7587CC}"/>
                  </a:ext>
                </a:extLst>
              </p:cNvPr>
              <p:cNvSpPr txBox="1"/>
              <p:nvPr/>
            </p:nvSpPr>
            <p:spPr>
              <a:xfrm>
                <a:off x="2733822" y="3955364"/>
                <a:ext cx="1967868" cy="7285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000" i="1">
                              <a:solidFill>
                                <a:srgbClr val="836967"/>
                              </a:solidFill>
                              <a:latin typeface="Cambria Math" panose="02040503050406030204" pitchFamily="18" charset="0"/>
                            </a:rPr>
                          </m:ctrlPr>
                        </m:fPr>
                        <m:num>
                          <m:r>
                            <a:rPr lang="en-US" sz="2000" i="1">
                              <a:latin typeface="Cambria Math" panose="02040503050406030204" pitchFamily="18" charset="0"/>
                            </a:rPr>
                            <m:t>𝑑</m:t>
                          </m:r>
                          <m:sSubSup>
                            <m:sSubSupPr>
                              <m:ctrlPr>
                                <a:rPr lang="en-US" sz="2000" i="1">
                                  <a:solidFill>
                                    <a:srgbClr val="836967"/>
                                  </a:solidFill>
                                  <a:latin typeface="Cambria Math" panose="02040503050406030204" pitchFamily="18" charset="0"/>
                                </a:rPr>
                              </m:ctrlPr>
                            </m:sSubSupPr>
                            <m:e>
                              <m:r>
                                <a:rPr lang="en-US" sz="2000" i="1">
                                  <a:latin typeface="Cambria Math" panose="02040503050406030204" pitchFamily="18" charset="0"/>
                                </a:rPr>
                                <m:t>𝜎</m:t>
                              </m:r>
                            </m:e>
                            <m:sub>
                              <m:r>
                                <a:rPr lang="en-US" sz="2000" i="1">
                                  <a:latin typeface="Cambria Math" panose="02040503050406030204" pitchFamily="18" charset="0"/>
                                  <a:ea typeface="Cambria Math" panose="02040503050406030204" pitchFamily="18" charset="0"/>
                                </a:rPr>
                                <m:t>𝛿</m:t>
                              </m:r>
                              <m:r>
                                <a:rPr lang="en-US" sz="2000" i="1">
                                  <a:latin typeface="Cambria Math" panose="02040503050406030204" pitchFamily="18" charset="0"/>
                                  <a:ea typeface="Cambria Math" panose="02040503050406030204" pitchFamily="18" charset="0"/>
                                </a:rPr>
                                <m:t>𝑡</m:t>
                              </m:r>
                            </m:sub>
                            <m:sup>
                              <m:r>
                                <a:rPr lang="en-US" sz="2000">
                                  <a:latin typeface="Cambria Math" panose="02040503050406030204" pitchFamily="18" charset="0"/>
                                </a:rPr>
                                <m:t>2</m:t>
                              </m:r>
                            </m:sup>
                          </m:sSubSup>
                        </m:num>
                        <m:den>
                          <m:r>
                            <a:rPr lang="en-US" sz="2000" i="1">
                              <a:latin typeface="Cambria Math" panose="02040503050406030204" pitchFamily="18" charset="0"/>
                            </a:rPr>
                            <m:t>𝑑𝑠</m:t>
                          </m:r>
                        </m:den>
                      </m:f>
                      <m:r>
                        <a:rPr lang="en-US" sz="2000">
                          <a:latin typeface="Cambria Math" panose="02040503050406030204" pitchFamily="18" charset="0"/>
                        </a:rPr>
                        <m:t>~</m:t>
                      </m:r>
                      <m:f>
                        <m:fPr>
                          <m:ctrlPr>
                            <a:rPr lang="en-US" sz="2000" i="1">
                              <a:solidFill>
                                <a:srgbClr val="836967"/>
                              </a:solidFill>
                              <a:latin typeface="Cambria Math" panose="02040503050406030204" pitchFamily="18" charset="0"/>
                            </a:rPr>
                          </m:ctrlPr>
                        </m:fPr>
                        <m:num>
                          <m:r>
                            <a:rPr lang="en-US" sz="2000" i="1">
                              <a:latin typeface="Cambria Math" panose="02040503050406030204" pitchFamily="18" charset="0"/>
                            </a:rPr>
                            <m:t>𝑑</m:t>
                          </m:r>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𝜎</m:t>
                              </m:r>
                            </m:e>
                            <m:sub>
                              <m:f>
                                <m:fPr>
                                  <m:type m:val="lin"/>
                                  <m:ctrlPr>
                                    <a:rPr lang="en-US" sz="2000" i="1">
                                      <a:latin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𝛿</m:t>
                                  </m:r>
                                  <m:r>
                                    <a:rPr lang="en-US" sz="2000" i="1">
                                      <a:latin typeface="Cambria Math" panose="02040503050406030204" pitchFamily="18" charset="0"/>
                                      <a:ea typeface="Cambria Math" panose="02040503050406030204" pitchFamily="18" charset="0"/>
                                    </a:rPr>
                                    <m:t>𝑝</m:t>
                                  </m:r>
                                </m:num>
                                <m:den>
                                  <m:r>
                                    <a:rPr lang="en-US" sz="2000" i="1">
                                      <a:latin typeface="Cambria Math" panose="02040503050406030204" pitchFamily="18" charset="0"/>
                                    </a:rPr>
                                    <m:t>𝑝</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𝛿</m:t>
                                  </m:r>
                                </m:den>
                              </m:f>
                              <m:r>
                                <a:rPr lang="en-US" sz="2000" i="1">
                                  <a:latin typeface="Cambria Math" panose="02040503050406030204" pitchFamily="18" charset="0"/>
                                </a:rPr>
                                <m:t>𝑡</m:t>
                              </m:r>
                            </m:sub>
                          </m:sSub>
                        </m:num>
                        <m:den>
                          <m:r>
                            <a:rPr lang="en-US" sz="2000" i="1">
                              <a:latin typeface="Cambria Math" panose="02040503050406030204" pitchFamily="18" charset="0"/>
                            </a:rPr>
                            <m:t>𝑑𝑠</m:t>
                          </m:r>
                        </m:den>
                      </m:f>
                      <m:r>
                        <a:rPr lang="en-US" sz="2000">
                          <a:latin typeface="Cambria Math" panose="02040503050406030204" pitchFamily="18" charset="0"/>
                        </a:rPr>
                        <m:t>~0.</m:t>
                      </m:r>
                    </m:oMath>
                  </m:oMathPara>
                </a14:m>
                <a:endParaRPr lang="en-US" sz="2000" dirty="0"/>
              </a:p>
            </p:txBody>
          </p:sp>
        </mc:Choice>
        <mc:Fallback xmlns="">
          <p:sp>
            <p:nvSpPr>
              <p:cNvPr id="14" name="TextBox 13">
                <a:extLst>
                  <a:ext uri="{FF2B5EF4-FFF2-40B4-BE49-F238E27FC236}">
                    <a16:creationId xmlns:a16="http://schemas.microsoft.com/office/drawing/2014/main" id="{98988CAF-A9AC-27A0-78C7-B084FC7587CC}"/>
                  </a:ext>
                </a:extLst>
              </p:cNvPr>
              <p:cNvSpPr txBox="1">
                <a:spLocks noRot="1" noChangeAspect="1" noMove="1" noResize="1" noEditPoints="1" noAdjustHandles="1" noChangeArrowheads="1" noChangeShapeType="1" noTextEdit="1"/>
              </p:cNvSpPr>
              <p:nvPr/>
            </p:nvSpPr>
            <p:spPr>
              <a:xfrm>
                <a:off x="2733822" y="3955364"/>
                <a:ext cx="1967868" cy="728533"/>
              </a:xfrm>
              <a:prstGeom prst="rect">
                <a:avLst/>
              </a:prstGeom>
              <a:blipFill>
                <a:blip r:embed="rId5"/>
                <a:stretch>
                  <a:fillRect t="-31034" r="-17308" b="-41379"/>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B42D12D0-113C-0454-E34C-77245E938AA1}"/>
              </a:ext>
            </a:extLst>
          </p:cNvPr>
          <p:cNvSpPr txBox="1"/>
          <p:nvPr/>
        </p:nvSpPr>
        <p:spPr>
          <a:xfrm>
            <a:off x="2733823" y="4683441"/>
            <a:ext cx="7436443" cy="369332"/>
          </a:xfrm>
          <a:prstGeom prst="rect">
            <a:avLst/>
          </a:prstGeom>
          <a:noFill/>
        </p:spPr>
        <p:txBody>
          <a:bodyPr wrap="square" rtlCol="0">
            <a:spAutoFit/>
          </a:bodyPr>
          <a:lstStyle/>
          <a:p>
            <a:r>
              <a:rPr lang="en-US" dirty="0"/>
              <a:t>While the energy straggling effect is included,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34FEE9F-F457-266C-2B80-B6A73C6DE498}"/>
                  </a:ext>
                </a:extLst>
              </p:cNvPr>
              <p:cNvSpPr txBox="1"/>
              <p:nvPr/>
            </p:nvSpPr>
            <p:spPr>
              <a:xfrm>
                <a:off x="2857174" y="5088833"/>
                <a:ext cx="4897945" cy="1220078"/>
              </a:xfrm>
              <a:prstGeom prst="rect">
                <a:avLst/>
              </a:prstGeom>
              <a:noFill/>
            </p:spPr>
            <p:txBody>
              <a:bodyPr wrap="square">
                <a:spAutoFit/>
              </a:bodyPr>
              <a:lstStyle/>
              <a:p>
                <a14:m>
                  <m:oMath xmlns:m="http://schemas.openxmlformats.org/officeDocument/2006/math">
                    <m:sSubSup>
                      <m:sSubSupPr>
                        <m:ctrlPr>
                          <a:rPr lang="en-US" sz="2000" i="1">
                            <a:solidFill>
                              <a:srgbClr val="836967"/>
                            </a:solidFill>
                            <a:latin typeface="Cambria Math" panose="02040503050406030204" pitchFamily="18" charset="0"/>
                          </a:rPr>
                        </m:ctrlPr>
                      </m:sSubSupPr>
                      <m:e>
                        <m:f>
                          <m:fPr>
                            <m:ctrlPr>
                              <a:rPr lang="en-US" sz="2000" i="1">
                                <a:solidFill>
                                  <a:srgbClr val="836967"/>
                                </a:solidFill>
                                <a:latin typeface="Cambria Math" panose="02040503050406030204" pitchFamily="18" charset="0"/>
                              </a:rPr>
                            </m:ctrlPr>
                          </m:fPr>
                          <m:num>
                            <m:r>
                              <a:rPr lang="en-US" sz="2000" i="1">
                                <a:latin typeface="Cambria Math" panose="02040503050406030204" pitchFamily="18" charset="0"/>
                              </a:rPr>
                              <m:t>𝛽𝛾</m:t>
                            </m:r>
                          </m:num>
                          <m:den>
                            <m:r>
                              <a:rPr lang="en-US" sz="2000">
                                <a:latin typeface="Cambria Math" panose="02040503050406030204" pitchFamily="18" charset="0"/>
                              </a:rPr>
                              <m:t>2</m:t>
                            </m:r>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𝜀</m:t>
                                </m:r>
                              </m:e>
                              <m:sub>
                                <m:r>
                                  <a:rPr lang="en-US" sz="2000" i="1">
                                    <a:latin typeface="Cambria Math" panose="02040503050406030204" pitchFamily="18" charset="0"/>
                                  </a:rPr>
                                  <m:t>𝑙</m:t>
                                </m:r>
                              </m:sub>
                            </m:sSub>
                          </m:den>
                        </m:f>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rPr>
                          <m:t>𝜎</m:t>
                        </m:r>
                      </m:e>
                      <m:sub>
                        <m:f>
                          <m:fPr>
                            <m:type m:val="lin"/>
                            <m:ctrlPr>
                              <a:rPr lang="en-US" sz="2000" i="1">
                                <a:latin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𝛿</m:t>
                            </m:r>
                            <m:r>
                              <a:rPr lang="en-US" sz="2000" i="1">
                                <a:latin typeface="Cambria Math" panose="02040503050406030204" pitchFamily="18" charset="0"/>
                                <a:ea typeface="Cambria Math" panose="02040503050406030204" pitchFamily="18" charset="0"/>
                              </a:rPr>
                              <m:t>𝑝</m:t>
                            </m:r>
                          </m:num>
                          <m:den>
                            <m:r>
                              <a:rPr lang="en-US" sz="2000" i="1">
                                <a:latin typeface="Cambria Math" panose="02040503050406030204" pitchFamily="18" charset="0"/>
                              </a:rPr>
                              <m:t>𝑝</m:t>
                            </m:r>
                          </m:den>
                        </m:f>
                      </m:sub>
                      <m:sup>
                        <m:r>
                          <a:rPr lang="en-US" sz="2000">
                            <a:latin typeface="Cambria Math" panose="02040503050406030204" pitchFamily="18" charset="0"/>
                          </a:rPr>
                          <m:t>2</m:t>
                        </m:r>
                      </m:sup>
                    </m:sSubSup>
                    <m:f>
                      <m:fPr>
                        <m:ctrlPr>
                          <a:rPr lang="en-US" sz="2000" i="1">
                            <a:solidFill>
                              <a:srgbClr val="836967"/>
                            </a:solidFill>
                            <a:latin typeface="Cambria Math" panose="02040503050406030204" pitchFamily="18" charset="0"/>
                          </a:rPr>
                        </m:ctrlPr>
                      </m:fPr>
                      <m:num>
                        <m:r>
                          <a:rPr lang="en-US" sz="2000" i="1">
                            <a:latin typeface="Cambria Math" panose="02040503050406030204" pitchFamily="18" charset="0"/>
                          </a:rPr>
                          <m:t>𝑑</m:t>
                        </m:r>
                        <m:sSubSup>
                          <m:sSubSupPr>
                            <m:ctrlPr>
                              <a:rPr lang="en-US" sz="2000" i="1">
                                <a:solidFill>
                                  <a:srgbClr val="836967"/>
                                </a:solidFill>
                                <a:latin typeface="Cambria Math" panose="02040503050406030204" pitchFamily="18" charset="0"/>
                              </a:rPr>
                            </m:ctrlPr>
                          </m:sSubSupPr>
                          <m:e>
                            <m:r>
                              <a:rPr lang="en-US" sz="2000" i="1">
                                <a:latin typeface="Cambria Math" panose="02040503050406030204" pitchFamily="18" charset="0"/>
                              </a:rPr>
                              <m:t>𝜎</m:t>
                            </m:r>
                          </m:e>
                          <m:sub>
                            <m:f>
                              <m:fPr>
                                <m:type m:val="lin"/>
                                <m:ctrlPr>
                                  <a:rPr lang="en-US" sz="2000" i="1">
                                    <a:latin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𝛿</m:t>
                                </m:r>
                                <m:r>
                                  <a:rPr lang="en-US" sz="2000" i="1">
                                    <a:latin typeface="Cambria Math" panose="02040503050406030204" pitchFamily="18" charset="0"/>
                                    <a:ea typeface="Cambria Math" panose="02040503050406030204" pitchFamily="18" charset="0"/>
                                  </a:rPr>
                                  <m:t>𝑝</m:t>
                                </m:r>
                              </m:num>
                              <m:den>
                                <m:r>
                                  <a:rPr lang="en-US" sz="2000" i="1">
                                    <a:latin typeface="Cambria Math" panose="02040503050406030204" pitchFamily="18" charset="0"/>
                                  </a:rPr>
                                  <m:t>𝑝</m:t>
                                </m:r>
                              </m:den>
                            </m:f>
                          </m:sub>
                          <m:sup>
                            <m:r>
                              <a:rPr lang="en-US" sz="2000">
                                <a:latin typeface="Cambria Math" panose="02040503050406030204" pitchFamily="18" charset="0"/>
                              </a:rPr>
                              <m:t>2</m:t>
                            </m:r>
                          </m:sup>
                        </m:sSubSup>
                      </m:num>
                      <m:den>
                        <m:r>
                          <a:rPr lang="en-US" sz="2000" i="1">
                            <a:latin typeface="Cambria Math" panose="02040503050406030204" pitchFamily="18" charset="0"/>
                          </a:rPr>
                          <m:t>𝑑𝑠</m:t>
                        </m:r>
                      </m:den>
                    </m:f>
                    <m:r>
                      <a:rPr lang="en-US" sz="2000" i="1">
                        <a:latin typeface="Cambria Math" panose="02040503050406030204" pitchFamily="18" charset="0"/>
                        <a:ea typeface="Cambria Math" panose="02040503050406030204" pitchFamily="18" charset="0"/>
                      </a:rPr>
                      <m:t>~</m:t>
                    </m:r>
                  </m:oMath>
                </a14:m>
                <a:r>
                  <a:rPr lang="en-US" sz="2000" dirty="0"/>
                  <a:t> </a:t>
                </a:r>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𝛽𝛾</m:t>
                        </m:r>
                      </m:num>
                      <m:den>
                        <m:r>
                          <a:rPr lang="en-US" sz="2000" i="1">
                            <a:latin typeface="Cambria Math" panose="02040503050406030204" pitchFamily="18" charset="0"/>
                          </a:rPr>
                          <m:t>2</m:t>
                        </m:r>
                      </m:den>
                    </m:f>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ea typeface="Cambria Math" panose="02040503050406030204" pitchFamily="18" charset="0"/>
                              </a:rPr>
                              <m:t>𝛽</m:t>
                            </m:r>
                          </m:e>
                        </m:acc>
                      </m:e>
                      <m:sub>
                        <m:r>
                          <a:rPr lang="en-US" sz="2000" i="1">
                            <a:latin typeface="Cambria Math" panose="02040503050406030204" pitchFamily="18" charset="0"/>
                          </a:rPr>
                          <m:t>𝐿</m:t>
                        </m:r>
                      </m:sub>
                    </m:sSub>
                    <m:r>
                      <a:rPr lang="en-US" sz="2000" i="1">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1</m:t>
                        </m:r>
                      </m:num>
                      <m:den>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𝛽</m:t>
                            </m:r>
                          </m:e>
                          <m:sup>
                            <m:r>
                              <a:rPr lang="en-US" sz="2000" i="1">
                                <a:latin typeface="Cambria Math" panose="02040503050406030204" pitchFamily="18" charset="0"/>
                                <a:ea typeface="Cambria Math" panose="02040503050406030204" pitchFamily="18" charset="0"/>
                              </a:rPr>
                              <m:t>2</m:t>
                            </m:r>
                          </m:sup>
                        </m:sSup>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𝑐</m:t>
                            </m:r>
                          </m:e>
                          <m:sup>
                            <m:r>
                              <a:rPr lang="en-US" sz="2000" i="1">
                                <a:latin typeface="Cambria Math" panose="02040503050406030204" pitchFamily="18" charset="0"/>
                                <a:ea typeface="Cambria Math" panose="02040503050406030204" pitchFamily="18" charset="0"/>
                              </a:rPr>
                              <m:t>2</m:t>
                            </m:r>
                          </m:sup>
                        </m:sSup>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𝑝</m:t>
                            </m:r>
                          </m:e>
                          <m:sup>
                            <m:r>
                              <a:rPr lang="en-US" sz="2000" i="1">
                                <a:latin typeface="Cambria Math" panose="02040503050406030204" pitchFamily="18" charset="0"/>
                                <a:ea typeface="Cambria Math" panose="02040503050406030204" pitchFamily="18" charset="0"/>
                              </a:rPr>
                              <m:t>2</m:t>
                            </m:r>
                          </m:sup>
                        </m:sSup>
                      </m:den>
                    </m:f>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𝑑</m:t>
                        </m:r>
                        <m:d>
                          <m:dPr>
                            <m:ctrlPr>
                              <a:rPr lang="en-US" sz="2000" i="1">
                                <a:latin typeface="Cambria Math" panose="02040503050406030204" pitchFamily="18" charset="0"/>
                                <a:ea typeface="Cambria Math" panose="02040503050406030204" pitchFamily="18" charset="0"/>
                              </a:rPr>
                            </m:ctrlPr>
                          </m:dPr>
                          <m:e>
                            <m:sSubSup>
                              <m:sSubSupPr>
                                <m:ctrlPr>
                                  <a:rPr lang="en-US" sz="2000" i="1">
                                    <a:latin typeface="Cambria Math" panose="02040503050406030204" pitchFamily="18" charset="0"/>
                                    <a:ea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𝐸</m:t>
                                </m:r>
                              </m:e>
                              <m:sub>
                                <m:r>
                                  <a:rPr lang="en-US" sz="2000" i="1">
                                    <a:latin typeface="Cambria Math" panose="02040503050406030204" pitchFamily="18" charset="0"/>
                                    <a:ea typeface="Cambria Math" panose="02040503050406030204" pitchFamily="18" charset="0"/>
                                  </a:rPr>
                                  <m:t>𝑟𝑚𝑠</m:t>
                                </m:r>
                              </m:sub>
                              <m:sup>
                                <m:r>
                                  <a:rPr lang="en-US" sz="2000" i="1">
                                    <a:latin typeface="Cambria Math" panose="02040503050406030204" pitchFamily="18" charset="0"/>
                                    <a:ea typeface="Cambria Math" panose="02040503050406030204" pitchFamily="18" charset="0"/>
                                  </a:rPr>
                                  <m:t>2</m:t>
                                </m:r>
                              </m:sup>
                            </m:sSubSup>
                          </m:e>
                        </m:d>
                      </m:num>
                      <m:den>
                        <m:r>
                          <a:rPr lang="en-US" sz="2000" i="1">
                            <a:latin typeface="Cambria Math" panose="02040503050406030204" pitchFamily="18" charset="0"/>
                            <a:ea typeface="Cambria Math" panose="02040503050406030204" pitchFamily="18" charset="0"/>
                          </a:rPr>
                          <m:t>𝑑𝑠</m:t>
                        </m:r>
                      </m:den>
                    </m:f>
                  </m:oMath>
                </a14:m>
                <a:endParaRPr lang="en-US" sz="2000" dirty="0"/>
              </a:p>
              <a:p>
                <a14:m>
                  <m:oMath xmlns:m="http://schemas.openxmlformats.org/officeDocument/2006/math">
                    <m:r>
                      <a:rPr lang="en-US" sz="2000" i="1">
                        <a:latin typeface="Cambria Math" panose="02040503050406030204" pitchFamily="18" charset="0"/>
                        <a:ea typeface="Cambria Math" panose="02040503050406030204" pitchFamily="18" charset="0"/>
                      </a:rPr>
                      <m:t>~</m:t>
                    </m:r>
                  </m:oMath>
                </a14:m>
                <a:r>
                  <a:rPr lang="en-US" sz="2000" dirty="0"/>
                  <a:t> </a:t>
                </a:r>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𝛽𝛾</m:t>
                        </m:r>
                      </m:num>
                      <m:den>
                        <m:r>
                          <a:rPr lang="en-US" sz="2000" i="1">
                            <a:latin typeface="Cambria Math" panose="02040503050406030204" pitchFamily="18" charset="0"/>
                          </a:rPr>
                          <m:t>2</m:t>
                        </m:r>
                      </m:den>
                    </m:f>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ea typeface="Cambria Math" panose="02040503050406030204" pitchFamily="18" charset="0"/>
                              </a:rPr>
                              <m:t>𝛽</m:t>
                            </m:r>
                          </m:e>
                        </m:acc>
                      </m:e>
                      <m:sub>
                        <m:r>
                          <a:rPr lang="en-US" sz="2000" i="1">
                            <a:latin typeface="Cambria Math" panose="02040503050406030204" pitchFamily="18" charset="0"/>
                          </a:rPr>
                          <m:t>𝐿</m:t>
                        </m:r>
                      </m:sub>
                    </m:sSub>
                    <m:r>
                      <a:rPr lang="en-US" sz="2000" i="1">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1</m:t>
                        </m:r>
                      </m:num>
                      <m:den>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𝛽</m:t>
                            </m:r>
                          </m:e>
                          <m:sup>
                            <m:r>
                              <a:rPr lang="en-US" sz="2000" i="1">
                                <a:latin typeface="Cambria Math" panose="02040503050406030204" pitchFamily="18" charset="0"/>
                                <a:ea typeface="Cambria Math" panose="02040503050406030204" pitchFamily="18" charset="0"/>
                              </a:rPr>
                              <m:t>2</m:t>
                            </m:r>
                          </m:sup>
                        </m:sSup>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𝑐</m:t>
                            </m:r>
                          </m:e>
                          <m:sup>
                            <m:r>
                              <a:rPr lang="en-US" sz="2000" i="1">
                                <a:latin typeface="Cambria Math" panose="02040503050406030204" pitchFamily="18" charset="0"/>
                                <a:ea typeface="Cambria Math" panose="02040503050406030204" pitchFamily="18" charset="0"/>
                              </a:rPr>
                              <m:t>2</m:t>
                            </m:r>
                          </m:sup>
                        </m:sSup>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𝑝</m:t>
                            </m:r>
                          </m:e>
                          <m:sup>
                            <m:r>
                              <a:rPr lang="en-US" sz="2000" i="1">
                                <a:latin typeface="Cambria Math" panose="02040503050406030204" pitchFamily="18" charset="0"/>
                                <a:ea typeface="Cambria Math" panose="02040503050406030204" pitchFamily="18" charset="0"/>
                              </a:rPr>
                              <m:t>2</m:t>
                            </m:r>
                          </m:sup>
                        </m:sSup>
                      </m:den>
                    </m:f>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𝜉</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𝑊</m:t>
                        </m:r>
                      </m:e>
                      <m:sub>
                        <m:r>
                          <a:rPr lang="en-US" sz="2000" i="1">
                            <a:latin typeface="Cambria Math" panose="02040503050406030204" pitchFamily="18" charset="0"/>
                            <a:ea typeface="Cambria Math" panose="02040503050406030204" pitchFamily="18" charset="0"/>
                          </a:rPr>
                          <m:t>𝑚𝑎𝑥</m:t>
                        </m:r>
                      </m:sub>
                    </m:sSub>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1−</m:t>
                        </m:r>
                        <m:f>
                          <m:fPr>
                            <m:ctrlPr>
                              <a:rPr lang="en-US" sz="2000" i="1">
                                <a:latin typeface="Cambria Math" panose="02040503050406030204" pitchFamily="18" charset="0"/>
                                <a:ea typeface="Cambria Math" panose="02040503050406030204" pitchFamily="18" charset="0"/>
                              </a:rPr>
                            </m:ctrlPr>
                          </m:fPr>
                          <m:num>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𝛽</m:t>
                                </m:r>
                              </m:e>
                              <m:sup>
                                <m:r>
                                  <a:rPr lang="en-US" sz="2000" i="1">
                                    <a:latin typeface="Cambria Math" panose="02040503050406030204" pitchFamily="18" charset="0"/>
                                    <a:ea typeface="Cambria Math" panose="02040503050406030204" pitchFamily="18" charset="0"/>
                                  </a:rPr>
                                  <m:t>2</m:t>
                                </m:r>
                              </m:sup>
                            </m:sSup>
                          </m:num>
                          <m:den>
                            <m:r>
                              <a:rPr lang="en-US" sz="2000" i="1">
                                <a:latin typeface="Cambria Math" panose="02040503050406030204" pitchFamily="18" charset="0"/>
                                <a:ea typeface="Cambria Math" panose="02040503050406030204" pitchFamily="18" charset="0"/>
                              </a:rPr>
                              <m:t>2</m:t>
                            </m:r>
                          </m:den>
                        </m:f>
                      </m:e>
                    </m:d>
                  </m:oMath>
                </a14:m>
                <a:endParaRPr lang="en-US" sz="2000" dirty="0"/>
              </a:p>
            </p:txBody>
          </p:sp>
        </mc:Choice>
        <mc:Fallback xmlns="">
          <p:sp>
            <p:nvSpPr>
              <p:cNvPr id="10" name="TextBox 9">
                <a:extLst>
                  <a:ext uri="{FF2B5EF4-FFF2-40B4-BE49-F238E27FC236}">
                    <a16:creationId xmlns:a16="http://schemas.microsoft.com/office/drawing/2014/main" id="{734FEE9F-F457-266C-2B80-B6A73C6DE498}"/>
                  </a:ext>
                </a:extLst>
              </p:cNvPr>
              <p:cNvSpPr txBox="1">
                <a:spLocks noRot="1" noChangeAspect="1" noMove="1" noResize="1" noEditPoints="1" noAdjustHandles="1" noChangeArrowheads="1" noChangeShapeType="1" noTextEdit="1"/>
              </p:cNvSpPr>
              <p:nvPr/>
            </p:nvSpPr>
            <p:spPr>
              <a:xfrm>
                <a:off x="2857174" y="5088833"/>
                <a:ext cx="4897945" cy="1220078"/>
              </a:xfrm>
              <a:prstGeom prst="rect">
                <a:avLst/>
              </a:prstGeom>
              <a:blipFill>
                <a:blip r:embed="rId6"/>
                <a:stretch>
                  <a:fillRect t="-113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739C1FB-2ACB-6E4D-D801-5C11B03C0A25}"/>
                  </a:ext>
                </a:extLst>
              </p:cNvPr>
              <p:cNvSpPr txBox="1"/>
              <p:nvPr/>
            </p:nvSpPr>
            <p:spPr>
              <a:xfrm>
                <a:off x="7755118" y="5116401"/>
                <a:ext cx="1175130" cy="4685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i="1">
                          <a:latin typeface="Cambria Math" panose="02040503050406030204" pitchFamily="18" charset="0"/>
                          <a:ea typeface="Cambria Math" panose="02040503050406030204" pitchFamily="18" charset="0"/>
                        </a:rPr>
                        <m:t>𝜉</m:t>
                      </m:r>
                      <m:r>
                        <a:rPr lang="en-US" sz="1400" i="1">
                          <a:latin typeface="Cambria Math" panose="02040503050406030204" pitchFamily="18" charset="0"/>
                          <a:ea typeface="Cambria Math" panose="02040503050406030204" pitchFamily="18" charset="0"/>
                        </a:rPr>
                        <m:t>=153.4</m:t>
                      </m:r>
                      <m:f>
                        <m:fPr>
                          <m:ctrlPr>
                            <a:rPr lang="en-US" sz="1400" i="1">
                              <a:latin typeface="Cambria Math" panose="02040503050406030204" pitchFamily="18" charset="0"/>
                              <a:ea typeface="Cambria Math" panose="02040503050406030204" pitchFamily="18" charset="0"/>
                            </a:rPr>
                          </m:ctrlPr>
                        </m:fPr>
                        <m:num>
                          <m:sSup>
                            <m:sSupPr>
                              <m:ctrlPr>
                                <a:rPr lang="en-US" sz="1400" i="1">
                                  <a:latin typeface="Cambria Math" panose="02040503050406030204" pitchFamily="18" charset="0"/>
                                  <a:ea typeface="Cambria Math" panose="02040503050406030204" pitchFamily="18" charset="0"/>
                                </a:rPr>
                              </m:ctrlPr>
                            </m:sSupPr>
                            <m:e>
                              <m:r>
                                <a:rPr lang="en-US" sz="1400" i="1">
                                  <a:latin typeface="Cambria Math" panose="02040503050406030204" pitchFamily="18" charset="0"/>
                                  <a:ea typeface="Cambria Math" panose="02040503050406030204" pitchFamily="18" charset="0"/>
                                </a:rPr>
                                <m:t>𝑧</m:t>
                              </m:r>
                            </m:e>
                            <m:sup>
                              <m:r>
                                <a:rPr lang="en-US" sz="1400" i="1">
                                  <a:latin typeface="Cambria Math" panose="02040503050406030204" pitchFamily="18" charset="0"/>
                                  <a:ea typeface="Cambria Math" panose="02040503050406030204" pitchFamily="18" charset="0"/>
                                </a:rPr>
                                <m:t>2</m:t>
                              </m:r>
                            </m:sup>
                          </m:sSup>
                        </m:num>
                        <m:den>
                          <m:sSup>
                            <m:sSupPr>
                              <m:ctrlPr>
                                <a:rPr lang="en-US" sz="1400" i="1">
                                  <a:latin typeface="Cambria Math" panose="02040503050406030204" pitchFamily="18" charset="0"/>
                                  <a:ea typeface="Cambria Math" panose="02040503050406030204" pitchFamily="18" charset="0"/>
                                </a:rPr>
                              </m:ctrlPr>
                            </m:sSupPr>
                            <m:e>
                              <m:r>
                                <a:rPr lang="en-US" sz="1400" i="1">
                                  <a:latin typeface="Cambria Math" panose="02040503050406030204" pitchFamily="18" charset="0"/>
                                  <a:ea typeface="Cambria Math" panose="02040503050406030204" pitchFamily="18" charset="0"/>
                                </a:rPr>
                                <m:t>𝛽</m:t>
                              </m:r>
                            </m:e>
                            <m:sup>
                              <m:r>
                                <a:rPr lang="en-US" sz="1400" i="1">
                                  <a:latin typeface="Cambria Math" panose="02040503050406030204" pitchFamily="18" charset="0"/>
                                  <a:ea typeface="Cambria Math" panose="02040503050406030204" pitchFamily="18" charset="0"/>
                                </a:rPr>
                                <m:t>2</m:t>
                              </m:r>
                            </m:sup>
                          </m:sSup>
                        </m:den>
                      </m:f>
                      <m:f>
                        <m:fPr>
                          <m:ctrlPr>
                            <a:rPr lang="en-US" sz="1400" i="1">
                              <a:latin typeface="Cambria Math" panose="02040503050406030204" pitchFamily="18" charset="0"/>
                              <a:ea typeface="Cambria Math" panose="02040503050406030204" pitchFamily="18" charset="0"/>
                            </a:rPr>
                          </m:ctrlPr>
                        </m:fPr>
                        <m:num>
                          <m:r>
                            <a:rPr lang="en-US" sz="1400" i="1">
                              <a:latin typeface="Cambria Math" panose="02040503050406030204" pitchFamily="18" charset="0"/>
                              <a:ea typeface="Cambria Math" panose="02040503050406030204" pitchFamily="18" charset="0"/>
                            </a:rPr>
                            <m:t>𝑍</m:t>
                          </m:r>
                        </m:num>
                        <m:den>
                          <m:r>
                            <a:rPr lang="en-US" sz="1400" i="1">
                              <a:latin typeface="Cambria Math" panose="02040503050406030204" pitchFamily="18" charset="0"/>
                              <a:ea typeface="Cambria Math" panose="02040503050406030204" pitchFamily="18" charset="0"/>
                            </a:rPr>
                            <m:t>𝐴</m:t>
                          </m:r>
                        </m:den>
                      </m:f>
                    </m:oMath>
                  </m:oMathPara>
                </a14:m>
                <a:endParaRPr lang="en-US" sz="1400" dirty="0"/>
              </a:p>
            </p:txBody>
          </p:sp>
        </mc:Choice>
        <mc:Fallback xmlns="">
          <p:sp>
            <p:nvSpPr>
              <p:cNvPr id="13" name="TextBox 12">
                <a:extLst>
                  <a:ext uri="{FF2B5EF4-FFF2-40B4-BE49-F238E27FC236}">
                    <a16:creationId xmlns:a16="http://schemas.microsoft.com/office/drawing/2014/main" id="{B739C1FB-2ACB-6E4D-D801-5C11B03C0A25}"/>
                  </a:ext>
                </a:extLst>
              </p:cNvPr>
              <p:cNvSpPr txBox="1">
                <a:spLocks noRot="1" noChangeAspect="1" noMove="1" noResize="1" noEditPoints="1" noAdjustHandles="1" noChangeArrowheads="1" noChangeShapeType="1" noTextEdit="1"/>
              </p:cNvSpPr>
              <p:nvPr/>
            </p:nvSpPr>
            <p:spPr>
              <a:xfrm>
                <a:off x="7755118" y="5116401"/>
                <a:ext cx="1175130" cy="468526"/>
              </a:xfrm>
              <a:prstGeom prst="rect">
                <a:avLst/>
              </a:prstGeom>
              <a:blipFill>
                <a:blip r:embed="rId7"/>
                <a:stretch>
                  <a:fillRect l="-5319" r="-3191" b="-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2F7E83F-52A6-9388-D61B-F46960F005AA}"/>
                  </a:ext>
                </a:extLst>
              </p:cNvPr>
              <p:cNvSpPr txBox="1"/>
              <p:nvPr/>
            </p:nvSpPr>
            <p:spPr>
              <a:xfrm>
                <a:off x="7755118" y="5585290"/>
                <a:ext cx="2841482" cy="5523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𝑊</m:t>
                          </m:r>
                        </m:e>
                        <m:sub>
                          <m:r>
                            <a:rPr lang="en-US" sz="1400" i="1">
                              <a:latin typeface="Cambria Math" panose="02040503050406030204" pitchFamily="18" charset="0"/>
                            </a:rPr>
                            <m:t>𝑚𝑎𝑥</m:t>
                          </m:r>
                        </m:sub>
                      </m:sSub>
                      <m:r>
                        <a:rPr lang="en-US" sz="1400" i="1">
                          <a:latin typeface="Cambria Math" panose="02040503050406030204" pitchFamily="18" charset="0"/>
                        </a:rPr>
                        <m:t>=</m:t>
                      </m:r>
                      <m:f>
                        <m:fPr>
                          <m:ctrlPr>
                            <a:rPr lang="en-US" sz="1400" i="1">
                              <a:latin typeface="Cambria Math" panose="02040503050406030204" pitchFamily="18" charset="0"/>
                            </a:rPr>
                          </m:ctrlPr>
                        </m:fPr>
                        <m:num>
                          <m:r>
                            <a:rPr lang="en-US" sz="1400" i="1">
                              <a:latin typeface="Cambria Math" panose="02040503050406030204" pitchFamily="18" charset="0"/>
                            </a:rPr>
                            <m:t>2</m:t>
                          </m:r>
                          <m:sSub>
                            <m:sSubPr>
                              <m:ctrlPr>
                                <a:rPr lang="en-US" sz="1400" i="1">
                                  <a:latin typeface="Cambria Math" panose="02040503050406030204" pitchFamily="18" charset="0"/>
                                </a:rPr>
                              </m:ctrlPr>
                            </m:sSubPr>
                            <m:e>
                              <m:r>
                                <a:rPr lang="en-US" sz="1400" i="1">
                                  <a:latin typeface="Cambria Math" panose="02040503050406030204" pitchFamily="18" charset="0"/>
                                </a:rPr>
                                <m:t>𝑚</m:t>
                              </m:r>
                            </m:e>
                            <m:sub>
                              <m:r>
                                <a:rPr lang="en-US" sz="1400" i="1">
                                  <a:latin typeface="Cambria Math" panose="02040503050406030204" pitchFamily="18" charset="0"/>
                                </a:rPr>
                                <m:t>𝑒</m:t>
                              </m:r>
                            </m:sub>
                          </m:sSub>
                          <m:sSup>
                            <m:sSupPr>
                              <m:ctrlPr>
                                <a:rPr lang="en-US" sz="1400" i="1">
                                  <a:latin typeface="Cambria Math" panose="02040503050406030204" pitchFamily="18" charset="0"/>
                                </a:rPr>
                              </m:ctrlPr>
                            </m:sSupPr>
                            <m:e>
                              <m:r>
                                <a:rPr lang="en-US" sz="1400" i="1">
                                  <a:latin typeface="Cambria Math" panose="02040503050406030204" pitchFamily="18" charset="0"/>
                                  <a:ea typeface="Cambria Math" panose="02040503050406030204" pitchFamily="18" charset="0"/>
                                </a:rPr>
                                <m:t>𝛽</m:t>
                              </m:r>
                            </m:e>
                            <m:sup>
                              <m:r>
                                <a:rPr lang="en-US" sz="1400" i="1">
                                  <a:latin typeface="Cambria Math" panose="02040503050406030204" pitchFamily="18" charset="0"/>
                                </a:rPr>
                                <m:t>2</m:t>
                              </m:r>
                            </m:sup>
                          </m:sSup>
                          <m:sSup>
                            <m:sSupPr>
                              <m:ctrlPr>
                                <a:rPr lang="en-US" sz="1400" i="1">
                                  <a:latin typeface="Cambria Math" panose="02040503050406030204" pitchFamily="18" charset="0"/>
                                </a:rPr>
                              </m:ctrlPr>
                            </m:sSupPr>
                            <m:e>
                              <m:r>
                                <a:rPr lang="en-US" sz="1400" i="1">
                                  <a:latin typeface="Cambria Math" panose="02040503050406030204" pitchFamily="18" charset="0"/>
                                  <a:ea typeface="Cambria Math" panose="02040503050406030204" pitchFamily="18" charset="0"/>
                                </a:rPr>
                                <m:t>𝛾</m:t>
                              </m:r>
                            </m:e>
                            <m:sup>
                              <m:r>
                                <a:rPr lang="en-US" sz="1400" i="1">
                                  <a:latin typeface="Cambria Math" panose="02040503050406030204" pitchFamily="18" charset="0"/>
                                </a:rPr>
                                <m:t>2</m:t>
                              </m:r>
                            </m:sup>
                          </m:sSup>
                        </m:num>
                        <m:den>
                          <m:r>
                            <a:rPr lang="en-US" sz="1400" i="1">
                              <a:latin typeface="Cambria Math" panose="02040503050406030204" pitchFamily="18" charset="0"/>
                            </a:rPr>
                            <m:t>1+2</m:t>
                          </m:r>
                          <m:r>
                            <a:rPr lang="en-US" sz="1400" i="1">
                              <a:latin typeface="Cambria Math" panose="02040503050406030204" pitchFamily="18" charset="0"/>
                              <a:ea typeface="Cambria Math" panose="02040503050406030204" pitchFamily="18" charset="0"/>
                            </a:rPr>
                            <m:t>𝛾</m:t>
                          </m:r>
                          <m:f>
                            <m:fPr>
                              <m:type m:val="lin"/>
                              <m:ctrlPr>
                                <a:rPr lang="en-US" sz="1400" i="1">
                                  <a:latin typeface="Cambria Math" panose="02040503050406030204" pitchFamily="18" charset="0"/>
                                  <a:ea typeface="Cambria Math" panose="02040503050406030204" pitchFamily="18" charset="0"/>
                                </a:rPr>
                              </m:ctrlPr>
                            </m:fPr>
                            <m:num>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𝑚</m:t>
                                  </m:r>
                                </m:e>
                                <m:sub>
                                  <m:r>
                                    <a:rPr lang="en-US" sz="1400" i="1">
                                      <a:latin typeface="Cambria Math" panose="02040503050406030204" pitchFamily="18" charset="0"/>
                                      <a:ea typeface="Cambria Math" panose="02040503050406030204" pitchFamily="18" charset="0"/>
                                    </a:rPr>
                                    <m:t>𝑒</m:t>
                                  </m:r>
                                </m:sub>
                              </m:sSub>
                            </m:num>
                            <m:den>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𝑚</m:t>
                                  </m:r>
                                </m:e>
                                <m:sub>
                                  <m:r>
                                    <a:rPr lang="en-US" sz="1400" i="1">
                                      <a:latin typeface="Cambria Math" panose="02040503050406030204" pitchFamily="18" charset="0"/>
                                      <a:ea typeface="Cambria Math" panose="02040503050406030204" pitchFamily="18" charset="0"/>
                                    </a:rPr>
                                    <m:t>𝜇</m:t>
                                  </m:r>
                                </m:sub>
                              </m:sSub>
                              <m:r>
                                <a:rPr lang="en-US" sz="1400" i="1">
                                  <a:latin typeface="Cambria Math" panose="02040503050406030204" pitchFamily="18" charset="0"/>
                                  <a:ea typeface="Cambria Math" panose="02040503050406030204" pitchFamily="18" charset="0"/>
                                </a:rPr>
                                <m:t>+</m:t>
                              </m:r>
                              <m:sSup>
                                <m:sSupPr>
                                  <m:ctrlPr>
                                    <a:rPr lang="en-US" sz="1400" i="1">
                                      <a:latin typeface="Cambria Math" panose="02040503050406030204" pitchFamily="18" charset="0"/>
                                      <a:ea typeface="Cambria Math" panose="02040503050406030204" pitchFamily="18" charset="0"/>
                                    </a:rPr>
                                  </m:ctrlPr>
                                </m:sSupPr>
                                <m:e>
                                  <m:d>
                                    <m:dPr>
                                      <m:ctrlPr>
                                        <a:rPr lang="en-US" sz="1400" i="1">
                                          <a:latin typeface="Cambria Math" panose="02040503050406030204" pitchFamily="18" charset="0"/>
                                          <a:ea typeface="Cambria Math" panose="02040503050406030204" pitchFamily="18" charset="0"/>
                                        </a:rPr>
                                      </m:ctrlPr>
                                    </m:dPr>
                                    <m:e>
                                      <m:f>
                                        <m:fPr>
                                          <m:type m:val="lin"/>
                                          <m:ctrlPr>
                                            <a:rPr lang="en-US" sz="1400" i="1">
                                              <a:latin typeface="Cambria Math" panose="02040503050406030204" pitchFamily="18" charset="0"/>
                                              <a:ea typeface="Cambria Math" panose="02040503050406030204" pitchFamily="18" charset="0"/>
                                            </a:rPr>
                                          </m:ctrlPr>
                                        </m:fPr>
                                        <m:num>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𝑚</m:t>
                                              </m:r>
                                            </m:e>
                                            <m:sub>
                                              <m:r>
                                                <a:rPr lang="en-US" sz="1400" i="1">
                                                  <a:latin typeface="Cambria Math" panose="02040503050406030204" pitchFamily="18" charset="0"/>
                                                  <a:ea typeface="Cambria Math" panose="02040503050406030204" pitchFamily="18" charset="0"/>
                                                </a:rPr>
                                                <m:t>𝑒</m:t>
                                              </m:r>
                                            </m:sub>
                                          </m:sSub>
                                        </m:num>
                                        <m:den>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𝑚</m:t>
                                              </m:r>
                                            </m:e>
                                            <m:sub>
                                              <m:r>
                                                <a:rPr lang="en-US" sz="1400" i="1">
                                                  <a:latin typeface="Cambria Math" panose="02040503050406030204" pitchFamily="18" charset="0"/>
                                                  <a:ea typeface="Cambria Math" panose="02040503050406030204" pitchFamily="18" charset="0"/>
                                                </a:rPr>
                                                <m:t>𝜇</m:t>
                                              </m:r>
                                            </m:sub>
                                          </m:sSub>
                                        </m:den>
                                      </m:f>
                                    </m:e>
                                  </m:d>
                                </m:e>
                                <m:sup>
                                  <m:r>
                                    <a:rPr lang="en-US" sz="1400" i="1">
                                      <a:latin typeface="Cambria Math" panose="02040503050406030204" pitchFamily="18" charset="0"/>
                                      <a:ea typeface="Cambria Math" panose="02040503050406030204" pitchFamily="18" charset="0"/>
                                    </a:rPr>
                                    <m:t>2</m:t>
                                  </m:r>
                                </m:sup>
                              </m:sSup>
                            </m:den>
                          </m:f>
                        </m:den>
                      </m:f>
                    </m:oMath>
                  </m:oMathPara>
                </a14:m>
                <a:endParaRPr lang="en-US" sz="1400" dirty="0"/>
              </a:p>
            </p:txBody>
          </p:sp>
        </mc:Choice>
        <mc:Fallback xmlns="">
          <p:sp>
            <p:nvSpPr>
              <p:cNvPr id="16" name="TextBox 15">
                <a:extLst>
                  <a:ext uri="{FF2B5EF4-FFF2-40B4-BE49-F238E27FC236}">
                    <a16:creationId xmlns:a16="http://schemas.microsoft.com/office/drawing/2014/main" id="{52F7E83F-52A6-9388-D61B-F46960F005AA}"/>
                  </a:ext>
                </a:extLst>
              </p:cNvPr>
              <p:cNvSpPr txBox="1">
                <a:spLocks noRot="1" noChangeAspect="1" noMove="1" noResize="1" noEditPoints="1" noAdjustHandles="1" noChangeArrowheads="1" noChangeShapeType="1" noTextEdit="1"/>
              </p:cNvSpPr>
              <p:nvPr/>
            </p:nvSpPr>
            <p:spPr>
              <a:xfrm>
                <a:off x="7755118" y="5585290"/>
                <a:ext cx="2841482" cy="552395"/>
              </a:xfrm>
              <a:prstGeom prst="rect">
                <a:avLst/>
              </a:prstGeom>
              <a:blipFill>
                <a:blip r:embed="rId8"/>
                <a:stretch>
                  <a:fillRect l="-889" t="-11111" b="-95556"/>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A15F1B1F-14A3-E25C-F7A5-EA6E87E6E4D8}"/>
              </a:ext>
            </a:extLst>
          </p:cNvPr>
          <p:cNvSpPr txBox="1"/>
          <p:nvPr/>
        </p:nvSpPr>
        <p:spPr>
          <a:xfrm>
            <a:off x="5638801" y="2971801"/>
            <a:ext cx="65" cy="276999"/>
          </a:xfrm>
          <a:prstGeom prst="rect">
            <a:avLst/>
          </a:prstGeom>
          <a:noFill/>
        </p:spPr>
        <p:txBody>
          <a:bodyPr wrap="none" lIns="0" tIns="0" rIns="0" bIns="0" rtlCol="0">
            <a:spAutoFit/>
          </a:bodyPr>
          <a:lstStyle/>
          <a:p>
            <a:endParaRPr lang="en-US" dirty="0"/>
          </a:p>
        </p:txBody>
      </p:sp>
      <p:sp>
        <p:nvSpPr>
          <p:cNvPr id="19" name="TextBox 18">
            <a:extLst>
              <a:ext uri="{FF2B5EF4-FFF2-40B4-BE49-F238E27FC236}">
                <a16:creationId xmlns:a16="http://schemas.microsoft.com/office/drawing/2014/main" id="{E87D4235-86E6-A0DF-6917-D4A21D8162A6}"/>
              </a:ext>
            </a:extLst>
          </p:cNvPr>
          <p:cNvSpPr txBox="1"/>
          <p:nvPr/>
        </p:nvSpPr>
        <p:spPr>
          <a:xfrm>
            <a:off x="8993659" y="5218761"/>
            <a:ext cx="947888" cy="307777"/>
          </a:xfrm>
          <a:prstGeom prst="rect">
            <a:avLst/>
          </a:prstGeom>
          <a:noFill/>
        </p:spPr>
        <p:txBody>
          <a:bodyPr wrap="none" rtlCol="0">
            <a:spAutoFit/>
          </a:bodyPr>
          <a:lstStyle/>
          <a:p>
            <a:r>
              <a:rPr lang="en-US" sz="1400" dirty="0"/>
              <a:t>keV g/cm</a:t>
            </a:r>
            <a:r>
              <a:rPr lang="en-US" sz="1400" baseline="30000" dirty="0"/>
              <a:t>2</a:t>
            </a:r>
          </a:p>
        </p:txBody>
      </p:sp>
      <p:sp>
        <p:nvSpPr>
          <p:cNvPr id="17" name="TextBox 16">
            <a:extLst>
              <a:ext uri="{FF2B5EF4-FFF2-40B4-BE49-F238E27FC236}">
                <a16:creationId xmlns:a16="http://schemas.microsoft.com/office/drawing/2014/main" id="{D64ACA58-0DA1-69EA-843F-F7E5DC5226DF}"/>
              </a:ext>
            </a:extLst>
          </p:cNvPr>
          <p:cNvSpPr txBox="1"/>
          <p:nvPr/>
        </p:nvSpPr>
        <p:spPr>
          <a:xfrm>
            <a:off x="6012046" y="3911927"/>
            <a:ext cx="4795654" cy="707886"/>
          </a:xfrm>
          <a:prstGeom prst="rect">
            <a:avLst/>
          </a:prstGeom>
          <a:noFill/>
          <a:ln>
            <a:solidFill>
              <a:srgbClr val="FF0000"/>
            </a:solidFill>
          </a:ln>
        </p:spPr>
        <p:txBody>
          <a:bodyPr wrap="square" rtlCol="0">
            <a:spAutoFit/>
          </a:bodyPr>
          <a:lstStyle/>
          <a:p>
            <a:r>
              <a:rPr lang="en-US" sz="2000" b="1" dirty="0"/>
              <a:t>NB</a:t>
            </a:r>
            <a:r>
              <a:rPr lang="en-US" sz="2000" dirty="0"/>
              <a:t>: We assume neither timing growth nor energy-timing coupling.</a:t>
            </a:r>
          </a:p>
        </p:txBody>
      </p:sp>
    </p:spTree>
    <p:extLst>
      <p:ext uri="{BB962C8B-B14F-4D97-AF65-F5344CB8AC3E}">
        <p14:creationId xmlns:p14="http://schemas.microsoft.com/office/powerpoint/2010/main" val="43538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4" grpId="0"/>
      <p:bldP spid="2" grpId="0"/>
      <p:bldP spid="10" grpId="0"/>
      <p:bldP spid="13" grpId="0"/>
      <p:bldP spid="16" grpId="0"/>
      <p:bldP spid="19" grpId="0"/>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C09DC-9436-A632-D480-B695BED798F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A46F3AB-DA9A-548E-ACA3-B1AC71205000}"/>
              </a:ext>
            </a:extLst>
          </p:cNvPr>
          <p:cNvSpPr>
            <a:spLocks noGrp="1"/>
          </p:cNvSpPr>
          <p:nvPr>
            <p:ph type="title"/>
          </p:nvPr>
        </p:nvSpPr>
        <p:spPr/>
        <p:txBody>
          <a:bodyPr/>
          <a:lstStyle/>
          <a:p>
            <a:r>
              <a:rPr lang="en-US" dirty="0"/>
              <a:t>Emittance evolution (Dispersion coupling)</a:t>
            </a:r>
          </a:p>
        </p:txBody>
      </p:sp>
      <p:sp>
        <p:nvSpPr>
          <p:cNvPr id="4" name="Date Placeholder 3">
            <a:extLst>
              <a:ext uri="{FF2B5EF4-FFF2-40B4-BE49-F238E27FC236}">
                <a16:creationId xmlns:a16="http://schemas.microsoft.com/office/drawing/2014/main" id="{E7FD074F-F626-0C1B-F57E-CD47437A3A2D}"/>
              </a:ext>
            </a:extLst>
          </p:cNvPr>
          <p:cNvSpPr>
            <a:spLocks noGrp="1"/>
          </p:cNvSpPr>
          <p:nvPr>
            <p:ph type="dt" sz="half" idx="38"/>
          </p:nvPr>
        </p:nvSpPr>
        <p:spPr/>
        <p:txBody>
          <a:bodyPr/>
          <a:lstStyle/>
          <a:p>
            <a:pPr>
              <a:defRPr/>
            </a:pPr>
            <a:r>
              <a:rPr lang="en-US"/>
              <a:t>8/5/25</a:t>
            </a:r>
            <a:endParaRPr lang="en-US" dirty="0"/>
          </a:p>
        </p:txBody>
      </p:sp>
      <p:sp>
        <p:nvSpPr>
          <p:cNvPr id="5" name="Footer Placeholder 4">
            <a:extLst>
              <a:ext uri="{FF2B5EF4-FFF2-40B4-BE49-F238E27FC236}">
                <a16:creationId xmlns:a16="http://schemas.microsoft.com/office/drawing/2014/main" id="{AABA93A8-B28B-FAE4-96F7-92A1B7921DD4}"/>
              </a:ext>
            </a:extLst>
          </p:cNvPr>
          <p:cNvSpPr>
            <a:spLocks noGrp="1"/>
          </p:cNvSpPr>
          <p:nvPr>
            <p:ph type="ftr" sz="quarter" idx="39"/>
          </p:nvPr>
        </p:nvSpPr>
        <p:spPr/>
        <p:txBody>
          <a:bodyPr/>
          <a:lstStyle/>
          <a:p>
            <a:pPr>
              <a:defRPr/>
            </a:pPr>
            <a:r>
              <a:rPr lang="en-US" b="1"/>
              <a:t>Yonehara | Ionization Cooling for Muon Beam</a:t>
            </a:r>
            <a:endParaRPr lang="en-US" b="1" dirty="0"/>
          </a:p>
        </p:txBody>
      </p:sp>
      <p:sp>
        <p:nvSpPr>
          <p:cNvPr id="6" name="Slide Number Placeholder 5">
            <a:extLst>
              <a:ext uri="{FF2B5EF4-FFF2-40B4-BE49-F238E27FC236}">
                <a16:creationId xmlns:a16="http://schemas.microsoft.com/office/drawing/2014/main" id="{550048B5-AFE2-7687-A3C5-649E09001C56}"/>
              </a:ext>
            </a:extLst>
          </p:cNvPr>
          <p:cNvSpPr>
            <a:spLocks noGrp="1"/>
          </p:cNvSpPr>
          <p:nvPr>
            <p:ph type="sldNum" sz="quarter" idx="40"/>
          </p:nvPr>
        </p:nvSpPr>
        <p:spPr/>
        <p:txBody>
          <a:bodyPr/>
          <a:lstStyle/>
          <a:p>
            <a:pPr>
              <a:defRPr/>
            </a:pPr>
            <a:fld id="{148C009B-CB69-E04A-B9B3-34B26D69E9CF}" type="slidenum">
              <a:rPr lang="en-US" smtClean="0"/>
              <a:pPr>
                <a:defRPr/>
              </a:pPr>
              <a:t>27</a:t>
            </a:fld>
            <a:endParaRPr lang="en-US" dirty="0"/>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4EB4801-2576-26D1-E46F-682F5E08CFA2}"/>
                  </a:ext>
                </a:extLst>
              </p:cNvPr>
              <p:cNvSpPr txBox="1"/>
              <p:nvPr/>
            </p:nvSpPr>
            <p:spPr>
              <a:xfrm>
                <a:off x="2082075" y="1088070"/>
                <a:ext cx="6858000" cy="73385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𝑑</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𝑛</m:t>
                              </m:r>
                              <m:r>
                                <a:rPr lang="en-US">
                                  <a:latin typeface="Cambria Math" panose="02040503050406030204" pitchFamily="18" charset="0"/>
                                </a:rPr>
                                <m:t>,</m:t>
                              </m:r>
                              <m:r>
                                <a:rPr lang="en-US" i="1">
                                  <a:latin typeface="Cambria Math" panose="02040503050406030204" pitchFamily="18" charset="0"/>
                                </a:rPr>
                                <m:t>𝑥</m:t>
                              </m:r>
                              <m:r>
                                <a:rPr lang="en-US">
                                  <a:latin typeface="Cambria Math" panose="02040503050406030204" pitchFamily="18" charset="0"/>
                                </a:rPr>
                                <m:t>,</m:t>
                              </m:r>
                              <m:r>
                                <a:rPr lang="en-US" i="1">
                                  <a:latin typeface="Cambria Math" panose="02040503050406030204" pitchFamily="18" charset="0"/>
                                </a:rPr>
                                <m:t>𝑦</m:t>
                              </m:r>
                            </m:sub>
                          </m:sSub>
                        </m:num>
                        <m:den>
                          <m:r>
                            <a:rPr lang="en-US" i="1">
                              <a:latin typeface="Cambria Math" panose="02040503050406030204" pitchFamily="18" charset="0"/>
                            </a:rPr>
                            <m:t>𝑑𝑠</m:t>
                          </m:r>
                        </m:den>
                      </m:f>
                      <m:r>
                        <a:rPr lang="en-US">
                          <a:latin typeface="Cambria Math" panose="02040503050406030204" pitchFamily="18" charset="0"/>
                        </a:rPr>
                        <m:t>=−</m:t>
                      </m:r>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𝑥</m:t>
                              </m:r>
                              <m:r>
                                <a:rPr lang="en-US">
                                  <a:latin typeface="Cambria Math" panose="02040503050406030204" pitchFamily="18" charset="0"/>
                                </a:rPr>
                                <m:t>,</m:t>
                              </m:r>
                              <m:r>
                                <a:rPr lang="en-US" i="1">
                                  <a:latin typeface="Cambria Math" panose="02040503050406030204" pitchFamily="18" charset="0"/>
                                </a:rPr>
                                <m:t>𝑦</m:t>
                              </m:r>
                            </m:sub>
                          </m:sSub>
                          <m:r>
                            <a:rPr lang="en-US">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𝑛</m:t>
                              </m:r>
                              <m:r>
                                <a:rPr lang="en-US">
                                  <a:latin typeface="Cambria Math" panose="02040503050406030204" pitchFamily="18" charset="0"/>
                                </a:rPr>
                                <m:t>,</m:t>
                              </m:r>
                              <m:r>
                                <a:rPr lang="en-US" i="1">
                                  <a:latin typeface="Cambria Math" panose="02040503050406030204" pitchFamily="18" charset="0"/>
                                </a:rPr>
                                <m:t>𝑥</m:t>
                              </m:r>
                              <m:r>
                                <a:rPr lang="en-US">
                                  <a:latin typeface="Cambria Math" panose="02040503050406030204" pitchFamily="18" charset="0"/>
                                </a:rPr>
                                <m:t>,</m:t>
                              </m:r>
                              <m:r>
                                <a:rPr lang="en-US" i="1">
                                  <a:latin typeface="Cambria Math" panose="02040503050406030204" pitchFamily="18" charset="0"/>
                                </a:rPr>
                                <m:t>𝑦</m:t>
                              </m:r>
                            </m:sub>
                          </m:sSub>
                        </m:num>
                        <m:den>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𝛽</m:t>
                              </m:r>
                            </m:e>
                            <m:sup>
                              <m:r>
                                <a:rPr lang="en-US">
                                  <a:latin typeface="Cambria Math" panose="02040503050406030204" pitchFamily="18" charset="0"/>
                                </a:rPr>
                                <m:t>2</m:t>
                              </m:r>
                            </m:sup>
                          </m:sSup>
                          <m:r>
                            <a:rPr lang="en-US" i="1">
                              <a:latin typeface="Cambria Math" panose="02040503050406030204" pitchFamily="18" charset="0"/>
                            </a:rPr>
                            <m:t>𝐸</m:t>
                          </m:r>
                        </m:den>
                      </m:f>
                      <m:r>
                        <a:rPr lang="en-US">
                          <a:latin typeface="Cambria Math" panose="02040503050406030204" pitchFamily="18" charset="0"/>
                        </a:rPr>
                        <m:t>∙</m:t>
                      </m:r>
                      <m:d>
                        <m:dPr>
                          <m:begChr m:val="〈"/>
                          <m:endChr m:val="〉"/>
                          <m:ctrlPr>
                            <a:rPr lang="en-US" i="1">
                              <a:solidFill>
                                <a:srgbClr val="836967"/>
                              </a:solidFill>
                              <a:latin typeface="Cambria Math" panose="02040503050406030204" pitchFamily="18" charset="0"/>
                            </a:rPr>
                          </m:ctrlPr>
                        </m:dPr>
                        <m:e>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𝑑𝐸</m:t>
                              </m:r>
                            </m:num>
                            <m:den>
                              <m:r>
                                <a:rPr lang="en-US" i="1">
                                  <a:latin typeface="Cambria Math" panose="02040503050406030204" pitchFamily="18" charset="0"/>
                                </a:rPr>
                                <m:t>𝑑𝑠</m:t>
                              </m:r>
                            </m:den>
                          </m:f>
                        </m:e>
                      </m:d>
                      <m:r>
                        <a:rPr lang="en-US">
                          <a:latin typeface="Cambria Math" panose="02040503050406030204" pitchFamily="18" charset="0"/>
                        </a:rPr>
                        <m:t>+</m:t>
                      </m:r>
                      <m:f>
                        <m:fPr>
                          <m:ctrlPr>
                            <a:rPr lang="en-US" i="1">
                              <a:solidFill>
                                <a:srgbClr val="836967"/>
                              </a:solidFill>
                              <a:latin typeface="Cambria Math" panose="02040503050406030204" pitchFamily="18" charset="0"/>
                            </a:rPr>
                          </m:ctrlPr>
                        </m:fPr>
                        <m:num>
                          <m:sSup>
                            <m:sSupPr>
                              <m:ctrlPr>
                                <a:rPr lang="en-US" i="1">
                                  <a:solidFill>
                                    <a:srgbClr val="836967"/>
                                  </a:solidFill>
                                  <a:latin typeface="Cambria Math" panose="02040503050406030204" pitchFamily="18" charset="0"/>
                                </a:rPr>
                              </m:ctrlPr>
                            </m:sSupPr>
                            <m:e>
                              <m:d>
                                <m:dPr>
                                  <m:ctrlPr>
                                    <a:rPr lang="en-US" i="1">
                                      <a:solidFill>
                                        <a:srgbClr val="836967"/>
                                      </a:solidFill>
                                      <a:latin typeface="Cambria Math" panose="02040503050406030204" pitchFamily="18" charset="0"/>
                                    </a:rPr>
                                  </m:ctrlPr>
                                </m:dPr>
                                <m:e>
                                  <m:r>
                                    <a:rPr lang="en-US">
                                      <a:latin typeface="Cambria Math" panose="02040503050406030204" pitchFamily="18" charset="0"/>
                                    </a:rPr>
                                    <m:t>13.6 </m:t>
                                  </m:r>
                                  <m:r>
                                    <a:rPr lang="en-US" i="1">
                                      <a:latin typeface="Cambria Math" panose="02040503050406030204" pitchFamily="18" charset="0"/>
                                    </a:rPr>
                                    <m:t>𝑀𝑒𝑉</m:t>
                                  </m:r>
                                </m:e>
                              </m:d>
                            </m:e>
                            <m:sup>
                              <m:r>
                                <a:rPr lang="en-US">
                                  <a:latin typeface="Cambria Math" panose="02040503050406030204" pitchFamily="18" charset="0"/>
                                </a:rPr>
                                <m:t>2</m:t>
                              </m:r>
                            </m:sup>
                          </m:sSup>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𝑥</m:t>
                              </m:r>
                              <m:r>
                                <a:rPr lang="en-US">
                                  <a:latin typeface="Cambria Math" panose="02040503050406030204" pitchFamily="18" charset="0"/>
                                </a:rPr>
                                <m:t>,</m:t>
                              </m:r>
                              <m:r>
                                <a:rPr lang="en-US" i="1">
                                  <a:latin typeface="Cambria Math" panose="02040503050406030204" pitchFamily="18" charset="0"/>
                                </a:rPr>
                                <m:t>𝑦</m:t>
                              </m:r>
                            </m:sub>
                          </m:sSub>
                        </m:num>
                        <m:den>
                          <m:r>
                            <a:rPr lang="en-US">
                              <a:latin typeface="Cambria Math" panose="02040503050406030204" pitchFamily="18" charset="0"/>
                            </a:rPr>
                            <m:t>2</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𝜇</m:t>
                              </m:r>
                            </m:sub>
                          </m:sSub>
                          <m:r>
                            <a:rPr lang="en-US" i="1">
                              <a:latin typeface="Cambria Math" panose="02040503050406030204" pitchFamily="18" charset="0"/>
                            </a:rPr>
                            <m:t>𝐸</m:t>
                          </m:r>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𝛽</m:t>
                              </m:r>
                            </m:e>
                            <m:sup>
                              <m:r>
                                <a:rPr lang="en-US">
                                  <a:latin typeface="Cambria Math" panose="02040503050406030204" pitchFamily="18" charset="0"/>
                                </a:rPr>
                                <m:t>3</m:t>
                              </m:r>
                            </m:sup>
                          </m:sSup>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𝑅</m:t>
                              </m:r>
                            </m:sub>
                          </m:sSub>
                        </m:den>
                      </m:f>
                      <m:r>
                        <a:rPr lang="en-US">
                          <a:latin typeface="Cambria Math" panose="02040503050406030204" pitchFamily="18" charset="0"/>
                        </a:rPr>
                        <m:t>,</m:t>
                      </m:r>
                    </m:oMath>
                  </m:oMathPara>
                </a14:m>
                <a:endParaRPr lang="en-US" dirty="0"/>
              </a:p>
            </p:txBody>
          </p:sp>
        </mc:Choice>
        <mc:Fallback xmlns="">
          <p:sp>
            <p:nvSpPr>
              <p:cNvPr id="15" name="TextBox 14">
                <a:extLst>
                  <a:ext uri="{FF2B5EF4-FFF2-40B4-BE49-F238E27FC236}">
                    <a16:creationId xmlns:a16="http://schemas.microsoft.com/office/drawing/2014/main" id="{44EB4801-2576-26D1-E46F-682F5E08CFA2}"/>
                  </a:ext>
                </a:extLst>
              </p:cNvPr>
              <p:cNvSpPr txBox="1">
                <a:spLocks noRot="1" noChangeAspect="1" noMove="1" noResize="1" noEditPoints="1" noAdjustHandles="1" noChangeArrowheads="1" noChangeShapeType="1" noTextEdit="1"/>
              </p:cNvSpPr>
              <p:nvPr/>
            </p:nvSpPr>
            <p:spPr>
              <a:xfrm>
                <a:off x="2082075" y="1088070"/>
                <a:ext cx="6858000" cy="733855"/>
              </a:xfrm>
              <a:prstGeom prst="rect">
                <a:avLst/>
              </a:prstGeom>
              <a:blipFill>
                <a:blip r:embed="rId2"/>
                <a:stretch>
                  <a:fillRect b="-33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EBAC83B-0EA3-7055-37B8-9CDD294A9DB2}"/>
                  </a:ext>
                </a:extLst>
              </p:cNvPr>
              <p:cNvSpPr txBox="1"/>
              <p:nvPr/>
            </p:nvSpPr>
            <p:spPr>
              <a:xfrm>
                <a:off x="2169161" y="2172872"/>
                <a:ext cx="8111308" cy="72032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𝑑</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𝑛</m:t>
                              </m:r>
                              <m:r>
                                <a:rPr lang="en-US">
                                  <a:latin typeface="Cambria Math" panose="02040503050406030204" pitchFamily="18" charset="0"/>
                                </a:rPr>
                                <m:t>,</m:t>
                              </m:r>
                              <m:r>
                                <a:rPr lang="en-US" i="1">
                                  <a:latin typeface="Cambria Math" panose="02040503050406030204" pitchFamily="18" charset="0"/>
                                </a:rPr>
                                <m:t>𝐿</m:t>
                              </m:r>
                            </m:sub>
                          </m:sSub>
                        </m:num>
                        <m:den>
                          <m:r>
                            <a:rPr lang="en-US" i="1">
                              <a:latin typeface="Cambria Math" panose="02040503050406030204" pitchFamily="18" charset="0"/>
                            </a:rPr>
                            <m:t>𝑑𝑠</m:t>
                          </m:r>
                        </m:den>
                      </m:f>
                      <m:r>
                        <a:rPr lang="en-US">
                          <a:latin typeface="Cambria Math" panose="02040503050406030204" pitchFamily="18" charset="0"/>
                        </a:rPr>
                        <m:t>=</m:t>
                      </m:r>
                      <m:r>
                        <a:rPr lang="en-US" i="1">
                          <a:latin typeface="Cambria Math" panose="02040503050406030204" pitchFamily="18" charset="0"/>
                        </a:rPr>
                        <m:t>−</m:t>
                      </m:r>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𝐿</m:t>
                              </m:r>
                            </m:sub>
                          </m:sSub>
                          <m:r>
                            <a:rPr lang="en-US">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𝑛</m:t>
                              </m:r>
                              <m:r>
                                <a:rPr lang="en-US">
                                  <a:latin typeface="Cambria Math" panose="02040503050406030204" pitchFamily="18" charset="0"/>
                                </a:rPr>
                                <m:t>,</m:t>
                              </m:r>
                              <m:r>
                                <a:rPr lang="en-US" i="1">
                                  <a:latin typeface="Cambria Math" panose="02040503050406030204" pitchFamily="18" charset="0"/>
                                </a:rPr>
                                <m:t>𝐿</m:t>
                              </m:r>
                            </m:sub>
                          </m:sSub>
                        </m:num>
                        <m:den>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𝛽</m:t>
                              </m:r>
                            </m:e>
                            <m:sup>
                              <m:r>
                                <a:rPr lang="en-US">
                                  <a:latin typeface="Cambria Math" panose="02040503050406030204" pitchFamily="18" charset="0"/>
                                </a:rPr>
                                <m:t>2</m:t>
                              </m:r>
                            </m:sup>
                          </m:sSup>
                          <m:r>
                            <a:rPr lang="en-US" i="1">
                              <a:latin typeface="Cambria Math" panose="02040503050406030204" pitchFamily="18" charset="0"/>
                            </a:rPr>
                            <m:t>𝐸</m:t>
                          </m:r>
                        </m:den>
                      </m:f>
                      <m:r>
                        <a:rPr lang="en-US">
                          <a:latin typeface="Cambria Math" panose="02040503050406030204" pitchFamily="18" charset="0"/>
                        </a:rPr>
                        <m:t>∙</m:t>
                      </m:r>
                      <m:d>
                        <m:dPr>
                          <m:begChr m:val="〈"/>
                          <m:endChr m:val="〉"/>
                          <m:ctrlPr>
                            <a:rPr lang="en-US" i="1">
                              <a:solidFill>
                                <a:srgbClr val="836967"/>
                              </a:solidFill>
                              <a:latin typeface="Cambria Math" panose="02040503050406030204" pitchFamily="18" charset="0"/>
                            </a:rPr>
                          </m:ctrlPr>
                        </m:dPr>
                        <m:e>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𝑑𝐸</m:t>
                              </m:r>
                            </m:num>
                            <m:den>
                              <m:r>
                                <a:rPr lang="en-US" i="1">
                                  <a:latin typeface="Cambria Math" panose="02040503050406030204" pitchFamily="18" charset="0"/>
                                </a:rPr>
                                <m:t>𝑑𝑠</m:t>
                              </m:r>
                            </m:den>
                          </m:f>
                        </m:e>
                      </m:d>
                      <m:r>
                        <a:rPr lang="en-US">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𝛽𝛾</m:t>
                          </m:r>
                        </m:num>
                        <m:den>
                          <m:r>
                            <a:rPr lang="en-US" i="1">
                              <a:latin typeface="Cambria Math" panose="02040503050406030204" pitchFamily="18" charset="0"/>
                            </a:rPr>
                            <m:t>2</m:t>
                          </m:r>
                        </m:den>
                      </m:f>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ea typeface="Cambria Math" panose="02040503050406030204" pitchFamily="18" charset="0"/>
                                </a:rPr>
                                <m:t>𝛽</m:t>
                              </m:r>
                            </m:e>
                          </m:acc>
                        </m:e>
                        <m:sub>
                          <m:r>
                            <a:rPr lang="en-US" i="1">
                              <a:latin typeface="Cambria Math" panose="02040503050406030204" pitchFamily="18" charset="0"/>
                            </a:rPr>
                            <m:t>𝐿</m:t>
                          </m:r>
                        </m:sub>
                      </m:sSub>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1</m:t>
                          </m:r>
                        </m:num>
                        <m:den>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𝛽</m:t>
                              </m:r>
                            </m:e>
                            <m:sup>
                              <m:r>
                                <a:rPr lang="en-US" i="1">
                                  <a:latin typeface="Cambria Math" panose="02040503050406030204" pitchFamily="18" charset="0"/>
                                  <a:ea typeface="Cambria Math" panose="02040503050406030204" pitchFamily="18" charset="0"/>
                                </a:rPr>
                                <m:t>2</m:t>
                              </m:r>
                            </m:sup>
                          </m:sSup>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𝑐</m:t>
                              </m:r>
                            </m:e>
                            <m:sup>
                              <m:r>
                                <a:rPr lang="en-US" i="1">
                                  <a:latin typeface="Cambria Math" panose="02040503050406030204" pitchFamily="18" charset="0"/>
                                  <a:ea typeface="Cambria Math" panose="02040503050406030204" pitchFamily="18" charset="0"/>
                                </a:rPr>
                                <m:t>2</m:t>
                              </m:r>
                            </m:sup>
                          </m:sSup>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𝑝</m:t>
                              </m:r>
                            </m:e>
                            <m:sup>
                              <m:r>
                                <a:rPr lang="en-US" i="1">
                                  <a:latin typeface="Cambria Math" panose="02040503050406030204" pitchFamily="18" charset="0"/>
                                  <a:ea typeface="Cambria Math" panose="02040503050406030204" pitchFamily="18" charset="0"/>
                                </a:rPr>
                                <m:t>2</m:t>
                              </m:r>
                            </m:sup>
                          </m:sSup>
                        </m:den>
                      </m:f>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𝜉</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𝑊</m:t>
                          </m:r>
                        </m:e>
                        <m:sub>
                          <m:r>
                            <a:rPr lang="en-US" i="1">
                              <a:latin typeface="Cambria Math" panose="02040503050406030204" pitchFamily="18" charset="0"/>
                              <a:ea typeface="Cambria Math" panose="02040503050406030204" pitchFamily="18" charset="0"/>
                            </a:rPr>
                            <m:t>𝑚𝑎𝑥</m:t>
                          </m:r>
                        </m:sub>
                      </m:sSub>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1−</m:t>
                          </m:r>
                          <m:f>
                            <m:fPr>
                              <m:ctrlPr>
                                <a:rPr lang="en-US" i="1">
                                  <a:latin typeface="Cambria Math" panose="02040503050406030204" pitchFamily="18" charset="0"/>
                                  <a:ea typeface="Cambria Math" panose="02040503050406030204" pitchFamily="18" charset="0"/>
                                </a:rPr>
                              </m:ctrlPr>
                            </m:fPr>
                            <m:num>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𝛽</m:t>
                                  </m:r>
                                </m:e>
                                <m:sup>
                                  <m:r>
                                    <a:rPr lang="en-US" i="1">
                                      <a:latin typeface="Cambria Math" panose="02040503050406030204" pitchFamily="18" charset="0"/>
                                      <a:ea typeface="Cambria Math" panose="02040503050406030204" pitchFamily="18" charset="0"/>
                                    </a:rPr>
                                    <m:t>2</m:t>
                                  </m:r>
                                </m:sup>
                              </m:sSup>
                            </m:num>
                            <m:den>
                              <m:r>
                                <a:rPr lang="en-US" i="1">
                                  <a:latin typeface="Cambria Math" panose="02040503050406030204" pitchFamily="18" charset="0"/>
                                  <a:ea typeface="Cambria Math" panose="02040503050406030204" pitchFamily="18" charset="0"/>
                                </a:rPr>
                                <m:t>2</m:t>
                              </m:r>
                            </m:den>
                          </m:f>
                        </m:e>
                      </m:d>
                    </m:oMath>
                  </m:oMathPara>
                </a14:m>
                <a:endParaRPr lang="en-US" dirty="0"/>
              </a:p>
            </p:txBody>
          </p:sp>
        </mc:Choice>
        <mc:Fallback xmlns="">
          <p:sp>
            <p:nvSpPr>
              <p:cNvPr id="18" name="TextBox 17">
                <a:extLst>
                  <a:ext uri="{FF2B5EF4-FFF2-40B4-BE49-F238E27FC236}">
                    <a16:creationId xmlns:a16="http://schemas.microsoft.com/office/drawing/2014/main" id="{0EBAC83B-0EA3-7055-37B8-9CDD294A9DB2}"/>
                  </a:ext>
                </a:extLst>
              </p:cNvPr>
              <p:cNvSpPr txBox="1">
                <a:spLocks noRot="1" noChangeAspect="1" noMove="1" noResize="1" noEditPoints="1" noAdjustHandles="1" noChangeArrowheads="1" noChangeShapeType="1" noTextEdit="1"/>
              </p:cNvSpPr>
              <p:nvPr/>
            </p:nvSpPr>
            <p:spPr>
              <a:xfrm>
                <a:off x="2169161" y="2172872"/>
                <a:ext cx="8111308" cy="720325"/>
              </a:xfrm>
              <a:prstGeom prst="rect">
                <a:avLst/>
              </a:prstGeom>
              <a:blipFill>
                <a:blip r:embed="rId3"/>
                <a:stretch>
                  <a:fillRect b="-33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DCDBFEA-CA5F-0352-A8F3-8A99912C64FC}"/>
                  </a:ext>
                </a:extLst>
              </p:cNvPr>
              <p:cNvSpPr txBox="1"/>
              <p:nvPr/>
            </p:nvSpPr>
            <p:spPr>
              <a:xfrm>
                <a:off x="2169161" y="3102662"/>
                <a:ext cx="4476675" cy="391261"/>
              </a:xfrm>
              <a:prstGeom prst="rect">
                <a:avLst/>
              </a:prstGeom>
              <a:noFill/>
            </p:spPr>
            <p:txBody>
              <a:bodyPr wrap="none" rtlCol="0">
                <a:spAutoFit/>
              </a:bodyPr>
              <a:lstStyle/>
              <a:p>
                <a14:m>
                  <m:oMath xmlns:m="http://schemas.openxmlformats.org/officeDocument/2006/math">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𝑥</m:t>
                        </m:r>
                        <m:r>
                          <a:rPr lang="en-US">
                            <a:latin typeface="Cambria Math" panose="02040503050406030204" pitchFamily="18" charset="0"/>
                          </a:rPr>
                          <m:t>,</m:t>
                        </m:r>
                        <m:r>
                          <a:rPr lang="en-US" i="1">
                            <a:latin typeface="Cambria Math" panose="02040503050406030204" pitchFamily="18" charset="0"/>
                          </a:rPr>
                          <m:t>𝑦</m:t>
                        </m:r>
                      </m:sub>
                    </m:sSub>
                  </m:oMath>
                </a14:m>
                <a:r>
                  <a:rPr lang="en-US" dirty="0"/>
                  <a:t> and </a:t>
                </a:r>
                <a14:m>
                  <m:oMath xmlns:m="http://schemas.openxmlformats.org/officeDocument/2006/math">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𝐿</m:t>
                        </m:r>
                      </m:sub>
                    </m:sSub>
                  </m:oMath>
                </a14:m>
                <a:r>
                  <a:rPr lang="en-US" dirty="0"/>
                  <a:t> also referred a partition number</a:t>
                </a:r>
              </a:p>
            </p:txBody>
          </p:sp>
        </mc:Choice>
        <mc:Fallback xmlns="">
          <p:sp>
            <p:nvSpPr>
              <p:cNvPr id="19" name="TextBox 18">
                <a:extLst>
                  <a:ext uri="{FF2B5EF4-FFF2-40B4-BE49-F238E27FC236}">
                    <a16:creationId xmlns:a16="http://schemas.microsoft.com/office/drawing/2014/main" id="{3DCDBFEA-CA5F-0352-A8F3-8A99912C64FC}"/>
                  </a:ext>
                </a:extLst>
              </p:cNvPr>
              <p:cNvSpPr txBox="1">
                <a:spLocks noRot="1" noChangeAspect="1" noMove="1" noResize="1" noEditPoints="1" noAdjustHandles="1" noChangeArrowheads="1" noChangeShapeType="1" noTextEdit="1"/>
              </p:cNvSpPr>
              <p:nvPr/>
            </p:nvSpPr>
            <p:spPr>
              <a:xfrm>
                <a:off x="2169161" y="3102662"/>
                <a:ext cx="4476675" cy="391261"/>
              </a:xfrm>
              <a:prstGeom prst="rect">
                <a:avLst/>
              </a:prstGeom>
              <a:blipFill>
                <a:blip r:embed="rId4"/>
                <a:stretch>
                  <a:fillRect t="-6250" r="-282" b="-187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4A060C03-C071-B9E3-78D6-5FDBE7F7470F}"/>
                  </a:ext>
                </a:extLst>
              </p:cNvPr>
              <p:cNvSpPr txBox="1"/>
              <p:nvPr/>
            </p:nvSpPr>
            <p:spPr>
              <a:xfrm>
                <a:off x="2277257" y="5209692"/>
                <a:ext cx="4463143" cy="68082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𝐿</m:t>
                          </m:r>
                        </m:sub>
                      </m:sSub>
                      <m:r>
                        <a:rPr lang="en-US">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𝐿</m:t>
                          </m:r>
                          <m:r>
                            <a:rPr lang="en-US">
                              <a:latin typeface="Cambria Math" panose="02040503050406030204" pitchFamily="18" charset="0"/>
                            </a:rPr>
                            <m:t>,0</m:t>
                          </m:r>
                        </m:sub>
                      </m:sSub>
                      <m:r>
                        <a:rPr lang="en-US">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𝐷</m:t>
                          </m:r>
                          <m:r>
                            <a:rPr lang="en-US" i="1">
                              <a:latin typeface="Cambria Math" panose="02040503050406030204" pitchFamily="18" charset="0"/>
                            </a:rPr>
                            <m:t>𝜌</m:t>
                          </m:r>
                          <m:r>
                            <a:rPr lang="en-US">
                              <a:latin typeface="Cambria Math" panose="02040503050406030204" pitchFamily="18" charset="0"/>
                            </a:rPr>
                            <m:t>′</m:t>
                          </m:r>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𝜌</m:t>
                              </m:r>
                            </m:e>
                            <m:sub>
                              <m:r>
                                <a:rPr lang="en-US">
                                  <a:latin typeface="Cambria Math" panose="02040503050406030204" pitchFamily="18" charset="0"/>
                                </a:rPr>
                                <m:t>0</m:t>
                              </m:r>
                            </m:sub>
                          </m:sSub>
                        </m:den>
                      </m:f>
                      <m:r>
                        <a:rPr lang="en-US">
                          <a:latin typeface="Cambria Math" panose="02040503050406030204" pitchFamily="18" charset="0"/>
                        </a:rPr>
                        <m:t>,  </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𝑥</m:t>
                          </m:r>
                        </m:sub>
                      </m:sSub>
                      <m:r>
                        <a:rPr lang="en-US">
                          <a:latin typeface="Cambria Math" panose="02040503050406030204" pitchFamily="18" charset="0"/>
                        </a:rPr>
                        <m:t>→1−</m:t>
                      </m:r>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𝐷</m:t>
                          </m:r>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𝜌</m:t>
                              </m:r>
                            </m:e>
                            <m:sup>
                              <m:r>
                                <a:rPr lang="en-US">
                                  <a:latin typeface="Cambria Math" panose="02040503050406030204" pitchFamily="18" charset="0"/>
                                </a:rPr>
                                <m:t>′</m:t>
                              </m:r>
                            </m:sup>
                          </m:sSup>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𝜌</m:t>
                              </m:r>
                            </m:e>
                            <m:sub>
                              <m:r>
                                <a:rPr lang="en-US">
                                  <a:latin typeface="Cambria Math" panose="02040503050406030204" pitchFamily="18" charset="0"/>
                                </a:rPr>
                                <m:t>0</m:t>
                              </m:r>
                            </m:sub>
                          </m:sSub>
                        </m:den>
                      </m:f>
                      <m:r>
                        <a:rPr lang="en-US">
                          <a:latin typeface="Cambria Math" panose="02040503050406030204" pitchFamily="18" charset="0"/>
                        </a:rPr>
                        <m:t>.</m:t>
                      </m:r>
                    </m:oMath>
                  </m:oMathPara>
                </a14:m>
                <a:endParaRPr lang="en-US" dirty="0"/>
              </a:p>
            </p:txBody>
          </p:sp>
        </mc:Choice>
        <mc:Fallback xmlns="">
          <p:sp>
            <p:nvSpPr>
              <p:cNvPr id="21" name="TextBox 20">
                <a:extLst>
                  <a:ext uri="{FF2B5EF4-FFF2-40B4-BE49-F238E27FC236}">
                    <a16:creationId xmlns:a16="http://schemas.microsoft.com/office/drawing/2014/main" id="{4A060C03-C071-B9E3-78D6-5FDBE7F7470F}"/>
                  </a:ext>
                </a:extLst>
              </p:cNvPr>
              <p:cNvSpPr txBox="1">
                <a:spLocks noRot="1" noChangeAspect="1" noMove="1" noResize="1" noEditPoints="1" noAdjustHandles="1" noChangeArrowheads="1" noChangeShapeType="1" noTextEdit="1"/>
              </p:cNvSpPr>
              <p:nvPr/>
            </p:nvSpPr>
            <p:spPr>
              <a:xfrm>
                <a:off x="2277257" y="5209692"/>
                <a:ext cx="4463143" cy="680827"/>
              </a:xfrm>
              <a:prstGeom prst="rect">
                <a:avLst/>
              </a:prstGeom>
              <a:blipFill>
                <a:blip r:embed="rId5"/>
                <a:stretch>
                  <a:fillRect b="-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53668686-A630-350E-6F70-E0183F1B9B7F}"/>
                  </a:ext>
                </a:extLst>
              </p:cNvPr>
              <p:cNvSpPr txBox="1"/>
              <p:nvPr/>
            </p:nvSpPr>
            <p:spPr>
              <a:xfrm>
                <a:off x="1872524" y="3533643"/>
                <a:ext cx="5730240" cy="118865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a:solidFill>
                                <a:schemeClr val="tx2"/>
                              </a:solidFill>
                              <a:latin typeface="Cambria Math" panose="02040503050406030204" pitchFamily="18" charset="0"/>
                            </a:rPr>
                          </m:ctrlPr>
                        </m:fPr>
                        <m:num>
                          <m:r>
                            <a:rPr lang="en-US" i="1">
                              <a:solidFill>
                                <a:schemeClr val="tx2"/>
                              </a:solidFill>
                              <a:latin typeface="Cambria Math" panose="02040503050406030204" pitchFamily="18" charset="0"/>
                            </a:rPr>
                            <m:t>𝑑</m:t>
                          </m:r>
                          <m:d>
                            <m:dPr>
                              <m:ctrlPr>
                                <a:rPr lang="en-US" i="1">
                                  <a:solidFill>
                                    <a:schemeClr val="tx2"/>
                                  </a:solidFill>
                                  <a:latin typeface="Cambria Math" panose="02040503050406030204" pitchFamily="18" charset="0"/>
                                </a:rPr>
                              </m:ctrlPr>
                            </m:dPr>
                            <m:e>
                              <m:f>
                                <m:fPr>
                                  <m:ctrlPr>
                                    <a:rPr lang="en-US" i="1">
                                      <a:solidFill>
                                        <a:schemeClr val="tx2"/>
                                      </a:solidFill>
                                      <a:latin typeface="Cambria Math" panose="02040503050406030204" pitchFamily="18" charset="0"/>
                                    </a:rPr>
                                  </m:ctrlPr>
                                </m:fPr>
                                <m:num>
                                  <m:r>
                                    <a:rPr lang="en-US" i="1">
                                      <a:solidFill>
                                        <a:schemeClr val="tx2"/>
                                      </a:solidFill>
                                      <a:latin typeface="Cambria Math" panose="02040503050406030204" pitchFamily="18" charset="0"/>
                                    </a:rPr>
                                    <m:t>𝑑𝐸</m:t>
                                  </m:r>
                                </m:num>
                                <m:den>
                                  <m:r>
                                    <a:rPr lang="en-US" i="1">
                                      <a:solidFill>
                                        <a:schemeClr val="tx2"/>
                                      </a:solidFill>
                                      <a:latin typeface="Cambria Math" panose="02040503050406030204" pitchFamily="18" charset="0"/>
                                    </a:rPr>
                                    <m:t>𝑑𝑠</m:t>
                                  </m:r>
                                </m:den>
                              </m:f>
                            </m:e>
                          </m:d>
                        </m:num>
                        <m:den>
                          <m:r>
                            <a:rPr lang="en-US" i="1">
                              <a:solidFill>
                                <a:schemeClr val="tx2"/>
                              </a:solidFill>
                              <a:latin typeface="Cambria Math" panose="02040503050406030204" pitchFamily="18" charset="0"/>
                            </a:rPr>
                            <m:t>𝑑𝑠</m:t>
                          </m:r>
                        </m:den>
                      </m:f>
                      <m:sSub>
                        <m:sSubPr>
                          <m:ctrlPr>
                            <a:rPr lang="en-US" i="1">
                              <a:solidFill>
                                <a:schemeClr val="tx2"/>
                              </a:solidFill>
                              <a:latin typeface="Cambria Math" panose="02040503050406030204" pitchFamily="18" charset="0"/>
                            </a:rPr>
                          </m:ctrlPr>
                        </m:sSubPr>
                        <m:e>
                          <m:r>
                            <a:rPr lang="en-US" i="1">
                              <a:solidFill>
                                <a:schemeClr val="tx2"/>
                              </a:solidFill>
                              <a:latin typeface="Cambria Math" panose="02040503050406030204" pitchFamily="18" charset="0"/>
                            </a:rPr>
                            <m:t>=</m:t>
                          </m:r>
                          <m:r>
                            <a:rPr lang="en-US" i="1">
                              <a:solidFill>
                                <a:schemeClr val="tx2"/>
                              </a:solidFill>
                              <a:latin typeface="Cambria Math" panose="02040503050406030204" pitchFamily="18" charset="0"/>
                            </a:rPr>
                            <m:t>𝑔</m:t>
                          </m:r>
                        </m:e>
                        <m:sub>
                          <m:r>
                            <a:rPr lang="en-US" i="1">
                              <a:solidFill>
                                <a:schemeClr val="tx2"/>
                              </a:solidFill>
                              <a:latin typeface="Cambria Math" panose="02040503050406030204" pitchFamily="18" charset="0"/>
                            </a:rPr>
                            <m:t>𝐿</m:t>
                          </m:r>
                        </m:sub>
                      </m:sSub>
                      <m:r>
                        <a:rPr lang="en-US">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a:latin typeface="Cambria Math" panose="02040503050406030204" pitchFamily="18" charset="0"/>
                            </a:rPr>
                            <m:t>2</m:t>
                          </m:r>
                        </m:num>
                        <m:den>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𝛾</m:t>
                              </m:r>
                            </m:e>
                            <m:sup>
                              <m:r>
                                <a:rPr lang="en-US">
                                  <a:latin typeface="Cambria Math" panose="02040503050406030204" pitchFamily="18" charset="0"/>
                                </a:rPr>
                                <m:t>2</m:t>
                              </m:r>
                            </m:sup>
                          </m:sSup>
                        </m:den>
                      </m:f>
                      <m:r>
                        <a:rPr lang="en-US">
                          <a:latin typeface="Cambria Math" panose="02040503050406030204" pitchFamily="18" charset="0"/>
                        </a:rPr>
                        <m:t>+2</m:t>
                      </m:r>
                      <m:f>
                        <m:fPr>
                          <m:ctrlPr>
                            <a:rPr lang="en-US" i="1">
                              <a:solidFill>
                                <a:srgbClr val="836967"/>
                              </a:solidFill>
                              <a:latin typeface="Cambria Math" panose="02040503050406030204" pitchFamily="18" charset="0"/>
                            </a:rPr>
                          </m:ctrlPr>
                        </m:fPr>
                        <m:num>
                          <m:d>
                            <m:dPr>
                              <m:ctrlPr>
                                <a:rPr lang="en-US" i="1">
                                  <a:solidFill>
                                    <a:srgbClr val="836967"/>
                                  </a:solidFill>
                                  <a:latin typeface="Cambria Math" panose="02040503050406030204" pitchFamily="18" charset="0"/>
                                </a:rPr>
                              </m:ctrlPr>
                            </m:dPr>
                            <m:e>
                              <m:r>
                                <a:rPr lang="en-US">
                                  <a:latin typeface="Cambria Math" panose="02040503050406030204" pitchFamily="18" charset="0"/>
                                </a:rPr>
                                <m:t>1−</m:t>
                              </m:r>
                              <m:f>
                                <m:fPr>
                                  <m:ctrlPr>
                                    <a:rPr lang="en-US" i="1">
                                      <a:solidFill>
                                        <a:srgbClr val="836967"/>
                                      </a:solidFill>
                                      <a:latin typeface="Cambria Math" panose="02040503050406030204" pitchFamily="18" charset="0"/>
                                    </a:rPr>
                                  </m:ctrlPr>
                                </m:fPr>
                                <m:num>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𝛽</m:t>
                                      </m:r>
                                    </m:e>
                                    <m:sup>
                                      <m:r>
                                        <a:rPr lang="en-US">
                                          <a:latin typeface="Cambria Math" panose="02040503050406030204" pitchFamily="18" charset="0"/>
                                        </a:rPr>
                                        <m:t>2</m:t>
                                      </m:r>
                                    </m:sup>
                                  </m:sSup>
                                </m:num>
                                <m:den>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𝛾</m:t>
                                      </m:r>
                                    </m:e>
                                    <m:sup>
                                      <m:r>
                                        <a:rPr lang="en-US">
                                          <a:latin typeface="Cambria Math" panose="02040503050406030204" pitchFamily="18" charset="0"/>
                                        </a:rPr>
                                        <m:t>2</m:t>
                                      </m:r>
                                    </m:sup>
                                  </m:sSup>
                                </m:den>
                              </m:f>
                            </m:e>
                          </m:d>
                        </m:num>
                        <m:den>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𝑙𝑛</m:t>
                              </m:r>
                              <m:d>
                                <m:dPr>
                                  <m:begChr m:val="["/>
                                  <m:endChr m:val="]"/>
                                  <m:ctrlPr>
                                    <a:rPr lang="en-US" i="1">
                                      <a:solidFill>
                                        <a:srgbClr val="836967"/>
                                      </a:solidFill>
                                      <a:latin typeface="Cambria Math" panose="02040503050406030204" pitchFamily="18" charset="0"/>
                                    </a:rPr>
                                  </m:ctrlPr>
                                </m:dPr>
                                <m:e>
                                  <m:f>
                                    <m:fPr>
                                      <m:ctrlPr>
                                        <a:rPr lang="en-US" i="1">
                                          <a:solidFill>
                                            <a:srgbClr val="836967"/>
                                          </a:solidFill>
                                          <a:latin typeface="Cambria Math" panose="02040503050406030204" pitchFamily="18" charset="0"/>
                                        </a:rPr>
                                      </m:ctrlPr>
                                    </m:fPr>
                                    <m:num>
                                      <m:r>
                                        <a:rPr lang="en-US">
                                          <a:latin typeface="Cambria Math" panose="02040503050406030204" pitchFamily="18" charset="0"/>
                                        </a:rPr>
                                        <m:t>2</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𝑒</m:t>
                                          </m:r>
                                        </m:sub>
                                      </m:sSub>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𝑐</m:t>
                                          </m:r>
                                        </m:e>
                                        <m:sup>
                                          <m:r>
                                            <a:rPr lang="en-US">
                                              <a:latin typeface="Cambria Math" panose="02040503050406030204" pitchFamily="18" charset="0"/>
                                            </a:rPr>
                                            <m:t>2</m:t>
                                          </m:r>
                                        </m:sup>
                                      </m:sSup>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𝛽</m:t>
                                          </m:r>
                                        </m:e>
                                        <m:sup>
                                          <m:r>
                                            <a:rPr lang="en-US">
                                              <a:latin typeface="Cambria Math" panose="02040503050406030204" pitchFamily="18" charset="0"/>
                                            </a:rPr>
                                            <m:t>2</m:t>
                                          </m:r>
                                        </m:sup>
                                      </m:sSup>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𝛾</m:t>
                                          </m:r>
                                        </m:e>
                                        <m:sup>
                                          <m:r>
                                            <a:rPr lang="en-US">
                                              <a:latin typeface="Cambria Math" panose="02040503050406030204" pitchFamily="18" charset="0"/>
                                            </a:rPr>
                                            <m:t>2</m:t>
                                          </m:r>
                                        </m:sup>
                                      </m:sSup>
                                    </m:num>
                                    <m:den>
                                      <m:r>
                                        <a:rPr lang="en-US" i="1">
                                          <a:latin typeface="Cambria Math" panose="02040503050406030204" pitchFamily="18" charset="0"/>
                                        </a:rPr>
                                        <m:t>𝐼</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𝑍</m:t>
                                          </m:r>
                                        </m:e>
                                      </m:d>
                                    </m:den>
                                  </m:f>
                                </m:e>
                              </m:d>
                              <m:r>
                                <a:rPr lang="en-US">
                                  <a:latin typeface="Cambria Math" panose="02040503050406030204" pitchFamily="18" charset="0"/>
                                </a:rPr>
                                <m:t>−</m:t>
                              </m:r>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𝛽</m:t>
                                  </m:r>
                                </m:e>
                                <m:sup>
                                  <m:r>
                                    <a:rPr lang="en-US">
                                      <a:latin typeface="Cambria Math" panose="02040503050406030204" pitchFamily="18" charset="0"/>
                                    </a:rPr>
                                    <m:t>2</m:t>
                                  </m:r>
                                </m:sup>
                              </m:sSup>
                            </m:e>
                          </m:d>
                        </m:den>
                      </m:f>
                      <m:r>
                        <a:rPr lang="en-US">
                          <a:latin typeface="Cambria Math" panose="02040503050406030204" pitchFamily="18" charset="0"/>
                        </a:rPr>
                        <m:t>.</m:t>
                      </m:r>
                    </m:oMath>
                  </m:oMathPara>
                </a14:m>
                <a:endParaRPr lang="en-US" dirty="0"/>
              </a:p>
            </p:txBody>
          </p:sp>
        </mc:Choice>
        <mc:Fallback xmlns="">
          <p:sp>
            <p:nvSpPr>
              <p:cNvPr id="23" name="TextBox 22">
                <a:extLst>
                  <a:ext uri="{FF2B5EF4-FFF2-40B4-BE49-F238E27FC236}">
                    <a16:creationId xmlns:a16="http://schemas.microsoft.com/office/drawing/2014/main" id="{53668686-A630-350E-6F70-E0183F1B9B7F}"/>
                  </a:ext>
                </a:extLst>
              </p:cNvPr>
              <p:cNvSpPr txBox="1">
                <a:spLocks noRot="1" noChangeAspect="1" noMove="1" noResize="1" noEditPoints="1" noAdjustHandles="1" noChangeArrowheads="1" noChangeShapeType="1" noTextEdit="1"/>
              </p:cNvSpPr>
              <p:nvPr/>
            </p:nvSpPr>
            <p:spPr>
              <a:xfrm>
                <a:off x="1872524" y="3533643"/>
                <a:ext cx="5730240" cy="118865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A66F092-5621-46E7-81ED-518CF2F03F31}"/>
                  </a:ext>
                </a:extLst>
              </p:cNvPr>
              <p:cNvSpPr txBox="1"/>
              <p:nvPr/>
            </p:nvSpPr>
            <p:spPr>
              <a:xfrm>
                <a:off x="2180708" y="5856725"/>
                <a:ext cx="4028867" cy="39190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a:solidFill>
                                <a:srgbClr val="836967"/>
                              </a:solidFill>
                              <a:latin typeface="Cambria Math" panose="02040503050406030204" pitchFamily="18" charset="0"/>
                            </a:rPr>
                          </m:ctrlPr>
                        </m:sSubPr>
                        <m:e>
                          <m:r>
                            <m:rPr>
                              <m:sty m:val="p"/>
                            </m:rPr>
                            <a:rPr lang="en-US">
                              <a:latin typeface="Cambria Math" panose="02040503050406030204" pitchFamily="18" charset="0"/>
                            </a:rPr>
                            <m:t>Σ</m:t>
                          </m:r>
                        </m:e>
                        <m:sub>
                          <m:r>
                            <a:rPr lang="en-US" i="1">
                              <a:latin typeface="Cambria Math" panose="02040503050406030204" pitchFamily="18" charset="0"/>
                            </a:rPr>
                            <m:t>𝑔</m:t>
                          </m:r>
                        </m:sub>
                      </m:sSub>
                      <m:r>
                        <a:rPr lang="en-US">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𝑥</m:t>
                          </m:r>
                        </m:sub>
                      </m:sSub>
                      <m:r>
                        <a:rPr lang="en-US">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𝑦</m:t>
                          </m:r>
                        </m:sub>
                      </m:sSub>
                      <m:r>
                        <a:rPr lang="en-US">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𝐿</m:t>
                          </m:r>
                        </m:sub>
                      </m:sSub>
                      <m:r>
                        <a:rPr lang="en-US">
                          <a:latin typeface="Cambria Math" panose="02040503050406030204" pitchFamily="18" charset="0"/>
                        </a:rPr>
                        <m:t>=2+</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𝐿</m:t>
                          </m:r>
                          <m:r>
                            <a:rPr lang="en-US">
                              <a:latin typeface="Cambria Math" panose="02040503050406030204" pitchFamily="18" charset="0"/>
                            </a:rPr>
                            <m:t>, 0</m:t>
                          </m:r>
                        </m:sub>
                      </m:sSub>
                      <m:r>
                        <a:rPr lang="en-US">
                          <a:latin typeface="Cambria Math" panose="02040503050406030204" pitchFamily="18" charset="0"/>
                        </a:rPr>
                        <m:t>.</m:t>
                      </m:r>
                    </m:oMath>
                  </m:oMathPara>
                </a14:m>
                <a:endParaRPr lang="en-US" dirty="0"/>
              </a:p>
            </p:txBody>
          </p:sp>
        </mc:Choice>
        <mc:Fallback xmlns="">
          <p:sp>
            <p:nvSpPr>
              <p:cNvPr id="25" name="TextBox 24">
                <a:extLst>
                  <a:ext uri="{FF2B5EF4-FFF2-40B4-BE49-F238E27FC236}">
                    <a16:creationId xmlns:a16="http://schemas.microsoft.com/office/drawing/2014/main" id="{AA66F092-5621-46E7-81ED-518CF2F03F31}"/>
                  </a:ext>
                </a:extLst>
              </p:cNvPr>
              <p:cNvSpPr txBox="1">
                <a:spLocks noRot="1" noChangeAspect="1" noMove="1" noResize="1" noEditPoints="1" noAdjustHandles="1" noChangeArrowheads="1" noChangeShapeType="1" noTextEdit="1"/>
              </p:cNvSpPr>
              <p:nvPr/>
            </p:nvSpPr>
            <p:spPr>
              <a:xfrm>
                <a:off x="2180708" y="5856725"/>
                <a:ext cx="4028867" cy="391902"/>
              </a:xfrm>
              <a:prstGeom prst="rect">
                <a:avLst/>
              </a:prstGeom>
              <a:blipFill>
                <a:blip r:embed="rId7"/>
                <a:stretch>
                  <a:fillRect/>
                </a:stretch>
              </a:blipFill>
            </p:spPr>
            <p:txBody>
              <a:bodyPr/>
              <a:lstStyle/>
              <a:p>
                <a:r>
                  <a:rPr lang="en-US">
                    <a:noFill/>
                  </a:rPr>
                  <a:t> </a:t>
                </a:r>
              </a:p>
            </p:txBody>
          </p:sp>
        </mc:Fallback>
      </mc:AlternateContent>
      <p:pic>
        <p:nvPicPr>
          <p:cNvPr id="26" name="Picture 25">
            <a:extLst>
              <a:ext uri="{FF2B5EF4-FFF2-40B4-BE49-F238E27FC236}">
                <a16:creationId xmlns:a16="http://schemas.microsoft.com/office/drawing/2014/main" id="{6DA20E8F-9E1F-CF36-EC98-EDF51F4A810A}"/>
              </a:ext>
            </a:extLst>
          </p:cNvPr>
          <p:cNvPicPr>
            <a:picLocks noChangeAspect="1"/>
          </p:cNvPicPr>
          <p:nvPr/>
        </p:nvPicPr>
        <p:blipFill>
          <a:blip r:embed="rId8"/>
          <a:stretch>
            <a:fillRect/>
          </a:stretch>
        </p:blipFill>
        <p:spPr>
          <a:xfrm>
            <a:off x="7778932" y="3182818"/>
            <a:ext cx="2534557" cy="1449727"/>
          </a:xfrm>
          <a:prstGeom prst="rect">
            <a:avLst/>
          </a:prstGeom>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4FA531FE-DF0F-2DC0-15BF-3A45531AE5DC}"/>
                  </a:ext>
                </a:extLst>
              </p:cNvPr>
              <p:cNvSpPr txBox="1"/>
              <p:nvPr/>
            </p:nvSpPr>
            <p:spPr>
              <a:xfrm>
                <a:off x="8955642" y="3867180"/>
                <a:ext cx="1544718" cy="469872"/>
              </a:xfrm>
              <a:prstGeom prst="rect">
                <a:avLst/>
              </a:prstGeom>
              <a:noFill/>
            </p:spPr>
            <p:txBody>
              <a:bodyPr wrap="none" rtlCol="0">
                <a:spAutoFit/>
              </a:bodyPr>
              <a:lstStyle/>
              <a:p>
                <a14:m>
                  <m:oMath xmlns:m="http://schemas.openxmlformats.org/officeDocument/2006/math">
                    <m:sSub>
                      <m:sSubPr>
                        <m:ctrlPr>
                          <a:rPr lang="en-US" sz="1200" i="1">
                            <a:latin typeface="Cambria Math" panose="02040503050406030204" pitchFamily="18" charset="0"/>
                          </a:rPr>
                        </m:ctrlPr>
                      </m:sSubPr>
                      <m:e>
                        <m:r>
                          <a:rPr lang="en-US" sz="1200" i="1">
                            <a:latin typeface="Cambria Math" panose="02040503050406030204" pitchFamily="18" charset="0"/>
                          </a:rPr>
                          <m:t>𝑔</m:t>
                        </m:r>
                      </m:e>
                      <m:sub>
                        <m:r>
                          <a:rPr lang="en-US" sz="1200" i="1">
                            <a:latin typeface="Cambria Math" panose="02040503050406030204" pitchFamily="18" charset="0"/>
                          </a:rPr>
                          <m:t>𝐿</m:t>
                        </m:r>
                        <m:r>
                          <a:rPr lang="en-US" sz="1200" i="1">
                            <a:latin typeface="Cambria Math" panose="02040503050406030204" pitchFamily="18" charset="0"/>
                          </a:rPr>
                          <m:t>,0</m:t>
                        </m:r>
                      </m:sub>
                    </m:sSub>
                    <m:r>
                      <a:rPr lang="en-US" sz="1200" i="1">
                        <a:latin typeface="Cambria Math" panose="02040503050406030204" pitchFamily="18" charset="0"/>
                      </a:rPr>
                      <m:t> </m:t>
                    </m:r>
                    <m:r>
                      <a:rPr lang="en-US" sz="1200" i="1">
                        <a:latin typeface="Cambria Math" panose="02040503050406030204" pitchFamily="18" charset="0"/>
                      </a:rPr>
                      <m:t>𝑎𝑡</m:t>
                    </m:r>
                    <m:r>
                      <a:rPr lang="en-US" sz="1200" i="1">
                        <a:latin typeface="Cambria Math" panose="02040503050406030204" pitchFamily="18" charset="0"/>
                      </a:rPr>
                      <m:t> </m:t>
                    </m:r>
                    <m:r>
                      <a:rPr lang="en-US" sz="1200" i="1">
                        <a:latin typeface="Cambria Math" panose="02040503050406030204" pitchFamily="18" charset="0"/>
                      </a:rPr>
                      <m:t>𝑝</m:t>
                    </m:r>
                    <m:r>
                      <a:rPr lang="en-US" sz="1200" i="1">
                        <a:latin typeface="Cambria Math" panose="02040503050406030204" pitchFamily="18" charset="0"/>
                        <a:ea typeface="Cambria Math" panose="02040503050406030204" pitchFamily="18" charset="0"/>
                      </a:rPr>
                      <m:t>~350 </m:t>
                    </m:r>
                  </m:oMath>
                </a14:m>
                <a:r>
                  <a:rPr lang="en-US" sz="1200" dirty="0"/>
                  <a:t>MeV/c</a:t>
                </a:r>
              </a:p>
              <a:p>
                <a:r>
                  <a:rPr lang="en-US" sz="1200" dirty="0"/>
                  <a:t>where </a:t>
                </a:r>
                <a14:m>
                  <m:oMath xmlns:m="http://schemas.openxmlformats.org/officeDocument/2006/math">
                    <m:sSub>
                      <m:sSubPr>
                        <m:ctrlPr>
                          <a:rPr lang="en-US" sz="1200" i="1">
                            <a:latin typeface="Cambria Math" panose="02040503050406030204" pitchFamily="18" charset="0"/>
                          </a:rPr>
                        </m:ctrlPr>
                      </m:sSubPr>
                      <m:e>
                        <m:r>
                          <a:rPr lang="en-US" sz="1200" i="1">
                            <a:latin typeface="Cambria Math" panose="02040503050406030204" pitchFamily="18" charset="0"/>
                          </a:rPr>
                          <m:t>𝑔</m:t>
                        </m:r>
                      </m:e>
                      <m:sub>
                        <m:r>
                          <a:rPr lang="en-US" sz="1200" i="1">
                            <a:latin typeface="Cambria Math" panose="02040503050406030204" pitchFamily="18" charset="0"/>
                          </a:rPr>
                          <m:t>𝐿</m:t>
                        </m:r>
                      </m:sub>
                    </m:sSub>
                    <m:r>
                      <a:rPr lang="en-US" sz="1200" i="1">
                        <a:latin typeface="Cambria Math" panose="02040503050406030204" pitchFamily="18" charset="0"/>
                      </a:rPr>
                      <m:t>=0</m:t>
                    </m:r>
                  </m:oMath>
                </a14:m>
                <a:endParaRPr lang="en-US" sz="1200" dirty="0"/>
              </a:p>
            </p:txBody>
          </p:sp>
        </mc:Choice>
        <mc:Fallback xmlns="">
          <p:sp>
            <p:nvSpPr>
              <p:cNvPr id="28" name="TextBox 27">
                <a:extLst>
                  <a:ext uri="{FF2B5EF4-FFF2-40B4-BE49-F238E27FC236}">
                    <a16:creationId xmlns:a16="http://schemas.microsoft.com/office/drawing/2014/main" id="{4FA531FE-DF0F-2DC0-15BF-3A45531AE5DC}"/>
                  </a:ext>
                </a:extLst>
              </p:cNvPr>
              <p:cNvSpPr txBox="1">
                <a:spLocks noRot="1" noChangeAspect="1" noMove="1" noResize="1" noEditPoints="1" noAdjustHandles="1" noChangeArrowheads="1" noChangeShapeType="1" noTextEdit="1"/>
              </p:cNvSpPr>
              <p:nvPr/>
            </p:nvSpPr>
            <p:spPr>
              <a:xfrm>
                <a:off x="8955642" y="3867180"/>
                <a:ext cx="1544718" cy="469872"/>
              </a:xfrm>
              <a:prstGeom prst="rect">
                <a:avLst/>
              </a:prstGeom>
              <a:blipFill>
                <a:blip r:embed="rId9"/>
                <a:stretch>
                  <a:fillRect b="-7895"/>
                </a:stretch>
              </a:blipFill>
            </p:spPr>
            <p:txBody>
              <a:bodyPr/>
              <a:lstStyle/>
              <a:p>
                <a:r>
                  <a:rPr lang="en-US">
                    <a:noFill/>
                  </a:rPr>
                  <a:t> </a:t>
                </a:r>
              </a:p>
            </p:txBody>
          </p:sp>
        </mc:Fallback>
      </mc:AlternateContent>
      <p:cxnSp>
        <p:nvCxnSpPr>
          <p:cNvPr id="30" name="Straight Arrow Connector 29">
            <a:extLst>
              <a:ext uri="{FF2B5EF4-FFF2-40B4-BE49-F238E27FC236}">
                <a16:creationId xmlns:a16="http://schemas.microsoft.com/office/drawing/2014/main" id="{D71148D2-93BF-DB74-A3D5-8E79DE7A18DE}"/>
              </a:ext>
            </a:extLst>
          </p:cNvPr>
          <p:cNvCxnSpPr/>
          <p:nvPr/>
        </p:nvCxnSpPr>
        <p:spPr>
          <a:xfrm flipV="1">
            <a:off x="9553303" y="3308208"/>
            <a:ext cx="0" cy="532272"/>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6FFE6443-ECDE-1C2C-39D4-46F74F581A21}"/>
                  </a:ext>
                </a:extLst>
              </p:cNvPr>
              <p:cNvSpPr txBox="1"/>
              <p:nvPr/>
            </p:nvSpPr>
            <p:spPr>
              <a:xfrm>
                <a:off x="2180708" y="4796691"/>
                <a:ext cx="5955605" cy="381515"/>
              </a:xfrm>
              <a:prstGeom prst="rect">
                <a:avLst/>
              </a:prstGeom>
              <a:noFill/>
            </p:spPr>
            <p:txBody>
              <a:bodyPr wrap="none" rtlCol="0">
                <a:spAutoFit/>
              </a:bodyPr>
              <a:lstStyle/>
              <a:p>
                <a:r>
                  <a:rPr lang="en-US" dirty="0"/>
                  <a:t>To compensate positive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𝐿</m:t>
                        </m:r>
                        <m:r>
                          <a:rPr lang="en-US" i="1">
                            <a:latin typeface="Cambria Math" panose="02040503050406030204" pitchFamily="18" charset="0"/>
                          </a:rPr>
                          <m:t>,0</m:t>
                        </m:r>
                      </m:sub>
                    </m:sSub>
                  </m:oMath>
                </a14:m>
                <a:r>
                  <a:rPr lang="en-US" dirty="0"/>
                  <a:t>, dispersion + wedge absorber </a:t>
                </a:r>
              </a:p>
            </p:txBody>
          </p:sp>
        </mc:Choice>
        <mc:Fallback xmlns="">
          <p:sp>
            <p:nvSpPr>
              <p:cNvPr id="31" name="TextBox 30">
                <a:extLst>
                  <a:ext uri="{FF2B5EF4-FFF2-40B4-BE49-F238E27FC236}">
                    <a16:creationId xmlns:a16="http://schemas.microsoft.com/office/drawing/2014/main" id="{6FFE6443-ECDE-1C2C-39D4-46F74F581A21}"/>
                  </a:ext>
                </a:extLst>
              </p:cNvPr>
              <p:cNvSpPr txBox="1">
                <a:spLocks noRot="1" noChangeAspect="1" noMove="1" noResize="1" noEditPoints="1" noAdjustHandles="1" noChangeArrowheads="1" noChangeShapeType="1" noTextEdit="1"/>
              </p:cNvSpPr>
              <p:nvPr/>
            </p:nvSpPr>
            <p:spPr>
              <a:xfrm>
                <a:off x="2180708" y="4796691"/>
                <a:ext cx="5955605" cy="381515"/>
              </a:xfrm>
              <a:prstGeom prst="rect">
                <a:avLst/>
              </a:prstGeom>
              <a:blipFill>
                <a:blip r:embed="rId10"/>
                <a:stretch>
                  <a:fillRect l="-851" t="-6452" b="-22581"/>
                </a:stretch>
              </a:blipFill>
            </p:spPr>
            <p:txBody>
              <a:bodyPr/>
              <a:lstStyle/>
              <a:p>
                <a:r>
                  <a:rPr lang="en-US">
                    <a:noFill/>
                  </a:rPr>
                  <a:t> </a:t>
                </a:r>
              </a:p>
            </p:txBody>
          </p:sp>
        </mc:Fallback>
      </mc:AlternateContent>
      <p:sp>
        <p:nvSpPr>
          <p:cNvPr id="32" name="TextBox 31">
            <a:extLst>
              <a:ext uri="{FF2B5EF4-FFF2-40B4-BE49-F238E27FC236}">
                <a16:creationId xmlns:a16="http://schemas.microsoft.com/office/drawing/2014/main" id="{1D7F4621-BA34-4DE7-556F-460F42786D00}"/>
              </a:ext>
            </a:extLst>
          </p:cNvPr>
          <p:cNvSpPr txBox="1"/>
          <p:nvPr/>
        </p:nvSpPr>
        <p:spPr>
          <a:xfrm>
            <a:off x="6804290" y="5497070"/>
            <a:ext cx="4028867" cy="923330"/>
          </a:xfrm>
          <a:prstGeom prst="rect">
            <a:avLst/>
          </a:prstGeom>
          <a:noFill/>
          <a:ln w="25400">
            <a:solidFill>
              <a:srgbClr val="FF9300"/>
            </a:solidFill>
          </a:ln>
        </p:spPr>
        <p:txBody>
          <a:bodyPr wrap="square" rtlCol="0">
            <a:spAutoFit/>
          </a:bodyPr>
          <a:lstStyle/>
          <a:p>
            <a:r>
              <a:rPr lang="en-US" b="1" dirty="0"/>
              <a:t>NB</a:t>
            </a:r>
            <a:r>
              <a:rPr lang="en-US" dirty="0"/>
              <a:t>: This represents that the dispersion induces coupling between transverse and longitudinal phase spaces</a:t>
            </a:r>
          </a:p>
        </p:txBody>
      </p:sp>
      <p:sp>
        <p:nvSpPr>
          <p:cNvPr id="2" name="Oval 1">
            <a:extLst>
              <a:ext uri="{FF2B5EF4-FFF2-40B4-BE49-F238E27FC236}">
                <a16:creationId xmlns:a16="http://schemas.microsoft.com/office/drawing/2014/main" id="{D73E3DD6-4A65-0F40-078A-C4FAC19EFED2}"/>
              </a:ext>
            </a:extLst>
          </p:cNvPr>
          <p:cNvSpPr/>
          <p:nvPr/>
        </p:nvSpPr>
        <p:spPr>
          <a:xfrm>
            <a:off x="4092864" y="994885"/>
            <a:ext cx="600364" cy="60564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C8FA1F8-2E48-A59F-D0A9-ED1ECC44049C}"/>
              </a:ext>
            </a:extLst>
          </p:cNvPr>
          <p:cNvSpPr/>
          <p:nvPr/>
        </p:nvSpPr>
        <p:spPr>
          <a:xfrm>
            <a:off x="4089401" y="2108081"/>
            <a:ext cx="600364" cy="605649"/>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8046991-63DE-0BC0-EC10-3D6A7C923394}"/>
                  </a:ext>
                </a:extLst>
              </p:cNvPr>
              <p:cNvSpPr txBox="1"/>
              <p:nvPr/>
            </p:nvSpPr>
            <p:spPr>
              <a:xfrm>
                <a:off x="2734571" y="794090"/>
                <a:ext cx="4009303" cy="394788"/>
              </a:xfrm>
              <a:prstGeom prst="rect">
                <a:avLst/>
              </a:prstGeom>
              <a:noFill/>
            </p:spPr>
            <p:txBody>
              <a:bodyPr wrap="none" rtlCol="0">
                <a:spAutoFit/>
              </a:bodyPr>
              <a:lstStyle/>
              <a:p>
                <a:r>
                  <a:rPr lang="en-US" b="1" dirty="0"/>
                  <a:t>Add coupling parameters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𝒈</m:t>
                        </m:r>
                      </m:e>
                      <m:sub>
                        <m:r>
                          <a:rPr lang="en-US" b="1" i="1" smtClean="0">
                            <a:latin typeface="Cambria Math" panose="02040503050406030204" pitchFamily="18" charset="0"/>
                          </a:rPr>
                          <m:t>𝒙</m:t>
                        </m:r>
                        <m:r>
                          <a:rPr lang="en-US" b="1" i="1" smtClean="0">
                            <a:latin typeface="Cambria Math" panose="02040503050406030204" pitchFamily="18" charset="0"/>
                          </a:rPr>
                          <m:t>,</m:t>
                        </m:r>
                        <m:r>
                          <a:rPr lang="en-US" b="1" i="1" smtClean="0">
                            <a:latin typeface="Cambria Math" panose="02040503050406030204" pitchFamily="18" charset="0"/>
                          </a:rPr>
                          <m:t>𝒚</m:t>
                        </m:r>
                      </m:sub>
                    </m:sSub>
                    <m:r>
                      <a:rPr lang="en-US" b="1" i="1" smtClean="0">
                        <a:latin typeface="Cambria Math" panose="02040503050406030204" pitchFamily="18" charset="0"/>
                      </a:rPr>
                      <m:t> </m:t>
                    </m:r>
                  </m:oMath>
                </a14:m>
                <a:r>
                  <a:rPr lang="en-US" b="1" dirty="0"/>
                  <a:t>and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𝒈</m:t>
                        </m:r>
                      </m:e>
                      <m:sub>
                        <m:r>
                          <a:rPr lang="en-US" b="1" i="1" smtClean="0">
                            <a:latin typeface="Cambria Math" panose="02040503050406030204" pitchFamily="18" charset="0"/>
                          </a:rPr>
                          <m:t>𝑳</m:t>
                        </m:r>
                      </m:sub>
                    </m:sSub>
                  </m:oMath>
                </a14:m>
                <a:endParaRPr lang="en-US" b="1" dirty="0"/>
              </a:p>
            </p:txBody>
          </p:sp>
        </mc:Choice>
        <mc:Fallback xmlns="">
          <p:sp>
            <p:nvSpPr>
              <p:cNvPr id="8" name="TextBox 7">
                <a:extLst>
                  <a:ext uri="{FF2B5EF4-FFF2-40B4-BE49-F238E27FC236}">
                    <a16:creationId xmlns:a16="http://schemas.microsoft.com/office/drawing/2014/main" id="{08046991-63DE-0BC0-EC10-3D6A7C923394}"/>
                  </a:ext>
                </a:extLst>
              </p:cNvPr>
              <p:cNvSpPr txBox="1">
                <a:spLocks noRot="1" noChangeAspect="1" noMove="1" noResize="1" noEditPoints="1" noAdjustHandles="1" noChangeArrowheads="1" noChangeShapeType="1" noTextEdit="1"/>
              </p:cNvSpPr>
              <p:nvPr/>
            </p:nvSpPr>
            <p:spPr>
              <a:xfrm>
                <a:off x="2734571" y="794090"/>
                <a:ext cx="4009303" cy="394788"/>
              </a:xfrm>
              <a:prstGeom prst="rect">
                <a:avLst/>
              </a:prstGeom>
              <a:blipFill>
                <a:blip r:embed="rId11"/>
                <a:stretch>
                  <a:fillRect l="-1266" t="-6250" b="-18750"/>
                </a:stretch>
              </a:blipFill>
            </p:spPr>
            <p:txBody>
              <a:bodyPr/>
              <a:lstStyle/>
              <a:p>
                <a:r>
                  <a:rPr lang="en-US">
                    <a:noFill/>
                  </a:rPr>
                  <a:t> </a:t>
                </a:r>
              </a:p>
            </p:txBody>
          </p:sp>
        </mc:Fallback>
      </mc:AlternateContent>
    </p:spTree>
    <p:extLst>
      <p:ext uri="{BB962C8B-B14F-4D97-AF65-F5344CB8AC3E}">
        <p14:creationId xmlns:p14="http://schemas.microsoft.com/office/powerpoint/2010/main" val="370718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P spid="25" grpId="0"/>
      <p:bldP spid="28" grpId="0"/>
      <p:bldP spid="31" grpId="0"/>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128312A2-B431-216E-3652-07A97185DBFA}"/>
              </a:ext>
            </a:extLst>
          </p:cNvPr>
          <p:cNvSpPr>
            <a:spLocks noChangeAspect="1"/>
          </p:cNvSpPr>
          <p:nvPr/>
        </p:nvSpPr>
        <p:spPr>
          <a:xfrm>
            <a:off x="4343400" y="1973580"/>
            <a:ext cx="1005836" cy="1005836"/>
          </a:xfrm>
          <a:prstGeom prst="ellipse">
            <a:avLst/>
          </a:prstGeom>
          <a:noFill/>
          <a:ln w="2540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0A37619-54FE-2EA9-506C-4058143361CA}"/>
              </a:ext>
            </a:extLst>
          </p:cNvPr>
          <p:cNvSpPr>
            <a:spLocks noChangeAspect="1"/>
          </p:cNvSpPr>
          <p:nvPr/>
        </p:nvSpPr>
        <p:spPr>
          <a:xfrm>
            <a:off x="4168145" y="1973580"/>
            <a:ext cx="1371600" cy="1371600"/>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EDA2ABB-FD91-7D41-56A7-BEB523BFECFC}"/>
              </a:ext>
            </a:extLst>
          </p:cNvPr>
          <p:cNvSpPr>
            <a:spLocks noChangeAspect="1"/>
          </p:cNvSpPr>
          <p:nvPr/>
        </p:nvSpPr>
        <p:spPr>
          <a:xfrm>
            <a:off x="3970024" y="1958340"/>
            <a:ext cx="1737360" cy="1737360"/>
          </a:xfrm>
          <a:prstGeom prst="ellipse">
            <a:avLst/>
          </a:prstGeom>
          <a:noFill/>
          <a:ln w="254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itle 2">
                <a:extLst>
                  <a:ext uri="{FF2B5EF4-FFF2-40B4-BE49-F238E27FC236}">
                    <a16:creationId xmlns:a16="http://schemas.microsoft.com/office/drawing/2014/main" id="{B59831CF-77B9-5B96-355D-8B8557DBE151}"/>
                  </a:ext>
                </a:extLst>
              </p:cNvPr>
              <p:cNvSpPr>
                <a:spLocks noGrp="1"/>
              </p:cNvSpPr>
              <p:nvPr>
                <p:ph type="title"/>
              </p:nvPr>
            </p:nvSpPr>
            <p:spPr/>
            <p:txBody>
              <a:bodyPr/>
              <a:lstStyle/>
              <a:p>
                <a:r>
                  <a:rPr lang="en-US" dirty="0"/>
                  <a:t> </a:t>
                </a:r>
                <a14:m>
                  <m:oMath xmlns:m="http://schemas.openxmlformats.org/officeDocument/2006/math">
                    <m:sSub>
                      <m:sSubPr>
                        <m:ctrlPr>
                          <a:rPr lang="en-US" i="1" smtClean="0">
                            <a:latin typeface="Cambria Math" panose="02040503050406030204" pitchFamily="18" charset="0"/>
                          </a:rPr>
                        </m:ctrlPr>
                      </m:sSubPr>
                      <m:e>
                        <m:r>
                          <a:rPr lang="en-US" b="1" i="1" smtClean="0">
                            <a:latin typeface="Cambria Math" panose="02040503050406030204" pitchFamily="18" charset="0"/>
                          </a:rPr>
                          <m:t>𝒈</m:t>
                        </m:r>
                      </m:e>
                      <m:sub>
                        <m:r>
                          <a:rPr lang="en-US" b="1" i="1" smtClean="0">
                            <a:latin typeface="Cambria Math" panose="02040503050406030204" pitchFamily="18" charset="0"/>
                          </a:rPr>
                          <m:t>𝒙</m:t>
                        </m:r>
                        <m:r>
                          <a:rPr lang="en-US" b="1" i="1" smtClean="0">
                            <a:latin typeface="Cambria Math" panose="02040503050406030204" pitchFamily="18" charset="0"/>
                          </a:rPr>
                          <m:t>,</m:t>
                        </m:r>
                        <m:r>
                          <a:rPr lang="en-US" b="1" i="1" smtClean="0">
                            <a:latin typeface="Cambria Math" panose="02040503050406030204" pitchFamily="18" charset="0"/>
                          </a:rPr>
                          <m:t>𝒚</m:t>
                        </m:r>
                      </m:sub>
                    </m:sSub>
                  </m:oMath>
                </a14:m>
                <a:r>
                  <a:rPr lang="en-US" dirty="0"/>
                  <a:t> and </a:t>
                </a:r>
                <a14:m>
                  <m:oMath xmlns:m="http://schemas.openxmlformats.org/officeDocument/2006/math">
                    <m:sSub>
                      <m:sSubPr>
                        <m:ctrlPr>
                          <a:rPr lang="en-US" i="1" smtClean="0">
                            <a:latin typeface="Cambria Math" panose="02040503050406030204" pitchFamily="18" charset="0"/>
                          </a:rPr>
                        </m:ctrlPr>
                      </m:sSubPr>
                      <m:e>
                        <m:r>
                          <a:rPr lang="en-US" b="1" i="1" smtClean="0">
                            <a:latin typeface="Cambria Math" panose="02040503050406030204" pitchFamily="18" charset="0"/>
                          </a:rPr>
                          <m:t>𝒈</m:t>
                        </m:r>
                      </m:e>
                      <m:sub>
                        <m:r>
                          <a:rPr lang="en-US" b="1" i="1" smtClean="0">
                            <a:latin typeface="Cambria Math" panose="02040503050406030204" pitchFamily="18" charset="0"/>
                          </a:rPr>
                          <m:t>𝑳</m:t>
                        </m:r>
                      </m:sub>
                    </m:sSub>
                  </m:oMath>
                </a14:m>
                <a:r>
                  <a:rPr lang="en-US" dirty="0"/>
                  <a:t> with Dispersion (I)</a:t>
                </a:r>
              </a:p>
            </p:txBody>
          </p:sp>
        </mc:Choice>
        <mc:Fallback xmlns="">
          <p:sp>
            <p:nvSpPr>
              <p:cNvPr id="3" name="Title 2">
                <a:extLst>
                  <a:ext uri="{FF2B5EF4-FFF2-40B4-BE49-F238E27FC236}">
                    <a16:creationId xmlns:a16="http://schemas.microsoft.com/office/drawing/2014/main" id="{B59831CF-77B9-5B96-355D-8B8557DBE151}"/>
                  </a:ext>
                </a:extLst>
              </p:cNvPr>
              <p:cNvSpPr>
                <a:spLocks noGrp="1" noRot="1" noChangeAspect="1" noMove="1" noResize="1" noEditPoints="1" noAdjustHandles="1" noChangeArrowheads="1" noChangeShapeType="1" noTextEdit="1"/>
              </p:cNvSpPr>
              <p:nvPr>
                <p:ph type="title"/>
              </p:nvPr>
            </p:nvSpPr>
            <p:spPr>
              <a:blipFill>
                <a:blip r:embed="rId2"/>
                <a:stretch>
                  <a:fillRect l="-508" t="-42857" b="-77143"/>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C2D2AA52-90C3-B380-EC12-8CE101ECC162}"/>
              </a:ext>
            </a:extLst>
          </p:cNvPr>
          <p:cNvSpPr>
            <a:spLocks noGrp="1"/>
          </p:cNvSpPr>
          <p:nvPr>
            <p:ph type="dt" sz="half" idx="38"/>
          </p:nvPr>
        </p:nvSpPr>
        <p:spPr/>
        <p:txBody>
          <a:bodyPr/>
          <a:lstStyle/>
          <a:p>
            <a:pPr>
              <a:defRPr/>
            </a:pPr>
            <a:r>
              <a:rPr lang="en-US"/>
              <a:t>8/5/25</a:t>
            </a:r>
            <a:endParaRPr lang="en-US" dirty="0"/>
          </a:p>
        </p:txBody>
      </p:sp>
      <p:sp>
        <p:nvSpPr>
          <p:cNvPr id="5" name="Footer Placeholder 4">
            <a:extLst>
              <a:ext uri="{FF2B5EF4-FFF2-40B4-BE49-F238E27FC236}">
                <a16:creationId xmlns:a16="http://schemas.microsoft.com/office/drawing/2014/main" id="{210A6B4A-E28B-FEE8-F8F6-4FE4B3577F0A}"/>
              </a:ext>
            </a:extLst>
          </p:cNvPr>
          <p:cNvSpPr>
            <a:spLocks noGrp="1"/>
          </p:cNvSpPr>
          <p:nvPr>
            <p:ph type="ftr" sz="quarter" idx="39"/>
          </p:nvPr>
        </p:nvSpPr>
        <p:spPr/>
        <p:txBody>
          <a:bodyPr/>
          <a:lstStyle/>
          <a:p>
            <a:pPr>
              <a:defRPr/>
            </a:pPr>
            <a:r>
              <a:rPr lang="en-US" b="1"/>
              <a:t>Yonehara | Ionization Cooling for Muon Beam</a:t>
            </a:r>
            <a:endParaRPr lang="en-US" b="1" dirty="0"/>
          </a:p>
        </p:txBody>
      </p:sp>
      <p:sp>
        <p:nvSpPr>
          <p:cNvPr id="6" name="Slide Number Placeholder 5">
            <a:extLst>
              <a:ext uri="{FF2B5EF4-FFF2-40B4-BE49-F238E27FC236}">
                <a16:creationId xmlns:a16="http://schemas.microsoft.com/office/drawing/2014/main" id="{58536E8A-A413-E838-B0C0-46F7563B338F}"/>
              </a:ext>
            </a:extLst>
          </p:cNvPr>
          <p:cNvSpPr>
            <a:spLocks noGrp="1"/>
          </p:cNvSpPr>
          <p:nvPr>
            <p:ph type="sldNum" sz="quarter" idx="40"/>
          </p:nvPr>
        </p:nvSpPr>
        <p:spPr/>
        <p:txBody>
          <a:bodyPr/>
          <a:lstStyle/>
          <a:p>
            <a:pPr>
              <a:defRPr/>
            </a:pPr>
            <a:fld id="{148C009B-CB69-E04A-B9B3-34B26D69E9CF}" type="slidenum">
              <a:rPr lang="en-US" smtClean="0"/>
              <a:pPr>
                <a:defRPr/>
              </a:pPr>
              <a:t>28</a:t>
            </a:fld>
            <a:endParaRPr lang="en-US" dirty="0"/>
          </a:p>
        </p:txBody>
      </p:sp>
      <p:sp>
        <p:nvSpPr>
          <p:cNvPr id="7" name="Oval 6">
            <a:extLst>
              <a:ext uri="{FF2B5EF4-FFF2-40B4-BE49-F238E27FC236}">
                <a16:creationId xmlns:a16="http://schemas.microsoft.com/office/drawing/2014/main" id="{80ABDFBC-52A6-5505-6632-96397B25BA99}"/>
              </a:ext>
            </a:extLst>
          </p:cNvPr>
          <p:cNvSpPr>
            <a:spLocks noChangeAspect="1"/>
          </p:cNvSpPr>
          <p:nvPr/>
        </p:nvSpPr>
        <p:spPr>
          <a:xfrm>
            <a:off x="3429000" y="1619498"/>
            <a:ext cx="2743200" cy="2743200"/>
          </a:xfrm>
          <a:prstGeom prst="ellipse">
            <a:avLst/>
          </a:prstGeom>
          <a:noFill/>
          <a:ln w="381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8A0FE27-E41C-2CED-E36D-1C91A951B590}"/>
              </a:ext>
            </a:extLst>
          </p:cNvPr>
          <p:cNvSpPr/>
          <p:nvPr/>
        </p:nvSpPr>
        <p:spPr>
          <a:xfrm>
            <a:off x="3261360" y="1318260"/>
            <a:ext cx="1539240" cy="3429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155608E-BEAD-3CE5-E0AF-3AF4E0979F68}"/>
              </a:ext>
            </a:extLst>
          </p:cNvPr>
          <p:cNvCxnSpPr>
            <a:cxnSpLocks/>
            <a:stCxn id="7" idx="0"/>
            <a:endCxn id="7" idx="4"/>
          </p:cNvCxnSpPr>
          <p:nvPr/>
        </p:nvCxnSpPr>
        <p:spPr>
          <a:xfrm>
            <a:off x="4800600" y="1619498"/>
            <a:ext cx="0" cy="2743200"/>
          </a:xfrm>
          <a:prstGeom prst="line">
            <a:avLst/>
          </a:prstGeom>
          <a:ln w="381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9D16758F-6497-6C8B-7D8D-33D8C3AD1955}"/>
              </a:ext>
            </a:extLst>
          </p:cNvPr>
          <p:cNvCxnSpPr/>
          <p:nvPr/>
        </p:nvCxnSpPr>
        <p:spPr>
          <a:xfrm>
            <a:off x="3855720" y="1973580"/>
            <a:ext cx="914400"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A0BCED5-4703-E9FD-A12F-57A4F55CF68D}"/>
                  </a:ext>
                </a:extLst>
              </p:cNvPr>
              <p:cNvSpPr txBox="1"/>
              <p:nvPr/>
            </p:nvSpPr>
            <p:spPr>
              <a:xfrm>
                <a:off x="4285855" y="3160516"/>
                <a:ext cx="17754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solidFill>
                            <a:srgbClr val="FF0000"/>
                          </a:solidFill>
                          <a:latin typeface="Cambria Math" panose="02040503050406030204" pitchFamily="18" charset="0"/>
                        </a:rPr>
                        <m:t>𝑝</m:t>
                      </m:r>
                    </m:oMath>
                  </m:oMathPara>
                </a14:m>
                <a:endParaRPr lang="en-US" dirty="0">
                  <a:solidFill>
                    <a:srgbClr val="FF0000"/>
                  </a:solidFill>
                </a:endParaRPr>
              </a:p>
            </p:txBody>
          </p:sp>
        </mc:Choice>
        <mc:Fallback xmlns="">
          <p:sp>
            <p:nvSpPr>
              <p:cNvPr id="17" name="TextBox 16">
                <a:extLst>
                  <a:ext uri="{FF2B5EF4-FFF2-40B4-BE49-F238E27FC236}">
                    <a16:creationId xmlns:a16="http://schemas.microsoft.com/office/drawing/2014/main" id="{9A0BCED5-4703-E9FD-A12F-57A4F55CF68D}"/>
                  </a:ext>
                </a:extLst>
              </p:cNvPr>
              <p:cNvSpPr txBox="1">
                <a:spLocks noRot="1" noChangeAspect="1" noMove="1" noResize="1" noEditPoints="1" noAdjustHandles="1" noChangeArrowheads="1" noChangeShapeType="1" noTextEdit="1"/>
              </p:cNvSpPr>
              <p:nvPr/>
            </p:nvSpPr>
            <p:spPr>
              <a:xfrm>
                <a:off x="4285855" y="3160516"/>
                <a:ext cx="177549" cy="276999"/>
              </a:xfrm>
              <a:prstGeom prst="rect">
                <a:avLst/>
              </a:prstGeom>
              <a:blipFill>
                <a:blip r:embed="rId3"/>
                <a:stretch>
                  <a:fillRect l="-33333" r="-33333" b="-26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7363FE5-8A2C-0F0B-09BF-4BCF0B30F5C0}"/>
                  </a:ext>
                </a:extLst>
              </p:cNvPr>
              <p:cNvSpPr txBox="1"/>
              <p:nvPr/>
            </p:nvSpPr>
            <p:spPr>
              <a:xfrm>
                <a:off x="3659382" y="2825231"/>
                <a:ext cx="70775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solidFill>
                            <a:srgbClr val="0432FF"/>
                          </a:solidFill>
                          <a:latin typeface="Cambria Math" panose="02040503050406030204" pitchFamily="18" charset="0"/>
                        </a:rPr>
                        <m:t>𝑝</m:t>
                      </m:r>
                      <m:r>
                        <a:rPr lang="en-US" i="1">
                          <a:solidFill>
                            <a:srgbClr val="0432FF"/>
                          </a:solidFill>
                          <a:latin typeface="Cambria Math" panose="02040503050406030204" pitchFamily="18" charset="0"/>
                        </a:rPr>
                        <m:t>−</m:t>
                      </m:r>
                      <m:r>
                        <a:rPr lang="en-US" i="1">
                          <a:solidFill>
                            <a:srgbClr val="0432FF"/>
                          </a:solidFill>
                          <a:latin typeface="Cambria Math" panose="02040503050406030204" pitchFamily="18" charset="0"/>
                          <a:ea typeface="Cambria Math" panose="02040503050406030204" pitchFamily="18" charset="0"/>
                        </a:rPr>
                        <m:t>𝛿</m:t>
                      </m:r>
                      <m:r>
                        <a:rPr lang="en-US" i="1">
                          <a:solidFill>
                            <a:srgbClr val="0432FF"/>
                          </a:solidFill>
                          <a:latin typeface="Cambria Math" panose="02040503050406030204" pitchFamily="18" charset="0"/>
                          <a:ea typeface="Cambria Math" panose="02040503050406030204" pitchFamily="18" charset="0"/>
                        </a:rPr>
                        <m:t>𝑝</m:t>
                      </m:r>
                    </m:oMath>
                  </m:oMathPara>
                </a14:m>
                <a:endParaRPr lang="en-US" dirty="0">
                  <a:solidFill>
                    <a:srgbClr val="0432FF"/>
                  </a:solidFill>
                </a:endParaRPr>
              </a:p>
            </p:txBody>
          </p:sp>
        </mc:Choice>
        <mc:Fallback xmlns="">
          <p:sp>
            <p:nvSpPr>
              <p:cNvPr id="19" name="TextBox 18">
                <a:extLst>
                  <a:ext uri="{FF2B5EF4-FFF2-40B4-BE49-F238E27FC236}">
                    <a16:creationId xmlns:a16="http://schemas.microsoft.com/office/drawing/2014/main" id="{B7363FE5-8A2C-0F0B-09BF-4BCF0B30F5C0}"/>
                  </a:ext>
                </a:extLst>
              </p:cNvPr>
              <p:cNvSpPr txBox="1">
                <a:spLocks noRot="1" noChangeAspect="1" noMove="1" noResize="1" noEditPoints="1" noAdjustHandles="1" noChangeArrowheads="1" noChangeShapeType="1" noTextEdit="1"/>
              </p:cNvSpPr>
              <p:nvPr/>
            </p:nvSpPr>
            <p:spPr>
              <a:xfrm>
                <a:off x="3659382" y="2825231"/>
                <a:ext cx="707758" cy="276999"/>
              </a:xfrm>
              <a:prstGeom prst="rect">
                <a:avLst/>
              </a:prstGeom>
              <a:blipFill>
                <a:blip r:embed="rId4"/>
                <a:stretch>
                  <a:fillRect l="-8929" t="-4348" r="-12500"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EBB5816E-6113-1C29-55A1-C212C6AAF429}"/>
                  </a:ext>
                </a:extLst>
              </p:cNvPr>
              <p:cNvSpPr txBox="1"/>
              <p:nvPr/>
            </p:nvSpPr>
            <p:spPr>
              <a:xfrm>
                <a:off x="3639446" y="3587235"/>
                <a:ext cx="70775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solidFill>
                            <a:srgbClr val="00B050"/>
                          </a:solidFill>
                          <a:latin typeface="Cambria Math" panose="02040503050406030204" pitchFamily="18" charset="0"/>
                        </a:rPr>
                        <m:t>𝑝</m:t>
                      </m:r>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ea typeface="Cambria Math" panose="02040503050406030204" pitchFamily="18" charset="0"/>
                        </a:rPr>
                        <m:t>𝛿</m:t>
                      </m:r>
                      <m:r>
                        <a:rPr lang="en-US" i="1">
                          <a:solidFill>
                            <a:srgbClr val="00B050"/>
                          </a:solidFill>
                          <a:latin typeface="Cambria Math" panose="02040503050406030204" pitchFamily="18" charset="0"/>
                          <a:ea typeface="Cambria Math" panose="02040503050406030204" pitchFamily="18" charset="0"/>
                        </a:rPr>
                        <m:t>𝑝</m:t>
                      </m:r>
                    </m:oMath>
                  </m:oMathPara>
                </a14:m>
                <a:endParaRPr lang="en-US" dirty="0">
                  <a:solidFill>
                    <a:srgbClr val="00B050"/>
                  </a:solidFill>
                </a:endParaRPr>
              </a:p>
            </p:txBody>
          </p:sp>
        </mc:Choice>
        <mc:Fallback xmlns="">
          <p:sp>
            <p:nvSpPr>
              <p:cNvPr id="20" name="TextBox 19">
                <a:extLst>
                  <a:ext uri="{FF2B5EF4-FFF2-40B4-BE49-F238E27FC236}">
                    <a16:creationId xmlns:a16="http://schemas.microsoft.com/office/drawing/2014/main" id="{EBB5816E-6113-1C29-55A1-C212C6AAF429}"/>
                  </a:ext>
                </a:extLst>
              </p:cNvPr>
              <p:cNvSpPr txBox="1">
                <a:spLocks noRot="1" noChangeAspect="1" noMove="1" noResize="1" noEditPoints="1" noAdjustHandles="1" noChangeArrowheads="1" noChangeShapeType="1" noTextEdit="1"/>
              </p:cNvSpPr>
              <p:nvPr/>
            </p:nvSpPr>
            <p:spPr>
              <a:xfrm>
                <a:off x="3639446" y="3587235"/>
                <a:ext cx="707758" cy="276999"/>
              </a:xfrm>
              <a:prstGeom prst="rect">
                <a:avLst/>
              </a:prstGeom>
              <a:blipFill>
                <a:blip r:embed="rId5"/>
                <a:stretch>
                  <a:fillRect l="-8772" t="-4348" r="-10526" b="-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5A0CB783-549F-3AAB-6A6E-AC4E4E8DAE8E}"/>
                  </a:ext>
                </a:extLst>
              </p:cNvPr>
              <p:cNvSpPr txBox="1"/>
              <p:nvPr/>
            </p:nvSpPr>
            <p:spPr>
              <a:xfrm>
                <a:off x="4865171" y="2948927"/>
                <a:ext cx="17915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solidFill>
                            <a:srgbClr val="FF0000"/>
                          </a:solidFill>
                          <a:latin typeface="Cambria Math" panose="02040503050406030204" pitchFamily="18" charset="0"/>
                          <a:ea typeface="Cambria Math" panose="02040503050406030204" pitchFamily="18" charset="0"/>
                        </a:rPr>
                        <m:t>𝜌</m:t>
                      </m:r>
                    </m:oMath>
                  </m:oMathPara>
                </a14:m>
                <a:endParaRPr lang="en-US" dirty="0">
                  <a:solidFill>
                    <a:srgbClr val="FF0000"/>
                  </a:solidFill>
                </a:endParaRPr>
              </a:p>
            </p:txBody>
          </p:sp>
        </mc:Choice>
        <mc:Fallback xmlns="">
          <p:sp>
            <p:nvSpPr>
              <p:cNvPr id="21" name="TextBox 20">
                <a:extLst>
                  <a:ext uri="{FF2B5EF4-FFF2-40B4-BE49-F238E27FC236}">
                    <a16:creationId xmlns:a16="http://schemas.microsoft.com/office/drawing/2014/main" id="{5A0CB783-549F-3AAB-6A6E-AC4E4E8DAE8E}"/>
                  </a:ext>
                </a:extLst>
              </p:cNvPr>
              <p:cNvSpPr txBox="1">
                <a:spLocks noRot="1" noChangeAspect="1" noMove="1" noResize="1" noEditPoints="1" noAdjustHandles="1" noChangeArrowheads="1" noChangeShapeType="1" noTextEdit="1"/>
              </p:cNvSpPr>
              <p:nvPr/>
            </p:nvSpPr>
            <p:spPr>
              <a:xfrm>
                <a:off x="4865171" y="2948927"/>
                <a:ext cx="179152" cy="276999"/>
              </a:xfrm>
              <a:prstGeom prst="rect">
                <a:avLst/>
              </a:prstGeom>
              <a:blipFill>
                <a:blip r:embed="rId6"/>
                <a:stretch>
                  <a:fillRect l="-35714" r="-35714" b="-3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B7AA46CA-68AF-C311-F85A-76C1921C39CD}"/>
                  </a:ext>
                </a:extLst>
              </p:cNvPr>
              <p:cNvSpPr txBox="1"/>
              <p:nvPr/>
            </p:nvSpPr>
            <p:spPr>
              <a:xfrm>
                <a:off x="4479140" y="2489946"/>
                <a:ext cx="71096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solidFill>
                            <a:srgbClr val="0432FF"/>
                          </a:solidFill>
                          <a:latin typeface="Cambria Math" panose="02040503050406030204" pitchFamily="18" charset="0"/>
                          <a:ea typeface="Cambria Math" panose="02040503050406030204" pitchFamily="18" charset="0"/>
                        </a:rPr>
                        <m:t>𝜌</m:t>
                      </m:r>
                      <m:r>
                        <a:rPr lang="en-US" i="1">
                          <a:solidFill>
                            <a:srgbClr val="0432FF"/>
                          </a:solidFill>
                          <a:latin typeface="Cambria Math" panose="02040503050406030204" pitchFamily="18" charset="0"/>
                          <a:ea typeface="Cambria Math" panose="02040503050406030204" pitchFamily="18" charset="0"/>
                        </a:rPr>
                        <m:t>−</m:t>
                      </m:r>
                      <m:r>
                        <a:rPr lang="en-US" i="1">
                          <a:solidFill>
                            <a:srgbClr val="0432FF"/>
                          </a:solidFill>
                          <a:latin typeface="Cambria Math" panose="02040503050406030204" pitchFamily="18" charset="0"/>
                          <a:ea typeface="Cambria Math" panose="02040503050406030204" pitchFamily="18" charset="0"/>
                        </a:rPr>
                        <m:t>𝛿𝜌</m:t>
                      </m:r>
                    </m:oMath>
                  </m:oMathPara>
                </a14:m>
                <a:endParaRPr lang="en-US" dirty="0">
                  <a:solidFill>
                    <a:srgbClr val="0432FF"/>
                  </a:solidFill>
                </a:endParaRPr>
              </a:p>
            </p:txBody>
          </p:sp>
        </mc:Choice>
        <mc:Fallback xmlns="">
          <p:sp>
            <p:nvSpPr>
              <p:cNvPr id="22" name="TextBox 21">
                <a:extLst>
                  <a:ext uri="{FF2B5EF4-FFF2-40B4-BE49-F238E27FC236}">
                    <a16:creationId xmlns:a16="http://schemas.microsoft.com/office/drawing/2014/main" id="{B7AA46CA-68AF-C311-F85A-76C1921C39CD}"/>
                  </a:ext>
                </a:extLst>
              </p:cNvPr>
              <p:cNvSpPr txBox="1">
                <a:spLocks noRot="1" noChangeAspect="1" noMove="1" noResize="1" noEditPoints="1" noAdjustHandles="1" noChangeArrowheads="1" noChangeShapeType="1" noTextEdit="1"/>
              </p:cNvSpPr>
              <p:nvPr/>
            </p:nvSpPr>
            <p:spPr>
              <a:xfrm>
                <a:off x="4479140" y="2489946"/>
                <a:ext cx="710964" cy="276999"/>
              </a:xfrm>
              <a:prstGeom prst="rect">
                <a:avLst/>
              </a:prstGeom>
              <a:blipFill>
                <a:blip r:embed="rId7"/>
                <a:stretch>
                  <a:fillRect l="-7018" r="-12281"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C58B055A-C7B2-10FA-82D8-B252ED2B4A6F}"/>
                  </a:ext>
                </a:extLst>
              </p:cNvPr>
              <p:cNvSpPr txBox="1"/>
              <p:nvPr/>
            </p:nvSpPr>
            <p:spPr>
              <a:xfrm>
                <a:off x="4905868" y="3693917"/>
                <a:ext cx="71096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solidFill>
                            <a:srgbClr val="00B050"/>
                          </a:solidFill>
                          <a:latin typeface="Cambria Math" panose="02040503050406030204" pitchFamily="18" charset="0"/>
                          <a:ea typeface="Cambria Math" panose="02040503050406030204" pitchFamily="18" charset="0"/>
                        </a:rPr>
                        <m:t>𝜌</m:t>
                      </m:r>
                      <m:r>
                        <a:rPr lang="en-US" i="1">
                          <a:solidFill>
                            <a:srgbClr val="00B050"/>
                          </a:solidFill>
                          <a:latin typeface="Cambria Math" panose="02040503050406030204" pitchFamily="18" charset="0"/>
                          <a:ea typeface="Cambria Math" panose="02040503050406030204" pitchFamily="18" charset="0"/>
                        </a:rPr>
                        <m:t>+</m:t>
                      </m:r>
                      <m:r>
                        <a:rPr lang="en-US" i="1">
                          <a:solidFill>
                            <a:srgbClr val="00B050"/>
                          </a:solidFill>
                          <a:latin typeface="Cambria Math" panose="02040503050406030204" pitchFamily="18" charset="0"/>
                          <a:ea typeface="Cambria Math" panose="02040503050406030204" pitchFamily="18" charset="0"/>
                        </a:rPr>
                        <m:t>𝛿𝜌</m:t>
                      </m:r>
                    </m:oMath>
                  </m:oMathPara>
                </a14:m>
                <a:endParaRPr lang="en-US" dirty="0">
                  <a:solidFill>
                    <a:srgbClr val="00B050"/>
                  </a:solidFill>
                </a:endParaRPr>
              </a:p>
            </p:txBody>
          </p:sp>
        </mc:Choice>
        <mc:Fallback xmlns="">
          <p:sp>
            <p:nvSpPr>
              <p:cNvPr id="23" name="TextBox 22">
                <a:extLst>
                  <a:ext uri="{FF2B5EF4-FFF2-40B4-BE49-F238E27FC236}">
                    <a16:creationId xmlns:a16="http://schemas.microsoft.com/office/drawing/2014/main" id="{C58B055A-C7B2-10FA-82D8-B252ED2B4A6F}"/>
                  </a:ext>
                </a:extLst>
              </p:cNvPr>
              <p:cNvSpPr txBox="1">
                <a:spLocks noRot="1" noChangeAspect="1" noMove="1" noResize="1" noEditPoints="1" noAdjustHandles="1" noChangeArrowheads="1" noChangeShapeType="1" noTextEdit="1"/>
              </p:cNvSpPr>
              <p:nvPr/>
            </p:nvSpPr>
            <p:spPr>
              <a:xfrm>
                <a:off x="4905868" y="3693917"/>
                <a:ext cx="710964" cy="276999"/>
              </a:xfrm>
              <a:prstGeom prst="rect">
                <a:avLst/>
              </a:prstGeom>
              <a:blipFill>
                <a:blip r:embed="rId8"/>
                <a:stretch>
                  <a:fillRect l="-8772" r="-10526"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A0129C5-0880-52C1-5EC4-C847A38044D6}"/>
                  </a:ext>
                </a:extLst>
              </p:cNvPr>
              <p:cNvSpPr txBox="1"/>
              <p:nvPr/>
            </p:nvSpPr>
            <p:spPr>
              <a:xfrm>
                <a:off x="3130597" y="5795222"/>
                <a:ext cx="950132" cy="5725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𝐷</m:t>
                      </m:r>
                      <m:r>
                        <a:rPr lang="en-US" i="1">
                          <a:latin typeface="Cambria Math" panose="02040503050406030204" pitchFamily="18" charset="0"/>
                        </a:rPr>
                        <m:t>=</m:t>
                      </m:r>
                      <m:r>
                        <a:rPr lang="en-US" i="1">
                          <a:latin typeface="Cambria Math" panose="02040503050406030204" pitchFamily="18" charset="0"/>
                        </a:rPr>
                        <m:t>𝑝</m:t>
                      </m:r>
                      <m:f>
                        <m:fPr>
                          <m:ctrlPr>
                            <a:rPr lang="en-US" i="1">
                              <a:latin typeface="Cambria Math" panose="02040503050406030204" pitchFamily="18" charset="0"/>
                            </a:rPr>
                          </m:ctrlPr>
                        </m:fPr>
                        <m:num>
                          <m:r>
                            <a:rPr lang="en-US" i="1">
                              <a:latin typeface="Cambria Math" panose="02040503050406030204" pitchFamily="18" charset="0"/>
                            </a:rPr>
                            <m:t>𝑑</m:t>
                          </m:r>
                          <m:r>
                            <a:rPr lang="en-US" i="1">
                              <a:latin typeface="Cambria Math" panose="02040503050406030204" pitchFamily="18" charset="0"/>
                              <a:ea typeface="Cambria Math" panose="02040503050406030204" pitchFamily="18" charset="0"/>
                            </a:rPr>
                            <m:t>𝜌</m:t>
                          </m:r>
                        </m:num>
                        <m:den>
                          <m:r>
                            <a:rPr lang="en-US" i="1">
                              <a:latin typeface="Cambria Math" panose="02040503050406030204" pitchFamily="18" charset="0"/>
                            </a:rPr>
                            <m:t>𝑑𝑝</m:t>
                          </m:r>
                        </m:den>
                      </m:f>
                    </m:oMath>
                  </m:oMathPara>
                </a14:m>
                <a:endParaRPr lang="en-US" dirty="0"/>
              </a:p>
            </p:txBody>
          </p:sp>
        </mc:Choice>
        <mc:Fallback xmlns="">
          <p:sp>
            <p:nvSpPr>
              <p:cNvPr id="24" name="TextBox 23">
                <a:extLst>
                  <a:ext uri="{FF2B5EF4-FFF2-40B4-BE49-F238E27FC236}">
                    <a16:creationId xmlns:a16="http://schemas.microsoft.com/office/drawing/2014/main" id="{9A0129C5-0880-52C1-5EC4-C847A38044D6}"/>
                  </a:ext>
                </a:extLst>
              </p:cNvPr>
              <p:cNvSpPr txBox="1">
                <a:spLocks noRot="1" noChangeAspect="1" noMove="1" noResize="1" noEditPoints="1" noAdjustHandles="1" noChangeArrowheads="1" noChangeShapeType="1" noTextEdit="1"/>
              </p:cNvSpPr>
              <p:nvPr/>
            </p:nvSpPr>
            <p:spPr>
              <a:xfrm>
                <a:off x="3130597" y="5795222"/>
                <a:ext cx="950132" cy="572593"/>
              </a:xfrm>
              <a:prstGeom prst="rect">
                <a:avLst/>
              </a:prstGeom>
              <a:blipFill>
                <a:blip r:embed="rId9"/>
                <a:stretch>
                  <a:fillRect l="-5263" t="-2174" r="-7895" b="-19565"/>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FFED6E10-6E33-281E-CB68-9906C77AC6DE}"/>
              </a:ext>
            </a:extLst>
          </p:cNvPr>
          <p:cNvSpPr txBox="1"/>
          <p:nvPr/>
        </p:nvSpPr>
        <p:spPr>
          <a:xfrm>
            <a:off x="2738325" y="5033166"/>
            <a:ext cx="3121458" cy="646331"/>
          </a:xfrm>
          <a:prstGeom prst="rect">
            <a:avLst/>
          </a:prstGeom>
          <a:noFill/>
        </p:spPr>
        <p:txBody>
          <a:bodyPr wrap="square" rtlCol="0">
            <a:spAutoFit/>
          </a:bodyPr>
          <a:lstStyle/>
          <a:p>
            <a:r>
              <a:rPr lang="en-US" dirty="0"/>
              <a:t>This phenomenon is called dispersion</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7122E728-5BC3-8501-484A-F079C5407D2D}"/>
                  </a:ext>
                </a:extLst>
              </p:cNvPr>
              <p:cNvSpPr txBox="1"/>
              <p:nvPr/>
            </p:nvSpPr>
            <p:spPr>
              <a:xfrm>
                <a:off x="6233160" y="1509138"/>
                <a:ext cx="4297680" cy="4115294"/>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𝑚</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𝑣</m:t>
                              </m:r>
                            </m:e>
                            <m:sup>
                              <m:r>
                                <a:rPr lang="en-US" i="1">
                                  <a:latin typeface="Cambria Math" panose="02040503050406030204" pitchFamily="18" charset="0"/>
                                </a:rPr>
                                <m:t>2</m:t>
                              </m:r>
                            </m:sup>
                          </m:sSup>
                        </m:num>
                        <m:den>
                          <m:r>
                            <a:rPr lang="en-US" i="1">
                              <a:latin typeface="Cambria Math" panose="02040503050406030204" pitchFamily="18" charset="0"/>
                              <a:ea typeface="Cambria Math" panose="02040503050406030204" pitchFamily="18" charset="0"/>
                            </a:rPr>
                            <m:t>𝜌</m:t>
                          </m:r>
                        </m:den>
                      </m:f>
                      <m:r>
                        <a:rPr lang="en-US" i="1">
                          <a:latin typeface="Cambria Math" panose="02040503050406030204" pitchFamily="18" charset="0"/>
                        </a:rPr>
                        <m:t>=</m:t>
                      </m:r>
                      <m:r>
                        <a:rPr lang="en-US" i="1">
                          <a:latin typeface="Cambria Math" panose="02040503050406030204" pitchFamily="18" charset="0"/>
                        </a:rPr>
                        <m:t>𝑞𝑣</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𝐵</m:t>
                      </m:r>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𝑝</m:t>
                          </m:r>
                        </m:num>
                        <m:den>
                          <m:r>
                            <a:rPr lang="en-US" i="1">
                              <a:latin typeface="Cambria Math" panose="02040503050406030204" pitchFamily="18" charset="0"/>
                              <a:ea typeface="Cambria Math" panose="02040503050406030204" pitchFamily="18" charset="0"/>
                            </a:rPr>
                            <m:t>𝜌</m:t>
                          </m:r>
                        </m:den>
                      </m:f>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𝑞𝐵</m:t>
                      </m:r>
                    </m:oMath>
                  </m:oMathPara>
                </a14:m>
                <a:endParaRPr lang="en-US" dirty="0">
                  <a:ea typeface="Cambria Math" panose="02040503050406030204" pitchFamily="18" charset="0"/>
                </a:endParaRPr>
              </a:p>
              <a:p>
                <a:r>
                  <a:rPr lang="en-US" dirty="0"/>
                  <a:t>for </a:t>
                </a:r>
                <a:r>
                  <a:rPr lang="en-US" u="sng" dirty="0"/>
                  <a:t>uniform dipole field</a:t>
                </a:r>
                <a:endParaRPr lang="en-US" u="sng" dirty="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𝑝</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𝛿</m:t>
                          </m:r>
                          <m:r>
                            <a:rPr lang="en-US" i="1">
                              <a:latin typeface="Cambria Math" panose="02040503050406030204" pitchFamily="18" charset="0"/>
                              <a:ea typeface="Cambria Math" panose="02040503050406030204" pitchFamily="18" charset="0"/>
                            </a:rPr>
                            <m:t>𝑝</m:t>
                          </m:r>
                        </m:num>
                        <m:den>
                          <m:r>
                            <a:rPr lang="en-US" i="1">
                              <a:latin typeface="Cambria Math" panose="02040503050406030204" pitchFamily="18" charset="0"/>
                              <a:ea typeface="Cambria Math" panose="02040503050406030204" pitchFamily="18" charset="0"/>
                            </a:rPr>
                            <m:t>𝜌</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𝛿𝜌</m:t>
                          </m:r>
                        </m:den>
                      </m:f>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𝑞𝐵</m:t>
                      </m:r>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const</m:t>
                      </m:r>
                    </m:oMath>
                  </m:oMathPara>
                </a14:m>
                <a:endParaRPr lang="en-US" dirty="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𝑝</m:t>
                          </m:r>
                        </m:num>
                        <m:den>
                          <m:r>
                            <a:rPr lang="en-US" i="1">
                              <a:latin typeface="Cambria Math" panose="02040503050406030204" pitchFamily="18" charset="0"/>
                              <a:ea typeface="Cambria Math" panose="02040503050406030204" pitchFamily="18" charset="0"/>
                            </a:rPr>
                            <m:t>𝜌</m:t>
                          </m:r>
                        </m:den>
                      </m:f>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1+</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𝛿</m:t>
                              </m:r>
                              <m:r>
                                <a:rPr lang="en-US" i="1">
                                  <a:latin typeface="Cambria Math" panose="02040503050406030204" pitchFamily="18" charset="0"/>
                                  <a:ea typeface="Cambria Math" panose="02040503050406030204" pitchFamily="18" charset="0"/>
                                </a:rPr>
                                <m:t>𝑝</m:t>
                              </m:r>
                            </m:num>
                            <m:den>
                              <m:r>
                                <a:rPr lang="en-US" i="1">
                                  <a:latin typeface="Cambria Math" panose="02040503050406030204" pitchFamily="18" charset="0"/>
                                  <a:ea typeface="Cambria Math" panose="02040503050406030204" pitchFamily="18" charset="0"/>
                                </a:rPr>
                                <m:t>𝑝</m:t>
                              </m:r>
                            </m:den>
                          </m:f>
                        </m:e>
                      </m:d>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1−</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𝛿𝜌</m:t>
                              </m:r>
                            </m:num>
                            <m:den>
                              <m:r>
                                <a:rPr lang="en-US" i="1">
                                  <a:latin typeface="Cambria Math" panose="02040503050406030204" pitchFamily="18" charset="0"/>
                                  <a:ea typeface="Cambria Math" panose="02040503050406030204" pitchFamily="18" charset="0"/>
                                </a:rPr>
                                <m:t>𝜌</m:t>
                              </m:r>
                            </m:den>
                          </m:f>
                        </m:e>
                      </m:d>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𝑝</m:t>
                          </m:r>
                        </m:num>
                        <m:den>
                          <m:r>
                            <a:rPr lang="en-US" i="1">
                              <a:latin typeface="Cambria Math" panose="02040503050406030204" pitchFamily="18" charset="0"/>
                              <a:ea typeface="Cambria Math" panose="02040503050406030204" pitchFamily="18" charset="0"/>
                            </a:rPr>
                            <m:t>𝜌</m:t>
                          </m:r>
                        </m:den>
                      </m:f>
                    </m:oMath>
                  </m:oMathPara>
                </a14:m>
                <a:endParaRPr lang="en-US"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→1+</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𝛿</m:t>
                          </m:r>
                          <m:r>
                            <a:rPr lang="en-US" i="1">
                              <a:latin typeface="Cambria Math" panose="02040503050406030204" pitchFamily="18" charset="0"/>
                              <a:ea typeface="Cambria Math" panose="02040503050406030204" pitchFamily="18" charset="0"/>
                            </a:rPr>
                            <m:t>𝑝</m:t>
                          </m:r>
                        </m:num>
                        <m:den>
                          <m:r>
                            <a:rPr lang="en-US" i="1">
                              <a:latin typeface="Cambria Math" panose="02040503050406030204" pitchFamily="18" charset="0"/>
                              <a:ea typeface="Cambria Math" panose="02040503050406030204" pitchFamily="18" charset="0"/>
                            </a:rPr>
                            <m:t>𝑝</m:t>
                          </m:r>
                        </m:den>
                      </m:f>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𝛿𝜌</m:t>
                          </m:r>
                        </m:num>
                        <m:den>
                          <m:r>
                            <a:rPr lang="en-US" i="1">
                              <a:latin typeface="Cambria Math" panose="02040503050406030204" pitchFamily="18" charset="0"/>
                              <a:ea typeface="Cambria Math" panose="02040503050406030204" pitchFamily="18" charset="0"/>
                            </a:rPr>
                            <m:t>𝜌</m:t>
                          </m:r>
                        </m:den>
                      </m:f>
                      <m:r>
                        <a:rPr lang="en-US" i="1">
                          <a:latin typeface="Cambria Math" panose="02040503050406030204" pitchFamily="18" charset="0"/>
                          <a:ea typeface="Cambria Math" panose="02040503050406030204" pitchFamily="18" charset="0"/>
                        </a:rPr>
                        <m:t>=1</m:t>
                      </m:r>
                    </m:oMath>
                  </m:oMathPara>
                </a14:m>
                <a:endParaRPr lang="en-US"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𝛿</m:t>
                          </m:r>
                          <m:r>
                            <a:rPr lang="en-US" i="1">
                              <a:latin typeface="Cambria Math" panose="02040503050406030204" pitchFamily="18" charset="0"/>
                              <a:ea typeface="Cambria Math" panose="02040503050406030204" pitchFamily="18" charset="0"/>
                            </a:rPr>
                            <m:t>𝑝</m:t>
                          </m:r>
                        </m:num>
                        <m:den>
                          <m:r>
                            <a:rPr lang="en-US" i="1">
                              <a:latin typeface="Cambria Math" panose="02040503050406030204" pitchFamily="18" charset="0"/>
                              <a:ea typeface="Cambria Math" panose="02040503050406030204" pitchFamily="18" charset="0"/>
                            </a:rPr>
                            <m:t>𝛿𝜌</m:t>
                          </m:r>
                        </m:den>
                      </m:f>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𝑝</m:t>
                          </m:r>
                        </m:num>
                        <m:den>
                          <m:r>
                            <a:rPr lang="en-US" i="1">
                              <a:latin typeface="Cambria Math" panose="02040503050406030204" pitchFamily="18" charset="0"/>
                              <a:ea typeface="Cambria Math" panose="02040503050406030204" pitchFamily="18" charset="0"/>
                            </a:rPr>
                            <m:t>𝜌</m:t>
                          </m:r>
                        </m:den>
                      </m:f>
                    </m:oMath>
                  </m:oMathPara>
                </a14:m>
                <a:endParaRPr lang="en-US" dirty="0"/>
              </a:p>
              <a:p>
                <a:r>
                  <a:rPr lang="en-US" dirty="0"/>
                  <a:t>in a uniform dipole field</a:t>
                </a: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𝐷</m:t>
                      </m:r>
                      <m:r>
                        <a:rPr lang="en-US" i="1">
                          <a:latin typeface="Cambria Math" panose="02040503050406030204" pitchFamily="18" charset="0"/>
                        </a:rPr>
                        <m:t>=</m:t>
                      </m:r>
                      <m:r>
                        <a:rPr lang="en-US" i="1">
                          <a:latin typeface="Cambria Math" panose="02040503050406030204" pitchFamily="18" charset="0"/>
                        </a:rPr>
                        <m:t>𝑝</m:t>
                      </m:r>
                      <m:f>
                        <m:fPr>
                          <m:ctrlPr>
                            <a:rPr lang="en-US" i="1">
                              <a:latin typeface="Cambria Math" panose="02040503050406030204" pitchFamily="18" charset="0"/>
                            </a:rPr>
                          </m:ctrlPr>
                        </m:fPr>
                        <m:num>
                          <m:r>
                            <a:rPr lang="en-US" i="1">
                              <a:latin typeface="Cambria Math" panose="02040503050406030204" pitchFamily="18" charset="0"/>
                            </a:rPr>
                            <m:t>𝑑</m:t>
                          </m:r>
                          <m:r>
                            <a:rPr lang="en-US" i="1">
                              <a:latin typeface="Cambria Math" panose="02040503050406030204" pitchFamily="18" charset="0"/>
                              <a:ea typeface="Cambria Math" panose="02040503050406030204" pitchFamily="18" charset="0"/>
                            </a:rPr>
                            <m:t>𝜌</m:t>
                          </m:r>
                        </m:num>
                        <m:den>
                          <m:r>
                            <a:rPr lang="en-US" i="1">
                              <a:latin typeface="Cambria Math" panose="02040503050406030204" pitchFamily="18" charset="0"/>
                            </a:rPr>
                            <m:t>𝑑𝑝</m:t>
                          </m:r>
                        </m:den>
                      </m:f>
                      <m:r>
                        <a:rPr lang="en-US" i="1">
                          <a:latin typeface="Cambria Math" panose="02040503050406030204" pitchFamily="18" charset="0"/>
                        </a:rPr>
                        <m:t>=</m:t>
                      </m:r>
                      <m:r>
                        <a:rPr lang="en-US" i="1">
                          <a:latin typeface="Cambria Math" panose="02040503050406030204" pitchFamily="18" charset="0"/>
                        </a:rPr>
                        <m:t>𝑝</m:t>
                      </m:r>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𝜌</m:t>
                          </m:r>
                        </m:num>
                        <m:den>
                          <m:r>
                            <a:rPr lang="en-US" i="1">
                              <a:latin typeface="Cambria Math" panose="02040503050406030204" pitchFamily="18" charset="0"/>
                            </a:rPr>
                            <m:t>𝑝</m:t>
                          </m:r>
                        </m:den>
                      </m:f>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𝜌</m:t>
                      </m:r>
                    </m:oMath>
                  </m:oMathPara>
                </a14:m>
                <a:endParaRPr lang="en-US" dirty="0"/>
              </a:p>
            </p:txBody>
          </p:sp>
        </mc:Choice>
        <mc:Fallback xmlns="">
          <p:sp>
            <p:nvSpPr>
              <p:cNvPr id="27" name="TextBox 26">
                <a:extLst>
                  <a:ext uri="{FF2B5EF4-FFF2-40B4-BE49-F238E27FC236}">
                    <a16:creationId xmlns:a16="http://schemas.microsoft.com/office/drawing/2014/main" id="{7122E728-5BC3-8501-484A-F079C5407D2D}"/>
                  </a:ext>
                </a:extLst>
              </p:cNvPr>
              <p:cNvSpPr txBox="1">
                <a:spLocks noRot="1" noChangeAspect="1" noMove="1" noResize="1" noEditPoints="1" noAdjustHandles="1" noChangeArrowheads="1" noChangeShapeType="1" noTextEdit="1"/>
              </p:cNvSpPr>
              <p:nvPr/>
            </p:nvSpPr>
            <p:spPr>
              <a:xfrm>
                <a:off x="6233160" y="1509138"/>
                <a:ext cx="4297680" cy="4115294"/>
              </a:xfrm>
              <a:prstGeom prst="rect">
                <a:avLst/>
              </a:prstGeom>
              <a:blipFill>
                <a:blip r:embed="rId10"/>
                <a:stretch>
                  <a:fillRect l="-1475" b="-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BFAE6DA8-A677-B281-27F4-2AB00FBF1F46}"/>
                  </a:ext>
                </a:extLst>
              </p:cNvPr>
              <p:cNvSpPr txBox="1"/>
              <p:nvPr/>
            </p:nvSpPr>
            <p:spPr>
              <a:xfrm>
                <a:off x="1688688" y="2996434"/>
                <a:ext cx="1886874" cy="1323439"/>
              </a:xfrm>
              <a:prstGeom prst="rect">
                <a:avLst/>
              </a:prstGeom>
              <a:noFill/>
            </p:spPr>
            <p:txBody>
              <a:bodyPr wrap="square" rtlCol="0">
                <a:spAutoFit/>
              </a:bodyPr>
              <a:lstStyle/>
              <a:p>
                <a:r>
                  <a:rPr lang="en-US" sz="2000" dirty="0"/>
                  <a:t>Particle position is distributed by </a:t>
                </a:r>
                <a14:m>
                  <m:oMath xmlns:m="http://schemas.openxmlformats.org/officeDocument/2006/math">
                    <m:f>
                      <m:fPr>
                        <m:type m:val="lin"/>
                        <m:ctrlPr>
                          <a:rPr lang="en-US" sz="2000" i="1">
                            <a:latin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𝛿</m:t>
                        </m:r>
                        <m:r>
                          <a:rPr lang="en-US" sz="2000" i="1">
                            <a:latin typeface="Cambria Math" panose="02040503050406030204" pitchFamily="18" charset="0"/>
                            <a:ea typeface="Cambria Math" panose="02040503050406030204" pitchFamily="18" charset="0"/>
                          </a:rPr>
                          <m:t>𝑝</m:t>
                        </m:r>
                      </m:num>
                      <m:den>
                        <m:r>
                          <a:rPr lang="en-US" sz="2000" i="1">
                            <a:latin typeface="Cambria Math" panose="02040503050406030204" pitchFamily="18" charset="0"/>
                          </a:rPr>
                          <m:t>𝑝</m:t>
                        </m:r>
                      </m:den>
                    </m:f>
                  </m:oMath>
                </a14:m>
                <a:endParaRPr lang="en-US" sz="2000" dirty="0"/>
              </a:p>
            </p:txBody>
          </p:sp>
        </mc:Choice>
        <mc:Fallback xmlns="">
          <p:sp>
            <p:nvSpPr>
              <p:cNvPr id="29" name="TextBox 28">
                <a:extLst>
                  <a:ext uri="{FF2B5EF4-FFF2-40B4-BE49-F238E27FC236}">
                    <a16:creationId xmlns:a16="http://schemas.microsoft.com/office/drawing/2014/main" id="{BFAE6DA8-A677-B281-27F4-2AB00FBF1F46}"/>
                  </a:ext>
                </a:extLst>
              </p:cNvPr>
              <p:cNvSpPr txBox="1">
                <a:spLocks noRot="1" noChangeAspect="1" noMove="1" noResize="1" noEditPoints="1" noAdjustHandles="1" noChangeArrowheads="1" noChangeShapeType="1" noTextEdit="1"/>
              </p:cNvSpPr>
              <p:nvPr/>
            </p:nvSpPr>
            <p:spPr>
              <a:xfrm>
                <a:off x="1688688" y="2996434"/>
                <a:ext cx="1886874" cy="1323439"/>
              </a:xfrm>
              <a:prstGeom prst="rect">
                <a:avLst/>
              </a:prstGeom>
              <a:blipFill>
                <a:blip r:embed="rId11"/>
                <a:stretch>
                  <a:fillRect l="-4000" t="-2857" b="-53333"/>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54296F13-288F-48B0-30D2-D806AB92D9E0}"/>
              </a:ext>
            </a:extLst>
          </p:cNvPr>
          <p:cNvSpPr txBox="1"/>
          <p:nvPr/>
        </p:nvSpPr>
        <p:spPr>
          <a:xfrm>
            <a:off x="4262268" y="4373032"/>
            <a:ext cx="1696574" cy="646331"/>
          </a:xfrm>
          <a:prstGeom prst="rect">
            <a:avLst/>
          </a:prstGeom>
          <a:noFill/>
        </p:spPr>
        <p:txBody>
          <a:bodyPr wrap="square" rtlCol="0">
            <a:spAutoFit/>
          </a:bodyPr>
          <a:lstStyle/>
          <a:p>
            <a:r>
              <a:rPr lang="en-US" dirty="0"/>
              <a:t>Top view of dipole magnet</a:t>
            </a:r>
          </a:p>
        </p:txBody>
      </p:sp>
      <p:sp>
        <p:nvSpPr>
          <p:cNvPr id="26" name="TextBox 25">
            <a:extLst>
              <a:ext uri="{FF2B5EF4-FFF2-40B4-BE49-F238E27FC236}">
                <a16:creationId xmlns:a16="http://schemas.microsoft.com/office/drawing/2014/main" id="{BC47919E-1CAA-DF0A-1EE1-4A92D686AEDF}"/>
              </a:ext>
            </a:extLst>
          </p:cNvPr>
          <p:cNvSpPr txBox="1"/>
          <p:nvPr/>
        </p:nvSpPr>
        <p:spPr>
          <a:xfrm>
            <a:off x="1688689" y="1098200"/>
            <a:ext cx="6907019" cy="369332"/>
          </a:xfrm>
          <a:prstGeom prst="rect">
            <a:avLst/>
          </a:prstGeom>
          <a:noFill/>
          <a:ln>
            <a:solidFill>
              <a:srgbClr val="FF0000"/>
            </a:solidFill>
          </a:ln>
        </p:spPr>
        <p:txBody>
          <a:bodyPr wrap="none" rtlCol="0">
            <a:spAutoFit/>
          </a:bodyPr>
          <a:lstStyle/>
          <a:p>
            <a:r>
              <a:rPr lang="en-US" dirty="0"/>
              <a:t>Beam momentum is translated into beam position by dipole magnet</a:t>
            </a:r>
          </a:p>
        </p:txBody>
      </p:sp>
      <p:sp>
        <p:nvSpPr>
          <p:cNvPr id="9" name="TextBox 8">
            <a:extLst>
              <a:ext uri="{FF2B5EF4-FFF2-40B4-BE49-F238E27FC236}">
                <a16:creationId xmlns:a16="http://schemas.microsoft.com/office/drawing/2014/main" id="{9E37F9D0-5D3D-D91D-C8D8-731D1659B9FF}"/>
              </a:ext>
            </a:extLst>
          </p:cNvPr>
          <p:cNvSpPr txBox="1"/>
          <p:nvPr/>
        </p:nvSpPr>
        <p:spPr>
          <a:xfrm>
            <a:off x="1560877" y="1653500"/>
            <a:ext cx="1806442" cy="738664"/>
          </a:xfrm>
          <a:prstGeom prst="rect">
            <a:avLst/>
          </a:prstGeom>
          <a:noFill/>
          <a:ln>
            <a:solidFill>
              <a:srgbClr val="FF0000"/>
            </a:solidFill>
          </a:ln>
        </p:spPr>
        <p:txBody>
          <a:bodyPr wrap="square" rtlCol="0">
            <a:spAutoFit/>
          </a:bodyPr>
          <a:lstStyle/>
          <a:p>
            <a:r>
              <a:rPr lang="en-US" sz="1400" b="1" dirty="0"/>
              <a:t>NB</a:t>
            </a:r>
            <a:r>
              <a:rPr lang="en-US" sz="1400" dirty="0"/>
              <a:t>: Beam emittance is not exchanged  without absorber</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0240065-1A24-0544-007A-8ACDC49AE597}"/>
                  </a:ext>
                </a:extLst>
              </p:cNvPr>
              <p:cNvSpPr txBox="1"/>
              <p:nvPr/>
            </p:nvSpPr>
            <p:spPr>
              <a:xfrm>
                <a:off x="5705855" y="5510980"/>
                <a:ext cx="4477188" cy="1303049"/>
              </a:xfrm>
              <a:prstGeom prst="rect">
                <a:avLst/>
              </a:prstGeom>
              <a:noFill/>
              <a:ln>
                <a:solidFill>
                  <a:srgbClr val="FF0000"/>
                </a:solidFill>
              </a:ln>
            </p:spPr>
            <p:txBody>
              <a:bodyPr wrap="none" lIns="365760" tIns="274320" rIns="365760" bIns="274320" rtlCol="0">
                <a:spAutoFit/>
              </a:bodyPr>
              <a:lstStyle/>
              <a:p>
                <a:pPr>
                  <a:spcAft>
                    <a:spcPts val="800"/>
                  </a:spcAft>
                </a:pPr>
                <a:r>
                  <a:rPr lang="en-US" sz="1900" b="1" dirty="0">
                    <a:solidFill>
                      <a:schemeClr val="tx1"/>
                    </a:solidFill>
                  </a:rPr>
                  <a:t>NB: </a:t>
                </a:r>
                <a:r>
                  <a:rPr lang="en-US" sz="1900" dirty="0">
                    <a:solidFill>
                      <a:schemeClr val="tx1"/>
                    </a:solidFill>
                  </a:rPr>
                  <a:t>Beam spot size with dispersion </a:t>
                </a:r>
              </a:p>
              <a:p>
                <a:pPr>
                  <a:spcAft>
                    <a:spcPts val="800"/>
                  </a:spcAft>
                </a:pPr>
                <a14:m>
                  <m:oMath xmlns:m="http://schemas.openxmlformats.org/officeDocument/2006/math">
                    <m:sSub>
                      <m:sSubPr>
                        <m:ctrlPr>
                          <a:rPr lang="en-US" sz="1900" b="1" i="1" smtClean="0">
                            <a:solidFill>
                              <a:schemeClr val="tx1"/>
                            </a:solidFill>
                            <a:latin typeface="Cambria Math" panose="02040503050406030204" pitchFamily="18" charset="0"/>
                          </a:rPr>
                        </m:ctrlPr>
                      </m:sSubPr>
                      <m:e>
                        <m:r>
                          <a:rPr lang="en-US" sz="1900" b="1" i="1" smtClean="0">
                            <a:solidFill>
                              <a:schemeClr val="tx1"/>
                            </a:solidFill>
                            <a:latin typeface="Cambria Math" panose="02040503050406030204" pitchFamily="18" charset="0"/>
                            <a:ea typeface="Cambria Math" panose="02040503050406030204" pitchFamily="18" charset="0"/>
                          </a:rPr>
                          <m:t>𝝈</m:t>
                        </m:r>
                      </m:e>
                      <m:sub>
                        <m:r>
                          <a:rPr lang="en-US" sz="1900" b="1" i="1" smtClean="0">
                            <a:solidFill>
                              <a:schemeClr val="tx1"/>
                            </a:solidFill>
                            <a:latin typeface="Cambria Math" panose="02040503050406030204" pitchFamily="18" charset="0"/>
                          </a:rPr>
                          <m:t>𝒙</m:t>
                        </m:r>
                      </m:sub>
                    </m:sSub>
                    <m:r>
                      <a:rPr lang="en-US" sz="1900" b="1" i="1" smtClean="0">
                        <a:solidFill>
                          <a:schemeClr val="tx1"/>
                        </a:solidFill>
                        <a:latin typeface="Cambria Math" panose="02040503050406030204" pitchFamily="18" charset="0"/>
                      </a:rPr>
                      <m:t>=</m:t>
                    </m:r>
                    <m:rad>
                      <m:radPr>
                        <m:degHide m:val="on"/>
                        <m:ctrlPr>
                          <a:rPr lang="en-US" sz="1900" b="1" i="1" smtClean="0">
                            <a:solidFill>
                              <a:schemeClr val="tx1"/>
                            </a:solidFill>
                            <a:latin typeface="Cambria Math" panose="02040503050406030204" pitchFamily="18" charset="0"/>
                          </a:rPr>
                        </m:ctrlPr>
                      </m:radPr>
                      <m:deg/>
                      <m:e>
                        <m:sSub>
                          <m:sSubPr>
                            <m:ctrlPr>
                              <a:rPr lang="en-US" sz="1900" b="1" i="1" smtClean="0">
                                <a:solidFill>
                                  <a:schemeClr val="tx1"/>
                                </a:solidFill>
                                <a:latin typeface="Cambria Math" panose="02040503050406030204" pitchFamily="18" charset="0"/>
                              </a:rPr>
                            </m:ctrlPr>
                          </m:sSubPr>
                          <m:e>
                            <m:r>
                              <a:rPr lang="en-US" sz="1900" b="1" i="1" smtClean="0">
                                <a:solidFill>
                                  <a:schemeClr val="tx1"/>
                                </a:solidFill>
                                <a:latin typeface="Cambria Math" panose="02040503050406030204" pitchFamily="18" charset="0"/>
                                <a:ea typeface="Cambria Math" panose="02040503050406030204" pitchFamily="18" charset="0"/>
                              </a:rPr>
                              <m:t>𝜷</m:t>
                            </m:r>
                          </m:e>
                          <m:sub>
                            <m:r>
                              <a:rPr lang="en-US" sz="1900" b="1" i="1" smtClean="0">
                                <a:solidFill>
                                  <a:schemeClr val="tx1"/>
                                </a:solidFill>
                                <a:latin typeface="Cambria Math" panose="02040503050406030204" pitchFamily="18" charset="0"/>
                              </a:rPr>
                              <m:t>𝒙</m:t>
                            </m:r>
                          </m:sub>
                        </m:sSub>
                        <m:sSub>
                          <m:sSubPr>
                            <m:ctrlPr>
                              <a:rPr lang="en-US" sz="1900" b="1" i="1" smtClean="0">
                                <a:solidFill>
                                  <a:schemeClr val="tx1"/>
                                </a:solidFill>
                                <a:latin typeface="Cambria Math" panose="02040503050406030204" pitchFamily="18" charset="0"/>
                              </a:rPr>
                            </m:ctrlPr>
                          </m:sSubPr>
                          <m:e>
                            <m:r>
                              <a:rPr lang="en-US" sz="1900" b="1" i="1" smtClean="0">
                                <a:solidFill>
                                  <a:schemeClr val="tx1"/>
                                </a:solidFill>
                                <a:latin typeface="Cambria Math" panose="02040503050406030204" pitchFamily="18" charset="0"/>
                                <a:ea typeface="Cambria Math" panose="02040503050406030204" pitchFamily="18" charset="0"/>
                              </a:rPr>
                              <m:t>𝜺</m:t>
                            </m:r>
                          </m:e>
                          <m:sub>
                            <m:r>
                              <a:rPr lang="en-US" sz="1900" b="1" i="1" smtClean="0">
                                <a:solidFill>
                                  <a:schemeClr val="tx1"/>
                                </a:solidFill>
                                <a:latin typeface="Cambria Math" panose="02040503050406030204" pitchFamily="18" charset="0"/>
                              </a:rPr>
                              <m:t>𝒙</m:t>
                            </m:r>
                          </m:sub>
                        </m:sSub>
                        <m:r>
                          <a:rPr lang="en-US" sz="1900" b="1" i="1" smtClean="0">
                            <a:solidFill>
                              <a:schemeClr val="tx1"/>
                            </a:solidFill>
                            <a:latin typeface="Cambria Math" panose="02040503050406030204" pitchFamily="18" charset="0"/>
                          </a:rPr>
                          <m:t>+</m:t>
                        </m:r>
                        <m:sSubSup>
                          <m:sSubSupPr>
                            <m:ctrlPr>
                              <a:rPr lang="en-US" sz="1900" b="1" i="1" smtClean="0">
                                <a:solidFill>
                                  <a:schemeClr val="tx1"/>
                                </a:solidFill>
                                <a:latin typeface="Cambria Math" panose="02040503050406030204" pitchFamily="18" charset="0"/>
                              </a:rPr>
                            </m:ctrlPr>
                          </m:sSubSupPr>
                          <m:e>
                            <m:r>
                              <a:rPr lang="en-US" sz="1900" b="1" i="1" smtClean="0">
                                <a:solidFill>
                                  <a:schemeClr val="tx1"/>
                                </a:solidFill>
                                <a:latin typeface="Cambria Math" panose="02040503050406030204" pitchFamily="18" charset="0"/>
                              </a:rPr>
                              <m:t>𝑫</m:t>
                            </m:r>
                          </m:e>
                          <m:sub>
                            <m:r>
                              <a:rPr lang="en-US" sz="1900" b="1" i="1" smtClean="0">
                                <a:solidFill>
                                  <a:schemeClr val="tx1"/>
                                </a:solidFill>
                                <a:latin typeface="Cambria Math" panose="02040503050406030204" pitchFamily="18" charset="0"/>
                              </a:rPr>
                              <m:t>𝒙</m:t>
                            </m:r>
                          </m:sub>
                          <m:sup>
                            <m:r>
                              <a:rPr lang="en-US" sz="1900" b="1" i="1" smtClean="0">
                                <a:solidFill>
                                  <a:schemeClr val="tx1"/>
                                </a:solidFill>
                                <a:latin typeface="Cambria Math" panose="02040503050406030204" pitchFamily="18" charset="0"/>
                              </a:rPr>
                              <m:t>𝟐</m:t>
                            </m:r>
                          </m:sup>
                        </m:sSubSup>
                        <m:sSup>
                          <m:sSupPr>
                            <m:ctrlPr>
                              <a:rPr lang="en-US" sz="1900" b="1" i="1" smtClean="0">
                                <a:solidFill>
                                  <a:schemeClr val="tx1"/>
                                </a:solidFill>
                                <a:latin typeface="Cambria Math" panose="02040503050406030204" pitchFamily="18" charset="0"/>
                              </a:rPr>
                            </m:ctrlPr>
                          </m:sSupPr>
                          <m:e>
                            <m:r>
                              <a:rPr lang="en-US" sz="1900" b="1" i="1" smtClean="0">
                                <a:solidFill>
                                  <a:schemeClr val="tx1"/>
                                </a:solidFill>
                                <a:latin typeface="Cambria Math" panose="02040503050406030204" pitchFamily="18" charset="0"/>
                                <a:ea typeface="Cambria Math" panose="02040503050406030204" pitchFamily="18" charset="0"/>
                              </a:rPr>
                              <m:t>𝜹</m:t>
                            </m:r>
                          </m:e>
                          <m:sup>
                            <m:r>
                              <a:rPr lang="en-US" sz="1900" b="1" i="1" smtClean="0">
                                <a:solidFill>
                                  <a:schemeClr val="tx1"/>
                                </a:solidFill>
                                <a:latin typeface="Cambria Math" panose="02040503050406030204" pitchFamily="18" charset="0"/>
                              </a:rPr>
                              <m:t>𝟐</m:t>
                            </m:r>
                          </m:sup>
                        </m:sSup>
                      </m:e>
                    </m:rad>
                  </m:oMath>
                </a14:m>
                <a:r>
                  <a:rPr lang="en-US" sz="1900" b="1" dirty="0">
                    <a:solidFill>
                      <a:schemeClr val="tx1"/>
                    </a:solidFill>
                    <a:latin typeface="Helvetica" pitchFamily="2" charset="0"/>
                  </a:rPr>
                  <a:t> </a:t>
                </a:r>
                <a:endParaRPr lang="en-US" sz="1900" dirty="0">
                  <a:solidFill>
                    <a:schemeClr val="tx1"/>
                  </a:solidFill>
                  <a:latin typeface="Helvetica" pitchFamily="2" charset="0"/>
                </a:endParaRPr>
              </a:p>
            </p:txBody>
          </p:sp>
        </mc:Choice>
        <mc:Fallback xmlns="">
          <p:sp>
            <p:nvSpPr>
              <p:cNvPr id="18" name="TextBox 17">
                <a:extLst>
                  <a:ext uri="{FF2B5EF4-FFF2-40B4-BE49-F238E27FC236}">
                    <a16:creationId xmlns:a16="http://schemas.microsoft.com/office/drawing/2014/main" id="{B0240065-1A24-0544-007A-8ACDC49AE597}"/>
                  </a:ext>
                </a:extLst>
              </p:cNvPr>
              <p:cNvSpPr txBox="1">
                <a:spLocks noRot="1" noChangeAspect="1" noMove="1" noResize="1" noEditPoints="1" noAdjustHandles="1" noChangeArrowheads="1" noChangeShapeType="1" noTextEdit="1"/>
              </p:cNvSpPr>
              <p:nvPr/>
            </p:nvSpPr>
            <p:spPr>
              <a:xfrm>
                <a:off x="5705855" y="5510980"/>
                <a:ext cx="4477188" cy="1303049"/>
              </a:xfrm>
              <a:prstGeom prst="rect">
                <a:avLst/>
              </a:prstGeom>
              <a:blipFill>
                <a:blip r:embed="rId12"/>
                <a:stretch>
                  <a:fillRect/>
                </a:stretch>
              </a:blipFill>
              <a:ln>
                <a:solidFill>
                  <a:srgbClr val="FF0000"/>
                </a:solidFill>
              </a:ln>
            </p:spPr>
            <p:txBody>
              <a:bodyPr/>
              <a:lstStyle/>
              <a:p>
                <a:r>
                  <a:rPr lang="en-US">
                    <a:noFill/>
                  </a:rPr>
                  <a:t> </a:t>
                </a:r>
              </a:p>
            </p:txBody>
          </p:sp>
        </mc:Fallback>
      </mc:AlternateContent>
    </p:spTree>
    <p:extLst>
      <p:ext uri="{BB962C8B-B14F-4D97-AF65-F5344CB8AC3E}">
        <p14:creationId xmlns:p14="http://schemas.microsoft.com/office/powerpoint/2010/main" val="396177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p:bldP spid="19" grpId="0"/>
      <p:bldP spid="20" grpId="0"/>
      <p:bldP spid="21" grpId="0"/>
      <p:bldP spid="22" grpId="0"/>
      <p:bldP spid="23" grpId="0"/>
      <p:bldP spid="24" grpId="0"/>
      <p:bldP spid="25" grpId="0"/>
      <p:bldP spid="27" grpId="0" animBg="1"/>
      <p:bldP spid="29" grpId="0"/>
      <p:bldP spid="9"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tle 2">
                <a:extLst>
                  <a:ext uri="{FF2B5EF4-FFF2-40B4-BE49-F238E27FC236}">
                    <a16:creationId xmlns:a16="http://schemas.microsoft.com/office/drawing/2014/main" id="{1D727A89-AC4C-8255-B810-C48CDDF5AE78}"/>
                  </a:ext>
                </a:extLst>
              </p:cNvPr>
              <p:cNvSpPr>
                <a:spLocks noGrp="1"/>
              </p:cNvSpPr>
              <p:nvPr>
                <p:ph type="title"/>
              </p:nvPr>
            </p:nvSpPr>
            <p:spPr/>
            <p:txBody>
              <a:bodyPr/>
              <a:lstStyle/>
              <a:p>
                <a14:m>
                  <m:oMath xmlns:m="http://schemas.openxmlformats.org/officeDocument/2006/math">
                    <m:sSub>
                      <m:sSubPr>
                        <m:ctrlPr>
                          <a:rPr lang="en-US" i="1" smtClean="0">
                            <a:latin typeface="Cambria Math" panose="02040503050406030204" pitchFamily="18" charset="0"/>
                          </a:rPr>
                        </m:ctrlPr>
                      </m:sSubPr>
                      <m:e>
                        <m:r>
                          <a:rPr lang="en-US" b="1" i="1" smtClean="0">
                            <a:latin typeface="Cambria Math" panose="02040503050406030204" pitchFamily="18" charset="0"/>
                          </a:rPr>
                          <m:t>𝒈</m:t>
                        </m:r>
                      </m:e>
                      <m:sub>
                        <m:r>
                          <a:rPr lang="en-US" b="1" i="1" smtClean="0">
                            <a:latin typeface="Cambria Math" panose="02040503050406030204" pitchFamily="18" charset="0"/>
                          </a:rPr>
                          <m:t>𝒙</m:t>
                        </m:r>
                        <m:r>
                          <a:rPr lang="en-US" b="1" i="1" smtClean="0">
                            <a:latin typeface="Cambria Math" panose="02040503050406030204" pitchFamily="18" charset="0"/>
                          </a:rPr>
                          <m:t>,</m:t>
                        </m:r>
                        <m:r>
                          <a:rPr lang="en-US" b="1" i="1" smtClean="0">
                            <a:latin typeface="Cambria Math" panose="02040503050406030204" pitchFamily="18" charset="0"/>
                          </a:rPr>
                          <m:t>𝒚</m:t>
                        </m:r>
                      </m:sub>
                    </m:sSub>
                  </m:oMath>
                </a14:m>
                <a:r>
                  <a:rPr lang="en-US" dirty="0"/>
                  <a:t> and </a:t>
                </a:r>
                <a14:m>
                  <m:oMath xmlns:m="http://schemas.openxmlformats.org/officeDocument/2006/math">
                    <m:sSub>
                      <m:sSubPr>
                        <m:ctrlPr>
                          <a:rPr lang="en-US" i="1" smtClean="0">
                            <a:latin typeface="Cambria Math" panose="02040503050406030204" pitchFamily="18" charset="0"/>
                          </a:rPr>
                        </m:ctrlPr>
                      </m:sSubPr>
                      <m:e>
                        <m:r>
                          <a:rPr lang="en-US" b="1" i="1" smtClean="0">
                            <a:latin typeface="Cambria Math" panose="02040503050406030204" pitchFamily="18" charset="0"/>
                          </a:rPr>
                          <m:t>𝒈</m:t>
                        </m:r>
                      </m:e>
                      <m:sub>
                        <m:r>
                          <a:rPr lang="en-US" b="1" i="1" smtClean="0">
                            <a:latin typeface="Cambria Math" panose="02040503050406030204" pitchFamily="18" charset="0"/>
                          </a:rPr>
                          <m:t>𝑳</m:t>
                        </m:r>
                      </m:sub>
                    </m:sSub>
                  </m:oMath>
                </a14:m>
                <a:r>
                  <a:rPr lang="en-US" dirty="0"/>
                  <a:t> with Dispersion (II)</a:t>
                </a:r>
              </a:p>
            </p:txBody>
          </p:sp>
        </mc:Choice>
        <mc:Fallback xmlns="">
          <p:sp>
            <p:nvSpPr>
              <p:cNvPr id="3" name="Title 2">
                <a:extLst>
                  <a:ext uri="{FF2B5EF4-FFF2-40B4-BE49-F238E27FC236}">
                    <a16:creationId xmlns:a16="http://schemas.microsoft.com/office/drawing/2014/main" id="{1D727A89-AC4C-8255-B810-C48CDDF5AE78}"/>
                  </a:ext>
                </a:extLst>
              </p:cNvPr>
              <p:cNvSpPr>
                <a:spLocks noGrp="1" noRot="1" noChangeAspect="1" noMove="1" noResize="1" noEditPoints="1" noAdjustHandles="1" noChangeArrowheads="1" noChangeShapeType="1" noTextEdit="1"/>
              </p:cNvSpPr>
              <p:nvPr>
                <p:ph type="title"/>
              </p:nvPr>
            </p:nvSpPr>
            <p:spPr>
              <a:blipFill>
                <a:blip r:embed="rId2"/>
                <a:stretch>
                  <a:fillRect l="-1779" t="-42857" b="-77143"/>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700C5A43-1B1F-417A-D7BE-7BC10A44AE1E}"/>
              </a:ext>
            </a:extLst>
          </p:cNvPr>
          <p:cNvSpPr>
            <a:spLocks noGrp="1"/>
          </p:cNvSpPr>
          <p:nvPr>
            <p:ph type="dt" sz="half" idx="38"/>
          </p:nvPr>
        </p:nvSpPr>
        <p:spPr/>
        <p:txBody>
          <a:bodyPr/>
          <a:lstStyle/>
          <a:p>
            <a:pPr>
              <a:defRPr/>
            </a:pPr>
            <a:r>
              <a:rPr lang="en-US"/>
              <a:t>8/5/25</a:t>
            </a:r>
            <a:endParaRPr lang="en-US" dirty="0"/>
          </a:p>
        </p:txBody>
      </p:sp>
      <p:sp>
        <p:nvSpPr>
          <p:cNvPr id="5" name="Footer Placeholder 4">
            <a:extLst>
              <a:ext uri="{FF2B5EF4-FFF2-40B4-BE49-F238E27FC236}">
                <a16:creationId xmlns:a16="http://schemas.microsoft.com/office/drawing/2014/main" id="{9493919D-8EE1-E17B-3551-F54AFE810AD6}"/>
              </a:ext>
            </a:extLst>
          </p:cNvPr>
          <p:cNvSpPr>
            <a:spLocks noGrp="1"/>
          </p:cNvSpPr>
          <p:nvPr>
            <p:ph type="ftr" sz="quarter" idx="39"/>
          </p:nvPr>
        </p:nvSpPr>
        <p:spPr/>
        <p:txBody>
          <a:bodyPr/>
          <a:lstStyle/>
          <a:p>
            <a:pPr>
              <a:defRPr/>
            </a:pPr>
            <a:r>
              <a:rPr lang="en-US" b="1"/>
              <a:t>Yonehara | Ionization Cooling for Muon Beam</a:t>
            </a:r>
            <a:endParaRPr lang="en-US" b="1" dirty="0"/>
          </a:p>
        </p:txBody>
      </p:sp>
      <p:sp>
        <p:nvSpPr>
          <p:cNvPr id="6" name="Slide Number Placeholder 5">
            <a:extLst>
              <a:ext uri="{FF2B5EF4-FFF2-40B4-BE49-F238E27FC236}">
                <a16:creationId xmlns:a16="http://schemas.microsoft.com/office/drawing/2014/main" id="{D4FBA4BC-BFA9-0F58-556D-799F83D76C69}"/>
              </a:ext>
            </a:extLst>
          </p:cNvPr>
          <p:cNvSpPr>
            <a:spLocks noGrp="1"/>
          </p:cNvSpPr>
          <p:nvPr>
            <p:ph type="sldNum" sz="quarter" idx="40"/>
          </p:nvPr>
        </p:nvSpPr>
        <p:spPr/>
        <p:txBody>
          <a:bodyPr/>
          <a:lstStyle/>
          <a:p>
            <a:pPr>
              <a:defRPr/>
            </a:pPr>
            <a:fld id="{148C009B-CB69-E04A-B9B3-34B26D69E9CF}" type="slidenum">
              <a:rPr lang="en-US" smtClean="0"/>
              <a:pPr>
                <a:defRPr/>
              </a:pPr>
              <a:t>29</a:t>
            </a:fld>
            <a:endParaRPr lang="en-US" dirty="0"/>
          </a:p>
        </p:txBody>
      </p:sp>
      <p:sp>
        <p:nvSpPr>
          <p:cNvPr id="7" name="Oval 6">
            <a:extLst>
              <a:ext uri="{FF2B5EF4-FFF2-40B4-BE49-F238E27FC236}">
                <a16:creationId xmlns:a16="http://schemas.microsoft.com/office/drawing/2014/main" id="{D2FCB091-2226-D980-C290-FCB8F9154501}"/>
              </a:ext>
            </a:extLst>
          </p:cNvPr>
          <p:cNvSpPr>
            <a:spLocks noChangeAspect="1"/>
          </p:cNvSpPr>
          <p:nvPr/>
        </p:nvSpPr>
        <p:spPr>
          <a:xfrm>
            <a:off x="4343400" y="1630680"/>
            <a:ext cx="1005836" cy="1005836"/>
          </a:xfrm>
          <a:prstGeom prst="ellipse">
            <a:avLst/>
          </a:prstGeom>
          <a:noFill/>
          <a:ln w="2540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CDC6152-51D3-ABE7-2C02-2FB6F2BE9088}"/>
              </a:ext>
            </a:extLst>
          </p:cNvPr>
          <p:cNvSpPr>
            <a:spLocks noChangeAspect="1"/>
          </p:cNvSpPr>
          <p:nvPr/>
        </p:nvSpPr>
        <p:spPr>
          <a:xfrm>
            <a:off x="4168145" y="1630680"/>
            <a:ext cx="1371600" cy="1371600"/>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79E22CE-D0FE-75C6-A6D1-012A3D6391C5}"/>
              </a:ext>
            </a:extLst>
          </p:cNvPr>
          <p:cNvSpPr>
            <a:spLocks noChangeAspect="1"/>
          </p:cNvSpPr>
          <p:nvPr/>
        </p:nvSpPr>
        <p:spPr>
          <a:xfrm>
            <a:off x="3970024" y="1615440"/>
            <a:ext cx="1737360" cy="1737360"/>
          </a:xfrm>
          <a:prstGeom prst="ellipse">
            <a:avLst/>
          </a:prstGeom>
          <a:noFill/>
          <a:ln w="254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02AAEA7-616F-AD84-9243-5D599E044768}"/>
              </a:ext>
            </a:extLst>
          </p:cNvPr>
          <p:cNvSpPr>
            <a:spLocks noChangeAspect="1"/>
          </p:cNvSpPr>
          <p:nvPr/>
        </p:nvSpPr>
        <p:spPr>
          <a:xfrm>
            <a:off x="3429000" y="1276598"/>
            <a:ext cx="2743200" cy="2743200"/>
          </a:xfrm>
          <a:prstGeom prst="ellipse">
            <a:avLst/>
          </a:prstGeom>
          <a:noFill/>
          <a:ln w="381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0BE53C3-1DEF-C652-C9F8-B1495B542C0B}"/>
              </a:ext>
            </a:extLst>
          </p:cNvPr>
          <p:cNvSpPr/>
          <p:nvPr/>
        </p:nvSpPr>
        <p:spPr>
          <a:xfrm>
            <a:off x="3261360" y="975360"/>
            <a:ext cx="1539240" cy="3429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F46D790D-F511-5817-17A4-926935FC7080}"/>
              </a:ext>
            </a:extLst>
          </p:cNvPr>
          <p:cNvCxnSpPr>
            <a:cxnSpLocks/>
            <a:stCxn id="10" idx="0"/>
            <a:endCxn id="10" idx="4"/>
          </p:cNvCxnSpPr>
          <p:nvPr/>
        </p:nvCxnSpPr>
        <p:spPr>
          <a:xfrm>
            <a:off x="4800600" y="1276598"/>
            <a:ext cx="0" cy="2743200"/>
          </a:xfrm>
          <a:prstGeom prst="line">
            <a:avLst/>
          </a:prstGeom>
          <a:ln w="381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E0082D50-3DA2-A339-313B-607EC4F414A9}"/>
              </a:ext>
            </a:extLst>
          </p:cNvPr>
          <p:cNvCxnSpPr/>
          <p:nvPr/>
        </p:nvCxnSpPr>
        <p:spPr>
          <a:xfrm>
            <a:off x="3855720" y="1630680"/>
            <a:ext cx="914400"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Triangle 19">
            <a:extLst>
              <a:ext uri="{FF2B5EF4-FFF2-40B4-BE49-F238E27FC236}">
                <a16:creationId xmlns:a16="http://schemas.microsoft.com/office/drawing/2014/main" id="{2CDE1CE2-FB40-46F9-AA7E-35D54830521C}"/>
              </a:ext>
            </a:extLst>
          </p:cNvPr>
          <p:cNvSpPr/>
          <p:nvPr/>
        </p:nvSpPr>
        <p:spPr>
          <a:xfrm>
            <a:off x="3566165" y="2065163"/>
            <a:ext cx="944877" cy="1813560"/>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1DC02BF-90BC-2DE3-F70D-94D629395BAA}"/>
              </a:ext>
            </a:extLst>
          </p:cNvPr>
          <p:cNvSpPr txBox="1"/>
          <p:nvPr/>
        </p:nvSpPr>
        <p:spPr>
          <a:xfrm>
            <a:off x="3261361" y="4569508"/>
            <a:ext cx="1812291" cy="369332"/>
          </a:xfrm>
          <a:prstGeom prst="rect">
            <a:avLst/>
          </a:prstGeom>
          <a:noFill/>
        </p:spPr>
        <p:txBody>
          <a:bodyPr wrap="none" rtlCol="0">
            <a:spAutoFit/>
          </a:bodyPr>
          <a:lstStyle/>
          <a:p>
            <a:r>
              <a:rPr lang="en-US" dirty="0"/>
              <a:t>Wedge absorber</a:t>
            </a:r>
          </a:p>
        </p:txBody>
      </p:sp>
      <p:cxnSp>
        <p:nvCxnSpPr>
          <p:cNvPr id="23" name="Straight Arrow Connector 22">
            <a:extLst>
              <a:ext uri="{FF2B5EF4-FFF2-40B4-BE49-F238E27FC236}">
                <a16:creationId xmlns:a16="http://schemas.microsoft.com/office/drawing/2014/main" id="{BE58FDE1-4571-9340-A01D-0E59D1A6713D}"/>
              </a:ext>
            </a:extLst>
          </p:cNvPr>
          <p:cNvCxnSpPr>
            <a:cxnSpLocks/>
          </p:cNvCxnSpPr>
          <p:nvPr/>
        </p:nvCxnSpPr>
        <p:spPr>
          <a:xfrm flipH="1">
            <a:off x="3566164" y="3352800"/>
            <a:ext cx="1203956" cy="0"/>
          </a:xfrm>
          <a:prstGeom prst="straightConnector1">
            <a:avLst/>
          </a:prstGeom>
          <a:ln>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50A28FE5-1EF6-1032-89D8-FADA317D2DB4}"/>
              </a:ext>
            </a:extLst>
          </p:cNvPr>
          <p:cNvCxnSpPr>
            <a:cxnSpLocks/>
          </p:cNvCxnSpPr>
          <p:nvPr/>
        </p:nvCxnSpPr>
        <p:spPr>
          <a:xfrm flipH="1">
            <a:off x="3566164" y="3002280"/>
            <a:ext cx="1203956"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22656814-732C-32F2-B50A-E28E926C7FF3}"/>
              </a:ext>
            </a:extLst>
          </p:cNvPr>
          <p:cNvCxnSpPr>
            <a:cxnSpLocks/>
          </p:cNvCxnSpPr>
          <p:nvPr/>
        </p:nvCxnSpPr>
        <p:spPr>
          <a:xfrm flipH="1">
            <a:off x="3566165" y="2636516"/>
            <a:ext cx="1203955" cy="0"/>
          </a:xfrm>
          <a:prstGeom prst="straightConnector1">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D0F1C3E6-8F30-B040-D8B2-D0DBD1A04479}"/>
                  </a:ext>
                </a:extLst>
              </p:cNvPr>
              <p:cNvSpPr txBox="1"/>
              <p:nvPr/>
            </p:nvSpPr>
            <p:spPr>
              <a:xfrm>
                <a:off x="6629401" y="1185159"/>
                <a:ext cx="3657593" cy="1015663"/>
              </a:xfrm>
              <a:prstGeom prst="rect">
                <a:avLst/>
              </a:prstGeom>
              <a:noFill/>
            </p:spPr>
            <p:txBody>
              <a:bodyPr wrap="square" rtlCol="0">
                <a:spAutoFit/>
              </a:bodyPr>
              <a:lstStyle/>
              <a:p>
                <a14:m>
                  <m:oMath xmlns:m="http://schemas.openxmlformats.org/officeDocument/2006/math">
                    <m:r>
                      <a:rPr lang="en-US" sz="2000" i="1">
                        <a:solidFill>
                          <a:srgbClr val="0432FF"/>
                        </a:solidFill>
                        <a:latin typeface="Cambria Math" panose="02040503050406030204" pitchFamily="18" charset="0"/>
                      </a:rPr>
                      <m:t>𝑝</m:t>
                    </m:r>
                    <m:r>
                      <a:rPr lang="en-US" sz="2000" i="1">
                        <a:solidFill>
                          <a:srgbClr val="0432FF"/>
                        </a:solidFill>
                        <a:latin typeface="Cambria Math" panose="02040503050406030204" pitchFamily="18" charset="0"/>
                      </a:rPr>
                      <m:t>−</m:t>
                    </m:r>
                    <m:r>
                      <a:rPr lang="en-US" sz="2000" i="1">
                        <a:solidFill>
                          <a:srgbClr val="0432FF"/>
                        </a:solidFill>
                        <a:latin typeface="Cambria Math" panose="02040503050406030204" pitchFamily="18" charset="0"/>
                        <a:ea typeface="Cambria Math" panose="02040503050406030204" pitchFamily="18" charset="0"/>
                      </a:rPr>
                      <m:t>𝛿</m:t>
                    </m:r>
                    <m:r>
                      <a:rPr lang="en-US" sz="2000" i="1">
                        <a:solidFill>
                          <a:srgbClr val="0432FF"/>
                        </a:solidFill>
                        <a:latin typeface="Cambria Math" panose="02040503050406030204" pitchFamily="18" charset="0"/>
                        <a:ea typeface="Cambria Math" panose="02040503050406030204" pitchFamily="18" charset="0"/>
                      </a:rPr>
                      <m:t>𝑝</m:t>
                    </m:r>
                  </m:oMath>
                </a14:m>
                <a:r>
                  <a:rPr lang="en-US" sz="2000" dirty="0">
                    <a:solidFill>
                      <a:srgbClr val="0432FF"/>
                    </a:solidFill>
                  </a:rPr>
                  <a:t> particle traverses with </a:t>
                </a:r>
              </a:p>
              <a:p>
                <a:r>
                  <a:rPr lang="en-US" sz="2000" dirty="0">
                    <a:solidFill>
                      <a:srgbClr val="0432FF"/>
                    </a:solidFill>
                  </a:rPr>
                  <a:t>shorter path length than reference in wedge absorber</a:t>
                </a:r>
              </a:p>
            </p:txBody>
          </p:sp>
        </mc:Choice>
        <mc:Fallback xmlns="">
          <p:sp>
            <p:nvSpPr>
              <p:cNvPr id="30" name="TextBox 29">
                <a:extLst>
                  <a:ext uri="{FF2B5EF4-FFF2-40B4-BE49-F238E27FC236}">
                    <a16:creationId xmlns:a16="http://schemas.microsoft.com/office/drawing/2014/main" id="{D0F1C3E6-8F30-B040-D8B2-D0DBD1A04479}"/>
                  </a:ext>
                </a:extLst>
              </p:cNvPr>
              <p:cNvSpPr txBox="1">
                <a:spLocks noRot="1" noChangeAspect="1" noMove="1" noResize="1" noEditPoints="1" noAdjustHandles="1" noChangeArrowheads="1" noChangeShapeType="1" noTextEdit="1"/>
              </p:cNvSpPr>
              <p:nvPr/>
            </p:nvSpPr>
            <p:spPr>
              <a:xfrm>
                <a:off x="6629401" y="1185159"/>
                <a:ext cx="3657593" cy="1015663"/>
              </a:xfrm>
              <a:prstGeom prst="rect">
                <a:avLst/>
              </a:prstGeom>
              <a:blipFill>
                <a:blip r:embed="rId3"/>
                <a:stretch>
                  <a:fillRect l="-2083" t="-2469" b="-86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40F7C759-AD53-D1F3-482D-781CC284711D}"/>
                  </a:ext>
                </a:extLst>
              </p:cNvPr>
              <p:cNvSpPr txBox="1"/>
              <p:nvPr/>
            </p:nvSpPr>
            <p:spPr>
              <a:xfrm>
                <a:off x="6629401" y="3075058"/>
                <a:ext cx="3657593" cy="1015663"/>
              </a:xfrm>
              <a:prstGeom prst="rect">
                <a:avLst/>
              </a:prstGeom>
              <a:noFill/>
            </p:spPr>
            <p:txBody>
              <a:bodyPr wrap="square" rtlCol="0">
                <a:spAutoFit/>
              </a:bodyPr>
              <a:lstStyle/>
              <a:p>
                <a14:m>
                  <m:oMath xmlns:m="http://schemas.openxmlformats.org/officeDocument/2006/math">
                    <m:r>
                      <a:rPr lang="en-US" sz="2000" i="1" smtClean="0">
                        <a:solidFill>
                          <a:srgbClr val="00B050"/>
                        </a:solidFill>
                        <a:latin typeface="Cambria Math" panose="02040503050406030204" pitchFamily="18" charset="0"/>
                      </a:rPr>
                      <m:t>𝑝</m:t>
                    </m:r>
                    <m:r>
                      <a:rPr lang="en-US" sz="2000" i="1" smtClean="0">
                        <a:solidFill>
                          <a:srgbClr val="00B050"/>
                        </a:solidFill>
                        <a:latin typeface="Cambria Math" panose="02040503050406030204" pitchFamily="18" charset="0"/>
                      </a:rPr>
                      <m:t>−</m:t>
                    </m:r>
                    <m:r>
                      <a:rPr lang="en-US" sz="2000" i="1">
                        <a:solidFill>
                          <a:srgbClr val="00B050"/>
                        </a:solidFill>
                        <a:latin typeface="Cambria Math" panose="02040503050406030204" pitchFamily="18" charset="0"/>
                        <a:ea typeface="Cambria Math" panose="02040503050406030204" pitchFamily="18" charset="0"/>
                      </a:rPr>
                      <m:t>𝛿</m:t>
                    </m:r>
                    <m:r>
                      <a:rPr lang="en-US" sz="2000" i="1">
                        <a:solidFill>
                          <a:srgbClr val="00B050"/>
                        </a:solidFill>
                        <a:latin typeface="Cambria Math" panose="02040503050406030204" pitchFamily="18" charset="0"/>
                        <a:ea typeface="Cambria Math" panose="02040503050406030204" pitchFamily="18" charset="0"/>
                      </a:rPr>
                      <m:t>𝑝</m:t>
                    </m:r>
                  </m:oMath>
                </a14:m>
                <a:r>
                  <a:rPr lang="en-US" sz="2000" dirty="0">
                    <a:solidFill>
                      <a:srgbClr val="00B050"/>
                    </a:solidFill>
                  </a:rPr>
                  <a:t> particle traverses with </a:t>
                </a:r>
              </a:p>
              <a:p>
                <a:r>
                  <a:rPr lang="en-US" sz="2000" dirty="0">
                    <a:solidFill>
                      <a:srgbClr val="00B050"/>
                    </a:solidFill>
                  </a:rPr>
                  <a:t>longer path length than reference in wedge absorber</a:t>
                </a:r>
              </a:p>
            </p:txBody>
          </p:sp>
        </mc:Choice>
        <mc:Fallback xmlns="">
          <p:sp>
            <p:nvSpPr>
              <p:cNvPr id="31" name="TextBox 30">
                <a:extLst>
                  <a:ext uri="{FF2B5EF4-FFF2-40B4-BE49-F238E27FC236}">
                    <a16:creationId xmlns:a16="http://schemas.microsoft.com/office/drawing/2014/main" id="{40F7C759-AD53-D1F3-482D-781CC284711D}"/>
                  </a:ext>
                </a:extLst>
              </p:cNvPr>
              <p:cNvSpPr txBox="1">
                <a:spLocks noRot="1" noChangeAspect="1" noMove="1" noResize="1" noEditPoints="1" noAdjustHandles="1" noChangeArrowheads="1" noChangeShapeType="1" noTextEdit="1"/>
              </p:cNvSpPr>
              <p:nvPr/>
            </p:nvSpPr>
            <p:spPr>
              <a:xfrm>
                <a:off x="6629401" y="3075058"/>
                <a:ext cx="3657593" cy="1015663"/>
              </a:xfrm>
              <a:prstGeom prst="rect">
                <a:avLst/>
              </a:prstGeom>
              <a:blipFill>
                <a:blip r:embed="rId4"/>
                <a:stretch>
                  <a:fillRect l="-2083" t="-1220" b="-85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F8DAEC88-6490-41A2-5F92-289CA706DA1E}"/>
                  </a:ext>
                </a:extLst>
              </p:cNvPr>
              <p:cNvSpPr txBox="1"/>
              <p:nvPr/>
            </p:nvSpPr>
            <p:spPr>
              <a:xfrm>
                <a:off x="6629400" y="2410995"/>
                <a:ext cx="3657593" cy="400110"/>
              </a:xfrm>
              <a:prstGeom prst="rect">
                <a:avLst/>
              </a:prstGeom>
              <a:noFill/>
            </p:spPr>
            <p:txBody>
              <a:bodyPr wrap="square" rtlCol="0">
                <a:spAutoFit/>
              </a:bodyPr>
              <a:lstStyle/>
              <a:p>
                <a14:m>
                  <m:oMath xmlns:m="http://schemas.openxmlformats.org/officeDocument/2006/math">
                    <m:r>
                      <a:rPr lang="en-US" sz="2000" i="1">
                        <a:solidFill>
                          <a:srgbClr val="FF0000"/>
                        </a:solidFill>
                        <a:latin typeface="Cambria Math" panose="02040503050406030204" pitchFamily="18" charset="0"/>
                      </a:rPr>
                      <m:t>𝑝</m:t>
                    </m:r>
                  </m:oMath>
                </a14:m>
                <a:r>
                  <a:rPr lang="en-US" sz="2000" dirty="0">
                    <a:solidFill>
                      <a:srgbClr val="FF0000"/>
                    </a:solidFill>
                  </a:rPr>
                  <a:t> particle is a reference particle</a:t>
                </a:r>
              </a:p>
            </p:txBody>
          </p:sp>
        </mc:Choice>
        <mc:Fallback xmlns="">
          <p:sp>
            <p:nvSpPr>
              <p:cNvPr id="32" name="TextBox 31">
                <a:extLst>
                  <a:ext uri="{FF2B5EF4-FFF2-40B4-BE49-F238E27FC236}">
                    <a16:creationId xmlns:a16="http://schemas.microsoft.com/office/drawing/2014/main" id="{F8DAEC88-6490-41A2-5F92-289CA706DA1E}"/>
                  </a:ext>
                </a:extLst>
              </p:cNvPr>
              <p:cNvSpPr txBox="1">
                <a:spLocks noRot="1" noChangeAspect="1" noMove="1" noResize="1" noEditPoints="1" noAdjustHandles="1" noChangeArrowheads="1" noChangeShapeType="1" noTextEdit="1"/>
              </p:cNvSpPr>
              <p:nvPr/>
            </p:nvSpPr>
            <p:spPr>
              <a:xfrm>
                <a:off x="6629400" y="2410995"/>
                <a:ext cx="3657593" cy="400110"/>
              </a:xfrm>
              <a:prstGeom prst="rect">
                <a:avLst/>
              </a:prstGeom>
              <a:blipFill>
                <a:blip r:embed="rId5"/>
                <a:stretch>
                  <a:fillRect l="-347" t="-6250" r="-1389" b="-28125"/>
                </a:stretch>
              </a:blipFill>
            </p:spPr>
            <p:txBody>
              <a:bodyPr/>
              <a:lstStyle/>
              <a:p>
                <a:r>
                  <a:rPr lang="en-US">
                    <a:noFill/>
                  </a:rPr>
                  <a:t> </a:t>
                </a:r>
              </a:p>
            </p:txBody>
          </p:sp>
        </mc:Fallback>
      </mc:AlternateContent>
      <p:sp>
        <p:nvSpPr>
          <p:cNvPr id="33" name="Down Arrow 32">
            <a:extLst>
              <a:ext uri="{FF2B5EF4-FFF2-40B4-BE49-F238E27FC236}">
                <a16:creationId xmlns:a16="http://schemas.microsoft.com/office/drawing/2014/main" id="{CF689084-3E8C-77AB-1EC1-426B4DA6B2FA}"/>
              </a:ext>
            </a:extLst>
          </p:cNvPr>
          <p:cNvSpPr/>
          <p:nvPr/>
        </p:nvSpPr>
        <p:spPr>
          <a:xfrm>
            <a:off x="7574281" y="4268905"/>
            <a:ext cx="761995" cy="395980"/>
          </a:xfrm>
          <a:prstGeom prst="down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F6AC92A5-6409-E926-43E0-7F3D70E43A0B}"/>
                  </a:ext>
                </a:extLst>
              </p:cNvPr>
              <p:cNvSpPr txBox="1"/>
              <p:nvPr/>
            </p:nvSpPr>
            <p:spPr>
              <a:xfrm>
                <a:off x="6629400" y="4800340"/>
                <a:ext cx="3489961" cy="923330"/>
              </a:xfrm>
              <a:prstGeom prst="rect">
                <a:avLst/>
              </a:prstGeom>
              <a:noFill/>
            </p:spPr>
            <p:txBody>
              <a:bodyPr wrap="square" rtlCol="0">
                <a:spAutoFit/>
              </a:bodyPr>
              <a:lstStyle/>
              <a:p>
                <a14:m>
                  <m:oMath xmlns:m="http://schemas.openxmlformats.org/officeDocument/2006/math">
                    <m:r>
                      <a:rPr lang="en-US" i="1">
                        <a:latin typeface="Cambria Math" panose="02040503050406030204" pitchFamily="18" charset="0"/>
                        <a:ea typeface="Cambria Math" panose="02040503050406030204" pitchFamily="18" charset="0"/>
                      </a:rPr>
                      <m:t>𝛿</m:t>
                    </m:r>
                    <m:r>
                      <a:rPr lang="en-US" i="1">
                        <a:latin typeface="Cambria Math" panose="02040503050406030204" pitchFamily="18" charset="0"/>
                        <a:ea typeface="Cambria Math" panose="02040503050406030204" pitchFamily="18" charset="0"/>
                      </a:rPr>
                      <m:t>𝑝</m:t>
                    </m:r>
                  </m:oMath>
                </a14:m>
                <a:r>
                  <a:rPr lang="en-US" dirty="0"/>
                  <a:t> becomes smaller after passing wedge absorber</a:t>
                </a:r>
              </a:p>
              <a:p>
                <a:r>
                  <a:rPr lang="en-US" dirty="0">
                    <a:sym typeface="Wingdings" pitchFamily="2" charset="2"/>
                  </a:rPr>
                  <a:t> Longitudinal cooling</a:t>
                </a:r>
                <a:endParaRPr lang="en-US" dirty="0"/>
              </a:p>
            </p:txBody>
          </p:sp>
        </mc:Choice>
        <mc:Fallback xmlns="">
          <p:sp>
            <p:nvSpPr>
              <p:cNvPr id="34" name="TextBox 33">
                <a:extLst>
                  <a:ext uri="{FF2B5EF4-FFF2-40B4-BE49-F238E27FC236}">
                    <a16:creationId xmlns:a16="http://schemas.microsoft.com/office/drawing/2014/main" id="{F6AC92A5-6409-E926-43E0-7F3D70E43A0B}"/>
                  </a:ext>
                </a:extLst>
              </p:cNvPr>
              <p:cNvSpPr txBox="1">
                <a:spLocks noRot="1" noChangeAspect="1" noMove="1" noResize="1" noEditPoints="1" noAdjustHandles="1" noChangeArrowheads="1" noChangeShapeType="1" noTextEdit="1"/>
              </p:cNvSpPr>
              <p:nvPr/>
            </p:nvSpPr>
            <p:spPr>
              <a:xfrm>
                <a:off x="6629400" y="4800340"/>
                <a:ext cx="3489961" cy="923330"/>
              </a:xfrm>
              <a:prstGeom prst="rect">
                <a:avLst/>
              </a:prstGeom>
              <a:blipFill>
                <a:blip r:embed="rId6"/>
                <a:stretch>
                  <a:fillRect l="-1818" t="-2703" b="-9459"/>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60B1002C-6B14-2B8B-E1D2-94EA05C40537}"/>
              </a:ext>
            </a:extLst>
          </p:cNvPr>
          <p:cNvCxnSpPr/>
          <p:nvPr/>
        </p:nvCxnSpPr>
        <p:spPr>
          <a:xfrm>
            <a:off x="3884816" y="2689167"/>
            <a:ext cx="315884" cy="0"/>
          </a:xfrm>
          <a:prstGeom prst="straightConnector1">
            <a:avLst/>
          </a:prstGeom>
          <a:ln w="12700">
            <a:solidFill>
              <a:srgbClr val="0432FF"/>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43356989-BA57-F050-05BC-2D10A8E01252}"/>
              </a:ext>
            </a:extLst>
          </p:cNvPr>
          <p:cNvCxnSpPr>
            <a:cxnSpLocks/>
          </p:cNvCxnSpPr>
          <p:nvPr/>
        </p:nvCxnSpPr>
        <p:spPr>
          <a:xfrm>
            <a:off x="3803770" y="3054277"/>
            <a:ext cx="480056" cy="0"/>
          </a:xfrm>
          <a:prstGeom prst="straightConnector1">
            <a:avLst/>
          </a:prstGeom>
          <a:ln w="12700">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55A0810C-5088-984A-59D6-47370D89BC07}"/>
              </a:ext>
            </a:extLst>
          </p:cNvPr>
          <p:cNvCxnSpPr>
            <a:cxnSpLocks/>
          </p:cNvCxnSpPr>
          <p:nvPr/>
        </p:nvCxnSpPr>
        <p:spPr>
          <a:xfrm>
            <a:off x="3718568" y="3402763"/>
            <a:ext cx="656698" cy="0"/>
          </a:xfrm>
          <a:prstGeom prst="straightConnector1">
            <a:avLst/>
          </a:prstGeom>
          <a:ln w="12700">
            <a:solidFill>
              <a:srgbClr val="00B05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9" name="Arc 18">
            <a:extLst>
              <a:ext uri="{FF2B5EF4-FFF2-40B4-BE49-F238E27FC236}">
                <a16:creationId xmlns:a16="http://schemas.microsoft.com/office/drawing/2014/main" id="{A3D46716-B16E-59F7-8AB2-EEF1CE457D2D}"/>
              </a:ext>
            </a:extLst>
          </p:cNvPr>
          <p:cNvSpPr/>
          <p:nvPr/>
        </p:nvSpPr>
        <p:spPr>
          <a:xfrm rot="8048852">
            <a:off x="3908526" y="2211818"/>
            <a:ext cx="252424" cy="252314"/>
          </a:xfrm>
          <a:prstGeom prst="arc">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8D057140-E958-AA08-6EE3-051BC34AAC8E}"/>
              </a:ext>
            </a:extLst>
          </p:cNvPr>
          <p:cNvCxnSpPr>
            <a:cxnSpLocks/>
          </p:cNvCxnSpPr>
          <p:nvPr/>
        </p:nvCxnSpPr>
        <p:spPr>
          <a:xfrm>
            <a:off x="4038603" y="2069319"/>
            <a:ext cx="0" cy="937116"/>
          </a:xfrm>
          <a:prstGeom prst="line">
            <a:avLst/>
          </a:prstGeom>
          <a:ln w="12700">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926D6B3C-1CA3-950D-087E-3B10C5C7FF24}"/>
                  </a:ext>
                </a:extLst>
              </p:cNvPr>
              <p:cNvSpPr txBox="1"/>
              <p:nvPr/>
            </p:nvSpPr>
            <p:spPr>
              <a:xfrm>
                <a:off x="3835319" y="2371200"/>
                <a:ext cx="317586"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i="1">
                          <a:solidFill>
                            <a:srgbClr val="000000"/>
                          </a:solidFill>
                          <a:latin typeface="Cambria Math" panose="02040503050406030204" pitchFamily="18" charset="0"/>
                          <a:ea typeface="Cambria Math" panose="02040503050406030204" pitchFamily="18" charset="0"/>
                        </a:rPr>
                        <m:t>𝛼</m:t>
                      </m:r>
                    </m:oMath>
                  </m:oMathPara>
                </a14:m>
                <a:endParaRPr lang="en-US" sz="1200" dirty="0">
                  <a:solidFill>
                    <a:srgbClr val="000000"/>
                  </a:solidFill>
                </a:endParaRPr>
              </a:p>
            </p:txBody>
          </p:sp>
        </mc:Choice>
        <mc:Fallback xmlns="">
          <p:sp>
            <p:nvSpPr>
              <p:cNvPr id="27" name="TextBox 26">
                <a:extLst>
                  <a:ext uri="{FF2B5EF4-FFF2-40B4-BE49-F238E27FC236}">
                    <a16:creationId xmlns:a16="http://schemas.microsoft.com/office/drawing/2014/main" id="{926D6B3C-1CA3-950D-087E-3B10C5C7FF24}"/>
                  </a:ext>
                </a:extLst>
              </p:cNvPr>
              <p:cNvSpPr txBox="1">
                <a:spLocks noRot="1" noChangeAspect="1" noMove="1" noResize="1" noEditPoints="1" noAdjustHandles="1" noChangeArrowheads="1" noChangeShapeType="1" noTextEdit="1"/>
              </p:cNvSpPr>
              <p:nvPr/>
            </p:nvSpPr>
            <p:spPr>
              <a:xfrm>
                <a:off x="3835319" y="2371200"/>
                <a:ext cx="317586" cy="27699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A217E2D-5807-F24E-0569-39D31EFD4A24}"/>
                  </a:ext>
                </a:extLst>
              </p:cNvPr>
              <p:cNvSpPr txBox="1"/>
              <p:nvPr/>
            </p:nvSpPr>
            <p:spPr>
              <a:xfrm>
                <a:off x="4052709" y="2763150"/>
                <a:ext cx="153567"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a:solidFill>
                            <a:srgbClr val="000000"/>
                          </a:solidFill>
                          <a:latin typeface="Cambria Math" panose="02040503050406030204" pitchFamily="18" charset="0"/>
                        </a:rPr>
                        <m:t>𝑤</m:t>
                      </m:r>
                    </m:oMath>
                  </m:oMathPara>
                </a14:m>
                <a:endParaRPr lang="en-US" sz="1200" dirty="0">
                  <a:solidFill>
                    <a:srgbClr val="000000"/>
                  </a:solidFill>
                </a:endParaRPr>
              </a:p>
            </p:txBody>
          </p:sp>
        </mc:Choice>
        <mc:Fallback xmlns="">
          <p:sp>
            <p:nvSpPr>
              <p:cNvPr id="28" name="TextBox 27">
                <a:extLst>
                  <a:ext uri="{FF2B5EF4-FFF2-40B4-BE49-F238E27FC236}">
                    <a16:creationId xmlns:a16="http://schemas.microsoft.com/office/drawing/2014/main" id="{AA217E2D-5807-F24E-0569-39D31EFD4A24}"/>
                  </a:ext>
                </a:extLst>
              </p:cNvPr>
              <p:cNvSpPr txBox="1">
                <a:spLocks noRot="1" noChangeAspect="1" noMove="1" noResize="1" noEditPoints="1" noAdjustHandles="1" noChangeArrowheads="1" noChangeShapeType="1" noTextEdit="1"/>
              </p:cNvSpPr>
              <p:nvPr/>
            </p:nvSpPr>
            <p:spPr>
              <a:xfrm>
                <a:off x="4052709" y="2763150"/>
                <a:ext cx="153567" cy="184666"/>
              </a:xfrm>
              <a:prstGeom prst="rect">
                <a:avLst/>
              </a:prstGeom>
              <a:blipFill>
                <a:blip r:embed="rId8"/>
                <a:stretch>
                  <a:fillRect l="-15385" r="-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8A3341AC-80BE-A23F-807A-D8D1011444C3}"/>
                  </a:ext>
                </a:extLst>
              </p:cNvPr>
              <p:cNvSpPr txBox="1"/>
              <p:nvPr/>
            </p:nvSpPr>
            <p:spPr>
              <a:xfrm>
                <a:off x="4816973" y="2421144"/>
                <a:ext cx="320472"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a:solidFill>
                            <a:srgbClr val="0432FF"/>
                          </a:solidFill>
                          <a:latin typeface="Cambria Math" panose="02040503050406030204" pitchFamily="18" charset="0"/>
                          <a:ea typeface="Cambria Math" panose="02040503050406030204" pitchFamily="18" charset="0"/>
                        </a:rPr>
                        <m:t>−</m:t>
                      </m:r>
                      <m:r>
                        <a:rPr lang="en-US" sz="1200" i="1">
                          <a:solidFill>
                            <a:srgbClr val="0432FF"/>
                          </a:solidFill>
                          <a:latin typeface="Cambria Math" panose="02040503050406030204" pitchFamily="18" charset="0"/>
                          <a:ea typeface="Cambria Math" panose="02040503050406030204" pitchFamily="18" charset="0"/>
                        </a:rPr>
                        <m:t>𝛿</m:t>
                      </m:r>
                      <m:r>
                        <a:rPr lang="en-US" sz="1200" i="1">
                          <a:solidFill>
                            <a:srgbClr val="0432FF"/>
                          </a:solidFill>
                          <a:latin typeface="Cambria Math" panose="02040503050406030204" pitchFamily="18" charset="0"/>
                          <a:ea typeface="Cambria Math" panose="02040503050406030204" pitchFamily="18" charset="0"/>
                        </a:rPr>
                        <m:t>𝑥</m:t>
                      </m:r>
                    </m:oMath>
                  </m:oMathPara>
                </a14:m>
                <a:endParaRPr lang="en-US" sz="1200" dirty="0">
                  <a:solidFill>
                    <a:srgbClr val="0432FF"/>
                  </a:solidFill>
                </a:endParaRPr>
              </a:p>
            </p:txBody>
          </p:sp>
        </mc:Choice>
        <mc:Fallback xmlns="">
          <p:sp>
            <p:nvSpPr>
              <p:cNvPr id="29" name="TextBox 28">
                <a:extLst>
                  <a:ext uri="{FF2B5EF4-FFF2-40B4-BE49-F238E27FC236}">
                    <a16:creationId xmlns:a16="http://schemas.microsoft.com/office/drawing/2014/main" id="{8A3341AC-80BE-A23F-807A-D8D1011444C3}"/>
                  </a:ext>
                </a:extLst>
              </p:cNvPr>
              <p:cNvSpPr txBox="1">
                <a:spLocks noRot="1" noChangeAspect="1" noMove="1" noResize="1" noEditPoints="1" noAdjustHandles="1" noChangeArrowheads="1" noChangeShapeType="1" noTextEdit="1"/>
              </p:cNvSpPr>
              <p:nvPr/>
            </p:nvSpPr>
            <p:spPr>
              <a:xfrm>
                <a:off x="4816973" y="2421144"/>
                <a:ext cx="320472" cy="184666"/>
              </a:xfrm>
              <a:prstGeom prst="rect">
                <a:avLst/>
              </a:prstGeom>
              <a:blipFill>
                <a:blip r:embed="rId9"/>
                <a:stretch>
                  <a:fillRect l="-3846" r="-11538"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27588638-E96C-C6CC-86E7-860CE9591B02}"/>
                  </a:ext>
                </a:extLst>
              </p:cNvPr>
              <p:cNvSpPr txBox="1"/>
              <p:nvPr/>
            </p:nvSpPr>
            <p:spPr>
              <a:xfrm>
                <a:off x="4816973" y="3108749"/>
                <a:ext cx="320472"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a:solidFill>
                            <a:srgbClr val="00B050"/>
                          </a:solidFill>
                          <a:latin typeface="Cambria Math" panose="02040503050406030204" pitchFamily="18" charset="0"/>
                          <a:ea typeface="Cambria Math" panose="02040503050406030204" pitchFamily="18" charset="0"/>
                        </a:rPr>
                        <m:t>+</m:t>
                      </m:r>
                      <m:r>
                        <a:rPr lang="en-US" sz="1200" i="1">
                          <a:solidFill>
                            <a:srgbClr val="00B050"/>
                          </a:solidFill>
                          <a:latin typeface="Cambria Math" panose="02040503050406030204" pitchFamily="18" charset="0"/>
                          <a:ea typeface="Cambria Math" panose="02040503050406030204" pitchFamily="18" charset="0"/>
                        </a:rPr>
                        <m:t>𝛿</m:t>
                      </m:r>
                      <m:r>
                        <a:rPr lang="en-US" sz="1200" i="1">
                          <a:solidFill>
                            <a:srgbClr val="00B050"/>
                          </a:solidFill>
                          <a:latin typeface="Cambria Math" panose="02040503050406030204" pitchFamily="18" charset="0"/>
                          <a:ea typeface="Cambria Math" panose="02040503050406030204" pitchFamily="18" charset="0"/>
                        </a:rPr>
                        <m:t>𝑥</m:t>
                      </m:r>
                    </m:oMath>
                  </m:oMathPara>
                </a14:m>
                <a:endParaRPr lang="en-US" sz="1200" dirty="0">
                  <a:solidFill>
                    <a:srgbClr val="00B050"/>
                  </a:solidFill>
                </a:endParaRPr>
              </a:p>
            </p:txBody>
          </p:sp>
        </mc:Choice>
        <mc:Fallback xmlns="">
          <p:sp>
            <p:nvSpPr>
              <p:cNvPr id="35" name="TextBox 34">
                <a:extLst>
                  <a:ext uri="{FF2B5EF4-FFF2-40B4-BE49-F238E27FC236}">
                    <a16:creationId xmlns:a16="http://schemas.microsoft.com/office/drawing/2014/main" id="{27588638-E96C-C6CC-86E7-860CE9591B02}"/>
                  </a:ext>
                </a:extLst>
              </p:cNvPr>
              <p:cNvSpPr txBox="1">
                <a:spLocks noRot="1" noChangeAspect="1" noMove="1" noResize="1" noEditPoints="1" noAdjustHandles="1" noChangeArrowheads="1" noChangeShapeType="1" noTextEdit="1"/>
              </p:cNvSpPr>
              <p:nvPr/>
            </p:nvSpPr>
            <p:spPr>
              <a:xfrm>
                <a:off x="4816973" y="3108749"/>
                <a:ext cx="320472" cy="184666"/>
              </a:xfrm>
              <a:prstGeom prst="rect">
                <a:avLst/>
              </a:prstGeom>
              <a:blipFill>
                <a:blip r:embed="rId10"/>
                <a:stretch>
                  <a:fillRect l="-11538" r="-11538"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643B225F-6F37-1F6D-B5C3-927DE84BA3C1}"/>
                  </a:ext>
                </a:extLst>
              </p:cNvPr>
              <p:cNvSpPr txBox="1"/>
              <p:nvPr/>
            </p:nvSpPr>
            <p:spPr>
              <a:xfrm>
                <a:off x="2323913" y="5010198"/>
                <a:ext cx="3417154" cy="1018484"/>
              </a:xfrm>
              <a:prstGeom prst="rect">
                <a:avLst/>
              </a:prstGeom>
              <a:noFill/>
            </p:spPr>
            <p:txBody>
              <a:bodyPr wrap="none" rtlCol="0">
                <a:spAutoFit/>
              </a:bodyPr>
              <a:lstStyle/>
              <a:p>
                <a:r>
                  <a:rPr lang="en-US" dirty="0"/>
                  <a:t>Dave’s definition: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sub>
                    </m:sSub>
                    <m:r>
                      <a:rPr lang="en-US" i="1">
                        <a:latin typeface="Cambria Math" panose="02040503050406030204" pitchFamily="18" charset="0"/>
                      </a:rPr>
                      <m:t>=</m:t>
                    </m:r>
                    <m:r>
                      <a:rPr lang="en-US">
                        <a:latin typeface="Cambria Math" panose="02040503050406030204" pitchFamily="18" charset="0"/>
                      </a:rPr>
                      <m:t>1−</m:t>
                    </m:r>
                    <m:r>
                      <a:rPr lang="en-US" i="1">
                        <a:latin typeface="Cambria Math" panose="02040503050406030204" pitchFamily="18" charset="0"/>
                      </a:rPr>
                      <m:t>𝐷</m:t>
                    </m:r>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𝜌</m:t>
                        </m:r>
                        <m:r>
                          <a:rPr lang="en-US" i="1">
                            <a:latin typeface="Cambria Math" panose="02040503050406030204" pitchFamily="18" charset="0"/>
                            <a:ea typeface="Cambria Math" panose="02040503050406030204" pitchFamily="18" charset="0"/>
                          </a:rPr>
                          <m:t>′</m:t>
                        </m:r>
                      </m:num>
                      <m:den>
                        <m:r>
                          <a:rPr lang="en-US" i="1">
                            <a:latin typeface="Cambria Math" panose="02040503050406030204" pitchFamily="18" charset="0"/>
                            <a:ea typeface="Cambria Math" panose="02040503050406030204" pitchFamily="18" charset="0"/>
                          </a:rPr>
                          <m:t>𝜌</m:t>
                        </m:r>
                      </m:den>
                    </m:f>
                  </m:oMath>
                </a14:m>
                <a:endParaRPr lang="en-US" dirty="0"/>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𝑔</m:t>
                          </m:r>
                        </m:e>
                        <m:sub>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𝑦</m:t>
                          </m:r>
                        </m:sub>
                      </m:sSub>
                      <m:r>
                        <a:rPr lang="en-US" i="1">
                          <a:latin typeface="Cambria Math" panose="02040503050406030204" pitchFamily="18" charset="0"/>
                          <a:ea typeface="Cambria Math" panose="02040503050406030204" pitchFamily="18" charset="0"/>
                        </a:rPr>
                        <m:t>=1−</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𝐷</m:t>
                          </m:r>
                        </m:num>
                        <m:den>
                          <m:r>
                            <a:rPr lang="en-US" i="1">
                              <a:latin typeface="Cambria Math" panose="02040503050406030204" pitchFamily="18" charset="0"/>
                              <a:ea typeface="Cambria Math" panose="02040503050406030204" pitchFamily="18" charset="0"/>
                            </a:rPr>
                            <m:t>𝑤</m:t>
                          </m:r>
                        </m:den>
                      </m:f>
                    </m:oMath>
                  </m:oMathPara>
                </a14:m>
                <a:endParaRPr lang="en-US" dirty="0"/>
              </a:p>
            </p:txBody>
          </p:sp>
        </mc:Choice>
        <mc:Fallback xmlns="">
          <p:sp>
            <p:nvSpPr>
              <p:cNvPr id="39" name="TextBox 38">
                <a:extLst>
                  <a:ext uri="{FF2B5EF4-FFF2-40B4-BE49-F238E27FC236}">
                    <a16:creationId xmlns:a16="http://schemas.microsoft.com/office/drawing/2014/main" id="{643B225F-6F37-1F6D-B5C3-927DE84BA3C1}"/>
                  </a:ext>
                </a:extLst>
              </p:cNvPr>
              <p:cNvSpPr txBox="1">
                <a:spLocks noRot="1" noChangeAspect="1" noMove="1" noResize="1" noEditPoints="1" noAdjustHandles="1" noChangeArrowheads="1" noChangeShapeType="1" noTextEdit="1"/>
              </p:cNvSpPr>
              <p:nvPr/>
            </p:nvSpPr>
            <p:spPr>
              <a:xfrm>
                <a:off x="2323913" y="5010198"/>
                <a:ext cx="3417154" cy="1018484"/>
              </a:xfrm>
              <a:prstGeom prst="rect">
                <a:avLst/>
              </a:prstGeom>
              <a:blipFill>
                <a:blip r:embed="rId11"/>
                <a:stretch>
                  <a:fillRect l="-11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6727CA09-639E-179A-0A34-F236667DE8F8}"/>
                  </a:ext>
                </a:extLst>
              </p:cNvPr>
              <p:cNvSpPr txBox="1"/>
              <p:nvPr/>
            </p:nvSpPr>
            <p:spPr>
              <a:xfrm>
                <a:off x="3650277" y="3054743"/>
                <a:ext cx="854593" cy="3149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a:solidFill>
                            <a:srgbClr val="FF0000"/>
                          </a:solidFill>
                          <a:latin typeface="Cambria Math" panose="02040503050406030204" pitchFamily="18" charset="0"/>
                        </a:rPr>
                        <m:t>𝑙</m:t>
                      </m:r>
                      <m:r>
                        <a:rPr lang="en-US" sz="1200" i="1">
                          <a:solidFill>
                            <a:srgbClr val="FF0000"/>
                          </a:solidFill>
                          <a:latin typeface="Cambria Math" panose="02040503050406030204" pitchFamily="18" charset="0"/>
                        </a:rPr>
                        <m:t>=2</m:t>
                      </m:r>
                      <m:r>
                        <a:rPr lang="en-US" sz="1200" i="1">
                          <a:solidFill>
                            <a:srgbClr val="FF0000"/>
                          </a:solidFill>
                          <a:latin typeface="Cambria Math" panose="02040503050406030204" pitchFamily="18" charset="0"/>
                        </a:rPr>
                        <m:t>𝑤</m:t>
                      </m:r>
                      <m:func>
                        <m:funcPr>
                          <m:ctrlPr>
                            <a:rPr lang="en-US" sz="1200" i="1">
                              <a:solidFill>
                                <a:srgbClr val="FF0000"/>
                              </a:solidFill>
                              <a:latin typeface="Cambria Math" panose="02040503050406030204" pitchFamily="18" charset="0"/>
                            </a:rPr>
                          </m:ctrlPr>
                        </m:funcPr>
                        <m:fName>
                          <m:r>
                            <m:rPr>
                              <m:sty m:val="p"/>
                            </m:rPr>
                            <a:rPr lang="en-US" sz="1200">
                              <a:solidFill>
                                <a:srgbClr val="FF0000"/>
                              </a:solidFill>
                              <a:latin typeface="Cambria Math" panose="02040503050406030204" pitchFamily="18" charset="0"/>
                            </a:rPr>
                            <m:t>tan</m:t>
                          </m:r>
                        </m:fName>
                        <m:e>
                          <m:f>
                            <m:fPr>
                              <m:ctrlPr>
                                <a:rPr lang="en-US" sz="1200" i="1">
                                  <a:solidFill>
                                    <a:srgbClr val="FF0000"/>
                                  </a:solidFill>
                                  <a:latin typeface="Cambria Math" panose="02040503050406030204" pitchFamily="18" charset="0"/>
                                </a:rPr>
                              </m:ctrlPr>
                            </m:fPr>
                            <m:num>
                              <m:r>
                                <a:rPr lang="en-US" sz="1200" i="1">
                                  <a:solidFill>
                                    <a:srgbClr val="FF0000"/>
                                  </a:solidFill>
                                  <a:latin typeface="Cambria Math" panose="02040503050406030204" pitchFamily="18" charset="0"/>
                                  <a:ea typeface="Cambria Math" panose="02040503050406030204" pitchFamily="18" charset="0"/>
                                </a:rPr>
                                <m:t>𝛼</m:t>
                              </m:r>
                            </m:num>
                            <m:den>
                              <m:r>
                                <a:rPr lang="en-US" sz="1200" i="1">
                                  <a:solidFill>
                                    <a:srgbClr val="FF0000"/>
                                  </a:solidFill>
                                  <a:latin typeface="Cambria Math" panose="02040503050406030204" pitchFamily="18" charset="0"/>
                                </a:rPr>
                                <m:t>2</m:t>
                              </m:r>
                            </m:den>
                          </m:f>
                        </m:e>
                      </m:func>
                    </m:oMath>
                  </m:oMathPara>
                </a14:m>
                <a:endParaRPr lang="en-US" sz="1200" dirty="0">
                  <a:solidFill>
                    <a:srgbClr val="FF0000"/>
                  </a:solidFill>
                </a:endParaRPr>
              </a:p>
            </p:txBody>
          </p:sp>
        </mc:Choice>
        <mc:Fallback xmlns="">
          <p:sp>
            <p:nvSpPr>
              <p:cNvPr id="40" name="TextBox 39">
                <a:extLst>
                  <a:ext uri="{FF2B5EF4-FFF2-40B4-BE49-F238E27FC236}">
                    <a16:creationId xmlns:a16="http://schemas.microsoft.com/office/drawing/2014/main" id="{6727CA09-639E-179A-0A34-F236667DE8F8}"/>
                  </a:ext>
                </a:extLst>
              </p:cNvPr>
              <p:cNvSpPr txBox="1">
                <a:spLocks noRot="1" noChangeAspect="1" noMove="1" noResize="1" noEditPoints="1" noAdjustHandles="1" noChangeArrowheads="1" noChangeShapeType="1" noTextEdit="1"/>
              </p:cNvSpPr>
              <p:nvPr/>
            </p:nvSpPr>
            <p:spPr>
              <a:xfrm>
                <a:off x="3650277" y="3054743"/>
                <a:ext cx="854593" cy="314958"/>
              </a:xfrm>
              <a:prstGeom prst="rect">
                <a:avLst/>
              </a:prstGeom>
              <a:blipFill>
                <a:blip r:embed="rId12"/>
                <a:stretch>
                  <a:fillRect l="-4412" r="-2941"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E4115FB2-7E4B-1677-A5F4-298A3AEF8A85}"/>
                  </a:ext>
                </a:extLst>
              </p:cNvPr>
              <p:cNvSpPr txBox="1"/>
              <p:nvPr/>
            </p:nvSpPr>
            <p:spPr>
              <a:xfrm>
                <a:off x="2746348" y="3457677"/>
                <a:ext cx="1639231" cy="3817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a:solidFill>
                            <a:srgbClr val="00B050"/>
                          </a:solidFill>
                          <a:latin typeface="Cambria Math" panose="02040503050406030204" pitchFamily="18" charset="0"/>
                        </a:rPr>
                        <m:t>𝑙</m:t>
                      </m:r>
                      <m:r>
                        <a:rPr lang="en-US" sz="1200" i="1">
                          <a:solidFill>
                            <a:srgbClr val="00B050"/>
                          </a:solidFill>
                          <a:latin typeface="Cambria Math" panose="02040503050406030204" pitchFamily="18" charset="0"/>
                        </a:rPr>
                        <m:t>=2</m:t>
                      </m:r>
                      <m:r>
                        <a:rPr lang="en-US" sz="1200" i="1">
                          <a:solidFill>
                            <a:srgbClr val="00B050"/>
                          </a:solidFill>
                          <a:latin typeface="Cambria Math" panose="02040503050406030204" pitchFamily="18" charset="0"/>
                        </a:rPr>
                        <m:t>𝑤</m:t>
                      </m:r>
                      <m:d>
                        <m:dPr>
                          <m:ctrlPr>
                            <a:rPr lang="en-US" sz="1200" i="1">
                              <a:solidFill>
                                <a:srgbClr val="00B050"/>
                              </a:solidFill>
                              <a:latin typeface="Cambria Math" panose="02040503050406030204" pitchFamily="18" charset="0"/>
                            </a:rPr>
                          </m:ctrlPr>
                        </m:dPr>
                        <m:e>
                          <m:r>
                            <a:rPr lang="en-US" sz="1200" i="1">
                              <a:solidFill>
                                <a:srgbClr val="00B050"/>
                              </a:solidFill>
                              <a:latin typeface="Cambria Math" panose="02040503050406030204" pitchFamily="18" charset="0"/>
                            </a:rPr>
                            <m:t>1+</m:t>
                          </m:r>
                          <m:f>
                            <m:fPr>
                              <m:ctrlPr>
                                <a:rPr lang="en-US" sz="1200" i="1">
                                  <a:solidFill>
                                    <a:srgbClr val="00B050"/>
                                  </a:solidFill>
                                  <a:latin typeface="Cambria Math" panose="02040503050406030204" pitchFamily="18" charset="0"/>
                                </a:rPr>
                              </m:ctrlPr>
                            </m:fPr>
                            <m:num>
                              <m:r>
                                <a:rPr lang="en-US" sz="1200" i="1">
                                  <a:solidFill>
                                    <a:srgbClr val="00B050"/>
                                  </a:solidFill>
                                  <a:latin typeface="Cambria Math" panose="02040503050406030204" pitchFamily="18" charset="0"/>
                                </a:rPr>
                                <m:t>𝑑𝑝</m:t>
                              </m:r>
                            </m:num>
                            <m:den>
                              <m:r>
                                <a:rPr lang="en-US" sz="1200" i="1">
                                  <a:solidFill>
                                    <a:srgbClr val="00B050"/>
                                  </a:solidFill>
                                  <a:latin typeface="Cambria Math" panose="02040503050406030204" pitchFamily="18" charset="0"/>
                                </a:rPr>
                                <m:t>𝑤𝑝</m:t>
                              </m:r>
                            </m:den>
                          </m:f>
                          <m:r>
                            <a:rPr lang="en-US" sz="1200" i="1">
                              <a:solidFill>
                                <a:srgbClr val="00B050"/>
                              </a:solidFill>
                              <a:latin typeface="Cambria Math" panose="02040503050406030204" pitchFamily="18" charset="0"/>
                            </a:rPr>
                            <m:t>𝐷</m:t>
                          </m:r>
                        </m:e>
                      </m:d>
                      <m:func>
                        <m:funcPr>
                          <m:ctrlPr>
                            <a:rPr lang="en-US" sz="1200" i="1">
                              <a:solidFill>
                                <a:srgbClr val="00B050"/>
                              </a:solidFill>
                              <a:latin typeface="Cambria Math" panose="02040503050406030204" pitchFamily="18" charset="0"/>
                            </a:rPr>
                          </m:ctrlPr>
                        </m:funcPr>
                        <m:fName>
                          <m:r>
                            <m:rPr>
                              <m:sty m:val="p"/>
                            </m:rPr>
                            <a:rPr lang="en-US" sz="1200">
                              <a:solidFill>
                                <a:srgbClr val="00B050"/>
                              </a:solidFill>
                              <a:latin typeface="Cambria Math" panose="02040503050406030204" pitchFamily="18" charset="0"/>
                            </a:rPr>
                            <m:t>tan</m:t>
                          </m:r>
                        </m:fName>
                        <m:e>
                          <m:f>
                            <m:fPr>
                              <m:ctrlPr>
                                <a:rPr lang="en-US" sz="1200" i="1">
                                  <a:solidFill>
                                    <a:srgbClr val="00B050"/>
                                  </a:solidFill>
                                  <a:latin typeface="Cambria Math" panose="02040503050406030204" pitchFamily="18" charset="0"/>
                                </a:rPr>
                              </m:ctrlPr>
                            </m:fPr>
                            <m:num>
                              <m:r>
                                <a:rPr lang="en-US" sz="1200" i="1">
                                  <a:solidFill>
                                    <a:srgbClr val="00B050"/>
                                  </a:solidFill>
                                  <a:latin typeface="Cambria Math" panose="02040503050406030204" pitchFamily="18" charset="0"/>
                                  <a:ea typeface="Cambria Math" panose="02040503050406030204" pitchFamily="18" charset="0"/>
                                </a:rPr>
                                <m:t>𝛼</m:t>
                              </m:r>
                            </m:num>
                            <m:den>
                              <m:r>
                                <a:rPr lang="en-US" sz="1200" i="1">
                                  <a:solidFill>
                                    <a:srgbClr val="00B050"/>
                                  </a:solidFill>
                                  <a:latin typeface="Cambria Math" panose="02040503050406030204" pitchFamily="18" charset="0"/>
                                </a:rPr>
                                <m:t>2</m:t>
                              </m:r>
                            </m:den>
                          </m:f>
                        </m:e>
                      </m:func>
                    </m:oMath>
                  </m:oMathPara>
                </a14:m>
                <a:endParaRPr lang="en-US" sz="1200" dirty="0">
                  <a:solidFill>
                    <a:srgbClr val="00B050"/>
                  </a:solidFill>
                </a:endParaRPr>
              </a:p>
            </p:txBody>
          </p:sp>
        </mc:Choice>
        <mc:Fallback xmlns="">
          <p:sp>
            <p:nvSpPr>
              <p:cNvPr id="41" name="TextBox 40">
                <a:extLst>
                  <a:ext uri="{FF2B5EF4-FFF2-40B4-BE49-F238E27FC236}">
                    <a16:creationId xmlns:a16="http://schemas.microsoft.com/office/drawing/2014/main" id="{E4115FB2-7E4B-1677-A5F4-298A3AEF8A85}"/>
                  </a:ext>
                </a:extLst>
              </p:cNvPr>
              <p:cNvSpPr txBox="1">
                <a:spLocks noRot="1" noChangeAspect="1" noMove="1" noResize="1" noEditPoints="1" noAdjustHandles="1" noChangeArrowheads="1" noChangeShapeType="1" noTextEdit="1"/>
              </p:cNvSpPr>
              <p:nvPr/>
            </p:nvSpPr>
            <p:spPr>
              <a:xfrm>
                <a:off x="2746348" y="3457677"/>
                <a:ext cx="1639231" cy="381708"/>
              </a:xfrm>
              <a:prstGeom prst="rect">
                <a:avLst/>
              </a:prstGeom>
              <a:blipFill>
                <a:blip r:embed="rId13"/>
                <a:stretch>
                  <a:fillRect l="-1538" t="-3226" r="-1538" b="-9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AEA79786-AD8A-345B-4B31-5C8282608B32}"/>
                  </a:ext>
                </a:extLst>
              </p:cNvPr>
              <p:cNvSpPr txBox="1"/>
              <p:nvPr/>
            </p:nvSpPr>
            <p:spPr>
              <a:xfrm>
                <a:off x="2048297" y="2616260"/>
                <a:ext cx="1672894" cy="3817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i="1">
                          <a:solidFill>
                            <a:srgbClr val="0432FF"/>
                          </a:solidFill>
                          <a:latin typeface="Cambria Math" panose="02040503050406030204" pitchFamily="18" charset="0"/>
                        </a:rPr>
                        <m:t>𝑙</m:t>
                      </m:r>
                      <m:r>
                        <a:rPr lang="en-US" sz="1200" i="1">
                          <a:solidFill>
                            <a:srgbClr val="0432FF"/>
                          </a:solidFill>
                          <a:latin typeface="Cambria Math" panose="02040503050406030204" pitchFamily="18" charset="0"/>
                        </a:rPr>
                        <m:t>= 2</m:t>
                      </m:r>
                      <m:r>
                        <a:rPr lang="en-US" sz="1200" i="1">
                          <a:solidFill>
                            <a:srgbClr val="0432FF"/>
                          </a:solidFill>
                          <a:latin typeface="Cambria Math" panose="02040503050406030204" pitchFamily="18" charset="0"/>
                        </a:rPr>
                        <m:t>𝑤</m:t>
                      </m:r>
                      <m:d>
                        <m:dPr>
                          <m:ctrlPr>
                            <a:rPr lang="en-US" sz="1200" i="1">
                              <a:solidFill>
                                <a:srgbClr val="0432FF"/>
                              </a:solidFill>
                              <a:latin typeface="Cambria Math" panose="02040503050406030204" pitchFamily="18" charset="0"/>
                            </a:rPr>
                          </m:ctrlPr>
                        </m:dPr>
                        <m:e>
                          <m:r>
                            <a:rPr lang="en-US" sz="1200" i="1">
                              <a:solidFill>
                                <a:srgbClr val="0432FF"/>
                              </a:solidFill>
                              <a:latin typeface="Cambria Math" panose="02040503050406030204" pitchFamily="18" charset="0"/>
                            </a:rPr>
                            <m:t>1−</m:t>
                          </m:r>
                          <m:f>
                            <m:fPr>
                              <m:ctrlPr>
                                <a:rPr lang="en-US" sz="1200" i="1">
                                  <a:solidFill>
                                    <a:srgbClr val="0432FF"/>
                                  </a:solidFill>
                                  <a:latin typeface="Cambria Math" panose="02040503050406030204" pitchFamily="18" charset="0"/>
                                </a:rPr>
                              </m:ctrlPr>
                            </m:fPr>
                            <m:num>
                              <m:r>
                                <a:rPr lang="en-US" sz="1200" i="1">
                                  <a:solidFill>
                                    <a:srgbClr val="0432FF"/>
                                  </a:solidFill>
                                  <a:latin typeface="Cambria Math" panose="02040503050406030204" pitchFamily="18" charset="0"/>
                                </a:rPr>
                                <m:t>𝑑𝑝</m:t>
                              </m:r>
                            </m:num>
                            <m:den>
                              <m:r>
                                <a:rPr lang="en-US" sz="1200" i="1">
                                  <a:solidFill>
                                    <a:srgbClr val="0432FF"/>
                                  </a:solidFill>
                                  <a:latin typeface="Cambria Math" panose="02040503050406030204" pitchFamily="18" charset="0"/>
                                </a:rPr>
                                <m:t>𝑤𝑝</m:t>
                              </m:r>
                            </m:den>
                          </m:f>
                          <m:r>
                            <a:rPr lang="en-US" sz="1200" i="1">
                              <a:solidFill>
                                <a:srgbClr val="0432FF"/>
                              </a:solidFill>
                              <a:latin typeface="Cambria Math" panose="02040503050406030204" pitchFamily="18" charset="0"/>
                            </a:rPr>
                            <m:t>𝐷</m:t>
                          </m:r>
                        </m:e>
                      </m:d>
                      <m:func>
                        <m:funcPr>
                          <m:ctrlPr>
                            <a:rPr lang="en-US" sz="1200" i="1">
                              <a:solidFill>
                                <a:srgbClr val="0432FF"/>
                              </a:solidFill>
                              <a:latin typeface="Cambria Math" panose="02040503050406030204" pitchFamily="18" charset="0"/>
                            </a:rPr>
                          </m:ctrlPr>
                        </m:funcPr>
                        <m:fName>
                          <m:r>
                            <m:rPr>
                              <m:sty m:val="p"/>
                            </m:rPr>
                            <a:rPr lang="en-US" sz="1200">
                              <a:solidFill>
                                <a:srgbClr val="0432FF"/>
                              </a:solidFill>
                              <a:latin typeface="Cambria Math" panose="02040503050406030204" pitchFamily="18" charset="0"/>
                            </a:rPr>
                            <m:t>tan</m:t>
                          </m:r>
                        </m:fName>
                        <m:e>
                          <m:f>
                            <m:fPr>
                              <m:ctrlPr>
                                <a:rPr lang="en-US" sz="1200" i="1">
                                  <a:solidFill>
                                    <a:srgbClr val="0432FF"/>
                                  </a:solidFill>
                                  <a:latin typeface="Cambria Math" panose="02040503050406030204" pitchFamily="18" charset="0"/>
                                </a:rPr>
                              </m:ctrlPr>
                            </m:fPr>
                            <m:num>
                              <m:r>
                                <a:rPr lang="en-US" sz="1200" i="1">
                                  <a:solidFill>
                                    <a:srgbClr val="0432FF"/>
                                  </a:solidFill>
                                  <a:latin typeface="Cambria Math" panose="02040503050406030204" pitchFamily="18" charset="0"/>
                                  <a:ea typeface="Cambria Math" panose="02040503050406030204" pitchFamily="18" charset="0"/>
                                </a:rPr>
                                <m:t>𝛼</m:t>
                              </m:r>
                            </m:num>
                            <m:den>
                              <m:r>
                                <a:rPr lang="en-US" sz="1200" i="1">
                                  <a:solidFill>
                                    <a:srgbClr val="0432FF"/>
                                  </a:solidFill>
                                  <a:latin typeface="Cambria Math" panose="02040503050406030204" pitchFamily="18" charset="0"/>
                                </a:rPr>
                                <m:t>2</m:t>
                              </m:r>
                            </m:den>
                          </m:f>
                        </m:e>
                      </m:func>
                    </m:oMath>
                  </m:oMathPara>
                </a14:m>
                <a:endParaRPr lang="en-US" sz="1200" dirty="0">
                  <a:solidFill>
                    <a:srgbClr val="0432FF"/>
                  </a:solidFill>
                </a:endParaRPr>
              </a:p>
            </p:txBody>
          </p:sp>
        </mc:Choice>
        <mc:Fallback xmlns="">
          <p:sp>
            <p:nvSpPr>
              <p:cNvPr id="42" name="TextBox 41">
                <a:extLst>
                  <a:ext uri="{FF2B5EF4-FFF2-40B4-BE49-F238E27FC236}">
                    <a16:creationId xmlns:a16="http://schemas.microsoft.com/office/drawing/2014/main" id="{AEA79786-AD8A-345B-4B31-5C8282608B32}"/>
                  </a:ext>
                </a:extLst>
              </p:cNvPr>
              <p:cNvSpPr txBox="1">
                <a:spLocks noRot="1" noChangeAspect="1" noMove="1" noResize="1" noEditPoints="1" noAdjustHandles="1" noChangeArrowheads="1" noChangeShapeType="1" noTextEdit="1"/>
              </p:cNvSpPr>
              <p:nvPr/>
            </p:nvSpPr>
            <p:spPr>
              <a:xfrm>
                <a:off x="2048297" y="2616260"/>
                <a:ext cx="1672894" cy="381708"/>
              </a:xfrm>
              <a:prstGeom prst="rect">
                <a:avLst/>
              </a:prstGeom>
              <a:blipFill>
                <a:blip r:embed="rId14"/>
                <a:stretch>
                  <a:fillRect l="-2273" t="-3125" r="-1515" b="-9375"/>
                </a:stretch>
              </a:blipFill>
            </p:spPr>
            <p:txBody>
              <a:bodyPr/>
              <a:lstStyle/>
              <a:p>
                <a:r>
                  <a:rPr lang="en-US">
                    <a:noFill/>
                  </a:rPr>
                  <a:t> </a:t>
                </a:r>
              </a:p>
            </p:txBody>
          </p:sp>
        </mc:Fallback>
      </mc:AlternateContent>
    </p:spTree>
    <p:extLst>
      <p:ext uri="{BB962C8B-B14F-4D97-AF65-F5344CB8AC3E}">
        <p14:creationId xmlns:p14="http://schemas.microsoft.com/office/powerpoint/2010/main" val="420852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20" grpId="0" animBg="1"/>
      <p:bldP spid="30" grpId="0"/>
      <p:bldP spid="31" grpId="0"/>
      <p:bldP spid="33" grpId="0" animBg="1"/>
      <p:bldP spid="34" grpId="0"/>
      <p:bldP spid="19" grpId="0" animBg="1"/>
      <p:bldP spid="27" grpId="0"/>
      <p:bldP spid="28" grpId="0"/>
      <p:bldP spid="29" grpId="0"/>
      <p:bldP spid="35" grpId="0"/>
      <p:bldP spid="39" grpId="0"/>
      <p:bldP spid="40" grpId="0"/>
      <p:bldP spid="41" grpId="0"/>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C7D119-DE3A-CC79-364F-FFCED9697236}"/>
              </a:ext>
            </a:extLst>
          </p:cNvPr>
          <p:cNvSpPr>
            <a:spLocks noGrp="1"/>
          </p:cNvSpPr>
          <p:nvPr>
            <p:ph type="body" sz="quarter" idx="10"/>
          </p:nvPr>
        </p:nvSpPr>
        <p:spPr>
          <a:xfrm>
            <a:off x="914398" y="1249402"/>
            <a:ext cx="9994392" cy="4655566"/>
          </a:xfrm>
        </p:spPr>
        <p:txBody>
          <a:bodyPr/>
          <a:lstStyle/>
          <a:p>
            <a:r>
              <a:rPr lang="en-US" dirty="0"/>
              <a:t>My goal is to convey our past studies and accumulated knowledges related to muon colliders and cooling </a:t>
            </a:r>
            <a:r>
              <a:rPr lang="en-US" dirty="0" err="1"/>
              <a:t>desings</a:t>
            </a:r>
            <a:r>
              <a:rPr lang="en-US" dirty="0"/>
              <a:t> to the new generation </a:t>
            </a:r>
          </a:p>
          <a:p>
            <a:r>
              <a:rPr lang="en-US" dirty="0"/>
              <a:t>Target audience: Lecture materials are being prepared for graduate students, engineers, and researchers who has a basic knowledge of accelerator physics, mechanical dynamics, and electromagnetism</a:t>
            </a:r>
          </a:p>
          <a:p>
            <a:r>
              <a:rPr lang="en-US" dirty="0"/>
              <a:t>Contents:  </a:t>
            </a:r>
          </a:p>
          <a:p>
            <a:pPr marL="914400" lvl="1" indent="-457200">
              <a:buFont typeface="+mj-lt"/>
              <a:buAutoNum type="arabicPeriod"/>
            </a:pPr>
            <a:r>
              <a:rPr lang="en-US" sz="2000" dirty="0">
                <a:solidFill>
                  <a:srgbClr val="000000"/>
                </a:solidFill>
              </a:rPr>
              <a:t>Overview of the muon collider</a:t>
            </a:r>
          </a:p>
          <a:p>
            <a:pPr marL="914400" lvl="1" indent="-457200">
              <a:buFont typeface="+mj-lt"/>
              <a:buAutoNum type="arabicPeriod"/>
            </a:pPr>
            <a:r>
              <a:rPr lang="en-US" sz="2000" dirty="0">
                <a:solidFill>
                  <a:srgbClr val="000000"/>
                </a:solidFill>
              </a:rPr>
              <a:t>Emittance evolution and stability conditions</a:t>
            </a:r>
          </a:p>
          <a:p>
            <a:pPr marL="914400" lvl="1" indent="-457200">
              <a:buFont typeface="+mj-lt"/>
              <a:buAutoNum type="arabicPeriod"/>
            </a:pPr>
            <a:r>
              <a:rPr lang="en-US" sz="2000" dirty="0">
                <a:solidFill>
                  <a:srgbClr val="000000"/>
                </a:solidFill>
              </a:rPr>
              <a:t>Introduction of solenoid base cooling channel</a:t>
            </a:r>
          </a:p>
          <a:p>
            <a:pPr marL="0" indent="0">
              <a:buNone/>
            </a:pPr>
            <a:endParaRPr lang="en-US" b="0" i="0" u="none" strike="noStrike" dirty="0">
              <a:solidFill>
                <a:srgbClr val="000000"/>
              </a:solidFill>
              <a:effectLst/>
            </a:endParaRPr>
          </a:p>
          <a:p>
            <a:pPr marL="57150" indent="0">
              <a:buNone/>
            </a:pPr>
            <a:endParaRPr lang="en-US" dirty="0"/>
          </a:p>
        </p:txBody>
      </p:sp>
      <p:sp>
        <p:nvSpPr>
          <p:cNvPr id="3" name="Title 2">
            <a:extLst>
              <a:ext uri="{FF2B5EF4-FFF2-40B4-BE49-F238E27FC236}">
                <a16:creationId xmlns:a16="http://schemas.microsoft.com/office/drawing/2014/main" id="{70465E2C-BFB9-9043-66DA-2D1FBEE52F4B}"/>
              </a:ext>
            </a:extLst>
          </p:cNvPr>
          <p:cNvSpPr>
            <a:spLocks noGrp="1"/>
          </p:cNvSpPr>
          <p:nvPr>
            <p:ph type="title"/>
          </p:nvPr>
        </p:nvSpPr>
        <p:spPr/>
        <p:txBody>
          <a:bodyPr/>
          <a:lstStyle/>
          <a:p>
            <a:r>
              <a:rPr lang="en-US" dirty="0"/>
              <a:t>Scope of the lecture</a:t>
            </a:r>
          </a:p>
        </p:txBody>
      </p:sp>
      <p:sp>
        <p:nvSpPr>
          <p:cNvPr id="4" name="Date Placeholder 3">
            <a:extLst>
              <a:ext uri="{FF2B5EF4-FFF2-40B4-BE49-F238E27FC236}">
                <a16:creationId xmlns:a16="http://schemas.microsoft.com/office/drawing/2014/main" id="{1B7A8B29-5F60-2047-B1D1-4600A06DDD26}"/>
              </a:ext>
            </a:extLst>
          </p:cNvPr>
          <p:cNvSpPr>
            <a:spLocks noGrp="1"/>
          </p:cNvSpPr>
          <p:nvPr>
            <p:ph type="dt" sz="half" idx="38"/>
          </p:nvPr>
        </p:nvSpPr>
        <p:spPr/>
        <p:txBody>
          <a:bodyPr/>
          <a:lstStyle/>
          <a:p>
            <a:pPr>
              <a:defRPr/>
            </a:pPr>
            <a:r>
              <a:rPr lang="en-US"/>
              <a:t>8/5/25</a:t>
            </a:r>
            <a:endParaRPr lang="en-US" dirty="0"/>
          </a:p>
        </p:txBody>
      </p:sp>
      <p:sp>
        <p:nvSpPr>
          <p:cNvPr id="5" name="Footer Placeholder 4">
            <a:extLst>
              <a:ext uri="{FF2B5EF4-FFF2-40B4-BE49-F238E27FC236}">
                <a16:creationId xmlns:a16="http://schemas.microsoft.com/office/drawing/2014/main" id="{BB7661FB-5A82-8467-D0B9-FC9757F9A743}"/>
              </a:ext>
            </a:extLst>
          </p:cNvPr>
          <p:cNvSpPr>
            <a:spLocks noGrp="1"/>
          </p:cNvSpPr>
          <p:nvPr>
            <p:ph type="ftr" sz="quarter" idx="39"/>
          </p:nvPr>
        </p:nvSpPr>
        <p:spPr/>
        <p:txBody>
          <a:bodyPr/>
          <a:lstStyle/>
          <a:p>
            <a:pPr>
              <a:defRPr/>
            </a:pPr>
            <a:r>
              <a:rPr lang="en-US" b="1"/>
              <a:t>Yonehara | Ionization Cooling for Muon Beam</a:t>
            </a:r>
            <a:endParaRPr lang="en-US" b="1" dirty="0"/>
          </a:p>
        </p:txBody>
      </p:sp>
      <p:sp>
        <p:nvSpPr>
          <p:cNvPr id="6" name="Slide Number Placeholder 5">
            <a:extLst>
              <a:ext uri="{FF2B5EF4-FFF2-40B4-BE49-F238E27FC236}">
                <a16:creationId xmlns:a16="http://schemas.microsoft.com/office/drawing/2014/main" id="{C4EE4C61-9BD5-27CA-445A-EC587E4B34FA}"/>
              </a:ext>
            </a:extLst>
          </p:cNvPr>
          <p:cNvSpPr>
            <a:spLocks noGrp="1"/>
          </p:cNvSpPr>
          <p:nvPr>
            <p:ph type="sldNum" sz="quarter" idx="40"/>
          </p:nvPr>
        </p:nvSpPr>
        <p:spPr/>
        <p:txBody>
          <a:bodyPr/>
          <a:lstStyle/>
          <a:p>
            <a:pPr>
              <a:defRPr/>
            </a:pPr>
            <a:fld id="{148C009B-CB69-E04A-B9B3-34B26D69E9CF}" type="slidenum">
              <a:rPr lang="en-US" smtClean="0"/>
              <a:pPr>
                <a:defRPr/>
              </a:pPr>
              <a:t>3</a:t>
            </a:fld>
            <a:endParaRPr lang="en-US" dirty="0"/>
          </a:p>
        </p:txBody>
      </p:sp>
    </p:spTree>
    <p:extLst>
      <p:ext uri="{BB962C8B-B14F-4D97-AF65-F5344CB8AC3E}">
        <p14:creationId xmlns:p14="http://schemas.microsoft.com/office/powerpoint/2010/main" val="315574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A024CA-CA7C-3C9F-DE8F-CDE705E64A87}"/>
              </a:ext>
            </a:extLst>
          </p:cNvPr>
          <p:cNvSpPr>
            <a:spLocks noGrp="1"/>
          </p:cNvSpPr>
          <p:nvPr>
            <p:ph type="title"/>
          </p:nvPr>
        </p:nvSpPr>
        <p:spPr/>
        <p:txBody>
          <a:bodyPr/>
          <a:lstStyle/>
          <a:p>
            <a:r>
              <a:rPr lang="en-US" dirty="0"/>
              <a:t>Dispersion, Momentum compaction and Slip factor</a:t>
            </a:r>
          </a:p>
        </p:txBody>
      </p:sp>
      <p:sp>
        <p:nvSpPr>
          <p:cNvPr id="4" name="Date Placeholder 3">
            <a:extLst>
              <a:ext uri="{FF2B5EF4-FFF2-40B4-BE49-F238E27FC236}">
                <a16:creationId xmlns:a16="http://schemas.microsoft.com/office/drawing/2014/main" id="{02851C34-B6D4-AB35-593E-FB9C91F8AA5C}"/>
              </a:ext>
            </a:extLst>
          </p:cNvPr>
          <p:cNvSpPr>
            <a:spLocks noGrp="1"/>
          </p:cNvSpPr>
          <p:nvPr>
            <p:ph type="dt" sz="half" idx="38"/>
          </p:nvPr>
        </p:nvSpPr>
        <p:spPr/>
        <p:txBody>
          <a:bodyPr/>
          <a:lstStyle/>
          <a:p>
            <a:pPr>
              <a:defRPr/>
            </a:pPr>
            <a:r>
              <a:rPr lang="en-US"/>
              <a:t>8/5/25</a:t>
            </a:r>
            <a:endParaRPr lang="en-US" dirty="0"/>
          </a:p>
        </p:txBody>
      </p:sp>
      <p:sp>
        <p:nvSpPr>
          <p:cNvPr id="5" name="Footer Placeholder 4">
            <a:extLst>
              <a:ext uri="{FF2B5EF4-FFF2-40B4-BE49-F238E27FC236}">
                <a16:creationId xmlns:a16="http://schemas.microsoft.com/office/drawing/2014/main" id="{BDD72550-8EBC-5972-96AF-F0E5E97B4405}"/>
              </a:ext>
            </a:extLst>
          </p:cNvPr>
          <p:cNvSpPr>
            <a:spLocks noGrp="1"/>
          </p:cNvSpPr>
          <p:nvPr>
            <p:ph type="ftr" sz="quarter" idx="39"/>
          </p:nvPr>
        </p:nvSpPr>
        <p:spPr/>
        <p:txBody>
          <a:bodyPr/>
          <a:lstStyle/>
          <a:p>
            <a:pPr>
              <a:defRPr/>
            </a:pPr>
            <a:r>
              <a:rPr lang="en-US" b="1"/>
              <a:t>Yonehara | Ionization Cooling for Muon Beam</a:t>
            </a:r>
            <a:endParaRPr lang="en-US" b="1" dirty="0"/>
          </a:p>
        </p:txBody>
      </p:sp>
      <p:sp>
        <p:nvSpPr>
          <p:cNvPr id="6" name="Slide Number Placeholder 5">
            <a:extLst>
              <a:ext uri="{FF2B5EF4-FFF2-40B4-BE49-F238E27FC236}">
                <a16:creationId xmlns:a16="http://schemas.microsoft.com/office/drawing/2014/main" id="{A3380DAD-CC13-8623-9A92-724178F0E40E}"/>
              </a:ext>
            </a:extLst>
          </p:cNvPr>
          <p:cNvSpPr>
            <a:spLocks noGrp="1"/>
          </p:cNvSpPr>
          <p:nvPr>
            <p:ph type="sldNum" sz="quarter" idx="40"/>
          </p:nvPr>
        </p:nvSpPr>
        <p:spPr/>
        <p:txBody>
          <a:bodyPr/>
          <a:lstStyle/>
          <a:p>
            <a:pPr>
              <a:defRPr/>
            </a:pPr>
            <a:fld id="{148C009B-CB69-E04A-B9B3-34B26D69E9CF}" type="slidenum">
              <a:rPr lang="en-US" smtClean="0"/>
              <a:pPr>
                <a:defRPr/>
              </a:pPr>
              <a:t>30</a:t>
            </a:fld>
            <a:endParaRPr lang="en-US" dirty="0"/>
          </a:p>
        </p:txBody>
      </p:sp>
      <p:pic>
        <p:nvPicPr>
          <p:cNvPr id="7" name="Picture 6">
            <a:extLst>
              <a:ext uri="{FF2B5EF4-FFF2-40B4-BE49-F238E27FC236}">
                <a16:creationId xmlns:a16="http://schemas.microsoft.com/office/drawing/2014/main" id="{151E2D3F-1285-DDA7-22FE-FA2A56FFA2CD}"/>
              </a:ext>
            </a:extLst>
          </p:cNvPr>
          <p:cNvPicPr>
            <a:picLocks noChangeAspect="1"/>
          </p:cNvPicPr>
          <p:nvPr/>
        </p:nvPicPr>
        <p:blipFill>
          <a:blip r:embed="rId2"/>
          <a:stretch>
            <a:fillRect/>
          </a:stretch>
        </p:blipFill>
        <p:spPr>
          <a:xfrm>
            <a:off x="2160588" y="1250951"/>
            <a:ext cx="2946400" cy="2070100"/>
          </a:xfrm>
          <a:prstGeom prst="rect">
            <a:avLst/>
          </a:prstGeom>
        </p:spPr>
      </p:pic>
      <p:sp>
        <p:nvSpPr>
          <p:cNvPr id="8" name="TextBox 7">
            <a:extLst>
              <a:ext uri="{FF2B5EF4-FFF2-40B4-BE49-F238E27FC236}">
                <a16:creationId xmlns:a16="http://schemas.microsoft.com/office/drawing/2014/main" id="{2AB19455-0587-B191-213A-EFB2F6961AC0}"/>
              </a:ext>
            </a:extLst>
          </p:cNvPr>
          <p:cNvSpPr txBox="1"/>
          <p:nvPr/>
        </p:nvSpPr>
        <p:spPr>
          <a:xfrm>
            <a:off x="5350555" y="1110398"/>
            <a:ext cx="5083629" cy="646331"/>
          </a:xfrm>
          <a:prstGeom prst="rect">
            <a:avLst/>
          </a:prstGeom>
          <a:noFill/>
        </p:spPr>
        <p:txBody>
          <a:bodyPr wrap="square" rtlCol="0">
            <a:spAutoFit/>
          </a:bodyPr>
          <a:lstStyle/>
          <a:p>
            <a:r>
              <a:rPr lang="en-US" dirty="0"/>
              <a:t>For individual dipole, a particle position is varied by its momentum</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FDCB826-10C9-F75F-E0DC-4FB372172B24}"/>
                  </a:ext>
                </a:extLst>
              </p:cNvPr>
              <p:cNvSpPr txBox="1"/>
              <p:nvPr/>
            </p:nvSpPr>
            <p:spPr>
              <a:xfrm>
                <a:off x="5588551" y="2002047"/>
                <a:ext cx="296395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𝑑</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0</m:t>
                          </m:r>
                        </m:sub>
                      </m:sSub>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𝜌</m:t>
                      </m:r>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𝜃</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𝑑𝑠</m:t>
                      </m:r>
                      <m:r>
                        <a:rPr lang="en-US" i="1">
                          <a:latin typeface="Cambria Math" panose="02040503050406030204" pitchFamily="18" charset="0"/>
                          <a:ea typeface="Cambria Math" panose="02040503050406030204" pitchFamily="18" charset="0"/>
                        </a:rPr>
                        <m:t>=</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𝜌</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e>
                      </m:d>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𝜃</m:t>
                      </m:r>
                    </m:oMath>
                  </m:oMathPara>
                </a14:m>
                <a:endParaRPr lang="en-US" dirty="0"/>
              </a:p>
            </p:txBody>
          </p:sp>
        </mc:Choice>
        <mc:Fallback xmlns="">
          <p:sp>
            <p:nvSpPr>
              <p:cNvPr id="9" name="TextBox 8">
                <a:extLst>
                  <a:ext uri="{FF2B5EF4-FFF2-40B4-BE49-F238E27FC236}">
                    <a16:creationId xmlns:a16="http://schemas.microsoft.com/office/drawing/2014/main" id="{3FDCB826-10C9-F75F-E0DC-4FB372172B24}"/>
                  </a:ext>
                </a:extLst>
              </p:cNvPr>
              <p:cNvSpPr txBox="1">
                <a:spLocks noRot="1" noChangeAspect="1" noMove="1" noResize="1" noEditPoints="1" noAdjustHandles="1" noChangeArrowheads="1" noChangeShapeType="1" noTextEdit="1"/>
              </p:cNvSpPr>
              <p:nvPr/>
            </p:nvSpPr>
            <p:spPr>
              <a:xfrm>
                <a:off x="5588551" y="2002047"/>
                <a:ext cx="2963952" cy="276999"/>
              </a:xfrm>
              <a:prstGeom prst="rect">
                <a:avLst/>
              </a:prstGeom>
              <a:blipFill>
                <a:blip r:embed="rId3"/>
                <a:stretch>
                  <a:fillRect l="-1709" t="-4348" r="-1282" b="-34783"/>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86A100A0-C5F6-23B8-DE75-AE1D13E10617}"/>
              </a:ext>
            </a:extLst>
          </p:cNvPr>
          <p:cNvSpPr txBox="1"/>
          <p:nvPr/>
        </p:nvSpPr>
        <p:spPr>
          <a:xfrm>
            <a:off x="5241698" y="2393150"/>
            <a:ext cx="5083629" cy="369332"/>
          </a:xfrm>
          <a:prstGeom prst="rect">
            <a:avLst/>
          </a:prstGeom>
          <a:noFill/>
        </p:spPr>
        <p:txBody>
          <a:bodyPr wrap="square" rtlCol="0">
            <a:spAutoFit/>
          </a:bodyPr>
          <a:lstStyle/>
          <a:p>
            <a:r>
              <a:rPr lang="en-US" dirty="0"/>
              <a:t>Dispersion is given</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4230896-25CD-2712-5F0C-7609BA69F9DE}"/>
                  </a:ext>
                </a:extLst>
              </p:cNvPr>
              <p:cNvSpPr txBox="1"/>
              <p:nvPr/>
            </p:nvSpPr>
            <p:spPr>
              <a:xfrm>
                <a:off x="5031013" y="3035125"/>
                <a:ext cx="3343864" cy="5729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𝑑𝑠</m:t>
                          </m:r>
                          <m:r>
                            <a:rPr lang="en-US" i="1">
                              <a:latin typeface="Cambria Math" panose="02040503050406030204" pitchFamily="18" charset="0"/>
                            </a:rPr>
                            <m:t>−</m:t>
                          </m:r>
                          <m:r>
                            <a:rPr lang="en-US" i="1">
                              <a:latin typeface="Cambria Math" panose="02040503050406030204" pitchFamily="18" charset="0"/>
                            </a:rPr>
                            <m:t>𝑑</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0</m:t>
                              </m:r>
                            </m:sub>
                          </m:sSub>
                        </m:num>
                        <m:den>
                          <m:r>
                            <a:rPr lang="en-US" i="1">
                              <a:latin typeface="Cambria Math" panose="02040503050406030204" pitchFamily="18" charset="0"/>
                            </a:rPr>
                            <m:t>𝑑</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0</m:t>
                              </m:r>
                            </m:sub>
                          </m:sSub>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𝑥</m:t>
                          </m:r>
                        </m:num>
                        <m:den>
                          <m:r>
                            <a:rPr lang="en-US" i="1">
                              <a:latin typeface="Cambria Math" panose="02040503050406030204" pitchFamily="18" charset="0"/>
                              <a:ea typeface="Cambria Math" panose="02040503050406030204" pitchFamily="18" charset="0"/>
                            </a:rPr>
                            <m:t>𝜌</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𝐷</m:t>
                          </m:r>
                        </m:num>
                        <m:den>
                          <m:r>
                            <a:rPr lang="en-US" i="1">
                              <a:latin typeface="Cambria Math" panose="02040503050406030204" pitchFamily="18" charset="0"/>
                              <a:ea typeface="Cambria Math" panose="02040503050406030204" pitchFamily="18" charset="0"/>
                            </a:rPr>
                            <m:t>𝜌</m:t>
                          </m:r>
                        </m:den>
                      </m:f>
                      <m:f>
                        <m:fPr>
                          <m:ctrlPr>
                            <a:rPr lang="en-US" i="1">
                              <a:latin typeface="Cambria Math" panose="02040503050406030204" pitchFamily="18" charset="0"/>
                            </a:rPr>
                          </m:ctrlPr>
                        </m:fPr>
                        <m:num>
                          <m:r>
                            <a:rPr lang="en-US" i="1">
                              <a:latin typeface="Cambria Math" panose="02040503050406030204" pitchFamily="18" charset="0"/>
                            </a:rPr>
                            <m:t>𝑑𝑝</m:t>
                          </m:r>
                        </m:num>
                        <m:den>
                          <m:r>
                            <a:rPr lang="en-US" i="1">
                              <a:latin typeface="Cambria Math" panose="02040503050406030204" pitchFamily="18" charset="0"/>
                            </a:rPr>
                            <m:t>𝑝</m:t>
                          </m:r>
                        </m:den>
                      </m:f>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𝐷</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𝑝</m:t>
                          </m:r>
                        </m:num>
                        <m:den>
                          <m:r>
                            <a:rPr lang="en-US" i="1">
                              <a:latin typeface="Cambria Math" panose="02040503050406030204" pitchFamily="18" charset="0"/>
                              <a:ea typeface="Cambria Math" panose="02040503050406030204" pitchFamily="18" charset="0"/>
                            </a:rPr>
                            <m:t>𝑑𝑝</m:t>
                          </m:r>
                        </m:den>
                      </m:f>
                    </m:oMath>
                  </m:oMathPara>
                </a14:m>
                <a:endParaRPr lang="en-US" dirty="0"/>
              </a:p>
            </p:txBody>
          </p:sp>
        </mc:Choice>
        <mc:Fallback xmlns="">
          <p:sp>
            <p:nvSpPr>
              <p:cNvPr id="12" name="TextBox 11">
                <a:extLst>
                  <a:ext uri="{FF2B5EF4-FFF2-40B4-BE49-F238E27FC236}">
                    <a16:creationId xmlns:a16="http://schemas.microsoft.com/office/drawing/2014/main" id="{34230896-25CD-2712-5F0C-7609BA69F9DE}"/>
                  </a:ext>
                </a:extLst>
              </p:cNvPr>
              <p:cNvSpPr txBox="1">
                <a:spLocks noRot="1" noChangeAspect="1" noMove="1" noResize="1" noEditPoints="1" noAdjustHandles="1" noChangeArrowheads="1" noChangeShapeType="1" noTextEdit="1"/>
              </p:cNvSpPr>
              <p:nvPr/>
            </p:nvSpPr>
            <p:spPr>
              <a:xfrm>
                <a:off x="5031013" y="3035125"/>
                <a:ext cx="3343864" cy="572977"/>
              </a:xfrm>
              <a:prstGeom prst="rect">
                <a:avLst/>
              </a:prstGeom>
              <a:blipFill>
                <a:blip r:embed="rId4"/>
                <a:stretch>
                  <a:fillRect l="-1515" t="-4348" r="-1894" b="-17391"/>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AC9D1A97-D278-25D8-0557-63BD18D3EB0D}"/>
              </a:ext>
            </a:extLst>
          </p:cNvPr>
          <p:cNvSpPr txBox="1"/>
          <p:nvPr/>
        </p:nvSpPr>
        <p:spPr>
          <a:xfrm>
            <a:off x="1779247" y="3971356"/>
            <a:ext cx="2905026" cy="369332"/>
          </a:xfrm>
          <a:prstGeom prst="rect">
            <a:avLst/>
          </a:prstGeom>
          <a:noFill/>
        </p:spPr>
        <p:txBody>
          <a:bodyPr wrap="none" rtlCol="0">
            <a:spAutoFit/>
          </a:bodyPr>
          <a:lstStyle/>
          <a:p>
            <a:r>
              <a:rPr lang="en-US" dirty="0"/>
              <a:t>In circular periodic motion, </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68CD17E-2DED-7F1D-E567-7DD5260F61C9}"/>
                  </a:ext>
                </a:extLst>
              </p:cNvPr>
              <p:cNvSpPr txBox="1"/>
              <p:nvPr/>
            </p:nvSpPr>
            <p:spPr>
              <a:xfrm>
                <a:off x="1752601" y="2665793"/>
                <a:ext cx="142910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𝑑𝑙</m:t>
                      </m:r>
                      <m:r>
                        <a:rPr lang="en-US" i="1">
                          <a:latin typeface="Cambria Math" panose="02040503050406030204" pitchFamily="18" charset="0"/>
                        </a:rPr>
                        <m:t>=</m:t>
                      </m:r>
                      <m:r>
                        <a:rPr lang="en-US" i="1">
                          <a:latin typeface="Cambria Math" panose="02040503050406030204" pitchFamily="18" charset="0"/>
                        </a:rPr>
                        <m:t>𝑑𝑠</m:t>
                      </m:r>
                      <m:r>
                        <a:rPr lang="en-US" i="1">
                          <a:latin typeface="Cambria Math" panose="02040503050406030204" pitchFamily="18" charset="0"/>
                        </a:rPr>
                        <m:t>−</m:t>
                      </m:r>
                      <m:r>
                        <a:rPr lang="en-US" i="1">
                          <a:latin typeface="Cambria Math" panose="02040503050406030204" pitchFamily="18" charset="0"/>
                        </a:rPr>
                        <m:t>𝑑</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0</m:t>
                          </m:r>
                        </m:sub>
                      </m:sSub>
                    </m:oMath>
                  </m:oMathPara>
                </a14:m>
                <a:endParaRPr lang="en-US" dirty="0"/>
              </a:p>
            </p:txBody>
          </p:sp>
        </mc:Choice>
        <mc:Fallback xmlns="">
          <p:sp>
            <p:nvSpPr>
              <p:cNvPr id="17" name="TextBox 16">
                <a:extLst>
                  <a:ext uri="{FF2B5EF4-FFF2-40B4-BE49-F238E27FC236}">
                    <a16:creationId xmlns:a16="http://schemas.microsoft.com/office/drawing/2014/main" id="{F68CD17E-2DED-7F1D-E567-7DD5260F61C9}"/>
                  </a:ext>
                </a:extLst>
              </p:cNvPr>
              <p:cNvSpPr txBox="1">
                <a:spLocks noRot="1" noChangeAspect="1" noMove="1" noResize="1" noEditPoints="1" noAdjustHandles="1" noChangeArrowheads="1" noChangeShapeType="1" noTextEdit="1"/>
              </p:cNvSpPr>
              <p:nvPr/>
            </p:nvSpPr>
            <p:spPr>
              <a:xfrm>
                <a:off x="1752601" y="2665793"/>
                <a:ext cx="1429109" cy="276999"/>
              </a:xfrm>
              <a:prstGeom prst="rect">
                <a:avLst/>
              </a:prstGeom>
              <a:blipFill>
                <a:blip r:embed="rId5"/>
                <a:stretch>
                  <a:fillRect l="-4425" r="-885"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6D782A0-95AA-EC14-186D-B7FFBAC08B45}"/>
                  </a:ext>
                </a:extLst>
              </p:cNvPr>
              <p:cNvSpPr txBox="1"/>
              <p:nvPr/>
            </p:nvSpPr>
            <p:spPr>
              <a:xfrm>
                <a:off x="2424664" y="4514618"/>
                <a:ext cx="7521996" cy="8072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2000" i="1">
                          <a:latin typeface="Cambria Math" panose="02040503050406030204" pitchFamily="18" charset="0"/>
                          <a:ea typeface="Cambria Math" panose="02040503050406030204" pitchFamily="18" charset="0"/>
                        </a:rPr>
                        <m:t>Δ</m:t>
                      </m:r>
                      <m:r>
                        <a:rPr lang="en-US" sz="2000" i="1">
                          <a:latin typeface="Cambria Math" panose="02040503050406030204" pitchFamily="18" charset="0"/>
                          <a:ea typeface="Cambria Math" panose="02040503050406030204" pitchFamily="18" charset="0"/>
                        </a:rPr>
                        <m:t>𝐶</m:t>
                      </m:r>
                      <m:r>
                        <a:rPr lang="en-US" sz="2000" i="1">
                          <a:latin typeface="Cambria Math" panose="02040503050406030204" pitchFamily="18" charset="0"/>
                          <a:ea typeface="Cambria Math" panose="02040503050406030204" pitchFamily="18" charset="0"/>
                        </a:rPr>
                        <m:t>=</m:t>
                      </m:r>
                      <m:nary>
                        <m:naryPr>
                          <m:chr m:val="∮"/>
                          <m:limLoc m:val="undOvr"/>
                          <m:subHide m:val="on"/>
                          <m:supHide m:val="on"/>
                          <m:ctrlPr>
                            <a:rPr lang="en-US" sz="2000" i="1">
                              <a:latin typeface="Cambria Math" panose="02040503050406030204" pitchFamily="18" charset="0"/>
                              <a:ea typeface="Cambria Math" panose="02040503050406030204" pitchFamily="18" charset="0"/>
                            </a:rPr>
                          </m:ctrlPr>
                        </m:naryPr>
                        <m:sub/>
                        <m:sup/>
                        <m:e>
                          <m:r>
                            <a:rPr lang="en-US" sz="2000" i="1">
                              <a:latin typeface="Cambria Math" panose="02040503050406030204" pitchFamily="18" charset="0"/>
                              <a:ea typeface="Cambria Math" panose="02040503050406030204" pitchFamily="18" charset="0"/>
                            </a:rPr>
                            <m:t>𝑑𝑙</m:t>
                          </m:r>
                          <m:r>
                            <a:rPr lang="en-US" sz="2000" i="1">
                              <a:latin typeface="Cambria Math" panose="02040503050406030204" pitchFamily="18" charset="0"/>
                              <a:ea typeface="Cambria Math" panose="02040503050406030204" pitchFamily="18" charset="0"/>
                            </a:rPr>
                            <m:t>=</m:t>
                          </m:r>
                          <m:nary>
                            <m:naryPr>
                              <m:chr m:val="∮"/>
                              <m:limLoc m:val="undOvr"/>
                              <m:subHide m:val="on"/>
                              <m:supHide m:val="on"/>
                              <m:ctrlPr>
                                <a:rPr lang="en-US" sz="2000" i="1">
                                  <a:latin typeface="Cambria Math" panose="02040503050406030204" pitchFamily="18" charset="0"/>
                                  <a:ea typeface="Cambria Math" panose="02040503050406030204" pitchFamily="18" charset="0"/>
                                </a:rPr>
                              </m:ctrlPr>
                            </m:naryPr>
                            <m:sub/>
                            <m:sup/>
                            <m:e>
                              <m:r>
                                <a:rPr lang="en-US" sz="2000" i="1">
                                  <a:latin typeface="Cambria Math" panose="02040503050406030204" pitchFamily="18" charset="0"/>
                                  <a:ea typeface="Cambria Math" panose="02040503050406030204" pitchFamily="18" charset="0"/>
                                </a:rPr>
                                <m:t>𝑥</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𝑑</m:t>
                              </m:r>
                              <m:r>
                                <a:rPr lang="en-US" sz="2000" i="1">
                                  <a:latin typeface="Cambria Math" panose="02040503050406030204" pitchFamily="18" charset="0"/>
                                  <a:ea typeface="Cambria Math" panose="02040503050406030204" pitchFamily="18" charset="0"/>
                                </a:rPr>
                                <m:t>𝜃</m:t>
                              </m:r>
                              <m:r>
                                <a:rPr lang="en-US" sz="2000" i="1">
                                  <a:latin typeface="Cambria Math" panose="02040503050406030204" pitchFamily="18" charset="0"/>
                                  <a:ea typeface="Cambria Math" panose="02040503050406030204" pitchFamily="18" charset="0"/>
                                </a:rPr>
                                <m:t>=</m:t>
                              </m:r>
                              <m:nary>
                                <m:naryPr>
                                  <m:chr m:val="∮"/>
                                  <m:limLoc m:val="undOvr"/>
                                  <m:subHide m:val="on"/>
                                  <m:supHide m:val="on"/>
                                  <m:ctrlPr>
                                    <a:rPr lang="en-US" sz="2000" i="1">
                                      <a:latin typeface="Cambria Math" panose="02040503050406030204" pitchFamily="18" charset="0"/>
                                      <a:ea typeface="Cambria Math" panose="02040503050406030204" pitchFamily="18" charset="0"/>
                                    </a:rPr>
                                  </m:ctrlPr>
                                </m:naryPr>
                                <m:sub/>
                                <m:sup/>
                                <m:e>
                                  <m:r>
                                    <a:rPr lang="en-US" sz="2000" i="1">
                                      <a:latin typeface="Cambria Math" panose="02040503050406030204" pitchFamily="18" charset="0"/>
                                      <a:ea typeface="Cambria Math" panose="02040503050406030204" pitchFamily="18" charset="0"/>
                                    </a:rPr>
                                    <m:t>𝑥</m:t>
                                  </m:r>
                                  <m:r>
                                    <a:rPr lang="en-US" sz="2000" i="1">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𝑑</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𝑠</m:t>
                                          </m:r>
                                        </m:e>
                                        <m:sub>
                                          <m:r>
                                            <a:rPr lang="en-US" sz="2000" i="1">
                                              <a:latin typeface="Cambria Math" panose="02040503050406030204" pitchFamily="18" charset="0"/>
                                              <a:ea typeface="Cambria Math" panose="02040503050406030204" pitchFamily="18" charset="0"/>
                                            </a:rPr>
                                            <m:t>0</m:t>
                                          </m:r>
                                        </m:sub>
                                      </m:sSub>
                                    </m:num>
                                    <m:den>
                                      <m:r>
                                        <a:rPr lang="en-US" sz="2000" i="1">
                                          <a:latin typeface="Cambria Math" panose="02040503050406030204" pitchFamily="18" charset="0"/>
                                          <a:ea typeface="Cambria Math" panose="02040503050406030204" pitchFamily="18" charset="0"/>
                                        </a:rPr>
                                        <m:t>𝜌</m:t>
                                      </m:r>
                                    </m:den>
                                  </m:f>
                                  <m:r>
                                    <a:rPr lang="en-US" sz="2000" i="1">
                                      <a:latin typeface="Cambria Math" panose="02040503050406030204" pitchFamily="18" charset="0"/>
                                      <a:ea typeface="Cambria Math" panose="02040503050406030204" pitchFamily="18" charset="0"/>
                                    </a:rPr>
                                    <m:t>=</m:t>
                                  </m:r>
                                  <m:nary>
                                    <m:naryPr>
                                      <m:chr m:val="∮"/>
                                      <m:limLoc m:val="undOvr"/>
                                      <m:subHide m:val="on"/>
                                      <m:supHide m:val="on"/>
                                      <m:ctrlPr>
                                        <a:rPr lang="en-US" sz="2000" i="1">
                                          <a:latin typeface="Cambria Math" panose="02040503050406030204" pitchFamily="18" charset="0"/>
                                          <a:ea typeface="Cambria Math" panose="02040503050406030204" pitchFamily="18" charset="0"/>
                                        </a:rPr>
                                      </m:ctrlPr>
                                    </m:naryPr>
                                    <m:sub/>
                                    <m:sup/>
                                    <m:e>
                                      <m:r>
                                        <a:rPr lang="en-US" sz="2000" i="1">
                                          <a:latin typeface="Cambria Math" panose="02040503050406030204" pitchFamily="18" charset="0"/>
                                          <a:ea typeface="Cambria Math" panose="02040503050406030204" pitchFamily="18" charset="0"/>
                                        </a:rPr>
                                        <m:t>𝑥</m:t>
                                      </m:r>
                                      <m:r>
                                        <a:rPr lang="en-US" sz="2000" i="1">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𝑝</m:t>
                                          </m:r>
                                        </m:num>
                                        <m:den>
                                          <m:r>
                                            <a:rPr lang="en-US" sz="2000" i="1">
                                              <a:latin typeface="Cambria Math" panose="02040503050406030204" pitchFamily="18" charset="0"/>
                                              <a:ea typeface="Cambria Math" panose="02040503050406030204" pitchFamily="18" charset="0"/>
                                            </a:rPr>
                                            <m:t>𝑑𝑝</m:t>
                                          </m:r>
                                        </m:den>
                                      </m:f>
                                      <m:r>
                                        <a:rPr lang="en-US" sz="2000" i="1">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𝑑𝑝</m:t>
                                          </m:r>
                                        </m:num>
                                        <m:den>
                                          <m:r>
                                            <a:rPr lang="en-US" sz="2000" i="1">
                                              <a:latin typeface="Cambria Math" panose="02040503050406030204" pitchFamily="18" charset="0"/>
                                              <a:ea typeface="Cambria Math" panose="02040503050406030204" pitchFamily="18" charset="0"/>
                                            </a:rPr>
                                            <m:t>𝑝</m:t>
                                          </m:r>
                                        </m:den>
                                      </m:f>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𝑑</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𝑠</m:t>
                                              </m:r>
                                            </m:e>
                                            <m:sub>
                                              <m:r>
                                                <a:rPr lang="en-US" sz="2000" i="1">
                                                  <a:latin typeface="Cambria Math" panose="02040503050406030204" pitchFamily="18" charset="0"/>
                                                  <a:ea typeface="Cambria Math" panose="02040503050406030204" pitchFamily="18" charset="0"/>
                                                </a:rPr>
                                                <m:t>0</m:t>
                                              </m:r>
                                            </m:sub>
                                          </m:sSub>
                                        </m:num>
                                        <m:den>
                                          <m:r>
                                            <a:rPr lang="en-US" sz="2000" i="1">
                                              <a:latin typeface="Cambria Math" panose="02040503050406030204" pitchFamily="18" charset="0"/>
                                              <a:ea typeface="Cambria Math" panose="02040503050406030204" pitchFamily="18" charset="0"/>
                                            </a:rPr>
                                            <m:t>𝜌</m:t>
                                          </m:r>
                                        </m:den>
                                      </m:f>
                                    </m:e>
                                  </m:nary>
                                </m:e>
                              </m:nary>
                              <m:r>
                                <a:rPr lang="en-US" sz="2000" i="1">
                                  <a:latin typeface="Cambria Math" panose="02040503050406030204" pitchFamily="18" charset="0"/>
                                  <a:ea typeface="Cambria Math" panose="02040503050406030204" pitchFamily="18" charset="0"/>
                                </a:rPr>
                                <m:t>=</m:t>
                              </m:r>
                              <m:nary>
                                <m:naryPr>
                                  <m:chr m:val="∮"/>
                                  <m:limLoc m:val="undOvr"/>
                                  <m:subHide m:val="on"/>
                                  <m:supHide m:val="on"/>
                                  <m:ctrlPr>
                                    <a:rPr lang="en-US" sz="2000" i="1">
                                      <a:latin typeface="Cambria Math" panose="02040503050406030204" pitchFamily="18" charset="0"/>
                                      <a:ea typeface="Cambria Math" panose="02040503050406030204" pitchFamily="18" charset="0"/>
                                    </a:rPr>
                                  </m:ctrlPr>
                                </m:naryPr>
                                <m:sub/>
                                <m:sup/>
                                <m:e>
                                  <m:r>
                                    <a:rPr lang="en-US" sz="2000" i="1">
                                      <a:latin typeface="Cambria Math" panose="02040503050406030204" pitchFamily="18" charset="0"/>
                                      <a:ea typeface="Cambria Math" panose="02040503050406030204" pitchFamily="18" charset="0"/>
                                    </a:rPr>
                                    <m:t>𝐷</m:t>
                                  </m:r>
                                  <m:r>
                                    <a:rPr lang="en-US" sz="2000" i="1">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𝑑𝑝</m:t>
                                      </m:r>
                                    </m:num>
                                    <m:den>
                                      <m:r>
                                        <a:rPr lang="en-US" sz="2000" i="1">
                                          <a:latin typeface="Cambria Math" panose="02040503050406030204" pitchFamily="18" charset="0"/>
                                          <a:ea typeface="Cambria Math" panose="02040503050406030204" pitchFamily="18" charset="0"/>
                                        </a:rPr>
                                        <m:t>𝑝</m:t>
                                      </m:r>
                                    </m:den>
                                  </m:f>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𝑑</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𝑠</m:t>
                                          </m:r>
                                        </m:e>
                                        <m:sub>
                                          <m:r>
                                            <a:rPr lang="en-US" sz="2000" i="1">
                                              <a:latin typeface="Cambria Math" panose="02040503050406030204" pitchFamily="18" charset="0"/>
                                              <a:ea typeface="Cambria Math" panose="02040503050406030204" pitchFamily="18" charset="0"/>
                                            </a:rPr>
                                            <m:t>0</m:t>
                                          </m:r>
                                        </m:sub>
                                      </m:sSub>
                                    </m:num>
                                    <m:den>
                                      <m:r>
                                        <a:rPr lang="en-US" sz="2000" i="1">
                                          <a:latin typeface="Cambria Math" panose="02040503050406030204" pitchFamily="18" charset="0"/>
                                          <a:ea typeface="Cambria Math" panose="02040503050406030204" pitchFamily="18" charset="0"/>
                                        </a:rPr>
                                        <m:t>𝜌</m:t>
                                      </m:r>
                                    </m:den>
                                  </m:f>
                                </m:e>
                              </m:nary>
                            </m:e>
                          </m:nary>
                        </m:e>
                      </m:nary>
                    </m:oMath>
                  </m:oMathPara>
                </a14:m>
                <a:endParaRPr lang="en-US" sz="2000" dirty="0"/>
              </a:p>
            </p:txBody>
          </p:sp>
        </mc:Choice>
        <mc:Fallback xmlns="">
          <p:sp>
            <p:nvSpPr>
              <p:cNvPr id="18" name="TextBox 17">
                <a:extLst>
                  <a:ext uri="{FF2B5EF4-FFF2-40B4-BE49-F238E27FC236}">
                    <a16:creationId xmlns:a16="http://schemas.microsoft.com/office/drawing/2014/main" id="{16D782A0-95AA-EC14-186D-B7FFBAC08B45}"/>
                  </a:ext>
                </a:extLst>
              </p:cNvPr>
              <p:cNvSpPr txBox="1">
                <a:spLocks noRot="1" noChangeAspect="1" noMove="1" noResize="1" noEditPoints="1" noAdjustHandles="1" noChangeArrowheads="1" noChangeShapeType="1" noTextEdit="1"/>
              </p:cNvSpPr>
              <p:nvPr/>
            </p:nvSpPr>
            <p:spPr>
              <a:xfrm>
                <a:off x="2424664" y="4514618"/>
                <a:ext cx="7521996" cy="807272"/>
              </a:xfrm>
              <a:prstGeom prst="rect">
                <a:avLst/>
              </a:prstGeom>
              <a:blipFill>
                <a:blip r:embed="rId6"/>
                <a:stretch>
                  <a:fillRect l="-5228" t="-152308" b="-2123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38F89A6-C8BD-8CB1-527E-020D2F358DC8}"/>
                  </a:ext>
                </a:extLst>
              </p:cNvPr>
              <p:cNvSpPr txBox="1"/>
              <p:nvPr/>
            </p:nvSpPr>
            <p:spPr>
              <a:xfrm>
                <a:off x="3108967" y="5369254"/>
                <a:ext cx="3889526" cy="7264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𝛼</m:t>
                          </m:r>
                        </m:e>
                        <m:sub>
                          <m:r>
                            <a:rPr lang="en-US" i="1">
                              <a:latin typeface="Cambria Math" panose="02040503050406030204" pitchFamily="18" charset="0"/>
                            </a:rPr>
                            <m:t>𝑐</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𝑝</m:t>
                          </m:r>
                        </m:num>
                        <m:den>
                          <m:r>
                            <a:rPr lang="en-US" i="1">
                              <a:latin typeface="Cambria Math" panose="02040503050406030204" pitchFamily="18" charset="0"/>
                            </a:rPr>
                            <m:t>𝐶</m:t>
                          </m:r>
                        </m:den>
                      </m:f>
                      <m:f>
                        <m:fPr>
                          <m:ctrlPr>
                            <a:rPr lang="en-US" i="1">
                              <a:latin typeface="Cambria Math" panose="02040503050406030204" pitchFamily="18" charset="0"/>
                            </a:rPr>
                          </m:ctrlPr>
                        </m:fPr>
                        <m:num>
                          <m:r>
                            <a:rPr lang="en-US" i="1">
                              <a:latin typeface="Cambria Math" panose="02040503050406030204" pitchFamily="18" charset="0"/>
                            </a:rPr>
                            <m:t>𝑑𝐶</m:t>
                          </m:r>
                        </m:num>
                        <m:den>
                          <m:r>
                            <a:rPr lang="en-US" i="1">
                              <a:latin typeface="Cambria Math" panose="02040503050406030204" pitchFamily="18" charset="0"/>
                            </a:rPr>
                            <m:t>𝑑𝑝</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𝐶</m:t>
                          </m:r>
                        </m:den>
                      </m:f>
                      <m:nary>
                        <m:naryPr>
                          <m:chr m:val="∮"/>
                          <m:limLoc m:val="undOvr"/>
                          <m:subHide m:val="on"/>
                          <m:supHide m:val="on"/>
                          <m:ctrlPr>
                            <a:rPr lang="en-US" i="1">
                              <a:latin typeface="Cambria Math" panose="02040503050406030204" pitchFamily="18" charset="0"/>
                            </a:rPr>
                          </m:ctrlPr>
                        </m:naryPr>
                        <m:sub/>
                        <m:sup/>
                        <m:e>
                          <m:r>
                            <a:rPr lang="en-US" i="1">
                              <a:latin typeface="Cambria Math" panose="02040503050406030204" pitchFamily="18" charset="0"/>
                            </a:rPr>
                            <m:t>𝐷</m:t>
                          </m:r>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𝑠</m:t>
                                  </m:r>
                                </m:e>
                                <m:sub>
                                  <m:r>
                                    <a:rPr lang="en-US" i="1">
                                      <a:latin typeface="Cambria Math" panose="02040503050406030204" pitchFamily="18" charset="0"/>
                                      <a:ea typeface="Cambria Math" panose="02040503050406030204" pitchFamily="18" charset="0"/>
                                    </a:rPr>
                                    <m:t>0</m:t>
                                  </m:r>
                                </m:sub>
                              </m:sSub>
                            </m:num>
                            <m:den>
                              <m:r>
                                <a:rPr lang="en-US" i="1">
                                  <a:latin typeface="Cambria Math" panose="02040503050406030204" pitchFamily="18" charset="0"/>
                                  <a:ea typeface="Cambria Math" panose="02040503050406030204" pitchFamily="18" charset="0"/>
                                </a:rPr>
                                <m:t>𝜌</m:t>
                              </m:r>
                            </m:den>
                          </m:f>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1</m:t>
                              </m:r>
                            </m:num>
                            <m:den>
                              <m:r>
                                <a:rPr lang="en-US" i="1">
                                  <a:latin typeface="Cambria Math" panose="02040503050406030204" pitchFamily="18" charset="0"/>
                                  <a:ea typeface="Cambria Math" panose="02040503050406030204" pitchFamily="18" charset="0"/>
                                </a:rPr>
                                <m:t>𝐶</m:t>
                              </m:r>
                            </m:den>
                          </m:f>
                          <m:nary>
                            <m:naryPr>
                              <m:chr m:val="∑"/>
                              <m:supHide m:val="on"/>
                              <m:ctrlPr>
                                <a:rPr lang="en-US" i="1">
                                  <a:latin typeface="Cambria Math" panose="02040503050406030204" pitchFamily="18" charset="0"/>
                                  <a:ea typeface="Cambria Math" panose="02040503050406030204" pitchFamily="18" charset="0"/>
                                </a:rPr>
                              </m:ctrlPr>
                            </m:naryPr>
                            <m:sub>
                              <m:r>
                                <m:rPr>
                                  <m:brk m:alnAt="7"/>
                                </m:rPr>
                                <a:rPr lang="en-US" i="1">
                                  <a:latin typeface="Cambria Math" panose="02040503050406030204" pitchFamily="18" charset="0"/>
                                  <a:ea typeface="Cambria Math" panose="02040503050406030204" pitchFamily="18" charset="0"/>
                                </a:rPr>
                                <m:t>𝑖</m:t>
                              </m:r>
                            </m:sub>
                            <m:sup/>
                            <m:e>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𝐷</m:t>
                                      </m:r>
                                    </m:e>
                                  </m:acc>
                                </m:e>
                                <m:sub>
                                  <m:r>
                                    <a:rPr lang="en-US" i="1">
                                      <a:latin typeface="Cambria Math" panose="02040503050406030204" pitchFamily="18" charset="0"/>
                                      <a:ea typeface="Cambria Math" panose="02040503050406030204" pitchFamily="18" charset="0"/>
                                    </a:rPr>
                                    <m:t>𝑖</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𝜃</m:t>
                                  </m:r>
                                </m:e>
                                <m:sub>
                                  <m:r>
                                    <a:rPr lang="en-US" i="1">
                                      <a:latin typeface="Cambria Math" panose="02040503050406030204" pitchFamily="18" charset="0"/>
                                      <a:ea typeface="Cambria Math" panose="02040503050406030204" pitchFamily="18" charset="0"/>
                                    </a:rPr>
                                    <m:t>𝑖</m:t>
                                  </m:r>
                                </m:sub>
                              </m:sSub>
                            </m:e>
                          </m:nary>
                        </m:e>
                      </m:nary>
                    </m:oMath>
                  </m:oMathPara>
                </a14:m>
                <a:endParaRPr lang="en-US" dirty="0"/>
              </a:p>
            </p:txBody>
          </p:sp>
        </mc:Choice>
        <mc:Fallback xmlns="">
          <p:sp>
            <p:nvSpPr>
              <p:cNvPr id="19" name="TextBox 18">
                <a:extLst>
                  <a:ext uri="{FF2B5EF4-FFF2-40B4-BE49-F238E27FC236}">
                    <a16:creationId xmlns:a16="http://schemas.microsoft.com/office/drawing/2014/main" id="{538F89A6-C8BD-8CB1-527E-020D2F358DC8}"/>
                  </a:ext>
                </a:extLst>
              </p:cNvPr>
              <p:cNvSpPr txBox="1">
                <a:spLocks noRot="1" noChangeAspect="1" noMove="1" noResize="1" noEditPoints="1" noAdjustHandles="1" noChangeArrowheads="1" noChangeShapeType="1" noTextEdit="1"/>
              </p:cNvSpPr>
              <p:nvPr/>
            </p:nvSpPr>
            <p:spPr>
              <a:xfrm>
                <a:off x="3108967" y="5369254"/>
                <a:ext cx="3889526" cy="726481"/>
              </a:xfrm>
              <a:prstGeom prst="rect">
                <a:avLst/>
              </a:prstGeom>
              <a:blipFill>
                <a:blip r:embed="rId7"/>
                <a:stretch>
                  <a:fillRect l="-325" t="-150847" b="-2152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42F6CA0-9D91-4231-73BE-B4D5548334E1}"/>
                  </a:ext>
                </a:extLst>
              </p:cNvPr>
              <p:cNvSpPr txBox="1"/>
              <p:nvPr/>
            </p:nvSpPr>
            <p:spPr>
              <a:xfrm>
                <a:off x="8584723" y="5566894"/>
                <a:ext cx="2006318" cy="492443"/>
              </a:xfrm>
              <a:prstGeom prst="rect">
                <a:avLst/>
              </a:prstGeom>
              <a:noFill/>
            </p:spPr>
            <p:txBody>
              <a:bodyPr wrap="none" lIns="0" tIns="0" rIns="0" bIns="0" rtlCol="0">
                <a:spAutoFit/>
              </a:bodyPr>
              <a:lstStyle/>
              <a:p>
                <a14:m>
                  <m:oMath xmlns:m="http://schemas.openxmlformats.org/officeDocument/2006/math">
                    <m:sSub>
                      <m:sSubPr>
                        <m:ctrlPr>
                          <a:rPr lang="en-US" sz="1600" i="1">
                            <a:latin typeface="Cambria Math" panose="02040503050406030204" pitchFamily="18" charset="0"/>
                          </a:rPr>
                        </m:ctrlPr>
                      </m:sSubPr>
                      <m:e>
                        <m:acc>
                          <m:accPr>
                            <m:chr m:val="̅"/>
                            <m:ctrlPr>
                              <a:rPr lang="en-US" sz="1600" i="1">
                                <a:latin typeface="Cambria Math" panose="02040503050406030204" pitchFamily="18" charset="0"/>
                              </a:rPr>
                            </m:ctrlPr>
                          </m:accPr>
                          <m:e>
                            <m:r>
                              <a:rPr lang="en-US" sz="1600" i="1">
                                <a:latin typeface="Cambria Math" panose="02040503050406030204" pitchFamily="18" charset="0"/>
                              </a:rPr>
                              <m:t>𝐷</m:t>
                            </m:r>
                          </m:e>
                        </m:acc>
                      </m:e>
                      <m:sub>
                        <m:r>
                          <a:rPr lang="en-US" sz="1600" i="1">
                            <a:latin typeface="Cambria Math" panose="02040503050406030204" pitchFamily="18" charset="0"/>
                          </a:rPr>
                          <m:t>𝑖</m:t>
                        </m:r>
                      </m:sub>
                    </m:sSub>
                  </m:oMath>
                </a14:m>
                <a:r>
                  <a:rPr lang="en-US" sz="1600" dirty="0"/>
                  <a:t>: Average dispersion </a:t>
                </a:r>
              </a:p>
              <a:p>
                <a:r>
                  <a:rPr lang="en-US" sz="1600" dirty="0"/>
                  <a:t>per beam element</a:t>
                </a:r>
              </a:p>
            </p:txBody>
          </p:sp>
        </mc:Choice>
        <mc:Fallback xmlns="">
          <p:sp>
            <p:nvSpPr>
              <p:cNvPr id="20" name="TextBox 19">
                <a:extLst>
                  <a:ext uri="{FF2B5EF4-FFF2-40B4-BE49-F238E27FC236}">
                    <a16:creationId xmlns:a16="http://schemas.microsoft.com/office/drawing/2014/main" id="{242F6CA0-9D91-4231-73BE-B4D5548334E1}"/>
                  </a:ext>
                </a:extLst>
              </p:cNvPr>
              <p:cNvSpPr txBox="1">
                <a:spLocks noRot="1" noChangeAspect="1" noMove="1" noResize="1" noEditPoints="1" noAdjustHandles="1" noChangeArrowheads="1" noChangeShapeType="1" noTextEdit="1"/>
              </p:cNvSpPr>
              <p:nvPr/>
            </p:nvSpPr>
            <p:spPr>
              <a:xfrm>
                <a:off x="8584723" y="5566894"/>
                <a:ext cx="2006318" cy="492443"/>
              </a:xfrm>
              <a:prstGeom prst="rect">
                <a:avLst/>
              </a:prstGeom>
              <a:blipFill>
                <a:blip r:embed="rId8"/>
                <a:stretch>
                  <a:fillRect l="-5660" t="-12500" r="-5031" b="-2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99EAD61-FC64-FD7A-37EB-B5555D610A3A}"/>
                  </a:ext>
                </a:extLst>
              </p:cNvPr>
              <p:cNvSpPr txBox="1"/>
              <p:nvPr/>
            </p:nvSpPr>
            <p:spPr>
              <a:xfrm>
                <a:off x="8208385" y="3851473"/>
                <a:ext cx="2074799" cy="276999"/>
              </a:xfrm>
              <a:prstGeom prst="rect">
                <a:avLst/>
              </a:prstGeom>
              <a:noFill/>
            </p:spPr>
            <p:txBody>
              <a:bodyPr wrap="none" rtlCol="0">
                <a:spAutoFit/>
              </a:bodyPr>
              <a:lstStyle/>
              <a:p>
                <a:r>
                  <a:rPr lang="en-US" sz="1200" dirty="0"/>
                  <a:t>(see slide 15, where </a:t>
                </a:r>
                <a14:m>
                  <m:oMath xmlns:m="http://schemas.openxmlformats.org/officeDocument/2006/math">
                    <m:r>
                      <a:rPr lang="en-US" sz="1200" i="1">
                        <a:latin typeface="Cambria Math" panose="02040503050406030204" pitchFamily="18" charset="0"/>
                      </a:rPr>
                      <m:t>𝑥</m:t>
                    </m:r>
                    <m:r>
                      <a:rPr lang="en-US" sz="1200" i="1">
                        <a:latin typeface="Cambria Math" panose="02040503050406030204" pitchFamily="18" charset="0"/>
                      </a:rPr>
                      <m:t>=</m:t>
                    </m:r>
                    <m:r>
                      <a:rPr lang="en-US" sz="1200" i="1">
                        <a:latin typeface="Cambria Math" panose="02040503050406030204" pitchFamily="18" charset="0"/>
                      </a:rPr>
                      <m:t>𝑑</m:t>
                    </m:r>
                    <m:r>
                      <a:rPr lang="en-US" sz="1200" i="1">
                        <a:latin typeface="Cambria Math" panose="02040503050406030204" pitchFamily="18" charset="0"/>
                        <a:ea typeface="Cambria Math" panose="02040503050406030204" pitchFamily="18" charset="0"/>
                      </a:rPr>
                      <m:t>𝜌</m:t>
                    </m:r>
                  </m:oMath>
                </a14:m>
                <a:r>
                  <a:rPr lang="en-US" sz="1200" dirty="0"/>
                  <a:t> )</a:t>
                </a:r>
              </a:p>
            </p:txBody>
          </p:sp>
        </mc:Choice>
        <mc:Fallback xmlns="">
          <p:sp>
            <p:nvSpPr>
              <p:cNvPr id="10" name="TextBox 9">
                <a:extLst>
                  <a:ext uri="{FF2B5EF4-FFF2-40B4-BE49-F238E27FC236}">
                    <a16:creationId xmlns:a16="http://schemas.microsoft.com/office/drawing/2014/main" id="{299EAD61-FC64-FD7A-37EB-B5555D610A3A}"/>
                  </a:ext>
                </a:extLst>
              </p:cNvPr>
              <p:cNvSpPr txBox="1">
                <a:spLocks noRot="1" noChangeAspect="1" noMove="1" noResize="1" noEditPoints="1" noAdjustHandles="1" noChangeArrowheads="1" noChangeShapeType="1" noTextEdit="1"/>
              </p:cNvSpPr>
              <p:nvPr/>
            </p:nvSpPr>
            <p:spPr>
              <a:xfrm>
                <a:off x="8208385" y="3851473"/>
                <a:ext cx="2074799" cy="276999"/>
              </a:xfrm>
              <a:prstGeom prst="rect">
                <a:avLst/>
              </a:prstGeom>
              <a:blipFill>
                <a:blip r:embed="rId9"/>
                <a:stretch>
                  <a:fillRect b="-18182"/>
                </a:stretch>
              </a:blipFill>
            </p:spPr>
            <p:txBody>
              <a:bodyPr/>
              <a:lstStyle/>
              <a:p>
                <a:r>
                  <a:rPr lang="en-US">
                    <a:noFill/>
                  </a:rPr>
                  <a:t> </a:t>
                </a:r>
              </a:p>
            </p:txBody>
          </p:sp>
        </mc:Fallback>
      </mc:AlternateContent>
      <p:sp>
        <p:nvSpPr>
          <p:cNvPr id="16" name="Freeform 15">
            <a:extLst>
              <a:ext uri="{FF2B5EF4-FFF2-40B4-BE49-F238E27FC236}">
                <a16:creationId xmlns:a16="http://schemas.microsoft.com/office/drawing/2014/main" id="{EDC2FD26-0E33-927A-66C1-52836D2DEEAB}"/>
              </a:ext>
            </a:extLst>
          </p:cNvPr>
          <p:cNvSpPr/>
          <p:nvPr/>
        </p:nvSpPr>
        <p:spPr>
          <a:xfrm>
            <a:off x="2697018" y="5098473"/>
            <a:ext cx="1524000" cy="323272"/>
          </a:xfrm>
          <a:custGeom>
            <a:avLst/>
            <a:gdLst>
              <a:gd name="connsiteX0" fmla="*/ 0 w 1524000"/>
              <a:gd name="connsiteY0" fmla="*/ 0 h 323272"/>
              <a:gd name="connsiteX1" fmla="*/ 637309 w 1524000"/>
              <a:gd name="connsiteY1" fmla="*/ 193963 h 323272"/>
              <a:gd name="connsiteX2" fmla="*/ 1219200 w 1524000"/>
              <a:gd name="connsiteY2" fmla="*/ 221672 h 323272"/>
              <a:gd name="connsiteX3" fmla="*/ 1524000 w 1524000"/>
              <a:gd name="connsiteY3" fmla="*/ 323272 h 323272"/>
            </a:gdLst>
            <a:ahLst/>
            <a:cxnLst>
              <a:cxn ang="0">
                <a:pos x="connsiteX0" y="connsiteY0"/>
              </a:cxn>
              <a:cxn ang="0">
                <a:pos x="connsiteX1" y="connsiteY1"/>
              </a:cxn>
              <a:cxn ang="0">
                <a:pos x="connsiteX2" y="connsiteY2"/>
              </a:cxn>
              <a:cxn ang="0">
                <a:pos x="connsiteX3" y="connsiteY3"/>
              </a:cxn>
            </a:cxnLst>
            <a:rect l="l" t="t" r="r" b="b"/>
            <a:pathLst>
              <a:path w="1524000" h="323272">
                <a:moveTo>
                  <a:pt x="0" y="0"/>
                </a:moveTo>
                <a:cubicBezTo>
                  <a:pt x="217054" y="78509"/>
                  <a:pt x="434109" y="157018"/>
                  <a:pt x="637309" y="193963"/>
                </a:cubicBezTo>
                <a:cubicBezTo>
                  <a:pt x="840509" y="230908"/>
                  <a:pt x="1071418" y="200121"/>
                  <a:pt x="1219200" y="221672"/>
                </a:cubicBezTo>
                <a:cubicBezTo>
                  <a:pt x="1366982" y="243223"/>
                  <a:pt x="1445491" y="283247"/>
                  <a:pt x="1524000" y="323272"/>
                </a:cubicBezTo>
              </a:path>
            </a:pathLst>
          </a:custGeom>
          <a:noFill/>
          <a:ln>
            <a:solidFill>
              <a:srgbClr val="FF0000"/>
            </a:solidFill>
            <a:prstDash val="sysDot"/>
            <a:tailEnd type="stealt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16555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21D58-8E5F-5892-BADB-4BCDFCB0291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303E018-E13B-B6DC-600D-6890ABC9587F}"/>
              </a:ext>
            </a:extLst>
          </p:cNvPr>
          <p:cNvSpPr>
            <a:spLocks noGrp="1"/>
          </p:cNvSpPr>
          <p:nvPr>
            <p:ph type="title"/>
          </p:nvPr>
        </p:nvSpPr>
        <p:spPr/>
        <p:txBody>
          <a:bodyPr/>
          <a:lstStyle/>
          <a:p>
            <a:r>
              <a:rPr lang="en-US" dirty="0"/>
              <a:t>Dispersion, Momentum compaction and Slip factor</a:t>
            </a:r>
          </a:p>
        </p:txBody>
      </p:sp>
      <p:sp>
        <p:nvSpPr>
          <p:cNvPr id="4" name="Date Placeholder 3">
            <a:extLst>
              <a:ext uri="{FF2B5EF4-FFF2-40B4-BE49-F238E27FC236}">
                <a16:creationId xmlns:a16="http://schemas.microsoft.com/office/drawing/2014/main" id="{2C190D7A-10AE-A871-11BA-076D30FFA3D3}"/>
              </a:ext>
            </a:extLst>
          </p:cNvPr>
          <p:cNvSpPr>
            <a:spLocks noGrp="1"/>
          </p:cNvSpPr>
          <p:nvPr>
            <p:ph type="dt" sz="half" idx="38"/>
          </p:nvPr>
        </p:nvSpPr>
        <p:spPr/>
        <p:txBody>
          <a:bodyPr/>
          <a:lstStyle/>
          <a:p>
            <a:pPr>
              <a:defRPr/>
            </a:pPr>
            <a:r>
              <a:rPr lang="en-US"/>
              <a:t>8/5/25</a:t>
            </a:r>
            <a:endParaRPr lang="en-US" dirty="0"/>
          </a:p>
        </p:txBody>
      </p:sp>
      <p:sp>
        <p:nvSpPr>
          <p:cNvPr id="5" name="Footer Placeholder 4">
            <a:extLst>
              <a:ext uri="{FF2B5EF4-FFF2-40B4-BE49-F238E27FC236}">
                <a16:creationId xmlns:a16="http://schemas.microsoft.com/office/drawing/2014/main" id="{45F35BF2-89AA-B3E1-278D-9A0861A32323}"/>
              </a:ext>
            </a:extLst>
          </p:cNvPr>
          <p:cNvSpPr>
            <a:spLocks noGrp="1"/>
          </p:cNvSpPr>
          <p:nvPr>
            <p:ph type="ftr" sz="quarter" idx="39"/>
          </p:nvPr>
        </p:nvSpPr>
        <p:spPr/>
        <p:txBody>
          <a:bodyPr/>
          <a:lstStyle/>
          <a:p>
            <a:pPr>
              <a:defRPr/>
            </a:pPr>
            <a:r>
              <a:rPr lang="en-US" b="1"/>
              <a:t>Yonehara | Ionization Cooling for Muon Beam</a:t>
            </a:r>
            <a:endParaRPr lang="en-US" b="1" dirty="0"/>
          </a:p>
        </p:txBody>
      </p:sp>
      <p:sp>
        <p:nvSpPr>
          <p:cNvPr id="6" name="Slide Number Placeholder 5">
            <a:extLst>
              <a:ext uri="{FF2B5EF4-FFF2-40B4-BE49-F238E27FC236}">
                <a16:creationId xmlns:a16="http://schemas.microsoft.com/office/drawing/2014/main" id="{65C1DBF1-0F19-1381-AE28-6E07C89CB8AE}"/>
              </a:ext>
            </a:extLst>
          </p:cNvPr>
          <p:cNvSpPr>
            <a:spLocks noGrp="1"/>
          </p:cNvSpPr>
          <p:nvPr>
            <p:ph type="sldNum" sz="quarter" idx="40"/>
          </p:nvPr>
        </p:nvSpPr>
        <p:spPr/>
        <p:txBody>
          <a:bodyPr/>
          <a:lstStyle/>
          <a:p>
            <a:pPr>
              <a:defRPr/>
            </a:pPr>
            <a:fld id="{148C009B-CB69-E04A-B9B3-34B26D69E9CF}" type="slidenum">
              <a:rPr lang="en-US" smtClean="0"/>
              <a:pPr>
                <a:defRPr/>
              </a:pPr>
              <a:t>31</a:t>
            </a:fld>
            <a:endParaRPr lang="en-US"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8232F9E-A995-9D06-04E3-E25FA16606A4}"/>
                  </a:ext>
                </a:extLst>
              </p:cNvPr>
              <p:cNvSpPr txBox="1"/>
              <p:nvPr/>
            </p:nvSpPr>
            <p:spPr>
              <a:xfrm>
                <a:off x="2685598" y="1677391"/>
                <a:ext cx="4862293" cy="5751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𝑟</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𝑣</m:t>
                          </m:r>
                        </m:num>
                        <m:den>
                          <m:r>
                            <a:rPr lang="en-US" i="1">
                              <a:latin typeface="Cambria Math" panose="02040503050406030204" pitchFamily="18" charset="0"/>
                            </a:rPr>
                            <m:t>2</m:t>
                          </m:r>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𝑅</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𝛽𝛾</m:t>
                          </m:r>
                        </m:num>
                        <m:den>
                          <m:r>
                            <a:rPr lang="en-US" i="1">
                              <a:latin typeface="Cambria Math" panose="02040503050406030204" pitchFamily="18" charset="0"/>
                            </a:rPr>
                            <m:t>2</m:t>
                          </m:r>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𝑅</m:t>
                          </m:r>
                        </m:den>
                      </m:f>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𝑓</m:t>
                              </m:r>
                            </m:e>
                            <m:sub>
                              <m:r>
                                <a:rPr lang="en-US" i="1">
                                  <a:latin typeface="Cambria Math" panose="02040503050406030204" pitchFamily="18" charset="0"/>
                                  <a:ea typeface="Cambria Math" panose="02040503050406030204" pitchFamily="18" charset="0"/>
                                </a:rPr>
                                <m:t>𝑟</m:t>
                              </m:r>
                            </m:sub>
                          </m:sSub>
                        </m:num>
                        <m:den>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𝑓</m:t>
                              </m:r>
                            </m:e>
                            <m:sub>
                              <m:r>
                                <a:rPr lang="en-US" i="1">
                                  <a:latin typeface="Cambria Math" panose="02040503050406030204" pitchFamily="18" charset="0"/>
                                  <a:ea typeface="Cambria Math" panose="02040503050406030204" pitchFamily="18" charset="0"/>
                                </a:rPr>
                                <m:t>𝑟</m:t>
                              </m:r>
                            </m:sub>
                          </m:sSub>
                        </m:den>
                      </m:f>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𝛽</m:t>
                          </m:r>
                        </m:num>
                        <m:den>
                          <m:r>
                            <a:rPr lang="en-US" i="1">
                              <a:latin typeface="Cambria Math" panose="02040503050406030204" pitchFamily="18" charset="0"/>
                              <a:ea typeface="Cambria Math" panose="02040503050406030204" pitchFamily="18" charset="0"/>
                            </a:rPr>
                            <m:t>𝛽</m:t>
                          </m:r>
                        </m:den>
                      </m:f>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𝑑𝑅</m:t>
                          </m:r>
                        </m:num>
                        <m:den>
                          <m:r>
                            <a:rPr lang="en-US" i="1">
                              <a:latin typeface="Cambria Math" panose="02040503050406030204" pitchFamily="18" charset="0"/>
                              <a:ea typeface="Cambria Math" panose="02040503050406030204" pitchFamily="18" charset="0"/>
                            </a:rPr>
                            <m:t>𝑅</m:t>
                          </m:r>
                        </m:den>
                      </m:f>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𝛽</m:t>
                          </m:r>
                        </m:num>
                        <m:den>
                          <m:r>
                            <a:rPr lang="en-US" i="1">
                              <a:latin typeface="Cambria Math" panose="02040503050406030204" pitchFamily="18" charset="0"/>
                              <a:ea typeface="Cambria Math" panose="02040503050406030204" pitchFamily="18" charset="0"/>
                            </a:rPr>
                            <m:t>𝛽</m:t>
                          </m:r>
                        </m:den>
                      </m:f>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𝛼</m:t>
                          </m:r>
                        </m:e>
                        <m:sub>
                          <m:r>
                            <a:rPr lang="en-US" i="1">
                              <a:latin typeface="Cambria Math" panose="02040503050406030204" pitchFamily="18" charset="0"/>
                              <a:ea typeface="Cambria Math" panose="02040503050406030204" pitchFamily="18" charset="0"/>
                            </a:rPr>
                            <m:t>𝑐</m:t>
                          </m:r>
                        </m:sub>
                      </m:sSub>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𝑑𝑝</m:t>
                          </m:r>
                        </m:num>
                        <m:den>
                          <m:r>
                            <a:rPr lang="en-US" i="1">
                              <a:latin typeface="Cambria Math" panose="02040503050406030204" pitchFamily="18" charset="0"/>
                              <a:ea typeface="Cambria Math" panose="02040503050406030204" pitchFamily="18" charset="0"/>
                            </a:rPr>
                            <m:t>𝑝</m:t>
                          </m:r>
                        </m:den>
                      </m:f>
                    </m:oMath>
                  </m:oMathPara>
                </a14:m>
                <a:endParaRPr lang="en-US" dirty="0"/>
              </a:p>
            </p:txBody>
          </p:sp>
        </mc:Choice>
        <mc:Fallback xmlns="">
          <p:sp>
            <p:nvSpPr>
              <p:cNvPr id="2" name="TextBox 1">
                <a:extLst>
                  <a:ext uri="{FF2B5EF4-FFF2-40B4-BE49-F238E27FC236}">
                    <a16:creationId xmlns:a16="http://schemas.microsoft.com/office/drawing/2014/main" id="{B8232F9E-A995-9D06-04E3-E25FA16606A4}"/>
                  </a:ext>
                </a:extLst>
              </p:cNvPr>
              <p:cNvSpPr txBox="1">
                <a:spLocks noRot="1" noChangeAspect="1" noMove="1" noResize="1" noEditPoints="1" noAdjustHandles="1" noChangeArrowheads="1" noChangeShapeType="1" noTextEdit="1"/>
              </p:cNvSpPr>
              <p:nvPr/>
            </p:nvSpPr>
            <p:spPr>
              <a:xfrm>
                <a:off x="2685598" y="1677391"/>
                <a:ext cx="4862293" cy="575157"/>
              </a:xfrm>
              <a:prstGeom prst="rect">
                <a:avLst/>
              </a:prstGeom>
              <a:blipFill>
                <a:blip r:embed="rId2"/>
                <a:stretch>
                  <a:fillRect l="-1302" t="-4348" r="-1042"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A589D4D-3243-916D-6F7F-2C8737807C64}"/>
                  </a:ext>
                </a:extLst>
              </p:cNvPr>
              <p:cNvSpPr txBox="1"/>
              <p:nvPr/>
            </p:nvSpPr>
            <p:spPr>
              <a:xfrm>
                <a:off x="2685598" y="2325817"/>
                <a:ext cx="3613297" cy="5726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𝑝</m:t>
                      </m:r>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𝛽𝛾</m:t>
                      </m:r>
                      <m:r>
                        <a:rPr lang="en-US" i="1">
                          <a:latin typeface="Cambria Math" panose="02040503050406030204" pitchFamily="18" charset="0"/>
                          <a:ea typeface="Cambria Math" panose="02040503050406030204" pitchFamily="18" charset="0"/>
                        </a:rPr>
                        <m:t>𝑚𝑐</m:t>
                      </m:r>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𝑑𝑝</m:t>
                          </m:r>
                        </m:num>
                        <m:den>
                          <m:r>
                            <a:rPr lang="en-US" i="1">
                              <a:latin typeface="Cambria Math" panose="02040503050406030204" pitchFamily="18" charset="0"/>
                              <a:ea typeface="Cambria Math" panose="02040503050406030204" pitchFamily="18" charset="0"/>
                            </a:rPr>
                            <m:t>𝑝</m:t>
                          </m:r>
                        </m:den>
                      </m:f>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𝛽</m:t>
                          </m:r>
                        </m:num>
                        <m:den>
                          <m:r>
                            <a:rPr lang="en-US" i="1">
                              <a:latin typeface="Cambria Math" panose="02040503050406030204" pitchFamily="18" charset="0"/>
                              <a:ea typeface="Cambria Math" panose="02040503050406030204" pitchFamily="18" charset="0"/>
                            </a:rPr>
                            <m:t>𝛽</m:t>
                          </m:r>
                        </m:den>
                      </m:f>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𝛾</m:t>
                          </m:r>
                        </m:num>
                        <m:den>
                          <m:r>
                            <a:rPr lang="en-US" i="1">
                              <a:latin typeface="Cambria Math" panose="02040503050406030204" pitchFamily="18" charset="0"/>
                              <a:ea typeface="Cambria Math" panose="02040503050406030204" pitchFamily="18" charset="0"/>
                            </a:rPr>
                            <m:t>𝛾</m:t>
                          </m:r>
                        </m:den>
                      </m:f>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2</m:t>
                          </m:r>
                        </m:sup>
                      </m:sSup>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𝛽</m:t>
                          </m:r>
                        </m:num>
                        <m:den>
                          <m:r>
                            <a:rPr lang="en-US" i="1">
                              <a:latin typeface="Cambria Math" panose="02040503050406030204" pitchFamily="18" charset="0"/>
                              <a:ea typeface="Cambria Math" panose="02040503050406030204" pitchFamily="18" charset="0"/>
                            </a:rPr>
                            <m:t>𝛽</m:t>
                          </m:r>
                        </m:den>
                      </m:f>
                    </m:oMath>
                  </m:oMathPara>
                </a14:m>
                <a:endParaRPr lang="en-US" dirty="0"/>
              </a:p>
            </p:txBody>
          </p:sp>
        </mc:Choice>
        <mc:Fallback xmlns="">
          <p:sp>
            <p:nvSpPr>
              <p:cNvPr id="10" name="TextBox 9">
                <a:extLst>
                  <a:ext uri="{FF2B5EF4-FFF2-40B4-BE49-F238E27FC236}">
                    <a16:creationId xmlns:a16="http://schemas.microsoft.com/office/drawing/2014/main" id="{AA589D4D-3243-916D-6F7F-2C8737807C64}"/>
                  </a:ext>
                </a:extLst>
              </p:cNvPr>
              <p:cNvSpPr txBox="1">
                <a:spLocks noRot="1" noChangeAspect="1" noMove="1" noResize="1" noEditPoints="1" noAdjustHandles="1" noChangeArrowheads="1" noChangeShapeType="1" noTextEdit="1"/>
              </p:cNvSpPr>
              <p:nvPr/>
            </p:nvSpPr>
            <p:spPr>
              <a:xfrm>
                <a:off x="2685598" y="2325817"/>
                <a:ext cx="3613297" cy="572657"/>
              </a:xfrm>
              <a:prstGeom prst="rect">
                <a:avLst/>
              </a:prstGeom>
              <a:blipFill>
                <a:blip r:embed="rId3"/>
                <a:stretch>
                  <a:fillRect l="-1404" t="-4348" r="-1754" b="-195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B2EF9B2-5986-C4D8-CA92-DCF0AC394822}"/>
                  </a:ext>
                </a:extLst>
              </p:cNvPr>
              <p:cNvSpPr txBox="1"/>
              <p:nvPr/>
            </p:nvSpPr>
            <p:spPr>
              <a:xfrm>
                <a:off x="2808965" y="3250373"/>
                <a:ext cx="5020733" cy="5751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𝑓</m:t>
                              </m:r>
                            </m:e>
                            <m:sub>
                              <m:r>
                                <a:rPr lang="en-US" i="1">
                                  <a:latin typeface="Cambria Math" panose="02040503050406030204" pitchFamily="18" charset="0"/>
                                  <a:ea typeface="Cambria Math" panose="02040503050406030204" pitchFamily="18" charset="0"/>
                                </a:rPr>
                                <m:t>𝑟</m:t>
                              </m:r>
                            </m:sub>
                          </m:sSub>
                        </m:num>
                        <m:den>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𝑓</m:t>
                              </m:r>
                            </m:e>
                            <m:sub>
                              <m:r>
                                <a:rPr lang="en-US" i="1">
                                  <a:latin typeface="Cambria Math" panose="02040503050406030204" pitchFamily="18" charset="0"/>
                                  <a:ea typeface="Cambria Math" panose="02040503050406030204" pitchFamily="18" charset="0"/>
                                </a:rPr>
                                <m:t>𝑟</m:t>
                              </m:r>
                            </m:sub>
                          </m:sSub>
                        </m:den>
                      </m:f>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𝛽</m:t>
                          </m:r>
                        </m:num>
                        <m:den>
                          <m:r>
                            <a:rPr lang="en-US" i="1">
                              <a:latin typeface="Cambria Math" panose="02040503050406030204" pitchFamily="18" charset="0"/>
                              <a:ea typeface="Cambria Math" panose="02040503050406030204" pitchFamily="18" charset="0"/>
                            </a:rPr>
                            <m:t>𝛽</m:t>
                          </m:r>
                        </m:den>
                      </m:f>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𝛼</m:t>
                          </m:r>
                        </m:e>
                        <m:sub>
                          <m:r>
                            <a:rPr lang="en-US" i="1">
                              <a:latin typeface="Cambria Math" panose="02040503050406030204" pitchFamily="18" charset="0"/>
                              <a:ea typeface="Cambria Math" panose="02040503050406030204" pitchFamily="18" charset="0"/>
                            </a:rPr>
                            <m:t>𝑐</m:t>
                          </m:r>
                        </m:sub>
                      </m:sSub>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𝑑𝑝</m:t>
                          </m:r>
                        </m:num>
                        <m:den>
                          <m:r>
                            <a:rPr lang="en-US" i="1">
                              <a:latin typeface="Cambria Math" panose="02040503050406030204" pitchFamily="18" charset="0"/>
                              <a:ea typeface="Cambria Math" panose="02040503050406030204" pitchFamily="18" charset="0"/>
                            </a:rPr>
                            <m:t>𝑝</m:t>
                          </m:r>
                        </m:den>
                      </m:f>
                      <m:r>
                        <a:rPr lang="en-US">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1</m:t>
                          </m:r>
                        </m:num>
                        <m:den>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2</m:t>
                              </m:r>
                            </m:sup>
                          </m:sSup>
                        </m:den>
                      </m:f>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𝑑𝑝</m:t>
                          </m:r>
                        </m:num>
                        <m:den>
                          <m:r>
                            <a:rPr lang="en-US" i="1">
                              <a:latin typeface="Cambria Math" panose="02040503050406030204" pitchFamily="18" charset="0"/>
                              <a:ea typeface="Cambria Math" panose="02040503050406030204" pitchFamily="18" charset="0"/>
                            </a:rPr>
                            <m:t>𝑝</m:t>
                          </m:r>
                        </m:den>
                      </m:f>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𝛼</m:t>
                          </m:r>
                        </m:e>
                        <m:sub>
                          <m:r>
                            <a:rPr lang="en-US" i="1">
                              <a:latin typeface="Cambria Math" panose="02040503050406030204" pitchFamily="18" charset="0"/>
                              <a:ea typeface="Cambria Math" panose="02040503050406030204" pitchFamily="18" charset="0"/>
                            </a:rPr>
                            <m:t>𝑐</m:t>
                          </m:r>
                        </m:sub>
                      </m:sSub>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𝑑𝑝</m:t>
                          </m:r>
                        </m:num>
                        <m:den>
                          <m:r>
                            <a:rPr lang="en-US" i="1">
                              <a:latin typeface="Cambria Math" panose="02040503050406030204" pitchFamily="18" charset="0"/>
                              <a:ea typeface="Cambria Math" panose="02040503050406030204" pitchFamily="18" charset="0"/>
                            </a:rPr>
                            <m:t>𝑝</m:t>
                          </m:r>
                        </m:den>
                      </m:f>
                      <m:r>
                        <a:rPr lang="en-US" i="1">
                          <a:latin typeface="Cambria Math" panose="02040503050406030204" pitchFamily="18" charset="0"/>
                          <a:ea typeface="Cambria Math" panose="02040503050406030204" pitchFamily="18" charset="0"/>
                        </a:rPr>
                        <m:t>=</m:t>
                      </m:r>
                      <m:d>
                        <m:dPr>
                          <m:ctrlPr>
                            <a:rPr lang="en-US" i="1">
                              <a:latin typeface="Cambria Math" panose="02040503050406030204" pitchFamily="18" charset="0"/>
                              <a:ea typeface="Cambria Math" panose="02040503050406030204" pitchFamily="18" charset="0"/>
                            </a:rPr>
                          </m:ctrlPr>
                        </m:dPr>
                        <m:e>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1</m:t>
                              </m:r>
                            </m:num>
                            <m:den>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2</m:t>
                                  </m:r>
                                </m:sup>
                              </m:sSup>
                            </m:den>
                          </m:f>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𝛼</m:t>
                              </m:r>
                            </m:e>
                            <m:sub>
                              <m:r>
                                <a:rPr lang="en-US" i="1">
                                  <a:latin typeface="Cambria Math" panose="02040503050406030204" pitchFamily="18" charset="0"/>
                                  <a:ea typeface="Cambria Math" panose="02040503050406030204" pitchFamily="18" charset="0"/>
                                </a:rPr>
                                <m:t>𝑐</m:t>
                              </m:r>
                            </m:sub>
                          </m:sSub>
                        </m:e>
                      </m:d>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𝑑𝑝</m:t>
                          </m:r>
                        </m:num>
                        <m:den>
                          <m:r>
                            <a:rPr lang="en-US" i="1">
                              <a:latin typeface="Cambria Math" panose="02040503050406030204" pitchFamily="18" charset="0"/>
                              <a:ea typeface="Cambria Math" panose="02040503050406030204" pitchFamily="18" charset="0"/>
                            </a:rPr>
                            <m:t>𝑝</m:t>
                          </m:r>
                        </m:den>
                      </m:f>
                    </m:oMath>
                  </m:oMathPara>
                </a14:m>
                <a:endParaRPr lang="en-US" dirty="0"/>
              </a:p>
            </p:txBody>
          </p:sp>
        </mc:Choice>
        <mc:Fallback xmlns="">
          <p:sp>
            <p:nvSpPr>
              <p:cNvPr id="14" name="TextBox 13">
                <a:extLst>
                  <a:ext uri="{FF2B5EF4-FFF2-40B4-BE49-F238E27FC236}">
                    <a16:creationId xmlns:a16="http://schemas.microsoft.com/office/drawing/2014/main" id="{1B2EF9B2-5986-C4D8-CA92-DCF0AC394822}"/>
                  </a:ext>
                </a:extLst>
              </p:cNvPr>
              <p:cNvSpPr txBox="1">
                <a:spLocks noRot="1" noChangeAspect="1" noMove="1" noResize="1" noEditPoints="1" noAdjustHandles="1" noChangeArrowheads="1" noChangeShapeType="1" noTextEdit="1"/>
              </p:cNvSpPr>
              <p:nvPr/>
            </p:nvSpPr>
            <p:spPr>
              <a:xfrm>
                <a:off x="2808965" y="3250373"/>
                <a:ext cx="5020733" cy="575157"/>
              </a:xfrm>
              <a:prstGeom prst="rect">
                <a:avLst/>
              </a:prstGeom>
              <a:blipFill>
                <a:blip r:embed="rId4"/>
                <a:stretch>
                  <a:fillRect l="-1010" t="-4255" r="-1010" b="-170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9F16AE6-13DD-86B5-69FF-C3F6052555B8}"/>
                  </a:ext>
                </a:extLst>
              </p:cNvPr>
              <p:cNvSpPr txBox="1"/>
              <p:nvPr/>
            </p:nvSpPr>
            <p:spPr>
              <a:xfrm>
                <a:off x="2808964" y="5066988"/>
                <a:ext cx="1460656" cy="5637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𝜂</m:t>
                      </m:r>
                      <m:r>
                        <a:rPr lang="en-US" i="1">
                          <a:latin typeface="Cambria Math" panose="02040503050406030204" pitchFamily="18" charset="0"/>
                          <a:ea typeface="Cambria Math" panose="02040503050406030204" pitchFamily="18" charset="0"/>
                        </a:rPr>
                        <m:t>=</m:t>
                      </m:r>
                      <m:d>
                        <m:dPr>
                          <m:ctrlPr>
                            <a:rPr lang="en-US" i="1">
                              <a:latin typeface="Cambria Math" panose="02040503050406030204" pitchFamily="18" charset="0"/>
                              <a:ea typeface="Cambria Math" panose="02040503050406030204" pitchFamily="18" charset="0"/>
                            </a:rPr>
                          </m:ctrlPr>
                        </m:dPr>
                        <m:e>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1</m:t>
                              </m:r>
                            </m:num>
                            <m:den>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2</m:t>
                                  </m:r>
                                </m:sup>
                              </m:sSup>
                            </m:den>
                          </m:f>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𝛼</m:t>
                              </m:r>
                            </m:e>
                            <m:sub>
                              <m:r>
                                <a:rPr lang="en-US" i="1">
                                  <a:latin typeface="Cambria Math" panose="02040503050406030204" pitchFamily="18" charset="0"/>
                                  <a:ea typeface="Cambria Math" panose="02040503050406030204" pitchFamily="18" charset="0"/>
                                </a:rPr>
                                <m:t>𝑐</m:t>
                              </m:r>
                            </m:sub>
                          </m:sSub>
                        </m:e>
                      </m:d>
                    </m:oMath>
                  </m:oMathPara>
                </a14:m>
                <a:endParaRPr lang="en-US" dirty="0"/>
              </a:p>
            </p:txBody>
          </p:sp>
        </mc:Choice>
        <mc:Fallback xmlns="">
          <p:sp>
            <p:nvSpPr>
              <p:cNvPr id="15" name="TextBox 14">
                <a:extLst>
                  <a:ext uri="{FF2B5EF4-FFF2-40B4-BE49-F238E27FC236}">
                    <a16:creationId xmlns:a16="http://schemas.microsoft.com/office/drawing/2014/main" id="{99F16AE6-13DD-86B5-69FF-C3F6052555B8}"/>
                  </a:ext>
                </a:extLst>
              </p:cNvPr>
              <p:cNvSpPr txBox="1">
                <a:spLocks noRot="1" noChangeAspect="1" noMove="1" noResize="1" noEditPoints="1" noAdjustHandles="1" noChangeArrowheads="1" noChangeShapeType="1" noTextEdit="1"/>
              </p:cNvSpPr>
              <p:nvPr/>
            </p:nvSpPr>
            <p:spPr>
              <a:xfrm>
                <a:off x="2808964" y="5066988"/>
                <a:ext cx="1460656" cy="563744"/>
              </a:xfrm>
              <a:prstGeom prst="rect">
                <a:avLst/>
              </a:prstGeom>
              <a:blipFill>
                <a:blip r:embed="rId5"/>
                <a:stretch>
                  <a:fillRect l="-4348" t="-4348" b="-10870"/>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8944E766-AA57-C116-9419-6879BDB48C2F}"/>
              </a:ext>
            </a:extLst>
          </p:cNvPr>
          <p:cNvSpPr txBox="1"/>
          <p:nvPr/>
        </p:nvSpPr>
        <p:spPr>
          <a:xfrm>
            <a:off x="2936196" y="4615543"/>
            <a:ext cx="1990481" cy="369332"/>
          </a:xfrm>
          <a:prstGeom prst="rect">
            <a:avLst/>
          </a:prstGeom>
          <a:noFill/>
        </p:spPr>
        <p:txBody>
          <a:bodyPr wrap="none" rtlCol="0">
            <a:spAutoFit/>
          </a:bodyPr>
          <a:lstStyle/>
          <a:p>
            <a:r>
              <a:rPr lang="en-US" dirty="0"/>
              <a:t>(Phase) Slip factor</a:t>
            </a:r>
          </a:p>
        </p:txBody>
      </p:sp>
      <p:sp>
        <p:nvSpPr>
          <p:cNvPr id="7" name="TextBox 6">
            <a:extLst>
              <a:ext uri="{FF2B5EF4-FFF2-40B4-BE49-F238E27FC236}">
                <a16:creationId xmlns:a16="http://schemas.microsoft.com/office/drawing/2014/main" id="{C7D5614A-BFAC-5662-A8D2-F9484315AFBD}"/>
              </a:ext>
            </a:extLst>
          </p:cNvPr>
          <p:cNvSpPr txBox="1"/>
          <p:nvPr/>
        </p:nvSpPr>
        <p:spPr>
          <a:xfrm>
            <a:off x="2222744" y="1242350"/>
            <a:ext cx="2397579" cy="369332"/>
          </a:xfrm>
          <a:prstGeom prst="rect">
            <a:avLst/>
          </a:prstGeom>
          <a:noFill/>
        </p:spPr>
        <p:txBody>
          <a:bodyPr wrap="none" rtlCol="0">
            <a:spAutoFit/>
          </a:bodyPr>
          <a:lstStyle/>
          <a:p>
            <a:r>
              <a:rPr lang="en-US" dirty="0"/>
              <a:t>Number of revolutions</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F43DF88-56C2-B9EE-8C18-6A09DFFF235A}"/>
                  </a:ext>
                </a:extLst>
              </p:cNvPr>
              <p:cNvSpPr txBox="1"/>
              <p:nvPr/>
            </p:nvSpPr>
            <p:spPr>
              <a:xfrm>
                <a:off x="5571512" y="4846376"/>
                <a:ext cx="4867888" cy="1323439"/>
              </a:xfrm>
              <a:prstGeom prst="rect">
                <a:avLst/>
              </a:prstGeom>
              <a:noFill/>
              <a:ln>
                <a:solidFill>
                  <a:srgbClr val="FF0000"/>
                </a:solidFill>
              </a:ln>
            </p:spPr>
            <p:txBody>
              <a:bodyPr wrap="square" rtlCol="0">
                <a:spAutoFit/>
              </a:bodyPr>
              <a:lstStyle/>
              <a:p>
                <a:r>
                  <a:rPr lang="en-US" sz="1600" b="1" dirty="0"/>
                  <a:t>NB</a:t>
                </a:r>
                <a:r>
                  <a:rPr lang="en-US" sz="1600" dirty="0"/>
                  <a:t>: We use a circulator motion to introduce the momentum compaction factor and slip factor, but those can be defined for any periodic channel, e.g. </a:t>
                </a:r>
                <a14:m>
                  <m:oMath xmlns:m="http://schemas.openxmlformats.org/officeDocument/2006/math">
                    <m:r>
                      <a:rPr lang="en-US" sz="1600" i="1">
                        <a:latin typeface="Cambria Math" panose="02040503050406030204" pitchFamily="18" charset="0"/>
                      </a:rPr>
                      <m:t>𝑅</m:t>
                    </m:r>
                  </m:oMath>
                </a14:m>
                <a:r>
                  <a:rPr lang="en-US" sz="1600" dirty="0"/>
                  <a:t> and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𝑓</m:t>
                        </m:r>
                      </m:e>
                      <m:sub>
                        <m:r>
                          <a:rPr lang="en-US" sz="1600" i="1">
                            <a:latin typeface="Cambria Math" panose="02040503050406030204" pitchFamily="18" charset="0"/>
                          </a:rPr>
                          <m:t>𝑟</m:t>
                        </m:r>
                      </m:sub>
                    </m:sSub>
                  </m:oMath>
                </a14:m>
                <a:r>
                  <a:rPr lang="en-US" sz="1600" dirty="0"/>
                  <a:t> are a Larmor radius and Larmor frequency, respectively</a:t>
                </a:r>
              </a:p>
            </p:txBody>
          </p:sp>
        </mc:Choice>
        <mc:Fallback xmlns="">
          <p:sp>
            <p:nvSpPr>
              <p:cNvPr id="8" name="TextBox 7">
                <a:extLst>
                  <a:ext uri="{FF2B5EF4-FFF2-40B4-BE49-F238E27FC236}">
                    <a16:creationId xmlns:a16="http://schemas.microsoft.com/office/drawing/2014/main" id="{7F43DF88-56C2-B9EE-8C18-6A09DFFF235A}"/>
                  </a:ext>
                </a:extLst>
              </p:cNvPr>
              <p:cNvSpPr txBox="1">
                <a:spLocks noRot="1" noChangeAspect="1" noMove="1" noResize="1" noEditPoints="1" noAdjustHandles="1" noChangeArrowheads="1" noChangeShapeType="1" noTextEdit="1"/>
              </p:cNvSpPr>
              <p:nvPr/>
            </p:nvSpPr>
            <p:spPr>
              <a:xfrm>
                <a:off x="5571512" y="4846376"/>
                <a:ext cx="4867888" cy="1323439"/>
              </a:xfrm>
              <a:prstGeom prst="rect">
                <a:avLst/>
              </a:prstGeom>
              <a:blipFill>
                <a:blip r:embed="rId6"/>
                <a:stretch>
                  <a:fillRect l="-519" t="-943" b="-4717"/>
                </a:stretch>
              </a:blipFill>
              <a:ln>
                <a:solidFill>
                  <a:srgbClr val="FF0000"/>
                </a:solidFill>
              </a:ln>
            </p:spPr>
            <p:txBody>
              <a:bodyPr/>
              <a:lstStyle/>
              <a:p>
                <a:r>
                  <a:rPr lang="en-US">
                    <a:noFill/>
                  </a:rPr>
                  <a:t> </a:t>
                </a:r>
              </a:p>
            </p:txBody>
          </p:sp>
        </mc:Fallback>
      </mc:AlternateContent>
    </p:spTree>
    <p:extLst>
      <p:ext uri="{BB962C8B-B14F-4D97-AF65-F5344CB8AC3E}">
        <p14:creationId xmlns:p14="http://schemas.microsoft.com/office/powerpoint/2010/main" val="18339977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7467A8-C4DF-0ABE-1D0D-D70D27444C74}"/>
              </a:ext>
            </a:extLst>
          </p:cNvPr>
          <p:cNvSpPr>
            <a:spLocks noGrp="1"/>
          </p:cNvSpPr>
          <p:nvPr>
            <p:ph type="title"/>
          </p:nvPr>
        </p:nvSpPr>
        <p:spPr/>
        <p:txBody>
          <a:bodyPr/>
          <a:lstStyle/>
          <a:p>
            <a:r>
              <a:rPr lang="en-US" dirty="0"/>
              <a:t>Interpret momentum compaction and slip factor</a:t>
            </a:r>
          </a:p>
        </p:txBody>
      </p:sp>
      <p:sp>
        <p:nvSpPr>
          <p:cNvPr id="4" name="Date Placeholder 3">
            <a:extLst>
              <a:ext uri="{FF2B5EF4-FFF2-40B4-BE49-F238E27FC236}">
                <a16:creationId xmlns:a16="http://schemas.microsoft.com/office/drawing/2014/main" id="{CC71A6DA-DC0A-B557-72C2-0CEB6E6B275C}"/>
              </a:ext>
            </a:extLst>
          </p:cNvPr>
          <p:cNvSpPr>
            <a:spLocks noGrp="1"/>
          </p:cNvSpPr>
          <p:nvPr>
            <p:ph type="dt" sz="half" idx="38"/>
          </p:nvPr>
        </p:nvSpPr>
        <p:spPr/>
        <p:txBody>
          <a:bodyPr/>
          <a:lstStyle/>
          <a:p>
            <a:pPr>
              <a:defRPr/>
            </a:pPr>
            <a:r>
              <a:rPr lang="en-US"/>
              <a:t>8/5/25</a:t>
            </a:r>
            <a:endParaRPr lang="en-US" dirty="0"/>
          </a:p>
        </p:txBody>
      </p:sp>
      <p:sp>
        <p:nvSpPr>
          <p:cNvPr id="5" name="Footer Placeholder 4">
            <a:extLst>
              <a:ext uri="{FF2B5EF4-FFF2-40B4-BE49-F238E27FC236}">
                <a16:creationId xmlns:a16="http://schemas.microsoft.com/office/drawing/2014/main" id="{E1956F8E-4464-0F91-18D8-713E8E01A2FF}"/>
              </a:ext>
            </a:extLst>
          </p:cNvPr>
          <p:cNvSpPr>
            <a:spLocks noGrp="1"/>
          </p:cNvSpPr>
          <p:nvPr>
            <p:ph type="ftr" sz="quarter" idx="39"/>
          </p:nvPr>
        </p:nvSpPr>
        <p:spPr/>
        <p:txBody>
          <a:bodyPr/>
          <a:lstStyle/>
          <a:p>
            <a:pPr>
              <a:defRPr/>
            </a:pPr>
            <a:r>
              <a:rPr lang="en-US" b="1"/>
              <a:t>Yonehara | Ionization Cooling for Muon Beam</a:t>
            </a:r>
            <a:endParaRPr lang="en-US" b="1" dirty="0"/>
          </a:p>
        </p:txBody>
      </p:sp>
      <p:sp>
        <p:nvSpPr>
          <p:cNvPr id="6" name="Slide Number Placeholder 5">
            <a:extLst>
              <a:ext uri="{FF2B5EF4-FFF2-40B4-BE49-F238E27FC236}">
                <a16:creationId xmlns:a16="http://schemas.microsoft.com/office/drawing/2014/main" id="{5B703AE4-E951-C378-639D-05B11BD4A205}"/>
              </a:ext>
            </a:extLst>
          </p:cNvPr>
          <p:cNvSpPr>
            <a:spLocks noGrp="1"/>
          </p:cNvSpPr>
          <p:nvPr>
            <p:ph type="sldNum" sz="quarter" idx="40"/>
          </p:nvPr>
        </p:nvSpPr>
        <p:spPr/>
        <p:txBody>
          <a:bodyPr/>
          <a:lstStyle/>
          <a:p>
            <a:pPr>
              <a:defRPr/>
            </a:pPr>
            <a:fld id="{148C009B-CB69-E04A-B9B3-34B26D69E9CF}" type="slidenum">
              <a:rPr lang="en-US" smtClean="0"/>
              <a:pPr>
                <a:defRPr/>
              </a:pPr>
              <a:t>32</a:t>
            </a:fld>
            <a:endParaRPr lang="en-US"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94969C0-03BF-3BBA-539E-D534DA7C0D31}"/>
                  </a:ext>
                </a:extLst>
              </p:cNvPr>
              <p:cNvSpPr txBox="1"/>
              <p:nvPr/>
            </p:nvSpPr>
            <p:spPr>
              <a:xfrm>
                <a:off x="2260827" y="1029233"/>
                <a:ext cx="1053044" cy="5725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𝛼</m:t>
                          </m:r>
                        </m:e>
                        <m:sub>
                          <m:r>
                            <a:rPr lang="en-US" i="1">
                              <a:latin typeface="Cambria Math" panose="02040503050406030204" pitchFamily="18" charset="0"/>
                            </a:rPr>
                            <m:t>𝑐</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𝑝</m:t>
                          </m:r>
                        </m:num>
                        <m:den>
                          <m:r>
                            <a:rPr lang="en-US" i="1">
                              <a:latin typeface="Cambria Math" panose="02040503050406030204" pitchFamily="18" charset="0"/>
                            </a:rPr>
                            <m:t>𝐶</m:t>
                          </m:r>
                        </m:den>
                      </m:f>
                      <m:f>
                        <m:fPr>
                          <m:ctrlPr>
                            <a:rPr lang="en-US" i="1">
                              <a:latin typeface="Cambria Math" panose="02040503050406030204" pitchFamily="18" charset="0"/>
                            </a:rPr>
                          </m:ctrlPr>
                        </m:fPr>
                        <m:num>
                          <m:r>
                            <a:rPr lang="en-US" i="1">
                              <a:latin typeface="Cambria Math" panose="02040503050406030204" pitchFamily="18" charset="0"/>
                            </a:rPr>
                            <m:t>𝑑𝐶</m:t>
                          </m:r>
                        </m:num>
                        <m:den>
                          <m:r>
                            <a:rPr lang="en-US" i="1">
                              <a:latin typeface="Cambria Math" panose="02040503050406030204" pitchFamily="18" charset="0"/>
                            </a:rPr>
                            <m:t>𝑑𝑝</m:t>
                          </m:r>
                        </m:den>
                      </m:f>
                    </m:oMath>
                  </m:oMathPara>
                </a14:m>
                <a:endParaRPr lang="en-US" dirty="0"/>
              </a:p>
            </p:txBody>
          </p:sp>
        </mc:Choice>
        <mc:Fallback xmlns="">
          <p:sp>
            <p:nvSpPr>
              <p:cNvPr id="7" name="TextBox 6">
                <a:extLst>
                  <a:ext uri="{FF2B5EF4-FFF2-40B4-BE49-F238E27FC236}">
                    <a16:creationId xmlns:a16="http://schemas.microsoft.com/office/drawing/2014/main" id="{C94969C0-03BF-3BBA-539E-D534DA7C0D31}"/>
                  </a:ext>
                </a:extLst>
              </p:cNvPr>
              <p:cNvSpPr txBox="1">
                <a:spLocks noRot="1" noChangeAspect="1" noMove="1" noResize="1" noEditPoints="1" noAdjustHandles="1" noChangeArrowheads="1" noChangeShapeType="1" noTextEdit="1"/>
              </p:cNvSpPr>
              <p:nvPr/>
            </p:nvSpPr>
            <p:spPr>
              <a:xfrm>
                <a:off x="2260827" y="1029233"/>
                <a:ext cx="1053044" cy="572593"/>
              </a:xfrm>
              <a:prstGeom prst="rect">
                <a:avLst/>
              </a:prstGeom>
              <a:blipFill>
                <a:blip r:embed="rId2"/>
                <a:stretch>
                  <a:fillRect l="-3571" t="-2174" r="-5952"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E9CB116-A3A6-046D-EEE4-4B91DD4CECC0}"/>
                  </a:ext>
                </a:extLst>
              </p:cNvPr>
              <p:cNvSpPr txBox="1"/>
              <p:nvPr/>
            </p:nvSpPr>
            <p:spPr>
              <a:xfrm>
                <a:off x="2160588" y="3738491"/>
                <a:ext cx="2693750" cy="5751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𝑓</m:t>
                              </m:r>
                            </m:e>
                            <m:sub>
                              <m:r>
                                <a:rPr lang="en-US" i="1">
                                  <a:latin typeface="Cambria Math" panose="02040503050406030204" pitchFamily="18" charset="0"/>
                                  <a:ea typeface="Cambria Math" panose="02040503050406030204" pitchFamily="18" charset="0"/>
                                </a:rPr>
                                <m:t>𝑟</m:t>
                              </m:r>
                            </m:sub>
                          </m:sSub>
                        </m:num>
                        <m:den>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𝑓</m:t>
                              </m:r>
                            </m:e>
                            <m:sub>
                              <m:r>
                                <a:rPr lang="en-US" i="1">
                                  <a:latin typeface="Cambria Math" panose="02040503050406030204" pitchFamily="18" charset="0"/>
                                  <a:ea typeface="Cambria Math" panose="02040503050406030204" pitchFamily="18" charset="0"/>
                                </a:rPr>
                                <m:t>𝑟</m:t>
                              </m:r>
                            </m:sub>
                          </m:sSub>
                        </m:den>
                      </m:f>
                      <m:r>
                        <a:rPr lang="en-US" i="1">
                          <a:latin typeface="Cambria Math" panose="02040503050406030204" pitchFamily="18" charset="0"/>
                          <a:ea typeface="Cambria Math" panose="02040503050406030204" pitchFamily="18" charset="0"/>
                        </a:rPr>
                        <m:t>=</m:t>
                      </m:r>
                      <m:d>
                        <m:dPr>
                          <m:ctrlPr>
                            <a:rPr lang="en-US" i="1">
                              <a:latin typeface="Cambria Math" panose="02040503050406030204" pitchFamily="18" charset="0"/>
                              <a:ea typeface="Cambria Math" panose="02040503050406030204" pitchFamily="18" charset="0"/>
                            </a:rPr>
                          </m:ctrlPr>
                        </m:dPr>
                        <m:e>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1</m:t>
                              </m:r>
                            </m:num>
                            <m:den>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i="1">
                                      <a:latin typeface="Cambria Math" panose="02040503050406030204" pitchFamily="18" charset="0"/>
                                      <a:ea typeface="Cambria Math" panose="02040503050406030204" pitchFamily="18" charset="0"/>
                                    </a:rPr>
                                    <m:t>2</m:t>
                                  </m:r>
                                </m:sup>
                              </m:sSup>
                            </m:den>
                          </m:f>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𝛼</m:t>
                              </m:r>
                            </m:e>
                            <m:sub>
                              <m:r>
                                <a:rPr lang="en-US" i="1">
                                  <a:latin typeface="Cambria Math" panose="02040503050406030204" pitchFamily="18" charset="0"/>
                                  <a:ea typeface="Cambria Math" panose="02040503050406030204" pitchFamily="18" charset="0"/>
                                </a:rPr>
                                <m:t>𝑐</m:t>
                              </m:r>
                            </m:sub>
                          </m:sSub>
                        </m:e>
                      </m:d>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𝑑𝑝</m:t>
                          </m:r>
                        </m:num>
                        <m:den>
                          <m:r>
                            <a:rPr lang="en-US" i="1">
                              <a:latin typeface="Cambria Math" panose="02040503050406030204" pitchFamily="18" charset="0"/>
                              <a:ea typeface="Cambria Math" panose="02040503050406030204" pitchFamily="18" charset="0"/>
                            </a:rPr>
                            <m:t>𝑝</m:t>
                          </m:r>
                        </m:den>
                      </m:f>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𝜂</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𝑑𝑝</m:t>
                          </m:r>
                        </m:num>
                        <m:den>
                          <m:r>
                            <a:rPr lang="en-US" i="1">
                              <a:latin typeface="Cambria Math" panose="02040503050406030204" pitchFamily="18" charset="0"/>
                              <a:ea typeface="Cambria Math" panose="02040503050406030204" pitchFamily="18" charset="0"/>
                            </a:rPr>
                            <m:t>𝑝</m:t>
                          </m:r>
                        </m:den>
                      </m:f>
                    </m:oMath>
                  </m:oMathPara>
                </a14:m>
                <a:endParaRPr lang="en-US" dirty="0"/>
              </a:p>
            </p:txBody>
          </p:sp>
        </mc:Choice>
        <mc:Fallback xmlns="">
          <p:sp>
            <p:nvSpPr>
              <p:cNvPr id="8" name="TextBox 7">
                <a:extLst>
                  <a:ext uri="{FF2B5EF4-FFF2-40B4-BE49-F238E27FC236}">
                    <a16:creationId xmlns:a16="http://schemas.microsoft.com/office/drawing/2014/main" id="{7E9CB116-A3A6-046D-EEE4-4B91DD4CECC0}"/>
                  </a:ext>
                </a:extLst>
              </p:cNvPr>
              <p:cNvSpPr txBox="1">
                <a:spLocks noRot="1" noChangeAspect="1" noMove="1" noResize="1" noEditPoints="1" noAdjustHandles="1" noChangeArrowheads="1" noChangeShapeType="1" noTextEdit="1"/>
              </p:cNvSpPr>
              <p:nvPr/>
            </p:nvSpPr>
            <p:spPr>
              <a:xfrm>
                <a:off x="2160588" y="3738491"/>
                <a:ext cx="2693750" cy="575157"/>
              </a:xfrm>
              <a:prstGeom prst="rect">
                <a:avLst/>
              </a:prstGeom>
              <a:blipFill>
                <a:blip r:embed="rId3"/>
                <a:stretch>
                  <a:fillRect l="-1402" t="-4348" r="-2336" b="-17391"/>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7B527D9D-766A-7B2C-ED3F-4EE00D2218B2}"/>
              </a:ext>
            </a:extLst>
          </p:cNvPr>
          <p:cNvCxnSpPr/>
          <p:nvPr/>
        </p:nvCxnSpPr>
        <p:spPr>
          <a:xfrm flipV="1">
            <a:off x="3135086" y="1944549"/>
            <a:ext cx="0" cy="1600200"/>
          </a:xfrm>
          <a:prstGeom prst="straightConnector1">
            <a:avLst/>
          </a:prstGeom>
          <a:ln>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461FC3D9-2502-FFFB-7174-8FE1D7AC91F4}"/>
              </a:ext>
            </a:extLst>
          </p:cNvPr>
          <p:cNvCxnSpPr>
            <a:cxnSpLocks/>
          </p:cNvCxnSpPr>
          <p:nvPr/>
        </p:nvCxnSpPr>
        <p:spPr>
          <a:xfrm>
            <a:off x="2804759" y="3185520"/>
            <a:ext cx="1578428" cy="0"/>
          </a:xfrm>
          <a:prstGeom prst="straightConnector1">
            <a:avLst/>
          </a:prstGeom>
          <a:ln>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F57B9740-3AC9-F212-25FF-837BEAB06CEA}"/>
              </a:ext>
            </a:extLst>
          </p:cNvPr>
          <p:cNvSpPr txBox="1"/>
          <p:nvPr/>
        </p:nvSpPr>
        <p:spPr>
          <a:xfrm>
            <a:off x="3997904" y="3274596"/>
            <a:ext cx="314510" cy="369332"/>
          </a:xfrm>
          <a:prstGeom prst="rect">
            <a:avLst/>
          </a:prstGeom>
          <a:noFill/>
        </p:spPr>
        <p:txBody>
          <a:bodyPr wrap="none" rtlCol="0">
            <a:spAutoFit/>
          </a:bodyPr>
          <a:lstStyle/>
          <a:p>
            <a:r>
              <a:rPr lang="en-US" dirty="0"/>
              <a:t>p</a:t>
            </a:r>
          </a:p>
        </p:txBody>
      </p:sp>
      <p:sp>
        <p:nvSpPr>
          <p:cNvPr id="14" name="TextBox 13">
            <a:extLst>
              <a:ext uri="{FF2B5EF4-FFF2-40B4-BE49-F238E27FC236}">
                <a16:creationId xmlns:a16="http://schemas.microsoft.com/office/drawing/2014/main" id="{957909E7-5B15-DC15-1C83-15ADA0F6FE4C}"/>
              </a:ext>
            </a:extLst>
          </p:cNvPr>
          <p:cNvSpPr txBox="1"/>
          <p:nvPr/>
        </p:nvSpPr>
        <p:spPr>
          <a:xfrm>
            <a:off x="2659133" y="1847481"/>
            <a:ext cx="344966" cy="369332"/>
          </a:xfrm>
          <a:prstGeom prst="rect">
            <a:avLst/>
          </a:prstGeom>
          <a:noFill/>
        </p:spPr>
        <p:txBody>
          <a:bodyPr wrap="none" rtlCol="0">
            <a:spAutoFit/>
          </a:bodyPr>
          <a:lstStyle/>
          <a:p>
            <a:r>
              <a:rPr lang="en-US" dirty="0"/>
              <a:t>C</a:t>
            </a:r>
          </a:p>
        </p:txBody>
      </p:sp>
      <p:cxnSp>
        <p:nvCxnSpPr>
          <p:cNvPr id="16" name="Straight Connector 15">
            <a:extLst>
              <a:ext uri="{FF2B5EF4-FFF2-40B4-BE49-F238E27FC236}">
                <a16:creationId xmlns:a16="http://schemas.microsoft.com/office/drawing/2014/main" id="{676A2523-0848-7AF8-A7B8-22F5920F0FA1}"/>
              </a:ext>
            </a:extLst>
          </p:cNvPr>
          <p:cNvCxnSpPr/>
          <p:nvPr/>
        </p:nvCxnSpPr>
        <p:spPr>
          <a:xfrm flipV="1">
            <a:off x="3363687" y="2078313"/>
            <a:ext cx="807503" cy="867722"/>
          </a:xfrm>
          <a:prstGeom prst="line">
            <a:avLst/>
          </a:prstGeom>
          <a:ln>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AFCCC265-37F3-6CD8-CFA0-A712D4DB7085}"/>
              </a:ext>
            </a:extLst>
          </p:cNvPr>
          <p:cNvCxnSpPr>
            <a:cxnSpLocks/>
          </p:cNvCxnSpPr>
          <p:nvPr/>
        </p:nvCxnSpPr>
        <p:spPr>
          <a:xfrm>
            <a:off x="3439885" y="2052655"/>
            <a:ext cx="731304" cy="89338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1DF586C-D5E6-8AE5-F5AC-E692AFAD34B3}"/>
                  </a:ext>
                </a:extLst>
              </p:cNvPr>
              <p:cNvSpPr txBox="1"/>
              <p:nvPr/>
            </p:nvSpPr>
            <p:spPr>
              <a:xfrm>
                <a:off x="4247389" y="1960615"/>
                <a:ext cx="1556965" cy="5089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i="1">
                              <a:solidFill>
                                <a:srgbClr val="0432FF"/>
                              </a:solidFill>
                              <a:latin typeface="Cambria Math" panose="02040503050406030204" pitchFamily="18" charset="0"/>
                            </a:rPr>
                          </m:ctrlPr>
                        </m:fPr>
                        <m:num>
                          <m:r>
                            <a:rPr lang="en-US" sz="1600" i="1">
                              <a:solidFill>
                                <a:srgbClr val="0432FF"/>
                              </a:solidFill>
                              <a:latin typeface="Cambria Math" panose="02040503050406030204" pitchFamily="18" charset="0"/>
                            </a:rPr>
                            <m:t>𝑑𝐶</m:t>
                          </m:r>
                        </m:num>
                        <m:den>
                          <m:r>
                            <a:rPr lang="en-US" sz="1600" i="1">
                              <a:solidFill>
                                <a:srgbClr val="0432FF"/>
                              </a:solidFill>
                              <a:latin typeface="Cambria Math" panose="02040503050406030204" pitchFamily="18" charset="0"/>
                            </a:rPr>
                            <m:t>𝑑𝑝</m:t>
                          </m:r>
                        </m:den>
                      </m:f>
                      <m:r>
                        <a:rPr lang="en-US" sz="1600" i="1">
                          <a:solidFill>
                            <a:srgbClr val="0432FF"/>
                          </a:solidFill>
                          <a:latin typeface="Cambria Math" panose="02040503050406030204" pitchFamily="18" charset="0"/>
                        </a:rPr>
                        <m:t>&gt;0</m:t>
                      </m:r>
                      <m:r>
                        <a:rPr lang="en-US" sz="1600" i="1">
                          <a:solidFill>
                            <a:srgbClr val="0432FF"/>
                          </a:solidFill>
                          <a:latin typeface="Cambria Math" panose="02040503050406030204" pitchFamily="18" charset="0"/>
                          <a:ea typeface="Cambria Math" panose="02040503050406030204" pitchFamily="18" charset="0"/>
                        </a:rPr>
                        <m:t>→</m:t>
                      </m:r>
                      <m:sSub>
                        <m:sSubPr>
                          <m:ctrlPr>
                            <a:rPr lang="en-US" sz="1600" i="1">
                              <a:solidFill>
                                <a:srgbClr val="0432FF"/>
                              </a:solidFill>
                              <a:latin typeface="Cambria Math" panose="02040503050406030204" pitchFamily="18" charset="0"/>
                              <a:ea typeface="Cambria Math" panose="02040503050406030204" pitchFamily="18" charset="0"/>
                            </a:rPr>
                          </m:ctrlPr>
                        </m:sSubPr>
                        <m:e>
                          <m:r>
                            <a:rPr lang="en-US" sz="1600" i="1">
                              <a:solidFill>
                                <a:srgbClr val="0432FF"/>
                              </a:solidFill>
                              <a:latin typeface="Cambria Math" panose="02040503050406030204" pitchFamily="18" charset="0"/>
                              <a:ea typeface="Cambria Math" panose="02040503050406030204" pitchFamily="18" charset="0"/>
                            </a:rPr>
                            <m:t>𝛼</m:t>
                          </m:r>
                        </m:e>
                        <m:sub>
                          <m:r>
                            <a:rPr lang="en-US" sz="1600" i="1">
                              <a:solidFill>
                                <a:srgbClr val="0432FF"/>
                              </a:solidFill>
                              <a:latin typeface="Cambria Math" panose="02040503050406030204" pitchFamily="18" charset="0"/>
                              <a:ea typeface="Cambria Math" panose="02040503050406030204" pitchFamily="18" charset="0"/>
                            </a:rPr>
                            <m:t>𝑐</m:t>
                          </m:r>
                        </m:sub>
                      </m:sSub>
                      <m:r>
                        <a:rPr lang="en-US" sz="1600" i="1">
                          <a:solidFill>
                            <a:srgbClr val="0432FF"/>
                          </a:solidFill>
                          <a:latin typeface="Cambria Math" panose="02040503050406030204" pitchFamily="18" charset="0"/>
                          <a:ea typeface="Cambria Math" panose="02040503050406030204" pitchFamily="18" charset="0"/>
                        </a:rPr>
                        <m:t>&gt;0</m:t>
                      </m:r>
                    </m:oMath>
                  </m:oMathPara>
                </a14:m>
                <a:endParaRPr lang="en-US" sz="1600" dirty="0">
                  <a:solidFill>
                    <a:srgbClr val="0432FF"/>
                  </a:solidFill>
                </a:endParaRPr>
              </a:p>
            </p:txBody>
          </p:sp>
        </mc:Choice>
        <mc:Fallback xmlns="">
          <p:sp>
            <p:nvSpPr>
              <p:cNvPr id="20" name="TextBox 19">
                <a:extLst>
                  <a:ext uri="{FF2B5EF4-FFF2-40B4-BE49-F238E27FC236}">
                    <a16:creationId xmlns:a16="http://schemas.microsoft.com/office/drawing/2014/main" id="{C1DF586C-D5E6-8AE5-F5AC-E692AFAD34B3}"/>
                  </a:ext>
                </a:extLst>
              </p:cNvPr>
              <p:cNvSpPr txBox="1">
                <a:spLocks noRot="1" noChangeAspect="1" noMove="1" noResize="1" noEditPoints="1" noAdjustHandles="1" noChangeArrowheads="1" noChangeShapeType="1" noTextEdit="1"/>
              </p:cNvSpPr>
              <p:nvPr/>
            </p:nvSpPr>
            <p:spPr>
              <a:xfrm>
                <a:off x="4247389" y="1960615"/>
                <a:ext cx="1556965" cy="508985"/>
              </a:xfrm>
              <a:prstGeom prst="rect">
                <a:avLst/>
              </a:prstGeom>
              <a:blipFill>
                <a:blip r:embed="rId4"/>
                <a:stretch>
                  <a:fillRect l="-4065" r="-3252" b="-219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7989006-D68B-8B40-67AC-773AB5ABF434}"/>
                  </a:ext>
                </a:extLst>
              </p:cNvPr>
              <p:cNvSpPr txBox="1"/>
              <p:nvPr/>
            </p:nvSpPr>
            <p:spPr>
              <a:xfrm>
                <a:off x="4241234" y="2668678"/>
                <a:ext cx="1556965" cy="5089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i="1">
                              <a:solidFill>
                                <a:srgbClr val="FF0000"/>
                              </a:solidFill>
                              <a:latin typeface="Cambria Math" panose="02040503050406030204" pitchFamily="18" charset="0"/>
                            </a:rPr>
                          </m:ctrlPr>
                        </m:fPr>
                        <m:num>
                          <m:r>
                            <a:rPr lang="en-US" sz="1600" i="1">
                              <a:solidFill>
                                <a:srgbClr val="FF0000"/>
                              </a:solidFill>
                              <a:latin typeface="Cambria Math" panose="02040503050406030204" pitchFamily="18" charset="0"/>
                            </a:rPr>
                            <m:t>𝑑𝐶</m:t>
                          </m:r>
                        </m:num>
                        <m:den>
                          <m:r>
                            <a:rPr lang="en-US" sz="1600" i="1">
                              <a:solidFill>
                                <a:srgbClr val="FF0000"/>
                              </a:solidFill>
                              <a:latin typeface="Cambria Math" panose="02040503050406030204" pitchFamily="18" charset="0"/>
                            </a:rPr>
                            <m:t>𝑑𝑝</m:t>
                          </m:r>
                        </m:den>
                      </m:f>
                      <m:r>
                        <a:rPr lang="en-US" sz="1600" i="1">
                          <a:solidFill>
                            <a:srgbClr val="FF0000"/>
                          </a:solidFill>
                          <a:latin typeface="Cambria Math" panose="02040503050406030204" pitchFamily="18" charset="0"/>
                        </a:rPr>
                        <m:t>&lt;0</m:t>
                      </m:r>
                      <m:r>
                        <a:rPr lang="en-US" sz="1600" i="1">
                          <a:solidFill>
                            <a:srgbClr val="FF0000"/>
                          </a:solidFill>
                          <a:latin typeface="Cambria Math" panose="02040503050406030204" pitchFamily="18" charset="0"/>
                          <a:ea typeface="Cambria Math" panose="02040503050406030204" pitchFamily="18" charset="0"/>
                        </a:rPr>
                        <m:t>→</m:t>
                      </m:r>
                      <m:sSub>
                        <m:sSubPr>
                          <m:ctrlPr>
                            <a:rPr lang="en-US" sz="1600" i="1">
                              <a:solidFill>
                                <a:srgbClr val="FF0000"/>
                              </a:solidFill>
                              <a:latin typeface="Cambria Math" panose="02040503050406030204" pitchFamily="18" charset="0"/>
                              <a:ea typeface="Cambria Math" panose="02040503050406030204" pitchFamily="18" charset="0"/>
                            </a:rPr>
                          </m:ctrlPr>
                        </m:sSubPr>
                        <m:e>
                          <m:r>
                            <a:rPr lang="en-US" sz="1600" i="1">
                              <a:solidFill>
                                <a:srgbClr val="FF0000"/>
                              </a:solidFill>
                              <a:latin typeface="Cambria Math" panose="02040503050406030204" pitchFamily="18" charset="0"/>
                              <a:ea typeface="Cambria Math" panose="02040503050406030204" pitchFamily="18" charset="0"/>
                            </a:rPr>
                            <m:t>𝛼</m:t>
                          </m:r>
                        </m:e>
                        <m:sub>
                          <m:r>
                            <a:rPr lang="en-US" sz="1600" i="1">
                              <a:solidFill>
                                <a:srgbClr val="FF0000"/>
                              </a:solidFill>
                              <a:latin typeface="Cambria Math" panose="02040503050406030204" pitchFamily="18" charset="0"/>
                              <a:ea typeface="Cambria Math" panose="02040503050406030204" pitchFamily="18" charset="0"/>
                            </a:rPr>
                            <m:t>𝑐</m:t>
                          </m:r>
                        </m:sub>
                      </m:sSub>
                      <m:r>
                        <a:rPr lang="en-US" sz="1600" i="1">
                          <a:solidFill>
                            <a:srgbClr val="FF0000"/>
                          </a:solidFill>
                          <a:latin typeface="Cambria Math" panose="02040503050406030204" pitchFamily="18" charset="0"/>
                          <a:ea typeface="Cambria Math" panose="02040503050406030204" pitchFamily="18" charset="0"/>
                        </a:rPr>
                        <m:t>&lt;0</m:t>
                      </m:r>
                    </m:oMath>
                  </m:oMathPara>
                </a14:m>
                <a:endParaRPr lang="en-US" sz="1600" dirty="0">
                  <a:solidFill>
                    <a:srgbClr val="FF0000"/>
                  </a:solidFill>
                </a:endParaRPr>
              </a:p>
            </p:txBody>
          </p:sp>
        </mc:Choice>
        <mc:Fallback xmlns="">
          <p:sp>
            <p:nvSpPr>
              <p:cNvPr id="21" name="TextBox 20">
                <a:extLst>
                  <a:ext uri="{FF2B5EF4-FFF2-40B4-BE49-F238E27FC236}">
                    <a16:creationId xmlns:a16="http://schemas.microsoft.com/office/drawing/2014/main" id="{D7989006-D68B-8B40-67AC-773AB5ABF434}"/>
                  </a:ext>
                </a:extLst>
              </p:cNvPr>
              <p:cNvSpPr txBox="1">
                <a:spLocks noRot="1" noChangeAspect="1" noMove="1" noResize="1" noEditPoints="1" noAdjustHandles="1" noChangeArrowheads="1" noChangeShapeType="1" noTextEdit="1"/>
              </p:cNvSpPr>
              <p:nvPr/>
            </p:nvSpPr>
            <p:spPr>
              <a:xfrm>
                <a:off x="4241234" y="2668678"/>
                <a:ext cx="1556965" cy="508985"/>
              </a:xfrm>
              <a:prstGeom prst="rect">
                <a:avLst/>
              </a:prstGeom>
              <a:blipFill>
                <a:blip r:embed="rId5"/>
                <a:stretch>
                  <a:fillRect l="-4065" r="-2439" b="-19512"/>
                </a:stretch>
              </a:blipFill>
            </p:spPr>
            <p:txBody>
              <a:bodyPr/>
              <a:lstStyle/>
              <a:p>
                <a:r>
                  <a:rPr lang="en-US">
                    <a:noFill/>
                  </a:rPr>
                  <a:t> </a:t>
                </a:r>
              </a:p>
            </p:txBody>
          </p:sp>
        </mc:Fallback>
      </mc:AlternateContent>
      <p:pic>
        <p:nvPicPr>
          <p:cNvPr id="23" name="Picture 22">
            <a:extLst>
              <a:ext uri="{FF2B5EF4-FFF2-40B4-BE49-F238E27FC236}">
                <a16:creationId xmlns:a16="http://schemas.microsoft.com/office/drawing/2014/main" id="{B4C7674A-AB6F-6077-EF71-21CF1A7ECBEF}"/>
              </a:ext>
            </a:extLst>
          </p:cNvPr>
          <p:cNvPicPr>
            <a:picLocks noChangeAspect="1"/>
          </p:cNvPicPr>
          <p:nvPr/>
        </p:nvPicPr>
        <p:blipFill>
          <a:blip r:embed="rId6"/>
          <a:stretch>
            <a:fillRect/>
          </a:stretch>
        </p:blipFill>
        <p:spPr>
          <a:xfrm>
            <a:off x="6600385" y="1180370"/>
            <a:ext cx="3638197" cy="2286000"/>
          </a:xfrm>
          <a:prstGeom prst="rect">
            <a:avLst/>
          </a:prstGeom>
        </p:spPr>
      </p:pic>
      <p:sp>
        <p:nvSpPr>
          <p:cNvPr id="24" name="Oval 23">
            <a:extLst>
              <a:ext uri="{FF2B5EF4-FFF2-40B4-BE49-F238E27FC236}">
                <a16:creationId xmlns:a16="http://schemas.microsoft.com/office/drawing/2014/main" id="{2D338597-4487-2C88-0D6A-F031AC641A81}"/>
              </a:ext>
            </a:extLst>
          </p:cNvPr>
          <p:cNvSpPr/>
          <p:nvPr/>
        </p:nvSpPr>
        <p:spPr>
          <a:xfrm>
            <a:off x="7217107" y="1645732"/>
            <a:ext cx="164592" cy="166255"/>
          </a:xfrm>
          <a:prstGeom prst="ellipse">
            <a:avLst/>
          </a:prstGeom>
          <a:solidFill>
            <a:srgbClr val="FF9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148844BD-C756-FA6E-EB14-3B1EF248631D}"/>
                  </a:ext>
                </a:extLst>
              </p:cNvPr>
              <p:cNvSpPr txBox="1"/>
              <p:nvPr/>
            </p:nvSpPr>
            <p:spPr>
              <a:xfrm>
                <a:off x="6387650" y="2238149"/>
                <a:ext cx="2264979" cy="707886"/>
              </a:xfrm>
              <a:prstGeom prst="rect">
                <a:avLst/>
              </a:prstGeom>
              <a:noFill/>
            </p:spPr>
            <p:txBody>
              <a:bodyPr wrap="none" rtlCol="0">
                <a:spAutoFit/>
              </a:bodyPr>
              <a:lstStyle/>
              <a:p>
                <a:r>
                  <a:rPr lang="en-US" sz="2000" dirty="0">
                    <a:solidFill>
                      <a:srgbClr val="FF9300"/>
                    </a:solidFill>
                  </a:rPr>
                  <a:t>Reference particle </a:t>
                </a:r>
              </a:p>
              <a:p>
                <a:r>
                  <a:rPr lang="en-US" sz="2000" dirty="0">
                    <a:solidFill>
                      <a:srgbClr val="FF9300"/>
                    </a:solidFill>
                  </a:rPr>
                  <a:t>for </a:t>
                </a:r>
                <a14:m>
                  <m:oMath xmlns:m="http://schemas.openxmlformats.org/officeDocument/2006/math">
                    <m:r>
                      <m:rPr>
                        <m:sty m:val="p"/>
                      </m:rPr>
                      <a:rPr lang="el-GR" sz="2000" i="1">
                        <a:solidFill>
                          <a:srgbClr val="0432FF"/>
                        </a:solidFill>
                        <a:latin typeface="Cambria Math" panose="02040503050406030204" pitchFamily="18" charset="0"/>
                        <a:ea typeface="Cambria Math" panose="02040503050406030204" pitchFamily="18" charset="0"/>
                      </a:rPr>
                      <m:t>η</m:t>
                    </m:r>
                    <m:r>
                      <a:rPr lang="en-US" sz="2000" i="1">
                        <a:solidFill>
                          <a:srgbClr val="0432FF"/>
                        </a:solidFill>
                        <a:latin typeface="Cambria Math" panose="02040503050406030204" pitchFamily="18" charset="0"/>
                        <a:ea typeface="Cambria Math" panose="02040503050406030204" pitchFamily="18" charset="0"/>
                      </a:rPr>
                      <m:t>&gt;0</m:t>
                    </m:r>
                  </m:oMath>
                </a14:m>
                <a:endParaRPr lang="en-US" sz="2000" dirty="0">
                  <a:solidFill>
                    <a:srgbClr val="FF9300"/>
                  </a:solidFill>
                </a:endParaRPr>
              </a:p>
            </p:txBody>
          </p:sp>
        </mc:Choice>
        <mc:Fallback xmlns="">
          <p:sp>
            <p:nvSpPr>
              <p:cNvPr id="25" name="TextBox 24">
                <a:extLst>
                  <a:ext uri="{FF2B5EF4-FFF2-40B4-BE49-F238E27FC236}">
                    <a16:creationId xmlns:a16="http://schemas.microsoft.com/office/drawing/2014/main" id="{148844BD-C756-FA6E-EB14-3B1EF248631D}"/>
                  </a:ext>
                </a:extLst>
              </p:cNvPr>
              <p:cNvSpPr txBox="1">
                <a:spLocks noRot="1" noChangeAspect="1" noMove="1" noResize="1" noEditPoints="1" noAdjustHandles="1" noChangeArrowheads="1" noChangeShapeType="1" noTextEdit="1"/>
              </p:cNvSpPr>
              <p:nvPr/>
            </p:nvSpPr>
            <p:spPr>
              <a:xfrm>
                <a:off x="6387650" y="2238149"/>
                <a:ext cx="2264979" cy="707886"/>
              </a:xfrm>
              <a:prstGeom prst="rect">
                <a:avLst/>
              </a:prstGeom>
              <a:blipFill>
                <a:blip r:embed="rId7"/>
                <a:stretch>
                  <a:fillRect l="-3352" t="-5357" r="-1676" b="-16071"/>
                </a:stretch>
              </a:blipFill>
            </p:spPr>
            <p:txBody>
              <a:bodyPr/>
              <a:lstStyle/>
              <a:p>
                <a:r>
                  <a:rPr lang="en-US">
                    <a:noFill/>
                  </a:rPr>
                  <a:t> </a:t>
                </a:r>
              </a:p>
            </p:txBody>
          </p:sp>
        </mc:Fallback>
      </mc:AlternateContent>
      <p:sp>
        <p:nvSpPr>
          <p:cNvPr id="26" name="Oval 25">
            <a:extLst>
              <a:ext uri="{FF2B5EF4-FFF2-40B4-BE49-F238E27FC236}">
                <a16:creationId xmlns:a16="http://schemas.microsoft.com/office/drawing/2014/main" id="{0388B8C6-D727-38DB-10E2-87EA07374638}"/>
              </a:ext>
            </a:extLst>
          </p:cNvPr>
          <p:cNvSpPr/>
          <p:nvPr/>
        </p:nvSpPr>
        <p:spPr>
          <a:xfrm>
            <a:off x="8254890" y="1653607"/>
            <a:ext cx="164592" cy="166255"/>
          </a:xfrm>
          <a:prstGeom prst="ellipse">
            <a:avLst/>
          </a:prstGeom>
          <a:solidFill>
            <a:srgbClr val="FF9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0C705F39-4A27-84A9-1B4E-4728B961867F}"/>
                  </a:ext>
                </a:extLst>
              </p:cNvPr>
              <p:cNvSpPr txBox="1"/>
              <p:nvPr/>
            </p:nvSpPr>
            <p:spPr>
              <a:xfrm>
                <a:off x="8515183" y="1317182"/>
                <a:ext cx="2264979" cy="707886"/>
              </a:xfrm>
              <a:prstGeom prst="rect">
                <a:avLst/>
              </a:prstGeom>
              <a:noFill/>
            </p:spPr>
            <p:txBody>
              <a:bodyPr wrap="none" rtlCol="0">
                <a:spAutoFit/>
              </a:bodyPr>
              <a:lstStyle/>
              <a:p>
                <a:r>
                  <a:rPr lang="en-US" sz="2000" dirty="0">
                    <a:solidFill>
                      <a:srgbClr val="FF9300"/>
                    </a:solidFill>
                  </a:rPr>
                  <a:t>Reference particle </a:t>
                </a:r>
              </a:p>
              <a:p>
                <a:r>
                  <a:rPr lang="en-US" sz="2000" dirty="0">
                    <a:solidFill>
                      <a:srgbClr val="FF9300"/>
                    </a:solidFill>
                  </a:rPr>
                  <a:t>for </a:t>
                </a:r>
                <a14:m>
                  <m:oMath xmlns:m="http://schemas.openxmlformats.org/officeDocument/2006/math">
                    <m:r>
                      <m:rPr>
                        <m:sty m:val="p"/>
                      </m:rPr>
                      <a:rPr lang="el-GR" sz="2000" i="1">
                        <a:solidFill>
                          <a:srgbClr val="FF0000"/>
                        </a:solidFill>
                        <a:latin typeface="Cambria Math" panose="02040503050406030204" pitchFamily="18" charset="0"/>
                        <a:ea typeface="Cambria Math" panose="02040503050406030204" pitchFamily="18" charset="0"/>
                      </a:rPr>
                      <m:t>η</m:t>
                    </m:r>
                    <m:r>
                      <a:rPr lang="en-US" sz="2000" i="1">
                        <a:solidFill>
                          <a:srgbClr val="FF0000"/>
                        </a:solidFill>
                        <a:latin typeface="Cambria Math" panose="02040503050406030204" pitchFamily="18" charset="0"/>
                        <a:ea typeface="Cambria Math" panose="02040503050406030204" pitchFamily="18" charset="0"/>
                      </a:rPr>
                      <m:t>&lt;0</m:t>
                    </m:r>
                  </m:oMath>
                </a14:m>
                <a:endParaRPr lang="en-US" sz="2000" dirty="0">
                  <a:solidFill>
                    <a:srgbClr val="FF9300"/>
                  </a:solidFill>
                </a:endParaRPr>
              </a:p>
            </p:txBody>
          </p:sp>
        </mc:Choice>
        <mc:Fallback xmlns="">
          <p:sp>
            <p:nvSpPr>
              <p:cNvPr id="27" name="TextBox 26">
                <a:extLst>
                  <a:ext uri="{FF2B5EF4-FFF2-40B4-BE49-F238E27FC236}">
                    <a16:creationId xmlns:a16="http://schemas.microsoft.com/office/drawing/2014/main" id="{0C705F39-4A27-84A9-1B4E-4728B961867F}"/>
                  </a:ext>
                </a:extLst>
              </p:cNvPr>
              <p:cNvSpPr txBox="1">
                <a:spLocks noRot="1" noChangeAspect="1" noMove="1" noResize="1" noEditPoints="1" noAdjustHandles="1" noChangeArrowheads="1" noChangeShapeType="1" noTextEdit="1"/>
              </p:cNvSpPr>
              <p:nvPr/>
            </p:nvSpPr>
            <p:spPr>
              <a:xfrm>
                <a:off x="8515183" y="1317182"/>
                <a:ext cx="2264979" cy="707886"/>
              </a:xfrm>
              <a:prstGeom prst="rect">
                <a:avLst/>
              </a:prstGeom>
              <a:blipFill>
                <a:blip r:embed="rId8"/>
                <a:stretch>
                  <a:fillRect l="-2793" t="-3509" r="-2235" b="-15789"/>
                </a:stretch>
              </a:blipFill>
            </p:spPr>
            <p:txBody>
              <a:bodyPr/>
              <a:lstStyle/>
              <a:p>
                <a:r>
                  <a:rPr lang="en-US">
                    <a:noFill/>
                  </a:rPr>
                  <a:t> </a:t>
                </a:r>
              </a:p>
            </p:txBody>
          </p:sp>
        </mc:Fallback>
      </mc:AlternateContent>
      <p:cxnSp>
        <p:nvCxnSpPr>
          <p:cNvPr id="28" name="Straight Arrow Connector 27">
            <a:extLst>
              <a:ext uri="{FF2B5EF4-FFF2-40B4-BE49-F238E27FC236}">
                <a16:creationId xmlns:a16="http://schemas.microsoft.com/office/drawing/2014/main" id="{EEAD8A01-1B8B-5A24-D9D3-AFC8CC3F5B32}"/>
              </a:ext>
            </a:extLst>
          </p:cNvPr>
          <p:cNvCxnSpPr/>
          <p:nvPr/>
        </p:nvCxnSpPr>
        <p:spPr>
          <a:xfrm flipV="1">
            <a:off x="3128931" y="4751071"/>
            <a:ext cx="0" cy="1600200"/>
          </a:xfrm>
          <a:prstGeom prst="straightConnector1">
            <a:avLst/>
          </a:prstGeom>
          <a:ln>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5F26FBB1-956C-3AD0-94DC-BCAAB6EC2D40}"/>
              </a:ext>
            </a:extLst>
          </p:cNvPr>
          <p:cNvCxnSpPr>
            <a:cxnSpLocks/>
          </p:cNvCxnSpPr>
          <p:nvPr/>
        </p:nvCxnSpPr>
        <p:spPr>
          <a:xfrm>
            <a:off x="2798604" y="5992042"/>
            <a:ext cx="1578428" cy="0"/>
          </a:xfrm>
          <a:prstGeom prst="straightConnector1">
            <a:avLst/>
          </a:prstGeom>
          <a:ln>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8A3BD1D0-1948-9E62-5087-12691C8659DF}"/>
              </a:ext>
            </a:extLst>
          </p:cNvPr>
          <p:cNvSpPr txBox="1"/>
          <p:nvPr/>
        </p:nvSpPr>
        <p:spPr>
          <a:xfrm>
            <a:off x="3991749" y="6081118"/>
            <a:ext cx="314510" cy="369332"/>
          </a:xfrm>
          <a:prstGeom prst="rect">
            <a:avLst/>
          </a:prstGeom>
          <a:noFill/>
        </p:spPr>
        <p:txBody>
          <a:bodyPr wrap="none" rtlCol="0">
            <a:spAutoFit/>
          </a:bodyPr>
          <a:lstStyle/>
          <a:p>
            <a:r>
              <a:rPr lang="en-US" dirty="0"/>
              <a:t>p</a:t>
            </a: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DBD87F6F-A493-9567-0D84-86FB7E84B64F}"/>
                  </a:ext>
                </a:extLst>
              </p:cNvPr>
              <p:cNvSpPr txBox="1"/>
              <p:nvPr/>
            </p:nvSpPr>
            <p:spPr>
              <a:xfrm>
                <a:off x="2652978" y="4654003"/>
                <a:ext cx="41735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𝑟</m:t>
                          </m:r>
                        </m:sub>
                      </m:sSub>
                    </m:oMath>
                  </m:oMathPara>
                </a14:m>
                <a:endParaRPr lang="en-US" dirty="0"/>
              </a:p>
            </p:txBody>
          </p:sp>
        </mc:Choice>
        <mc:Fallback xmlns="">
          <p:sp>
            <p:nvSpPr>
              <p:cNvPr id="31" name="TextBox 30">
                <a:extLst>
                  <a:ext uri="{FF2B5EF4-FFF2-40B4-BE49-F238E27FC236}">
                    <a16:creationId xmlns:a16="http://schemas.microsoft.com/office/drawing/2014/main" id="{DBD87F6F-A493-9567-0D84-86FB7E84B64F}"/>
                  </a:ext>
                </a:extLst>
              </p:cNvPr>
              <p:cNvSpPr txBox="1">
                <a:spLocks noRot="1" noChangeAspect="1" noMove="1" noResize="1" noEditPoints="1" noAdjustHandles="1" noChangeArrowheads="1" noChangeShapeType="1" noTextEdit="1"/>
              </p:cNvSpPr>
              <p:nvPr/>
            </p:nvSpPr>
            <p:spPr>
              <a:xfrm>
                <a:off x="2652978" y="4654003"/>
                <a:ext cx="417358" cy="369332"/>
              </a:xfrm>
              <a:prstGeom prst="rect">
                <a:avLst/>
              </a:prstGeom>
              <a:blipFill>
                <a:blip r:embed="rId9"/>
                <a:stretch>
                  <a:fillRect b="-13333"/>
                </a:stretch>
              </a:blipFill>
            </p:spPr>
            <p:txBody>
              <a:bodyPr/>
              <a:lstStyle/>
              <a:p>
                <a:r>
                  <a:rPr lang="en-US">
                    <a:noFill/>
                  </a:rPr>
                  <a:t> </a:t>
                </a:r>
              </a:p>
            </p:txBody>
          </p:sp>
        </mc:Fallback>
      </mc:AlternateContent>
      <p:cxnSp>
        <p:nvCxnSpPr>
          <p:cNvPr id="32" name="Straight Connector 31">
            <a:extLst>
              <a:ext uri="{FF2B5EF4-FFF2-40B4-BE49-F238E27FC236}">
                <a16:creationId xmlns:a16="http://schemas.microsoft.com/office/drawing/2014/main" id="{23CDCA28-1BA0-0C22-9479-2861DD093A6C}"/>
              </a:ext>
            </a:extLst>
          </p:cNvPr>
          <p:cNvCxnSpPr/>
          <p:nvPr/>
        </p:nvCxnSpPr>
        <p:spPr>
          <a:xfrm flipV="1">
            <a:off x="3357532" y="4884835"/>
            <a:ext cx="807503" cy="867722"/>
          </a:xfrm>
          <a:prstGeom prst="line">
            <a:avLst/>
          </a:prstGeom>
          <a:ln>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6F212AFB-FA79-8586-90B4-0B2B3424F693}"/>
              </a:ext>
            </a:extLst>
          </p:cNvPr>
          <p:cNvCxnSpPr>
            <a:cxnSpLocks/>
          </p:cNvCxnSpPr>
          <p:nvPr/>
        </p:nvCxnSpPr>
        <p:spPr>
          <a:xfrm>
            <a:off x="3433730" y="4859177"/>
            <a:ext cx="731304" cy="89338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237D0F92-D718-7BEF-FCA7-323577600267}"/>
                  </a:ext>
                </a:extLst>
              </p:cNvPr>
              <p:cNvSpPr txBox="1"/>
              <p:nvPr/>
            </p:nvSpPr>
            <p:spPr>
              <a:xfrm>
                <a:off x="4241233" y="4767137"/>
                <a:ext cx="1497974" cy="5096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i="1">
                              <a:solidFill>
                                <a:srgbClr val="0432FF"/>
                              </a:solidFill>
                              <a:latin typeface="Cambria Math" panose="02040503050406030204" pitchFamily="18" charset="0"/>
                            </a:rPr>
                          </m:ctrlPr>
                        </m:fPr>
                        <m:num>
                          <m:r>
                            <a:rPr lang="en-US" sz="1600" i="1">
                              <a:solidFill>
                                <a:srgbClr val="0432FF"/>
                              </a:solidFill>
                              <a:latin typeface="Cambria Math" panose="02040503050406030204" pitchFamily="18" charset="0"/>
                            </a:rPr>
                            <m:t>𝑑</m:t>
                          </m:r>
                          <m:sSub>
                            <m:sSubPr>
                              <m:ctrlPr>
                                <a:rPr lang="en-US" sz="1600" i="1">
                                  <a:solidFill>
                                    <a:srgbClr val="0432FF"/>
                                  </a:solidFill>
                                  <a:latin typeface="Cambria Math" panose="02040503050406030204" pitchFamily="18" charset="0"/>
                                </a:rPr>
                              </m:ctrlPr>
                            </m:sSubPr>
                            <m:e>
                              <m:r>
                                <a:rPr lang="en-US" sz="1600" i="1">
                                  <a:solidFill>
                                    <a:srgbClr val="0432FF"/>
                                  </a:solidFill>
                                  <a:latin typeface="Cambria Math" panose="02040503050406030204" pitchFamily="18" charset="0"/>
                                </a:rPr>
                                <m:t>𝑓</m:t>
                              </m:r>
                            </m:e>
                            <m:sub>
                              <m:r>
                                <a:rPr lang="en-US" sz="1600" i="1">
                                  <a:solidFill>
                                    <a:srgbClr val="0432FF"/>
                                  </a:solidFill>
                                  <a:latin typeface="Cambria Math" panose="02040503050406030204" pitchFamily="18" charset="0"/>
                                </a:rPr>
                                <m:t>𝑟</m:t>
                              </m:r>
                            </m:sub>
                          </m:sSub>
                        </m:num>
                        <m:den>
                          <m:r>
                            <a:rPr lang="en-US" sz="1600" i="1">
                              <a:solidFill>
                                <a:srgbClr val="0432FF"/>
                              </a:solidFill>
                              <a:latin typeface="Cambria Math" panose="02040503050406030204" pitchFamily="18" charset="0"/>
                            </a:rPr>
                            <m:t>𝑑𝑝</m:t>
                          </m:r>
                        </m:den>
                      </m:f>
                      <m:r>
                        <a:rPr lang="en-US" sz="1600" i="1">
                          <a:solidFill>
                            <a:srgbClr val="0432FF"/>
                          </a:solidFill>
                          <a:latin typeface="Cambria Math" panose="02040503050406030204" pitchFamily="18" charset="0"/>
                        </a:rPr>
                        <m:t>&gt;0</m:t>
                      </m:r>
                      <m:r>
                        <a:rPr lang="en-US" sz="1600" i="1">
                          <a:solidFill>
                            <a:srgbClr val="0432FF"/>
                          </a:solidFill>
                          <a:latin typeface="Cambria Math" panose="02040503050406030204" pitchFamily="18" charset="0"/>
                          <a:ea typeface="Cambria Math" panose="02040503050406030204" pitchFamily="18" charset="0"/>
                        </a:rPr>
                        <m:t>→</m:t>
                      </m:r>
                      <m:r>
                        <a:rPr lang="en-US" sz="1600" i="1">
                          <a:solidFill>
                            <a:srgbClr val="0432FF"/>
                          </a:solidFill>
                          <a:latin typeface="Cambria Math" panose="02040503050406030204" pitchFamily="18" charset="0"/>
                          <a:ea typeface="Cambria Math" panose="02040503050406030204" pitchFamily="18" charset="0"/>
                        </a:rPr>
                        <m:t>𝜂</m:t>
                      </m:r>
                      <m:r>
                        <a:rPr lang="en-US" sz="1600" i="1">
                          <a:solidFill>
                            <a:srgbClr val="0432FF"/>
                          </a:solidFill>
                          <a:latin typeface="Cambria Math" panose="02040503050406030204" pitchFamily="18" charset="0"/>
                          <a:ea typeface="Cambria Math" panose="02040503050406030204" pitchFamily="18" charset="0"/>
                        </a:rPr>
                        <m:t>&gt;0</m:t>
                      </m:r>
                    </m:oMath>
                  </m:oMathPara>
                </a14:m>
                <a:endParaRPr lang="en-US" sz="1600" dirty="0">
                  <a:solidFill>
                    <a:srgbClr val="0432FF"/>
                  </a:solidFill>
                </a:endParaRPr>
              </a:p>
            </p:txBody>
          </p:sp>
        </mc:Choice>
        <mc:Fallback xmlns="">
          <p:sp>
            <p:nvSpPr>
              <p:cNvPr id="34" name="TextBox 33">
                <a:extLst>
                  <a:ext uri="{FF2B5EF4-FFF2-40B4-BE49-F238E27FC236}">
                    <a16:creationId xmlns:a16="http://schemas.microsoft.com/office/drawing/2014/main" id="{237D0F92-D718-7BEF-FCA7-323577600267}"/>
                  </a:ext>
                </a:extLst>
              </p:cNvPr>
              <p:cNvSpPr txBox="1">
                <a:spLocks noRot="1" noChangeAspect="1" noMove="1" noResize="1" noEditPoints="1" noAdjustHandles="1" noChangeArrowheads="1" noChangeShapeType="1" noTextEdit="1"/>
              </p:cNvSpPr>
              <p:nvPr/>
            </p:nvSpPr>
            <p:spPr>
              <a:xfrm>
                <a:off x="4241233" y="4767137"/>
                <a:ext cx="1497974" cy="509627"/>
              </a:xfrm>
              <a:prstGeom prst="rect">
                <a:avLst/>
              </a:prstGeom>
              <a:blipFill>
                <a:blip r:embed="rId10"/>
                <a:stretch>
                  <a:fillRect l="-3390" t="-2439" r="-3390" b="-195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7C161598-104B-2377-2A08-8D4E7F8925B9}"/>
                  </a:ext>
                </a:extLst>
              </p:cNvPr>
              <p:cNvSpPr txBox="1"/>
              <p:nvPr/>
            </p:nvSpPr>
            <p:spPr>
              <a:xfrm>
                <a:off x="4235078" y="5475200"/>
                <a:ext cx="1497974" cy="5096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i="1">
                              <a:solidFill>
                                <a:srgbClr val="FF0000"/>
                              </a:solidFill>
                              <a:latin typeface="Cambria Math" panose="02040503050406030204" pitchFamily="18" charset="0"/>
                            </a:rPr>
                          </m:ctrlPr>
                        </m:fPr>
                        <m:num>
                          <m:r>
                            <a:rPr lang="en-US" sz="1600" i="1">
                              <a:solidFill>
                                <a:srgbClr val="FF0000"/>
                              </a:solidFill>
                              <a:latin typeface="Cambria Math" panose="02040503050406030204" pitchFamily="18" charset="0"/>
                            </a:rPr>
                            <m:t>𝑑</m:t>
                          </m:r>
                          <m:sSub>
                            <m:sSubPr>
                              <m:ctrlPr>
                                <a:rPr lang="en-US" sz="1600" i="1">
                                  <a:solidFill>
                                    <a:srgbClr val="FF0000"/>
                                  </a:solidFill>
                                  <a:latin typeface="Cambria Math" panose="02040503050406030204" pitchFamily="18" charset="0"/>
                                </a:rPr>
                              </m:ctrlPr>
                            </m:sSubPr>
                            <m:e>
                              <m:r>
                                <a:rPr lang="en-US" sz="1600" i="1">
                                  <a:solidFill>
                                    <a:srgbClr val="FF0000"/>
                                  </a:solidFill>
                                  <a:latin typeface="Cambria Math" panose="02040503050406030204" pitchFamily="18" charset="0"/>
                                </a:rPr>
                                <m:t>𝑓</m:t>
                              </m:r>
                            </m:e>
                            <m:sub>
                              <m:r>
                                <a:rPr lang="en-US" sz="1600" i="1">
                                  <a:solidFill>
                                    <a:srgbClr val="FF0000"/>
                                  </a:solidFill>
                                  <a:latin typeface="Cambria Math" panose="02040503050406030204" pitchFamily="18" charset="0"/>
                                </a:rPr>
                                <m:t>𝑟</m:t>
                              </m:r>
                            </m:sub>
                          </m:sSub>
                        </m:num>
                        <m:den>
                          <m:r>
                            <a:rPr lang="en-US" sz="1600" i="1">
                              <a:solidFill>
                                <a:srgbClr val="FF0000"/>
                              </a:solidFill>
                              <a:latin typeface="Cambria Math" panose="02040503050406030204" pitchFamily="18" charset="0"/>
                            </a:rPr>
                            <m:t>𝑑𝑝</m:t>
                          </m:r>
                        </m:den>
                      </m:f>
                      <m:r>
                        <a:rPr lang="en-US" sz="1600" i="1">
                          <a:solidFill>
                            <a:srgbClr val="FF0000"/>
                          </a:solidFill>
                          <a:latin typeface="Cambria Math" panose="02040503050406030204" pitchFamily="18" charset="0"/>
                        </a:rPr>
                        <m:t>&lt;0</m:t>
                      </m:r>
                      <m:r>
                        <a:rPr lang="en-US" sz="1600" i="1">
                          <a:solidFill>
                            <a:srgbClr val="FF0000"/>
                          </a:solidFill>
                          <a:latin typeface="Cambria Math" panose="02040503050406030204" pitchFamily="18" charset="0"/>
                          <a:ea typeface="Cambria Math" panose="02040503050406030204" pitchFamily="18" charset="0"/>
                        </a:rPr>
                        <m:t>→</m:t>
                      </m:r>
                      <m:r>
                        <a:rPr lang="en-US" sz="1600" i="1">
                          <a:solidFill>
                            <a:srgbClr val="FF0000"/>
                          </a:solidFill>
                          <a:latin typeface="Cambria Math" panose="02040503050406030204" pitchFamily="18" charset="0"/>
                          <a:ea typeface="Cambria Math" panose="02040503050406030204" pitchFamily="18" charset="0"/>
                        </a:rPr>
                        <m:t>𝜂</m:t>
                      </m:r>
                      <m:r>
                        <a:rPr lang="en-US" sz="1600" i="1">
                          <a:solidFill>
                            <a:srgbClr val="FF0000"/>
                          </a:solidFill>
                          <a:latin typeface="Cambria Math" panose="02040503050406030204" pitchFamily="18" charset="0"/>
                          <a:ea typeface="Cambria Math" panose="02040503050406030204" pitchFamily="18" charset="0"/>
                        </a:rPr>
                        <m:t>&lt;0</m:t>
                      </m:r>
                    </m:oMath>
                  </m:oMathPara>
                </a14:m>
                <a:endParaRPr lang="en-US" sz="1600" dirty="0">
                  <a:solidFill>
                    <a:srgbClr val="FF0000"/>
                  </a:solidFill>
                </a:endParaRPr>
              </a:p>
            </p:txBody>
          </p:sp>
        </mc:Choice>
        <mc:Fallback xmlns="">
          <p:sp>
            <p:nvSpPr>
              <p:cNvPr id="35" name="TextBox 34">
                <a:extLst>
                  <a:ext uri="{FF2B5EF4-FFF2-40B4-BE49-F238E27FC236}">
                    <a16:creationId xmlns:a16="http://schemas.microsoft.com/office/drawing/2014/main" id="{7C161598-104B-2377-2A08-8D4E7F8925B9}"/>
                  </a:ext>
                </a:extLst>
              </p:cNvPr>
              <p:cNvSpPr txBox="1">
                <a:spLocks noRot="1" noChangeAspect="1" noMove="1" noResize="1" noEditPoints="1" noAdjustHandles="1" noChangeArrowheads="1" noChangeShapeType="1" noTextEdit="1"/>
              </p:cNvSpPr>
              <p:nvPr/>
            </p:nvSpPr>
            <p:spPr>
              <a:xfrm>
                <a:off x="4235078" y="5475200"/>
                <a:ext cx="1497974" cy="509627"/>
              </a:xfrm>
              <a:prstGeom prst="rect">
                <a:avLst/>
              </a:prstGeom>
              <a:blipFill>
                <a:blip r:embed="rId11"/>
                <a:stretch>
                  <a:fillRect l="-2521" t="-2439" r="-2521" b="-195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2C08561F-F14A-4CDB-A12C-8EF1AEC92A04}"/>
                  </a:ext>
                </a:extLst>
              </p:cNvPr>
              <p:cNvSpPr txBox="1"/>
              <p:nvPr/>
            </p:nvSpPr>
            <p:spPr>
              <a:xfrm>
                <a:off x="6205113" y="3620512"/>
                <a:ext cx="4448281" cy="1477328"/>
              </a:xfrm>
              <a:prstGeom prst="rect">
                <a:avLst/>
              </a:prstGeom>
              <a:noFill/>
            </p:spPr>
            <p:txBody>
              <a:bodyPr wrap="square" rtlCol="0">
                <a:spAutoFit/>
              </a:bodyPr>
              <a:lstStyle/>
              <a:p>
                <a:pPr marL="342900" indent="-342900">
                  <a:buFont typeface="Arial" panose="020B0604020202020204" pitchFamily="34" charset="0"/>
                  <a:buChar char="•"/>
                </a:pPr>
                <a14:m>
                  <m:oMath xmlns:m="http://schemas.openxmlformats.org/officeDocument/2006/math">
                    <m:r>
                      <a:rPr lang="en-US" i="1">
                        <a:latin typeface="Cambria Math" panose="02040503050406030204" pitchFamily="18" charset="0"/>
                        <a:ea typeface="Cambria Math" panose="02040503050406030204" pitchFamily="18" charset="0"/>
                      </a:rPr>
                      <m:t>𝜂</m:t>
                    </m:r>
                    <m:r>
                      <a:rPr lang="en-US" i="1">
                        <a:latin typeface="Cambria Math" panose="02040503050406030204" pitchFamily="18" charset="0"/>
                        <a:ea typeface="Cambria Math" panose="02040503050406030204" pitchFamily="18" charset="0"/>
                      </a:rPr>
                      <m:t>=0</m:t>
                    </m:r>
                    <m:r>
                      <a:rPr lang="en-US">
                        <a:latin typeface="Cambria Math" panose="02040503050406030204" pitchFamily="18" charset="0"/>
                        <a:ea typeface="Cambria Math" panose="02040503050406030204" pitchFamily="18" charset="0"/>
                      </a:rPr>
                      <m:t>: </m:t>
                    </m:r>
                  </m:oMath>
                </a14:m>
                <a:r>
                  <a:rPr lang="en-US" dirty="0"/>
                  <a:t>Transition, isochronous</a:t>
                </a:r>
              </a:p>
              <a:p>
                <a:pPr marL="342900" indent="-342900">
                  <a:buFont typeface="Arial" panose="020B0604020202020204" pitchFamily="34" charset="0"/>
                  <a:buChar char="•"/>
                </a:pPr>
                <a14:m>
                  <m:oMath xmlns:m="http://schemas.openxmlformats.org/officeDocument/2006/math">
                    <m:r>
                      <a:rPr lang="en-US" i="1">
                        <a:solidFill>
                          <a:srgbClr val="0432FF"/>
                        </a:solidFill>
                        <a:latin typeface="Cambria Math" panose="02040503050406030204" pitchFamily="18" charset="0"/>
                        <a:ea typeface="Cambria Math" panose="02040503050406030204" pitchFamily="18" charset="0"/>
                      </a:rPr>
                      <m:t>𝜂</m:t>
                    </m:r>
                    <m:r>
                      <a:rPr lang="en-US" i="1">
                        <a:solidFill>
                          <a:srgbClr val="0432FF"/>
                        </a:solidFill>
                        <a:latin typeface="Cambria Math" panose="02040503050406030204" pitchFamily="18" charset="0"/>
                        <a:ea typeface="Cambria Math" panose="02040503050406030204" pitchFamily="18" charset="0"/>
                      </a:rPr>
                      <m:t>&gt;0</m:t>
                    </m:r>
                  </m:oMath>
                </a14:m>
                <a:r>
                  <a:rPr lang="en-US" dirty="0"/>
                  <a:t>: Below transition, higher momentum particle revolute faster</a:t>
                </a:r>
              </a:p>
              <a:p>
                <a:pPr marL="342900" indent="-342900">
                  <a:buFont typeface="Arial" panose="020B0604020202020204" pitchFamily="34" charset="0"/>
                  <a:buChar char="•"/>
                </a:pPr>
                <a14:m>
                  <m:oMath xmlns:m="http://schemas.openxmlformats.org/officeDocument/2006/math">
                    <m:r>
                      <a:rPr lang="en-US" i="1">
                        <a:solidFill>
                          <a:srgbClr val="FF0000"/>
                        </a:solidFill>
                        <a:latin typeface="Cambria Math" panose="02040503050406030204" pitchFamily="18" charset="0"/>
                        <a:ea typeface="Cambria Math" panose="02040503050406030204" pitchFamily="18" charset="0"/>
                      </a:rPr>
                      <m:t>𝜂</m:t>
                    </m:r>
                    <m:r>
                      <a:rPr lang="en-US" i="1">
                        <a:solidFill>
                          <a:srgbClr val="FF0000"/>
                        </a:solidFill>
                        <a:latin typeface="Cambria Math" panose="02040503050406030204" pitchFamily="18" charset="0"/>
                        <a:ea typeface="Cambria Math" panose="02040503050406030204" pitchFamily="18" charset="0"/>
                      </a:rPr>
                      <m:t>&lt;0</m:t>
                    </m:r>
                  </m:oMath>
                </a14:m>
                <a:r>
                  <a:rPr lang="en-US" dirty="0"/>
                  <a:t>: Above transition, higher momentum particle revolve slower</a:t>
                </a:r>
              </a:p>
            </p:txBody>
          </p:sp>
        </mc:Choice>
        <mc:Fallback xmlns="">
          <p:sp>
            <p:nvSpPr>
              <p:cNvPr id="36" name="TextBox 35">
                <a:extLst>
                  <a:ext uri="{FF2B5EF4-FFF2-40B4-BE49-F238E27FC236}">
                    <a16:creationId xmlns:a16="http://schemas.microsoft.com/office/drawing/2014/main" id="{2C08561F-F14A-4CDB-A12C-8EF1AEC92A04}"/>
                  </a:ext>
                </a:extLst>
              </p:cNvPr>
              <p:cNvSpPr txBox="1">
                <a:spLocks noRot="1" noChangeAspect="1" noMove="1" noResize="1" noEditPoints="1" noAdjustHandles="1" noChangeArrowheads="1" noChangeShapeType="1" noTextEdit="1"/>
              </p:cNvSpPr>
              <p:nvPr/>
            </p:nvSpPr>
            <p:spPr>
              <a:xfrm>
                <a:off x="6205113" y="3620512"/>
                <a:ext cx="4448281" cy="1477328"/>
              </a:xfrm>
              <a:prstGeom prst="rect">
                <a:avLst/>
              </a:prstGeom>
              <a:blipFill>
                <a:blip r:embed="rId12"/>
                <a:stretch>
                  <a:fillRect l="-852" t="-2564" b="-5983"/>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07F4153E-8DEC-91B8-2954-582A3929FE63}"/>
              </a:ext>
            </a:extLst>
          </p:cNvPr>
          <p:cNvSpPr txBox="1"/>
          <p:nvPr/>
        </p:nvSpPr>
        <p:spPr>
          <a:xfrm>
            <a:off x="8698549" y="624424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229851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A43AE-40B1-5527-66FC-C9C31D92386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7E82C1B-CAF4-25F8-531F-AECA0AF2F239}"/>
              </a:ext>
            </a:extLst>
          </p:cNvPr>
          <p:cNvSpPr>
            <a:spLocks noGrp="1"/>
          </p:cNvSpPr>
          <p:nvPr>
            <p:ph type="title"/>
          </p:nvPr>
        </p:nvSpPr>
        <p:spPr/>
        <p:txBody>
          <a:bodyPr/>
          <a:lstStyle/>
          <a:p>
            <a:r>
              <a:rPr lang="en-US" dirty="0"/>
              <a:t>Longitudinal phase space</a:t>
            </a:r>
          </a:p>
        </p:txBody>
      </p:sp>
      <p:sp>
        <p:nvSpPr>
          <p:cNvPr id="4" name="Date Placeholder 3">
            <a:extLst>
              <a:ext uri="{FF2B5EF4-FFF2-40B4-BE49-F238E27FC236}">
                <a16:creationId xmlns:a16="http://schemas.microsoft.com/office/drawing/2014/main" id="{D2D00743-8E9F-83D2-8C27-29BE7D263B2F}"/>
              </a:ext>
            </a:extLst>
          </p:cNvPr>
          <p:cNvSpPr>
            <a:spLocks noGrp="1"/>
          </p:cNvSpPr>
          <p:nvPr>
            <p:ph type="dt" sz="half" idx="38"/>
          </p:nvPr>
        </p:nvSpPr>
        <p:spPr/>
        <p:txBody>
          <a:bodyPr/>
          <a:lstStyle/>
          <a:p>
            <a:pPr>
              <a:defRPr/>
            </a:pPr>
            <a:r>
              <a:rPr lang="en-US"/>
              <a:t>8/5/25</a:t>
            </a:r>
            <a:endParaRPr lang="en-US" dirty="0"/>
          </a:p>
        </p:txBody>
      </p:sp>
      <p:sp>
        <p:nvSpPr>
          <p:cNvPr id="5" name="Footer Placeholder 4">
            <a:extLst>
              <a:ext uri="{FF2B5EF4-FFF2-40B4-BE49-F238E27FC236}">
                <a16:creationId xmlns:a16="http://schemas.microsoft.com/office/drawing/2014/main" id="{6DD9F138-E8C1-C31E-92BF-6F2C4DF8CDF7}"/>
              </a:ext>
            </a:extLst>
          </p:cNvPr>
          <p:cNvSpPr>
            <a:spLocks noGrp="1"/>
          </p:cNvSpPr>
          <p:nvPr>
            <p:ph type="ftr" sz="quarter" idx="39"/>
          </p:nvPr>
        </p:nvSpPr>
        <p:spPr/>
        <p:txBody>
          <a:bodyPr/>
          <a:lstStyle/>
          <a:p>
            <a:pPr>
              <a:defRPr/>
            </a:pPr>
            <a:r>
              <a:rPr lang="en-US" b="1"/>
              <a:t>Yonehara | Ionization Cooling for Muon Beam</a:t>
            </a:r>
            <a:endParaRPr lang="en-US" b="1" dirty="0"/>
          </a:p>
        </p:txBody>
      </p:sp>
      <p:sp>
        <p:nvSpPr>
          <p:cNvPr id="6" name="Slide Number Placeholder 5">
            <a:extLst>
              <a:ext uri="{FF2B5EF4-FFF2-40B4-BE49-F238E27FC236}">
                <a16:creationId xmlns:a16="http://schemas.microsoft.com/office/drawing/2014/main" id="{8F5F7B1A-6986-8EF5-C178-6844419E0406}"/>
              </a:ext>
            </a:extLst>
          </p:cNvPr>
          <p:cNvSpPr>
            <a:spLocks noGrp="1"/>
          </p:cNvSpPr>
          <p:nvPr>
            <p:ph type="sldNum" sz="quarter" idx="40"/>
          </p:nvPr>
        </p:nvSpPr>
        <p:spPr/>
        <p:txBody>
          <a:bodyPr/>
          <a:lstStyle/>
          <a:p>
            <a:pPr>
              <a:defRPr/>
            </a:pPr>
            <a:fld id="{148C009B-CB69-E04A-B9B3-34B26D69E9CF}" type="slidenum">
              <a:rPr lang="en-US" smtClean="0"/>
              <a:pPr>
                <a:defRPr/>
              </a:pPr>
              <a:t>33</a:t>
            </a:fld>
            <a:endParaRPr lang="en-US" dirty="0"/>
          </a:p>
        </p:txBody>
      </p:sp>
      <p:sp>
        <p:nvSpPr>
          <p:cNvPr id="18" name="TextBox 17">
            <a:extLst>
              <a:ext uri="{FF2B5EF4-FFF2-40B4-BE49-F238E27FC236}">
                <a16:creationId xmlns:a16="http://schemas.microsoft.com/office/drawing/2014/main" id="{4DA5E297-118C-83F1-A726-469BC8626DA3}"/>
              </a:ext>
            </a:extLst>
          </p:cNvPr>
          <p:cNvSpPr txBox="1"/>
          <p:nvPr/>
        </p:nvSpPr>
        <p:spPr>
          <a:xfrm>
            <a:off x="2260827" y="1034897"/>
            <a:ext cx="7537743" cy="369332"/>
          </a:xfrm>
          <a:prstGeom prst="rect">
            <a:avLst/>
          </a:prstGeom>
          <a:noFill/>
        </p:spPr>
        <p:txBody>
          <a:bodyPr wrap="square" rtlCol="0">
            <a:spAutoFit/>
          </a:bodyPr>
          <a:lstStyle/>
          <a:p>
            <a:r>
              <a:rPr lang="en-US" dirty="0"/>
              <a:t>2</a:t>
            </a:r>
            <a:r>
              <a:rPr lang="en-US" baseline="30000" dirty="0"/>
              <a:t>nd</a:t>
            </a:r>
            <a:r>
              <a:rPr lang="en-US" dirty="0"/>
              <a:t> order differential equation in longitudinal phase space:</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5DDA8C55-411A-007A-62B2-CAC0D6AFB858}"/>
                  </a:ext>
                </a:extLst>
              </p:cNvPr>
              <p:cNvSpPr txBox="1"/>
              <p:nvPr/>
            </p:nvSpPr>
            <p:spPr>
              <a:xfrm>
                <a:off x="2885395" y="1681833"/>
                <a:ext cx="4344202" cy="6109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m:t>
                          </m:r>
                        </m:num>
                        <m:den>
                          <m:r>
                            <a:rPr lang="en-US" i="1">
                              <a:latin typeface="Cambria Math" panose="02040503050406030204" pitchFamily="18" charset="0"/>
                              <a:ea typeface="Cambria Math" panose="02040503050406030204" pitchFamily="18" charset="0"/>
                            </a:rPr>
                            <m:t>𝑑𝑡</m:t>
                          </m:r>
                        </m:den>
                      </m:f>
                      <m:d>
                        <m:dPr>
                          <m:begChr m:val="["/>
                          <m:endChr m:val="]"/>
                          <m:ctrlPr>
                            <a:rPr lang="en-US" i="1">
                              <a:latin typeface="Cambria Math" panose="02040503050406030204" pitchFamily="18" charset="0"/>
                              <a:ea typeface="Cambria Math" panose="02040503050406030204" pitchFamily="18" charset="0"/>
                            </a:rPr>
                          </m:ctrlPr>
                        </m:dPr>
                        <m:e>
                          <m:f>
                            <m:fPr>
                              <m:ctrlPr>
                                <a:rPr lang="en-US" i="1">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𝑅</m:t>
                                  </m:r>
                                </m:e>
                                <m:sub>
                                  <m:r>
                                    <a:rPr lang="en-US" i="1">
                                      <a:latin typeface="Cambria Math" panose="02040503050406030204" pitchFamily="18" charset="0"/>
                                      <a:ea typeface="Cambria Math" panose="02040503050406030204" pitchFamily="18" charset="0"/>
                                    </a:rPr>
                                    <m:t>𝑠</m:t>
                                  </m:r>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𝑝</m:t>
                                  </m:r>
                                </m:e>
                                <m:sub>
                                  <m:r>
                                    <a:rPr lang="en-US" i="1">
                                      <a:latin typeface="Cambria Math" panose="02040503050406030204" pitchFamily="18" charset="0"/>
                                      <a:ea typeface="Cambria Math" panose="02040503050406030204" pitchFamily="18" charset="0"/>
                                    </a:rPr>
                                    <m:t>𝑠</m:t>
                                  </m:r>
                                </m:sub>
                              </m:sSub>
                            </m:num>
                            <m:den>
                              <m:r>
                                <a:rPr lang="en-US" i="1">
                                  <a:latin typeface="Cambria Math" panose="02040503050406030204" pitchFamily="18" charset="0"/>
                                  <a:ea typeface="Cambria Math" panose="02040503050406030204" pitchFamily="18" charset="0"/>
                                </a:rPr>
                                <m:t>h</m:t>
                              </m:r>
                              <m:r>
                                <a:rPr lang="en-US" i="1">
                                  <a:latin typeface="Cambria Math" panose="02040503050406030204" pitchFamily="18" charset="0"/>
                                  <a:ea typeface="Cambria Math" panose="02040503050406030204" pitchFamily="18" charset="0"/>
                                </a:rPr>
                                <m:t>𝜂</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𝜔</m:t>
                                  </m:r>
                                </m:e>
                                <m:sub>
                                  <m:r>
                                    <a:rPr lang="en-US" i="1">
                                      <a:latin typeface="Cambria Math" panose="02040503050406030204" pitchFamily="18" charset="0"/>
                                      <a:ea typeface="Cambria Math" panose="02040503050406030204" pitchFamily="18" charset="0"/>
                                    </a:rPr>
                                    <m:t>𝑟𝑠</m:t>
                                  </m:r>
                                </m:sub>
                              </m:sSub>
                            </m:den>
                          </m:f>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𝜙</m:t>
                              </m:r>
                            </m:num>
                            <m:den>
                              <m:r>
                                <a:rPr lang="en-US" i="1">
                                  <a:latin typeface="Cambria Math" panose="02040503050406030204" pitchFamily="18" charset="0"/>
                                  <a:ea typeface="Cambria Math" panose="02040503050406030204" pitchFamily="18" charset="0"/>
                                </a:rPr>
                                <m:t>𝑑𝑡</m:t>
                              </m:r>
                            </m:den>
                          </m:f>
                        </m:e>
                      </m:d>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𝑒</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𝑉</m:t>
                              </m:r>
                            </m:e>
                          </m:acc>
                        </m:num>
                        <m:den>
                          <m:r>
                            <a:rPr lang="en-US" i="1">
                              <a:latin typeface="Cambria Math" panose="02040503050406030204" pitchFamily="18" charset="0"/>
                              <a:ea typeface="Cambria Math" panose="02040503050406030204" pitchFamily="18" charset="0"/>
                            </a:rPr>
                            <m:t>2</m:t>
                          </m:r>
                          <m:r>
                            <a:rPr lang="en-US" i="1">
                              <a:latin typeface="Cambria Math" panose="02040503050406030204" pitchFamily="18" charset="0"/>
                              <a:ea typeface="Cambria Math" panose="02040503050406030204" pitchFamily="18" charset="0"/>
                            </a:rPr>
                            <m:t>𝜋</m:t>
                          </m:r>
                        </m:den>
                      </m:f>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𝑠𝑖𝑛</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𝜙</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𝑠𝑖𝑛</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𝜙</m:t>
                                  </m:r>
                                </m:e>
                                <m:sub>
                                  <m:r>
                                    <a:rPr lang="en-US" i="1">
                                      <a:latin typeface="Cambria Math" panose="02040503050406030204" pitchFamily="18" charset="0"/>
                                      <a:ea typeface="Cambria Math" panose="02040503050406030204" pitchFamily="18" charset="0"/>
                                    </a:rPr>
                                    <m:t>𝑠</m:t>
                                  </m:r>
                                </m:sub>
                              </m:sSub>
                            </m:e>
                          </m:d>
                        </m:e>
                      </m:d>
                      <m:r>
                        <a:rPr lang="en-US">
                          <a:latin typeface="Cambria Math" panose="02040503050406030204" pitchFamily="18" charset="0"/>
                          <a:ea typeface="Cambria Math" panose="02040503050406030204" pitchFamily="18" charset="0"/>
                        </a:rPr>
                        <m:t>=0</m:t>
                      </m:r>
                    </m:oMath>
                  </m:oMathPara>
                </a14:m>
                <a:endParaRPr lang="en-US" dirty="0"/>
              </a:p>
            </p:txBody>
          </p:sp>
        </mc:Choice>
        <mc:Fallback xmlns="">
          <p:sp>
            <p:nvSpPr>
              <p:cNvPr id="23" name="TextBox 22">
                <a:extLst>
                  <a:ext uri="{FF2B5EF4-FFF2-40B4-BE49-F238E27FC236}">
                    <a16:creationId xmlns:a16="http://schemas.microsoft.com/office/drawing/2014/main" id="{5DDA8C55-411A-007A-62B2-CAC0D6AFB858}"/>
                  </a:ext>
                </a:extLst>
              </p:cNvPr>
              <p:cNvSpPr txBox="1">
                <a:spLocks noRot="1" noChangeAspect="1" noMove="1" noResize="1" noEditPoints="1" noAdjustHandles="1" noChangeArrowheads="1" noChangeShapeType="1" noTextEdit="1"/>
              </p:cNvSpPr>
              <p:nvPr/>
            </p:nvSpPr>
            <p:spPr>
              <a:xfrm>
                <a:off x="2885395" y="1681833"/>
                <a:ext cx="4344202" cy="610936"/>
              </a:xfrm>
              <a:prstGeom prst="rect">
                <a:avLst/>
              </a:prstGeom>
              <a:blipFill>
                <a:blip r:embed="rId2"/>
                <a:stretch>
                  <a:fillRect l="-1166" t="-8163" r="-875" b="-183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D3C6BC1-A7AE-FF69-FDEC-458A38DB99FE}"/>
                  </a:ext>
                </a:extLst>
              </p:cNvPr>
              <p:cNvSpPr txBox="1"/>
              <p:nvPr/>
            </p:nvSpPr>
            <p:spPr>
              <a:xfrm>
                <a:off x="2789425" y="2590917"/>
                <a:ext cx="4026680" cy="8924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ea typeface="Cambria Math" panose="02040503050406030204" pitchFamily="18" charset="0"/>
                            </a:rPr>
                            <m:t>𝜙</m:t>
                          </m:r>
                        </m:e>
                      </m:acc>
                      <m:r>
                        <a:rPr lang="en-US" i="1">
                          <a:latin typeface="Cambria Math" panose="02040503050406030204" pitchFamily="18" charset="0"/>
                        </a:rPr>
                        <m:t>+</m:t>
                      </m:r>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m:rPr>
                                  <m:sty m:val="p"/>
                                </m:rPr>
                                <a:rPr lang="el-GR" i="1">
                                  <a:latin typeface="Cambria Math" panose="02040503050406030204" pitchFamily="18" charset="0"/>
                                  <a:ea typeface="Cambria Math" panose="02040503050406030204" pitchFamily="18" charset="0"/>
                                </a:rPr>
                                <m:t>Ω</m:t>
                              </m:r>
                            </m:e>
                            <m:sub>
                              <m:r>
                                <a:rPr lang="en-US" i="1">
                                  <a:latin typeface="Cambria Math" panose="02040503050406030204" pitchFamily="18" charset="0"/>
                                </a:rPr>
                                <m:t>𝑠</m:t>
                              </m:r>
                            </m:sub>
                            <m:sup>
                              <m:r>
                                <a:rPr lang="en-US" i="1">
                                  <a:latin typeface="Cambria Math" panose="02040503050406030204" pitchFamily="18" charset="0"/>
                                </a:rPr>
                                <m:t>2</m:t>
                              </m:r>
                            </m:sup>
                          </m:sSubSup>
                        </m:num>
                        <m:den>
                          <m:r>
                            <a:rPr lang="en-US" i="1">
                              <a:latin typeface="Cambria Math" panose="02040503050406030204" pitchFamily="18" charset="0"/>
                            </a:rPr>
                            <m:t>𝑐𝑜𝑠</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𝜙</m:t>
                                  </m:r>
                                </m:e>
                                <m:sub>
                                  <m:r>
                                    <a:rPr lang="en-US" i="1">
                                      <a:latin typeface="Cambria Math" panose="02040503050406030204" pitchFamily="18" charset="0"/>
                                    </a:rPr>
                                    <m:t>𝑠</m:t>
                                  </m:r>
                                </m:sub>
                              </m:sSub>
                            </m:e>
                          </m:d>
                        </m:den>
                      </m:f>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𝑠𝑖𝑛</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𝜙</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𝑠𝑖𝑛</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𝜙</m:t>
                                  </m:r>
                                </m:e>
                                <m:sub>
                                  <m:r>
                                    <a:rPr lang="en-US" i="1">
                                      <a:latin typeface="Cambria Math" panose="02040503050406030204" pitchFamily="18" charset="0"/>
                                      <a:ea typeface="Cambria Math" panose="02040503050406030204" pitchFamily="18" charset="0"/>
                                    </a:rPr>
                                    <m:t>𝑠</m:t>
                                  </m:r>
                                </m:sub>
                              </m:sSub>
                            </m:e>
                          </m:d>
                        </m:e>
                      </m:d>
                      <m:r>
                        <a:rPr lang="en-US">
                          <a:latin typeface="Cambria Math" panose="02040503050406030204" pitchFamily="18" charset="0"/>
                          <a:ea typeface="Cambria Math" panose="02040503050406030204" pitchFamily="18" charset="0"/>
                        </a:rPr>
                        <m:t>=0</m:t>
                      </m:r>
                    </m:oMath>
                  </m:oMathPara>
                </a14:m>
                <a:endParaRPr lang="en-US" dirty="0"/>
              </a:p>
              <a:p>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dirty="0"/>
                  <a:t>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ea typeface="Cambria Math" panose="02040503050406030204" pitchFamily="18" charset="0"/>
                          </a:rPr>
                          <m:t>𝜙</m:t>
                        </m:r>
                      </m:e>
                    </m:acc>
                    <m:r>
                      <a:rPr lang="en-US">
                        <a:latin typeface="Cambria Math" panose="02040503050406030204" pitchFamily="18" charset="0"/>
                        <a:ea typeface="Cambria Math" panose="02040503050406030204" pitchFamily="18" charset="0"/>
                      </a:rPr>
                      <m:t>+</m:t>
                    </m:r>
                  </m:oMath>
                </a14:m>
                <a:r>
                  <a:rPr lang="en-US" dirty="0"/>
                  <a:t> </a:t>
                </a:r>
                <a14:m>
                  <m:oMath xmlns:m="http://schemas.openxmlformats.org/officeDocument/2006/math">
                    <m:sSubSup>
                      <m:sSubSupPr>
                        <m:ctrlPr>
                          <a:rPr lang="en-US" i="1">
                            <a:latin typeface="Cambria Math" panose="02040503050406030204" pitchFamily="18" charset="0"/>
                          </a:rPr>
                        </m:ctrlPr>
                      </m:sSubSupPr>
                      <m:e>
                        <m:r>
                          <m:rPr>
                            <m:sty m:val="p"/>
                          </m:rPr>
                          <a:rPr lang="el-GR" i="1">
                            <a:latin typeface="Cambria Math" panose="02040503050406030204" pitchFamily="18" charset="0"/>
                            <a:ea typeface="Cambria Math" panose="02040503050406030204" pitchFamily="18" charset="0"/>
                          </a:rPr>
                          <m:t>Ω</m:t>
                        </m:r>
                      </m:e>
                      <m:sub>
                        <m:r>
                          <a:rPr lang="en-US" i="1">
                            <a:latin typeface="Cambria Math" panose="02040503050406030204" pitchFamily="18" charset="0"/>
                          </a:rPr>
                          <m:t>𝑠</m:t>
                        </m:r>
                      </m:sub>
                      <m:sup>
                        <m:r>
                          <a:rPr lang="en-US" i="1">
                            <a:latin typeface="Cambria Math" panose="02040503050406030204" pitchFamily="18" charset="0"/>
                          </a:rPr>
                          <m:t>2</m:t>
                        </m:r>
                      </m:sup>
                    </m:sSubSup>
                    <m:r>
                      <a:rPr lang="en-US" i="1">
                        <a:latin typeface="Cambria Math" panose="02040503050406030204" pitchFamily="18" charset="0"/>
                        <a:ea typeface="Cambria Math" panose="02040503050406030204" pitchFamily="18" charset="0"/>
                      </a:rPr>
                      <m:t>𝜙</m:t>
                    </m:r>
                    <m:r>
                      <a:rPr lang="en-US" i="1">
                        <a:latin typeface="Cambria Math" panose="02040503050406030204" pitchFamily="18" charset="0"/>
                        <a:ea typeface="Cambria Math" panose="02040503050406030204" pitchFamily="18" charset="0"/>
                      </a:rPr>
                      <m:t>=0</m:t>
                    </m:r>
                  </m:oMath>
                </a14:m>
                <a:r>
                  <a:rPr lang="en-US" dirty="0"/>
                  <a:t> (if </a:t>
                </a:r>
                <a14:m>
                  <m:oMath xmlns:m="http://schemas.openxmlformats.org/officeDocument/2006/math">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𝜙</m:t>
                        </m:r>
                      </m:e>
                    </m:d>
                  </m:oMath>
                </a14:m>
                <a:r>
                  <a:rPr lang="en-US" dirty="0"/>
                  <a:t> is small)</a:t>
                </a:r>
              </a:p>
            </p:txBody>
          </p:sp>
        </mc:Choice>
        <mc:Fallback xmlns="">
          <p:sp>
            <p:nvSpPr>
              <p:cNvPr id="2" name="TextBox 1">
                <a:extLst>
                  <a:ext uri="{FF2B5EF4-FFF2-40B4-BE49-F238E27FC236}">
                    <a16:creationId xmlns:a16="http://schemas.microsoft.com/office/drawing/2014/main" id="{AD3C6BC1-A7AE-FF69-FDEC-458A38DB99FE}"/>
                  </a:ext>
                </a:extLst>
              </p:cNvPr>
              <p:cNvSpPr txBox="1">
                <a:spLocks noRot="1" noChangeAspect="1" noMove="1" noResize="1" noEditPoints="1" noAdjustHandles="1" noChangeArrowheads="1" noChangeShapeType="1" noTextEdit="1"/>
              </p:cNvSpPr>
              <p:nvPr/>
            </p:nvSpPr>
            <p:spPr>
              <a:xfrm>
                <a:off x="2789425" y="2590917"/>
                <a:ext cx="4026680" cy="892424"/>
              </a:xfrm>
              <a:prstGeom prst="rect">
                <a:avLst/>
              </a:prstGeom>
              <a:blipFill>
                <a:blip r:embed="rId3"/>
                <a:stretch>
                  <a:fillRect l="-1258" b="-154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46F9174-83C9-AFF2-C320-6553E280D216}"/>
                  </a:ext>
                </a:extLst>
              </p:cNvPr>
              <p:cNvSpPr txBox="1"/>
              <p:nvPr/>
            </p:nvSpPr>
            <p:spPr>
              <a:xfrm>
                <a:off x="2885395" y="4299342"/>
                <a:ext cx="2257541" cy="6108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m:rPr>
                              <m:sty m:val="p"/>
                            </m:rPr>
                            <a:rPr lang="el-GR" i="1">
                              <a:latin typeface="Cambria Math" panose="02040503050406030204" pitchFamily="18" charset="0"/>
                              <a:ea typeface="Cambria Math" panose="02040503050406030204" pitchFamily="18" charset="0"/>
                            </a:rPr>
                            <m:t>Ω</m:t>
                          </m:r>
                        </m:e>
                        <m:sub>
                          <m:r>
                            <a:rPr lang="en-US" i="1">
                              <a:latin typeface="Cambria Math" panose="02040503050406030204" pitchFamily="18" charset="0"/>
                            </a:rPr>
                            <m:t>𝑠</m:t>
                          </m:r>
                        </m:sub>
                        <m:sup>
                          <m:r>
                            <a:rPr lang="en-US" i="1">
                              <a:latin typeface="Cambria Math" panose="02040503050406030204" pitchFamily="18" charset="0"/>
                            </a:rPr>
                            <m:t>2</m:t>
                          </m:r>
                        </m:sup>
                      </m:sSubSup>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h</m:t>
                          </m:r>
                          <m:r>
                            <a:rPr lang="en-US" i="1">
                              <a:latin typeface="Cambria Math" panose="02040503050406030204" pitchFamily="18" charset="0"/>
                              <a:ea typeface="Cambria Math" panose="02040503050406030204" pitchFamily="18" charset="0"/>
                            </a:rPr>
                            <m:t>𝜂</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𝜔</m:t>
                              </m:r>
                            </m:e>
                            <m:sub>
                              <m:r>
                                <a:rPr lang="en-US" i="1">
                                  <a:latin typeface="Cambria Math" panose="02040503050406030204" pitchFamily="18" charset="0"/>
                                  <a:ea typeface="Cambria Math" panose="02040503050406030204" pitchFamily="18" charset="0"/>
                                </a:rPr>
                                <m:t>𝑟𝑠</m:t>
                              </m:r>
                            </m:sub>
                          </m:sSub>
                          <m:r>
                            <a:rPr lang="en-US" i="1">
                              <a:latin typeface="Cambria Math" panose="02040503050406030204" pitchFamily="18" charset="0"/>
                              <a:ea typeface="Cambria Math" panose="02040503050406030204" pitchFamily="18" charset="0"/>
                            </a:rPr>
                            <m:t>𝑒</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𝑉</m:t>
                              </m:r>
                            </m:e>
                          </m:acc>
                          <m:r>
                            <a:rPr lang="en-US" i="1">
                              <a:latin typeface="Cambria Math" panose="02040503050406030204" pitchFamily="18" charset="0"/>
                            </a:rPr>
                            <m:t>𝑐𝑜𝑠</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𝜙</m:t>
                                  </m:r>
                                </m:e>
                                <m:sub>
                                  <m:r>
                                    <a:rPr lang="en-US" i="1">
                                      <a:latin typeface="Cambria Math" panose="02040503050406030204" pitchFamily="18" charset="0"/>
                                    </a:rPr>
                                    <m:t>𝑠</m:t>
                                  </m:r>
                                </m:sub>
                              </m:sSub>
                            </m:e>
                          </m:d>
                        </m:num>
                        <m:den>
                          <m:r>
                            <a:rPr lang="en-US" i="1">
                              <a:latin typeface="Cambria Math" panose="02040503050406030204" pitchFamily="18" charset="0"/>
                            </a:rPr>
                            <m:t>2</m:t>
                          </m:r>
                          <m:r>
                            <a:rPr lang="en-US" i="1">
                              <a:latin typeface="Cambria Math" panose="02040503050406030204" pitchFamily="18" charset="0"/>
                              <a:ea typeface="Cambria Math" panose="02040503050406030204" pitchFamily="18" charset="0"/>
                            </a:rPr>
                            <m:t>𝜋</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𝑅</m:t>
                              </m:r>
                            </m:e>
                            <m:sub>
                              <m:r>
                                <a:rPr lang="en-US" i="1">
                                  <a:latin typeface="Cambria Math" panose="02040503050406030204" pitchFamily="18" charset="0"/>
                                  <a:ea typeface="Cambria Math" panose="02040503050406030204" pitchFamily="18" charset="0"/>
                                </a:rPr>
                                <m:t>𝑠</m:t>
                              </m:r>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𝑝</m:t>
                              </m:r>
                            </m:e>
                            <m:sub>
                              <m:r>
                                <a:rPr lang="en-US" i="1">
                                  <a:latin typeface="Cambria Math" panose="02040503050406030204" pitchFamily="18" charset="0"/>
                                  <a:ea typeface="Cambria Math" panose="02040503050406030204" pitchFamily="18" charset="0"/>
                                </a:rPr>
                                <m:t>𝑠</m:t>
                              </m:r>
                            </m:sub>
                          </m:sSub>
                        </m:den>
                      </m:f>
                    </m:oMath>
                  </m:oMathPara>
                </a14:m>
                <a:endParaRPr lang="en-US" dirty="0"/>
              </a:p>
            </p:txBody>
          </p:sp>
        </mc:Choice>
        <mc:Fallback xmlns="">
          <p:sp>
            <p:nvSpPr>
              <p:cNvPr id="7" name="TextBox 6">
                <a:extLst>
                  <a:ext uri="{FF2B5EF4-FFF2-40B4-BE49-F238E27FC236}">
                    <a16:creationId xmlns:a16="http://schemas.microsoft.com/office/drawing/2014/main" id="{646F9174-83C9-AFF2-C320-6553E280D216}"/>
                  </a:ext>
                </a:extLst>
              </p:cNvPr>
              <p:cNvSpPr txBox="1">
                <a:spLocks noRot="1" noChangeAspect="1" noMove="1" noResize="1" noEditPoints="1" noAdjustHandles="1" noChangeArrowheads="1" noChangeShapeType="1" noTextEdit="1"/>
              </p:cNvSpPr>
              <p:nvPr/>
            </p:nvSpPr>
            <p:spPr>
              <a:xfrm>
                <a:off x="2885395" y="4299342"/>
                <a:ext cx="2257541" cy="610873"/>
              </a:xfrm>
              <a:prstGeom prst="rect">
                <a:avLst/>
              </a:prstGeom>
              <a:blipFill>
                <a:blip r:embed="rId4"/>
                <a:stretch>
                  <a:fillRect l="-2235" t="-8163" b="-14286"/>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04C293BE-8F8A-83A7-C5F6-1EE1BD80A203}"/>
              </a:ext>
            </a:extLst>
          </p:cNvPr>
          <p:cNvSpPr txBox="1"/>
          <p:nvPr/>
        </p:nvSpPr>
        <p:spPr>
          <a:xfrm>
            <a:off x="-1349115" y="679629"/>
            <a:ext cx="184731" cy="369332"/>
          </a:xfrm>
          <a:prstGeom prst="rect">
            <a:avLst/>
          </a:prstGeom>
          <a:noFill/>
        </p:spPr>
        <p:txBody>
          <a:bodyPr wrap="none" rtlCol="0">
            <a:spAutoFit/>
          </a:bodyPr>
          <a:lstStyle/>
          <a:p>
            <a:endParaRPr lang="en-US"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9789A0C-0828-2C6E-5368-69E962057BE2}"/>
                  </a:ext>
                </a:extLst>
              </p:cNvPr>
              <p:cNvSpPr txBox="1"/>
              <p:nvPr/>
            </p:nvSpPr>
            <p:spPr>
              <a:xfrm>
                <a:off x="6583956" y="4206544"/>
                <a:ext cx="3688052" cy="646331"/>
              </a:xfrm>
              <a:prstGeom prst="rect">
                <a:avLst/>
              </a:prstGeom>
              <a:noFill/>
              <a:ln>
                <a:solidFill>
                  <a:srgbClr val="FF0000"/>
                </a:solidFill>
              </a:ln>
            </p:spPr>
            <p:txBody>
              <a:bodyPr wrap="square" rtlCol="0">
                <a:spAutoFit/>
              </a:bodyPr>
              <a:lstStyle/>
              <a:p>
                <a:r>
                  <a:rPr lang="en-US" b="1" dirty="0"/>
                  <a:t>NB</a:t>
                </a:r>
                <a:r>
                  <a:rPr lang="en-US" dirty="0"/>
                  <a:t>: Stability condition when </a:t>
                </a:r>
                <a14:m>
                  <m:oMath xmlns:m="http://schemas.openxmlformats.org/officeDocument/2006/math">
                    <m:sSub>
                      <m:sSubPr>
                        <m:ctrlPr>
                          <a:rPr lang="en-US"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Ω</m:t>
                        </m:r>
                      </m:e>
                      <m:sub>
                        <m:r>
                          <a:rPr lang="en-US" i="1">
                            <a:latin typeface="Cambria Math" panose="02040503050406030204" pitchFamily="18" charset="0"/>
                          </a:rPr>
                          <m:t>𝑠</m:t>
                        </m:r>
                      </m:sub>
                    </m:sSub>
                  </m:oMath>
                </a14:m>
                <a:r>
                  <a:rPr lang="en-US" dirty="0"/>
                  <a:t> is real</a:t>
                </a:r>
                <a:r>
                  <a:rPr lang="en-US" dirty="0">
                    <a:sym typeface="Wingdings" pitchFamily="2" charset="2"/>
                  </a:rPr>
                  <a:t></a:t>
                </a:r>
                <a14:m>
                  <m:oMath xmlns:m="http://schemas.openxmlformats.org/officeDocument/2006/math">
                    <m:r>
                      <a:rPr lang="en-US" i="1">
                        <a:latin typeface="Cambria Math" panose="02040503050406030204" pitchFamily="18" charset="0"/>
                        <a:ea typeface="Cambria Math" panose="02040503050406030204" pitchFamily="18" charset="0"/>
                        <a:sym typeface="Wingdings" pitchFamily="2" charset="2"/>
                      </a:rPr>
                      <m:t>𝜂</m:t>
                    </m:r>
                    <m:r>
                      <a:rPr lang="en-US" i="1">
                        <a:latin typeface="Cambria Math" panose="02040503050406030204" pitchFamily="18" charset="0"/>
                        <a:ea typeface="Cambria Math" panose="02040503050406030204" pitchFamily="18" charset="0"/>
                        <a:sym typeface="Wingdings" pitchFamily="2" charset="2"/>
                      </a:rPr>
                      <m:t>∙</m:t>
                    </m:r>
                    <m:r>
                      <a:rPr lang="en-US" i="1">
                        <a:latin typeface="Cambria Math" panose="02040503050406030204" pitchFamily="18" charset="0"/>
                        <a:ea typeface="Cambria Math" panose="02040503050406030204" pitchFamily="18" charset="0"/>
                        <a:sym typeface="Wingdings" pitchFamily="2" charset="2"/>
                      </a:rPr>
                      <m:t>𝑐𝑜𝑠</m:t>
                    </m:r>
                    <m:d>
                      <m:dPr>
                        <m:ctrlPr>
                          <a:rPr lang="en-US" i="1">
                            <a:latin typeface="Cambria Math" panose="02040503050406030204" pitchFamily="18" charset="0"/>
                            <a:ea typeface="Cambria Math" panose="02040503050406030204" pitchFamily="18" charset="0"/>
                            <a:sym typeface="Wingdings" pitchFamily="2" charset="2"/>
                          </a:rPr>
                        </m:ctrlPr>
                      </m:dPr>
                      <m:e>
                        <m:sSub>
                          <m:sSubPr>
                            <m:ctrlPr>
                              <a:rPr lang="en-US" i="1">
                                <a:latin typeface="Cambria Math" panose="02040503050406030204" pitchFamily="18" charset="0"/>
                                <a:ea typeface="Cambria Math" panose="02040503050406030204" pitchFamily="18" charset="0"/>
                                <a:sym typeface="Wingdings" pitchFamily="2" charset="2"/>
                              </a:rPr>
                            </m:ctrlPr>
                          </m:sSubPr>
                          <m:e>
                            <m:r>
                              <a:rPr lang="en-US" i="1">
                                <a:latin typeface="Cambria Math" panose="02040503050406030204" pitchFamily="18" charset="0"/>
                                <a:ea typeface="Cambria Math" panose="02040503050406030204" pitchFamily="18" charset="0"/>
                                <a:sym typeface="Wingdings" pitchFamily="2" charset="2"/>
                              </a:rPr>
                              <m:t>𝜙</m:t>
                            </m:r>
                          </m:e>
                          <m:sub>
                            <m:r>
                              <a:rPr lang="en-US" i="1">
                                <a:latin typeface="Cambria Math" panose="02040503050406030204" pitchFamily="18" charset="0"/>
                                <a:ea typeface="Cambria Math" panose="02040503050406030204" pitchFamily="18" charset="0"/>
                                <a:sym typeface="Wingdings" pitchFamily="2" charset="2"/>
                              </a:rPr>
                              <m:t>𝑠</m:t>
                            </m:r>
                          </m:sub>
                        </m:sSub>
                      </m:e>
                    </m:d>
                    <m:r>
                      <a:rPr lang="en-US" i="1">
                        <a:latin typeface="Cambria Math" panose="02040503050406030204" pitchFamily="18" charset="0"/>
                        <a:ea typeface="Cambria Math" panose="02040503050406030204" pitchFamily="18" charset="0"/>
                        <a:sym typeface="Wingdings" pitchFamily="2" charset="2"/>
                      </a:rPr>
                      <m:t>&gt;0</m:t>
                    </m:r>
                  </m:oMath>
                </a14:m>
                <a:endParaRPr lang="en-US" dirty="0"/>
              </a:p>
            </p:txBody>
          </p:sp>
        </mc:Choice>
        <mc:Fallback xmlns="">
          <p:sp>
            <p:nvSpPr>
              <p:cNvPr id="10" name="TextBox 9">
                <a:extLst>
                  <a:ext uri="{FF2B5EF4-FFF2-40B4-BE49-F238E27FC236}">
                    <a16:creationId xmlns:a16="http://schemas.microsoft.com/office/drawing/2014/main" id="{79789A0C-0828-2C6E-5368-69E962057BE2}"/>
                  </a:ext>
                </a:extLst>
              </p:cNvPr>
              <p:cNvSpPr txBox="1">
                <a:spLocks noRot="1" noChangeAspect="1" noMove="1" noResize="1" noEditPoints="1" noAdjustHandles="1" noChangeArrowheads="1" noChangeShapeType="1" noTextEdit="1"/>
              </p:cNvSpPr>
              <p:nvPr/>
            </p:nvSpPr>
            <p:spPr>
              <a:xfrm>
                <a:off x="6583956" y="4206544"/>
                <a:ext cx="3688052" cy="646331"/>
              </a:xfrm>
              <a:prstGeom prst="rect">
                <a:avLst/>
              </a:prstGeom>
              <a:blipFill>
                <a:blip r:embed="rId5"/>
                <a:stretch>
                  <a:fillRect l="-1024" t="-1887" b="-13208"/>
                </a:stretch>
              </a:blipFill>
              <a:ln>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19EB88B-ADDA-0331-67D0-73B5E31DB045}"/>
                  </a:ext>
                </a:extLst>
              </p:cNvPr>
              <p:cNvSpPr txBox="1"/>
              <p:nvPr/>
            </p:nvSpPr>
            <p:spPr>
              <a:xfrm>
                <a:off x="2917936" y="5516222"/>
                <a:ext cx="2139560" cy="818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ea typeface="Cambria Math" panose="02040503050406030204" pitchFamily="18" charset="0"/>
                                </a:rPr>
                                <m:t>𝛽</m:t>
                              </m:r>
                            </m:e>
                          </m:acc>
                        </m:e>
                        <m:sub>
                          <m:r>
                            <a:rPr lang="en-US" i="1">
                              <a:latin typeface="Cambria Math" panose="02040503050406030204" pitchFamily="18" charset="0"/>
                            </a:rPr>
                            <m:t>𝐿</m:t>
                          </m:r>
                        </m:sub>
                      </m:sSub>
                      <m:r>
                        <a:rPr lang="en-US" i="1">
                          <a:latin typeface="Cambria Math" panose="02040503050406030204" pitchFamily="18" charset="0"/>
                        </a:rPr>
                        <m:t>=</m:t>
                      </m:r>
                      <m:rad>
                        <m:radPr>
                          <m:degHide m:val="on"/>
                          <m:ctrlPr>
                            <a:rPr lang="en-US" i="1">
                              <a:latin typeface="Cambria Math" panose="02040503050406030204" pitchFamily="18" charset="0"/>
                            </a:rPr>
                          </m:ctrlPr>
                        </m:radPr>
                        <m:deg/>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𝜆</m:t>
                                  </m:r>
                                </m:e>
                                <m:sub>
                                  <m:r>
                                    <a:rPr lang="en-US" i="1">
                                      <a:latin typeface="Cambria Math" panose="02040503050406030204" pitchFamily="18" charset="0"/>
                                    </a:rPr>
                                    <m:t>𝑟𝑓</m:t>
                                  </m:r>
                                </m:sub>
                              </m:sSub>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𝛽</m:t>
                                  </m:r>
                                </m:e>
                                <m:sup>
                                  <m:r>
                                    <a:rPr lang="en-US" i="1">
                                      <a:latin typeface="Cambria Math" panose="02040503050406030204" pitchFamily="18" charset="0"/>
                                    </a:rPr>
                                    <m:t>3</m:t>
                                  </m:r>
                                </m:sup>
                              </m:sSup>
                              <m:r>
                                <a:rPr lang="en-US" i="1">
                                  <a:latin typeface="Cambria Math" panose="02040503050406030204" pitchFamily="18" charset="0"/>
                                </a:rPr>
                                <m:t>𝐸</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𝛼</m:t>
                                  </m:r>
                                </m:e>
                                <m:sub>
                                  <m:r>
                                    <a:rPr lang="en-US" i="1">
                                      <a:latin typeface="Cambria Math" panose="02040503050406030204" pitchFamily="18" charset="0"/>
                                    </a:rPr>
                                    <m:t>𝑐</m:t>
                                  </m:r>
                                </m:sub>
                              </m:sSub>
                            </m:num>
                            <m:den>
                              <m:r>
                                <a:rPr lang="en-US" i="1">
                                  <a:latin typeface="Cambria Math" panose="02040503050406030204" pitchFamily="18" charset="0"/>
                                </a:rPr>
                                <m:t>2</m:t>
                              </m:r>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𝑒</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𝑉</m:t>
                                  </m:r>
                                </m:e>
                                <m:sup>
                                  <m:r>
                                    <a:rPr lang="en-US" i="1">
                                      <a:latin typeface="Cambria Math" panose="02040503050406030204" pitchFamily="18" charset="0"/>
                                      <a:ea typeface="Cambria Math" panose="02040503050406030204" pitchFamily="18" charset="0"/>
                                    </a:rPr>
                                    <m:t>′</m:t>
                                  </m:r>
                                </m:sup>
                              </m:sSup>
                              <m:r>
                                <a:rPr lang="en-US" i="1">
                                  <a:latin typeface="Cambria Math" panose="02040503050406030204" pitchFamily="18" charset="0"/>
                                  <a:ea typeface="Cambria Math" panose="02040503050406030204" pitchFamily="18" charset="0"/>
                                </a:rPr>
                                <m:t>𝑐𝑜𝑠</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𝜙</m:t>
                                      </m:r>
                                    </m:e>
                                    <m:sub>
                                      <m:r>
                                        <a:rPr lang="en-US" i="1">
                                          <a:latin typeface="Cambria Math" panose="02040503050406030204" pitchFamily="18" charset="0"/>
                                          <a:ea typeface="Cambria Math" panose="02040503050406030204" pitchFamily="18" charset="0"/>
                                        </a:rPr>
                                        <m:t>𝑠</m:t>
                                      </m:r>
                                    </m:sub>
                                  </m:sSub>
                                </m:e>
                              </m:d>
                            </m:den>
                          </m:f>
                        </m:e>
                      </m:rad>
                    </m:oMath>
                  </m:oMathPara>
                </a14:m>
                <a:endParaRPr lang="en-US" dirty="0"/>
              </a:p>
            </p:txBody>
          </p:sp>
        </mc:Choice>
        <mc:Fallback xmlns="">
          <p:sp>
            <p:nvSpPr>
              <p:cNvPr id="11" name="TextBox 10">
                <a:extLst>
                  <a:ext uri="{FF2B5EF4-FFF2-40B4-BE49-F238E27FC236}">
                    <a16:creationId xmlns:a16="http://schemas.microsoft.com/office/drawing/2014/main" id="{D19EB88B-ADDA-0331-67D0-73B5E31DB045}"/>
                  </a:ext>
                </a:extLst>
              </p:cNvPr>
              <p:cNvSpPr txBox="1">
                <a:spLocks noRot="1" noChangeAspect="1" noMove="1" noResize="1" noEditPoints="1" noAdjustHandles="1" noChangeArrowheads="1" noChangeShapeType="1" noTextEdit="1"/>
              </p:cNvSpPr>
              <p:nvPr/>
            </p:nvSpPr>
            <p:spPr>
              <a:xfrm>
                <a:off x="2917936" y="5516222"/>
                <a:ext cx="2139560" cy="818366"/>
              </a:xfrm>
              <a:prstGeom prst="rect">
                <a:avLst/>
              </a:prstGeom>
              <a:blipFill>
                <a:blip r:embed="rId6"/>
                <a:stretch>
                  <a:fillRect l="-3529" b="-1538"/>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68F7904E-4388-A8AD-6844-3635584797DA}"/>
              </a:ext>
            </a:extLst>
          </p:cNvPr>
          <p:cNvSpPr txBox="1"/>
          <p:nvPr/>
        </p:nvSpPr>
        <p:spPr>
          <a:xfrm>
            <a:off x="2289454" y="5045257"/>
            <a:ext cx="3002425" cy="369332"/>
          </a:xfrm>
          <a:prstGeom prst="rect">
            <a:avLst/>
          </a:prstGeom>
          <a:noFill/>
        </p:spPr>
        <p:txBody>
          <a:bodyPr wrap="none" rtlCol="0">
            <a:spAutoFit/>
          </a:bodyPr>
          <a:lstStyle/>
          <a:p>
            <a:r>
              <a:rPr lang="en-US" dirty="0"/>
              <a:t>Longitudinal beta function is</a:t>
            </a:r>
          </a:p>
        </p:txBody>
      </p:sp>
      <p:sp>
        <p:nvSpPr>
          <p:cNvPr id="14" name="TextBox 13">
            <a:extLst>
              <a:ext uri="{FF2B5EF4-FFF2-40B4-BE49-F238E27FC236}">
                <a16:creationId xmlns:a16="http://schemas.microsoft.com/office/drawing/2014/main" id="{E623CAEC-C4B7-411A-CEDB-C79EDB3A6330}"/>
              </a:ext>
            </a:extLst>
          </p:cNvPr>
          <p:cNvSpPr txBox="1"/>
          <p:nvPr/>
        </p:nvSpPr>
        <p:spPr>
          <a:xfrm>
            <a:off x="2314924" y="3692331"/>
            <a:ext cx="7537743" cy="369332"/>
          </a:xfrm>
          <a:prstGeom prst="rect">
            <a:avLst/>
          </a:prstGeom>
          <a:noFill/>
        </p:spPr>
        <p:txBody>
          <a:bodyPr wrap="square" rtlCol="0">
            <a:spAutoFit/>
          </a:bodyPr>
          <a:lstStyle/>
          <a:p>
            <a:r>
              <a:rPr lang="en-US" dirty="0"/>
              <a:t>Synchrotron oscillation:</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0492098-7C19-5FD9-830E-6C3EEB7F5F11}"/>
                  </a:ext>
                </a:extLst>
              </p:cNvPr>
              <p:cNvSpPr txBox="1"/>
              <p:nvPr/>
            </p:nvSpPr>
            <p:spPr>
              <a:xfrm>
                <a:off x="6583956" y="5543976"/>
                <a:ext cx="4542643" cy="956480"/>
              </a:xfrm>
              <a:prstGeom prst="rect">
                <a:avLst/>
              </a:prstGeom>
              <a:noFill/>
              <a:ln>
                <a:solidFill>
                  <a:srgbClr val="FF0000"/>
                </a:solidFill>
              </a:ln>
            </p:spPr>
            <p:txBody>
              <a:bodyPr wrap="square" rtlCol="0">
                <a:spAutoFit/>
              </a:bodyPr>
              <a:lstStyle/>
              <a:p>
                <a:r>
                  <a:rPr lang="en-US" b="1" dirty="0"/>
                  <a:t>NB</a:t>
                </a:r>
                <a:r>
                  <a:rPr lang="en-US" dirty="0"/>
                  <a:t>: Longitudinal beta function represents the longitudinal focusing strength; Shorter </a:t>
                </a:r>
                <a14:m>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i="1" smtClean="0">
                                <a:latin typeface="Cambria Math" panose="02040503050406030204" pitchFamily="18" charset="0"/>
                                <a:ea typeface="Cambria Math" panose="02040503050406030204" pitchFamily="18" charset="0"/>
                              </a:rPr>
                              <m:t>𝛽</m:t>
                            </m:r>
                          </m:e>
                        </m:acc>
                      </m:e>
                      <m:sub>
                        <m:r>
                          <a:rPr lang="en-US" b="0" i="1" smtClean="0">
                            <a:latin typeface="Cambria Math" panose="02040503050406030204" pitchFamily="18" charset="0"/>
                          </a:rPr>
                          <m:t>𝐿</m:t>
                        </m:r>
                      </m:sub>
                    </m:sSub>
                  </m:oMath>
                </a14:m>
                <a:r>
                  <a:rPr lang="en-US" dirty="0"/>
                  <a:t> when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𝑉</m:t>
                        </m:r>
                      </m:e>
                      <m:sup>
                        <m:r>
                          <a:rPr lang="en-US" b="0" i="1" smtClean="0">
                            <a:latin typeface="Cambria Math" panose="02040503050406030204" pitchFamily="18" charset="0"/>
                          </a:rPr>
                          <m:t>′</m:t>
                        </m:r>
                      </m:sup>
                    </m:sSup>
                    <m:r>
                      <a:rPr lang="en-US" b="0" i="1" smtClean="0">
                        <a:latin typeface="Cambria Math" panose="02040503050406030204" pitchFamily="18" charset="0"/>
                      </a:rPr>
                      <m:t> </m:t>
                    </m:r>
                  </m:oMath>
                </a14:m>
                <a:r>
                  <a:rPr lang="en-US" dirty="0"/>
                  <a:t>(rf accelerating gradient) is large</a:t>
                </a:r>
              </a:p>
            </p:txBody>
          </p:sp>
        </mc:Choice>
        <mc:Fallback xmlns="">
          <p:sp>
            <p:nvSpPr>
              <p:cNvPr id="15" name="TextBox 14">
                <a:extLst>
                  <a:ext uri="{FF2B5EF4-FFF2-40B4-BE49-F238E27FC236}">
                    <a16:creationId xmlns:a16="http://schemas.microsoft.com/office/drawing/2014/main" id="{90492098-7C19-5FD9-830E-6C3EEB7F5F11}"/>
                  </a:ext>
                </a:extLst>
              </p:cNvPr>
              <p:cNvSpPr txBox="1">
                <a:spLocks noRot="1" noChangeAspect="1" noMove="1" noResize="1" noEditPoints="1" noAdjustHandles="1" noChangeArrowheads="1" noChangeShapeType="1" noTextEdit="1"/>
              </p:cNvSpPr>
              <p:nvPr/>
            </p:nvSpPr>
            <p:spPr>
              <a:xfrm>
                <a:off x="6583956" y="5543976"/>
                <a:ext cx="4542643" cy="956480"/>
              </a:xfrm>
              <a:prstGeom prst="rect">
                <a:avLst/>
              </a:prstGeom>
              <a:blipFill>
                <a:blip r:embed="rId7"/>
                <a:stretch>
                  <a:fillRect l="-833" t="-1282" b="-6410"/>
                </a:stretch>
              </a:blipFill>
              <a:ln>
                <a:solidFill>
                  <a:srgbClr val="FF0000"/>
                </a:solidFill>
              </a:ln>
            </p:spPr>
            <p:txBody>
              <a:bodyPr/>
              <a:lstStyle/>
              <a:p>
                <a:r>
                  <a:rPr lang="en-US">
                    <a:noFill/>
                  </a:rPr>
                  <a:t> </a:t>
                </a:r>
              </a:p>
            </p:txBody>
          </p:sp>
        </mc:Fallback>
      </mc:AlternateContent>
    </p:spTree>
    <p:extLst>
      <p:ext uri="{BB962C8B-B14F-4D97-AF65-F5344CB8AC3E}">
        <p14:creationId xmlns:p14="http://schemas.microsoft.com/office/powerpoint/2010/main" val="25619976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D602D62-FA6C-91F5-EB82-90F97D4B663E}"/>
              </a:ext>
            </a:extLst>
          </p:cNvPr>
          <p:cNvPicPr>
            <a:picLocks noChangeAspect="1"/>
          </p:cNvPicPr>
          <p:nvPr/>
        </p:nvPicPr>
        <p:blipFill>
          <a:blip r:embed="rId2"/>
          <a:stretch>
            <a:fillRect/>
          </a:stretch>
        </p:blipFill>
        <p:spPr>
          <a:xfrm>
            <a:off x="7765868" y="4450696"/>
            <a:ext cx="2514600" cy="1655445"/>
          </a:xfrm>
          <a:prstGeom prst="rect">
            <a:avLst/>
          </a:prstGeom>
        </p:spPr>
      </p:pic>
      <p:sp>
        <p:nvSpPr>
          <p:cNvPr id="3" name="Title 2">
            <a:extLst>
              <a:ext uri="{FF2B5EF4-FFF2-40B4-BE49-F238E27FC236}">
                <a16:creationId xmlns:a16="http://schemas.microsoft.com/office/drawing/2014/main" id="{CDB0976B-0996-5575-222B-CE957102FD16}"/>
              </a:ext>
            </a:extLst>
          </p:cNvPr>
          <p:cNvSpPr>
            <a:spLocks noGrp="1"/>
          </p:cNvSpPr>
          <p:nvPr>
            <p:ph type="title"/>
          </p:nvPr>
        </p:nvSpPr>
        <p:spPr/>
        <p:txBody>
          <a:bodyPr/>
          <a:lstStyle/>
          <a:p>
            <a:r>
              <a:rPr lang="en-US" dirty="0"/>
              <a:t>Emittance evolution</a:t>
            </a:r>
          </a:p>
        </p:txBody>
      </p:sp>
      <p:sp>
        <p:nvSpPr>
          <p:cNvPr id="4" name="Date Placeholder 3">
            <a:extLst>
              <a:ext uri="{FF2B5EF4-FFF2-40B4-BE49-F238E27FC236}">
                <a16:creationId xmlns:a16="http://schemas.microsoft.com/office/drawing/2014/main" id="{408277D3-0496-96B0-14DA-2E4CCCEF9A88}"/>
              </a:ext>
            </a:extLst>
          </p:cNvPr>
          <p:cNvSpPr>
            <a:spLocks noGrp="1"/>
          </p:cNvSpPr>
          <p:nvPr>
            <p:ph type="dt" sz="half" idx="38"/>
          </p:nvPr>
        </p:nvSpPr>
        <p:spPr/>
        <p:txBody>
          <a:bodyPr/>
          <a:lstStyle/>
          <a:p>
            <a:pPr>
              <a:defRPr/>
            </a:pPr>
            <a:r>
              <a:rPr lang="en-US"/>
              <a:t>8/5/25</a:t>
            </a:r>
            <a:endParaRPr lang="en-US" dirty="0"/>
          </a:p>
        </p:txBody>
      </p:sp>
      <p:sp>
        <p:nvSpPr>
          <p:cNvPr id="5" name="Footer Placeholder 4">
            <a:extLst>
              <a:ext uri="{FF2B5EF4-FFF2-40B4-BE49-F238E27FC236}">
                <a16:creationId xmlns:a16="http://schemas.microsoft.com/office/drawing/2014/main" id="{047A4B02-A0B6-9EDD-4A47-002FCEA2EC3A}"/>
              </a:ext>
            </a:extLst>
          </p:cNvPr>
          <p:cNvSpPr>
            <a:spLocks noGrp="1"/>
          </p:cNvSpPr>
          <p:nvPr>
            <p:ph type="ftr" sz="quarter" idx="39"/>
          </p:nvPr>
        </p:nvSpPr>
        <p:spPr/>
        <p:txBody>
          <a:bodyPr/>
          <a:lstStyle/>
          <a:p>
            <a:pPr>
              <a:defRPr/>
            </a:pPr>
            <a:r>
              <a:rPr lang="en-US" b="1"/>
              <a:t>Yonehara | Ionization Cooling for Muon Beam</a:t>
            </a:r>
            <a:endParaRPr lang="en-US" b="1" dirty="0"/>
          </a:p>
        </p:txBody>
      </p:sp>
      <p:sp>
        <p:nvSpPr>
          <p:cNvPr id="6" name="Slide Number Placeholder 5">
            <a:extLst>
              <a:ext uri="{FF2B5EF4-FFF2-40B4-BE49-F238E27FC236}">
                <a16:creationId xmlns:a16="http://schemas.microsoft.com/office/drawing/2014/main" id="{119CCD6A-D7D8-1CDF-CEB6-85D3713F7651}"/>
              </a:ext>
            </a:extLst>
          </p:cNvPr>
          <p:cNvSpPr>
            <a:spLocks noGrp="1"/>
          </p:cNvSpPr>
          <p:nvPr>
            <p:ph type="sldNum" sz="quarter" idx="40"/>
          </p:nvPr>
        </p:nvSpPr>
        <p:spPr/>
        <p:txBody>
          <a:bodyPr/>
          <a:lstStyle/>
          <a:p>
            <a:pPr>
              <a:defRPr/>
            </a:pPr>
            <a:fld id="{148C009B-CB69-E04A-B9B3-34B26D69E9CF}" type="slidenum">
              <a:rPr lang="en-US" smtClean="0"/>
              <a:pPr>
                <a:defRPr/>
              </a:pPr>
              <a:t>34</a:t>
            </a:fld>
            <a:endParaRPr lang="en-US"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F21238C-2ECA-71F8-8D4A-A31239058DB4}"/>
                  </a:ext>
                </a:extLst>
              </p:cNvPr>
              <p:cNvSpPr txBox="1"/>
              <p:nvPr/>
            </p:nvSpPr>
            <p:spPr>
              <a:xfrm>
                <a:off x="2082075" y="872170"/>
                <a:ext cx="6858000" cy="73385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𝑑</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𝑛</m:t>
                              </m:r>
                              <m:r>
                                <a:rPr lang="en-US">
                                  <a:latin typeface="Cambria Math" panose="02040503050406030204" pitchFamily="18" charset="0"/>
                                </a:rPr>
                                <m:t>,</m:t>
                              </m:r>
                              <m:r>
                                <a:rPr lang="en-US" i="1">
                                  <a:latin typeface="Cambria Math" panose="02040503050406030204" pitchFamily="18" charset="0"/>
                                </a:rPr>
                                <m:t>𝑥</m:t>
                              </m:r>
                              <m:r>
                                <a:rPr lang="en-US">
                                  <a:latin typeface="Cambria Math" panose="02040503050406030204" pitchFamily="18" charset="0"/>
                                </a:rPr>
                                <m:t>,</m:t>
                              </m:r>
                              <m:r>
                                <a:rPr lang="en-US" i="1">
                                  <a:latin typeface="Cambria Math" panose="02040503050406030204" pitchFamily="18" charset="0"/>
                                </a:rPr>
                                <m:t>𝑦</m:t>
                              </m:r>
                            </m:sub>
                          </m:sSub>
                        </m:num>
                        <m:den>
                          <m:r>
                            <a:rPr lang="en-US" i="1">
                              <a:latin typeface="Cambria Math" panose="02040503050406030204" pitchFamily="18" charset="0"/>
                            </a:rPr>
                            <m:t>𝑑𝑠</m:t>
                          </m:r>
                        </m:den>
                      </m:f>
                      <m:r>
                        <a:rPr lang="en-US">
                          <a:latin typeface="Cambria Math" panose="02040503050406030204" pitchFamily="18" charset="0"/>
                        </a:rPr>
                        <m:t>=−</m:t>
                      </m:r>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𝑥</m:t>
                              </m:r>
                              <m:r>
                                <a:rPr lang="en-US">
                                  <a:latin typeface="Cambria Math" panose="02040503050406030204" pitchFamily="18" charset="0"/>
                                </a:rPr>
                                <m:t>,</m:t>
                              </m:r>
                              <m:r>
                                <a:rPr lang="en-US" i="1">
                                  <a:latin typeface="Cambria Math" panose="02040503050406030204" pitchFamily="18" charset="0"/>
                                </a:rPr>
                                <m:t>𝑦</m:t>
                              </m:r>
                            </m:sub>
                          </m:sSub>
                          <m:r>
                            <a:rPr lang="en-US">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𝑛</m:t>
                              </m:r>
                              <m:r>
                                <a:rPr lang="en-US">
                                  <a:latin typeface="Cambria Math" panose="02040503050406030204" pitchFamily="18" charset="0"/>
                                </a:rPr>
                                <m:t>,</m:t>
                              </m:r>
                              <m:r>
                                <a:rPr lang="en-US" i="1">
                                  <a:latin typeface="Cambria Math" panose="02040503050406030204" pitchFamily="18" charset="0"/>
                                </a:rPr>
                                <m:t>𝑥</m:t>
                              </m:r>
                              <m:r>
                                <a:rPr lang="en-US">
                                  <a:latin typeface="Cambria Math" panose="02040503050406030204" pitchFamily="18" charset="0"/>
                                </a:rPr>
                                <m:t>,</m:t>
                              </m:r>
                              <m:r>
                                <a:rPr lang="en-US" i="1">
                                  <a:latin typeface="Cambria Math" panose="02040503050406030204" pitchFamily="18" charset="0"/>
                                </a:rPr>
                                <m:t>𝑦</m:t>
                              </m:r>
                            </m:sub>
                          </m:sSub>
                        </m:num>
                        <m:den>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𝛽</m:t>
                              </m:r>
                            </m:e>
                            <m:sup>
                              <m:r>
                                <a:rPr lang="en-US">
                                  <a:latin typeface="Cambria Math" panose="02040503050406030204" pitchFamily="18" charset="0"/>
                                </a:rPr>
                                <m:t>2</m:t>
                              </m:r>
                            </m:sup>
                          </m:sSup>
                          <m:r>
                            <a:rPr lang="en-US" i="1">
                              <a:latin typeface="Cambria Math" panose="02040503050406030204" pitchFamily="18" charset="0"/>
                            </a:rPr>
                            <m:t>𝐸</m:t>
                          </m:r>
                        </m:den>
                      </m:f>
                      <m:r>
                        <a:rPr lang="en-US">
                          <a:latin typeface="Cambria Math" panose="02040503050406030204" pitchFamily="18" charset="0"/>
                        </a:rPr>
                        <m:t>∙</m:t>
                      </m:r>
                      <m:d>
                        <m:dPr>
                          <m:begChr m:val="〈"/>
                          <m:endChr m:val="〉"/>
                          <m:ctrlPr>
                            <a:rPr lang="en-US" i="1">
                              <a:solidFill>
                                <a:srgbClr val="836967"/>
                              </a:solidFill>
                              <a:latin typeface="Cambria Math" panose="02040503050406030204" pitchFamily="18" charset="0"/>
                            </a:rPr>
                          </m:ctrlPr>
                        </m:dPr>
                        <m:e>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𝑑𝐸</m:t>
                              </m:r>
                            </m:num>
                            <m:den>
                              <m:r>
                                <a:rPr lang="en-US" i="1">
                                  <a:latin typeface="Cambria Math" panose="02040503050406030204" pitchFamily="18" charset="0"/>
                                </a:rPr>
                                <m:t>𝑑𝑠</m:t>
                              </m:r>
                            </m:den>
                          </m:f>
                        </m:e>
                      </m:d>
                      <m:r>
                        <a:rPr lang="en-US">
                          <a:latin typeface="Cambria Math" panose="02040503050406030204" pitchFamily="18" charset="0"/>
                        </a:rPr>
                        <m:t>+</m:t>
                      </m:r>
                      <m:f>
                        <m:fPr>
                          <m:ctrlPr>
                            <a:rPr lang="en-US" i="1">
                              <a:solidFill>
                                <a:srgbClr val="836967"/>
                              </a:solidFill>
                              <a:latin typeface="Cambria Math" panose="02040503050406030204" pitchFamily="18" charset="0"/>
                            </a:rPr>
                          </m:ctrlPr>
                        </m:fPr>
                        <m:num>
                          <m:sSup>
                            <m:sSupPr>
                              <m:ctrlPr>
                                <a:rPr lang="en-US" i="1">
                                  <a:solidFill>
                                    <a:srgbClr val="836967"/>
                                  </a:solidFill>
                                  <a:latin typeface="Cambria Math" panose="02040503050406030204" pitchFamily="18" charset="0"/>
                                </a:rPr>
                              </m:ctrlPr>
                            </m:sSupPr>
                            <m:e>
                              <m:d>
                                <m:dPr>
                                  <m:ctrlPr>
                                    <a:rPr lang="en-US" i="1">
                                      <a:solidFill>
                                        <a:srgbClr val="836967"/>
                                      </a:solidFill>
                                      <a:latin typeface="Cambria Math" panose="02040503050406030204" pitchFamily="18" charset="0"/>
                                    </a:rPr>
                                  </m:ctrlPr>
                                </m:dPr>
                                <m:e>
                                  <m:r>
                                    <a:rPr lang="en-US">
                                      <a:latin typeface="Cambria Math" panose="02040503050406030204" pitchFamily="18" charset="0"/>
                                    </a:rPr>
                                    <m:t>13.6 </m:t>
                                  </m:r>
                                  <m:r>
                                    <a:rPr lang="en-US" i="1">
                                      <a:latin typeface="Cambria Math" panose="02040503050406030204" pitchFamily="18" charset="0"/>
                                    </a:rPr>
                                    <m:t>𝑀𝑒𝑉</m:t>
                                  </m:r>
                                </m:e>
                              </m:d>
                            </m:e>
                            <m:sup>
                              <m:r>
                                <a:rPr lang="en-US">
                                  <a:latin typeface="Cambria Math" panose="02040503050406030204" pitchFamily="18" charset="0"/>
                                </a:rPr>
                                <m:t>2</m:t>
                              </m:r>
                            </m:sup>
                          </m:sSup>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𝑥</m:t>
                              </m:r>
                              <m:r>
                                <a:rPr lang="en-US">
                                  <a:latin typeface="Cambria Math" panose="02040503050406030204" pitchFamily="18" charset="0"/>
                                </a:rPr>
                                <m:t>,</m:t>
                              </m:r>
                              <m:r>
                                <a:rPr lang="en-US" i="1">
                                  <a:latin typeface="Cambria Math" panose="02040503050406030204" pitchFamily="18" charset="0"/>
                                </a:rPr>
                                <m:t>𝑦</m:t>
                              </m:r>
                            </m:sub>
                          </m:sSub>
                        </m:num>
                        <m:den>
                          <m:r>
                            <a:rPr lang="en-US">
                              <a:latin typeface="Cambria Math" panose="02040503050406030204" pitchFamily="18" charset="0"/>
                            </a:rPr>
                            <m:t>2</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𝜇</m:t>
                              </m:r>
                            </m:sub>
                          </m:sSub>
                          <m:r>
                            <a:rPr lang="en-US" i="1">
                              <a:latin typeface="Cambria Math" panose="02040503050406030204" pitchFamily="18" charset="0"/>
                            </a:rPr>
                            <m:t>𝐸</m:t>
                          </m:r>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𝛽</m:t>
                              </m:r>
                            </m:e>
                            <m:sup>
                              <m:r>
                                <a:rPr lang="en-US">
                                  <a:latin typeface="Cambria Math" panose="02040503050406030204" pitchFamily="18" charset="0"/>
                                </a:rPr>
                                <m:t>3</m:t>
                              </m:r>
                            </m:sup>
                          </m:sSup>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𝑅</m:t>
                              </m:r>
                            </m:sub>
                          </m:sSub>
                        </m:den>
                      </m:f>
                      <m:r>
                        <a:rPr lang="en-US">
                          <a:latin typeface="Cambria Math" panose="02040503050406030204" pitchFamily="18" charset="0"/>
                        </a:rPr>
                        <m:t>,</m:t>
                      </m:r>
                    </m:oMath>
                  </m:oMathPara>
                </a14:m>
                <a:endParaRPr lang="en-US" dirty="0"/>
              </a:p>
            </p:txBody>
          </p:sp>
        </mc:Choice>
        <mc:Fallback xmlns="">
          <p:sp>
            <p:nvSpPr>
              <p:cNvPr id="7" name="TextBox 6">
                <a:extLst>
                  <a:ext uri="{FF2B5EF4-FFF2-40B4-BE49-F238E27FC236}">
                    <a16:creationId xmlns:a16="http://schemas.microsoft.com/office/drawing/2014/main" id="{EF21238C-2ECA-71F8-8D4A-A31239058DB4}"/>
                  </a:ext>
                </a:extLst>
              </p:cNvPr>
              <p:cNvSpPr txBox="1">
                <a:spLocks noRot="1" noChangeAspect="1" noMove="1" noResize="1" noEditPoints="1" noAdjustHandles="1" noChangeArrowheads="1" noChangeShapeType="1" noTextEdit="1"/>
              </p:cNvSpPr>
              <p:nvPr/>
            </p:nvSpPr>
            <p:spPr>
              <a:xfrm>
                <a:off x="2082075" y="872170"/>
                <a:ext cx="6858000" cy="733855"/>
              </a:xfrm>
              <a:prstGeom prst="rect">
                <a:avLst/>
              </a:prstGeom>
              <a:blipFill>
                <a:blip r:embed="rId3"/>
                <a:stretch>
                  <a:fillRect b="-50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36CDD80-37D7-BA72-D3ED-E0FAA003A723}"/>
                  </a:ext>
                </a:extLst>
              </p:cNvPr>
              <p:cNvSpPr txBox="1"/>
              <p:nvPr/>
            </p:nvSpPr>
            <p:spPr>
              <a:xfrm>
                <a:off x="2169161" y="1956972"/>
                <a:ext cx="8111308" cy="72032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𝑑</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𝑛</m:t>
                              </m:r>
                              <m:r>
                                <a:rPr lang="en-US">
                                  <a:latin typeface="Cambria Math" panose="02040503050406030204" pitchFamily="18" charset="0"/>
                                </a:rPr>
                                <m:t>,</m:t>
                              </m:r>
                              <m:r>
                                <a:rPr lang="en-US" i="1">
                                  <a:latin typeface="Cambria Math" panose="02040503050406030204" pitchFamily="18" charset="0"/>
                                </a:rPr>
                                <m:t>𝐿</m:t>
                              </m:r>
                            </m:sub>
                          </m:sSub>
                        </m:num>
                        <m:den>
                          <m:r>
                            <a:rPr lang="en-US" i="1">
                              <a:latin typeface="Cambria Math" panose="02040503050406030204" pitchFamily="18" charset="0"/>
                            </a:rPr>
                            <m:t>𝑑𝑠</m:t>
                          </m:r>
                        </m:den>
                      </m:f>
                      <m:r>
                        <a:rPr lang="en-US">
                          <a:latin typeface="Cambria Math" panose="02040503050406030204" pitchFamily="18" charset="0"/>
                        </a:rPr>
                        <m:t>=−</m:t>
                      </m:r>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𝐿</m:t>
                              </m:r>
                            </m:sub>
                          </m:sSub>
                          <m:r>
                            <a:rPr lang="en-US">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𝑛</m:t>
                              </m:r>
                              <m:r>
                                <a:rPr lang="en-US">
                                  <a:latin typeface="Cambria Math" panose="02040503050406030204" pitchFamily="18" charset="0"/>
                                </a:rPr>
                                <m:t>,</m:t>
                              </m:r>
                              <m:r>
                                <a:rPr lang="en-US" i="1">
                                  <a:latin typeface="Cambria Math" panose="02040503050406030204" pitchFamily="18" charset="0"/>
                                </a:rPr>
                                <m:t>𝐿</m:t>
                              </m:r>
                            </m:sub>
                          </m:sSub>
                        </m:num>
                        <m:den>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𝛽</m:t>
                              </m:r>
                            </m:e>
                            <m:sup>
                              <m:r>
                                <a:rPr lang="en-US">
                                  <a:latin typeface="Cambria Math" panose="02040503050406030204" pitchFamily="18" charset="0"/>
                                </a:rPr>
                                <m:t>2</m:t>
                              </m:r>
                            </m:sup>
                          </m:sSup>
                          <m:r>
                            <a:rPr lang="en-US" i="1">
                              <a:latin typeface="Cambria Math" panose="02040503050406030204" pitchFamily="18" charset="0"/>
                            </a:rPr>
                            <m:t>𝐸</m:t>
                          </m:r>
                        </m:den>
                      </m:f>
                      <m:r>
                        <a:rPr lang="en-US">
                          <a:latin typeface="Cambria Math" panose="02040503050406030204" pitchFamily="18" charset="0"/>
                        </a:rPr>
                        <m:t>∙</m:t>
                      </m:r>
                      <m:d>
                        <m:dPr>
                          <m:begChr m:val="〈"/>
                          <m:endChr m:val="〉"/>
                          <m:ctrlPr>
                            <a:rPr lang="en-US" i="1">
                              <a:solidFill>
                                <a:srgbClr val="836967"/>
                              </a:solidFill>
                              <a:latin typeface="Cambria Math" panose="02040503050406030204" pitchFamily="18" charset="0"/>
                            </a:rPr>
                          </m:ctrlPr>
                        </m:dPr>
                        <m:e>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𝑑𝐸</m:t>
                              </m:r>
                            </m:num>
                            <m:den>
                              <m:r>
                                <a:rPr lang="en-US" i="1">
                                  <a:latin typeface="Cambria Math" panose="02040503050406030204" pitchFamily="18" charset="0"/>
                                </a:rPr>
                                <m:t>𝑑𝑠</m:t>
                              </m:r>
                            </m:den>
                          </m:f>
                        </m:e>
                      </m:d>
                      <m:r>
                        <a:rPr lang="en-US">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𝛽𝛾</m:t>
                          </m:r>
                        </m:num>
                        <m:den>
                          <m:r>
                            <a:rPr lang="en-US" i="1">
                              <a:latin typeface="Cambria Math" panose="02040503050406030204" pitchFamily="18" charset="0"/>
                            </a:rPr>
                            <m:t>2</m:t>
                          </m:r>
                        </m:den>
                      </m:f>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ea typeface="Cambria Math" panose="02040503050406030204" pitchFamily="18" charset="0"/>
                                </a:rPr>
                                <m:t>𝛽</m:t>
                              </m:r>
                            </m:e>
                          </m:acc>
                        </m:e>
                        <m:sub>
                          <m:r>
                            <a:rPr lang="en-US" i="1">
                              <a:latin typeface="Cambria Math" panose="02040503050406030204" pitchFamily="18" charset="0"/>
                            </a:rPr>
                            <m:t>𝐿</m:t>
                          </m:r>
                        </m:sub>
                      </m:sSub>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1</m:t>
                          </m:r>
                        </m:num>
                        <m:den>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𝛽</m:t>
                              </m:r>
                            </m:e>
                            <m:sup>
                              <m:r>
                                <a:rPr lang="en-US" i="1">
                                  <a:latin typeface="Cambria Math" panose="02040503050406030204" pitchFamily="18" charset="0"/>
                                  <a:ea typeface="Cambria Math" panose="02040503050406030204" pitchFamily="18" charset="0"/>
                                </a:rPr>
                                <m:t>2</m:t>
                              </m:r>
                            </m:sup>
                          </m:sSup>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𝑐</m:t>
                              </m:r>
                            </m:e>
                            <m:sup>
                              <m:r>
                                <a:rPr lang="en-US" i="1">
                                  <a:latin typeface="Cambria Math" panose="02040503050406030204" pitchFamily="18" charset="0"/>
                                  <a:ea typeface="Cambria Math" panose="02040503050406030204" pitchFamily="18" charset="0"/>
                                </a:rPr>
                                <m:t>2</m:t>
                              </m:r>
                            </m:sup>
                          </m:sSup>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𝑝</m:t>
                              </m:r>
                            </m:e>
                            <m:sup>
                              <m:r>
                                <a:rPr lang="en-US" i="1">
                                  <a:latin typeface="Cambria Math" panose="02040503050406030204" pitchFamily="18" charset="0"/>
                                  <a:ea typeface="Cambria Math" panose="02040503050406030204" pitchFamily="18" charset="0"/>
                                </a:rPr>
                                <m:t>2</m:t>
                              </m:r>
                            </m:sup>
                          </m:sSup>
                        </m:den>
                      </m:f>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𝜉</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𝑊</m:t>
                          </m:r>
                        </m:e>
                        <m:sub>
                          <m:r>
                            <a:rPr lang="en-US" i="1">
                              <a:latin typeface="Cambria Math" panose="02040503050406030204" pitchFamily="18" charset="0"/>
                              <a:ea typeface="Cambria Math" panose="02040503050406030204" pitchFamily="18" charset="0"/>
                            </a:rPr>
                            <m:t>𝑚𝑎𝑥</m:t>
                          </m:r>
                        </m:sub>
                      </m:sSub>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1−</m:t>
                          </m:r>
                          <m:f>
                            <m:fPr>
                              <m:ctrlPr>
                                <a:rPr lang="en-US" i="1">
                                  <a:latin typeface="Cambria Math" panose="02040503050406030204" pitchFamily="18" charset="0"/>
                                  <a:ea typeface="Cambria Math" panose="02040503050406030204" pitchFamily="18" charset="0"/>
                                </a:rPr>
                              </m:ctrlPr>
                            </m:fPr>
                            <m:num>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𝛽</m:t>
                                  </m:r>
                                </m:e>
                                <m:sup>
                                  <m:r>
                                    <a:rPr lang="en-US" i="1">
                                      <a:latin typeface="Cambria Math" panose="02040503050406030204" pitchFamily="18" charset="0"/>
                                      <a:ea typeface="Cambria Math" panose="02040503050406030204" pitchFamily="18" charset="0"/>
                                    </a:rPr>
                                    <m:t>2</m:t>
                                  </m:r>
                                </m:sup>
                              </m:sSup>
                            </m:num>
                            <m:den>
                              <m:r>
                                <a:rPr lang="en-US" i="1">
                                  <a:latin typeface="Cambria Math" panose="02040503050406030204" pitchFamily="18" charset="0"/>
                                  <a:ea typeface="Cambria Math" panose="02040503050406030204" pitchFamily="18" charset="0"/>
                                </a:rPr>
                                <m:t>2</m:t>
                              </m:r>
                            </m:den>
                          </m:f>
                        </m:e>
                      </m:d>
                    </m:oMath>
                  </m:oMathPara>
                </a14:m>
                <a:endParaRPr lang="en-US" dirty="0"/>
              </a:p>
            </p:txBody>
          </p:sp>
        </mc:Choice>
        <mc:Fallback xmlns="">
          <p:sp>
            <p:nvSpPr>
              <p:cNvPr id="8" name="TextBox 7">
                <a:extLst>
                  <a:ext uri="{FF2B5EF4-FFF2-40B4-BE49-F238E27FC236}">
                    <a16:creationId xmlns:a16="http://schemas.microsoft.com/office/drawing/2014/main" id="{236CDD80-37D7-BA72-D3ED-E0FAA003A723}"/>
                  </a:ext>
                </a:extLst>
              </p:cNvPr>
              <p:cNvSpPr txBox="1">
                <a:spLocks noRot="1" noChangeAspect="1" noMove="1" noResize="1" noEditPoints="1" noAdjustHandles="1" noChangeArrowheads="1" noChangeShapeType="1" noTextEdit="1"/>
              </p:cNvSpPr>
              <p:nvPr/>
            </p:nvSpPr>
            <p:spPr>
              <a:xfrm>
                <a:off x="2169161" y="1956972"/>
                <a:ext cx="8111308" cy="720325"/>
              </a:xfrm>
              <a:prstGeom prst="rect">
                <a:avLst/>
              </a:prstGeom>
              <a:blipFill>
                <a:blip r:embed="rId4"/>
                <a:stretch>
                  <a:fillRect b="-5263"/>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0AE2AED6-36BA-2701-D1E0-1725A7C84FDE}"/>
              </a:ext>
            </a:extLst>
          </p:cNvPr>
          <p:cNvSpPr/>
          <p:nvPr/>
        </p:nvSpPr>
        <p:spPr>
          <a:xfrm>
            <a:off x="6098540" y="707378"/>
            <a:ext cx="2270760" cy="1277342"/>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7C8B35C-F15A-5538-583B-600B507896DA}"/>
              </a:ext>
            </a:extLst>
          </p:cNvPr>
          <p:cNvSpPr/>
          <p:nvPr/>
        </p:nvSpPr>
        <p:spPr>
          <a:xfrm>
            <a:off x="5715000" y="1896011"/>
            <a:ext cx="4565469" cy="1277342"/>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FADA7EA-1CD1-544D-7D63-6ACE8F834097}"/>
                  </a:ext>
                </a:extLst>
              </p:cNvPr>
              <p:cNvSpPr txBox="1"/>
              <p:nvPr/>
            </p:nvSpPr>
            <p:spPr>
              <a:xfrm>
                <a:off x="2707595" y="3173354"/>
                <a:ext cx="4986814" cy="145661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𝑑</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𝜀</m:t>
                              </m:r>
                            </m:e>
                            <m:sub>
                              <m:r>
                                <a:rPr lang="en-US" i="1">
                                  <a:latin typeface="Cambria Math" panose="02040503050406030204" pitchFamily="18" charset="0"/>
                                </a:rPr>
                                <m:t>𝑛</m:t>
                              </m:r>
                            </m:sub>
                          </m:sSub>
                        </m:num>
                        <m:den>
                          <m:r>
                            <a:rPr lang="en-US" i="1">
                              <a:latin typeface="Cambria Math" panose="02040503050406030204" pitchFamily="18" charset="0"/>
                            </a:rPr>
                            <m:t>𝑑𝑠</m:t>
                          </m:r>
                        </m:den>
                      </m:f>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m:t>
                          </m:r>
                          <m:r>
                            <a:rPr lang="en-US" i="1">
                              <a:latin typeface="Cambria Math" panose="02040503050406030204" pitchFamily="18" charset="0"/>
                            </a:rPr>
                            <m:t>𝑐</m:t>
                          </m:r>
                        </m:e>
                        <m:sub>
                          <m:r>
                            <a:rPr lang="en-US" i="1">
                              <a:latin typeface="Cambria Math" panose="02040503050406030204" pitchFamily="18" charset="0"/>
                            </a:rPr>
                            <m:t>1</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𝜀</m:t>
                          </m:r>
                        </m:e>
                        <m:sub>
                          <m:r>
                            <a:rPr lang="en-US" i="1">
                              <a:latin typeface="Cambria Math" panose="02040503050406030204" pitchFamily="18" charset="0"/>
                            </a:rPr>
                            <m:t>𝑛</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2</m:t>
                          </m:r>
                        </m:sub>
                      </m:sSub>
                    </m:oMath>
                  </m:oMathPara>
                </a14:m>
                <a:endParaRPr lang="en-US"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𝜀</m:t>
                          </m:r>
                        </m:e>
                        <m:sub>
                          <m:r>
                            <a:rPr lang="en-US" i="1">
                              <a:latin typeface="Cambria Math" panose="02040503050406030204" pitchFamily="18" charset="0"/>
                              <a:ea typeface="Cambria Math" panose="02040503050406030204" pitchFamily="18" charset="0"/>
                            </a:rPr>
                            <m:t>𝑛</m:t>
                          </m:r>
                        </m:sub>
                      </m:sSub>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𝑠</m:t>
                          </m:r>
                        </m:e>
                      </m:d>
                      <m:r>
                        <a:rPr lang="en-US" i="1">
                          <a:latin typeface="Cambria Math" panose="02040503050406030204" pitchFamily="18" charset="0"/>
                          <a:ea typeface="Cambria Math" panose="02040503050406030204" pitchFamily="18" charset="0"/>
                        </a:rPr>
                        <m:t>=</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𝑛</m:t>
                              </m:r>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𝑛</m:t>
                              </m:r>
                              <m:r>
                                <a:rPr lang="en-US" i="1">
                                  <a:latin typeface="Cambria Math" panose="02040503050406030204" pitchFamily="18" charset="0"/>
                                </a:rPr>
                                <m:t>,</m:t>
                              </m:r>
                              <m:r>
                                <a:rPr lang="en-US" i="1">
                                  <a:latin typeface="Cambria Math" panose="02040503050406030204" pitchFamily="18" charset="0"/>
                                </a:rPr>
                                <m:t>𝑒𝑞</m:t>
                              </m:r>
                            </m:sub>
                          </m:sSub>
                        </m:e>
                      </m:d>
                      <m:r>
                        <a:rPr lang="en-US">
                          <a:latin typeface="Cambria Math" panose="02040503050406030204" pitchFamily="18" charset="0"/>
                        </a:rPr>
                        <m:t>∙</m:t>
                      </m:r>
                      <m:r>
                        <m:rPr>
                          <m:sty m:val="p"/>
                        </m:rPr>
                        <a:rPr lang="en-US">
                          <a:latin typeface="Cambria Math" panose="02040503050406030204" pitchFamily="18" charset="0"/>
                        </a:rPr>
                        <m:t>exp</m:t>
                      </m:r>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𝜆</m:t>
                          </m:r>
                        </m:e>
                        <m:sub>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𝑧</m:t>
                          </m:r>
                        </m:sub>
                        <m:sup>
                          <m:r>
                            <a:rPr lang="en-US" i="1">
                              <a:latin typeface="Cambria Math" panose="02040503050406030204" pitchFamily="18" charset="0"/>
                            </a:rPr>
                            <m:t>−1</m:t>
                          </m:r>
                        </m:sup>
                      </m:sSubSup>
                      <m:r>
                        <a:rPr lang="en-US" i="1">
                          <a:latin typeface="Cambria Math" panose="02040503050406030204" pitchFamily="18" charset="0"/>
                        </a:rPr>
                        <m:t>∙</m:t>
                      </m:r>
                      <m:r>
                        <a:rPr lang="en-US" i="1">
                          <a:latin typeface="Cambria Math" panose="02040503050406030204" pitchFamily="18" charset="0"/>
                        </a:rPr>
                        <m:t>𝑠</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𝑛</m:t>
                          </m:r>
                          <m:r>
                            <a:rPr lang="en-US" i="1">
                              <a:latin typeface="Cambria Math" panose="02040503050406030204" pitchFamily="18" charset="0"/>
                            </a:rPr>
                            <m:t>,</m:t>
                          </m:r>
                          <m:r>
                            <a:rPr lang="en-US" i="1">
                              <a:latin typeface="Cambria Math" panose="02040503050406030204" pitchFamily="18" charset="0"/>
                            </a:rPr>
                            <m:t>𝑒𝑞</m:t>
                          </m:r>
                        </m:sub>
                      </m:sSub>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𝜀</m:t>
                          </m:r>
                        </m:e>
                        <m:sub>
                          <m:r>
                            <a:rPr lang="en-US" i="1">
                              <a:latin typeface="Cambria Math" panose="02040503050406030204" pitchFamily="18" charset="0"/>
                            </a:rPr>
                            <m:t>𝑛</m:t>
                          </m:r>
                          <m:r>
                            <a:rPr lang="en-US" i="1">
                              <a:latin typeface="Cambria Math" panose="02040503050406030204" pitchFamily="18" charset="0"/>
                            </a:rPr>
                            <m:t>,</m:t>
                          </m:r>
                          <m:r>
                            <a:rPr lang="en-US" i="1">
                              <a:latin typeface="Cambria Math" panose="02040503050406030204" pitchFamily="18" charset="0"/>
                            </a:rPr>
                            <m:t>𝑒𝑞</m:t>
                          </m:r>
                        </m:sub>
                      </m:sSub>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2</m:t>
                              </m:r>
                            </m:sub>
                          </m:sSub>
                        </m:num>
                        <m:den>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1</m:t>
                              </m:r>
                            </m:sub>
                          </m:sSub>
                        </m:den>
                      </m:f>
                    </m:oMath>
                  </m:oMathPara>
                </a14:m>
                <a:endParaRPr lang="en-US" dirty="0"/>
              </a:p>
            </p:txBody>
          </p:sp>
        </mc:Choice>
        <mc:Fallback xmlns="">
          <p:sp>
            <p:nvSpPr>
              <p:cNvPr id="12" name="TextBox 11">
                <a:extLst>
                  <a:ext uri="{FF2B5EF4-FFF2-40B4-BE49-F238E27FC236}">
                    <a16:creationId xmlns:a16="http://schemas.microsoft.com/office/drawing/2014/main" id="{2FADA7EA-1CD1-544D-7D63-6ACE8F834097}"/>
                  </a:ext>
                </a:extLst>
              </p:cNvPr>
              <p:cNvSpPr txBox="1">
                <a:spLocks noRot="1" noChangeAspect="1" noMove="1" noResize="1" noEditPoints="1" noAdjustHandles="1" noChangeArrowheads="1" noChangeShapeType="1" noTextEdit="1"/>
              </p:cNvSpPr>
              <p:nvPr/>
            </p:nvSpPr>
            <p:spPr>
              <a:xfrm>
                <a:off x="2707595" y="3173354"/>
                <a:ext cx="4986814" cy="1456617"/>
              </a:xfrm>
              <a:prstGeom prst="rect">
                <a:avLst/>
              </a:prstGeom>
              <a:blipFill>
                <a:blip r:embed="rId5"/>
                <a:stretch>
                  <a:fillRect/>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B46F1306-040E-FCD3-7930-05DE5A521EAE}"/>
              </a:ext>
            </a:extLst>
          </p:cNvPr>
          <p:cNvSpPr txBox="1"/>
          <p:nvPr/>
        </p:nvSpPr>
        <p:spPr>
          <a:xfrm>
            <a:off x="6339841" y="266134"/>
            <a:ext cx="1625573" cy="369332"/>
          </a:xfrm>
          <a:prstGeom prst="rect">
            <a:avLst/>
          </a:prstGeom>
          <a:noFill/>
        </p:spPr>
        <p:txBody>
          <a:bodyPr wrap="none" rtlCol="0">
            <a:spAutoFit/>
          </a:bodyPr>
          <a:lstStyle/>
          <a:p>
            <a:r>
              <a:rPr lang="en-US" dirty="0"/>
              <a:t>Constant term</a:t>
            </a:r>
          </a:p>
        </p:txBody>
      </p:sp>
      <p:sp>
        <p:nvSpPr>
          <p:cNvPr id="16" name="TextBox 15">
            <a:extLst>
              <a:ext uri="{FF2B5EF4-FFF2-40B4-BE49-F238E27FC236}">
                <a16:creationId xmlns:a16="http://schemas.microsoft.com/office/drawing/2014/main" id="{6FB626BF-622C-7C5B-EAE2-6776C7BC11CA}"/>
              </a:ext>
            </a:extLst>
          </p:cNvPr>
          <p:cNvSpPr txBox="1"/>
          <p:nvPr/>
        </p:nvSpPr>
        <p:spPr>
          <a:xfrm>
            <a:off x="8311214" y="4627084"/>
            <a:ext cx="587020" cy="369332"/>
          </a:xfrm>
          <a:prstGeom prst="rect">
            <a:avLst/>
          </a:prstGeom>
          <a:noFill/>
        </p:spPr>
        <p:txBody>
          <a:bodyPr wrap="none" rtlCol="0">
            <a:spAutoFit/>
          </a:bodyPr>
          <a:lstStyle/>
          <a:p>
            <a:r>
              <a:rPr lang="en-US" dirty="0"/>
              <a:t>LH2</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21C50C1-6DD7-2CC7-5036-E810F27854AD}"/>
                  </a:ext>
                </a:extLst>
              </p:cNvPr>
              <p:cNvSpPr txBox="1"/>
              <p:nvPr/>
            </p:nvSpPr>
            <p:spPr>
              <a:xfrm>
                <a:off x="8197176" y="5154142"/>
                <a:ext cx="1440907" cy="276999"/>
              </a:xfrm>
              <a:prstGeom prst="rect">
                <a:avLst/>
              </a:prstGeom>
              <a:noFill/>
            </p:spPr>
            <p:txBody>
              <a:bodyPr wrap="none" lIns="0" tIns="0" rIns="0" bIns="0" rtlCol="0">
                <a:spAutoFit/>
              </a:bodyPr>
              <a:lstStyle/>
              <a:p>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𝜆</m:t>
                        </m:r>
                      </m:e>
                      <m:sup>
                        <m:r>
                          <a:rPr lang="en-US" i="1">
                            <a:latin typeface="Cambria Math" panose="02040503050406030204" pitchFamily="18" charset="0"/>
                          </a:rPr>
                          <m:t>−1</m:t>
                        </m:r>
                      </m:sup>
                    </m:sSup>
                    <m:r>
                      <a:rPr lang="en-US" i="1">
                        <a:latin typeface="Cambria Math" panose="02040503050406030204" pitchFamily="18" charset="0"/>
                      </a:rPr>
                      <m:t>=0.18 </m:t>
                    </m:r>
                  </m:oMath>
                </a14:m>
                <a:r>
                  <a:rPr lang="en-US" dirty="0"/>
                  <a:t>m</a:t>
                </a:r>
                <a:r>
                  <a:rPr lang="en-US" baseline="30000" dirty="0"/>
                  <a:t>-1</a:t>
                </a:r>
              </a:p>
            </p:txBody>
          </p:sp>
        </mc:Choice>
        <mc:Fallback xmlns="">
          <p:sp>
            <p:nvSpPr>
              <p:cNvPr id="19" name="TextBox 18">
                <a:extLst>
                  <a:ext uri="{FF2B5EF4-FFF2-40B4-BE49-F238E27FC236}">
                    <a16:creationId xmlns:a16="http://schemas.microsoft.com/office/drawing/2014/main" id="{D21C50C1-6DD7-2CC7-5036-E810F27854AD}"/>
                  </a:ext>
                </a:extLst>
              </p:cNvPr>
              <p:cNvSpPr txBox="1">
                <a:spLocks noRot="1" noChangeAspect="1" noMove="1" noResize="1" noEditPoints="1" noAdjustHandles="1" noChangeArrowheads="1" noChangeShapeType="1" noTextEdit="1"/>
              </p:cNvSpPr>
              <p:nvPr/>
            </p:nvSpPr>
            <p:spPr>
              <a:xfrm>
                <a:off x="8197176" y="5154142"/>
                <a:ext cx="1440907" cy="276999"/>
              </a:xfrm>
              <a:prstGeom prst="rect">
                <a:avLst/>
              </a:prstGeom>
              <a:blipFill>
                <a:blip r:embed="rId6"/>
                <a:stretch>
                  <a:fillRect l="-6140" t="-21739" r="-7018" b="-52174"/>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D5C32F64-8EC7-BA91-3CC0-073E657A75E4}"/>
              </a:ext>
            </a:extLst>
          </p:cNvPr>
          <p:cNvSpPr txBox="1"/>
          <p:nvPr/>
        </p:nvSpPr>
        <p:spPr>
          <a:xfrm>
            <a:off x="2260826" y="5154142"/>
            <a:ext cx="5505042" cy="1200329"/>
          </a:xfrm>
          <a:prstGeom prst="rect">
            <a:avLst/>
          </a:prstGeom>
          <a:noFill/>
        </p:spPr>
        <p:txBody>
          <a:bodyPr wrap="square" rtlCol="0">
            <a:spAutoFit/>
          </a:bodyPr>
          <a:lstStyle/>
          <a:p>
            <a:r>
              <a:rPr lang="en-US" dirty="0"/>
              <a:t>Plot shows that the required cooling channel length is &lt; 100 m in LH2 if the equilibrium emittance is 10</a:t>
            </a:r>
            <a:r>
              <a:rPr lang="en-US" baseline="30000" dirty="0"/>
              <a:t>-6  </a:t>
            </a:r>
            <a:r>
              <a:rPr lang="en-US" dirty="0"/>
              <a:t>(initial emittance is 1.0) unit is arbitrary in this discussion</a:t>
            </a:r>
            <a:endParaRPr lang="en-US" baseline="30000"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0A5B0AC-1BE7-278C-81C7-C6F2CCBF7BBA}"/>
                  </a:ext>
                </a:extLst>
              </p:cNvPr>
              <p:cNvSpPr txBox="1"/>
              <p:nvPr/>
            </p:nvSpPr>
            <p:spPr>
              <a:xfrm>
                <a:off x="3803047" y="4510766"/>
                <a:ext cx="880049" cy="276999"/>
              </a:xfrm>
              <a:prstGeom prst="rect">
                <a:avLst/>
              </a:prstGeom>
              <a:noFill/>
            </p:spPr>
            <p:txBody>
              <a:bodyPr wrap="none" lIns="0" tIns="0" rIns="0" bIns="0" rtlCol="0">
                <a:spAutoFit/>
              </a:bodyPr>
              <a:lstStyle/>
              <a:p>
                <a14:m>
                  <m:oMath xmlns:m="http://schemas.openxmlformats.org/officeDocument/2006/math">
                    <m:sSup>
                      <m:sSupPr>
                        <m:ctrlPr>
                          <a:rPr lang="en-US" i="1">
                            <a:solidFill>
                              <a:schemeClr val="tx2"/>
                            </a:solidFill>
                            <a:latin typeface="Cambria Math" panose="02040503050406030204" pitchFamily="18" charset="0"/>
                          </a:rPr>
                        </m:ctrlPr>
                      </m:sSupPr>
                      <m:e>
                        <m:r>
                          <a:rPr lang="en-US" i="1">
                            <a:solidFill>
                              <a:schemeClr val="tx2"/>
                            </a:solidFill>
                            <a:latin typeface="Cambria Math" panose="02040503050406030204" pitchFamily="18" charset="0"/>
                            <a:ea typeface="Cambria Math" panose="02040503050406030204" pitchFamily="18" charset="0"/>
                          </a:rPr>
                          <m:t>𝜆</m:t>
                        </m:r>
                      </m:e>
                      <m:sup>
                        <m:r>
                          <a:rPr lang="en-US" i="1">
                            <a:solidFill>
                              <a:schemeClr val="tx2"/>
                            </a:solidFill>
                            <a:latin typeface="Cambria Math" panose="02040503050406030204" pitchFamily="18" charset="0"/>
                          </a:rPr>
                          <m:t>−1</m:t>
                        </m:r>
                      </m:sup>
                    </m:sSup>
                    <m:r>
                      <a:rPr lang="en-US" i="1">
                        <a:solidFill>
                          <a:schemeClr val="tx2"/>
                        </a:solidFill>
                        <a:latin typeface="Cambria Math" panose="02040503050406030204" pitchFamily="18" charset="0"/>
                      </a:rPr>
                      <m:t>=</m:t>
                    </m:r>
                  </m:oMath>
                </a14:m>
                <a:r>
                  <a:rPr lang="en-US" dirty="0">
                    <a:solidFill>
                      <a:schemeClr val="tx2"/>
                    </a:solidFill>
                  </a:rPr>
                  <a:t> </a:t>
                </a:r>
                <a14:m>
                  <m:oMath xmlns:m="http://schemas.openxmlformats.org/officeDocument/2006/math">
                    <m:sSub>
                      <m:sSubPr>
                        <m:ctrlPr>
                          <a:rPr lang="en-US" i="1">
                            <a:solidFill>
                              <a:schemeClr val="tx2"/>
                            </a:solidFill>
                            <a:latin typeface="Cambria Math" panose="02040503050406030204" pitchFamily="18" charset="0"/>
                          </a:rPr>
                        </m:ctrlPr>
                      </m:sSubPr>
                      <m:e>
                        <m:r>
                          <a:rPr lang="en-US" i="1">
                            <a:solidFill>
                              <a:schemeClr val="tx2"/>
                            </a:solidFill>
                            <a:latin typeface="Cambria Math" panose="02040503050406030204" pitchFamily="18" charset="0"/>
                          </a:rPr>
                          <m:t>𝑐</m:t>
                        </m:r>
                      </m:e>
                      <m:sub>
                        <m:r>
                          <a:rPr lang="en-US" i="1">
                            <a:solidFill>
                              <a:schemeClr val="tx2"/>
                            </a:solidFill>
                            <a:latin typeface="Cambria Math" panose="02040503050406030204" pitchFamily="18" charset="0"/>
                          </a:rPr>
                          <m:t>1</m:t>
                        </m:r>
                      </m:sub>
                    </m:sSub>
                    <m:r>
                      <a:rPr lang="en-US" i="1">
                        <a:latin typeface="Cambria Math" panose="02040503050406030204" pitchFamily="18" charset="0"/>
                      </a:rPr>
                      <m:t>,</m:t>
                    </m:r>
                  </m:oMath>
                </a14:m>
                <a:endParaRPr lang="en-US" dirty="0"/>
              </a:p>
            </p:txBody>
          </p:sp>
        </mc:Choice>
        <mc:Fallback xmlns="">
          <p:sp>
            <p:nvSpPr>
              <p:cNvPr id="2" name="TextBox 1">
                <a:extLst>
                  <a:ext uri="{FF2B5EF4-FFF2-40B4-BE49-F238E27FC236}">
                    <a16:creationId xmlns:a16="http://schemas.microsoft.com/office/drawing/2014/main" id="{E0A5B0AC-1BE7-278C-81C7-C6F2CCBF7BBA}"/>
                  </a:ext>
                </a:extLst>
              </p:cNvPr>
              <p:cNvSpPr txBox="1">
                <a:spLocks noRot="1" noChangeAspect="1" noMove="1" noResize="1" noEditPoints="1" noAdjustHandles="1" noChangeArrowheads="1" noChangeShapeType="1" noTextEdit="1"/>
              </p:cNvSpPr>
              <p:nvPr/>
            </p:nvSpPr>
            <p:spPr>
              <a:xfrm>
                <a:off x="3803047" y="4510766"/>
                <a:ext cx="880049" cy="276999"/>
              </a:xfrm>
              <a:prstGeom prst="rect">
                <a:avLst/>
              </a:prstGeom>
              <a:blipFill>
                <a:blip r:embed="rId7"/>
                <a:stretch>
                  <a:fillRect l="-10000" t="-4545" r="-2857" b="-18182"/>
                </a:stretch>
              </a:blipFill>
            </p:spPr>
            <p:txBody>
              <a:bodyPr/>
              <a:lstStyle/>
              <a:p>
                <a:r>
                  <a:rPr lang="en-US">
                    <a:noFill/>
                  </a:rPr>
                  <a:t> </a:t>
                </a:r>
              </a:p>
            </p:txBody>
          </p:sp>
        </mc:Fallback>
      </mc:AlternateContent>
    </p:spTree>
    <p:extLst>
      <p:ext uri="{BB962C8B-B14F-4D97-AF65-F5344CB8AC3E}">
        <p14:creationId xmlns:p14="http://schemas.microsoft.com/office/powerpoint/2010/main" val="171814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p:bldP spid="13" grpId="0"/>
      <p:bldP spid="16" grpId="0"/>
      <p:bldP spid="19" grpId="0"/>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03ED6B4E-6897-BA7D-E1CF-765820762E73}"/>
                  </a:ext>
                </a:extLst>
              </p:cNvPr>
              <p:cNvSpPr>
                <a:spLocks noGrp="1"/>
              </p:cNvSpPr>
              <p:nvPr>
                <p:ph type="body" sz="quarter" idx="10"/>
              </p:nvPr>
            </p:nvSpPr>
            <p:spPr>
              <a:xfrm>
                <a:off x="439513" y="1249402"/>
                <a:ext cx="5707287" cy="4655566"/>
              </a:xfrm>
            </p:spPr>
            <p:txBody>
              <a:bodyPr/>
              <a:lstStyle/>
              <a:p>
                <a:pPr marL="0" indent="0">
                  <a:buNone/>
                </a:pPr>
                <a:r>
                  <a:rPr lang="en-US" sz="2000" dirty="0"/>
                  <a:t>1. Establish the emittance evolution formula</a:t>
                </a:r>
              </a:p>
              <a:p>
                <a:pPr lvl="1"/>
                <a:r>
                  <a:rPr lang="en-US" sz="2000" dirty="0"/>
                  <a:t>Mean muon momentum 200 MeV/c</a:t>
                </a:r>
              </a:p>
              <a:p>
                <a:pPr lvl="1"/>
                <a:r>
                  <a:rPr lang="en-US" sz="2000" dirty="0"/>
                  <a:t>Liquid H2 absorber, no dispersion (</a:t>
                </a:r>
                <a14:m>
                  <m:oMath xmlns:m="http://schemas.openxmlformats.org/officeDocument/2006/math">
                    <m:r>
                      <a:rPr lang="en-US" sz="2000" i="1">
                        <a:latin typeface="Cambria Math" panose="02040503050406030204" pitchFamily="18" charset="0"/>
                      </a:rPr>
                      <m:t>𝐷</m:t>
                    </m:r>
                    <m:r>
                      <a:rPr lang="en-US" sz="2000" i="1">
                        <a:latin typeface="Cambria Math" panose="02040503050406030204" pitchFamily="18" charset="0"/>
                      </a:rPr>
                      <m:t>=0</m:t>
                    </m:r>
                  </m:oMath>
                </a14:m>
                <a:r>
                  <a:rPr lang="en-US" sz="2000" dirty="0"/>
                  <a:t>)</a:t>
                </a:r>
              </a:p>
              <a:p>
                <a:pPr lvl="2"/>
                <a:r>
                  <a:rPr lang="en-US" dirty="0"/>
                  <a:t>Radiation length of LH2: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𝑅</m:t>
                        </m:r>
                      </m:sub>
                    </m:sSub>
                    <m:r>
                      <a:rPr lang="en-US" b="0" i="1" smtClean="0">
                        <a:latin typeface="Cambria Math" panose="02040503050406030204" pitchFamily="18" charset="0"/>
                      </a:rPr>
                      <m:t>=</m:t>
                    </m:r>
                  </m:oMath>
                </a14:m>
                <a:r>
                  <a:rPr lang="en-US" dirty="0"/>
                  <a:t> 890.4 cm</a:t>
                </a:r>
              </a:p>
              <a:p>
                <a:pPr lvl="1"/>
                <a:r>
                  <a:rPr lang="en-US" sz="2000" dirty="0"/>
                  <a:t>Beta function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𝛽</m:t>
                        </m:r>
                      </m:e>
                      <m:sub>
                        <m:r>
                          <a:rPr lang="en-US" sz="2000" i="1">
                            <a:latin typeface="Cambria Math" panose="02040503050406030204" pitchFamily="18" charset="0"/>
                          </a:rPr>
                          <m:t>𝑥</m:t>
                        </m:r>
                        <m:r>
                          <a:rPr lang="en-US" sz="2000" i="1">
                            <a:latin typeface="Cambria Math" panose="02040503050406030204" pitchFamily="18" charset="0"/>
                          </a:rPr>
                          <m:t>,</m:t>
                        </m:r>
                        <m:r>
                          <a:rPr lang="en-US" sz="2000" i="1">
                            <a:latin typeface="Cambria Math" panose="02040503050406030204" pitchFamily="18" charset="0"/>
                          </a:rPr>
                          <m:t>𝑦</m:t>
                        </m:r>
                      </m:sub>
                    </m:sSub>
                  </m:oMath>
                </a14:m>
                <a:r>
                  <a:rPr lang="en-US" sz="2000" dirty="0"/>
                  <a:t> are 40, 20, and 5 cm and initial normalized emittance are 5.1, 2.4 and 0.7 mm, respectively</a:t>
                </a:r>
              </a:p>
              <a:p>
                <a:pPr marL="0" indent="0">
                  <a:buNone/>
                </a:pPr>
                <a:r>
                  <a:rPr lang="en-US" sz="2000" dirty="0"/>
                  <a:t>2. If the absorber is wedge shape</a:t>
                </a:r>
              </a:p>
              <a:p>
                <a:pPr lvl="1"/>
                <a:r>
                  <a:rPr lang="en-US" sz="2000" dirty="0"/>
                  <a:t>If </a:t>
                </a:r>
                <a14:m>
                  <m:oMath xmlns:m="http://schemas.openxmlformats.org/officeDocument/2006/math">
                    <m:r>
                      <a:rPr lang="en-US" sz="2000" i="1">
                        <a:latin typeface="Cambria Math" panose="02040503050406030204" pitchFamily="18" charset="0"/>
                      </a:rPr>
                      <m:t>𝑤</m:t>
                    </m:r>
                    <m:r>
                      <a:rPr lang="en-US" sz="2000" i="1">
                        <a:latin typeface="Cambria Math" panose="02040503050406030204" pitchFamily="18" charset="0"/>
                      </a:rPr>
                      <m:t>=10</m:t>
                    </m:r>
                  </m:oMath>
                </a14:m>
                <a:r>
                  <a:rPr lang="en-US" sz="2000" dirty="0"/>
                  <a:t> cm and dispersion is 5.2 cm, what is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𝑔</m:t>
                        </m:r>
                      </m:e>
                      <m:sub>
                        <m:r>
                          <a:rPr lang="en-US" sz="2000" i="1">
                            <a:latin typeface="Cambria Math" panose="02040503050406030204" pitchFamily="18" charset="0"/>
                          </a:rPr>
                          <m:t>𝑥</m:t>
                        </m:r>
                        <m:r>
                          <a:rPr lang="en-US" sz="2000" i="1">
                            <a:latin typeface="Cambria Math" panose="02040503050406030204" pitchFamily="18" charset="0"/>
                          </a:rPr>
                          <m:t>,</m:t>
                        </m:r>
                        <m:r>
                          <a:rPr lang="en-US" sz="2000" i="1">
                            <a:latin typeface="Cambria Math" panose="02040503050406030204" pitchFamily="18" charset="0"/>
                          </a:rPr>
                          <m:t>𝑦</m:t>
                        </m:r>
                      </m:sub>
                    </m:sSub>
                  </m:oMath>
                </a14:m>
                <a:r>
                  <a:rPr lang="en-US" sz="2000" dirty="0"/>
                  <a:t>?</a:t>
                </a:r>
              </a:p>
              <a:p>
                <a:pPr lvl="1"/>
                <a:r>
                  <a:rPr lang="en-US" sz="2000" dirty="0"/>
                  <a:t>Right plot shows </a:t>
                </a:r>
                <a14:m>
                  <m:oMath xmlns:m="http://schemas.openxmlformats.org/officeDocument/2006/math">
                    <m:sSub>
                      <m:sSubPr>
                        <m:ctrlPr>
                          <a:rPr lang="en-US" sz="2000" i="1">
                            <a:latin typeface="Cambria Math" panose="02040503050406030204" pitchFamily="18" charset="0"/>
                          </a:rPr>
                        </m:ctrlPr>
                      </m:sSubPr>
                      <m:e>
                        <m:r>
                          <m:rPr>
                            <m:sty m:val="p"/>
                          </m:rPr>
                          <a:rPr lang="el-GR" sz="2000" i="1">
                            <a:latin typeface="Cambria Math" panose="02040503050406030204" pitchFamily="18" charset="0"/>
                            <a:ea typeface="Cambria Math" panose="02040503050406030204" pitchFamily="18" charset="0"/>
                          </a:rPr>
                          <m:t>Σ</m:t>
                        </m:r>
                      </m:e>
                      <m:sub>
                        <m:r>
                          <a:rPr lang="en-US" sz="2000" i="1">
                            <a:latin typeface="Cambria Math" panose="02040503050406030204" pitchFamily="18" charset="0"/>
                          </a:rPr>
                          <m:t>𝑔</m:t>
                        </m:r>
                      </m:sub>
                    </m:sSub>
                    <m:r>
                      <a:rPr lang="en-US" sz="2000" i="1">
                        <a:latin typeface="Cambria Math" panose="02040503050406030204" pitchFamily="18" charset="0"/>
                        <a:ea typeface="Cambria Math" panose="02040503050406030204" pitchFamily="18" charset="0"/>
                      </a:rPr>
                      <m:t>~</m:t>
                    </m:r>
                  </m:oMath>
                </a14:m>
                <a:r>
                  <a:rPr lang="en-US" sz="2000" dirty="0"/>
                  <a:t>1.7 at </a:t>
                </a:r>
                <a14:m>
                  <m:oMath xmlns:m="http://schemas.openxmlformats.org/officeDocument/2006/math">
                    <m:r>
                      <a:rPr lang="en-US" sz="2000" i="1">
                        <a:latin typeface="Cambria Math" panose="02040503050406030204" pitchFamily="18" charset="0"/>
                      </a:rPr>
                      <m:t>𝑝</m:t>
                    </m:r>
                  </m:oMath>
                </a14:m>
                <a:r>
                  <a:rPr lang="en-US" sz="2000" dirty="0"/>
                  <a:t> = 200 MeV/c, what is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𝑔</m:t>
                        </m:r>
                      </m:e>
                      <m:sub>
                        <m:r>
                          <a:rPr lang="en-US" sz="2000" i="1">
                            <a:latin typeface="Cambria Math" panose="02040503050406030204" pitchFamily="18" charset="0"/>
                          </a:rPr>
                          <m:t>𝐿</m:t>
                        </m:r>
                      </m:sub>
                    </m:sSub>
                  </m:oMath>
                </a14:m>
                <a:r>
                  <a:rPr lang="en-US" sz="2000" dirty="0"/>
                  <a:t>?</a:t>
                </a:r>
              </a:p>
              <a:p>
                <a:pPr lvl="2"/>
                <a:endParaRPr lang="en-US" dirty="0"/>
              </a:p>
            </p:txBody>
          </p:sp>
        </mc:Choice>
        <mc:Fallback xmlns="">
          <p:sp>
            <p:nvSpPr>
              <p:cNvPr id="2" name="Content Placeholder 1">
                <a:extLst>
                  <a:ext uri="{FF2B5EF4-FFF2-40B4-BE49-F238E27FC236}">
                    <a16:creationId xmlns:a16="http://schemas.microsoft.com/office/drawing/2014/main" id="{03ED6B4E-6897-BA7D-E1CF-765820762E73}"/>
                  </a:ext>
                </a:extLst>
              </p:cNvPr>
              <p:cNvSpPr>
                <a:spLocks noGrp="1" noRot="1" noChangeAspect="1" noMove="1" noResize="1" noEditPoints="1" noAdjustHandles="1" noChangeArrowheads="1" noChangeShapeType="1" noTextEdit="1"/>
              </p:cNvSpPr>
              <p:nvPr>
                <p:ph type="body" sz="quarter" idx="10"/>
              </p:nvPr>
            </p:nvSpPr>
            <p:spPr>
              <a:xfrm>
                <a:off x="439513" y="1249402"/>
                <a:ext cx="5707287" cy="4655566"/>
              </a:xfrm>
              <a:blipFill>
                <a:blip r:embed="rId2"/>
                <a:stretch>
                  <a:fillRect l="-2667" t="-1630" r="-222"/>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8286F4D8-11D7-3AFE-4FB1-C840B4E93EB5}"/>
              </a:ext>
            </a:extLst>
          </p:cNvPr>
          <p:cNvSpPr>
            <a:spLocks noGrp="1"/>
          </p:cNvSpPr>
          <p:nvPr>
            <p:ph type="title"/>
          </p:nvPr>
        </p:nvSpPr>
        <p:spPr/>
        <p:txBody>
          <a:bodyPr/>
          <a:lstStyle/>
          <a:p>
            <a:r>
              <a:rPr lang="en-US" dirty="0"/>
              <a:t>Question 2</a:t>
            </a:r>
          </a:p>
        </p:txBody>
      </p:sp>
      <p:sp>
        <p:nvSpPr>
          <p:cNvPr id="4" name="Date Placeholder 3">
            <a:extLst>
              <a:ext uri="{FF2B5EF4-FFF2-40B4-BE49-F238E27FC236}">
                <a16:creationId xmlns:a16="http://schemas.microsoft.com/office/drawing/2014/main" id="{4B17C7C5-C279-10BB-B23B-15DA8A897C56}"/>
              </a:ext>
            </a:extLst>
          </p:cNvPr>
          <p:cNvSpPr>
            <a:spLocks noGrp="1"/>
          </p:cNvSpPr>
          <p:nvPr>
            <p:ph type="dt" sz="half" idx="38"/>
          </p:nvPr>
        </p:nvSpPr>
        <p:spPr/>
        <p:txBody>
          <a:bodyPr/>
          <a:lstStyle/>
          <a:p>
            <a:pPr>
              <a:defRPr/>
            </a:pPr>
            <a:r>
              <a:rPr lang="en-US"/>
              <a:t>8/5/25</a:t>
            </a:r>
            <a:endParaRPr lang="en-US" dirty="0"/>
          </a:p>
        </p:txBody>
      </p:sp>
      <p:sp>
        <p:nvSpPr>
          <p:cNvPr id="5" name="Footer Placeholder 4">
            <a:extLst>
              <a:ext uri="{FF2B5EF4-FFF2-40B4-BE49-F238E27FC236}">
                <a16:creationId xmlns:a16="http://schemas.microsoft.com/office/drawing/2014/main" id="{6B2CC2DB-4E92-9824-F144-7B082BB42873}"/>
              </a:ext>
            </a:extLst>
          </p:cNvPr>
          <p:cNvSpPr>
            <a:spLocks noGrp="1"/>
          </p:cNvSpPr>
          <p:nvPr>
            <p:ph type="ftr" sz="quarter" idx="39"/>
          </p:nvPr>
        </p:nvSpPr>
        <p:spPr/>
        <p:txBody>
          <a:bodyPr/>
          <a:lstStyle/>
          <a:p>
            <a:pPr>
              <a:defRPr/>
            </a:pPr>
            <a:r>
              <a:rPr lang="en-US" b="1"/>
              <a:t>Yonehara | Ionization Cooling for Muon Beam</a:t>
            </a:r>
            <a:endParaRPr lang="en-US" b="1" dirty="0"/>
          </a:p>
        </p:txBody>
      </p:sp>
      <p:sp>
        <p:nvSpPr>
          <p:cNvPr id="6" name="Slide Number Placeholder 5">
            <a:extLst>
              <a:ext uri="{FF2B5EF4-FFF2-40B4-BE49-F238E27FC236}">
                <a16:creationId xmlns:a16="http://schemas.microsoft.com/office/drawing/2014/main" id="{F70EECAE-72E0-B7CC-50BB-D7C1368A86D3}"/>
              </a:ext>
            </a:extLst>
          </p:cNvPr>
          <p:cNvSpPr>
            <a:spLocks noGrp="1"/>
          </p:cNvSpPr>
          <p:nvPr>
            <p:ph type="sldNum" sz="quarter" idx="40"/>
          </p:nvPr>
        </p:nvSpPr>
        <p:spPr/>
        <p:txBody>
          <a:bodyPr/>
          <a:lstStyle/>
          <a:p>
            <a:pPr>
              <a:defRPr/>
            </a:pPr>
            <a:fld id="{148C009B-CB69-E04A-B9B3-34B26D69E9CF}" type="slidenum">
              <a:rPr lang="en-US" smtClean="0"/>
              <a:pPr>
                <a:defRPr/>
              </a:pPr>
              <a:t>35</a:t>
            </a:fld>
            <a:endParaRPr lang="en-US" dirty="0"/>
          </a:p>
        </p:txBody>
      </p:sp>
      <p:pic>
        <p:nvPicPr>
          <p:cNvPr id="7" name="Picture 6">
            <a:extLst>
              <a:ext uri="{FF2B5EF4-FFF2-40B4-BE49-F238E27FC236}">
                <a16:creationId xmlns:a16="http://schemas.microsoft.com/office/drawing/2014/main" id="{89FF692A-FDF8-5219-14CB-F33918F04DC3}"/>
              </a:ext>
            </a:extLst>
          </p:cNvPr>
          <p:cNvPicPr>
            <a:picLocks noChangeAspect="1"/>
          </p:cNvPicPr>
          <p:nvPr/>
        </p:nvPicPr>
        <p:blipFill>
          <a:blip r:embed="rId3"/>
          <a:stretch>
            <a:fillRect/>
          </a:stretch>
        </p:blipFill>
        <p:spPr>
          <a:xfrm>
            <a:off x="6601366" y="1314910"/>
            <a:ext cx="3944714" cy="1974882"/>
          </a:xfrm>
          <a:prstGeom prst="rect">
            <a:avLst/>
          </a:prstGeom>
        </p:spPr>
      </p:pic>
      <p:pic>
        <p:nvPicPr>
          <p:cNvPr id="8" name="Picture 7">
            <a:extLst>
              <a:ext uri="{FF2B5EF4-FFF2-40B4-BE49-F238E27FC236}">
                <a16:creationId xmlns:a16="http://schemas.microsoft.com/office/drawing/2014/main" id="{476DB0BE-CBEC-912D-9E50-9AB1790AE540}"/>
              </a:ext>
            </a:extLst>
          </p:cNvPr>
          <p:cNvPicPr>
            <a:picLocks noChangeAspect="1"/>
          </p:cNvPicPr>
          <p:nvPr/>
        </p:nvPicPr>
        <p:blipFill>
          <a:blip r:embed="rId4"/>
          <a:stretch>
            <a:fillRect/>
          </a:stretch>
        </p:blipFill>
        <p:spPr>
          <a:xfrm>
            <a:off x="6621686" y="3649228"/>
            <a:ext cx="3517022" cy="2011680"/>
          </a:xfrm>
          <a:prstGeom prst="rect">
            <a:avLst/>
          </a:prstGeom>
        </p:spPr>
      </p:pic>
    </p:spTree>
    <p:extLst>
      <p:ext uri="{BB962C8B-B14F-4D97-AF65-F5344CB8AC3E}">
        <p14:creationId xmlns:p14="http://schemas.microsoft.com/office/powerpoint/2010/main" val="372370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3D715-7D54-5652-1C58-FB8CC0F59DE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97801A3-5120-ACC4-5D8F-8C3A1EF38BCE}"/>
              </a:ext>
            </a:extLst>
          </p:cNvPr>
          <p:cNvSpPr>
            <a:spLocks noGrp="1"/>
          </p:cNvSpPr>
          <p:nvPr>
            <p:ph type="title"/>
          </p:nvPr>
        </p:nvSpPr>
        <p:spPr>
          <a:xfrm>
            <a:off x="913257" y="2379073"/>
            <a:ext cx="10003536" cy="783228"/>
          </a:xfrm>
        </p:spPr>
        <p:txBody>
          <a:bodyPr/>
          <a:lstStyle/>
          <a:p>
            <a:r>
              <a:rPr lang="en-US" sz="4400" dirty="0"/>
              <a:t>Solenoid base beam optics</a:t>
            </a:r>
          </a:p>
        </p:txBody>
      </p:sp>
      <p:sp>
        <p:nvSpPr>
          <p:cNvPr id="4" name="Date Placeholder 3">
            <a:extLst>
              <a:ext uri="{FF2B5EF4-FFF2-40B4-BE49-F238E27FC236}">
                <a16:creationId xmlns:a16="http://schemas.microsoft.com/office/drawing/2014/main" id="{CAF02E93-6C83-C169-9994-2977656E357C}"/>
              </a:ext>
            </a:extLst>
          </p:cNvPr>
          <p:cNvSpPr>
            <a:spLocks noGrp="1"/>
          </p:cNvSpPr>
          <p:nvPr>
            <p:ph type="dt" sz="half" idx="13"/>
          </p:nvPr>
        </p:nvSpPr>
        <p:spPr/>
        <p:txBody>
          <a:bodyPr/>
          <a:lstStyle/>
          <a:p>
            <a:pPr>
              <a:defRPr/>
            </a:pPr>
            <a:r>
              <a:rPr lang="en-US"/>
              <a:t>8/5/25</a:t>
            </a:r>
            <a:endParaRPr lang="en-US" dirty="0"/>
          </a:p>
        </p:txBody>
      </p:sp>
      <p:sp>
        <p:nvSpPr>
          <p:cNvPr id="5" name="Footer Placeholder 4">
            <a:extLst>
              <a:ext uri="{FF2B5EF4-FFF2-40B4-BE49-F238E27FC236}">
                <a16:creationId xmlns:a16="http://schemas.microsoft.com/office/drawing/2014/main" id="{0EC3A812-A993-A071-16AF-0C71F56643DC}"/>
              </a:ext>
            </a:extLst>
          </p:cNvPr>
          <p:cNvSpPr>
            <a:spLocks noGrp="1"/>
          </p:cNvSpPr>
          <p:nvPr>
            <p:ph type="ftr" sz="quarter" idx="14"/>
          </p:nvPr>
        </p:nvSpPr>
        <p:spPr/>
        <p:txBody>
          <a:bodyPr/>
          <a:lstStyle/>
          <a:p>
            <a:pPr>
              <a:defRPr/>
            </a:pPr>
            <a:r>
              <a:rPr lang="en-US" b="1"/>
              <a:t>Yonehara | Ionization Cooling for Muon Beam</a:t>
            </a:r>
            <a:endParaRPr lang="en-US" b="1" dirty="0"/>
          </a:p>
        </p:txBody>
      </p:sp>
      <p:sp>
        <p:nvSpPr>
          <p:cNvPr id="6" name="Slide Number Placeholder 5">
            <a:extLst>
              <a:ext uri="{FF2B5EF4-FFF2-40B4-BE49-F238E27FC236}">
                <a16:creationId xmlns:a16="http://schemas.microsoft.com/office/drawing/2014/main" id="{ED0CB10B-EAA3-78F5-6F1B-CD18662CAA2B}"/>
              </a:ext>
            </a:extLst>
          </p:cNvPr>
          <p:cNvSpPr>
            <a:spLocks noGrp="1"/>
          </p:cNvSpPr>
          <p:nvPr>
            <p:ph type="sldNum" sz="quarter" idx="15"/>
          </p:nvPr>
        </p:nvSpPr>
        <p:spPr/>
        <p:txBody>
          <a:bodyPr/>
          <a:lstStyle/>
          <a:p>
            <a:pPr>
              <a:defRPr/>
            </a:pPr>
            <a:fld id="{148C009B-CB69-E04A-B9B3-34B26D69E9CF}" type="slidenum">
              <a:rPr lang="en-US" smtClean="0"/>
              <a:pPr>
                <a:defRPr/>
              </a:pPr>
              <a:t>36</a:t>
            </a:fld>
            <a:endParaRPr lang="en-US" dirty="0"/>
          </a:p>
        </p:txBody>
      </p:sp>
      <p:sp>
        <p:nvSpPr>
          <p:cNvPr id="7" name="TextBox 6">
            <a:extLst>
              <a:ext uri="{FF2B5EF4-FFF2-40B4-BE49-F238E27FC236}">
                <a16:creationId xmlns:a16="http://schemas.microsoft.com/office/drawing/2014/main" id="{175E1CC5-3B90-E86A-0486-1F064B73FC0E}"/>
              </a:ext>
            </a:extLst>
          </p:cNvPr>
          <p:cNvSpPr txBox="1"/>
          <p:nvPr/>
        </p:nvSpPr>
        <p:spPr>
          <a:xfrm>
            <a:off x="2936196" y="3862138"/>
            <a:ext cx="4074205" cy="646331"/>
          </a:xfrm>
          <a:prstGeom prst="rect">
            <a:avLst/>
          </a:prstGeom>
          <a:noFill/>
        </p:spPr>
        <p:txBody>
          <a:bodyPr wrap="square" rtlCol="0">
            <a:spAutoFit/>
          </a:bodyPr>
          <a:lstStyle/>
          <a:p>
            <a:r>
              <a:rPr lang="en-US" dirty="0"/>
              <a:t>X and Y motions and their beta functions are coupled </a:t>
            </a:r>
          </a:p>
        </p:txBody>
      </p:sp>
    </p:spTree>
    <p:extLst>
      <p:ext uri="{BB962C8B-B14F-4D97-AF65-F5344CB8AC3E}">
        <p14:creationId xmlns:p14="http://schemas.microsoft.com/office/powerpoint/2010/main" val="26481409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7898428E-D797-9D64-76E8-EF2EFE4C5AB0}"/>
                  </a:ext>
                </a:extLst>
              </p:cNvPr>
              <p:cNvSpPr>
                <a:spLocks noGrp="1"/>
              </p:cNvSpPr>
              <p:nvPr>
                <p:ph type="body" sz="quarter" idx="10"/>
              </p:nvPr>
            </p:nvSpPr>
            <p:spPr>
              <a:xfrm>
                <a:off x="914399" y="723900"/>
                <a:ext cx="9994392" cy="6134100"/>
              </a:xfrm>
            </p:spPr>
            <p:txBody>
              <a:bodyPr/>
              <a:lstStyle/>
              <a:p>
                <a:r>
                  <a:rPr lang="en-US" sz="2400" dirty="0"/>
                  <a:t>6-dimensional particle point (like in particle tracking simulation)</a:t>
                </a:r>
              </a:p>
              <a:p>
                <a:pPr marL="0" indent="0">
                  <a:buNone/>
                </a:pPr>
                <a14:m>
                  <m:oMathPara xmlns:m="http://schemas.openxmlformats.org/officeDocument/2006/math">
                    <m:oMathParaPr>
                      <m:jc m:val="center"/>
                    </m:oMathParaPr>
                    <m:oMath xmlns:m="http://schemas.openxmlformats.org/officeDocument/2006/math">
                      <m:acc>
                        <m:accPr>
                          <m:chr m:val="̅"/>
                          <m:ctrlPr>
                            <a:rPr lang="en-US" sz="2400" i="1" smtClean="0">
                              <a:latin typeface="Cambria Math" panose="02040503050406030204" pitchFamily="18" charset="0"/>
                            </a:rPr>
                          </m:ctrlPr>
                        </m:accPr>
                        <m:e>
                          <m:r>
                            <a:rPr lang="en-US" sz="2400" b="0" i="1" smtClean="0">
                              <a:latin typeface="Cambria Math" panose="02040503050406030204" pitchFamily="18" charset="0"/>
                            </a:rPr>
                            <m:t>𝑧</m:t>
                          </m:r>
                        </m:e>
                      </m:acc>
                      <m:r>
                        <a:rPr lang="en-US" sz="2400" b="0" i="1" smtClean="0">
                          <a:latin typeface="Cambria Math" panose="02040503050406030204" pitchFamily="18" charset="0"/>
                        </a:rPr>
                        <m:t>=</m:t>
                      </m:r>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𝑝</m:t>
                              </m:r>
                            </m:e>
                            <m:sub>
                              <m:r>
                                <a:rPr lang="en-US" sz="2400" b="0" i="1" smtClean="0">
                                  <a:latin typeface="Cambria Math" panose="02040503050406030204" pitchFamily="18" charset="0"/>
                                </a:rPr>
                                <m:t>𝑥</m:t>
                              </m:r>
                            </m:sub>
                          </m:sSub>
                          <m:r>
                            <a:rPr lang="en-US" sz="2400" b="0" i="1" smtClean="0">
                              <a:latin typeface="Cambria Math" panose="02040503050406030204" pitchFamily="18" charset="0"/>
                            </a:rPr>
                            <m:t>,</m:t>
                          </m:r>
                          <m:r>
                            <a:rPr lang="en-US" sz="2400" b="0" i="1" smtClean="0">
                              <a:latin typeface="Cambria Math" panose="02040503050406030204" pitchFamily="18" charset="0"/>
                            </a:rPr>
                            <m:t>𝑦</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𝑝</m:t>
                              </m:r>
                            </m:e>
                            <m:sub>
                              <m:r>
                                <a:rPr lang="en-US" sz="2400" b="0" i="1" smtClean="0">
                                  <a:latin typeface="Cambria Math" panose="02040503050406030204" pitchFamily="18" charset="0"/>
                                </a:rPr>
                                <m:t>𝑦</m:t>
                              </m:r>
                            </m:sub>
                          </m:sSub>
                          <m:r>
                            <a:rPr lang="en-US" sz="2400" b="0" i="1" smtClean="0">
                              <a:latin typeface="Cambria Math" panose="02040503050406030204" pitchFamily="18" charset="0"/>
                            </a:rPr>
                            <m:t>,</m:t>
                          </m:r>
                          <m:r>
                            <a:rPr lang="en-US" sz="2400" b="0" i="1" smtClean="0">
                              <a:latin typeface="Cambria Math" panose="02040503050406030204" pitchFamily="18" charset="0"/>
                            </a:rPr>
                            <m:t>𝑠</m:t>
                          </m:r>
                          <m:r>
                            <a:rPr lang="en-US" sz="2400" b="0" i="1" smtClean="0">
                              <a:latin typeface="Cambria Math" panose="02040503050406030204" pitchFamily="18" charset="0"/>
                            </a:rPr>
                            <m:t>−</m:t>
                          </m:r>
                          <m:r>
                            <a:rPr lang="en-US" sz="2400" b="0" i="1" smtClean="0">
                              <a:latin typeface="Cambria Math" panose="02040503050406030204" pitchFamily="18" charset="0"/>
                            </a:rPr>
                            <m:t>𝑐</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𝛽</m:t>
                              </m:r>
                            </m:e>
                            <m:sub>
                              <m:r>
                                <a:rPr lang="en-US" sz="2400" b="0" i="1" smtClean="0">
                                  <a:latin typeface="Cambria Math" panose="02040503050406030204" pitchFamily="18" charset="0"/>
                                </a:rPr>
                                <m:t>0</m:t>
                              </m:r>
                            </m:sub>
                          </m:sSub>
                          <m:r>
                            <a:rPr lang="en-US" sz="2400" b="0" i="1" smtClean="0">
                              <a:latin typeface="Cambria Math" panose="02040503050406030204" pitchFamily="18" charset="0"/>
                            </a:rPr>
                            <m:t>𝑡</m:t>
                          </m:r>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d>
                                <m:dPr>
                                  <m:ctrlPr>
                                    <a:rPr lang="en-US" sz="2400" b="0" i="1" smtClean="0">
                                      <a:latin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𝛾</m:t>
                                  </m:r>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𝛾</m:t>
                                      </m:r>
                                    </m:e>
                                    <m:sub>
                                      <m:r>
                                        <a:rPr lang="en-US" sz="2400" b="0" i="1" smtClean="0">
                                          <a:latin typeface="Cambria Math" panose="02040503050406030204" pitchFamily="18" charset="0"/>
                                          <a:ea typeface="Cambria Math" panose="02040503050406030204" pitchFamily="18" charset="0"/>
                                        </a:rPr>
                                        <m:t>0</m:t>
                                      </m:r>
                                    </m:sub>
                                  </m:sSub>
                                </m:e>
                              </m:d>
                            </m:num>
                            <m:den>
                              <m:sSup>
                                <m:sSupPr>
                                  <m:ctrlPr>
                                    <a:rPr lang="en-US" sz="2400" b="0" i="1" smtClean="0">
                                      <a:latin typeface="Cambria Math" panose="02040503050406030204" pitchFamily="18" charset="0"/>
                                    </a:rPr>
                                  </m:ctrlPr>
                                </m:sSup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𝛽</m:t>
                                      </m:r>
                                    </m:e>
                                    <m:sub>
                                      <m:r>
                                        <a:rPr lang="en-US" sz="2400" b="0" i="1" smtClean="0">
                                          <a:latin typeface="Cambria Math" panose="02040503050406030204" pitchFamily="18" charset="0"/>
                                        </a:rPr>
                                        <m:t>0</m:t>
                                      </m:r>
                                    </m:sub>
                                  </m:sSub>
                                </m:e>
                                <m:sup>
                                  <m:r>
                                    <a:rPr lang="en-US" sz="2400" b="0" i="1" smtClean="0">
                                      <a:latin typeface="Cambria Math" panose="02040503050406030204" pitchFamily="18" charset="0"/>
                                    </a:rPr>
                                    <m:t>2</m:t>
                                  </m:r>
                                </m:sup>
                              </m:sSup>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𝛾</m:t>
                                  </m:r>
                                </m:e>
                                <m:sub>
                                  <m:r>
                                    <a:rPr lang="en-US" sz="2400" b="0" i="1" smtClean="0">
                                      <a:latin typeface="Cambria Math" panose="02040503050406030204" pitchFamily="18" charset="0"/>
                                    </a:rPr>
                                    <m:t>0</m:t>
                                  </m:r>
                                </m:sub>
                              </m:sSub>
                            </m:den>
                          </m:f>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𝛿</m:t>
                          </m:r>
                        </m:e>
                      </m:d>
                    </m:oMath>
                  </m:oMathPara>
                </a14:m>
                <a:endParaRPr lang="en-US" sz="2400" b="0" dirty="0"/>
              </a:p>
              <a:p>
                <a:r>
                  <a:rPr lang="en-US" sz="2400" dirty="0"/>
                  <a:t>Canonical momentum: </a:t>
                </a:r>
              </a:p>
              <a:p>
                <a:pPr marL="0" indent="0" algn="ctr">
                  <a:buNone/>
                </a:pP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𝑥</m:t>
                        </m:r>
                      </m:sub>
                    </m:sSub>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𝑝</m:t>
                            </m:r>
                          </m:e>
                          <m:sub>
                            <m:r>
                              <a:rPr lang="en-US" sz="2400" b="0" i="1" smtClean="0">
                                <a:latin typeface="Cambria Math" panose="02040503050406030204" pitchFamily="18" charset="0"/>
                              </a:rPr>
                              <m:t>𝑥</m:t>
                            </m:r>
                          </m:sub>
                        </m:sSub>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𝑒</m:t>
                            </m:r>
                          </m:num>
                          <m:den>
                            <m:r>
                              <a:rPr lang="en-US" sz="2400" b="0" i="1" smtClean="0">
                                <a:latin typeface="Cambria Math" panose="02040503050406030204" pitchFamily="18" charset="0"/>
                              </a:rPr>
                              <m:t>𝑐</m:t>
                            </m:r>
                          </m:den>
                        </m:f>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𝑥</m:t>
                            </m:r>
                          </m:sub>
                        </m:sSub>
                      </m:e>
                    </m:d>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𝑝</m:t>
                        </m:r>
                      </m:e>
                      <m:sub>
                        <m:r>
                          <a:rPr lang="en-US" sz="2400" b="0" i="1" smtClean="0">
                            <a:latin typeface="Cambria Math" panose="02040503050406030204" pitchFamily="18" charset="0"/>
                          </a:rPr>
                          <m:t>0</m:t>
                        </m:r>
                      </m:sub>
                    </m:sSub>
                  </m:oMath>
                </a14:m>
                <a:r>
                  <a:rPr lang="en-US" sz="2400" dirty="0"/>
                  <a:t> </a:t>
                </a:r>
              </a:p>
              <a:p>
                <a:pPr marL="0" indent="0" algn="ctr">
                  <a:buNone/>
                </a:pPr>
                <a:r>
                  <a:rPr lang="en-US" sz="2400" dirty="0"/>
                  <a:t>where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𝑥</m:t>
                        </m:r>
                      </m:sub>
                    </m:sSub>
                  </m:oMath>
                </a14:m>
                <a:r>
                  <a:rPr lang="en-US" sz="2400" dirty="0"/>
                  <a:t> is the vector potential at the particle position</a:t>
                </a:r>
              </a:p>
              <a:p>
                <a:r>
                  <a:rPr lang="en-US" sz="2400" dirty="0"/>
                  <a:t>First moment (mean value): </a:t>
                </a:r>
              </a:p>
              <a:p>
                <a:pPr marL="0" indent="0">
                  <a:buNone/>
                </a:pPr>
                <a14:m>
                  <m:oMathPara xmlns:m="http://schemas.openxmlformats.org/officeDocument/2006/math">
                    <m:oMathParaPr>
                      <m:jc m:val="centerGroup"/>
                    </m:oMathParaPr>
                    <m:oMath xmlns:m="http://schemas.openxmlformats.org/officeDocument/2006/math">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𝑎</m:t>
                          </m:r>
                        </m:e>
                      </m:acc>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𝑁</m:t>
                          </m:r>
                        </m:den>
                      </m:f>
                      <m:nary>
                        <m:naryPr>
                          <m:chr m:val="∑"/>
                          <m:ctrlPr>
                            <a:rPr lang="en-US" sz="2400" b="0" i="1" smtClean="0">
                              <a:latin typeface="Cambria Math" panose="02040503050406030204" pitchFamily="18" charset="0"/>
                            </a:rPr>
                          </m:ctrlPr>
                        </m:naryPr>
                        <m:sub>
                          <m:r>
                            <m:rPr>
                              <m:brk m:alnAt="23"/>
                            </m:rPr>
                            <a:rPr lang="en-US" sz="2400" b="0" i="1" smtClean="0">
                              <a:latin typeface="Cambria Math" panose="02040503050406030204" pitchFamily="18" charset="0"/>
                            </a:rPr>
                            <m:t>𝑘</m:t>
                          </m:r>
                          <m:r>
                            <a:rPr lang="en-US" sz="2400" b="0" i="1" smtClean="0">
                              <a:latin typeface="Cambria Math" panose="02040503050406030204" pitchFamily="18" charset="0"/>
                            </a:rPr>
                            <m:t>=1</m:t>
                          </m:r>
                        </m:sub>
                        <m:sup>
                          <m:r>
                            <a:rPr lang="en-US" sz="2400" b="0" i="1" smtClean="0">
                              <a:latin typeface="Cambria Math" panose="02040503050406030204" pitchFamily="18" charset="0"/>
                            </a:rPr>
                            <m:t>𝑁</m:t>
                          </m:r>
                        </m:sup>
                        <m:e>
                          <m:sSup>
                            <m:sSupPr>
                              <m:ctrlPr>
                                <a:rPr lang="en-US" sz="2400" b="0" i="1" smtClean="0">
                                  <a:latin typeface="Cambria Math" panose="02040503050406030204" pitchFamily="18" charset="0"/>
                                </a:rPr>
                              </m:ctrlPr>
                            </m:sSupPr>
                            <m:e>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𝑧</m:t>
                                  </m:r>
                                </m:e>
                              </m:acc>
                            </m:e>
                            <m:sup>
                              <m:r>
                                <a:rPr lang="en-US" sz="2400" b="0" i="1" smtClean="0">
                                  <a:latin typeface="Cambria Math" panose="02040503050406030204" pitchFamily="18" charset="0"/>
                                </a:rPr>
                                <m:t>(</m:t>
                              </m:r>
                              <m:r>
                                <a:rPr lang="en-US" sz="2400" b="0" i="1" smtClean="0">
                                  <a:latin typeface="Cambria Math" panose="02040503050406030204" pitchFamily="18" charset="0"/>
                                </a:rPr>
                                <m:t>𝑘</m:t>
                              </m:r>
                              <m:r>
                                <a:rPr lang="en-US" sz="2400" b="0" i="1" smtClean="0">
                                  <a:latin typeface="Cambria Math" panose="02040503050406030204" pitchFamily="18" charset="0"/>
                                </a:rPr>
                                <m:t>)</m:t>
                              </m:r>
                            </m:sup>
                          </m:sSup>
                        </m:e>
                      </m:nary>
                    </m:oMath>
                  </m:oMathPara>
                </a14:m>
                <a:endParaRPr lang="en-US" sz="2400" dirty="0"/>
              </a:p>
              <a:p>
                <a:r>
                  <a:rPr lang="en-US" sz="2400" dirty="0"/>
                  <a:t>Second moment (Covariance matrix): </a:t>
                </a:r>
              </a:p>
              <a:p>
                <a:pPr marL="0" indent="0">
                  <a:buNone/>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m:rPr>
                              <m:sty m:val="p"/>
                            </m:rPr>
                            <a:rPr lang="el-GR" sz="2400" i="1" smtClean="0">
                              <a:latin typeface="Cambria Math" panose="02040503050406030204" pitchFamily="18" charset="0"/>
                              <a:ea typeface="Cambria Math" panose="02040503050406030204" pitchFamily="18" charset="0"/>
                            </a:rPr>
                            <m:t>Σ</m:t>
                          </m:r>
                        </m:e>
                        <m:sub>
                          <m:r>
                            <a:rPr lang="en-US" sz="2400" b="0" i="1" smtClean="0">
                              <a:latin typeface="Cambria Math" panose="02040503050406030204" pitchFamily="18" charset="0"/>
                            </a:rPr>
                            <m:t>𝑖𝑗</m:t>
                          </m:r>
                        </m:sub>
                      </m:sSub>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𝑁</m:t>
                          </m:r>
                        </m:den>
                      </m:f>
                      <m:nary>
                        <m:naryPr>
                          <m:chr m:val="∑"/>
                          <m:ctrlPr>
                            <a:rPr lang="en-US" sz="2400" b="0" i="1" smtClean="0">
                              <a:latin typeface="Cambria Math" panose="02040503050406030204" pitchFamily="18" charset="0"/>
                            </a:rPr>
                          </m:ctrlPr>
                        </m:naryPr>
                        <m:sub>
                          <m:r>
                            <m:rPr>
                              <m:brk m:alnAt="23"/>
                            </m:rPr>
                            <a:rPr lang="en-US" sz="2400" b="0" i="1" smtClean="0">
                              <a:latin typeface="Cambria Math" panose="02040503050406030204" pitchFamily="18" charset="0"/>
                            </a:rPr>
                            <m:t>𝑘</m:t>
                          </m:r>
                          <m:r>
                            <a:rPr lang="en-US" sz="2400" b="0" i="1" smtClean="0">
                              <a:latin typeface="Cambria Math" panose="02040503050406030204" pitchFamily="18" charset="0"/>
                            </a:rPr>
                            <m:t>=1</m:t>
                          </m:r>
                        </m:sub>
                        <m:sup>
                          <m:r>
                            <a:rPr lang="en-US" sz="2400" b="0" i="1" smtClean="0">
                              <a:latin typeface="Cambria Math" panose="02040503050406030204" pitchFamily="18" charset="0"/>
                            </a:rPr>
                            <m:t>𝑁</m:t>
                          </m:r>
                        </m:sup>
                        <m:e>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𝜁</m:t>
                              </m:r>
                            </m:e>
                            <m:sub>
                              <m:r>
                                <a:rPr lang="en-US" sz="2400" b="0" i="1" smtClean="0">
                                  <a:latin typeface="Cambria Math" panose="02040503050406030204" pitchFamily="18" charset="0"/>
                                </a:rPr>
                                <m:t>𝑖</m:t>
                              </m:r>
                            </m:sub>
                            <m:sup>
                              <m:r>
                                <a:rPr lang="en-US" sz="2400" b="0" i="1" smtClean="0">
                                  <a:latin typeface="Cambria Math" panose="02040503050406030204" pitchFamily="18" charset="0"/>
                                </a:rPr>
                                <m:t>(</m:t>
                              </m:r>
                              <m:r>
                                <a:rPr lang="en-US" sz="2400" b="0" i="1" smtClean="0">
                                  <a:latin typeface="Cambria Math" panose="02040503050406030204" pitchFamily="18" charset="0"/>
                                </a:rPr>
                                <m:t>𝑘</m:t>
                              </m:r>
                              <m:r>
                                <a:rPr lang="en-US" sz="2400" b="0" i="1" smtClean="0">
                                  <a:latin typeface="Cambria Math" panose="02040503050406030204" pitchFamily="18" charset="0"/>
                                </a:rPr>
                                <m:t>)</m:t>
                              </m:r>
                            </m:sup>
                          </m:sSubSup>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𝜁</m:t>
                              </m:r>
                            </m:e>
                            <m:sub>
                              <m:r>
                                <a:rPr lang="en-US" sz="2400" b="0" i="1" smtClean="0">
                                  <a:latin typeface="Cambria Math" panose="02040503050406030204" pitchFamily="18" charset="0"/>
                                </a:rPr>
                                <m:t>𝑗</m:t>
                              </m:r>
                            </m:sub>
                            <m:sup>
                              <m:r>
                                <a:rPr lang="en-US" sz="2400" b="0" i="1" smtClean="0">
                                  <a:latin typeface="Cambria Math" panose="02040503050406030204" pitchFamily="18" charset="0"/>
                                </a:rPr>
                                <m:t>(</m:t>
                              </m:r>
                              <m:r>
                                <a:rPr lang="en-US" sz="2400" b="0" i="1" smtClean="0">
                                  <a:latin typeface="Cambria Math" panose="02040503050406030204" pitchFamily="18" charset="0"/>
                                </a:rPr>
                                <m:t>𝑘</m:t>
                              </m:r>
                              <m:r>
                                <a:rPr lang="en-US" sz="2400" b="0" i="1" smtClean="0">
                                  <a:latin typeface="Cambria Math" panose="02040503050406030204" pitchFamily="18" charset="0"/>
                                </a:rPr>
                                <m:t>)</m:t>
                              </m:r>
                            </m:sup>
                          </m:sSubSup>
                        </m:e>
                      </m:nary>
                      <m:r>
                        <a:rPr lang="en-US" sz="2400" b="0" i="1" smtClean="0">
                          <a:latin typeface="Cambria Math" panose="02040503050406030204" pitchFamily="18" charset="0"/>
                        </a:rPr>
                        <m:t>, </m:t>
                      </m:r>
                      <m:sSup>
                        <m:sSupPr>
                          <m:ctrlPr>
                            <a:rPr lang="en-US" sz="2400" b="0" i="1" smtClean="0">
                              <a:latin typeface="Cambria Math" panose="02040503050406030204" pitchFamily="18" charset="0"/>
                            </a:rPr>
                          </m:ctrlPr>
                        </m:sSupPr>
                        <m:e>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ea typeface="Cambria Math" panose="02040503050406030204" pitchFamily="18" charset="0"/>
                                </a:rPr>
                                <m:t>𝜁</m:t>
                              </m:r>
                            </m:e>
                          </m:acc>
                        </m:e>
                        <m:sup>
                          <m:r>
                            <a:rPr lang="en-US" sz="2400" b="0" i="1" smtClean="0">
                              <a:latin typeface="Cambria Math" panose="02040503050406030204" pitchFamily="18" charset="0"/>
                            </a:rPr>
                            <m:t>(</m:t>
                          </m:r>
                          <m:r>
                            <a:rPr lang="en-US" sz="2400" b="0" i="1" smtClean="0">
                              <a:latin typeface="Cambria Math" panose="02040503050406030204" pitchFamily="18" charset="0"/>
                            </a:rPr>
                            <m:t>𝑘</m:t>
                          </m:r>
                          <m:r>
                            <a:rPr lang="en-US" sz="2400" b="0" i="1" smtClean="0">
                              <a:latin typeface="Cambria Math" panose="02040503050406030204" pitchFamily="18" charset="0"/>
                            </a:rPr>
                            <m:t>)</m:t>
                          </m:r>
                        </m:sup>
                      </m:sSup>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𝑧</m:t>
                              </m:r>
                            </m:e>
                          </m:acc>
                        </m:e>
                        <m:sup>
                          <m:r>
                            <a:rPr lang="en-US" sz="2400" b="0" i="1" smtClean="0">
                              <a:latin typeface="Cambria Math" panose="02040503050406030204" pitchFamily="18" charset="0"/>
                            </a:rPr>
                            <m:t>(</m:t>
                          </m:r>
                          <m:r>
                            <a:rPr lang="en-US" sz="2400" b="0" i="1" smtClean="0">
                              <a:latin typeface="Cambria Math" panose="02040503050406030204" pitchFamily="18" charset="0"/>
                            </a:rPr>
                            <m:t>𝑘</m:t>
                          </m:r>
                          <m:r>
                            <a:rPr lang="en-US" sz="2400" b="0" i="1" smtClean="0">
                              <a:latin typeface="Cambria Math" panose="02040503050406030204" pitchFamily="18" charset="0"/>
                            </a:rPr>
                            <m:t>)</m:t>
                          </m:r>
                        </m:sup>
                      </m:sSup>
                      <m:r>
                        <a:rPr lang="en-US" sz="2400" b="0" i="1" smtClean="0">
                          <a:latin typeface="Cambria Math" panose="02040503050406030204" pitchFamily="18" charset="0"/>
                        </a:rPr>
                        <m:t>−</m:t>
                      </m:r>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𝑎</m:t>
                          </m:r>
                        </m:e>
                      </m:acc>
                    </m:oMath>
                  </m:oMathPara>
                </a14:m>
                <a:endParaRPr lang="en-US" sz="2400" dirty="0"/>
              </a:p>
            </p:txBody>
          </p:sp>
        </mc:Choice>
        <mc:Fallback xmlns="">
          <p:sp>
            <p:nvSpPr>
              <p:cNvPr id="2" name="Text Placeholder 1">
                <a:extLst>
                  <a:ext uri="{FF2B5EF4-FFF2-40B4-BE49-F238E27FC236}">
                    <a16:creationId xmlns:a16="http://schemas.microsoft.com/office/drawing/2014/main" id="{7898428E-D797-9D64-76E8-EF2EFE4C5AB0}"/>
                  </a:ext>
                </a:extLst>
              </p:cNvPr>
              <p:cNvSpPr>
                <a:spLocks noGrp="1" noRot="1" noChangeAspect="1" noMove="1" noResize="1" noEditPoints="1" noAdjustHandles="1" noChangeArrowheads="1" noChangeShapeType="1" noTextEdit="1"/>
              </p:cNvSpPr>
              <p:nvPr>
                <p:ph type="body" sz="quarter" idx="10"/>
              </p:nvPr>
            </p:nvSpPr>
            <p:spPr>
              <a:xfrm>
                <a:off x="914399" y="723900"/>
                <a:ext cx="9994392" cy="6134100"/>
              </a:xfrm>
              <a:blipFill>
                <a:blip r:embed="rId2"/>
                <a:stretch>
                  <a:fillRect l="-1779" t="-1656" b="-29607"/>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AB4980C0-AD3C-4E4E-51A7-3EEBCD175303}"/>
              </a:ext>
            </a:extLst>
          </p:cNvPr>
          <p:cNvSpPr>
            <a:spLocks noGrp="1"/>
          </p:cNvSpPr>
          <p:nvPr>
            <p:ph type="title"/>
          </p:nvPr>
        </p:nvSpPr>
        <p:spPr/>
        <p:txBody>
          <a:bodyPr/>
          <a:lstStyle/>
          <a:p>
            <a:r>
              <a:rPr lang="en-US" dirty="0"/>
              <a:t>Eigen emittance (I)</a:t>
            </a:r>
          </a:p>
        </p:txBody>
      </p:sp>
      <p:sp>
        <p:nvSpPr>
          <p:cNvPr id="5" name="Slide Number Placeholder 4">
            <a:extLst>
              <a:ext uri="{FF2B5EF4-FFF2-40B4-BE49-F238E27FC236}">
                <a16:creationId xmlns:a16="http://schemas.microsoft.com/office/drawing/2014/main" id="{980A098C-2B10-F17A-3917-38AA3595D33F}"/>
              </a:ext>
            </a:extLst>
          </p:cNvPr>
          <p:cNvSpPr>
            <a:spLocks noGrp="1"/>
          </p:cNvSpPr>
          <p:nvPr>
            <p:ph type="sldNum" sz="quarter" idx="40"/>
          </p:nvPr>
        </p:nvSpPr>
        <p:spPr/>
        <p:txBody>
          <a:bodyPr/>
          <a:lstStyle/>
          <a:p>
            <a:fld id="{F4BAA12D-5F28-3140-935A-44BF4B54B6B6}" type="slidenum">
              <a:rPr lang="en-US" smtClean="0"/>
              <a:pPr/>
              <a:t>37</a:t>
            </a:fld>
            <a:endParaRPr lang="en-US"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632F421-9CFE-1228-223C-DE94E2A47AE4}"/>
                  </a:ext>
                </a:extLst>
              </p:cNvPr>
              <p:cNvSpPr txBox="1"/>
              <p:nvPr/>
            </p:nvSpPr>
            <p:spPr>
              <a:xfrm>
                <a:off x="8758036" y="911161"/>
                <a:ext cx="3450945" cy="2551852"/>
              </a:xfrm>
              <a:prstGeom prst="rect">
                <a:avLst/>
              </a:prstGeom>
              <a:noFill/>
              <a:ln>
                <a:solidFill>
                  <a:srgbClr val="FF0000"/>
                </a:solidFill>
              </a:ln>
            </p:spPr>
            <p:txBody>
              <a:bodyPr wrap="none" lIns="365760" tIns="274320" rIns="365760" bIns="274320" rtlCol="0">
                <a:spAutoFit/>
              </a:bodyPr>
              <a:lstStyle/>
              <a:p>
                <a:pPr>
                  <a:spcAft>
                    <a:spcPts val="800"/>
                  </a:spcAft>
                </a:pPr>
                <a:r>
                  <a:rPr lang="en-US" b="1" dirty="0">
                    <a:solidFill>
                      <a:schemeClr val="tx1"/>
                    </a:solidFill>
                    <a:latin typeface="Helvetica" pitchFamily="2" charset="0"/>
                  </a:rPr>
                  <a:t>NB: For solenoid magnet</a:t>
                </a:r>
              </a:p>
              <a:p>
                <a:pPr>
                  <a:spcAft>
                    <a:spcPts val="800"/>
                  </a:spcAft>
                </a:pPr>
                <a14:m>
                  <m:oMathPara xmlns:m="http://schemas.openxmlformats.org/officeDocument/2006/math">
                    <m:oMathParaPr>
                      <m:jc m:val="left"/>
                    </m:oMathParaPr>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𝑨</m:t>
                          </m:r>
                        </m:e>
                        <m:sub>
                          <m:r>
                            <a:rPr lang="en-US" b="1" i="1">
                              <a:latin typeface="Cambria Math" panose="02040503050406030204" pitchFamily="18" charset="0"/>
                            </a:rPr>
                            <m:t>𝒙</m:t>
                          </m:r>
                        </m:sub>
                      </m:sSub>
                      <m:r>
                        <a:rPr lang="en-US" b="1" i="1">
                          <a:latin typeface="Cambria Math" panose="02040503050406030204" pitchFamily="18" charset="0"/>
                        </a:rPr>
                        <m:t>=−</m:t>
                      </m:r>
                      <m:f>
                        <m:fPr>
                          <m:ctrlPr>
                            <a:rPr lang="en-US" b="1" i="1">
                              <a:latin typeface="Cambria Math" panose="02040503050406030204" pitchFamily="18" charset="0"/>
                            </a:rPr>
                          </m:ctrlPr>
                        </m:fPr>
                        <m:num>
                          <m:sSub>
                            <m:sSubPr>
                              <m:ctrlPr>
                                <a:rPr lang="en-US" b="1" i="1">
                                  <a:latin typeface="Cambria Math" panose="02040503050406030204" pitchFamily="18" charset="0"/>
                                </a:rPr>
                              </m:ctrlPr>
                            </m:sSubPr>
                            <m:e>
                              <m:r>
                                <a:rPr lang="en-US" b="1" i="1">
                                  <a:latin typeface="Cambria Math" panose="02040503050406030204" pitchFamily="18" charset="0"/>
                                </a:rPr>
                                <m:t>𝑩</m:t>
                              </m:r>
                            </m:e>
                            <m:sub>
                              <m:r>
                                <a:rPr lang="en-US" b="1" i="1">
                                  <a:latin typeface="Cambria Math" panose="02040503050406030204" pitchFamily="18" charset="0"/>
                                </a:rPr>
                                <m:t>𝒛</m:t>
                              </m:r>
                            </m:sub>
                          </m:sSub>
                          <m:r>
                            <a:rPr lang="en-US" b="1" i="1">
                              <a:latin typeface="Cambria Math" panose="02040503050406030204" pitchFamily="18" charset="0"/>
                            </a:rPr>
                            <m:t>𝒚</m:t>
                          </m:r>
                        </m:num>
                        <m:den>
                          <m:r>
                            <a:rPr lang="en-US" b="1" i="1">
                              <a:latin typeface="Cambria Math" panose="02040503050406030204" pitchFamily="18" charset="0"/>
                            </a:rPr>
                            <m:t>𝟐</m:t>
                          </m:r>
                        </m:den>
                      </m:f>
                    </m:oMath>
                  </m:oMathPara>
                </a14:m>
                <a:endParaRPr lang="en-US" b="1" dirty="0">
                  <a:latin typeface="Helvetica" pitchFamily="2" charset="0"/>
                </a:endParaRPr>
              </a:p>
              <a:p>
                <a:pPr>
                  <a:spcAft>
                    <a:spcPts val="800"/>
                  </a:spcAft>
                </a:pPr>
                <a14:m>
                  <m:oMathPara xmlns:m="http://schemas.openxmlformats.org/officeDocument/2006/math">
                    <m:oMathParaPr>
                      <m:jc m:val="left"/>
                    </m:oMathParaPr>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𝑨</m:t>
                          </m:r>
                        </m:e>
                        <m:sub>
                          <m:r>
                            <a:rPr lang="en-US" b="1" i="1">
                              <a:latin typeface="Cambria Math" panose="02040503050406030204" pitchFamily="18" charset="0"/>
                            </a:rPr>
                            <m:t>𝒙</m:t>
                          </m:r>
                        </m:sub>
                      </m:sSub>
                      <m:r>
                        <a:rPr lang="en-US" b="1" i="1">
                          <a:latin typeface="Cambria Math" panose="02040503050406030204" pitchFamily="18" charset="0"/>
                        </a:rPr>
                        <m:t>=</m:t>
                      </m:r>
                      <m:f>
                        <m:fPr>
                          <m:ctrlPr>
                            <a:rPr lang="en-US" b="1" i="1">
                              <a:latin typeface="Cambria Math" panose="02040503050406030204" pitchFamily="18" charset="0"/>
                            </a:rPr>
                          </m:ctrlPr>
                        </m:fPr>
                        <m:num>
                          <m:sSub>
                            <m:sSubPr>
                              <m:ctrlPr>
                                <a:rPr lang="en-US" b="1" i="1">
                                  <a:latin typeface="Cambria Math" panose="02040503050406030204" pitchFamily="18" charset="0"/>
                                </a:rPr>
                              </m:ctrlPr>
                            </m:sSubPr>
                            <m:e>
                              <m:r>
                                <a:rPr lang="en-US" b="1" i="1">
                                  <a:latin typeface="Cambria Math" panose="02040503050406030204" pitchFamily="18" charset="0"/>
                                </a:rPr>
                                <m:t>𝑩</m:t>
                              </m:r>
                            </m:e>
                            <m:sub>
                              <m:r>
                                <a:rPr lang="en-US" b="1" i="1">
                                  <a:latin typeface="Cambria Math" panose="02040503050406030204" pitchFamily="18" charset="0"/>
                                </a:rPr>
                                <m:t>𝒛</m:t>
                              </m:r>
                            </m:sub>
                          </m:sSub>
                          <m:r>
                            <a:rPr lang="en-US" b="1" i="1">
                              <a:latin typeface="Cambria Math" panose="02040503050406030204" pitchFamily="18" charset="0"/>
                            </a:rPr>
                            <m:t>𝒙</m:t>
                          </m:r>
                        </m:num>
                        <m:den>
                          <m:r>
                            <a:rPr lang="en-US" b="1" i="1">
                              <a:latin typeface="Cambria Math" panose="02040503050406030204" pitchFamily="18" charset="0"/>
                            </a:rPr>
                            <m:t>𝟐</m:t>
                          </m:r>
                        </m:den>
                      </m:f>
                    </m:oMath>
                  </m:oMathPara>
                </a14:m>
                <a:endParaRPr lang="en-US" b="1" dirty="0">
                  <a:latin typeface="Helvetica" pitchFamily="2" charset="0"/>
                </a:endParaRPr>
              </a:p>
              <a:p>
                <a:pPr>
                  <a:spcAft>
                    <a:spcPts val="800"/>
                  </a:spcAft>
                </a:pPr>
                <a14:m>
                  <m:oMathPara xmlns:m="http://schemas.openxmlformats.org/officeDocument/2006/math">
                    <m:oMathParaPr>
                      <m:jc m:val="left"/>
                    </m:oMathParaPr>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𝑨</m:t>
                          </m:r>
                        </m:e>
                        <m:sub>
                          <m:r>
                            <a:rPr lang="en-US" b="1" i="1">
                              <a:latin typeface="Cambria Math" panose="02040503050406030204" pitchFamily="18" charset="0"/>
                            </a:rPr>
                            <m:t>𝒔</m:t>
                          </m:r>
                        </m:sub>
                      </m:sSub>
                      <m:r>
                        <a:rPr lang="en-US" b="1" i="1">
                          <a:latin typeface="Cambria Math" panose="02040503050406030204" pitchFamily="18" charset="0"/>
                        </a:rPr>
                        <m:t>=</m:t>
                      </m:r>
                      <m:r>
                        <a:rPr lang="en-US" b="1" i="1">
                          <a:latin typeface="Cambria Math" panose="02040503050406030204" pitchFamily="18" charset="0"/>
                        </a:rPr>
                        <m:t>𝟎</m:t>
                      </m:r>
                    </m:oMath>
                  </m:oMathPara>
                </a14:m>
                <a:endParaRPr lang="en-US" b="1" dirty="0">
                  <a:latin typeface="Helvetica" pitchFamily="2" charset="0"/>
                </a:endParaRPr>
              </a:p>
            </p:txBody>
          </p:sp>
        </mc:Choice>
        <mc:Fallback xmlns="">
          <p:sp>
            <p:nvSpPr>
              <p:cNvPr id="7" name="TextBox 6">
                <a:extLst>
                  <a:ext uri="{FF2B5EF4-FFF2-40B4-BE49-F238E27FC236}">
                    <a16:creationId xmlns:a16="http://schemas.microsoft.com/office/drawing/2014/main" id="{F632F421-9CFE-1228-223C-DE94E2A47AE4}"/>
                  </a:ext>
                </a:extLst>
              </p:cNvPr>
              <p:cNvSpPr txBox="1">
                <a:spLocks noRot="1" noChangeAspect="1" noMove="1" noResize="1" noEditPoints="1" noAdjustHandles="1" noChangeArrowheads="1" noChangeShapeType="1" noTextEdit="1"/>
              </p:cNvSpPr>
              <p:nvPr/>
            </p:nvSpPr>
            <p:spPr>
              <a:xfrm>
                <a:off x="8758036" y="911161"/>
                <a:ext cx="3450945" cy="2551852"/>
              </a:xfrm>
              <a:prstGeom prst="rect">
                <a:avLst/>
              </a:prstGeom>
              <a:blipFill>
                <a:blip r:embed="rId3"/>
                <a:stretch>
                  <a:fillRect/>
                </a:stretch>
              </a:blipFill>
              <a:ln>
                <a:solidFill>
                  <a:srgbClr val="FF0000"/>
                </a:solidFill>
              </a:ln>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3E428D8E-007C-AC42-866D-1F13D6726480}"/>
              </a:ext>
            </a:extLst>
          </p:cNvPr>
          <p:cNvCxnSpPr>
            <a:cxnSpLocks/>
            <a:stCxn id="7" idx="1"/>
          </p:cNvCxnSpPr>
          <p:nvPr/>
        </p:nvCxnSpPr>
        <p:spPr>
          <a:xfrm flipH="1">
            <a:off x="7404100" y="2187087"/>
            <a:ext cx="1353936" cy="73391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Date Placeholder 3">
            <a:extLst>
              <a:ext uri="{FF2B5EF4-FFF2-40B4-BE49-F238E27FC236}">
                <a16:creationId xmlns:a16="http://schemas.microsoft.com/office/drawing/2014/main" id="{6C9C461C-4A09-89E2-97BD-E8EDCB0A53D9}"/>
              </a:ext>
            </a:extLst>
          </p:cNvPr>
          <p:cNvSpPr>
            <a:spLocks noGrp="1"/>
          </p:cNvSpPr>
          <p:nvPr>
            <p:ph type="dt" sz="half" idx="38"/>
          </p:nvPr>
        </p:nvSpPr>
        <p:spPr/>
        <p:txBody>
          <a:bodyPr/>
          <a:lstStyle/>
          <a:p>
            <a:pPr>
              <a:defRPr/>
            </a:pPr>
            <a:r>
              <a:rPr lang="en-US"/>
              <a:t>8/5/25</a:t>
            </a:r>
            <a:endParaRPr lang="en-US" dirty="0"/>
          </a:p>
        </p:txBody>
      </p:sp>
      <p:sp>
        <p:nvSpPr>
          <p:cNvPr id="6" name="Footer Placeholder 5">
            <a:extLst>
              <a:ext uri="{FF2B5EF4-FFF2-40B4-BE49-F238E27FC236}">
                <a16:creationId xmlns:a16="http://schemas.microsoft.com/office/drawing/2014/main" id="{33AD6AD6-9168-F272-6F39-CC5D04BA3F76}"/>
              </a:ext>
            </a:extLst>
          </p:cNvPr>
          <p:cNvSpPr>
            <a:spLocks noGrp="1"/>
          </p:cNvSpPr>
          <p:nvPr>
            <p:ph type="ftr" sz="quarter" idx="39"/>
          </p:nvPr>
        </p:nvSpPr>
        <p:spPr/>
        <p:txBody>
          <a:bodyPr/>
          <a:lstStyle/>
          <a:p>
            <a:pPr>
              <a:defRPr/>
            </a:pPr>
            <a:r>
              <a:rPr lang="en-US"/>
              <a:t>Yonehara | Ionization Cooling for Muon Beam</a:t>
            </a:r>
            <a:endParaRPr lang="en-US" dirty="0"/>
          </a:p>
        </p:txBody>
      </p:sp>
    </p:spTree>
    <p:extLst>
      <p:ext uri="{BB962C8B-B14F-4D97-AF65-F5344CB8AC3E}">
        <p14:creationId xmlns:p14="http://schemas.microsoft.com/office/powerpoint/2010/main" val="207709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0BCB3DF6-D24E-44F7-7F57-2D3DAD08062B}"/>
                  </a:ext>
                </a:extLst>
              </p:cNvPr>
              <p:cNvSpPr>
                <a:spLocks noGrp="1"/>
              </p:cNvSpPr>
              <p:nvPr>
                <p:ph type="body" sz="quarter" idx="10"/>
              </p:nvPr>
            </p:nvSpPr>
            <p:spPr>
              <a:xfrm>
                <a:off x="914399" y="1041400"/>
                <a:ext cx="9994392" cy="5314950"/>
              </a:xfrm>
            </p:spPr>
            <p:txBody>
              <a:bodyPr/>
              <a:lstStyle/>
              <a:p>
                <a:r>
                  <a:rPr lang="en-US" sz="2400" dirty="0"/>
                  <a:t>Separatrix matrix </a:t>
                </a:r>
                <a14:m>
                  <m:oMath xmlns:m="http://schemas.openxmlformats.org/officeDocument/2006/math">
                    <m:r>
                      <a:rPr lang="en-US" sz="2400" b="0" i="1" smtClean="0">
                        <a:latin typeface="Cambria Math" panose="02040503050406030204" pitchFamily="18" charset="0"/>
                      </a:rPr>
                      <m:t>𝑆</m:t>
                    </m:r>
                  </m:oMath>
                </a14:m>
                <a:r>
                  <a:rPr lang="en-US" sz="2400" dirty="0"/>
                  <a:t>* is </a:t>
                </a:r>
              </a:p>
              <a:p>
                <a:pPr marL="457200" lvl="1" indent="0">
                  <a:buNone/>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𝑆</m:t>
                      </m:r>
                      <m:r>
                        <a:rPr lang="en-US" sz="2000" b="0" i="1" smtClean="0">
                          <a:latin typeface="Cambria Math" panose="02040503050406030204" pitchFamily="18" charset="0"/>
                        </a:rPr>
                        <m:t>=</m:t>
                      </m:r>
                      <m:d>
                        <m:dPr>
                          <m:ctrlPr>
                            <a:rPr lang="en-US" sz="2000" b="0" i="1" smtClean="0">
                              <a:latin typeface="Cambria Math" panose="02040503050406030204" pitchFamily="18" charset="0"/>
                            </a:rPr>
                          </m:ctrlPr>
                        </m:dPr>
                        <m:e>
                          <m:m>
                            <m:mPr>
                              <m:mcs>
                                <m:mc>
                                  <m:mcPr>
                                    <m:count m:val="2"/>
                                    <m:mcJc m:val="center"/>
                                  </m:mcPr>
                                </m:mc>
                              </m:mcs>
                              <m:ctrlPr>
                                <a:rPr lang="en-US" sz="2000" b="0" i="1" smtClean="0">
                                  <a:latin typeface="Cambria Math" panose="02040503050406030204" pitchFamily="18" charset="0"/>
                                </a:rPr>
                              </m:ctrlPr>
                            </m:mPr>
                            <m:mr>
                              <m:e>
                                <m:r>
                                  <m:rPr>
                                    <m:brk m:alnAt="7"/>
                                  </m:rPr>
                                  <a:rPr lang="en-US" sz="2000" b="0" i="1" smtClean="0">
                                    <a:latin typeface="Cambria Math" panose="02040503050406030204" pitchFamily="18" charset="0"/>
                                  </a:rPr>
                                  <m:t>0</m:t>
                                </m:r>
                              </m:e>
                              <m:e>
                                <m:r>
                                  <a:rPr lang="en-US" sz="2000" b="0" i="1" smtClean="0">
                                    <a:latin typeface="Cambria Math" panose="02040503050406030204" pitchFamily="18" charset="0"/>
                                  </a:rPr>
                                  <m:t>1</m:t>
                                </m:r>
                              </m:e>
                            </m:mr>
                            <m:mr>
                              <m:e>
                                <m:r>
                                  <a:rPr lang="en-US" sz="2000" b="0" i="1" smtClean="0">
                                    <a:latin typeface="Cambria Math" panose="02040503050406030204" pitchFamily="18" charset="0"/>
                                  </a:rPr>
                                  <m:t>−1</m:t>
                                </m:r>
                              </m:e>
                              <m:e>
                                <m:r>
                                  <a:rPr lang="en-US" sz="2000" b="0" i="1" smtClean="0">
                                    <a:latin typeface="Cambria Math" panose="02040503050406030204" pitchFamily="18" charset="0"/>
                                  </a:rPr>
                                  <m:t>0</m:t>
                                </m:r>
                              </m:e>
                            </m:mr>
                          </m:m>
                        </m:e>
                      </m:d>
                      <m:r>
                        <a:rPr lang="en-US" sz="2000" b="0" i="1" smtClean="0">
                          <a:latin typeface="Cambria Math" panose="02040503050406030204" pitchFamily="18" charset="0"/>
                          <a:ea typeface="Cambria Math" panose="02040503050406030204" pitchFamily="18" charset="0"/>
                        </a:rPr>
                        <m:t>⊕</m:t>
                      </m:r>
                      <m:d>
                        <m:dPr>
                          <m:ctrlPr>
                            <a:rPr lang="en-US" sz="2000" i="1">
                              <a:latin typeface="Cambria Math" panose="02040503050406030204" pitchFamily="18" charset="0"/>
                            </a:rPr>
                          </m:ctrlPr>
                        </m:dPr>
                        <m:e>
                          <m:m>
                            <m:mPr>
                              <m:mcs>
                                <m:mc>
                                  <m:mcPr>
                                    <m:count m:val="2"/>
                                    <m:mcJc m:val="center"/>
                                  </m:mcPr>
                                </m:mc>
                              </m:mcs>
                              <m:ctrlPr>
                                <a:rPr lang="en-US" sz="2000" i="1">
                                  <a:latin typeface="Cambria Math" panose="02040503050406030204" pitchFamily="18" charset="0"/>
                                </a:rPr>
                              </m:ctrlPr>
                            </m:mPr>
                            <m:mr>
                              <m:e>
                                <m:r>
                                  <m:rPr>
                                    <m:brk m:alnAt="7"/>
                                  </m:rPr>
                                  <a:rPr lang="en-US" sz="2000" i="1">
                                    <a:latin typeface="Cambria Math" panose="02040503050406030204" pitchFamily="18" charset="0"/>
                                  </a:rPr>
                                  <m:t>0</m:t>
                                </m:r>
                              </m:e>
                              <m:e>
                                <m:r>
                                  <a:rPr lang="en-US" sz="2000" i="1">
                                    <a:latin typeface="Cambria Math" panose="02040503050406030204" pitchFamily="18" charset="0"/>
                                  </a:rPr>
                                  <m:t>1</m:t>
                                </m:r>
                              </m:e>
                            </m:mr>
                            <m:mr>
                              <m:e>
                                <m:r>
                                  <a:rPr lang="en-US" sz="2000" i="1">
                                    <a:latin typeface="Cambria Math" panose="02040503050406030204" pitchFamily="18" charset="0"/>
                                  </a:rPr>
                                  <m:t>−1</m:t>
                                </m:r>
                              </m:e>
                              <m:e>
                                <m:r>
                                  <a:rPr lang="en-US" sz="2000" i="1">
                                    <a:latin typeface="Cambria Math" panose="02040503050406030204" pitchFamily="18" charset="0"/>
                                  </a:rPr>
                                  <m:t>0</m:t>
                                </m:r>
                              </m:e>
                            </m:mr>
                          </m:m>
                        </m:e>
                      </m:d>
                      <m:r>
                        <a:rPr lang="en-US" sz="2000" i="1" smtClean="0">
                          <a:latin typeface="Cambria Math" panose="02040503050406030204" pitchFamily="18" charset="0"/>
                          <a:ea typeface="Cambria Math" panose="02040503050406030204" pitchFamily="18" charset="0"/>
                        </a:rPr>
                        <m:t>⊕</m:t>
                      </m:r>
                      <m:d>
                        <m:dPr>
                          <m:ctrlPr>
                            <a:rPr lang="en-US" sz="2000" i="1">
                              <a:latin typeface="Cambria Math" panose="02040503050406030204" pitchFamily="18" charset="0"/>
                            </a:rPr>
                          </m:ctrlPr>
                        </m:dPr>
                        <m:e>
                          <m:m>
                            <m:mPr>
                              <m:mcs>
                                <m:mc>
                                  <m:mcPr>
                                    <m:count m:val="2"/>
                                    <m:mcJc m:val="center"/>
                                  </m:mcPr>
                                </m:mc>
                              </m:mcs>
                              <m:ctrlPr>
                                <a:rPr lang="en-US" sz="2000" i="1">
                                  <a:latin typeface="Cambria Math" panose="02040503050406030204" pitchFamily="18" charset="0"/>
                                </a:rPr>
                              </m:ctrlPr>
                            </m:mPr>
                            <m:mr>
                              <m:e>
                                <m:r>
                                  <m:rPr>
                                    <m:brk m:alnAt="7"/>
                                  </m:rPr>
                                  <a:rPr lang="en-US" sz="2000" i="1">
                                    <a:latin typeface="Cambria Math" panose="02040503050406030204" pitchFamily="18" charset="0"/>
                                  </a:rPr>
                                  <m:t>0</m:t>
                                </m:r>
                              </m:e>
                              <m:e>
                                <m:r>
                                  <a:rPr lang="en-US" sz="2000" i="1">
                                    <a:latin typeface="Cambria Math" panose="02040503050406030204" pitchFamily="18" charset="0"/>
                                  </a:rPr>
                                  <m:t>1</m:t>
                                </m:r>
                              </m:e>
                            </m:mr>
                            <m:mr>
                              <m:e>
                                <m:r>
                                  <a:rPr lang="en-US" sz="2000" i="1">
                                    <a:latin typeface="Cambria Math" panose="02040503050406030204" pitchFamily="18" charset="0"/>
                                  </a:rPr>
                                  <m:t>−1</m:t>
                                </m:r>
                              </m:e>
                              <m:e>
                                <m:r>
                                  <a:rPr lang="en-US" sz="2000" i="1">
                                    <a:latin typeface="Cambria Math" panose="02040503050406030204" pitchFamily="18" charset="0"/>
                                  </a:rPr>
                                  <m:t>0</m:t>
                                </m:r>
                              </m:e>
                            </m:mr>
                          </m:m>
                        </m:e>
                      </m:d>
                    </m:oMath>
                  </m:oMathPara>
                </a14:m>
                <a:endParaRPr lang="en-US" sz="2000" dirty="0"/>
              </a:p>
              <a:p>
                <a:r>
                  <a:rPr lang="en-US" sz="2400" dirty="0"/>
                  <a:t>Eigen emittance is given </a:t>
                </a:r>
              </a:p>
              <a:p>
                <a:pPr marL="0" indent="0">
                  <a:buNone/>
                </a:pPr>
                <a14:m>
                  <m:oMathPara xmlns:m="http://schemas.openxmlformats.org/officeDocument/2006/math">
                    <m:oMathParaPr>
                      <m:jc m:val="centerGroup"/>
                    </m:oMathParaPr>
                    <m:oMath xmlns:m="http://schemas.openxmlformats.org/officeDocument/2006/math">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det</m:t>
                          </m:r>
                        </m:fName>
                        <m:e>
                          <m:d>
                            <m:dPr>
                              <m:ctrlPr>
                                <a:rPr lang="en-US" sz="2400" b="0" i="1" smtClean="0">
                                  <a:latin typeface="Cambria Math" panose="02040503050406030204" pitchFamily="18" charset="0"/>
                                </a:rPr>
                              </m:ctrlPr>
                            </m:dPr>
                            <m:e>
                              <m:r>
                                <m:rPr>
                                  <m:sty m:val="p"/>
                                </m:rPr>
                                <a:rPr lang="el-GR" sz="2400" b="0" i="1" smtClean="0">
                                  <a:latin typeface="Cambria Math" panose="02040503050406030204" pitchFamily="18" charset="0"/>
                                  <a:ea typeface="Cambria Math" panose="02040503050406030204" pitchFamily="18" charset="0"/>
                                </a:rPr>
                                <m:t>Ω</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𝜆</m:t>
                              </m:r>
                              <m:r>
                                <a:rPr lang="en-US" sz="2400" b="0" i="1" smtClean="0">
                                  <a:latin typeface="Cambria Math" panose="02040503050406030204" pitchFamily="18" charset="0"/>
                                  <a:ea typeface="Cambria Math" panose="02040503050406030204" pitchFamily="18" charset="0"/>
                                </a:rPr>
                                <m:t>𝐼</m:t>
                              </m:r>
                            </m:e>
                          </m:d>
                        </m:e>
                      </m:func>
                      <m:r>
                        <a:rPr lang="en-US" sz="2400" b="0" i="1" smtClean="0">
                          <a:latin typeface="Cambria Math" panose="02040503050406030204" pitchFamily="18" charset="0"/>
                        </a:rPr>
                        <m:t>=0</m:t>
                      </m:r>
                    </m:oMath>
                  </m:oMathPara>
                </a14:m>
                <a:endParaRPr lang="en-US" sz="2400" dirty="0"/>
              </a:p>
              <a:p>
                <a:pPr marL="0" indent="0" algn="ctr">
                  <a:buNone/>
                </a:pPr>
                <a:r>
                  <a:rPr lang="en-US" sz="2400" dirty="0"/>
                  <a:t>where </a:t>
                </a:r>
                <a14:m>
                  <m:oMath xmlns:m="http://schemas.openxmlformats.org/officeDocument/2006/math">
                    <m:r>
                      <m:rPr>
                        <m:sty m:val="p"/>
                      </m:rPr>
                      <a:rPr lang="el-GR" sz="2400" i="1" smtClean="0">
                        <a:latin typeface="Cambria Math" panose="02040503050406030204" pitchFamily="18" charset="0"/>
                        <a:ea typeface="Cambria Math" panose="02040503050406030204" pitchFamily="18" charset="0"/>
                      </a:rPr>
                      <m:t>Ω</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𝑆</m:t>
                    </m:r>
                    <m:r>
                      <a:rPr lang="en-US" sz="2400" b="0" i="1" smtClean="0">
                        <a:latin typeface="Cambria Math" panose="02040503050406030204" pitchFamily="18" charset="0"/>
                        <a:ea typeface="Cambria Math" panose="02040503050406030204" pitchFamily="18" charset="0"/>
                      </a:rPr>
                      <m:t>∙</m:t>
                    </m:r>
                    <m:sSup>
                      <m:sSupPr>
                        <m:ctrlPr>
                          <a:rPr lang="en-US" sz="2400" b="0" i="1" smtClean="0">
                            <a:latin typeface="Cambria Math" panose="02040503050406030204" pitchFamily="18" charset="0"/>
                            <a:ea typeface="Cambria Math" panose="02040503050406030204" pitchFamily="18" charset="0"/>
                          </a:rPr>
                        </m:ctrlPr>
                      </m:sSupPr>
                      <m:e>
                        <m:r>
                          <m:rPr>
                            <m:sty m:val="p"/>
                          </m:rPr>
                          <a:rPr lang="el-GR" sz="2400" b="0" i="1" smtClean="0">
                            <a:latin typeface="Cambria Math" panose="02040503050406030204" pitchFamily="18" charset="0"/>
                            <a:ea typeface="Cambria Math" panose="02040503050406030204" pitchFamily="18" charset="0"/>
                          </a:rPr>
                          <m:t>Σ</m:t>
                        </m:r>
                      </m:e>
                      <m:sup>
                        <m:r>
                          <a:rPr lang="en-US" sz="2400" b="0" i="1" smtClean="0">
                            <a:latin typeface="Cambria Math" panose="02040503050406030204" pitchFamily="18" charset="0"/>
                            <a:ea typeface="Cambria Math" panose="02040503050406030204" pitchFamily="18" charset="0"/>
                          </a:rPr>
                          <m:t>−1</m:t>
                        </m:r>
                      </m:sup>
                    </m:sSup>
                  </m:oMath>
                </a14:m>
                <a:endParaRPr lang="en-US" sz="2400" dirty="0"/>
              </a:p>
              <a:p>
                <a:r>
                  <a:rPr lang="en-US" sz="2400" dirty="0"/>
                  <a:t>Besides, the eigen vector is given</a:t>
                </a:r>
              </a:p>
              <a:p>
                <a:pPr marL="0" indent="0" algn="ctr">
                  <a:buNone/>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𝜉</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𝑉</m:t>
                      </m:r>
                      <m:acc>
                        <m:accPr>
                          <m:chr m:val="̅"/>
                          <m:ctrlPr>
                            <a:rPr lang="en-US" sz="2400" b="0" i="1" smtClean="0">
                              <a:latin typeface="Cambria Math" panose="02040503050406030204" pitchFamily="18" charset="0"/>
                              <a:ea typeface="Cambria Math" panose="02040503050406030204" pitchFamily="18" charset="0"/>
                            </a:rPr>
                          </m:ctrlPr>
                        </m:accPr>
                        <m:e>
                          <m:r>
                            <a:rPr lang="en-US" sz="2400" b="0" i="1" smtClean="0">
                              <a:latin typeface="Cambria Math" panose="02040503050406030204" pitchFamily="18" charset="0"/>
                              <a:ea typeface="Cambria Math" panose="02040503050406030204" pitchFamily="18" charset="0"/>
                            </a:rPr>
                            <m:t>𝜁</m:t>
                          </m:r>
                        </m:e>
                      </m:acc>
                    </m:oMath>
                  </m:oMathPara>
                </a14:m>
                <a:endParaRPr lang="en-US" sz="2400" dirty="0"/>
              </a:p>
              <a:p>
                <a:r>
                  <a:rPr lang="en-US" sz="2400" dirty="0"/>
                  <a:t>It should be noted that the eigen vector must satisfies</a:t>
                </a:r>
              </a:p>
              <a:p>
                <a:pPr marL="0" indent="0" algn="ctr">
                  <a:buNone/>
                </a:pPr>
                <a14:m>
                  <m:oMathPara xmlns:m="http://schemas.openxmlformats.org/officeDocument/2006/math">
                    <m:oMathParaPr>
                      <m:jc m:val="centerGroup"/>
                    </m:oMathParaPr>
                    <m:oMath xmlns:m="http://schemas.openxmlformats.org/officeDocument/2006/math">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𝑉</m:t>
                          </m:r>
                        </m:e>
                        <m:sup>
                          <m:r>
                            <a:rPr lang="en-US" sz="2400" b="0" i="1" smtClean="0">
                              <a:latin typeface="Cambria Math" panose="02040503050406030204" pitchFamily="18" charset="0"/>
                            </a:rPr>
                            <m:t>𝑇</m:t>
                          </m:r>
                        </m:sup>
                      </m:sSup>
                      <m:r>
                        <a:rPr lang="en-US" sz="2400" b="0" i="1" smtClean="0">
                          <a:latin typeface="Cambria Math" panose="02040503050406030204" pitchFamily="18" charset="0"/>
                        </a:rPr>
                        <m:t>𝑆𝑉</m:t>
                      </m:r>
                      <m:r>
                        <a:rPr lang="en-US" sz="2400" b="0" i="1" smtClean="0">
                          <a:latin typeface="Cambria Math" panose="02040503050406030204" pitchFamily="18" charset="0"/>
                        </a:rPr>
                        <m:t>=</m:t>
                      </m:r>
                      <m:r>
                        <a:rPr lang="en-US" sz="2400" b="0" i="1" smtClean="0">
                          <a:latin typeface="Cambria Math" panose="02040503050406030204" pitchFamily="18" charset="0"/>
                        </a:rPr>
                        <m:t>𝑆</m:t>
                      </m:r>
                    </m:oMath>
                  </m:oMathPara>
                </a14:m>
                <a:endParaRPr lang="en-US" sz="2400" dirty="0"/>
              </a:p>
            </p:txBody>
          </p:sp>
        </mc:Choice>
        <mc:Fallback xmlns="">
          <p:sp>
            <p:nvSpPr>
              <p:cNvPr id="2" name="Text Placeholder 1">
                <a:extLst>
                  <a:ext uri="{FF2B5EF4-FFF2-40B4-BE49-F238E27FC236}">
                    <a16:creationId xmlns:a16="http://schemas.microsoft.com/office/drawing/2014/main" id="{0BCB3DF6-D24E-44F7-7F57-2D3DAD08062B}"/>
                  </a:ext>
                </a:extLst>
              </p:cNvPr>
              <p:cNvSpPr>
                <a:spLocks noGrp="1" noRot="1" noChangeAspect="1" noMove="1" noResize="1" noEditPoints="1" noAdjustHandles="1" noChangeArrowheads="1" noChangeShapeType="1" noTextEdit="1"/>
              </p:cNvSpPr>
              <p:nvPr>
                <p:ph type="body" sz="quarter" idx="10"/>
              </p:nvPr>
            </p:nvSpPr>
            <p:spPr>
              <a:xfrm>
                <a:off x="914399" y="1041400"/>
                <a:ext cx="9994392" cy="5314950"/>
              </a:xfrm>
              <a:blipFill>
                <a:blip r:embed="rId2"/>
                <a:stretch>
                  <a:fillRect l="-1779" t="-1909"/>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2E5FAA63-440B-C653-9CAF-BBF592F2DD70}"/>
              </a:ext>
            </a:extLst>
          </p:cNvPr>
          <p:cNvSpPr>
            <a:spLocks noGrp="1"/>
          </p:cNvSpPr>
          <p:nvPr>
            <p:ph type="title"/>
          </p:nvPr>
        </p:nvSpPr>
        <p:spPr/>
        <p:txBody>
          <a:bodyPr/>
          <a:lstStyle/>
          <a:p>
            <a:r>
              <a:rPr lang="en-US" dirty="0"/>
              <a:t>Eigen emittance (II)</a:t>
            </a:r>
          </a:p>
        </p:txBody>
      </p:sp>
      <p:sp>
        <p:nvSpPr>
          <p:cNvPr id="5" name="Slide Number Placeholder 4">
            <a:extLst>
              <a:ext uri="{FF2B5EF4-FFF2-40B4-BE49-F238E27FC236}">
                <a16:creationId xmlns:a16="http://schemas.microsoft.com/office/drawing/2014/main" id="{F1DCB8B7-0F6A-0B69-F314-6A76FED5AF8A}"/>
              </a:ext>
            </a:extLst>
          </p:cNvPr>
          <p:cNvSpPr>
            <a:spLocks noGrp="1"/>
          </p:cNvSpPr>
          <p:nvPr>
            <p:ph type="sldNum" sz="quarter" idx="40"/>
          </p:nvPr>
        </p:nvSpPr>
        <p:spPr/>
        <p:txBody>
          <a:bodyPr/>
          <a:lstStyle/>
          <a:p>
            <a:fld id="{F4BAA12D-5F28-3140-935A-44BF4B54B6B6}" type="slidenum">
              <a:rPr lang="en-US" smtClean="0"/>
              <a:pPr/>
              <a:t>38</a:t>
            </a:fld>
            <a:endParaRPr lang="en-US" dirty="0"/>
          </a:p>
        </p:txBody>
      </p:sp>
      <p:sp>
        <p:nvSpPr>
          <p:cNvPr id="6" name="TextBox 5">
            <a:extLst>
              <a:ext uri="{FF2B5EF4-FFF2-40B4-BE49-F238E27FC236}">
                <a16:creationId xmlns:a16="http://schemas.microsoft.com/office/drawing/2014/main" id="{99F923B3-9D94-ED0C-4301-6C80CE7E16A7}"/>
              </a:ext>
            </a:extLst>
          </p:cNvPr>
          <p:cNvSpPr txBox="1"/>
          <p:nvPr/>
        </p:nvSpPr>
        <p:spPr>
          <a:xfrm>
            <a:off x="1685462" y="5304507"/>
            <a:ext cx="6204904" cy="846386"/>
          </a:xfrm>
          <a:prstGeom prst="rect">
            <a:avLst/>
          </a:prstGeom>
          <a:noFill/>
        </p:spPr>
        <p:txBody>
          <a:bodyPr wrap="none" lIns="365760" tIns="274320" rIns="365760" bIns="274320" rtlCol="0">
            <a:spAutoFit/>
          </a:bodyPr>
          <a:lstStyle/>
          <a:p>
            <a:pPr algn="ctr">
              <a:spcAft>
                <a:spcPts val="800"/>
              </a:spcAft>
            </a:pPr>
            <a:r>
              <a:rPr lang="en-US" sz="1900" b="1" dirty="0">
                <a:latin typeface="Helvetica" pitchFamily="2" charset="0"/>
              </a:rPr>
              <a:t>*Separatrix is used for the canonical condition:</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7BBDECF-7BF1-98D6-BCDA-5A9B22278C96}"/>
                  </a:ext>
                </a:extLst>
              </p:cNvPr>
              <p:cNvSpPr txBox="1"/>
              <p:nvPr/>
            </p:nvSpPr>
            <p:spPr>
              <a:xfrm>
                <a:off x="2130336" y="5653260"/>
                <a:ext cx="2724336" cy="1546705"/>
              </a:xfrm>
              <a:prstGeom prst="rect">
                <a:avLst/>
              </a:prstGeom>
              <a:noFill/>
            </p:spPr>
            <p:txBody>
              <a:bodyPr wrap="none" lIns="365760" tIns="274320" rIns="365760" bIns="274320" rtlCol="0">
                <a:spAutoFit/>
              </a:bodyPr>
              <a:lstStyle/>
              <a:p>
                <a:pPr algn="ctr">
                  <a:spcAft>
                    <a:spcPts val="800"/>
                  </a:spcAft>
                </a:pPr>
                <a14:m>
                  <m:oMathPara xmlns:m="http://schemas.openxmlformats.org/officeDocument/2006/math">
                    <m:oMathParaPr>
                      <m:jc m:val="centerGroup"/>
                    </m:oMathParaPr>
                    <m:oMath xmlns:m="http://schemas.openxmlformats.org/officeDocument/2006/math">
                      <m:f>
                        <m:fPr>
                          <m:ctrlPr>
                            <a:rPr lang="en-US" sz="1200" b="1" i="1" smtClean="0">
                              <a:solidFill>
                                <a:schemeClr val="tx1"/>
                              </a:solidFill>
                              <a:latin typeface="Cambria Math" panose="02040503050406030204" pitchFamily="18" charset="0"/>
                            </a:rPr>
                          </m:ctrlPr>
                        </m:fPr>
                        <m:num>
                          <m:r>
                            <a:rPr lang="en-US" sz="1200" b="1" i="1" smtClean="0">
                              <a:solidFill>
                                <a:schemeClr val="tx1"/>
                              </a:solidFill>
                              <a:latin typeface="Cambria Math" panose="02040503050406030204" pitchFamily="18" charset="0"/>
                            </a:rPr>
                            <m:t>𝒅</m:t>
                          </m:r>
                        </m:num>
                        <m:den>
                          <m:r>
                            <a:rPr lang="en-US" sz="1200" b="1" i="1" smtClean="0">
                              <a:solidFill>
                                <a:schemeClr val="tx1"/>
                              </a:solidFill>
                              <a:latin typeface="Cambria Math" panose="02040503050406030204" pitchFamily="18" charset="0"/>
                            </a:rPr>
                            <m:t>𝒅𝒔</m:t>
                          </m:r>
                        </m:den>
                      </m:f>
                      <m:r>
                        <a:rPr lang="en-US" sz="1200" b="1" i="1" smtClean="0">
                          <a:solidFill>
                            <a:schemeClr val="tx1"/>
                          </a:solidFill>
                          <a:latin typeface="Cambria Math" panose="02040503050406030204" pitchFamily="18" charset="0"/>
                        </a:rPr>
                        <m:t>𝒙</m:t>
                      </m:r>
                      <m:r>
                        <a:rPr lang="en-US" sz="1200" b="1" i="1" smtClean="0">
                          <a:solidFill>
                            <a:schemeClr val="tx1"/>
                          </a:solidFill>
                          <a:latin typeface="Cambria Math" panose="02040503050406030204" pitchFamily="18" charset="0"/>
                        </a:rPr>
                        <m:t>=+</m:t>
                      </m:r>
                      <m:f>
                        <m:fPr>
                          <m:ctrlPr>
                            <a:rPr lang="en-US" sz="1200" b="1" i="1" smtClean="0">
                              <a:solidFill>
                                <a:schemeClr val="tx1"/>
                              </a:solidFill>
                              <a:latin typeface="Cambria Math" panose="02040503050406030204" pitchFamily="18" charset="0"/>
                            </a:rPr>
                          </m:ctrlPr>
                        </m:fPr>
                        <m:num>
                          <m:r>
                            <a:rPr lang="en-US" sz="1200" b="1" i="1" smtClean="0">
                              <a:solidFill>
                                <a:schemeClr val="tx1"/>
                              </a:solidFill>
                              <a:latin typeface="Cambria Math" panose="02040503050406030204" pitchFamily="18" charset="0"/>
                              <a:ea typeface="Cambria Math" panose="02040503050406030204" pitchFamily="18" charset="0"/>
                            </a:rPr>
                            <m:t>𝝏</m:t>
                          </m:r>
                          <m:r>
                            <a:rPr lang="en-US" sz="1200" b="1" i="1" smtClean="0">
                              <a:solidFill>
                                <a:schemeClr val="tx1"/>
                              </a:solidFill>
                              <a:latin typeface="Cambria Math" panose="02040503050406030204" pitchFamily="18" charset="0"/>
                              <a:ea typeface="Cambria Math" panose="02040503050406030204" pitchFamily="18" charset="0"/>
                            </a:rPr>
                            <m:t>𝑯</m:t>
                          </m:r>
                        </m:num>
                        <m:den>
                          <m:r>
                            <a:rPr lang="en-US" sz="1200" b="1" i="1" smtClean="0">
                              <a:solidFill>
                                <a:schemeClr val="tx1"/>
                              </a:solidFill>
                              <a:latin typeface="Cambria Math" panose="02040503050406030204" pitchFamily="18" charset="0"/>
                              <a:ea typeface="Cambria Math" panose="02040503050406030204" pitchFamily="18" charset="0"/>
                            </a:rPr>
                            <m:t>𝝏</m:t>
                          </m:r>
                          <m:sSub>
                            <m:sSubPr>
                              <m:ctrlPr>
                                <a:rPr lang="en-US" sz="1200" b="1" i="1" smtClean="0">
                                  <a:solidFill>
                                    <a:schemeClr val="tx1"/>
                                  </a:solidFill>
                                  <a:latin typeface="Cambria Math" panose="02040503050406030204" pitchFamily="18" charset="0"/>
                                  <a:ea typeface="Cambria Math" panose="02040503050406030204" pitchFamily="18" charset="0"/>
                                </a:rPr>
                              </m:ctrlPr>
                            </m:sSubPr>
                            <m:e>
                              <m:r>
                                <a:rPr lang="en-US" sz="1200" b="1" i="1" smtClean="0">
                                  <a:solidFill>
                                    <a:schemeClr val="tx1"/>
                                  </a:solidFill>
                                  <a:latin typeface="Cambria Math" panose="02040503050406030204" pitchFamily="18" charset="0"/>
                                  <a:ea typeface="Cambria Math" panose="02040503050406030204" pitchFamily="18" charset="0"/>
                                </a:rPr>
                                <m:t>𝒑</m:t>
                              </m:r>
                            </m:e>
                            <m:sub>
                              <m:r>
                                <a:rPr lang="en-US" sz="1200" b="1" i="1" smtClean="0">
                                  <a:solidFill>
                                    <a:schemeClr val="tx1"/>
                                  </a:solidFill>
                                  <a:latin typeface="Cambria Math" panose="02040503050406030204" pitchFamily="18" charset="0"/>
                                  <a:ea typeface="Cambria Math" panose="02040503050406030204" pitchFamily="18" charset="0"/>
                                </a:rPr>
                                <m:t>𝒙</m:t>
                              </m:r>
                            </m:sub>
                          </m:sSub>
                        </m:den>
                      </m:f>
                      <m:r>
                        <a:rPr lang="en-US" sz="1200" b="1" i="1" smtClean="0">
                          <a:solidFill>
                            <a:schemeClr val="tx1"/>
                          </a:solidFill>
                          <a:latin typeface="Cambria Math" panose="02040503050406030204" pitchFamily="18" charset="0"/>
                        </a:rPr>
                        <m:t>; </m:t>
                      </m:r>
                      <m:f>
                        <m:fPr>
                          <m:ctrlPr>
                            <a:rPr lang="en-US" sz="1200" b="1" i="1" smtClean="0">
                              <a:solidFill>
                                <a:schemeClr val="tx1"/>
                              </a:solidFill>
                              <a:latin typeface="Cambria Math" panose="02040503050406030204" pitchFamily="18" charset="0"/>
                            </a:rPr>
                          </m:ctrlPr>
                        </m:fPr>
                        <m:num>
                          <m:r>
                            <a:rPr lang="en-US" sz="1200" b="1" i="1" smtClean="0">
                              <a:solidFill>
                                <a:schemeClr val="tx1"/>
                              </a:solidFill>
                              <a:latin typeface="Cambria Math" panose="02040503050406030204" pitchFamily="18" charset="0"/>
                            </a:rPr>
                            <m:t>𝒅</m:t>
                          </m:r>
                        </m:num>
                        <m:den>
                          <m:r>
                            <a:rPr lang="en-US" sz="1200" b="1" i="1" smtClean="0">
                              <a:solidFill>
                                <a:schemeClr val="tx1"/>
                              </a:solidFill>
                              <a:latin typeface="Cambria Math" panose="02040503050406030204" pitchFamily="18" charset="0"/>
                            </a:rPr>
                            <m:t>𝒅𝒔</m:t>
                          </m:r>
                        </m:den>
                      </m:f>
                      <m:sSub>
                        <m:sSubPr>
                          <m:ctrlPr>
                            <a:rPr lang="en-US" sz="1200" b="1" i="1" smtClean="0">
                              <a:solidFill>
                                <a:schemeClr val="tx1"/>
                              </a:solidFill>
                              <a:latin typeface="Cambria Math" panose="02040503050406030204" pitchFamily="18" charset="0"/>
                            </a:rPr>
                          </m:ctrlPr>
                        </m:sSubPr>
                        <m:e>
                          <m:r>
                            <a:rPr lang="en-US" sz="1200" b="1" i="1" smtClean="0">
                              <a:solidFill>
                                <a:schemeClr val="tx1"/>
                              </a:solidFill>
                              <a:latin typeface="Cambria Math" panose="02040503050406030204" pitchFamily="18" charset="0"/>
                            </a:rPr>
                            <m:t>𝒑</m:t>
                          </m:r>
                        </m:e>
                        <m:sub>
                          <m:r>
                            <a:rPr lang="en-US" sz="1200" b="1" i="1" smtClean="0">
                              <a:solidFill>
                                <a:schemeClr val="tx1"/>
                              </a:solidFill>
                              <a:latin typeface="Cambria Math" panose="02040503050406030204" pitchFamily="18" charset="0"/>
                            </a:rPr>
                            <m:t>𝒙</m:t>
                          </m:r>
                        </m:sub>
                      </m:sSub>
                      <m:r>
                        <a:rPr lang="en-US" sz="1200" b="1" i="1" smtClean="0">
                          <a:solidFill>
                            <a:schemeClr val="tx1"/>
                          </a:solidFill>
                          <a:latin typeface="Cambria Math" panose="02040503050406030204" pitchFamily="18" charset="0"/>
                        </a:rPr>
                        <m:t>=−</m:t>
                      </m:r>
                      <m:f>
                        <m:fPr>
                          <m:ctrlPr>
                            <a:rPr lang="en-US" sz="1200" b="1" i="1" smtClean="0">
                              <a:solidFill>
                                <a:schemeClr val="tx1"/>
                              </a:solidFill>
                              <a:latin typeface="Cambria Math" panose="02040503050406030204" pitchFamily="18" charset="0"/>
                            </a:rPr>
                          </m:ctrlPr>
                        </m:fPr>
                        <m:num>
                          <m:r>
                            <a:rPr lang="en-US" sz="1200" b="1" i="1" smtClean="0">
                              <a:solidFill>
                                <a:schemeClr val="tx1"/>
                              </a:solidFill>
                              <a:latin typeface="Cambria Math" panose="02040503050406030204" pitchFamily="18" charset="0"/>
                              <a:ea typeface="Cambria Math" panose="02040503050406030204" pitchFamily="18" charset="0"/>
                            </a:rPr>
                            <m:t>𝝏</m:t>
                          </m:r>
                          <m:r>
                            <a:rPr lang="en-US" sz="1200" b="1" i="1" smtClean="0">
                              <a:solidFill>
                                <a:schemeClr val="tx1"/>
                              </a:solidFill>
                              <a:latin typeface="Cambria Math" panose="02040503050406030204" pitchFamily="18" charset="0"/>
                              <a:ea typeface="Cambria Math" panose="02040503050406030204" pitchFamily="18" charset="0"/>
                            </a:rPr>
                            <m:t>𝑯</m:t>
                          </m:r>
                        </m:num>
                        <m:den>
                          <m:r>
                            <a:rPr lang="en-US" sz="1200" b="1" i="1" smtClean="0">
                              <a:solidFill>
                                <a:schemeClr val="tx1"/>
                              </a:solidFill>
                              <a:latin typeface="Cambria Math" panose="02040503050406030204" pitchFamily="18" charset="0"/>
                              <a:ea typeface="Cambria Math" panose="02040503050406030204" pitchFamily="18" charset="0"/>
                            </a:rPr>
                            <m:t>𝝏</m:t>
                          </m:r>
                          <m:r>
                            <a:rPr lang="en-US" sz="1200" b="1" i="1" smtClean="0">
                              <a:solidFill>
                                <a:schemeClr val="tx1"/>
                              </a:solidFill>
                              <a:latin typeface="Cambria Math" panose="02040503050406030204" pitchFamily="18" charset="0"/>
                              <a:ea typeface="Cambria Math" panose="02040503050406030204" pitchFamily="18" charset="0"/>
                            </a:rPr>
                            <m:t>𝒙</m:t>
                          </m:r>
                        </m:den>
                      </m:f>
                    </m:oMath>
                  </m:oMathPara>
                </a14:m>
                <a:endParaRPr lang="en-US" sz="1200" b="1" dirty="0">
                  <a:solidFill>
                    <a:schemeClr val="tx1"/>
                  </a:solidFill>
                  <a:latin typeface="Helvetica" pitchFamily="2" charset="0"/>
                </a:endParaRPr>
              </a:p>
              <a:p>
                <a:pPr algn="ctr">
                  <a:spcAft>
                    <a:spcPts val="800"/>
                  </a:spcAft>
                </a:pPr>
                <a14:m>
                  <m:oMathPara xmlns:m="http://schemas.openxmlformats.org/officeDocument/2006/math">
                    <m:oMathParaPr>
                      <m:jc m:val="centerGroup"/>
                    </m:oMathParaPr>
                    <m:oMath xmlns:m="http://schemas.openxmlformats.org/officeDocument/2006/math">
                      <m:f>
                        <m:fPr>
                          <m:ctrlPr>
                            <a:rPr lang="en-US" sz="1200" b="1" i="1" smtClean="0">
                              <a:solidFill>
                                <a:schemeClr val="tx1"/>
                              </a:solidFill>
                              <a:latin typeface="Cambria Math" panose="02040503050406030204" pitchFamily="18" charset="0"/>
                            </a:rPr>
                          </m:ctrlPr>
                        </m:fPr>
                        <m:num>
                          <m:r>
                            <a:rPr lang="en-US" sz="1200" b="1" i="1" smtClean="0">
                              <a:solidFill>
                                <a:schemeClr val="tx1"/>
                              </a:solidFill>
                              <a:latin typeface="Cambria Math" panose="02040503050406030204" pitchFamily="18" charset="0"/>
                            </a:rPr>
                            <m:t>𝒅</m:t>
                          </m:r>
                        </m:num>
                        <m:den>
                          <m:r>
                            <a:rPr lang="en-US" sz="1200" b="1" i="1" smtClean="0">
                              <a:solidFill>
                                <a:schemeClr val="tx1"/>
                              </a:solidFill>
                              <a:latin typeface="Cambria Math" panose="02040503050406030204" pitchFamily="18" charset="0"/>
                            </a:rPr>
                            <m:t>𝒅𝒔</m:t>
                          </m:r>
                        </m:den>
                      </m:f>
                      <m:r>
                        <a:rPr lang="en-US" sz="1200" b="1" i="1" smtClean="0">
                          <a:solidFill>
                            <a:schemeClr val="tx1"/>
                          </a:solidFill>
                          <a:latin typeface="Cambria Math" panose="02040503050406030204" pitchFamily="18" charset="0"/>
                        </a:rPr>
                        <m:t>𝒚</m:t>
                      </m:r>
                      <m:r>
                        <a:rPr lang="en-US" sz="1200" b="1" i="1" smtClean="0">
                          <a:solidFill>
                            <a:schemeClr val="tx1"/>
                          </a:solidFill>
                          <a:latin typeface="Cambria Math" panose="02040503050406030204" pitchFamily="18" charset="0"/>
                        </a:rPr>
                        <m:t>=+</m:t>
                      </m:r>
                      <m:f>
                        <m:fPr>
                          <m:ctrlPr>
                            <a:rPr lang="en-US" sz="1200" b="1" i="1" smtClean="0">
                              <a:solidFill>
                                <a:schemeClr val="tx1"/>
                              </a:solidFill>
                              <a:latin typeface="Cambria Math" panose="02040503050406030204" pitchFamily="18" charset="0"/>
                            </a:rPr>
                          </m:ctrlPr>
                        </m:fPr>
                        <m:num>
                          <m:r>
                            <a:rPr lang="en-US" sz="1200" b="1" i="1" smtClean="0">
                              <a:solidFill>
                                <a:schemeClr val="tx1"/>
                              </a:solidFill>
                              <a:latin typeface="Cambria Math" panose="02040503050406030204" pitchFamily="18" charset="0"/>
                              <a:ea typeface="Cambria Math" panose="02040503050406030204" pitchFamily="18" charset="0"/>
                            </a:rPr>
                            <m:t>𝝏</m:t>
                          </m:r>
                          <m:r>
                            <a:rPr lang="en-US" sz="1200" b="1" i="1" smtClean="0">
                              <a:solidFill>
                                <a:schemeClr val="tx1"/>
                              </a:solidFill>
                              <a:latin typeface="Cambria Math" panose="02040503050406030204" pitchFamily="18" charset="0"/>
                              <a:ea typeface="Cambria Math" panose="02040503050406030204" pitchFamily="18" charset="0"/>
                            </a:rPr>
                            <m:t>𝑯</m:t>
                          </m:r>
                        </m:num>
                        <m:den>
                          <m:r>
                            <a:rPr lang="en-US" sz="1200" b="1" i="1" smtClean="0">
                              <a:solidFill>
                                <a:schemeClr val="tx1"/>
                              </a:solidFill>
                              <a:latin typeface="Cambria Math" panose="02040503050406030204" pitchFamily="18" charset="0"/>
                              <a:ea typeface="Cambria Math" panose="02040503050406030204" pitchFamily="18" charset="0"/>
                            </a:rPr>
                            <m:t>𝝏</m:t>
                          </m:r>
                          <m:sSub>
                            <m:sSubPr>
                              <m:ctrlPr>
                                <a:rPr lang="en-US" sz="1200" b="1" i="1" smtClean="0">
                                  <a:solidFill>
                                    <a:schemeClr val="tx1"/>
                                  </a:solidFill>
                                  <a:latin typeface="Cambria Math" panose="02040503050406030204" pitchFamily="18" charset="0"/>
                                  <a:ea typeface="Cambria Math" panose="02040503050406030204" pitchFamily="18" charset="0"/>
                                </a:rPr>
                              </m:ctrlPr>
                            </m:sSubPr>
                            <m:e>
                              <m:r>
                                <a:rPr lang="en-US" sz="1200" b="1" i="1" smtClean="0">
                                  <a:solidFill>
                                    <a:schemeClr val="tx1"/>
                                  </a:solidFill>
                                  <a:latin typeface="Cambria Math" panose="02040503050406030204" pitchFamily="18" charset="0"/>
                                  <a:ea typeface="Cambria Math" panose="02040503050406030204" pitchFamily="18" charset="0"/>
                                </a:rPr>
                                <m:t>𝒑</m:t>
                              </m:r>
                            </m:e>
                            <m:sub>
                              <m:r>
                                <a:rPr lang="en-US" sz="1200" b="1" i="1" smtClean="0">
                                  <a:solidFill>
                                    <a:schemeClr val="tx1"/>
                                  </a:solidFill>
                                  <a:latin typeface="Cambria Math" panose="02040503050406030204" pitchFamily="18" charset="0"/>
                                  <a:ea typeface="Cambria Math" panose="02040503050406030204" pitchFamily="18" charset="0"/>
                                </a:rPr>
                                <m:t>𝒚</m:t>
                              </m:r>
                            </m:sub>
                          </m:sSub>
                        </m:den>
                      </m:f>
                      <m:r>
                        <a:rPr lang="en-US" sz="1200" b="1" i="1" smtClean="0">
                          <a:solidFill>
                            <a:schemeClr val="tx1"/>
                          </a:solidFill>
                          <a:latin typeface="Cambria Math" panose="02040503050406030204" pitchFamily="18" charset="0"/>
                        </a:rPr>
                        <m:t>; </m:t>
                      </m:r>
                      <m:f>
                        <m:fPr>
                          <m:ctrlPr>
                            <a:rPr lang="en-US" sz="1200" b="1" i="1" smtClean="0">
                              <a:solidFill>
                                <a:schemeClr val="tx1"/>
                              </a:solidFill>
                              <a:latin typeface="Cambria Math" panose="02040503050406030204" pitchFamily="18" charset="0"/>
                            </a:rPr>
                          </m:ctrlPr>
                        </m:fPr>
                        <m:num>
                          <m:r>
                            <a:rPr lang="en-US" sz="1200" b="1" i="1" smtClean="0">
                              <a:solidFill>
                                <a:schemeClr val="tx1"/>
                              </a:solidFill>
                              <a:latin typeface="Cambria Math" panose="02040503050406030204" pitchFamily="18" charset="0"/>
                            </a:rPr>
                            <m:t>𝒅</m:t>
                          </m:r>
                        </m:num>
                        <m:den>
                          <m:r>
                            <a:rPr lang="en-US" sz="1200" b="1" i="1" smtClean="0">
                              <a:solidFill>
                                <a:schemeClr val="tx1"/>
                              </a:solidFill>
                              <a:latin typeface="Cambria Math" panose="02040503050406030204" pitchFamily="18" charset="0"/>
                            </a:rPr>
                            <m:t>𝒅𝒔</m:t>
                          </m:r>
                        </m:den>
                      </m:f>
                      <m:sSub>
                        <m:sSubPr>
                          <m:ctrlPr>
                            <a:rPr lang="en-US" sz="1200" b="1" i="1" smtClean="0">
                              <a:solidFill>
                                <a:schemeClr val="tx1"/>
                              </a:solidFill>
                              <a:latin typeface="Cambria Math" panose="02040503050406030204" pitchFamily="18" charset="0"/>
                            </a:rPr>
                          </m:ctrlPr>
                        </m:sSubPr>
                        <m:e>
                          <m:r>
                            <a:rPr lang="en-US" sz="1200" b="1" i="1" smtClean="0">
                              <a:solidFill>
                                <a:schemeClr val="tx1"/>
                              </a:solidFill>
                              <a:latin typeface="Cambria Math" panose="02040503050406030204" pitchFamily="18" charset="0"/>
                            </a:rPr>
                            <m:t>𝒑</m:t>
                          </m:r>
                        </m:e>
                        <m:sub>
                          <m:r>
                            <a:rPr lang="en-US" sz="1200" b="1" i="1" smtClean="0">
                              <a:solidFill>
                                <a:schemeClr val="tx1"/>
                              </a:solidFill>
                              <a:latin typeface="Cambria Math" panose="02040503050406030204" pitchFamily="18" charset="0"/>
                            </a:rPr>
                            <m:t>𝒚</m:t>
                          </m:r>
                        </m:sub>
                      </m:sSub>
                      <m:r>
                        <a:rPr lang="en-US" sz="1200" b="1" i="1" smtClean="0">
                          <a:solidFill>
                            <a:schemeClr val="tx1"/>
                          </a:solidFill>
                          <a:latin typeface="Cambria Math" panose="02040503050406030204" pitchFamily="18" charset="0"/>
                        </a:rPr>
                        <m:t>=−</m:t>
                      </m:r>
                      <m:f>
                        <m:fPr>
                          <m:ctrlPr>
                            <a:rPr lang="en-US" sz="1200" b="1" i="1" smtClean="0">
                              <a:solidFill>
                                <a:schemeClr val="tx1"/>
                              </a:solidFill>
                              <a:latin typeface="Cambria Math" panose="02040503050406030204" pitchFamily="18" charset="0"/>
                            </a:rPr>
                          </m:ctrlPr>
                        </m:fPr>
                        <m:num>
                          <m:r>
                            <a:rPr lang="en-US" sz="1200" b="1" i="1" smtClean="0">
                              <a:solidFill>
                                <a:schemeClr val="tx1"/>
                              </a:solidFill>
                              <a:latin typeface="Cambria Math" panose="02040503050406030204" pitchFamily="18" charset="0"/>
                              <a:ea typeface="Cambria Math" panose="02040503050406030204" pitchFamily="18" charset="0"/>
                            </a:rPr>
                            <m:t>𝝏</m:t>
                          </m:r>
                          <m:r>
                            <a:rPr lang="en-US" sz="1200" b="1" i="1" smtClean="0">
                              <a:solidFill>
                                <a:schemeClr val="tx1"/>
                              </a:solidFill>
                              <a:latin typeface="Cambria Math" panose="02040503050406030204" pitchFamily="18" charset="0"/>
                              <a:ea typeface="Cambria Math" panose="02040503050406030204" pitchFamily="18" charset="0"/>
                            </a:rPr>
                            <m:t>𝑯</m:t>
                          </m:r>
                        </m:num>
                        <m:den>
                          <m:r>
                            <a:rPr lang="en-US" sz="1200" b="1" i="1" smtClean="0">
                              <a:solidFill>
                                <a:schemeClr val="tx1"/>
                              </a:solidFill>
                              <a:latin typeface="Cambria Math" panose="02040503050406030204" pitchFamily="18" charset="0"/>
                              <a:ea typeface="Cambria Math" panose="02040503050406030204" pitchFamily="18" charset="0"/>
                            </a:rPr>
                            <m:t>𝝏</m:t>
                          </m:r>
                          <m:r>
                            <a:rPr lang="en-US" sz="1200" b="1" i="1" smtClean="0">
                              <a:solidFill>
                                <a:schemeClr val="tx1"/>
                              </a:solidFill>
                              <a:latin typeface="Cambria Math" panose="02040503050406030204" pitchFamily="18" charset="0"/>
                              <a:ea typeface="Cambria Math" panose="02040503050406030204" pitchFamily="18" charset="0"/>
                            </a:rPr>
                            <m:t>𝒚</m:t>
                          </m:r>
                        </m:den>
                      </m:f>
                    </m:oMath>
                  </m:oMathPara>
                </a14:m>
                <a:endParaRPr lang="en-US" sz="1200" b="1" dirty="0">
                  <a:solidFill>
                    <a:schemeClr val="tx1"/>
                  </a:solidFill>
                  <a:latin typeface="Helvetica" pitchFamily="2" charset="0"/>
                </a:endParaRPr>
              </a:p>
            </p:txBody>
          </p:sp>
        </mc:Choice>
        <mc:Fallback xmlns="">
          <p:sp>
            <p:nvSpPr>
              <p:cNvPr id="7" name="TextBox 6">
                <a:extLst>
                  <a:ext uri="{FF2B5EF4-FFF2-40B4-BE49-F238E27FC236}">
                    <a16:creationId xmlns:a16="http://schemas.microsoft.com/office/drawing/2014/main" id="{17BBDECF-7BF1-98D6-BCDA-5A9B22278C96}"/>
                  </a:ext>
                </a:extLst>
              </p:cNvPr>
              <p:cNvSpPr txBox="1">
                <a:spLocks noRot="1" noChangeAspect="1" noMove="1" noResize="1" noEditPoints="1" noAdjustHandles="1" noChangeArrowheads="1" noChangeShapeType="1" noTextEdit="1"/>
              </p:cNvSpPr>
              <p:nvPr/>
            </p:nvSpPr>
            <p:spPr>
              <a:xfrm>
                <a:off x="2130336" y="5653260"/>
                <a:ext cx="2724336" cy="1546705"/>
              </a:xfrm>
              <a:prstGeom prst="rect">
                <a:avLst/>
              </a:prstGeom>
              <a:blipFill>
                <a:blip r:embed="rId3"/>
                <a:stretch>
                  <a:fillRect/>
                </a:stretch>
              </a:blipFill>
            </p:spPr>
            <p:txBody>
              <a:bodyPr/>
              <a:lstStyle/>
              <a:p>
                <a:r>
                  <a:rPr lang="en-US">
                    <a:noFill/>
                  </a:rPr>
                  <a:t> </a:t>
                </a:r>
              </a:p>
            </p:txBody>
          </p:sp>
        </mc:Fallback>
      </mc:AlternateContent>
      <p:sp>
        <p:nvSpPr>
          <p:cNvPr id="8" name="Right Arrow 7">
            <a:extLst>
              <a:ext uri="{FF2B5EF4-FFF2-40B4-BE49-F238E27FC236}">
                <a16:creationId xmlns:a16="http://schemas.microsoft.com/office/drawing/2014/main" id="{FDD4B1EB-97D5-7D33-8CF9-71B956B2519A}"/>
              </a:ext>
            </a:extLst>
          </p:cNvPr>
          <p:cNvSpPr/>
          <p:nvPr/>
        </p:nvSpPr>
        <p:spPr>
          <a:xfrm>
            <a:off x="4978400" y="6150893"/>
            <a:ext cx="647335"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13E6EAB-8492-1678-4360-82AB9C08D0E1}"/>
                  </a:ext>
                </a:extLst>
              </p:cNvPr>
              <p:cNvSpPr txBox="1"/>
              <p:nvPr/>
            </p:nvSpPr>
            <p:spPr>
              <a:xfrm>
                <a:off x="5788907" y="5816600"/>
                <a:ext cx="2225160" cy="1212576"/>
              </a:xfrm>
              <a:prstGeom prst="rect">
                <a:avLst/>
              </a:prstGeom>
              <a:noFill/>
            </p:spPr>
            <p:txBody>
              <a:bodyPr wrap="none" lIns="365760" tIns="274320" rIns="365760" bIns="274320" rtlCol="0">
                <a:spAutoFit/>
              </a:bodyPr>
              <a:lstStyle/>
              <a:p>
                <a:pPr algn="ctr">
                  <a:spcAft>
                    <a:spcPts val="800"/>
                  </a:spcAft>
                </a:pPr>
                <a14:m>
                  <m:oMathPara xmlns:m="http://schemas.openxmlformats.org/officeDocument/2006/math">
                    <m:oMathParaPr>
                      <m:jc m:val="centerGroup"/>
                    </m:oMathParaPr>
                    <m:oMath xmlns:m="http://schemas.openxmlformats.org/officeDocument/2006/math">
                      <m:f>
                        <m:fPr>
                          <m:ctrlPr>
                            <a:rPr lang="en-US" sz="1900" b="1" i="1" smtClean="0">
                              <a:solidFill>
                                <a:schemeClr val="tx1"/>
                              </a:solidFill>
                              <a:latin typeface="Cambria Math" panose="02040503050406030204" pitchFamily="18" charset="0"/>
                            </a:rPr>
                          </m:ctrlPr>
                        </m:fPr>
                        <m:num>
                          <m:r>
                            <a:rPr lang="en-US" sz="1900" b="1" i="1" smtClean="0">
                              <a:solidFill>
                                <a:schemeClr val="tx1"/>
                              </a:solidFill>
                              <a:latin typeface="Cambria Math" panose="02040503050406030204" pitchFamily="18" charset="0"/>
                            </a:rPr>
                            <m:t>𝒅</m:t>
                          </m:r>
                        </m:num>
                        <m:den>
                          <m:r>
                            <a:rPr lang="en-US" sz="1900" b="1" i="1" smtClean="0">
                              <a:solidFill>
                                <a:schemeClr val="tx1"/>
                              </a:solidFill>
                              <a:latin typeface="Cambria Math" panose="02040503050406030204" pitchFamily="18" charset="0"/>
                            </a:rPr>
                            <m:t>𝒅𝒔</m:t>
                          </m:r>
                        </m:den>
                      </m:f>
                      <m:acc>
                        <m:accPr>
                          <m:chr m:val="̅"/>
                          <m:ctrlPr>
                            <a:rPr lang="en-US" sz="1900" b="1" i="1" smtClean="0">
                              <a:solidFill>
                                <a:schemeClr val="tx1"/>
                              </a:solidFill>
                              <a:latin typeface="Cambria Math" panose="02040503050406030204" pitchFamily="18" charset="0"/>
                            </a:rPr>
                          </m:ctrlPr>
                        </m:accPr>
                        <m:e>
                          <m:r>
                            <a:rPr lang="en-US" sz="1900" b="1" i="1" smtClean="0">
                              <a:solidFill>
                                <a:schemeClr val="tx1"/>
                              </a:solidFill>
                              <a:latin typeface="Cambria Math" panose="02040503050406030204" pitchFamily="18" charset="0"/>
                            </a:rPr>
                            <m:t>𝒛</m:t>
                          </m:r>
                        </m:e>
                      </m:acc>
                      <m:r>
                        <a:rPr lang="en-US" sz="1900" b="1" i="1" smtClean="0">
                          <a:solidFill>
                            <a:schemeClr val="tx1"/>
                          </a:solidFill>
                          <a:latin typeface="Cambria Math" panose="02040503050406030204" pitchFamily="18" charset="0"/>
                        </a:rPr>
                        <m:t>=</m:t>
                      </m:r>
                      <m:r>
                        <a:rPr lang="en-US" sz="1900" b="1" i="1" smtClean="0">
                          <a:solidFill>
                            <a:schemeClr val="tx1"/>
                          </a:solidFill>
                          <a:latin typeface="Cambria Math" panose="02040503050406030204" pitchFamily="18" charset="0"/>
                        </a:rPr>
                        <m:t>𝑺</m:t>
                      </m:r>
                      <m:r>
                        <a:rPr lang="en-US" sz="1900" b="1" i="1" smtClean="0">
                          <a:solidFill>
                            <a:schemeClr val="tx1"/>
                          </a:solidFill>
                          <a:latin typeface="Cambria Math" panose="02040503050406030204" pitchFamily="18" charset="0"/>
                          <a:ea typeface="Cambria Math" panose="02040503050406030204" pitchFamily="18" charset="0"/>
                        </a:rPr>
                        <m:t>∙</m:t>
                      </m:r>
                      <m:f>
                        <m:fPr>
                          <m:ctrlPr>
                            <a:rPr lang="en-US" sz="1900" b="1" i="1" smtClean="0">
                              <a:solidFill>
                                <a:schemeClr val="tx1"/>
                              </a:solidFill>
                              <a:latin typeface="Cambria Math" panose="02040503050406030204" pitchFamily="18" charset="0"/>
                              <a:ea typeface="Cambria Math" panose="02040503050406030204" pitchFamily="18" charset="0"/>
                            </a:rPr>
                          </m:ctrlPr>
                        </m:fPr>
                        <m:num>
                          <m:r>
                            <a:rPr lang="en-US" sz="1900" b="1" i="1" smtClean="0">
                              <a:solidFill>
                                <a:schemeClr val="tx1"/>
                              </a:solidFill>
                              <a:latin typeface="Cambria Math" panose="02040503050406030204" pitchFamily="18" charset="0"/>
                              <a:ea typeface="Cambria Math" panose="02040503050406030204" pitchFamily="18" charset="0"/>
                            </a:rPr>
                            <m:t>𝝏</m:t>
                          </m:r>
                          <m:r>
                            <a:rPr lang="en-US" sz="1900" b="1" i="1" smtClean="0">
                              <a:solidFill>
                                <a:schemeClr val="tx1"/>
                              </a:solidFill>
                              <a:latin typeface="Cambria Math" panose="02040503050406030204" pitchFamily="18" charset="0"/>
                              <a:ea typeface="Cambria Math" panose="02040503050406030204" pitchFamily="18" charset="0"/>
                            </a:rPr>
                            <m:t>𝑯</m:t>
                          </m:r>
                        </m:num>
                        <m:den>
                          <m:r>
                            <a:rPr lang="en-US" sz="1900" b="1" i="1" smtClean="0">
                              <a:solidFill>
                                <a:schemeClr val="tx1"/>
                              </a:solidFill>
                              <a:latin typeface="Cambria Math" panose="02040503050406030204" pitchFamily="18" charset="0"/>
                              <a:ea typeface="Cambria Math" panose="02040503050406030204" pitchFamily="18" charset="0"/>
                            </a:rPr>
                            <m:t>𝝏</m:t>
                          </m:r>
                          <m:acc>
                            <m:accPr>
                              <m:chr m:val="̅"/>
                              <m:ctrlPr>
                                <a:rPr lang="en-US" sz="1900" b="1" i="1" smtClean="0">
                                  <a:solidFill>
                                    <a:schemeClr val="tx1"/>
                                  </a:solidFill>
                                  <a:latin typeface="Cambria Math" panose="02040503050406030204" pitchFamily="18" charset="0"/>
                                  <a:ea typeface="Cambria Math" panose="02040503050406030204" pitchFamily="18" charset="0"/>
                                </a:rPr>
                              </m:ctrlPr>
                            </m:accPr>
                            <m:e>
                              <m:r>
                                <a:rPr lang="en-US" sz="1900" b="1" i="1" smtClean="0">
                                  <a:solidFill>
                                    <a:schemeClr val="tx1"/>
                                  </a:solidFill>
                                  <a:latin typeface="Cambria Math" panose="02040503050406030204" pitchFamily="18" charset="0"/>
                                  <a:ea typeface="Cambria Math" panose="02040503050406030204" pitchFamily="18" charset="0"/>
                                </a:rPr>
                                <m:t>𝒛</m:t>
                              </m:r>
                            </m:e>
                          </m:acc>
                        </m:den>
                      </m:f>
                    </m:oMath>
                  </m:oMathPara>
                </a14:m>
                <a:endParaRPr lang="en-US" sz="1900" b="1" dirty="0">
                  <a:solidFill>
                    <a:schemeClr val="tx1"/>
                  </a:solidFill>
                  <a:latin typeface="Helvetica" pitchFamily="2" charset="0"/>
                </a:endParaRPr>
              </a:p>
            </p:txBody>
          </p:sp>
        </mc:Choice>
        <mc:Fallback xmlns="">
          <p:sp>
            <p:nvSpPr>
              <p:cNvPr id="9" name="TextBox 8">
                <a:extLst>
                  <a:ext uri="{FF2B5EF4-FFF2-40B4-BE49-F238E27FC236}">
                    <a16:creationId xmlns:a16="http://schemas.microsoft.com/office/drawing/2014/main" id="{213E6EAB-8492-1678-4360-82AB9C08D0E1}"/>
                  </a:ext>
                </a:extLst>
              </p:cNvPr>
              <p:cNvSpPr txBox="1">
                <a:spLocks noRot="1" noChangeAspect="1" noMove="1" noResize="1" noEditPoints="1" noAdjustHandles="1" noChangeArrowheads="1" noChangeShapeType="1" noTextEdit="1"/>
              </p:cNvSpPr>
              <p:nvPr/>
            </p:nvSpPr>
            <p:spPr>
              <a:xfrm>
                <a:off x="5788907" y="5816600"/>
                <a:ext cx="2225160" cy="1212576"/>
              </a:xfrm>
              <a:prstGeom prst="rect">
                <a:avLst/>
              </a:prstGeom>
              <a:blipFill>
                <a:blip r:embed="rId4"/>
                <a:stretch>
                  <a:fillRect/>
                </a:stretch>
              </a:blipFill>
            </p:spPr>
            <p:txBody>
              <a:bodyPr/>
              <a:lstStyle/>
              <a:p>
                <a:r>
                  <a:rPr lang="en-US">
                    <a:noFill/>
                  </a:rPr>
                  <a:t> </a:t>
                </a:r>
              </a:p>
            </p:txBody>
          </p:sp>
        </mc:Fallback>
      </mc:AlternateContent>
      <p:sp>
        <p:nvSpPr>
          <p:cNvPr id="10" name="Right Arrow 9">
            <a:extLst>
              <a:ext uri="{FF2B5EF4-FFF2-40B4-BE49-F238E27FC236}">
                <a16:creationId xmlns:a16="http://schemas.microsoft.com/office/drawing/2014/main" id="{13D2C6B5-18B7-44D7-1701-B4EB05DD6F6C}"/>
              </a:ext>
            </a:extLst>
          </p:cNvPr>
          <p:cNvSpPr/>
          <p:nvPr/>
        </p:nvSpPr>
        <p:spPr>
          <a:xfrm>
            <a:off x="7480300" y="2882900"/>
            <a:ext cx="410066" cy="279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3F09250-CE70-B36B-90D2-096ABF79752C}"/>
                  </a:ext>
                </a:extLst>
              </p:cNvPr>
              <p:cNvSpPr txBox="1"/>
              <p:nvPr/>
            </p:nvSpPr>
            <p:spPr>
              <a:xfrm>
                <a:off x="8222782" y="2726628"/>
                <a:ext cx="2353593" cy="702372"/>
              </a:xfrm>
              <a:prstGeom prst="rect">
                <a:avLst/>
              </a:prstGeom>
              <a:noFill/>
            </p:spPr>
            <p:txBody>
              <a:bodyPr wrap="none" lIns="0" tIns="0" rIns="0" bIns="0" rtlCol="0">
                <a:spAutoFit/>
              </a:bodyPr>
              <a:lstStyle/>
              <a:p>
                <a:pPr algn="ctr">
                  <a:spcAft>
                    <a:spcPts val="800"/>
                  </a:spcAft>
                </a:pPr>
                <a14:m>
                  <m:oMathPara xmlns:m="http://schemas.openxmlformats.org/officeDocument/2006/math">
                    <m:oMathParaPr>
                      <m:jc m:val="centerGroup"/>
                    </m:oMathParaPr>
                    <m:oMath xmlns:m="http://schemas.openxmlformats.org/officeDocument/2006/math">
                      <m:sSub>
                        <m:sSubPr>
                          <m:ctrlPr>
                            <a:rPr lang="en-US" sz="1900" b="1" i="1" smtClean="0">
                              <a:solidFill>
                                <a:schemeClr val="tx1"/>
                              </a:solidFill>
                              <a:latin typeface="Cambria Math" panose="02040503050406030204" pitchFamily="18" charset="0"/>
                            </a:rPr>
                          </m:ctrlPr>
                        </m:sSubPr>
                        <m:e>
                          <m:r>
                            <a:rPr lang="en-US" sz="1900" b="1" i="1" smtClean="0">
                              <a:solidFill>
                                <a:schemeClr val="tx1"/>
                              </a:solidFill>
                              <a:latin typeface="Cambria Math" panose="02040503050406030204" pitchFamily="18" charset="0"/>
                              <a:ea typeface="Cambria Math" panose="02040503050406030204" pitchFamily="18" charset="0"/>
                            </a:rPr>
                            <m:t>𝜺</m:t>
                          </m:r>
                        </m:e>
                        <m:sub>
                          <m:r>
                            <a:rPr lang="en-US" sz="1900" b="1" i="1" smtClean="0">
                              <a:solidFill>
                                <a:schemeClr val="tx1"/>
                              </a:solidFill>
                              <a:latin typeface="Cambria Math" panose="02040503050406030204" pitchFamily="18" charset="0"/>
                            </a:rPr>
                            <m:t>𝒎</m:t>
                          </m:r>
                        </m:sub>
                      </m:sSub>
                      <m:r>
                        <a:rPr lang="en-US" sz="1900" b="1" i="1" smtClean="0">
                          <a:solidFill>
                            <a:schemeClr val="tx1"/>
                          </a:solidFill>
                          <a:latin typeface="Cambria Math" panose="02040503050406030204" pitchFamily="18" charset="0"/>
                        </a:rPr>
                        <m:t>=−</m:t>
                      </m:r>
                      <m:f>
                        <m:fPr>
                          <m:ctrlPr>
                            <a:rPr lang="en-US" sz="1900" b="1" i="1" smtClean="0">
                              <a:solidFill>
                                <a:schemeClr val="tx1"/>
                              </a:solidFill>
                              <a:latin typeface="Cambria Math" panose="02040503050406030204" pitchFamily="18" charset="0"/>
                            </a:rPr>
                          </m:ctrlPr>
                        </m:fPr>
                        <m:num>
                          <m:r>
                            <a:rPr lang="en-US" sz="1900" b="1" i="1" smtClean="0">
                              <a:solidFill>
                                <a:schemeClr val="tx1"/>
                              </a:solidFill>
                              <a:latin typeface="Cambria Math" panose="02040503050406030204" pitchFamily="18" charset="0"/>
                            </a:rPr>
                            <m:t>𝒊</m:t>
                          </m:r>
                        </m:num>
                        <m:den>
                          <m:sSub>
                            <m:sSubPr>
                              <m:ctrlPr>
                                <a:rPr lang="en-US" sz="1900" b="1" i="1" smtClean="0">
                                  <a:solidFill>
                                    <a:schemeClr val="tx1"/>
                                  </a:solidFill>
                                  <a:latin typeface="Cambria Math" panose="02040503050406030204" pitchFamily="18" charset="0"/>
                                </a:rPr>
                              </m:ctrlPr>
                            </m:sSubPr>
                            <m:e>
                              <m:r>
                                <a:rPr lang="en-US" sz="1900" b="1" i="1" smtClean="0">
                                  <a:solidFill>
                                    <a:schemeClr val="tx1"/>
                                  </a:solidFill>
                                  <a:latin typeface="Cambria Math" panose="02040503050406030204" pitchFamily="18" charset="0"/>
                                  <a:ea typeface="Cambria Math" panose="02040503050406030204" pitchFamily="18" charset="0"/>
                                </a:rPr>
                                <m:t>𝝀</m:t>
                              </m:r>
                            </m:e>
                            <m:sub>
                              <m:r>
                                <a:rPr lang="en-US" sz="1900" b="1" i="1" smtClean="0">
                                  <a:solidFill>
                                    <a:schemeClr val="tx1"/>
                                  </a:solidFill>
                                  <a:latin typeface="Cambria Math" panose="02040503050406030204" pitchFamily="18" charset="0"/>
                                </a:rPr>
                                <m:t>𝟐</m:t>
                              </m:r>
                              <m:r>
                                <a:rPr lang="en-US" sz="1900" b="1" i="1" smtClean="0">
                                  <a:solidFill>
                                    <a:schemeClr val="tx1"/>
                                  </a:solidFill>
                                  <a:latin typeface="Cambria Math" panose="02040503050406030204" pitchFamily="18" charset="0"/>
                                </a:rPr>
                                <m:t>𝒎</m:t>
                              </m:r>
                              <m:r>
                                <a:rPr lang="en-US" sz="1900" b="1" i="1" smtClean="0">
                                  <a:solidFill>
                                    <a:schemeClr val="tx1"/>
                                  </a:solidFill>
                                  <a:latin typeface="Cambria Math" panose="02040503050406030204" pitchFamily="18" charset="0"/>
                                </a:rPr>
                                <m:t>−</m:t>
                              </m:r>
                              <m:r>
                                <a:rPr lang="en-US" sz="1900" b="1" i="1" smtClean="0">
                                  <a:solidFill>
                                    <a:schemeClr val="tx1"/>
                                  </a:solidFill>
                                  <a:latin typeface="Cambria Math" panose="02040503050406030204" pitchFamily="18" charset="0"/>
                                </a:rPr>
                                <m:t>𝟏</m:t>
                              </m:r>
                            </m:sub>
                          </m:sSub>
                        </m:den>
                      </m:f>
                      <m:r>
                        <a:rPr lang="en-US" sz="1900" b="1" i="1">
                          <a:latin typeface="Cambria Math" panose="02040503050406030204" pitchFamily="18" charset="0"/>
                        </a:rPr>
                        <m:t>=</m:t>
                      </m:r>
                      <m:f>
                        <m:fPr>
                          <m:ctrlPr>
                            <a:rPr lang="en-US" sz="1900" b="1" i="1">
                              <a:latin typeface="Cambria Math" panose="02040503050406030204" pitchFamily="18" charset="0"/>
                            </a:rPr>
                          </m:ctrlPr>
                        </m:fPr>
                        <m:num>
                          <m:r>
                            <a:rPr lang="en-US" sz="1900" b="1" i="1">
                              <a:latin typeface="Cambria Math" panose="02040503050406030204" pitchFamily="18" charset="0"/>
                            </a:rPr>
                            <m:t>𝒊</m:t>
                          </m:r>
                        </m:num>
                        <m:den>
                          <m:sSub>
                            <m:sSubPr>
                              <m:ctrlPr>
                                <a:rPr lang="en-US" sz="1900" b="1" i="1">
                                  <a:latin typeface="Cambria Math" panose="02040503050406030204" pitchFamily="18" charset="0"/>
                                </a:rPr>
                              </m:ctrlPr>
                            </m:sSubPr>
                            <m:e>
                              <m:r>
                                <a:rPr lang="en-US" sz="1900" b="1" i="1">
                                  <a:latin typeface="Cambria Math" panose="02040503050406030204" pitchFamily="18" charset="0"/>
                                  <a:ea typeface="Cambria Math" panose="02040503050406030204" pitchFamily="18" charset="0"/>
                                </a:rPr>
                                <m:t>𝝀</m:t>
                              </m:r>
                            </m:e>
                            <m:sub>
                              <m:r>
                                <a:rPr lang="en-US" sz="1900" b="1" i="1">
                                  <a:latin typeface="Cambria Math" panose="02040503050406030204" pitchFamily="18" charset="0"/>
                                </a:rPr>
                                <m:t>𝟐</m:t>
                              </m:r>
                              <m:r>
                                <a:rPr lang="en-US" sz="1900" b="1" i="1">
                                  <a:latin typeface="Cambria Math" panose="02040503050406030204" pitchFamily="18" charset="0"/>
                                </a:rPr>
                                <m:t>𝒎</m:t>
                              </m:r>
                            </m:sub>
                          </m:sSub>
                        </m:den>
                      </m:f>
                    </m:oMath>
                  </m:oMathPara>
                </a14:m>
                <a:endParaRPr lang="en-US" sz="1900" b="1" dirty="0">
                  <a:solidFill>
                    <a:schemeClr val="tx1"/>
                  </a:solidFill>
                  <a:latin typeface="Helvetica" pitchFamily="2" charset="0"/>
                </a:endParaRPr>
              </a:p>
            </p:txBody>
          </p:sp>
        </mc:Choice>
        <mc:Fallback xmlns="">
          <p:sp>
            <p:nvSpPr>
              <p:cNvPr id="11" name="TextBox 10">
                <a:extLst>
                  <a:ext uri="{FF2B5EF4-FFF2-40B4-BE49-F238E27FC236}">
                    <a16:creationId xmlns:a16="http://schemas.microsoft.com/office/drawing/2014/main" id="{83F09250-CE70-B36B-90D2-096ABF79752C}"/>
                  </a:ext>
                </a:extLst>
              </p:cNvPr>
              <p:cNvSpPr txBox="1">
                <a:spLocks noRot="1" noChangeAspect="1" noMove="1" noResize="1" noEditPoints="1" noAdjustHandles="1" noChangeArrowheads="1" noChangeShapeType="1" noTextEdit="1"/>
              </p:cNvSpPr>
              <p:nvPr/>
            </p:nvSpPr>
            <p:spPr>
              <a:xfrm>
                <a:off x="8222782" y="2726628"/>
                <a:ext cx="2353593" cy="702372"/>
              </a:xfrm>
              <a:prstGeom prst="rect">
                <a:avLst/>
              </a:prstGeom>
              <a:blipFill>
                <a:blip r:embed="rId5"/>
                <a:stretch>
                  <a:fillRect l="-1075" t="-1754"/>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1196718E-1827-F964-2FED-4DC43867A446}"/>
              </a:ext>
            </a:extLst>
          </p:cNvPr>
          <p:cNvSpPr>
            <a:spLocks noGrp="1"/>
          </p:cNvSpPr>
          <p:nvPr>
            <p:ph type="dt" sz="half" idx="38"/>
          </p:nvPr>
        </p:nvSpPr>
        <p:spPr/>
        <p:txBody>
          <a:bodyPr/>
          <a:lstStyle/>
          <a:p>
            <a:pPr>
              <a:defRPr/>
            </a:pPr>
            <a:r>
              <a:rPr lang="en-US"/>
              <a:t>8/5/25</a:t>
            </a:r>
            <a:endParaRPr lang="en-US" dirty="0"/>
          </a:p>
        </p:txBody>
      </p:sp>
      <p:sp>
        <p:nvSpPr>
          <p:cNvPr id="12" name="Footer Placeholder 11">
            <a:extLst>
              <a:ext uri="{FF2B5EF4-FFF2-40B4-BE49-F238E27FC236}">
                <a16:creationId xmlns:a16="http://schemas.microsoft.com/office/drawing/2014/main" id="{CADA81A0-E1C4-CE61-95CC-F1C78A8D1A0A}"/>
              </a:ext>
            </a:extLst>
          </p:cNvPr>
          <p:cNvSpPr>
            <a:spLocks noGrp="1"/>
          </p:cNvSpPr>
          <p:nvPr>
            <p:ph type="ftr" sz="quarter" idx="39"/>
          </p:nvPr>
        </p:nvSpPr>
        <p:spPr/>
        <p:txBody>
          <a:bodyPr/>
          <a:lstStyle/>
          <a:p>
            <a:pPr>
              <a:defRPr/>
            </a:pPr>
            <a:r>
              <a:rPr lang="en-US"/>
              <a:t>Yonehara | Ionization Cooling for Muon Beam</a:t>
            </a:r>
            <a:endParaRPr lang="en-US" dirty="0"/>
          </a:p>
        </p:txBody>
      </p:sp>
    </p:spTree>
    <p:extLst>
      <p:ext uri="{BB962C8B-B14F-4D97-AF65-F5344CB8AC3E}">
        <p14:creationId xmlns:p14="http://schemas.microsoft.com/office/powerpoint/2010/main" val="428332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p:bldP spid="7" grpId="0"/>
      <p:bldP spid="8" grpId="0" animBg="1"/>
      <p:bldP spid="9" grpId="0"/>
      <p:bldP spid="10" grpId="0" animBg="1"/>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037C7916-208E-1DF5-0463-5A1872FB85CA}"/>
                  </a:ext>
                </a:extLst>
              </p:cNvPr>
              <p:cNvSpPr>
                <a:spLocks noGrp="1"/>
              </p:cNvSpPr>
              <p:nvPr>
                <p:ph type="body" sz="quarter" idx="10"/>
              </p:nvPr>
            </p:nvSpPr>
            <p:spPr>
              <a:xfrm>
                <a:off x="914399" y="990600"/>
                <a:ext cx="9994392" cy="5365750"/>
              </a:xfrm>
            </p:spPr>
            <p:txBody>
              <a:bodyPr/>
              <a:lstStyle/>
              <a:p>
                <a14:m>
                  <m:oMath xmlns:m="http://schemas.openxmlformats.org/officeDocument/2006/math">
                    <m:sSub>
                      <m:sSubPr>
                        <m:ctrlPr>
                          <a:rPr lang="en-US" sz="2400" i="1" smtClean="0">
                            <a:latin typeface="Cambria Math" panose="02040503050406030204" pitchFamily="18" charset="0"/>
                          </a:rPr>
                        </m:ctrlPr>
                      </m:sSubPr>
                      <m:e>
                        <m:r>
                          <m:rPr>
                            <m:sty m:val="p"/>
                          </m:rPr>
                          <a:rPr lang="el-GR" sz="2400" i="1" smtClean="0">
                            <a:latin typeface="Cambria Math" panose="02040503050406030204" pitchFamily="18" charset="0"/>
                            <a:ea typeface="Cambria Math" panose="02040503050406030204" pitchFamily="18" charset="0"/>
                          </a:rPr>
                          <m:t>Ω</m:t>
                        </m:r>
                      </m:e>
                      <m:sub>
                        <m:r>
                          <a:rPr lang="en-US" sz="2400" b="0" i="1" smtClean="0">
                            <a:latin typeface="Cambria Math" panose="02040503050406030204" pitchFamily="18" charset="0"/>
                          </a:rPr>
                          <m:t>1,1</m:t>
                        </m:r>
                      </m:sub>
                    </m:sSub>
                  </m:oMath>
                </a14:m>
                <a:r>
                  <a:rPr lang="en-US" sz="2400" dirty="0"/>
                  <a:t>, </a:t>
                </a:r>
                <a14:m>
                  <m:oMath xmlns:m="http://schemas.openxmlformats.org/officeDocument/2006/math">
                    <m:sSub>
                      <m:sSubPr>
                        <m:ctrlPr>
                          <a:rPr lang="en-US" sz="2400" i="1" smtClean="0">
                            <a:latin typeface="Cambria Math" panose="02040503050406030204" pitchFamily="18" charset="0"/>
                          </a:rPr>
                        </m:ctrlPr>
                      </m:sSubPr>
                      <m:e>
                        <m:r>
                          <m:rPr>
                            <m:sty m:val="p"/>
                          </m:rPr>
                          <a:rPr lang="el-GR" sz="2400" i="1" smtClean="0">
                            <a:latin typeface="Cambria Math" panose="02040503050406030204" pitchFamily="18" charset="0"/>
                            <a:ea typeface="Cambria Math" panose="02040503050406030204" pitchFamily="18" charset="0"/>
                          </a:rPr>
                          <m:t>Ω</m:t>
                        </m:r>
                      </m:e>
                      <m:sub>
                        <m:r>
                          <a:rPr lang="en-US" sz="2400" b="0" i="1" smtClean="0">
                            <a:latin typeface="Cambria Math" panose="02040503050406030204" pitchFamily="18" charset="0"/>
                          </a:rPr>
                          <m:t>3,3</m:t>
                        </m:r>
                      </m:sub>
                    </m:sSub>
                  </m:oMath>
                </a14:m>
                <a:r>
                  <a:rPr lang="en-US" sz="2400" dirty="0"/>
                  <a:t>, and </a:t>
                </a:r>
                <a14:m>
                  <m:oMath xmlns:m="http://schemas.openxmlformats.org/officeDocument/2006/math">
                    <m:sSub>
                      <m:sSubPr>
                        <m:ctrlPr>
                          <a:rPr lang="en-US" sz="2400" i="1" smtClean="0">
                            <a:latin typeface="Cambria Math" panose="02040503050406030204" pitchFamily="18" charset="0"/>
                          </a:rPr>
                        </m:ctrlPr>
                      </m:sSubPr>
                      <m:e>
                        <m:r>
                          <m:rPr>
                            <m:sty m:val="p"/>
                          </m:rPr>
                          <a:rPr lang="el-GR" sz="2400" i="1" smtClean="0">
                            <a:latin typeface="Cambria Math" panose="02040503050406030204" pitchFamily="18" charset="0"/>
                            <a:ea typeface="Cambria Math" panose="02040503050406030204" pitchFamily="18" charset="0"/>
                          </a:rPr>
                          <m:t>Ω</m:t>
                        </m:r>
                      </m:e>
                      <m:sub>
                        <m:r>
                          <a:rPr lang="en-US" sz="2400" b="0" i="1" smtClean="0">
                            <a:latin typeface="Cambria Math" panose="02040503050406030204" pitchFamily="18" charset="0"/>
                          </a:rPr>
                          <m:t>5,5</m:t>
                        </m:r>
                      </m:sub>
                    </m:sSub>
                  </m:oMath>
                </a14:m>
                <a:r>
                  <a:rPr lang="en-US" sz="2400" dirty="0"/>
                  <a:t> are the beam spot size</a:t>
                </a:r>
              </a:p>
              <a:p>
                <a:r>
                  <a:rPr lang="en-US" sz="2400" dirty="0"/>
                  <a:t>Thus, the beta function is</a:t>
                </a:r>
              </a:p>
              <a:p>
                <a:pPr marL="0" indent="0" algn="ctr">
                  <a:buNone/>
                </a:pPr>
                <a14:m>
                  <m:oMath xmlns:m="http://schemas.openxmlformats.org/officeDocument/2006/math">
                    <m:sSub>
                      <m:sSubPr>
                        <m:ctrlPr>
                          <a:rPr lang="en-US" sz="2400" i="1" smtClean="0">
                            <a:latin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𝛽</m:t>
                        </m:r>
                      </m:e>
                      <m:sub>
                        <m:r>
                          <a:rPr lang="en-US" sz="2400" b="0" i="1" smtClean="0">
                            <a:latin typeface="Cambria Math" panose="02040503050406030204" pitchFamily="18" charset="0"/>
                          </a:rPr>
                          <m:t>𝑚</m:t>
                        </m:r>
                      </m:sub>
                    </m:sSub>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m:rPr>
                                <m:sty m:val="p"/>
                              </m:rPr>
                              <a:rPr lang="el-GR" sz="2400" b="0" i="1" smtClean="0">
                                <a:latin typeface="Cambria Math" panose="02040503050406030204" pitchFamily="18" charset="0"/>
                                <a:ea typeface="Cambria Math" panose="02040503050406030204" pitchFamily="18" charset="0"/>
                              </a:rPr>
                              <m:t>Ω</m:t>
                            </m:r>
                          </m:e>
                          <m:sub>
                            <m:r>
                              <a:rPr lang="en-US" sz="2400" b="0" i="1" smtClean="0">
                                <a:latin typeface="Cambria Math" panose="02040503050406030204" pitchFamily="18" charset="0"/>
                              </a:rPr>
                              <m:t>2</m:t>
                            </m:r>
                            <m:r>
                              <a:rPr lang="en-US" sz="2400" b="0" i="1" smtClean="0">
                                <a:latin typeface="Cambria Math" panose="02040503050406030204" pitchFamily="18" charset="0"/>
                              </a:rPr>
                              <m:t>𝑚</m:t>
                            </m:r>
                            <m:r>
                              <a:rPr lang="en-US" sz="2400" b="0" i="1" smtClean="0">
                                <a:latin typeface="Cambria Math" panose="02040503050406030204" pitchFamily="18" charset="0"/>
                              </a:rPr>
                              <m:t>−1,2</m:t>
                            </m:r>
                            <m:r>
                              <a:rPr lang="en-US" sz="2400" b="0" i="1" smtClean="0">
                                <a:latin typeface="Cambria Math" panose="02040503050406030204" pitchFamily="18" charset="0"/>
                              </a:rPr>
                              <m:t>𝑚</m:t>
                            </m:r>
                            <m:r>
                              <a:rPr lang="en-US" sz="2400" b="0" i="1" smtClean="0">
                                <a:latin typeface="Cambria Math" panose="02040503050406030204" pitchFamily="18" charset="0"/>
                              </a:rPr>
                              <m:t>−1</m:t>
                            </m:r>
                          </m:sub>
                        </m:sSub>
                      </m:num>
                      <m:den>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𝜀</m:t>
                            </m:r>
                          </m:e>
                          <m:sub>
                            <m:r>
                              <a:rPr lang="en-US" sz="2400" b="0" i="1" smtClean="0">
                                <a:latin typeface="Cambria Math" panose="02040503050406030204" pitchFamily="18" charset="0"/>
                              </a:rPr>
                              <m:t>𝑚</m:t>
                            </m:r>
                          </m:sub>
                        </m:sSub>
                      </m:den>
                    </m:f>
                    <m:r>
                      <a:rPr lang="en-US" sz="2400" b="0" i="1" smtClean="0">
                        <a:latin typeface="Cambria Math" panose="02040503050406030204" pitchFamily="18" charset="0"/>
                      </a:rPr>
                      <m:t>,</m:t>
                    </m:r>
                  </m:oMath>
                </a14:m>
                <a:r>
                  <a:rPr lang="en-US" sz="2400" dirty="0"/>
                  <a:t> </a:t>
                </a:r>
              </a:p>
              <a:p>
                <a:r>
                  <a:rPr lang="en-US" sz="2400" dirty="0"/>
                  <a:t>The alpha is</a:t>
                </a:r>
                <a:endParaRPr lang="en-US" dirty="0"/>
              </a:p>
              <a:p>
                <a:pPr marL="0" indent="0" algn="ctr">
                  <a:buNone/>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𝛼</m:t>
                          </m:r>
                        </m:e>
                        <m:sub>
                          <m:r>
                            <a:rPr lang="en-US" sz="2400" b="0" i="1" smtClean="0">
                              <a:latin typeface="Cambria Math" panose="02040503050406030204" pitchFamily="18" charset="0"/>
                            </a:rPr>
                            <m:t>𝑚</m:t>
                          </m:r>
                        </m:sub>
                      </m:sSub>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m:rPr>
                                  <m:sty m:val="p"/>
                                </m:rPr>
                                <a:rPr lang="el-GR" sz="2400" b="0" i="1" smtClean="0">
                                  <a:latin typeface="Cambria Math" panose="02040503050406030204" pitchFamily="18" charset="0"/>
                                  <a:ea typeface="Cambria Math" panose="02040503050406030204" pitchFamily="18" charset="0"/>
                                </a:rPr>
                                <m:t>Ω</m:t>
                              </m:r>
                            </m:e>
                            <m:sub>
                              <m:r>
                                <a:rPr lang="en-US" sz="2400" b="0" i="1" smtClean="0">
                                  <a:latin typeface="Cambria Math" panose="02040503050406030204" pitchFamily="18" charset="0"/>
                                </a:rPr>
                                <m:t>2</m:t>
                              </m:r>
                              <m:r>
                                <a:rPr lang="en-US" sz="2400" b="0" i="1" smtClean="0">
                                  <a:latin typeface="Cambria Math" panose="02040503050406030204" pitchFamily="18" charset="0"/>
                                </a:rPr>
                                <m:t>𝑚</m:t>
                              </m:r>
                              <m:r>
                                <a:rPr lang="en-US" sz="2400" b="0" i="1" smtClean="0">
                                  <a:latin typeface="Cambria Math" panose="02040503050406030204" pitchFamily="18" charset="0"/>
                                </a:rPr>
                                <m:t>−1,2</m:t>
                              </m:r>
                              <m:r>
                                <a:rPr lang="en-US" sz="2400" b="0" i="1" smtClean="0">
                                  <a:latin typeface="Cambria Math" panose="02040503050406030204" pitchFamily="18" charset="0"/>
                                </a:rPr>
                                <m:t>𝑚</m:t>
                              </m:r>
                            </m:sub>
                          </m:sSub>
                        </m:num>
                        <m:den>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𝜀</m:t>
                              </m:r>
                            </m:e>
                            <m:sub>
                              <m:r>
                                <a:rPr lang="en-US" sz="2400" b="0" i="1" smtClean="0">
                                  <a:latin typeface="Cambria Math" panose="02040503050406030204" pitchFamily="18" charset="0"/>
                                </a:rPr>
                                <m:t>𝑚</m:t>
                              </m:r>
                            </m:sub>
                          </m:sSub>
                          <m:rad>
                            <m:radPr>
                              <m:degHide m:val="on"/>
                              <m:ctrlPr>
                                <a:rPr lang="en-US" sz="2400" b="0" i="1" smtClean="0">
                                  <a:latin typeface="Cambria Math" panose="02040503050406030204" pitchFamily="18" charset="0"/>
                                </a:rPr>
                              </m:ctrlPr>
                            </m:radPr>
                            <m:deg/>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𝛽</m:t>
                                  </m:r>
                                </m:e>
                                <m:sub>
                                  <m:r>
                                    <a:rPr lang="en-US" sz="2400" b="0" i="1" smtClean="0">
                                      <a:latin typeface="Cambria Math" panose="02040503050406030204" pitchFamily="18" charset="0"/>
                                    </a:rPr>
                                    <m:t>𝑚</m:t>
                                  </m:r>
                                </m:sub>
                              </m:sSub>
                            </m:e>
                          </m:rad>
                        </m:den>
                      </m:f>
                    </m:oMath>
                  </m:oMathPara>
                </a14:m>
                <a:endParaRPr lang="en-US" sz="2400" dirty="0"/>
              </a:p>
              <a:p>
                <a:r>
                  <a:rPr lang="en-US" sz="2400" dirty="0"/>
                  <a:t>Then the gamma is given</a:t>
                </a:r>
              </a:p>
              <a:p>
                <a:pPr marL="0" indent="0" algn="ctr">
                  <a:buNone/>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𝛽</m:t>
                          </m:r>
                        </m:e>
                        <m:sub>
                          <m:r>
                            <a:rPr lang="en-US" sz="2400" b="0" i="1" smtClean="0">
                              <a:latin typeface="Cambria Math" panose="02040503050406030204" pitchFamily="18" charset="0"/>
                            </a:rPr>
                            <m:t>𝑚</m:t>
                          </m:r>
                        </m:sub>
                      </m:sSub>
                      <m:r>
                        <a:rPr lang="en-US" sz="2400" i="1" smtClean="0">
                          <a:latin typeface="Cambria Math" panose="02040503050406030204" pitchFamily="18" charset="0"/>
                          <a:ea typeface="Cambria Math" panose="02040503050406030204" pitchFamily="18" charset="0"/>
                        </a:rPr>
                        <m:t>∙</m:t>
                      </m:r>
                      <m:sSub>
                        <m:sSubPr>
                          <m:ctrlPr>
                            <a:rPr lang="en-US" sz="2400" i="1" smtClean="0">
                              <a:latin typeface="Cambria Math" panose="02040503050406030204" pitchFamily="18" charset="0"/>
                              <a:ea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𝛾</m:t>
                          </m:r>
                        </m:e>
                        <m:sub>
                          <m:r>
                            <a:rPr lang="en-US" sz="2400" b="0" i="1" smtClean="0">
                              <a:latin typeface="Cambria Math" panose="02040503050406030204" pitchFamily="18" charset="0"/>
                              <a:ea typeface="Cambria Math" panose="02040503050406030204" pitchFamily="18" charset="0"/>
                            </a:rPr>
                            <m:t>𝑚</m:t>
                          </m:r>
                        </m:sub>
                      </m:sSub>
                      <m:r>
                        <a:rPr lang="en-US" sz="2400" b="0" i="1" smtClean="0">
                          <a:latin typeface="Cambria Math" panose="02040503050406030204" pitchFamily="18" charset="0"/>
                          <a:ea typeface="Cambria Math" panose="02040503050406030204" pitchFamily="18" charset="0"/>
                        </a:rPr>
                        <m:t>−</m:t>
                      </m:r>
                      <m:sSubSup>
                        <m:sSubSupPr>
                          <m:ctrlPr>
                            <a:rPr lang="en-US" sz="2400" b="0" i="1" smtClean="0">
                              <a:latin typeface="Cambria Math" panose="02040503050406030204" pitchFamily="18" charset="0"/>
                              <a:ea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𝛼</m:t>
                          </m:r>
                        </m:e>
                        <m:sub>
                          <m:r>
                            <a:rPr lang="en-US" sz="2400" b="0" i="1" smtClean="0">
                              <a:latin typeface="Cambria Math" panose="02040503050406030204" pitchFamily="18" charset="0"/>
                              <a:ea typeface="Cambria Math" panose="02040503050406030204" pitchFamily="18" charset="0"/>
                            </a:rPr>
                            <m:t>𝑚</m:t>
                          </m:r>
                        </m:sub>
                        <m:sup>
                          <m:r>
                            <a:rPr lang="en-US" sz="2400" b="0" i="1" smtClean="0">
                              <a:latin typeface="Cambria Math" panose="02040503050406030204" pitchFamily="18" charset="0"/>
                              <a:ea typeface="Cambria Math" panose="02040503050406030204" pitchFamily="18" charset="0"/>
                            </a:rPr>
                            <m:t>2</m:t>
                          </m:r>
                        </m:sup>
                      </m:sSubSup>
                      <m:r>
                        <a:rPr lang="en-US" sz="2400" b="0" i="1" smtClean="0">
                          <a:latin typeface="Cambria Math" panose="02040503050406030204" pitchFamily="18" charset="0"/>
                          <a:ea typeface="Cambria Math" panose="02040503050406030204" pitchFamily="18" charset="0"/>
                        </a:rPr>
                        <m:t>=1</m:t>
                      </m:r>
                    </m:oMath>
                  </m:oMathPara>
                </a14:m>
                <a:endParaRPr lang="en-US" sz="2400" dirty="0"/>
              </a:p>
            </p:txBody>
          </p:sp>
        </mc:Choice>
        <mc:Fallback xmlns="">
          <p:sp>
            <p:nvSpPr>
              <p:cNvPr id="2" name="Text Placeholder 1">
                <a:extLst>
                  <a:ext uri="{FF2B5EF4-FFF2-40B4-BE49-F238E27FC236}">
                    <a16:creationId xmlns:a16="http://schemas.microsoft.com/office/drawing/2014/main" id="{037C7916-208E-1DF5-0463-5A1872FB85CA}"/>
                  </a:ext>
                </a:extLst>
              </p:cNvPr>
              <p:cNvSpPr>
                <a:spLocks noGrp="1" noRot="1" noChangeAspect="1" noMove="1" noResize="1" noEditPoints="1" noAdjustHandles="1" noChangeArrowheads="1" noChangeShapeType="1" noTextEdit="1"/>
              </p:cNvSpPr>
              <p:nvPr>
                <p:ph type="body" sz="quarter" idx="10"/>
              </p:nvPr>
            </p:nvSpPr>
            <p:spPr>
              <a:xfrm>
                <a:off x="914399" y="990600"/>
                <a:ext cx="9994392" cy="5365750"/>
              </a:xfrm>
              <a:blipFill>
                <a:blip r:embed="rId2"/>
                <a:stretch>
                  <a:fillRect l="-1779" t="-1655"/>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B6802554-6FD0-D122-C012-97925B5DA6D2}"/>
              </a:ext>
            </a:extLst>
          </p:cNvPr>
          <p:cNvSpPr>
            <a:spLocks noGrp="1"/>
          </p:cNvSpPr>
          <p:nvPr>
            <p:ph type="title"/>
          </p:nvPr>
        </p:nvSpPr>
        <p:spPr/>
        <p:txBody>
          <a:bodyPr/>
          <a:lstStyle/>
          <a:p>
            <a:r>
              <a:rPr lang="en-US" dirty="0"/>
              <a:t>Twiss parameter for eigen vector</a:t>
            </a:r>
          </a:p>
        </p:txBody>
      </p:sp>
      <p:sp>
        <p:nvSpPr>
          <p:cNvPr id="5" name="Slide Number Placeholder 4">
            <a:extLst>
              <a:ext uri="{FF2B5EF4-FFF2-40B4-BE49-F238E27FC236}">
                <a16:creationId xmlns:a16="http://schemas.microsoft.com/office/drawing/2014/main" id="{573DE97B-238E-23B1-5994-3EEA43C4AD0E}"/>
              </a:ext>
            </a:extLst>
          </p:cNvPr>
          <p:cNvSpPr>
            <a:spLocks noGrp="1"/>
          </p:cNvSpPr>
          <p:nvPr>
            <p:ph type="sldNum" sz="quarter" idx="40"/>
          </p:nvPr>
        </p:nvSpPr>
        <p:spPr/>
        <p:txBody>
          <a:bodyPr/>
          <a:lstStyle/>
          <a:p>
            <a:fld id="{F4BAA12D-5F28-3140-935A-44BF4B54B6B6}" type="slidenum">
              <a:rPr lang="en-US" smtClean="0"/>
              <a:pPr/>
              <a:t>39</a:t>
            </a:fld>
            <a:endParaRPr lang="en-US"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3156D4A-8A87-FB8C-7243-CB147E39BDC5}"/>
                  </a:ext>
                </a:extLst>
              </p:cNvPr>
              <p:cNvSpPr txBox="1"/>
              <p:nvPr/>
            </p:nvSpPr>
            <p:spPr>
              <a:xfrm>
                <a:off x="7194623" y="1816100"/>
                <a:ext cx="1968359" cy="948978"/>
              </a:xfrm>
              <a:prstGeom prst="rect">
                <a:avLst/>
              </a:prstGeom>
              <a:noFill/>
            </p:spPr>
            <p:txBody>
              <a:bodyPr wrap="none" lIns="365760" tIns="274320" rIns="365760" bIns="274320" rtlCol="0">
                <a:spAutoFit/>
              </a:bodyPr>
              <a:lstStyle/>
              <a:p>
                <a:pPr algn="ctr">
                  <a:spcAft>
                    <a:spcPts val="800"/>
                  </a:spcAft>
                </a:pPr>
                <a14:m>
                  <m:oMathPara xmlns:m="http://schemas.openxmlformats.org/officeDocument/2006/math">
                    <m:oMathParaPr>
                      <m:jc m:val="centerGroup"/>
                    </m:oMathParaPr>
                    <m:oMath xmlns:m="http://schemas.openxmlformats.org/officeDocument/2006/math">
                      <m:r>
                        <a:rPr lang="en-US" sz="1900" b="1" i="1" smtClean="0">
                          <a:solidFill>
                            <a:schemeClr val="tx1"/>
                          </a:solidFill>
                          <a:latin typeface="Cambria Math" panose="02040503050406030204" pitchFamily="18" charset="0"/>
                        </a:rPr>
                        <m:t>𝒎</m:t>
                      </m:r>
                      <m:r>
                        <a:rPr lang="en-US" sz="1900" b="1" i="1" smtClean="0">
                          <a:solidFill>
                            <a:schemeClr val="tx1"/>
                          </a:solidFill>
                          <a:latin typeface="Cambria Math" panose="02040503050406030204" pitchFamily="18" charset="0"/>
                        </a:rPr>
                        <m:t>=</m:t>
                      </m:r>
                      <m:r>
                        <a:rPr lang="en-US" sz="1900" b="1" i="1" smtClean="0">
                          <a:solidFill>
                            <a:schemeClr val="tx1"/>
                          </a:solidFill>
                          <a:latin typeface="Cambria Math" panose="02040503050406030204" pitchFamily="18" charset="0"/>
                        </a:rPr>
                        <m:t>𝟏</m:t>
                      </m:r>
                      <m:r>
                        <a:rPr lang="en-US" sz="1900" b="1" i="1" smtClean="0">
                          <a:solidFill>
                            <a:schemeClr val="tx1"/>
                          </a:solidFill>
                          <a:latin typeface="Cambria Math" panose="02040503050406030204" pitchFamily="18" charset="0"/>
                        </a:rPr>
                        <m:t>,</m:t>
                      </m:r>
                      <m:r>
                        <a:rPr lang="en-US" sz="1900" b="1" i="1" smtClean="0">
                          <a:solidFill>
                            <a:schemeClr val="tx1"/>
                          </a:solidFill>
                          <a:latin typeface="Cambria Math" panose="02040503050406030204" pitchFamily="18" charset="0"/>
                        </a:rPr>
                        <m:t>𝟐</m:t>
                      </m:r>
                      <m:r>
                        <a:rPr lang="en-US" sz="1900" b="1" i="1" smtClean="0">
                          <a:solidFill>
                            <a:schemeClr val="tx1"/>
                          </a:solidFill>
                          <a:latin typeface="Cambria Math" panose="02040503050406030204" pitchFamily="18" charset="0"/>
                        </a:rPr>
                        <m:t>,</m:t>
                      </m:r>
                      <m:r>
                        <a:rPr lang="en-US" sz="1900" b="1" i="1" smtClean="0">
                          <a:solidFill>
                            <a:schemeClr val="tx1"/>
                          </a:solidFill>
                          <a:latin typeface="Cambria Math" panose="02040503050406030204" pitchFamily="18" charset="0"/>
                        </a:rPr>
                        <m:t>𝟑</m:t>
                      </m:r>
                    </m:oMath>
                  </m:oMathPara>
                </a14:m>
                <a:endParaRPr lang="en-US" sz="1900" b="1" dirty="0">
                  <a:solidFill>
                    <a:schemeClr val="tx1"/>
                  </a:solidFill>
                  <a:latin typeface="Helvetica" pitchFamily="2" charset="0"/>
                </a:endParaRPr>
              </a:p>
            </p:txBody>
          </p:sp>
        </mc:Choice>
        <mc:Fallback xmlns="">
          <p:sp>
            <p:nvSpPr>
              <p:cNvPr id="6" name="TextBox 5">
                <a:extLst>
                  <a:ext uri="{FF2B5EF4-FFF2-40B4-BE49-F238E27FC236}">
                    <a16:creationId xmlns:a16="http://schemas.microsoft.com/office/drawing/2014/main" id="{33156D4A-8A87-FB8C-7243-CB147E39BDC5}"/>
                  </a:ext>
                </a:extLst>
              </p:cNvPr>
              <p:cNvSpPr txBox="1">
                <a:spLocks noRot="1" noChangeAspect="1" noMove="1" noResize="1" noEditPoints="1" noAdjustHandles="1" noChangeArrowheads="1" noChangeShapeType="1" noTextEdit="1"/>
              </p:cNvSpPr>
              <p:nvPr/>
            </p:nvSpPr>
            <p:spPr>
              <a:xfrm>
                <a:off x="7194623" y="1816100"/>
                <a:ext cx="1968359" cy="948978"/>
              </a:xfrm>
              <a:prstGeom prst="rect">
                <a:avLst/>
              </a:prstGeom>
              <a:blipFill>
                <a:blip r:embed="rId3"/>
                <a:stretch>
                  <a:fillRect/>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1C8B2B97-2848-CDFD-CED3-4EFB1398E4E2}"/>
              </a:ext>
            </a:extLst>
          </p:cNvPr>
          <p:cNvSpPr>
            <a:spLocks noGrp="1"/>
          </p:cNvSpPr>
          <p:nvPr>
            <p:ph type="dt" sz="half" idx="38"/>
          </p:nvPr>
        </p:nvSpPr>
        <p:spPr/>
        <p:txBody>
          <a:bodyPr/>
          <a:lstStyle/>
          <a:p>
            <a:pPr>
              <a:defRPr/>
            </a:pPr>
            <a:r>
              <a:rPr lang="en-US"/>
              <a:t>8/5/25</a:t>
            </a:r>
            <a:endParaRPr lang="en-US" dirty="0"/>
          </a:p>
        </p:txBody>
      </p:sp>
      <p:sp>
        <p:nvSpPr>
          <p:cNvPr id="7" name="Footer Placeholder 6">
            <a:extLst>
              <a:ext uri="{FF2B5EF4-FFF2-40B4-BE49-F238E27FC236}">
                <a16:creationId xmlns:a16="http://schemas.microsoft.com/office/drawing/2014/main" id="{D02E2F49-7C63-96F2-C386-AEDBEFDA6D1C}"/>
              </a:ext>
            </a:extLst>
          </p:cNvPr>
          <p:cNvSpPr>
            <a:spLocks noGrp="1"/>
          </p:cNvSpPr>
          <p:nvPr>
            <p:ph type="ftr" sz="quarter" idx="39"/>
          </p:nvPr>
        </p:nvSpPr>
        <p:spPr/>
        <p:txBody>
          <a:bodyPr/>
          <a:lstStyle/>
          <a:p>
            <a:pPr>
              <a:defRPr/>
            </a:pPr>
            <a:r>
              <a:rPr lang="en-US"/>
              <a:t>Yonehara | Ionization Cooling for Muon Beam</a:t>
            </a:r>
            <a:endParaRPr lang="en-US" dirty="0"/>
          </a:p>
        </p:txBody>
      </p:sp>
    </p:spTree>
    <p:extLst>
      <p:ext uri="{BB962C8B-B14F-4D97-AF65-F5344CB8AC3E}">
        <p14:creationId xmlns:p14="http://schemas.microsoft.com/office/powerpoint/2010/main" val="8615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44785C-5705-FA29-14CD-E15F3884FA4D}"/>
              </a:ext>
            </a:extLst>
          </p:cNvPr>
          <p:cNvSpPr>
            <a:spLocks noGrp="1"/>
          </p:cNvSpPr>
          <p:nvPr>
            <p:ph type="body" sz="quarter" idx="10"/>
          </p:nvPr>
        </p:nvSpPr>
        <p:spPr/>
        <p:txBody>
          <a:bodyPr/>
          <a:lstStyle/>
          <a:p>
            <a:pPr algn="l" fontAlgn="base">
              <a:buFont typeface="Arial" panose="020B0604020202020204" pitchFamily="34" charset="0"/>
              <a:buChar char="•"/>
            </a:pPr>
            <a:r>
              <a:rPr lang="en-US" b="0" i="0" u="none" strike="noStrike" dirty="0">
                <a:solidFill>
                  <a:srgbClr val="000000"/>
                </a:solidFill>
                <a:effectLst/>
                <a:latin typeface="Helvetica" pitchFamily="2" charset="0"/>
              </a:rPr>
              <a:t>"</a:t>
            </a:r>
            <a:r>
              <a:rPr lang="en-US" b="0" i="0" u="none" strike="noStrike" dirty="0">
                <a:solidFill>
                  <a:srgbClr val="000000"/>
                </a:solidFill>
                <a:effectLst/>
                <a:latin typeface="Helvetica" pitchFamily="2" charset="0"/>
                <a:hlinkClick r:id="rId2"/>
              </a:rPr>
              <a:t>Particle Accelerator Physics</a:t>
            </a:r>
            <a:r>
              <a:rPr lang="en-US" b="0" i="0" u="none" strike="noStrike" dirty="0">
                <a:solidFill>
                  <a:srgbClr val="000000"/>
                </a:solidFill>
                <a:effectLst/>
                <a:latin typeface="Helvetica" pitchFamily="2" charset="0"/>
              </a:rPr>
              <a:t>", Helmut Wiedemann, Textbook</a:t>
            </a:r>
          </a:p>
          <a:p>
            <a:pPr algn="l" fontAlgn="base">
              <a:buFont typeface="Arial" panose="020B0604020202020204" pitchFamily="34" charset="0"/>
              <a:buChar char="•"/>
            </a:pPr>
            <a:r>
              <a:rPr lang="en-US" b="0" i="0" u="none" strike="noStrike" dirty="0">
                <a:solidFill>
                  <a:srgbClr val="000000"/>
                </a:solidFill>
                <a:effectLst/>
                <a:latin typeface="Helvetica" pitchFamily="2" charset="0"/>
              </a:rPr>
              <a:t>"</a:t>
            </a:r>
            <a:r>
              <a:rPr lang="en-US" b="0" i="0" u="none" strike="noStrike" dirty="0">
                <a:solidFill>
                  <a:srgbClr val="000000"/>
                </a:solidFill>
                <a:effectLst/>
                <a:latin typeface="Helvetica" pitchFamily="2" charset="0"/>
                <a:hlinkClick r:id="rId3"/>
              </a:rPr>
              <a:t>Accelerator Physics</a:t>
            </a:r>
            <a:r>
              <a:rPr lang="en-US" b="0" i="0" u="none" strike="noStrike" dirty="0">
                <a:solidFill>
                  <a:srgbClr val="000000"/>
                </a:solidFill>
                <a:effectLst/>
                <a:latin typeface="Helvetica" pitchFamily="2" charset="0"/>
              </a:rPr>
              <a:t>", SY Lee, Textbook</a:t>
            </a:r>
          </a:p>
          <a:p>
            <a:pPr algn="l" fontAlgn="base">
              <a:buFont typeface="Arial" panose="020B0604020202020204" pitchFamily="34" charset="0"/>
              <a:buChar char="•"/>
            </a:pPr>
            <a:r>
              <a:rPr lang="en-US" dirty="0">
                <a:solidFill>
                  <a:srgbClr val="000000"/>
                </a:solidFill>
                <a:latin typeface="Helvetica" pitchFamily="2" charset="0"/>
              </a:rPr>
              <a:t>“</a:t>
            </a:r>
            <a:r>
              <a:rPr lang="en-US" dirty="0">
                <a:solidFill>
                  <a:srgbClr val="000000"/>
                </a:solidFill>
                <a:latin typeface="Helvetica" pitchFamily="2" charset="0"/>
                <a:hlinkClick r:id="rId4"/>
              </a:rPr>
              <a:t>Betatron motion with coupling of horizontal and vertical degrees of freedom</a:t>
            </a:r>
            <a:r>
              <a:rPr lang="en-US" dirty="0">
                <a:solidFill>
                  <a:srgbClr val="000000"/>
                </a:solidFill>
                <a:latin typeface="Helvetica" pitchFamily="2" charset="0"/>
              </a:rPr>
              <a:t>”, V.A. Lebedev and S.A. </a:t>
            </a:r>
            <a:r>
              <a:rPr lang="en-US" dirty="0" err="1">
                <a:solidFill>
                  <a:srgbClr val="000000"/>
                </a:solidFill>
                <a:latin typeface="Helvetica" pitchFamily="2" charset="0"/>
              </a:rPr>
              <a:t>Bogacz</a:t>
            </a:r>
            <a:r>
              <a:rPr lang="en-US" dirty="0">
                <a:solidFill>
                  <a:srgbClr val="000000"/>
                </a:solidFill>
                <a:latin typeface="Helvetica" pitchFamily="2" charset="0"/>
              </a:rPr>
              <a:t>, FERMILAB-PUB-10-383-AD, 2012</a:t>
            </a:r>
          </a:p>
          <a:p>
            <a:pPr algn="l" fontAlgn="base">
              <a:buFont typeface="Arial" panose="020B0604020202020204" pitchFamily="34" charset="0"/>
              <a:buChar char="•"/>
            </a:pPr>
            <a:r>
              <a:rPr lang="en-US" b="0" i="0" u="none" strike="noStrike" dirty="0">
                <a:solidFill>
                  <a:srgbClr val="000000"/>
                </a:solidFill>
                <a:effectLst/>
                <a:latin typeface="Helvetica" pitchFamily="2" charset="0"/>
              </a:rPr>
              <a:t>“</a:t>
            </a:r>
            <a:r>
              <a:rPr lang="en-US" b="0" i="0" u="none" strike="noStrike" dirty="0">
                <a:solidFill>
                  <a:srgbClr val="000000"/>
                </a:solidFill>
                <a:effectLst/>
                <a:latin typeface="Helvetica" pitchFamily="2" charset="0"/>
                <a:hlinkClick r:id="rId5"/>
              </a:rPr>
              <a:t>Method of beam optics</a:t>
            </a:r>
            <a:r>
              <a:rPr lang="en-US" b="0" i="0" u="none" strike="noStrike" dirty="0">
                <a:solidFill>
                  <a:srgbClr val="000000"/>
                </a:solidFill>
                <a:effectLst/>
                <a:latin typeface="Helvetica" pitchFamily="2" charset="0"/>
              </a:rPr>
              <a:t>”, F. Willeke and G. Ripken, DESY 88-114, 1988</a:t>
            </a:r>
          </a:p>
          <a:p>
            <a:r>
              <a:rPr lang="en-US" dirty="0">
                <a:solidFill>
                  <a:srgbClr val="000000"/>
                </a:solidFill>
                <a:latin typeface="Helvetica" pitchFamily="2" charset="0"/>
              </a:rPr>
              <a:t>“</a:t>
            </a:r>
            <a:r>
              <a:rPr lang="en-US" dirty="0">
                <a:solidFill>
                  <a:srgbClr val="000000"/>
                </a:solidFill>
                <a:latin typeface="Helvetica" pitchFamily="2" charset="0"/>
                <a:hlinkClick r:id="rId6"/>
              </a:rPr>
              <a:t>Transverse linear dynamics in an axisymmetric ionization cooling channel</a:t>
            </a:r>
            <a:r>
              <a:rPr lang="en-US" dirty="0">
                <a:solidFill>
                  <a:srgbClr val="000000"/>
                </a:solidFill>
                <a:latin typeface="Helvetica" pitchFamily="2" charset="0"/>
              </a:rPr>
              <a:t>”, G. Dugan, PRSTAB </a:t>
            </a:r>
            <a:r>
              <a:rPr lang="en-US" b="1" dirty="0">
                <a:solidFill>
                  <a:srgbClr val="000000"/>
                </a:solidFill>
                <a:latin typeface="Helvetica" pitchFamily="2" charset="0"/>
              </a:rPr>
              <a:t>4</a:t>
            </a:r>
            <a:r>
              <a:rPr lang="en-US" dirty="0">
                <a:solidFill>
                  <a:srgbClr val="000000"/>
                </a:solidFill>
                <a:latin typeface="Helvetica" pitchFamily="2" charset="0"/>
              </a:rPr>
              <a:t> 104001, 2001 </a:t>
            </a:r>
          </a:p>
          <a:p>
            <a:pPr marL="0" indent="0" fontAlgn="base">
              <a:buNone/>
            </a:pPr>
            <a:endParaRPr lang="en-US" dirty="0"/>
          </a:p>
        </p:txBody>
      </p:sp>
      <p:sp>
        <p:nvSpPr>
          <p:cNvPr id="3" name="Title 2">
            <a:extLst>
              <a:ext uri="{FF2B5EF4-FFF2-40B4-BE49-F238E27FC236}">
                <a16:creationId xmlns:a16="http://schemas.microsoft.com/office/drawing/2014/main" id="{C5B7AD37-65AC-F72A-48FD-F173E5BF40E3}"/>
              </a:ext>
            </a:extLst>
          </p:cNvPr>
          <p:cNvSpPr>
            <a:spLocks noGrp="1"/>
          </p:cNvSpPr>
          <p:nvPr>
            <p:ph type="title"/>
          </p:nvPr>
        </p:nvSpPr>
        <p:spPr/>
        <p:txBody>
          <a:bodyPr/>
          <a:lstStyle/>
          <a:p>
            <a:r>
              <a:rPr lang="en-US" dirty="0"/>
              <a:t>Recommended paper and textbook </a:t>
            </a:r>
          </a:p>
        </p:txBody>
      </p:sp>
      <p:sp>
        <p:nvSpPr>
          <p:cNvPr id="4" name="Date Placeholder 3">
            <a:extLst>
              <a:ext uri="{FF2B5EF4-FFF2-40B4-BE49-F238E27FC236}">
                <a16:creationId xmlns:a16="http://schemas.microsoft.com/office/drawing/2014/main" id="{9DD07B1A-AFF8-9BC9-97EA-A2B03BD33254}"/>
              </a:ext>
            </a:extLst>
          </p:cNvPr>
          <p:cNvSpPr>
            <a:spLocks noGrp="1"/>
          </p:cNvSpPr>
          <p:nvPr>
            <p:ph type="dt" sz="half" idx="38"/>
          </p:nvPr>
        </p:nvSpPr>
        <p:spPr/>
        <p:txBody>
          <a:bodyPr/>
          <a:lstStyle/>
          <a:p>
            <a:pPr>
              <a:defRPr/>
            </a:pPr>
            <a:r>
              <a:rPr lang="en-US"/>
              <a:t>8/5/25</a:t>
            </a:r>
            <a:endParaRPr lang="en-US" dirty="0"/>
          </a:p>
        </p:txBody>
      </p:sp>
      <p:sp>
        <p:nvSpPr>
          <p:cNvPr id="5" name="Footer Placeholder 4">
            <a:extLst>
              <a:ext uri="{FF2B5EF4-FFF2-40B4-BE49-F238E27FC236}">
                <a16:creationId xmlns:a16="http://schemas.microsoft.com/office/drawing/2014/main" id="{45035152-772E-EACE-C5E1-C29CD946650A}"/>
              </a:ext>
            </a:extLst>
          </p:cNvPr>
          <p:cNvSpPr>
            <a:spLocks noGrp="1"/>
          </p:cNvSpPr>
          <p:nvPr>
            <p:ph type="ftr" sz="quarter" idx="39"/>
          </p:nvPr>
        </p:nvSpPr>
        <p:spPr/>
        <p:txBody>
          <a:bodyPr/>
          <a:lstStyle/>
          <a:p>
            <a:pPr>
              <a:defRPr/>
            </a:pPr>
            <a:r>
              <a:rPr lang="en-US" b="1"/>
              <a:t>Yonehara | Ionization Cooling for Muon Beam</a:t>
            </a:r>
            <a:endParaRPr lang="en-US" b="1" dirty="0"/>
          </a:p>
        </p:txBody>
      </p:sp>
      <p:sp>
        <p:nvSpPr>
          <p:cNvPr id="6" name="Slide Number Placeholder 5">
            <a:extLst>
              <a:ext uri="{FF2B5EF4-FFF2-40B4-BE49-F238E27FC236}">
                <a16:creationId xmlns:a16="http://schemas.microsoft.com/office/drawing/2014/main" id="{B03553B5-058A-F85B-F2AD-A9BE5A2AEFA5}"/>
              </a:ext>
            </a:extLst>
          </p:cNvPr>
          <p:cNvSpPr>
            <a:spLocks noGrp="1"/>
          </p:cNvSpPr>
          <p:nvPr>
            <p:ph type="sldNum" sz="quarter" idx="40"/>
          </p:nvPr>
        </p:nvSpPr>
        <p:spPr/>
        <p:txBody>
          <a:bodyPr/>
          <a:lstStyle/>
          <a:p>
            <a:pPr>
              <a:defRPr/>
            </a:pPr>
            <a:fld id="{148C009B-CB69-E04A-B9B3-34B26D69E9CF}" type="slidenum">
              <a:rPr lang="en-US" smtClean="0"/>
              <a:pPr>
                <a:defRPr/>
              </a:pPr>
              <a:t>4</a:t>
            </a:fld>
            <a:endParaRPr lang="en-US" dirty="0"/>
          </a:p>
        </p:txBody>
      </p:sp>
    </p:spTree>
    <p:extLst>
      <p:ext uri="{BB962C8B-B14F-4D97-AF65-F5344CB8AC3E}">
        <p14:creationId xmlns:p14="http://schemas.microsoft.com/office/powerpoint/2010/main" val="18266099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12C20EFF-2C28-2C40-EE2D-504A32ACC81C}"/>
                  </a:ext>
                </a:extLst>
              </p:cNvPr>
              <p:cNvSpPr>
                <a:spLocks noGrp="1"/>
              </p:cNvSpPr>
              <p:nvPr>
                <p:ph type="body" sz="quarter" idx="10"/>
              </p:nvPr>
            </p:nvSpPr>
            <p:spPr>
              <a:xfrm>
                <a:off x="914399" y="1041400"/>
                <a:ext cx="9994392" cy="5314950"/>
              </a:xfrm>
            </p:spPr>
            <p:txBody>
              <a:bodyPr/>
              <a:lstStyle/>
              <a:p>
                <a14:m>
                  <m:oMath xmlns:m="http://schemas.openxmlformats.org/officeDocument/2006/math">
                    <m:r>
                      <a:rPr lang="en-US" sz="2800" b="0" i="1" smtClean="0">
                        <a:latin typeface="Cambria Math" panose="02040503050406030204" pitchFamily="18" charset="0"/>
                      </a:rPr>
                      <m:t>𝑉</m:t>
                    </m:r>
                  </m:oMath>
                </a14:m>
                <a:r>
                  <a:rPr lang="en-US" sz="2800" dirty="0"/>
                  <a:t> is the sum of 6 eigen vectors representing the 6D hyper space</a:t>
                </a:r>
              </a:p>
              <a:p>
                <a14:m>
                  <m:oMath xmlns:m="http://schemas.openxmlformats.org/officeDocument/2006/math">
                    <m:r>
                      <a:rPr lang="en-US" sz="2800" b="0" i="1" smtClean="0">
                        <a:latin typeface="Cambria Math" panose="02040503050406030204" pitchFamily="18" charset="0"/>
                      </a:rPr>
                      <m:t>𝑉</m:t>
                    </m:r>
                    <m:r>
                      <a:rPr lang="en-US" sz="2800" b="0" i="0" smtClean="0">
                        <a:latin typeface="Cambria Math" panose="02040503050406030204" pitchFamily="18" charset="0"/>
                      </a:rPr>
                      <m:t>={</m:t>
                    </m:r>
                    <m:sSubSup>
                      <m:sSubSupPr>
                        <m:ctrlPr>
                          <a:rPr lang="en-US" sz="2800" b="0" i="1" smtClean="0">
                            <a:latin typeface="Cambria Math" panose="02040503050406030204" pitchFamily="18" charset="0"/>
                          </a:rPr>
                        </m:ctrlPr>
                      </m:sSubSupPr>
                      <m:e>
                        <m:acc>
                          <m:accPr>
                            <m:chr m:val="̂"/>
                            <m:ctrlPr>
                              <a:rPr lang="en-US" sz="2800" b="0" i="1" smtClean="0">
                                <a:latin typeface="Cambria Math" panose="02040503050406030204" pitchFamily="18" charset="0"/>
                              </a:rPr>
                            </m:ctrlPr>
                          </m:accPr>
                          <m:e>
                            <m:r>
                              <a:rPr lang="en-US" sz="2800" b="0" i="1" smtClean="0">
                                <a:latin typeface="Cambria Math" panose="02040503050406030204" pitchFamily="18" charset="0"/>
                              </a:rPr>
                              <m:t>𝑣</m:t>
                            </m:r>
                          </m:e>
                        </m:acc>
                      </m:e>
                      <m:sub>
                        <m:r>
                          <a:rPr lang="en-US" sz="2800" b="0" i="1" smtClean="0">
                            <a:latin typeface="Cambria Math" panose="02040503050406030204" pitchFamily="18" charset="0"/>
                          </a:rPr>
                          <m:t>1</m:t>
                        </m:r>
                      </m:sub>
                      <m:sup>
                        <m:r>
                          <a:rPr lang="en-US" sz="2800" b="0" i="1" smtClean="0">
                            <a:latin typeface="Cambria Math" panose="02040503050406030204" pitchFamily="18" charset="0"/>
                          </a:rPr>
                          <m:t>′</m:t>
                        </m:r>
                      </m:sup>
                    </m:sSubSup>
                    <m:r>
                      <a:rPr lang="en-US" sz="2800" b="0" i="1" smtClean="0">
                        <a:latin typeface="Cambria Math" panose="02040503050406030204" pitchFamily="18" charset="0"/>
                      </a:rPr>
                      <m:t>,−</m:t>
                    </m:r>
                    <m:sSubSup>
                      <m:sSubSupPr>
                        <m:ctrlPr>
                          <a:rPr lang="en-US" sz="2800" b="0" i="1" smtClean="0">
                            <a:latin typeface="Cambria Math" panose="02040503050406030204" pitchFamily="18" charset="0"/>
                          </a:rPr>
                        </m:ctrlPr>
                      </m:sSubSupPr>
                      <m:e>
                        <m:acc>
                          <m:accPr>
                            <m:chr m:val="̂"/>
                            <m:ctrlPr>
                              <a:rPr lang="en-US" sz="2800" b="0" i="1" smtClean="0">
                                <a:latin typeface="Cambria Math" panose="02040503050406030204" pitchFamily="18" charset="0"/>
                              </a:rPr>
                            </m:ctrlPr>
                          </m:accPr>
                          <m:e>
                            <m:r>
                              <a:rPr lang="en-US" sz="2800" b="0" i="1" smtClean="0">
                                <a:latin typeface="Cambria Math" panose="02040503050406030204" pitchFamily="18" charset="0"/>
                              </a:rPr>
                              <m:t>𝑣</m:t>
                            </m:r>
                          </m:e>
                        </m:acc>
                      </m:e>
                      <m:sub>
                        <m:r>
                          <a:rPr lang="en-US" sz="2800" b="0" i="1" smtClean="0">
                            <a:latin typeface="Cambria Math" panose="02040503050406030204" pitchFamily="18" charset="0"/>
                          </a:rPr>
                          <m:t>1</m:t>
                        </m:r>
                      </m:sub>
                      <m:sup>
                        <m:r>
                          <a:rPr lang="en-US" sz="2800" b="0" i="1" smtClean="0">
                            <a:latin typeface="Cambria Math" panose="02040503050406030204" pitchFamily="18" charset="0"/>
                          </a:rPr>
                          <m:t>′′</m:t>
                        </m:r>
                      </m:sup>
                    </m:sSubSup>
                    <m:r>
                      <a:rPr lang="en-US" sz="2800" b="0" i="0" smtClean="0">
                        <a:latin typeface="Cambria Math" panose="02040503050406030204" pitchFamily="18" charset="0"/>
                      </a:rPr>
                      <m:t>,</m:t>
                    </m:r>
                    <m:sSubSup>
                      <m:sSubSupPr>
                        <m:ctrlPr>
                          <a:rPr lang="en-US" sz="2800" b="0" i="1" smtClean="0">
                            <a:latin typeface="Cambria Math" panose="02040503050406030204" pitchFamily="18" charset="0"/>
                          </a:rPr>
                        </m:ctrlPr>
                      </m:sSubSupPr>
                      <m:e>
                        <m:acc>
                          <m:accPr>
                            <m:chr m:val="̂"/>
                            <m:ctrlPr>
                              <a:rPr lang="en-US" sz="2800" b="0" i="1" smtClean="0">
                                <a:latin typeface="Cambria Math" panose="02040503050406030204" pitchFamily="18" charset="0"/>
                              </a:rPr>
                            </m:ctrlPr>
                          </m:accPr>
                          <m:e>
                            <m:r>
                              <a:rPr lang="en-US" sz="2800" b="0" i="1" smtClean="0">
                                <a:latin typeface="Cambria Math" panose="02040503050406030204" pitchFamily="18" charset="0"/>
                              </a:rPr>
                              <m:t>𝑣</m:t>
                            </m:r>
                          </m:e>
                        </m:acc>
                      </m:e>
                      <m:sub>
                        <m:r>
                          <a:rPr lang="en-US" sz="2800" b="0" i="1" smtClean="0">
                            <a:latin typeface="Cambria Math" panose="02040503050406030204" pitchFamily="18" charset="0"/>
                          </a:rPr>
                          <m:t>3</m:t>
                        </m:r>
                      </m:sub>
                      <m:sup>
                        <m:r>
                          <a:rPr lang="en-US" sz="2800" b="0" i="1" smtClean="0">
                            <a:latin typeface="Cambria Math" panose="02040503050406030204" pitchFamily="18" charset="0"/>
                          </a:rPr>
                          <m:t>′</m:t>
                        </m:r>
                      </m:sup>
                    </m:sSubSup>
                    <m:r>
                      <a:rPr lang="en-US" sz="2800" b="0" i="1" smtClean="0">
                        <a:latin typeface="Cambria Math" panose="02040503050406030204" pitchFamily="18" charset="0"/>
                      </a:rPr>
                      <m:t>,−</m:t>
                    </m:r>
                    <m:sSubSup>
                      <m:sSubSupPr>
                        <m:ctrlPr>
                          <a:rPr lang="en-US" sz="2800" b="0" i="1" smtClean="0">
                            <a:latin typeface="Cambria Math" panose="02040503050406030204" pitchFamily="18" charset="0"/>
                          </a:rPr>
                        </m:ctrlPr>
                      </m:sSubSupPr>
                      <m:e>
                        <m:acc>
                          <m:accPr>
                            <m:chr m:val="̂"/>
                            <m:ctrlPr>
                              <a:rPr lang="en-US" sz="2800" b="0" i="1" smtClean="0">
                                <a:latin typeface="Cambria Math" panose="02040503050406030204" pitchFamily="18" charset="0"/>
                              </a:rPr>
                            </m:ctrlPr>
                          </m:accPr>
                          <m:e>
                            <m:r>
                              <a:rPr lang="en-US" sz="2800" b="0" i="1" smtClean="0">
                                <a:latin typeface="Cambria Math" panose="02040503050406030204" pitchFamily="18" charset="0"/>
                              </a:rPr>
                              <m:t>𝑣</m:t>
                            </m:r>
                          </m:e>
                        </m:acc>
                      </m:e>
                      <m:sub>
                        <m:r>
                          <a:rPr lang="en-US" sz="2800" b="0" i="1" smtClean="0">
                            <a:latin typeface="Cambria Math" panose="02040503050406030204" pitchFamily="18" charset="0"/>
                          </a:rPr>
                          <m:t>3</m:t>
                        </m:r>
                      </m:sub>
                      <m:sup>
                        <m:r>
                          <a:rPr lang="en-US" sz="2800" b="0" i="1" smtClean="0">
                            <a:latin typeface="Cambria Math" panose="02040503050406030204" pitchFamily="18" charset="0"/>
                          </a:rPr>
                          <m:t>′′</m:t>
                        </m:r>
                      </m:sup>
                    </m:sSubSup>
                    <m:r>
                      <a:rPr lang="en-US" sz="2800" b="0" i="0" smtClean="0">
                        <a:latin typeface="Cambria Math" panose="02040503050406030204" pitchFamily="18" charset="0"/>
                      </a:rPr>
                      <m:t>,</m:t>
                    </m:r>
                    <m:sSubSup>
                      <m:sSubSupPr>
                        <m:ctrlPr>
                          <a:rPr lang="en-US" sz="2800" b="0" i="1" smtClean="0">
                            <a:latin typeface="Cambria Math" panose="02040503050406030204" pitchFamily="18" charset="0"/>
                          </a:rPr>
                        </m:ctrlPr>
                      </m:sSubSupPr>
                      <m:e>
                        <m:acc>
                          <m:accPr>
                            <m:chr m:val="̂"/>
                            <m:ctrlPr>
                              <a:rPr lang="en-US" sz="2800" b="0" i="1" smtClean="0">
                                <a:latin typeface="Cambria Math" panose="02040503050406030204" pitchFamily="18" charset="0"/>
                              </a:rPr>
                            </m:ctrlPr>
                          </m:accPr>
                          <m:e>
                            <m:r>
                              <a:rPr lang="en-US" sz="2800" b="0" i="1" smtClean="0">
                                <a:latin typeface="Cambria Math" panose="02040503050406030204" pitchFamily="18" charset="0"/>
                              </a:rPr>
                              <m:t>𝑣</m:t>
                            </m:r>
                          </m:e>
                        </m:acc>
                      </m:e>
                      <m:sub>
                        <m:r>
                          <a:rPr lang="en-US" sz="2800" b="0" i="1" smtClean="0">
                            <a:latin typeface="Cambria Math" panose="02040503050406030204" pitchFamily="18" charset="0"/>
                          </a:rPr>
                          <m:t>5</m:t>
                        </m:r>
                      </m:sub>
                      <m:sup>
                        <m:r>
                          <a:rPr lang="en-US" sz="2800" b="0" i="1" smtClean="0">
                            <a:latin typeface="Cambria Math" panose="02040503050406030204" pitchFamily="18" charset="0"/>
                          </a:rPr>
                          <m:t>′</m:t>
                        </m:r>
                      </m:sup>
                    </m:sSubSup>
                    <m:r>
                      <a:rPr lang="en-US" sz="2800" b="0" i="1" smtClean="0">
                        <a:latin typeface="Cambria Math" panose="02040503050406030204" pitchFamily="18" charset="0"/>
                      </a:rPr>
                      <m:t>,−</m:t>
                    </m:r>
                    <m:sSubSup>
                      <m:sSubSupPr>
                        <m:ctrlPr>
                          <a:rPr lang="en-US" sz="2800" b="0" i="1" smtClean="0">
                            <a:latin typeface="Cambria Math" panose="02040503050406030204" pitchFamily="18" charset="0"/>
                          </a:rPr>
                        </m:ctrlPr>
                      </m:sSubSupPr>
                      <m:e>
                        <m:acc>
                          <m:accPr>
                            <m:chr m:val="̂"/>
                            <m:ctrlPr>
                              <a:rPr lang="en-US" sz="2800" b="0" i="1" smtClean="0">
                                <a:latin typeface="Cambria Math" panose="02040503050406030204" pitchFamily="18" charset="0"/>
                              </a:rPr>
                            </m:ctrlPr>
                          </m:accPr>
                          <m:e>
                            <m:r>
                              <a:rPr lang="en-US" sz="2800" b="0" i="1" smtClean="0">
                                <a:latin typeface="Cambria Math" panose="02040503050406030204" pitchFamily="18" charset="0"/>
                              </a:rPr>
                              <m:t>𝑣</m:t>
                            </m:r>
                          </m:e>
                        </m:acc>
                      </m:e>
                      <m:sub>
                        <m:r>
                          <a:rPr lang="en-US" sz="2800" b="0" i="1" smtClean="0">
                            <a:latin typeface="Cambria Math" panose="02040503050406030204" pitchFamily="18" charset="0"/>
                          </a:rPr>
                          <m:t>5</m:t>
                        </m:r>
                      </m:sub>
                      <m:sup>
                        <m:r>
                          <a:rPr lang="en-US" sz="2800" b="0" i="1" smtClean="0">
                            <a:latin typeface="Cambria Math" panose="02040503050406030204" pitchFamily="18" charset="0"/>
                          </a:rPr>
                          <m:t>′′</m:t>
                        </m:r>
                      </m:sup>
                    </m:sSubSup>
                    <m:r>
                      <a:rPr lang="en-US" sz="2800" b="0" i="1" smtClean="0">
                        <a:latin typeface="Cambria Math" panose="02040503050406030204" pitchFamily="18" charset="0"/>
                      </a:rPr>
                      <m:t>}</m:t>
                    </m:r>
                  </m:oMath>
                </a14:m>
                <a:r>
                  <a:rPr lang="en-US" sz="2800" dirty="0"/>
                  <a:t>, where </a:t>
                </a:r>
                <a14:m>
                  <m:oMath xmlns:m="http://schemas.openxmlformats.org/officeDocument/2006/math">
                    <m:acc>
                      <m:accPr>
                        <m:chr m:val="̂"/>
                        <m:ctrlPr>
                          <a:rPr lang="en-US" sz="2800" i="1" smtClean="0">
                            <a:latin typeface="Cambria Math" panose="02040503050406030204" pitchFamily="18" charset="0"/>
                          </a:rPr>
                        </m:ctrlPr>
                      </m:accPr>
                      <m:e>
                        <m:r>
                          <a:rPr lang="en-US" sz="2800" b="0" i="1" smtClean="0">
                            <a:latin typeface="Cambria Math" panose="02040503050406030204" pitchFamily="18" charset="0"/>
                          </a:rPr>
                          <m:t>𝑣</m:t>
                        </m:r>
                      </m:e>
                    </m:acc>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acc>
                          <m:accPr>
                            <m:chr m:val="̂"/>
                            <m:ctrlPr>
                              <a:rPr lang="en-US" sz="2800" b="0" i="1" smtClean="0">
                                <a:latin typeface="Cambria Math" panose="02040503050406030204" pitchFamily="18" charset="0"/>
                              </a:rPr>
                            </m:ctrlPr>
                          </m:accPr>
                          <m:e>
                            <m:r>
                              <a:rPr lang="en-US" sz="2800" b="0" i="1" smtClean="0">
                                <a:latin typeface="Cambria Math" panose="02040503050406030204" pitchFamily="18" charset="0"/>
                              </a:rPr>
                              <m:t>𝑣</m:t>
                            </m:r>
                          </m:e>
                        </m:acc>
                      </m:e>
                      <m:sup>
                        <m:r>
                          <a:rPr lang="en-US" sz="2800" b="0" i="1" smtClean="0">
                            <a:latin typeface="Cambria Math" panose="02040503050406030204" pitchFamily="18" charset="0"/>
                          </a:rPr>
                          <m:t>′</m:t>
                        </m:r>
                      </m:sup>
                    </m:sSup>
                    <m:r>
                      <a:rPr lang="en-US" sz="2800" b="0" i="1" smtClean="0">
                        <a:latin typeface="Cambria Math" panose="02040503050406030204" pitchFamily="18" charset="0"/>
                      </a:rPr>
                      <m:t>+</m:t>
                    </m:r>
                    <m:r>
                      <a:rPr lang="en-US" sz="2800" b="0" i="1" smtClean="0">
                        <a:latin typeface="Cambria Math" panose="02040503050406030204" pitchFamily="18" charset="0"/>
                      </a:rPr>
                      <m:t>𝑖</m:t>
                    </m:r>
                    <m:sSup>
                      <m:sSupPr>
                        <m:ctrlPr>
                          <a:rPr lang="en-US" sz="2800" b="0" i="1" smtClean="0">
                            <a:latin typeface="Cambria Math" panose="02040503050406030204" pitchFamily="18" charset="0"/>
                          </a:rPr>
                        </m:ctrlPr>
                      </m:sSupPr>
                      <m:e>
                        <m:acc>
                          <m:accPr>
                            <m:chr m:val="̂"/>
                            <m:ctrlPr>
                              <a:rPr lang="en-US" sz="2800" b="0" i="1" smtClean="0">
                                <a:latin typeface="Cambria Math" panose="02040503050406030204" pitchFamily="18" charset="0"/>
                              </a:rPr>
                            </m:ctrlPr>
                          </m:accPr>
                          <m:e>
                            <m:r>
                              <a:rPr lang="en-US" sz="2800" b="0" i="1" smtClean="0">
                                <a:latin typeface="Cambria Math" panose="02040503050406030204" pitchFamily="18" charset="0"/>
                              </a:rPr>
                              <m:t>𝑣</m:t>
                            </m:r>
                          </m:e>
                        </m:acc>
                      </m:e>
                      <m:sup>
                        <m:r>
                          <a:rPr lang="en-US" sz="2800" b="0" i="1" smtClean="0">
                            <a:latin typeface="Cambria Math" panose="02040503050406030204" pitchFamily="18" charset="0"/>
                          </a:rPr>
                          <m:t>′′</m:t>
                        </m:r>
                      </m:sup>
                    </m:sSup>
                  </m:oMath>
                </a14:m>
                <a:r>
                  <a:rPr lang="en-US" sz="2800" dirty="0"/>
                  <a:t> and </a:t>
                </a:r>
                <a14:m>
                  <m:oMath xmlns:m="http://schemas.openxmlformats.org/officeDocument/2006/math">
                    <m:acc>
                      <m:accPr>
                        <m:chr m:val="̂"/>
                        <m:ctrlPr>
                          <a:rPr lang="en-US" sz="2800" i="1" smtClean="0">
                            <a:latin typeface="Cambria Math" panose="02040503050406030204" pitchFamily="18" charset="0"/>
                          </a:rPr>
                        </m:ctrlPr>
                      </m:accPr>
                      <m:e>
                        <m:r>
                          <a:rPr lang="en-US" sz="2800" b="0" i="1" smtClean="0">
                            <a:latin typeface="Cambria Math" panose="02040503050406030204" pitchFamily="18" charset="0"/>
                          </a:rPr>
                          <m:t>𝑣</m:t>
                        </m:r>
                      </m:e>
                    </m:acc>
                    <m:r>
                      <a:rPr lang="en-US" sz="2800" b="0" i="1" smtClean="0">
                        <a:latin typeface="Cambria Math" panose="02040503050406030204" pitchFamily="18" charset="0"/>
                      </a:rPr>
                      <m:t>′</m:t>
                    </m:r>
                  </m:oMath>
                </a14:m>
                <a:r>
                  <a:rPr lang="en-US" sz="2800" dirty="0"/>
                  <a:t> is a real and </a:t>
                </a:r>
                <a14:m>
                  <m:oMath xmlns:m="http://schemas.openxmlformats.org/officeDocument/2006/math">
                    <m:acc>
                      <m:accPr>
                        <m:chr m:val="̂"/>
                        <m:ctrlPr>
                          <a:rPr lang="en-US" sz="2800" i="1" smtClean="0">
                            <a:latin typeface="Cambria Math" panose="02040503050406030204" pitchFamily="18" charset="0"/>
                          </a:rPr>
                        </m:ctrlPr>
                      </m:accPr>
                      <m:e>
                        <m:r>
                          <a:rPr lang="en-US" sz="2800" b="0" i="1" smtClean="0">
                            <a:latin typeface="Cambria Math" panose="02040503050406030204" pitchFamily="18" charset="0"/>
                          </a:rPr>
                          <m:t>𝑣</m:t>
                        </m:r>
                      </m:e>
                    </m:acc>
                    <m:r>
                      <a:rPr lang="en-US" sz="2800" b="0" i="1" smtClean="0">
                        <a:latin typeface="Cambria Math" panose="02040503050406030204" pitchFamily="18" charset="0"/>
                      </a:rPr>
                      <m:t>′′</m:t>
                    </m:r>
                  </m:oMath>
                </a14:m>
                <a:r>
                  <a:rPr lang="en-US" sz="2800" dirty="0"/>
                  <a:t> is an imaginary parts</a:t>
                </a:r>
              </a:p>
              <a:p>
                <a:r>
                  <a:rPr lang="en-US" sz="2800" dirty="0"/>
                  <a:t>Dispersion </a:t>
                </a:r>
                <a14:m>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𝐷</m:t>
                        </m:r>
                      </m:e>
                      <m:sub>
                        <m:r>
                          <a:rPr lang="en-US" sz="2800" b="0" i="1" smtClean="0">
                            <a:latin typeface="Cambria Math" panose="02040503050406030204" pitchFamily="18" charset="0"/>
                          </a:rPr>
                          <m:t>𝑥</m:t>
                        </m:r>
                      </m:sub>
                    </m:sSub>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𝑉</m:t>
                            </m:r>
                          </m:e>
                          <m:sub>
                            <m:r>
                              <a:rPr lang="en-US" sz="2800" b="0" i="1" smtClean="0">
                                <a:latin typeface="Cambria Math" panose="02040503050406030204" pitchFamily="18" charset="0"/>
                              </a:rPr>
                              <m:t>16</m:t>
                            </m:r>
                          </m:sub>
                        </m:sSub>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𝑉</m:t>
                            </m:r>
                          </m:e>
                          <m:sub>
                            <m:r>
                              <a:rPr lang="en-US" sz="2800" b="0" i="1" smtClean="0">
                                <a:latin typeface="Cambria Math" panose="02040503050406030204" pitchFamily="18" charset="0"/>
                              </a:rPr>
                              <m:t>55</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𝑉</m:t>
                            </m:r>
                          </m:e>
                          <m:sub>
                            <m:r>
                              <a:rPr lang="en-US" sz="2800" b="0" i="1" smtClean="0">
                                <a:latin typeface="Cambria Math" panose="02040503050406030204" pitchFamily="18" charset="0"/>
                              </a:rPr>
                              <m:t>15</m:t>
                            </m:r>
                          </m:sub>
                        </m:sSub>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𝑉</m:t>
                            </m:r>
                          </m:e>
                          <m:sub>
                            <m:r>
                              <a:rPr lang="en-US" sz="2800" b="0" i="1" smtClean="0">
                                <a:latin typeface="Cambria Math" panose="02040503050406030204" pitchFamily="18" charset="0"/>
                              </a:rPr>
                              <m:t>56</m:t>
                            </m:r>
                          </m:sub>
                        </m:sSub>
                      </m:num>
                      <m:den>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𝑉</m:t>
                            </m:r>
                          </m:e>
                          <m:sub>
                            <m:r>
                              <a:rPr lang="en-US" sz="2800" b="0" i="1" smtClean="0">
                                <a:latin typeface="Cambria Math" panose="02040503050406030204" pitchFamily="18" charset="0"/>
                              </a:rPr>
                              <m:t>66</m:t>
                            </m:r>
                          </m:sub>
                        </m:sSub>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𝑉</m:t>
                            </m:r>
                          </m:e>
                          <m:sub>
                            <m:r>
                              <a:rPr lang="en-US" sz="2800" b="0" i="1" smtClean="0">
                                <a:latin typeface="Cambria Math" panose="02040503050406030204" pitchFamily="18" charset="0"/>
                              </a:rPr>
                              <m:t>55</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𝑉</m:t>
                            </m:r>
                          </m:e>
                          <m:sub>
                            <m:r>
                              <a:rPr lang="en-US" sz="2800" b="0" i="1" smtClean="0">
                                <a:latin typeface="Cambria Math" panose="02040503050406030204" pitchFamily="18" charset="0"/>
                              </a:rPr>
                              <m:t>65</m:t>
                            </m:r>
                          </m:sub>
                        </m:sSub>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𝑉</m:t>
                            </m:r>
                          </m:e>
                          <m:sub>
                            <m:r>
                              <a:rPr lang="en-US" sz="2800" b="0" i="1" smtClean="0">
                                <a:latin typeface="Cambria Math" panose="02040503050406030204" pitchFamily="18" charset="0"/>
                              </a:rPr>
                              <m:t>56</m:t>
                            </m:r>
                          </m:sub>
                        </m:sSub>
                      </m:den>
                    </m:f>
                  </m:oMath>
                </a14:m>
                <a:r>
                  <a:rPr lang="en-US" sz="2800" dirty="0"/>
                  <a:t>,</a:t>
                </a:r>
                <a14:m>
                  <m:oMath xmlns:m="http://schemas.openxmlformats.org/officeDocument/2006/math">
                    <m:sSub>
                      <m:sSubPr>
                        <m:ctrlPr>
                          <a:rPr lang="en-US" sz="2800" i="1">
                            <a:latin typeface="Cambria Math" panose="02040503050406030204" pitchFamily="18" charset="0"/>
                          </a:rPr>
                        </m:ctrlPr>
                      </m:sSubPr>
                      <m:e>
                        <m:r>
                          <a:rPr lang="en-US" sz="2800" b="0" i="1" smtClean="0">
                            <a:latin typeface="Cambria Math" panose="02040503050406030204" pitchFamily="18" charset="0"/>
                          </a:rPr>
                          <m:t> </m:t>
                        </m:r>
                        <m:r>
                          <a:rPr lang="en-US" sz="2800" i="1">
                            <a:latin typeface="Cambria Math" panose="02040503050406030204" pitchFamily="18" charset="0"/>
                          </a:rPr>
                          <m:t>𝐷</m:t>
                        </m:r>
                      </m:e>
                      <m:sub>
                        <m:r>
                          <a:rPr lang="en-US" sz="2800" b="0" i="1" smtClean="0">
                            <a:latin typeface="Cambria Math" panose="02040503050406030204" pitchFamily="18" charset="0"/>
                          </a:rPr>
                          <m:t>𝑦</m:t>
                        </m:r>
                      </m:sub>
                    </m:sSub>
                    <m:r>
                      <a:rPr lang="en-US" sz="2800" i="1">
                        <a:latin typeface="Cambria Math" panose="02040503050406030204" pitchFamily="18" charset="0"/>
                      </a:rPr>
                      <m:t>=</m:t>
                    </m:r>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𝑉</m:t>
                            </m:r>
                          </m:e>
                          <m:sub>
                            <m:r>
                              <a:rPr lang="en-US" sz="2800" b="0" i="1" smtClean="0">
                                <a:latin typeface="Cambria Math" panose="02040503050406030204" pitchFamily="18" charset="0"/>
                              </a:rPr>
                              <m:t>3</m:t>
                            </m:r>
                            <m:r>
                              <a:rPr lang="en-US" sz="2800" i="1">
                                <a:latin typeface="Cambria Math" panose="02040503050406030204" pitchFamily="18" charset="0"/>
                              </a:rPr>
                              <m:t>6</m:t>
                            </m:r>
                          </m:sub>
                        </m:sSub>
                        <m:sSub>
                          <m:sSubPr>
                            <m:ctrlPr>
                              <a:rPr lang="en-US" sz="2800" i="1">
                                <a:latin typeface="Cambria Math" panose="02040503050406030204" pitchFamily="18" charset="0"/>
                              </a:rPr>
                            </m:ctrlPr>
                          </m:sSubPr>
                          <m:e>
                            <m:r>
                              <a:rPr lang="en-US" sz="2800" i="1">
                                <a:latin typeface="Cambria Math" panose="02040503050406030204" pitchFamily="18" charset="0"/>
                              </a:rPr>
                              <m:t>𝑉</m:t>
                            </m:r>
                          </m:e>
                          <m:sub>
                            <m:r>
                              <a:rPr lang="en-US" sz="2800" i="1">
                                <a:latin typeface="Cambria Math" panose="02040503050406030204" pitchFamily="18" charset="0"/>
                              </a:rPr>
                              <m:t>55</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𝑉</m:t>
                            </m:r>
                          </m:e>
                          <m:sub>
                            <m:r>
                              <a:rPr lang="en-US" sz="2800" b="0" i="1" smtClean="0">
                                <a:latin typeface="Cambria Math" panose="02040503050406030204" pitchFamily="18" charset="0"/>
                              </a:rPr>
                              <m:t>3</m:t>
                            </m:r>
                            <m:r>
                              <a:rPr lang="en-US" sz="2800" i="1">
                                <a:latin typeface="Cambria Math" panose="02040503050406030204" pitchFamily="18" charset="0"/>
                              </a:rPr>
                              <m:t>5</m:t>
                            </m:r>
                          </m:sub>
                        </m:sSub>
                        <m:sSub>
                          <m:sSubPr>
                            <m:ctrlPr>
                              <a:rPr lang="en-US" sz="2800" i="1">
                                <a:latin typeface="Cambria Math" panose="02040503050406030204" pitchFamily="18" charset="0"/>
                              </a:rPr>
                            </m:ctrlPr>
                          </m:sSubPr>
                          <m:e>
                            <m:r>
                              <a:rPr lang="en-US" sz="2800" i="1">
                                <a:latin typeface="Cambria Math" panose="02040503050406030204" pitchFamily="18" charset="0"/>
                              </a:rPr>
                              <m:t>𝑉</m:t>
                            </m:r>
                          </m:e>
                          <m:sub>
                            <m:r>
                              <a:rPr lang="en-US" sz="2800" i="1">
                                <a:latin typeface="Cambria Math" panose="02040503050406030204" pitchFamily="18" charset="0"/>
                              </a:rPr>
                              <m:t>56</m:t>
                            </m:r>
                          </m:sub>
                        </m:sSub>
                      </m:num>
                      <m:den>
                        <m:sSub>
                          <m:sSubPr>
                            <m:ctrlPr>
                              <a:rPr lang="en-US" sz="2800" i="1">
                                <a:latin typeface="Cambria Math" panose="02040503050406030204" pitchFamily="18" charset="0"/>
                              </a:rPr>
                            </m:ctrlPr>
                          </m:sSubPr>
                          <m:e>
                            <m:r>
                              <a:rPr lang="en-US" sz="2800" i="1">
                                <a:latin typeface="Cambria Math" panose="02040503050406030204" pitchFamily="18" charset="0"/>
                              </a:rPr>
                              <m:t>𝑉</m:t>
                            </m:r>
                          </m:e>
                          <m:sub>
                            <m:r>
                              <a:rPr lang="en-US" sz="2800" i="1">
                                <a:latin typeface="Cambria Math" panose="02040503050406030204" pitchFamily="18" charset="0"/>
                              </a:rPr>
                              <m:t>66</m:t>
                            </m:r>
                          </m:sub>
                        </m:sSub>
                        <m:sSub>
                          <m:sSubPr>
                            <m:ctrlPr>
                              <a:rPr lang="en-US" sz="2800" i="1">
                                <a:latin typeface="Cambria Math" panose="02040503050406030204" pitchFamily="18" charset="0"/>
                              </a:rPr>
                            </m:ctrlPr>
                          </m:sSubPr>
                          <m:e>
                            <m:r>
                              <a:rPr lang="en-US" sz="2800" i="1">
                                <a:latin typeface="Cambria Math" panose="02040503050406030204" pitchFamily="18" charset="0"/>
                              </a:rPr>
                              <m:t>𝑉</m:t>
                            </m:r>
                          </m:e>
                          <m:sub>
                            <m:r>
                              <a:rPr lang="en-US" sz="2800" i="1">
                                <a:latin typeface="Cambria Math" panose="02040503050406030204" pitchFamily="18" charset="0"/>
                              </a:rPr>
                              <m:t>55</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𝑉</m:t>
                            </m:r>
                          </m:e>
                          <m:sub>
                            <m:r>
                              <a:rPr lang="en-US" sz="2800" i="1">
                                <a:latin typeface="Cambria Math" panose="02040503050406030204" pitchFamily="18" charset="0"/>
                              </a:rPr>
                              <m:t>65</m:t>
                            </m:r>
                          </m:sub>
                        </m:sSub>
                        <m:sSub>
                          <m:sSubPr>
                            <m:ctrlPr>
                              <a:rPr lang="en-US" sz="2800" i="1">
                                <a:latin typeface="Cambria Math" panose="02040503050406030204" pitchFamily="18" charset="0"/>
                              </a:rPr>
                            </m:ctrlPr>
                          </m:sSubPr>
                          <m:e>
                            <m:r>
                              <a:rPr lang="en-US" sz="2800" i="1">
                                <a:latin typeface="Cambria Math" panose="02040503050406030204" pitchFamily="18" charset="0"/>
                              </a:rPr>
                              <m:t>𝑉</m:t>
                            </m:r>
                          </m:e>
                          <m:sub>
                            <m:r>
                              <a:rPr lang="en-US" sz="2800" i="1">
                                <a:latin typeface="Cambria Math" panose="02040503050406030204" pitchFamily="18" charset="0"/>
                              </a:rPr>
                              <m:t>56</m:t>
                            </m:r>
                          </m:sub>
                        </m:sSub>
                      </m:den>
                    </m:f>
                  </m:oMath>
                </a14:m>
                <a:endParaRPr lang="en-US" sz="2800" dirty="0"/>
              </a:p>
            </p:txBody>
          </p:sp>
        </mc:Choice>
        <mc:Fallback xmlns="">
          <p:sp>
            <p:nvSpPr>
              <p:cNvPr id="2" name="Text Placeholder 1">
                <a:extLst>
                  <a:ext uri="{FF2B5EF4-FFF2-40B4-BE49-F238E27FC236}">
                    <a16:creationId xmlns:a16="http://schemas.microsoft.com/office/drawing/2014/main" id="{12C20EFF-2C28-2C40-EE2D-504A32ACC81C}"/>
                  </a:ext>
                </a:extLst>
              </p:cNvPr>
              <p:cNvSpPr>
                <a:spLocks noGrp="1" noRot="1" noChangeAspect="1" noMove="1" noResize="1" noEditPoints="1" noAdjustHandles="1" noChangeArrowheads="1" noChangeShapeType="1" noTextEdit="1"/>
              </p:cNvSpPr>
              <p:nvPr>
                <p:ph type="body" sz="quarter" idx="10"/>
              </p:nvPr>
            </p:nvSpPr>
            <p:spPr>
              <a:xfrm>
                <a:off x="914399" y="1041400"/>
                <a:ext cx="9994392" cy="5314950"/>
              </a:xfrm>
              <a:blipFill>
                <a:blip r:embed="rId2"/>
                <a:stretch>
                  <a:fillRect l="-2033" t="-2148" r="-1017"/>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B414024B-1DCA-3869-D827-410CBC123920}"/>
              </a:ext>
            </a:extLst>
          </p:cNvPr>
          <p:cNvSpPr>
            <a:spLocks noGrp="1"/>
          </p:cNvSpPr>
          <p:nvPr>
            <p:ph type="title"/>
          </p:nvPr>
        </p:nvSpPr>
        <p:spPr/>
        <p:txBody>
          <a:bodyPr/>
          <a:lstStyle/>
          <a:p>
            <a:r>
              <a:rPr lang="en-US" dirty="0"/>
              <a:t>Dispersion</a:t>
            </a:r>
          </a:p>
        </p:txBody>
      </p:sp>
      <p:sp>
        <p:nvSpPr>
          <p:cNvPr id="5" name="Slide Number Placeholder 4">
            <a:extLst>
              <a:ext uri="{FF2B5EF4-FFF2-40B4-BE49-F238E27FC236}">
                <a16:creationId xmlns:a16="http://schemas.microsoft.com/office/drawing/2014/main" id="{782912FF-684C-C191-0E25-C61EE1E4992F}"/>
              </a:ext>
            </a:extLst>
          </p:cNvPr>
          <p:cNvSpPr>
            <a:spLocks noGrp="1"/>
          </p:cNvSpPr>
          <p:nvPr>
            <p:ph type="sldNum" sz="quarter" idx="40"/>
          </p:nvPr>
        </p:nvSpPr>
        <p:spPr/>
        <p:txBody>
          <a:bodyPr/>
          <a:lstStyle/>
          <a:p>
            <a:fld id="{F4BAA12D-5F28-3140-935A-44BF4B54B6B6}" type="slidenum">
              <a:rPr lang="en-US" smtClean="0"/>
              <a:pPr/>
              <a:t>40</a:t>
            </a:fld>
            <a:endParaRPr lang="en-US" dirty="0"/>
          </a:p>
        </p:txBody>
      </p:sp>
      <p:sp>
        <p:nvSpPr>
          <p:cNvPr id="4" name="Date Placeholder 3">
            <a:extLst>
              <a:ext uri="{FF2B5EF4-FFF2-40B4-BE49-F238E27FC236}">
                <a16:creationId xmlns:a16="http://schemas.microsoft.com/office/drawing/2014/main" id="{CD290FD7-0D35-14BD-9D0F-82BB1097E318}"/>
              </a:ext>
            </a:extLst>
          </p:cNvPr>
          <p:cNvSpPr>
            <a:spLocks noGrp="1"/>
          </p:cNvSpPr>
          <p:nvPr>
            <p:ph type="dt" sz="half" idx="38"/>
          </p:nvPr>
        </p:nvSpPr>
        <p:spPr/>
        <p:txBody>
          <a:bodyPr/>
          <a:lstStyle/>
          <a:p>
            <a:pPr>
              <a:defRPr/>
            </a:pPr>
            <a:r>
              <a:rPr lang="en-US"/>
              <a:t>8/5/25</a:t>
            </a:r>
            <a:endParaRPr lang="en-US" dirty="0"/>
          </a:p>
        </p:txBody>
      </p:sp>
      <p:sp>
        <p:nvSpPr>
          <p:cNvPr id="6" name="Footer Placeholder 5">
            <a:extLst>
              <a:ext uri="{FF2B5EF4-FFF2-40B4-BE49-F238E27FC236}">
                <a16:creationId xmlns:a16="http://schemas.microsoft.com/office/drawing/2014/main" id="{8B089C44-5C7E-56B7-47F1-1D5A5B460294}"/>
              </a:ext>
            </a:extLst>
          </p:cNvPr>
          <p:cNvSpPr>
            <a:spLocks noGrp="1"/>
          </p:cNvSpPr>
          <p:nvPr>
            <p:ph type="ftr" sz="quarter" idx="39"/>
          </p:nvPr>
        </p:nvSpPr>
        <p:spPr/>
        <p:txBody>
          <a:bodyPr/>
          <a:lstStyle/>
          <a:p>
            <a:pPr>
              <a:defRPr/>
            </a:pPr>
            <a:r>
              <a:rPr lang="en-US"/>
              <a:t>Yonehara | Ionization Cooling for Muon Beam</a:t>
            </a:r>
            <a:endParaRPr lang="en-US" dirty="0"/>
          </a:p>
        </p:txBody>
      </p:sp>
    </p:spTree>
    <p:extLst>
      <p:ext uri="{BB962C8B-B14F-4D97-AF65-F5344CB8AC3E}">
        <p14:creationId xmlns:p14="http://schemas.microsoft.com/office/powerpoint/2010/main" val="30010539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02D856A6-A431-E4E6-1057-9013068B8A77}"/>
                  </a:ext>
                </a:extLst>
              </p:cNvPr>
              <p:cNvSpPr>
                <a:spLocks noGrp="1"/>
              </p:cNvSpPr>
              <p:nvPr>
                <p:ph type="body" sz="quarter" idx="10"/>
              </p:nvPr>
            </p:nvSpPr>
            <p:spPr>
              <a:xfrm>
                <a:off x="914399" y="914401"/>
                <a:ext cx="9994392" cy="5807074"/>
              </a:xfrm>
            </p:spPr>
            <p:txBody>
              <a:bodyPr/>
              <a:lstStyle/>
              <a:p>
                <a:r>
                  <a:rPr lang="en-US" sz="2400" dirty="0"/>
                  <a:t>RMS emittance is other possible phase space function</a:t>
                </a:r>
              </a:p>
              <a:p>
                <a:pPr lvl="1"/>
                <a:r>
                  <a:rPr lang="en-US" sz="2000" dirty="0"/>
                  <a:t>The angular momentum is often negligible for sign-flipped solenoid channel</a:t>
                </a:r>
              </a:p>
              <a:p>
                <a:pPr lvl="1"/>
                <a:r>
                  <a:rPr lang="en-US" sz="2000" dirty="0"/>
                  <a:t>But it is much simpler, and the results sometimes close to the eigen emittance</a:t>
                </a:r>
              </a:p>
              <a:p>
                <a:r>
                  <a:rPr lang="en-US" sz="2400" dirty="0"/>
                  <a:t>Use covariance matrix</a:t>
                </a:r>
              </a:p>
              <a:p>
                <a:pPr marL="0" indent="0" algn="ctr">
                  <a:buNone/>
                </a:pPr>
                <a14:m>
                  <m:oMath xmlns:m="http://schemas.openxmlformats.org/officeDocument/2006/math">
                    <m:d>
                      <m:dPr>
                        <m:begChr m:val="⟨"/>
                        <m:endChr m:val="⟩"/>
                        <m:ctrlPr>
                          <a:rPr lang="en-US" sz="2400" i="1" smtClean="0">
                            <a:latin typeface="Cambria Math" panose="02040503050406030204" pitchFamily="18" charset="0"/>
                          </a:rPr>
                        </m:ctrlPr>
                      </m:dPr>
                      <m:e>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e>
                    </m:d>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𝜎</m:t>
                        </m:r>
                      </m:e>
                      <m:sub>
                        <m:r>
                          <a:rPr lang="en-US" sz="2400" b="0" i="1" smtClean="0">
                            <a:latin typeface="Cambria Math" panose="02040503050406030204" pitchFamily="18" charset="0"/>
                          </a:rPr>
                          <m:t>𝑥</m:t>
                        </m:r>
                        <m:r>
                          <a:rPr lang="en-US" sz="2400" b="0" i="1" smtClean="0">
                            <a:latin typeface="Cambria Math" panose="02040503050406030204" pitchFamily="18" charset="0"/>
                          </a:rPr>
                          <m:t>,</m:t>
                        </m:r>
                        <m:r>
                          <a:rPr lang="en-US" sz="2400" b="0" i="1" smtClean="0">
                            <a:latin typeface="Cambria Math" panose="02040503050406030204" pitchFamily="18" charset="0"/>
                          </a:rPr>
                          <m:t>𝑥</m:t>
                        </m:r>
                      </m:sub>
                    </m:sSub>
                  </m:oMath>
                </a14:m>
                <a:r>
                  <a:rPr lang="en-US" sz="2400" dirty="0"/>
                  <a:t>, </a:t>
                </a:r>
                <a14:m>
                  <m:oMath xmlns:m="http://schemas.openxmlformats.org/officeDocument/2006/math">
                    <m:d>
                      <m:dPr>
                        <m:begChr m:val="⟨"/>
                        <m:endChr m:val="⟩"/>
                        <m:ctrlPr>
                          <a:rPr lang="en-US" sz="2400" i="1">
                            <a:latin typeface="Cambria Math" panose="02040503050406030204" pitchFamily="18" charset="0"/>
                          </a:rPr>
                        </m:ctrlPr>
                      </m:dPr>
                      <m:e>
                        <m:sSup>
                          <m:sSupPr>
                            <m:ctrlPr>
                              <a:rPr lang="en-US" sz="2400" i="1">
                                <a:latin typeface="Cambria Math" panose="02040503050406030204" pitchFamily="18" charset="0"/>
                              </a:rPr>
                            </m:ctrlPr>
                          </m:sSupPr>
                          <m:e>
                            <m:r>
                              <a:rPr lang="en-US" sz="2400" b="0" i="1" smtClean="0">
                                <a:latin typeface="Cambria Math" panose="02040503050406030204" pitchFamily="18" charset="0"/>
                              </a:rPr>
                              <m:t>𝑦</m:t>
                            </m:r>
                          </m:e>
                          <m:sup>
                            <m:r>
                              <a:rPr lang="en-US" sz="2400" i="1">
                                <a:latin typeface="Cambria Math" panose="02040503050406030204" pitchFamily="18" charset="0"/>
                              </a:rPr>
                              <m:t>2</m:t>
                            </m:r>
                          </m:sup>
                        </m:sSup>
                      </m:e>
                    </m:d>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𝜎</m:t>
                        </m:r>
                      </m:e>
                      <m:sub>
                        <m:r>
                          <a:rPr lang="en-US" sz="2400" b="0" i="1" smtClean="0">
                            <a:latin typeface="Cambria Math" panose="02040503050406030204" pitchFamily="18" charset="0"/>
                            <a:ea typeface="Cambria Math" panose="02040503050406030204" pitchFamily="18" charset="0"/>
                          </a:rPr>
                          <m:t>𝑦</m:t>
                        </m:r>
                        <m:r>
                          <a:rPr lang="en-US" sz="2400" i="1">
                            <a:latin typeface="Cambria Math" panose="02040503050406030204" pitchFamily="18" charset="0"/>
                          </a:rPr>
                          <m:t>,</m:t>
                        </m:r>
                        <m:r>
                          <a:rPr lang="en-US" sz="2400" b="0" i="1" smtClean="0">
                            <a:latin typeface="Cambria Math" panose="02040503050406030204" pitchFamily="18" charset="0"/>
                          </a:rPr>
                          <m:t>𝑦</m:t>
                        </m:r>
                      </m:sub>
                    </m:sSub>
                  </m:oMath>
                </a14:m>
                <a:r>
                  <a:rPr lang="en-US" sz="2400" dirty="0"/>
                  <a:t>, </a:t>
                </a:r>
                <a14:m>
                  <m:oMath xmlns:m="http://schemas.openxmlformats.org/officeDocument/2006/math">
                    <m:d>
                      <m:dPr>
                        <m:begChr m:val="⟨"/>
                        <m:endChr m:val="⟩"/>
                        <m:ctrlPr>
                          <a:rPr lang="en-US" sz="2400" i="1">
                            <a:latin typeface="Cambria Math" panose="02040503050406030204" pitchFamily="18" charset="0"/>
                          </a:rPr>
                        </m:ctrlPr>
                      </m:dPr>
                      <m:e>
                        <m:sSup>
                          <m:sSupPr>
                            <m:ctrlPr>
                              <a:rPr lang="en-US" sz="2400" i="1">
                                <a:latin typeface="Cambria Math" panose="02040503050406030204" pitchFamily="18" charset="0"/>
                              </a:rPr>
                            </m:ctrlPr>
                          </m:sSupPr>
                          <m:e>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𝑥</m:t>
                                </m:r>
                              </m:sub>
                            </m:sSub>
                          </m:e>
                          <m:sup>
                            <m:r>
                              <a:rPr lang="en-US" sz="2400" i="1">
                                <a:latin typeface="Cambria Math" panose="02040503050406030204" pitchFamily="18" charset="0"/>
                              </a:rPr>
                              <m:t>2</m:t>
                            </m:r>
                          </m:sup>
                        </m:sSup>
                      </m:e>
                    </m:d>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𝜎</m:t>
                        </m:r>
                      </m:e>
                      <m:sub>
                        <m:sSub>
                          <m:sSubPr>
                            <m:ctrlPr>
                              <a:rPr lang="en-US" sz="240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𝑃</m:t>
                            </m:r>
                          </m:e>
                          <m:sub>
                            <m:r>
                              <a:rPr lang="en-US" sz="2400" b="0" i="1" smtClean="0">
                                <a:latin typeface="Cambria Math" panose="02040503050406030204" pitchFamily="18" charset="0"/>
                                <a:ea typeface="Cambria Math" panose="02040503050406030204" pitchFamily="18" charset="0"/>
                              </a:rPr>
                              <m:t>𝑥</m:t>
                            </m:r>
                          </m:sub>
                        </m:sSub>
                        <m:r>
                          <a:rPr lang="en-US" sz="2400" i="1">
                            <a:latin typeface="Cambria Math" panose="02040503050406030204" pitchFamily="18" charset="0"/>
                          </a:rPr>
                          <m:t>,</m:t>
                        </m:r>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𝑥</m:t>
                            </m:r>
                          </m:sub>
                        </m:sSub>
                      </m:sub>
                    </m:sSub>
                    <m:r>
                      <a:rPr lang="en-US" sz="2400" b="0" i="0" smtClean="0">
                        <a:latin typeface="Cambria Math" panose="02040503050406030204" pitchFamily="18" charset="0"/>
                      </a:rPr>
                      <m:t>=</m:t>
                    </m:r>
                    <m:d>
                      <m:dPr>
                        <m:begChr m:val="⟨"/>
                        <m:endChr m:val="⟩"/>
                        <m:ctrlPr>
                          <a:rPr lang="en-US" sz="2400" b="0" i="1" smtClean="0">
                            <a:latin typeface="Cambria Math" panose="02040503050406030204" pitchFamily="18" charset="0"/>
                          </a:rPr>
                        </m:ctrlPr>
                      </m:dPr>
                      <m:e>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𝑝</m:t>
                            </m:r>
                          </m:e>
                          <m:sub>
                            <m:r>
                              <a:rPr lang="en-US" sz="2400" b="0" i="1" smtClean="0">
                                <a:latin typeface="Cambria Math" panose="02040503050406030204" pitchFamily="18" charset="0"/>
                              </a:rPr>
                              <m:t>𝑥</m:t>
                            </m:r>
                          </m:sub>
                          <m:sup>
                            <m:r>
                              <a:rPr lang="en-US" sz="2400" b="0" i="1" smtClean="0">
                                <a:latin typeface="Cambria Math" panose="02040503050406030204" pitchFamily="18" charset="0"/>
                              </a:rPr>
                              <m:t>2</m:t>
                            </m:r>
                          </m:sup>
                        </m:sSubSup>
                      </m:e>
                    </m:d>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𝐾</m:t>
                        </m:r>
                      </m:e>
                      <m:sup>
                        <m:r>
                          <a:rPr lang="en-US" sz="2400" b="0" i="1" smtClean="0">
                            <a:latin typeface="Cambria Math" panose="02040503050406030204" pitchFamily="18" charset="0"/>
                          </a:rPr>
                          <m:t>2</m:t>
                        </m:r>
                      </m:sup>
                    </m:sSup>
                  </m:oMath>
                </a14:m>
                <a:r>
                  <a:rPr lang="en-US" sz="2400" dirty="0"/>
                  <a:t>, </a:t>
                </a:r>
                <a14:m>
                  <m:oMath xmlns:m="http://schemas.openxmlformats.org/officeDocument/2006/math">
                    <m:d>
                      <m:dPr>
                        <m:begChr m:val="⟨"/>
                        <m:endChr m:val="⟩"/>
                        <m:ctrlPr>
                          <a:rPr lang="en-US" sz="2400" i="1">
                            <a:latin typeface="Cambria Math" panose="02040503050406030204" pitchFamily="18" charset="0"/>
                          </a:rPr>
                        </m:ctrlPr>
                      </m:dPr>
                      <m:e>
                        <m:sSup>
                          <m:sSupPr>
                            <m:ctrlPr>
                              <a:rPr lang="en-US" sz="2400" i="1">
                                <a:latin typeface="Cambria Math" panose="02040503050406030204" pitchFamily="18" charset="0"/>
                              </a:rPr>
                            </m:ctrlPr>
                          </m:sSupPr>
                          <m:e>
                            <m:sSub>
                              <m:sSubPr>
                                <m:ctrlPr>
                                  <a:rPr lang="en-US" sz="2400" i="1">
                                    <a:latin typeface="Cambria Math" panose="02040503050406030204" pitchFamily="18" charset="0"/>
                                  </a:rPr>
                                </m:ctrlPr>
                              </m:sSubPr>
                              <m:e>
                                <m:r>
                                  <a:rPr lang="en-US" sz="2400" i="1">
                                    <a:latin typeface="Cambria Math" panose="02040503050406030204" pitchFamily="18" charset="0"/>
                                  </a:rPr>
                                  <m:t>𝑃</m:t>
                                </m:r>
                              </m:e>
                              <m:sub>
                                <m:r>
                                  <a:rPr lang="en-US" sz="2400" b="0" i="1" smtClean="0">
                                    <a:latin typeface="Cambria Math" panose="02040503050406030204" pitchFamily="18" charset="0"/>
                                  </a:rPr>
                                  <m:t>𝑦</m:t>
                                </m:r>
                              </m:sub>
                            </m:sSub>
                          </m:e>
                          <m:sup>
                            <m:r>
                              <a:rPr lang="en-US" sz="2400" i="1">
                                <a:latin typeface="Cambria Math" panose="02040503050406030204" pitchFamily="18" charset="0"/>
                              </a:rPr>
                              <m:t>2</m:t>
                            </m:r>
                          </m:sup>
                        </m:sSup>
                      </m:e>
                    </m:d>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𝜎</m:t>
                        </m:r>
                      </m:e>
                      <m:sub>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𝑃</m:t>
                            </m:r>
                          </m:e>
                          <m:sub>
                            <m:r>
                              <a:rPr lang="en-US" sz="2400" b="0" i="1" smtClean="0">
                                <a:latin typeface="Cambria Math" panose="02040503050406030204" pitchFamily="18" charset="0"/>
                                <a:ea typeface="Cambria Math" panose="02040503050406030204" pitchFamily="18" charset="0"/>
                              </a:rPr>
                              <m:t>𝑦</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𝑃</m:t>
                            </m:r>
                          </m:e>
                          <m:sub>
                            <m:r>
                              <a:rPr lang="en-US" sz="2400" b="0" i="1" smtClean="0">
                                <a:latin typeface="Cambria Math" panose="02040503050406030204" pitchFamily="18" charset="0"/>
                              </a:rPr>
                              <m:t>𝑦</m:t>
                            </m:r>
                          </m:sub>
                        </m:sSub>
                      </m:sub>
                    </m:sSub>
                  </m:oMath>
                </a14:m>
                <a:endParaRPr lang="en-US" sz="2400" dirty="0"/>
              </a:p>
              <a:p>
                <a:pPr marL="0" indent="0" algn="ctr">
                  <a:buNone/>
                </a:pPr>
                <a14:m>
                  <m:oMath xmlns:m="http://schemas.openxmlformats.org/officeDocument/2006/math">
                    <m:d>
                      <m:dPr>
                        <m:begChr m:val="⟨"/>
                        <m:endChr m:val="⟩"/>
                        <m:ctrlPr>
                          <a:rPr lang="en-US" sz="2400" i="1" smtClean="0">
                            <a:latin typeface="Cambria Math" panose="02040503050406030204" pitchFamily="18" charset="0"/>
                          </a:rPr>
                        </m:ctrlPr>
                      </m:dPr>
                      <m:e>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𝑝</m:t>
                            </m:r>
                          </m:e>
                          <m:sub>
                            <m:r>
                              <a:rPr lang="en-US" sz="2400" b="0" i="1" smtClean="0">
                                <a:latin typeface="Cambria Math" panose="02040503050406030204" pitchFamily="18" charset="0"/>
                              </a:rPr>
                              <m:t>𝑥</m:t>
                            </m:r>
                          </m:sub>
                        </m:sSub>
                        <m:r>
                          <a:rPr lang="en-US" sz="2400" b="0" i="1" smtClean="0">
                            <a:latin typeface="Cambria Math" panose="02040503050406030204" pitchFamily="18" charset="0"/>
                          </a:rPr>
                          <m:t>𝑦</m:t>
                        </m:r>
                      </m:e>
                    </m:d>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𝐾</m:t>
                        </m:r>
                      </m:e>
                      <m:sup>
                        <m:r>
                          <a:rPr lang="en-US" sz="2400" b="0" i="1" smtClean="0">
                            <a:latin typeface="Cambria Math" panose="02040503050406030204" pitchFamily="18" charset="0"/>
                          </a:rPr>
                          <m:t>2</m:t>
                        </m:r>
                      </m:sup>
                    </m:sSup>
                    <m:d>
                      <m:dPr>
                        <m:begChr m:val="⟨"/>
                        <m:endChr m:val="⟩"/>
                        <m:ctrlPr>
                          <a:rPr lang="en-US" sz="2400" b="0" i="1" smtClean="0">
                            <a:latin typeface="Cambria Math" panose="02040503050406030204" pitchFamily="18" charset="0"/>
                          </a:rPr>
                        </m:ctrlPr>
                      </m:dPr>
                      <m:e>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e>
                    </m:d>
                  </m:oMath>
                </a14:m>
                <a:r>
                  <a:rPr lang="en-US" sz="2400" dirty="0"/>
                  <a:t>, </a:t>
                </a:r>
                <a14:m>
                  <m:oMath xmlns:m="http://schemas.openxmlformats.org/officeDocument/2006/math">
                    <m:d>
                      <m:dPr>
                        <m:begChr m:val="⟨"/>
                        <m:endChr m:val="⟩"/>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𝑝</m:t>
                            </m:r>
                          </m:e>
                          <m:sub>
                            <m:r>
                              <a:rPr lang="en-US" sz="2400" b="0" i="1" smtClean="0">
                                <a:latin typeface="Cambria Math" panose="02040503050406030204" pitchFamily="18" charset="0"/>
                              </a:rPr>
                              <m:t>𝑦</m:t>
                            </m:r>
                          </m:sub>
                        </m:sSub>
                        <m:r>
                          <a:rPr lang="en-US" sz="2400" b="0" i="1" smtClean="0">
                            <a:latin typeface="Cambria Math" panose="02040503050406030204" pitchFamily="18" charset="0"/>
                          </a:rPr>
                          <m:t>𝑥</m:t>
                        </m:r>
                      </m:e>
                    </m:d>
                    <m:r>
                      <a:rPr lang="en-US" sz="2400" i="1">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𝐾</m:t>
                        </m:r>
                      </m:e>
                      <m:sup>
                        <m:r>
                          <a:rPr lang="en-US" sz="2400" i="1">
                            <a:latin typeface="Cambria Math" panose="02040503050406030204" pitchFamily="18" charset="0"/>
                          </a:rPr>
                          <m:t>2</m:t>
                        </m:r>
                      </m:sup>
                    </m:sSup>
                    <m:d>
                      <m:dPr>
                        <m:begChr m:val="⟨"/>
                        <m:endChr m:val="⟩"/>
                        <m:ctrlPr>
                          <a:rPr lang="en-US" sz="2400" i="1">
                            <a:latin typeface="Cambria Math" panose="02040503050406030204" pitchFamily="18" charset="0"/>
                          </a:rPr>
                        </m:ctrlPr>
                      </m:dPr>
                      <m:e>
                        <m:sSup>
                          <m:sSupPr>
                            <m:ctrlPr>
                              <a:rPr lang="en-US" sz="2400" i="1">
                                <a:latin typeface="Cambria Math" panose="02040503050406030204" pitchFamily="18" charset="0"/>
                              </a:rPr>
                            </m:ctrlPr>
                          </m:sSupPr>
                          <m:e>
                            <m:r>
                              <a:rPr lang="en-US" sz="2400" b="0" i="1" smtClean="0">
                                <a:latin typeface="Cambria Math" panose="02040503050406030204" pitchFamily="18" charset="0"/>
                              </a:rPr>
                              <m:t>𝑦</m:t>
                            </m:r>
                          </m:e>
                          <m:sup>
                            <m:r>
                              <a:rPr lang="en-US" sz="2400" i="1">
                                <a:latin typeface="Cambria Math" panose="02040503050406030204" pitchFamily="18" charset="0"/>
                              </a:rPr>
                              <m:t>2</m:t>
                            </m:r>
                          </m:sup>
                        </m:sSup>
                      </m:e>
                    </m:d>
                  </m:oMath>
                </a14:m>
                <a:endParaRPr lang="en-US" sz="2400" dirty="0"/>
              </a:p>
              <a:p>
                <a:pPr marL="0" indent="0" algn="ctr">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𝐾</m:t>
                      </m:r>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𝐵</m:t>
                              </m:r>
                            </m:e>
                            <m:sub>
                              <m:r>
                                <a:rPr lang="en-US" sz="2400" b="0" i="1" smtClean="0">
                                  <a:latin typeface="Cambria Math" panose="02040503050406030204" pitchFamily="18" charset="0"/>
                                </a:rPr>
                                <m:t>𝑧</m:t>
                              </m:r>
                            </m:sub>
                          </m:sSub>
                        </m:num>
                        <m:den>
                          <m:r>
                            <a:rPr lang="en-US" sz="2400" b="0" i="1" smtClean="0">
                              <a:latin typeface="Cambria Math" panose="02040503050406030204" pitchFamily="18" charset="0"/>
                            </a:rPr>
                            <m:t>2</m:t>
                          </m:r>
                          <m:r>
                            <a:rPr lang="en-US" sz="2400" b="0" i="1" smtClean="0">
                              <a:latin typeface="Cambria Math" panose="02040503050406030204" pitchFamily="18" charset="0"/>
                            </a:rPr>
                            <m:t>𝐵</m:t>
                          </m:r>
                          <m:r>
                            <a:rPr lang="en-US" sz="2400" b="0" i="1" smtClean="0">
                              <a:latin typeface="Cambria Math" panose="02040503050406030204" pitchFamily="18" charset="0"/>
                              <a:ea typeface="Cambria Math" panose="02040503050406030204" pitchFamily="18" charset="0"/>
                            </a:rPr>
                            <m:t>𝜌</m:t>
                          </m:r>
                        </m:den>
                      </m:f>
                    </m:oMath>
                  </m:oMathPara>
                </a14:m>
                <a:endParaRPr lang="en-US" sz="2400" dirty="0"/>
              </a:p>
              <a:p>
                <a:r>
                  <a:rPr lang="en-US" sz="2400" dirty="0"/>
                  <a:t>Then, the RMS emittance is</a:t>
                </a:r>
              </a:p>
              <a:p>
                <a:pPr marL="0" indent="0" algn="ctr">
                  <a:buNone/>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𝜀</m:t>
                          </m:r>
                        </m:e>
                        <m:sub>
                          <m:r>
                            <a:rPr lang="en-US" sz="2400" b="0" i="1" smtClean="0">
                              <a:latin typeface="Cambria Math" panose="02040503050406030204" pitchFamily="18" charset="0"/>
                            </a:rPr>
                            <m:t>1,2</m:t>
                          </m:r>
                        </m:sub>
                      </m:sSub>
                      <m:r>
                        <a:rPr lang="en-US" sz="2400" b="0" i="1" smtClean="0">
                          <a:latin typeface="Cambria Math" panose="02040503050406030204" pitchFamily="18" charset="0"/>
                        </a:rPr>
                        <m:t>=</m:t>
                      </m:r>
                      <m:rad>
                        <m:radPr>
                          <m:degHide m:val="on"/>
                          <m:ctrlPr>
                            <a:rPr lang="en-US" sz="2400" b="0" i="1" smtClean="0">
                              <a:latin typeface="Cambria Math" panose="02040503050406030204" pitchFamily="18" charset="0"/>
                            </a:rPr>
                          </m:ctrlPr>
                        </m:radPr>
                        <m:deg/>
                        <m:e>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𝜎</m:t>
                              </m:r>
                            </m:e>
                            <m:sub>
                              <m:sSub>
                                <m:sSubPr>
                                  <m:ctrlPr>
                                    <a:rPr lang="en-US" sz="2400" i="1">
                                      <a:latin typeface="Cambria Math" panose="02040503050406030204" pitchFamily="18" charset="0"/>
                                    </a:rPr>
                                  </m:ctrlPr>
                                </m:sSubPr>
                                <m:e>
                                  <m:r>
                                    <a:rPr lang="en-US" sz="2400" i="1">
                                      <a:latin typeface="Cambria Math" panose="02040503050406030204" pitchFamily="18" charset="0"/>
                                    </a:rPr>
                                    <m:t>𝑃</m:t>
                                  </m:r>
                                </m:e>
                                <m:sub>
                                  <m:r>
                                    <a:rPr lang="en-US" sz="2400" i="1">
                                      <a:latin typeface="Cambria Math" panose="02040503050406030204" pitchFamily="18" charset="0"/>
                                    </a:rPr>
                                    <m:t>𝑥</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𝑃</m:t>
                                  </m:r>
                                </m:e>
                                <m:sub>
                                  <m:r>
                                    <a:rPr lang="en-US" sz="2400" i="1">
                                      <a:latin typeface="Cambria Math" panose="02040503050406030204" pitchFamily="18" charset="0"/>
                                    </a:rPr>
                                    <m:t>𝑥</m:t>
                                  </m:r>
                                </m:sub>
                              </m:sSub>
                            </m:sub>
                          </m:sSub>
                          <m:r>
                            <a:rPr lang="en-US" sz="2400" i="1" smtClean="0">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𝜎</m:t>
                              </m:r>
                            </m:e>
                            <m:sub>
                              <m:sSub>
                                <m:sSubPr>
                                  <m:ctrlPr>
                                    <a:rPr lang="en-US" sz="2400" i="1">
                                      <a:latin typeface="Cambria Math" panose="02040503050406030204" pitchFamily="18" charset="0"/>
                                    </a:rPr>
                                  </m:ctrlPr>
                                </m:sSubPr>
                                <m:e>
                                  <m:r>
                                    <a:rPr lang="en-US" sz="2400" i="1">
                                      <a:latin typeface="Cambria Math" panose="02040503050406030204" pitchFamily="18" charset="0"/>
                                    </a:rPr>
                                    <m:t>𝑃</m:t>
                                  </m:r>
                                </m:e>
                                <m:sub>
                                  <m:r>
                                    <a:rPr lang="en-US" sz="2400" b="0" i="1" smtClean="0">
                                      <a:latin typeface="Cambria Math" panose="02040503050406030204" pitchFamily="18" charset="0"/>
                                    </a:rPr>
                                    <m:t>𝑦</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𝑃</m:t>
                                  </m:r>
                                </m:e>
                                <m:sub>
                                  <m:r>
                                    <a:rPr lang="en-US" sz="2400" b="0" i="1" smtClean="0">
                                      <a:latin typeface="Cambria Math" panose="02040503050406030204" pitchFamily="18" charset="0"/>
                                    </a:rPr>
                                    <m:t>𝑦</m:t>
                                  </m:r>
                                </m:sub>
                              </m:sSub>
                            </m:sub>
                          </m:sSub>
                        </m:e>
                      </m:rad>
                      <m:r>
                        <a:rPr lang="en-US" sz="2400" b="0" i="1" smtClean="0">
                          <a:latin typeface="Cambria Math" panose="02040503050406030204" pitchFamily="18" charset="0"/>
                          <a:ea typeface="Cambria Math" panose="02040503050406030204" pitchFamily="18" charset="0"/>
                        </a:rPr>
                        <m:t>∙</m:t>
                      </m:r>
                      <m:rad>
                        <m:radPr>
                          <m:degHide m:val="on"/>
                          <m:ctrlPr>
                            <a:rPr lang="en-US" sz="2400" i="1">
                              <a:latin typeface="Cambria Math" panose="02040503050406030204" pitchFamily="18" charset="0"/>
                            </a:rPr>
                          </m:ctrlPr>
                        </m:radPr>
                        <m:deg/>
                        <m:e>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𝜎</m:t>
                              </m:r>
                            </m:e>
                            <m:sub>
                              <m:r>
                                <a:rPr lang="en-US" sz="2400" b="0" i="1" smtClean="0">
                                  <a:latin typeface="Cambria Math" panose="02040503050406030204" pitchFamily="18" charset="0"/>
                                  <a:ea typeface="Cambria Math" panose="02040503050406030204" pitchFamily="18" charset="0"/>
                                </a:rPr>
                                <m:t>𝑥𝑥</m:t>
                              </m:r>
                            </m:sub>
                          </m:sSub>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𝜎</m:t>
                              </m:r>
                            </m:e>
                            <m:sub>
                              <m:r>
                                <a:rPr lang="en-US" sz="2400" b="0" i="1" smtClean="0">
                                  <a:latin typeface="Cambria Math" panose="02040503050406030204" pitchFamily="18" charset="0"/>
                                  <a:ea typeface="Cambria Math" panose="02040503050406030204" pitchFamily="18" charset="0"/>
                                </a:rPr>
                                <m:t>𝑦𝑦</m:t>
                              </m:r>
                            </m:sub>
                          </m:sSub>
                        </m:e>
                      </m:rad>
                      <m:d>
                        <m:dPr>
                          <m:ctrlPr>
                            <a:rPr lang="en-US" sz="2400" i="1" smtClean="0">
                              <a:latin typeface="Cambria Math" panose="02040503050406030204" pitchFamily="18" charset="0"/>
                            </a:rPr>
                          </m:ctrlPr>
                        </m:dPr>
                        <m:e>
                          <m:r>
                            <a:rPr lang="en-US" sz="2400" b="0" i="1" smtClean="0">
                              <a:latin typeface="Cambria Math" panose="02040503050406030204" pitchFamily="18" charset="0"/>
                            </a:rPr>
                            <m:t>1+2</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𝐾</m:t>
                              </m:r>
                            </m:e>
                            <m:sup>
                              <m:r>
                                <a:rPr lang="en-US" sz="2400" b="0" i="1" smtClean="0">
                                  <a:latin typeface="Cambria Math" panose="02040503050406030204" pitchFamily="18" charset="0"/>
                                </a:rPr>
                                <m:t>2</m:t>
                              </m:r>
                            </m:sup>
                          </m:sSup>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𝛽</m:t>
                              </m:r>
                            </m:e>
                            <m:sub>
                              <m:r>
                                <a:rPr lang="en-US" sz="2400" b="0" i="1" smtClean="0">
                                  <a:latin typeface="Cambria Math" panose="02040503050406030204" pitchFamily="18" charset="0"/>
                                  <a:ea typeface="Cambria Math" panose="02040503050406030204" pitchFamily="18" charset="0"/>
                                </a:rPr>
                                <m:t>⊥</m:t>
                              </m:r>
                            </m:sub>
                            <m:sup>
                              <m:r>
                                <a:rPr lang="en-US" sz="2400" b="0" i="1" smtClean="0">
                                  <a:latin typeface="Cambria Math" panose="02040503050406030204" pitchFamily="18" charset="0"/>
                                </a:rPr>
                                <m:t>2</m:t>
                              </m:r>
                            </m:sup>
                          </m:sSubSup>
                          <m:r>
                            <a:rPr lang="en-US" sz="2400" b="0" i="1" smtClean="0">
                              <a:latin typeface="Cambria Math" panose="02040503050406030204" pitchFamily="18" charset="0"/>
                              <a:ea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𝐾</m:t>
                          </m:r>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𝛽</m:t>
                              </m:r>
                            </m:e>
                            <m:sub>
                              <m:r>
                                <a:rPr lang="en-US" sz="2400" b="0" i="1" smtClean="0">
                                  <a:latin typeface="Cambria Math" panose="02040503050406030204" pitchFamily="18" charset="0"/>
                                  <a:ea typeface="Cambria Math" panose="02040503050406030204" pitchFamily="18" charset="0"/>
                                </a:rPr>
                                <m:t>⊥</m:t>
                              </m:r>
                            </m:sub>
                          </m:sSub>
                          <m:rad>
                            <m:radPr>
                              <m:degHide m:val="on"/>
                              <m:ctrlPr>
                                <a:rPr lang="en-US" sz="2400" b="0" i="1" smtClean="0">
                                  <a:latin typeface="Cambria Math" panose="02040503050406030204" pitchFamily="18" charset="0"/>
                                  <a:ea typeface="Cambria Math" panose="02040503050406030204" pitchFamily="18" charset="0"/>
                                </a:rPr>
                              </m:ctrlPr>
                            </m:radPr>
                            <m:deg/>
                            <m:e>
                              <m:r>
                                <a:rPr lang="en-US" sz="2400" b="0" i="1" smtClean="0">
                                  <a:latin typeface="Cambria Math" panose="02040503050406030204" pitchFamily="18" charset="0"/>
                                  <a:ea typeface="Cambria Math" panose="02040503050406030204" pitchFamily="18" charset="0"/>
                                </a:rPr>
                                <m:t>1+</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𝐾</m:t>
                                  </m:r>
                                </m:e>
                                <m:sup>
                                  <m:r>
                                    <a:rPr lang="en-US" sz="2400" b="0" i="1" smtClean="0">
                                      <a:latin typeface="Cambria Math" panose="02040503050406030204" pitchFamily="18" charset="0"/>
                                      <a:ea typeface="Cambria Math" panose="02040503050406030204" pitchFamily="18" charset="0"/>
                                    </a:rPr>
                                    <m:t>2</m:t>
                                  </m:r>
                                </m:sup>
                              </m:sSup>
                              <m:sSubSup>
                                <m:sSubSupPr>
                                  <m:ctrlPr>
                                    <a:rPr lang="en-US" sz="2400" b="0" i="1" smtClean="0">
                                      <a:latin typeface="Cambria Math" panose="02040503050406030204" pitchFamily="18" charset="0"/>
                                      <a:ea typeface="Cambria Math" panose="02040503050406030204" pitchFamily="18" charset="0"/>
                                    </a:rPr>
                                  </m:ctrlPr>
                                </m:sSubSupPr>
                                <m:e>
                                  <m:r>
                                    <a:rPr lang="en-US" sz="2400" b="0" i="1" smtClean="0">
                                      <a:latin typeface="Cambria Math" panose="02040503050406030204" pitchFamily="18" charset="0"/>
                                      <a:ea typeface="Cambria Math" panose="02040503050406030204" pitchFamily="18" charset="0"/>
                                    </a:rPr>
                                    <m:t>𝛽</m:t>
                                  </m:r>
                                </m:e>
                                <m:sub>
                                  <m:r>
                                    <a:rPr lang="en-US" sz="2400" b="0" i="1" smtClean="0">
                                      <a:latin typeface="Cambria Math" panose="02040503050406030204" pitchFamily="18" charset="0"/>
                                      <a:ea typeface="Cambria Math" panose="02040503050406030204" pitchFamily="18" charset="0"/>
                                    </a:rPr>
                                    <m:t>⊥</m:t>
                                  </m:r>
                                </m:sub>
                                <m:sup>
                                  <m:r>
                                    <a:rPr lang="en-US" sz="2400" b="0" i="1" smtClean="0">
                                      <a:latin typeface="Cambria Math" panose="02040503050406030204" pitchFamily="18" charset="0"/>
                                      <a:ea typeface="Cambria Math" panose="02040503050406030204" pitchFamily="18" charset="0"/>
                                    </a:rPr>
                                    <m:t>2</m:t>
                                  </m:r>
                                </m:sup>
                              </m:sSubSup>
                            </m:e>
                          </m:rad>
                        </m:e>
                      </m:d>
                    </m:oMath>
                  </m:oMathPara>
                </a14:m>
                <a:endParaRPr lang="en-US" sz="2400" dirty="0"/>
              </a:p>
              <a:p>
                <a:pPr marL="0" indent="0" algn="ctr">
                  <a:buNone/>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𝛽</m:t>
                          </m:r>
                        </m:e>
                        <m:sub>
                          <m:r>
                            <a:rPr lang="en-US" sz="2400" i="1" smtClean="0">
                              <a:latin typeface="Cambria Math" panose="02040503050406030204" pitchFamily="18" charset="0"/>
                              <a:ea typeface="Cambria Math" panose="02040503050406030204" pitchFamily="18" charset="0"/>
                            </a:rPr>
                            <m:t>⊥</m:t>
                          </m:r>
                        </m:sub>
                      </m:sSub>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ad>
                            <m:radPr>
                              <m:degHide m:val="on"/>
                              <m:ctrlPr>
                                <a:rPr lang="en-US" sz="2400" b="0" i="1" smtClean="0">
                                  <a:latin typeface="Cambria Math" panose="02040503050406030204" pitchFamily="18" charset="0"/>
                                </a:rPr>
                              </m:ctrlPr>
                            </m:radPr>
                            <m:deg/>
                            <m:e>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𝜎</m:t>
                                  </m:r>
                                </m:e>
                                <m:sub>
                                  <m:r>
                                    <a:rPr lang="en-US" sz="2400" i="1">
                                      <a:latin typeface="Cambria Math" panose="02040503050406030204" pitchFamily="18" charset="0"/>
                                      <a:ea typeface="Cambria Math" panose="02040503050406030204" pitchFamily="18" charset="0"/>
                                    </a:rPr>
                                    <m:t>𝑥𝑥</m:t>
                                  </m:r>
                                </m:sub>
                              </m:sSub>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𝜎</m:t>
                                  </m:r>
                                </m:e>
                                <m:sub>
                                  <m:r>
                                    <a:rPr lang="en-US" sz="2400" i="1">
                                      <a:latin typeface="Cambria Math" panose="02040503050406030204" pitchFamily="18" charset="0"/>
                                      <a:ea typeface="Cambria Math" panose="02040503050406030204" pitchFamily="18" charset="0"/>
                                    </a:rPr>
                                    <m:t>𝑦𝑦</m:t>
                                  </m:r>
                                </m:sub>
                              </m:sSub>
                            </m:e>
                          </m:rad>
                        </m:num>
                        <m:den>
                          <m:rad>
                            <m:radPr>
                              <m:degHide m:val="on"/>
                              <m:ctrlPr>
                                <a:rPr lang="en-US" sz="2400" i="1">
                                  <a:latin typeface="Cambria Math" panose="02040503050406030204" pitchFamily="18" charset="0"/>
                                </a:rPr>
                              </m:ctrlPr>
                            </m:radPr>
                            <m:deg/>
                            <m:e>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𝜎</m:t>
                                  </m:r>
                                </m:e>
                                <m:sub>
                                  <m:sSub>
                                    <m:sSubPr>
                                      <m:ctrlPr>
                                        <a:rPr lang="en-US" sz="2400" i="1">
                                          <a:latin typeface="Cambria Math" panose="02040503050406030204" pitchFamily="18" charset="0"/>
                                        </a:rPr>
                                      </m:ctrlPr>
                                    </m:sSubPr>
                                    <m:e>
                                      <m:r>
                                        <a:rPr lang="en-US" sz="2400" i="1">
                                          <a:latin typeface="Cambria Math" panose="02040503050406030204" pitchFamily="18" charset="0"/>
                                        </a:rPr>
                                        <m:t>𝑃</m:t>
                                      </m:r>
                                    </m:e>
                                    <m:sub>
                                      <m:r>
                                        <a:rPr lang="en-US" sz="2400" i="1">
                                          <a:latin typeface="Cambria Math" panose="02040503050406030204" pitchFamily="18" charset="0"/>
                                        </a:rPr>
                                        <m:t>𝑥</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𝑃</m:t>
                                      </m:r>
                                    </m:e>
                                    <m:sub>
                                      <m:r>
                                        <a:rPr lang="en-US" sz="2400" i="1">
                                          <a:latin typeface="Cambria Math" panose="02040503050406030204" pitchFamily="18" charset="0"/>
                                        </a:rPr>
                                        <m:t>𝑥</m:t>
                                      </m:r>
                                    </m:sub>
                                  </m:sSub>
                                </m:sub>
                              </m:sSub>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𝜎</m:t>
                                  </m:r>
                                </m:e>
                                <m:sub>
                                  <m:sSub>
                                    <m:sSubPr>
                                      <m:ctrlPr>
                                        <a:rPr lang="en-US" sz="2400" i="1">
                                          <a:latin typeface="Cambria Math" panose="02040503050406030204" pitchFamily="18" charset="0"/>
                                        </a:rPr>
                                      </m:ctrlPr>
                                    </m:sSubPr>
                                    <m:e>
                                      <m:r>
                                        <a:rPr lang="en-US" sz="2400" i="1">
                                          <a:latin typeface="Cambria Math" panose="02040503050406030204" pitchFamily="18" charset="0"/>
                                        </a:rPr>
                                        <m:t>𝑃</m:t>
                                      </m:r>
                                    </m:e>
                                    <m:sub>
                                      <m:r>
                                        <a:rPr lang="en-US" sz="2400" i="1">
                                          <a:latin typeface="Cambria Math" panose="02040503050406030204" pitchFamily="18" charset="0"/>
                                        </a:rPr>
                                        <m:t>𝑦</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𝑃</m:t>
                                      </m:r>
                                    </m:e>
                                    <m:sub>
                                      <m:r>
                                        <a:rPr lang="en-US" sz="2400" i="1">
                                          <a:latin typeface="Cambria Math" panose="02040503050406030204" pitchFamily="18" charset="0"/>
                                        </a:rPr>
                                        <m:t>𝑦</m:t>
                                      </m:r>
                                    </m:sub>
                                  </m:sSub>
                                </m:sub>
                              </m:sSub>
                            </m:e>
                          </m:rad>
                        </m:den>
                      </m:f>
                    </m:oMath>
                  </m:oMathPara>
                </a14:m>
                <a:endParaRPr lang="en-US" sz="2400" dirty="0"/>
              </a:p>
            </p:txBody>
          </p:sp>
        </mc:Choice>
        <mc:Fallback xmlns="">
          <p:sp>
            <p:nvSpPr>
              <p:cNvPr id="2" name="Text Placeholder 1">
                <a:extLst>
                  <a:ext uri="{FF2B5EF4-FFF2-40B4-BE49-F238E27FC236}">
                    <a16:creationId xmlns:a16="http://schemas.microsoft.com/office/drawing/2014/main" id="{02D856A6-A431-E4E6-1057-9013068B8A77}"/>
                  </a:ext>
                </a:extLst>
              </p:cNvPr>
              <p:cNvSpPr>
                <a:spLocks noGrp="1" noRot="1" noChangeAspect="1" noMove="1" noResize="1" noEditPoints="1" noAdjustHandles="1" noChangeArrowheads="1" noChangeShapeType="1" noTextEdit="1"/>
              </p:cNvSpPr>
              <p:nvPr>
                <p:ph type="body" sz="quarter" idx="10"/>
              </p:nvPr>
            </p:nvSpPr>
            <p:spPr>
              <a:xfrm>
                <a:off x="914399" y="914401"/>
                <a:ext cx="9994392" cy="5807074"/>
              </a:xfrm>
              <a:blipFill>
                <a:blip r:embed="rId2"/>
                <a:stretch>
                  <a:fillRect l="-1779" t="-1747" b="-3275"/>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E1615B3E-795D-94D9-F9A2-633D6E8367F6}"/>
              </a:ext>
            </a:extLst>
          </p:cNvPr>
          <p:cNvSpPr>
            <a:spLocks noGrp="1"/>
          </p:cNvSpPr>
          <p:nvPr>
            <p:ph type="title"/>
          </p:nvPr>
        </p:nvSpPr>
        <p:spPr/>
        <p:txBody>
          <a:bodyPr/>
          <a:lstStyle/>
          <a:p>
            <a:r>
              <a:rPr lang="en-US" dirty="0"/>
              <a:t>RMS emittance</a:t>
            </a:r>
          </a:p>
        </p:txBody>
      </p:sp>
      <p:sp>
        <p:nvSpPr>
          <p:cNvPr id="5" name="Slide Number Placeholder 4">
            <a:extLst>
              <a:ext uri="{FF2B5EF4-FFF2-40B4-BE49-F238E27FC236}">
                <a16:creationId xmlns:a16="http://schemas.microsoft.com/office/drawing/2014/main" id="{A0263E54-6DD3-0F0D-B6DE-B01180E17D1C}"/>
              </a:ext>
            </a:extLst>
          </p:cNvPr>
          <p:cNvSpPr>
            <a:spLocks noGrp="1"/>
          </p:cNvSpPr>
          <p:nvPr>
            <p:ph type="sldNum" sz="quarter" idx="40"/>
          </p:nvPr>
        </p:nvSpPr>
        <p:spPr/>
        <p:txBody>
          <a:bodyPr/>
          <a:lstStyle/>
          <a:p>
            <a:fld id="{F4BAA12D-5F28-3140-935A-44BF4B54B6B6}" type="slidenum">
              <a:rPr lang="en-US" smtClean="0"/>
              <a:pPr/>
              <a:t>41</a:t>
            </a:fld>
            <a:endParaRPr lang="en-US" dirty="0"/>
          </a:p>
        </p:txBody>
      </p:sp>
      <p:sp>
        <p:nvSpPr>
          <p:cNvPr id="4" name="Date Placeholder 3">
            <a:extLst>
              <a:ext uri="{FF2B5EF4-FFF2-40B4-BE49-F238E27FC236}">
                <a16:creationId xmlns:a16="http://schemas.microsoft.com/office/drawing/2014/main" id="{FA08A979-348E-265F-2FBB-998FCC612237}"/>
              </a:ext>
            </a:extLst>
          </p:cNvPr>
          <p:cNvSpPr>
            <a:spLocks noGrp="1"/>
          </p:cNvSpPr>
          <p:nvPr>
            <p:ph type="dt" sz="half" idx="38"/>
          </p:nvPr>
        </p:nvSpPr>
        <p:spPr/>
        <p:txBody>
          <a:bodyPr/>
          <a:lstStyle/>
          <a:p>
            <a:pPr>
              <a:defRPr/>
            </a:pPr>
            <a:r>
              <a:rPr lang="en-US"/>
              <a:t>8/5/25</a:t>
            </a:r>
            <a:endParaRPr lang="en-US" dirty="0"/>
          </a:p>
        </p:txBody>
      </p:sp>
      <p:sp>
        <p:nvSpPr>
          <p:cNvPr id="6" name="Footer Placeholder 5">
            <a:extLst>
              <a:ext uri="{FF2B5EF4-FFF2-40B4-BE49-F238E27FC236}">
                <a16:creationId xmlns:a16="http://schemas.microsoft.com/office/drawing/2014/main" id="{ACA55FC0-752F-6982-FDFF-B47BC156BAA4}"/>
              </a:ext>
            </a:extLst>
          </p:cNvPr>
          <p:cNvSpPr>
            <a:spLocks noGrp="1"/>
          </p:cNvSpPr>
          <p:nvPr>
            <p:ph type="ftr" sz="quarter" idx="39"/>
          </p:nvPr>
        </p:nvSpPr>
        <p:spPr/>
        <p:txBody>
          <a:bodyPr/>
          <a:lstStyle/>
          <a:p>
            <a:pPr>
              <a:defRPr/>
            </a:pPr>
            <a:r>
              <a:rPr lang="en-US"/>
              <a:t>Yonehara | Ionization Cooling for Muon Beam</a:t>
            </a:r>
            <a:endParaRPr lang="en-US" dirty="0"/>
          </a:p>
        </p:txBody>
      </p:sp>
    </p:spTree>
    <p:extLst>
      <p:ext uri="{BB962C8B-B14F-4D97-AF65-F5344CB8AC3E}">
        <p14:creationId xmlns:p14="http://schemas.microsoft.com/office/powerpoint/2010/main" val="34257679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F914FC-191A-DBF6-2050-5523D0938B0D}"/>
              </a:ext>
            </a:extLst>
          </p:cNvPr>
          <p:cNvSpPr>
            <a:spLocks noGrp="1"/>
          </p:cNvSpPr>
          <p:nvPr>
            <p:ph type="title"/>
          </p:nvPr>
        </p:nvSpPr>
        <p:spPr/>
        <p:txBody>
          <a:bodyPr/>
          <a:lstStyle/>
          <a:p>
            <a:r>
              <a:rPr lang="en-US" dirty="0"/>
              <a:t>MAP/IMCC method</a:t>
            </a:r>
          </a:p>
        </p:txBody>
      </p:sp>
      <p:sp>
        <p:nvSpPr>
          <p:cNvPr id="5" name="Slide Number Placeholder 4">
            <a:extLst>
              <a:ext uri="{FF2B5EF4-FFF2-40B4-BE49-F238E27FC236}">
                <a16:creationId xmlns:a16="http://schemas.microsoft.com/office/drawing/2014/main" id="{6A884381-76F0-29E5-A551-33CCBE796FB5}"/>
              </a:ext>
            </a:extLst>
          </p:cNvPr>
          <p:cNvSpPr>
            <a:spLocks noGrp="1"/>
          </p:cNvSpPr>
          <p:nvPr>
            <p:ph type="sldNum" sz="quarter" idx="40"/>
          </p:nvPr>
        </p:nvSpPr>
        <p:spPr/>
        <p:txBody>
          <a:bodyPr/>
          <a:lstStyle/>
          <a:p>
            <a:fld id="{F4BAA12D-5F28-3140-935A-44BF4B54B6B6}" type="slidenum">
              <a:rPr lang="en-US" smtClean="0"/>
              <a:pPr/>
              <a:t>42</a:t>
            </a:fld>
            <a:endParaRPr lang="en-US"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1C85307-B60D-09E4-201C-F7283E77241A}"/>
                  </a:ext>
                </a:extLst>
              </p:cNvPr>
              <p:cNvSpPr txBox="1"/>
              <p:nvPr/>
            </p:nvSpPr>
            <p:spPr>
              <a:xfrm>
                <a:off x="1229817" y="2905396"/>
                <a:ext cx="2527359"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𝐿</m:t>
                          </m:r>
                        </m:e>
                        <m:sub>
                          <m:r>
                            <a:rPr lang="en-US" sz="2000" b="0" i="1" smtClean="0">
                              <a:latin typeface="Cambria Math" panose="02040503050406030204" pitchFamily="18" charset="0"/>
                            </a:rPr>
                            <m:t>𝑐𝑎𝑛𝑜𝑛𝑖𝑐𝑎𝑙</m:t>
                          </m:r>
                        </m:sub>
                      </m:sSub>
                      <m:r>
                        <a:rPr lang="en-US" sz="2000" b="0" i="1" smtClean="0">
                          <a:latin typeface="Cambria Math" panose="02040503050406030204" pitchFamily="18" charset="0"/>
                        </a:rPr>
                        <m:t>=2</m:t>
                      </m:r>
                      <m:r>
                        <a:rPr lang="en-US" sz="2000" b="0" i="1" smtClean="0">
                          <a:latin typeface="Cambria Math" panose="02040503050406030204" pitchFamily="18" charset="0"/>
                        </a:rPr>
                        <m:t>𝑚𝑐</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𝜀</m:t>
                          </m:r>
                        </m:e>
                        <m:sub>
                          <m:r>
                            <a:rPr lang="en-US" sz="2000" b="0" i="1" smtClean="0">
                              <a:latin typeface="Cambria Math" panose="02040503050406030204" pitchFamily="18" charset="0"/>
                            </a:rPr>
                            <m:t>𝑛</m:t>
                          </m:r>
                        </m:sub>
                      </m:sSub>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ℒ</m:t>
                      </m:r>
                    </m:oMath>
                  </m:oMathPara>
                </a14:m>
                <a:endParaRPr lang="en-US" sz="2000" dirty="0"/>
              </a:p>
            </p:txBody>
          </p:sp>
        </mc:Choice>
        <mc:Fallback xmlns="">
          <p:sp>
            <p:nvSpPr>
              <p:cNvPr id="10" name="TextBox 9">
                <a:extLst>
                  <a:ext uri="{FF2B5EF4-FFF2-40B4-BE49-F238E27FC236}">
                    <a16:creationId xmlns:a16="http://schemas.microsoft.com/office/drawing/2014/main" id="{61C85307-B60D-09E4-201C-F7283E77241A}"/>
                  </a:ext>
                </a:extLst>
              </p:cNvPr>
              <p:cNvSpPr txBox="1">
                <a:spLocks noRot="1" noChangeAspect="1" noMove="1" noResize="1" noEditPoints="1" noAdjustHandles="1" noChangeArrowheads="1" noChangeShapeType="1" noTextEdit="1"/>
              </p:cNvSpPr>
              <p:nvPr/>
            </p:nvSpPr>
            <p:spPr>
              <a:xfrm>
                <a:off x="1229817" y="2905396"/>
                <a:ext cx="2527359" cy="307777"/>
              </a:xfrm>
              <a:prstGeom prst="rect">
                <a:avLst/>
              </a:prstGeom>
              <a:blipFill>
                <a:blip r:embed="rId2"/>
                <a:stretch>
                  <a:fillRect l="-1500" r="-2000" b="-20000"/>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C5FDA2BB-C981-3213-0897-A470B3F4BA4A}"/>
              </a:ext>
            </a:extLst>
          </p:cNvPr>
          <p:cNvSpPr txBox="1"/>
          <p:nvPr/>
        </p:nvSpPr>
        <p:spPr>
          <a:xfrm>
            <a:off x="1203767" y="1054074"/>
            <a:ext cx="10454833" cy="461665"/>
          </a:xfrm>
          <a:prstGeom prst="rect">
            <a:avLst/>
          </a:prstGeom>
          <a:noFill/>
        </p:spPr>
        <p:txBody>
          <a:bodyPr wrap="square" rtlCol="0">
            <a:spAutoFit/>
          </a:bodyPr>
          <a:lstStyle/>
          <a:p>
            <a:r>
              <a:rPr lang="en-US" sz="2400" dirty="0"/>
              <a:t>The transverse covariance matrix adding canonical angular momentum,   </a:t>
            </a:r>
          </a:p>
        </p:txBody>
      </p:sp>
      <p:pic>
        <p:nvPicPr>
          <p:cNvPr id="12" name="Picture 11">
            <a:extLst>
              <a:ext uri="{FF2B5EF4-FFF2-40B4-BE49-F238E27FC236}">
                <a16:creationId xmlns:a16="http://schemas.microsoft.com/office/drawing/2014/main" id="{9FD7EFEA-952D-4B1A-B221-18FEE5EBFF1E}"/>
              </a:ext>
            </a:extLst>
          </p:cNvPr>
          <p:cNvPicPr>
            <a:picLocks noChangeAspect="1"/>
          </p:cNvPicPr>
          <p:nvPr/>
        </p:nvPicPr>
        <p:blipFill>
          <a:blip r:embed="rId3"/>
          <a:stretch>
            <a:fillRect/>
          </a:stretch>
        </p:blipFill>
        <p:spPr>
          <a:xfrm>
            <a:off x="1223526" y="1680604"/>
            <a:ext cx="5067300" cy="1028700"/>
          </a:xfrm>
          <a:prstGeom prst="rect">
            <a:avLst/>
          </a:prstGeom>
        </p:spPr>
      </p:pic>
      <p:pic>
        <p:nvPicPr>
          <p:cNvPr id="13" name="Picture 12">
            <a:extLst>
              <a:ext uri="{FF2B5EF4-FFF2-40B4-BE49-F238E27FC236}">
                <a16:creationId xmlns:a16="http://schemas.microsoft.com/office/drawing/2014/main" id="{A1316EF5-D026-CBAC-6A24-EBB87AF8E6CC}"/>
              </a:ext>
            </a:extLst>
          </p:cNvPr>
          <p:cNvPicPr>
            <a:picLocks noChangeAspect="1"/>
          </p:cNvPicPr>
          <p:nvPr/>
        </p:nvPicPr>
        <p:blipFill>
          <a:blip r:embed="rId4"/>
          <a:stretch>
            <a:fillRect/>
          </a:stretch>
        </p:blipFill>
        <p:spPr>
          <a:xfrm>
            <a:off x="1334262" y="3520289"/>
            <a:ext cx="3225800" cy="533400"/>
          </a:xfrm>
          <a:prstGeom prst="rect">
            <a:avLst/>
          </a:prstGeom>
        </p:spPr>
      </p:pic>
      <p:sp>
        <p:nvSpPr>
          <p:cNvPr id="19" name="TextBox 18">
            <a:extLst>
              <a:ext uri="{FF2B5EF4-FFF2-40B4-BE49-F238E27FC236}">
                <a16:creationId xmlns:a16="http://schemas.microsoft.com/office/drawing/2014/main" id="{983ED025-D86A-3C60-D2A6-0F2849355790}"/>
              </a:ext>
            </a:extLst>
          </p:cNvPr>
          <p:cNvSpPr txBox="1"/>
          <p:nvPr/>
        </p:nvSpPr>
        <p:spPr>
          <a:xfrm>
            <a:off x="4470400" y="3786989"/>
            <a:ext cx="2792111" cy="369332"/>
          </a:xfrm>
          <a:prstGeom prst="rect">
            <a:avLst/>
          </a:prstGeom>
          <a:noFill/>
        </p:spPr>
        <p:txBody>
          <a:bodyPr wrap="none" rtlCol="0">
            <a:spAutoFit/>
          </a:bodyPr>
          <a:lstStyle/>
          <a:p>
            <a:r>
              <a:rPr lang="en-US" dirty="0">
                <a:solidFill>
                  <a:srgbClr val="FF0000"/>
                </a:solidFill>
              </a:rPr>
              <a:t>New term in phase advance</a:t>
            </a:r>
          </a:p>
        </p:txBody>
      </p:sp>
      <p:sp>
        <p:nvSpPr>
          <p:cNvPr id="20" name="Oval 19">
            <a:extLst>
              <a:ext uri="{FF2B5EF4-FFF2-40B4-BE49-F238E27FC236}">
                <a16:creationId xmlns:a16="http://schemas.microsoft.com/office/drawing/2014/main" id="{A47C15EC-AE02-949D-2BD5-A37EF470AEB7}"/>
              </a:ext>
            </a:extLst>
          </p:cNvPr>
          <p:cNvSpPr/>
          <p:nvPr/>
        </p:nvSpPr>
        <p:spPr>
          <a:xfrm>
            <a:off x="3247732" y="3483746"/>
            <a:ext cx="1463968" cy="506158"/>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ECB59A7-0985-CB72-9A28-098AEB85F96F}"/>
                  </a:ext>
                </a:extLst>
              </p:cNvPr>
              <p:cNvSpPr txBox="1"/>
              <p:nvPr/>
            </p:nvSpPr>
            <p:spPr>
              <a:xfrm>
                <a:off x="1334262" y="4360805"/>
                <a:ext cx="2524537" cy="1283941"/>
              </a:xfrm>
              <a:prstGeom prst="rect">
                <a:avLst/>
              </a:prstGeom>
              <a:noFill/>
            </p:spPr>
            <p:txBody>
              <a:bodyPr wrap="none" lIns="365760" tIns="274320" rIns="365760" bIns="274320" rtlCol="0">
                <a:spAutoFit/>
              </a:bodyPr>
              <a:lstStyle/>
              <a:p>
                <a:pPr algn="ctr">
                  <a:spcAft>
                    <a:spcPts val="800"/>
                  </a:spcAft>
                </a:pPr>
                <a14:m>
                  <m:oMathPara xmlns:m="http://schemas.openxmlformats.org/officeDocument/2006/math">
                    <m:oMathParaPr>
                      <m:jc m:val="centerGroup"/>
                    </m:oMathParaPr>
                    <m:oMath xmlns:m="http://schemas.openxmlformats.org/officeDocument/2006/math">
                      <m:sSubSup>
                        <m:sSubSupPr>
                          <m:ctrlPr>
                            <a:rPr lang="en-US" sz="1900" i="1" smtClean="0">
                              <a:solidFill>
                                <a:schemeClr val="tx1"/>
                              </a:solidFill>
                              <a:latin typeface="Cambria Math" panose="02040503050406030204" pitchFamily="18" charset="0"/>
                            </a:rPr>
                          </m:ctrlPr>
                        </m:sSubSupPr>
                        <m:e>
                          <m:r>
                            <a:rPr lang="en-US" sz="1900" b="0" i="1" smtClean="0">
                              <a:solidFill>
                                <a:schemeClr val="tx1"/>
                              </a:solidFill>
                              <a:latin typeface="Cambria Math" panose="02040503050406030204" pitchFamily="18" charset="0"/>
                              <a:ea typeface="Cambria Math" panose="02040503050406030204" pitchFamily="18" charset="0"/>
                            </a:rPr>
                            <m:t>𝜀</m:t>
                          </m:r>
                        </m:e>
                        <m:sub>
                          <m:r>
                            <a:rPr lang="en-US" sz="1900" b="0" i="1" smtClean="0">
                              <a:solidFill>
                                <a:schemeClr val="tx1"/>
                              </a:solidFill>
                              <a:latin typeface="Cambria Math" panose="02040503050406030204" pitchFamily="18" charset="0"/>
                            </a:rPr>
                            <m:t>𝑛</m:t>
                          </m:r>
                        </m:sub>
                        <m:sup>
                          <m:r>
                            <a:rPr lang="en-US" sz="1900" b="0" i="1" smtClean="0">
                              <a:solidFill>
                                <a:schemeClr val="tx1"/>
                              </a:solidFill>
                              <a:latin typeface="Cambria Math" panose="02040503050406030204" pitchFamily="18" charset="0"/>
                            </a:rPr>
                            <m:t>4</m:t>
                          </m:r>
                          <m:r>
                            <a:rPr lang="en-US" sz="1900" b="0" i="1" smtClean="0">
                              <a:solidFill>
                                <a:schemeClr val="tx1"/>
                              </a:solidFill>
                              <a:latin typeface="Cambria Math" panose="02040503050406030204" pitchFamily="18" charset="0"/>
                            </a:rPr>
                            <m:t>𝐷</m:t>
                          </m:r>
                        </m:sup>
                      </m:sSubSup>
                      <m:r>
                        <a:rPr lang="en-US" sz="1900" b="0" i="1" smtClean="0">
                          <a:solidFill>
                            <a:schemeClr val="tx1"/>
                          </a:solidFill>
                          <a:latin typeface="Cambria Math" panose="02040503050406030204" pitchFamily="18" charset="0"/>
                        </a:rPr>
                        <m:t>=</m:t>
                      </m:r>
                      <m:f>
                        <m:fPr>
                          <m:ctrlPr>
                            <a:rPr lang="en-US" sz="1900" i="1" smtClean="0">
                              <a:solidFill>
                                <a:schemeClr val="tx1"/>
                              </a:solidFill>
                              <a:latin typeface="Cambria Math" panose="02040503050406030204" pitchFamily="18" charset="0"/>
                            </a:rPr>
                          </m:ctrlPr>
                        </m:fPr>
                        <m:num>
                          <m:rad>
                            <m:radPr>
                              <m:ctrlPr>
                                <a:rPr lang="en-US" sz="1900" i="1" smtClean="0">
                                  <a:solidFill>
                                    <a:schemeClr val="tx1"/>
                                  </a:solidFill>
                                  <a:latin typeface="Cambria Math" panose="02040503050406030204" pitchFamily="18" charset="0"/>
                                </a:rPr>
                              </m:ctrlPr>
                            </m:radPr>
                            <m:deg>
                              <m:r>
                                <m:rPr>
                                  <m:brk m:alnAt="7"/>
                                </m:rPr>
                                <a:rPr lang="en-US" sz="1900" b="0" i="1" smtClean="0">
                                  <a:solidFill>
                                    <a:schemeClr val="tx1"/>
                                  </a:solidFill>
                                  <a:latin typeface="Cambria Math" panose="02040503050406030204" pitchFamily="18" charset="0"/>
                                </a:rPr>
                                <m:t>4</m:t>
                              </m:r>
                            </m:deg>
                            <m:e>
                              <m:r>
                                <a:rPr lang="en-US" sz="1900" b="0" i="1" smtClean="0">
                                  <a:solidFill>
                                    <a:schemeClr val="tx1"/>
                                  </a:solidFill>
                                  <a:latin typeface="Cambria Math" panose="02040503050406030204" pitchFamily="18" charset="0"/>
                                </a:rPr>
                                <m:t>𝑑𝑒𝑡</m:t>
                              </m:r>
                              <m:r>
                                <a:rPr lang="en-US" sz="1900" b="0" i="1" smtClean="0">
                                  <a:solidFill>
                                    <a:schemeClr val="tx1"/>
                                  </a:solidFill>
                                  <a:latin typeface="Cambria Math" panose="02040503050406030204" pitchFamily="18" charset="0"/>
                                </a:rPr>
                                <m:t>(</m:t>
                              </m:r>
                              <m:r>
                                <a:rPr lang="en-US" sz="1900" b="0" i="1" smtClean="0">
                                  <a:solidFill>
                                    <a:schemeClr val="tx1"/>
                                  </a:solidFill>
                                  <a:latin typeface="Cambria Math" panose="02040503050406030204" pitchFamily="18" charset="0"/>
                                </a:rPr>
                                <m:t>𝑀</m:t>
                              </m:r>
                              <m:r>
                                <a:rPr lang="en-US" sz="1900" b="0" i="1" smtClean="0">
                                  <a:solidFill>
                                    <a:schemeClr val="tx1"/>
                                  </a:solidFill>
                                  <a:latin typeface="Cambria Math" panose="02040503050406030204" pitchFamily="18" charset="0"/>
                                </a:rPr>
                                <m:t>)</m:t>
                              </m:r>
                            </m:e>
                          </m:rad>
                        </m:num>
                        <m:den>
                          <m:r>
                            <a:rPr lang="en-US" sz="1900" b="0" i="1" smtClean="0">
                              <a:solidFill>
                                <a:schemeClr val="tx1"/>
                              </a:solidFill>
                              <a:latin typeface="Cambria Math" panose="02040503050406030204" pitchFamily="18" charset="0"/>
                            </a:rPr>
                            <m:t>𝑚</m:t>
                          </m:r>
                        </m:den>
                      </m:f>
                    </m:oMath>
                  </m:oMathPara>
                </a14:m>
                <a:endParaRPr lang="en-US" sz="1900" dirty="0">
                  <a:solidFill>
                    <a:schemeClr val="tx1"/>
                  </a:solidFill>
                  <a:latin typeface="Helvetica" pitchFamily="2" charset="0"/>
                </a:endParaRPr>
              </a:p>
            </p:txBody>
          </p:sp>
        </mc:Choice>
        <mc:Fallback xmlns="">
          <p:sp>
            <p:nvSpPr>
              <p:cNvPr id="22" name="TextBox 21">
                <a:extLst>
                  <a:ext uri="{FF2B5EF4-FFF2-40B4-BE49-F238E27FC236}">
                    <a16:creationId xmlns:a16="http://schemas.microsoft.com/office/drawing/2014/main" id="{3ECB59A7-0985-CB72-9A28-098AEB85F96F}"/>
                  </a:ext>
                </a:extLst>
              </p:cNvPr>
              <p:cNvSpPr txBox="1">
                <a:spLocks noRot="1" noChangeAspect="1" noMove="1" noResize="1" noEditPoints="1" noAdjustHandles="1" noChangeArrowheads="1" noChangeShapeType="1" noTextEdit="1"/>
              </p:cNvSpPr>
              <p:nvPr/>
            </p:nvSpPr>
            <p:spPr>
              <a:xfrm>
                <a:off x="1334262" y="4360805"/>
                <a:ext cx="2524537" cy="128394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F547C6A-38EF-FB88-4CD8-2ECE2AFBBFFA}"/>
                  </a:ext>
                </a:extLst>
              </p:cNvPr>
              <p:cNvSpPr txBox="1"/>
              <p:nvPr/>
            </p:nvSpPr>
            <p:spPr>
              <a:xfrm>
                <a:off x="4470400" y="4373836"/>
                <a:ext cx="1931234" cy="655949"/>
              </a:xfrm>
              <a:prstGeom prst="rect">
                <a:avLst/>
              </a:prstGeom>
              <a:noFill/>
            </p:spPr>
            <p:txBody>
              <a:bodyPr wrap="none" lIns="0" tIns="0" rIns="0" bIns="0" rtlCol="0">
                <a:spAutoFit/>
              </a:bodyPr>
              <a:lstStyle/>
              <a:p>
                <a:pPr algn="ctr">
                  <a:spcAft>
                    <a:spcPts val="800"/>
                  </a:spcAft>
                </a:pPr>
                <a14:m>
                  <m:oMathPara xmlns:m="http://schemas.openxmlformats.org/officeDocument/2006/math">
                    <m:oMathParaPr>
                      <m:jc m:val="centerGroup"/>
                    </m:oMathParaPr>
                    <m:oMath xmlns:m="http://schemas.openxmlformats.org/officeDocument/2006/math">
                      <m:sSub>
                        <m:sSubPr>
                          <m:ctrlPr>
                            <a:rPr lang="en-US" sz="1900" b="1" i="1" smtClean="0">
                              <a:solidFill>
                                <a:schemeClr val="tx1"/>
                              </a:solidFill>
                              <a:latin typeface="Cambria Math" panose="02040503050406030204" pitchFamily="18" charset="0"/>
                            </a:rPr>
                          </m:ctrlPr>
                        </m:sSubPr>
                        <m:e>
                          <m:r>
                            <a:rPr lang="en-US" sz="1900" b="1" i="1" smtClean="0">
                              <a:solidFill>
                                <a:schemeClr val="tx1"/>
                              </a:solidFill>
                              <a:latin typeface="Cambria Math" panose="02040503050406030204" pitchFamily="18" charset="0"/>
                            </a:rPr>
                            <m:t>𝑴</m:t>
                          </m:r>
                        </m:e>
                        <m:sub>
                          <m:r>
                            <a:rPr lang="en-US" sz="1900" b="1" i="1" smtClean="0">
                              <a:solidFill>
                                <a:schemeClr val="tx1"/>
                              </a:solidFill>
                              <a:latin typeface="Cambria Math" panose="02040503050406030204" pitchFamily="18" charset="0"/>
                            </a:rPr>
                            <m:t>𝟏</m:t>
                          </m:r>
                          <m:r>
                            <a:rPr lang="en-US" sz="1900" b="1" i="1" smtClean="0">
                              <a:solidFill>
                                <a:schemeClr val="tx1"/>
                              </a:solidFill>
                              <a:latin typeface="Cambria Math" panose="02040503050406030204" pitchFamily="18" charset="0"/>
                            </a:rPr>
                            <m:t>,</m:t>
                          </m:r>
                          <m:r>
                            <a:rPr lang="en-US" sz="1900" b="1" i="1" smtClean="0">
                              <a:solidFill>
                                <a:schemeClr val="tx1"/>
                              </a:solidFill>
                              <a:latin typeface="Cambria Math" panose="02040503050406030204" pitchFamily="18" charset="0"/>
                            </a:rPr>
                            <m:t>𝟏</m:t>
                          </m:r>
                        </m:sub>
                      </m:sSub>
                      <m:r>
                        <a:rPr lang="en-US" sz="1900" b="1" i="1" smtClean="0">
                          <a:solidFill>
                            <a:schemeClr val="tx1"/>
                          </a:solidFill>
                          <a:latin typeface="Cambria Math" panose="02040503050406030204" pitchFamily="18" charset="0"/>
                        </a:rPr>
                        <m:t>=</m:t>
                      </m:r>
                      <m:r>
                        <a:rPr lang="en-US" sz="1900" b="1" i="1" smtClean="0">
                          <a:solidFill>
                            <a:schemeClr val="tx1"/>
                          </a:solidFill>
                          <a:latin typeface="Cambria Math" panose="02040503050406030204" pitchFamily="18" charset="0"/>
                        </a:rPr>
                        <m:t>𝒎𝒄</m:t>
                      </m:r>
                      <m:sSubSup>
                        <m:sSubSupPr>
                          <m:ctrlPr>
                            <a:rPr lang="en-US" sz="1900" b="1" i="1" smtClean="0">
                              <a:solidFill>
                                <a:schemeClr val="tx1"/>
                              </a:solidFill>
                              <a:latin typeface="Cambria Math" panose="02040503050406030204" pitchFamily="18" charset="0"/>
                            </a:rPr>
                          </m:ctrlPr>
                        </m:sSubSupPr>
                        <m:e>
                          <m:r>
                            <a:rPr lang="en-US" sz="1900" b="1" i="1" smtClean="0">
                              <a:solidFill>
                                <a:schemeClr val="tx1"/>
                              </a:solidFill>
                              <a:latin typeface="Cambria Math" panose="02040503050406030204" pitchFamily="18" charset="0"/>
                              <a:ea typeface="Cambria Math" panose="02040503050406030204" pitchFamily="18" charset="0"/>
                            </a:rPr>
                            <m:t>𝜺</m:t>
                          </m:r>
                        </m:e>
                        <m:sub>
                          <m:r>
                            <a:rPr lang="en-US" sz="1900" b="1" i="1" smtClean="0">
                              <a:solidFill>
                                <a:schemeClr val="tx1"/>
                              </a:solidFill>
                              <a:latin typeface="Cambria Math" panose="02040503050406030204" pitchFamily="18" charset="0"/>
                            </a:rPr>
                            <m:t>𝒏</m:t>
                          </m:r>
                        </m:sub>
                        <m:sup>
                          <m:r>
                            <a:rPr lang="en-US" sz="1900" b="1" i="1" smtClean="0">
                              <a:solidFill>
                                <a:schemeClr val="tx1"/>
                              </a:solidFill>
                              <a:latin typeface="Cambria Math" panose="02040503050406030204" pitchFamily="18" charset="0"/>
                            </a:rPr>
                            <m:t>𝟒</m:t>
                          </m:r>
                          <m:r>
                            <a:rPr lang="en-US" sz="1900" b="1" i="1" smtClean="0">
                              <a:solidFill>
                                <a:schemeClr val="tx1"/>
                              </a:solidFill>
                              <a:latin typeface="Cambria Math" panose="02040503050406030204" pitchFamily="18" charset="0"/>
                            </a:rPr>
                            <m:t>𝑫</m:t>
                          </m:r>
                        </m:sup>
                      </m:sSubSup>
                      <m:f>
                        <m:fPr>
                          <m:ctrlPr>
                            <a:rPr lang="en-US" sz="1900" b="1" i="1" smtClean="0">
                              <a:solidFill>
                                <a:schemeClr val="tx1"/>
                              </a:solidFill>
                              <a:latin typeface="Cambria Math" panose="02040503050406030204" pitchFamily="18" charset="0"/>
                            </a:rPr>
                          </m:ctrlPr>
                        </m:fPr>
                        <m:num>
                          <m:sSub>
                            <m:sSubPr>
                              <m:ctrlPr>
                                <a:rPr lang="en-US" sz="1900" b="1" i="1" smtClean="0">
                                  <a:solidFill>
                                    <a:schemeClr val="tx1"/>
                                  </a:solidFill>
                                  <a:latin typeface="Cambria Math" panose="02040503050406030204" pitchFamily="18" charset="0"/>
                                </a:rPr>
                              </m:ctrlPr>
                            </m:sSubPr>
                            <m:e>
                              <m:r>
                                <a:rPr lang="en-US" sz="1900" b="1" i="1" smtClean="0">
                                  <a:solidFill>
                                    <a:schemeClr val="tx1"/>
                                  </a:solidFill>
                                  <a:latin typeface="Cambria Math" panose="02040503050406030204" pitchFamily="18" charset="0"/>
                                  <a:ea typeface="Cambria Math" panose="02040503050406030204" pitchFamily="18" charset="0"/>
                                </a:rPr>
                                <m:t>𝜷</m:t>
                              </m:r>
                            </m:e>
                            <m:sub>
                              <m:r>
                                <a:rPr lang="en-US" sz="1900" b="1" i="1" smtClean="0">
                                  <a:solidFill>
                                    <a:schemeClr val="tx1"/>
                                  </a:solidFill>
                                  <a:latin typeface="Cambria Math" panose="02040503050406030204" pitchFamily="18" charset="0"/>
                                  <a:ea typeface="Cambria Math" panose="02040503050406030204" pitchFamily="18" charset="0"/>
                                </a:rPr>
                                <m:t>⊥</m:t>
                              </m:r>
                            </m:sub>
                          </m:sSub>
                        </m:num>
                        <m:den>
                          <m:r>
                            <a:rPr lang="en-US" sz="1900" b="1" i="1" smtClean="0">
                              <a:solidFill>
                                <a:schemeClr val="tx1"/>
                              </a:solidFill>
                              <a:latin typeface="Cambria Math" panose="02040503050406030204" pitchFamily="18" charset="0"/>
                            </a:rPr>
                            <m:t>𝑷𝒛</m:t>
                          </m:r>
                        </m:den>
                      </m:f>
                    </m:oMath>
                  </m:oMathPara>
                </a14:m>
                <a:endParaRPr lang="en-US" sz="1900" b="1" dirty="0">
                  <a:solidFill>
                    <a:schemeClr val="tx1"/>
                  </a:solidFill>
                  <a:latin typeface="Helvetica" pitchFamily="2" charset="0"/>
                </a:endParaRPr>
              </a:p>
            </p:txBody>
          </p:sp>
        </mc:Choice>
        <mc:Fallback xmlns="">
          <p:sp>
            <p:nvSpPr>
              <p:cNvPr id="23" name="TextBox 22">
                <a:extLst>
                  <a:ext uri="{FF2B5EF4-FFF2-40B4-BE49-F238E27FC236}">
                    <a16:creationId xmlns:a16="http://schemas.microsoft.com/office/drawing/2014/main" id="{4F547C6A-38EF-FB88-4CD8-2ECE2AFBBFFA}"/>
                  </a:ext>
                </a:extLst>
              </p:cNvPr>
              <p:cNvSpPr txBox="1">
                <a:spLocks noRot="1" noChangeAspect="1" noMove="1" noResize="1" noEditPoints="1" noAdjustHandles="1" noChangeArrowheads="1" noChangeShapeType="1" noTextEdit="1"/>
              </p:cNvSpPr>
              <p:nvPr/>
            </p:nvSpPr>
            <p:spPr>
              <a:xfrm>
                <a:off x="4470400" y="4373836"/>
                <a:ext cx="1931234" cy="655949"/>
              </a:xfrm>
              <a:prstGeom prst="rect">
                <a:avLst/>
              </a:prstGeom>
              <a:blipFill>
                <a:blip r:embed="rId6"/>
                <a:stretch>
                  <a:fillRect l="-3247" t="-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825562B-A688-4DB8-EA22-0203A26A92D2}"/>
                  </a:ext>
                </a:extLst>
              </p:cNvPr>
              <p:cNvSpPr txBox="1"/>
              <p:nvPr/>
            </p:nvSpPr>
            <p:spPr>
              <a:xfrm>
                <a:off x="4463162" y="5029785"/>
                <a:ext cx="2274020" cy="420436"/>
              </a:xfrm>
              <a:prstGeom prst="rect">
                <a:avLst/>
              </a:prstGeom>
              <a:noFill/>
            </p:spPr>
            <p:txBody>
              <a:bodyPr wrap="none" lIns="0" tIns="0" rIns="0" bIns="0" rtlCol="0">
                <a:spAutoFit/>
              </a:bodyPr>
              <a:lstStyle/>
              <a:p>
                <a:pPr algn="ctr">
                  <a:spcAft>
                    <a:spcPts val="800"/>
                  </a:spcAft>
                </a:pPr>
                <a14:m>
                  <m:oMathPara xmlns:m="http://schemas.openxmlformats.org/officeDocument/2006/math">
                    <m:oMathParaPr>
                      <m:jc m:val="centerGroup"/>
                    </m:oMathParaPr>
                    <m:oMath xmlns:m="http://schemas.openxmlformats.org/officeDocument/2006/math">
                      <m:sSub>
                        <m:sSubPr>
                          <m:ctrlPr>
                            <a:rPr lang="en-US" sz="1900" b="1" i="1" smtClean="0">
                              <a:solidFill>
                                <a:schemeClr val="tx1"/>
                              </a:solidFill>
                              <a:latin typeface="Cambria Math" panose="02040503050406030204" pitchFamily="18" charset="0"/>
                            </a:rPr>
                          </m:ctrlPr>
                        </m:sSubPr>
                        <m:e>
                          <m:r>
                            <a:rPr lang="en-US" sz="1900" b="1" i="1" smtClean="0">
                              <a:solidFill>
                                <a:schemeClr val="tx1"/>
                              </a:solidFill>
                              <a:latin typeface="Cambria Math" panose="02040503050406030204" pitchFamily="18" charset="0"/>
                            </a:rPr>
                            <m:t>𝑴</m:t>
                          </m:r>
                        </m:e>
                        <m:sub>
                          <m:r>
                            <a:rPr lang="en-US" sz="1900" b="1" i="1" smtClean="0">
                              <a:solidFill>
                                <a:schemeClr val="tx1"/>
                              </a:solidFill>
                              <a:latin typeface="Cambria Math" panose="02040503050406030204" pitchFamily="18" charset="0"/>
                            </a:rPr>
                            <m:t>𝟏</m:t>
                          </m:r>
                          <m:r>
                            <a:rPr lang="en-US" sz="1900" b="1" i="1" smtClean="0">
                              <a:solidFill>
                                <a:schemeClr val="tx1"/>
                              </a:solidFill>
                              <a:latin typeface="Cambria Math" panose="02040503050406030204" pitchFamily="18" charset="0"/>
                            </a:rPr>
                            <m:t>,</m:t>
                          </m:r>
                          <m:r>
                            <a:rPr lang="en-US" sz="1900" b="1" i="1" smtClean="0">
                              <a:solidFill>
                                <a:schemeClr val="tx1"/>
                              </a:solidFill>
                              <a:latin typeface="Cambria Math" panose="02040503050406030204" pitchFamily="18" charset="0"/>
                            </a:rPr>
                            <m:t>𝟐</m:t>
                          </m:r>
                        </m:sub>
                      </m:sSub>
                      <m:r>
                        <a:rPr lang="en-US" sz="1900" b="1" i="1" smtClean="0">
                          <a:solidFill>
                            <a:schemeClr val="tx1"/>
                          </a:solidFill>
                          <a:latin typeface="Cambria Math" panose="02040503050406030204" pitchFamily="18" charset="0"/>
                        </a:rPr>
                        <m:t>=</m:t>
                      </m:r>
                      <m:r>
                        <a:rPr lang="en-US" sz="1900" b="1" i="1" smtClean="0">
                          <a:solidFill>
                            <a:schemeClr val="tx1"/>
                          </a:solidFill>
                          <a:latin typeface="Cambria Math" panose="02040503050406030204" pitchFamily="18" charset="0"/>
                        </a:rPr>
                        <m:t>𝒎𝒄</m:t>
                      </m:r>
                      <m:sSubSup>
                        <m:sSubSupPr>
                          <m:ctrlPr>
                            <a:rPr lang="en-US" sz="1900" b="1" i="1" smtClean="0">
                              <a:solidFill>
                                <a:schemeClr val="tx1"/>
                              </a:solidFill>
                              <a:latin typeface="Cambria Math" panose="02040503050406030204" pitchFamily="18" charset="0"/>
                            </a:rPr>
                          </m:ctrlPr>
                        </m:sSubSupPr>
                        <m:e>
                          <m:r>
                            <a:rPr lang="en-US" sz="1900" b="1" i="1" smtClean="0">
                              <a:solidFill>
                                <a:schemeClr val="tx1"/>
                              </a:solidFill>
                              <a:latin typeface="Cambria Math" panose="02040503050406030204" pitchFamily="18" charset="0"/>
                              <a:ea typeface="Cambria Math" panose="02040503050406030204" pitchFamily="18" charset="0"/>
                            </a:rPr>
                            <m:t>𝜺</m:t>
                          </m:r>
                        </m:e>
                        <m:sub>
                          <m:r>
                            <a:rPr lang="en-US" sz="1900" b="1" i="1" smtClean="0">
                              <a:solidFill>
                                <a:schemeClr val="tx1"/>
                              </a:solidFill>
                              <a:latin typeface="Cambria Math" panose="02040503050406030204" pitchFamily="18" charset="0"/>
                            </a:rPr>
                            <m:t>𝒏</m:t>
                          </m:r>
                        </m:sub>
                        <m:sup>
                          <m:r>
                            <a:rPr lang="en-US" sz="1900" b="1" i="1" smtClean="0">
                              <a:solidFill>
                                <a:schemeClr val="tx1"/>
                              </a:solidFill>
                              <a:latin typeface="Cambria Math" panose="02040503050406030204" pitchFamily="18" charset="0"/>
                            </a:rPr>
                            <m:t>𝟒</m:t>
                          </m:r>
                          <m:r>
                            <a:rPr lang="en-US" sz="1900" b="1" i="1" smtClean="0">
                              <a:solidFill>
                                <a:schemeClr val="tx1"/>
                              </a:solidFill>
                              <a:latin typeface="Cambria Math" panose="02040503050406030204" pitchFamily="18" charset="0"/>
                            </a:rPr>
                            <m:t>𝑫</m:t>
                          </m:r>
                        </m:sup>
                      </m:sSubSup>
                      <m:d>
                        <m:dPr>
                          <m:ctrlPr>
                            <a:rPr lang="en-US" sz="1900" b="1" i="1" smtClean="0">
                              <a:solidFill>
                                <a:schemeClr val="tx1"/>
                              </a:solidFill>
                              <a:latin typeface="Cambria Math" panose="02040503050406030204" pitchFamily="18" charset="0"/>
                            </a:rPr>
                          </m:ctrlPr>
                        </m:dPr>
                        <m:e>
                          <m:r>
                            <a:rPr lang="en-US" sz="1900" b="1" i="1" smtClean="0">
                              <a:solidFill>
                                <a:schemeClr val="tx1"/>
                              </a:solidFill>
                              <a:latin typeface="Cambria Math" panose="02040503050406030204" pitchFamily="18" charset="0"/>
                            </a:rPr>
                            <m:t>−</m:t>
                          </m:r>
                          <m:sSub>
                            <m:sSubPr>
                              <m:ctrlPr>
                                <a:rPr lang="en-US" sz="1900" b="1" i="1" smtClean="0">
                                  <a:solidFill>
                                    <a:schemeClr val="tx1"/>
                                  </a:solidFill>
                                  <a:latin typeface="Cambria Math" panose="02040503050406030204" pitchFamily="18" charset="0"/>
                                </a:rPr>
                              </m:ctrlPr>
                            </m:sSubPr>
                            <m:e>
                              <m:r>
                                <a:rPr lang="en-US" sz="1900" b="1" i="1">
                                  <a:latin typeface="Cambria Math" panose="02040503050406030204" pitchFamily="18" charset="0"/>
                                  <a:ea typeface="Cambria Math" panose="02040503050406030204" pitchFamily="18" charset="0"/>
                                </a:rPr>
                                <m:t>𝜶</m:t>
                              </m:r>
                            </m:e>
                            <m:sub>
                              <m:r>
                                <a:rPr lang="en-US" sz="1900" b="1" i="1" smtClean="0">
                                  <a:solidFill>
                                    <a:schemeClr val="tx1"/>
                                  </a:solidFill>
                                  <a:latin typeface="Cambria Math" panose="02040503050406030204" pitchFamily="18" charset="0"/>
                                  <a:ea typeface="Cambria Math" panose="02040503050406030204" pitchFamily="18" charset="0"/>
                                </a:rPr>
                                <m:t>⊥</m:t>
                              </m:r>
                            </m:sub>
                          </m:sSub>
                        </m:e>
                      </m:d>
                    </m:oMath>
                  </m:oMathPara>
                </a14:m>
                <a:endParaRPr lang="en-US" sz="1900" b="1" dirty="0">
                  <a:solidFill>
                    <a:schemeClr val="tx1"/>
                  </a:solidFill>
                  <a:latin typeface="Helvetica" pitchFamily="2" charset="0"/>
                </a:endParaRPr>
              </a:p>
            </p:txBody>
          </p:sp>
        </mc:Choice>
        <mc:Fallback xmlns="">
          <p:sp>
            <p:nvSpPr>
              <p:cNvPr id="24" name="TextBox 23">
                <a:extLst>
                  <a:ext uri="{FF2B5EF4-FFF2-40B4-BE49-F238E27FC236}">
                    <a16:creationId xmlns:a16="http://schemas.microsoft.com/office/drawing/2014/main" id="{9825562B-A688-4DB8-EA22-0203A26A92D2}"/>
                  </a:ext>
                </a:extLst>
              </p:cNvPr>
              <p:cNvSpPr txBox="1">
                <a:spLocks noRot="1" noChangeAspect="1" noMove="1" noResize="1" noEditPoints="1" noAdjustHandles="1" noChangeArrowheads="1" noChangeShapeType="1" noTextEdit="1"/>
              </p:cNvSpPr>
              <p:nvPr/>
            </p:nvSpPr>
            <p:spPr>
              <a:xfrm>
                <a:off x="4463162" y="5029785"/>
                <a:ext cx="2274020" cy="420436"/>
              </a:xfrm>
              <a:prstGeom prst="rect">
                <a:avLst/>
              </a:prstGeom>
              <a:blipFill>
                <a:blip r:embed="rId7"/>
                <a:stretch>
                  <a:fillRect l="-3333"/>
                </a:stretch>
              </a:blipFill>
            </p:spPr>
            <p:txBody>
              <a:bodyPr/>
              <a:lstStyle/>
              <a:p>
                <a:r>
                  <a:rPr lang="en-US">
                    <a:noFill/>
                  </a:rPr>
                  <a:t> </a:t>
                </a:r>
              </a:p>
            </p:txBody>
          </p:sp>
        </mc:Fallback>
      </mc:AlternateContent>
      <p:sp>
        <p:nvSpPr>
          <p:cNvPr id="2" name="Date Placeholder 1">
            <a:extLst>
              <a:ext uri="{FF2B5EF4-FFF2-40B4-BE49-F238E27FC236}">
                <a16:creationId xmlns:a16="http://schemas.microsoft.com/office/drawing/2014/main" id="{BE36C250-53E1-6A23-22EE-767652609AE8}"/>
              </a:ext>
            </a:extLst>
          </p:cNvPr>
          <p:cNvSpPr>
            <a:spLocks noGrp="1"/>
          </p:cNvSpPr>
          <p:nvPr>
            <p:ph type="dt" sz="half" idx="38"/>
          </p:nvPr>
        </p:nvSpPr>
        <p:spPr/>
        <p:txBody>
          <a:bodyPr/>
          <a:lstStyle/>
          <a:p>
            <a:pPr>
              <a:defRPr/>
            </a:pPr>
            <a:r>
              <a:rPr lang="en-US"/>
              <a:t>8/5/25</a:t>
            </a:r>
            <a:endParaRPr lang="en-US" dirty="0"/>
          </a:p>
        </p:txBody>
      </p:sp>
      <p:sp>
        <p:nvSpPr>
          <p:cNvPr id="4" name="Footer Placeholder 3">
            <a:extLst>
              <a:ext uri="{FF2B5EF4-FFF2-40B4-BE49-F238E27FC236}">
                <a16:creationId xmlns:a16="http://schemas.microsoft.com/office/drawing/2014/main" id="{4221AAF0-8D5E-CE66-6C96-C85046992AA1}"/>
              </a:ext>
            </a:extLst>
          </p:cNvPr>
          <p:cNvSpPr>
            <a:spLocks noGrp="1"/>
          </p:cNvSpPr>
          <p:nvPr>
            <p:ph type="ftr" sz="quarter" idx="39"/>
          </p:nvPr>
        </p:nvSpPr>
        <p:spPr/>
        <p:txBody>
          <a:bodyPr/>
          <a:lstStyle/>
          <a:p>
            <a:pPr>
              <a:defRPr/>
            </a:pPr>
            <a:r>
              <a:rPr lang="en-US"/>
              <a:t>Yonehara | Ionization Cooling for Muon Beam</a:t>
            </a:r>
            <a:endParaRPr lang="en-US" dirty="0"/>
          </a:p>
        </p:txBody>
      </p:sp>
    </p:spTree>
    <p:extLst>
      <p:ext uri="{BB962C8B-B14F-4D97-AF65-F5344CB8AC3E}">
        <p14:creationId xmlns:p14="http://schemas.microsoft.com/office/powerpoint/2010/main" val="11507153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Text Placeholder 11">
                <a:extLst>
                  <a:ext uri="{FF2B5EF4-FFF2-40B4-BE49-F238E27FC236}">
                    <a16:creationId xmlns:a16="http://schemas.microsoft.com/office/drawing/2014/main" id="{B05702BB-114C-E905-F824-9909679D7D31}"/>
                  </a:ext>
                </a:extLst>
              </p:cNvPr>
              <p:cNvSpPr>
                <a:spLocks noGrp="1"/>
              </p:cNvSpPr>
              <p:nvPr>
                <p:ph type="body" sz="quarter" idx="10"/>
              </p:nvPr>
            </p:nvSpPr>
            <p:spPr>
              <a:xfrm>
                <a:off x="914399" y="3730241"/>
                <a:ext cx="9994392" cy="1999964"/>
              </a:xfrm>
            </p:spPr>
            <p:txBody>
              <a:bodyPr/>
              <a:lstStyle/>
              <a:p>
                <a:r>
                  <a:rPr lang="en-US" sz="2400" dirty="0"/>
                  <a:t>Tilted solenoid coils induce multiple magnetic components</a:t>
                </a:r>
              </a:p>
              <a:p>
                <a:r>
                  <a:rPr lang="en-US" sz="2400" dirty="0"/>
                  <a:t>If the strength of each component is known,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𝐾</m:t>
                        </m:r>
                      </m:e>
                      <m:sub>
                        <m:r>
                          <a:rPr lang="en-US" sz="2400" b="0" i="1" smtClean="0">
                            <a:latin typeface="Cambria Math" panose="02040503050406030204" pitchFamily="18" charset="0"/>
                          </a:rPr>
                          <m:t>𝑥</m:t>
                        </m:r>
                      </m:sub>
                    </m:sSub>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𝐾</m:t>
                        </m:r>
                      </m:e>
                      <m:sub>
                        <m:r>
                          <a:rPr lang="en-US" sz="2400" b="0" i="1" smtClean="0">
                            <a:latin typeface="Cambria Math" panose="02040503050406030204" pitchFamily="18" charset="0"/>
                          </a:rPr>
                          <m:t>𝑦</m:t>
                        </m:r>
                      </m:sub>
                    </m:sSub>
                    <m:r>
                      <a:rPr lang="en-US" sz="2400" b="0" i="1" smtClean="0">
                        <a:latin typeface="Cambria Math" panose="02040503050406030204" pitchFamily="18" charset="0"/>
                      </a:rPr>
                      <m:t>, </m:t>
                    </m:r>
                    <m:r>
                      <m:rPr>
                        <m:sty m:val="p"/>
                      </m:rPr>
                      <a:rPr lang="en-US" sz="2400" b="0" i="0" smtClean="0">
                        <a:latin typeface="Cambria Math" panose="02040503050406030204" pitchFamily="18" charset="0"/>
                      </a:rPr>
                      <m:t>k</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R</m:t>
                    </m:r>
                  </m:oMath>
                </a14:m>
                <a:r>
                  <a:rPr lang="en-US" sz="2400" dirty="0"/>
                  <a:t> and </a:t>
                </a:r>
                <a14:m>
                  <m:oMath xmlns:m="http://schemas.openxmlformats.org/officeDocument/2006/math">
                    <m:r>
                      <a:rPr lang="en-US" sz="2400" b="0" i="1" smtClean="0">
                        <a:latin typeface="Cambria Math" panose="02040503050406030204" pitchFamily="18" charset="0"/>
                      </a:rPr>
                      <m:t>𝑁</m:t>
                    </m:r>
                  </m:oMath>
                </a14:m>
                <a:r>
                  <a:rPr lang="en-US" sz="2400" dirty="0"/>
                  <a:t> should be determined</a:t>
                </a:r>
              </a:p>
              <a:p>
                <a:r>
                  <a:rPr lang="en-US" sz="2400" dirty="0"/>
                  <a:t>In the case of a straight solenoid channel, the Hamiltonian is </a:t>
                </a:r>
              </a:p>
            </p:txBody>
          </p:sp>
        </mc:Choice>
        <mc:Fallback xmlns="">
          <p:sp>
            <p:nvSpPr>
              <p:cNvPr id="12" name="Text Placeholder 11">
                <a:extLst>
                  <a:ext uri="{FF2B5EF4-FFF2-40B4-BE49-F238E27FC236}">
                    <a16:creationId xmlns:a16="http://schemas.microsoft.com/office/drawing/2014/main" id="{B05702BB-114C-E905-F824-9909679D7D31}"/>
                  </a:ext>
                </a:extLst>
              </p:cNvPr>
              <p:cNvSpPr>
                <a:spLocks noGrp="1" noRot="1" noChangeAspect="1" noMove="1" noResize="1" noEditPoints="1" noAdjustHandles="1" noChangeArrowheads="1" noChangeShapeType="1" noTextEdit="1"/>
              </p:cNvSpPr>
              <p:nvPr>
                <p:ph type="body" sz="quarter" idx="10"/>
              </p:nvPr>
            </p:nvSpPr>
            <p:spPr>
              <a:xfrm>
                <a:off x="914399" y="3730241"/>
                <a:ext cx="9994392" cy="1999964"/>
              </a:xfrm>
              <a:blipFill>
                <a:blip r:embed="rId2"/>
                <a:stretch>
                  <a:fillRect l="-1779" t="-4403" r="-127"/>
                </a:stretch>
              </a:blipFill>
            </p:spPr>
            <p:txBody>
              <a:bodyPr/>
              <a:lstStyle/>
              <a:p>
                <a:r>
                  <a:rPr lang="en-US">
                    <a:noFill/>
                  </a:rPr>
                  <a:t> </a:t>
                </a:r>
              </a:p>
            </p:txBody>
          </p:sp>
        </mc:Fallback>
      </mc:AlternateContent>
      <p:sp>
        <p:nvSpPr>
          <p:cNvPr id="5" name="Title 4">
            <a:extLst>
              <a:ext uri="{FF2B5EF4-FFF2-40B4-BE49-F238E27FC236}">
                <a16:creationId xmlns:a16="http://schemas.microsoft.com/office/drawing/2014/main" id="{2A5C5812-047C-F10E-36F6-FEEBE30EDE78}"/>
              </a:ext>
            </a:extLst>
          </p:cNvPr>
          <p:cNvSpPr>
            <a:spLocks noGrp="1"/>
          </p:cNvSpPr>
          <p:nvPr>
            <p:ph type="title"/>
          </p:nvPr>
        </p:nvSpPr>
        <p:spPr/>
        <p:txBody>
          <a:bodyPr/>
          <a:lstStyle/>
          <a:p>
            <a:r>
              <a:rPr lang="en-US" dirty="0"/>
              <a:t>Hamiltonian for x and y beta coupling channel </a:t>
            </a:r>
          </a:p>
        </p:txBody>
      </p:sp>
      <p:sp>
        <p:nvSpPr>
          <p:cNvPr id="4" name="Slide Number Placeholder 3">
            <a:extLst>
              <a:ext uri="{FF2B5EF4-FFF2-40B4-BE49-F238E27FC236}">
                <a16:creationId xmlns:a16="http://schemas.microsoft.com/office/drawing/2014/main" id="{6A48B1BE-239F-2B0B-A4B6-05B07E667094}"/>
              </a:ext>
            </a:extLst>
          </p:cNvPr>
          <p:cNvSpPr>
            <a:spLocks noGrp="1"/>
          </p:cNvSpPr>
          <p:nvPr>
            <p:ph type="sldNum" sz="quarter" idx="40"/>
          </p:nvPr>
        </p:nvSpPr>
        <p:spPr/>
        <p:txBody>
          <a:bodyPr/>
          <a:lstStyle/>
          <a:p>
            <a:fld id="{F4BAA12D-5F28-3140-935A-44BF4B54B6B6}" type="slidenum">
              <a:rPr lang="en-US" smtClean="0"/>
              <a:pPr/>
              <a:t>43</a:t>
            </a:fld>
            <a:endParaRPr lang="en-US"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D934F8F-A365-50BA-A065-1C8079B4DD80}"/>
                  </a:ext>
                </a:extLst>
              </p:cNvPr>
              <p:cNvSpPr txBox="1"/>
              <p:nvPr/>
            </p:nvSpPr>
            <p:spPr>
              <a:xfrm>
                <a:off x="1482076" y="909200"/>
                <a:ext cx="9227847" cy="1338700"/>
              </a:xfrm>
              <a:prstGeom prst="rect">
                <a:avLst/>
              </a:prstGeom>
              <a:noFill/>
            </p:spPr>
            <p:txBody>
              <a:bodyPr wrap="none" lIns="365760" tIns="274320" rIns="365760" bIns="274320" rtlCol="0">
                <a:spAutoFit/>
              </a:bodyPr>
              <a:lstStyle/>
              <a:p>
                <a:pPr algn="ctr">
                  <a:spcAft>
                    <a:spcPts val="800"/>
                  </a:spcAft>
                </a:pPr>
                <a14:m>
                  <m:oMathPara xmlns:m="http://schemas.openxmlformats.org/officeDocument/2006/math">
                    <m:oMathParaPr>
                      <m:jc m:val="centerGroup"/>
                    </m:oMathParaPr>
                    <m:oMath xmlns:m="http://schemas.openxmlformats.org/officeDocument/2006/math">
                      <m:r>
                        <a:rPr lang="en-US" sz="1900" b="1" i="1" smtClean="0">
                          <a:solidFill>
                            <a:schemeClr val="tx1"/>
                          </a:solidFill>
                          <a:latin typeface="Cambria Math" panose="02040503050406030204" pitchFamily="18" charset="0"/>
                        </a:rPr>
                        <m:t>𝑯</m:t>
                      </m:r>
                      <m:r>
                        <a:rPr lang="en-US" sz="1900" b="1" i="1" smtClean="0">
                          <a:solidFill>
                            <a:schemeClr val="tx1"/>
                          </a:solidFill>
                          <a:latin typeface="Cambria Math" panose="02040503050406030204" pitchFamily="18" charset="0"/>
                        </a:rPr>
                        <m:t>=</m:t>
                      </m:r>
                      <m:f>
                        <m:fPr>
                          <m:ctrlPr>
                            <a:rPr lang="en-US" sz="1900" b="1" i="1" smtClean="0">
                              <a:solidFill>
                                <a:schemeClr val="tx1"/>
                              </a:solidFill>
                              <a:latin typeface="Cambria Math" panose="02040503050406030204" pitchFamily="18" charset="0"/>
                            </a:rPr>
                          </m:ctrlPr>
                        </m:fPr>
                        <m:num>
                          <m:sSubSup>
                            <m:sSubSupPr>
                              <m:ctrlPr>
                                <a:rPr lang="en-US" sz="1900" b="1" i="1" smtClean="0">
                                  <a:solidFill>
                                    <a:schemeClr val="tx1"/>
                                  </a:solidFill>
                                  <a:latin typeface="Cambria Math" panose="02040503050406030204" pitchFamily="18" charset="0"/>
                                </a:rPr>
                              </m:ctrlPr>
                            </m:sSubSupPr>
                            <m:e>
                              <m:r>
                                <a:rPr lang="en-US" sz="1900" b="1" i="1" smtClean="0">
                                  <a:solidFill>
                                    <a:schemeClr val="tx1"/>
                                  </a:solidFill>
                                  <a:latin typeface="Cambria Math" panose="02040503050406030204" pitchFamily="18" charset="0"/>
                                </a:rPr>
                                <m:t>𝒑</m:t>
                              </m:r>
                            </m:e>
                            <m:sub>
                              <m:r>
                                <a:rPr lang="en-US" sz="1900" b="1" i="1" smtClean="0">
                                  <a:solidFill>
                                    <a:schemeClr val="tx1"/>
                                  </a:solidFill>
                                  <a:latin typeface="Cambria Math" panose="02040503050406030204" pitchFamily="18" charset="0"/>
                                </a:rPr>
                                <m:t>𝒙</m:t>
                              </m:r>
                            </m:sub>
                            <m:sup>
                              <m:r>
                                <a:rPr lang="en-US" sz="1900" b="1" i="1" smtClean="0">
                                  <a:solidFill>
                                    <a:schemeClr val="tx1"/>
                                  </a:solidFill>
                                  <a:latin typeface="Cambria Math" panose="02040503050406030204" pitchFamily="18" charset="0"/>
                                </a:rPr>
                                <m:t>𝟐</m:t>
                              </m:r>
                            </m:sup>
                          </m:sSubSup>
                          <m:r>
                            <a:rPr lang="en-US" sz="1900" b="1" i="1" smtClean="0">
                              <a:solidFill>
                                <a:schemeClr val="tx1"/>
                              </a:solidFill>
                              <a:latin typeface="Cambria Math" panose="02040503050406030204" pitchFamily="18" charset="0"/>
                            </a:rPr>
                            <m:t>+</m:t>
                          </m:r>
                          <m:sSubSup>
                            <m:sSubSupPr>
                              <m:ctrlPr>
                                <a:rPr lang="en-US" sz="1900" b="1" i="1" smtClean="0">
                                  <a:solidFill>
                                    <a:schemeClr val="tx1"/>
                                  </a:solidFill>
                                  <a:latin typeface="Cambria Math" panose="02040503050406030204" pitchFamily="18" charset="0"/>
                                </a:rPr>
                              </m:ctrlPr>
                            </m:sSubSupPr>
                            <m:e>
                              <m:r>
                                <a:rPr lang="en-US" sz="1900" b="1" i="1" smtClean="0">
                                  <a:solidFill>
                                    <a:schemeClr val="tx1"/>
                                  </a:solidFill>
                                  <a:latin typeface="Cambria Math" panose="02040503050406030204" pitchFamily="18" charset="0"/>
                                </a:rPr>
                                <m:t>𝒑</m:t>
                              </m:r>
                            </m:e>
                            <m:sub>
                              <m:r>
                                <a:rPr lang="en-US" sz="1900" b="1" i="1" smtClean="0">
                                  <a:solidFill>
                                    <a:schemeClr val="tx1"/>
                                  </a:solidFill>
                                  <a:latin typeface="Cambria Math" panose="02040503050406030204" pitchFamily="18" charset="0"/>
                                </a:rPr>
                                <m:t>𝒚</m:t>
                              </m:r>
                            </m:sub>
                            <m:sup>
                              <m:r>
                                <a:rPr lang="en-US" sz="1900" b="1" i="1" smtClean="0">
                                  <a:solidFill>
                                    <a:schemeClr val="tx1"/>
                                  </a:solidFill>
                                  <a:latin typeface="Cambria Math" panose="02040503050406030204" pitchFamily="18" charset="0"/>
                                </a:rPr>
                                <m:t>𝟐</m:t>
                              </m:r>
                            </m:sup>
                          </m:sSubSup>
                        </m:num>
                        <m:den>
                          <m:r>
                            <a:rPr lang="en-US" sz="1900" b="1" i="1" smtClean="0">
                              <a:solidFill>
                                <a:schemeClr val="tx1"/>
                              </a:solidFill>
                              <a:latin typeface="Cambria Math" panose="02040503050406030204" pitchFamily="18" charset="0"/>
                            </a:rPr>
                            <m:t>𝟐</m:t>
                          </m:r>
                        </m:den>
                      </m:f>
                      <m:r>
                        <a:rPr lang="en-US" sz="1900" b="1" i="0" smtClean="0">
                          <a:solidFill>
                            <a:schemeClr val="tx1"/>
                          </a:solidFill>
                          <a:latin typeface="Cambria Math" panose="02040503050406030204" pitchFamily="18" charset="0"/>
                        </a:rPr>
                        <m:t>+</m:t>
                      </m:r>
                      <m:d>
                        <m:dPr>
                          <m:ctrlPr>
                            <a:rPr lang="en-US" sz="1900" b="1" i="1" smtClean="0">
                              <a:solidFill>
                                <a:schemeClr val="tx1"/>
                              </a:solidFill>
                              <a:latin typeface="Cambria Math" panose="02040503050406030204" pitchFamily="18" charset="0"/>
                            </a:rPr>
                          </m:ctrlPr>
                        </m:dPr>
                        <m:e>
                          <m:sSubSup>
                            <m:sSubSupPr>
                              <m:ctrlPr>
                                <a:rPr lang="en-US" sz="1900" b="1" i="1" smtClean="0">
                                  <a:solidFill>
                                    <a:schemeClr val="tx1"/>
                                  </a:solidFill>
                                  <a:latin typeface="Cambria Math" panose="02040503050406030204" pitchFamily="18" charset="0"/>
                                </a:rPr>
                              </m:ctrlPr>
                            </m:sSubSupPr>
                            <m:e>
                              <m:r>
                                <a:rPr lang="en-US" sz="1900" b="1" i="1" smtClean="0">
                                  <a:solidFill>
                                    <a:schemeClr val="tx1"/>
                                  </a:solidFill>
                                  <a:latin typeface="Cambria Math" panose="02040503050406030204" pitchFamily="18" charset="0"/>
                                </a:rPr>
                                <m:t>𝑲</m:t>
                              </m:r>
                            </m:e>
                            <m:sub>
                              <m:r>
                                <a:rPr lang="en-US" sz="1900" b="1" i="1" smtClean="0">
                                  <a:solidFill>
                                    <a:schemeClr val="tx1"/>
                                  </a:solidFill>
                                  <a:latin typeface="Cambria Math" panose="02040503050406030204" pitchFamily="18" charset="0"/>
                                </a:rPr>
                                <m:t>𝒙</m:t>
                              </m:r>
                            </m:sub>
                            <m:sup>
                              <m:r>
                                <a:rPr lang="en-US" sz="1900" b="1" i="1" smtClean="0">
                                  <a:solidFill>
                                    <a:schemeClr val="tx1"/>
                                  </a:solidFill>
                                  <a:latin typeface="Cambria Math" panose="02040503050406030204" pitchFamily="18" charset="0"/>
                                </a:rPr>
                                <m:t>𝟐</m:t>
                              </m:r>
                            </m:sup>
                          </m:sSubSup>
                          <m:r>
                            <a:rPr lang="en-US" sz="1900" b="1" i="1" smtClean="0">
                              <a:solidFill>
                                <a:schemeClr val="tx1"/>
                              </a:solidFill>
                              <a:latin typeface="Cambria Math" panose="02040503050406030204" pitchFamily="18" charset="0"/>
                            </a:rPr>
                            <m:t>+</m:t>
                          </m:r>
                          <m:r>
                            <a:rPr lang="en-US" sz="1900" b="1" i="1" smtClean="0">
                              <a:solidFill>
                                <a:schemeClr val="tx1"/>
                              </a:solidFill>
                              <a:latin typeface="Cambria Math" panose="02040503050406030204" pitchFamily="18" charset="0"/>
                            </a:rPr>
                            <m:t>𝒌</m:t>
                          </m:r>
                          <m:r>
                            <a:rPr lang="en-US" sz="1900" b="1" i="1" smtClean="0">
                              <a:solidFill>
                                <a:schemeClr val="tx1"/>
                              </a:solidFill>
                              <a:latin typeface="Cambria Math" panose="02040503050406030204" pitchFamily="18" charset="0"/>
                            </a:rPr>
                            <m:t>+</m:t>
                          </m:r>
                          <m:f>
                            <m:fPr>
                              <m:ctrlPr>
                                <a:rPr lang="en-US" sz="1900" b="1" i="1" smtClean="0">
                                  <a:solidFill>
                                    <a:schemeClr val="tx1"/>
                                  </a:solidFill>
                                  <a:latin typeface="Cambria Math" panose="02040503050406030204" pitchFamily="18" charset="0"/>
                                </a:rPr>
                              </m:ctrlPr>
                            </m:fPr>
                            <m:num>
                              <m:sSup>
                                <m:sSupPr>
                                  <m:ctrlPr>
                                    <a:rPr lang="en-US" sz="1900" b="1" i="1" smtClean="0">
                                      <a:solidFill>
                                        <a:schemeClr val="tx1"/>
                                      </a:solidFill>
                                      <a:latin typeface="Cambria Math" panose="02040503050406030204" pitchFamily="18" charset="0"/>
                                    </a:rPr>
                                  </m:ctrlPr>
                                </m:sSupPr>
                                <m:e>
                                  <m:r>
                                    <a:rPr lang="en-US" sz="1900" b="1" i="1" smtClean="0">
                                      <a:solidFill>
                                        <a:schemeClr val="tx1"/>
                                      </a:solidFill>
                                      <a:latin typeface="Cambria Math" panose="02040503050406030204" pitchFamily="18" charset="0"/>
                                    </a:rPr>
                                    <m:t>𝑹</m:t>
                                  </m:r>
                                </m:e>
                                <m:sup>
                                  <m:r>
                                    <a:rPr lang="en-US" sz="1900" b="1" i="1" smtClean="0">
                                      <a:solidFill>
                                        <a:schemeClr val="tx1"/>
                                      </a:solidFill>
                                      <a:latin typeface="Cambria Math" panose="02040503050406030204" pitchFamily="18" charset="0"/>
                                    </a:rPr>
                                    <m:t>𝟐</m:t>
                                  </m:r>
                                </m:sup>
                              </m:sSup>
                            </m:num>
                            <m:den>
                              <m:r>
                                <a:rPr lang="en-US" sz="1900" b="1" i="1" smtClean="0">
                                  <a:solidFill>
                                    <a:schemeClr val="tx1"/>
                                  </a:solidFill>
                                  <a:latin typeface="Cambria Math" panose="02040503050406030204" pitchFamily="18" charset="0"/>
                                </a:rPr>
                                <m:t>𝟒</m:t>
                              </m:r>
                            </m:den>
                          </m:f>
                        </m:e>
                      </m:d>
                      <m:f>
                        <m:fPr>
                          <m:ctrlPr>
                            <a:rPr lang="en-US" sz="1900" b="1" i="1" smtClean="0">
                              <a:solidFill>
                                <a:schemeClr val="tx1"/>
                              </a:solidFill>
                              <a:latin typeface="Cambria Math" panose="02040503050406030204" pitchFamily="18" charset="0"/>
                            </a:rPr>
                          </m:ctrlPr>
                        </m:fPr>
                        <m:num>
                          <m:sSup>
                            <m:sSupPr>
                              <m:ctrlPr>
                                <a:rPr lang="en-US" sz="1900" b="1" i="1" smtClean="0">
                                  <a:solidFill>
                                    <a:schemeClr val="tx1"/>
                                  </a:solidFill>
                                  <a:latin typeface="Cambria Math" panose="02040503050406030204" pitchFamily="18" charset="0"/>
                                </a:rPr>
                              </m:ctrlPr>
                            </m:sSupPr>
                            <m:e>
                              <m:r>
                                <a:rPr lang="en-US" sz="1900" b="1" i="1" smtClean="0">
                                  <a:solidFill>
                                    <a:schemeClr val="tx1"/>
                                  </a:solidFill>
                                  <a:latin typeface="Cambria Math" panose="02040503050406030204" pitchFamily="18" charset="0"/>
                                </a:rPr>
                                <m:t>𝒙</m:t>
                              </m:r>
                            </m:e>
                            <m:sup>
                              <m:r>
                                <a:rPr lang="en-US" sz="1900" b="1" i="1" smtClean="0">
                                  <a:solidFill>
                                    <a:schemeClr val="tx1"/>
                                  </a:solidFill>
                                  <a:latin typeface="Cambria Math" panose="02040503050406030204" pitchFamily="18" charset="0"/>
                                </a:rPr>
                                <m:t>𝟐</m:t>
                              </m:r>
                            </m:sup>
                          </m:sSup>
                        </m:num>
                        <m:den>
                          <m:r>
                            <a:rPr lang="en-US" sz="1900" b="1" i="1" smtClean="0">
                              <a:solidFill>
                                <a:schemeClr val="tx1"/>
                              </a:solidFill>
                              <a:latin typeface="Cambria Math" panose="02040503050406030204" pitchFamily="18" charset="0"/>
                            </a:rPr>
                            <m:t>𝟐</m:t>
                          </m:r>
                        </m:den>
                      </m:f>
                      <m:r>
                        <a:rPr lang="en-US" sz="1900" b="1" i="1" smtClean="0">
                          <a:solidFill>
                            <a:schemeClr val="tx1"/>
                          </a:solidFill>
                          <a:latin typeface="Cambria Math" panose="02040503050406030204" pitchFamily="18" charset="0"/>
                        </a:rPr>
                        <m:t>+</m:t>
                      </m:r>
                      <m:d>
                        <m:dPr>
                          <m:ctrlPr>
                            <a:rPr lang="en-US" sz="1900" b="1" i="1">
                              <a:solidFill>
                                <a:schemeClr val="tx1"/>
                              </a:solidFill>
                              <a:latin typeface="Cambria Math" panose="02040503050406030204" pitchFamily="18" charset="0"/>
                            </a:rPr>
                          </m:ctrlPr>
                        </m:dPr>
                        <m:e>
                          <m:sSubSup>
                            <m:sSubSupPr>
                              <m:ctrlPr>
                                <a:rPr lang="en-US" sz="1900" b="1" i="1">
                                  <a:solidFill>
                                    <a:schemeClr val="tx1"/>
                                  </a:solidFill>
                                  <a:latin typeface="Cambria Math" panose="02040503050406030204" pitchFamily="18" charset="0"/>
                                </a:rPr>
                              </m:ctrlPr>
                            </m:sSubSupPr>
                            <m:e>
                              <m:r>
                                <a:rPr lang="en-US" sz="1900" b="1" i="1">
                                  <a:solidFill>
                                    <a:schemeClr val="tx1"/>
                                  </a:solidFill>
                                  <a:latin typeface="Cambria Math" panose="02040503050406030204" pitchFamily="18" charset="0"/>
                                </a:rPr>
                                <m:t>𝑲</m:t>
                              </m:r>
                            </m:e>
                            <m:sub>
                              <m:r>
                                <a:rPr lang="en-US" sz="1900" b="1" i="1" smtClean="0">
                                  <a:solidFill>
                                    <a:schemeClr val="tx1"/>
                                  </a:solidFill>
                                  <a:latin typeface="Cambria Math" panose="02040503050406030204" pitchFamily="18" charset="0"/>
                                </a:rPr>
                                <m:t>𝒚</m:t>
                              </m:r>
                            </m:sub>
                            <m:sup>
                              <m:r>
                                <a:rPr lang="en-US" sz="1900" b="1" i="1">
                                  <a:solidFill>
                                    <a:schemeClr val="tx1"/>
                                  </a:solidFill>
                                  <a:latin typeface="Cambria Math" panose="02040503050406030204" pitchFamily="18" charset="0"/>
                                </a:rPr>
                                <m:t>𝟐</m:t>
                              </m:r>
                            </m:sup>
                          </m:sSubSup>
                          <m:r>
                            <a:rPr lang="en-US" sz="1900" b="1" i="1" smtClean="0">
                              <a:solidFill>
                                <a:schemeClr val="tx1"/>
                              </a:solidFill>
                              <a:latin typeface="Cambria Math" panose="02040503050406030204" pitchFamily="18" charset="0"/>
                            </a:rPr>
                            <m:t>−</m:t>
                          </m:r>
                          <m:r>
                            <a:rPr lang="en-US" sz="1900" b="1" i="1">
                              <a:solidFill>
                                <a:schemeClr val="tx1"/>
                              </a:solidFill>
                              <a:latin typeface="Cambria Math" panose="02040503050406030204" pitchFamily="18" charset="0"/>
                            </a:rPr>
                            <m:t>𝒌</m:t>
                          </m:r>
                          <m:r>
                            <a:rPr lang="en-US" sz="1900" b="1" i="1">
                              <a:solidFill>
                                <a:schemeClr val="tx1"/>
                              </a:solidFill>
                              <a:latin typeface="Cambria Math" panose="02040503050406030204" pitchFamily="18" charset="0"/>
                            </a:rPr>
                            <m:t>+</m:t>
                          </m:r>
                          <m:f>
                            <m:fPr>
                              <m:ctrlPr>
                                <a:rPr lang="en-US" sz="1900" b="1" i="1">
                                  <a:solidFill>
                                    <a:schemeClr val="tx1"/>
                                  </a:solidFill>
                                  <a:latin typeface="Cambria Math" panose="02040503050406030204" pitchFamily="18" charset="0"/>
                                </a:rPr>
                              </m:ctrlPr>
                            </m:fPr>
                            <m:num>
                              <m:sSup>
                                <m:sSupPr>
                                  <m:ctrlPr>
                                    <a:rPr lang="en-US" sz="1900" b="1" i="1">
                                      <a:solidFill>
                                        <a:schemeClr val="tx1"/>
                                      </a:solidFill>
                                      <a:latin typeface="Cambria Math" panose="02040503050406030204" pitchFamily="18" charset="0"/>
                                    </a:rPr>
                                  </m:ctrlPr>
                                </m:sSupPr>
                                <m:e>
                                  <m:r>
                                    <a:rPr lang="en-US" sz="1900" b="1" i="1">
                                      <a:solidFill>
                                        <a:schemeClr val="tx1"/>
                                      </a:solidFill>
                                      <a:latin typeface="Cambria Math" panose="02040503050406030204" pitchFamily="18" charset="0"/>
                                    </a:rPr>
                                    <m:t>𝑹</m:t>
                                  </m:r>
                                </m:e>
                                <m:sup>
                                  <m:r>
                                    <a:rPr lang="en-US" sz="1900" b="1" i="1">
                                      <a:solidFill>
                                        <a:schemeClr val="tx1"/>
                                      </a:solidFill>
                                      <a:latin typeface="Cambria Math" panose="02040503050406030204" pitchFamily="18" charset="0"/>
                                    </a:rPr>
                                    <m:t>𝟐</m:t>
                                  </m:r>
                                </m:sup>
                              </m:sSup>
                            </m:num>
                            <m:den>
                              <m:r>
                                <a:rPr lang="en-US" sz="1900" b="1" i="1">
                                  <a:solidFill>
                                    <a:schemeClr val="tx1"/>
                                  </a:solidFill>
                                  <a:latin typeface="Cambria Math" panose="02040503050406030204" pitchFamily="18" charset="0"/>
                                </a:rPr>
                                <m:t>𝟒</m:t>
                              </m:r>
                            </m:den>
                          </m:f>
                        </m:e>
                      </m:d>
                      <m:f>
                        <m:fPr>
                          <m:ctrlPr>
                            <a:rPr lang="en-US" sz="1900" b="1" i="1">
                              <a:solidFill>
                                <a:schemeClr val="tx1"/>
                              </a:solidFill>
                              <a:latin typeface="Cambria Math" panose="02040503050406030204" pitchFamily="18" charset="0"/>
                            </a:rPr>
                          </m:ctrlPr>
                        </m:fPr>
                        <m:num>
                          <m:sSup>
                            <m:sSupPr>
                              <m:ctrlPr>
                                <a:rPr lang="en-US" sz="1900" b="1" i="1" smtClean="0">
                                  <a:solidFill>
                                    <a:schemeClr val="tx1"/>
                                  </a:solidFill>
                                  <a:latin typeface="Cambria Math" panose="02040503050406030204" pitchFamily="18" charset="0"/>
                                </a:rPr>
                              </m:ctrlPr>
                            </m:sSupPr>
                            <m:e>
                              <m:r>
                                <a:rPr lang="en-US" sz="1900" b="1" i="1" smtClean="0">
                                  <a:solidFill>
                                    <a:schemeClr val="tx1"/>
                                  </a:solidFill>
                                  <a:latin typeface="Cambria Math" panose="02040503050406030204" pitchFamily="18" charset="0"/>
                                </a:rPr>
                                <m:t>𝒚</m:t>
                              </m:r>
                            </m:e>
                            <m:sup>
                              <m:r>
                                <a:rPr lang="en-US" sz="1900" b="1" i="1" smtClean="0">
                                  <a:solidFill>
                                    <a:schemeClr val="tx1"/>
                                  </a:solidFill>
                                  <a:latin typeface="Cambria Math" panose="02040503050406030204" pitchFamily="18" charset="0"/>
                                </a:rPr>
                                <m:t>𝟐</m:t>
                              </m:r>
                            </m:sup>
                          </m:sSup>
                        </m:num>
                        <m:den>
                          <m:r>
                            <a:rPr lang="en-US" sz="1900" b="1" i="1">
                              <a:solidFill>
                                <a:schemeClr val="tx1"/>
                              </a:solidFill>
                              <a:latin typeface="Cambria Math" panose="02040503050406030204" pitchFamily="18" charset="0"/>
                            </a:rPr>
                            <m:t>𝟐</m:t>
                          </m:r>
                        </m:den>
                      </m:f>
                      <m:r>
                        <a:rPr lang="en-US" sz="1900" b="1" i="1" smtClean="0">
                          <a:solidFill>
                            <a:schemeClr val="tx1"/>
                          </a:solidFill>
                          <a:latin typeface="Cambria Math" panose="02040503050406030204" pitchFamily="18" charset="0"/>
                        </a:rPr>
                        <m:t>+</m:t>
                      </m:r>
                      <m:r>
                        <a:rPr lang="en-US" sz="1900" b="1" i="1" smtClean="0">
                          <a:solidFill>
                            <a:schemeClr val="tx1"/>
                          </a:solidFill>
                          <a:latin typeface="Cambria Math" panose="02040503050406030204" pitchFamily="18" charset="0"/>
                        </a:rPr>
                        <m:t>𝑵𝒙𝒚</m:t>
                      </m:r>
                      <m:r>
                        <a:rPr lang="en-US" sz="1900" b="1" i="1" smtClean="0">
                          <a:solidFill>
                            <a:schemeClr val="tx1"/>
                          </a:solidFill>
                          <a:latin typeface="Cambria Math" panose="02040503050406030204" pitchFamily="18" charset="0"/>
                        </a:rPr>
                        <m:t>+</m:t>
                      </m:r>
                      <m:f>
                        <m:fPr>
                          <m:ctrlPr>
                            <a:rPr lang="en-US" sz="1900" b="1" i="1" smtClean="0">
                              <a:solidFill>
                                <a:schemeClr val="tx1"/>
                              </a:solidFill>
                              <a:latin typeface="Cambria Math" panose="02040503050406030204" pitchFamily="18" charset="0"/>
                            </a:rPr>
                          </m:ctrlPr>
                        </m:fPr>
                        <m:num>
                          <m:r>
                            <a:rPr lang="en-US" sz="1900" b="1" i="1" smtClean="0">
                              <a:solidFill>
                                <a:schemeClr val="tx1"/>
                              </a:solidFill>
                              <a:latin typeface="Cambria Math" panose="02040503050406030204" pitchFamily="18" charset="0"/>
                            </a:rPr>
                            <m:t>𝑹</m:t>
                          </m:r>
                        </m:num>
                        <m:den>
                          <m:r>
                            <a:rPr lang="en-US" sz="1900" b="1" i="1" smtClean="0">
                              <a:solidFill>
                                <a:schemeClr val="tx1"/>
                              </a:solidFill>
                              <a:latin typeface="Cambria Math" panose="02040503050406030204" pitchFamily="18" charset="0"/>
                            </a:rPr>
                            <m:t>𝟐</m:t>
                          </m:r>
                        </m:den>
                      </m:f>
                      <m:d>
                        <m:dPr>
                          <m:ctrlPr>
                            <a:rPr lang="en-US" sz="1900" b="1" i="1" smtClean="0">
                              <a:solidFill>
                                <a:schemeClr val="tx1"/>
                              </a:solidFill>
                              <a:latin typeface="Cambria Math" panose="02040503050406030204" pitchFamily="18" charset="0"/>
                            </a:rPr>
                          </m:ctrlPr>
                        </m:dPr>
                        <m:e>
                          <m:r>
                            <a:rPr lang="en-US" sz="1900" b="1" i="1" smtClean="0">
                              <a:solidFill>
                                <a:schemeClr val="tx1"/>
                              </a:solidFill>
                              <a:latin typeface="Cambria Math" panose="02040503050406030204" pitchFamily="18" charset="0"/>
                            </a:rPr>
                            <m:t>𝒚</m:t>
                          </m:r>
                          <m:sSub>
                            <m:sSubPr>
                              <m:ctrlPr>
                                <a:rPr lang="en-US" sz="1900" b="1" i="1" smtClean="0">
                                  <a:solidFill>
                                    <a:schemeClr val="tx1"/>
                                  </a:solidFill>
                                  <a:latin typeface="Cambria Math" panose="02040503050406030204" pitchFamily="18" charset="0"/>
                                </a:rPr>
                              </m:ctrlPr>
                            </m:sSubPr>
                            <m:e>
                              <m:r>
                                <a:rPr lang="en-US" sz="1900" b="1" i="1" smtClean="0">
                                  <a:solidFill>
                                    <a:schemeClr val="tx1"/>
                                  </a:solidFill>
                                  <a:latin typeface="Cambria Math" panose="02040503050406030204" pitchFamily="18" charset="0"/>
                                </a:rPr>
                                <m:t>𝒑</m:t>
                              </m:r>
                            </m:e>
                            <m:sub>
                              <m:r>
                                <a:rPr lang="en-US" sz="1900" b="1" i="1" smtClean="0">
                                  <a:solidFill>
                                    <a:schemeClr val="tx1"/>
                                  </a:solidFill>
                                  <a:latin typeface="Cambria Math" panose="02040503050406030204" pitchFamily="18" charset="0"/>
                                </a:rPr>
                                <m:t>𝒙</m:t>
                              </m:r>
                            </m:sub>
                          </m:sSub>
                          <m:r>
                            <a:rPr lang="en-US" sz="1900" b="1" i="1" smtClean="0">
                              <a:solidFill>
                                <a:schemeClr val="tx1"/>
                              </a:solidFill>
                              <a:latin typeface="Cambria Math" panose="02040503050406030204" pitchFamily="18" charset="0"/>
                            </a:rPr>
                            <m:t>−</m:t>
                          </m:r>
                          <m:r>
                            <a:rPr lang="en-US" sz="1900" b="1" i="1" smtClean="0">
                              <a:solidFill>
                                <a:schemeClr val="tx1"/>
                              </a:solidFill>
                              <a:latin typeface="Cambria Math" panose="02040503050406030204" pitchFamily="18" charset="0"/>
                            </a:rPr>
                            <m:t>𝒙</m:t>
                          </m:r>
                          <m:sSub>
                            <m:sSubPr>
                              <m:ctrlPr>
                                <a:rPr lang="en-US" sz="1900" b="1" i="1" smtClean="0">
                                  <a:solidFill>
                                    <a:schemeClr val="tx1"/>
                                  </a:solidFill>
                                  <a:latin typeface="Cambria Math" panose="02040503050406030204" pitchFamily="18" charset="0"/>
                                </a:rPr>
                              </m:ctrlPr>
                            </m:sSubPr>
                            <m:e>
                              <m:r>
                                <a:rPr lang="en-US" sz="1900" b="1" i="1" smtClean="0">
                                  <a:solidFill>
                                    <a:schemeClr val="tx1"/>
                                  </a:solidFill>
                                  <a:latin typeface="Cambria Math" panose="02040503050406030204" pitchFamily="18" charset="0"/>
                                </a:rPr>
                                <m:t>𝒑</m:t>
                              </m:r>
                            </m:e>
                            <m:sub>
                              <m:r>
                                <a:rPr lang="en-US" sz="1900" b="1" i="1" smtClean="0">
                                  <a:solidFill>
                                    <a:schemeClr val="tx1"/>
                                  </a:solidFill>
                                  <a:latin typeface="Cambria Math" panose="02040503050406030204" pitchFamily="18" charset="0"/>
                                </a:rPr>
                                <m:t>𝒚</m:t>
                              </m:r>
                            </m:sub>
                          </m:sSub>
                        </m:e>
                      </m:d>
                    </m:oMath>
                  </m:oMathPara>
                </a14:m>
                <a:endParaRPr lang="en-US" sz="1900" b="1" dirty="0">
                  <a:solidFill>
                    <a:schemeClr val="tx1"/>
                  </a:solidFill>
                  <a:latin typeface="Helvetica" pitchFamily="2" charset="0"/>
                </a:endParaRPr>
              </a:p>
            </p:txBody>
          </p:sp>
        </mc:Choice>
        <mc:Fallback xmlns="">
          <p:sp>
            <p:nvSpPr>
              <p:cNvPr id="8" name="TextBox 7">
                <a:extLst>
                  <a:ext uri="{FF2B5EF4-FFF2-40B4-BE49-F238E27FC236}">
                    <a16:creationId xmlns:a16="http://schemas.microsoft.com/office/drawing/2014/main" id="{ED934F8F-A365-50BA-A065-1C8079B4DD80}"/>
                  </a:ext>
                </a:extLst>
              </p:cNvPr>
              <p:cNvSpPr txBox="1">
                <a:spLocks noRot="1" noChangeAspect="1" noMove="1" noResize="1" noEditPoints="1" noAdjustHandles="1" noChangeArrowheads="1" noChangeShapeType="1" noTextEdit="1"/>
              </p:cNvSpPr>
              <p:nvPr/>
            </p:nvSpPr>
            <p:spPr>
              <a:xfrm>
                <a:off x="1482076" y="909200"/>
                <a:ext cx="9227847" cy="1338700"/>
              </a:xfrm>
              <a:prstGeom prst="rect">
                <a:avLst/>
              </a:prstGeom>
              <a:blipFill>
                <a:blip r:embed="rId3"/>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F4E75553-8B5C-5336-9BF9-A134B0B8747E}"/>
              </a:ext>
            </a:extLst>
          </p:cNvPr>
          <p:cNvSpPr txBox="1"/>
          <p:nvPr/>
        </p:nvSpPr>
        <p:spPr>
          <a:xfrm>
            <a:off x="1098803" y="2591468"/>
            <a:ext cx="9994392" cy="1138773"/>
          </a:xfrm>
          <a:prstGeom prst="rect">
            <a:avLst/>
          </a:prstGeom>
          <a:noFill/>
        </p:spPr>
        <p:txBody>
          <a:bodyPr wrap="square" lIns="365760" tIns="274320" rIns="365760" bIns="274320" rtlCol="0">
            <a:spAutoFit/>
          </a:bodyPr>
          <a:lstStyle/>
          <a:p>
            <a:pPr>
              <a:spcAft>
                <a:spcPts val="800"/>
              </a:spcAft>
            </a:pPr>
            <a:r>
              <a:rPr lang="en-US" sz="1900" b="1" dirty="0">
                <a:latin typeface="Helvetica" pitchFamily="2" charset="0"/>
              </a:rPr>
              <a:t>This equation is combined of dipole, quadrupole, skew-quadrupole, and solenoidal components (see eq. (2.50a) in Ripken’s paper) </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6617C6D-D296-10AE-5161-14551477A3C7}"/>
                  </a:ext>
                </a:extLst>
              </p:cNvPr>
              <p:cNvSpPr txBox="1"/>
              <p:nvPr/>
            </p:nvSpPr>
            <p:spPr>
              <a:xfrm>
                <a:off x="1981199" y="5819555"/>
                <a:ext cx="4953001" cy="6726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1" i="1" smtClean="0">
                          <a:solidFill>
                            <a:schemeClr val="tx1"/>
                          </a:solidFill>
                          <a:latin typeface="Cambria Math" panose="02040503050406030204" pitchFamily="18" charset="0"/>
                        </a:rPr>
                        <m:t>𝑯</m:t>
                      </m:r>
                      <m:r>
                        <a:rPr lang="en-US" sz="1800" b="1" i="1" smtClean="0">
                          <a:solidFill>
                            <a:schemeClr val="tx1"/>
                          </a:solidFill>
                          <a:latin typeface="Cambria Math" panose="02040503050406030204" pitchFamily="18" charset="0"/>
                        </a:rPr>
                        <m:t>=</m:t>
                      </m:r>
                      <m:f>
                        <m:fPr>
                          <m:ctrlPr>
                            <a:rPr lang="en-US" sz="1800" b="1" i="1" smtClean="0">
                              <a:solidFill>
                                <a:schemeClr val="tx1"/>
                              </a:solidFill>
                              <a:latin typeface="Cambria Math" panose="02040503050406030204" pitchFamily="18" charset="0"/>
                            </a:rPr>
                          </m:ctrlPr>
                        </m:fPr>
                        <m:num>
                          <m:sSubSup>
                            <m:sSubSupPr>
                              <m:ctrlPr>
                                <a:rPr lang="en-US" sz="1800" b="1" i="1" smtClean="0">
                                  <a:solidFill>
                                    <a:schemeClr val="tx1"/>
                                  </a:solidFill>
                                  <a:latin typeface="Cambria Math" panose="02040503050406030204" pitchFamily="18" charset="0"/>
                                </a:rPr>
                              </m:ctrlPr>
                            </m:sSubSupPr>
                            <m:e>
                              <m:r>
                                <a:rPr lang="en-US" sz="1800" b="1" i="1" smtClean="0">
                                  <a:solidFill>
                                    <a:schemeClr val="tx1"/>
                                  </a:solidFill>
                                  <a:latin typeface="Cambria Math" panose="02040503050406030204" pitchFamily="18" charset="0"/>
                                </a:rPr>
                                <m:t>𝒑</m:t>
                              </m:r>
                            </m:e>
                            <m:sub>
                              <m:r>
                                <a:rPr lang="en-US" sz="1800" b="1" i="1" smtClean="0">
                                  <a:solidFill>
                                    <a:schemeClr val="tx1"/>
                                  </a:solidFill>
                                  <a:latin typeface="Cambria Math" panose="02040503050406030204" pitchFamily="18" charset="0"/>
                                </a:rPr>
                                <m:t>𝒙</m:t>
                              </m:r>
                            </m:sub>
                            <m:sup>
                              <m:r>
                                <a:rPr lang="en-US" sz="1800" b="1" i="1" smtClean="0">
                                  <a:solidFill>
                                    <a:schemeClr val="tx1"/>
                                  </a:solidFill>
                                  <a:latin typeface="Cambria Math" panose="02040503050406030204" pitchFamily="18" charset="0"/>
                                </a:rPr>
                                <m:t>𝟐</m:t>
                              </m:r>
                            </m:sup>
                          </m:sSubSup>
                          <m:r>
                            <a:rPr lang="en-US" sz="1800" b="1" i="1" smtClean="0">
                              <a:solidFill>
                                <a:schemeClr val="tx1"/>
                              </a:solidFill>
                              <a:latin typeface="Cambria Math" panose="02040503050406030204" pitchFamily="18" charset="0"/>
                            </a:rPr>
                            <m:t>+</m:t>
                          </m:r>
                          <m:sSubSup>
                            <m:sSubSupPr>
                              <m:ctrlPr>
                                <a:rPr lang="en-US" sz="1800" b="1" i="1" smtClean="0">
                                  <a:solidFill>
                                    <a:schemeClr val="tx1"/>
                                  </a:solidFill>
                                  <a:latin typeface="Cambria Math" panose="02040503050406030204" pitchFamily="18" charset="0"/>
                                </a:rPr>
                              </m:ctrlPr>
                            </m:sSubSupPr>
                            <m:e>
                              <m:r>
                                <a:rPr lang="en-US" sz="1800" b="1" i="1" smtClean="0">
                                  <a:solidFill>
                                    <a:schemeClr val="tx1"/>
                                  </a:solidFill>
                                  <a:latin typeface="Cambria Math" panose="02040503050406030204" pitchFamily="18" charset="0"/>
                                </a:rPr>
                                <m:t>𝒑</m:t>
                              </m:r>
                            </m:e>
                            <m:sub>
                              <m:r>
                                <a:rPr lang="en-US" sz="1800" b="1" i="1" smtClean="0">
                                  <a:solidFill>
                                    <a:schemeClr val="tx1"/>
                                  </a:solidFill>
                                  <a:latin typeface="Cambria Math" panose="02040503050406030204" pitchFamily="18" charset="0"/>
                                </a:rPr>
                                <m:t>𝒚</m:t>
                              </m:r>
                            </m:sub>
                            <m:sup>
                              <m:r>
                                <a:rPr lang="en-US" sz="1800" b="1" i="1" smtClean="0">
                                  <a:solidFill>
                                    <a:schemeClr val="tx1"/>
                                  </a:solidFill>
                                  <a:latin typeface="Cambria Math" panose="02040503050406030204" pitchFamily="18" charset="0"/>
                                </a:rPr>
                                <m:t>𝟐</m:t>
                              </m:r>
                            </m:sup>
                          </m:sSubSup>
                        </m:num>
                        <m:den>
                          <m:r>
                            <a:rPr lang="en-US" sz="1800" b="1" i="1" smtClean="0">
                              <a:solidFill>
                                <a:schemeClr val="tx1"/>
                              </a:solidFill>
                              <a:latin typeface="Cambria Math" panose="02040503050406030204" pitchFamily="18" charset="0"/>
                            </a:rPr>
                            <m:t>𝟐</m:t>
                          </m:r>
                        </m:den>
                      </m:f>
                      <m:r>
                        <a:rPr lang="en-US" sz="1800" b="1" i="0" smtClean="0">
                          <a:solidFill>
                            <a:schemeClr val="tx1"/>
                          </a:solidFill>
                          <a:latin typeface="Cambria Math" panose="02040503050406030204" pitchFamily="18" charset="0"/>
                        </a:rPr>
                        <m:t>+</m:t>
                      </m:r>
                      <m:f>
                        <m:fPr>
                          <m:ctrlPr>
                            <a:rPr lang="en-US" sz="1800" b="1" i="1" smtClean="0">
                              <a:solidFill>
                                <a:schemeClr val="tx1"/>
                              </a:solidFill>
                              <a:latin typeface="Cambria Math" panose="02040503050406030204" pitchFamily="18" charset="0"/>
                            </a:rPr>
                          </m:ctrlPr>
                        </m:fPr>
                        <m:num>
                          <m:sSup>
                            <m:sSupPr>
                              <m:ctrlPr>
                                <a:rPr lang="en-US" sz="1800" b="1" i="1" smtClean="0">
                                  <a:solidFill>
                                    <a:schemeClr val="tx1"/>
                                  </a:solidFill>
                                  <a:latin typeface="Cambria Math" panose="02040503050406030204" pitchFamily="18" charset="0"/>
                                </a:rPr>
                              </m:ctrlPr>
                            </m:sSupPr>
                            <m:e>
                              <m:r>
                                <a:rPr lang="en-US" sz="1800" b="1" i="1" smtClean="0">
                                  <a:solidFill>
                                    <a:schemeClr val="tx1"/>
                                  </a:solidFill>
                                  <a:latin typeface="Cambria Math" panose="02040503050406030204" pitchFamily="18" charset="0"/>
                                </a:rPr>
                                <m:t>𝑹</m:t>
                              </m:r>
                            </m:e>
                            <m:sup>
                              <m:r>
                                <a:rPr lang="en-US" sz="1800" b="1" i="1" smtClean="0">
                                  <a:solidFill>
                                    <a:schemeClr val="tx1"/>
                                  </a:solidFill>
                                  <a:latin typeface="Cambria Math" panose="02040503050406030204" pitchFamily="18" charset="0"/>
                                </a:rPr>
                                <m:t>𝟐</m:t>
                              </m:r>
                            </m:sup>
                          </m:sSup>
                          <m:sSup>
                            <m:sSupPr>
                              <m:ctrlPr>
                                <a:rPr lang="en-US" sz="1800" b="1" i="1" smtClean="0">
                                  <a:solidFill>
                                    <a:schemeClr val="tx1"/>
                                  </a:solidFill>
                                  <a:latin typeface="Cambria Math" panose="02040503050406030204" pitchFamily="18" charset="0"/>
                                </a:rPr>
                              </m:ctrlPr>
                            </m:sSupPr>
                            <m:e>
                              <m:r>
                                <a:rPr lang="en-US" sz="1800" b="1" i="1" smtClean="0">
                                  <a:solidFill>
                                    <a:schemeClr val="tx1"/>
                                  </a:solidFill>
                                  <a:latin typeface="Cambria Math" panose="02040503050406030204" pitchFamily="18" charset="0"/>
                                </a:rPr>
                                <m:t>𝒙</m:t>
                              </m:r>
                            </m:e>
                            <m:sup>
                              <m:r>
                                <a:rPr lang="en-US" sz="1800" b="1" i="1" smtClean="0">
                                  <a:solidFill>
                                    <a:schemeClr val="tx1"/>
                                  </a:solidFill>
                                  <a:latin typeface="Cambria Math" panose="02040503050406030204" pitchFamily="18" charset="0"/>
                                </a:rPr>
                                <m:t>𝟐</m:t>
                              </m:r>
                            </m:sup>
                          </m:sSup>
                        </m:num>
                        <m:den>
                          <m:r>
                            <a:rPr lang="en-US" sz="1800" b="1" i="1" smtClean="0">
                              <a:solidFill>
                                <a:schemeClr val="tx1"/>
                              </a:solidFill>
                              <a:latin typeface="Cambria Math" panose="02040503050406030204" pitchFamily="18" charset="0"/>
                            </a:rPr>
                            <m:t>𝟖</m:t>
                          </m:r>
                        </m:den>
                      </m:f>
                      <m:r>
                        <a:rPr lang="en-US" sz="1800" b="1" i="1" smtClean="0">
                          <a:solidFill>
                            <a:schemeClr val="tx1"/>
                          </a:solidFill>
                          <a:latin typeface="Cambria Math" panose="02040503050406030204" pitchFamily="18" charset="0"/>
                        </a:rPr>
                        <m:t>+</m:t>
                      </m:r>
                      <m:f>
                        <m:fPr>
                          <m:ctrlPr>
                            <a:rPr lang="en-US" sz="1800" b="1" i="1">
                              <a:solidFill>
                                <a:schemeClr val="tx1"/>
                              </a:solidFill>
                              <a:latin typeface="Cambria Math" panose="02040503050406030204" pitchFamily="18" charset="0"/>
                            </a:rPr>
                          </m:ctrlPr>
                        </m:fPr>
                        <m:num>
                          <m:sSup>
                            <m:sSupPr>
                              <m:ctrlPr>
                                <a:rPr lang="en-US" sz="1800" b="1" i="1" smtClean="0">
                                  <a:solidFill>
                                    <a:schemeClr val="tx1"/>
                                  </a:solidFill>
                                  <a:latin typeface="Cambria Math" panose="02040503050406030204" pitchFamily="18" charset="0"/>
                                </a:rPr>
                              </m:ctrlPr>
                            </m:sSupPr>
                            <m:e>
                              <m:sSup>
                                <m:sSupPr>
                                  <m:ctrlPr>
                                    <a:rPr lang="en-US" sz="1800" b="1" i="1" smtClean="0">
                                      <a:solidFill>
                                        <a:schemeClr val="tx1"/>
                                      </a:solidFill>
                                      <a:latin typeface="Cambria Math" panose="02040503050406030204" pitchFamily="18" charset="0"/>
                                    </a:rPr>
                                  </m:ctrlPr>
                                </m:sSupPr>
                                <m:e>
                                  <m:r>
                                    <a:rPr lang="en-US" sz="1800" b="1" i="1" smtClean="0">
                                      <a:solidFill>
                                        <a:schemeClr val="tx1"/>
                                      </a:solidFill>
                                      <a:latin typeface="Cambria Math" panose="02040503050406030204" pitchFamily="18" charset="0"/>
                                    </a:rPr>
                                    <m:t>𝑹</m:t>
                                  </m:r>
                                </m:e>
                                <m:sup>
                                  <m:r>
                                    <a:rPr lang="en-US" sz="1800" b="1" i="1" smtClean="0">
                                      <a:solidFill>
                                        <a:schemeClr val="tx1"/>
                                      </a:solidFill>
                                      <a:latin typeface="Cambria Math" panose="02040503050406030204" pitchFamily="18" charset="0"/>
                                    </a:rPr>
                                    <m:t>𝟐</m:t>
                                  </m:r>
                                </m:sup>
                              </m:sSup>
                              <m:r>
                                <a:rPr lang="en-US" sz="1800" b="1" i="1" smtClean="0">
                                  <a:solidFill>
                                    <a:schemeClr val="tx1"/>
                                  </a:solidFill>
                                  <a:latin typeface="Cambria Math" panose="02040503050406030204" pitchFamily="18" charset="0"/>
                                </a:rPr>
                                <m:t>𝒚</m:t>
                              </m:r>
                            </m:e>
                            <m:sup>
                              <m:r>
                                <a:rPr lang="en-US" sz="1800" b="1" i="1" smtClean="0">
                                  <a:solidFill>
                                    <a:schemeClr val="tx1"/>
                                  </a:solidFill>
                                  <a:latin typeface="Cambria Math" panose="02040503050406030204" pitchFamily="18" charset="0"/>
                                </a:rPr>
                                <m:t>𝟐</m:t>
                              </m:r>
                            </m:sup>
                          </m:sSup>
                        </m:num>
                        <m:den>
                          <m:r>
                            <a:rPr lang="en-US" sz="1800" b="1" i="1" smtClean="0">
                              <a:solidFill>
                                <a:schemeClr val="tx1"/>
                              </a:solidFill>
                              <a:latin typeface="Cambria Math" panose="02040503050406030204" pitchFamily="18" charset="0"/>
                            </a:rPr>
                            <m:t>𝟖</m:t>
                          </m:r>
                        </m:den>
                      </m:f>
                      <m:r>
                        <a:rPr lang="en-US" sz="1800" b="1" i="1" smtClean="0">
                          <a:solidFill>
                            <a:schemeClr val="tx1"/>
                          </a:solidFill>
                          <a:latin typeface="Cambria Math" panose="02040503050406030204" pitchFamily="18" charset="0"/>
                        </a:rPr>
                        <m:t>+</m:t>
                      </m:r>
                      <m:f>
                        <m:fPr>
                          <m:ctrlPr>
                            <a:rPr lang="en-US" sz="1800" b="1" i="1" smtClean="0">
                              <a:solidFill>
                                <a:schemeClr val="tx1"/>
                              </a:solidFill>
                              <a:latin typeface="Cambria Math" panose="02040503050406030204" pitchFamily="18" charset="0"/>
                            </a:rPr>
                          </m:ctrlPr>
                        </m:fPr>
                        <m:num>
                          <m:r>
                            <a:rPr lang="en-US" sz="1800" b="1" i="1" smtClean="0">
                              <a:solidFill>
                                <a:schemeClr val="tx1"/>
                              </a:solidFill>
                              <a:latin typeface="Cambria Math" panose="02040503050406030204" pitchFamily="18" charset="0"/>
                            </a:rPr>
                            <m:t>𝑹</m:t>
                          </m:r>
                        </m:num>
                        <m:den>
                          <m:r>
                            <a:rPr lang="en-US" sz="1800" b="1" i="1" smtClean="0">
                              <a:solidFill>
                                <a:schemeClr val="tx1"/>
                              </a:solidFill>
                              <a:latin typeface="Cambria Math" panose="02040503050406030204" pitchFamily="18" charset="0"/>
                            </a:rPr>
                            <m:t>𝟐</m:t>
                          </m:r>
                        </m:den>
                      </m:f>
                      <m:d>
                        <m:dPr>
                          <m:ctrlPr>
                            <a:rPr lang="en-US" sz="1800" b="1" i="1" smtClean="0">
                              <a:solidFill>
                                <a:schemeClr val="tx1"/>
                              </a:solidFill>
                              <a:latin typeface="Cambria Math" panose="02040503050406030204" pitchFamily="18" charset="0"/>
                            </a:rPr>
                          </m:ctrlPr>
                        </m:dPr>
                        <m:e>
                          <m:r>
                            <a:rPr lang="en-US" sz="1800" b="1" i="1" smtClean="0">
                              <a:solidFill>
                                <a:schemeClr val="tx1"/>
                              </a:solidFill>
                              <a:latin typeface="Cambria Math" panose="02040503050406030204" pitchFamily="18" charset="0"/>
                            </a:rPr>
                            <m:t>𝒚</m:t>
                          </m:r>
                          <m:sSub>
                            <m:sSubPr>
                              <m:ctrlPr>
                                <a:rPr lang="en-US" sz="1800" b="1" i="1" smtClean="0">
                                  <a:solidFill>
                                    <a:schemeClr val="tx1"/>
                                  </a:solidFill>
                                  <a:latin typeface="Cambria Math" panose="02040503050406030204" pitchFamily="18" charset="0"/>
                                </a:rPr>
                              </m:ctrlPr>
                            </m:sSubPr>
                            <m:e>
                              <m:r>
                                <a:rPr lang="en-US" sz="1800" b="1" i="1" smtClean="0">
                                  <a:solidFill>
                                    <a:schemeClr val="tx1"/>
                                  </a:solidFill>
                                  <a:latin typeface="Cambria Math" panose="02040503050406030204" pitchFamily="18" charset="0"/>
                                </a:rPr>
                                <m:t>𝒑</m:t>
                              </m:r>
                            </m:e>
                            <m:sub>
                              <m:r>
                                <a:rPr lang="en-US" sz="1800" b="1" i="1" smtClean="0">
                                  <a:solidFill>
                                    <a:schemeClr val="tx1"/>
                                  </a:solidFill>
                                  <a:latin typeface="Cambria Math" panose="02040503050406030204" pitchFamily="18" charset="0"/>
                                </a:rPr>
                                <m:t>𝒙</m:t>
                              </m:r>
                            </m:sub>
                          </m:sSub>
                          <m:r>
                            <a:rPr lang="en-US" sz="1800" b="1" i="1" smtClean="0">
                              <a:solidFill>
                                <a:schemeClr val="tx1"/>
                              </a:solidFill>
                              <a:latin typeface="Cambria Math" panose="02040503050406030204" pitchFamily="18" charset="0"/>
                            </a:rPr>
                            <m:t>−</m:t>
                          </m:r>
                          <m:r>
                            <a:rPr lang="en-US" sz="1800" b="1" i="1" smtClean="0">
                              <a:solidFill>
                                <a:schemeClr val="tx1"/>
                              </a:solidFill>
                              <a:latin typeface="Cambria Math" panose="02040503050406030204" pitchFamily="18" charset="0"/>
                            </a:rPr>
                            <m:t>𝒙</m:t>
                          </m:r>
                          <m:sSub>
                            <m:sSubPr>
                              <m:ctrlPr>
                                <a:rPr lang="en-US" sz="1800" b="1" i="1" smtClean="0">
                                  <a:solidFill>
                                    <a:schemeClr val="tx1"/>
                                  </a:solidFill>
                                  <a:latin typeface="Cambria Math" panose="02040503050406030204" pitchFamily="18" charset="0"/>
                                </a:rPr>
                              </m:ctrlPr>
                            </m:sSubPr>
                            <m:e>
                              <m:r>
                                <a:rPr lang="en-US" sz="1800" b="1" i="1" smtClean="0">
                                  <a:solidFill>
                                    <a:schemeClr val="tx1"/>
                                  </a:solidFill>
                                  <a:latin typeface="Cambria Math" panose="02040503050406030204" pitchFamily="18" charset="0"/>
                                </a:rPr>
                                <m:t>𝒑</m:t>
                              </m:r>
                            </m:e>
                            <m:sub>
                              <m:r>
                                <a:rPr lang="en-US" sz="1800" b="1" i="1" smtClean="0">
                                  <a:solidFill>
                                    <a:schemeClr val="tx1"/>
                                  </a:solidFill>
                                  <a:latin typeface="Cambria Math" panose="02040503050406030204" pitchFamily="18" charset="0"/>
                                </a:rPr>
                                <m:t>𝒚</m:t>
                              </m:r>
                            </m:sub>
                          </m:sSub>
                        </m:e>
                      </m:d>
                    </m:oMath>
                  </m:oMathPara>
                </a14:m>
                <a:endParaRPr lang="en-US" dirty="0"/>
              </a:p>
            </p:txBody>
          </p:sp>
        </mc:Choice>
        <mc:Fallback xmlns="">
          <p:sp>
            <p:nvSpPr>
              <p:cNvPr id="15" name="TextBox 14">
                <a:extLst>
                  <a:ext uri="{FF2B5EF4-FFF2-40B4-BE49-F238E27FC236}">
                    <a16:creationId xmlns:a16="http://schemas.microsoft.com/office/drawing/2014/main" id="{56617C6D-D296-10AE-5161-14551477A3C7}"/>
                  </a:ext>
                </a:extLst>
              </p:cNvPr>
              <p:cNvSpPr txBox="1">
                <a:spLocks noRot="1" noChangeAspect="1" noMove="1" noResize="1" noEditPoints="1" noAdjustHandles="1" noChangeArrowheads="1" noChangeShapeType="1" noTextEdit="1"/>
              </p:cNvSpPr>
              <p:nvPr/>
            </p:nvSpPr>
            <p:spPr>
              <a:xfrm>
                <a:off x="1981199" y="5819555"/>
                <a:ext cx="4953001" cy="672685"/>
              </a:xfrm>
              <a:prstGeom prst="rect">
                <a:avLst/>
              </a:prstGeom>
              <a:blipFill>
                <a:blip r:embed="rId4"/>
                <a:stretch>
                  <a:fillRect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F2DD768-909B-C0F4-DA06-2950C2F6C948}"/>
                  </a:ext>
                </a:extLst>
              </p:cNvPr>
              <p:cNvSpPr txBox="1"/>
              <p:nvPr/>
            </p:nvSpPr>
            <p:spPr>
              <a:xfrm>
                <a:off x="1947536" y="1961715"/>
                <a:ext cx="4931030" cy="661720"/>
              </a:xfrm>
              <a:prstGeom prst="rect">
                <a:avLst/>
              </a:prstGeom>
              <a:noFill/>
            </p:spPr>
            <p:txBody>
              <a:bodyPr wrap="none" lIns="0" tIns="0" rIns="0" bIns="0" rtlCol="0">
                <a:spAutoFit/>
              </a:bodyPr>
              <a:lstStyle/>
              <a:p>
                <a:pPr algn="ctr">
                  <a:spcAft>
                    <a:spcPts val="800"/>
                  </a:spcAft>
                </a:pPr>
                <a14:m>
                  <m:oMathPara xmlns:m="http://schemas.openxmlformats.org/officeDocument/2006/math">
                    <m:oMathParaPr>
                      <m:jc m:val="centerGroup"/>
                    </m:oMathParaPr>
                    <m:oMath xmlns:m="http://schemas.openxmlformats.org/officeDocument/2006/math">
                      <m:sSub>
                        <m:sSubPr>
                          <m:ctrlPr>
                            <a:rPr lang="en-US" sz="1900" b="1" i="1" smtClean="0">
                              <a:solidFill>
                                <a:schemeClr val="tx1"/>
                              </a:solidFill>
                              <a:latin typeface="Cambria Math" panose="02040503050406030204" pitchFamily="18" charset="0"/>
                            </a:rPr>
                          </m:ctrlPr>
                        </m:sSubPr>
                        <m:e>
                          <m:r>
                            <a:rPr lang="en-US" sz="1900" b="1" i="1" smtClean="0">
                              <a:solidFill>
                                <a:schemeClr val="tx1"/>
                              </a:solidFill>
                              <a:latin typeface="Cambria Math" panose="02040503050406030204" pitchFamily="18" charset="0"/>
                            </a:rPr>
                            <m:t>𝑲</m:t>
                          </m:r>
                        </m:e>
                        <m:sub>
                          <m:r>
                            <a:rPr lang="en-US" sz="1900" b="1" i="1" smtClean="0">
                              <a:solidFill>
                                <a:schemeClr val="tx1"/>
                              </a:solidFill>
                              <a:latin typeface="Cambria Math" panose="02040503050406030204" pitchFamily="18" charset="0"/>
                            </a:rPr>
                            <m:t>𝒙</m:t>
                          </m:r>
                          <m:r>
                            <a:rPr lang="en-US" sz="1900" b="1" i="1" smtClean="0">
                              <a:solidFill>
                                <a:schemeClr val="tx1"/>
                              </a:solidFill>
                              <a:latin typeface="Cambria Math" panose="02040503050406030204" pitchFamily="18" charset="0"/>
                            </a:rPr>
                            <m:t>,</m:t>
                          </m:r>
                          <m:r>
                            <a:rPr lang="en-US" sz="1900" b="1" i="1" smtClean="0">
                              <a:solidFill>
                                <a:schemeClr val="tx1"/>
                              </a:solidFill>
                              <a:latin typeface="Cambria Math" panose="02040503050406030204" pitchFamily="18" charset="0"/>
                            </a:rPr>
                            <m:t>𝒚</m:t>
                          </m:r>
                        </m:sub>
                      </m:sSub>
                      <m:r>
                        <a:rPr lang="en-US" sz="1900" b="1" i="1" smtClean="0">
                          <a:solidFill>
                            <a:schemeClr val="tx1"/>
                          </a:solidFill>
                          <a:latin typeface="Cambria Math" panose="02040503050406030204" pitchFamily="18" charset="0"/>
                        </a:rPr>
                        <m:t>=</m:t>
                      </m:r>
                      <m:f>
                        <m:fPr>
                          <m:ctrlPr>
                            <a:rPr lang="en-US" sz="1900" b="1" i="1" smtClean="0">
                              <a:solidFill>
                                <a:schemeClr val="tx1"/>
                              </a:solidFill>
                              <a:latin typeface="Cambria Math" panose="02040503050406030204" pitchFamily="18" charset="0"/>
                            </a:rPr>
                          </m:ctrlPr>
                        </m:fPr>
                        <m:num>
                          <m:r>
                            <a:rPr lang="en-US" sz="1900" b="1" i="1" smtClean="0">
                              <a:solidFill>
                                <a:schemeClr val="tx1"/>
                              </a:solidFill>
                              <a:latin typeface="Cambria Math" panose="02040503050406030204" pitchFamily="18" charset="0"/>
                            </a:rPr>
                            <m:t>𝒆</m:t>
                          </m:r>
                          <m:sSub>
                            <m:sSubPr>
                              <m:ctrlPr>
                                <a:rPr lang="en-US" sz="1900" b="1" i="1" smtClean="0">
                                  <a:solidFill>
                                    <a:schemeClr val="tx1"/>
                                  </a:solidFill>
                                  <a:latin typeface="Cambria Math" panose="02040503050406030204" pitchFamily="18" charset="0"/>
                                </a:rPr>
                              </m:ctrlPr>
                            </m:sSubPr>
                            <m:e>
                              <m:r>
                                <a:rPr lang="en-US" sz="1900" b="1" i="1" smtClean="0">
                                  <a:solidFill>
                                    <a:schemeClr val="tx1"/>
                                  </a:solidFill>
                                  <a:latin typeface="Cambria Math" panose="02040503050406030204" pitchFamily="18" charset="0"/>
                                </a:rPr>
                                <m:t>𝑩</m:t>
                              </m:r>
                            </m:e>
                            <m:sub>
                              <m:r>
                                <a:rPr lang="en-US" sz="1900" b="1" i="1" smtClean="0">
                                  <a:solidFill>
                                    <a:schemeClr val="tx1"/>
                                  </a:solidFill>
                                  <a:latin typeface="Cambria Math" panose="02040503050406030204" pitchFamily="18" charset="0"/>
                                </a:rPr>
                                <m:t>𝒚</m:t>
                              </m:r>
                              <m:r>
                                <a:rPr lang="en-US" sz="1900" b="1" i="1" smtClean="0">
                                  <a:solidFill>
                                    <a:schemeClr val="tx1"/>
                                  </a:solidFill>
                                  <a:latin typeface="Cambria Math" panose="02040503050406030204" pitchFamily="18" charset="0"/>
                                </a:rPr>
                                <m:t>,</m:t>
                              </m:r>
                              <m:r>
                                <a:rPr lang="en-US" sz="1900" b="1" i="1" smtClean="0">
                                  <a:solidFill>
                                    <a:schemeClr val="tx1"/>
                                  </a:solidFill>
                                  <a:latin typeface="Cambria Math" panose="02040503050406030204" pitchFamily="18" charset="0"/>
                                </a:rPr>
                                <m:t>𝒙</m:t>
                              </m:r>
                            </m:sub>
                          </m:sSub>
                        </m:num>
                        <m:den>
                          <m:r>
                            <a:rPr lang="en-US" sz="1900" b="1" i="1" smtClean="0">
                              <a:solidFill>
                                <a:schemeClr val="tx1"/>
                              </a:solidFill>
                              <a:latin typeface="Cambria Math" panose="02040503050406030204" pitchFamily="18" charset="0"/>
                            </a:rPr>
                            <m:t>𝑷𝒄</m:t>
                          </m:r>
                        </m:den>
                      </m:f>
                      <m:r>
                        <a:rPr lang="en-US" sz="1900" b="1" i="0" smtClean="0">
                          <a:solidFill>
                            <a:schemeClr val="tx1"/>
                          </a:solidFill>
                          <a:latin typeface="Cambria Math" panose="02040503050406030204" pitchFamily="18" charset="0"/>
                        </a:rPr>
                        <m:t>, </m:t>
                      </m:r>
                      <m:r>
                        <a:rPr lang="en-US" sz="1900" b="1" i="0" smtClean="0">
                          <a:solidFill>
                            <a:schemeClr val="tx1"/>
                          </a:solidFill>
                          <a:latin typeface="Cambria Math" panose="02040503050406030204" pitchFamily="18" charset="0"/>
                        </a:rPr>
                        <m:t>𝐤</m:t>
                      </m:r>
                      <m:r>
                        <a:rPr lang="en-US" sz="1900" b="1" i="0" smtClean="0">
                          <a:solidFill>
                            <a:schemeClr val="tx1"/>
                          </a:solidFill>
                          <a:latin typeface="Cambria Math" panose="02040503050406030204" pitchFamily="18" charset="0"/>
                        </a:rPr>
                        <m:t>=</m:t>
                      </m:r>
                      <m:f>
                        <m:fPr>
                          <m:ctrlPr>
                            <a:rPr lang="en-US" sz="1900" b="1" i="1" smtClean="0">
                              <a:solidFill>
                                <a:schemeClr val="tx1"/>
                              </a:solidFill>
                              <a:latin typeface="Cambria Math" panose="02040503050406030204" pitchFamily="18" charset="0"/>
                            </a:rPr>
                          </m:ctrlPr>
                        </m:fPr>
                        <m:num>
                          <m:r>
                            <a:rPr lang="en-US" sz="1900" b="1" i="1" smtClean="0">
                              <a:solidFill>
                                <a:schemeClr val="tx1"/>
                              </a:solidFill>
                              <a:latin typeface="Cambria Math" panose="02040503050406030204" pitchFamily="18" charset="0"/>
                            </a:rPr>
                            <m:t>𝒆𝑮</m:t>
                          </m:r>
                        </m:num>
                        <m:den>
                          <m:r>
                            <a:rPr lang="en-US" sz="1900" b="1" i="1" smtClean="0">
                              <a:solidFill>
                                <a:schemeClr val="tx1"/>
                              </a:solidFill>
                              <a:latin typeface="Cambria Math" panose="02040503050406030204" pitchFamily="18" charset="0"/>
                            </a:rPr>
                            <m:t>𝑷𝒄</m:t>
                          </m:r>
                        </m:den>
                      </m:f>
                      <m:r>
                        <a:rPr lang="en-US" sz="1900" b="1" i="1" smtClean="0">
                          <a:solidFill>
                            <a:schemeClr val="tx1"/>
                          </a:solidFill>
                          <a:latin typeface="Cambria Math" panose="02040503050406030204" pitchFamily="18" charset="0"/>
                        </a:rPr>
                        <m:t>, </m:t>
                      </m:r>
                      <m:r>
                        <a:rPr lang="en-US" sz="1900" b="1" i="1" smtClean="0">
                          <a:solidFill>
                            <a:schemeClr val="tx1"/>
                          </a:solidFill>
                          <a:latin typeface="Cambria Math" panose="02040503050406030204" pitchFamily="18" charset="0"/>
                        </a:rPr>
                        <m:t>𝑵</m:t>
                      </m:r>
                      <m:r>
                        <a:rPr lang="en-US" sz="1900" b="1" i="1" smtClean="0">
                          <a:solidFill>
                            <a:schemeClr val="tx1"/>
                          </a:solidFill>
                          <a:latin typeface="Cambria Math" panose="02040503050406030204" pitchFamily="18" charset="0"/>
                        </a:rPr>
                        <m:t>=</m:t>
                      </m:r>
                      <m:f>
                        <m:fPr>
                          <m:ctrlPr>
                            <a:rPr lang="en-US" sz="1900" b="1" i="1" smtClean="0">
                              <a:solidFill>
                                <a:schemeClr val="tx1"/>
                              </a:solidFill>
                              <a:latin typeface="Cambria Math" panose="02040503050406030204" pitchFamily="18" charset="0"/>
                            </a:rPr>
                          </m:ctrlPr>
                        </m:fPr>
                        <m:num>
                          <m:r>
                            <a:rPr lang="en-US" sz="1900" b="1" i="1" smtClean="0">
                              <a:solidFill>
                                <a:schemeClr val="tx1"/>
                              </a:solidFill>
                              <a:latin typeface="Cambria Math" panose="02040503050406030204" pitchFamily="18" charset="0"/>
                            </a:rPr>
                            <m:t>𝒆</m:t>
                          </m:r>
                          <m:sSub>
                            <m:sSubPr>
                              <m:ctrlPr>
                                <a:rPr lang="en-US" sz="1900" b="1" i="1" smtClean="0">
                                  <a:solidFill>
                                    <a:schemeClr val="tx1"/>
                                  </a:solidFill>
                                  <a:latin typeface="Cambria Math" panose="02040503050406030204" pitchFamily="18" charset="0"/>
                                </a:rPr>
                              </m:ctrlPr>
                            </m:sSubPr>
                            <m:e>
                              <m:r>
                                <a:rPr lang="en-US" sz="1900" b="1" i="1" smtClean="0">
                                  <a:solidFill>
                                    <a:schemeClr val="tx1"/>
                                  </a:solidFill>
                                  <a:latin typeface="Cambria Math" panose="02040503050406030204" pitchFamily="18" charset="0"/>
                                </a:rPr>
                                <m:t>𝑮</m:t>
                              </m:r>
                            </m:e>
                            <m:sub>
                              <m:r>
                                <a:rPr lang="en-US" sz="1900" b="1" i="1" smtClean="0">
                                  <a:solidFill>
                                    <a:schemeClr val="tx1"/>
                                  </a:solidFill>
                                  <a:latin typeface="Cambria Math" panose="02040503050406030204" pitchFamily="18" charset="0"/>
                                </a:rPr>
                                <m:t>𝒔</m:t>
                              </m:r>
                            </m:sub>
                          </m:sSub>
                        </m:num>
                        <m:den>
                          <m:r>
                            <a:rPr lang="en-US" sz="1900" b="1" i="1" smtClean="0">
                              <a:solidFill>
                                <a:schemeClr val="tx1"/>
                              </a:solidFill>
                              <a:latin typeface="Cambria Math" panose="02040503050406030204" pitchFamily="18" charset="0"/>
                            </a:rPr>
                            <m:t>𝑷𝒄</m:t>
                          </m:r>
                        </m:den>
                      </m:f>
                      <m:r>
                        <a:rPr lang="en-US" sz="1900" b="1" i="1" smtClean="0">
                          <a:solidFill>
                            <a:schemeClr val="tx1"/>
                          </a:solidFill>
                          <a:latin typeface="Cambria Math" panose="02040503050406030204" pitchFamily="18" charset="0"/>
                        </a:rPr>
                        <m:t> </m:t>
                      </m:r>
                      <m:r>
                        <a:rPr lang="en-US" sz="1900" b="1" i="1" smtClean="0">
                          <a:solidFill>
                            <a:schemeClr val="tx1"/>
                          </a:solidFill>
                          <a:latin typeface="Cambria Math" panose="02040503050406030204" pitchFamily="18" charset="0"/>
                        </a:rPr>
                        <m:t>𝒂𝒏𝒅</m:t>
                      </m:r>
                      <m:r>
                        <a:rPr lang="en-US" sz="1900" b="1" i="1" smtClean="0">
                          <a:solidFill>
                            <a:schemeClr val="tx1"/>
                          </a:solidFill>
                          <a:latin typeface="Cambria Math" panose="02040503050406030204" pitchFamily="18" charset="0"/>
                        </a:rPr>
                        <m:t> </m:t>
                      </m:r>
                      <m:r>
                        <a:rPr lang="en-US" sz="1900" b="1" i="1" smtClean="0">
                          <a:solidFill>
                            <a:schemeClr val="tx1"/>
                          </a:solidFill>
                          <a:latin typeface="Cambria Math" panose="02040503050406030204" pitchFamily="18" charset="0"/>
                        </a:rPr>
                        <m:t>𝑹</m:t>
                      </m:r>
                      <m:r>
                        <a:rPr lang="en-US" sz="1900" b="1" i="1" smtClean="0">
                          <a:solidFill>
                            <a:schemeClr val="tx1"/>
                          </a:solidFill>
                          <a:latin typeface="Cambria Math" panose="02040503050406030204" pitchFamily="18" charset="0"/>
                        </a:rPr>
                        <m:t>=</m:t>
                      </m:r>
                      <m:f>
                        <m:fPr>
                          <m:ctrlPr>
                            <a:rPr lang="en-US" sz="1900" b="1" i="1" smtClean="0">
                              <a:solidFill>
                                <a:schemeClr val="tx1"/>
                              </a:solidFill>
                              <a:latin typeface="Cambria Math" panose="02040503050406030204" pitchFamily="18" charset="0"/>
                            </a:rPr>
                          </m:ctrlPr>
                        </m:fPr>
                        <m:num>
                          <m:r>
                            <a:rPr lang="en-US" sz="1900" b="1" i="1" smtClean="0">
                              <a:solidFill>
                                <a:schemeClr val="tx1"/>
                              </a:solidFill>
                              <a:latin typeface="Cambria Math" panose="02040503050406030204" pitchFamily="18" charset="0"/>
                            </a:rPr>
                            <m:t>𝒆</m:t>
                          </m:r>
                          <m:sSub>
                            <m:sSubPr>
                              <m:ctrlPr>
                                <a:rPr lang="en-US" sz="1900" b="1" i="1" smtClean="0">
                                  <a:solidFill>
                                    <a:schemeClr val="tx1"/>
                                  </a:solidFill>
                                  <a:latin typeface="Cambria Math" panose="02040503050406030204" pitchFamily="18" charset="0"/>
                                </a:rPr>
                              </m:ctrlPr>
                            </m:sSubPr>
                            <m:e>
                              <m:r>
                                <a:rPr lang="en-US" sz="1900" b="1" i="1" smtClean="0">
                                  <a:solidFill>
                                    <a:schemeClr val="tx1"/>
                                  </a:solidFill>
                                  <a:latin typeface="Cambria Math" panose="02040503050406030204" pitchFamily="18" charset="0"/>
                                </a:rPr>
                                <m:t>𝑩</m:t>
                              </m:r>
                            </m:e>
                            <m:sub>
                              <m:r>
                                <a:rPr lang="en-US" sz="1900" b="1" i="1" smtClean="0">
                                  <a:solidFill>
                                    <a:schemeClr val="tx1"/>
                                  </a:solidFill>
                                  <a:latin typeface="Cambria Math" panose="02040503050406030204" pitchFamily="18" charset="0"/>
                                </a:rPr>
                                <m:t>𝒔</m:t>
                              </m:r>
                            </m:sub>
                          </m:sSub>
                        </m:num>
                        <m:den>
                          <m:r>
                            <a:rPr lang="en-US" sz="1900" b="1" i="1" smtClean="0">
                              <a:solidFill>
                                <a:schemeClr val="tx1"/>
                              </a:solidFill>
                              <a:latin typeface="Cambria Math" panose="02040503050406030204" pitchFamily="18" charset="0"/>
                            </a:rPr>
                            <m:t>𝑷𝒄</m:t>
                          </m:r>
                        </m:den>
                      </m:f>
                      <m:r>
                        <a:rPr lang="en-US" sz="1900" b="1" i="1" smtClean="0">
                          <a:solidFill>
                            <a:schemeClr val="tx1"/>
                          </a:solidFill>
                          <a:latin typeface="Cambria Math" panose="02040503050406030204" pitchFamily="18" charset="0"/>
                        </a:rPr>
                        <m:t>;</m:t>
                      </m:r>
                    </m:oMath>
                  </m:oMathPara>
                </a14:m>
                <a:endParaRPr lang="en-US" sz="1900" b="1" dirty="0">
                  <a:solidFill>
                    <a:schemeClr val="tx1"/>
                  </a:solidFill>
                  <a:latin typeface="Helvetica" pitchFamily="2" charset="0"/>
                </a:endParaRPr>
              </a:p>
            </p:txBody>
          </p:sp>
        </mc:Choice>
        <mc:Fallback xmlns="">
          <p:sp>
            <p:nvSpPr>
              <p:cNvPr id="16" name="TextBox 15">
                <a:extLst>
                  <a:ext uri="{FF2B5EF4-FFF2-40B4-BE49-F238E27FC236}">
                    <a16:creationId xmlns:a16="http://schemas.microsoft.com/office/drawing/2014/main" id="{8F2DD768-909B-C0F4-DA06-2950C2F6C948}"/>
                  </a:ext>
                </a:extLst>
              </p:cNvPr>
              <p:cNvSpPr txBox="1">
                <a:spLocks noRot="1" noChangeAspect="1" noMove="1" noResize="1" noEditPoints="1" noAdjustHandles="1" noChangeArrowheads="1" noChangeShapeType="1" noTextEdit="1"/>
              </p:cNvSpPr>
              <p:nvPr/>
            </p:nvSpPr>
            <p:spPr>
              <a:xfrm>
                <a:off x="1947536" y="1961715"/>
                <a:ext cx="4931030" cy="661720"/>
              </a:xfrm>
              <a:prstGeom prst="rect">
                <a:avLst/>
              </a:prstGeom>
              <a:blipFill>
                <a:blip r:embed="rId5"/>
                <a:stretch>
                  <a:fillRect l="-12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BEE44B8-0F44-50AF-1A94-33141172F1AA}"/>
                  </a:ext>
                </a:extLst>
              </p:cNvPr>
              <p:cNvSpPr txBox="1"/>
              <p:nvPr/>
            </p:nvSpPr>
            <p:spPr>
              <a:xfrm>
                <a:off x="6561693" y="1688150"/>
                <a:ext cx="2850204" cy="1274323"/>
              </a:xfrm>
              <a:prstGeom prst="rect">
                <a:avLst/>
              </a:prstGeom>
              <a:noFill/>
            </p:spPr>
            <p:txBody>
              <a:bodyPr wrap="none" lIns="365760" tIns="274320" rIns="365760" bIns="274320" rtlCol="0">
                <a:spAutoFit/>
              </a:bodyPr>
              <a:lstStyle/>
              <a:p>
                <a:pPr algn="ctr">
                  <a:spcAft>
                    <a:spcPts val="800"/>
                  </a:spcAft>
                </a:pPr>
                <a14:m>
                  <m:oMathPara xmlns:m="http://schemas.openxmlformats.org/officeDocument/2006/math">
                    <m:oMathParaPr>
                      <m:jc m:val="centerGroup"/>
                    </m:oMathParaPr>
                    <m:oMath xmlns:m="http://schemas.openxmlformats.org/officeDocument/2006/math">
                      <m:r>
                        <a:rPr lang="en-US" sz="1900" b="1" i="1" smtClean="0">
                          <a:solidFill>
                            <a:schemeClr val="tx1"/>
                          </a:solidFill>
                          <a:latin typeface="Cambria Math" panose="02040503050406030204" pitchFamily="18" charset="0"/>
                        </a:rPr>
                        <m:t>𝑮</m:t>
                      </m:r>
                      <m:r>
                        <a:rPr lang="en-US" sz="1900" b="1" i="1" smtClean="0">
                          <a:solidFill>
                            <a:schemeClr val="tx1"/>
                          </a:solidFill>
                          <a:latin typeface="Cambria Math" panose="02040503050406030204" pitchFamily="18" charset="0"/>
                        </a:rPr>
                        <m:t>=</m:t>
                      </m:r>
                      <m:r>
                        <a:rPr lang="en-US" sz="1900" b="1" i="1" smtClean="0">
                          <a:solidFill>
                            <a:schemeClr val="tx1"/>
                          </a:solidFill>
                          <a:latin typeface="Cambria Math" panose="02040503050406030204" pitchFamily="18" charset="0"/>
                        </a:rPr>
                        <m:t>𝒚</m:t>
                      </m:r>
                      <m:f>
                        <m:fPr>
                          <m:ctrlPr>
                            <a:rPr lang="en-US" sz="1900" b="1" i="1" smtClean="0">
                              <a:solidFill>
                                <a:schemeClr val="tx1"/>
                              </a:solidFill>
                              <a:latin typeface="Cambria Math" panose="02040503050406030204" pitchFamily="18" charset="0"/>
                            </a:rPr>
                          </m:ctrlPr>
                        </m:fPr>
                        <m:num>
                          <m:r>
                            <a:rPr lang="en-US" sz="1900" b="1" i="1" smtClean="0">
                              <a:solidFill>
                                <a:schemeClr val="tx1"/>
                              </a:solidFill>
                              <a:latin typeface="Cambria Math" panose="02040503050406030204" pitchFamily="18" charset="0"/>
                              <a:ea typeface="Cambria Math" panose="02040503050406030204" pitchFamily="18" charset="0"/>
                            </a:rPr>
                            <m:t>𝝏</m:t>
                          </m:r>
                          <m:sSub>
                            <m:sSubPr>
                              <m:ctrlPr>
                                <a:rPr lang="en-US" sz="1900" b="1" i="1" smtClean="0">
                                  <a:solidFill>
                                    <a:schemeClr val="tx1"/>
                                  </a:solidFill>
                                  <a:latin typeface="Cambria Math" panose="02040503050406030204" pitchFamily="18" charset="0"/>
                                  <a:ea typeface="Cambria Math" panose="02040503050406030204" pitchFamily="18" charset="0"/>
                                </a:rPr>
                              </m:ctrlPr>
                            </m:sSubPr>
                            <m:e>
                              <m:r>
                                <a:rPr lang="en-US" sz="1900" b="1" i="1" smtClean="0">
                                  <a:solidFill>
                                    <a:schemeClr val="tx1"/>
                                  </a:solidFill>
                                  <a:latin typeface="Cambria Math" panose="02040503050406030204" pitchFamily="18" charset="0"/>
                                  <a:ea typeface="Cambria Math" panose="02040503050406030204" pitchFamily="18" charset="0"/>
                                </a:rPr>
                                <m:t>𝑩</m:t>
                              </m:r>
                            </m:e>
                            <m:sub>
                              <m:r>
                                <a:rPr lang="en-US" sz="1900" b="1" i="1" smtClean="0">
                                  <a:solidFill>
                                    <a:schemeClr val="tx1"/>
                                  </a:solidFill>
                                  <a:latin typeface="Cambria Math" panose="02040503050406030204" pitchFamily="18" charset="0"/>
                                  <a:ea typeface="Cambria Math" panose="02040503050406030204" pitchFamily="18" charset="0"/>
                                </a:rPr>
                                <m:t>𝒚</m:t>
                              </m:r>
                            </m:sub>
                          </m:sSub>
                        </m:num>
                        <m:den>
                          <m:r>
                            <a:rPr lang="en-US" sz="1900" b="1" i="1" smtClean="0">
                              <a:solidFill>
                                <a:schemeClr val="tx1"/>
                              </a:solidFill>
                              <a:latin typeface="Cambria Math" panose="02040503050406030204" pitchFamily="18" charset="0"/>
                              <a:ea typeface="Cambria Math" panose="02040503050406030204" pitchFamily="18" charset="0"/>
                            </a:rPr>
                            <m:t>𝝏</m:t>
                          </m:r>
                          <m:r>
                            <a:rPr lang="en-US" sz="1900" b="1" i="1" smtClean="0">
                              <a:solidFill>
                                <a:schemeClr val="tx1"/>
                              </a:solidFill>
                              <a:latin typeface="Cambria Math" panose="02040503050406030204" pitchFamily="18" charset="0"/>
                              <a:ea typeface="Cambria Math" panose="02040503050406030204" pitchFamily="18" charset="0"/>
                            </a:rPr>
                            <m:t>𝒙</m:t>
                          </m:r>
                        </m:den>
                      </m:f>
                      <m:r>
                        <a:rPr lang="en-US" sz="1900" b="1" i="1">
                          <a:latin typeface="Cambria Math" panose="02040503050406030204" pitchFamily="18" charset="0"/>
                        </a:rPr>
                        <m:t>=</m:t>
                      </m:r>
                      <m:r>
                        <a:rPr lang="en-US" sz="1900" b="1" i="1" smtClean="0">
                          <a:latin typeface="Cambria Math" panose="02040503050406030204" pitchFamily="18" charset="0"/>
                        </a:rPr>
                        <m:t>𝒙</m:t>
                      </m:r>
                      <m:f>
                        <m:fPr>
                          <m:ctrlPr>
                            <a:rPr lang="en-US" sz="1900" b="1" i="1">
                              <a:latin typeface="Cambria Math" panose="02040503050406030204" pitchFamily="18" charset="0"/>
                            </a:rPr>
                          </m:ctrlPr>
                        </m:fPr>
                        <m:num>
                          <m:r>
                            <a:rPr lang="en-US" sz="1900" b="1" i="1">
                              <a:latin typeface="Cambria Math" panose="02040503050406030204" pitchFamily="18" charset="0"/>
                              <a:ea typeface="Cambria Math" panose="02040503050406030204" pitchFamily="18" charset="0"/>
                            </a:rPr>
                            <m:t>𝝏</m:t>
                          </m:r>
                          <m:sSub>
                            <m:sSubPr>
                              <m:ctrlPr>
                                <a:rPr lang="en-US" sz="1900" b="1" i="1">
                                  <a:latin typeface="Cambria Math" panose="02040503050406030204" pitchFamily="18" charset="0"/>
                                  <a:ea typeface="Cambria Math" panose="02040503050406030204" pitchFamily="18" charset="0"/>
                                </a:rPr>
                              </m:ctrlPr>
                            </m:sSubPr>
                            <m:e>
                              <m:r>
                                <a:rPr lang="en-US" sz="1900" b="1" i="1">
                                  <a:latin typeface="Cambria Math" panose="02040503050406030204" pitchFamily="18" charset="0"/>
                                  <a:ea typeface="Cambria Math" panose="02040503050406030204" pitchFamily="18" charset="0"/>
                                </a:rPr>
                                <m:t>𝑩</m:t>
                              </m:r>
                            </m:e>
                            <m:sub>
                              <m:r>
                                <a:rPr lang="en-US" sz="1900" b="1" i="1" smtClean="0">
                                  <a:latin typeface="Cambria Math" panose="02040503050406030204" pitchFamily="18" charset="0"/>
                                  <a:ea typeface="Cambria Math" panose="02040503050406030204" pitchFamily="18" charset="0"/>
                                </a:rPr>
                                <m:t>𝒙</m:t>
                              </m:r>
                            </m:sub>
                          </m:sSub>
                        </m:num>
                        <m:den>
                          <m:r>
                            <a:rPr lang="en-US" sz="1900" b="1" i="1">
                              <a:latin typeface="Cambria Math" panose="02040503050406030204" pitchFamily="18" charset="0"/>
                              <a:ea typeface="Cambria Math" panose="02040503050406030204" pitchFamily="18" charset="0"/>
                            </a:rPr>
                            <m:t>𝝏</m:t>
                          </m:r>
                          <m:r>
                            <a:rPr lang="en-US" sz="1900" b="1" i="1" smtClean="0">
                              <a:latin typeface="Cambria Math" panose="02040503050406030204" pitchFamily="18" charset="0"/>
                              <a:ea typeface="Cambria Math" panose="02040503050406030204" pitchFamily="18" charset="0"/>
                            </a:rPr>
                            <m:t>𝒚</m:t>
                          </m:r>
                        </m:den>
                      </m:f>
                    </m:oMath>
                  </m:oMathPara>
                </a14:m>
                <a:endParaRPr lang="en-US" sz="1900" b="1" dirty="0">
                  <a:solidFill>
                    <a:schemeClr val="tx1"/>
                  </a:solidFill>
                  <a:latin typeface="Helvetica" pitchFamily="2" charset="0"/>
                </a:endParaRPr>
              </a:p>
            </p:txBody>
          </p:sp>
        </mc:Choice>
        <mc:Fallback xmlns="">
          <p:sp>
            <p:nvSpPr>
              <p:cNvPr id="17" name="TextBox 16">
                <a:extLst>
                  <a:ext uri="{FF2B5EF4-FFF2-40B4-BE49-F238E27FC236}">
                    <a16:creationId xmlns:a16="http://schemas.microsoft.com/office/drawing/2014/main" id="{1BEE44B8-0F44-50AF-1A94-33141172F1AA}"/>
                  </a:ext>
                </a:extLst>
              </p:cNvPr>
              <p:cNvSpPr txBox="1">
                <a:spLocks noRot="1" noChangeAspect="1" noMove="1" noResize="1" noEditPoints="1" noAdjustHandles="1" noChangeArrowheads="1" noChangeShapeType="1" noTextEdit="1"/>
              </p:cNvSpPr>
              <p:nvPr/>
            </p:nvSpPr>
            <p:spPr>
              <a:xfrm>
                <a:off x="6561693" y="1688150"/>
                <a:ext cx="2850204" cy="1274323"/>
              </a:xfrm>
              <a:prstGeom prst="rect">
                <a:avLst/>
              </a:prstGeom>
              <a:blipFill>
                <a:blip r:embed="rId6"/>
                <a:stretch>
                  <a:fillRect/>
                </a:stretch>
              </a:blipFill>
            </p:spPr>
            <p:txBody>
              <a:bodyPr/>
              <a:lstStyle/>
              <a:p>
                <a:r>
                  <a:rPr lang="en-US">
                    <a:noFill/>
                  </a:rPr>
                  <a:t> </a:t>
                </a:r>
              </a:p>
            </p:txBody>
          </p:sp>
        </mc:Fallback>
      </mc:AlternateContent>
      <p:sp>
        <p:nvSpPr>
          <p:cNvPr id="2" name="Date Placeholder 1">
            <a:extLst>
              <a:ext uri="{FF2B5EF4-FFF2-40B4-BE49-F238E27FC236}">
                <a16:creationId xmlns:a16="http://schemas.microsoft.com/office/drawing/2014/main" id="{0892670B-9B12-E6CE-AFF2-9C38D0FBD655}"/>
              </a:ext>
            </a:extLst>
          </p:cNvPr>
          <p:cNvSpPr>
            <a:spLocks noGrp="1"/>
          </p:cNvSpPr>
          <p:nvPr>
            <p:ph type="dt" sz="half" idx="38"/>
          </p:nvPr>
        </p:nvSpPr>
        <p:spPr/>
        <p:txBody>
          <a:bodyPr/>
          <a:lstStyle/>
          <a:p>
            <a:pPr>
              <a:defRPr/>
            </a:pPr>
            <a:r>
              <a:rPr lang="en-US"/>
              <a:t>8/5/25</a:t>
            </a:r>
            <a:endParaRPr lang="en-US" dirty="0"/>
          </a:p>
        </p:txBody>
      </p:sp>
      <p:sp>
        <p:nvSpPr>
          <p:cNvPr id="3" name="Footer Placeholder 2">
            <a:extLst>
              <a:ext uri="{FF2B5EF4-FFF2-40B4-BE49-F238E27FC236}">
                <a16:creationId xmlns:a16="http://schemas.microsoft.com/office/drawing/2014/main" id="{EA157ED2-D7E8-AF31-2B93-455F285FC362}"/>
              </a:ext>
            </a:extLst>
          </p:cNvPr>
          <p:cNvSpPr>
            <a:spLocks noGrp="1"/>
          </p:cNvSpPr>
          <p:nvPr>
            <p:ph type="ftr" sz="quarter" idx="39"/>
          </p:nvPr>
        </p:nvSpPr>
        <p:spPr/>
        <p:txBody>
          <a:bodyPr/>
          <a:lstStyle/>
          <a:p>
            <a:pPr>
              <a:defRPr/>
            </a:pPr>
            <a:r>
              <a:rPr lang="en-US"/>
              <a:t>Yonehara | Ionization Cooling for Muon Beam</a:t>
            </a:r>
            <a:endParaRPr lang="en-US" dirty="0"/>
          </a:p>
        </p:txBody>
      </p:sp>
    </p:spTree>
    <p:extLst>
      <p:ext uri="{BB962C8B-B14F-4D97-AF65-F5344CB8AC3E}">
        <p14:creationId xmlns:p14="http://schemas.microsoft.com/office/powerpoint/2010/main" val="6661815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C7491-3B8F-C36B-D240-72D2DF2AEA1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750A4C4-DA37-8DB8-7EC6-DF69A2920FB6}"/>
              </a:ext>
            </a:extLst>
          </p:cNvPr>
          <p:cNvSpPr>
            <a:spLocks noGrp="1"/>
          </p:cNvSpPr>
          <p:nvPr>
            <p:ph type="title"/>
          </p:nvPr>
        </p:nvSpPr>
        <p:spPr/>
        <p:txBody>
          <a:bodyPr/>
          <a:lstStyle/>
          <a:p>
            <a:r>
              <a:rPr lang="en-US" dirty="0"/>
              <a:t>FOFO (</a:t>
            </a:r>
            <a:r>
              <a:rPr lang="en-US" dirty="0" err="1"/>
              <a:t>Solenoid+Drift+Solenoid+Drift</a:t>
            </a:r>
            <a:r>
              <a:rPr lang="en-US" dirty="0"/>
              <a:t>) channel</a:t>
            </a:r>
          </a:p>
        </p:txBody>
      </p:sp>
      <p:sp>
        <p:nvSpPr>
          <p:cNvPr id="4" name="Date Placeholder 3">
            <a:extLst>
              <a:ext uri="{FF2B5EF4-FFF2-40B4-BE49-F238E27FC236}">
                <a16:creationId xmlns:a16="http://schemas.microsoft.com/office/drawing/2014/main" id="{CE758E20-DCAA-84D9-D0A4-0BEB60606893}"/>
              </a:ext>
            </a:extLst>
          </p:cNvPr>
          <p:cNvSpPr>
            <a:spLocks noGrp="1"/>
          </p:cNvSpPr>
          <p:nvPr>
            <p:ph type="dt" sz="half" idx="38"/>
          </p:nvPr>
        </p:nvSpPr>
        <p:spPr/>
        <p:txBody>
          <a:bodyPr/>
          <a:lstStyle/>
          <a:p>
            <a:pPr>
              <a:defRPr/>
            </a:pPr>
            <a:r>
              <a:rPr lang="en-US"/>
              <a:t>8/5/25</a:t>
            </a:r>
            <a:endParaRPr lang="en-US" dirty="0"/>
          </a:p>
        </p:txBody>
      </p:sp>
      <p:sp>
        <p:nvSpPr>
          <p:cNvPr id="5" name="Footer Placeholder 4">
            <a:extLst>
              <a:ext uri="{FF2B5EF4-FFF2-40B4-BE49-F238E27FC236}">
                <a16:creationId xmlns:a16="http://schemas.microsoft.com/office/drawing/2014/main" id="{6779701E-B521-D847-16E1-90A100DD6F2F}"/>
              </a:ext>
            </a:extLst>
          </p:cNvPr>
          <p:cNvSpPr>
            <a:spLocks noGrp="1"/>
          </p:cNvSpPr>
          <p:nvPr>
            <p:ph type="ftr" sz="quarter" idx="39"/>
          </p:nvPr>
        </p:nvSpPr>
        <p:spPr/>
        <p:txBody>
          <a:bodyPr/>
          <a:lstStyle/>
          <a:p>
            <a:pPr>
              <a:defRPr/>
            </a:pPr>
            <a:r>
              <a:rPr lang="en-US" b="1"/>
              <a:t>Yonehara | Ionization Cooling for Muon Beam</a:t>
            </a:r>
            <a:endParaRPr lang="en-US" b="1" dirty="0"/>
          </a:p>
        </p:txBody>
      </p:sp>
      <p:sp>
        <p:nvSpPr>
          <p:cNvPr id="6" name="Slide Number Placeholder 5">
            <a:extLst>
              <a:ext uri="{FF2B5EF4-FFF2-40B4-BE49-F238E27FC236}">
                <a16:creationId xmlns:a16="http://schemas.microsoft.com/office/drawing/2014/main" id="{797E1ECA-A349-A52C-D41B-1A853E334283}"/>
              </a:ext>
            </a:extLst>
          </p:cNvPr>
          <p:cNvSpPr>
            <a:spLocks noGrp="1"/>
          </p:cNvSpPr>
          <p:nvPr>
            <p:ph type="sldNum" sz="quarter" idx="40"/>
          </p:nvPr>
        </p:nvSpPr>
        <p:spPr/>
        <p:txBody>
          <a:bodyPr/>
          <a:lstStyle/>
          <a:p>
            <a:pPr>
              <a:defRPr/>
            </a:pPr>
            <a:fld id="{148C009B-CB69-E04A-B9B3-34B26D69E9CF}" type="slidenum">
              <a:rPr lang="en-US" smtClean="0"/>
              <a:pPr>
                <a:defRPr/>
              </a:pPr>
              <a:t>44</a:t>
            </a:fld>
            <a:endParaRPr lang="en-US"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185B59C-3425-5F3F-B8CC-4BF11FD3FDBA}"/>
                  </a:ext>
                </a:extLst>
              </p:cNvPr>
              <p:cNvSpPr txBox="1"/>
              <p:nvPr/>
            </p:nvSpPr>
            <p:spPr>
              <a:xfrm>
                <a:off x="1992202" y="4451278"/>
                <a:ext cx="4453079" cy="369332"/>
              </a:xfrm>
              <a:prstGeom prst="rect">
                <a:avLst/>
              </a:prstGeom>
              <a:noFill/>
            </p:spPr>
            <p:txBody>
              <a:bodyPr wrap="none" rtlCol="0">
                <a:spAutoFit/>
              </a:bodyPr>
              <a:lstStyle/>
              <a:p>
                <a:r>
                  <a:rPr lang="en-US" dirty="0"/>
                  <a:t>Estimate when the phase advance is set </a:t>
                </a:r>
                <a14:m>
                  <m:oMath xmlns:m="http://schemas.openxmlformats.org/officeDocument/2006/math">
                    <m:r>
                      <a:rPr lang="en-US" i="1">
                        <a:latin typeface="Cambria Math" panose="02040503050406030204" pitchFamily="18" charset="0"/>
                        <a:ea typeface="Cambria Math" panose="02040503050406030204" pitchFamily="18" charset="0"/>
                      </a:rPr>
                      <m:t>𝜋</m:t>
                    </m:r>
                  </m:oMath>
                </a14:m>
                <a:r>
                  <a:rPr lang="en-US" dirty="0"/>
                  <a:t> ,</a:t>
                </a:r>
              </a:p>
            </p:txBody>
          </p:sp>
        </mc:Choice>
        <mc:Fallback xmlns="">
          <p:sp>
            <p:nvSpPr>
              <p:cNvPr id="9" name="TextBox 8">
                <a:extLst>
                  <a:ext uri="{FF2B5EF4-FFF2-40B4-BE49-F238E27FC236}">
                    <a16:creationId xmlns:a16="http://schemas.microsoft.com/office/drawing/2014/main" id="{9185B59C-3425-5F3F-B8CC-4BF11FD3FDBA}"/>
                  </a:ext>
                </a:extLst>
              </p:cNvPr>
              <p:cNvSpPr txBox="1">
                <a:spLocks noRot="1" noChangeAspect="1" noMove="1" noResize="1" noEditPoints="1" noAdjustHandles="1" noChangeArrowheads="1" noChangeShapeType="1" noTextEdit="1"/>
              </p:cNvSpPr>
              <p:nvPr/>
            </p:nvSpPr>
            <p:spPr>
              <a:xfrm>
                <a:off x="1992202" y="4451278"/>
                <a:ext cx="4453079" cy="369332"/>
              </a:xfrm>
              <a:prstGeom prst="rect">
                <a:avLst/>
              </a:prstGeom>
              <a:blipFill>
                <a:blip r:embed="rId2"/>
                <a:stretch>
                  <a:fillRect l="-1136" t="-6667" r="-284"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942BE67-5DFA-F5D5-FF9D-53C66D8CD121}"/>
                  </a:ext>
                </a:extLst>
              </p:cNvPr>
              <p:cNvSpPr txBox="1"/>
              <p:nvPr/>
            </p:nvSpPr>
            <p:spPr>
              <a:xfrm>
                <a:off x="2866907" y="1557452"/>
                <a:ext cx="1679241" cy="5745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𝑐𝑜𝑠</m:t>
                      </m:r>
                      <m:d>
                        <m:dPr>
                          <m:ctrlPr>
                            <a:rPr lang="en-US" i="1">
                              <a:latin typeface="Cambria Math" panose="02040503050406030204" pitchFamily="18" charset="0"/>
                            </a:rPr>
                          </m:ctrlPr>
                        </m:dPr>
                        <m:e>
                          <m:r>
                            <a:rPr lang="en-US" i="1">
                              <a:latin typeface="Cambria Math" panose="02040503050406030204" pitchFamily="18" charset="0"/>
                              <a:ea typeface="Cambria Math" panose="02040503050406030204" pitchFamily="18" charset="0"/>
                            </a:rPr>
                            <m:t>𝜇</m:t>
                          </m:r>
                        </m:e>
                      </m:d>
                      <m:r>
                        <a:rPr lang="en-US" i="1">
                          <a:latin typeface="Cambria Math" panose="02040503050406030204" pitchFamily="18" charset="0"/>
                        </a:rPr>
                        <m:t>=1−</m:t>
                      </m:r>
                      <m:f>
                        <m:fPr>
                          <m:ctrlPr>
                            <a:rPr lang="en-US" i="1">
                              <a:latin typeface="Cambria Math" panose="02040503050406030204" pitchFamily="18" charset="0"/>
                            </a:rPr>
                          </m:ctrlPr>
                        </m:fPr>
                        <m:num>
                          <m:r>
                            <a:rPr lang="en-US" i="1">
                              <a:latin typeface="Cambria Math" panose="02040503050406030204" pitchFamily="18" charset="0"/>
                            </a:rPr>
                            <m:t>𝑑</m:t>
                          </m:r>
                        </m:num>
                        <m:den>
                          <m:r>
                            <a:rPr lang="en-US" i="1">
                              <a:latin typeface="Cambria Math" panose="02040503050406030204" pitchFamily="18" charset="0"/>
                            </a:rPr>
                            <m:t>2</m:t>
                          </m:r>
                          <m:r>
                            <a:rPr lang="en-US" i="1">
                              <a:latin typeface="Cambria Math" panose="02040503050406030204" pitchFamily="18" charset="0"/>
                            </a:rPr>
                            <m:t>𝑓</m:t>
                          </m:r>
                        </m:den>
                      </m:f>
                    </m:oMath>
                  </m:oMathPara>
                </a14:m>
                <a:endParaRPr lang="en-US" dirty="0"/>
              </a:p>
            </p:txBody>
          </p:sp>
        </mc:Choice>
        <mc:Fallback xmlns="">
          <p:sp>
            <p:nvSpPr>
              <p:cNvPr id="2" name="TextBox 1">
                <a:extLst>
                  <a:ext uri="{FF2B5EF4-FFF2-40B4-BE49-F238E27FC236}">
                    <a16:creationId xmlns:a16="http://schemas.microsoft.com/office/drawing/2014/main" id="{C942BE67-5DFA-F5D5-FF9D-53C66D8CD121}"/>
                  </a:ext>
                </a:extLst>
              </p:cNvPr>
              <p:cNvSpPr txBox="1">
                <a:spLocks noRot="1" noChangeAspect="1" noMove="1" noResize="1" noEditPoints="1" noAdjustHandles="1" noChangeArrowheads="1" noChangeShapeType="1" noTextEdit="1"/>
              </p:cNvSpPr>
              <p:nvPr/>
            </p:nvSpPr>
            <p:spPr>
              <a:xfrm>
                <a:off x="2866907" y="1557452"/>
                <a:ext cx="1679241" cy="574516"/>
              </a:xfrm>
              <a:prstGeom prst="rect">
                <a:avLst/>
              </a:prstGeom>
              <a:blipFill>
                <a:blip r:embed="rId3"/>
                <a:stretch>
                  <a:fillRect l="-1493" t="-2174" r="-3731" b="-19565"/>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42885053-8DDF-D1C6-B9B4-818053019AE4}"/>
              </a:ext>
            </a:extLst>
          </p:cNvPr>
          <p:cNvSpPr txBox="1"/>
          <p:nvPr/>
        </p:nvSpPr>
        <p:spPr>
          <a:xfrm>
            <a:off x="2034792" y="2564552"/>
            <a:ext cx="5062695" cy="646331"/>
          </a:xfrm>
          <a:prstGeom prst="rect">
            <a:avLst/>
          </a:prstGeom>
          <a:noFill/>
        </p:spPr>
        <p:txBody>
          <a:bodyPr wrap="square" rtlCol="0">
            <a:spAutoFit/>
          </a:bodyPr>
          <a:lstStyle/>
          <a:p>
            <a:r>
              <a:rPr lang="en-US" dirty="0"/>
              <a:t>It is known that a focusing length for a of solenoid lens is</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2561C03-C65D-3ADB-4D64-69368C70C3B1}"/>
                  </a:ext>
                </a:extLst>
              </p:cNvPr>
              <p:cNvSpPr txBox="1"/>
              <p:nvPr/>
            </p:nvSpPr>
            <p:spPr>
              <a:xfrm>
                <a:off x="3054604" y="3397964"/>
                <a:ext cx="1108765" cy="6241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𝑓</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4</m:t>
                          </m:r>
                          <m:sSup>
                            <m:sSupPr>
                              <m:ctrlPr>
                                <a:rPr lang="en-US" i="1">
                                  <a:latin typeface="Cambria Math" panose="02040503050406030204" pitchFamily="18" charset="0"/>
                                </a:rPr>
                              </m:ctrlPr>
                            </m:sSupPr>
                            <m:e>
                              <m:r>
                                <a:rPr lang="en-US" i="1">
                                  <a:latin typeface="Cambria Math" panose="02040503050406030204" pitchFamily="18" charset="0"/>
                                </a:rPr>
                                <m:t>𝑝</m:t>
                              </m:r>
                            </m:e>
                            <m:sup>
                              <m:r>
                                <a:rPr lang="en-US" i="1">
                                  <a:latin typeface="Cambria Math" panose="02040503050406030204" pitchFamily="18" charset="0"/>
                                </a:rPr>
                                <m:t>2</m:t>
                              </m:r>
                            </m:sup>
                          </m:sSup>
                        </m:num>
                        <m:den>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2</m:t>
                              </m:r>
                            </m:sup>
                          </m:sSup>
                          <m:sSubSup>
                            <m:sSubSupPr>
                              <m:ctrlPr>
                                <a:rPr lang="en-US" i="1">
                                  <a:latin typeface="Cambria Math" panose="02040503050406030204" pitchFamily="18" charset="0"/>
                                </a:rPr>
                              </m:ctrlPr>
                            </m:sSubSupPr>
                            <m:e>
                              <m:r>
                                <a:rPr lang="en-US" i="1">
                                  <a:latin typeface="Cambria Math" panose="02040503050406030204" pitchFamily="18" charset="0"/>
                                </a:rPr>
                                <m:t>𝐵</m:t>
                              </m:r>
                            </m:e>
                            <m:sub>
                              <m:r>
                                <a:rPr lang="en-US" i="1">
                                  <a:latin typeface="Cambria Math" panose="02040503050406030204" pitchFamily="18" charset="0"/>
                                </a:rPr>
                                <m:t>0</m:t>
                              </m:r>
                            </m:sub>
                            <m:sup>
                              <m:r>
                                <a:rPr lang="en-US" i="1">
                                  <a:latin typeface="Cambria Math" panose="02040503050406030204" pitchFamily="18" charset="0"/>
                                </a:rPr>
                                <m:t>2</m:t>
                              </m:r>
                            </m:sup>
                          </m:sSubSup>
                          <m:r>
                            <a:rPr lang="en-US" i="1">
                              <a:latin typeface="Cambria Math" panose="02040503050406030204" pitchFamily="18" charset="0"/>
                            </a:rPr>
                            <m:t>𝐿</m:t>
                          </m:r>
                        </m:den>
                      </m:f>
                    </m:oMath>
                  </m:oMathPara>
                </a14:m>
                <a:endParaRPr lang="en-US" dirty="0"/>
              </a:p>
            </p:txBody>
          </p:sp>
        </mc:Choice>
        <mc:Fallback xmlns="">
          <p:sp>
            <p:nvSpPr>
              <p:cNvPr id="11" name="TextBox 10">
                <a:extLst>
                  <a:ext uri="{FF2B5EF4-FFF2-40B4-BE49-F238E27FC236}">
                    <a16:creationId xmlns:a16="http://schemas.microsoft.com/office/drawing/2014/main" id="{02561C03-C65D-3ADB-4D64-69368C70C3B1}"/>
                  </a:ext>
                </a:extLst>
              </p:cNvPr>
              <p:cNvSpPr txBox="1">
                <a:spLocks noRot="1" noChangeAspect="1" noMove="1" noResize="1" noEditPoints="1" noAdjustHandles="1" noChangeArrowheads="1" noChangeShapeType="1" noTextEdit="1"/>
              </p:cNvSpPr>
              <p:nvPr/>
            </p:nvSpPr>
            <p:spPr>
              <a:xfrm>
                <a:off x="3054604" y="3397964"/>
                <a:ext cx="1108765" cy="624145"/>
              </a:xfrm>
              <a:prstGeom prst="rect">
                <a:avLst/>
              </a:prstGeom>
              <a:blipFill>
                <a:blip r:embed="rId4"/>
                <a:stretch>
                  <a:fillRect l="-7955" r="-4545" b="-8000"/>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C7DAA4D3-6B18-9CA2-7D74-A1F05F1C9C4F}"/>
              </a:ext>
            </a:extLst>
          </p:cNvPr>
          <p:cNvSpPr txBox="1"/>
          <p:nvPr/>
        </p:nvSpPr>
        <p:spPr>
          <a:xfrm>
            <a:off x="2034791" y="857290"/>
            <a:ext cx="3384966" cy="646331"/>
          </a:xfrm>
          <a:prstGeom prst="rect">
            <a:avLst/>
          </a:prstGeom>
          <a:noFill/>
        </p:spPr>
        <p:txBody>
          <a:bodyPr wrap="none" rtlCol="0">
            <a:spAutoFit/>
          </a:bodyPr>
          <a:lstStyle/>
          <a:p>
            <a:r>
              <a:rPr lang="en-US" dirty="0"/>
              <a:t>If use a thin lens approximation, </a:t>
            </a:r>
          </a:p>
          <a:p>
            <a:r>
              <a:rPr lang="en-US" dirty="0"/>
              <a:t>phase advance</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A535FD5-A23B-DB5B-7C2C-BF6CBC7FBC6A}"/>
                  </a:ext>
                </a:extLst>
              </p:cNvPr>
              <p:cNvSpPr txBox="1"/>
              <p:nvPr/>
            </p:nvSpPr>
            <p:spPr>
              <a:xfrm>
                <a:off x="2866907" y="5010390"/>
                <a:ext cx="3966599" cy="6218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𝑐𝑜𝑠</m:t>
                      </m:r>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rPr>
                        <m:t>=−1=1−</m:t>
                      </m:r>
                      <m:f>
                        <m:fPr>
                          <m:ctrlPr>
                            <a:rPr lang="en-US" i="1">
                              <a:latin typeface="Cambria Math" panose="02040503050406030204" pitchFamily="18" charset="0"/>
                            </a:rPr>
                          </m:ctrlPr>
                        </m:fPr>
                        <m:num>
                          <m:r>
                            <a:rPr lang="en-US" i="1">
                              <a:latin typeface="Cambria Math" panose="02040503050406030204" pitchFamily="18" charset="0"/>
                            </a:rPr>
                            <m:t>𝑑</m:t>
                          </m:r>
                        </m:num>
                        <m:den>
                          <m:r>
                            <a:rPr lang="en-US" i="1">
                              <a:latin typeface="Cambria Math" panose="02040503050406030204" pitchFamily="18" charset="0"/>
                            </a:rPr>
                            <m:t>2</m:t>
                          </m:r>
                          <m:r>
                            <a:rPr lang="en-US" i="1">
                              <a:latin typeface="Cambria Math" panose="02040503050406030204" pitchFamily="18" charset="0"/>
                            </a:rPr>
                            <m:t>𝑓</m:t>
                          </m:r>
                        </m:den>
                      </m:f>
                      <m:r>
                        <a:rPr lang="en-US" i="1">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𝑝</m:t>
                          </m:r>
                        </m:e>
                        <m:sub>
                          <m:r>
                            <a:rPr lang="en-US" i="1">
                              <a:latin typeface="Cambria Math" panose="02040503050406030204" pitchFamily="18" charset="0"/>
                              <a:ea typeface="Cambria Math" panose="02040503050406030204" pitchFamily="18" charset="0"/>
                            </a:rPr>
                            <m:t>𝜋</m:t>
                          </m:r>
                        </m:sub>
                        <m:sup>
                          <m:r>
                            <a:rPr lang="en-US" i="1">
                              <a:latin typeface="Cambria Math" panose="02040503050406030204" pitchFamily="18" charset="0"/>
                              <a:ea typeface="Cambria Math" panose="02040503050406030204" pitchFamily="18" charset="0"/>
                            </a:rPr>
                            <m:t>2</m:t>
                          </m:r>
                        </m:sup>
                      </m:sSubSup>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d>
                            <m:dPr>
                              <m:ctrlPr>
                                <a:rPr lang="en-US" i="1">
                                  <a:latin typeface="Cambria Math" panose="02040503050406030204" pitchFamily="18" charset="0"/>
                                  <a:ea typeface="Cambria Math" panose="02040503050406030204" pitchFamily="18" charset="0"/>
                                </a:rPr>
                              </m:ctrlPr>
                            </m:dPr>
                            <m:e>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𝑒</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𝐵</m:t>
                                      </m:r>
                                    </m:e>
                                    <m:sub>
                                      <m:r>
                                        <a:rPr lang="en-US" i="1">
                                          <a:latin typeface="Cambria Math" panose="02040503050406030204" pitchFamily="18" charset="0"/>
                                          <a:ea typeface="Cambria Math" panose="02040503050406030204" pitchFamily="18" charset="0"/>
                                        </a:rPr>
                                        <m:t>0</m:t>
                                      </m:r>
                                    </m:sub>
                                  </m:sSub>
                                </m:num>
                                <m:den>
                                  <m:r>
                                    <a:rPr lang="en-US" i="1">
                                      <a:latin typeface="Cambria Math" panose="02040503050406030204" pitchFamily="18" charset="0"/>
                                      <a:ea typeface="Cambria Math" panose="02040503050406030204" pitchFamily="18" charset="0"/>
                                    </a:rPr>
                                    <m:t>4</m:t>
                                  </m:r>
                                </m:den>
                              </m:f>
                            </m:e>
                          </m:d>
                        </m:e>
                        <m:sup>
                          <m:r>
                            <a:rPr lang="en-US" i="1">
                              <a:latin typeface="Cambria Math" panose="02040503050406030204" pitchFamily="18" charset="0"/>
                              <a:ea typeface="Cambria Math" panose="02040503050406030204" pitchFamily="18" charset="0"/>
                            </a:rPr>
                            <m:t>2</m:t>
                          </m:r>
                        </m:sup>
                      </m:sSup>
                      <m:r>
                        <a:rPr lang="en-US" i="1">
                          <a:latin typeface="Cambria Math" panose="02040503050406030204" pitchFamily="18" charset="0"/>
                          <a:ea typeface="Cambria Math" panose="02040503050406030204" pitchFamily="18" charset="0"/>
                        </a:rPr>
                        <m:t>𝐿𝑑</m:t>
                      </m:r>
                    </m:oMath>
                  </m:oMathPara>
                </a14:m>
                <a:endParaRPr lang="en-US" dirty="0"/>
              </a:p>
            </p:txBody>
          </p:sp>
        </mc:Choice>
        <mc:Fallback xmlns="">
          <p:sp>
            <p:nvSpPr>
              <p:cNvPr id="13" name="TextBox 12">
                <a:extLst>
                  <a:ext uri="{FF2B5EF4-FFF2-40B4-BE49-F238E27FC236}">
                    <a16:creationId xmlns:a16="http://schemas.microsoft.com/office/drawing/2014/main" id="{6A535FD5-A23B-DB5B-7C2C-BF6CBC7FBC6A}"/>
                  </a:ext>
                </a:extLst>
              </p:cNvPr>
              <p:cNvSpPr txBox="1">
                <a:spLocks noRot="1" noChangeAspect="1" noMove="1" noResize="1" noEditPoints="1" noAdjustHandles="1" noChangeArrowheads="1" noChangeShapeType="1" noTextEdit="1"/>
              </p:cNvSpPr>
              <p:nvPr/>
            </p:nvSpPr>
            <p:spPr>
              <a:xfrm>
                <a:off x="2866907" y="5010390"/>
                <a:ext cx="3966599" cy="621837"/>
              </a:xfrm>
              <a:prstGeom prst="rect">
                <a:avLst/>
              </a:prstGeom>
              <a:blipFill>
                <a:blip r:embed="rId5"/>
                <a:stretch>
                  <a:fillRect l="-318" r="-637" b="-18000"/>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A1BE14E4-3123-0AF6-EC70-47092236AC3F}"/>
              </a:ext>
            </a:extLst>
          </p:cNvPr>
          <p:cNvSpPr txBox="1"/>
          <p:nvPr/>
        </p:nvSpPr>
        <p:spPr>
          <a:xfrm>
            <a:off x="6609942" y="3480157"/>
            <a:ext cx="3829459" cy="707886"/>
          </a:xfrm>
          <a:prstGeom prst="rect">
            <a:avLst/>
          </a:prstGeom>
          <a:noFill/>
        </p:spPr>
        <p:txBody>
          <a:bodyPr wrap="square" rtlCol="0">
            <a:spAutoFit/>
          </a:bodyPr>
          <a:lstStyle/>
          <a:p>
            <a:r>
              <a:rPr lang="en-US" sz="2000" dirty="0"/>
              <a:t>single solenoid coil configurations</a:t>
            </a:r>
          </a:p>
        </p:txBody>
      </p:sp>
      <p:pic>
        <p:nvPicPr>
          <p:cNvPr id="7" name="Picture 6">
            <a:extLst>
              <a:ext uri="{FF2B5EF4-FFF2-40B4-BE49-F238E27FC236}">
                <a16:creationId xmlns:a16="http://schemas.microsoft.com/office/drawing/2014/main" id="{4B48A70C-D489-A791-A80E-178ED1EA35E1}"/>
              </a:ext>
            </a:extLst>
          </p:cNvPr>
          <p:cNvPicPr>
            <a:picLocks noChangeAspect="1"/>
          </p:cNvPicPr>
          <p:nvPr/>
        </p:nvPicPr>
        <p:blipFill>
          <a:blip r:embed="rId6"/>
          <a:stretch>
            <a:fillRect/>
          </a:stretch>
        </p:blipFill>
        <p:spPr>
          <a:xfrm>
            <a:off x="6185662" y="1022629"/>
            <a:ext cx="4427710" cy="2072081"/>
          </a:xfrm>
          <a:prstGeom prst="rect">
            <a:avLst/>
          </a:prstGeom>
        </p:spPr>
      </p:pic>
      <p:cxnSp>
        <p:nvCxnSpPr>
          <p:cNvPr id="16" name="Straight Arrow Connector 15">
            <a:extLst>
              <a:ext uri="{FF2B5EF4-FFF2-40B4-BE49-F238E27FC236}">
                <a16:creationId xmlns:a16="http://schemas.microsoft.com/office/drawing/2014/main" id="{A5DFB88B-8DB7-8347-BC17-489421E59A4A}"/>
              </a:ext>
            </a:extLst>
          </p:cNvPr>
          <p:cNvCxnSpPr/>
          <p:nvPr/>
        </p:nvCxnSpPr>
        <p:spPr>
          <a:xfrm>
            <a:off x="6609941" y="3094709"/>
            <a:ext cx="3657006" cy="0"/>
          </a:xfrm>
          <a:prstGeom prst="straightConnector1">
            <a:avLst/>
          </a:prstGeom>
          <a:ln>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85F76BC8-3D01-F273-0803-9B259F1A7698}"/>
              </a:ext>
            </a:extLst>
          </p:cNvPr>
          <p:cNvSpPr txBox="1"/>
          <p:nvPr/>
        </p:nvSpPr>
        <p:spPr>
          <a:xfrm>
            <a:off x="8151494" y="3072742"/>
            <a:ext cx="314510" cy="369332"/>
          </a:xfrm>
          <a:prstGeom prst="rect">
            <a:avLst/>
          </a:prstGeom>
          <a:noFill/>
        </p:spPr>
        <p:txBody>
          <a:bodyPr wrap="none" rtlCol="0">
            <a:spAutoFit/>
          </a:bodyPr>
          <a:lstStyle/>
          <a:p>
            <a:r>
              <a:rPr lang="en-US" dirty="0"/>
              <a:t>d</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39F1079-2987-25A6-8154-E5A0ACE62C19}"/>
                  </a:ext>
                </a:extLst>
              </p:cNvPr>
              <p:cNvSpPr txBox="1"/>
              <p:nvPr/>
            </p:nvSpPr>
            <p:spPr>
              <a:xfrm>
                <a:off x="2160588" y="5776027"/>
                <a:ext cx="6108724" cy="369332"/>
              </a:xfrm>
              <a:prstGeom prst="rect">
                <a:avLst/>
              </a:prstGeom>
              <a:noFill/>
            </p:spPr>
            <p:txBody>
              <a:bodyPr wrap="none" rtlCol="0">
                <a:spAutoFit/>
              </a:bodyPr>
              <a:lstStyle/>
              <a:p>
                <a:r>
                  <a:rPr lang="en-US" dirty="0"/>
                  <a:t>This suggests that the particle momentum should be </a:t>
                </a:r>
                <a14:m>
                  <m:oMath xmlns:m="http://schemas.openxmlformats.org/officeDocument/2006/math">
                    <m:r>
                      <a:rPr lang="en-US" i="1">
                        <a:latin typeface="Cambria Math" panose="02040503050406030204" pitchFamily="18" charset="0"/>
                      </a:rPr>
                      <m:t>𝑝</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𝑝</m:t>
                        </m:r>
                      </m:e>
                      <m:sub>
                        <m:r>
                          <a:rPr lang="en-US" i="1">
                            <a:latin typeface="Cambria Math" panose="02040503050406030204" pitchFamily="18" charset="0"/>
                            <a:ea typeface="Cambria Math" panose="02040503050406030204" pitchFamily="18" charset="0"/>
                          </a:rPr>
                          <m:t>𝜋</m:t>
                        </m:r>
                      </m:sub>
                    </m:sSub>
                  </m:oMath>
                </a14:m>
                <a:endParaRPr lang="en-US" dirty="0"/>
              </a:p>
            </p:txBody>
          </p:sp>
        </mc:Choice>
        <mc:Fallback xmlns="">
          <p:sp>
            <p:nvSpPr>
              <p:cNvPr id="8" name="TextBox 7">
                <a:extLst>
                  <a:ext uri="{FF2B5EF4-FFF2-40B4-BE49-F238E27FC236}">
                    <a16:creationId xmlns:a16="http://schemas.microsoft.com/office/drawing/2014/main" id="{B39F1079-2987-25A6-8154-E5A0ACE62C19}"/>
                  </a:ext>
                </a:extLst>
              </p:cNvPr>
              <p:cNvSpPr txBox="1">
                <a:spLocks noRot="1" noChangeAspect="1" noMove="1" noResize="1" noEditPoints="1" noAdjustHandles="1" noChangeArrowheads="1" noChangeShapeType="1" noTextEdit="1"/>
              </p:cNvSpPr>
              <p:nvPr/>
            </p:nvSpPr>
            <p:spPr>
              <a:xfrm>
                <a:off x="2160588" y="5776027"/>
                <a:ext cx="6108724" cy="369332"/>
              </a:xfrm>
              <a:prstGeom prst="rect">
                <a:avLst/>
              </a:prstGeom>
              <a:blipFill>
                <a:blip r:embed="rId7"/>
                <a:stretch>
                  <a:fillRect l="-621" t="-10345" b="-27586"/>
                </a:stretch>
              </a:blipFill>
            </p:spPr>
            <p:txBody>
              <a:bodyPr/>
              <a:lstStyle/>
              <a:p>
                <a:r>
                  <a:rPr lang="en-US">
                    <a:noFill/>
                  </a:rPr>
                  <a:t> </a:t>
                </a:r>
              </a:p>
            </p:txBody>
          </p:sp>
        </mc:Fallback>
      </mc:AlternateContent>
    </p:spTree>
    <p:extLst>
      <p:ext uri="{BB962C8B-B14F-4D97-AF65-F5344CB8AC3E}">
        <p14:creationId xmlns:p14="http://schemas.microsoft.com/office/powerpoint/2010/main" val="42591906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43AF1E-5176-9B8B-51CF-1EE8F466032B}"/>
              </a:ext>
            </a:extLst>
          </p:cNvPr>
          <p:cNvSpPr>
            <a:spLocks noGrp="1"/>
          </p:cNvSpPr>
          <p:nvPr>
            <p:ph type="title"/>
          </p:nvPr>
        </p:nvSpPr>
        <p:spPr/>
        <p:txBody>
          <a:bodyPr/>
          <a:lstStyle/>
          <a:p>
            <a:r>
              <a:rPr lang="en-US" dirty="0"/>
              <a:t>Introduce Mathieu equation</a:t>
            </a:r>
          </a:p>
        </p:txBody>
      </p:sp>
      <p:sp>
        <p:nvSpPr>
          <p:cNvPr id="4" name="Date Placeholder 3">
            <a:extLst>
              <a:ext uri="{FF2B5EF4-FFF2-40B4-BE49-F238E27FC236}">
                <a16:creationId xmlns:a16="http://schemas.microsoft.com/office/drawing/2014/main" id="{41BF6D52-37F4-91EF-3375-A84053FCFA64}"/>
              </a:ext>
            </a:extLst>
          </p:cNvPr>
          <p:cNvSpPr>
            <a:spLocks noGrp="1"/>
          </p:cNvSpPr>
          <p:nvPr>
            <p:ph type="dt" sz="half" idx="38"/>
          </p:nvPr>
        </p:nvSpPr>
        <p:spPr/>
        <p:txBody>
          <a:bodyPr/>
          <a:lstStyle/>
          <a:p>
            <a:pPr>
              <a:defRPr/>
            </a:pPr>
            <a:r>
              <a:rPr lang="en-US"/>
              <a:t>8/5/25</a:t>
            </a:r>
            <a:endParaRPr lang="en-US" dirty="0"/>
          </a:p>
        </p:txBody>
      </p:sp>
      <p:sp>
        <p:nvSpPr>
          <p:cNvPr id="5" name="Footer Placeholder 4">
            <a:extLst>
              <a:ext uri="{FF2B5EF4-FFF2-40B4-BE49-F238E27FC236}">
                <a16:creationId xmlns:a16="http://schemas.microsoft.com/office/drawing/2014/main" id="{BB9732CA-7574-17DF-C71C-B4270BAE8049}"/>
              </a:ext>
            </a:extLst>
          </p:cNvPr>
          <p:cNvSpPr>
            <a:spLocks noGrp="1"/>
          </p:cNvSpPr>
          <p:nvPr>
            <p:ph type="ftr" sz="quarter" idx="39"/>
          </p:nvPr>
        </p:nvSpPr>
        <p:spPr/>
        <p:txBody>
          <a:bodyPr/>
          <a:lstStyle/>
          <a:p>
            <a:pPr>
              <a:defRPr/>
            </a:pPr>
            <a:r>
              <a:rPr lang="en-US" b="1"/>
              <a:t>Yonehara | Ionization Cooling for Muon Beam</a:t>
            </a:r>
            <a:endParaRPr lang="en-US" b="1" dirty="0"/>
          </a:p>
        </p:txBody>
      </p:sp>
      <p:sp>
        <p:nvSpPr>
          <p:cNvPr id="6" name="Slide Number Placeholder 5">
            <a:extLst>
              <a:ext uri="{FF2B5EF4-FFF2-40B4-BE49-F238E27FC236}">
                <a16:creationId xmlns:a16="http://schemas.microsoft.com/office/drawing/2014/main" id="{B3F09F3D-9A7F-13F2-4D0A-ABAF67FE0A7C}"/>
              </a:ext>
            </a:extLst>
          </p:cNvPr>
          <p:cNvSpPr>
            <a:spLocks noGrp="1"/>
          </p:cNvSpPr>
          <p:nvPr>
            <p:ph type="sldNum" sz="quarter" idx="40"/>
          </p:nvPr>
        </p:nvSpPr>
        <p:spPr/>
        <p:txBody>
          <a:bodyPr/>
          <a:lstStyle/>
          <a:p>
            <a:pPr>
              <a:defRPr/>
            </a:pPr>
            <a:fld id="{148C009B-CB69-E04A-B9B3-34B26D69E9CF}" type="slidenum">
              <a:rPr lang="en-US" smtClean="0"/>
              <a:pPr>
                <a:defRPr/>
              </a:pPr>
              <a:t>45</a:t>
            </a:fld>
            <a:endParaRPr lang="en-US" dirty="0"/>
          </a:p>
        </p:txBody>
      </p:sp>
      <p:sp>
        <p:nvSpPr>
          <p:cNvPr id="9" name="TextBox 8">
            <a:extLst>
              <a:ext uri="{FF2B5EF4-FFF2-40B4-BE49-F238E27FC236}">
                <a16:creationId xmlns:a16="http://schemas.microsoft.com/office/drawing/2014/main" id="{6FBEA215-120D-3A9C-EB92-D71155B68E43}"/>
              </a:ext>
            </a:extLst>
          </p:cNvPr>
          <p:cNvSpPr txBox="1"/>
          <p:nvPr/>
        </p:nvSpPr>
        <p:spPr>
          <a:xfrm>
            <a:off x="2333063" y="782484"/>
            <a:ext cx="8296835" cy="646331"/>
          </a:xfrm>
          <a:prstGeom prst="rect">
            <a:avLst/>
          </a:prstGeom>
          <a:noFill/>
        </p:spPr>
        <p:txBody>
          <a:bodyPr wrap="square" rtlCol="0">
            <a:spAutoFit/>
          </a:bodyPr>
          <a:lstStyle/>
          <a:p>
            <a:r>
              <a:rPr lang="en-US" dirty="0"/>
              <a:t>The radial equation of motion on the Larmor frame (or eliminate canonical momentum in alternate solenoid channel) is</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2CD3B3D-4D62-E698-4F64-72332AC8DCDA}"/>
                  </a:ext>
                </a:extLst>
              </p:cNvPr>
              <p:cNvSpPr txBox="1"/>
              <p:nvPr/>
            </p:nvSpPr>
            <p:spPr>
              <a:xfrm>
                <a:off x="3054604" y="1503066"/>
                <a:ext cx="1936107" cy="6199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𝑟</m:t>
                          </m:r>
                        </m:e>
                      </m:acc>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𝑟</m:t>
                          </m:r>
                        </m:num>
                        <m:den>
                          <m:r>
                            <a:rPr lang="en-US" i="1">
                              <a:latin typeface="Cambria Math" panose="02040503050406030204" pitchFamily="18" charset="0"/>
                            </a:rPr>
                            <m:t>4</m:t>
                          </m:r>
                        </m:den>
                      </m:f>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𝑒</m:t>
                                  </m:r>
                                  <m:sSub>
                                    <m:sSubPr>
                                      <m:ctrlPr>
                                        <a:rPr lang="en-US" i="1">
                                          <a:latin typeface="Cambria Math" panose="02040503050406030204" pitchFamily="18" charset="0"/>
                                        </a:rPr>
                                      </m:ctrlPr>
                                    </m:sSubPr>
                                    <m:e>
                                      <m:r>
                                        <a:rPr lang="en-US" i="1">
                                          <a:latin typeface="Cambria Math" panose="02040503050406030204" pitchFamily="18" charset="0"/>
                                        </a:rPr>
                                        <m:t>𝐵</m:t>
                                      </m:r>
                                    </m:e>
                                    <m:sub>
                                      <m:r>
                                        <a:rPr lang="en-US" i="1">
                                          <a:latin typeface="Cambria Math" panose="02040503050406030204" pitchFamily="18" charset="0"/>
                                        </a:rPr>
                                        <m:t>𝑧</m:t>
                                      </m:r>
                                    </m:sub>
                                  </m:sSub>
                                </m:num>
                                <m:den>
                                  <m:r>
                                    <a:rPr lang="en-US" i="1">
                                      <a:latin typeface="Cambria Math" panose="02040503050406030204" pitchFamily="18" charset="0"/>
                                    </a:rPr>
                                    <m:t>𝑚𝑐</m:t>
                                  </m:r>
                                  <m:r>
                                    <a:rPr lang="en-US" i="1">
                                      <a:latin typeface="Cambria Math" panose="02040503050406030204" pitchFamily="18" charset="0"/>
                                      <a:ea typeface="Cambria Math" panose="02040503050406030204" pitchFamily="18" charset="0"/>
                                    </a:rPr>
                                    <m:t>𝛾𝛽</m:t>
                                  </m:r>
                                </m:den>
                              </m:f>
                            </m:e>
                          </m:d>
                        </m:e>
                        <m:sup>
                          <m:r>
                            <a:rPr lang="en-US" i="1">
                              <a:latin typeface="Cambria Math" panose="02040503050406030204" pitchFamily="18" charset="0"/>
                            </a:rPr>
                            <m:t>2</m:t>
                          </m:r>
                        </m:sup>
                      </m:sSup>
                      <m:r>
                        <a:rPr lang="en-US" i="1">
                          <a:latin typeface="Cambria Math" panose="02040503050406030204" pitchFamily="18" charset="0"/>
                        </a:rPr>
                        <m:t>=0</m:t>
                      </m:r>
                    </m:oMath>
                  </m:oMathPara>
                </a14:m>
                <a:endParaRPr lang="en-US" dirty="0"/>
              </a:p>
            </p:txBody>
          </p:sp>
        </mc:Choice>
        <mc:Fallback xmlns="">
          <p:sp>
            <p:nvSpPr>
              <p:cNvPr id="10" name="TextBox 9">
                <a:extLst>
                  <a:ext uri="{FF2B5EF4-FFF2-40B4-BE49-F238E27FC236}">
                    <a16:creationId xmlns:a16="http://schemas.microsoft.com/office/drawing/2014/main" id="{52CD3B3D-4D62-E698-4F64-72332AC8DCDA}"/>
                  </a:ext>
                </a:extLst>
              </p:cNvPr>
              <p:cNvSpPr txBox="1">
                <a:spLocks noRot="1" noChangeAspect="1" noMove="1" noResize="1" noEditPoints="1" noAdjustHandles="1" noChangeArrowheads="1" noChangeShapeType="1" noTextEdit="1"/>
              </p:cNvSpPr>
              <p:nvPr/>
            </p:nvSpPr>
            <p:spPr>
              <a:xfrm>
                <a:off x="3054604" y="1503066"/>
                <a:ext cx="1936107" cy="619913"/>
              </a:xfrm>
              <a:prstGeom prst="rect">
                <a:avLst/>
              </a:prstGeom>
              <a:blipFill>
                <a:blip r:embed="rId2"/>
                <a:stretch>
                  <a:fillRect l="-1299" r="-1948" b="-18000"/>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B409CB1B-0DBE-553A-2DBD-FB715345EA0F}"/>
              </a:ext>
            </a:extLst>
          </p:cNvPr>
          <p:cNvSpPr txBox="1"/>
          <p:nvPr/>
        </p:nvSpPr>
        <p:spPr>
          <a:xfrm>
            <a:off x="2327623" y="2390871"/>
            <a:ext cx="7516906" cy="646331"/>
          </a:xfrm>
          <a:prstGeom prst="rect">
            <a:avLst/>
          </a:prstGeom>
          <a:noFill/>
        </p:spPr>
        <p:txBody>
          <a:bodyPr wrap="square" rtlCol="0">
            <a:spAutoFit/>
          </a:bodyPr>
          <a:lstStyle/>
          <a:p>
            <a:r>
              <a:rPr lang="en-US" dirty="0"/>
              <a:t>Since the solenoid magnet is periodic, we assume that the solenoidal field can be presented with a sinusoidal function</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6428EE3-25F8-3BAD-3938-FA30EC45DEA8}"/>
                  </a:ext>
                </a:extLst>
              </p:cNvPr>
              <p:cNvSpPr txBox="1"/>
              <p:nvPr/>
            </p:nvSpPr>
            <p:spPr>
              <a:xfrm>
                <a:off x="3054603" y="3221868"/>
                <a:ext cx="16058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𝐵</m:t>
                          </m:r>
                        </m:e>
                        <m:sub>
                          <m:r>
                            <a:rPr lang="en-US" i="1">
                              <a:latin typeface="Cambria Math" panose="02040503050406030204" pitchFamily="18" charset="0"/>
                            </a:rPr>
                            <m:t>𝑧</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𝐵</m:t>
                          </m:r>
                        </m:e>
                        <m:sub>
                          <m:r>
                            <a:rPr lang="en-US" i="1">
                              <a:latin typeface="Cambria Math" panose="02040503050406030204" pitchFamily="18" charset="0"/>
                            </a:rPr>
                            <m:t>0</m:t>
                          </m:r>
                        </m:sub>
                      </m:sSub>
                      <m:r>
                        <a:rPr lang="en-US" i="1">
                          <a:latin typeface="Cambria Math" panose="02040503050406030204" pitchFamily="18" charset="0"/>
                        </a:rPr>
                        <m:t>𝑠𝑖𝑛</m:t>
                      </m:r>
                      <m:d>
                        <m:dPr>
                          <m:ctrlPr>
                            <a:rPr lang="en-US" i="1">
                              <a:latin typeface="Cambria Math" panose="02040503050406030204" pitchFamily="18" charset="0"/>
                            </a:rPr>
                          </m:ctrlPr>
                        </m:dPr>
                        <m:e>
                          <m:r>
                            <a:rPr lang="en-US" i="1">
                              <a:latin typeface="Cambria Math" panose="02040503050406030204" pitchFamily="18" charset="0"/>
                            </a:rPr>
                            <m:t>𝑘𝑧</m:t>
                          </m:r>
                        </m:e>
                      </m:d>
                    </m:oMath>
                  </m:oMathPara>
                </a14:m>
                <a:endParaRPr lang="en-US" dirty="0"/>
              </a:p>
            </p:txBody>
          </p:sp>
        </mc:Choice>
        <mc:Fallback xmlns="">
          <p:sp>
            <p:nvSpPr>
              <p:cNvPr id="12" name="TextBox 11">
                <a:extLst>
                  <a:ext uri="{FF2B5EF4-FFF2-40B4-BE49-F238E27FC236}">
                    <a16:creationId xmlns:a16="http://schemas.microsoft.com/office/drawing/2014/main" id="{D6428EE3-25F8-3BAD-3938-FA30EC45DEA8}"/>
                  </a:ext>
                </a:extLst>
              </p:cNvPr>
              <p:cNvSpPr txBox="1">
                <a:spLocks noRot="1" noChangeAspect="1" noMove="1" noResize="1" noEditPoints="1" noAdjustHandles="1" noChangeArrowheads="1" noChangeShapeType="1" noTextEdit="1"/>
              </p:cNvSpPr>
              <p:nvPr/>
            </p:nvSpPr>
            <p:spPr>
              <a:xfrm>
                <a:off x="3054603" y="3221868"/>
                <a:ext cx="1605824" cy="276999"/>
              </a:xfrm>
              <a:prstGeom prst="rect">
                <a:avLst/>
              </a:prstGeom>
              <a:blipFill>
                <a:blip r:embed="rId3"/>
                <a:stretch>
                  <a:fillRect l="-3125"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120C07A-4287-B9A3-B965-08FB88412BF4}"/>
                  </a:ext>
                </a:extLst>
              </p:cNvPr>
              <p:cNvSpPr txBox="1"/>
              <p:nvPr/>
            </p:nvSpPr>
            <p:spPr>
              <a:xfrm>
                <a:off x="3054197" y="3618877"/>
                <a:ext cx="3206647" cy="6199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𝑟</m:t>
                          </m:r>
                        </m:e>
                      </m:acc>
                      <m:r>
                        <a:rPr lang="en-US" i="1">
                          <a:latin typeface="Cambria Math" panose="02040503050406030204" pitchFamily="18" charset="0"/>
                        </a:rPr>
                        <m:t>+</m:t>
                      </m:r>
                      <m:r>
                        <a:rPr lang="en-US" i="1">
                          <a:latin typeface="Cambria Math" panose="02040503050406030204" pitchFamily="18" charset="0"/>
                        </a:rPr>
                        <m:t>𝑟</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𝑒</m:t>
                                  </m:r>
                                  <m:sSub>
                                    <m:sSubPr>
                                      <m:ctrlPr>
                                        <a:rPr lang="en-US" i="1">
                                          <a:latin typeface="Cambria Math" panose="02040503050406030204" pitchFamily="18" charset="0"/>
                                        </a:rPr>
                                      </m:ctrlPr>
                                    </m:sSubPr>
                                    <m:e>
                                      <m:r>
                                        <a:rPr lang="en-US" i="1">
                                          <a:latin typeface="Cambria Math" panose="02040503050406030204" pitchFamily="18" charset="0"/>
                                        </a:rPr>
                                        <m:t>𝐵</m:t>
                                      </m:r>
                                    </m:e>
                                    <m:sub>
                                      <m:r>
                                        <a:rPr lang="en-US" i="1">
                                          <a:latin typeface="Cambria Math" panose="02040503050406030204" pitchFamily="18" charset="0"/>
                                        </a:rPr>
                                        <m:t>0</m:t>
                                      </m:r>
                                    </m:sub>
                                  </m:sSub>
                                </m:num>
                                <m:den>
                                  <m:r>
                                    <a:rPr lang="en-US" i="1">
                                      <a:latin typeface="Cambria Math" panose="02040503050406030204" pitchFamily="18" charset="0"/>
                                    </a:rPr>
                                    <m:t>2</m:t>
                                  </m:r>
                                  <m:r>
                                    <a:rPr lang="en-US" i="1">
                                      <a:latin typeface="Cambria Math" panose="02040503050406030204" pitchFamily="18" charset="0"/>
                                    </a:rPr>
                                    <m:t>𝑚𝑐</m:t>
                                  </m:r>
                                  <m:r>
                                    <a:rPr lang="en-US" i="1">
                                      <a:latin typeface="Cambria Math" panose="02040503050406030204" pitchFamily="18" charset="0"/>
                                      <a:ea typeface="Cambria Math" panose="02040503050406030204" pitchFamily="18" charset="0"/>
                                    </a:rPr>
                                    <m:t>𝛾𝛽</m:t>
                                  </m:r>
                                </m:den>
                              </m:f>
                            </m:e>
                          </m:d>
                        </m:e>
                        <m:sup>
                          <m:r>
                            <a:rPr lang="en-US" i="1">
                              <a:latin typeface="Cambria Math" panose="02040503050406030204" pitchFamily="18" charset="0"/>
                            </a:rPr>
                            <m:t>2</m:t>
                          </m:r>
                        </m:sup>
                      </m:sSup>
                      <m:sSup>
                        <m:sSupPr>
                          <m:ctrlPr>
                            <a:rPr lang="en-US" i="1">
                              <a:latin typeface="Cambria Math" panose="02040503050406030204" pitchFamily="18" charset="0"/>
                            </a:rPr>
                          </m:ctrlPr>
                        </m:sSupPr>
                        <m:e>
                          <m:r>
                            <a:rPr lang="en-US" i="1">
                              <a:latin typeface="Cambria Math" panose="02040503050406030204" pitchFamily="18" charset="0"/>
                            </a:rPr>
                            <m:t>𝑠𝑖𝑛</m:t>
                          </m:r>
                        </m:e>
                        <m:sup>
                          <m:r>
                            <a:rPr lang="en-US" i="1">
                              <a:latin typeface="Cambria Math" panose="02040503050406030204" pitchFamily="18" charset="0"/>
                            </a:rPr>
                            <m:t>2</m:t>
                          </m:r>
                        </m:sup>
                      </m:sSup>
                      <m:d>
                        <m:dPr>
                          <m:ctrlPr>
                            <a:rPr lang="en-US" i="1">
                              <a:latin typeface="Cambria Math" panose="02040503050406030204" pitchFamily="18" charset="0"/>
                            </a:rPr>
                          </m:ctrlPr>
                        </m:dPr>
                        <m:e>
                          <m:r>
                            <a:rPr lang="en-US" i="1">
                              <a:latin typeface="Cambria Math" panose="02040503050406030204" pitchFamily="18" charset="0"/>
                            </a:rPr>
                            <m:t>𝑘𝑧</m:t>
                          </m:r>
                        </m:e>
                      </m:d>
                      <m:r>
                        <a:rPr lang="en-US" i="1">
                          <a:latin typeface="Cambria Math" panose="02040503050406030204" pitchFamily="18" charset="0"/>
                        </a:rPr>
                        <m:t>=0</m:t>
                      </m:r>
                    </m:oMath>
                  </m:oMathPara>
                </a14:m>
                <a:endParaRPr lang="en-US" dirty="0"/>
              </a:p>
            </p:txBody>
          </p:sp>
        </mc:Choice>
        <mc:Fallback xmlns="">
          <p:sp>
            <p:nvSpPr>
              <p:cNvPr id="13" name="TextBox 12">
                <a:extLst>
                  <a:ext uri="{FF2B5EF4-FFF2-40B4-BE49-F238E27FC236}">
                    <a16:creationId xmlns:a16="http://schemas.microsoft.com/office/drawing/2014/main" id="{D120C07A-4287-B9A3-B965-08FB88412BF4}"/>
                  </a:ext>
                </a:extLst>
              </p:cNvPr>
              <p:cNvSpPr txBox="1">
                <a:spLocks noRot="1" noChangeAspect="1" noMove="1" noResize="1" noEditPoints="1" noAdjustHandles="1" noChangeArrowheads="1" noChangeShapeType="1" noTextEdit="1"/>
              </p:cNvSpPr>
              <p:nvPr/>
            </p:nvSpPr>
            <p:spPr>
              <a:xfrm>
                <a:off x="3054197" y="3618877"/>
                <a:ext cx="3206647" cy="619913"/>
              </a:xfrm>
              <a:prstGeom prst="rect">
                <a:avLst/>
              </a:prstGeom>
              <a:blipFill>
                <a:blip r:embed="rId4"/>
                <a:stretch>
                  <a:fillRect l="-791" r="-1581" b="-18367"/>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159D0BCA-498A-A89C-2387-D778CB8697DD}"/>
              </a:ext>
            </a:extLst>
          </p:cNvPr>
          <p:cNvSpPr txBox="1"/>
          <p:nvPr/>
        </p:nvSpPr>
        <p:spPr>
          <a:xfrm>
            <a:off x="2371166" y="4607329"/>
            <a:ext cx="5452035" cy="646331"/>
          </a:xfrm>
          <a:prstGeom prst="rect">
            <a:avLst/>
          </a:prstGeom>
          <a:noFill/>
        </p:spPr>
        <p:txBody>
          <a:bodyPr wrap="square" rtlCol="0">
            <a:spAutoFit/>
          </a:bodyPr>
          <a:lstStyle/>
          <a:p>
            <a:r>
              <a:rPr lang="en-US" dirty="0"/>
              <a:t>This equation can be transformed into the canonical form of the Mathieu equation, </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6383186-660E-1A01-A1FF-A6110F2B973B}"/>
                  </a:ext>
                </a:extLst>
              </p:cNvPr>
              <p:cNvSpPr txBox="1"/>
              <p:nvPr/>
            </p:nvSpPr>
            <p:spPr>
              <a:xfrm>
                <a:off x="3054197" y="5593008"/>
                <a:ext cx="2873799" cy="5557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2</m:t>
                              </m:r>
                            </m:sup>
                          </m:sSup>
                          <m:r>
                            <a:rPr lang="en-US" i="1">
                              <a:latin typeface="Cambria Math" panose="02040503050406030204" pitchFamily="18" charset="0"/>
                            </a:rPr>
                            <m:t>𝑦</m:t>
                          </m:r>
                        </m:num>
                        <m:den>
                          <m:r>
                            <a:rPr lang="en-US" i="1">
                              <a:latin typeface="Cambria Math" panose="02040503050406030204" pitchFamily="18" charset="0"/>
                            </a:rPr>
                            <m:t>𝑑</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𝜐</m:t>
                              </m:r>
                            </m:e>
                            <m:sup>
                              <m:r>
                                <a:rPr lang="en-US" i="1">
                                  <a:latin typeface="Cambria Math" panose="02040503050406030204" pitchFamily="18" charset="0"/>
                                </a:rPr>
                                <m:t>2</m:t>
                              </m:r>
                            </m:sup>
                          </m:sSup>
                        </m:den>
                      </m:f>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𝑎</m:t>
                          </m:r>
                          <m:r>
                            <a:rPr lang="en-US" i="1">
                              <a:latin typeface="Cambria Math" panose="02040503050406030204" pitchFamily="18" charset="0"/>
                            </a:rPr>
                            <m:t>−2</m:t>
                          </m:r>
                          <m:r>
                            <a:rPr lang="en-US" i="1">
                              <a:latin typeface="Cambria Math" panose="02040503050406030204" pitchFamily="18" charset="0"/>
                            </a:rPr>
                            <m:t>𝑞𝑐𝑜𝑠</m:t>
                          </m:r>
                          <m:d>
                            <m:dPr>
                              <m:ctrlPr>
                                <a:rPr lang="en-US" i="1">
                                  <a:latin typeface="Cambria Math" panose="02040503050406030204" pitchFamily="18" charset="0"/>
                                </a:rPr>
                              </m:ctrlPr>
                            </m:dPr>
                            <m:e>
                              <m:r>
                                <a:rPr lang="en-US" i="1">
                                  <a:latin typeface="Cambria Math" panose="02040503050406030204" pitchFamily="18" charset="0"/>
                                </a:rPr>
                                <m:t>2</m:t>
                              </m:r>
                              <m:r>
                                <a:rPr lang="en-US" i="1">
                                  <a:latin typeface="Cambria Math" panose="02040503050406030204" pitchFamily="18" charset="0"/>
                                  <a:ea typeface="Cambria Math" panose="02040503050406030204" pitchFamily="18" charset="0"/>
                                </a:rPr>
                                <m:t>𝜐</m:t>
                              </m:r>
                            </m:e>
                          </m:d>
                        </m:e>
                      </m:d>
                      <m:r>
                        <a:rPr lang="en-US" i="1">
                          <a:latin typeface="Cambria Math" panose="02040503050406030204" pitchFamily="18" charset="0"/>
                        </a:rPr>
                        <m:t>𝑦</m:t>
                      </m:r>
                      <m:r>
                        <a:rPr lang="en-US" i="1">
                          <a:latin typeface="Cambria Math" panose="02040503050406030204" pitchFamily="18" charset="0"/>
                        </a:rPr>
                        <m:t>=0</m:t>
                      </m:r>
                    </m:oMath>
                  </m:oMathPara>
                </a14:m>
                <a:endParaRPr lang="en-US" dirty="0"/>
              </a:p>
            </p:txBody>
          </p:sp>
        </mc:Choice>
        <mc:Fallback xmlns="">
          <p:sp>
            <p:nvSpPr>
              <p:cNvPr id="15" name="TextBox 14">
                <a:extLst>
                  <a:ext uri="{FF2B5EF4-FFF2-40B4-BE49-F238E27FC236}">
                    <a16:creationId xmlns:a16="http://schemas.microsoft.com/office/drawing/2014/main" id="{86383186-660E-1A01-A1FF-A6110F2B973B}"/>
                  </a:ext>
                </a:extLst>
              </p:cNvPr>
              <p:cNvSpPr txBox="1">
                <a:spLocks noRot="1" noChangeAspect="1" noMove="1" noResize="1" noEditPoints="1" noAdjustHandles="1" noChangeArrowheads="1" noChangeShapeType="1" noTextEdit="1"/>
              </p:cNvSpPr>
              <p:nvPr/>
            </p:nvSpPr>
            <p:spPr>
              <a:xfrm>
                <a:off x="3054197" y="5593008"/>
                <a:ext cx="2873799" cy="555793"/>
              </a:xfrm>
              <a:prstGeom prst="rect">
                <a:avLst/>
              </a:prstGeom>
              <a:blipFill>
                <a:blip r:embed="rId5"/>
                <a:stretch>
                  <a:fillRect l="-1762" r="-1322" b="-13333"/>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102169F1-CB34-6FBC-210A-C111E2005FCB}"/>
              </a:ext>
            </a:extLst>
          </p:cNvPr>
          <p:cNvSpPr txBox="1"/>
          <p:nvPr/>
        </p:nvSpPr>
        <p:spPr>
          <a:xfrm>
            <a:off x="4895887" y="1440711"/>
            <a:ext cx="5605381" cy="846386"/>
          </a:xfrm>
          <a:prstGeom prst="rect">
            <a:avLst/>
          </a:prstGeom>
          <a:noFill/>
        </p:spPr>
        <p:txBody>
          <a:bodyPr wrap="none" lIns="365760" tIns="274320" rIns="365760" bIns="274320" rtlCol="0">
            <a:spAutoFit/>
          </a:bodyPr>
          <a:lstStyle/>
          <a:p>
            <a:pPr algn="ctr">
              <a:spcAft>
                <a:spcPts val="800"/>
              </a:spcAft>
            </a:pPr>
            <a:r>
              <a:rPr lang="en-US" sz="1900" b="1" dirty="0">
                <a:solidFill>
                  <a:srgbClr val="FF0000"/>
                </a:solidFill>
                <a:latin typeface="Helvetica" pitchFamily="2" charset="0"/>
              </a:rPr>
              <a:t>This does not work for the FOFO channel!</a:t>
            </a:r>
          </a:p>
        </p:txBody>
      </p:sp>
    </p:spTree>
    <p:extLst>
      <p:ext uri="{BB962C8B-B14F-4D97-AF65-F5344CB8AC3E}">
        <p14:creationId xmlns:p14="http://schemas.microsoft.com/office/powerpoint/2010/main" val="302036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7AAC3-6E23-5CB2-861B-38B6BDBB7A5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C518917-79F2-3B8C-F05E-3122CC9F6534}"/>
              </a:ext>
            </a:extLst>
          </p:cNvPr>
          <p:cNvSpPr>
            <a:spLocks noGrp="1"/>
          </p:cNvSpPr>
          <p:nvPr>
            <p:ph type="title"/>
          </p:nvPr>
        </p:nvSpPr>
        <p:spPr/>
        <p:txBody>
          <a:bodyPr/>
          <a:lstStyle/>
          <a:p>
            <a:r>
              <a:rPr lang="en-US" dirty="0"/>
              <a:t>Introduce Mathieu equation</a:t>
            </a:r>
          </a:p>
        </p:txBody>
      </p:sp>
      <p:sp>
        <p:nvSpPr>
          <p:cNvPr id="4" name="Date Placeholder 3">
            <a:extLst>
              <a:ext uri="{FF2B5EF4-FFF2-40B4-BE49-F238E27FC236}">
                <a16:creationId xmlns:a16="http://schemas.microsoft.com/office/drawing/2014/main" id="{8F6C1FAC-78BE-9B47-08C0-340CB9B78C45}"/>
              </a:ext>
            </a:extLst>
          </p:cNvPr>
          <p:cNvSpPr>
            <a:spLocks noGrp="1"/>
          </p:cNvSpPr>
          <p:nvPr>
            <p:ph type="dt" sz="half" idx="38"/>
          </p:nvPr>
        </p:nvSpPr>
        <p:spPr/>
        <p:txBody>
          <a:bodyPr/>
          <a:lstStyle/>
          <a:p>
            <a:pPr>
              <a:defRPr/>
            </a:pPr>
            <a:r>
              <a:rPr lang="en-US"/>
              <a:t>8/5/25</a:t>
            </a:r>
            <a:endParaRPr lang="en-US" dirty="0"/>
          </a:p>
        </p:txBody>
      </p:sp>
      <p:sp>
        <p:nvSpPr>
          <p:cNvPr id="5" name="Footer Placeholder 4">
            <a:extLst>
              <a:ext uri="{FF2B5EF4-FFF2-40B4-BE49-F238E27FC236}">
                <a16:creationId xmlns:a16="http://schemas.microsoft.com/office/drawing/2014/main" id="{E5BBF5C7-9CA9-C94C-4E08-55D1F8BA7603}"/>
              </a:ext>
            </a:extLst>
          </p:cNvPr>
          <p:cNvSpPr>
            <a:spLocks noGrp="1"/>
          </p:cNvSpPr>
          <p:nvPr>
            <p:ph type="ftr" sz="quarter" idx="39"/>
          </p:nvPr>
        </p:nvSpPr>
        <p:spPr/>
        <p:txBody>
          <a:bodyPr/>
          <a:lstStyle/>
          <a:p>
            <a:pPr>
              <a:defRPr/>
            </a:pPr>
            <a:r>
              <a:rPr lang="en-US" b="1"/>
              <a:t>Yonehara | Ionization Cooling for Muon Beam</a:t>
            </a:r>
            <a:endParaRPr lang="en-US" b="1" dirty="0"/>
          </a:p>
        </p:txBody>
      </p:sp>
      <p:sp>
        <p:nvSpPr>
          <p:cNvPr id="6" name="Slide Number Placeholder 5">
            <a:extLst>
              <a:ext uri="{FF2B5EF4-FFF2-40B4-BE49-F238E27FC236}">
                <a16:creationId xmlns:a16="http://schemas.microsoft.com/office/drawing/2014/main" id="{78C1A314-337D-68CE-6F84-A528278BC87F}"/>
              </a:ext>
            </a:extLst>
          </p:cNvPr>
          <p:cNvSpPr>
            <a:spLocks noGrp="1"/>
          </p:cNvSpPr>
          <p:nvPr>
            <p:ph type="sldNum" sz="quarter" idx="40"/>
          </p:nvPr>
        </p:nvSpPr>
        <p:spPr/>
        <p:txBody>
          <a:bodyPr/>
          <a:lstStyle/>
          <a:p>
            <a:pPr>
              <a:defRPr/>
            </a:pPr>
            <a:fld id="{148C009B-CB69-E04A-B9B3-34B26D69E9CF}" type="slidenum">
              <a:rPr lang="en-US" smtClean="0"/>
              <a:pPr>
                <a:defRPr/>
              </a:pPr>
              <a:t>46</a:t>
            </a:fld>
            <a:endParaRPr lang="en-US"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49C7D39-9115-2679-C15C-2792C17BB04D}"/>
                  </a:ext>
                </a:extLst>
              </p:cNvPr>
              <p:cNvSpPr txBox="1"/>
              <p:nvPr/>
            </p:nvSpPr>
            <p:spPr>
              <a:xfrm>
                <a:off x="2260828" y="2659345"/>
                <a:ext cx="3199081" cy="369332"/>
              </a:xfrm>
              <a:prstGeom prst="rect">
                <a:avLst/>
              </a:prstGeom>
              <a:noFill/>
            </p:spPr>
            <p:txBody>
              <a:bodyPr wrap="none" rtlCol="0">
                <a:spAutoFit/>
              </a:bodyPr>
              <a:lstStyle/>
              <a:p>
                <a:r>
                  <a:rPr lang="en-US" dirty="0"/>
                  <a:t>If we set the parameter </a:t>
                </a:r>
                <a14:m>
                  <m:oMath xmlns:m="http://schemas.openxmlformats.org/officeDocument/2006/math">
                    <m:r>
                      <a:rPr lang="en-US" i="1">
                        <a:latin typeface="Cambria Math" panose="02040503050406030204" pitchFamily="18" charset="0"/>
                      </a:rPr>
                      <m:t>𝑎</m:t>
                    </m:r>
                    <m:r>
                      <a:rPr lang="en-US" i="1">
                        <a:latin typeface="Cambria Math" panose="02040503050406030204" pitchFamily="18" charset="0"/>
                      </a:rPr>
                      <m:t>=2</m:t>
                    </m:r>
                    <m:r>
                      <a:rPr lang="en-US" i="1">
                        <a:latin typeface="Cambria Math" panose="02040503050406030204" pitchFamily="18" charset="0"/>
                      </a:rPr>
                      <m:t>𝑞</m:t>
                    </m:r>
                  </m:oMath>
                </a14:m>
                <a:endParaRPr lang="en-US" dirty="0"/>
              </a:p>
            </p:txBody>
          </p:sp>
        </mc:Choice>
        <mc:Fallback xmlns="">
          <p:sp>
            <p:nvSpPr>
              <p:cNvPr id="2" name="TextBox 1">
                <a:extLst>
                  <a:ext uri="{FF2B5EF4-FFF2-40B4-BE49-F238E27FC236}">
                    <a16:creationId xmlns:a16="http://schemas.microsoft.com/office/drawing/2014/main" id="{E49C7D39-9115-2679-C15C-2792C17BB04D}"/>
                  </a:ext>
                </a:extLst>
              </p:cNvPr>
              <p:cNvSpPr txBox="1">
                <a:spLocks noRot="1" noChangeAspect="1" noMove="1" noResize="1" noEditPoints="1" noAdjustHandles="1" noChangeArrowheads="1" noChangeShapeType="1" noTextEdit="1"/>
              </p:cNvSpPr>
              <p:nvPr/>
            </p:nvSpPr>
            <p:spPr>
              <a:xfrm>
                <a:off x="2260828" y="2659345"/>
                <a:ext cx="3199081" cy="369332"/>
              </a:xfrm>
              <a:prstGeom prst="rect">
                <a:avLst/>
              </a:prstGeom>
              <a:blipFill>
                <a:blip r:embed="rId2"/>
                <a:stretch>
                  <a:fillRect l="-1976"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5CEDE2D-6EA9-3085-54EB-BA71EBB5388B}"/>
                  </a:ext>
                </a:extLst>
              </p:cNvPr>
              <p:cNvSpPr txBox="1"/>
              <p:nvPr/>
            </p:nvSpPr>
            <p:spPr>
              <a:xfrm>
                <a:off x="6069721" y="5261537"/>
                <a:ext cx="3073790" cy="6273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𝑞</m:t>
                      </m:r>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sSup>
                            <m:sSupPr>
                              <m:ctrlPr>
                                <a:rPr lang="en-US" i="1">
                                  <a:latin typeface="Cambria Math" panose="02040503050406030204" pitchFamily="18" charset="0"/>
                                </a:rPr>
                              </m:ctrlPr>
                            </m:sSupPr>
                            <m:e>
                              <m:r>
                                <a:rPr lang="en-US" i="1">
                                  <a:latin typeface="Cambria Math" panose="02040503050406030204" pitchFamily="18" charset="0"/>
                                </a:rPr>
                                <m:t>4</m:t>
                              </m:r>
                              <m:r>
                                <a:rPr lang="en-US" i="1">
                                  <a:latin typeface="Cambria Math" panose="02040503050406030204" pitchFamily="18" charset="0"/>
                                </a:rPr>
                                <m:t>𝑘</m:t>
                              </m:r>
                            </m:e>
                            <m:sup>
                              <m:r>
                                <a:rPr lang="en-US" i="1">
                                  <a:latin typeface="Cambria Math" panose="02040503050406030204" pitchFamily="18" charset="0"/>
                                </a:rPr>
                                <m:t>2</m:t>
                              </m:r>
                            </m:sup>
                          </m:sSup>
                        </m:den>
                      </m:f>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𝑒</m:t>
                                  </m:r>
                                  <m:sSub>
                                    <m:sSubPr>
                                      <m:ctrlPr>
                                        <a:rPr lang="en-US" i="1">
                                          <a:latin typeface="Cambria Math" panose="02040503050406030204" pitchFamily="18" charset="0"/>
                                        </a:rPr>
                                      </m:ctrlPr>
                                    </m:sSubPr>
                                    <m:e>
                                      <m:r>
                                        <a:rPr lang="en-US" i="1">
                                          <a:latin typeface="Cambria Math" panose="02040503050406030204" pitchFamily="18" charset="0"/>
                                        </a:rPr>
                                        <m:t>𝐵</m:t>
                                      </m:r>
                                    </m:e>
                                    <m:sub>
                                      <m:r>
                                        <a:rPr lang="en-US" i="1">
                                          <a:latin typeface="Cambria Math" panose="02040503050406030204" pitchFamily="18" charset="0"/>
                                        </a:rPr>
                                        <m:t>0</m:t>
                                      </m:r>
                                    </m:sub>
                                  </m:sSub>
                                </m:num>
                                <m:den>
                                  <m:r>
                                    <a:rPr lang="en-US" i="1">
                                      <a:latin typeface="Cambria Math" panose="02040503050406030204" pitchFamily="18" charset="0"/>
                                    </a:rPr>
                                    <m:t>2</m:t>
                                  </m:r>
                                  <m:r>
                                    <a:rPr lang="en-US" i="1">
                                      <a:latin typeface="Cambria Math" panose="02040503050406030204" pitchFamily="18" charset="0"/>
                                    </a:rPr>
                                    <m:t>𝑚𝑐</m:t>
                                  </m:r>
                                  <m:r>
                                    <a:rPr lang="en-US" i="1">
                                      <a:latin typeface="Cambria Math" panose="02040503050406030204" pitchFamily="18" charset="0"/>
                                      <a:ea typeface="Cambria Math" panose="02040503050406030204" pitchFamily="18" charset="0"/>
                                    </a:rPr>
                                    <m:t>𝛾𝛽</m:t>
                                  </m:r>
                                </m:den>
                              </m:f>
                            </m:e>
                          </m:d>
                        </m:e>
                        <m:sup>
                          <m:r>
                            <a:rPr lang="en-US" i="1">
                              <a:latin typeface="Cambria Math" panose="02040503050406030204" pitchFamily="18" charset="0"/>
                            </a:rPr>
                            <m:t>2</m:t>
                          </m:r>
                        </m:sup>
                      </m:sSup>
                      <m:r>
                        <a:rPr lang="en-US" i="1">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𝑒</m:t>
                                  </m:r>
                                  <m:sSub>
                                    <m:sSubPr>
                                      <m:ctrlPr>
                                        <a:rPr lang="en-US" i="1">
                                          <a:latin typeface="Cambria Math" panose="02040503050406030204" pitchFamily="18" charset="0"/>
                                        </a:rPr>
                                      </m:ctrlPr>
                                    </m:sSubPr>
                                    <m:e>
                                      <m:r>
                                        <a:rPr lang="en-US" i="1">
                                          <a:latin typeface="Cambria Math" panose="02040503050406030204" pitchFamily="18" charset="0"/>
                                        </a:rPr>
                                        <m:t>𝐵</m:t>
                                      </m:r>
                                    </m:e>
                                    <m:sub>
                                      <m:r>
                                        <a:rPr lang="en-US" i="1">
                                          <a:latin typeface="Cambria Math" panose="02040503050406030204" pitchFamily="18" charset="0"/>
                                        </a:rPr>
                                        <m:t>0</m:t>
                                      </m:r>
                                    </m:sub>
                                  </m:sSub>
                                  <m:r>
                                    <a:rPr lang="en-US" i="1">
                                      <a:latin typeface="Cambria Math" panose="02040503050406030204" pitchFamily="18" charset="0"/>
                                      <a:ea typeface="Cambria Math" panose="02040503050406030204" pitchFamily="18" charset="0"/>
                                    </a:rPr>
                                    <m:t>𝜆</m:t>
                                  </m:r>
                                </m:num>
                                <m:den>
                                  <m:r>
                                    <a:rPr lang="en-US" i="1">
                                      <a:latin typeface="Cambria Math" panose="02040503050406030204" pitchFamily="18" charset="0"/>
                                    </a:rPr>
                                    <m:t>8</m:t>
                                  </m:r>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𝑝</m:t>
                                  </m:r>
                                </m:den>
                              </m:f>
                            </m:e>
                          </m:d>
                        </m:e>
                        <m:sup>
                          <m:r>
                            <a:rPr lang="en-US" i="1">
                              <a:latin typeface="Cambria Math" panose="02040503050406030204" pitchFamily="18" charset="0"/>
                            </a:rPr>
                            <m:t>2</m:t>
                          </m:r>
                        </m:sup>
                      </m:sSup>
                    </m:oMath>
                  </m:oMathPara>
                </a14:m>
                <a:endParaRPr lang="en-US" dirty="0"/>
              </a:p>
            </p:txBody>
          </p:sp>
        </mc:Choice>
        <mc:Fallback xmlns="">
          <p:sp>
            <p:nvSpPr>
              <p:cNvPr id="7" name="TextBox 6">
                <a:extLst>
                  <a:ext uri="{FF2B5EF4-FFF2-40B4-BE49-F238E27FC236}">
                    <a16:creationId xmlns:a16="http://schemas.microsoft.com/office/drawing/2014/main" id="{C5CEDE2D-6EA9-3085-54EB-BA71EBB5388B}"/>
                  </a:ext>
                </a:extLst>
              </p:cNvPr>
              <p:cNvSpPr txBox="1">
                <a:spLocks noRot="1" noChangeAspect="1" noMove="1" noResize="1" noEditPoints="1" noAdjustHandles="1" noChangeArrowheads="1" noChangeShapeType="1" noTextEdit="1"/>
              </p:cNvSpPr>
              <p:nvPr/>
            </p:nvSpPr>
            <p:spPr>
              <a:xfrm>
                <a:off x="6069721" y="5261537"/>
                <a:ext cx="3073790" cy="627351"/>
              </a:xfrm>
              <a:prstGeom prst="rect">
                <a:avLst/>
              </a:prstGeom>
              <a:blipFill>
                <a:blip r:embed="rId3"/>
                <a:stretch>
                  <a:fillRect l="-1653" r="-413" b="-16000"/>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81327A25-BBF4-3BC8-C463-C62AE5827CB8}"/>
              </a:ext>
            </a:extLst>
          </p:cNvPr>
          <p:cNvSpPr txBox="1"/>
          <p:nvPr/>
        </p:nvSpPr>
        <p:spPr>
          <a:xfrm>
            <a:off x="2260828" y="4119772"/>
            <a:ext cx="1187889" cy="369332"/>
          </a:xfrm>
          <a:prstGeom prst="rect">
            <a:avLst/>
          </a:prstGeom>
          <a:noFill/>
        </p:spPr>
        <p:txBody>
          <a:bodyPr wrap="none" rtlCol="0">
            <a:spAutoFit/>
          </a:bodyPr>
          <a:lstStyle/>
          <a:p>
            <a:r>
              <a:rPr lang="en-US" dirty="0"/>
              <a:t>We obtain</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FA741A4-B0D0-FCFB-BB0D-E0EC96781207}"/>
                  </a:ext>
                </a:extLst>
              </p:cNvPr>
              <p:cNvSpPr txBox="1"/>
              <p:nvPr/>
            </p:nvSpPr>
            <p:spPr>
              <a:xfrm>
                <a:off x="2260828" y="813106"/>
                <a:ext cx="2545249" cy="485518"/>
              </a:xfrm>
              <a:prstGeom prst="rect">
                <a:avLst/>
              </a:prstGeom>
              <a:noFill/>
            </p:spPr>
            <p:txBody>
              <a:bodyPr wrap="none" rtlCol="0">
                <a:spAutoFit/>
              </a:bodyPr>
              <a:lstStyle/>
              <a:p>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𝑟</m:t>
                        </m:r>
                      </m:e>
                    </m:acc>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𝑘</m:t>
                        </m:r>
                      </m:e>
                      <m:sup>
                        <m:r>
                          <a:rPr lang="en-US" i="1">
                            <a:latin typeface="Cambria Math" panose="02040503050406030204" pitchFamily="18" charset="0"/>
                            <a:ea typeface="Cambria Math" panose="02040503050406030204" pitchFamily="18" charset="0"/>
                          </a:rPr>
                          <m:t>−2</m:t>
                        </m:r>
                      </m:sup>
                    </m:sSup>
                    <m:r>
                      <a:rPr lang="en-US" i="1">
                        <a:latin typeface="Cambria Math" panose="02040503050406030204" pitchFamily="18" charset="0"/>
                        <a:ea typeface="Cambria Math" panose="02040503050406030204" pitchFamily="18" charset="0"/>
                      </a:rPr>
                      <m:t>𝑟</m:t>
                    </m:r>
                    <m:r>
                      <a:rPr lang="en-US" i="1">
                        <a:latin typeface="Cambria Math" panose="02040503050406030204" pitchFamily="18" charset="0"/>
                        <a:ea typeface="Cambria Math" panose="02040503050406030204" pitchFamily="18" charset="0"/>
                      </a:rPr>
                      <m:t>′′</m:t>
                    </m:r>
                  </m:oMath>
                </a14:m>
                <a:r>
                  <a:rPr lang="en-US" dirty="0"/>
                  <a:t> where </a:t>
                </a:r>
                <a14:m>
                  <m:oMath xmlns:m="http://schemas.openxmlformats.org/officeDocument/2006/math">
                    <m:r>
                      <a:rPr lang="en-US" i="1">
                        <a:latin typeface="Cambria Math" panose="02040503050406030204" pitchFamily="18" charset="0"/>
                      </a:rPr>
                      <m:t>𝑘</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2</m:t>
                        </m:r>
                        <m:r>
                          <a:rPr lang="en-US" i="1">
                            <a:latin typeface="Cambria Math" panose="02040503050406030204" pitchFamily="18" charset="0"/>
                            <a:ea typeface="Cambria Math" panose="02040503050406030204" pitchFamily="18" charset="0"/>
                          </a:rPr>
                          <m:t>𝜋</m:t>
                        </m:r>
                      </m:num>
                      <m:den>
                        <m:r>
                          <a:rPr lang="en-US" i="1">
                            <a:latin typeface="Cambria Math" panose="02040503050406030204" pitchFamily="18" charset="0"/>
                            <a:ea typeface="Cambria Math" panose="02040503050406030204" pitchFamily="18" charset="0"/>
                          </a:rPr>
                          <m:t>𝜆</m:t>
                        </m:r>
                      </m:den>
                    </m:f>
                  </m:oMath>
                </a14:m>
                <a:endParaRPr lang="en-US" dirty="0"/>
              </a:p>
            </p:txBody>
          </p:sp>
        </mc:Choice>
        <mc:Fallback xmlns="">
          <p:sp>
            <p:nvSpPr>
              <p:cNvPr id="17" name="TextBox 16">
                <a:extLst>
                  <a:ext uri="{FF2B5EF4-FFF2-40B4-BE49-F238E27FC236}">
                    <a16:creationId xmlns:a16="http://schemas.microsoft.com/office/drawing/2014/main" id="{3FA741A4-B0D0-FCFB-BB0D-E0EC96781207}"/>
                  </a:ext>
                </a:extLst>
              </p:cNvPr>
              <p:cNvSpPr txBox="1">
                <a:spLocks noRot="1" noChangeAspect="1" noMove="1" noResize="1" noEditPoints="1" noAdjustHandles="1" noChangeArrowheads="1" noChangeShapeType="1" noTextEdit="1"/>
              </p:cNvSpPr>
              <p:nvPr/>
            </p:nvSpPr>
            <p:spPr>
              <a:xfrm>
                <a:off x="2260828" y="813106"/>
                <a:ext cx="2545249" cy="485518"/>
              </a:xfrm>
              <a:prstGeom prst="rect">
                <a:avLst/>
              </a:prstGeom>
              <a:blipFill>
                <a:blip r:embed="rId4"/>
                <a:stretch>
                  <a:fillRect b="-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5658B6C-9374-63AA-7951-4BC932664A81}"/>
                  </a:ext>
                </a:extLst>
              </p:cNvPr>
              <p:cNvSpPr txBox="1"/>
              <p:nvPr/>
            </p:nvSpPr>
            <p:spPr>
              <a:xfrm>
                <a:off x="2969174" y="1540861"/>
                <a:ext cx="306718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𝑟</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𝑘</m:t>
                          </m:r>
                        </m:e>
                        <m:sup>
                          <m:r>
                            <a:rPr lang="en-US" i="1">
                              <a:latin typeface="Cambria Math" panose="02040503050406030204" pitchFamily="18" charset="0"/>
                            </a:rPr>
                            <m:t>2</m:t>
                          </m:r>
                        </m:sup>
                      </m:sSup>
                      <m:d>
                        <m:dPr>
                          <m:begChr m:val="["/>
                          <m:endChr m:val="]"/>
                          <m:ctrlPr>
                            <a:rPr lang="en-US" i="1">
                              <a:latin typeface="Cambria Math" panose="02040503050406030204" pitchFamily="18" charset="0"/>
                            </a:rPr>
                          </m:ctrlPr>
                        </m:dPr>
                        <m:e>
                          <m:r>
                            <a:rPr lang="en-US" i="1">
                              <a:latin typeface="Cambria Math" panose="02040503050406030204" pitchFamily="18" charset="0"/>
                            </a:rPr>
                            <m:t>𝑎</m:t>
                          </m:r>
                          <m:r>
                            <a:rPr lang="en-US" i="1">
                              <a:latin typeface="Cambria Math" panose="02040503050406030204" pitchFamily="18" charset="0"/>
                            </a:rPr>
                            <m:t>−2</m:t>
                          </m:r>
                          <m:r>
                            <a:rPr lang="en-US" i="1">
                              <a:latin typeface="Cambria Math" panose="02040503050406030204" pitchFamily="18" charset="0"/>
                            </a:rPr>
                            <m:t>𝑞𝑐𝑜𝑠</m:t>
                          </m:r>
                          <m:d>
                            <m:dPr>
                              <m:ctrlPr>
                                <a:rPr lang="en-US" i="1">
                                  <a:latin typeface="Cambria Math" panose="02040503050406030204" pitchFamily="18" charset="0"/>
                                </a:rPr>
                              </m:ctrlPr>
                            </m:dPr>
                            <m:e>
                              <m:r>
                                <a:rPr lang="en-US" i="1">
                                  <a:latin typeface="Cambria Math" panose="02040503050406030204" pitchFamily="18" charset="0"/>
                                </a:rPr>
                                <m:t>2</m:t>
                              </m:r>
                              <m:r>
                                <a:rPr lang="en-US" i="1">
                                  <a:latin typeface="Cambria Math" panose="02040503050406030204" pitchFamily="18" charset="0"/>
                                </a:rPr>
                                <m:t>𝑘𝑧</m:t>
                              </m:r>
                            </m:e>
                          </m:d>
                        </m:e>
                      </m:d>
                      <m:r>
                        <a:rPr lang="en-US" i="1">
                          <a:latin typeface="Cambria Math" panose="02040503050406030204" pitchFamily="18" charset="0"/>
                        </a:rPr>
                        <m:t>𝑟</m:t>
                      </m:r>
                      <m:r>
                        <a:rPr lang="en-US" i="1">
                          <a:latin typeface="Cambria Math" panose="02040503050406030204" pitchFamily="18" charset="0"/>
                        </a:rPr>
                        <m:t>=0</m:t>
                      </m:r>
                    </m:oMath>
                  </m:oMathPara>
                </a14:m>
                <a:endParaRPr lang="en-US" dirty="0"/>
              </a:p>
            </p:txBody>
          </p:sp>
        </mc:Choice>
        <mc:Fallback xmlns="">
          <p:sp>
            <p:nvSpPr>
              <p:cNvPr id="18" name="TextBox 17">
                <a:extLst>
                  <a:ext uri="{FF2B5EF4-FFF2-40B4-BE49-F238E27FC236}">
                    <a16:creationId xmlns:a16="http://schemas.microsoft.com/office/drawing/2014/main" id="{05658B6C-9374-63AA-7951-4BC932664A81}"/>
                  </a:ext>
                </a:extLst>
              </p:cNvPr>
              <p:cNvSpPr txBox="1">
                <a:spLocks noRot="1" noChangeAspect="1" noMove="1" noResize="1" noEditPoints="1" noAdjustHandles="1" noChangeArrowheads="1" noChangeShapeType="1" noTextEdit="1"/>
              </p:cNvSpPr>
              <p:nvPr/>
            </p:nvSpPr>
            <p:spPr>
              <a:xfrm>
                <a:off x="2969174" y="1540861"/>
                <a:ext cx="3067185" cy="276999"/>
              </a:xfrm>
              <a:prstGeom prst="rect">
                <a:avLst/>
              </a:prstGeom>
              <a:blipFill>
                <a:blip r:embed="rId5"/>
                <a:stretch>
                  <a:fillRect l="-1646" t="-4348" r="-1235" b="-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0234EC6-E7CA-A6A9-8F0D-4E4E6808EE28}"/>
                  </a:ext>
                </a:extLst>
              </p:cNvPr>
              <p:cNvSpPr txBox="1"/>
              <p:nvPr/>
            </p:nvSpPr>
            <p:spPr>
              <a:xfrm>
                <a:off x="2761129" y="1967881"/>
                <a:ext cx="572844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𝑟</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𝑘</m:t>
                          </m:r>
                        </m:e>
                        <m:sup>
                          <m:r>
                            <a:rPr lang="en-US" i="1">
                              <a:latin typeface="Cambria Math" panose="02040503050406030204" pitchFamily="18" charset="0"/>
                            </a:rPr>
                            <m:t>2</m:t>
                          </m:r>
                        </m:sup>
                      </m:sSup>
                      <m:d>
                        <m:dPr>
                          <m:begChr m:val="["/>
                          <m:endChr m:val="]"/>
                          <m:ctrlPr>
                            <a:rPr lang="en-US" i="1">
                              <a:latin typeface="Cambria Math" panose="02040503050406030204" pitchFamily="18" charset="0"/>
                            </a:rPr>
                          </m:ctrlPr>
                        </m:dPr>
                        <m:e>
                          <m:r>
                            <a:rPr lang="en-US" i="1">
                              <a:latin typeface="Cambria Math" panose="02040503050406030204" pitchFamily="18" charset="0"/>
                            </a:rPr>
                            <m:t>𝑎</m:t>
                          </m:r>
                          <m:r>
                            <a:rPr lang="en-US" i="1">
                              <a:latin typeface="Cambria Math" panose="02040503050406030204" pitchFamily="18" charset="0"/>
                            </a:rPr>
                            <m:t>−2</m:t>
                          </m:r>
                          <m:r>
                            <a:rPr lang="en-US" i="1">
                              <a:latin typeface="Cambria Math" panose="02040503050406030204" pitchFamily="18" charset="0"/>
                            </a:rPr>
                            <m:t>𝑞</m:t>
                          </m:r>
                          <m:d>
                            <m:dPr>
                              <m:begChr m:val="{"/>
                              <m:endChr m:val="}"/>
                              <m:ctrlPr>
                                <a:rPr lang="en-US" i="1">
                                  <a:latin typeface="Cambria Math" panose="02040503050406030204" pitchFamily="18" charset="0"/>
                                </a:rPr>
                              </m:ctrlPr>
                            </m:dPr>
                            <m:e>
                              <m:r>
                                <a:rPr lang="en-US" i="1">
                                  <a:latin typeface="Cambria Math" panose="02040503050406030204" pitchFamily="18" charset="0"/>
                                </a:rPr>
                                <m:t>1−2</m:t>
                              </m:r>
                              <m:sSup>
                                <m:sSupPr>
                                  <m:ctrlPr>
                                    <a:rPr lang="en-US" i="1">
                                      <a:latin typeface="Cambria Math" panose="02040503050406030204" pitchFamily="18" charset="0"/>
                                    </a:rPr>
                                  </m:ctrlPr>
                                </m:sSupPr>
                                <m:e>
                                  <m:r>
                                    <a:rPr lang="en-US" i="1">
                                      <a:latin typeface="Cambria Math" panose="02040503050406030204" pitchFamily="18" charset="0"/>
                                    </a:rPr>
                                    <m:t>𝑠𝑖𝑛</m:t>
                                  </m:r>
                                </m:e>
                                <m:sup>
                                  <m:r>
                                    <a:rPr lang="en-US" i="1">
                                      <a:latin typeface="Cambria Math" panose="02040503050406030204" pitchFamily="18" charset="0"/>
                                    </a:rPr>
                                    <m:t>2</m:t>
                                  </m:r>
                                </m:sup>
                              </m:sSup>
                              <m:d>
                                <m:dPr>
                                  <m:ctrlPr>
                                    <a:rPr lang="en-US" i="1">
                                      <a:latin typeface="Cambria Math" panose="02040503050406030204" pitchFamily="18" charset="0"/>
                                    </a:rPr>
                                  </m:ctrlPr>
                                </m:dPr>
                                <m:e>
                                  <m:r>
                                    <a:rPr lang="en-US" i="1">
                                      <a:latin typeface="Cambria Math" panose="02040503050406030204" pitchFamily="18" charset="0"/>
                                    </a:rPr>
                                    <m:t>𝑘𝑧</m:t>
                                  </m:r>
                                </m:e>
                              </m:d>
                            </m:e>
                          </m:d>
                        </m:e>
                      </m:d>
                      <m:r>
                        <a:rPr lang="en-US" i="1">
                          <a:latin typeface="Cambria Math" panose="02040503050406030204" pitchFamily="18" charset="0"/>
                        </a:rPr>
                        <m:t>𝑟</m:t>
                      </m:r>
                      <m:r>
                        <a:rPr lang="en-US" i="1">
                          <a:latin typeface="Cambria Math" panose="02040503050406030204" pitchFamily="18" charset="0"/>
                        </a:rPr>
                        <m:t>=0</m:t>
                      </m:r>
                    </m:oMath>
                  </m:oMathPara>
                </a14:m>
                <a:endParaRPr lang="en-US" dirty="0"/>
              </a:p>
            </p:txBody>
          </p:sp>
        </mc:Choice>
        <mc:Fallback xmlns="">
          <p:sp>
            <p:nvSpPr>
              <p:cNvPr id="20" name="TextBox 19">
                <a:extLst>
                  <a:ext uri="{FF2B5EF4-FFF2-40B4-BE49-F238E27FC236}">
                    <a16:creationId xmlns:a16="http://schemas.microsoft.com/office/drawing/2014/main" id="{80234EC6-E7CA-A6A9-8F0D-4E4E6808EE28}"/>
                  </a:ext>
                </a:extLst>
              </p:cNvPr>
              <p:cNvSpPr txBox="1">
                <a:spLocks noRot="1" noChangeAspect="1" noMove="1" noResize="1" noEditPoints="1" noAdjustHandles="1" noChangeArrowheads="1" noChangeShapeType="1" noTextEdit="1"/>
              </p:cNvSpPr>
              <p:nvPr/>
            </p:nvSpPr>
            <p:spPr>
              <a:xfrm>
                <a:off x="2761129" y="1967881"/>
                <a:ext cx="5728447" cy="369332"/>
              </a:xfrm>
              <a:prstGeom prst="rect">
                <a:avLst/>
              </a:prstGeom>
              <a:blipFill>
                <a:blip r:embed="rId6"/>
                <a:stretch>
                  <a:fillRect b="-137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36B5F9DD-1498-37EC-A020-9B799B767CC2}"/>
                  </a:ext>
                </a:extLst>
              </p:cNvPr>
              <p:cNvSpPr txBox="1"/>
              <p:nvPr/>
            </p:nvSpPr>
            <p:spPr>
              <a:xfrm>
                <a:off x="2260828" y="5456706"/>
                <a:ext cx="251184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𝑟</m:t>
                      </m:r>
                      <m:r>
                        <a:rPr lang="en-US" i="1">
                          <a:latin typeface="Cambria Math" panose="02040503050406030204" pitchFamily="18" charset="0"/>
                        </a:rPr>
                        <m:t>′′+</m:t>
                      </m:r>
                      <m:r>
                        <a:rPr lang="en-US" i="1">
                          <a:latin typeface="Cambria Math" panose="02040503050406030204" pitchFamily="18" charset="0"/>
                        </a:rPr>
                        <m:t>𝑟</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𝑞</m:t>
                      </m:r>
                      <m:sSup>
                        <m:sSupPr>
                          <m:ctrlPr>
                            <a:rPr lang="en-US" i="1">
                              <a:latin typeface="Cambria Math" panose="02040503050406030204" pitchFamily="18" charset="0"/>
                            </a:rPr>
                          </m:ctrlPr>
                        </m:sSupPr>
                        <m:e>
                          <m:r>
                            <a:rPr lang="en-US" i="1">
                              <a:latin typeface="Cambria Math" panose="02040503050406030204" pitchFamily="18" charset="0"/>
                            </a:rPr>
                            <m:t>𝑠𝑖𝑛</m:t>
                          </m:r>
                        </m:e>
                        <m:sup>
                          <m:r>
                            <a:rPr lang="en-US" i="1">
                              <a:latin typeface="Cambria Math" panose="02040503050406030204" pitchFamily="18" charset="0"/>
                            </a:rPr>
                            <m:t>2</m:t>
                          </m:r>
                        </m:sup>
                      </m:sSup>
                      <m:d>
                        <m:dPr>
                          <m:ctrlPr>
                            <a:rPr lang="en-US" i="1">
                              <a:latin typeface="Cambria Math" panose="02040503050406030204" pitchFamily="18" charset="0"/>
                            </a:rPr>
                          </m:ctrlPr>
                        </m:dPr>
                        <m:e>
                          <m:r>
                            <a:rPr lang="en-US" i="1">
                              <a:latin typeface="Cambria Math" panose="02040503050406030204" pitchFamily="18" charset="0"/>
                            </a:rPr>
                            <m:t>𝑘𝑧</m:t>
                          </m:r>
                        </m:e>
                      </m:d>
                      <m:r>
                        <a:rPr lang="en-US" i="1">
                          <a:latin typeface="Cambria Math" panose="02040503050406030204" pitchFamily="18" charset="0"/>
                        </a:rPr>
                        <m:t>=0</m:t>
                      </m:r>
                    </m:oMath>
                  </m:oMathPara>
                </a14:m>
                <a:endParaRPr lang="en-US" dirty="0"/>
              </a:p>
            </p:txBody>
          </p:sp>
        </mc:Choice>
        <mc:Fallback xmlns="">
          <p:sp>
            <p:nvSpPr>
              <p:cNvPr id="21" name="TextBox 20">
                <a:extLst>
                  <a:ext uri="{FF2B5EF4-FFF2-40B4-BE49-F238E27FC236}">
                    <a16:creationId xmlns:a16="http://schemas.microsoft.com/office/drawing/2014/main" id="{36B5F9DD-1498-37EC-A020-9B799B767CC2}"/>
                  </a:ext>
                </a:extLst>
              </p:cNvPr>
              <p:cNvSpPr txBox="1">
                <a:spLocks noRot="1" noChangeAspect="1" noMove="1" noResize="1" noEditPoints="1" noAdjustHandles="1" noChangeArrowheads="1" noChangeShapeType="1" noTextEdit="1"/>
              </p:cNvSpPr>
              <p:nvPr/>
            </p:nvSpPr>
            <p:spPr>
              <a:xfrm>
                <a:off x="2260828" y="5456706"/>
                <a:ext cx="2511841" cy="276999"/>
              </a:xfrm>
              <a:prstGeom prst="rect">
                <a:avLst/>
              </a:prstGeom>
              <a:blipFill>
                <a:blip r:embed="rId7"/>
                <a:stretch>
                  <a:fillRect l="-1010" t="-4348" r="-2020" b="-26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EBA6A0D2-CEFD-32AE-3644-EA25C3E5E1B6}"/>
                  </a:ext>
                </a:extLst>
              </p:cNvPr>
              <p:cNvSpPr txBox="1"/>
              <p:nvPr/>
            </p:nvSpPr>
            <p:spPr>
              <a:xfrm>
                <a:off x="2027119" y="4484676"/>
                <a:ext cx="4572000" cy="7122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𝑟</m:t>
                          </m:r>
                        </m:e>
                      </m:acc>
                      <m:r>
                        <a:rPr lang="en-US" i="1">
                          <a:latin typeface="Cambria Math" panose="02040503050406030204" pitchFamily="18" charset="0"/>
                        </a:rPr>
                        <m:t>+</m:t>
                      </m:r>
                      <m:r>
                        <a:rPr lang="en-US" i="1">
                          <a:latin typeface="Cambria Math" panose="02040503050406030204" pitchFamily="18" charset="0"/>
                        </a:rPr>
                        <m:t>𝑟</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𝑒</m:t>
                                  </m:r>
                                  <m:sSub>
                                    <m:sSubPr>
                                      <m:ctrlPr>
                                        <a:rPr lang="en-US" i="1">
                                          <a:latin typeface="Cambria Math" panose="02040503050406030204" pitchFamily="18" charset="0"/>
                                        </a:rPr>
                                      </m:ctrlPr>
                                    </m:sSubPr>
                                    <m:e>
                                      <m:r>
                                        <a:rPr lang="en-US" i="1">
                                          <a:latin typeface="Cambria Math" panose="02040503050406030204" pitchFamily="18" charset="0"/>
                                        </a:rPr>
                                        <m:t>𝐵</m:t>
                                      </m:r>
                                    </m:e>
                                    <m:sub>
                                      <m:r>
                                        <a:rPr lang="en-US" i="1">
                                          <a:latin typeface="Cambria Math" panose="02040503050406030204" pitchFamily="18" charset="0"/>
                                        </a:rPr>
                                        <m:t>0</m:t>
                                      </m:r>
                                    </m:sub>
                                  </m:sSub>
                                </m:num>
                                <m:den>
                                  <m:r>
                                    <a:rPr lang="en-US" i="1">
                                      <a:latin typeface="Cambria Math" panose="02040503050406030204" pitchFamily="18" charset="0"/>
                                    </a:rPr>
                                    <m:t>2</m:t>
                                  </m:r>
                                  <m:r>
                                    <a:rPr lang="en-US" i="1">
                                      <a:latin typeface="Cambria Math" panose="02040503050406030204" pitchFamily="18" charset="0"/>
                                    </a:rPr>
                                    <m:t>𝑚𝑐</m:t>
                                  </m:r>
                                  <m:r>
                                    <a:rPr lang="en-US" i="1">
                                      <a:latin typeface="Cambria Math" panose="02040503050406030204" pitchFamily="18" charset="0"/>
                                      <a:ea typeface="Cambria Math" panose="02040503050406030204" pitchFamily="18" charset="0"/>
                                    </a:rPr>
                                    <m:t>𝛾𝛽</m:t>
                                  </m:r>
                                </m:den>
                              </m:f>
                            </m:e>
                          </m:d>
                        </m:e>
                        <m:sup>
                          <m:r>
                            <a:rPr lang="en-US" i="1">
                              <a:latin typeface="Cambria Math" panose="02040503050406030204" pitchFamily="18" charset="0"/>
                            </a:rPr>
                            <m:t>2</m:t>
                          </m:r>
                        </m:sup>
                      </m:sSup>
                      <m:sSup>
                        <m:sSupPr>
                          <m:ctrlPr>
                            <a:rPr lang="en-US" i="1">
                              <a:latin typeface="Cambria Math" panose="02040503050406030204" pitchFamily="18" charset="0"/>
                            </a:rPr>
                          </m:ctrlPr>
                        </m:sSupPr>
                        <m:e>
                          <m:r>
                            <a:rPr lang="en-US" i="1">
                              <a:latin typeface="Cambria Math" panose="02040503050406030204" pitchFamily="18" charset="0"/>
                            </a:rPr>
                            <m:t>𝑠𝑖𝑛</m:t>
                          </m:r>
                        </m:e>
                        <m:sup>
                          <m:r>
                            <a:rPr lang="en-US" i="1">
                              <a:latin typeface="Cambria Math" panose="02040503050406030204" pitchFamily="18" charset="0"/>
                            </a:rPr>
                            <m:t>2</m:t>
                          </m:r>
                        </m:sup>
                      </m:sSup>
                      <m:d>
                        <m:dPr>
                          <m:ctrlPr>
                            <a:rPr lang="en-US" i="1">
                              <a:latin typeface="Cambria Math" panose="02040503050406030204" pitchFamily="18" charset="0"/>
                            </a:rPr>
                          </m:ctrlPr>
                        </m:dPr>
                        <m:e>
                          <m:r>
                            <a:rPr lang="en-US" i="1">
                              <a:latin typeface="Cambria Math" panose="02040503050406030204" pitchFamily="18" charset="0"/>
                            </a:rPr>
                            <m:t>𝑘𝑧</m:t>
                          </m:r>
                        </m:e>
                      </m:d>
                      <m:r>
                        <a:rPr lang="en-US" i="1">
                          <a:latin typeface="Cambria Math" panose="02040503050406030204" pitchFamily="18" charset="0"/>
                        </a:rPr>
                        <m:t>=0</m:t>
                      </m:r>
                    </m:oMath>
                  </m:oMathPara>
                </a14:m>
                <a:endParaRPr lang="en-US" dirty="0"/>
              </a:p>
            </p:txBody>
          </p:sp>
        </mc:Choice>
        <mc:Fallback xmlns="">
          <p:sp>
            <p:nvSpPr>
              <p:cNvPr id="24" name="TextBox 23">
                <a:extLst>
                  <a:ext uri="{FF2B5EF4-FFF2-40B4-BE49-F238E27FC236}">
                    <a16:creationId xmlns:a16="http://schemas.microsoft.com/office/drawing/2014/main" id="{EBA6A0D2-CEFD-32AE-3644-EA25C3E5E1B6}"/>
                  </a:ext>
                </a:extLst>
              </p:cNvPr>
              <p:cNvSpPr txBox="1">
                <a:spLocks noRot="1" noChangeAspect="1" noMove="1" noResize="1" noEditPoints="1" noAdjustHandles="1" noChangeArrowheads="1" noChangeShapeType="1" noTextEdit="1"/>
              </p:cNvSpPr>
              <p:nvPr/>
            </p:nvSpPr>
            <p:spPr>
              <a:xfrm>
                <a:off x="2027119" y="4484676"/>
                <a:ext cx="4572000" cy="712246"/>
              </a:xfrm>
              <a:prstGeom prst="rect">
                <a:avLst/>
              </a:prstGeom>
              <a:blipFill>
                <a:blip r:embed="rId8"/>
                <a:stretch>
                  <a:fillRect b="-8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D36E1F1-B8B9-8DF6-122C-FF8689AD92F4}"/>
                  </a:ext>
                </a:extLst>
              </p:cNvPr>
              <p:cNvSpPr txBox="1"/>
              <p:nvPr/>
            </p:nvSpPr>
            <p:spPr>
              <a:xfrm>
                <a:off x="2468441" y="3083881"/>
                <a:ext cx="5870240" cy="64549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𝑟</m:t>
                          </m:r>
                        </m:e>
                        <m:sup>
                          <m:r>
                            <a:rPr lang="en-US" i="1">
                              <a:latin typeface="Cambria Math" panose="02040503050406030204" pitchFamily="18" charset="0"/>
                            </a:rPr>
                            <m:t>′′</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𝑘</m:t>
                          </m:r>
                        </m:e>
                        <m:sup>
                          <m:r>
                            <a:rPr lang="en-US" i="1">
                              <a:latin typeface="Cambria Math" panose="02040503050406030204" pitchFamily="18" charset="0"/>
                            </a:rPr>
                            <m:t>2</m:t>
                          </m:r>
                        </m:sup>
                      </m:sSup>
                      <m:d>
                        <m:dPr>
                          <m:begChr m:val="["/>
                          <m:endChr m:val="]"/>
                          <m:ctrlPr>
                            <a:rPr lang="en-US" i="1">
                              <a:latin typeface="Cambria Math" panose="02040503050406030204" pitchFamily="18" charset="0"/>
                            </a:rPr>
                          </m:ctrlPr>
                        </m:dPr>
                        <m:e>
                          <m:r>
                            <a:rPr lang="en-US" i="1">
                              <a:latin typeface="Cambria Math" panose="02040503050406030204" pitchFamily="18" charset="0"/>
                            </a:rPr>
                            <m:t>2</m:t>
                          </m:r>
                          <m:r>
                            <a:rPr lang="en-US" i="1">
                              <a:latin typeface="Cambria Math" panose="02040503050406030204" pitchFamily="18" charset="0"/>
                            </a:rPr>
                            <m:t>𝑞</m:t>
                          </m:r>
                          <m:r>
                            <a:rPr lang="en-US" i="1">
                              <a:latin typeface="Cambria Math" panose="02040503050406030204" pitchFamily="18" charset="0"/>
                            </a:rPr>
                            <m:t>−2</m:t>
                          </m:r>
                          <m:r>
                            <a:rPr lang="en-US" i="1">
                              <a:latin typeface="Cambria Math" panose="02040503050406030204" pitchFamily="18" charset="0"/>
                            </a:rPr>
                            <m:t>𝑞</m:t>
                          </m:r>
                          <m:d>
                            <m:dPr>
                              <m:begChr m:val="{"/>
                              <m:endChr m:val="}"/>
                              <m:ctrlPr>
                                <a:rPr lang="en-US" i="1">
                                  <a:latin typeface="Cambria Math" panose="02040503050406030204" pitchFamily="18" charset="0"/>
                                </a:rPr>
                              </m:ctrlPr>
                            </m:dPr>
                            <m:e>
                              <m:r>
                                <a:rPr lang="en-US" i="1">
                                  <a:latin typeface="Cambria Math" panose="02040503050406030204" pitchFamily="18" charset="0"/>
                                </a:rPr>
                                <m:t>1−2</m:t>
                              </m:r>
                              <m:sSup>
                                <m:sSupPr>
                                  <m:ctrlPr>
                                    <a:rPr lang="en-US" i="1">
                                      <a:latin typeface="Cambria Math" panose="02040503050406030204" pitchFamily="18" charset="0"/>
                                    </a:rPr>
                                  </m:ctrlPr>
                                </m:sSupPr>
                                <m:e>
                                  <m:r>
                                    <a:rPr lang="en-US" i="1">
                                      <a:latin typeface="Cambria Math" panose="02040503050406030204" pitchFamily="18" charset="0"/>
                                    </a:rPr>
                                    <m:t>𝑠𝑖𝑛</m:t>
                                  </m:r>
                                </m:e>
                                <m:sup>
                                  <m:r>
                                    <a:rPr lang="en-US" i="1">
                                      <a:latin typeface="Cambria Math" panose="02040503050406030204" pitchFamily="18" charset="0"/>
                                    </a:rPr>
                                    <m:t>2</m:t>
                                  </m:r>
                                </m:sup>
                              </m:sSup>
                              <m:d>
                                <m:dPr>
                                  <m:ctrlPr>
                                    <a:rPr lang="en-US" i="1">
                                      <a:latin typeface="Cambria Math" panose="02040503050406030204" pitchFamily="18" charset="0"/>
                                    </a:rPr>
                                  </m:ctrlPr>
                                </m:dPr>
                                <m:e>
                                  <m:r>
                                    <a:rPr lang="en-US" i="1">
                                      <a:latin typeface="Cambria Math" panose="02040503050406030204" pitchFamily="18" charset="0"/>
                                    </a:rPr>
                                    <m:t>𝑘𝑧</m:t>
                                  </m:r>
                                </m:e>
                              </m:d>
                            </m:e>
                          </m:d>
                        </m:e>
                      </m:d>
                      <m:r>
                        <a:rPr lang="en-US" i="1">
                          <a:latin typeface="Cambria Math" panose="02040503050406030204" pitchFamily="18" charset="0"/>
                        </a:rPr>
                        <m:t>𝑟</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𝑟</m:t>
                          </m:r>
                        </m:e>
                        <m:sup>
                          <m:r>
                            <a:rPr lang="en-US" i="1">
                              <a:latin typeface="Cambria Math" panose="02040503050406030204" pitchFamily="18" charset="0"/>
                            </a:rPr>
                            <m:t>′′</m:t>
                          </m:r>
                        </m:sup>
                      </m:sSup>
                      <m:r>
                        <a:rPr lang="en-US" i="1">
                          <a:latin typeface="Cambria Math" panose="02040503050406030204" pitchFamily="18" charset="0"/>
                        </a:rPr>
                        <m:t>+4</m:t>
                      </m:r>
                      <m:sSup>
                        <m:sSupPr>
                          <m:ctrlPr>
                            <a:rPr lang="en-US" i="1">
                              <a:latin typeface="Cambria Math" panose="02040503050406030204" pitchFamily="18" charset="0"/>
                            </a:rPr>
                          </m:ctrlPr>
                        </m:sSupPr>
                        <m:e>
                          <m:r>
                            <a:rPr lang="en-US" i="1">
                              <a:latin typeface="Cambria Math" panose="02040503050406030204" pitchFamily="18" charset="0"/>
                            </a:rPr>
                            <m:t>𝑘</m:t>
                          </m:r>
                        </m:e>
                        <m:sup>
                          <m:r>
                            <a:rPr lang="en-US" i="1">
                              <a:latin typeface="Cambria Math" panose="02040503050406030204" pitchFamily="18" charset="0"/>
                            </a:rPr>
                            <m:t>2</m:t>
                          </m:r>
                        </m:sup>
                      </m:sSup>
                      <m:r>
                        <a:rPr lang="en-US" i="1">
                          <a:latin typeface="Cambria Math" panose="02040503050406030204" pitchFamily="18" charset="0"/>
                        </a:rPr>
                        <m:t>𝑞</m:t>
                      </m:r>
                      <m:sSup>
                        <m:sSupPr>
                          <m:ctrlPr>
                            <a:rPr lang="en-US" i="1">
                              <a:latin typeface="Cambria Math" panose="02040503050406030204" pitchFamily="18" charset="0"/>
                            </a:rPr>
                          </m:ctrlPr>
                        </m:sSupPr>
                        <m:e>
                          <m:r>
                            <a:rPr lang="en-US" i="1">
                              <a:latin typeface="Cambria Math" panose="02040503050406030204" pitchFamily="18" charset="0"/>
                            </a:rPr>
                            <m:t>𝑠𝑖𝑛</m:t>
                          </m:r>
                        </m:e>
                        <m:sup>
                          <m:r>
                            <a:rPr lang="en-US" i="1">
                              <a:latin typeface="Cambria Math" panose="02040503050406030204" pitchFamily="18" charset="0"/>
                            </a:rPr>
                            <m:t>2</m:t>
                          </m:r>
                        </m:sup>
                      </m:sSup>
                      <m:d>
                        <m:dPr>
                          <m:ctrlPr>
                            <a:rPr lang="en-US" i="1">
                              <a:latin typeface="Cambria Math" panose="02040503050406030204" pitchFamily="18" charset="0"/>
                            </a:rPr>
                          </m:ctrlPr>
                        </m:dPr>
                        <m:e>
                          <m:r>
                            <a:rPr lang="en-US" i="1">
                              <a:latin typeface="Cambria Math" panose="02040503050406030204" pitchFamily="18" charset="0"/>
                            </a:rPr>
                            <m:t>𝑘𝑧</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𝑟</m:t>
                      </m:r>
                      <m:r>
                        <a:rPr lang="en-US" i="1">
                          <a:latin typeface="Cambria Math" panose="02040503050406030204" pitchFamily="18" charset="0"/>
                          <a:ea typeface="Cambria Math" panose="02040503050406030204" pitchFamily="18" charset="0"/>
                        </a:rPr>
                        <m:t>=0</m:t>
                      </m:r>
                    </m:oMath>
                  </m:oMathPara>
                </a14:m>
                <a:endParaRPr lang="en-US" dirty="0"/>
              </a:p>
            </p:txBody>
          </p:sp>
        </mc:Choice>
        <mc:Fallback xmlns="">
          <p:sp>
            <p:nvSpPr>
              <p:cNvPr id="9" name="TextBox 8">
                <a:extLst>
                  <a:ext uri="{FF2B5EF4-FFF2-40B4-BE49-F238E27FC236}">
                    <a16:creationId xmlns:a16="http://schemas.microsoft.com/office/drawing/2014/main" id="{FD36E1F1-B8B9-8DF6-122C-FF8689AD92F4}"/>
                  </a:ext>
                </a:extLst>
              </p:cNvPr>
              <p:cNvSpPr txBox="1">
                <a:spLocks noRot="1" noChangeAspect="1" noMove="1" noResize="1" noEditPoints="1" noAdjustHandles="1" noChangeArrowheads="1" noChangeShapeType="1" noTextEdit="1"/>
              </p:cNvSpPr>
              <p:nvPr/>
            </p:nvSpPr>
            <p:spPr>
              <a:xfrm>
                <a:off x="2468441" y="3083881"/>
                <a:ext cx="5870240" cy="645498"/>
              </a:xfrm>
              <a:prstGeom prst="rect">
                <a:avLst/>
              </a:prstGeom>
              <a:blipFill>
                <a:blip r:embed="rId9"/>
                <a:stretch>
                  <a:fillRect b="-3846"/>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9E33DD45-F91E-21A2-8948-542DDFC86BEF}"/>
              </a:ext>
            </a:extLst>
          </p:cNvPr>
          <p:cNvSpPr txBox="1"/>
          <p:nvPr/>
        </p:nvSpPr>
        <p:spPr>
          <a:xfrm>
            <a:off x="1786495" y="5582702"/>
            <a:ext cx="4041444" cy="1138773"/>
          </a:xfrm>
          <a:prstGeom prst="rect">
            <a:avLst/>
          </a:prstGeom>
          <a:noFill/>
        </p:spPr>
        <p:txBody>
          <a:bodyPr wrap="square" lIns="365760" tIns="274320" rIns="365760" bIns="274320" rtlCol="0">
            <a:spAutoFit/>
          </a:bodyPr>
          <a:lstStyle/>
          <a:p>
            <a:pPr algn="ctr">
              <a:spcAft>
                <a:spcPts val="800"/>
              </a:spcAft>
            </a:pPr>
            <a:r>
              <a:rPr lang="en-US" sz="1900" b="1" dirty="0">
                <a:latin typeface="Helvetica" pitchFamily="2" charset="0"/>
              </a:rPr>
              <a:t>This equation is related as Mathieu equation </a:t>
            </a:r>
          </a:p>
        </p:txBody>
      </p:sp>
    </p:spTree>
    <p:extLst>
      <p:ext uri="{BB962C8B-B14F-4D97-AF65-F5344CB8AC3E}">
        <p14:creationId xmlns:p14="http://schemas.microsoft.com/office/powerpoint/2010/main" val="131898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CB7CF-717A-A1E1-E72A-5ADA261E742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A46C427-E67D-7F14-60E0-82C8E90B268A}"/>
              </a:ext>
            </a:extLst>
          </p:cNvPr>
          <p:cNvSpPr>
            <a:spLocks noGrp="1"/>
          </p:cNvSpPr>
          <p:nvPr>
            <p:ph type="title"/>
          </p:nvPr>
        </p:nvSpPr>
        <p:spPr/>
        <p:txBody>
          <a:bodyPr/>
          <a:lstStyle/>
          <a:p>
            <a:r>
              <a:rPr lang="en-US" dirty="0"/>
              <a:t>Introduce Mathieu equation</a:t>
            </a:r>
          </a:p>
        </p:txBody>
      </p:sp>
      <p:sp>
        <p:nvSpPr>
          <p:cNvPr id="4" name="Date Placeholder 3">
            <a:extLst>
              <a:ext uri="{FF2B5EF4-FFF2-40B4-BE49-F238E27FC236}">
                <a16:creationId xmlns:a16="http://schemas.microsoft.com/office/drawing/2014/main" id="{ACED8F82-D638-245E-F682-4A5B126293CB}"/>
              </a:ext>
            </a:extLst>
          </p:cNvPr>
          <p:cNvSpPr>
            <a:spLocks noGrp="1"/>
          </p:cNvSpPr>
          <p:nvPr>
            <p:ph type="dt" sz="half" idx="38"/>
          </p:nvPr>
        </p:nvSpPr>
        <p:spPr/>
        <p:txBody>
          <a:bodyPr/>
          <a:lstStyle/>
          <a:p>
            <a:pPr>
              <a:defRPr/>
            </a:pPr>
            <a:r>
              <a:rPr lang="en-US"/>
              <a:t>8/5/25</a:t>
            </a:r>
            <a:endParaRPr lang="en-US" dirty="0"/>
          </a:p>
        </p:txBody>
      </p:sp>
      <p:sp>
        <p:nvSpPr>
          <p:cNvPr id="5" name="Footer Placeholder 4">
            <a:extLst>
              <a:ext uri="{FF2B5EF4-FFF2-40B4-BE49-F238E27FC236}">
                <a16:creationId xmlns:a16="http://schemas.microsoft.com/office/drawing/2014/main" id="{30490AFC-A552-74C0-53EE-F75DAB48FC93}"/>
              </a:ext>
            </a:extLst>
          </p:cNvPr>
          <p:cNvSpPr>
            <a:spLocks noGrp="1"/>
          </p:cNvSpPr>
          <p:nvPr>
            <p:ph type="ftr" sz="quarter" idx="39"/>
          </p:nvPr>
        </p:nvSpPr>
        <p:spPr/>
        <p:txBody>
          <a:bodyPr/>
          <a:lstStyle/>
          <a:p>
            <a:pPr>
              <a:defRPr/>
            </a:pPr>
            <a:r>
              <a:rPr lang="en-US" b="1"/>
              <a:t>Yonehara | Ionization Cooling for Muon Beam</a:t>
            </a:r>
            <a:endParaRPr lang="en-US" b="1" dirty="0"/>
          </a:p>
        </p:txBody>
      </p:sp>
      <p:sp>
        <p:nvSpPr>
          <p:cNvPr id="6" name="Slide Number Placeholder 5">
            <a:extLst>
              <a:ext uri="{FF2B5EF4-FFF2-40B4-BE49-F238E27FC236}">
                <a16:creationId xmlns:a16="http://schemas.microsoft.com/office/drawing/2014/main" id="{AF0D660F-ACD0-AF21-08EE-5F9F486487FF}"/>
              </a:ext>
            </a:extLst>
          </p:cNvPr>
          <p:cNvSpPr>
            <a:spLocks noGrp="1"/>
          </p:cNvSpPr>
          <p:nvPr>
            <p:ph type="sldNum" sz="quarter" idx="40"/>
          </p:nvPr>
        </p:nvSpPr>
        <p:spPr/>
        <p:txBody>
          <a:bodyPr/>
          <a:lstStyle/>
          <a:p>
            <a:pPr>
              <a:defRPr/>
            </a:pPr>
            <a:fld id="{148C009B-CB69-E04A-B9B3-34B26D69E9CF}" type="slidenum">
              <a:rPr lang="en-US" smtClean="0"/>
              <a:pPr>
                <a:defRPr/>
              </a:pPr>
              <a:t>47</a:t>
            </a:fld>
            <a:endParaRPr lang="en-US"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B8FD268-563C-C59C-7AD7-6A38B0DC786E}"/>
                  </a:ext>
                </a:extLst>
              </p:cNvPr>
              <p:cNvSpPr txBox="1"/>
              <p:nvPr/>
            </p:nvSpPr>
            <p:spPr>
              <a:xfrm>
                <a:off x="1953420" y="887708"/>
                <a:ext cx="4146713" cy="369332"/>
              </a:xfrm>
              <a:prstGeom prst="rect">
                <a:avLst/>
              </a:prstGeom>
              <a:noFill/>
            </p:spPr>
            <p:txBody>
              <a:bodyPr wrap="none" rtlCol="0">
                <a:spAutoFit/>
              </a:bodyPr>
              <a:lstStyle/>
              <a:p>
                <a:r>
                  <a:rPr lang="en-US" dirty="0"/>
                  <a:t>Stop band is identified as a function of </a:t>
                </a:r>
                <a14:m>
                  <m:oMath xmlns:m="http://schemas.openxmlformats.org/officeDocument/2006/math">
                    <m:r>
                      <a:rPr lang="en-US" i="1">
                        <a:latin typeface="Cambria Math" panose="02040503050406030204" pitchFamily="18" charset="0"/>
                      </a:rPr>
                      <m:t>𝑞</m:t>
                    </m:r>
                  </m:oMath>
                </a14:m>
                <a:endParaRPr lang="en-US" dirty="0"/>
              </a:p>
            </p:txBody>
          </p:sp>
        </mc:Choice>
        <mc:Fallback xmlns="">
          <p:sp>
            <p:nvSpPr>
              <p:cNvPr id="9" name="TextBox 8">
                <a:extLst>
                  <a:ext uri="{FF2B5EF4-FFF2-40B4-BE49-F238E27FC236}">
                    <a16:creationId xmlns:a16="http://schemas.microsoft.com/office/drawing/2014/main" id="{7B8FD268-563C-C59C-7AD7-6A38B0DC786E}"/>
                  </a:ext>
                </a:extLst>
              </p:cNvPr>
              <p:cNvSpPr txBox="1">
                <a:spLocks noRot="1" noChangeAspect="1" noMove="1" noResize="1" noEditPoints="1" noAdjustHandles="1" noChangeArrowheads="1" noChangeShapeType="1" noTextEdit="1"/>
              </p:cNvSpPr>
              <p:nvPr/>
            </p:nvSpPr>
            <p:spPr>
              <a:xfrm>
                <a:off x="1953420" y="887708"/>
                <a:ext cx="4146713" cy="369332"/>
              </a:xfrm>
              <a:prstGeom prst="rect">
                <a:avLst/>
              </a:prstGeom>
              <a:blipFill>
                <a:blip r:embed="rId2"/>
                <a:stretch>
                  <a:fillRect l="-1220" t="-10345" b="-27586"/>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C8105B09-8DCB-0C3E-56A3-71FABC533AB3}"/>
              </a:ext>
            </a:extLst>
          </p:cNvPr>
          <p:cNvPicPr>
            <a:picLocks noChangeAspect="1"/>
          </p:cNvPicPr>
          <p:nvPr/>
        </p:nvPicPr>
        <p:blipFill>
          <a:blip r:embed="rId3"/>
          <a:stretch>
            <a:fillRect/>
          </a:stretch>
        </p:blipFill>
        <p:spPr>
          <a:xfrm>
            <a:off x="2160588" y="1303813"/>
            <a:ext cx="4940300" cy="2082800"/>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3BE686C-6B79-8ECC-AC12-0225F34723DC}"/>
                  </a:ext>
                </a:extLst>
              </p:cNvPr>
              <p:cNvSpPr txBox="1"/>
              <p:nvPr/>
            </p:nvSpPr>
            <p:spPr>
              <a:xfrm>
                <a:off x="1953420" y="3335427"/>
                <a:ext cx="3270319" cy="598562"/>
              </a:xfrm>
              <a:prstGeom prst="rect">
                <a:avLst/>
              </a:prstGeom>
              <a:noFill/>
            </p:spPr>
            <p:txBody>
              <a:bodyPr wrap="none" rtlCol="0">
                <a:spAutoFit/>
              </a:bodyPr>
              <a:lstStyle/>
              <a:p>
                <a:r>
                  <a:rPr lang="en-US" dirty="0"/>
                  <a:t>Using </a:t>
                </a:r>
                <a14:m>
                  <m:oMath xmlns:m="http://schemas.openxmlformats.org/officeDocument/2006/math">
                    <m:r>
                      <a:rPr lang="en-US" i="1">
                        <a:latin typeface="Cambria Math" panose="02040503050406030204" pitchFamily="18" charset="0"/>
                      </a:rPr>
                      <m:t>𝑞</m:t>
                    </m:r>
                    <m:r>
                      <a:rPr lang="en-US" i="1">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𝑒</m:t>
                                </m:r>
                                <m:sSub>
                                  <m:sSubPr>
                                    <m:ctrlPr>
                                      <a:rPr lang="en-US" i="1">
                                        <a:latin typeface="Cambria Math" panose="02040503050406030204" pitchFamily="18" charset="0"/>
                                      </a:rPr>
                                    </m:ctrlPr>
                                  </m:sSubPr>
                                  <m:e>
                                    <m:r>
                                      <a:rPr lang="en-US" i="1">
                                        <a:latin typeface="Cambria Math" panose="02040503050406030204" pitchFamily="18" charset="0"/>
                                      </a:rPr>
                                      <m:t>𝐵</m:t>
                                    </m:r>
                                  </m:e>
                                  <m:sub>
                                    <m:r>
                                      <a:rPr lang="en-US" i="1">
                                        <a:latin typeface="Cambria Math" panose="02040503050406030204" pitchFamily="18" charset="0"/>
                                      </a:rPr>
                                      <m:t>0</m:t>
                                    </m:r>
                                  </m:sub>
                                </m:sSub>
                                <m:r>
                                  <a:rPr lang="en-US" i="1">
                                    <a:latin typeface="Cambria Math" panose="02040503050406030204" pitchFamily="18" charset="0"/>
                                    <a:ea typeface="Cambria Math" panose="02040503050406030204" pitchFamily="18" charset="0"/>
                                  </a:rPr>
                                  <m:t>𝜆</m:t>
                                </m:r>
                              </m:num>
                              <m:den>
                                <m:r>
                                  <a:rPr lang="en-US" i="1">
                                    <a:latin typeface="Cambria Math" panose="02040503050406030204" pitchFamily="18" charset="0"/>
                                  </a:rPr>
                                  <m:t>8</m:t>
                                </m:r>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𝑝</m:t>
                                </m:r>
                              </m:den>
                            </m:f>
                          </m:e>
                        </m:d>
                      </m:e>
                      <m:sup>
                        <m:r>
                          <a:rPr lang="en-US" i="1">
                            <a:latin typeface="Cambria Math" panose="02040503050406030204" pitchFamily="18" charset="0"/>
                          </a:rPr>
                          <m:t>2</m:t>
                        </m:r>
                      </m:sup>
                    </m:s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𝑝</m:t>
                    </m:r>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𝑒</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𝐵</m:t>
                            </m:r>
                          </m:e>
                          <m:sub>
                            <m:r>
                              <a:rPr lang="en-US" i="1">
                                <a:latin typeface="Cambria Math" panose="02040503050406030204" pitchFamily="18" charset="0"/>
                                <a:ea typeface="Cambria Math" panose="02040503050406030204" pitchFamily="18" charset="0"/>
                              </a:rPr>
                              <m:t>0</m:t>
                            </m:r>
                          </m:sub>
                        </m:sSub>
                        <m:r>
                          <a:rPr lang="en-US" i="1">
                            <a:latin typeface="Cambria Math" panose="02040503050406030204" pitchFamily="18" charset="0"/>
                            <a:ea typeface="Cambria Math" panose="02040503050406030204" pitchFamily="18" charset="0"/>
                          </a:rPr>
                          <m:t>𝜆</m:t>
                        </m:r>
                      </m:num>
                      <m:den>
                        <m:r>
                          <a:rPr lang="en-US" i="1">
                            <a:latin typeface="Cambria Math" panose="02040503050406030204" pitchFamily="18" charset="0"/>
                            <a:ea typeface="Cambria Math" panose="02040503050406030204" pitchFamily="18" charset="0"/>
                          </a:rPr>
                          <m:t>8</m:t>
                        </m:r>
                        <m:r>
                          <a:rPr lang="en-US" i="1">
                            <a:latin typeface="Cambria Math" panose="02040503050406030204" pitchFamily="18" charset="0"/>
                            <a:ea typeface="Cambria Math" panose="02040503050406030204" pitchFamily="18" charset="0"/>
                          </a:rPr>
                          <m:t>𝜋</m:t>
                        </m:r>
                        <m:rad>
                          <m:radPr>
                            <m:degHide m:val="on"/>
                            <m:ctrlPr>
                              <a:rPr lang="en-US" i="1">
                                <a:latin typeface="Cambria Math" panose="02040503050406030204" pitchFamily="18" charset="0"/>
                                <a:ea typeface="Cambria Math" panose="02040503050406030204" pitchFamily="18" charset="0"/>
                              </a:rPr>
                            </m:ctrlPr>
                          </m:radPr>
                          <m:deg/>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𝑞</m:t>
                                </m:r>
                              </m:e>
                              <m:sub>
                                <m:r>
                                  <a:rPr lang="en-US" i="1">
                                    <a:latin typeface="Cambria Math" panose="02040503050406030204" pitchFamily="18" charset="0"/>
                                    <a:ea typeface="Cambria Math" panose="02040503050406030204" pitchFamily="18" charset="0"/>
                                  </a:rPr>
                                  <m:t>𝑀</m:t>
                                </m:r>
                              </m:sub>
                            </m:sSub>
                          </m:e>
                        </m:rad>
                      </m:den>
                    </m:f>
                  </m:oMath>
                </a14:m>
                <a:endParaRPr lang="en-US" dirty="0"/>
              </a:p>
            </p:txBody>
          </p:sp>
        </mc:Choice>
        <mc:Fallback xmlns="">
          <p:sp>
            <p:nvSpPr>
              <p:cNvPr id="16" name="TextBox 15">
                <a:extLst>
                  <a:ext uri="{FF2B5EF4-FFF2-40B4-BE49-F238E27FC236}">
                    <a16:creationId xmlns:a16="http://schemas.microsoft.com/office/drawing/2014/main" id="{93BE686C-6B79-8ECC-AC12-0225F34723DC}"/>
                  </a:ext>
                </a:extLst>
              </p:cNvPr>
              <p:cNvSpPr txBox="1">
                <a:spLocks noRot="1" noChangeAspect="1" noMove="1" noResize="1" noEditPoints="1" noAdjustHandles="1" noChangeArrowheads="1" noChangeShapeType="1" noTextEdit="1"/>
              </p:cNvSpPr>
              <p:nvPr/>
            </p:nvSpPr>
            <p:spPr>
              <a:xfrm>
                <a:off x="1953420" y="3335427"/>
                <a:ext cx="3270319" cy="598562"/>
              </a:xfrm>
              <a:prstGeom prst="rect">
                <a:avLst/>
              </a:prstGeom>
              <a:blipFill>
                <a:blip r:embed="rId4"/>
                <a:stretch>
                  <a:fillRect l="-1544"/>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3420361E-70F3-363B-2515-BBE5218082D4}"/>
              </a:ext>
            </a:extLst>
          </p:cNvPr>
          <p:cNvPicPr>
            <a:picLocks noChangeAspect="1"/>
          </p:cNvPicPr>
          <p:nvPr/>
        </p:nvPicPr>
        <p:blipFill>
          <a:blip r:embed="rId5"/>
          <a:stretch>
            <a:fillRect/>
          </a:stretch>
        </p:blipFill>
        <p:spPr>
          <a:xfrm>
            <a:off x="1953419" y="4181199"/>
            <a:ext cx="4914900" cy="2057400"/>
          </a:xfrm>
          <a:prstGeom prst="rect">
            <a:avLst/>
          </a:prstGeom>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9FE6BAA-579B-4FCA-DD07-224F16C52A00}"/>
                  </a:ext>
                </a:extLst>
              </p:cNvPr>
              <p:cNvSpPr txBox="1"/>
              <p:nvPr/>
            </p:nvSpPr>
            <p:spPr>
              <a:xfrm>
                <a:off x="2936195" y="4062277"/>
                <a:ext cx="2873800" cy="215444"/>
              </a:xfrm>
              <a:prstGeom prst="rect">
                <a:avLst/>
              </a:prstGeom>
              <a:noFill/>
            </p:spPr>
            <p:txBody>
              <a:bodyPr wrap="none" lIns="0" tIns="0" rIns="0" bIns="0" rtlCol="0">
                <a:spAutoFit/>
              </a:bodyPr>
              <a:lstStyle/>
              <a:p>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𝐵</m:t>
                        </m:r>
                      </m:e>
                      <m:sub>
                        <m:r>
                          <a:rPr lang="en-US" sz="1400" i="1">
                            <a:latin typeface="Cambria Math" panose="02040503050406030204" pitchFamily="18" charset="0"/>
                          </a:rPr>
                          <m:t>0</m:t>
                        </m:r>
                      </m:sub>
                    </m:sSub>
                    <m:r>
                      <a:rPr lang="en-US" sz="1400" i="1">
                        <a:latin typeface="Cambria Math" panose="02040503050406030204" pitchFamily="18" charset="0"/>
                      </a:rPr>
                      <m:t>=2.78</m:t>
                    </m:r>
                  </m:oMath>
                </a14:m>
                <a:r>
                  <a:rPr lang="en-US" sz="1400" dirty="0"/>
                  <a:t> T, </a:t>
                </a:r>
                <a14:m>
                  <m:oMath xmlns:m="http://schemas.openxmlformats.org/officeDocument/2006/math">
                    <m:r>
                      <a:rPr lang="en-US" sz="1400" i="1">
                        <a:latin typeface="Cambria Math" panose="02040503050406030204" pitchFamily="18" charset="0"/>
                        <a:ea typeface="Cambria Math" panose="02040503050406030204" pitchFamily="18" charset="0"/>
                      </a:rPr>
                      <m:t>𝜆</m:t>
                    </m:r>
                    <m:r>
                      <a:rPr lang="en-US" sz="1400" i="1">
                        <a:latin typeface="Cambria Math" panose="02040503050406030204" pitchFamily="18" charset="0"/>
                        <a:ea typeface="Cambria Math" panose="02040503050406030204" pitchFamily="18" charset="0"/>
                      </a:rPr>
                      <m:t>=2</m:t>
                    </m:r>
                  </m:oMath>
                </a14:m>
                <a:r>
                  <a:rPr lang="en-US" sz="1400" dirty="0"/>
                  <a:t> m, </a:t>
                </a:r>
                <a14:m>
                  <m:oMath xmlns:m="http://schemas.openxmlformats.org/officeDocument/2006/math">
                    <m:r>
                      <a:rPr lang="en-US" sz="1400" i="1">
                        <a:latin typeface="Cambria Math" panose="02040503050406030204" pitchFamily="18" charset="0"/>
                      </a:rPr>
                      <m:t>𝑒</m:t>
                    </m:r>
                    <m:r>
                      <a:rPr lang="en-US" sz="1400" i="1">
                        <a:latin typeface="Cambria Math" panose="02040503050406030204" pitchFamily="18" charset="0"/>
                      </a:rPr>
                      <m:t>=0.3</m:t>
                    </m:r>
                  </m:oMath>
                </a14:m>
                <a:r>
                  <a:rPr lang="en-US" sz="1400" dirty="0"/>
                  <a:t> GeV/Tm</a:t>
                </a:r>
              </a:p>
            </p:txBody>
          </p:sp>
        </mc:Choice>
        <mc:Fallback xmlns="">
          <p:sp>
            <p:nvSpPr>
              <p:cNvPr id="23" name="TextBox 22">
                <a:extLst>
                  <a:ext uri="{FF2B5EF4-FFF2-40B4-BE49-F238E27FC236}">
                    <a16:creationId xmlns:a16="http://schemas.microsoft.com/office/drawing/2014/main" id="{E9FE6BAA-579B-4FCA-DD07-224F16C52A00}"/>
                  </a:ext>
                </a:extLst>
              </p:cNvPr>
              <p:cNvSpPr txBox="1">
                <a:spLocks noRot="1" noChangeAspect="1" noMove="1" noResize="1" noEditPoints="1" noAdjustHandles="1" noChangeArrowheads="1" noChangeShapeType="1" noTextEdit="1"/>
              </p:cNvSpPr>
              <p:nvPr/>
            </p:nvSpPr>
            <p:spPr>
              <a:xfrm>
                <a:off x="2936195" y="4062277"/>
                <a:ext cx="2873800" cy="215444"/>
              </a:xfrm>
              <a:prstGeom prst="rect">
                <a:avLst/>
              </a:prstGeom>
              <a:blipFill>
                <a:blip r:embed="rId6"/>
                <a:stretch>
                  <a:fillRect l="-2203" t="-22222" r="-3084" b="-50000"/>
                </a:stretch>
              </a:blipFill>
            </p:spPr>
            <p:txBody>
              <a:bodyPr/>
              <a:lstStyle/>
              <a:p>
                <a:r>
                  <a:rPr lang="en-US">
                    <a:noFill/>
                  </a:rPr>
                  <a:t> </a:t>
                </a:r>
              </a:p>
            </p:txBody>
          </p:sp>
        </mc:Fallback>
      </mc:AlternateContent>
      <p:pic>
        <p:nvPicPr>
          <p:cNvPr id="25" name="Picture 24">
            <a:extLst>
              <a:ext uri="{FF2B5EF4-FFF2-40B4-BE49-F238E27FC236}">
                <a16:creationId xmlns:a16="http://schemas.microsoft.com/office/drawing/2014/main" id="{BE9B5705-A27A-B656-7F74-0D3AF684BBAD}"/>
              </a:ext>
            </a:extLst>
          </p:cNvPr>
          <p:cNvPicPr>
            <a:picLocks noChangeAspect="1"/>
          </p:cNvPicPr>
          <p:nvPr/>
        </p:nvPicPr>
        <p:blipFill>
          <a:blip r:embed="rId7"/>
          <a:stretch>
            <a:fillRect/>
          </a:stretch>
        </p:blipFill>
        <p:spPr>
          <a:xfrm>
            <a:off x="6927536" y="3433611"/>
            <a:ext cx="3580852" cy="3070603"/>
          </a:xfrm>
          <a:prstGeom prst="rect">
            <a:avLst/>
          </a:prstGeom>
        </p:spPr>
      </p:pic>
      <p:sp>
        <p:nvSpPr>
          <p:cNvPr id="26" name="TextBox 25">
            <a:extLst>
              <a:ext uri="{FF2B5EF4-FFF2-40B4-BE49-F238E27FC236}">
                <a16:creationId xmlns:a16="http://schemas.microsoft.com/office/drawing/2014/main" id="{14B5283A-9196-BA10-45E8-7A6A62669FA6}"/>
              </a:ext>
            </a:extLst>
          </p:cNvPr>
          <p:cNvSpPr txBox="1"/>
          <p:nvPr/>
        </p:nvSpPr>
        <p:spPr>
          <a:xfrm>
            <a:off x="7666695" y="2882961"/>
            <a:ext cx="2608739" cy="615553"/>
          </a:xfrm>
          <a:prstGeom prst="rect">
            <a:avLst/>
          </a:prstGeom>
          <a:noFill/>
        </p:spPr>
        <p:txBody>
          <a:bodyPr wrap="square" lIns="0" tIns="0" rIns="0" bIns="0" rtlCol="0">
            <a:spAutoFit/>
          </a:bodyPr>
          <a:lstStyle/>
          <a:p>
            <a:r>
              <a:rPr lang="en-US" sz="2000" dirty="0"/>
              <a:t>Solution from Mathieu equation of FOFO</a:t>
            </a:r>
          </a:p>
        </p:txBody>
      </p:sp>
      <p:sp>
        <p:nvSpPr>
          <p:cNvPr id="27" name="Rectangle 26">
            <a:extLst>
              <a:ext uri="{FF2B5EF4-FFF2-40B4-BE49-F238E27FC236}">
                <a16:creationId xmlns:a16="http://schemas.microsoft.com/office/drawing/2014/main" id="{8292EFD2-4CE2-4717-84EC-7AEF9B7A5475}"/>
              </a:ext>
            </a:extLst>
          </p:cNvPr>
          <p:cNvSpPr/>
          <p:nvPr/>
        </p:nvSpPr>
        <p:spPr>
          <a:xfrm>
            <a:off x="8213708" y="3982212"/>
            <a:ext cx="2166257" cy="1527048"/>
          </a:xfrm>
          <a:prstGeom prst="rect">
            <a:avLst/>
          </a:pr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FF27927-9707-22F7-1C1F-128B50253098}"/>
              </a:ext>
            </a:extLst>
          </p:cNvPr>
          <p:cNvSpPr/>
          <p:nvPr/>
        </p:nvSpPr>
        <p:spPr>
          <a:xfrm>
            <a:off x="7822040" y="3982212"/>
            <a:ext cx="130193" cy="1527048"/>
          </a:xfrm>
          <a:prstGeom prst="rect">
            <a:avLst/>
          </a:pr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BE5015D-F9F2-8E53-AFF4-F7F29DDC2C78}"/>
              </a:ext>
            </a:extLst>
          </p:cNvPr>
          <p:cNvSpPr/>
          <p:nvPr/>
        </p:nvSpPr>
        <p:spPr>
          <a:xfrm>
            <a:off x="7717104" y="3982212"/>
            <a:ext cx="45719" cy="1527048"/>
          </a:xfrm>
          <a:prstGeom prst="rect">
            <a:avLst/>
          </a:pr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18921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78CC1-F22A-7752-5612-443B674D05C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51228CC-98DD-92C7-227E-404230A2F430}"/>
              </a:ext>
            </a:extLst>
          </p:cNvPr>
          <p:cNvSpPr>
            <a:spLocks noGrp="1"/>
          </p:cNvSpPr>
          <p:nvPr>
            <p:ph type="title"/>
          </p:nvPr>
        </p:nvSpPr>
        <p:spPr/>
        <p:txBody>
          <a:bodyPr/>
          <a:lstStyle/>
          <a:p>
            <a:r>
              <a:rPr lang="en-US" dirty="0"/>
              <a:t>Introduce Mathieu equation</a:t>
            </a:r>
          </a:p>
        </p:txBody>
      </p:sp>
      <p:sp>
        <p:nvSpPr>
          <p:cNvPr id="4" name="Date Placeholder 3">
            <a:extLst>
              <a:ext uri="{FF2B5EF4-FFF2-40B4-BE49-F238E27FC236}">
                <a16:creationId xmlns:a16="http://schemas.microsoft.com/office/drawing/2014/main" id="{63F9199D-D2F3-FD80-2488-05486614D7CC}"/>
              </a:ext>
            </a:extLst>
          </p:cNvPr>
          <p:cNvSpPr>
            <a:spLocks noGrp="1"/>
          </p:cNvSpPr>
          <p:nvPr>
            <p:ph type="dt" sz="half" idx="38"/>
          </p:nvPr>
        </p:nvSpPr>
        <p:spPr/>
        <p:txBody>
          <a:bodyPr/>
          <a:lstStyle/>
          <a:p>
            <a:pPr>
              <a:defRPr/>
            </a:pPr>
            <a:r>
              <a:rPr lang="en-US"/>
              <a:t>8/5/25</a:t>
            </a:r>
            <a:endParaRPr lang="en-US" dirty="0"/>
          </a:p>
        </p:txBody>
      </p:sp>
      <p:sp>
        <p:nvSpPr>
          <p:cNvPr id="5" name="Footer Placeholder 4">
            <a:extLst>
              <a:ext uri="{FF2B5EF4-FFF2-40B4-BE49-F238E27FC236}">
                <a16:creationId xmlns:a16="http://schemas.microsoft.com/office/drawing/2014/main" id="{6E6E31B4-F6C0-5E3B-E608-3E901458577E}"/>
              </a:ext>
            </a:extLst>
          </p:cNvPr>
          <p:cNvSpPr>
            <a:spLocks noGrp="1"/>
          </p:cNvSpPr>
          <p:nvPr>
            <p:ph type="ftr" sz="quarter" idx="39"/>
          </p:nvPr>
        </p:nvSpPr>
        <p:spPr/>
        <p:txBody>
          <a:bodyPr/>
          <a:lstStyle/>
          <a:p>
            <a:pPr>
              <a:defRPr/>
            </a:pPr>
            <a:r>
              <a:rPr lang="en-US" b="1"/>
              <a:t>Yonehara | Ionization Cooling for Muon Beam</a:t>
            </a:r>
            <a:endParaRPr lang="en-US" b="1" dirty="0"/>
          </a:p>
        </p:txBody>
      </p:sp>
      <p:sp>
        <p:nvSpPr>
          <p:cNvPr id="6" name="Slide Number Placeholder 5">
            <a:extLst>
              <a:ext uri="{FF2B5EF4-FFF2-40B4-BE49-F238E27FC236}">
                <a16:creationId xmlns:a16="http://schemas.microsoft.com/office/drawing/2014/main" id="{7A63DA47-BCF0-1B3E-B3CE-B01FAEA9D07F}"/>
              </a:ext>
            </a:extLst>
          </p:cNvPr>
          <p:cNvSpPr>
            <a:spLocks noGrp="1"/>
          </p:cNvSpPr>
          <p:nvPr>
            <p:ph type="sldNum" sz="quarter" idx="40"/>
          </p:nvPr>
        </p:nvSpPr>
        <p:spPr/>
        <p:txBody>
          <a:bodyPr/>
          <a:lstStyle/>
          <a:p>
            <a:pPr>
              <a:defRPr/>
            </a:pPr>
            <a:fld id="{148C009B-CB69-E04A-B9B3-34B26D69E9CF}" type="slidenum">
              <a:rPr lang="en-US" smtClean="0"/>
              <a:pPr>
                <a:defRPr/>
              </a:pPr>
              <a:t>48</a:t>
            </a:fld>
            <a:endParaRPr lang="en-US" dirty="0"/>
          </a:p>
        </p:txBody>
      </p:sp>
      <p:pic>
        <p:nvPicPr>
          <p:cNvPr id="7" name="Picture 6">
            <a:extLst>
              <a:ext uri="{FF2B5EF4-FFF2-40B4-BE49-F238E27FC236}">
                <a16:creationId xmlns:a16="http://schemas.microsoft.com/office/drawing/2014/main" id="{394E1F0A-7CB5-4ED2-54EA-BA3E1BB0E34A}"/>
              </a:ext>
            </a:extLst>
          </p:cNvPr>
          <p:cNvPicPr>
            <a:picLocks noChangeAspect="1"/>
          </p:cNvPicPr>
          <p:nvPr/>
        </p:nvPicPr>
        <p:blipFill>
          <a:blip r:embed="rId2"/>
          <a:stretch>
            <a:fillRect/>
          </a:stretch>
        </p:blipFill>
        <p:spPr>
          <a:xfrm>
            <a:off x="1953419" y="806450"/>
            <a:ext cx="5156200" cy="5245100"/>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F04AA75-2075-19CC-7E26-3D9F7D10445B}"/>
                  </a:ext>
                </a:extLst>
              </p:cNvPr>
              <p:cNvSpPr txBox="1"/>
              <p:nvPr/>
            </p:nvSpPr>
            <p:spPr>
              <a:xfrm>
                <a:off x="6983496" y="711857"/>
                <a:ext cx="3613561" cy="3446328"/>
              </a:xfrm>
              <a:prstGeom prst="rect">
                <a:avLst/>
              </a:prstGeom>
              <a:noFill/>
            </p:spPr>
            <p:txBody>
              <a:bodyPr wrap="square" rtlCol="0">
                <a:spAutoFit/>
              </a:bodyPr>
              <a:lstStyle/>
              <a:p>
                <a:r>
                  <a:rPr lang="en-US" dirty="0"/>
                  <a:t>Plot shows simulated </a:t>
                </a: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ea typeface="Cambria Math" panose="02040503050406030204" pitchFamily="18" charset="0"/>
                              </a:rPr>
                              <m:t>𝛽</m:t>
                            </m:r>
                          </m:e>
                        </m:acc>
                      </m:e>
                      <m:sub>
                        <m:r>
                          <a:rPr lang="en-US" i="1">
                            <a:latin typeface="Cambria Math" panose="02040503050406030204" pitchFamily="18" charset="0"/>
                          </a:rPr>
                          <m:t>𝑚𝑖𝑛</m:t>
                        </m:r>
                      </m:sub>
                    </m:sSub>
                  </m:oMath>
                </a14:m>
                <a:r>
                  <a:rPr lang="en-US" dirty="0"/>
                  <a:t> and </a:t>
                </a: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ea typeface="Cambria Math" panose="02040503050406030204" pitchFamily="18" charset="0"/>
                              </a:rPr>
                              <m:t>𝛽</m:t>
                            </m:r>
                          </m:e>
                        </m:acc>
                      </m:e>
                      <m:sub>
                        <m:r>
                          <a:rPr lang="en-US" i="1">
                            <a:latin typeface="Cambria Math" panose="02040503050406030204" pitchFamily="18" charset="0"/>
                          </a:rPr>
                          <m:t>𝑚𝑎𝑥</m:t>
                        </m:r>
                      </m:sub>
                    </m:sSub>
                  </m:oMath>
                </a14:m>
                <a:r>
                  <a:rPr lang="en-US" dirty="0"/>
                  <a:t> from </a:t>
                </a:r>
                <a:r>
                  <a:rPr lang="en-US" dirty="0" err="1"/>
                  <a:t>simualtion</a:t>
                </a:r>
                <a:endParaRPr lang="en-US" dirty="0"/>
              </a:p>
              <a:p>
                <a:pPr marL="342900" indent="-342900">
                  <a:buFont typeface="Arial" panose="020B0604020202020204" pitchFamily="34" charset="0"/>
                  <a:buChar char="•"/>
                </a:pPr>
                <a:r>
                  <a:rPr lang="en-US" dirty="0"/>
                  <a:t>This stop band structure appears in a periodic channel</a:t>
                </a:r>
              </a:p>
              <a:p>
                <a:pPr marL="342900" indent="-342900">
                  <a:buFont typeface="Arial" panose="020B0604020202020204" pitchFamily="34" charset="0"/>
                  <a:buChar char="•"/>
                </a:pPr>
                <a:r>
                  <a:rPr lang="en-US" dirty="0" err="1"/>
                  <a:t>Ferow</a:t>
                </a:r>
                <a:r>
                  <a:rPr lang="en-US" dirty="0"/>
                  <a:t> suggests to design cooling channels at </a:t>
                </a:r>
                <a14:m>
                  <m:oMath xmlns:m="http://schemas.openxmlformats.org/officeDocument/2006/math">
                    <m:r>
                      <a:rPr lang="en-US" i="1">
                        <a:latin typeface="Cambria Math" panose="02040503050406030204" pitchFamily="18" charset="0"/>
                      </a:rPr>
                      <m:t>𝑝</m:t>
                    </m:r>
                    <m:r>
                      <a:rPr lang="en-US" i="1">
                        <a:latin typeface="Cambria Math" panose="02040503050406030204" pitchFamily="18" charset="0"/>
                        <a:ea typeface="Cambria Math" panose="02040503050406030204" pitchFamily="18" charset="0"/>
                      </a:rPr>
                      <m:t>&gt;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𝑝</m:t>
                        </m:r>
                      </m:e>
                      <m:sub>
                        <m:r>
                          <a:rPr lang="en-US" i="1">
                            <a:latin typeface="Cambria Math" panose="02040503050406030204" pitchFamily="18" charset="0"/>
                            <a:ea typeface="Cambria Math" panose="02040503050406030204" pitchFamily="18" charset="0"/>
                          </a:rPr>
                          <m:t>𝜋</m:t>
                        </m:r>
                      </m:sub>
                    </m:sSub>
                  </m:oMath>
                </a14:m>
                <a:r>
                  <a:rPr lang="en-US" dirty="0"/>
                  <a:t> and </a:t>
                </a:r>
                <a14:m>
                  <m:oMath xmlns:m="http://schemas.openxmlformats.org/officeDocument/2006/math">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𝑝</m:t>
                        </m:r>
                      </m:e>
                      <m:sub>
                        <m:r>
                          <a:rPr lang="en-US" i="1">
                            <a:latin typeface="Cambria Math" panose="02040503050406030204" pitchFamily="18" charset="0"/>
                            <a:ea typeface="Cambria Math" panose="02040503050406030204" pitchFamily="18" charset="0"/>
                          </a:rPr>
                          <m:t>2</m:t>
                        </m:r>
                      </m:sub>
                    </m:sSub>
                  </m:oMath>
                </a14:m>
                <a:r>
                  <a:rPr lang="en-US" dirty="0"/>
                  <a:t> range</a:t>
                </a:r>
              </a:p>
              <a:p>
                <a:pPr marL="342900" indent="-342900">
                  <a:buFont typeface="Arial" panose="020B0604020202020204" pitchFamily="34" charset="0"/>
                  <a:buChar char="•"/>
                </a:pPr>
                <a:r>
                  <a:rPr lang="en-US" dirty="0"/>
                  <a:t>This is a basic concept of the rectilinear channel: Initial rectilinear channel is a range </a:t>
                </a:r>
                <a14:m>
                  <m:oMath xmlns:m="http://schemas.openxmlformats.org/officeDocument/2006/math">
                    <m:r>
                      <a:rPr lang="en-US" i="1">
                        <a:latin typeface="Cambria Math" panose="02040503050406030204" pitchFamily="18" charset="0"/>
                      </a:rPr>
                      <m:t>𝑝</m:t>
                    </m:r>
                    <m:r>
                      <a:rPr lang="en-US" i="1">
                        <a:latin typeface="Cambria Math" panose="02040503050406030204" pitchFamily="18" charset="0"/>
                        <a:ea typeface="Cambria Math" panose="02040503050406030204" pitchFamily="18" charset="0"/>
                      </a:rPr>
                      <m:t>&gt;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𝑝</m:t>
                        </m:r>
                      </m:e>
                      <m:sub>
                        <m:r>
                          <a:rPr lang="en-US" i="1">
                            <a:latin typeface="Cambria Math" panose="02040503050406030204" pitchFamily="18" charset="0"/>
                            <a:ea typeface="Cambria Math" panose="02040503050406030204" pitchFamily="18" charset="0"/>
                          </a:rPr>
                          <m:t>𝜋</m:t>
                        </m:r>
                      </m:sub>
                    </m:sSub>
                  </m:oMath>
                </a14:m>
                <a:r>
                  <a:rPr lang="en-US" dirty="0"/>
                  <a:t> while the later channel is designed in the range </a:t>
                </a:r>
                <a14:m>
                  <m:oMath xmlns:m="http://schemas.openxmlformats.org/officeDocument/2006/math">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𝑝</m:t>
                        </m:r>
                      </m:e>
                      <m:sub>
                        <m:r>
                          <a:rPr lang="en-US" i="1">
                            <a:latin typeface="Cambria Math" panose="02040503050406030204" pitchFamily="18" charset="0"/>
                            <a:ea typeface="Cambria Math" panose="02040503050406030204" pitchFamily="18" charset="0"/>
                          </a:rPr>
                          <m:t>2</m:t>
                        </m:r>
                      </m:sub>
                    </m:sSub>
                  </m:oMath>
                </a14:m>
                <a:endParaRPr lang="en-US" dirty="0"/>
              </a:p>
            </p:txBody>
          </p:sp>
        </mc:Choice>
        <mc:Fallback xmlns="">
          <p:sp>
            <p:nvSpPr>
              <p:cNvPr id="16" name="TextBox 15">
                <a:extLst>
                  <a:ext uri="{FF2B5EF4-FFF2-40B4-BE49-F238E27FC236}">
                    <a16:creationId xmlns:a16="http://schemas.microsoft.com/office/drawing/2014/main" id="{2F04AA75-2075-19CC-7E26-3D9F7D10445B}"/>
                  </a:ext>
                </a:extLst>
              </p:cNvPr>
              <p:cNvSpPr txBox="1">
                <a:spLocks noRot="1" noChangeAspect="1" noMove="1" noResize="1" noEditPoints="1" noAdjustHandles="1" noChangeArrowheads="1" noChangeShapeType="1" noTextEdit="1"/>
              </p:cNvSpPr>
              <p:nvPr/>
            </p:nvSpPr>
            <p:spPr>
              <a:xfrm>
                <a:off x="6983496" y="711857"/>
                <a:ext cx="3613561" cy="3446328"/>
              </a:xfrm>
              <a:prstGeom prst="rect">
                <a:avLst/>
              </a:prstGeom>
              <a:blipFill>
                <a:blip r:embed="rId3"/>
                <a:stretch>
                  <a:fillRect l="-1754" t="-735" r="-1754" b="-2206"/>
                </a:stretch>
              </a:blipFill>
            </p:spPr>
            <p:txBody>
              <a:bodyPr/>
              <a:lstStyle/>
              <a:p>
                <a:r>
                  <a:rPr lang="en-US">
                    <a:noFill/>
                  </a:rPr>
                  <a:t> </a:t>
                </a:r>
              </a:p>
            </p:txBody>
          </p:sp>
        </mc:Fallback>
      </mc:AlternateContent>
    </p:spTree>
    <p:extLst>
      <p:ext uri="{BB962C8B-B14F-4D97-AF65-F5344CB8AC3E}">
        <p14:creationId xmlns:p14="http://schemas.microsoft.com/office/powerpoint/2010/main" val="37871954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AE1C1-FBCC-4CA3-863C-D1841181BB7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6108ABB-D230-7BFA-A40C-1ED6A2C2955B}"/>
              </a:ext>
            </a:extLst>
          </p:cNvPr>
          <p:cNvSpPr>
            <a:spLocks noGrp="1"/>
          </p:cNvSpPr>
          <p:nvPr>
            <p:ph type="title"/>
          </p:nvPr>
        </p:nvSpPr>
        <p:spPr/>
        <p:txBody>
          <a:bodyPr/>
          <a:lstStyle/>
          <a:p>
            <a:r>
              <a:rPr lang="en-US" dirty="0"/>
              <a:t>Design FOFO channel</a:t>
            </a:r>
          </a:p>
        </p:txBody>
      </p:sp>
      <p:sp>
        <p:nvSpPr>
          <p:cNvPr id="4" name="Date Placeholder 3">
            <a:extLst>
              <a:ext uri="{FF2B5EF4-FFF2-40B4-BE49-F238E27FC236}">
                <a16:creationId xmlns:a16="http://schemas.microsoft.com/office/drawing/2014/main" id="{D78B349A-A5B5-66EF-BEFF-D02134BF1ADD}"/>
              </a:ext>
            </a:extLst>
          </p:cNvPr>
          <p:cNvSpPr>
            <a:spLocks noGrp="1"/>
          </p:cNvSpPr>
          <p:nvPr>
            <p:ph type="dt" sz="half" idx="38"/>
          </p:nvPr>
        </p:nvSpPr>
        <p:spPr/>
        <p:txBody>
          <a:bodyPr/>
          <a:lstStyle/>
          <a:p>
            <a:pPr>
              <a:defRPr/>
            </a:pPr>
            <a:r>
              <a:rPr lang="en-US"/>
              <a:t>8/5/25</a:t>
            </a:r>
            <a:endParaRPr lang="en-US" dirty="0"/>
          </a:p>
        </p:txBody>
      </p:sp>
      <p:sp>
        <p:nvSpPr>
          <p:cNvPr id="5" name="Footer Placeholder 4">
            <a:extLst>
              <a:ext uri="{FF2B5EF4-FFF2-40B4-BE49-F238E27FC236}">
                <a16:creationId xmlns:a16="http://schemas.microsoft.com/office/drawing/2014/main" id="{CD413672-E92F-E77F-A159-948CB79BD9C0}"/>
              </a:ext>
            </a:extLst>
          </p:cNvPr>
          <p:cNvSpPr>
            <a:spLocks noGrp="1"/>
          </p:cNvSpPr>
          <p:nvPr>
            <p:ph type="ftr" sz="quarter" idx="39"/>
          </p:nvPr>
        </p:nvSpPr>
        <p:spPr/>
        <p:txBody>
          <a:bodyPr/>
          <a:lstStyle/>
          <a:p>
            <a:pPr>
              <a:defRPr/>
            </a:pPr>
            <a:r>
              <a:rPr lang="en-US" b="1"/>
              <a:t>Yonehara | Ionization Cooling for Muon Beam</a:t>
            </a:r>
            <a:endParaRPr lang="en-US" b="1" dirty="0"/>
          </a:p>
        </p:txBody>
      </p:sp>
      <p:sp>
        <p:nvSpPr>
          <p:cNvPr id="6" name="Slide Number Placeholder 5">
            <a:extLst>
              <a:ext uri="{FF2B5EF4-FFF2-40B4-BE49-F238E27FC236}">
                <a16:creationId xmlns:a16="http://schemas.microsoft.com/office/drawing/2014/main" id="{8A941674-42D1-0CF7-9F92-E9602F1F2450}"/>
              </a:ext>
            </a:extLst>
          </p:cNvPr>
          <p:cNvSpPr>
            <a:spLocks noGrp="1"/>
          </p:cNvSpPr>
          <p:nvPr>
            <p:ph type="sldNum" sz="quarter" idx="40"/>
          </p:nvPr>
        </p:nvSpPr>
        <p:spPr/>
        <p:txBody>
          <a:bodyPr/>
          <a:lstStyle/>
          <a:p>
            <a:pPr>
              <a:defRPr/>
            </a:pPr>
            <a:fld id="{148C009B-CB69-E04A-B9B3-34B26D69E9CF}" type="slidenum">
              <a:rPr lang="en-US" smtClean="0"/>
              <a:pPr>
                <a:defRPr/>
              </a:pPr>
              <a:t>49</a:t>
            </a:fld>
            <a:endParaRPr lang="en-US" dirty="0"/>
          </a:p>
        </p:txBody>
      </p:sp>
      <p:pic>
        <p:nvPicPr>
          <p:cNvPr id="2" name="Picture 1">
            <a:extLst>
              <a:ext uri="{FF2B5EF4-FFF2-40B4-BE49-F238E27FC236}">
                <a16:creationId xmlns:a16="http://schemas.microsoft.com/office/drawing/2014/main" id="{87E2DB8D-B353-0CB5-16B5-A5AA7BAA7249}"/>
              </a:ext>
            </a:extLst>
          </p:cNvPr>
          <p:cNvPicPr>
            <a:picLocks noChangeAspect="1"/>
          </p:cNvPicPr>
          <p:nvPr/>
        </p:nvPicPr>
        <p:blipFill>
          <a:blip r:embed="rId2"/>
          <a:stretch>
            <a:fillRect/>
          </a:stretch>
        </p:blipFill>
        <p:spPr>
          <a:xfrm>
            <a:off x="1524001" y="1574506"/>
            <a:ext cx="6174697" cy="4571504"/>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546464A-71F1-A5C9-18C3-C85529CBC40F}"/>
                  </a:ext>
                </a:extLst>
              </p:cNvPr>
              <p:cNvSpPr txBox="1"/>
              <p:nvPr/>
            </p:nvSpPr>
            <p:spPr>
              <a:xfrm>
                <a:off x="1889353" y="971730"/>
                <a:ext cx="4324197" cy="661335"/>
              </a:xfrm>
              <a:prstGeom prst="rect">
                <a:avLst/>
              </a:prstGeom>
              <a:noFill/>
            </p:spPr>
            <p:txBody>
              <a:bodyPr wrap="none" rtlCol="0">
                <a:spAutoFit/>
              </a:bodyPr>
              <a:lstStyle/>
              <a:p>
                <a:r>
                  <a:rPr lang="en-US" dirty="0"/>
                  <a:t>FOFO magnet design</a:t>
                </a:r>
              </a:p>
              <a:p>
                <a:r>
                  <a:rPr lang="en-US" dirty="0"/>
                  <a:t>(black: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𝐵</m:t>
                        </m:r>
                      </m:e>
                      <m:sub>
                        <m:r>
                          <a:rPr lang="en-US" i="1">
                            <a:latin typeface="Cambria Math" panose="02040503050406030204" pitchFamily="18" charset="0"/>
                          </a:rPr>
                          <m:t>𝑧</m:t>
                        </m:r>
                      </m:sub>
                    </m:sSub>
                  </m:oMath>
                </a14:m>
                <a:r>
                  <a:rPr lang="en-US" dirty="0"/>
                  <a:t>, red: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ea typeface="Cambria Math" panose="02040503050406030204" pitchFamily="18" charset="0"/>
                          </a:rPr>
                          <m:t>𝛽</m:t>
                        </m:r>
                      </m:e>
                    </m:acc>
                  </m:oMath>
                </a14:m>
                <a:r>
                  <a:rPr lang="en-US" dirty="0"/>
                  <a:t>, pink: RF, gray: absorber)</a:t>
                </a:r>
              </a:p>
            </p:txBody>
          </p:sp>
        </mc:Choice>
        <mc:Fallback xmlns="">
          <p:sp>
            <p:nvSpPr>
              <p:cNvPr id="7" name="TextBox 6">
                <a:extLst>
                  <a:ext uri="{FF2B5EF4-FFF2-40B4-BE49-F238E27FC236}">
                    <a16:creationId xmlns:a16="http://schemas.microsoft.com/office/drawing/2014/main" id="{6546464A-71F1-A5C9-18C3-C85529CBC40F}"/>
                  </a:ext>
                </a:extLst>
              </p:cNvPr>
              <p:cNvSpPr txBox="1">
                <a:spLocks noRot="1" noChangeAspect="1" noMove="1" noResize="1" noEditPoints="1" noAdjustHandles="1" noChangeArrowheads="1" noChangeShapeType="1" noTextEdit="1"/>
              </p:cNvSpPr>
              <p:nvPr/>
            </p:nvSpPr>
            <p:spPr>
              <a:xfrm>
                <a:off x="1889353" y="971730"/>
                <a:ext cx="4324197" cy="661335"/>
              </a:xfrm>
              <a:prstGeom prst="rect">
                <a:avLst/>
              </a:prstGeom>
              <a:blipFill>
                <a:blip r:embed="rId3"/>
                <a:stretch>
                  <a:fillRect l="-1170" t="-3774" r="-292" b="-15094"/>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E177F8A1-D0ED-05DC-A6B8-3A708011F0A4}"/>
              </a:ext>
            </a:extLst>
          </p:cNvPr>
          <p:cNvSpPr txBox="1"/>
          <p:nvPr/>
        </p:nvSpPr>
        <p:spPr>
          <a:xfrm>
            <a:off x="1735058" y="5407790"/>
            <a:ext cx="2337499" cy="338554"/>
          </a:xfrm>
          <a:prstGeom prst="rect">
            <a:avLst/>
          </a:prstGeom>
          <a:noFill/>
        </p:spPr>
        <p:txBody>
          <a:bodyPr wrap="none" rtlCol="0">
            <a:spAutoFit/>
          </a:bodyPr>
          <a:lstStyle/>
          <a:p>
            <a:r>
              <a:rPr lang="en-US" sz="1600" dirty="0"/>
              <a:t>Solenoid polarity flipped</a:t>
            </a:r>
          </a:p>
        </p:txBody>
      </p:sp>
      <p:sp>
        <p:nvSpPr>
          <p:cNvPr id="16" name="TextBox 15">
            <a:extLst>
              <a:ext uri="{FF2B5EF4-FFF2-40B4-BE49-F238E27FC236}">
                <a16:creationId xmlns:a16="http://schemas.microsoft.com/office/drawing/2014/main" id="{EEAEA5C7-1074-6C73-6EA9-6478D1130DCC}"/>
              </a:ext>
            </a:extLst>
          </p:cNvPr>
          <p:cNvSpPr txBox="1"/>
          <p:nvPr/>
        </p:nvSpPr>
        <p:spPr>
          <a:xfrm>
            <a:off x="4775443" y="5399645"/>
            <a:ext cx="2337499" cy="338554"/>
          </a:xfrm>
          <a:prstGeom prst="rect">
            <a:avLst/>
          </a:prstGeom>
          <a:noFill/>
        </p:spPr>
        <p:txBody>
          <a:bodyPr wrap="none" rtlCol="0">
            <a:spAutoFit/>
          </a:bodyPr>
          <a:lstStyle/>
          <a:p>
            <a:r>
              <a:rPr lang="en-US" sz="1600" dirty="0"/>
              <a:t>Solenoid polarity flipped</a:t>
            </a:r>
          </a:p>
        </p:txBody>
      </p:sp>
      <p:sp>
        <p:nvSpPr>
          <p:cNvPr id="10" name="TextBox 9">
            <a:extLst>
              <a:ext uri="{FF2B5EF4-FFF2-40B4-BE49-F238E27FC236}">
                <a16:creationId xmlns:a16="http://schemas.microsoft.com/office/drawing/2014/main" id="{F285FBDC-252C-78F1-CB56-0D5C5FAB62A6}"/>
              </a:ext>
            </a:extLst>
          </p:cNvPr>
          <p:cNvSpPr txBox="1"/>
          <p:nvPr/>
        </p:nvSpPr>
        <p:spPr>
          <a:xfrm>
            <a:off x="7470095" y="838464"/>
            <a:ext cx="3114524" cy="1200329"/>
          </a:xfrm>
          <a:prstGeom prst="rect">
            <a:avLst/>
          </a:prstGeom>
          <a:noFill/>
        </p:spPr>
        <p:txBody>
          <a:bodyPr wrap="square" rtlCol="0">
            <a:spAutoFit/>
          </a:bodyPr>
          <a:lstStyle/>
          <a:p>
            <a:r>
              <a:rPr lang="en-US" dirty="0" err="1"/>
              <a:t>Fernow</a:t>
            </a:r>
            <a:r>
              <a:rPr lang="en-US" dirty="0"/>
              <a:t> evaluated the stop band with 4 different magnet configurations with numerical simulation </a:t>
            </a:r>
          </a:p>
        </p:txBody>
      </p:sp>
      <p:sp>
        <p:nvSpPr>
          <p:cNvPr id="11" name="TextBox 10">
            <a:extLst>
              <a:ext uri="{FF2B5EF4-FFF2-40B4-BE49-F238E27FC236}">
                <a16:creationId xmlns:a16="http://schemas.microsoft.com/office/drawing/2014/main" id="{09E90737-50EC-A21E-3A24-340916D906FA}"/>
              </a:ext>
            </a:extLst>
          </p:cNvPr>
          <p:cNvSpPr txBox="1"/>
          <p:nvPr/>
        </p:nvSpPr>
        <p:spPr>
          <a:xfrm>
            <a:off x="7400849" y="3037230"/>
            <a:ext cx="3114524" cy="1754326"/>
          </a:xfrm>
          <a:prstGeom prst="rect">
            <a:avLst/>
          </a:prstGeom>
          <a:solidFill>
            <a:schemeClr val="bg1"/>
          </a:solidFill>
        </p:spPr>
        <p:txBody>
          <a:bodyPr wrap="square" rtlCol="0">
            <a:spAutoFit/>
          </a:bodyPr>
          <a:lstStyle/>
          <a:p>
            <a:r>
              <a:rPr lang="en-US" dirty="0"/>
              <a:t>A cooling performance was evaluated</a:t>
            </a:r>
            <a:r>
              <a:rPr lang="en-US" dirty="0">
                <a:sym typeface="Wingdings" pitchFamily="2" charset="2"/>
              </a:rPr>
              <a:t> They suggests to use the polarity flipping which can eliminate accumulation of a canonical angular momentum</a:t>
            </a:r>
            <a:endParaRPr lang="en-US" dirty="0"/>
          </a:p>
        </p:txBody>
      </p:sp>
    </p:spTree>
    <p:extLst>
      <p:ext uri="{BB962C8B-B14F-4D97-AF65-F5344CB8AC3E}">
        <p14:creationId xmlns:p14="http://schemas.microsoft.com/office/powerpoint/2010/main" val="1325663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BE336-81A2-054B-E550-92C45693E69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4C83F9E-7A20-B7D7-4CA3-7D8C34901A6B}"/>
              </a:ext>
            </a:extLst>
          </p:cNvPr>
          <p:cNvSpPr>
            <a:spLocks noGrp="1"/>
          </p:cNvSpPr>
          <p:nvPr>
            <p:ph type="title"/>
          </p:nvPr>
        </p:nvSpPr>
        <p:spPr>
          <a:xfrm>
            <a:off x="913257" y="2379073"/>
            <a:ext cx="10003536" cy="1049928"/>
          </a:xfrm>
        </p:spPr>
        <p:txBody>
          <a:bodyPr/>
          <a:lstStyle/>
          <a:p>
            <a:r>
              <a:rPr lang="en-US" sz="4000" dirty="0"/>
              <a:t>Overview of Muon Collider Design</a:t>
            </a:r>
          </a:p>
        </p:txBody>
      </p:sp>
      <p:sp>
        <p:nvSpPr>
          <p:cNvPr id="4" name="Date Placeholder 3">
            <a:extLst>
              <a:ext uri="{FF2B5EF4-FFF2-40B4-BE49-F238E27FC236}">
                <a16:creationId xmlns:a16="http://schemas.microsoft.com/office/drawing/2014/main" id="{79A32C56-C7A8-CBD1-EC7C-85EF4EF2FC62}"/>
              </a:ext>
            </a:extLst>
          </p:cNvPr>
          <p:cNvSpPr>
            <a:spLocks noGrp="1"/>
          </p:cNvSpPr>
          <p:nvPr>
            <p:ph type="dt" sz="half" idx="13"/>
          </p:nvPr>
        </p:nvSpPr>
        <p:spPr/>
        <p:txBody>
          <a:bodyPr/>
          <a:lstStyle/>
          <a:p>
            <a:pPr>
              <a:defRPr/>
            </a:pPr>
            <a:r>
              <a:rPr lang="en-US"/>
              <a:t>8/5/25</a:t>
            </a:r>
            <a:endParaRPr lang="en-US" dirty="0"/>
          </a:p>
        </p:txBody>
      </p:sp>
      <p:sp>
        <p:nvSpPr>
          <p:cNvPr id="5" name="Footer Placeholder 4">
            <a:extLst>
              <a:ext uri="{FF2B5EF4-FFF2-40B4-BE49-F238E27FC236}">
                <a16:creationId xmlns:a16="http://schemas.microsoft.com/office/drawing/2014/main" id="{42C0E017-D078-77B7-14EB-47D71898B493}"/>
              </a:ext>
            </a:extLst>
          </p:cNvPr>
          <p:cNvSpPr>
            <a:spLocks noGrp="1"/>
          </p:cNvSpPr>
          <p:nvPr>
            <p:ph type="ftr" sz="quarter" idx="14"/>
          </p:nvPr>
        </p:nvSpPr>
        <p:spPr/>
        <p:txBody>
          <a:bodyPr/>
          <a:lstStyle/>
          <a:p>
            <a:pPr>
              <a:defRPr/>
            </a:pPr>
            <a:r>
              <a:rPr lang="en-US" b="1"/>
              <a:t>Yonehara | Ionization Cooling for Muon Beam</a:t>
            </a:r>
            <a:endParaRPr lang="en-US" b="1" dirty="0"/>
          </a:p>
        </p:txBody>
      </p:sp>
      <p:sp>
        <p:nvSpPr>
          <p:cNvPr id="6" name="Slide Number Placeholder 5">
            <a:extLst>
              <a:ext uri="{FF2B5EF4-FFF2-40B4-BE49-F238E27FC236}">
                <a16:creationId xmlns:a16="http://schemas.microsoft.com/office/drawing/2014/main" id="{5C229D1E-56F8-FF80-91B4-DCBBF883F555}"/>
              </a:ext>
            </a:extLst>
          </p:cNvPr>
          <p:cNvSpPr>
            <a:spLocks noGrp="1"/>
          </p:cNvSpPr>
          <p:nvPr>
            <p:ph type="sldNum" sz="quarter" idx="15"/>
          </p:nvPr>
        </p:nvSpPr>
        <p:spPr/>
        <p:txBody>
          <a:bodyPr/>
          <a:lstStyle/>
          <a:p>
            <a:pPr>
              <a:defRPr/>
            </a:pPr>
            <a:fld id="{148C009B-CB69-E04A-B9B3-34B26D69E9CF}" type="slidenum">
              <a:rPr lang="en-US" smtClean="0"/>
              <a:pPr>
                <a:defRPr/>
              </a:pPr>
              <a:t>5</a:t>
            </a:fld>
            <a:endParaRPr lang="en-US" dirty="0"/>
          </a:p>
        </p:txBody>
      </p:sp>
      <p:sp>
        <p:nvSpPr>
          <p:cNvPr id="7" name="TextBox 6">
            <a:extLst>
              <a:ext uri="{FF2B5EF4-FFF2-40B4-BE49-F238E27FC236}">
                <a16:creationId xmlns:a16="http://schemas.microsoft.com/office/drawing/2014/main" id="{12FBDB11-575C-F937-1E5C-E2CE194245DB}"/>
              </a:ext>
            </a:extLst>
          </p:cNvPr>
          <p:cNvSpPr txBox="1"/>
          <p:nvPr/>
        </p:nvSpPr>
        <p:spPr>
          <a:xfrm>
            <a:off x="2936194" y="3862139"/>
            <a:ext cx="6042705" cy="369332"/>
          </a:xfrm>
          <a:prstGeom prst="rect">
            <a:avLst/>
          </a:prstGeom>
          <a:noFill/>
        </p:spPr>
        <p:txBody>
          <a:bodyPr wrap="square" rtlCol="0">
            <a:spAutoFit/>
          </a:bodyPr>
          <a:lstStyle/>
          <a:p>
            <a:r>
              <a:rPr lang="en-US" dirty="0"/>
              <a:t>Quickly go through the design concept of muon colliders</a:t>
            </a:r>
          </a:p>
        </p:txBody>
      </p:sp>
    </p:spTree>
    <p:extLst>
      <p:ext uri="{BB962C8B-B14F-4D97-AF65-F5344CB8AC3E}">
        <p14:creationId xmlns:p14="http://schemas.microsoft.com/office/powerpoint/2010/main" val="9624175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52A376-2AD0-6720-5E20-C59B6E5F1BC7}"/>
              </a:ext>
            </a:extLst>
          </p:cNvPr>
          <p:cNvSpPr>
            <a:spLocks noGrp="1"/>
          </p:cNvSpPr>
          <p:nvPr>
            <p:ph type="body" sz="quarter" idx="10"/>
          </p:nvPr>
        </p:nvSpPr>
        <p:spPr>
          <a:xfrm>
            <a:off x="914399" y="1054100"/>
            <a:ext cx="9994392" cy="5302250"/>
          </a:xfrm>
        </p:spPr>
        <p:txBody>
          <a:bodyPr/>
          <a:lstStyle/>
          <a:p>
            <a:r>
              <a:rPr lang="en-US" sz="2400" dirty="0"/>
              <a:t>Evaluate FOFO channel (use my input file if you have g4beamline) </a:t>
            </a:r>
          </a:p>
          <a:p>
            <a:endParaRPr lang="en-US" sz="2400" dirty="0"/>
          </a:p>
        </p:txBody>
      </p:sp>
      <p:sp>
        <p:nvSpPr>
          <p:cNvPr id="3" name="Title 2">
            <a:extLst>
              <a:ext uri="{FF2B5EF4-FFF2-40B4-BE49-F238E27FC236}">
                <a16:creationId xmlns:a16="http://schemas.microsoft.com/office/drawing/2014/main" id="{5D2D1066-A836-A217-B4C1-52A9A44C94E7}"/>
              </a:ext>
            </a:extLst>
          </p:cNvPr>
          <p:cNvSpPr>
            <a:spLocks noGrp="1"/>
          </p:cNvSpPr>
          <p:nvPr>
            <p:ph type="title"/>
          </p:nvPr>
        </p:nvSpPr>
        <p:spPr/>
        <p:txBody>
          <a:bodyPr/>
          <a:lstStyle/>
          <a:p>
            <a:r>
              <a:rPr lang="en-US" dirty="0"/>
              <a:t>Question 3 (Optional)</a:t>
            </a:r>
          </a:p>
        </p:txBody>
      </p:sp>
      <p:sp>
        <p:nvSpPr>
          <p:cNvPr id="5" name="Slide Number Placeholder 4">
            <a:extLst>
              <a:ext uri="{FF2B5EF4-FFF2-40B4-BE49-F238E27FC236}">
                <a16:creationId xmlns:a16="http://schemas.microsoft.com/office/drawing/2014/main" id="{AB26DF4D-DC08-29F9-AF89-73EEB201A961}"/>
              </a:ext>
            </a:extLst>
          </p:cNvPr>
          <p:cNvSpPr>
            <a:spLocks noGrp="1"/>
          </p:cNvSpPr>
          <p:nvPr>
            <p:ph type="sldNum" sz="quarter" idx="40"/>
          </p:nvPr>
        </p:nvSpPr>
        <p:spPr/>
        <p:txBody>
          <a:bodyPr/>
          <a:lstStyle/>
          <a:p>
            <a:fld id="{F4BAA12D-5F28-3140-935A-44BF4B54B6B6}" type="slidenum">
              <a:rPr lang="en-US" smtClean="0"/>
              <a:pPr/>
              <a:t>50</a:t>
            </a:fld>
            <a:endParaRPr lang="en-US" dirty="0"/>
          </a:p>
        </p:txBody>
      </p:sp>
      <p:pic>
        <p:nvPicPr>
          <p:cNvPr id="7" name="Picture 6">
            <a:extLst>
              <a:ext uri="{FF2B5EF4-FFF2-40B4-BE49-F238E27FC236}">
                <a16:creationId xmlns:a16="http://schemas.microsoft.com/office/drawing/2014/main" id="{4B315C3D-3779-FC71-133E-67777A5415E1}"/>
              </a:ext>
            </a:extLst>
          </p:cNvPr>
          <p:cNvPicPr>
            <a:picLocks noChangeAspect="1"/>
          </p:cNvPicPr>
          <p:nvPr/>
        </p:nvPicPr>
        <p:blipFill>
          <a:blip r:embed="rId2"/>
          <a:stretch>
            <a:fillRect/>
          </a:stretch>
        </p:blipFill>
        <p:spPr>
          <a:xfrm>
            <a:off x="7181631" y="1830771"/>
            <a:ext cx="4405220" cy="3973129"/>
          </a:xfrm>
          <a:prstGeom prst="rect">
            <a:avLst/>
          </a:prstGeom>
        </p:spPr>
      </p:pic>
      <p:cxnSp>
        <p:nvCxnSpPr>
          <p:cNvPr id="8" name="Straight Arrow Connector 7">
            <a:extLst>
              <a:ext uri="{FF2B5EF4-FFF2-40B4-BE49-F238E27FC236}">
                <a16:creationId xmlns:a16="http://schemas.microsoft.com/office/drawing/2014/main" id="{0DC9D2B4-301C-E705-165C-9D338456356A}"/>
              </a:ext>
            </a:extLst>
          </p:cNvPr>
          <p:cNvCxnSpPr/>
          <p:nvPr/>
        </p:nvCxnSpPr>
        <p:spPr>
          <a:xfrm>
            <a:off x="8638988" y="1830771"/>
            <a:ext cx="1129553" cy="0"/>
          </a:xfrm>
          <a:prstGeom prst="straightConnector1">
            <a:avLst/>
          </a:prstGeom>
          <a:ln>
            <a:solidFill>
              <a:srgbClr val="FF0000"/>
            </a:solidFill>
            <a:headEnd type="stealth"/>
            <a:tailEnd type="stealth"/>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CD3DB299-FCAA-E0F9-682F-11C7D73048A0}"/>
              </a:ext>
            </a:extLst>
          </p:cNvPr>
          <p:cNvSpPr txBox="1"/>
          <p:nvPr/>
        </p:nvSpPr>
        <p:spPr>
          <a:xfrm>
            <a:off x="8276726" y="1195656"/>
            <a:ext cx="2215030" cy="846386"/>
          </a:xfrm>
          <a:prstGeom prst="rect">
            <a:avLst/>
          </a:prstGeom>
          <a:noFill/>
        </p:spPr>
        <p:txBody>
          <a:bodyPr wrap="none" lIns="365760" tIns="274320" rIns="365760" bIns="274320" rtlCol="0">
            <a:spAutoFit/>
          </a:bodyPr>
          <a:lstStyle/>
          <a:p>
            <a:pPr algn="ctr">
              <a:spcAft>
                <a:spcPts val="800"/>
              </a:spcAft>
            </a:pPr>
            <a:r>
              <a:rPr lang="en-US" sz="1900" b="1" dirty="0">
                <a:solidFill>
                  <a:schemeClr val="tx2"/>
                </a:solidFill>
                <a:latin typeface="Helvetica" pitchFamily="2" charset="0"/>
              </a:rPr>
              <a:t>Coil length L</a:t>
            </a:r>
          </a:p>
        </p:txBody>
      </p:sp>
      <p:cxnSp>
        <p:nvCxnSpPr>
          <p:cNvPr id="10" name="Straight Arrow Connector 9">
            <a:extLst>
              <a:ext uri="{FF2B5EF4-FFF2-40B4-BE49-F238E27FC236}">
                <a16:creationId xmlns:a16="http://schemas.microsoft.com/office/drawing/2014/main" id="{82E87BEE-D5FF-7555-6D89-E6BE98C20F6D}"/>
              </a:ext>
            </a:extLst>
          </p:cNvPr>
          <p:cNvCxnSpPr/>
          <p:nvPr/>
        </p:nvCxnSpPr>
        <p:spPr>
          <a:xfrm flipV="1">
            <a:off x="9714752" y="2409142"/>
            <a:ext cx="0" cy="1371600"/>
          </a:xfrm>
          <a:prstGeom prst="straightConnector1">
            <a:avLst/>
          </a:prstGeom>
          <a:ln>
            <a:solidFill>
              <a:srgbClr val="FF0000"/>
            </a:solidFill>
            <a:headEnd type="stealth"/>
            <a:tailEnd type="stealth"/>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A665870B-2A7C-C2FF-0CCE-8DDBC0198324}"/>
              </a:ext>
            </a:extLst>
          </p:cNvPr>
          <p:cNvSpPr txBox="1"/>
          <p:nvPr/>
        </p:nvSpPr>
        <p:spPr>
          <a:xfrm>
            <a:off x="8741841" y="2751495"/>
            <a:ext cx="2865849" cy="846386"/>
          </a:xfrm>
          <a:prstGeom prst="rect">
            <a:avLst/>
          </a:prstGeom>
          <a:noFill/>
        </p:spPr>
        <p:txBody>
          <a:bodyPr wrap="none" lIns="365760" tIns="274320" rIns="365760" bIns="274320" rtlCol="0">
            <a:spAutoFit/>
          </a:bodyPr>
          <a:lstStyle/>
          <a:p>
            <a:pPr algn="ctr">
              <a:spcAft>
                <a:spcPts val="800"/>
              </a:spcAft>
            </a:pPr>
            <a:r>
              <a:rPr lang="en-US" sz="1900" b="1" dirty="0">
                <a:solidFill>
                  <a:schemeClr val="bg1"/>
                </a:solidFill>
                <a:latin typeface="Helvetica" pitchFamily="2" charset="0"/>
              </a:rPr>
              <a:t>Coil inner radius a</a:t>
            </a:r>
          </a:p>
        </p:txBody>
      </p:sp>
      <p:cxnSp>
        <p:nvCxnSpPr>
          <p:cNvPr id="12" name="Straight Arrow Connector 11">
            <a:extLst>
              <a:ext uri="{FF2B5EF4-FFF2-40B4-BE49-F238E27FC236}">
                <a16:creationId xmlns:a16="http://schemas.microsoft.com/office/drawing/2014/main" id="{C7BDC858-1CF7-9F46-80D1-D93E00ACC9BF}"/>
              </a:ext>
            </a:extLst>
          </p:cNvPr>
          <p:cNvCxnSpPr>
            <a:cxnSpLocks/>
          </p:cNvCxnSpPr>
          <p:nvPr/>
        </p:nvCxnSpPr>
        <p:spPr>
          <a:xfrm flipV="1">
            <a:off x="9759575" y="5048037"/>
            <a:ext cx="0" cy="410349"/>
          </a:xfrm>
          <a:prstGeom prst="straightConnector1">
            <a:avLst/>
          </a:prstGeom>
          <a:ln>
            <a:solidFill>
              <a:srgbClr val="FF0000"/>
            </a:solidFill>
            <a:headEnd type="stealth"/>
            <a:tailEnd type="stealth"/>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E9201054-BBC1-C72F-760F-D1330E2A1B56}"/>
              </a:ext>
            </a:extLst>
          </p:cNvPr>
          <p:cNvSpPr txBox="1"/>
          <p:nvPr/>
        </p:nvSpPr>
        <p:spPr>
          <a:xfrm>
            <a:off x="9381530" y="5153720"/>
            <a:ext cx="2556470" cy="846386"/>
          </a:xfrm>
          <a:prstGeom prst="rect">
            <a:avLst/>
          </a:prstGeom>
          <a:noFill/>
        </p:spPr>
        <p:txBody>
          <a:bodyPr wrap="none" lIns="365760" tIns="274320" rIns="365760" bIns="274320" rtlCol="0">
            <a:spAutoFit/>
          </a:bodyPr>
          <a:lstStyle/>
          <a:p>
            <a:pPr algn="ctr">
              <a:spcAft>
                <a:spcPts val="800"/>
              </a:spcAft>
            </a:pPr>
            <a:r>
              <a:rPr lang="en-US" sz="1900" b="1" dirty="0">
                <a:solidFill>
                  <a:schemeClr val="bg1"/>
                </a:solidFill>
                <a:latin typeface="Helvetica" pitchFamily="2" charset="0"/>
              </a:rPr>
              <a:t>Coil thickness t</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6AA6B56-E31D-2781-7ECD-748364A34A77}"/>
                  </a:ext>
                </a:extLst>
              </p:cNvPr>
              <p:cNvSpPr txBox="1"/>
              <p:nvPr/>
            </p:nvSpPr>
            <p:spPr>
              <a:xfrm>
                <a:off x="686522" y="1482922"/>
                <a:ext cx="6078074" cy="2544286"/>
              </a:xfrm>
              <a:prstGeom prst="rect">
                <a:avLst/>
              </a:prstGeom>
              <a:noFill/>
            </p:spPr>
            <p:txBody>
              <a:bodyPr wrap="none" lIns="365760" tIns="274320" rIns="365760" bIns="274320" rtlCol="0">
                <a:spAutoFit/>
              </a:bodyPr>
              <a:lstStyle/>
              <a:p>
                <a:pPr>
                  <a:spcAft>
                    <a:spcPts val="800"/>
                  </a:spcAft>
                </a:pPr>
                <a:r>
                  <a:rPr lang="en-US" sz="1600" b="1" dirty="0" err="1">
                    <a:solidFill>
                      <a:schemeClr val="tx2"/>
                    </a:solidFill>
                    <a:latin typeface="Helvetica" pitchFamily="2" charset="0"/>
                  </a:rPr>
                  <a:t>Fernow’s</a:t>
                </a:r>
                <a:r>
                  <a:rPr lang="en-US" sz="1600" b="1" dirty="0">
                    <a:solidFill>
                      <a:schemeClr val="tx2"/>
                    </a:solidFill>
                    <a:latin typeface="Helvetica" pitchFamily="2" charset="0"/>
                  </a:rPr>
                  <a:t> coil (referred from PRSTAB 10, 064001 (2007)</a:t>
                </a:r>
              </a:p>
              <a:p>
                <a:pPr marL="342900" indent="-342900">
                  <a:spcAft>
                    <a:spcPts val="800"/>
                  </a:spcAft>
                  <a:buFont typeface="Arial" panose="020B0604020202020204" pitchFamily="34" charset="0"/>
                  <a:buChar char="•"/>
                </a:pPr>
                <a:r>
                  <a:rPr lang="en-US" sz="1600" b="1" dirty="0">
                    <a:solidFill>
                      <a:schemeClr val="tx2"/>
                    </a:solidFill>
                    <a:latin typeface="Helvetica" pitchFamily="2" charset="0"/>
                  </a:rPr>
                  <a:t>Coil length = 400 mm</a:t>
                </a:r>
              </a:p>
              <a:p>
                <a:pPr marL="342900" indent="-342900">
                  <a:spcAft>
                    <a:spcPts val="800"/>
                  </a:spcAft>
                  <a:buFont typeface="Arial" panose="020B0604020202020204" pitchFamily="34" charset="0"/>
                  <a:buChar char="•"/>
                </a:pPr>
                <a:r>
                  <a:rPr lang="en-US" sz="1600" b="1" dirty="0">
                    <a:solidFill>
                      <a:schemeClr val="tx2"/>
                    </a:solidFill>
                    <a:latin typeface="Helvetica" pitchFamily="2" charset="0"/>
                  </a:rPr>
                  <a:t>Coil inner radius = 400 mm</a:t>
                </a:r>
              </a:p>
              <a:p>
                <a:pPr marL="342900" indent="-342900">
                  <a:spcAft>
                    <a:spcPts val="800"/>
                  </a:spcAft>
                  <a:buFont typeface="Arial" panose="020B0604020202020204" pitchFamily="34" charset="0"/>
                  <a:buChar char="•"/>
                </a:pPr>
                <a:r>
                  <a:rPr lang="en-US" sz="1600" b="1" dirty="0">
                    <a:solidFill>
                      <a:schemeClr val="tx2"/>
                    </a:solidFill>
                    <a:latin typeface="Helvetica" pitchFamily="2" charset="0"/>
                  </a:rPr>
                  <a:t>Coil thickness = 100 mm</a:t>
                </a:r>
              </a:p>
              <a:p>
                <a:pPr marL="342900" indent="-342900">
                  <a:spcAft>
                    <a:spcPts val="800"/>
                  </a:spcAft>
                  <a:buFont typeface="Arial" panose="020B0604020202020204" pitchFamily="34" charset="0"/>
                  <a:buChar char="•"/>
                </a:pPr>
                <a:r>
                  <a:rPr lang="en-US" sz="1600" b="1" dirty="0">
                    <a:solidFill>
                      <a:schemeClr val="tx2"/>
                    </a:solidFill>
                    <a:latin typeface="Helvetica" pitchFamily="2" charset="0"/>
                  </a:rPr>
                  <a:t>Current = </a:t>
                </a:r>
                <a14:m>
                  <m:oMath xmlns:m="http://schemas.openxmlformats.org/officeDocument/2006/math">
                    <m:r>
                      <a:rPr lang="en-US" sz="1600" b="1" i="1" smtClean="0">
                        <a:solidFill>
                          <a:schemeClr val="tx2"/>
                        </a:solidFill>
                        <a:latin typeface="Cambria Math" panose="02040503050406030204" pitchFamily="18" charset="0"/>
                        <a:ea typeface="Cambria Math" panose="02040503050406030204" pitchFamily="18" charset="0"/>
                      </a:rPr>
                      <m:t>±</m:t>
                    </m:r>
                  </m:oMath>
                </a14:m>
                <a:r>
                  <a:rPr lang="en-US" sz="1600" b="1" dirty="0">
                    <a:solidFill>
                      <a:schemeClr val="tx2"/>
                    </a:solidFill>
                    <a:latin typeface="Helvetica" pitchFamily="2" charset="0"/>
                  </a:rPr>
                  <a:t>100 Amp/mm2</a:t>
                </a:r>
              </a:p>
              <a:p>
                <a:pPr marL="342900" indent="-342900">
                  <a:spcAft>
                    <a:spcPts val="800"/>
                  </a:spcAft>
                  <a:buFont typeface="Arial" panose="020B0604020202020204" pitchFamily="34" charset="0"/>
                  <a:buChar char="•"/>
                </a:pPr>
                <a:r>
                  <a:rPr lang="en-US" sz="1600" b="1" dirty="0">
                    <a:solidFill>
                      <a:schemeClr val="tx2"/>
                    </a:solidFill>
                    <a:latin typeface="Helvetica" pitchFamily="2" charset="0"/>
                  </a:rPr>
                  <a:t>Period = 1000 mm</a:t>
                </a:r>
              </a:p>
            </p:txBody>
          </p:sp>
        </mc:Choice>
        <mc:Fallback xmlns="">
          <p:sp>
            <p:nvSpPr>
              <p:cNvPr id="14" name="TextBox 13">
                <a:extLst>
                  <a:ext uri="{FF2B5EF4-FFF2-40B4-BE49-F238E27FC236}">
                    <a16:creationId xmlns:a16="http://schemas.microsoft.com/office/drawing/2014/main" id="{A6AA6B56-E31D-2781-7ECD-748364A34A77}"/>
                  </a:ext>
                </a:extLst>
              </p:cNvPr>
              <p:cNvSpPr txBox="1">
                <a:spLocks noRot="1" noChangeAspect="1" noMove="1" noResize="1" noEditPoints="1" noAdjustHandles="1" noChangeArrowheads="1" noChangeShapeType="1" noTextEdit="1"/>
              </p:cNvSpPr>
              <p:nvPr/>
            </p:nvSpPr>
            <p:spPr>
              <a:xfrm>
                <a:off x="686522" y="1482922"/>
                <a:ext cx="6078074" cy="2544286"/>
              </a:xfrm>
              <a:prstGeom prst="rect">
                <a:avLst/>
              </a:prstGeom>
              <a:blipFill>
                <a:blip r:embed="rId3"/>
                <a:stretch>
                  <a:fillRect/>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58867808-0D12-54B1-3A8C-FFF9EE9D14A1}"/>
              </a:ext>
            </a:extLst>
          </p:cNvPr>
          <p:cNvPicPr>
            <a:picLocks noChangeAspect="1"/>
          </p:cNvPicPr>
          <p:nvPr/>
        </p:nvPicPr>
        <p:blipFill>
          <a:blip r:embed="rId4"/>
          <a:stretch>
            <a:fillRect/>
          </a:stretch>
        </p:blipFill>
        <p:spPr>
          <a:xfrm>
            <a:off x="1516981" y="4090269"/>
            <a:ext cx="3446490" cy="2401971"/>
          </a:xfrm>
          <a:prstGeom prst="rect">
            <a:avLst/>
          </a:prstGeom>
        </p:spPr>
      </p:pic>
      <p:sp>
        <p:nvSpPr>
          <p:cNvPr id="16" name="TextBox 15">
            <a:extLst>
              <a:ext uri="{FF2B5EF4-FFF2-40B4-BE49-F238E27FC236}">
                <a16:creationId xmlns:a16="http://schemas.microsoft.com/office/drawing/2014/main" id="{E0594105-0284-5A4D-B7E9-C1E6552E56B3}"/>
              </a:ext>
            </a:extLst>
          </p:cNvPr>
          <p:cNvSpPr txBox="1"/>
          <p:nvPr/>
        </p:nvSpPr>
        <p:spPr>
          <a:xfrm>
            <a:off x="1516981" y="5718552"/>
            <a:ext cx="3244158" cy="846386"/>
          </a:xfrm>
          <a:prstGeom prst="rect">
            <a:avLst/>
          </a:prstGeom>
          <a:noFill/>
        </p:spPr>
        <p:txBody>
          <a:bodyPr wrap="none" lIns="365760" tIns="274320" rIns="365760" bIns="274320" rtlCol="0">
            <a:spAutoFit/>
          </a:bodyPr>
          <a:lstStyle/>
          <a:p>
            <a:pPr>
              <a:spcAft>
                <a:spcPts val="800"/>
              </a:spcAft>
            </a:pPr>
            <a:r>
              <a:rPr lang="en-US" sz="1900" b="1" dirty="0">
                <a:solidFill>
                  <a:schemeClr val="bg1"/>
                </a:solidFill>
                <a:latin typeface="Helvetica" pitchFamily="2" charset="0"/>
              </a:rPr>
              <a:t>Flipping solenoid coil</a:t>
            </a:r>
          </a:p>
        </p:txBody>
      </p:sp>
      <p:sp>
        <p:nvSpPr>
          <p:cNvPr id="4" name="Date Placeholder 3">
            <a:extLst>
              <a:ext uri="{FF2B5EF4-FFF2-40B4-BE49-F238E27FC236}">
                <a16:creationId xmlns:a16="http://schemas.microsoft.com/office/drawing/2014/main" id="{E03572FC-010D-24EC-81F1-2F8B7BD5CA3B}"/>
              </a:ext>
            </a:extLst>
          </p:cNvPr>
          <p:cNvSpPr>
            <a:spLocks noGrp="1"/>
          </p:cNvSpPr>
          <p:nvPr>
            <p:ph type="dt" sz="half" idx="38"/>
          </p:nvPr>
        </p:nvSpPr>
        <p:spPr/>
        <p:txBody>
          <a:bodyPr/>
          <a:lstStyle/>
          <a:p>
            <a:pPr>
              <a:defRPr/>
            </a:pPr>
            <a:r>
              <a:rPr lang="en-US"/>
              <a:t>8/5/25</a:t>
            </a:r>
            <a:endParaRPr lang="en-US" dirty="0"/>
          </a:p>
        </p:txBody>
      </p:sp>
      <p:sp>
        <p:nvSpPr>
          <p:cNvPr id="6" name="Footer Placeholder 5">
            <a:extLst>
              <a:ext uri="{FF2B5EF4-FFF2-40B4-BE49-F238E27FC236}">
                <a16:creationId xmlns:a16="http://schemas.microsoft.com/office/drawing/2014/main" id="{4ED5F7E8-ECCA-A629-4B71-A29EFBC79152}"/>
              </a:ext>
            </a:extLst>
          </p:cNvPr>
          <p:cNvSpPr>
            <a:spLocks noGrp="1"/>
          </p:cNvSpPr>
          <p:nvPr>
            <p:ph type="ftr" sz="quarter" idx="39"/>
          </p:nvPr>
        </p:nvSpPr>
        <p:spPr/>
        <p:txBody>
          <a:bodyPr/>
          <a:lstStyle/>
          <a:p>
            <a:pPr>
              <a:defRPr/>
            </a:pPr>
            <a:r>
              <a:rPr lang="en-US"/>
              <a:t>Yonehara | Ionization Cooling for Muon Beam</a:t>
            </a:r>
            <a:endParaRPr lang="en-US" dirty="0"/>
          </a:p>
        </p:txBody>
      </p:sp>
    </p:spTree>
    <p:extLst>
      <p:ext uri="{BB962C8B-B14F-4D97-AF65-F5344CB8AC3E}">
        <p14:creationId xmlns:p14="http://schemas.microsoft.com/office/powerpoint/2010/main" val="33734033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0F41E5-BF5F-68A8-4414-DB35CEC0EF9A}"/>
              </a:ext>
            </a:extLst>
          </p:cNvPr>
          <p:cNvSpPr>
            <a:spLocks noGrp="1"/>
          </p:cNvSpPr>
          <p:nvPr>
            <p:ph type="body" sz="quarter" idx="10"/>
          </p:nvPr>
        </p:nvSpPr>
        <p:spPr>
          <a:xfrm>
            <a:off x="914398" y="1041400"/>
            <a:ext cx="10502901" cy="5314950"/>
          </a:xfrm>
        </p:spPr>
        <p:txBody>
          <a:bodyPr/>
          <a:lstStyle/>
          <a:p>
            <a:pPr marL="457200" indent="-457200">
              <a:buFont typeface="+mj-lt"/>
              <a:buAutoNum type="arabicPeriod"/>
            </a:pPr>
            <a:r>
              <a:rPr lang="en-US" sz="2800" dirty="0"/>
              <a:t>Demonstrate stop band</a:t>
            </a:r>
          </a:p>
          <a:p>
            <a:pPr marL="457200" indent="-457200">
              <a:buFont typeface="+mj-lt"/>
              <a:buAutoNum type="arabicPeriod"/>
            </a:pPr>
            <a:r>
              <a:rPr lang="en-US" sz="2800" dirty="0"/>
              <a:t>Demonstrate maximum and minimum beta functions for </a:t>
            </a:r>
            <a:r>
              <a:rPr lang="en-US" sz="2800" dirty="0" err="1"/>
              <a:t>Fernow’s</a:t>
            </a:r>
            <a:r>
              <a:rPr lang="en-US" sz="2800" dirty="0"/>
              <a:t> four different channels (see slide 55)</a:t>
            </a:r>
          </a:p>
        </p:txBody>
      </p:sp>
      <p:sp>
        <p:nvSpPr>
          <p:cNvPr id="3" name="Title 2">
            <a:extLst>
              <a:ext uri="{FF2B5EF4-FFF2-40B4-BE49-F238E27FC236}">
                <a16:creationId xmlns:a16="http://schemas.microsoft.com/office/drawing/2014/main" id="{0BE00FA9-5FBB-6131-A65B-00AA07B7F110}"/>
              </a:ext>
            </a:extLst>
          </p:cNvPr>
          <p:cNvSpPr>
            <a:spLocks noGrp="1"/>
          </p:cNvSpPr>
          <p:nvPr>
            <p:ph type="title"/>
          </p:nvPr>
        </p:nvSpPr>
        <p:spPr/>
        <p:txBody>
          <a:bodyPr/>
          <a:lstStyle/>
          <a:p>
            <a:r>
              <a:rPr lang="en-US" dirty="0"/>
              <a:t>Question 3</a:t>
            </a:r>
          </a:p>
        </p:txBody>
      </p:sp>
      <p:sp>
        <p:nvSpPr>
          <p:cNvPr id="5" name="Slide Number Placeholder 4">
            <a:extLst>
              <a:ext uri="{FF2B5EF4-FFF2-40B4-BE49-F238E27FC236}">
                <a16:creationId xmlns:a16="http://schemas.microsoft.com/office/drawing/2014/main" id="{26AC8482-2C3B-475C-1636-FC36FF8D4A74}"/>
              </a:ext>
            </a:extLst>
          </p:cNvPr>
          <p:cNvSpPr>
            <a:spLocks noGrp="1"/>
          </p:cNvSpPr>
          <p:nvPr>
            <p:ph type="sldNum" sz="quarter" idx="40"/>
          </p:nvPr>
        </p:nvSpPr>
        <p:spPr/>
        <p:txBody>
          <a:bodyPr/>
          <a:lstStyle/>
          <a:p>
            <a:fld id="{F4BAA12D-5F28-3140-935A-44BF4B54B6B6}" type="slidenum">
              <a:rPr lang="en-US" smtClean="0"/>
              <a:pPr/>
              <a:t>51</a:t>
            </a:fld>
            <a:endParaRPr lang="en-US" dirty="0"/>
          </a:p>
        </p:txBody>
      </p:sp>
      <p:pic>
        <p:nvPicPr>
          <p:cNvPr id="6" name="Picture 5">
            <a:extLst>
              <a:ext uri="{FF2B5EF4-FFF2-40B4-BE49-F238E27FC236}">
                <a16:creationId xmlns:a16="http://schemas.microsoft.com/office/drawing/2014/main" id="{20A6EDF4-E5BD-9962-67E8-A576EADF92B7}"/>
              </a:ext>
            </a:extLst>
          </p:cNvPr>
          <p:cNvPicPr>
            <a:picLocks noChangeAspect="1"/>
          </p:cNvPicPr>
          <p:nvPr/>
        </p:nvPicPr>
        <p:blipFill>
          <a:blip r:embed="rId2"/>
          <a:stretch>
            <a:fillRect/>
          </a:stretch>
        </p:blipFill>
        <p:spPr>
          <a:xfrm>
            <a:off x="5520124" y="2684987"/>
            <a:ext cx="5058976" cy="4036488"/>
          </a:xfrm>
          <a:prstGeom prst="rect">
            <a:avLst/>
          </a:prstGeom>
        </p:spPr>
      </p:pic>
      <p:cxnSp>
        <p:nvCxnSpPr>
          <p:cNvPr id="7" name="Straight Connector 6">
            <a:extLst>
              <a:ext uri="{FF2B5EF4-FFF2-40B4-BE49-F238E27FC236}">
                <a16:creationId xmlns:a16="http://schemas.microsoft.com/office/drawing/2014/main" id="{EFA148E4-8005-5D0E-166C-A8C7F3A996C4}"/>
              </a:ext>
            </a:extLst>
          </p:cNvPr>
          <p:cNvCxnSpPr/>
          <p:nvPr/>
        </p:nvCxnSpPr>
        <p:spPr>
          <a:xfrm flipV="1">
            <a:off x="8503595" y="4360986"/>
            <a:ext cx="0" cy="1834461"/>
          </a:xfrm>
          <a:prstGeom prst="line">
            <a:avLst/>
          </a:prstGeom>
          <a:ln>
            <a:solidFill>
              <a:srgbClr val="FF40FF"/>
            </a:solidFill>
            <a:prstDash val="sysDash"/>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631CCDD5-F27E-D1D9-7275-9077522F7547}"/>
              </a:ext>
            </a:extLst>
          </p:cNvPr>
          <p:cNvCxnSpPr>
            <a:cxnSpLocks/>
          </p:cNvCxnSpPr>
          <p:nvPr/>
        </p:nvCxnSpPr>
        <p:spPr>
          <a:xfrm flipH="1">
            <a:off x="5854180" y="5011416"/>
            <a:ext cx="4044461" cy="0"/>
          </a:xfrm>
          <a:prstGeom prst="line">
            <a:avLst/>
          </a:prstGeom>
          <a:ln>
            <a:solidFill>
              <a:srgbClr val="FF40FF"/>
            </a:solidFill>
            <a:prstDash val="sysDash"/>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BCD9C844-83E2-BEA4-B5B4-005E5B76207E}"/>
              </a:ext>
            </a:extLst>
          </p:cNvPr>
          <p:cNvCxnSpPr>
            <a:cxnSpLocks/>
          </p:cNvCxnSpPr>
          <p:nvPr/>
        </p:nvCxnSpPr>
        <p:spPr>
          <a:xfrm flipH="1">
            <a:off x="5859573" y="6001815"/>
            <a:ext cx="4044461" cy="0"/>
          </a:xfrm>
          <a:prstGeom prst="line">
            <a:avLst/>
          </a:prstGeom>
          <a:ln>
            <a:solidFill>
              <a:srgbClr val="FF40FF"/>
            </a:solidFill>
            <a:prstDash val="sysDash"/>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901AACAA-B248-6BE0-DAF3-DD05D951F79A}"/>
              </a:ext>
            </a:extLst>
          </p:cNvPr>
          <p:cNvSpPr txBox="1"/>
          <p:nvPr/>
        </p:nvSpPr>
        <p:spPr>
          <a:xfrm>
            <a:off x="9735645" y="4577157"/>
            <a:ext cx="1378262" cy="800219"/>
          </a:xfrm>
          <a:prstGeom prst="rect">
            <a:avLst/>
          </a:prstGeom>
          <a:noFill/>
        </p:spPr>
        <p:txBody>
          <a:bodyPr wrap="none" lIns="365760" tIns="274320" rIns="365760" bIns="274320" rtlCol="0">
            <a:spAutoFit/>
          </a:bodyPr>
          <a:lstStyle/>
          <a:p>
            <a:pPr algn="ctr">
              <a:spcAft>
                <a:spcPts val="800"/>
              </a:spcAft>
            </a:pPr>
            <a:r>
              <a:rPr lang="en-US" sz="1600" b="1" dirty="0">
                <a:solidFill>
                  <a:srgbClr val="FF40FF"/>
                </a:solidFill>
                <a:latin typeface="Helvetica" pitchFamily="2" charset="0"/>
              </a:rPr>
              <a:t>0.73 m</a:t>
            </a:r>
          </a:p>
        </p:txBody>
      </p:sp>
      <p:sp>
        <p:nvSpPr>
          <p:cNvPr id="11" name="TextBox 10">
            <a:extLst>
              <a:ext uri="{FF2B5EF4-FFF2-40B4-BE49-F238E27FC236}">
                <a16:creationId xmlns:a16="http://schemas.microsoft.com/office/drawing/2014/main" id="{E19E3323-558B-E450-A03C-3FD3E9FA8E3A}"/>
              </a:ext>
            </a:extLst>
          </p:cNvPr>
          <p:cNvSpPr txBox="1"/>
          <p:nvPr/>
        </p:nvSpPr>
        <p:spPr>
          <a:xfrm>
            <a:off x="9646726" y="5649316"/>
            <a:ext cx="1378262" cy="800219"/>
          </a:xfrm>
          <a:prstGeom prst="rect">
            <a:avLst/>
          </a:prstGeom>
          <a:noFill/>
        </p:spPr>
        <p:txBody>
          <a:bodyPr wrap="none" lIns="365760" tIns="274320" rIns="365760" bIns="274320" rtlCol="0">
            <a:spAutoFit/>
          </a:bodyPr>
          <a:lstStyle/>
          <a:p>
            <a:pPr algn="ctr">
              <a:spcAft>
                <a:spcPts val="800"/>
              </a:spcAft>
            </a:pPr>
            <a:r>
              <a:rPr lang="en-US" sz="1600" b="1" dirty="0">
                <a:solidFill>
                  <a:srgbClr val="FF40FF"/>
                </a:solidFill>
                <a:latin typeface="Helvetica" pitchFamily="2" charset="0"/>
              </a:rPr>
              <a:t>0.13 m</a:t>
            </a:r>
          </a:p>
        </p:txBody>
      </p:sp>
      <p:sp>
        <p:nvSpPr>
          <p:cNvPr id="12" name="TextBox 11">
            <a:extLst>
              <a:ext uri="{FF2B5EF4-FFF2-40B4-BE49-F238E27FC236}">
                <a16:creationId xmlns:a16="http://schemas.microsoft.com/office/drawing/2014/main" id="{A45B7227-D98E-BA41-979E-89FFE141FBCB}"/>
              </a:ext>
            </a:extLst>
          </p:cNvPr>
          <p:cNvSpPr txBox="1"/>
          <p:nvPr/>
        </p:nvSpPr>
        <p:spPr>
          <a:xfrm>
            <a:off x="9252704" y="3993420"/>
            <a:ext cx="2474716" cy="1149033"/>
          </a:xfrm>
          <a:prstGeom prst="rect">
            <a:avLst/>
          </a:prstGeom>
          <a:noFill/>
        </p:spPr>
        <p:txBody>
          <a:bodyPr wrap="none" lIns="365760" tIns="274320" rIns="365760" bIns="274320" rtlCol="0">
            <a:spAutoFit/>
          </a:bodyPr>
          <a:lstStyle/>
          <a:p>
            <a:pPr>
              <a:spcAft>
                <a:spcPts val="800"/>
              </a:spcAft>
            </a:pPr>
            <a:r>
              <a:rPr lang="en-US" sz="1600" b="1" dirty="0">
                <a:solidFill>
                  <a:srgbClr val="FF40FF"/>
                </a:solidFill>
                <a:latin typeface="Helvetica" pitchFamily="2" charset="0"/>
              </a:rPr>
              <a:t>Our simulation</a:t>
            </a:r>
          </a:p>
          <a:p>
            <a:pPr>
              <a:spcAft>
                <a:spcPts val="800"/>
              </a:spcAft>
            </a:pPr>
            <a:r>
              <a:rPr lang="en-US" sz="1600" b="1" dirty="0">
                <a:solidFill>
                  <a:srgbClr val="FF40FF"/>
                </a:solidFill>
                <a:latin typeface="Helvetica" pitchFamily="2" charset="0"/>
              </a:rPr>
              <a:t>(agreed very well)</a:t>
            </a:r>
          </a:p>
        </p:txBody>
      </p:sp>
      <p:grpSp>
        <p:nvGrpSpPr>
          <p:cNvPr id="19" name="Group 18">
            <a:extLst>
              <a:ext uri="{FF2B5EF4-FFF2-40B4-BE49-F238E27FC236}">
                <a16:creationId xmlns:a16="http://schemas.microsoft.com/office/drawing/2014/main" id="{F6E42071-A251-0916-B9C8-2E1C109E0FFD}"/>
              </a:ext>
            </a:extLst>
          </p:cNvPr>
          <p:cNvGrpSpPr>
            <a:grpSpLocks noChangeAspect="1"/>
          </p:cNvGrpSpPr>
          <p:nvPr/>
        </p:nvGrpSpPr>
        <p:grpSpPr>
          <a:xfrm>
            <a:off x="195163" y="2984295"/>
            <a:ext cx="4853955" cy="3017520"/>
            <a:chOff x="-221465" y="2761356"/>
            <a:chExt cx="6001340" cy="3730804"/>
          </a:xfrm>
        </p:grpSpPr>
        <p:pic>
          <p:nvPicPr>
            <p:cNvPr id="13" name="Picture 12">
              <a:extLst>
                <a:ext uri="{FF2B5EF4-FFF2-40B4-BE49-F238E27FC236}">
                  <a16:creationId xmlns:a16="http://schemas.microsoft.com/office/drawing/2014/main" id="{61D8C9A3-3F0E-A4DC-BAD8-612A7AED772A}"/>
                </a:ext>
              </a:extLst>
            </p:cNvPr>
            <p:cNvPicPr>
              <a:picLocks noChangeAspect="1"/>
            </p:cNvPicPr>
            <p:nvPr/>
          </p:nvPicPr>
          <p:blipFill>
            <a:blip r:embed="rId3"/>
            <a:stretch>
              <a:fillRect/>
            </a:stretch>
          </p:blipFill>
          <p:spPr>
            <a:xfrm>
              <a:off x="-221465" y="2761356"/>
              <a:ext cx="5865021" cy="3730804"/>
            </a:xfrm>
            <a:prstGeom prst="rect">
              <a:avLst/>
            </a:prstGeom>
          </p:spPr>
        </p:pic>
        <p:cxnSp>
          <p:nvCxnSpPr>
            <p:cNvPr id="14" name="Straight Connector 13">
              <a:extLst>
                <a:ext uri="{FF2B5EF4-FFF2-40B4-BE49-F238E27FC236}">
                  <a16:creationId xmlns:a16="http://schemas.microsoft.com/office/drawing/2014/main" id="{CEE76561-02AE-EBA4-8567-5D979583D6DA}"/>
                </a:ext>
              </a:extLst>
            </p:cNvPr>
            <p:cNvCxnSpPr>
              <a:cxnSpLocks/>
            </p:cNvCxnSpPr>
            <p:nvPr/>
          </p:nvCxnSpPr>
          <p:spPr>
            <a:xfrm>
              <a:off x="1285814" y="2798987"/>
              <a:ext cx="0" cy="3366418"/>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C91F4CF2-DEAF-E207-B8DC-8EC2775BF9D9}"/>
                </a:ext>
              </a:extLst>
            </p:cNvPr>
            <p:cNvCxnSpPr>
              <a:cxnSpLocks/>
            </p:cNvCxnSpPr>
            <p:nvPr/>
          </p:nvCxnSpPr>
          <p:spPr>
            <a:xfrm>
              <a:off x="3688406" y="2798987"/>
              <a:ext cx="0" cy="3366418"/>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D6582BA5-C914-3479-7804-903F6B55F197}"/>
                </a:ext>
              </a:extLst>
            </p:cNvPr>
            <p:cNvCxnSpPr>
              <a:cxnSpLocks/>
            </p:cNvCxnSpPr>
            <p:nvPr/>
          </p:nvCxnSpPr>
          <p:spPr>
            <a:xfrm>
              <a:off x="1285814" y="5864449"/>
              <a:ext cx="2402592" cy="0"/>
            </a:xfrm>
            <a:prstGeom prst="straightConnector1">
              <a:avLst/>
            </a:prstGeom>
            <a:ln>
              <a:solidFill>
                <a:srgbClr val="00B05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EBF570BB-7DB9-6E26-0B47-B4BEC4CD89E8}"/>
                </a:ext>
              </a:extLst>
            </p:cNvPr>
            <p:cNvSpPr txBox="1"/>
            <p:nvPr/>
          </p:nvSpPr>
          <p:spPr>
            <a:xfrm>
              <a:off x="1422134" y="5096448"/>
              <a:ext cx="1931299" cy="846386"/>
            </a:xfrm>
            <a:prstGeom prst="rect">
              <a:avLst/>
            </a:prstGeom>
            <a:noFill/>
          </p:spPr>
          <p:txBody>
            <a:bodyPr wrap="none" lIns="365760" tIns="274320" rIns="365760" bIns="274320" rtlCol="0">
              <a:spAutoFit/>
            </a:bodyPr>
            <a:lstStyle/>
            <a:p>
              <a:pPr algn="ctr">
                <a:spcAft>
                  <a:spcPts val="800"/>
                </a:spcAft>
              </a:pPr>
              <a:r>
                <a:rPr lang="en-US" sz="1900" b="1" dirty="0">
                  <a:solidFill>
                    <a:srgbClr val="00B050"/>
                  </a:solidFill>
                  <a:latin typeface="Helvetica" pitchFamily="2" charset="0"/>
                </a:rPr>
                <a:t>Stop band</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A6AB4F2-B873-C4B2-2F7E-D517DAC6BFFD}"/>
                    </a:ext>
                  </a:extLst>
                </p:cNvPr>
                <p:cNvSpPr txBox="1"/>
                <p:nvPr/>
              </p:nvSpPr>
              <p:spPr>
                <a:xfrm>
                  <a:off x="4039334" y="5527335"/>
                  <a:ext cx="1740541" cy="830997"/>
                </a:xfrm>
                <a:prstGeom prst="rect">
                  <a:avLst/>
                </a:prstGeom>
                <a:noFill/>
              </p:spPr>
              <p:txBody>
                <a:bodyPr wrap="none" lIns="365760" tIns="274320" rIns="365760" bIns="274320" rtlCol="0">
                  <a:spAutoFit/>
                </a:bodyPr>
                <a:lstStyle/>
                <a:p>
                  <a:pPr algn="ctr">
                    <a:spcAft>
                      <a:spcPts val="800"/>
                    </a:spcAft>
                  </a:pPr>
                  <a14:m>
                    <m:oMath xmlns:m="http://schemas.openxmlformats.org/officeDocument/2006/math">
                      <m:r>
                        <a:rPr lang="en-US" b="1" i="1" smtClean="0">
                          <a:latin typeface="Cambria Math" panose="02040503050406030204" pitchFamily="18" charset="0"/>
                        </a:rPr>
                        <m:t>𝒑</m:t>
                      </m:r>
                      <m:r>
                        <a:rPr lang="en-US" b="1" i="1" smtClean="0">
                          <a:latin typeface="Cambria Math" panose="02040503050406030204" pitchFamily="18" charset="0"/>
                        </a:rPr>
                        <m:t> </m:t>
                      </m:r>
                    </m:oMath>
                  </a14:m>
                  <a:r>
                    <a:rPr lang="en-US" b="1" dirty="0">
                      <a:latin typeface="Helvetica" pitchFamily="2" charset="0"/>
                    </a:rPr>
                    <a:t>(GeV/c)</a:t>
                  </a:r>
                </a:p>
              </p:txBody>
            </p:sp>
          </mc:Choice>
          <mc:Fallback xmlns="">
            <p:sp>
              <p:nvSpPr>
                <p:cNvPr id="18" name="TextBox 17">
                  <a:extLst>
                    <a:ext uri="{FF2B5EF4-FFF2-40B4-BE49-F238E27FC236}">
                      <a16:creationId xmlns:a16="http://schemas.microsoft.com/office/drawing/2014/main" id="{5A6AB4F2-B873-C4B2-2F7E-D517DAC6BFFD}"/>
                    </a:ext>
                  </a:extLst>
                </p:cNvPr>
                <p:cNvSpPr txBox="1">
                  <a:spLocks noRot="1" noChangeAspect="1" noMove="1" noResize="1" noEditPoints="1" noAdjustHandles="1" noChangeArrowheads="1" noChangeShapeType="1" noTextEdit="1"/>
                </p:cNvSpPr>
                <p:nvPr/>
              </p:nvSpPr>
              <p:spPr>
                <a:xfrm>
                  <a:off x="4039334" y="5527335"/>
                  <a:ext cx="1740541" cy="830997"/>
                </a:xfrm>
                <a:prstGeom prst="rect">
                  <a:avLst/>
                </a:prstGeom>
                <a:blipFill>
                  <a:blip r:embed="rId4"/>
                  <a:stretch>
                    <a:fillRect b="-3704"/>
                  </a:stretch>
                </a:blipFill>
              </p:spPr>
              <p:txBody>
                <a:bodyPr/>
                <a:lstStyle/>
                <a:p>
                  <a:r>
                    <a:rPr lang="en-US">
                      <a:noFill/>
                    </a:rPr>
                    <a:t> </a:t>
                  </a:r>
                </a:p>
              </p:txBody>
            </p:sp>
          </mc:Fallback>
        </mc:AlternateContent>
      </p:grpSp>
      <p:sp>
        <p:nvSpPr>
          <p:cNvPr id="20" name="TextBox 19">
            <a:extLst>
              <a:ext uri="{FF2B5EF4-FFF2-40B4-BE49-F238E27FC236}">
                <a16:creationId xmlns:a16="http://schemas.microsoft.com/office/drawing/2014/main" id="{C7DF48BC-04AB-5F4B-CD8C-FEE3D1001D01}"/>
              </a:ext>
            </a:extLst>
          </p:cNvPr>
          <p:cNvSpPr txBox="1"/>
          <p:nvPr/>
        </p:nvSpPr>
        <p:spPr>
          <a:xfrm>
            <a:off x="812942" y="2282748"/>
            <a:ext cx="3508140" cy="846386"/>
          </a:xfrm>
          <a:prstGeom prst="rect">
            <a:avLst/>
          </a:prstGeom>
          <a:noFill/>
        </p:spPr>
        <p:txBody>
          <a:bodyPr wrap="none" lIns="365760" tIns="274320" rIns="365760" bIns="274320" rtlCol="0">
            <a:spAutoFit/>
          </a:bodyPr>
          <a:lstStyle/>
          <a:p>
            <a:pPr algn="ctr">
              <a:spcAft>
                <a:spcPts val="800"/>
              </a:spcAft>
            </a:pPr>
            <a:r>
              <a:rPr lang="en-US" sz="1900" b="1" dirty="0">
                <a:latin typeface="Helvetica" pitchFamily="2" charset="0"/>
              </a:rPr>
              <a:t>Transmission efficiency</a:t>
            </a:r>
          </a:p>
        </p:txBody>
      </p:sp>
      <p:sp>
        <p:nvSpPr>
          <p:cNvPr id="4" name="Date Placeholder 3">
            <a:extLst>
              <a:ext uri="{FF2B5EF4-FFF2-40B4-BE49-F238E27FC236}">
                <a16:creationId xmlns:a16="http://schemas.microsoft.com/office/drawing/2014/main" id="{08B88EB1-4B18-959F-46E7-87488967BF7C}"/>
              </a:ext>
            </a:extLst>
          </p:cNvPr>
          <p:cNvSpPr>
            <a:spLocks noGrp="1"/>
          </p:cNvSpPr>
          <p:nvPr>
            <p:ph type="dt" sz="half" idx="38"/>
          </p:nvPr>
        </p:nvSpPr>
        <p:spPr/>
        <p:txBody>
          <a:bodyPr/>
          <a:lstStyle/>
          <a:p>
            <a:pPr>
              <a:defRPr/>
            </a:pPr>
            <a:r>
              <a:rPr lang="en-US"/>
              <a:t>8/5/25</a:t>
            </a:r>
            <a:endParaRPr lang="en-US" dirty="0"/>
          </a:p>
        </p:txBody>
      </p:sp>
      <p:sp>
        <p:nvSpPr>
          <p:cNvPr id="21" name="Footer Placeholder 20">
            <a:extLst>
              <a:ext uri="{FF2B5EF4-FFF2-40B4-BE49-F238E27FC236}">
                <a16:creationId xmlns:a16="http://schemas.microsoft.com/office/drawing/2014/main" id="{3EE70719-DBD4-1724-6F4C-D5CA0211CA53}"/>
              </a:ext>
            </a:extLst>
          </p:cNvPr>
          <p:cNvSpPr>
            <a:spLocks noGrp="1"/>
          </p:cNvSpPr>
          <p:nvPr>
            <p:ph type="ftr" sz="quarter" idx="39"/>
          </p:nvPr>
        </p:nvSpPr>
        <p:spPr/>
        <p:txBody>
          <a:bodyPr/>
          <a:lstStyle/>
          <a:p>
            <a:pPr>
              <a:defRPr/>
            </a:pPr>
            <a:r>
              <a:rPr lang="en-US"/>
              <a:t>Yonehara | Ionization Cooling for Muon Beam</a:t>
            </a:r>
            <a:endParaRPr lang="en-US" dirty="0"/>
          </a:p>
        </p:txBody>
      </p:sp>
    </p:spTree>
    <p:extLst>
      <p:ext uri="{BB962C8B-B14F-4D97-AF65-F5344CB8AC3E}">
        <p14:creationId xmlns:p14="http://schemas.microsoft.com/office/powerpoint/2010/main" val="21526373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CC234D-21CC-EC5D-2A42-DD894AA81ACF}"/>
              </a:ext>
            </a:extLst>
          </p:cNvPr>
          <p:cNvSpPr>
            <a:spLocks noGrp="1"/>
          </p:cNvSpPr>
          <p:nvPr>
            <p:ph type="title"/>
          </p:nvPr>
        </p:nvSpPr>
        <p:spPr/>
        <p:txBody>
          <a:bodyPr/>
          <a:lstStyle/>
          <a:p>
            <a:r>
              <a:rPr lang="en-US" dirty="0"/>
              <a:t>Follow-up for Question 3</a:t>
            </a:r>
          </a:p>
        </p:txBody>
      </p:sp>
      <p:sp>
        <p:nvSpPr>
          <p:cNvPr id="5" name="Slide Number Placeholder 4">
            <a:extLst>
              <a:ext uri="{FF2B5EF4-FFF2-40B4-BE49-F238E27FC236}">
                <a16:creationId xmlns:a16="http://schemas.microsoft.com/office/drawing/2014/main" id="{A97C9B23-3825-3B2F-F60D-4358DD9E84BB}"/>
              </a:ext>
            </a:extLst>
          </p:cNvPr>
          <p:cNvSpPr>
            <a:spLocks noGrp="1"/>
          </p:cNvSpPr>
          <p:nvPr>
            <p:ph type="sldNum" sz="quarter" idx="40"/>
          </p:nvPr>
        </p:nvSpPr>
        <p:spPr/>
        <p:txBody>
          <a:bodyPr/>
          <a:lstStyle/>
          <a:p>
            <a:fld id="{F4BAA12D-5F28-3140-935A-44BF4B54B6B6}" type="slidenum">
              <a:rPr lang="en-US" smtClean="0"/>
              <a:pPr/>
              <a:t>52</a:t>
            </a:fld>
            <a:endParaRPr lang="en-US" dirty="0"/>
          </a:p>
        </p:txBody>
      </p:sp>
      <p:pic>
        <p:nvPicPr>
          <p:cNvPr id="6" name="Picture 5">
            <a:extLst>
              <a:ext uri="{FF2B5EF4-FFF2-40B4-BE49-F238E27FC236}">
                <a16:creationId xmlns:a16="http://schemas.microsoft.com/office/drawing/2014/main" id="{979C6125-D182-2269-AEA7-6B05415503D4}"/>
              </a:ext>
            </a:extLst>
          </p:cNvPr>
          <p:cNvPicPr>
            <a:picLocks noChangeAspect="1"/>
          </p:cNvPicPr>
          <p:nvPr/>
        </p:nvPicPr>
        <p:blipFill>
          <a:blip r:embed="rId2"/>
          <a:stretch>
            <a:fillRect/>
          </a:stretch>
        </p:blipFill>
        <p:spPr>
          <a:xfrm>
            <a:off x="785444" y="3429000"/>
            <a:ext cx="4572000" cy="2794000"/>
          </a:xfrm>
          <a:prstGeom prst="rect">
            <a:avLst/>
          </a:prstGeom>
        </p:spPr>
      </p:pic>
      <p:pic>
        <p:nvPicPr>
          <p:cNvPr id="7" name="Picture 6">
            <a:extLst>
              <a:ext uri="{FF2B5EF4-FFF2-40B4-BE49-F238E27FC236}">
                <a16:creationId xmlns:a16="http://schemas.microsoft.com/office/drawing/2014/main" id="{84A8E9BC-9024-5A43-74BC-5516DEFF9F11}"/>
              </a:ext>
            </a:extLst>
          </p:cNvPr>
          <p:cNvPicPr>
            <a:picLocks noChangeAspect="1"/>
          </p:cNvPicPr>
          <p:nvPr/>
        </p:nvPicPr>
        <p:blipFill>
          <a:blip r:embed="rId3"/>
          <a:stretch>
            <a:fillRect/>
          </a:stretch>
        </p:blipFill>
        <p:spPr>
          <a:xfrm>
            <a:off x="5954600" y="3429000"/>
            <a:ext cx="4572000" cy="2832100"/>
          </a:xfrm>
          <a:prstGeom prst="rect">
            <a:avLst/>
          </a:prstGeom>
        </p:spPr>
      </p:pic>
      <p:sp>
        <p:nvSpPr>
          <p:cNvPr id="8" name="TextBox 7">
            <a:extLst>
              <a:ext uri="{FF2B5EF4-FFF2-40B4-BE49-F238E27FC236}">
                <a16:creationId xmlns:a16="http://schemas.microsoft.com/office/drawing/2014/main" id="{CAF2BC1A-B5AF-57B2-C44E-AEAFA1BED283}"/>
              </a:ext>
            </a:extLst>
          </p:cNvPr>
          <p:cNvSpPr txBox="1"/>
          <p:nvPr/>
        </p:nvSpPr>
        <p:spPr>
          <a:xfrm>
            <a:off x="7958104" y="15322"/>
            <a:ext cx="3301866" cy="738664"/>
          </a:xfrm>
          <a:prstGeom prst="rect">
            <a:avLst/>
          </a:prstGeom>
          <a:noFill/>
        </p:spPr>
        <p:txBody>
          <a:bodyPr wrap="none" lIns="365760" tIns="274320" rIns="365760" bIns="274320" rtlCol="0">
            <a:spAutoFit/>
          </a:bodyPr>
          <a:lstStyle/>
          <a:p>
            <a:pPr algn="ctr">
              <a:spcAft>
                <a:spcPts val="800"/>
              </a:spcAft>
            </a:pPr>
            <a:r>
              <a:rPr lang="en-US" sz="1200" dirty="0">
                <a:latin typeface="Helvetica" pitchFamily="2" charset="0"/>
              </a:rPr>
              <a:t>fofostudy_fernow_fig1a_05280140.nb</a:t>
            </a:r>
          </a:p>
        </p:txBody>
      </p:sp>
      <p:pic>
        <p:nvPicPr>
          <p:cNvPr id="9" name="Picture 8">
            <a:extLst>
              <a:ext uri="{FF2B5EF4-FFF2-40B4-BE49-F238E27FC236}">
                <a16:creationId xmlns:a16="http://schemas.microsoft.com/office/drawing/2014/main" id="{9E652D0B-B060-1AE7-CD54-7758DC91CDC1}"/>
              </a:ext>
            </a:extLst>
          </p:cNvPr>
          <p:cNvPicPr>
            <a:picLocks noChangeAspect="1"/>
          </p:cNvPicPr>
          <p:nvPr/>
        </p:nvPicPr>
        <p:blipFill>
          <a:blip r:embed="rId4"/>
          <a:stretch>
            <a:fillRect/>
          </a:stretch>
        </p:blipFill>
        <p:spPr>
          <a:xfrm>
            <a:off x="3200398" y="805149"/>
            <a:ext cx="3380330" cy="2743200"/>
          </a:xfrm>
          <a:prstGeom prst="rect">
            <a:avLst/>
          </a:prstGeom>
        </p:spPr>
      </p:pic>
      <p:cxnSp>
        <p:nvCxnSpPr>
          <p:cNvPr id="10" name="Straight Connector 9">
            <a:extLst>
              <a:ext uri="{FF2B5EF4-FFF2-40B4-BE49-F238E27FC236}">
                <a16:creationId xmlns:a16="http://schemas.microsoft.com/office/drawing/2014/main" id="{4A2279F6-7BEB-B039-DAA2-6B45EAB18C6C}"/>
              </a:ext>
            </a:extLst>
          </p:cNvPr>
          <p:cNvCxnSpPr/>
          <p:nvPr/>
        </p:nvCxnSpPr>
        <p:spPr>
          <a:xfrm>
            <a:off x="4325816" y="2708031"/>
            <a:ext cx="0" cy="893292"/>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B7C7ADAD-9773-1CFC-E1E9-5876A0DB7874}"/>
              </a:ext>
            </a:extLst>
          </p:cNvPr>
          <p:cNvCxnSpPr/>
          <p:nvPr/>
        </p:nvCxnSpPr>
        <p:spPr>
          <a:xfrm>
            <a:off x="4900248" y="2696308"/>
            <a:ext cx="0" cy="893292"/>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0C3E309E-2603-A9E1-32B2-2DD6EF1A3656}"/>
              </a:ext>
            </a:extLst>
          </p:cNvPr>
          <p:cNvCxnSpPr/>
          <p:nvPr/>
        </p:nvCxnSpPr>
        <p:spPr>
          <a:xfrm flipH="1">
            <a:off x="4032738" y="3589600"/>
            <a:ext cx="293078" cy="2555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984B2362-27CA-52FD-104E-023662B60E35}"/>
              </a:ext>
            </a:extLst>
          </p:cNvPr>
          <p:cNvCxnSpPr>
            <a:cxnSpLocks/>
          </p:cNvCxnSpPr>
          <p:nvPr/>
        </p:nvCxnSpPr>
        <p:spPr>
          <a:xfrm>
            <a:off x="4890563" y="3571795"/>
            <a:ext cx="1076481" cy="4574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2AB840A-64F5-EB1B-9553-6C0093776471}"/>
                  </a:ext>
                </a:extLst>
              </p:cNvPr>
              <p:cNvSpPr txBox="1"/>
              <p:nvPr/>
            </p:nvSpPr>
            <p:spPr>
              <a:xfrm>
                <a:off x="958943" y="5692344"/>
                <a:ext cx="2112501" cy="1251625"/>
              </a:xfrm>
              <a:prstGeom prst="rect">
                <a:avLst/>
              </a:prstGeom>
              <a:noFill/>
            </p:spPr>
            <p:txBody>
              <a:bodyPr wrap="none" lIns="365760" tIns="274320" rIns="365760" bIns="274320" rtlCol="0">
                <a:spAutoFit/>
              </a:bodyPr>
              <a:lstStyle/>
              <a:p>
                <a:pPr>
                  <a:spcAft>
                    <a:spcPts val="800"/>
                  </a:spcAft>
                </a:pPr>
                <a14:m>
                  <m:oMathPara xmlns:m="http://schemas.openxmlformats.org/officeDocument/2006/math">
                    <m:oMathParaPr>
                      <m:jc m:val="left"/>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𝜀</m:t>
                          </m:r>
                        </m:e>
                        <m:sub>
                          <m:r>
                            <a:rPr lang="en-US" sz="1600" b="0" i="1" smtClean="0">
                              <a:latin typeface="Cambria Math" panose="02040503050406030204" pitchFamily="18" charset="0"/>
                              <a:ea typeface="Cambria Math" panose="02040503050406030204" pitchFamily="18" charset="0"/>
                            </a:rPr>
                            <m:t>⊥</m:t>
                          </m:r>
                        </m:sub>
                      </m:sSub>
                      <m:r>
                        <a:rPr lang="en-US" sz="1600" b="0" i="1" smtClean="0">
                          <a:latin typeface="Cambria Math" panose="02040503050406030204" pitchFamily="18" charset="0"/>
                        </a:rPr>
                        <m:t>=4.5 </m:t>
                      </m:r>
                      <m:r>
                        <a:rPr lang="en-US" sz="1600" b="0" i="1" smtClean="0">
                          <a:latin typeface="Cambria Math" panose="02040503050406030204" pitchFamily="18" charset="0"/>
                        </a:rPr>
                        <m:t>𝑚𝑚</m:t>
                      </m:r>
                    </m:oMath>
                  </m:oMathPara>
                </a14:m>
                <a:endParaRPr lang="en-US" sz="1600" dirty="0">
                  <a:latin typeface="Helvetica" pitchFamily="2" charset="0"/>
                </a:endParaRPr>
              </a:p>
              <a:p>
                <a:pPr>
                  <a:spcAft>
                    <a:spcPts val="800"/>
                  </a:spcAft>
                </a:pPr>
                <a14:m>
                  <m:oMathPara xmlns:m="http://schemas.openxmlformats.org/officeDocument/2006/math">
                    <m:oMathParaPr>
                      <m:jc m:val="left"/>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𝛽</m:t>
                          </m:r>
                        </m:e>
                        <m:sub>
                          <m:r>
                            <a:rPr lang="en-US" sz="1600" b="0" i="1" smtClean="0">
                              <a:latin typeface="Cambria Math" panose="02040503050406030204" pitchFamily="18" charset="0"/>
                            </a:rPr>
                            <m:t>𝑚𝑎𝑥</m:t>
                          </m:r>
                        </m:sub>
                      </m:sSub>
                      <m:r>
                        <a:rPr lang="en-US" sz="1600" b="0" i="1" smtClean="0">
                          <a:latin typeface="Cambria Math" panose="02040503050406030204" pitchFamily="18" charset="0"/>
                        </a:rPr>
                        <m:t>=0.70 </m:t>
                      </m:r>
                      <m:r>
                        <a:rPr lang="en-US" sz="1600" b="0" i="1" smtClean="0">
                          <a:latin typeface="Cambria Math" panose="02040503050406030204" pitchFamily="18" charset="0"/>
                        </a:rPr>
                        <m:t>𝑚</m:t>
                      </m:r>
                    </m:oMath>
                  </m:oMathPara>
                </a14:m>
                <a:endParaRPr lang="en-US" sz="1600" dirty="0">
                  <a:latin typeface="Helvetica" pitchFamily="2" charset="0"/>
                </a:endParaRPr>
              </a:p>
            </p:txBody>
          </p:sp>
        </mc:Choice>
        <mc:Fallback xmlns="">
          <p:sp>
            <p:nvSpPr>
              <p:cNvPr id="14" name="TextBox 13">
                <a:extLst>
                  <a:ext uri="{FF2B5EF4-FFF2-40B4-BE49-F238E27FC236}">
                    <a16:creationId xmlns:a16="http://schemas.microsoft.com/office/drawing/2014/main" id="{12AB840A-64F5-EB1B-9553-6C0093776471}"/>
                  </a:ext>
                </a:extLst>
              </p:cNvPr>
              <p:cNvSpPr txBox="1">
                <a:spLocks noRot="1" noChangeAspect="1" noMove="1" noResize="1" noEditPoints="1" noAdjustHandles="1" noChangeArrowheads="1" noChangeShapeType="1" noTextEdit="1"/>
              </p:cNvSpPr>
              <p:nvPr/>
            </p:nvSpPr>
            <p:spPr>
              <a:xfrm>
                <a:off x="958943" y="5692344"/>
                <a:ext cx="2112501" cy="1251625"/>
              </a:xfrm>
              <a:prstGeom prst="rect">
                <a:avLst/>
              </a:prstGeom>
              <a:blipFill>
                <a:blip r:embed="rId5"/>
                <a:stretch>
                  <a:fillRect/>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3738BF9B-F970-B826-3D87-40C74A50E51F}"/>
              </a:ext>
            </a:extLst>
          </p:cNvPr>
          <p:cNvSpPr txBox="1"/>
          <p:nvPr/>
        </p:nvSpPr>
        <p:spPr>
          <a:xfrm>
            <a:off x="1941618" y="2913696"/>
            <a:ext cx="1539653" cy="846386"/>
          </a:xfrm>
          <a:prstGeom prst="rect">
            <a:avLst/>
          </a:prstGeom>
          <a:noFill/>
        </p:spPr>
        <p:txBody>
          <a:bodyPr wrap="none" lIns="365760" tIns="274320" rIns="365760" bIns="274320" rtlCol="0">
            <a:spAutoFit/>
          </a:bodyPr>
          <a:lstStyle/>
          <a:p>
            <a:pPr algn="ctr">
              <a:spcAft>
                <a:spcPts val="800"/>
              </a:spcAft>
            </a:pPr>
            <a:r>
              <a:rPr lang="en-US" sz="1900" b="1" dirty="0">
                <a:latin typeface="Helvetica" pitchFamily="2" charset="0"/>
              </a:rPr>
              <a:t>x’ (rad)</a:t>
            </a:r>
          </a:p>
        </p:txBody>
      </p:sp>
      <p:sp>
        <p:nvSpPr>
          <p:cNvPr id="16" name="TextBox 15">
            <a:extLst>
              <a:ext uri="{FF2B5EF4-FFF2-40B4-BE49-F238E27FC236}">
                <a16:creationId xmlns:a16="http://schemas.microsoft.com/office/drawing/2014/main" id="{FD64E076-2C45-5779-DC8B-AC0FA687D297}"/>
              </a:ext>
            </a:extLst>
          </p:cNvPr>
          <p:cNvSpPr txBox="1"/>
          <p:nvPr/>
        </p:nvSpPr>
        <p:spPr>
          <a:xfrm>
            <a:off x="4498819" y="4409569"/>
            <a:ext cx="1538563" cy="846386"/>
          </a:xfrm>
          <a:prstGeom prst="rect">
            <a:avLst/>
          </a:prstGeom>
          <a:noFill/>
        </p:spPr>
        <p:txBody>
          <a:bodyPr wrap="none" lIns="365760" tIns="274320" rIns="365760" bIns="274320" rtlCol="0">
            <a:spAutoFit/>
          </a:bodyPr>
          <a:lstStyle/>
          <a:p>
            <a:pPr algn="ctr">
              <a:spcAft>
                <a:spcPts val="800"/>
              </a:spcAft>
            </a:pPr>
            <a:r>
              <a:rPr lang="en-US" sz="1900" b="1" dirty="0">
                <a:latin typeface="Helvetica" pitchFamily="2" charset="0"/>
              </a:rPr>
              <a:t>x (mm)</a:t>
            </a:r>
          </a:p>
        </p:txBody>
      </p:sp>
      <p:sp>
        <p:nvSpPr>
          <p:cNvPr id="17" name="TextBox 16">
            <a:extLst>
              <a:ext uri="{FF2B5EF4-FFF2-40B4-BE49-F238E27FC236}">
                <a16:creationId xmlns:a16="http://schemas.microsoft.com/office/drawing/2014/main" id="{C6E57E6B-18EF-C2E5-2C6D-3B29C6CEA5D3}"/>
              </a:ext>
            </a:extLst>
          </p:cNvPr>
          <p:cNvSpPr txBox="1"/>
          <p:nvPr/>
        </p:nvSpPr>
        <p:spPr>
          <a:xfrm>
            <a:off x="7310792" y="2834470"/>
            <a:ext cx="1539653" cy="846386"/>
          </a:xfrm>
          <a:prstGeom prst="rect">
            <a:avLst/>
          </a:prstGeom>
          <a:noFill/>
        </p:spPr>
        <p:txBody>
          <a:bodyPr wrap="none" lIns="365760" tIns="274320" rIns="365760" bIns="274320" rtlCol="0">
            <a:spAutoFit/>
          </a:bodyPr>
          <a:lstStyle/>
          <a:p>
            <a:pPr algn="ctr">
              <a:spcAft>
                <a:spcPts val="800"/>
              </a:spcAft>
            </a:pPr>
            <a:r>
              <a:rPr lang="en-US" sz="1900" b="1" dirty="0">
                <a:latin typeface="Helvetica" pitchFamily="2" charset="0"/>
              </a:rPr>
              <a:t>x’ (rad)</a:t>
            </a:r>
          </a:p>
        </p:txBody>
      </p:sp>
      <p:sp>
        <p:nvSpPr>
          <p:cNvPr id="18" name="TextBox 17">
            <a:extLst>
              <a:ext uri="{FF2B5EF4-FFF2-40B4-BE49-F238E27FC236}">
                <a16:creationId xmlns:a16="http://schemas.microsoft.com/office/drawing/2014/main" id="{0A04AB5D-91AB-68BF-2E83-980771FEA103}"/>
              </a:ext>
            </a:extLst>
          </p:cNvPr>
          <p:cNvSpPr txBox="1"/>
          <p:nvPr/>
        </p:nvSpPr>
        <p:spPr>
          <a:xfrm>
            <a:off x="9867993" y="4330343"/>
            <a:ext cx="1538563" cy="846386"/>
          </a:xfrm>
          <a:prstGeom prst="rect">
            <a:avLst/>
          </a:prstGeom>
          <a:noFill/>
        </p:spPr>
        <p:txBody>
          <a:bodyPr wrap="none" lIns="365760" tIns="274320" rIns="365760" bIns="274320" rtlCol="0">
            <a:spAutoFit/>
          </a:bodyPr>
          <a:lstStyle/>
          <a:p>
            <a:pPr algn="ctr">
              <a:spcAft>
                <a:spcPts val="800"/>
              </a:spcAft>
            </a:pPr>
            <a:r>
              <a:rPr lang="en-US" sz="1900" b="1" dirty="0">
                <a:latin typeface="Helvetica" pitchFamily="2" charset="0"/>
              </a:rPr>
              <a:t>x (mm)</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4042A7DD-A0AC-4B21-2975-3A6F5A01AC09}"/>
                  </a:ext>
                </a:extLst>
              </p:cNvPr>
              <p:cNvSpPr txBox="1"/>
              <p:nvPr/>
            </p:nvSpPr>
            <p:spPr>
              <a:xfrm>
                <a:off x="8680496" y="5606375"/>
                <a:ext cx="2112501" cy="1251625"/>
              </a:xfrm>
              <a:prstGeom prst="rect">
                <a:avLst/>
              </a:prstGeom>
              <a:noFill/>
            </p:spPr>
            <p:txBody>
              <a:bodyPr wrap="none" lIns="365760" tIns="274320" rIns="365760" bIns="274320" rtlCol="0">
                <a:spAutoFit/>
              </a:bodyPr>
              <a:lstStyle/>
              <a:p>
                <a:pPr>
                  <a:spcAft>
                    <a:spcPts val="800"/>
                  </a:spcAft>
                </a:pPr>
                <a14:m>
                  <m:oMathPara xmlns:m="http://schemas.openxmlformats.org/officeDocument/2006/math">
                    <m:oMathParaPr>
                      <m:jc m:val="left"/>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𝜀</m:t>
                          </m:r>
                        </m:e>
                        <m:sub>
                          <m:r>
                            <a:rPr lang="en-US" sz="1600" b="0" i="1" smtClean="0">
                              <a:latin typeface="Cambria Math" panose="02040503050406030204" pitchFamily="18" charset="0"/>
                              <a:ea typeface="Cambria Math" panose="02040503050406030204" pitchFamily="18" charset="0"/>
                            </a:rPr>
                            <m:t>⊥</m:t>
                          </m:r>
                        </m:sub>
                      </m:sSub>
                      <m:r>
                        <a:rPr lang="en-US" sz="1600" b="0" i="1" smtClean="0">
                          <a:latin typeface="Cambria Math" panose="02040503050406030204" pitchFamily="18" charset="0"/>
                        </a:rPr>
                        <m:t>=5.0 </m:t>
                      </m:r>
                      <m:r>
                        <a:rPr lang="en-US" sz="1600" b="0" i="1" smtClean="0">
                          <a:latin typeface="Cambria Math" panose="02040503050406030204" pitchFamily="18" charset="0"/>
                        </a:rPr>
                        <m:t>𝑚𝑚</m:t>
                      </m:r>
                    </m:oMath>
                  </m:oMathPara>
                </a14:m>
                <a:endParaRPr lang="en-US" sz="1600" dirty="0">
                  <a:latin typeface="Helvetica" pitchFamily="2" charset="0"/>
                </a:endParaRPr>
              </a:p>
              <a:p>
                <a:pPr>
                  <a:spcAft>
                    <a:spcPts val="800"/>
                  </a:spcAft>
                </a:pPr>
                <a14:m>
                  <m:oMathPara xmlns:m="http://schemas.openxmlformats.org/officeDocument/2006/math">
                    <m:oMathParaPr>
                      <m:jc m:val="left"/>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𝛽</m:t>
                          </m:r>
                        </m:e>
                        <m:sub>
                          <m:r>
                            <a:rPr lang="en-US" sz="1600" b="0" i="1" smtClean="0">
                              <a:latin typeface="Cambria Math" panose="02040503050406030204" pitchFamily="18" charset="0"/>
                            </a:rPr>
                            <m:t>𝑚𝑎𝑥</m:t>
                          </m:r>
                        </m:sub>
                      </m:sSub>
                      <m:r>
                        <a:rPr lang="en-US" sz="1600" b="0" i="1" smtClean="0">
                          <a:latin typeface="Cambria Math" panose="02040503050406030204" pitchFamily="18" charset="0"/>
                        </a:rPr>
                        <m:t>=0.13 </m:t>
                      </m:r>
                      <m:r>
                        <a:rPr lang="en-US" sz="1600" b="0" i="1" smtClean="0">
                          <a:latin typeface="Cambria Math" panose="02040503050406030204" pitchFamily="18" charset="0"/>
                        </a:rPr>
                        <m:t>𝑚</m:t>
                      </m:r>
                    </m:oMath>
                  </m:oMathPara>
                </a14:m>
                <a:endParaRPr lang="en-US" sz="1600" dirty="0">
                  <a:latin typeface="Helvetica" pitchFamily="2" charset="0"/>
                </a:endParaRPr>
              </a:p>
            </p:txBody>
          </p:sp>
        </mc:Choice>
        <mc:Fallback xmlns="">
          <p:sp>
            <p:nvSpPr>
              <p:cNvPr id="19" name="TextBox 18">
                <a:extLst>
                  <a:ext uri="{FF2B5EF4-FFF2-40B4-BE49-F238E27FC236}">
                    <a16:creationId xmlns:a16="http://schemas.microsoft.com/office/drawing/2014/main" id="{4042A7DD-A0AC-4B21-2975-3A6F5A01AC09}"/>
                  </a:ext>
                </a:extLst>
              </p:cNvPr>
              <p:cNvSpPr txBox="1">
                <a:spLocks noRot="1" noChangeAspect="1" noMove="1" noResize="1" noEditPoints="1" noAdjustHandles="1" noChangeArrowheads="1" noChangeShapeType="1" noTextEdit="1"/>
              </p:cNvSpPr>
              <p:nvPr/>
            </p:nvSpPr>
            <p:spPr>
              <a:xfrm>
                <a:off x="8680496" y="5606375"/>
                <a:ext cx="2112501" cy="1251625"/>
              </a:xfrm>
              <a:prstGeom prst="rect">
                <a:avLst/>
              </a:prstGeom>
              <a:blipFill>
                <a:blip r:embed="rId6"/>
                <a:stretch>
                  <a:fillRect/>
                </a:stretch>
              </a:blipFill>
            </p:spPr>
            <p:txBody>
              <a:bodyPr/>
              <a:lstStyle/>
              <a:p>
                <a:r>
                  <a:rPr lang="en-US">
                    <a:noFill/>
                  </a:rPr>
                  <a:t> </a:t>
                </a:r>
              </a:p>
            </p:txBody>
          </p:sp>
        </mc:Fallback>
      </mc:AlternateContent>
      <p:sp>
        <p:nvSpPr>
          <p:cNvPr id="20" name="Oval 19">
            <a:extLst>
              <a:ext uri="{FF2B5EF4-FFF2-40B4-BE49-F238E27FC236}">
                <a16:creationId xmlns:a16="http://schemas.microsoft.com/office/drawing/2014/main" id="{C058E88E-FAA9-9558-818A-D7230CACBF26}"/>
              </a:ext>
            </a:extLst>
          </p:cNvPr>
          <p:cNvSpPr/>
          <p:nvPr/>
        </p:nvSpPr>
        <p:spPr>
          <a:xfrm>
            <a:off x="7958104" y="3429000"/>
            <a:ext cx="1185896" cy="980569"/>
          </a:xfrm>
          <a:prstGeom prst="ellipse">
            <a:avLst/>
          </a:prstGeom>
          <a:noFill/>
          <a:ln>
            <a:solidFill>
              <a:srgbClr val="FF4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B9EC390-1147-9F6C-FB8E-D3DCA0810678}"/>
              </a:ext>
            </a:extLst>
          </p:cNvPr>
          <p:cNvSpPr txBox="1"/>
          <p:nvPr/>
        </p:nvSpPr>
        <p:spPr>
          <a:xfrm>
            <a:off x="8660742" y="2706396"/>
            <a:ext cx="2745814" cy="1138773"/>
          </a:xfrm>
          <a:prstGeom prst="rect">
            <a:avLst/>
          </a:prstGeom>
          <a:noFill/>
        </p:spPr>
        <p:txBody>
          <a:bodyPr wrap="square" lIns="365760" tIns="274320" rIns="365760" bIns="274320" rtlCol="0">
            <a:spAutoFit/>
          </a:bodyPr>
          <a:lstStyle/>
          <a:p>
            <a:pPr algn="ctr">
              <a:spcAft>
                <a:spcPts val="800"/>
              </a:spcAft>
            </a:pPr>
            <a:r>
              <a:rPr lang="en-US" sz="1900" dirty="0">
                <a:solidFill>
                  <a:srgbClr val="FF40FF"/>
                </a:solidFill>
                <a:latin typeface="Helvetica" pitchFamily="2" charset="0"/>
              </a:rPr>
              <a:t>Filamentation due to mismatching</a:t>
            </a:r>
          </a:p>
        </p:txBody>
      </p:sp>
      <p:sp>
        <p:nvSpPr>
          <p:cNvPr id="22" name="TextBox 21">
            <a:extLst>
              <a:ext uri="{FF2B5EF4-FFF2-40B4-BE49-F238E27FC236}">
                <a16:creationId xmlns:a16="http://schemas.microsoft.com/office/drawing/2014/main" id="{8E3C89BA-D8C2-D102-427A-C227F8755BE1}"/>
              </a:ext>
            </a:extLst>
          </p:cNvPr>
          <p:cNvSpPr txBox="1"/>
          <p:nvPr/>
        </p:nvSpPr>
        <p:spPr>
          <a:xfrm>
            <a:off x="2877155" y="5371981"/>
            <a:ext cx="3077445" cy="800219"/>
          </a:xfrm>
          <a:prstGeom prst="rect">
            <a:avLst/>
          </a:prstGeom>
          <a:noFill/>
        </p:spPr>
        <p:txBody>
          <a:bodyPr wrap="none" lIns="365760" tIns="274320" rIns="365760" bIns="274320" rtlCol="0">
            <a:spAutoFit/>
          </a:bodyPr>
          <a:lstStyle/>
          <a:p>
            <a:pPr algn="ctr">
              <a:spcAft>
                <a:spcPts val="800"/>
              </a:spcAft>
            </a:pPr>
            <a:r>
              <a:rPr lang="en-US" sz="1600" b="1" dirty="0">
                <a:solidFill>
                  <a:srgbClr val="FF0000"/>
                </a:solidFill>
                <a:latin typeface="Helvetica" pitchFamily="2" charset="0"/>
              </a:rPr>
              <a:t>Red: Initial phase space</a:t>
            </a:r>
          </a:p>
        </p:txBody>
      </p:sp>
      <p:sp>
        <p:nvSpPr>
          <p:cNvPr id="23" name="TextBox 22">
            <a:extLst>
              <a:ext uri="{FF2B5EF4-FFF2-40B4-BE49-F238E27FC236}">
                <a16:creationId xmlns:a16="http://schemas.microsoft.com/office/drawing/2014/main" id="{AC8ED930-6F66-FBFE-DD1F-5A3BCE77D7DD}"/>
              </a:ext>
            </a:extLst>
          </p:cNvPr>
          <p:cNvSpPr txBox="1"/>
          <p:nvPr/>
        </p:nvSpPr>
        <p:spPr>
          <a:xfrm>
            <a:off x="8129252" y="5041975"/>
            <a:ext cx="3077445" cy="800219"/>
          </a:xfrm>
          <a:prstGeom prst="rect">
            <a:avLst/>
          </a:prstGeom>
          <a:noFill/>
        </p:spPr>
        <p:txBody>
          <a:bodyPr wrap="none" lIns="365760" tIns="274320" rIns="365760" bIns="274320" rtlCol="0">
            <a:spAutoFit/>
          </a:bodyPr>
          <a:lstStyle/>
          <a:p>
            <a:pPr algn="ctr">
              <a:spcAft>
                <a:spcPts val="800"/>
              </a:spcAft>
            </a:pPr>
            <a:r>
              <a:rPr lang="en-US" sz="1600" b="1" dirty="0">
                <a:solidFill>
                  <a:srgbClr val="FF0000"/>
                </a:solidFill>
                <a:latin typeface="Helvetica" pitchFamily="2" charset="0"/>
              </a:rPr>
              <a:t>Red: Initial phase space</a:t>
            </a:r>
          </a:p>
        </p:txBody>
      </p:sp>
      <p:sp>
        <p:nvSpPr>
          <p:cNvPr id="2" name="Date Placeholder 1">
            <a:extLst>
              <a:ext uri="{FF2B5EF4-FFF2-40B4-BE49-F238E27FC236}">
                <a16:creationId xmlns:a16="http://schemas.microsoft.com/office/drawing/2014/main" id="{C5516E5F-2B4B-7DE0-D00F-A6C8F03C9CE2}"/>
              </a:ext>
            </a:extLst>
          </p:cNvPr>
          <p:cNvSpPr>
            <a:spLocks noGrp="1"/>
          </p:cNvSpPr>
          <p:nvPr>
            <p:ph type="dt" sz="half" idx="38"/>
          </p:nvPr>
        </p:nvSpPr>
        <p:spPr/>
        <p:txBody>
          <a:bodyPr/>
          <a:lstStyle/>
          <a:p>
            <a:pPr>
              <a:defRPr/>
            </a:pPr>
            <a:r>
              <a:rPr lang="en-US"/>
              <a:t>8/5/25</a:t>
            </a:r>
            <a:endParaRPr lang="en-US" dirty="0"/>
          </a:p>
        </p:txBody>
      </p:sp>
      <p:sp>
        <p:nvSpPr>
          <p:cNvPr id="4" name="Footer Placeholder 3">
            <a:extLst>
              <a:ext uri="{FF2B5EF4-FFF2-40B4-BE49-F238E27FC236}">
                <a16:creationId xmlns:a16="http://schemas.microsoft.com/office/drawing/2014/main" id="{5C6E474C-2971-F468-3D51-86E568922596}"/>
              </a:ext>
            </a:extLst>
          </p:cNvPr>
          <p:cNvSpPr>
            <a:spLocks noGrp="1"/>
          </p:cNvSpPr>
          <p:nvPr>
            <p:ph type="ftr" sz="quarter" idx="39"/>
          </p:nvPr>
        </p:nvSpPr>
        <p:spPr/>
        <p:txBody>
          <a:bodyPr/>
          <a:lstStyle/>
          <a:p>
            <a:pPr>
              <a:defRPr/>
            </a:pPr>
            <a:r>
              <a:rPr lang="en-US"/>
              <a:t>Yonehara | Ionization Cooling for Muon Beam</a:t>
            </a:r>
            <a:endParaRPr lang="en-US" dirty="0"/>
          </a:p>
        </p:txBody>
      </p:sp>
    </p:spTree>
    <p:extLst>
      <p:ext uri="{BB962C8B-B14F-4D97-AF65-F5344CB8AC3E}">
        <p14:creationId xmlns:p14="http://schemas.microsoft.com/office/powerpoint/2010/main" val="29076293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D2437C-586D-160C-AC53-872CE8D57EB5}"/>
              </a:ext>
            </a:extLst>
          </p:cNvPr>
          <p:cNvSpPr>
            <a:spLocks noGrp="1"/>
          </p:cNvSpPr>
          <p:nvPr>
            <p:ph type="title"/>
          </p:nvPr>
        </p:nvSpPr>
        <p:spPr/>
        <p:txBody>
          <a:bodyPr/>
          <a:lstStyle/>
          <a:p>
            <a:r>
              <a:rPr lang="en-US" dirty="0"/>
              <a:t>Follow-up for Question 3</a:t>
            </a:r>
          </a:p>
        </p:txBody>
      </p:sp>
      <p:sp>
        <p:nvSpPr>
          <p:cNvPr id="5" name="Slide Number Placeholder 4">
            <a:extLst>
              <a:ext uri="{FF2B5EF4-FFF2-40B4-BE49-F238E27FC236}">
                <a16:creationId xmlns:a16="http://schemas.microsoft.com/office/drawing/2014/main" id="{5B30B560-DE46-E808-5A4E-E71D1A5D0A49}"/>
              </a:ext>
            </a:extLst>
          </p:cNvPr>
          <p:cNvSpPr>
            <a:spLocks noGrp="1"/>
          </p:cNvSpPr>
          <p:nvPr>
            <p:ph type="sldNum" sz="quarter" idx="40"/>
          </p:nvPr>
        </p:nvSpPr>
        <p:spPr/>
        <p:txBody>
          <a:bodyPr/>
          <a:lstStyle/>
          <a:p>
            <a:fld id="{F4BAA12D-5F28-3140-935A-44BF4B54B6B6}" type="slidenum">
              <a:rPr lang="en-US" smtClean="0"/>
              <a:pPr/>
              <a:t>53</a:t>
            </a:fld>
            <a:endParaRPr lang="en-US" dirty="0"/>
          </a:p>
        </p:txBody>
      </p:sp>
      <p:pic>
        <p:nvPicPr>
          <p:cNvPr id="6" name="Picture 5">
            <a:extLst>
              <a:ext uri="{FF2B5EF4-FFF2-40B4-BE49-F238E27FC236}">
                <a16:creationId xmlns:a16="http://schemas.microsoft.com/office/drawing/2014/main" id="{4478AC5F-9D99-B3F1-CAF7-1D5D685A68CD}"/>
              </a:ext>
            </a:extLst>
          </p:cNvPr>
          <p:cNvPicPr>
            <a:picLocks noChangeAspect="1"/>
          </p:cNvPicPr>
          <p:nvPr/>
        </p:nvPicPr>
        <p:blipFill>
          <a:blip r:embed="rId2"/>
          <a:stretch>
            <a:fillRect/>
          </a:stretch>
        </p:blipFill>
        <p:spPr>
          <a:xfrm>
            <a:off x="5589075" y="3473862"/>
            <a:ext cx="4572000" cy="2806700"/>
          </a:xfrm>
          <a:prstGeom prst="rect">
            <a:avLst/>
          </a:prstGeom>
        </p:spPr>
      </p:pic>
      <p:pic>
        <p:nvPicPr>
          <p:cNvPr id="7" name="Picture 6">
            <a:extLst>
              <a:ext uri="{FF2B5EF4-FFF2-40B4-BE49-F238E27FC236}">
                <a16:creationId xmlns:a16="http://schemas.microsoft.com/office/drawing/2014/main" id="{FD098A65-9474-DECA-24E8-D6E937468A2C}"/>
              </a:ext>
            </a:extLst>
          </p:cNvPr>
          <p:cNvPicPr>
            <a:picLocks noChangeAspect="1"/>
          </p:cNvPicPr>
          <p:nvPr/>
        </p:nvPicPr>
        <p:blipFill>
          <a:blip r:embed="rId3"/>
          <a:stretch>
            <a:fillRect/>
          </a:stretch>
        </p:blipFill>
        <p:spPr>
          <a:xfrm>
            <a:off x="639786" y="3473862"/>
            <a:ext cx="4572000" cy="2717800"/>
          </a:xfrm>
          <a:prstGeom prst="rect">
            <a:avLst/>
          </a:prstGeom>
        </p:spPr>
      </p:pic>
      <p:sp>
        <p:nvSpPr>
          <p:cNvPr id="8" name="TextBox 7">
            <a:extLst>
              <a:ext uri="{FF2B5EF4-FFF2-40B4-BE49-F238E27FC236}">
                <a16:creationId xmlns:a16="http://schemas.microsoft.com/office/drawing/2014/main" id="{DE7A8477-9064-74D0-CF75-C991C103F3DC}"/>
              </a:ext>
            </a:extLst>
          </p:cNvPr>
          <p:cNvSpPr txBox="1"/>
          <p:nvPr/>
        </p:nvSpPr>
        <p:spPr>
          <a:xfrm>
            <a:off x="7958104" y="15322"/>
            <a:ext cx="3301866" cy="738664"/>
          </a:xfrm>
          <a:prstGeom prst="rect">
            <a:avLst/>
          </a:prstGeom>
          <a:noFill/>
        </p:spPr>
        <p:txBody>
          <a:bodyPr wrap="none" lIns="365760" tIns="274320" rIns="365760" bIns="274320" rtlCol="0">
            <a:spAutoFit/>
          </a:bodyPr>
          <a:lstStyle/>
          <a:p>
            <a:pPr algn="ctr">
              <a:spcAft>
                <a:spcPts val="800"/>
              </a:spcAft>
            </a:pPr>
            <a:r>
              <a:rPr lang="en-US" sz="1200" dirty="0">
                <a:latin typeface="Helvetica" pitchFamily="2" charset="0"/>
              </a:rPr>
              <a:t>fofostudy_fernow_fig1b_05280150.nb</a:t>
            </a:r>
          </a:p>
        </p:txBody>
      </p:sp>
      <p:cxnSp>
        <p:nvCxnSpPr>
          <p:cNvPr id="9" name="Straight Connector 8">
            <a:extLst>
              <a:ext uri="{FF2B5EF4-FFF2-40B4-BE49-F238E27FC236}">
                <a16:creationId xmlns:a16="http://schemas.microsoft.com/office/drawing/2014/main" id="{0F7EC7E3-16DE-D895-13EF-94D9CB4059B2}"/>
              </a:ext>
            </a:extLst>
          </p:cNvPr>
          <p:cNvCxnSpPr/>
          <p:nvPr/>
        </p:nvCxnSpPr>
        <p:spPr>
          <a:xfrm>
            <a:off x="4325816" y="2708031"/>
            <a:ext cx="0" cy="89329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70A9A235-FFA4-8D7B-C510-60861117E32C}"/>
              </a:ext>
            </a:extLst>
          </p:cNvPr>
          <p:cNvCxnSpPr/>
          <p:nvPr/>
        </p:nvCxnSpPr>
        <p:spPr>
          <a:xfrm>
            <a:off x="4935417" y="2708031"/>
            <a:ext cx="0" cy="893292"/>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CD59112E-0393-4873-14A6-0AD1ED8FA25C}"/>
              </a:ext>
            </a:extLst>
          </p:cNvPr>
          <p:cNvCxnSpPr/>
          <p:nvPr/>
        </p:nvCxnSpPr>
        <p:spPr>
          <a:xfrm flipH="1">
            <a:off x="4032738" y="3589600"/>
            <a:ext cx="293078" cy="2555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0EACA37A-315E-B139-9233-21CD365F260E}"/>
              </a:ext>
            </a:extLst>
          </p:cNvPr>
          <p:cNvCxnSpPr>
            <a:cxnSpLocks/>
          </p:cNvCxnSpPr>
          <p:nvPr/>
        </p:nvCxnSpPr>
        <p:spPr>
          <a:xfrm>
            <a:off x="4934925" y="3589600"/>
            <a:ext cx="1043842" cy="4044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57853AE-5B8C-95C2-DCC0-BF9E242A23AA}"/>
                  </a:ext>
                </a:extLst>
              </p:cNvPr>
              <p:cNvSpPr txBox="1"/>
              <p:nvPr/>
            </p:nvSpPr>
            <p:spPr>
              <a:xfrm>
                <a:off x="958943" y="5692344"/>
                <a:ext cx="2112501" cy="1251625"/>
              </a:xfrm>
              <a:prstGeom prst="rect">
                <a:avLst/>
              </a:prstGeom>
              <a:noFill/>
            </p:spPr>
            <p:txBody>
              <a:bodyPr wrap="none" lIns="365760" tIns="274320" rIns="365760" bIns="274320" rtlCol="0">
                <a:spAutoFit/>
              </a:bodyPr>
              <a:lstStyle/>
              <a:p>
                <a:pPr>
                  <a:spcAft>
                    <a:spcPts val="800"/>
                  </a:spcAft>
                </a:pPr>
                <a14:m>
                  <m:oMathPara xmlns:m="http://schemas.openxmlformats.org/officeDocument/2006/math">
                    <m:oMathParaPr>
                      <m:jc m:val="left"/>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𝜀</m:t>
                          </m:r>
                        </m:e>
                        <m:sub>
                          <m:r>
                            <a:rPr lang="en-US" sz="1600" b="0" i="1" smtClean="0">
                              <a:latin typeface="Cambria Math" panose="02040503050406030204" pitchFamily="18" charset="0"/>
                              <a:ea typeface="Cambria Math" panose="02040503050406030204" pitchFamily="18" charset="0"/>
                            </a:rPr>
                            <m:t>⊥</m:t>
                          </m:r>
                        </m:sub>
                      </m:sSub>
                      <m:r>
                        <a:rPr lang="en-US" sz="1600" b="0" i="1" smtClean="0">
                          <a:latin typeface="Cambria Math" panose="02040503050406030204" pitchFamily="18" charset="0"/>
                        </a:rPr>
                        <m:t>=2.1 </m:t>
                      </m:r>
                      <m:r>
                        <a:rPr lang="en-US" sz="1600" b="0" i="1" smtClean="0">
                          <a:latin typeface="Cambria Math" panose="02040503050406030204" pitchFamily="18" charset="0"/>
                        </a:rPr>
                        <m:t>𝑚𝑚</m:t>
                      </m:r>
                    </m:oMath>
                  </m:oMathPara>
                </a14:m>
                <a:endParaRPr lang="en-US" sz="1600" dirty="0">
                  <a:latin typeface="Helvetica" pitchFamily="2" charset="0"/>
                </a:endParaRPr>
              </a:p>
              <a:p>
                <a:pPr>
                  <a:spcAft>
                    <a:spcPts val="800"/>
                  </a:spcAft>
                </a:pPr>
                <a14:m>
                  <m:oMathPara xmlns:m="http://schemas.openxmlformats.org/officeDocument/2006/math">
                    <m:oMathParaPr>
                      <m:jc m:val="left"/>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𝛽</m:t>
                          </m:r>
                        </m:e>
                        <m:sub>
                          <m:r>
                            <a:rPr lang="en-US" sz="1600" b="0" i="1" smtClean="0">
                              <a:latin typeface="Cambria Math" panose="02040503050406030204" pitchFamily="18" charset="0"/>
                            </a:rPr>
                            <m:t>𝑚𝑎𝑥</m:t>
                          </m:r>
                        </m:sub>
                      </m:sSub>
                      <m:r>
                        <a:rPr lang="en-US" sz="1600" b="0" i="1" smtClean="0">
                          <a:latin typeface="Cambria Math" panose="02040503050406030204" pitchFamily="18" charset="0"/>
                        </a:rPr>
                        <m:t>=0.13 </m:t>
                      </m:r>
                      <m:r>
                        <a:rPr lang="en-US" sz="1600" b="0" i="1" smtClean="0">
                          <a:latin typeface="Cambria Math" panose="02040503050406030204" pitchFamily="18" charset="0"/>
                        </a:rPr>
                        <m:t>𝑚</m:t>
                      </m:r>
                    </m:oMath>
                  </m:oMathPara>
                </a14:m>
                <a:endParaRPr lang="en-US" sz="1600" dirty="0">
                  <a:latin typeface="Helvetica" pitchFamily="2" charset="0"/>
                </a:endParaRPr>
              </a:p>
            </p:txBody>
          </p:sp>
        </mc:Choice>
        <mc:Fallback xmlns="">
          <p:sp>
            <p:nvSpPr>
              <p:cNvPr id="13" name="TextBox 12">
                <a:extLst>
                  <a:ext uri="{FF2B5EF4-FFF2-40B4-BE49-F238E27FC236}">
                    <a16:creationId xmlns:a16="http://schemas.microsoft.com/office/drawing/2014/main" id="{C57853AE-5B8C-95C2-DCC0-BF9E242A23AA}"/>
                  </a:ext>
                </a:extLst>
              </p:cNvPr>
              <p:cNvSpPr txBox="1">
                <a:spLocks noRot="1" noChangeAspect="1" noMove="1" noResize="1" noEditPoints="1" noAdjustHandles="1" noChangeArrowheads="1" noChangeShapeType="1" noTextEdit="1"/>
              </p:cNvSpPr>
              <p:nvPr/>
            </p:nvSpPr>
            <p:spPr>
              <a:xfrm>
                <a:off x="958943" y="5692344"/>
                <a:ext cx="2112501" cy="1251625"/>
              </a:xfrm>
              <a:prstGeom prst="rect">
                <a:avLst/>
              </a:prstGeom>
              <a:blipFill>
                <a:blip r:embed="rId4"/>
                <a:stretch>
                  <a:fillRect/>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E27BA781-BB93-831E-BA97-60390F4B7BED}"/>
              </a:ext>
            </a:extLst>
          </p:cNvPr>
          <p:cNvSpPr txBox="1"/>
          <p:nvPr/>
        </p:nvSpPr>
        <p:spPr>
          <a:xfrm>
            <a:off x="1941618" y="2913696"/>
            <a:ext cx="1539653" cy="846386"/>
          </a:xfrm>
          <a:prstGeom prst="rect">
            <a:avLst/>
          </a:prstGeom>
          <a:noFill/>
        </p:spPr>
        <p:txBody>
          <a:bodyPr wrap="none" lIns="365760" tIns="274320" rIns="365760" bIns="274320" rtlCol="0">
            <a:spAutoFit/>
          </a:bodyPr>
          <a:lstStyle/>
          <a:p>
            <a:pPr algn="ctr">
              <a:spcAft>
                <a:spcPts val="800"/>
              </a:spcAft>
            </a:pPr>
            <a:r>
              <a:rPr lang="en-US" sz="1900" b="1" dirty="0">
                <a:latin typeface="Helvetica" pitchFamily="2" charset="0"/>
              </a:rPr>
              <a:t>x’ (rad)</a:t>
            </a:r>
          </a:p>
        </p:txBody>
      </p:sp>
      <p:sp>
        <p:nvSpPr>
          <p:cNvPr id="15" name="TextBox 14">
            <a:extLst>
              <a:ext uri="{FF2B5EF4-FFF2-40B4-BE49-F238E27FC236}">
                <a16:creationId xmlns:a16="http://schemas.microsoft.com/office/drawing/2014/main" id="{E0CC0C47-D1ED-0A10-87A4-035BA6CC5378}"/>
              </a:ext>
            </a:extLst>
          </p:cNvPr>
          <p:cNvSpPr txBox="1"/>
          <p:nvPr/>
        </p:nvSpPr>
        <p:spPr>
          <a:xfrm>
            <a:off x="4498819" y="4409569"/>
            <a:ext cx="1538563" cy="846386"/>
          </a:xfrm>
          <a:prstGeom prst="rect">
            <a:avLst/>
          </a:prstGeom>
          <a:noFill/>
        </p:spPr>
        <p:txBody>
          <a:bodyPr wrap="none" lIns="365760" tIns="274320" rIns="365760" bIns="274320" rtlCol="0">
            <a:spAutoFit/>
          </a:bodyPr>
          <a:lstStyle/>
          <a:p>
            <a:pPr algn="ctr">
              <a:spcAft>
                <a:spcPts val="800"/>
              </a:spcAft>
            </a:pPr>
            <a:r>
              <a:rPr lang="en-US" sz="1900" b="1" dirty="0">
                <a:latin typeface="Helvetica" pitchFamily="2" charset="0"/>
              </a:rPr>
              <a:t>x (mm)</a:t>
            </a:r>
          </a:p>
        </p:txBody>
      </p:sp>
      <p:sp>
        <p:nvSpPr>
          <p:cNvPr id="16" name="TextBox 15">
            <a:extLst>
              <a:ext uri="{FF2B5EF4-FFF2-40B4-BE49-F238E27FC236}">
                <a16:creationId xmlns:a16="http://schemas.microsoft.com/office/drawing/2014/main" id="{C9096830-B945-E390-189F-644A3EA9596E}"/>
              </a:ext>
            </a:extLst>
          </p:cNvPr>
          <p:cNvSpPr txBox="1"/>
          <p:nvPr/>
        </p:nvSpPr>
        <p:spPr>
          <a:xfrm>
            <a:off x="7310792" y="2834470"/>
            <a:ext cx="1539653" cy="846386"/>
          </a:xfrm>
          <a:prstGeom prst="rect">
            <a:avLst/>
          </a:prstGeom>
          <a:noFill/>
        </p:spPr>
        <p:txBody>
          <a:bodyPr wrap="none" lIns="365760" tIns="274320" rIns="365760" bIns="274320" rtlCol="0">
            <a:spAutoFit/>
          </a:bodyPr>
          <a:lstStyle/>
          <a:p>
            <a:pPr algn="ctr">
              <a:spcAft>
                <a:spcPts val="800"/>
              </a:spcAft>
            </a:pPr>
            <a:r>
              <a:rPr lang="en-US" sz="1900" b="1" dirty="0">
                <a:latin typeface="Helvetica" pitchFamily="2" charset="0"/>
              </a:rPr>
              <a:t>x’ (rad)</a:t>
            </a:r>
          </a:p>
        </p:txBody>
      </p:sp>
      <p:sp>
        <p:nvSpPr>
          <p:cNvPr id="17" name="TextBox 16">
            <a:extLst>
              <a:ext uri="{FF2B5EF4-FFF2-40B4-BE49-F238E27FC236}">
                <a16:creationId xmlns:a16="http://schemas.microsoft.com/office/drawing/2014/main" id="{F312B33D-E08F-88B0-A40E-686E49F656AC}"/>
              </a:ext>
            </a:extLst>
          </p:cNvPr>
          <p:cNvSpPr txBox="1"/>
          <p:nvPr/>
        </p:nvSpPr>
        <p:spPr>
          <a:xfrm>
            <a:off x="9867993" y="4330343"/>
            <a:ext cx="1538563" cy="846386"/>
          </a:xfrm>
          <a:prstGeom prst="rect">
            <a:avLst/>
          </a:prstGeom>
          <a:noFill/>
        </p:spPr>
        <p:txBody>
          <a:bodyPr wrap="none" lIns="365760" tIns="274320" rIns="365760" bIns="274320" rtlCol="0">
            <a:spAutoFit/>
          </a:bodyPr>
          <a:lstStyle/>
          <a:p>
            <a:pPr algn="ctr">
              <a:spcAft>
                <a:spcPts val="800"/>
              </a:spcAft>
            </a:pPr>
            <a:r>
              <a:rPr lang="en-US" sz="1900" b="1" dirty="0">
                <a:latin typeface="Helvetica" pitchFamily="2" charset="0"/>
              </a:rPr>
              <a:t>x (mm)</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ED21A4C-3740-873B-B946-F1FAC4F39B10}"/>
                  </a:ext>
                </a:extLst>
              </p:cNvPr>
              <p:cNvSpPr txBox="1"/>
              <p:nvPr/>
            </p:nvSpPr>
            <p:spPr>
              <a:xfrm>
                <a:off x="8680496" y="5606375"/>
                <a:ext cx="2112501" cy="1251625"/>
              </a:xfrm>
              <a:prstGeom prst="rect">
                <a:avLst/>
              </a:prstGeom>
              <a:noFill/>
            </p:spPr>
            <p:txBody>
              <a:bodyPr wrap="none" lIns="365760" tIns="274320" rIns="365760" bIns="274320" rtlCol="0">
                <a:spAutoFit/>
              </a:bodyPr>
              <a:lstStyle/>
              <a:p>
                <a:pPr>
                  <a:spcAft>
                    <a:spcPts val="800"/>
                  </a:spcAft>
                </a:pPr>
                <a14:m>
                  <m:oMathPara xmlns:m="http://schemas.openxmlformats.org/officeDocument/2006/math">
                    <m:oMathParaPr>
                      <m:jc m:val="left"/>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𝜀</m:t>
                          </m:r>
                        </m:e>
                        <m:sub>
                          <m:r>
                            <a:rPr lang="en-US" sz="1600" b="0" i="1" smtClean="0">
                              <a:latin typeface="Cambria Math" panose="02040503050406030204" pitchFamily="18" charset="0"/>
                              <a:ea typeface="Cambria Math" panose="02040503050406030204" pitchFamily="18" charset="0"/>
                            </a:rPr>
                            <m:t>⊥</m:t>
                          </m:r>
                        </m:sub>
                      </m:sSub>
                      <m:r>
                        <a:rPr lang="en-US" sz="1600" b="0" i="1" smtClean="0">
                          <a:latin typeface="Cambria Math" panose="02040503050406030204" pitchFamily="18" charset="0"/>
                        </a:rPr>
                        <m:t>=2.1 </m:t>
                      </m:r>
                      <m:r>
                        <a:rPr lang="en-US" sz="1600" b="0" i="1" smtClean="0">
                          <a:latin typeface="Cambria Math" panose="02040503050406030204" pitchFamily="18" charset="0"/>
                        </a:rPr>
                        <m:t>𝑚𝑚</m:t>
                      </m:r>
                    </m:oMath>
                  </m:oMathPara>
                </a14:m>
                <a:endParaRPr lang="en-US" sz="1600" dirty="0">
                  <a:latin typeface="Helvetica" pitchFamily="2" charset="0"/>
                </a:endParaRPr>
              </a:p>
              <a:p>
                <a:pPr>
                  <a:spcAft>
                    <a:spcPts val="800"/>
                  </a:spcAft>
                </a:pPr>
                <a14:m>
                  <m:oMathPara xmlns:m="http://schemas.openxmlformats.org/officeDocument/2006/math">
                    <m:oMathParaPr>
                      <m:jc m:val="left"/>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𝛽</m:t>
                          </m:r>
                        </m:e>
                        <m:sub>
                          <m:r>
                            <a:rPr lang="en-US" sz="1600" b="0" i="1" smtClean="0">
                              <a:latin typeface="Cambria Math" panose="02040503050406030204" pitchFamily="18" charset="0"/>
                            </a:rPr>
                            <m:t>𝑚𝑎𝑥</m:t>
                          </m:r>
                        </m:sub>
                      </m:sSub>
                      <m:r>
                        <a:rPr lang="en-US" sz="1600" b="0" i="1" smtClean="0">
                          <a:latin typeface="Cambria Math" panose="02040503050406030204" pitchFamily="18" charset="0"/>
                        </a:rPr>
                        <m:t>=0.73 </m:t>
                      </m:r>
                      <m:r>
                        <a:rPr lang="en-US" sz="1600" b="0" i="1" smtClean="0">
                          <a:latin typeface="Cambria Math" panose="02040503050406030204" pitchFamily="18" charset="0"/>
                        </a:rPr>
                        <m:t>𝑚</m:t>
                      </m:r>
                    </m:oMath>
                  </m:oMathPara>
                </a14:m>
                <a:endParaRPr lang="en-US" sz="1600" dirty="0">
                  <a:latin typeface="Helvetica" pitchFamily="2" charset="0"/>
                </a:endParaRPr>
              </a:p>
            </p:txBody>
          </p:sp>
        </mc:Choice>
        <mc:Fallback xmlns="">
          <p:sp>
            <p:nvSpPr>
              <p:cNvPr id="18" name="TextBox 17">
                <a:extLst>
                  <a:ext uri="{FF2B5EF4-FFF2-40B4-BE49-F238E27FC236}">
                    <a16:creationId xmlns:a16="http://schemas.microsoft.com/office/drawing/2014/main" id="{EED21A4C-3740-873B-B946-F1FAC4F39B10}"/>
                  </a:ext>
                </a:extLst>
              </p:cNvPr>
              <p:cNvSpPr txBox="1">
                <a:spLocks noRot="1" noChangeAspect="1" noMove="1" noResize="1" noEditPoints="1" noAdjustHandles="1" noChangeArrowheads="1" noChangeShapeType="1" noTextEdit="1"/>
              </p:cNvSpPr>
              <p:nvPr/>
            </p:nvSpPr>
            <p:spPr>
              <a:xfrm>
                <a:off x="8680496" y="5606375"/>
                <a:ext cx="2112501" cy="1251625"/>
              </a:xfrm>
              <a:prstGeom prst="rect">
                <a:avLst/>
              </a:prstGeom>
              <a:blipFill>
                <a:blip r:embed="rId5"/>
                <a:stretch>
                  <a:fillRect/>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EB64F48F-E3B9-5C6C-85C6-2A50D6D7306D}"/>
              </a:ext>
            </a:extLst>
          </p:cNvPr>
          <p:cNvPicPr>
            <a:picLocks noChangeAspect="1"/>
          </p:cNvPicPr>
          <p:nvPr/>
        </p:nvPicPr>
        <p:blipFill>
          <a:blip r:embed="rId6"/>
          <a:stretch>
            <a:fillRect/>
          </a:stretch>
        </p:blipFill>
        <p:spPr>
          <a:xfrm>
            <a:off x="3251767" y="774155"/>
            <a:ext cx="3445164" cy="2743200"/>
          </a:xfrm>
          <a:prstGeom prst="rect">
            <a:avLst/>
          </a:prstGeom>
        </p:spPr>
      </p:pic>
      <p:cxnSp>
        <p:nvCxnSpPr>
          <p:cNvPr id="20" name="Straight Connector 19">
            <a:extLst>
              <a:ext uri="{FF2B5EF4-FFF2-40B4-BE49-F238E27FC236}">
                <a16:creationId xmlns:a16="http://schemas.microsoft.com/office/drawing/2014/main" id="{660FB77E-9F8F-3251-909E-3A48D693CD81}"/>
              </a:ext>
            </a:extLst>
          </p:cNvPr>
          <p:cNvCxnSpPr/>
          <p:nvPr/>
        </p:nvCxnSpPr>
        <p:spPr>
          <a:xfrm>
            <a:off x="4325816" y="2708031"/>
            <a:ext cx="0" cy="893292"/>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B839A9CD-5B66-BA61-D3A4-9898441258B0}"/>
              </a:ext>
            </a:extLst>
          </p:cNvPr>
          <p:cNvCxnSpPr/>
          <p:nvPr/>
        </p:nvCxnSpPr>
        <p:spPr>
          <a:xfrm>
            <a:off x="4935417" y="2696308"/>
            <a:ext cx="0" cy="893292"/>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356CFBC5-A870-AD69-562A-A00A18AA7C25}"/>
              </a:ext>
            </a:extLst>
          </p:cNvPr>
          <p:cNvCxnSpPr/>
          <p:nvPr/>
        </p:nvCxnSpPr>
        <p:spPr>
          <a:xfrm flipH="1">
            <a:off x="4032738" y="3589600"/>
            <a:ext cx="293078" cy="2555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3416ACF5-97CA-3A5F-95D8-60F9359DAADF}"/>
              </a:ext>
            </a:extLst>
          </p:cNvPr>
          <p:cNvSpPr txBox="1"/>
          <p:nvPr/>
        </p:nvSpPr>
        <p:spPr>
          <a:xfrm>
            <a:off x="3251767" y="5443644"/>
            <a:ext cx="3077445" cy="800219"/>
          </a:xfrm>
          <a:prstGeom prst="rect">
            <a:avLst/>
          </a:prstGeom>
          <a:noFill/>
        </p:spPr>
        <p:txBody>
          <a:bodyPr wrap="none" lIns="365760" tIns="274320" rIns="365760" bIns="274320" rtlCol="0">
            <a:spAutoFit/>
          </a:bodyPr>
          <a:lstStyle/>
          <a:p>
            <a:pPr algn="ctr">
              <a:spcAft>
                <a:spcPts val="800"/>
              </a:spcAft>
            </a:pPr>
            <a:r>
              <a:rPr lang="en-US" sz="1600" b="1" dirty="0">
                <a:solidFill>
                  <a:srgbClr val="FF0000"/>
                </a:solidFill>
                <a:latin typeface="Helvetica" pitchFamily="2" charset="0"/>
              </a:rPr>
              <a:t>Red: Initial phase space</a:t>
            </a:r>
          </a:p>
        </p:txBody>
      </p:sp>
      <p:sp>
        <p:nvSpPr>
          <p:cNvPr id="24" name="TextBox 23">
            <a:extLst>
              <a:ext uri="{FF2B5EF4-FFF2-40B4-BE49-F238E27FC236}">
                <a16:creationId xmlns:a16="http://schemas.microsoft.com/office/drawing/2014/main" id="{4BE2F99B-04B0-431C-3A5B-EF20CE5F3814}"/>
              </a:ext>
            </a:extLst>
          </p:cNvPr>
          <p:cNvSpPr txBox="1"/>
          <p:nvPr/>
        </p:nvSpPr>
        <p:spPr>
          <a:xfrm>
            <a:off x="8198023" y="3095460"/>
            <a:ext cx="3077445" cy="800219"/>
          </a:xfrm>
          <a:prstGeom prst="rect">
            <a:avLst/>
          </a:prstGeom>
          <a:noFill/>
        </p:spPr>
        <p:txBody>
          <a:bodyPr wrap="none" lIns="365760" tIns="274320" rIns="365760" bIns="274320" rtlCol="0">
            <a:spAutoFit/>
          </a:bodyPr>
          <a:lstStyle/>
          <a:p>
            <a:pPr algn="ctr">
              <a:spcAft>
                <a:spcPts val="800"/>
              </a:spcAft>
            </a:pPr>
            <a:r>
              <a:rPr lang="en-US" sz="1600" b="1" dirty="0">
                <a:solidFill>
                  <a:srgbClr val="FF0000"/>
                </a:solidFill>
                <a:latin typeface="Helvetica" pitchFamily="2" charset="0"/>
              </a:rPr>
              <a:t>Red: Initial phase space</a:t>
            </a:r>
          </a:p>
        </p:txBody>
      </p:sp>
      <p:sp>
        <p:nvSpPr>
          <p:cNvPr id="2" name="Date Placeholder 1">
            <a:extLst>
              <a:ext uri="{FF2B5EF4-FFF2-40B4-BE49-F238E27FC236}">
                <a16:creationId xmlns:a16="http://schemas.microsoft.com/office/drawing/2014/main" id="{26C9605B-C4FF-3146-157B-518342A43F0C}"/>
              </a:ext>
            </a:extLst>
          </p:cNvPr>
          <p:cNvSpPr>
            <a:spLocks noGrp="1"/>
          </p:cNvSpPr>
          <p:nvPr>
            <p:ph type="dt" sz="half" idx="38"/>
          </p:nvPr>
        </p:nvSpPr>
        <p:spPr/>
        <p:txBody>
          <a:bodyPr/>
          <a:lstStyle/>
          <a:p>
            <a:pPr>
              <a:defRPr/>
            </a:pPr>
            <a:r>
              <a:rPr lang="en-US"/>
              <a:t>8/5/25</a:t>
            </a:r>
            <a:endParaRPr lang="en-US" dirty="0"/>
          </a:p>
        </p:txBody>
      </p:sp>
      <p:sp>
        <p:nvSpPr>
          <p:cNvPr id="4" name="Footer Placeholder 3">
            <a:extLst>
              <a:ext uri="{FF2B5EF4-FFF2-40B4-BE49-F238E27FC236}">
                <a16:creationId xmlns:a16="http://schemas.microsoft.com/office/drawing/2014/main" id="{CD30ABFC-9543-C680-E6DC-A9576BD4E910}"/>
              </a:ext>
            </a:extLst>
          </p:cNvPr>
          <p:cNvSpPr>
            <a:spLocks noGrp="1"/>
          </p:cNvSpPr>
          <p:nvPr>
            <p:ph type="ftr" sz="quarter" idx="39"/>
          </p:nvPr>
        </p:nvSpPr>
        <p:spPr/>
        <p:txBody>
          <a:bodyPr/>
          <a:lstStyle/>
          <a:p>
            <a:pPr>
              <a:defRPr/>
            </a:pPr>
            <a:r>
              <a:rPr lang="en-US"/>
              <a:t>Yonehara | Ionization Cooling for Muon Beam</a:t>
            </a:r>
            <a:endParaRPr lang="en-US" dirty="0"/>
          </a:p>
        </p:txBody>
      </p:sp>
    </p:spTree>
    <p:extLst>
      <p:ext uri="{BB962C8B-B14F-4D97-AF65-F5344CB8AC3E}">
        <p14:creationId xmlns:p14="http://schemas.microsoft.com/office/powerpoint/2010/main" val="40860127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7F143C-0DE0-4F6E-D44D-259A6A9BA8AA}"/>
              </a:ext>
            </a:extLst>
          </p:cNvPr>
          <p:cNvSpPr>
            <a:spLocks noGrp="1"/>
          </p:cNvSpPr>
          <p:nvPr>
            <p:ph type="title"/>
          </p:nvPr>
        </p:nvSpPr>
        <p:spPr/>
        <p:txBody>
          <a:bodyPr/>
          <a:lstStyle/>
          <a:p>
            <a:r>
              <a:rPr lang="en-US" dirty="0"/>
              <a:t>Follow-up for Question 3</a:t>
            </a:r>
          </a:p>
        </p:txBody>
      </p:sp>
      <p:sp>
        <p:nvSpPr>
          <p:cNvPr id="5" name="Slide Number Placeholder 4">
            <a:extLst>
              <a:ext uri="{FF2B5EF4-FFF2-40B4-BE49-F238E27FC236}">
                <a16:creationId xmlns:a16="http://schemas.microsoft.com/office/drawing/2014/main" id="{16EED8E7-F861-992D-F04B-42CCA9B6CD84}"/>
              </a:ext>
            </a:extLst>
          </p:cNvPr>
          <p:cNvSpPr>
            <a:spLocks noGrp="1"/>
          </p:cNvSpPr>
          <p:nvPr>
            <p:ph type="sldNum" sz="quarter" idx="40"/>
          </p:nvPr>
        </p:nvSpPr>
        <p:spPr/>
        <p:txBody>
          <a:bodyPr/>
          <a:lstStyle/>
          <a:p>
            <a:fld id="{F4BAA12D-5F28-3140-935A-44BF4B54B6B6}" type="slidenum">
              <a:rPr lang="en-US" smtClean="0"/>
              <a:pPr/>
              <a:t>54</a:t>
            </a:fld>
            <a:endParaRPr lang="en-US" dirty="0"/>
          </a:p>
        </p:txBody>
      </p:sp>
      <p:pic>
        <p:nvPicPr>
          <p:cNvPr id="6" name="Picture 5">
            <a:extLst>
              <a:ext uri="{FF2B5EF4-FFF2-40B4-BE49-F238E27FC236}">
                <a16:creationId xmlns:a16="http://schemas.microsoft.com/office/drawing/2014/main" id="{652047BA-341E-FEC6-0836-A045912459D8}"/>
              </a:ext>
            </a:extLst>
          </p:cNvPr>
          <p:cNvPicPr>
            <a:picLocks noChangeAspect="1"/>
          </p:cNvPicPr>
          <p:nvPr/>
        </p:nvPicPr>
        <p:blipFill>
          <a:blip r:embed="rId2"/>
          <a:stretch>
            <a:fillRect/>
          </a:stretch>
        </p:blipFill>
        <p:spPr>
          <a:xfrm>
            <a:off x="5649454" y="3388286"/>
            <a:ext cx="4572000" cy="2730500"/>
          </a:xfrm>
          <a:prstGeom prst="rect">
            <a:avLst/>
          </a:prstGeom>
        </p:spPr>
      </p:pic>
      <p:pic>
        <p:nvPicPr>
          <p:cNvPr id="7" name="Picture 6">
            <a:extLst>
              <a:ext uri="{FF2B5EF4-FFF2-40B4-BE49-F238E27FC236}">
                <a16:creationId xmlns:a16="http://schemas.microsoft.com/office/drawing/2014/main" id="{C4320B08-2698-6687-7F9D-B33A9BF572E9}"/>
              </a:ext>
            </a:extLst>
          </p:cNvPr>
          <p:cNvPicPr>
            <a:picLocks noChangeAspect="1"/>
          </p:cNvPicPr>
          <p:nvPr/>
        </p:nvPicPr>
        <p:blipFill>
          <a:blip r:embed="rId3"/>
          <a:stretch>
            <a:fillRect/>
          </a:stretch>
        </p:blipFill>
        <p:spPr>
          <a:xfrm>
            <a:off x="439128" y="3429000"/>
            <a:ext cx="4572000" cy="2730500"/>
          </a:xfrm>
          <a:prstGeom prst="rect">
            <a:avLst/>
          </a:prstGeom>
        </p:spPr>
      </p:pic>
      <p:pic>
        <p:nvPicPr>
          <p:cNvPr id="8" name="Picture 7">
            <a:extLst>
              <a:ext uri="{FF2B5EF4-FFF2-40B4-BE49-F238E27FC236}">
                <a16:creationId xmlns:a16="http://schemas.microsoft.com/office/drawing/2014/main" id="{70A3E689-A2B9-4927-EE2A-D639A1B84F07}"/>
              </a:ext>
            </a:extLst>
          </p:cNvPr>
          <p:cNvPicPr>
            <a:picLocks noChangeAspect="1"/>
          </p:cNvPicPr>
          <p:nvPr/>
        </p:nvPicPr>
        <p:blipFill>
          <a:blip r:embed="rId4"/>
          <a:stretch>
            <a:fillRect/>
          </a:stretch>
        </p:blipFill>
        <p:spPr>
          <a:xfrm>
            <a:off x="3136672" y="1171929"/>
            <a:ext cx="3844800" cy="2743200"/>
          </a:xfrm>
          <a:prstGeom prst="rect">
            <a:avLst/>
          </a:prstGeom>
        </p:spPr>
      </p:pic>
      <p:sp>
        <p:nvSpPr>
          <p:cNvPr id="9" name="Slide Number Placeholder 4">
            <a:extLst>
              <a:ext uri="{FF2B5EF4-FFF2-40B4-BE49-F238E27FC236}">
                <a16:creationId xmlns:a16="http://schemas.microsoft.com/office/drawing/2014/main" id="{07783D8D-DDA6-E205-8B3A-2751E4C5638D}"/>
              </a:ext>
            </a:extLst>
          </p:cNvPr>
          <p:cNvSpPr txBox="1">
            <a:spLocks/>
          </p:cNvSpPr>
          <p:nvPr/>
        </p:nvSpPr>
        <p:spPr>
          <a:xfrm>
            <a:off x="11830050" y="6356350"/>
            <a:ext cx="358919" cy="365125"/>
          </a:xfrm>
          <a:prstGeom prst="rect">
            <a:avLst/>
          </a:prstGeom>
        </p:spPr>
        <p:txBody>
          <a:bodyPr vert="horz" lIns="0" tIns="0" rIns="0" bIns="0" rtlCol="0" anchor="b"/>
          <a:lstStyle>
            <a:defPPr>
              <a:defRPr lang="en-US"/>
            </a:defPPr>
            <a:lvl1pPr marL="0" algn="ctr" defTabSz="914400" rtl="0" eaLnBrk="1" latinLnBrk="0" hangingPunct="1">
              <a:defRPr sz="900" b="1" i="0"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4BAA12D-5F28-3140-935A-44BF4B54B6B6}" type="slidenum">
              <a:rPr lang="en-US" smtClean="0"/>
              <a:pPr/>
              <a:t>54</a:t>
            </a:fld>
            <a:endParaRPr lang="en-US" dirty="0"/>
          </a:p>
        </p:txBody>
      </p:sp>
      <p:sp>
        <p:nvSpPr>
          <p:cNvPr id="10" name="TextBox 9">
            <a:extLst>
              <a:ext uri="{FF2B5EF4-FFF2-40B4-BE49-F238E27FC236}">
                <a16:creationId xmlns:a16="http://schemas.microsoft.com/office/drawing/2014/main" id="{1E6CC032-4345-8481-DD60-92B473E731F6}"/>
              </a:ext>
            </a:extLst>
          </p:cNvPr>
          <p:cNvSpPr txBox="1"/>
          <p:nvPr/>
        </p:nvSpPr>
        <p:spPr>
          <a:xfrm>
            <a:off x="7958104" y="15322"/>
            <a:ext cx="3301866" cy="738664"/>
          </a:xfrm>
          <a:prstGeom prst="rect">
            <a:avLst/>
          </a:prstGeom>
          <a:noFill/>
        </p:spPr>
        <p:txBody>
          <a:bodyPr wrap="none" lIns="365760" tIns="274320" rIns="365760" bIns="274320" rtlCol="0">
            <a:spAutoFit/>
          </a:bodyPr>
          <a:lstStyle/>
          <a:p>
            <a:pPr algn="ctr">
              <a:spcAft>
                <a:spcPts val="800"/>
              </a:spcAft>
            </a:pPr>
            <a:r>
              <a:rPr lang="en-US" sz="1200" dirty="0">
                <a:latin typeface="Helvetica" pitchFamily="2" charset="0"/>
              </a:rPr>
              <a:t>fofostudy_fernow_fig1c_05290160.nb</a:t>
            </a:r>
          </a:p>
        </p:txBody>
      </p:sp>
      <p:cxnSp>
        <p:nvCxnSpPr>
          <p:cNvPr id="11" name="Straight Connector 10">
            <a:extLst>
              <a:ext uri="{FF2B5EF4-FFF2-40B4-BE49-F238E27FC236}">
                <a16:creationId xmlns:a16="http://schemas.microsoft.com/office/drawing/2014/main" id="{64DA4354-D880-F57A-44FB-3271C6C44F97}"/>
              </a:ext>
            </a:extLst>
          </p:cNvPr>
          <p:cNvCxnSpPr/>
          <p:nvPr/>
        </p:nvCxnSpPr>
        <p:spPr>
          <a:xfrm>
            <a:off x="4325816" y="2708031"/>
            <a:ext cx="0" cy="893292"/>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990F8FAA-1CFB-6138-C9DB-693A1C274CA6}"/>
              </a:ext>
            </a:extLst>
          </p:cNvPr>
          <p:cNvCxnSpPr/>
          <p:nvPr/>
        </p:nvCxnSpPr>
        <p:spPr>
          <a:xfrm>
            <a:off x="4970586" y="2708031"/>
            <a:ext cx="0" cy="893292"/>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96C9581A-F813-A345-10FE-D03A3C223A0C}"/>
              </a:ext>
            </a:extLst>
          </p:cNvPr>
          <p:cNvCxnSpPr/>
          <p:nvPr/>
        </p:nvCxnSpPr>
        <p:spPr>
          <a:xfrm flipH="1">
            <a:off x="4032738" y="3589600"/>
            <a:ext cx="293078" cy="2555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6F4FFA9A-F58E-8089-0C59-842927ED4273}"/>
              </a:ext>
            </a:extLst>
          </p:cNvPr>
          <p:cNvCxnSpPr>
            <a:cxnSpLocks/>
          </p:cNvCxnSpPr>
          <p:nvPr/>
        </p:nvCxnSpPr>
        <p:spPr>
          <a:xfrm>
            <a:off x="4981817" y="3589600"/>
            <a:ext cx="1043842" cy="4044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599C0EB-8064-F56E-E639-B80ADB86C510}"/>
                  </a:ext>
                </a:extLst>
              </p:cNvPr>
              <p:cNvSpPr txBox="1"/>
              <p:nvPr/>
            </p:nvSpPr>
            <p:spPr>
              <a:xfrm>
                <a:off x="958943" y="5692344"/>
                <a:ext cx="2112501" cy="1251625"/>
              </a:xfrm>
              <a:prstGeom prst="rect">
                <a:avLst/>
              </a:prstGeom>
              <a:noFill/>
            </p:spPr>
            <p:txBody>
              <a:bodyPr wrap="none" lIns="365760" tIns="274320" rIns="365760" bIns="274320" rtlCol="0">
                <a:spAutoFit/>
              </a:bodyPr>
              <a:lstStyle/>
              <a:p>
                <a:pPr>
                  <a:spcAft>
                    <a:spcPts val="800"/>
                  </a:spcAft>
                </a:pPr>
                <a14:m>
                  <m:oMathPara xmlns:m="http://schemas.openxmlformats.org/officeDocument/2006/math">
                    <m:oMathParaPr>
                      <m:jc m:val="left"/>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𝜀</m:t>
                          </m:r>
                        </m:e>
                        <m:sub>
                          <m:r>
                            <a:rPr lang="en-US" sz="1600" b="0" i="1" smtClean="0">
                              <a:latin typeface="Cambria Math" panose="02040503050406030204" pitchFamily="18" charset="0"/>
                              <a:ea typeface="Cambria Math" panose="02040503050406030204" pitchFamily="18" charset="0"/>
                            </a:rPr>
                            <m:t>⊥</m:t>
                          </m:r>
                        </m:sub>
                      </m:sSub>
                      <m:r>
                        <a:rPr lang="en-US" sz="1600" b="0" i="1" smtClean="0">
                          <a:latin typeface="Cambria Math" panose="02040503050406030204" pitchFamily="18" charset="0"/>
                        </a:rPr>
                        <m:t>=1.6 </m:t>
                      </m:r>
                      <m:r>
                        <a:rPr lang="en-US" sz="1600" b="0" i="1" smtClean="0">
                          <a:latin typeface="Cambria Math" panose="02040503050406030204" pitchFamily="18" charset="0"/>
                        </a:rPr>
                        <m:t>𝑚𝑚</m:t>
                      </m:r>
                    </m:oMath>
                  </m:oMathPara>
                </a14:m>
                <a:endParaRPr lang="en-US" sz="1600" dirty="0">
                  <a:latin typeface="Helvetica" pitchFamily="2" charset="0"/>
                </a:endParaRPr>
              </a:p>
              <a:p>
                <a:pPr>
                  <a:spcAft>
                    <a:spcPts val="800"/>
                  </a:spcAft>
                </a:pPr>
                <a14:m>
                  <m:oMathPara xmlns:m="http://schemas.openxmlformats.org/officeDocument/2006/math">
                    <m:oMathParaPr>
                      <m:jc m:val="left"/>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𝛽</m:t>
                          </m:r>
                        </m:e>
                        <m:sub>
                          <m:r>
                            <a:rPr lang="en-US" sz="1600" b="0" i="1" smtClean="0">
                              <a:latin typeface="Cambria Math" panose="02040503050406030204" pitchFamily="18" charset="0"/>
                            </a:rPr>
                            <m:t>𝑚𝑎𝑥</m:t>
                          </m:r>
                        </m:sub>
                      </m:sSub>
                      <m:r>
                        <a:rPr lang="en-US" sz="1600" b="0" i="1" smtClean="0">
                          <a:latin typeface="Cambria Math" panose="02040503050406030204" pitchFamily="18" charset="0"/>
                        </a:rPr>
                        <m:t>=1.08 </m:t>
                      </m:r>
                      <m:r>
                        <a:rPr lang="en-US" sz="1600" b="0" i="1" smtClean="0">
                          <a:latin typeface="Cambria Math" panose="02040503050406030204" pitchFamily="18" charset="0"/>
                        </a:rPr>
                        <m:t>𝑚</m:t>
                      </m:r>
                    </m:oMath>
                  </m:oMathPara>
                </a14:m>
                <a:endParaRPr lang="en-US" sz="1600" dirty="0">
                  <a:latin typeface="Helvetica" pitchFamily="2" charset="0"/>
                </a:endParaRPr>
              </a:p>
            </p:txBody>
          </p:sp>
        </mc:Choice>
        <mc:Fallback xmlns="">
          <p:sp>
            <p:nvSpPr>
              <p:cNvPr id="15" name="TextBox 14">
                <a:extLst>
                  <a:ext uri="{FF2B5EF4-FFF2-40B4-BE49-F238E27FC236}">
                    <a16:creationId xmlns:a16="http://schemas.microsoft.com/office/drawing/2014/main" id="{7599C0EB-8064-F56E-E639-B80ADB86C510}"/>
                  </a:ext>
                </a:extLst>
              </p:cNvPr>
              <p:cNvSpPr txBox="1">
                <a:spLocks noRot="1" noChangeAspect="1" noMove="1" noResize="1" noEditPoints="1" noAdjustHandles="1" noChangeArrowheads="1" noChangeShapeType="1" noTextEdit="1"/>
              </p:cNvSpPr>
              <p:nvPr/>
            </p:nvSpPr>
            <p:spPr>
              <a:xfrm>
                <a:off x="958943" y="5692344"/>
                <a:ext cx="2112501" cy="1251625"/>
              </a:xfrm>
              <a:prstGeom prst="rect">
                <a:avLst/>
              </a:prstGeom>
              <a:blipFill>
                <a:blip r:embed="rId5"/>
                <a:stretch>
                  <a:fillRect/>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674BB1C1-B3A5-2FF3-8BF3-DF3FCEDE059E}"/>
              </a:ext>
            </a:extLst>
          </p:cNvPr>
          <p:cNvSpPr txBox="1"/>
          <p:nvPr/>
        </p:nvSpPr>
        <p:spPr>
          <a:xfrm>
            <a:off x="1941618" y="2913696"/>
            <a:ext cx="1539653" cy="846386"/>
          </a:xfrm>
          <a:prstGeom prst="rect">
            <a:avLst/>
          </a:prstGeom>
          <a:noFill/>
        </p:spPr>
        <p:txBody>
          <a:bodyPr wrap="none" lIns="365760" tIns="274320" rIns="365760" bIns="274320" rtlCol="0">
            <a:spAutoFit/>
          </a:bodyPr>
          <a:lstStyle/>
          <a:p>
            <a:pPr algn="ctr">
              <a:spcAft>
                <a:spcPts val="800"/>
              </a:spcAft>
            </a:pPr>
            <a:r>
              <a:rPr lang="en-US" sz="1900" b="1" dirty="0">
                <a:latin typeface="Helvetica" pitchFamily="2" charset="0"/>
              </a:rPr>
              <a:t>x’ (rad)</a:t>
            </a:r>
          </a:p>
        </p:txBody>
      </p:sp>
      <p:sp>
        <p:nvSpPr>
          <p:cNvPr id="17" name="TextBox 16">
            <a:extLst>
              <a:ext uri="{FF2B5EF4-FFF2-40B4-BE49-F238E27FC236}">
                <a16:creationId xmlns:a16="http://schemas.microsoft.com/office/drawing/2014/main" id="{2DB027D3-A788-FE50-8E46-35511B07BD78}"/>
              </a:ext>
            </a:extLst>
          </p:cNvPr>
          <p:cNvSpPr txBox="1"/>
          <p:nvPr/>
        </p:nvSpPr>
        <p:spPr>
          <a:xfrm>
            <a:off x="4498819" y="4409569"/>
            <a:ext cx="1538563" cy="846386"/>
          </a:xfrm>
          <a:prstGeom prst="rect">
            <a:avLst/>
          </a:prstGeom>
          <a:noFill/>
        </p:spPr>
        <p:txBody>
          <a:bodyPr wrap="none" lIns="365760" tIns="274320" rIns="365760" bIns="274320" rtlCol="0">
            <a:spAutoFit/>
          </a:bodyPr>
          <a:lstStyle/>
          <a:p>
            <a:pPr algn="ctr">
              <a:spcAft>
                <a:spcPts val="800"/>
              </a:spcAft>
            </a:pPr>
            <a:r>
              <a:rPr lang="en-US" sz="1900" b="1" dirty="0">
                <a:latin typeface="Helvetica" pitchFamily="2" charset="0"/>
              </a:rPr>
              <a:t>x (mm)</a:t>
            </a:r>
          </a:p>
        </p:txBody>
      </p:sp>
      <p:sp>
        <p:nvSpPr>
          <p:cNvPr id="18" name="TextBox 17">
            <a:extLst>
              <a:ext uri="{FF2B5EF4-FFF2-40B4-BE49-F238E27FC236}">
                <a16:creationId xmlns:a16="http://schemas.microsoft.com/office/drawing/2014/main" id="{8885ECBA-D087-482B-0B3B-B415D8ADE585}"/>
              </a:ext>
            </a:extLst>
          </p:cNvPr>
          <p:cNvSpPr txBox="1"/>
          <p:nvPr/>
        </p:nvSpPr>
        <p:spPr>
          <a:xfrm>
            <a:off x="7310792" y="2834470"/>
            <a:ext cx="1539653" cy="846386"/>
          </a:xfrm>
          <a:prstGeom prst="rect">
            <a:avLst/>
          </a:prstGeom>
          <a:noFill/>
        </p:spPr>
        <p:txBody>
          <a:bodyPr wrap="none" lIns="365760" tIns="274320" rIns="365760" bIns="274320" rtlCol="0">
            <a:spAutoFit/>
          </a:bodyPr>
          <a:lstStyle/>
          <a:p>
            <a:pPr algn="ctr">
              <a:spcAft>
                <a:spcPts val="800"/>
              </a:spcAft>
            </a:pPr>
            <a:r>
              <a:rPr lang="en-US" sz="1900" b="1" dirty="0">
                <a:latin typeface="Helvetica" pitchFamily="2" charset="0"/>
              </a:rPr>
              <a:t>x’ (rad)</a:t>
            </a:r>
          </a:p>
        </p:txBody>
      </p:sp>
      <p:sp>
        <p:nvSpPr>
          <p:cNvPr id="19" name="TextBox 18">
            <a:extLst>
              <a:ext uri="{FF2B5EF4-FFF2-40B4-BE49-F238E27FC236}">
                <a16:creationId xmlns:a16="http://schemas.microsoft.com/office/drawing/2014/main" id="{E3090191-DB88-340E-1CA4-665E03AB97F4}"/>
              </a:ext>
            </a:extLst>
          </p:cNvPr>
          <p:cNvSpPr txBox="1"/>
          <p:nvPr/>
        </p:nvSpPr>
        <p:spPr>
          <a:xfrm>
            <a:off x="9867993" y="4330343"/>
            <a:ext cx="1538563" cy="846386"/>
          </a:xfrm>
          <a:prstGeom prst="rect">
            <a:avLst/>
          </a:prstGeom>
          <a:noFill/>
        </p:spPr>
        <p:txBody>
          <a:bodyPr wrap="none" lIns="365760" tIns="274320" rIns="365760" bIns="274320" rtlCol="0">
            <a:spAutoFit/>
          </a:bodyPr>
          <a:lstStyle/>
          <a:p>
            <a:pPr algn="ctr">
              <a:spcAft>
                <a:spcPts val="800"/>
              </a:spcAft>
            </a:pPr>
            <a:r>
              <a:rPr lang="en-US" sz="1900" b="1" dirty="0">
                <a:latin typeface="Helvetica" pitchFamily="2" charset="0"/>
              </a:rPr>
              <a:t>x (mm)</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25F6723-ED57-E62E-00E4-9E5F3F82476F}"/>
                  </a:ext>
                </a:extLst>
              </p:cNvPr>
              <p:cNvSpPr txBox="1"/>
              <p:nvPr/>
            </p:nvSpPr>
            <p:spPr>
              <a:xfrm>
                <a:off x="8680496" y="5606375"/>
                <a:ext cx="2112501" cy="1251625"/>
              </a:xfrm>
              <a:prstGeom prst="rect">
                <a:avLst/>
              </a:prstGeom>
              <a:noFill/>
            </p:spPr>
            <p:txBody>
              <a:bodyPr wrap="none" lIns="365760" tIns="274320" rIns="365760" bIns="274320" rtlCol="0">
                <a:spAutoFit/>
              </a:bodyPr>
              <a:lstStyle/>
              <a:p>
                <a:pPr>
                  <a:spcAft>
                    <a:spcPts val="800"/>
                  </a:spcAft>
                </a:pPr>
                <a14:m>
                  <m:oMathPara xmlns:m="http://schemas.openxmlformats.org/officeDocument/2006/math">
                    <m:oMathParaPr>
                      <m:jc m:val="left"/>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𝜀</m:t>
                          </m:r>
                        </m:e>
                        <m:sub>
                          <m:r>
                            <a:rPr lang="en-US" sz="1600" b="0" i="1" smtClean="0">
                              <a:latin typeface="Cambria Math" panose="02040503050406030204" pitchFamily="18" charset="0"/>
                              <a:ea typeface="Cambria Math" panose="02040503050406030204" pitchFamily="18" charset="0"/>
                            </a:rPr>
                            <m:t>⊥</m:t>
                          </m:r>
                        </m:sub>
                      </m:sSub>
                      <m:r>
                        <a:rPr lang="en-US" sz="1600" b="0" i="1" smtClean="0">
                          <a:latin typeface="Cambria Math" panose="02040503050406030204" pitchFamily="18" charset="0"/>
                        </a:rPr>
                        <m:t>=1.6 </m:t>
                      </m:r>
                      <m:r>
                        <a:rPr lang="en-US" sz="1600" b="0" i="1" smtClean="0">
                          <a:latin typeface="Cambria Math" panose="02040503050406030204" pitchFamily="18" charset="0"/>
                        </a:rPr>
                        <m:t>𝑚𝑚</m:t>
                      </m:r>
                    </m:oMath>
                  </m:oMathPara>
                </a14:m>
                <a:endParaRPr lang="en-US" sz="1600" dirty="0">
                  <a:latin typeface="Helvetica" pitchFamily="2" charset="0"/>
                </a:endParaRPr>
              </a:p>
              <a:p>
                <a:pPr>
                  <a:spcAft>
                    <a:spcPts val="800"/>
                  </a:spcAft>
                </a:pPr>
                <a14:m>
                  <m:oMathPara xmlns:m="http://schemas.openxmlformats.org/officeDocument/2006/math">
                    <m:oMathParaPr>
                      <m:jc m:val="left"/>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𝛽</m:t>
                          </m:r>
                        </m:e>
                        <m:sub>
                          <m:r>
                            <a:rPr lang="en-US" sz="1600" b="0" i="1" smtClean="0">
                              <a:latin typeface="Cambria Math" panose="02040503050406030204" pitchFamily="18" charset="0"/>
                            </a:rPr>
                            <m:t>𝑚𝑎𝑥</m:t>
                          </m:r>
                        </m:sub>
                      </m:sSub>
                      <m:r>
                        <a:rPr lang="en-US" sz="1600" b="0" i="1" smtClean="0">
                          <a:latin typeface="Cambria Math" panose="02040503050406030204" pitchFamily="18" charset="0"/>
                        </a:rPr>
                        <m:t>=0.18 </m:t>
                      </m:r>
                      <m:r>
                        <a:rPr lang="en-US" sz="1600" b="0" i="1" smtClean="0">
                          <a:latin typeface="Cambria Math" panose="02040503050406030204" pitchFamily="18" charset="0"/>
                        </a:rPr>
                        <m:t>𝑚</m:t>
                      </m:r>
                    </m:oMath>
                  </m:oMathPara>
                </a14:m>
                <a:endParaRPr lang="en-US" sz="1600" dirty="0">
                  <a:latin typeface="Helvetica" pitchFamily="2" charset="0"/>
                </a:endParaRPr>
              </a:p>
            </p:txBody>
          </p:sp>
        </mc:Choice>
        <mc:Fallback xmlns="">
          <p:sp>
            <p:nvSpPr>
              <p:cNvPr id="20" name="TextBox 19">
                <a:extLst>
                  <a:ext uri="{FF2B5EF4-FFF2-40B4-BE49-F238E27FC236}">
                    <a16:creationId xmlns:a16="http://schemas.microsoft.com/office/drawing/2014/main" id="{A25F6723-ED57-E62E-00E4-9E5F3F82476F}"/>
                  </a:ext>
                </a:extLst>
              </p:cNvPr>
              <p:cNvSpPr txBox="1">
                <a:spLocks noRot="1" noChangeAspect="1" noMove="1" noResize="1" noEditPoints="1" noAdjustHandles="1" noChangeArrowheads="1" noChangeShapeType="1" noTextEdit="1"/>
              </p:cNvSpPr>
              <p:nvPr/>
            </p:nvSpPr>
            <p:spPr>
              <a:xfrm>
                <a:off x="8680496" y="5606375"/>
                <a:ext cx="2112501" cy="1251625"/>
              </a:xfrm>
              <a:prstGeom prst="rect">
                <a:avLst/>
              </a:prstGeom>
              <a:blipFill>
                <a:blip r:embed="rId6"/>
                <a:stretch>
                  <a:fillRect/>
                </a:stretch>
              </a:blipFill>
            </p:spPr>
            <p:txBody>
              <a:bodyPr/>
              <a:lstStyle/>
              <a:p>
                <a:r>
                  <a:rPr lang="en-US">
                    <a:noFill/>
                  </a:rPr>
                  <a:t> </a:t>
                </a:r>
              </a:p>
            </p:txBody>
          </p:sp>
        </mc:Fallback>
      </mc:AlternateContent>
      <p:cxnSp>
        <p:nvCxnSpPr>
          <p:cNvPr id="21" name="Straight Connector 20">
            <a:extLst>
              <a:ext uri="{FF2B5EF4-FFF2-40B4-BE49-F238E27FC236}">
                <a16:creationId xmlns:a16="http://schemas.microsoft.com/office/drawing/2014/main" id="{7EFF33A4-7356-C7BD-59DA-A96DADD5AF3B}"/>
              </a:ext>
            </a:extLst>
          </p:cNvPr>
          <p:cNvCxnSpPr/>
          <p:nvPr/>
        </p:nvCxnSpPr>
        <p:spPr>
          <a:xfrm>
            <a:off x="4325816" y="2708031"/>
            <a:ext cx="0" cy="893292"/>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5C55F5F8-0267-71B5-7C08-4078A3569FA0}"/>
              </a:ext>
            </a:extLst>
          </p:cNvPr>
          <p:cNvCxnSpPr/>
          <p:nvPr/>
        </p:nvCxnSpPr>
        <p:spPr>
          <a:xfrm flipH="1">
            <a:off x="4032738" y="3589600"/>
            <a:ext cx="293078" cy="2555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CD4DA95B-97F6-DF70-5FC3-45AF136C5013}"/>
              </a:ext>
            </a:extLst>
          </p:cNvPr>
          <p:cNvSpPr txBox="1"/>
          <p:nvPr/>
        </p:nvSpPr>
        <p:spPr>
          <a:xfrm>
            <a:off x="2877155" y="5371981"/>
            <a:ext cx="3077445" cy="800219"/>
          </a:xfrm>
          <a:prstGeom prst="rect">
            <a:avLst/>
          </a:prstGeom>
          <a:noFill/>
        </p:spPr>
        <p:txBody>
          <a:bodyPr wrap="none" lIns="365760" tIns="274320" rIns="365760" bIns="274320" rtlCol="0">
            <a:spAutoFit/>
          </a:bodyPr>
          <a:lstStyle/>
          <a:p>
            <a:pPr algn="ctr">
              <a:spcAft>
                <a:spcPts val="800"/>
              </a:spcAft>
            </a:pPr>
            <a:r>
              <a:rPr lang="en-US" sz="1600" b="1" dirty="0">
                <a:solidFill>
                  <a:srgbClr val="FF0000"/>
                </a:solidFill>
                <a:latin typeface="Helvetica" pitchFamily="2" charset="0"/>
              </a:rPr>
              <a:t>Red: Initial phase space</a:t>
            </a:r>
          </a:p>
        </p:txBody>
      </p:sp>
      <p:sp>
        <p:nvSpPr>
          <p:cNvPr id="24" name="TextBox 23">
            <a:extLst>
              <a:ext uri="{FF2B5EF4-FFF2-40B4-BE49-F238E27FC236}">
                <a16:creationId xmlns:a16="http://schemas.microsoft.com/office/drawing/2014/main" id="{E47DAE3E-FF12-766C-4924-7E8B6463A719}"/>
              </a:ext>
            </a:extLst>
          </p:cNvPr>
          <p:cNvSpPr txBox="1"/>
          <p:nvPr/>
        </p:nvSpPr>
        <p:spPr>
          <a:xfrm>
            <a:off x="8129252" y="5041975"/>
            <a:ext cx="3077445" cy="800219"/>
          </a:xfrm>
          <a:prstGeom prst="rect">
            <a:avLst/>
          </a:prstGeom>
          <a:noFill/>
        </p:spPr>
        <p:txBody>
          <a:bodyPr wrap="none" lIns="365760" tIns="274320" rIns="365760" bIns="274320" rtlCol="0">
            <a:spAutoFit/>
          </a:bodyPr>
          <a:lstStyle/>
          <a:p>
            <a:pPr algn="ctr">
              <a:spcAft>
                <a:spcPts val="800"/>
              </a:spcAft>
            </a:pPr>
            <a:r>
              <a:rPr lang="en-US" sz="1600" b="1" dirty="0">
                <a:solidFill>
                  <a:srgbClr val="FF0000"/>
                </a:solidFill>
                <a:latin typeface="Helvetica" pitchFamily="2" charset="0"/>
              </a:rPr>
              <a:t>Red: Initial phase space</a:t>
            </a:r>
          </a:p>
        </p:txBody>
      </p:sp>
      <p:sp>
        <p:nvSpPr>
          <p:cNvPr id="2" name="Date Placeholder 1">
            <a:extLst>
              <a:ext uri="{FF2B5EF4-FFF2-40B4-BE49-F238E27FC236}">
                <a16:creationId xmlns:a16="http://schemas.microsoft.com/office/drawing/2014/main" id="{80BE117B-18B9-AF7A-278A-09D72503AC7B}"/>
              </a:ext>
            </a:extLst>
          </p:cNvPr>
          <p:cNvSpPr>
            <a:spLocks noGrp="1"/>
          </p:cNvSpPr>
          <p:nvPr>
            <p:ph type="dt" sz="half" idx="38"/>
          </p:nvPr>
        </p:nvSpPr>
        <p:spPr/>
        <p:txBody>
          <a:bodyPr/>
          <a:lstStyle/>
          <a:p>
            <a:pPr>
              <a:defRPr/>
            </a:pPr>
            <a:r>
              <a:rPr lang="en-US"/>
              <a:t>8/5/25</a:t>
            </a:r>
            <a:endParaRPr lang="en-US" dirty="0"/>
          </a:p>
        </p:txBody>
      </p:sp>
      <p:sp>
        <p:nvSpPr>
          <p:cNvPr id="4" name="Footer Placeholder 3">
            <a:extLst>
              <a:ext uri="{FF2B5EF4-FFF2-40B4-BE49-F238E27FC236}">
                <a16:creationId xmlns:a16="http://schemas.microsoft.com/office/drawing/2014/main" id="{52F581A5-3B5D-E1DA-C756-DEA940A8E7F5}"/>
              </a:ext>
            </a:extLst>
          </p:cNvPr>
          <p:cNvSpPr>
            <a:spLocks noGrp="1"/>
          </p:cNvSpPr>
          <p:nvPr>
            <p:ph type="ftr" sz="quarter" idx="39"/>
          </p:nvPr>
        </p:nvSpPr>
        <p:spPr/>
        <p:txBody>
          <a:bodyPr/>
          <a:lstStyle/>
          <a:p>
            <a:pPr>
              <a:defRPr/>
            </a:pPr>
            <a:r>
              <a:rPr lang="en-US"/>
              <a:t>Yonehara | Ionization Cooling for Muon Beam</a:t>
            </a:r>
            <a:endParaRPr lang="en-US" dirty="0"/>
          </a:p>
        </p:txBody>
      </p:sp>
    </p:spTree>
    <p:extLst>
      <p:ext uri="{BB962C8B-B14F-4D97-AF65-F5344CB8AC3E}">
        <p14:creationId xmlns:p14="http://schemas.microsoft.com/office/powerpoint/2010/main" val="40233942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084303-9C66-E10E-FD77-854ED3B3AFB7}"/>
              </a:ext>
            </a:extLst>
          </p:cNvPr>
          <p:cNvSpPr>
            <a:spLocks noGrp="1"/>
          </p:cNvSpPr>
          <p:nvPr>
            <p:ph type="title"/>
          </p:nvPr>
        </p:nvSpPr>
        <p:spPr/>
        <p:txBody>
          <a:bodyPr/>
          <a:lstStyle/>
          <a:p>
            <a:r>
              <a:rPr lang="en-US" dirty="0"/>
              <a:t>Follow-up for Question 3</a:t>
            </a:r>
          </a:p>
        </p:txBody>
      </p:sp>
      <p:sp>
        <p:nvSpPr>
          <p:cNvPr id="5" name="Slide Number Placeholder 4">
            <a:extLst>
              <a:ext uri="{FF2B5EF4-FFF2-40B4-BE49-F238E27FC236}">
                <a16:creationId xmlns:a16="http://schemas.microsoft.com/office/drawing/2014/main" id="{5DCA66D0-96C6-D10E-F30E-CC0D8BFFB257}"/>
              </a:ext>
            </a:extLst>
          </p:cNvPr>
          <p:cNvSpPr>
            <a:spLocks noGrp="1"/>
          </p:cNvSpPr>
          <p:nvPr>
            <p:ph type="sldNum" sz="quarter" idx="40"/>
          </p:nvPr>
        </p:nvSpPr>
        <p:spPr/>
        <p:txBody>
          <a:bodyPr/>
          <a:lstStyle/>
          <a:p>
            <a:fld id="{F4BAA12D-5F28-3140-935A-44BF4B54B6B6}" type="slidenum">
              <a:rPr lang="en-US" smtClean="0"/>
              <a:pPr/>
              <a:t>55</a:t>
            </a:fld>
            <a:endParaRPr lang="en-US" dirty="0"/>
          </a:p>
        </p:txBody>
      </p:sp>
      <p:pic>
        <p:nvPicPr>
          <p:cNvPr id="6" name="Picture 5">
            <a:extLst>
              <a:ext uri="{FF2B5EF4-FFF2-40B4-BE49-F238E27FC236}">
                <a16:creationId xmlns:a16="http://schemas.microsoft.com/office/drawing/2014/main" id="{52E8F55C-0205-13BB-4D44-446D22DCE5C1}"/>
              </a:ext>
            </a:extLst>
          </p:cNvPr>
          <p:cNvPicPr>
            <a:picLocks noChangeAspect="1"/>
          </p:cNvPicPr>
          <p:nvPr/>
        </p:nvPicPr>
        <p:blipFill>
          <a:blip r:embed="rId2"/>
          <a:stretch>
            <a:fillRect/>
          </a:stretch>
        </p:blipFill>
        <p:spPr>
          <a:xfrm>
            <a:off x="5790228" y="3400087"/>
            <a:ext cx="4572000" cy="2832100"/>
          </a:xfrm>
          <a:prstGeom prst="rect">
            <a:avLst/>
          </a:prstGeom>
        </p:spPr>
      </p:pic>
      <p:pic>
        <p:nvPicPr>
          <p:cNvPr id="7" name="Picture 6">
            <a:extLst>
              <a:ext uri="{FF2B5EF4-FFF2-40B4-BE49-F238E27FC236}">
                <a16:creationId xmlns:a16="http://schemas.microsoft.com/office/drawing/2014/main" id="{5532CEF2-AD1E-13D6-7DC3-6EB8DBD39235}"/>
              </a:ext>
            </a:extLst>
          </p:cNvPr>
          <p:cNvPicPr>
            <a:picLocks noChangeAspect="1"/>
          </p:cNvPicPr>
          <p:nvPr/>
        </p:nvPicPr>
        <p:blipFill>
          <a:blip r:embed="rId3"/>
          <a:stretch>
            <a:fillRect/>
          </a:stretch>
        </p:blipFill>
        <p:spPr>
          <a:xfrm>
            <a:off x="181175" y="3486056"/>
            <a:ext cx="4572000" cy="2832100"/>
          </a:xfrm>
          <a:prstGeom prst="rect">
            <a:avLst/>
          </a:prstGeom>
        </p:spPr>
      </p:pic>
      <p:pic>
        <p:nvPicPr>
          <p:cNvPr id="8" name="Picture 7">
            <a:extLst>
              <a:ext uri="{FF2B5EF4-FFF2-40B4-BE49-F238E27FC236}">
                <a16:creationId xmlns:a16="http://schemas.microsoft.com/office/drawing/2014/main" id="{6A6B730E-804B-F675-F20C-2AE917B23EC2}"/>
              </a:ext>
            </a:extLst>
          </p:cNvPr>
          <p:cNvPicPr>
            <a:picLocks noChangeAspect="1"/>
          </p:cNvPicPr>
          <p:nvPr/>
        </p:nvPicPr>
        <p:blipFill>
          <a:blip r:embed="rId4"/>
          <a:stretch>
            <a:fillRect/>
          </a:stretch>
        </p:blipFill>
        <p:spPr>
          <a:xfrm>
            <a:off x="2933937" y="1262246"/>
            <a:ext cx="4130936" cy="2743200"/>
          </a:xfrm>
          <a:prstGeom prst="rect">
            <a:avLst/>
          </a:prstGeom>
        </p:spPr>
      </p:pic>
      <p:sp>
        <p:nvSpPr>
          <p:cNvPr id="9" name="TextBox 8">
            <a:extLst>
              <a:ext uri="{FF2B5EF4-FFF2-40B4-BE49-F238E27FC236}">
                <a16:creationId xmlns:a16="http://schemas.microsoft.com/office/drawing/2014/main" id="{CB362C38-203E-AAC2-5B27-E44B4F64CC15}"/>
              </a:ext>
            </a:extLst>
          </p:cNvPr>
          <p:cNvSpPr txBox="1"/>
          <p:nvPr/>
        </p:nvSpPr>
        <p:spPr>
          <a:xfrm>
            <a:off x="7958104" y="15322"/>
            <a:ext cx="3301866" cy="738664"/>
          </a:xfrm>
          <a:prstGeom prst="rect">
            <a:avLst/>
          </a:prstGeom>
          <a:noFill/>
        </p:spPr>
        <p:txBody>
          <a:bodyPr wrap="none" lIns="365760" tIns="274320" rIns="365760" bIns="274320" rtlCol="0">
            <a:spAutoFit/>
          </a:bodyPr>
          <a:lstStyle/>
          <a:p>
            <a:pPr algn="ctr">
              <a:spcAft>
                <a:spcPts val="800"/>
              </a:spcAft>
            </a:pPr>
            <a:r>
              <a:rPr lang="en-US" sz="1200" dirty="0">
                <a:latin typeface="Helvetica" pitchFamily="2" charset="0"/>
              </a:rPr>
              <a:t>fofostudy_fernow_fig1d_05280170.nb</a:t>
            </a:r>
          </a:p>
        </p:txBody>
      </p:sp>
      <p:cxnSp>
        <p:nvCxnSpPr>
          <p:cNvPr id="10" name="Straight Connector 9">
            <a:extLst>
              <a:ext uri="{FF2B5EF4-FFF2-40B4-BE49-F238E27FC236}">
                <a16:creationId xmlns:a16="http://schemas.microsoft.com/office/drawing/2014/main" id="{D943180E-AB3F-1C0B-0C1C-1C33221BBF71}"/>
              </a:ext>
            </a:extLst>
          </p:cNvPr>
          <p:cNvCxnSpPr/>
          <p:nvPr/>
        </p:nvCxnSpPr>
        <p:spPr>
          <a:xfrm>
            <a:off x="4325816" y="2708031"/>
            <a:ext cx="0" cy="893292"/>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29EC45F-2609-2A3D-2EB7-5CEB74BE35E0}"/>
              </a:ext>
            </a:extLst>
          </p:cNvPr>
          <p:cNvCxnSpPr/>
          <p:nvPr/>
        </p:nvCxnSpPr>
        <p:spPr>
          <a:xfrm>
            <a:off x="5058022" y="2696308"/>
            <a:ext cx="0" cy="893292"/>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B014D28C-1564-57EE-76E0-464E1112239A}"/>
              </a:ext>
            </a:extLst>
          </p:cNvPr>
          <p:cNvCxnSpPr/>
          <p:nvPr/>
        </p:nvCxnSpPr>
        <p:spPr>
          <a:xfrm flipH="1">
            <a:off x="4032738" y="3589600"/>
            <a:ext cx="293078" cy="2555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D372D4D4-B744-A62C-FF19-3C00F9803C0A}"/>
              </a:ext>
            </a:extLst>
          </p:cNvPr>
          <p:cNvCxnSpPr>
            <a:cxnSpLocks/>
          </p:cNvCxnSpPr>
          <p:nvPr/>
        </p:nvCxnSpPr>
        <p:spPr>
          <a:xfrm>
            <a:off x="5063878" y="3589600"/>
            <a:ext cx="1043842" cy="4044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EFD94D0-D432-1214-239F-F2D84956358D}"/>
                  </a:ext>
                </a:extLst>
              </p:cNvPr>
              <p:cNvSpPr txBox="1"/>
              <p:nvPr/>
            </p:nvSpPr>
            <p:spPr>
              <a:xfrm>
                <a:off x="958943" y="5692344"/>
                <a:ext cx="2146678" cy="1251625"/>
              </a:xfrm>
              <a:prstGeom prst="rect">
                <a:avLst/>
              </a:prstGeom>
              <a:noFill/>
            </p:spPr>
            <p:txBody>
              <a:bodyPr wrap="none" lIns="365760" tIns="274320" rIns="365760" bIns="274320" rtlCol="0">
                <a:spAutoFit/>
              </a:bodyPr>
              <a:lstStyle/>
              <a:p>
                <a:pPr>
                  <a:spcAft>
                    <a:spcPts val="800"/>
                  </a:spcAft>
                </a:pPr>
                <a14:m>
                  <m:oMathPara xmlns:m="http://schemas.openxmlformats.org/officeDocument/2006/math">
                    <m:oMathParaPr>
                      <m:jc m:val="left"/>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𝜀</m:t>
                          </m:r>
                        </m:e>
                        <m:sub>
                          <m:r>
                            <a:rPr lang="en-US" sz="1600" b="0" i="1" smtClean="0">
                              <a:latin typeface="Cambria Math" panose="02040503050406030204" pitchFamily="18" charset="0"/>
                              <a:ea typeface="Cambria Math" panose="02040503050406030204" pitchFamily="18" charset="0"/>
                            </a:rPr>
                            <m:t>⊥</m:t>
                          </m:r>
                        </m:sub>
                      </m:sSub>
                      <m:r>
                        <a:rPr lang="en-US" sz="1600" b="0" i="1" smtClean="0">
                          <a:latin typeface="Cambria Math" panose="02040503050406030204" pitchFamily="18" charset="0"/>
                        </a:rPr>
                        <m:t>=1.6 </m:t>
                      </m:r>
                      <m:r>
                        <a:rPr lang="en-US" sz="1600" b="0" i="1" smtClean="0">
                          <a:latin typeface="Cambria Math" panose="02040503050406030204" pitchFamily="18" charset="0"/>
                        </a:rPr>
                        <m:t>𝑚𝑚</m:t>
                      </m:r>
                    </m:oMath>
                  </m:oMathPara>
                </a14:m>
                <a:endParaRPr lang="en-US" sz="1600" dirty="0">
                  <a:latin typeface="Helvetica" pitchFamily="2" charset="0"/>
                </a:endParaRPr>
              </a:p>
              <a:p>
                <a:pPr>
                  <a:spcAft>
                    <a:spcPts val="800"/>
                  </a:spcAft>
                </a:pPr>
                <a14:m>
                  <m:oMathPara xmlns:m="http://schemas.openxmlformats.org/officeDocument/2006/math">
                    <m:oMathParaPr>
                      <m:jc m:val="left"/>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𝛽</m:t>
                          </m:r>
                        </m:e>
                        <m:sub>
                          <m:r>
                            <a:rPr lang="en-US" sz="1600" b="0" i="1" smtClean="0">
                              <a:latin typeface="Cambria Math" panose="02040503050406030204" pitchFamily="18" charset="0"/>
                            </a:rPr>
                            <m:t>𝑚𝑎𝑥</m:t>
                          </m:r>
                        </m:sub>
                      </m:sSub>
                      <m:r>
                        <a:rPr lang="en-US" sz="1600" b="0" i="1" smtClean="0">
                          <a:latin typeface="Cambria Math" panose="02040503050406030204" pitchFamily="18" charset="0"/>
                        </a:rPr>
                        <m:t>=0.97 </m:t>
                      </m:r>
                      <m:r>
                        <a:rPr lang="en-US" sz="1600" b="0" i="1" smtClean="0">
                          <a:latin typeface="Cambria Math" panose="02040503050406030204" pitchFamily="18" charset="0"/>
                        </a:rPr>
                        <m:t>𝑚</m:t>
                      </m:r>
                    </m:oMath>
                  </m:oMathPara>
                </a14:m>
                <a:endParaRPr lang="en-US" sz="1600" dirty="0">
                  <a:latin typeface="Helvetica" pitchFamily="2" charset="0"/>
                </a:endParaRPr>
              </a:p>
            </p:txBody>
          </p:sp>
        </mc:Choice>
        <mc:Fallback xmlns="">
          <p:sp>
            <p:nvSpPr>
              <p:cNvPr id="14" name="TextBox 13">
                <a:extLst>
                  <a:ext uri="{FF2B5EF4-FFF2-40B4-BE49-F238E27FC236}">
                    <a16:creationId xmlns:a16="http://schemas.microsoft.com/office/drawing/2014/main" id="{6EFD94D0-D432-1214-239F-F2D84956358D}"/>
                  </a:ext>
                </a:extLst>
              </p:cNvPr>
              <p:cNvSpPr txBox="1">
                <a:spLocks noRot="1" noChangeAspect="1" noMove="1" noResize="1" noEditPoints="1" noAdjustHandles="1" noChangeArrowheads="1" noChangeShapeType="1" noTextEdit="1"/>
              </p:cNvSpPr>
              <p:nvPr/>
            </p:nvSpPr>
            <p:spPr>
              <a:xfrm>
                <a:off x="958943" y="5692344"/>
                <a:ext cx="2146678" cy="1251625"/>
              </a:xfrm>
              <a:prstGeom prst="rect">
                <a:avLst/>
              </a:prstGeom>
              <a:blipFill>
                <a:blip r:embed="rId5"/>
                <a:stretch>
                  <a:fillRect/>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621F5199-0723-7430-52E8-76D612E3A3B6}"/>
              </a:ext>
            </a:extLst>
          </p:cNvPr>
          <p:cNvSpPr txBox="1"/>
          <p:nvPr/>
        </p:nvSpPr>
        <p:spPr>
          <a:xfrm>
            <a:off x="1941618" y="2913696"/>
            <a:ext cx="1539653" cy="846386"/>
          </a:xfrm>
          <a:prstGeom prst="rect">
            <a:avLst/>
          </a:prstGeom>
          <a:noFill/>
        </p:spPr>
        <p:txBody>
          <a:bodyPr wrap="none" lIns="365760" tIns="274320" rIns="365760" bIns="274320" rtlCol="0">
            <a:spAutoFit/>
          </a:bodyPr>
          <a:lstStyle/>
          <a:p>
            <a:pPr algn="ctr">
              <a:spcAft>
                <a:spcPts val="800"/>
              </a:spcAft>
            </a:pPr>
            <a:r>
              <a:rPr lang="en-US" sz="1900" b="1" dirty="0">
                <a:latin typeface="Helvetica" pitchFamily="2" charset="0"/>
              </a:rPr>
              <a:t>x’ (rad)</a:t>
            </a:r>
          </a:p>
        </p:txBody>
      </p:sp>
      <p:sp>
        <p:nvSpPr>
          <p:cNvPr id="16" name="TextBox 15">
            <a:extLst>
              <a:ext uri="{FF2B5EF4-FFF2-40B4-BE49-F238E27FC236}">
                <a16:creationId xmlns:a16="http://schemas.microsoft.com/office/drawing/2014/main" id="{D87BCDDE-705F-D627-FEA4-BD9A82096CDB}"/>
              </a:ext>
            </a:extLst>
          </p:cNvPr>
          <p:cNvSpPr txBox="1"/>
          <p:nvPr/>
        </p:nvSpPr>
        <p:spPr>
          <a:xfrm>
            <a:off x="4498819" y="4409569"/>
            <a:ext cx="1538563" cy="846386"/>
          </a:xfrm>
          <a:prstGeom prst="rect">
            <a:avLst/>
          </a:prstGeom>
          <a:noFill/>
        </p:spPr>
        <p:txBody>
          <a:bodyPr wrap="none" lIns="365760" tIns="274320" rIns="365760" bIns="274320" rtlCol="0">
            <a:spAutoFit/>
          </a:bodyPr>
          <a:lstStyle/>
          <a:p>
            <a:pPr algn="ctr">
              <a:spcAft>
                <a:spcPts val="800"/>
              </a:spcAft>
            </a:pPr>
            <a:r>
              <a:rPr lang="en-US" sz="1900" b="1" dirty="0">
                <a:latin typeface="Helvetica" pitchFamily="2" charset="0"/>
              </a:rPr>
              <a:t>x (mm)</a:t>
            </a:r>
          </a:p>
        </p:txBody>
      </p:sp>
      <p:sp>
        <p:nvSpPr>
          <p:cNvPr id="17" name="TextBox 16">
            <a:extLst>
              <a:ext uri="{FF2B5EF4-FFF2-40B4-BE49-F238E27FC236}">
                <a16:creationId xmlns:a16="http://schemas.microsoft.com/office/drawing/2014/main" id="{F0F45FF9-AB86-9D92-292B-EF91EDF53BEE}"/>
              </a:ext>
            </a:extLst>
          </p:cNvPr>
          <p:cNvSpPr txBox="1"/>
          <p:nvPr/>
        </p:nvSpPr>
        <p:spPr>
          <a:xfrm>
            <a:off x="7310792" y="2834470"/>
            <a:ext cx="1539653" cy="846386"/>
          </a:xfrm>
          <a:prstGeom prst="rect">
            <a:avLst/>
          </a:prstGeom>
          <a:noFill/>
        </p:spPr>
        <p:txBody>
          <a:bodyPr wrap="none" lIns="365760" tIns="274320" rIns="365760" bIns="274320" rtlCol="0">
            <a:spAutoFit/>
          </a:bodyPr>
          <a:lstStyle/>
          <a:p>
            <a:pPr algn="ctr">
              <a:spcAft>
                <a:spcPts val="800"/>
              </a:spcAft>
            </a:pPr>
            <a:r>
              <a:rPr lang="en-US" sz="1900" b="1" dirty="0">
                <a:latin typeface="Helvetica" pitchFamily="2" charset="0"/>
              </a:rPr>
              <a:t>x’ (rad)</a:t>
            </a:r>
          </a:p>
        </p:txBody>
      </p:sp>
      <p:sp>
        <p:nvSpPr>
          <p:cNvPr id="18" name="TextBox 17">
            <a:extLst>
              <a:ext uri="{FF2B5EF4-FFF2-40B4-BE49-F238E27FC236}">
                <a16:creationId xmlns:a16="http://schemas.microsoft.com/office/drawing/2014/main" id="{A4EEF4AA-AA43-494B-7037-0E8219C91BEF}"/>
              </a:ext>
            </a:extLst>
          </p:cNvPr>
          <p:cNvSpPr txBox="1"/>
          <p:nvPr/>
        </p:nvSpPr>
        <p:spPr>
          <a:xfrm>
            <a:off x="9867993" y="4330343"/>
            <a:ext cx="1538563" cy="846386"/>
          </a:xfrm>
          <a:prstGeom prst="rect">
            <a:avLst/>
          </a:prstGeom>
          <a:noFill/>
        </p:spPr>
        <p:txBody>
          <a:bodyPr wrap="none" lIns="365760" tIns="274320" rIns="365760" bIns="274320" rtlCol="0">
            <a:spAutoFit/>
          </a:bodyPr>
          <a:lstStyle/>
          <a:p>
            <a:pPr algn="ctr">
              <a:spcAft>
                <a:spcPts val="800"/>
              </a:spcAft>
            </a:pPr>
            <a:r>
              <a:rPr lang="en-US" sz="1900" b="1" dirty="0">
                <a:latin typeface="Helvetica" pitchFamily="2" charset="0"/>
              </a:rPr>
              <a:t>x (mm)</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69AD6A0-476F-CCA0-5AA7-259FCF6A491A}"/>
                  </a:ext>
                </a:extLst>
              </p:cNvPr>
              <p:cNvSpPr txBox="1"/>
              <p:nvPr/>
            </p:nvSpPr>
            <p:spPr>
              <a:xfrm>
                <a:off x="8680496" y="5606375"/>
                <a:ext cx="2112501" cy="1251625"/>
              </a:xfrm>
              <a:prstGeom prst="rect">
                <a:avLst/>
              </a:prstGeom>
              <a:noFill/>
            </p:spPr>
            <p:txBody>
              <a:bodyPr wrap="none" lIns="365760" tIns="274320" rIns="365760" bIns="274320" rtlCol="0">
                <a:spAutoFit/>
              </a:bodyPr>
              <a:lstStyle/>
              <a:p>
                <a:pPr>
                  <a:spcAft>
                    <a:spcPts val="800"/>
                  </a:spcAft>
                </a:pPr>
                <a14:m>
                  <m:oMathPara xmlns:m="http://schemas.openxmlformats.org/officeDocument/2006/math">
                    <m:oMathParaPr>
                      <m:jc m:val="left"/>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𝜀</m:t>
                          </m:r>
                        </m:e>
                        <m:sub>
                          <m:r>
                            <a:rPr lang="en-US" sz="1600" b="0" i="1" smtClean="0">
                              <a:latin typeface="Cambria Math" panose="02040503050406030204" pitchFamily="18" charset="0"/>
                              <a:ea typeface="Cambria Math" panose="02040503050406030204" pitchFamily="18" charset="0"/>
                            </a:rPr>
                            <m:t>⊥</m:t>
                          </m:r>
                        </m:sub>
                      </m:sSub>
                      <m:r>
                        <a:rPr lang="en-US" sz="1600" b="0" i="1" smtClean="0">
                          <a:latin typeface="Cambria Math" panose="02040503050406030204" pitchFamily="18" charset="0"/>
                        </a:rPr>
                        <m:t>=1.6 </m:t>
                      </m:r>
                      <m:r>
                        <a:rPr lang="en-US" sz="1600" b="0" i="1" smtClean="0">
                          <a:latin typeface="Cambria Math" panose="02040503050406030204" pitchFamily="18" charset="0"/>
                        </a:rPr>
                        <m:t>𝑚𝑚</m:t>
                      </m:r>
                    </m:oMath>
                  </m:oMathPara>
                </a14:m>
                <a:endParaRPr lang="en-US" sz="1600" dirty="0">
                  <a:latin typeface="Helvetica" pitchFamily="2" charset="0"/>
                </a:endParaRPr>
              </a:p>
              <a:p>
                <a:pPr>
                  <a:spcAft>
                    <a:spcPts val="800"/>
                  </a:spcAft>
                </a:pPr>
                <a14:m>
                  <m:oMathPara xmlns:m="http://schemas.openxmlformats.org/officeDocument/2006/math">
                    <m:oMathParaPr>
                      <m:jc m:val="left"/>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𝛽</m:t>
                          </m:r>
                        </m:e>
                        <m:sub>
                          <m:r>
                            <a:rPr lang="en-US" sz="1600" b="0" i="1" smtClean="0">
                              <a:latin typeface="Cambria Math" panose="02040503050406030204" pitchFamily="18" charset="0"/>
                            </a:rPr>
                            <m:t>𝑚𝑎𝑥</m:t>
                          </m:r>
                        </m:sub>
                      </m:sSub>
                      <m:r>
                        <a:rPr lang="en-US" sz="1600" b="0" i="1" smtClean="0">
                          <a:latin typeface="Cambria Math" panose="02040503050406030204" pitchFamily="18" charset="0"/>
                        </a:rPr>
                        <m:t>=0.18 </m:t>
                      </m:r>
                      <m:r>
                        <a:rPr lang="en-US" sz="1600" b="0" i="1" smtClean="0">
                          <a:latin typeface="Cambria Math" panose="02040503050406030204" pitchFamily="18" charset="0"/>
                        </a:rPr>
                        <m:t>𝑚</m:t>
                      </m:r>
                    </m:oMath>
                  </m:oMathPara>
                </a14:m>
                <a:endParaRPr lang="en-US" sz="1600" dirty="0">
                  <a:latin typeface="Helvetica" pitchFamily="2" charset="0"/>
                </a:endParaRPr>
              </a:p>
            </p:txBody>
          </p:sp>
        </mc:Choice>
        <mc:Fallback xmlns="">
          <p:sp>
            <p:nvSpPr>
              <p:cNvPr id="19" name="TextBox 18">
                <a:extLst>
                  <a:ext uri="{FF2B5EF4-FFF2-40B4-BE49-F238E27FC236}">
                    <a16:creationId xmlns:a16="http://schemas.microsoft.com/office/drawing/2014/main" id="{169AD6A0-476F-CCA0-5AA7-259FCF6A491A}"/>
                  </a:ext>
                </a:extLst>
              </p:cNvPr>
              <p:cNvSpPr txBox="1">
                <a:spLocks noRot="1" noChangeAspect="1" noMove="1" noResize="1" noEditPoints="1" noAdjustHandles="1" noChangeArrowheads="1" noChangeShapeType="1" noTextEdit="1"/>
              </p:cNvSpPr>
              <p:nvPr/>
            </p:nvSpPr>
            <p:spPr>
              <a:xfrm>
                <a:off x="8680496" y="5606375"/>
                <a:ext cx="2112501" cy="1251625"/>
              </a:xfrm>
              <a:prstGeom prst="rect">
                <a:avLst/>
              </a:prstGeom>
              <a:blipFill>
                <a:blip r:embed="rId6"/>
                <a:stretch>
                  <a:fillRect/>
                </a:stretch>
              </a:blipFill>
            </p:spPr>
            <p:txBody>
              <a:bodyPr/>
              <a:lstStyle/>
              <a:p>
                <a:r>
                  <a:rPr lang="en-US">
                    <a:noFill/>
                  </a:rPr>
                  <a:t> </a:t>
                </a:r>
              </a:p>
            </p:txBody>
          </p:sp>
        </mc:Fallback>
      </mc:AlternateContent>
      <p:cxnSp>
        <p:nvCxnSpPr>
          <p:cNvPr id="20" name="Straight Connector 19">
            <a:extLst>
              <a:ext uri="{FF2B5EF4-FFF2-40B4-BE49-F238E27FC236}">
                <a16:creationId xmlns:a16="http://schemas.microsoft.com/office/drawing/2014/main" id="{43E0F200-910B-BDD6-C28E-481EAF7B6366}"/>
              </a:ext>
            </a:extLst>
          </p:cNvPr>
          <p:cNvCxnSpPr/>
          <p:nvPr/>
        </p:nvCxnSpPr>
        <p:spPr>
          <a:xfrm>
            <a:off x="4325816" y="2708031"/>
            <a:ext cx="0" cy="893292"/>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3BDA4A6F-F36B-B36F-6517-A2E612C62062}"/>
              </a:ext>
            </a:extLst>
          </p:cNvPr>
          <p:cNvCxnSpPr/>
          <p:nvPr/>
        </p:nvCxnSpPr>
        <p:spPr>
          <a:xfrm flipH="1">
            <a:off x="4032738" y="3589600"/>
            <a:ext cx="293078" cy="2555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B9C5A84F-BDCB-C7B1-F5DA-69746359FEA1}"/>
              </a:ext>
            </a:extLst>
          </p:cNvPr>
          <p:cNvSpPr txBox="1"/>
          <p:nvPr/>
        </p:nvSpPr>
        <p:spPr>
          <a:xfrm>
            <a:off x="2877155" y="5371981"/>
            <a:ext cx="3077445" cy="800219"/>
          </a:xfrm>
          <a:prstGeom prst="rect">
            <a:avLst/>
          </a:prstGeom>
          <a:noFill/>
        </p:spPr>
        <p:txBody>
          <a:bodyPr wrap="none" lIns="365760" tIns="274320" rIns="365760" bIns="274320" rtlCol="0">
            <a:spAutoFit/>
          </a:bodyPr>
          <a:lstStyle/>
          <a:p>
            <a:pPr algn="ctr">
              <a:spcAft>
                <a:spcPts val="800"/>
              </a:spcAft>
            </a:pPr>
            <a:r>
              <a:rPr lang="en-US" sz="1600" b="1" dirty="0">
                <a:solidFill>
                  <a:srgbClr val="FF0000"/>
                </a:solidFill>
                <a:latin typeface="Helvetica" pitchFamily="2" charset="0"/>
              </a:rPr>
              <a:t>Red: Initial phase space</a:t>
            </a:r>
          </a:p>
        </p:txBody>
      </p:sp>
      <p:sp>
        <p:nvSpPr>
          <p:cNvPr id="23" name="TextBox 22">
            <a:extLst>
              <a:ext uri="{FF2B5EF4-FFF2-40B4-BE49-F238E27FC236}">
                <a16:creationId xmlns:a16="http://schemas.microsoft.com/office/drawing/2014/main" id="{1911A1CF-5F3C-1D51-3573-8A4265BF9C7A}"/>
              </a:ext>
            </a:extLst>
          </p:cNvPr>
          <p:cNvSpPr txBox="1"/>
          <p:nvPr/>
        </p:nvSpPr>
        <p:spPr>
          <a:xfrm>
            <a:off x="8129252" y="5041975"/>
            <a:ext cx="3077445" cy="800219"/>
          </a:xfrm>
          <a:prstGeom prst="rect">
            <a:avLst/>
          </a:prstGeom>
          <a:noFill/>
        </p:spPr>
        <p:txBody>
          <a:bodyPr wrap="none" lIns="365760" tIns="274320" rIns="365760" bIns="274320" rtlCol="0">
            <a:spAutoFit/>
          </a:bodyPr>
          <a:lstStyle/>
          <a:p>
            <a:pPr algn="ctr">
              <a:spcAft>
                <a:spcPts val="800"/>
              </a:spcAft>
            </a:pPr>
            <a:r>
              <a:rPr lang="en-US" sz="1600" b="1" dirty="0">
                <a:solidFill>
                  <a:srgbClr val="FF0000"/>
                </a:solidFill>
                <a:latin typeface="Helvetica" pitchFamily="2" charset="0"/>
              </a:rPr>
              <a:t>Red: Initial phase space</a:t>
            </a:r>
          </a:p>
        </p:txBody>
      </p:sp>
      <p:sp>
        <p:nvSpPr>
          <p:cNvPr id="2" name="Date Placeholder 1">
            <a:extLst>
              <a:ext uri="{FF2B5EF4-FFF2-40B4-BE49-F238E27FC236}">
                <a16:creationId xmlns:a16="http://schemas.microsoft.com/office/drawing/2014/main" id="{3B8D7EEB-A9FB-A89F-4591-5F57FC1B6591}"/>
              </a:ext>
            </a:extLst>
          </p:cNvPr>
          <p:cNvSpPr>
            <a:spLocks noGrp="1"/>
          </p:cNvSpPr>
          <p:nvPr>
            <p:ph type="dt" sz="half" idx="38"/>
          </p:nvPr>
        </p:nvSpPr>
        <p:spPr/>
        <p:txBody>
          <a:bodyPr/>
          <a:lstStyle/>
          <a:p>
            <a:pPr>
              <a:defRPr/>
            </a:pPr>
            <a:r>
              <a:rPr lang="en-US"/>
              <a:t>8/5/25</a:t>
            </a:r>
            <a:endParaRPr lang="en-US" dirty="0"/>
          </a:p>
        </p:txBody>
      </p:sp>
      <p:sp>
        <p:nvSpPr>
          <p:cNvPr id="4" name="Footer Placeholder 3">
            <a:extLst>
              <a:ext uri="{FF2B5EF4-FFF2-40B4-BE49-F238E27FC236}">
                <a16:creationId xmlns:a16="http://schemas.microsoft.com/office/drawing/2014/main" id="{88590DA0-4C6E-1197-D134-2C097EB015AF}"/>
              </a:ext>
            </a:extLst>
          </p:cNvPr>
          <p:cNvSpPr>
            <a:spLocks noGrp="1"/>
          </p:cNvSpPr>
          <p:nvPr>
            <p:ph type="ftr" sz="quarter" idx="39"/>
          </p:nvPr>
        </p:nvSpPr>
        <p:spPr/>
        <p:txBody>
          <a:bodyPr/>
          <a:lstStyle/>
          <a:p>
            <a:pPr>
              <a:defRPr/>
            </a:pPr>
            <a:r>
              <a:rPr lang="en-US"/>
              <a:t>Yonehara | Ionization Cooling for Muon Beam</a:t>
            </a:r>
            <a:endParaRPr lang="en-US" dirty="0"/>
          </a:p>
        </p:txBody>
      </p:sp>
    </p:spTree>
    <p:extLst>
      <p:ext uri="{BB962C8B-B14F-4D97-AF65-F5344CB8AC3E}">
        <p14:creationId xmlns:p14="http://schemas.microsoft.com/office/powerpoint/2010/main" val="486823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15F94D-5C9A-8690-E55D-759C00706F8F}"/>
              </a:ext>
            </a:extLst>
          </p:cNvPr>
          <p:cNvSpPr>
            <a:spLocks noGrp="1"/>
          </p:cNvSpPr>
          <p:nvPr>
            <p:ph type="title"/>
          </p:nvPr>
        </p:nvSpPr>
        <p:spPr/>
        <p:txBody>
          <a:bodyPr/>
          <a:lstStyle/>
          <a:p>
            <a:r>
              <a:rPr lang="en-US" dirty="0"/>
              <a:t>Overview of Muon Collider</a:t>
            </a:r>
          </a:p>
        </p:txBody>
      </p:sp>
      <p:sp>
        <p:nvSpPr>
          <p:cNvPr id="4" name="Date Placeholder 3">
            <a:extLst>
              <a:ext uri="{FF2B5EF4-FFF2-40B4-BE49-F238E27FC236}">
                <a16:creationId xmlns:a16="http://schemas.microsoft.com/office/drawing/2014/main" id="{D0185224-D0AF-05BA-C14E-BB02AD1B0257}"/>
              </a:ext>
            </a:extLst>
          </p:cNvPr>
          <p:cNvSpPr>
            <a:spLocks noGrp="1"/>
          </p:cNvSpPr>
          <p:nvPr>
            <p:ph type="dt" sz="half" idx="38"/>
          </p:nvPr>
        </p:nvSpPr>
        <p:spPr/>
        <p:txBody>
          <a:bodyPr/>
          <a:lstStyle/>
          <a:p>
            <a:pPr>
              <a:defRPr/>
            </a:pPr>
            <a:r>
              <a:rPr lang="en-US"/>
              <a:t>8/5/25</a:t>
            </a:r>
            <a:endParaRPr lang="en-US" dirty="0"/>
          </a:p>
        </p:txBody>
      </p:sp>
      <p:sp>
        <p:nvSpPr>
          <p:cNvPr id="5" name="Footer Placeholder 4">
            <a:extLst>
              <a:ext uri="{FF2B5EF4-FFF2-40B4-BE49-F238E27FC236}">
                <a16:creationId xmlns:a16="http://schemas.microsoft.com/office/drawing/2014/main" id="{297AEAE4-77AE-50E5-0B26-1A7173B5BF76}"/>
              </a:ext>
            </a:extLst>
          </p:cNvPr>
          <p:cNvSpPr>
            <a:spLocks noGrp="1"/>
          </p:cNvSpPr>
          <p:nvPr>
            <p:ph type="ftr" sz="quarter" idx="39"/>
          </p:nvPr>
        </p:nvSpPr>
        <p:spPr/>
        <p:txBody>
          <a:bodyPr/>
          <a:lstStyle/>
          <a:p>
            <a:pPr>
              <a:defRPr/>
            </a:pPr>
            <a:r>
              <a:rPr lang="en-US" b="1"/>
              <a:t>Yonehara | Ionization Cooling for Muon Beam</a:t>
            </a:r>
            <a:endParaRPr lang="en-US" b="1" dirty="0"/>
          </a:p>
        </p:txBody>
      </p:sp>
      <p:sp>
        <p:nvSpPr>
          <p:cNvPr id="6" name="Slide Number Placeholder 5">
            <a:extLst>
              <a:ext uri="{FF2B5EF4-FFF2-40B4-BE49-F238E27FC236}">
                <a16:creationId xmlns:a16="http://schemas.microsoft.com/office/drawing/2014/main" id="{5B2A4248-9DF0-6F6C-2559-BC54A864CD05}"/>
              </a:ext>
            </a:extLst>
          </p:cNvPr>
          <p:cNvSpPr>
            <a:spLocks noGrp="1"/>
          </p:cNvSpPr>
          <p:nvPr>
            <p:ph type="sldNum" sz="quarter" idx="40"/>
          </p:nvPr>
        </p:nvSpPr>
        <p:spPr/>
        <p:txBody>
          <a:bodyPr/>
          <a:lstStyle/>
          <a:p>
            <a:pPr>
              <a:defRPr/>
            </a:pPr>
            <a:fld id="{148C009B-CB69-E04A-B9B3-34B26D69E9CF}" type="slidenum">
              <a:rPr lang="en-US" smtClean="0"/>
              <a:pPr>
                <a:defRPr/>
              </a:pPr>
              <a:t>6</a:t>
            </a:fld>
            <a:endParaRPr lang="en-US" dirty="0"/>
          </a:p>
        </p:txBody>
      </p:sp>
      <p:pic>
        <p:nvPicPr>
          <p:cNvPr id="7" name="Picture 6">
            <a:extLst>
              <a:ext uri="{FF2B5EF4-FFF2-40B4-BE49-F238E27FC236}">
                <a16:creationId xmlns:a16="http://schemas.microsoft.com/office/drawing/2014/main" id="{CDBC863B-3268-DAA5-85BB-B38EDBD8DA08}"/>
              </a:ext>
            </a:extLst>
          </p:cNvPr>
          <p:cNvPicPr>
            <a:picLocks noChangeAspect="1"/>
          </p:cNvPicPr>
          <p:nvPr/>
        </p:nvPicPr>
        <p:blipFill>
          <a:blip r:embed="rId2"/>
          <a:stretch>
            <a:fillRect/>
          </a:stretch>
        </p:blipFill>
        <p:spPr>
          <a:xfrm>
            <a:off x="1953420" y="1187250"/>
            <a:ext cx="8197355" cy="2011680"/>
          </a:xfrm>
          <a:prstGeom prst="rect">
            <a:avLst/>
          </a:prstGeom>
        </p:spPr>
      </p:pic>
      <p:sp>
        <p:nvSpPr>
          <p:cNvPr id="8" name="TextBox 7">
            <a:extLst>
              <a:ext uri="{FF2B5EF4-FFF2-40B4-BE49-F238E27FC236}">
                <a16:creationId xmlns:a16="http://schemas.microsoft.com/office/drawing/2014/main" id="{6F4DF77F-DCA4-471E-1BB8-280F109FE1F0}"/>
              </a:ext>
            </a:extLst>
          </p:cNvPr>
          <p:cNvSpPr txBox="1"/>
          <p:nvPr/>
        </p:nvSpPr>
        <p:spPr>
          <a:xfrm>
            <a:off x="2341581" y="785308"/>
            <a:ext cx="3579698" cy="369332"/>
          </a:xfrm>
          <a:prstGeom prst="rect">
            <a:avLst/>
          </a:prstGeom>
          <a:noFill/>
        </p:spPr>
        <p:txBody>
          <a:bodyPr wrap="none" rtlCol="0">
            <a:spAutoFit/>
          </a:bodyPr>
          <a:lstStyle/>
          <a:p>
            <a:r>
              <a:rPr lang="en-US" dirty="0"/>
              <a:t>Proton beam-based muon collider</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8261B1E-14B7-54C8-49BA-2650FD00F3C1}"/>
                  </a:ext>
                </a:extLst>
              </p:cNvPr>
              <p:cNvSpPr txBox="1"/>
              <p:nvPr/>
            </p:nvSpPr>
            <p:spPr>
              <a:xfrm>
                <a:off x="2378223" y="4436298"/>
                <a:ext cx="2908617" cy="6226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ℒ</m:t>
                      </m:r>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𝑁</m:t>
                              </m:r>
                            </m:e>
                            <m:sub>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𝜇</m:t>
                                  </m:r>
                                </m:e>
                                <m:sup>
                                  <m:r>
                                    <a:rPr lang="en-US" i="1">
                                      <a:latin typeface="Cambria Math" panose="02040503050406030204" pitchFamily="18" charset="0"/>
                                      <a:ea typeface="Cambria Math" panose="02040503050406030204" pitchFamily="18" charset="0"/>
                                    </a:rPr>
                                    <m:t>+</m:t>
                                  </m:r>
                                </m:sup>
                              </m:sSup>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𝑁</m:t>
                              </m:r>
                            </m:e>
                            <m:sub>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𝜇</m:t>
                                  </m:r>
                                </m:e>
                                <m:sup>
                                  <m:r>
                                    <a:rPr lang="en-US" i="1">
                                      <a:latin typeface="Cambria Math" panose="02040503050406030204" pitchFamily="18" charset="0"/>
                                      <a:ea typeface="Cambria Math" panose="02040503050406030204" pitchFamily="18" charset="0"/>
                                    </a:rPr>
                                    <m:t>−</m:t>
                                  </m:r>
                                </m:sup>
                              </m:sSup>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𝑓</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𝑛</m:t>
                              </m:r>
                            </m:e>
                            <m:sub>
                              <m:r>
                                <a:rPr lang="en-US" i="1">
                                  <a:latin typeface="Cambria Math" panose="02040503050406030204" pitchFamily="18" charset="0"/>
                                  <a:ea typeface="Cambria Math" panose="02040503050406030204" pitchFamily="18" charset="0"/>
                                </a:rPr>
                                <m:t>𝑏</m:t>
                              </m:r>
                            </m:sub>
                          </m:sSub>
                        </m:num>
                        <m:den>
                          <m:r>
                            <a:rPr lang="en-US" i="1">
                              <a:latin typeface="Cambria Math" panose="02040503050406030204" pitchFamily="18" charset="0"/>
                              <a:ea typeface="Cambria Math" panose="02040503050406030204" pitchFamily="18" charset="0"/>
                            </a:rPr>
                            <m:t>4</m:t>
                          </m:r>
                          <m:r>
                            <a:rPr lang="en-US" i="1">
                              <a:latin typeface="Cambria Math" panose="02040503050406030204" pitchFamily="18" charset="0"/>
                              <a:ea typeface="Cambria Math" panose="02040503050406030204" pitchFamily="18" charset="0"/>
                            </a:rPr>
                            <m:t>𝜋</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𝑥</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𝑦</m:t>
                              </m:r>
                            </m:sub>
                          </m:sSub>
                        </m:den>
                      </m:f>
                      <m:r>
                        <a:rPr lang="en-US" i="1">
                          <a:latin typeface="Cambria Math" panose="02040503050406030204" pitchFamily="18" charset="0"/>
                          <a:ea typeface="Cambria Math" panose="02040503050406030204" pitchFamily="18" charset="0"/>
                        </a:rPr>
                        <m:t>&gt;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10</m:t>
                          </m:r>
                        </m:e>
                        <m:sup>
                          <m:r>
                            <a:rPr lang="en-US" i="1">
                              <a:latin typeface="Cambria Math" panose="02040503050406030204" pitchFamily="18" charset="0"/>
                              <a:ea typeface="Cambria Math" panose="02040503050406030204" pitchFamily="18" charset="0"/>
                            </a:rPr>
                            <m:t>34</m:t>
                          </m:r>
                        </m:sup>
                      </m:sSup>
                      <m:r>
                        <a:rPr lang="en-US" i="1">
                          <a:latin typeface="Cambria Math" panose="02040503050406030204" pitchFamily="18" charset="0"/>
                          <a:ea typeface="Cambria Math" panose="02040503050406030204" pitchFamily="18" charset="0"/>
                        </a:rPr>
                        <m:t> </m:t>
                      </m:r>
                    </m:oMath>
                  </m:oMathPara>
                </a14:m>
                <a:endParaRPr lang="en-US" dirty="0"/>
              </a:p>
            </p:txBody>
          </p:sp>
        </mc:Choice>
        <mc:Fallback xmlns="">
          <p:sp>
            <p:nvSpPr>
              <p:cNvPr id="11" name="TextBox 10">
                <a:extLst>
                  <a:ext uri="{FF2B5EF4-FFF2-40B4-BE49-F238E27FC236}">
                    <a16:creationId xmlns:a16="http://schemas.microsoft.com/office/drawing/2014/main" id="{F8261B1E-14B7-54C8-49BA-2650FD00F3C1}"/>
                  </a:ext>
                </a:extLst>
              </p:cNvPr>
              <p:cNvSpPr txBox="1">
                <a:spLocks noRot="1" noChangeAspect="1" noMove="1" noResize="1" noEditPoints="1" noAdjustHandles="1" noChangeArrowheads="1" noChangeShapeType="1" noTextEdit="1"/>
              </p:cNvSpPr>
              <p:nvPr/>
            </p:nvSpPr>
            <p:spPr>
              <a:xfrm>
                <a:off x="2378223" y="4436298"/>
                <a:ext cx="2908617" cy="622671"/>
              </a:xfrm>
              <a:prstGeom prst="rect">
                <a:avLst/>
              </a:prstGeom>
              <a:blipFill>
                <a:blip r:embed="rId3"/>
                <a:stretch>
                  <a:fillRect l="-1739" t="-6000" r="-2609" b="-8000"/>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04D86A45-2A26-469F-292A-526DB1123F34}"/>
              </a:ext>
            </a:extLst>
          </p:cNvPr>
          <p:cNvSpPr txBox="1"/>
          <p:nvPr/>
        </p:nvSpPr>
        <p:spPr>
          <a:xfrm>
            <a:off x="1687392" y="3249805"/>
            <a:ext cx="3836628" cy="369332"/>
          </a:xfrm>
          <a:prstGeom prst="rect">
            <a:avLst/>
          </a:prstGeom>
          <a:noFill/>
        </p:spPr>
        <p:txBody>
          <a:bodyPr wrap="none" rtlCol="0">
            <a:spAutoFit/>
          </a:bodyPr>
          <a:lstStyle/>
          <a:p>
            <a:pPr marL="342900" indent="-342900">
              <a:buFont typeface="Arial" panose="020B0604020202020204" pitchFamily="34" charset="0"/>
              <a:buChar char="•"/>
            </a:pPr>
            <a:r>
              <a:rPr lang="en-US" dirty="0"/>
              <a:t>Our story starts from luminosity…</a:t>
            </a:r>
          </a:p>
        </p:txBody>
      </p:sp>
      <p:sp>
        <p:nvSpPr>
          <p:cNvPr id="13" name="TextBox 12">
            <a:extLst>
              <a:ext uri="{FF2B5EF4-FFF2-40B4-BE49-F238E27FC236}">
                <a16:creationId xmlns:a16="http://schemas.microsoft.com/office/drawing/2014/main" id="{A8E75A1F-B17B-D1CE-D1D0-D8E9233AC1D6}"/>
              </a:ext>
            </a:extLst>
          </p:cNvPr>
          <p:cNvSpPr txBox="1"/>
          <p:nvPr/>
        </p:nvSpPr>
        <p:spPr>
          <a:xfrm>
            <a:off x="5286840" y="4567585"/>
            <a:ext cx="920124" cy="369332"/>
          </a:xfrm>
          <a:prstGeom prst="rect">
            <a:avLst/>
          </a:prstGeom>
          <a:noFill/>
        </p:spPr>
        <p:txBody>
          <a:bodyPr wrap="none" rtlCol="0">
            <a:spAutoFit/>
          </a:bodyPr>
          <a:lstStyle/>
          <a:p>
            <a:r>
              <a:rPr lang="en-US" dirty="0"/>
              <a:t>cm</a:t>
            </a:r>
            <a:r>
              <a:rPr lang="en-US" baseline="30000" dirty="0"/>
              <a:t>-2</a:t>
            </a:r>
            <a:r>
              <a:rPr lang="en-US" dirty="0"/>
              <a:t> s</a:t>
            </a:r>
            <a:r>
              <a:rPr lang="en-US" baseline="30000" dirty="0"/>
              <a:t>-1</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874D29C-81E2-8A2A-7070-31FA2AB186D7}"/>
                  </a:ext>
                </a:extLst>
              </p:cNvPr>
              <p:cNvSpPr txBox="1"/>
              <p:nvPr/>
            </p:nvSpPr>
            <p:spPr>
              <a:xfrm>
                <a:off x="6540055" y="4285617"/>
                <a:ext cx="3202762" cy="954107"/>
              </a:xfrm>
              <a:prstGeom prst="rect">
                <a:avLst/>
              </a:prstGeom>
              <a:noFill/>
            </p:spPr>
            <p:txBody>
              <a:bodyPr wrap="square" rtlCol="0">
                <a:spAutoFit/>
              </a:bodyPr>
              <a:lstStyle/>
              <a:p>
                <a14:m>
                  <m:oMath xmlns:m="http://schemas.openxmlformats.org/officeDocument/2006/math">
                    <m:r>
                      <a:rPr lang="en-US" sz="1400" i="1">
                        <a:latin typeface="Cambria Math" panose="02040503050406030204" pitchFamily="18" charset="0"/>
                      </a:rPr>
                      <m:t>𝑁</m:t>
                    </m:r>
                  </m:oMath>
                </a14:m>
                <a:r>
                  <a:rPr lang="en-US" sz="1400" dirty="0"/>
                  <a:t>: Num of </a:t>
                </a:r>
                <a14:m>
                  <m:oMath xmlns:m="http://schemas.openxmlformats.org/officeDocument/2006/math">
                    <m:r>
                      <a:rPr lang="en-US" sz="1400" i="1">
                        <a:latin typeface="Cambria Math" panose="02040503050406030204" pitchFamily="18" charset="0"/>
                        <a:ea typeface="Cambria Math" panose="02040503050406030204" pitchFamily="18" charset="0"/>
                      </a:rPr>
                      <m:t>𝜇</m:t>
                    </m:r>
                  </m:oMath>
                </a14:m>
                <a:r>
                  <a:rPr lang="en-US" sz="1400" dirty="0"/>
                  <a:t> per bunch (</a:t>
                </a:r>
                <a14:m>
                  <m:oMath xmlns:m="http://schemas.openxmlformats.org/officeDocument/2006/math">
                    <m:r>
                      <a:rPr lang="en-US" sz="1400" i="1">
                        <a:latin typeface="Cambria Math" panose="02040503050406030204" pitchFamily="18" charset="0"/>
                        <a:ea typeface="Cambria Math" panose="02040503050406030204" pitchFamily="18" charset="0"/>
                      </a:rPr>
                      <m:t>~</m:t>
                    </m:r>
                    <m:sSup>
                      <m:sSupPr>
                        <m:ctrlPr>
                          <a:rPr lang="en-US" sz="1400" i="1">
                            <a:latin typeface="Cambria Math" panose="02040503050406030204" pitchFamily="18" charset="0"/>
                            <a:ea typeface="Cambria Math" panose="02040503050406030204" pitchFamily="18" charset="0"/>
                          </a:rPr>
                        </m:ctrlPr>
                      </m:sSupPr>
                      <m:e>
                        <m:r>
                          <a:rPr lang="en-US" sz="1400" i="1">
                            <a:latin typeface="Cambria Math" panose="02040503050406030204" pitchFamily="18" charset="0"/>
                            <a:ea typeface="Cambria Math" panose="02040503050406030204" pitchFamily="18" charset="0"/>
                          </a:rPr>
                          <m:t>10</m:t>
                        </m:r>
                      </m:e>
                      <m:sup>
                        <m:r>
                          <a:rPr lang="en-US" sz="1400" i="1">
                            <a:latin typeface="Cambria Math" panose="02040503050406030204" pitchFamily="18" charset="0"/>
                            <a:ea typeface="Cambria Math" panose="02040503050406030204" pitchFamily="18" charset="0"/>
                          </a:rPr>
                          <m:t>12</m:t>
                        </m:r>
                      </m:sup>
                    </m:sSup>
                  </m:oMath>
                </a14:m>
                <a:r>
                  <a:rPr lang="en-US" sz="1400" dirty="0"/>
                  <a:t>)</a:t>
                </a:r>
              </a:p>
              <a:p>
                <a14:m>
                  <m:oMath xmlns:m="http://schemas.openxmlformats.org/officeDocument/2006/math">
                    <m:r>
                      <a:rPr lang="en-US" sz="1400" i="1">
                        <a:latin typeface="Cambria Math" panose="02040503050406030204" pitchFamily="18" charset="0"/>
                      </a:rPr>
                      <m:t>𝑓</m:t>
                    </m:r>
                    <m:r>
                      <a:rPr lang="en-US" sz="1400" i="1">
                        <a:latin typeface="Cambria Math" panose="02040503050406030204" pitchFamily="18" charset="0"/>
                      </a:rPr>
                      <m:t>:</m:t>
                    </m:r>
                  </m:oMath>
                </a14:m>
                <a:r>
                  <a:rPr lang="en-US" sz="1400" dirty="0"/>
                  <a:t> Bunch revolution (</a:t>
                </a:r>
                <a14:m>
                  <m:oMath xmlns:m="http://schemas.openxmlformats.org/officeDocument/2006/math">
                    <m:r>
                      <a:rPr lang="en-US" sz="1400" i="1">
                        <a:latin typeface="Cambria Math" panose="02040503050406030204" pitchFamily="18" charset="0"/>
                        <a:ea typeface="Cambria Math" panose="02040503050406030204" pitchFamily="18" charset="0"/>
                      </a:rPr>
                      <m:t>~1000</m:t>
                    </m:r>
                  </m:oMath>
                </a14:m>
                <a:r>
                  <a:rPr lang="en-US" sz="1400" dirty="0"/>
                  <a:t>)</a:t>
                </a:r>
              </a:p>
              <a:p>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𝑛</m:t>
                        </m:r>
                      </m:e>
                      <m:sub>
                        <m:r>
                          <a:rPr lang="en-US" sz="1400" i="1">
                            <a:latin typeface="Cambria Math" panose="02040503050406030204" pitchFamily="18" charset="0"/>
                          </a:rPr>
                          <m:t>𝑏</m:t>
                        </m:r>
                      </m:sub>
                    </m:sSub>
                    <m:r>
                      <a:rPr lang="en-US" sz="1400" i="1">
                        <a:latin typeface="Cambria Math" panose="02040503050406030204" pitchFamily="18" charset="0"/>
                      </a:rPr>
                      <m:t>:</m:t>
                    </m:r>
                  </m:oMath>
                </a14:m>
                <a:r>
                  <a:rPr lang="en-US" sz="1400" dirty="0"/>
                  <a:t> Repetition rate (</a:t>
                </a:r>
                <a14:m>
                  <m:oMath xmlns:m="http://schemas.openxmlformats.org/officeDocument/2006/math">
                    <m:r>
                      <a:rPr lang="en-US" sz="1400" i="1">
                        <a:latin typeface="Cambria Math" panose="02040503050406030204" pitchFamily="18" charset="0"/>
                        <a:ea typeface="Cambria Math" panose="02040503050406030204" pitchFamily="18" charset="0"/>
                      </a:rPr>
                      <m:t>~5</m:t>
                    </m:r>
                  </m:oMath>
                </a14:m>
                <a:r>
                  <a:rPr lang="en-US" sz="1400" dirty="0"/>
                  <a:t> Hz)</a:t>
                </a:r>
              </a:p>
              <a:p>
                <a14:m>
                  <m:oMath xmlns:m="http://schemas.openxmlformats.org/officeDocument/2006/math">
                    <m:r>
                      <a:rPr lang="en-US" sz="1400" i="1">
                        <a:latin typeface="Cambria Math" panose="02040503050406030204" pitchFamily="18" charset="0"/>
                        <a:ea typeface="Cambria Math" panose="02040503050406030204" pitchFamily="18" charset="0"/>
                      </a:rPr>
                      <m:t>𝜎</m:t>
                    </m:r>
                  </m:oMath>
                </a14:m>
                <a:r>
                  <a:rPr lang="en-US" sz="1400" dirty="0"/>
                  <a:t>: RMS Beam spot size at collision </a:t>
                </a:r>
              </a:p>
            </p:txBody>
          </p:sp>
        </mc:Choice>
        <mc:Fallback xmlns="">
          <p:sp>
            <p:nvSpPr>
              <p:cNvPr id="14" name="TextBox 13">
                <a:extLst>
                  <a:ext uri="{FF2B5EF4-FFF2-40B4-BE49-F238E27FC236}">
                    <a16:creationId xmlns:a16="http://schemas.microsoft.com/office/drawing/2014/main" id="{2874D29C-81E2-8A2A-7070-31FA2AB186D7}"/>
                  </a:ext>
                </a:extLst>
              </p:cNvPr>
              <p:cNvSpPr txBox="1">
                <a:spLocks noRot="1" noChangeAspect="1" noMove="1" noResize="1" noEditPoints="1" noAdjustHandles="1" noChangeArrowheads="1" noChangeShapeType="1" noTextEdit="1"/>
              </p:cNvSpPr>
              <p:nvPr/>
            </p:nvSpPr>
            <p:spPr>
              <a:xfrm>
                <a:off x="6540055" y="4285617"/>
                <a:ext cx="3202762" cy="954107"/>
              </a:xfrm>
              <a:prstGeom prst="rect">
                <a:avLst/>
              </a:prstGeom>
              <a:blipFill>
                <a:blip r:embed="rId4"/>
                <a:stretch>
                  <a:fillRect t="-1316" b="-5263"/>
                </a:stretch>
              </a:blipFill>
            </p:spPr>
            <p:txBody>
              <a:bodyPr/>
              <a:lstStyle/>
              <a:p>
                <a:r>
                  <a:rPr lang="en-US">
                    <a:noFill/>
                  </a:rPr>
                  <a:t> </a:t>
                </a:r>
              </a:p>
            </p:txBody>
          </p:sp>
        </mc:Fallback>
      </mc:AlternateContent>
      <p:sp>
        <p:nvSpPr>
          <p:cNvPr id="10" name="Oval 9">
            <a:extLst>
              <a:ext uri="{FF2B5EF4-FFF2-40B4-BE49-F238E27FC236}">
                <a16:creationId xmlns:a16="http://schemas.microsoft.com/office/drawing/2014/main" id="{9BBB5B70-1CA5-2C2C-1099-8317181317B3}"/>
              </a:ext>
            </a:extLst>
          </p:cNvPr>
          <p:cNvSpPr/>
          <p:nvPr/>
        </p:nvSpPr>
        <p:spPr>
          <a:xfrm>
            <a:off x="2478995" y="4144083"/>
            <a:ext cx="2331534" cy="618588"/>
          </a:xfrm>
          <a:prstGeom prst="ellipse">
            <a:avLst/>
          </a:prstGeom>
          <a:noFill/>
          <a:ln>
            <a:solidFill>
              <a:srgbClr val="00FA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FA00"/>
              </a:solidFill>
            </a:endParaRPr>
          </a:p>
        </p:txBody>
      </p:sp>
      <p:sp>
        <p:nvSpPr>
          <p:cNvPr id="15" name="TextBox 14">
            <a:extLst>
              <a:ext uri="{FF2B5EF4-FFF2-40B4-BE49-F238E27FC236}">
                <a16:creationId xmlns:a16="http://schemas.microsoft.com/office/drawing/2014/main" id="{E58E1FFB-AD66-7DC4-EDBF-21475922658F}"/>
              </a:ext>
            </a:extLst>
          </p:cNvPr>
          <p:cNvSpPr txBox="1"/>
          <p:nvPr/>
        </p:nvSpPr>
        <p:spPr>
          <a:xfrm>
            <a:off x="3923788" y="3821196"/>
            <a:ext cx="5819029" cy="338554"/>
          </a:xfrm>
          <a:prstGeom prst="rect">
            <a:avLst/>
          </a:prstGeom>
          <a:noFill/>
        </p:spPr>
        <p:txBody>
          <a:bodyPr wrap="none" rtlCol="0">
            <a:spAutoFit/>
          </a:bodyPr>
          <a:lstStyle/>
          <a:p>
            <a:r>
              <a:rPr lang="en-US" sz="1600" dirty="0">
                <a:solidFill>
                  <a:srgbClr val="00FA00"/>
                </a:solidFill>
              </a:rPr>
              <a:t>Number of particles cross at an Interaction Point (IP) per second</a:t>
            </a:r>
          </a:p>
        </p:txBody>
      </p:sp>
      <p:sp>
        <p:nvSpPr>
          <p:cNvPr id="16" name="Oval 15">
            <a:extLst>
              <a:ext uri="{FF2B5EF4-FFF2-40B4-BE49-F238E27FC236}">
                <a16:creationId xmlns:a16="http://schemas.microsoft.com/office/drawing/2014/main" id="{E58F151E-9EEE-928B-1010-C99C22161A5F}"/>
              </a:ext>
            </a:extLst>
          </p:cNvPr>
          <p:cNvSpPr/>
          <p:nvPr/>
        </p:nvSpPr>
        <p:spPr>
          <a:xfrm>
            <a:off x="2424206" y="4762767"/>
            <a:ext cx="2331534" cy="618588"/>
          </a:xfrm>
          <a:prstGeom prst="ellipse">
            <a:avLst/>
          </a:prstGeom>
          <a:noFill/>
          <a:ln>
            <a:solidFill>
              <a:srgbClr val="01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FA00"/>
              </a:solidFill>
            </a:endParaRPr>
          </a:p>
        </p:txBody>
      </p:sp>
      <p:sp>
        <p:nvSpPr>
          <p:cNvPr id="17" name="TextBox 16">
            <a:extLst>
              <a:ext uri="{FF2B5EF4-FFF2-40B4-BE49-F238E27FC236}">
                <a16:creationId xmlns:a16="http://schemas.microsoft.com/office/drawing/2014/main" id="{B2F11987-3D0B-97CC-2928-E6B958B9E90E}"/>
              </a:ext>
            </a:extLst>
          </p:cNvPr>
          <p:cNvSpPr txBox="1"/>
          <p:nvPr/>
        </p:nvSpPr>
        <p:spPr>
          <a:xfrm>
            <a:off x="3923787" y="5477530"/>
            <a:ext cx="2350900" cy="338554"/>
          </a:xfrm>
          <a:prstGeom prst="rect">
            <a:avLst/>
          </a:prstGeom>
          <a:noFill/>
        </p:spPr>
        <p:txBody>
          <a:bodyPr wrap="none" rtlCol="0">
            <a:spAutoFit/>
          </a:bodyPr>
          <a:lstStyle/>
          <a:p>
            <a:r>
              <a:rPr lang="en-US" sz="1600" dirty="0">
                <a:solidFill>
                  <a:srgbClr val="01FFFF"/>
                </a:solidFill>
              </a:rPr>
              <a:t>Beam crossing area at IP</a:t>
            </a:r>
          </a:p>
        </p:txBody>
      </p:sp>
    </p:spTree>
    <p:extLst>
      <p:ext uri="{BB962C8B-B14F-4D97-AF65-F5344CB8AC3E}">
        <p14:creationId xmlns:p14="http://schemas.microsoft.com/office/powerpoint/2010/main" val="227447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0" grpId="0" animBg="1"/>
      <p:bldP spid="15" grpId="0"/>
      <p:bldP spid="16" grpId="0" animBg="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ABB85-DF65-0D04-37E3-54F7B8119E2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AE3D914-BE13-A0B2-1CE5-7E63BC46F326}"/>
              </a:ext>
            </a:extLst>
          </p:cNvPr>
          <p:cNvSpPr>
            <a:spLocks noGrp="1"/>
          </p:cNvSpPr>
          <p:nvPr>
            <p:ph type="title"/>
          </p:nvPr>
        </p:nvSpPr>
        <p:spPr/>
        <p:txBody>
          <a:bodyPr/>
          <a:lstStyle/>
          <a:p>
            <a:r>
              <a:rPr lang="en-US" dirty="0"/>
              <a:t>Collider Luminosities</a:t>
            </a:r>
          </a:p>
        </p:txBody>
      </p:sp>
      <p:sp>
        <p:nvSpPr>
          <p:cNvPr id="4" name="Date Placeholder 3">
            <a:extLst>
              <a:ext uri="{FF2B5EF4-FFF2-40B4-BE49-F238E27FC236}">
                <a16:creationId xmlns:a16="http://schemas.microsoft.com/office/drawing/2014/main" id="{B9A8362F-387F-DB3F-B451-93A1F08B5767}"/>
              </a:ext>
            </a:extLst>
          </p:cNvPr>
          <p:cNvSpPr>
            <a:spLocks noGrp="1"/>
          </p:cNvSpPr>
          <p:nvPr>
            <p:ph type="dt" sz="half" idx="38"/>
          </p:nvPr>
        </p:nvSpPr>
        <p:spPr/>
        <p:txBody>
          <a:bodyPr/>
          <a:lstStyle/>
          <a:p>
            <a:pPr>
              <a:defRPr/>
            </a:pPr>
            <a:r>
              <a:rPr lang="en-US"/>
              <a:t>8/5/25</a:t>
            </a:r>
            <a:endParaRPr lang="en-US" dirty="0"/>
          </a:p>
        </p:txBody>
      </p:sp>
      <p:sp>
        <p:nvSpPr>
          <p:cNvPr id="5" name="Footer Placeholder 4">
            <a:extLst>
              <a:ext uri="{FF2B5EF4-FFF2-40B4-BE49-F238E27FC236}">
                <a16:creationId xmlns:a16="http://schemas.microsoft.com/office/drawing/2014/main" id="{DBA31DA1-9C44-8861-4FCF-09067938AC9B}"/>
              </a:ext>
            </a:extLst>
          </p:cNvPr>
          <p:cNvSpPr>
            <a:spLocks noGrp="1"/>
          </p:cNvSpPr>
          <p:nvPr>
            <p:ph type="ftr" sz="quarter" idx="39"/>
          </p:nvPr>
        </p:nvSpPr>
        <p:spPr/>
        <p:txBody>
          <a:bodyPr/>
          <a:lstStyle/>
          <a:p>
            <a:pPr>
              <a:defRPr/>
            </a:pPr>
            <a:r>
              <a:rPr lang="en-US" b="1"/>
              <a:t>Yonehara | Ionization Cooling for Muon Beam</a:t>
            </a:r>
            <a:endParaRPr lang="en-US" b="1" dirty="0"/>
          </a:p>
        </p:txBody>
      </p:sp>
      <p:sp>
        <p:nvSpPr>
          <p:cNvPr id="6" name="Slide Number Placeholder 5">
            <a:extLst>
              <a:ext uri="{FF2B5EF4-FFF2-40B4-BE49-F238E27FC236}">
                <a16:creationId xmlns:a16="http://schemas.microsoft.com/office/drawing/2014/main" id="{950E7E73-96DD-ED1E-D634-86806996778E}"/>
              </a:ext>
            </a:extLst>
          </p:cNvPr>
          <p:cNvSpPr>
            <a:spLocks noGrp="1"/>
          </p:cNvSpPr>
          <p:nvPr>
            <p:ph type="sldNum" sz="quarter" idx="40"/>
          </p:nvPr>
        </p:nvSpPr>
        <p:spPr/>
        <p:txBody>
          <a:bodyPr/>
          <a:lstStyle/>
          <a:p>
            <a:pPr>
              <a:defRPr/>
            </a:pPr>
            <a:fld id="{148C009B-CB69-E04A-B9B3-34B26D69E9CF}" type="slidenum">
              <a:rPr lang="en-US" smtClean="0"/>
              <a:pPr>
                <a:defRPr/>
              </a:pPr>
              <a:t>7</a:t>
            </a:fld>
            <a:endParaRPr lang="en-US"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1C07ACD-ABBE-C99C-6319-18765B495BCE}"/>
                  </a:ext>
                </a:extLst>
              </p:cNvPr>
              <p:cNvSpPr txBox="1"/>
              <p:nvPr/>
            </p:nvSpPr>
            <p:spPr>
              <a:xfrm>
                <a:off x="3479885" y="905079"/>
                <a:ext cx="2094355" cy="6226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ℒ</m:t>
                      </m:r>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𝑁</m:t>
                              </m:r>
                            </m:e>
                            <m:sub>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𝜇</m:t>
                                  </m:r>
                                </m:e>
                                <m:sup>
                                  <m:r>
                                    <a:rPr lang="en-US" i="1">
                                      <a:latin typeface="Cambria Math" panose="02040503050406030204" pitchFamily="18" charset="0"/>
                                      <a:ea typeface="Cambria Math" panose="02040503050406030204" pitchFamily="18" charset="0"/>
                                    </a:rPr>
                                    <m:t>+</m:t>
                                  </m:r>
                                </m:sup>
                              </m:sSup>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𝑁</m:t>
                              </m:r>
                            </m:e>
                            <m:sub>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𝜇</m:t>
                                  </m:r>
                                </m:e>
                                <m:sup>
                                  <m:r>
                                    <a:rPr lang="en-US" i="1">
                                      <a:latin typeface="Cambria Math" panose="02040503050406030204" pitchFamily="18" charset="0"/>
                                      <a:ea typeface="Cambria Math" panose="02040503050406030204" pitchFamily="18" charset="0"/>
                                    </a:rPr>
                                    <m:t>−</m:t>
                                  </m:r>
                                </m:sup>
                              </m:sSup>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𝑓</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𝑛</m:t>
                              </m:r>
                            </m:e>
                            <m:sub>
                              <m:r>
                                <a:rPr lang="en-US" i="1">
                                  <a:latin typeface="Cambria Math" panose="02040503050406030204" pitchFamily="18" charset="0"/>
                                  <a:ea typeface="Cambria Math" panose="02040503050406030204" pitchFamily="18" charset="0"/>
                                </a:rPr>
                                <m:t>𝑏</m:t>
                              </m:r>
                            </m:sub>
                          </m:sSub>
                        </m:num>
                        <m:den>
                          <m:r>
                            <a:rPr lang="en-US" i="1">
                              <a:latin typeface="Cambria Math" panose="02040503050406030204" pitchFamily="18" charset="0"/>
                              <a:ea typeface="Cambria Math" panose="02040503050406030204" pitchFamily="18" charset="0"/>
                            </a:rPr>
                            <m:t>4</m:t>
                          </m:r>
                          <m:r>
                            <a:rPr lang="en-US" i="1">
                              <a:latin typeface="Cambria Math" panose="02040503050406030204" pitchFamily="18" charset="0"/>
                              <a:ea typeface="Cambria Math" panose="02040503050406030204" pitchFamily="18" charset="0"/>
                            </a:rPr>
                            <m:t>𝜋</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𝑥</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𝑦</m:t>
                              </m:r>
                            </m:sub>
                          </m:sSub>
                        </m:den>
                      </m:f>
                    </m:oMath>
                  </m:oMathPara>
                </a14:m>
                <a:endParaRPr lang="en-US" dirty="0"/>
              </a:p>
            </p:txBody>
          </p:sp>
        </mc:Choice>
        <mc:Fallback xmlns="">
          <p:sp>
            <p:nvSpPr>
              <p:cNvPr id="11" name="TextBox 10">
                <a:extLst>
                  <a:ext uri="{FF2B5EF4-FFF2-40B4-BE49-F238E27FC236}">
                    <a16:creationId xmlns:a16="http://schemas.microsoft.com/office/drawing/2014/main" id="{31C07ACD-ABBE-C99C-6319-18765B495BCE}"/>
                  </a:ext>
                </a:extLst>
              </p:cNvPr>
              <p:cNvSpPr txBox="1">
                <a:spLocks noRot="1" noChangeAspect="1" noMove="1" noResize="1" noEditPoints="1" noAdjustHandles="1" noChangeArrowheads="1" noChangeShapeType="1" noTextEdit="1"/>
              </p:cNvSpPr>
              <p:nvPr/>
            </p:nvSpPr>
            <p:spPr>
              <a:xfrm>
                <a:off x="3479885" y="905079"/>
                <a:ext cx="2094355" cy="622671"/>
              </a:xfrm>
              <a:prstGeom prst="rect">
                <a:avLst/>
              </a:prstGeom>
              <a:blipFill>
                <a:blip r:embed="rId2"/>
                <a:stretch>
                  <a:fillRect l="-2424" t="-6000" r="-606"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46A17810-BAC2-6639-DAAA-18684490D634}"/>
                  </a:ext>
                </a:extLst>
              </p:cNvPr>
              <p:cNvGraphicFramePr>
                <a:graphicFrameLocks noGrp="1"/>
              </p:cNvGraphicFramePr>
              <p:nvPr/>
            </p:nvGraphicFramePr>
            <p:xfrm>
              <a:off x="1896978" y="1795870"/>
              <a:ext cx="8325856" cy="4518280"/>
            </p:xfrm>
            <a:graphic>
              <a:graphicData uri="http://schemas.openxmlformats.org/drawingml/2006/table">
                <a:tbl>
                  <a:tblPr firstRow="1" bandRow="1">
                    <a:tableStyleId>{5C22544A-7EE6-4342-B048-85BDC9FD1C3A}</a:tableStyleId>
                  </a:tblPr>
                  <a:tblGrid>
                    <a:gridCol w="1203159">
                      <a:extLst>
                        <a:ext uri="{9D8B030D-6E8A-4147-A177-3AD203B41FA5}">
                          <a16:colId xmlns:a16="http://schemas.microsoft.com/office/drawing/2014/main" val="2963429931"/>
                        </a:ext>
                      </a:extLst>
                    </a:gridCol>
                    <a:gridCol w="1251284">
                      <a:extLst>
                        <a:ext uri="{9D8B030D-6E8A-4147-A177-3AD203B41FA5}">
                          <a16:colId xmlns:a16="http://schemas.microsoft.com/office/drawing/2014/main" val="489030616"/>
                        </a:ext>
                      </a:extLst>
                    </a:gridCol>
                    <a:gridCol w="914400">
                      <a:extLst>
                        <a:ext uri="{9D8B030D-6E8A-4147-A177-3AD203B41FA5}">
                          <a16:colId xmlns:a16="http://schemas.microsoft.com/office/drawing/2014/main" val="1394895175"/>
                        </a:ext>
                      </a:extLst>
                    </a:gridCol>
                    <a:gridCol w="1155032">
                      <a:extLst>
                        <a:ext uri="{9D8B030D-6E8A-4147-A177-3AD203B41FA5}">
                          <a16:colId xmlns:a16="http://schemas.microsoft.com/office/drawing/2014/main" val="1702565428"/>
                        </a:ext>
                      </a:extLst>
                    </a:gridCol>
                    <a:gridCol w="1335505">
                      <a:extLst>
                        <a:ext uri="{9D8B030D-6E8A-4147-A177-3AD203B41FA5}">
                          <a16:colId xmlns:a16="http://schemas.microsoft.com/office/drawing/2014/main" val="2374244757"/>
                        </a:ext>
                      </a:extLst>
                    </a:gridCol>
                    <a:gridCol w="1082842">
                      <a:extLst>
                        <a:ext uri="{9D8B030D-6E8A-4147-A177-3AD203B41FA5}">
                          <a16:colId xmlns:a16="http://schemas.microsoft.com/office/drawing/2014/main" val="1379742174"/>
                        </a:ext>
                      </a:extLst>
                    </a:gridCol>
                    <a:gridCol w="1383634">
                      <a:extLst>
                        <a:ext uri="{9D8B030D-6E8A-4147-A177-3AD203B41FA5}">
                          <a16:colId xmlns:a16="http://schemas.microsoft.com/office/drawing/2014/main" val="2709552275"/>
                        </a:ext>
                      </a:extLst>
                    </a:gridCol>
                  </a:tblGrid>
                  <a:tr h="370840">
                    <a:tc>
                      <a:txBody>
                        <a:bodyPr/>
                        <a:lstStyle/>
                        <a:p>
                          <a:r>
                            <a:rPr lang="en-US" dirty="0"/>
                            <a:t>Facility</a:t>
                          </a:r>
                        </a:p>
                      </a:txBody>
                      <a:tcPr/>
                    </a:tc>
                    <a:tc>
                      <a:txBody>
                        <a:bodyPr/>
                        <a:lstStyle/>
                        <a:p>
                          <a:r>
                            <a:rPr lang="en-US" dirty="0"/>
                            <a:t>Ops yr</a:t>
                          </a:r>
                        </a:p>
                      </a:txBody>
                      <a:tcPr/>
                    </a:tc>
                    <a:tc>
                      <a:txBody>
                        <a:bodyPr/>
                        <a:lstStyle/>
                        <a:p>
                          <a:r>
                            <a:rPr lang="en-US" dirty="0"/>
                            <a:t>Beam </a:t>
                          </a:r>
                        </a:p>
                      </a:txBody>
                      <a:tcPr/>
                    </a:tc>
                    <a:tc>
                      <a:txBody>
                        <a:bodyPr/>
                        <a:lstStyle/>
                        <a:p>
                          <a:r>
                            <a:rPr lang="en-US" dirty="0"/>
                            <a:t>COM </a:t>
                          </a:r>
                        </a:p>
                      </a:txBody>
                      <a:tcPr/>
                    </a:tc>
                    <a:tc>
                      <a:txBody>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𝝈</m:t>
                                </m:r>
                                <m:r>
                                  <a:rPr lang="en-US" b="1"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𝜇</m:t>
                                </m:r>
                                <m:r>
                                  <m:rPr>
                                    <m:nor/>
                                  </m:rPr>
                                  <a:rPr lang="en-US" dirty="0"/>
                                  <m:t>m</m:t>
                                </m:r>
                                <m:r>
                                  <a:rPr lang="en-US" b="1" i="1" smtClean="0">
                                    <a:latin typeface="Cambria Math" panose="02040503050406030204" pitchFamily="18" charset="0"/>
                                    <a:ea typeface="Cambria Math" panose="02040503050406030204" pitchFamily="18" charset="0"/>
                                  </a:rPr>
                                  <m:t>)</m:t>
                                </m:r>
                              </m:oMath>
                            </m:oMathPara>
                          </a14:m>
                          <a:endParaRPr lang="en-US" dirty="0"/>
                        </a:p>
                      </a:txBody>
                      <a:tcPr/>
                    </a:tc>
                    <a:tc>
                      <a:txBody>
                        <a:bodyPr/>
                        <a:lstStyle/>
                        <a:p>
                          <a14:m>
                            <m:oMath xmlns:m="http://schemas.openxmlformats.org/officeDocument/2006/math">
                              <m:sSub>
                                <m:sSubPr>
                                  <m:ctrlPr>
                                    <a:rPr lang="en-US" i="1" smtClean="0">
                                      <a:latin typeface="Cambria Math" panose="02040503050406030204" pitchFamily="18" charset="0"/>
                                    </a:rPr>
                                  </m:ctrlPr>
                                </m:sSubPr>
                                <m:e>
                                  <m:r>
                                    <a:rPr lang="en-US" b="1" i="1" smtClean="0">
                                      <a:latin typeface="Cambria Math" panose="02040503050406030204" pitchFamily="18" charset="0"/>
                                    </a:rPr>
                                    <m:t>𝒏</m:t>
                                  </m:r>
                                </m:e>
                                <m:sub>
                                  <m:r>
                                    <a:rPr lang="en-US" b="1" i="1" smtClean="0">
                                      <a:latin typeface="Cambria Math" panose="02040503050406030204" pitchFamily="18" charset="0"/>
                                    </a:rPr>
                                    <m:t>𝒃</m:t>
                                  </m:r>
                                </m:sub>
                              </m:sSub>
                            </m:oMath>
                          </a14:m>
                          <a:r>
                            <a:rPr lang="en-US" dirty="0"/>
                            <a:t> (kHz)</a:t>
                          </a:r>
                        </a:p>
                      </a:txBody>
                      <a:tcPr/>
                    </a:tc>
                    <a:tc>
                      <a:txBody>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ℒ</m:t>
                                </m:r>
                                <m:r>
                                  <a:rPr lang="en-US" b="1" i="0" smtClean="0">
                                    <a:latin typeface="Cambria Math" panose="02040503050406030204" pitchFamily="18" charset="0"/>
                                    <a:ea typeface="Cambria Math" panose="02040503050406030204" pitchFamily="18" charset="0"/>
                                  </a:rPr>
                                  <m:t> (</m:t>
                                </m:r>
                                <m:sSup>
                                  <m:sSupPr>
                                    <m:ctrlPr>
                                      <a:rPr lang="en-US" i="1" dirty="0" smtClean="0">
                                        <a:latin typeface="Cambria Math" panose="02040503050406030204" pitchFamily="18" charset="0"/>
                                      </a:rPr>
                                    </m:ctrlPr>
                                  </m:sSupPr>
                                  <m:e>
                                    <m:r>
                                      <a:rPr lang="en-US" b="1" i="1" dirty="0" smtClean="0">
                                        <a:latin typeface="Cambria Math" panose="02040503050406030204" pitchFamily="18" charset="0"/>
                                      </a:rPr>
                                      <m:t>𝒄𝒎</m:t>
                                    </m:r>
                                  </m:e>
                                  <m:sup>
                                    <m:r>
                                      <a:rPr lang="en-US" b="1" i="1" dirty="0" smtClean="0">
                                        <a:latin typeface="Cambria Math" panose="02040503050406030204" pitchFamily="18" charset="0"/>
                                      </a:rPr>
                                      <m:t>−</m:t>
                                    </m:r>
                                    <m:r>
                                      <a:rPr lang="en-US" b="1" i="1" dirty="0" smtClean="0">
                                        <a:latin typeface="Cambria Math" panose="02040503050406030204" pitchFamily="18" charset="0"/>
                                      </a:rPr>
                                      <m:t>𝟐</m:t>
                                    </m:r>
                                  </m:sup>
                                </m:sSup>
                                <m:sSup>
                                  <m:sSupPr>
                                    <m:ctrlPr>
                                      <a:rPr lang="en-US" i="1" dirty="0" smtClean="0">
                                        <a:latin typeface="Cambria Math" panose="02040503050406030204" pitchFamily="18" charset="0"/>
                                      </a:rPr>
                                    </m:ctrlPr>
                                  </m:sSupPr>
                                  <m:e>
                                    <m:r>
                                      <a:rPr lang="en-US" b="1" i="1" dirty="0" smtClean="0">
                                        <a:latin typeface="Cambria Math" panose="02040503050406030204" pitchFamily="18" charset="0"/>
                                      </a:rPr>
                                      <m:t>𝒔</m:t>
                                    </m:r>
                                  </m:e>
                                  <m:sup>
                                    <m:r>
                                      <a:rPr lang="en-US" b="1" i="1" dirty="0" smtClean="0">
                                        <a:latin typeface="Cambria Math" panose="02040503050406030204" pitchFamily="18" charset="0"/>
                                      </a:rPr>
                                      <m:t>−</m:t>
                                    </m:r>
                                    <m:r>
                                      <a:rPr lang="en-US" b="1" i="1" dirty="0" smtClean="0">
                                        <a:latin typeface="Cambria Math" panose="02040503050406030204" pitchFamily="18" charset="0"/>
                                      </a:rPr>
                                      <m:t>𝟏</m:t>
                                    </m:r>
                                  </m:sup>
                                </m:sSup>
                                <m:r>
                                  <a:rPr lang="en-US" b="1" i="0" smtClean="0">
                                    <a:latin typeface="Cambria Math" panose="02040503050406030204" pitchFamily="18" charset="0"/>
                                    <a:ea typeface="Cambria Math" panose="02040503050406030204" pitchFamily="18" charset="0"/>
                                  </a:rPr>
                                  <m:t>)</m:t>
                                </m:r>
                              </m:oMath>
                            </m:oMathPara>
                          </a14:m>
                          <a:endParaRPr lang="en-US" dirty="0"/>
                        </a:p>
                      </a:txBody>
                      <a:tcPr/>
                    </a:tc>
                    <a:extLst>
                      <a:ext uri="{0D108BD9-81ED-4DB2-BD59-A6C34878D82A}">
                        <a16:rowId xmlns:a16="http://schemas.microsoft.com/office/drawing/2014/main" val="495016848"/>
                      </a:ext>
                    </a:extLst>
                  </a:tr>
                  <a:tr h="370840">
                    <a:tc>
                      <a:txBody>
                        <a:bodyPr/>
                        <a:lstStyle/>
                        <a:p>
                          <a:r>
                            <a:rPr lang="en-US" dirty="0"/>
                            <a:t>Tevatron</a:t>
                          </a:r>
                        </a:p>
                      </a:txBody>
                      <a:tcPr/>
                    </a:tc>
                    <a:tc>
                      <a:txBody>
                        <a:bodyPr/>
                        <a:lstStyle/>
                        <a:p>
                          <a:r>
                            <a:rPr lang="en-US" dirty="0"/>
                            <a:t>1983-2011</a:t>
                          </a:r>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𝑝</m:t>
                                    </m:r>
                                  </m:e>
                                </m:acc>
                              </m:oMath>
                            </m:oMathPara>
                          </a14:m>
                          <a:endParaRPr lang="en-US" dirty="0"/>
                        </a:p>
                      </a:txBody>
                      <a:tcPr/>
                    </a:tc>
                    <a:tc>
                      <a:txBody>
                        <a:bodyPr/>
                        <a:lstStyle/>
                        <a:p>
                          <a:r>
                            <a:rPr lang="en-US" dirty="0"/>
                            <a:t>1.96 TeV</a:t>
                          </a:r>
                        </a:p>
                      </a:txBody>
                      <a:tcPr/>
                    </a:tc>
                    <a:tc>
                      <a:txBody>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30</m:t>
                                </m:r>
                              </m:oMath>
                            </m:oMathPara>
                          </a14:m>
                          <a:endParaRPr lang="en-US" dirty="0"/>
                        </a:p>
                      </a:txBody>
                      <a:tcPr/>
                    </a:tc>
                    <a:tc>
                      <a:txBody>
                        <a:bodyPr/>
                        <a:lstStyle/>
                        <a:p>
                          <a:r>
                            <a:rPr lang="en-US" dirty="0"/>
                            <a:t>47.7</a:t>
                          </a:r>
                        </a:p>
                      </a:txBody>
                      <a:tcPr/>
                    </a:tc>
                    <a:tc>
                      <a:txBody>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4</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10</m:t>
                                    </m:r>
                                  </m:e>
                                  <m:sup>
                                    <m:r>
                                      <a:rPr lang="en-US" b="0" i="1" smtClean="0">
                                        <a:latin typeface="Cambria Math" panose="02040503050406030204" pitchFamily="18" charset="0"/>
                                      </a:rPr>
                                      <m:t>32</m:t>
                                    </m:r>
                                  </m:sup>
                                </m:sSup>
                              </m:oMath>
                            </m:oMathPara>
                          </a14:m>
                          <a:endParaRPr lang="en-US" dirty="0"/>
                        </a:p>
                      </a:txBody>
                      <a:tcPr/>
                    </a:tc>
                    <a:extLst>
                      <a:ext uri="{0D108BD9-81ED-4DB2-BD59-A6C34878D82A}">
                        <a16:rowId xmlns:a16="http://schemas.microsoft.com/office/drawing/2014/main" val="2694284306"/>
                      </a:ext>
                    </a:extLst>
                  </a:tr>
                  <a:tr h="370840">
                    <a:tc>
                      <a:txBody>
                        <a:bodyPr/>
                        <a:lstStyle/>
                        <a:p>
                          <a:r>
                            <a:rPr lang="en-US" dirty="0"/>
                            <a:t>LHC</a:t>
                          </a:r>
                        </a:p>
                      </a:txBody>
                      <a:tcPr/>
                    </a:tc>
                    <a:tc>
                      <a:txBody>
                        <a:bodyPr/>
                        <a:lstStyle/>
                        <a:p>
                          <a:r>
                            <a:rPr lang="en-US" dirty="0"/>
                            <a:t>2009-</a:t>
                          </a:r>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oMath>
                            </m:oMathPara>
                          </a14:m>
                          <a:endParaRPr lang="en-US" dirty="0"/>
                        </a:p>
                      </a:txBody>
                      <a:tcPr/>
                    </a:tc>
                    <a:tc>
                      <a:txBody>
                        <a:bodyPr/>
                        <a:lstStyle/>
                        <a:p>
                          <a:r>
                            <a:rPr lang="en-US" dirty="0"/>
                            <a:t>13-14 TeV</a:t>
                          </a:r>
                        </a:p>
                      </a:txBody>
                      <a:tcPr/>
                    </a:tc>
                    <a:tc>
                      <a:txBody>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17</m:t>
                                </m:r>
                              </m:oMath>
                            </m:oMathPara>
                          </a14:m>
                          <a:endParaRPr lang="en-US" dirty="0"/>
                        </a:p>
                      </a:txBody>
                      <a:tcPr/>
                    </a:tc>
                    <a:tc>
                      <a:txBody>
                        <a:bodyPr/>
                        <a:lstStyle/>
                        <a:p>
                          <a:r>
                            <a:rPr lang="en-US" dirty="0"/>
                            <a:t>11.2</a:t>
                          </a:r>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2.1</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34</m:t>
                                    </m:r>
                                  </m:sup>
                                </m:sSup>
                              </m:oMath>
                            </m:oMathPara>
                          </a14:m>
                          <a:endParaRPr lang="en-US" dirty="0"/>
                        </a:p>
                      </a:txBody>
                      <a:tcPr/>
                    </a:tc>
                    <a:extLst>
                      <a:ext uri="{0D108BD9-81ED-4DB2-BD59-A6C34878D82A}">
                        <a16:rowId xmlns:a16="http://schemas.microsoft.com/office/drawing/2014/main" val="1575235168"/>
                      </a:ext>
                    </a:extLst>
                  </a:tr>
                  <a:tr h="370840">
                    <a:tc>
                      <a:txBody>
                        <a:bodyPr/>
                        <a:lstStyle/>
                        <a:p>
                          <a:r>
                            <a:rPr lang="en-US" dirty="0"/>
                            <a:t>HL-LHC</a:t>
                          </a:r>
                        </a:p>
                      </a:txBody>
                      <a:tcPr/>
                    </a:tc>
                    <a:tc>
                      <a:txBody>
                        <a:bodyPr/>
                        <a:lstStyle/>
                        <a:p>
                          <a:r>
                            <a:rPr lang="en-US" dirty="0"/>
                            <a:t>2029-</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oMath>
                            </m:oMathPara>
                          </a14:m>
                          <a:endParaRPr lang="en-US" dirty="0"/>
                        </a:p>
                      </a:txBody>
                      <a:tcPr/>
                    </a:tc>
                    <a:tc>
                      <a:txBody>
                        <a:bodyPr/>
                        <a:lstStyle/>
                        <a:p>
                          <a:r>
                            <a:rPr lang="en-US" dirty="0"/>
                            <a:t>14 TeV</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7</m:t>
                                </m:r>
                              </m:oMath>
                            </m:oMathPara>
                          </a14:m>
                          <a:endParaRPr lang="en-US" dirty="0"/>
                        </a:p>
                      </a:txBody>
                      <a:tcPr/>
                    </a:tc>
                    <a:tc>
                      <a:txBody>
                        <a:bodyPr/>
                        <a:lstStyle/>
                        <a:p>
                          <a:r>
                            <a:rPr lang="en-US" dirty="0"/>
                            <a:t>11.2</a:t>
                          </a:r>
                        </a:p>
                      </a:txBody>
                      <a:tcPr/>
                    </a:tc>
                    <a:tc>
                      <a:txBody>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&gt;10</m:t>
                                    </m:r>
                                  </m:e>
                                  <m:sup>
                                    <m:r>
                                      <a:rPr lang="en-US" b="0" i="1" smtClean="0">
                                        <a:latin typeface="Cambria Math" panose="02040503050406030204" pitchFamily="18" charset="0"/>
                                      </a:rPr>
                                      <m:t>35</m:t>
                                    </m:r>
                                  </m:sup>
                                </m:sSup>
                              </m:oMath>
                            </m:oMathPara>
                          </a14:m>
                          <a:endParaRPr lang="en-US" dirty="0"/>
                        </a:p>
                      </a:txBody>
                      <a:tcPr/>
                    </a:tc>
                    <a:extLst>
                      <a:ext uri="{0D108BD9-81ED-4DB2-BD59-A6C34878D82A}">
                        <a16:rowId xmlns:a16="http://schemas.microsoft.com/office/drawing/2014/main" val="1284407010"/>
                      </a:ext>
                    </a:extLst>
                  </a:tr>
                  <a:tr h="370840">
                    <a:tc>
                      <a:txBody>
                        <a:bodyPr/>
                        <a:lstStyle/>
                        <a:p>
                          <a:r>
                            <a:rPr lang="en-US" dirty="0"/>
                            <a:t>EIC</a:t>
                          </a:r>
                        </a:p>
                      </a:txBody>
                      <a:tcPr/>
                    </a:tc>
                    <a:tc>
                      <a:txBody>
                        <a:bodyPr/>
                        <a:lstStyle/>
                        <a:p>
                          <a:r>
                            <a:rPr lang="en-US" dirty="0"/>
                            <a:t>2031-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sup>
                                </m:sSup>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oMath>
                            </m:oMathPara>
                          </a14:m>
                          <a:endParaRPr lang="en-US" dirty="0"/>
                        </a:p>
                      </a:txBody>
                      <a:tcPr/>
                    </a:tc>
                    <a:tc>
                      <a:txBody>
                        <a:bodyPr/>
                        <a:lstStyle/>
                        <a:p>
                          <a:r>
                            <a:rPr lang="en-US" dirty="0"/>
                            <a:t>20-140 GeV</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𝑒</m:t>
                                </m:r>
                                <m:r>
                                  <a:rPr lang="en-US" b="0" i="1" smtClean="0">
                                    <a:latin typeface="Cambria Math" panose="02040503050406030204" pitchFamily="18" charset="0"/>
                                    <a:ea typeface="Cambria Math" panose="02040503050406030204" pitchFamily="18" charset="0"/>
                                  </a:rPr>
                                  <m:t>:10~20</m:t>
                                </m:r>
                              </m:oMath>
                            </m:oMathPara>
                          </a14:m>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:5~10</m:t>
                                </m:r>
                              </m:oMath>
                            </m:oMathPara>
                          </a14:m>
                          <a:endParaRPr lang="en-US" dirty="0"/>
                        </a:p>
                      </a:txBody>
                      <a:tcPr/>
                    </a:tc>
                    <a:tc>
                      <a:txBody>
                        <a:bodyPr/>
                        <a:lstStyle/>
                        <a:p>
                          <a:r>
                            <a:rPr lang="en-US" dirty="0"/>
                            <a:t>&gt; 10,000 </a:t>
                          </a:r>
                        </a:p>
                      </a:txBody>
                      <a:tcPr/>
                    </a:tc>
                    <a:tc>
                      <a:txBody>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10</m:t>
                                    </m:r>
                                  </m:e>
                                  <m:sup>
                                    <m:r>
                                      <a:rPr lang="en-US" b="0" i="1" smtClean="0">
                                        <a:latin typeface="Cambria Math" panose="02040503050406030204" pitchFamily="18" charset="0"/>
                                      </a:rPr>
                                      <m:t>34</m:t>
                                    </m:r>
                                  </m:sup>
                                </m:sSup>
                              </m:oMath>
                            </m:oMathPara>
                          </a14:m>
                          <a:endParaRPr lang="en-US" dirty="0"/>
                        </a:p>
                      </a:txBody>
                      <a:tcPr/>
                    </a:tc>
                    <a:extLst>
                      <a:ext uri="{0D108BD9-81ED-4DB2-BD59-A6C34878D82A}">
                        <a16:rowId xmlns:a16="http://schemas.microsoft.com/office/drawing/2014/main" val="172364158"/>
                      </a:ext>
                    </a:extLst>
                  </a:tr>
                  <a:tr h="370840">
                    <a:tc>
                      <a:txBody>
                        <a:bodyPr/>
                        <a:lstStyle/>
                        <a:p>
                          <a:r>
                            <a:rPr lang="en-US" dirty="0"/>
                            <a:t>Suer KEKB</a:t>
                          </a:r>
                        </a:p>
                      </a:txBody>
                      <a:tcPr/>
                    </a:tc>
                    <a:tc>
                      <a:txBody>
                        <a:bodyPr/>
                        <a:lstStyle/>
                        <a:p>
                          <a:r>
                            <a:rPr lang="en-US" dirty="0"/>
                            <a:t>2016-</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sup>
                                </m:sSup>
                                <m:r>
                                  <a:rPr lang="en-US" i="1" smtClean="0">
                                    <a:latin typeface="Cambria Math" panose="02040503050406030204" pitchFamily="18" charset="0"/>
                                    <a:ea typeface="Cambria Math" panose="02040503050406030204" pitchFamily="18" charset="0"/>
                                  </a:rPr>
                                  <m:t>∙</m:t>
                                </m:r>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m:t>
                                    </m:r>
                                  </m:sup>
                                </m:sSup>
                              </m:oMath>
                            </m:oMathPara>
                          </a14:m>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10.58 GeV</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:10</m:t>
                                </m:r>
                              </m:oMath>
                            </m:oMathPara>
                          </a14:m>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𝑦</m:t>
                                </m:r>
                                <m:r>
                                  <a:rPr lang="en-US" b="0" i="1" smtClean="0">
                                    <a:latin typeface="Cambria Math" panose="02040503050406030204" pitchFamily="18" charset="0"/>
                                    <a:ea typeface="Cambria Math" panose="02040503050406030204" pitchFamily="18" charset="0"/>
                                  </a:rPr>
                                  <m:t>:0.06</m:t>
                                </m:r>
                              </m:oMath>
                            </m:oMathPara>
                          </a14:m>
                          <a:endParaRPr lang="en-US" dirty="0"/>
                        </a:p>
                      </a:txBody>
                      <a:tcPr/>
                    </a:tc>
                    <a:tc>
                      <a:txBody>
                        <a:bodyPr/>
                        <a:lstStyle/>
                        <a:p>
                          <a:r>
                            <a:rPr lang="en-US" dirty="0"/>
                            <a:t>0.05</a:t>
                          </a:r>
                        </a:p>
                      </a:txBody>
                      <a:tcPr/>
                    </a:tc>
                    <a:tc>
                      <a:txBody>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2.4</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10</m:t>
                                    </m:r>
                                  </m:e>
                                  <m:sup>
                                    <m:r>
                                      <a:rPr lang="en-US" b="0" i="1" smtClean="0">
                                        <a:latin typeface="Cambria Math" panose="02040503050406030204" pitchFamily="18" charset="0"/>
                                      </a:rPr>
                                      <m:t>34</m:t>
                                    </m:r>
                                  </m:sup>
                                </m:sSup>
                              </m:oMath>
                            </m:oMathPara>
                          </a14:m>
                          <a:endParaRPr lang="en-US" dirty="0"/>
                        </a:p>
                      </a:txBody>
                      <a:tcPr/>
                    </a:tc>
                    <a:extLst>
                      <a:ext uri="{0D108BD9-81ED-4DB2-BD59-A6C34878D82A}">
                        <a16:rowId xmlns:a16="http://schemas.microsoft.com/office/drawing/2014/main" val="2694307973"/>
                      </a:ext>
                    </a:extLst>
                  </a:tr>
                  <a:tr h="370840">
                    <a:tc>
                      <a:txBody>
                        <a:bodyPr/>
                        <a:lstStyle/>
                        <a:p>
                          <a:r>
                            <a:rPr lang="en-US" dirty="0"/>
                            <a:t>HERA</a:t>
                          </a:r>
                        </a:p>
                      </a:txBody>
                      <a:tcPr/>
                    </a:tc>
                    <a:tc>
                      <a:txBody>
                        <a:bodyPr/>
                        <a:lstStyle/>
                        <a:p>
                          <a:r>
                            <a:rPr lang="en-US" dirty="0"/>
                            <a:t>1992-2007</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m:t>
                                    </m:r>
                                  </m:sup>
                                </m:sSup>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oMath>
                            </m:oMathPara>
                          </a14:m>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318 GeV</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omit</a:t>
                          </a:r>
                        </a:p>
                      </a:txBody>
                      <a:tcPr/>
                    </a:tc>
                    <a:tc>
                      <a:txBody>
                        <a:bodyPr/>
                        <a:lstStyle/>
                        <a:p>
                          <a:r>
                            <a:rPr lang="en-US" dirty="0"/>
                            <a:t>0.01</a:t>
                          </a:r>
                        </a:p>
                      </a:txBody>
                      <a:tcPr/>
                    </a:tc>
                    <a:tc>
                      <a:txBody>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7</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10</m:t>
                                    </m:r>
                                  </m:e>
                                  <m:sup>
                                    <m:r>
                                      <a:rPr lang="en-US" b="0" i="1" smtClean="0">
                                        <a:latin typeface="Cambria Math" panose="02040503050406030204" pitchFamily="18" charset="0"/>
                                      </a:rPr>
                                      <m:t>31</m:t>
                                    </m:r>
                                  </m:sup>
                                </m:sSup>
                              </m:oMath>
                            </m:oMathPara>
                          </a14:m>
                          <a:endParaRPr lang="en-US" dirty="0"/>
                        </a:p>
                      </a:txBody>
                      <a:tcPr/>
                    </a:tc>
                    <a:extLst>
                      <a:ext uri="{0D108BD9-81ED-4DB2-BD59-A6C34878D82A}">
                        <a16:rowId xmlns:a16="http://schemas.microsoft.com/office/drawing/2014/main" val="823246328"/>
                      </a:ext>
                    </a:extLst>
                  </a:tr>
                  <a:tr h="370840">
                    <a:tc>
                      <a:txBody>
                        <a:bodyPr/>
                        <a:lstStyle/>
                        <a:p>
                          <a:r>
                            <a:rPr lang="en-US" b="1" dirty="0"/>
                            <a:t>MC</a:t>
                          </a:r>
                        </a:p>
                      </a:txBody>
                      <a:tcPr/>
                    </a:tc>
                    <a:tc>
                      <a:txBody>
                        <a:bodyPr/>
                        <a:lstStyle/>
                        <a:p>
                          <a:r>
                            <a:rPr lang="en-US" b="1" dirty="0"/>
                            <a: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US" b="1" i="1" smtClean="0">
                                        <a:latin typeface="Cambria Math" panose="02040503050406030204" pitchFamily="18" charset="0"/>
                                      </a:rPr>
                                    </m:ctrlPr>
                                  </m:sSupPr>
                                  <m:e>
                                    <m:r>
                                      <a:rPr lang="en-US" b="1" i="1" smtClean="0">
                                        <a:latin typeface="Cambria Math" panose="02040503050406030204" pitchFamily="18" charset="0"/>
                                        <a:ea typeface="Cambria Math" panose="02040503050406030204" pitchFamily="18" charset="0"/>
                                      </a:rPr>
                                      <m:t>𝝁</m:t>
                                    </m:r>
                                  </m:e>
                                  <m:sup>
                                    <m:r>
                                      <a:rPr lang="en-US" b="1" i="1" smtClean="0">
                                        <a:latin typeface="Cambria Math" panose="02040503050406030204" pitchFamily="18" charset="0"/>
                                      </a:rPr>
                                      <m:t>+</m:t>
                                    </m:r>
                                  </m:sup>
                                </m:sSup>
                                <m:r>
                                  <a:rPr lang="en-US" b="1" i="1" smtClean="0">
                                    <a:latin typeface="Cambria Math" panose="02040503050406030204" pitchFamily="18" charset="0"/>
                                    <a:ea typeface="Cambria Math" panose="02040503050406030204" pitchFamily="18" charset="0"/>
                                  </a:rPr>
                                  <m:t>∙</m:t>
                                </m:r>
                                <m:sSup>
                                  <m:sSupPr>
                                    <m:ctrlPr>
                                      <a:rPr lang="en-US" b="1" i="1" smtClean="0">
                                        <a:latin typeface="Cambria Math" panose="02040503050406030204" pitchFamily="18" charset="0"/>
                                        <a:ea typeface="Cambria Math" panose="02040503050406030204" pitchFamily="18" charset="0"/>
                                      </a:rPr>
                                    </m:ctrlPr>
                                  </m:sSupPr>
                                  <m:e>
                                    <m:r>
                                      <a:rPr lang="en-US" b="1" i="1" smtClean="0">
                                        <a:latin typeface="Cambria Math" panose="02040503050406030204" pitchFamily="18" charset="0"/>
                                        <a:ea typeface="Cambria Math" panose="02040503050406030204" pitchFamily="18" charset="0"/>
                                      </a:rPr>
                                      <m:t>𝝁</m:t>
                                    </m:r>
                                  </m:e>
                                  <m:sup>
                                    <m:r>
                                      <a:rPr lang="en-US" b="1" i="1" smtClean="0">
                                        <a:latin typeface="Cambria Math" panose="02040503050406030204" pitchFamily="18" charset="0"/>
                                        <a:ea typeface="Cambria Math" panose="02040503050406030204" pitchFamily="18" charset="0"/>
                                      </a:rPr>
                                      <m:t>−</m:t>
                                    </m:r>
                                  </m:sup>
                                </m:sSup>
                              </m:oMath>
                            </m:oMathPara>
                          </a14:m>
                          <a:endParaRPr lang="en-US"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3, 10 TeV</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ea typeface="Cambria Math" panose="02040503050406030204" pitchFamily="18" charset="0"/>
                                  </a:rPr>
                                  <m:t>&lt;</m:t>
                                </m:r>
                                <m:r>
                                  <a:rPr lang="en-US" b="1" i="1" smtClean="0">
                                    <a:latin typeface="Cambria Math" panose="02040503050406030204" pitchFamily="18" charset="0"/>
                                    <a:ea typeface="Cambria Math" panose="02040503050406030204" pitchFamily="18" charset="0"/>
                                  </a:rPr>
                                  <m:t>𝟐</m:t>
                                </m:r>
                              </m:oMath>
                            </m:oMathPara>
                          </a14:m>
                          <a:endParaRPr lang="en-US" b="1" dirty="0"/>
                        </a:p>
                      </a:txBody>
                      <a:tcPr/>
                    </a:tc>
                    <a:tc>
                      <a:txBody>
                        <a:bodyPr/>
                        <a:lstStyle/>
                        <a:p>
                          <a:r>
                            <a:rPr lang="en-US" b="1" dirty="0"/>
                            <a:t>0.005</a:t>
                          </a:r>
                        </a:p>
                      </a:txBody>
                      <a:tcPr/>
                    </a:tc>
                    <a:tc>
                      <a:txBody>
                        <a:bodyPr/>
                        <a:lstStyle/>
                        <a:p>
                          <a:pPr/>
                          <a14:m>
                            <m:oMathPara xmlns:m="http://schemas.openxmlformats.org/officeDocument/2006/math">
                              <m:oMathParaPr>
                                <m:jc m:val="centerGroup"/>
                              </m:oMathParaPr>
                              <m:oMath xmlns:m="http://schemas.openxmlformats.org/officeDocument/2006/math">
                                <m:sSup>
                                  <m:sSupPr>
                                    <m:ctrlPr>
                                      <a:rPr lang="en-US" b="1" i="1" smtClean="0">
                                        <a:latin typeface="Cambria Math" panose="02040503050406030204" pitchFamily="18" charset="0"/>
                                      </a:rPr>
                                    </m:ctrlPr>
                                  </m:sSupPr>
                                  <m:e>
                                    <m:r>
                                      <a:rPr lang="en-US" b="1" i="1" smtClean="0">
                                        <a:latin typeface="Cambria Math" panose="02040503050406030204" pitchFamily="18" charset="0"/>
                                      </a:rPr>
                                      <m:t>&gt;</m:t>
                                    </m:r>
                                    <m:r>
                                      <a:rPr lang="en-US" b="1" i="1" smtClean="0">
                                        <a:latin typeface="Cambria Math" panose="02040503050406030204" pitchFamily="18" charset="0"/>
                                      </a:rPr>
                                      <m:t>𝟏𝟎</m:t>
                                    </m:r>
                                  </m:e>
                                  <m:sup>
                                    <m:r>
                                      <a:rPr lang="en-US" b="1" i="1" smtClean="0">
                                        <a:latin typeface="Cambria Math" panose="02040503050406030204" pitchFamily="18" charset="0"/>
                                      </a:rPr>
                                      <m:t>𝟑𝟒</m:t>
                                    </m:r>
                                  </m:sup>
                                </m:sSup>
                              </m:oMath>
                            </m:oMathPara>
                          </a14:m>
                          <a:endParaRPr lang="en-US" b="1" dirty="0"/>
                        </a:p>
                      </a:txBody>
                      <a:tcPr/>
                    </a:tc>
                    <a:extLst>
                      <a:ext uri="{0D108BD9-81ED-4DB2-BD59-A6C34878D82A}">
                        <a16:rowId xmlns:a16="http://schemas.microsoft.com/office/drawing/2014/main" val="652334204"/>
                      </a:ext>
                    </a:extLst>
                  </a:tr>
                  <a:tr h="370840">
                    <a:tc>
                      <a:txBody>
                        <a:bodyPr/>
                        <a:lstStyle/>
                        <a:p>
                          <a:r>
                            <a:rPr lang="en-US" dirty="0"/>
                            <a:t>ILC</a:t>
                          </a:r>
                        </a:p>
                      </a:txBody>
                      <a:tcPr/>
                    </a:tc>
                    <a:tc>
                      <a:txBody>
                        <a:bodyPr/>
                        <a:lstStyle/>
                        <a:p>
                          <a:r>
                            <a:rPr lang="en-US" dirty="0"/>
                            <a: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sup>
                                </m:sSup>
                                <m:r>
                                  <a:rPr lang="en-US" i="1" smtClean="0">
                                    <a:latin typeface="Cambria Math" panose="02040503050406030204" pitchFamily="18" charset="0"/>
                                    <a:ea typeface="Cambria Math" panose="02040503050406030204" pitchFamily="18" charset="0"/>
                                  </a:rPr>
                                  <m:t>∙</m:t>
                                </m:r>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m:t>
                                    </m:r>
                                  </m:sup>
                                </m:sSup>
                              </m:oMath>
                            </m:oMathPara>
                          </a14:m>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 TeV</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:0.33</m:t>
                                </m:r>
                              </m:oMath>
                            </m:oMathPara>
                          </a14:m>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𝑦</m:t>
                                </m:r>
                                <m:r>
                                  <a:rPr lang="en-US" b="0" i="1" smtClean="0">
                                    <a:latin typeface="Cambria Math" panose="02040503050406030204" pitchFamily="18" charset="0"/>
                                    <a:ea typeface="Cambria Math" panose="02040503050406030204" pitchFamily="18" charset="0"/>
                                  </a:rPr>
                                  <m:t>:0.005</m:t>
                                </m:r>
                              </m:oMath>
                            </m:oMathPara>
                          </a14:m>
                          <a:endParaRPr lang="en-US" dirty="0"/>
                        </a:p>
                      </a:txBody>
                      <a:tcPr/>
                    </a:tc>
                    <a:tc>
                      <a:txBody>
                        <a:bodyPr/>
                        <a:lstStyle/>
                        <a:p>
                          <a:r>
                            <a:rPr lang="en-US" dirty="0"/>
                            <a:t>0.005</a:t>
                          </a:r>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mn-ea"/>
                                  </a:rPr>
                                  <m:t>4.9</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34</m:t>
                                    </m:r>
                                  </m:sup>
                                </m:sSup>
                              </m:oMath>
                            </m:oMathPara>
                          </a14:m>
                          <a:endParaRPr lang="en-US" dirty="0"/>
                        </a:p>
                      </a:txBody>
                      <a:tcPr/>
                    </a:tc>
                    <a:extLst>
                      <a:ext uri="{0D108BD9-81ED-4DB2-BD59-A6C34878D82A}">
                        <a16:rowId xmlns:a16="http://schemas.microsoft.com/office/drawing/2014/main" val="1501795150"/>
                      </a:ext>
                    </a:extLst>
                  </a:tr>
                  <a:tr h="370840">
                    <a:tc>
                      <a:txBody>
                        <a:bodyPr/>
                        <a:lstStyle/>
                        <a:p>
                          <a:r>
                            <a:rPr lang="en-US" dirty="0"/>
                            <a:t>FCC-</a:t>
                          </a:r>
                          <a:r>
                            <a:rPr lang="en-US" dirty="0" err="1"/>
                            <a:t>hh</a:t>
                          </a:r>
                          <a:endParaRPr lang="en-US" dirty="0"/>
                        </a:p>
                      </a:txBody>
                      <a:tcPr/>
                    </a:tc>
                    <a:tc>
                      <a:txBody>
                        <a:bodyPr/>
                        <a:lstStyle/>
                        <a:p>
                          <a:r>
                            <a:rPr lang="en-US" dirty="0"/>
                            <a: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oMath>
                            </m:oMathPara>
                          </a14:m>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100 TeV</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7</m:t>
                                </m:r>
                              </m:oMath>
                            </m:oMathPara>
                          </a14:m>
                          <a:endParaRPr lang="en-US" dirty="0"/>
                        </a:p>
                      </a:txBody>
                      <a:tcPr/>
                    </a:tc>
                    <a:tc>
                      <a:txBody>
                        <a:bodyPr/>
                        <a:lstStyle/>
                        <a:p>
                          <a:r>
                            <a:rPr lang="en-US" dirty="0"/>
                            <a:t>?</a:t>
                          </a:r>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mn-ea"/>
                                  </a:rPr>
                                  <m:t>3</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35</m:t>
                                    </m:r>
                                  </m:sup>
                                </m:sSup>
                              </m:oMath>
                            </m:oMathPara>
                          </a14:m>
                          <a:endParaRPr lang="en-US" dirty="0"/>
                        </a:p>
                      </a:txBody>
                      <a:tcPr/>
                    </a:tc>
                    <a:extLst>
                      <a:ext uri="{0D108BD9-81ED-4DB2-BD59-A6C34878D82A}">
                        <a16:rowId xmlns:a16="http://schemas.microsoft.com/office/drawing/2014/main" val="2698718415"/>
                      </a:ext>
                    </a:extLst>
                  </a:tr>
                </a:tbl>
              </a:graphicData>
            </a:graphic>
          </p:graphicFrame>
        </mc:Choice>
        <mc:Fallback xmlns="">
          <p:graphicFrame>
            <p:nvGraphicFramePr>
              <p:cNvPr id="2" name="Table 1">
                <a:extLst>
                  <a:ext uri="{FF2B5EF4-FFF2-40B4-BE49-F238E27FC236}">
                    <a16:creationId xmlns:a16="http://schemas.microsoft.com/office/drawing/2014/main" id="{46A17810-BAC2-6639-DAAA-18684490D634}"/>
                  </a:ext>
                </a:extLst>
              </p:cNvPr>
              <p:cNvGraphicFramePr>
                <a:graphicFrameLocks noGrp="1"/>
              </p:cNvGraphicFramePr>
              <p:nvPr/>
            </p:nvGraphicFramePr>
            <p:xfrm>
              <a:off x="1896978" y="1795870"/>
              <a:ext cx="8325856" cy="4518280"/>
            </p:xfrm>
            <a:graphic>
              <a:graphicData uri="http://schemas.openxmlformats.org/drawingml/2006/table">
                <a:tbl>
                  <a:tblPr firstRow="1" bandRow="1">
                    <a:tableStyleId>{5C22544A-7EE6-4342-B048-85BDC9FD1C3A}</a:tableStyleId>
                  </a:tblPr>
                  <a:tblGrid>
                    <a:gridCol w="1203159">
                      <a:extLst>
                        <a:ext uri="{9D8B030D-6E8A-4147-A177-3AD203B41FA5}">
                          <a16:colId xmlns:a16="http://schemas.microsoft.com/office/drawing/2014/main" val="2963429931"/>
                        </a:ext>
                      </a:extLst>
                    </a:gridCol>
                    <a:gridCol w="1251284">
                      <a:extLst>
                        <a:ext uri="{9D8B030D-6E8A-4147-A177-3AD203B41FA5}">
                          <a16:colId xmlns:a16="http://schemas.microsoft.com/office/drawing/2014/main" val="489030616"/>
                        </a:ext>
                      </a:extLst>
                    </a:gridCol>
                    <a:gridCol w="914400">
                      <a:extLst>
                        <a:ext uri="{9D8B030D-6E8A-4147-A177-3AD203B41FA5}">
                          <a16:colId xmlns:a16="http://schemas.microsoft.com/office/drawing/2014/main" val="1394895175"/>
                        </a:ext>
                      </a:extLst>
                    </a:gridCol>
                    <a:gridCol w="1155032">
                      <a:extLst>
                        <a:ext uri="{9D8B030D-6E8A-4147-A177-3AD203B41FA5}">
                          <a16:colId xmlns:a16="http://schemas.microsoft.com/office/drawing/2014/main" val="1702565428"/>
                        </a:ext>
                      </a:extLst>
                    </a:gridCol>
                    <a:gridCol w="1335505">
                      <a:extLst>
                        <a:ext uri="{9D8B030D-6E8A-4147-A177-3AD203B41FA5}">
                          <a16:colId xmlns:a16="http://schemas.microsoft.com/office/drawing/2014/main" val="2374244757"/>
                        </a:ext>
                      </a:extLst>
                    </a:gridCol>
                    <a:gridCol w="1082842">
                      <a:extLst>
                        <a:ext uri="{9D8B030D-6E8A-4147-A177-3AD203B41FA5}">
                          <a16:colId xmlns:a16="http://schemas.microsoft.com/office/drawing/2014/main" val="1379742174"/>
                        </a:ext>
                      </a:extLst>
                    </a:gridCol>
                    <a:gridCol w="1383634">
                      <a:extLst>
                        <a:ext uri="{9D8B030D-6E8A-4147-A177-3AD203B41FA5}">
                          <a16:colId xmlns:a16="http://schemas.microsoft.com/office/drawing/2014/main" val="2709552275"/>
                        </a:ext>
                      </a:extLst>
                    </a:gridCol>
                  </a:tblGrid>
                  <a:tr h="371920">
                    <a:tc>
                      <a:txBody>
                        <a:bodyPr/>
                        <a:lstStyle/>
                        <a:p>
                          <a:r>
                            <a:rPr lang="en-US" dirty="0"/>
                            <a:t>Facility</a:t>
                          </a:r>
                        </a:p>
                      </a:txBody>
                      <a:tcPr/>
                    </a:tc>
                    <a:tc>
                      <a:txBody>
                        <a:bodyPr/>
                        <a:lstStyle/>
                        <a:p>
                          <a:r>
                            <a:rPr lang="en-US" dirty="0"/>
                            <a:t>Ops yr</a:t>
                          </a:r>
                        </a:p>
                      </a:txBody>
                      <a:tcPr/>
                    </a:tc>
                    <a:tc>
                      <a:txBody>
                        <a:bodyPr/>
                        <a:lstStyle/>
                        <a:p>
                          <a:r>
                            <a:rPr lang="en-US" dirty="0"/>
                            <a:t>Beam </a:t>
                          </a:r>
                        </a:p>
                      </a:txBody>
                      <a:tcPr/>
                    </a:tc>
                    <a:tc>
                      <a:txBody>
                        <a:bodyPr/>
                        <a:lstStyle/>
                        <a:p>
                          <a:r>
                            <a:rPr lang="en-US" dirty="0"/>
                            <a:t>COM </a:t>
                          </a:r>
                        </a:p>
                      </a:txBody>
                      <a:tcPr/>
                    </a:tc>
                    <a:tc>
                      <a:txBody>
                        <a:bodyPr/>
                        <a:lstStyle/>
                        <a:p>
                          <a:endParaRPr lang="en-US"/>
                        </a:p>
                      </a:txBody>
                      <a:tcPr>
                        <a:blipFill>
                          <a:blip r:embed="rId3"/>
                          <a:stretch>
                            <a:fillRect l="-336792" t="-6897" r="-185849" b="-1155172"/>
                          </a:stretch>
                        </a:blipFill>
                      </a:tcPr>
                    </a:tc>
                    <a:tc>
                      <a:txBody>
                        <a:bodyPr/>
                        <a:lstStyle/>
                        <a:p>
                          <a:endParaRPr lang="en-US"/>
                        </a:p>
                      </a:txBody>
                      <a:tcPr>
                        <a:blipFill>
                          <a:blip r:embed="rId3"/>
                          <a:stretch>
                            <a:fillRect l="-544706" t="-6897" r="-131765" b="-1155172"/>
                          </a:stretch>
                        </a:blipFill>
                      </a:tcPr>
                    </a:tc>
                    <a:tc>
                      <a:txBody>
                        <a:bodyPr/>
                        <a:lstStyle/>
                        <a:p>
                          <a:endParaRPr lang="en-US"/>
                        </a:p>
                      </a:txBody>
                      <a:tcPr>
                        <a:blipFill>
                          <a:blip r:embed="rId3"/>
                          <a:stretch>
                            <a:fillRect l="-502752" t="-6897" r="-2752" b="-1155172"/>
                          </a:stretch>
                        </a:blipFill>
                      </a:tcPr>
                    </a:tc>
                    <a:extLst>
                      <a:ext uri="{0D108BD9-81ED-4DB2-BD59-A6C34878D82A}">
                        <a16:rowId xmlns:a16="http://schemas.microsoft.com/office/drawing/2014/main" val="495016848"/>
                      </a:ext>
                    </a:extLst>
                  </a:tr>
                  <a:tr h="370840">
                    <a:tc>
                      <a:txBody>
                        <a:bodyPr/>
                        <a:lstStyle/>
                        <a:p>
                          <a:r>
                            <a:rPr lang="en-US" dirty="0"/>
                            <a:t>Tevatron</a:t>
                          </a:r>
                        </a:p>
                      </a:txBody>
                      <a:tcPr/>
                    </a:tc>
                    <a:tc>
                      <a:txBody>
                        <a:bodyPr/>
                        <a:lstStyle/>
                        <a:p>
                          <a:r>
                            <a:rPr lang="en-US" dirty="0"/>
                            <a:t>1983-2011</a:t>
                          </a:r>
                        </a:p>
                      </a:txBody>
                      <a:tcPr/>
                    </a:tc>
                    <a:tc>
                      <a:txBody>
                        <a:bodyPr/>
                        <a:lstStyle/>
                        <a:p>
                          <a:endParaRPr lang="en-US"/>
                        </a:p>
                      </a:txBody>
                      <a:tcPr>
                        <a:blipFill>
                          <a:blip r:embed="rId3"/>
                          <a:stretch>
                            <a:fillRect l="-269444" t="-103333" r="-547222" b="-1016667"/>
                          </a:stretch>
                        </a:blipFill>
                      </a:tcPr>
                    </a:tc>
                    <a:tc>
                      <a:txBody>
                        <a:bodyPr/>
                        <a:lstStyle/>
                        <a:p>
                          <a:r>
                            <a:rPr lang="en-US" dirty="0"/>
                            <a:t>1.96 TeV</a:t>
                          </a:r>
                        </a:p>
                      </a:txBody>
                      <a:tcPr/>
                    </a:tc>
                    <a:tc>
                      <a:txBody>
                        <a:bodyPr/>
                        <a:lstStyle/>
                        <a:p>
                          <a:endParaRPr lang="en-US"/>
                        </a:p>
                      </a:txBody>
                      <a:tcPr>
                        <a:blipFill>
                          <a:blip r:embed="rId3"/>
                          <a:stretch>
                            <a:fillRect l="-336792" t="-103333" r="-185849" b="-1016667"/>
                          </a:stretch>
                        </a:blipFill>
                      </a:tcPr>
                    </a:tc>
                    <a:tc>
                      <a:txBody>
                        <a:bodyPr/>
                        <a:lstStyle/>
                        <a:p>
                          <a:r>
                            <a:rPr lang="en-US" dirty="0"/>
                            <a:t>47.7</a:t>
                          </a:r>
                        </a:p>
                      </a:txBody>
                      <a:tcPr/>
                    </a:tc>
                    <a:tc>
                      <a:txBody>
                        <a:bodyPr/>
                        <a:lstStyle/>
                        <a:p>
                          <a:endParaRPr lang="en-US"/>
                        </a:p>
                      </a:txBody>
                      <a:tcPr>
                        <a:blipFill>
                          <a:blip r:embed="rId3"/>
                          <a:stretch>
                            <a:fillRect l="-502752" t="-103333" r="-2752" b="-1016667"/>
                          </a:stretch>
                        </a:blipFill>
                      </a:tcPr>
                    </a:tc>
                    <a:extLst>
                      <a:ext uri="{0D108BD9-81ED-4DB2-BD59-A6C34878D82A}">
                        <a16:rowId xmlns:a16="http://schemas.microsoft.com/office/drawing/2014/main" val="2694284306"/>
                      </a:ext>
                    </a:extLst>
                  </a:tr>
                  <a:tr h="370840">
                    <a:tc>
                      <a:txBody>
                        <a:bodyPr/>
                        <a:lstStyle/>
                        <a:p>
                          <a:r>
                            <a:rPr lang="en-US" dirty="0"/>
                            <a:t>LHC</a:t>
                          </a:r>
                        </a:p>
                      </a:txBody>
                      <a:tcPr/>
                    </a:tc>
                    <a:tc>
                      <a:txBody>
                        <a:bodyPr/>
                        <a:lstStyle/>
                        <a:p>
                          <a:r>
                            <a:rPr lang="en-US" dirty="0"/>
                            <a:t>2009-</a:t>
                          </a:r>
                        </a:p>
                      </a:txBody>
                      <a:tcPr/>
                    </a:tc>
                    <a:tc>
                      <a:txBody>
                        <a:bodyPr/>
                        <a:lstStyle/>
                        <a:p>
                          <a:endParaRPr lang="en-US"/>
                        </a:p>
                      </a:txBody>
                      <a:tcPr>
                        <a:blipFill>
                          <a:blip r:embed="rId3"/>
                          <a:stretch>
                            <a:fillRect l="-269444" t="-210345" r="-547222" b="-951724"/>
                          </a:stretch>
                        </a:blipFill>
                      </a:tcPr>
                    </a:tc>
                    <a:tc>
                      <a:txBody>
                        <a:bodyPr/>
                        <a:lstStyle/>
                        <a:p>
                          <a:r>
                            <a:rPr lang="en-US" dirty="0"/>
                            <a:t>13-14 TeV</a:t>
                          </a:r>
                        </a:p>
                      </a:txBody>
                      <a:tcPr/>
                    </a:tc>
                    <a:tc>
                      <a:txBody>
                        <a:bodyPr/>
                        <a:lstStyle/>
                        <a:p>
                          <a:endParaRPr lang="en-US"/>
                        </a:p>
                      </a:txBody>
                      <a:tcPr>
                        <a:blipFill>
                          <a:blip r:embed="rId3"/>
                          <a:stretch>
                            <a:fillRect l="-336792" t="-210345" r="-185849" b="-951724"/>
                          </a:stretch>
                        </a:blipFill>
                      </a:tcPr>
                    </a:tc>
                    <a:tc>
                      <a:txBody>
                        <a:bodyPr/>
                        <a:lstStyle/>
                        <a:p>
                          <a:r>
                            <a:rPr lang="en-US" dirty="0"/>
                            <a:t>11.2</a:t>
                          </a:r>
                        </a:p>
                      </a:txBody>
                      <a:tcPr/>
                    </a:tc>
                    <a:tc>
                      <a:txBody>
                        <a:bodyPr/>
                        <a:lstStyle/>
                        <a:p>
                          <a:endParaRPr lang="en-US"/>
                        </a:p>
                      </a:txBody>
                      <a:tcPr>
                        <a:blipFill>
                          <a:blip r:embed="rId3"/>
                          <a:stretch>
                            <a:fillRect l="-502752" t="-210345" r="-2752" b="-951724"/>
                          </a:stretch>
                        </a:blipFill>
                      </a:tcPr>
                    </a:tc>
                    <a:extLst>
                      <a:ext uri="{0D108BD9-81ED-4DB2-BD59-A6C34878D82A}">
                        <a16:rowId xmlns:a16="http://schemas.microsoft.com/office/drawing/2014/main" val="1575235168"/>
                      </a:ext>
                    </a:extLst>
                  </a:tr>
                  <a:tr h="370840">
                    <a:tc>
                      <a:txBody>
                        <a:bodyPr/>
                        <a:lstStyle/>
                        <a:p>
                          <a:r>
                            <a:rPr lang="en-US" dirty="0"/>
                            <a:t>HL-LHC</a:t>
                          </a:r>
                        </a:p>
                      </a:txBody>
                      <a:tcPr/>
                    </a:tc>
                    <a:tc>
                      <a:txBody>
                        <a:bodyPr/>
                        <a:lstStyle/>
                        <a:p>
                          <a:r>
                            <a:rPr lang="en-US" dirty="0"/>
                            <a:t>2029-</a:t>
                          </a:r>
                        </a:p>
                      </a:txBody>
                      <a:tcPr/>
                    </a:tc>
                    <a:tc>
                      <a:txBody>
                        <a:bodyPr/>
                        <a:lstStyle/>
                        <a:p>
                          <a:endParaRPr lang="en-US"/>
                        </a:p>
                      </a:txBody>
                      <a:tcPr>
                        <a:blipFill>
                          <a:blip r:embed="rId3"/>
                          <a:stretch>
                            <a:fillRect l="-269444" t="-310345" r="-547222" b="-851724"/>
                          </a:stretch>
                        </a:blipFill>
                      </a:tcPr>
                    </a:tc>
                    <a:tc>
                      <a:txBody>
                        <a:bodyPr/>
                        <a:lstStyle/>
                        <a:p>
                          <a:r>
                            <a:rPr lang="en-US" dirty="0"/>
                            <a:t>14 TeV</a:t>
                          </a:r>
                        </a:p>
                      </a:txBody>
                      <a:tcPr/>
                    </a:tc>
                    <a:tc>
                      <a:txBody>
                        <a:bodyPr/>
                        <a:lstStyle/>
                        <a:p>
                          <a:endParaRPr lang="en-US"/>
                        </a:p>
                      </a:txBody>
                      <a:tcPr>
                        <a:blipFill>
                          <a:blip r:embed="rId3"/>
                          <a:stretch>
                            <a:fillRect l="-336792" t="-310345" r="-185849" b="-851724"/>
                          </a:stretch>
                        </a:blipFill>
                      </a:tcPr>
                    </a:tc>
                    <a:tc>
                      <a:txBody>
                        <a:bodyPr/>
                        <a:lstStyle/>
                        <a:p>
                          <a:r>
                            <a:rPr lang="en-US" dirty="0"/>
                            <a:t>11.2</a:t>
                          </a:r>
                        </a:p>
                      </a:txBody>
                      <a:tcPr/>
                    </a:tc>
                    <a:tc>
                      <a:txBody>
                        <a:bodyPr/>
                        <a:lstStyle/>
                        <a:p>
                          <a:endParaRPr lang="en-US"/>
                        </a:p>
                      </a:txBody>
                      <a:tcPr>
                        <a:blipFill>
                          <a:blip r:embed="rId3"/>
                          <a:stretch>
                            <a:fillRect l="-502752" t="-310345" r="-2752" b="-851724"/>
                          </a:stretch>
                        </a:blipFill>
                      </a:tcPr>
                    </a:tc>
                    <a:extLst>
                      <a:ext uri="{0D108BD9-81ED-4DB2-BD59-A6C34878D82A}">
                        <a16:rowId xmlns:a16="http://schemas.microsoft.com/office/drawing/2014/main" val="1284407010"/>
                      </a:ext>
                    </a:extLst>
                  </a:tr>
                  <a:tr h="640080">
                    <a:tc>
                      <a:txBody>
                        <a:bodyPr/>
                        <a:lstStyle/>
                        <a:p>
                          <a:r>
                            <a:rPr lang="en-US" dirty="0"/>
                            <a:t>EIC</a:t>
                          </a:r>
                        </a:p>
                      </a:txBody>
                      <a:tcPr/>
                    </a:tc>
                    <a:tc>
                      <a:txBody>
                        <a:bodyPr/>
                        <a:lstStyle/>
                        <a:p>
                          <a:r>
                            <a:rPr lang="en-US" dirty="0"/>
                            <a:t>2031-</a:t>
                          </a:r>
                        </a:p>
                      </a:txBody>
                      <a:tcPr/>
                    </a:tc>
                    <a:tc>
                      <a:txBody>
                        <a:bodyPr/>
                        <a:lstStyle/>
                        <a:p>
                          <a:endParaRPr lang="en-US"/>
                        </a:p>
                      </a:txBody>
                      <a:tcPr>
                        <a:blipFill>
                          <a:blip r:embed="rId3"/>
                          <a:stretch>
                            <a:fillRect l="-269444" t="-233333" r="-547222" b="-384314"/>
                          </a:stretch>
                        </a:blipFill>
                      </a:tcPr>
                    </a:tc>
                    <a:tc>
                      <a:txBody>
                        <a:bodyPr/>
                        <a:lstStyle/>
                        <a:p>
                          <a:r>
                            <a:rPr lang="en-US" dirty="0"/>
                            <a:t>20-140 GeV</a:t>
                          </a:r>
                        </a:p>
                      </a:txBody>
                      <a:tcPr/>
                    </a:tc>
                    <a:tc>
                      <a:txBody>
                        <a:bodyPr/>
                        <a:lstStyle/>
                        <a:p>
                          <a:endParaRPr lang="en-US"/>
                        </a:p>
                      </a:txBody>
                      <a:tcPr>
                        <a:blipFill>
                          <a:blip r:embed="rId3"/>
                          <a:stretch>
                            <a:fillRect l="-336792" t="-233333" r="-185849" b="-384314"/>
                          </a:stretch>
                        </a:blipFill>
                      </a:tcPr>
                    </a:tc>
                    <a:tc>
                      <a:txBody>
                        <a:bodyPr/>
                        <a:lstStyle/>
                        <a:p>
                          <a:r>
                            <a:rPr lang="en-US" dirty="0"/>
                            <a:t>&gt; 10,000 </a:t>
                          </a:r>
                        </a:p>
                      </a:txBody>
                      <a:tcPr/>
                    </a:tc>
                    <a:tc>
                      <a:txBody>
                        <a:bodyPr/>
                        <a:lstStyle/>
                        <a:p>
                          <a:endParaRPr lang="en-US"/>
                        </a:p>
                      </a:txBody>
                      <a:tcPr>
                        <a:blipFill>
                          <a:blip r:embed="rId3"/>
                          <a:stretch>
                            <a:fillRect l="-502752" t="-233333" r="-2752" b="-384314"/>
                          </a:stretch>
                        </a:blipFill>
                      </a:tcPr>
                    </a:tc>
                    <a:extLst>
                      <a:ext uri="{0D108BD9-81ED-4DB2-BD59-A6C34878D82A}">
                        <a16:rowId xmlns:a16="http://schemas.microsoft.com/office/drawing/2014/main" val="172364158"/>
                      </a:ext>
                    </a:extLst>
                  </a:tr>
                  <a:tr h="640080">
                    <a:tc>
                      <a:txBody>
                        <a:bodyPr/>
                        <a:lstStyle/>
                        <a:p>
                          <a:r>
                            <a:rPr lang="en-US" dirty="0"/>
                            <a:t>Suer KEKB</a:t>
                          </a:r>
                        </a:p>
                      </a:txBody>
                      <a:tcPr/>
                    </a:tc>
                    <a:tc>
                      <a:txBody>
                        <a:bodyPr/>
                        <a:lstStyle/>
                        <a:p>
                          <a:r>
                            <a:rPr lang="en-US" dirty="0"/>
                            <a:t>2016-</a:t>
                          </a:r>
                        </a:p>
                      </a:txBody>
                      <a:tcPr/>
                    </a:tc>
                    <a:tc>
                      <a:txBody>
                        <a:bodyPr/>
                        <a:lstStyle/>
                        <a:p>
                          <a:endParaRPr lang="en-US"/>
                        </a:p>
                      </a:txBody>
                      <a:tcPr>
                        <a:blipFill>
                          <a:blip r:embed="rId3"/>
                          <a:stretch>
                            <a:fillRect l="-269444" t="-340000" r="-547222" b="-292000"/>
                          </a:stretch>
                        </a:blip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10.58 GeV</a:t>
                          </a:r>
                        </a:p>
                      </a:txBody>
                      <a:tcPr/>
                    </a:tc>
                    <a:tc>
                      <a:txBody>
                        <a:bodyPr/>
                        <a:lstStyle/>
                        <a:p>
                          <a:endParaRPr lang="en-US"/>
                        </a:p>
                      </a:txBody>
                      <a:tcPr>
                        <a:blipFill>
                          <a:blip r:embed="rId3"/>
                          <a:stretch>
                            <a:fillRect l="-336792" t="-340000" r="-185849" b="-292000"/>
                          </a:stretch>
                        </a:blipFill>
                      </a:tcPr>
                    </a:tc>
                    <a:tc>
                      <a:txBody>
                        <a:bodyPr/>
                        <a:lstStyle/>
                        <a:p>
                          <a:r>
                            <a:rPr lang="en-US" dirty="0"/>
                            <a:t>0.05</a:t>
                          </a:r>
                        </a:p>
                      </a:txBody>
                      <a:tcPr/>
                    </a:tc>
                    <a:tc>
                      <a:txBody>
                        <a:bodyPr/>
                        <a:lstStyle/>
                        <a:p>
                          <a:endParaRPr lang="en-US"/>
                        </a:p>
                      </a:txBody>
                      <a:tcPr>
                        <a:blipFill>
                          <a:blip r:embed="rId3"/>
                          <a:stretch>
                            <a:fillRect l="-502752" t="-340000" r="-2752" b="-292000"/>
                          </a:stretch>
                        </a:blipFill>
                      </a:tcPr>
                    </a:tc>
                    <a:extLst>
                      <a:ext uri="{0D108BD9-81ED-4DB2-BD59-A6C34878D82A}">
                        <a16:rowId xmlns:a16="http://schemas.microsoft.com/office/drawing/2014/main" val="2694307973"/>
                      </a:ext>
                    </a:extLst>
                  </a:tr>
                  <a:tr h="370840">
                    <a:tc>
                      <a:txBody>
                        <a:bodyPr/>
                        <a:lstStyle/>
                        <a:p>
                          <a:r>
                            <a:rPr lang="en-US" dirty="0"/>
                            <a:t>HERA</a:t>
                          </a:r>
                        </a:p>
                      </a:txBody>
                      <a:tcPr/>
                    </a:tc>
                    <a:tc>
                      <a:txBody>
                        <a:bodyPr/>
                        <a:lstStyle/>
                        <a:p>
                          <a:r>
                            <a:rPr lang="en-US" dirty="0"/>
                            <a:t>1992-2007</a:t>
                          </a:r>
                        </a:p>
                      </a:txBody>
                      <a:tcPr/>
                    </a:tc>
                    <a:tc>
                      <a:txBody>
                        <a:bodyPr/>
                        <a:lstStyle/>
                        <a:p>
                          <a:endParaRPr lang="en-US"/>
                        </a:p>
                      </a:txBody>
                      <a:tcPr>
                        <a:blipFill>
                          <a:blip r:embed="rId3"/>
                          <a:stretch>
                            <a:fillRect l="-269444" t="-733333" r="-547222" b="-386667"/>
                          </a:stretch>
                        </a:blip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318 GeV</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omit</a:t>
                          </a:r>
                        </a:p>
                      </a:txBody>
                      <a:tcPr/>
                    </a:tc>
                    <a:tc>
                      <a:txBody>
                        <a:bodyPr/>
                        <a:lstStyle/>
                        <a:p>
                          <a:r>
                            <a:rPr lang="en-US" dirty="0"/>
                            <a:t>0.01</a:t>
                          </a:r>
                        </a:p>
                      </a:txBody>
                      <a:tcPr/>
                    </a:tc>
                    <a:tc>
                      <a:txBody>
                        <a:bodyPr/>
                        <a:lstStyle/>
                        <a:p>
                          <a:endParaRPr lang="en-US"/>
                        </a:p>
                      </a:txBody>
                      <a:tcPr>
                        <a:blipFill>
                          <a:blip r:embed="rId3"/>
                          <a:stretch>
                            <a:fillRect l="-502752" t="-733333" r="-2752" b="-386667"/>
                          </a:stretch>
                        </a:blipFill>
                      </a:tcPr>
                    </a:tc>
                    <a:extLst>
                      <a:ext uri="{0D108BD9-81ED-4DB2-BD59-A6C34878D82A}">
                        <a16:rowId xmlns:a16="http://schemas.microsoft.com/office/drawing/2014/main" val="823246328"/>
                      </a:ext>
                    </a:extLst>
                  </a:tr>
                  <a:tr h="371920">
                    <a:tc>
                      <a:txBody>
                        <a:bodyPr/>
                        <a:lstStyle/>
                        <a:p>
                          <a:r>
                            <a:rPr lang="en-US" b="1" dirty="0"/>
                            <a:t>MC</a:t>
                          </a:r>
                        </a:p>
                      </a:txBody>
                      <a:tcPr/>
                    </a:tc>
                    <a:tc>
                      <a:txBody>
                        <a:bodyPr/>
                        <a:lstStyle/>
                        <a:p>
                          <a:r>
                            <a:rPr lang="en-US" b="1" dirty="0"/>
                            <a:t>?</a:t>
                          </a:r>
                        </a:p>
                      </a:txBody>
                      <a:tcPr/>
                    </a:tc>
                    <a:tc>
                      <a:txBody>
                        <a:bodyPr/>
                        <a:lstStyle/>
                        <a:p>
                          <a:endParaRPr lang="en-US"/>
                        </a:p>
                      </a:txBody>
                      <a:tcPr>
                        <a:blipFill>
                          <a:blip r:embed="rId3"/>
                          <a:stretch>
                            <a:fillRect l="-269444" t="-862069" r="-547222" b="-300000"/>
                          </a:stretch>
                        </a:blip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3, 10 TeV</a:t>
                          </a:r>
                        </a:p>
                      </a:txBody>
                      <a:tcPr/>
                    </a:tc>
                    <a:tc>
                      <a:txBody>
                        <a:bodyPr/>
                        <a:lstStyle/>
                        <a:p>
                          <a:endParaRPr lang="en-US"/>
                        </a:p>
                      </a:txBody>
                      <a:tcPr>
                        <a:blipFill>
                          <a:blip r:embed="rId3"/>
                          <a:stretch>
                            <a:fillRect l="-336792" t="-862069" r="-185849" b="-300000"/>
                          </a:stretch>
                        </a:blipFill>
                      </a:tcPr>
                    </a:tc>
                    <a:tc>
                      <a:txBody>
                        <a:bodyPr/>
                        <a:lstStyle/>
                        <a:p>
                          <a:r>
                            <a:rPr lang="en-US" b="1" dirty="0"/>
                            <a:t>0.005</a:t>
                          </a:r>
                        </a:p>
                      </a:txBody>
                      <a:tcPr/>
                    </a:tc>
                    <a:tc>
                      <a:txBody>
                        <a:bodyPr/>
                        <a:lstStyle/>
                        <a:p>
                          <a:endParaRPr lang="en-US"/>
                        </a:p>
                      </a:txBody>
                      <a:tcPr>
                        <a:blipFill>
                          <a:blip r:embed="rId3"/>
                          <a:stretch>
                            <a:fillRect l="-502752" t="-862069" r="-2752" b="-300000"/>
                          </a:stretch>
                        </a:blipFill>
                      </a:tcPr>
                    </a:tc>
                    <a:extLst>
                      <a:ext uri="{0D108BD9-81ED-4DB2-BD59-A6C34878D82A}">
                        <a16:rowId xmlns:a16="http://schemas.microsoft.com/office/drawing/2014/main" val="652334204"/>
                      </a:ext>
                    </a:extLst>
                  </a:tr>
                  <a:tr h="640080">
                    <a:tc>
                      <a:txBody>
                        <a:bodyPr/>
                        <a:lstStyle/>
                        <a:p>
                          <a:r>
                            <a:rPr lang="en-US" dirty="0"/>
                            <a:t>ILC</a:t>
                          </a:r>
                        </a:p>
                      </a:txBody>
                      <a:tcPr/>
                    </a:tc>
                    <a:tc>
                      <a:txBody>
                        <a:bodyPr/>
                        <a:lstStyle/>
                        <a:p>
                          <a:r>
                            <a:rPr lang="en-US" dirty="0"/>
                            <a:t>?</a:t>
                          </a:r>
                        </a:p>
                      </a:txBody>
                      <a:tcPr/>
                    </a:tc>
                    <a:tc>
                      <a:txBody>
                        <a:bodyPr/>
                        <a:lstStyle/>
                        <a:p>
                          <a:endParaRPr lang="en-US"/>
                        </a:p>
                      </a:txBody>
                      <a:tcPr>
                        <a:blipFill>
                          <a:blip r:embed="rId3"/>
                          <a:stretch>
                            <a:fillRect l="-269444" t="-547059" r="-547222" b="-70588"/>
                          </a:stretch>
                        </a:blip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 TeV</a:t>
                          </a:r>
                        </a:p>
                      </a:txBody>
                      <a:tcPr/>
                    </a:tc>
                    <a:tc>
                      <a:txBody>
                        <a:bodyPr/>
                        <a:lstStyle/>
                        <a:p>
                          <a:endParaRPr lang="en-US"/>
                        </a:p>
                      </a:txBody>
                      <a:tcPr>
                        <a:blipFill>
                          <a:blip r:embed="rId3"/>
                          <a:stretch>
                            <a:fillRect l="-336792" t="-547059" r="-185849" b="-70588"/>
                          </a:stretch>
                        </a:blipFill>
                      </a:tcPr>
                    </a:tc>
                    <a:tc>
                      <a:txBody>
                        <a:bodyPr/>
                        <a:lstStyle/>
                        <a:p>
                          <a:r>
                            <a:rPr lang="en-US" dirty="0"/>
                            <a:t>0.005</a:t>
                          </a:r>
                        </a:p>
                      </a:txBody>
                      <a:tcPr/>
                    </a:tc>
                    <a:tc>
                      <a:txBody>
                        <a:bodyPr/>
                        <a:lstStyle/>
                        <a:p>
                          <a:endParaRPr lang="en-US"/>
                        </a:p>
                      </a:txBody>
                      <a:tcPr>
                        <a:blipFill>
                          <a:blip r:embed="rId3"/>
                          <a:stretch>
                            <a:fillRect l="-502752" t="-547059" r="-2752" b="-70588"/>
                          </a:stretch>
                        </a:blipFill>
                      </a:tcPr>
                    </a:tc>
                    <a:extLst>
                      <a:ext uri="{0D108BD9-81ED-4DB2-BD59-A6C34878D82A}">
                        <a16:rowId xmlns:a16="http://schemas.microsoft.com/office/drawing/2014/main" val="1501795150"/>
                      </a:ext>
                    </a:extLst>
                  </a:tr>
                  <a:tr h="370840">
                    <a:tc>
                      <a:txBody>
                        <a:bodyPr/>
                        <a:lstStyle/>
                        <a:p>
                          <a:r>
                            <a:rPr lang="en-US" dirty="0"/>
                            <a:t>FCC-</a:t>
                          </a:r>
                          <a:r>
                            <a:rPr lang="en-US" dirty="0" err="1"/>
                            <a:t>hh</a:t>
                          </a:r>
                          <a:endParaRPr lang="en-US" dirty="0"/>
                        </a:p>
                      </a:txBody>
                      <a:tcPr/>
                    </a:tc>
                    <a:tc>
                      <a:txBody>
                        <a:bodyPr/>
                        <a:lstStyle/>
                        <a:p>
                          <a:r>
                            <a:rPr lang="en-US" dirty="0"/>
                            <a:t>?</a:t>
                          </a:r>
                        </a:p>
                      </a:txBody>
                      <a:tcPr/>
                    </a:tc>
                    <a:tc>
                      <a:txBody>
                        <a:bodyPr/>
                        <a:lstStyle/>
                        <a:p>
                          <a:endParaRPr lang="en-US"/>
                        </a:p>
                      </a:txBody>
                      <a:tcPr>
                        <a:blipFill>
                          <a:blip r:embed="rId3"/>
                          <a:stretch>
                            <a:fillRect l="-269444" t="-1137931" r="-547222" b="-24138"/>
                          </a:stretch>
                        </a:blip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100 TeV</a:t>
                          </a:r>
                        </a:p>
                      </a:txBody>
                      <a:tcPr/>
                    </a:tc>
                    <a:tc>
                      <a:txBody>
                        <a:bodyPr/>
                        <a:lstStyle/>
                        <a:p>
                          <a:endParaRPr lang="en-US"/>
                        </a:p>
                      </a:txBody>
                      <a:tcPr>
                        <a:blipFill>
                          <a:blip r:embed="rId3"/>
                          <a:stretch>
                            <a:fillRect l="-336792" t="-1137931" r="-185849" b="-24138"/>
                          </a:stretch>
                        </a:blipFill>
                      </a:tcPr>
                    </a:tc>
                    <a:tc>
                      <a:txBody>
                        <a:bodyPr/>
                        <a:lstStyle/>
                        <a:p>
                          <a:r>
                            <a:rPr lang="en-US" dirty="0"/>
                            <a:t>?</a:t>
                          </a:r>
                        </a:p>
                      </a:txBody>
                      <a:tcPr/>
                    </a:tc>
                    <a:tc>
                      <a:txBody>
                        <a:bodyPr/>
                        <a:lstStyle/>
                        <a:p>
                          <a:endParaRPr lang="en-US"/>
                        </a:p>
                      </a:txBody>
                      <a:tcPr>
                        <a:blipFill>
                          <a:blip r:embed="rId3"/>
                          <a:stretch>
                            <a:fillRect l="-502752" t="-1137931" r="-2752" b="-24138"/>
                          </a:stretch>
                        </a:blipFill>
                      </a:tcPr>
                    </a:tc>
                    <a:extLst>
                      <a:ext uri="{0D108BD9-81ED-4DB2-BD59-A6C34878D82A}">
                        <a16:rowId xmlns:a16="http://schemas.microsoft.com/office/drawing/2014/main" val="2698718415"/>
                      </a:ext>
                    </a:extLst>
                  </a:tr>
                </a:tbl>
              </a:graphicData>
            </a:graphic>
          </p:graphicFrame>
        </mc:Fallback>
      </mc:AlternateContent>
      <p:sp>
        <p:nvSpPr>
          <p:cNvPr id="7" name="TextBox 6">
            <a:extLst>
              <a:ext uri="{FF2B5EF4-FFF2-40B4-BE49-F238E27FC236}">
                <a16:creationId xmlns:a16="http://schemas.microsoft.com/office/drawing/2014/main" id="{549AA671-F3AB-409C-20A4-BA0A7FD721B8}"/>
              </a:ext>
            </a:extLst>
          </p:cNvPr>
          <p:cNvSpPr txBox="1"/>
          <p:nvPr/>
        </p:nvSpPr>
        <p:spPr>
          <a:xfrm>
            <a:off x="8254346" y="1166785"/>
            <a:ext cx="1855188" cy="338554"/>
          </a:xfrm>
          <a:prstGeom prst="rect">
            <a:avLst/>
          </a:prstGeom>
          <a:noFill/>
        </p:spPr>
        <p:txBody>
          <a:bodyPr wrap="none" rtlCol="0">
            <a:spAutoFit/>
          </a:bodyPr>
          <a:lstStyle/>
          <a:p>
            <a:r>
              <a:rPr lang="en-US" sz="1600" dirty="0"/>
              <a:t>At the present time</a:t>
            </a:r>
          </a:p>
        </p:txBody>
      </p:sp>
      <p:sp>
        <p:nvSpPr>
          <p:cNvPr id="10" name="Rectangle 9">
            <a:extLst>
              <a:ext uri="{FF2B5EF4-FFF2-40B4-BE49-F238E27FC236}">
                <a16:creationId xmlns:a16="http://schemas.microsoft.com/office/drawing/2014/main" id="{3D24AACA-C234-9EC9-EC95-634B14E76056}"/>
              </a:ext>
            </a:extLst>
          </p:cNvPr>
          <p:cNvSpPr/>
          <p:nvPr/>
        </p:nvSpPr>
        <p:spPr>
          <a:xfrm>
            <a:off x="1896978" y="4889500"/>
            <a:ext cx="8325856" cy="4318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81C2E4-C3A4-E536-4493-10F016E84945}"/>
              </a:ext>
            </a:extLst>
          </p:cNvPr>
          <p:cNvSpPr/>
          <p:nvPr/>
        </p:nvSpPr>
        <p:spPr>
          <a:xfrm>
            <a:off x="1896978" y="5346700"/>
            <a:ext cx="8325856" cy="967450"/>
          </a:xfrm>
          <a:prstGeom prst="rect">
            <a:avLst/>
          </a:prstGeom>
          <a:noFill/>
          <a:ln>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007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5F217-BEF1-0455-67A9-A494DD78050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7E7EFC1-51C2-386E-DAFB-31CCC9EF8393}"/>
              </a:ext>
            </a:extLst>
          </p:cNvPr>
          <p:cNvSpPr>
            <a:spLocks noGrp="1"/>
          </p:cNvSpPr>
          <p:nvPr>
            <p:ph type="title"/>
          </p:nvPr>
        </p:nvSpPr>
        <p:spPr/>
        <p:txBody>
          <a:bodyPr/>
          <a:lstStyle/>
          <a:p>
            <a:r>
              <a:rPr lang="en-US" dirty="0"/>
              <a:t>Overview of Muon Collider</a:t>
            </a:r>
          </a:p>
        </p:txBody>
      </p:sp>
      <p:sp>
        <p:nvSpPr>
          <p:cNvPr id="4" name="Date Placeholder 3">
            <a:extLst>
              <a:ext uri="{FF2B5EF4-FFF2-40B4-BE49-F238E27FC236}">
                <a16:creationId xmlns:a16="http://schemas.microsoft.com/office/drawing/2014/main" id="{82C6742A-9230-FD43-FEEA-524F39557944}"/>
              </a:ext>
            </a:extLst>
          </p:cNvPr>
          <p:cNvSpPr>
            <a:spLocks noGrp="1"/>
          </p:cNvSpPr>
          <p:nvPr>
            <p:ph type="dt" sz="half" idx="38"/>
          </p:nvPr>
        </p:nvSpPr>
        <p:spPr/>
        <p:txBody>
          <a:bodyPr/>
          <a:lstStyle/>
          <a:p>
            <a:pPr>
              <a:defRPr/>
            </a:pPr>
            <a:r>
              <a:rPr lang="en-US"/>
              <a:t>8/5/25</a:t>
            </a:r>
            <a:endParaRPr lang="en-US" dirty="0"/>
          </a:p>
        </p:txBody>
      </p:sp>
      <p:sp>
        <p:nvSpPr>
          <p:cNvPr id="5" name="Footer Placeholder 4">
            <a:extLst>
              <a:ext uri="{FF2B5EF4-FFF2-40B4-BE49-F238E27FC236}">
                <a16:creationId xmlns:a16="http://schemas.microsoft.com/office/drawing/2014/main" id="{AE2AC560-16A3-3D0D-30F3-A595F981A0E5}"/>
              </a:ext>
            </a:extLst>
          </p:cNvPr>
          <p:cNvSpPr>
            <a:spLocks noGrp="1"/>
          </p:cNvSpPr>
          <p:nvPr>
            <p:ph type="ftr" sz="quarter" idx="39"/>
          </p:nvPr>
        </p:nvSpPr>
        <p:spPr/>
        <p:txBody>
          <a:bodyPr/>
          <a:lstStyle/>
          <a:p>
            <a:pPr>
              <a:defRPr/>
            </a:pPr>
            <a:r>
              <a:rPr lang="en-US" b="1"/>
              <a:t>Yonehara | Ionization Cooling for Muon Beam</a:t>
            </a:r>
            <a:endParaRPr lang="en-US" b="1" dirty="0"/>
          </a:p>
        </p:txBody>
      </p:sp>
      <p:sp>
        <p:nvSpPr>
          <p:cNvPr id="6" name="Slide Number Placeholder 5">
            <a:extLst>
              <a:ext uri="{FF2B5EF4-FFF2-40B4-BE49-F238E27FC236}">
                <a16:creationId xmlns:a16="http://schemas.microsoft.com/office/drawing/2014/main" id="{D2CC62AD-9B90-6269-336D-EC170B6C8EC7}"/>
              </a:ext>
            </a:extLst>
          </p:cNvPr>
          <p:cNvSpPr>
            <a:spLocks noGrp="1"/>
          </p:cNvSpPr>
          <p:nvPr>
            <p:ph type="sldNum" sz="quarter" idx="40"/>
          </p:nvPr>
        </p:nvSpPr>
        <p:spPr/>
        <p:txBody>
          <a:bodyPr/>
          <a:lstStyle/>
          <a:p>
            <a:pPr>
              <a:defRPr/>
            </a:pPr>
            <a:fld id="{148C009B-CB69-E04A-B9B3-34B26D69E9CF}" type="slidenum">
              <a:rPr lang="en-US" smtClean="0"/>
              <a:pPr>
                <a:defRPr/>
              </a:pPr>
              <a:t>8</a:t>
            </a:fld>
            <a:endParaRPr lang="en-US" dirty="0"/>
          </a:p>
        </p:txBody>
      </p:sp>
      <p:pic>
        <p:nvPicPr>
          <p:cNvPr id="7" name="Picture 6">
            <a:extLst>
              <a:ext uri="{FF2B5EF4-FFF2-40B4-BE49-F238E27FC236}">
                <a16:creationId xmlns:a16="http://schemas.microsoft.com/office/drawing/2014/main" id="{9C0191F2-3AC2-5473-2DFC-A2E03D76C700}"/>
              </a:ext>
            </a:extLst>
          </p:cNvPr>
          <p:cNvPicPr>
            <a:picLocks noChangeAspect="1"/>
          </p:cNvPicPr>
          <p:nvPr/>
        </p:nvPicPr>
        <p:blipFill>
          <a:blip r:embed="rId2"/>
          <a:stretch>
            <a:fillRect/>
          </a:stretch>
        </p:blipFill>
        <p:spPr>
          <a:xfrm>
            <a:off x="1953420" y="1187250"/>
            <a:ext cx="8197355" cy="2011680"/>
          </a:xfrm>
          <a:prstGeom prst="rect">
            <a:avLst/>
          </a:prstGeom>
        </p:spPr>
      </p:pic>
      <p:sp>
        <p:nvSpPr>
          <p:cNvPr id="8" name="TextBox 7">
            <a:extLst>
              <a:ext uri="{FF2B5EF4-FFF2-40B4-BE49-F238E27FC236}">
                <a16:creationId xmlns:a16="http://schemas.microsoft.com/office/drawing/2014/main" id="{9A230698-C62B-6B88-3805-4049B7611D47}"/>
              </a:ext>
            </a:extLst>
          </p:cNvPr>
          <p:cNvSpPr txBox="1"/>
          <p:nvPr/>
        </p:nvSpPr>
        <p:spPr>
          <a:xfrm>
            <a:off x="2341581" y="785308"/>
            <a:ext cx="3547638" cy="369332"/>
          </a:xfrm>
          <a:prstGeom prst="rect">
            <a:avLst/>
          </a:prstGeom>
          <a:noFill/>
        </p:spPr>
        <p:txBody>
          <a:bodyPr wrap="none" rtlCol="0">
            <a:spAutoFit/>
          </a:bodyPr>
          <a:lstStyle/>
          <a:p>
            <a:r>
              <a:rPr lang="en-US" dirty="0"/>
              <a:t>Proton beam based muon collider</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A262B58-7CAD-5BB2-5D50-E4A890525BC2}"/>
                  </a:ext>
                </a:extLst>
              </p:cNvPr>
              <p:cNvSpPr txBox="1"/>
              <p:nvPr/>
            </p:nvSpPr>
            <p:spPr>
              <a:xfrm>
                <a:off x="1687391" y="3417970"/>
                <a:ext cx="9994393" cy="1796069"/>
              </a:xfrm>
              <a:prstGeom prst="rect">
                <a:avLst/>
              </a:prstGeom>
              <a:noFill/>
            </p:spPr>
            <p:txBody>
              <a:bodyPr wrap="square" rtlCol="0">
                <a:spAutoFit/>
              </a:bodyPr>
              <a:lstStyle/>
              <a:p>
                <a:pPr marL="342900" indent="-342900">
                  <a:buFont typeface="Arial" panose="020B0604020202020204" pitchFamily="34" charset="0"/>
                  <a:buChar char="•"/>
                </a:pPr>
                <a:r>
                  <a:rPr lang="en-US" sz="2400" dirty="0"/>
                  <a:t>Required muons after cooling, </a:t>
                </a:r>
                <a14:m>
                  <m:oMath xmlns:m="http://schemas.openxmlformats.org/officeDocument/2006/math">
                    <m:r>
                      <a:rPr lang="en-US" sz="2400" i="1">
                        <a:latin typeface="Cambria Math" panose="02040503050406030204" pitchFamily="18" charset="0"/>
                      </a:rPr>
                      <m:t>𝑁</m:t>
                    </m:r>
                    <m:r>
                      <a:rPr lang="en-US" sz="2400" i="1">
                        <a:latin typeface="Cambria Math" panose="02040503050406030204" pitchFamily="18" charset="0"/>
                        <a:ea typeface="Cambria Math" panose="02040503050406030204" pitchFamily="18" charset="0"/>
                      </a:rPr>
                      <m:t>~</m:t>
                    </m:r>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10</m:t>
                        </m:r>
                      </m:e>
                      <m:sup>
                        <m:r>
                          <a:rPr lang="en-US" sz="2400" i="1">
                            <a:latin typeface="Cambria Math" panose="02040503050406030204" pitchFamily="18" charset="0"/>
                            <a:ea typeface="Cambria Math" panose="02040503050406030204" pitchFamily="18" charset="0"/>
                          </a:rPr>
                          <m:t>12</m:t>
                        </m:r>
                      </m:sup>
                    </m:sSup>
                    <m:r>
                      <a:rPr lang="en-US" sz="2400">
                        <a:latin typeface="Cambria Math" panose="02040503050406030204" pitchFamily="18" charset="0"/>
                        <a:ea typeface="Cambria Math" panose="02040503050406030204" pitchFamily="18" charset="0"/>
                      </a:rPr>
                      <m:t>,</m:t>
                    </m:r>
                  </m:oMath>
                </a14:m>
                <a:r>
                  <a:rPr lang="en-US" sz="2400" dirty="0"/>
                  <a:t> and the normalized emittance* </a:t>
                </a:r>
                <a14:m>
                  <m:oMath xmlns:m="http://schemas.openxmlformats.org/officeDocument/2006/math">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𝜀</m:t>
                        </m:r>
                      </m:e>
                      <m:sub>
                        <m:r>
                          <a:rPr lang="en-US" sz="2400" i="1">
                            <a:latin typeface="Cambria Math" panose="02040503050406030204" pitchFamily="18" charset="0"/>
                            <a:ea typeface="Cambria Math" panose="02040503050406030204" pitchFamily="18" charset="0"/>
                          </a:rPr>
                          <m:t>𝑡</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𝑛</m:t>
                        </m:r>
                      </m:sub>
                    </m:sSub>
                    <m:r>
                      <a:rPr lang="en-US" sz="2400" i="1">
                        <a:latin typeface="Cambria Math" panose="02040503050406030204" pitchFamily="18" charset="0"/>
                        <a:ea typeface="Cambria Math" panose="02040503050406030204" pitchFamily="18" charset="0"/>
                      </a:rPr>
                      <m:t>~20</m:t>
                    </m:r>
                  </m:oMath>
                </a14:m>
                <a:r>
                  <a:rPr lang="en-US" sz="2400" dirty="0"/>
                  <a:t> </a:t>
                </a:r>
                <a:r>
                  <a:rPr lang="en-US" sz="2400" dirty="0" err="1"/>
                  <a:t>mrad</a:t>
                </a:r>
                <a:endParaRPr lang="en-US" sz="2400" dirty="0"/>
              </a:p>
              <a:p>
                <a:pPr marL="800100" lvl="1" indent="-342900">
                  <a:buFont typeface="Arial" panose="020B0604020202020204" pitchFamily="34" charset="0"/>
                  <a:buChar char="•"/>
                </a:pPr>
                <a:r>
                  <a:rPr lang="en-US" sz="2000" dirty="0"/>
                  <a:t>Start from proton beam intensity: </a:t>
                </a:r>
                <a14:m>
                  <m:oMath xmlns:m="http://schemas.openxmlformats.org/officeDocument/2006/math">
                    <m:r>
                      <a:rPr lang="en-US" sz="2000" b="1" i="1">
                        <a:latin typeface="Cambria Math" panose="02040503050406030204" pitchFamily="18" charset="0"/>
                        <a:ea typeface="Cambria Math" panose="02040503050406030204" pitchFamily="18" charset="0"/>
                      </a:rPr>
                      <m:t>~</m:t>
                    </m:r>
                    <m:sSup>
                      <m:sSupPr>
                        <m:ctrlPr>
                          <a:rPr lang="en-US" sz="2000" b="1" i="1">
                            <a:latin typeface="Cambria Math" panose="02040503050406030204" pitchFamily="18" charset="0"/>
                            <a:ea typeface="Cambria Math" panose="02040503050406030204" pitchFamily="18" charset="0"/>
                          </a:rPr>
                        </m:ctrlPr>
                      </m:sSupPr>
                      <m:e>
                        <m:r>
                          <a:rPr lang="en-US" sz="2000" b="1" i="1">
                            <a:latin typeface="Cambria Math" panose="02040503050406030204" pitchFamily="18" charset="0"/>
                            <a:ea typeface="Cambria Math" panose="02040503050406030204" pitchFamily="18" charset="0"/>
                          </a:rPr>
                          <m:t>𝟏𝟎</m:t>
                        </m:r>
                      </m:e>
                      <m:sup>
                        <m:r>
                          <a:rPr lang="en-US" sz="2000" b="1" i="1">
                            <a:latin typeface="Cambria Math" panose="02040503050406030204" pitchFamily="18" charset="0"/>
                            <a:ea typeface="Cambria Math" panose="02040503050406030204" pitchFamily="18" charset="0"/>
                          </a:rPr>
                          <m:t>𝟏𝟓</m:t>
                        </m:r>
                      </m:sup>
                    </m:sSup>
                  </m:oMath>
                </a14:m>
                <a:r>
                  <a:rPr lang="en-US" sz="2000" b="1" dirty="0"/>
                  <a:t> protons/spill</a:t>
                </a:r>
              </a:p>
              <a:p>
                <a:pPr marL="800100" lvl="1" indent="-342900">
                  <a:buFont typeface="Arial" panose="020B0604020202020204" pitchFamily="34" charset="0"/>
                  <a:buChar char="•"/>
                </a:pPr>
                <a:r>
                  <a:rPr lang="en-US" sz="2000" dirty="0"/>
                  <a:t>Simulated </a:t>
                </a:r>
                <a14:m>
                  <m:oMath xmlns:m="http://schemas.openxmlformats.org/officeDocument/2006/math">
                    <m:f>
                      <m:fPr>
                        <m:type m:val="lin"/>
                        <m:ctrlPr>
                          <a:rPr lang="en-US" sz="2000" i="1">
                            <a:latin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𝜇</m:t>
                        </m:r>
                      </m:num>
                      <m:den>
                        <m:r>
                          <a:rPr lang="en-US" sz="2000" i="1">
                            <a:latin typeface="Cambria Math" panose="02040503050406030204" pitchFamily="18" charset="0"/>
                          </a:rPr>
                          <m:t>𝑝𝑟𝑜𝑡𝑜𝑛</m:t>
                        </m:r>
                      </m:den>
                    </m:f>
                  </m:oMath>
                </a14:m>
                <a:r>
                  <a:rPr lang="en-US" sz="2000" dirty="0"/>
                  <a:t> yield: </a:t>
                </a:r>
                <a14:m>
                  <m:oMath xmlns:m="http://schemas.openxmlformats.org/officeDocument/2006/math">
                    <m:r>
                      <a:rPr lang="en-US" sz="2000" b="1" i="1">
                        <a:latin typeface="Cambria Math" panose="02040503050406030204" pitchFamily="18" charset="0"/>
                        <a:ea typeface="Cambria Math" panose="02040503050406030204" pitchFamily="18" charset="0"/>
                      </a:rPr>
                      <m:t>~</m:t>
                    </m:r>
                    <m:r>
                      <a:rPr lang="en-US" sz="2000" b="1" i="1">
                        <a:latin typeface="Cambria Math" panose="02040503050406030204" pitchFamily="18" charset="0"/>
                        <a:ea typeface="Cambria Math" panose="02040503050406030204" pitchFamily="18" charset="0"/>
                      </a:rPr>
                      <m:t>𝟎</m:t>
                    </m:r>
                    <m:r>
                      <a:rPr lang="en-US" sz="2000" b="1" i="1">
                        <a:latin typeface="Cambria Math" panose="02040503050406030204" pitchFamily="18" charset="0"/>
                        <a:ea typeface="Cambria Math" panose="02040503050406030204" pitchFamily="18" charset="0"/>
                      </a:rPr>
                      <m:t>.</m:t>
                    </m:r>
                    <m:r>
                      <a:rPr lang="en-US" sz="2000" b="1" i="1">
                        <a:latin typeface="Cambria Math" panose="02040503050406030204" pitchFamily="18" charset="0"/>
                        <a:ea typeface="Cambria Math" panose="02040503050406030204" pitchFamily="18" charset="0"/>
                      </a:rPr>
                      <m:t>𝟏</m:t>
                    </m:r>
                    <m:r>
                      <a:rPr lang="en-US" sz="2000" b="1">
                        <a:latin typeface="Cambria Math" panose="02040503050406030204" pitchFamily="18" charset="0"/>
                        <a:ea typeface="Cambria Math" panose="02040503050406030204" pitchFamily="18" charset="0"/>
                      </a:rPr>
                      <m:t> </m:t>
                    </m:r>
                    <m:f>
                      <m:fPr>
                        <m:type m:val="lin"/>
                        <m:ctrlPr>
                          <a:rPr lang="en-US" sz="2000" b="1" i="1">
                            <a:latin typeface="Cambria Math" panose="02040503050406030204" pitchFamily="18" charset="0"/>
                            <a:ea typeface="Cambria Math" panose="02040503050406030204" pitchFamily="18" charset="0"/>
                          </a:rPr>
                        </m:ctrlPr>
                      </m:fPr>
                      <m:num>
                        <m:r>
                          <a:rPr lang="en-US" sz="2000" b="1" i="1">
                            <a:latin typeface="Cambria Math" panose="02040503050406030204" pitchFamily="18" charset="0"/>
                            <a:ea typeface="Cambria Math" panose="02040503050406030204" pitchFamily="18" charset="0"/>
                          </a:rPr>
                          <m:t>𝝁</m:t>
                        </m:r>
                      </m:num>
                      <m:den>
                        <m:r>
                          <a:rPr lang="en-US" sz="2000" b="1" i="1">
                            <a:latin typeface="Cambria Math" panose="02040503050406030204" pitchFamily="18" charset="0"/>
                            <a:ea typeface="Cambria Math" panose="02040503050406030204" pitchFamily="18" charset="0"/>
                          </a:rPr>
                          <m:t>𝒑</m:t>
                        </m:r>
                      </m:den>
                    </m:f>
                    <m:r>
                      <a:rPr lang="en-US" sz="2000" b="1">
                        <a:latin typeface="Cambria Math" panose="02040503050406030204" pitchFamily="18" charset="0"/>
                        <a:ea typeface="Cambria Math" panose="02040503050406030204" pitchFamily="18" charset="0"/>
                      </a:rPr>
                      <m:t> </m:t>
                    </m:r>
                    <m:r>
                      <a:rPr lang="en-US" sz="2000" b="1" i="1">
                        <a:latin typeface="Cambria Math" panose="02040503050406030204" pitchFamily="18" charset="0"/>
                        <a:ea typeface="Cambria Math" panose="02040503050406030204" pitchFamily="18" charset="0"/>
                      </a:rPr>
                      <m:t>→ </m:t>
                    </m:r>
                    <m:sSup>
                      <m:sSupPr>
                        <m:ctrlPr>
                          <a:rPr lang="en-US" sz="2000" b="1" i="1">
                            <a:latin typeface="Cambria Math" panose="02040503050406030204" pitchFamily="18" charset="0"/>
                            <a:ea typeface="Cambria Math" panose="02040503050406030204" pitchFamily="18" charset="0"/>
                          </a:rPr>
                        </m:ctrlPr>
                      </m:sSupPr>
                      <m:e>
                        <m:r>
                          <a:rPr lang="en-US" sz="2000" b="1" i="1">
                            <a:latin typeface="Cambria Math" panose="02040503050406030204" pitchFamily="18" charset="0"/>
                            <a:ea typeface="Cambria Math" panose="02040503050406030204" pitchFamily="18" charset="0"/>
                          </a:rPr>
                          <m:t>𝟏𝟎</m:t>
                        </m:r>
                      </m:e>
                      <m:sup>
                        <m:r>
                          <a:rPr lang="en-US" sz="2000" b="1" i="1">
                            <a:latin typeface="Cambria Math" panose="02040503050406030204" pitchFamily="18" charset="0"/>
                            <a:ea typeface="Cambria Math" panose="02040503050406030204" pitchFamily="18" charset="0"/>
                          </a:rPr>
                          <m:t>𝟏𝟒</m:t>
                        </m:r>
                      </m:sup>
                    </m:sSup>
                    <m:r>
                      <a:rPr lang="en-US" sz="2000" b="1" i="1">
                        <a:latin typeface="Cambria Math" panose="02040503050406030204" pitchFamily="18" charset="0"/>
                        <a:ea typeface="Cambria Math" panose="02040503050406030204" pitchFamily="18" charset="0"/>
                      </a:rPr>
                      <m:t> </m:t>
                    </m:r>
                  </m:oMath>
                </a14:m>
                <a:r>
                  <a:rPr lang="en-US" sz="2000" b="1" dirty="0"/>
                  <a:t>muons/spill</a:t>
                </a:r>
              </a:p>
              <a:p>
                <a:pPr marL="800100" lvl="1" indent="-342900">
                  <a:buFont typeface="Arial" panose="020B0604020202020204" pitchFamily="34" charset="0"/>
                  <a:buChar char="•"/>
                </a:pPr>
                <a:r>
                  <a:rPr lang="en-US" sz="2000" dirty="0"/>
                  <a:t>Allowable </a:t>
                </a:r>
                <a14:m>
                  <m:oMath xmlns:m="http://schemas.openxmlformats.org/officeDocument/2006/math">
                    <m:r>
                      <a:rPr lang="en-US" sz="2000" i="1">
                        <a:latin typeface="Cambria Math" panose="02040503050406030204" pitchFamily="18" charset="0"/>
                        <a:ea typeface="Cambria Math" panose="02040503050406030204" pitchFamily="18" charset="0"/>
                      </a:rPr>
                      <m:t>𝜇</m:t>
                    </m:r>
                  </m:oMath>
                </a14:m>
                <a:r>
                  <a:rPr lang="en-US" sz="2000" dirty="0"/>
                  <a:t> loss in cooling and acceleration: </a:t>
                </a:r>
                <a14:m>
                  <m:oMath xmlns:m="http://schemas.openxmlformats.org/officeDocument/2006/math">
                    <m:r>
                      <a:rPr lang="en-US" sz="2000" b="1" i="1">
                        <a:latin typeface="Cambria Math" panose="02040503050406030204" pitchFamily="18" charset="0"/>
                      </a:rPr>
                      <m:t>𝟎</m:t>
                    </m:r>
                    <m:r>
                      <a:rPr lang="en-US" sz="2000" b="1" i="1">
                        <a:latin typeface="Cambria Math" panose="02040503050406030204" pitchFamily="18" charset="0"/>
                      </a:rPr>
                      <m:t>.</m:t>
                    </m:r>
                    <m:r>
                      <a:rPr lang="en-US" sz="2000" b="1" i="1">
                        <a:latin typeface="Cambria Math" panose="02040503050406030204" pitchFamily="18" charset="0"/>
                      </a:rPr>
                      <m:t>𝟎𝟏</m:t>
                    </m:r>
                    <m:r>
                      <a:rPr lang="en-US" sz="2000" i="1">
                        <a:latin typeface="Cambria Math" panose="02040503050406030204" pitchFamily="18" charset="0"/>
                      </a:rPr>
                      <m:t> </m:t>
                    </m:r>
                    <m:r>
                      <a:rPr lang="en-US" sz="2000" b="1" i="1">
                        <a:latin typeface="Cambria Math" panose="02040503050406030204" pitchFamily="18" charset="0"/>
                        <a:ea typeface="Cambria Math" panose="02040503050406030204" pitchFamily="18" charset="0"/>
                      </a:rPr>
                      <m:t>→</m:t>
                    </m:r>
                    <m:sSup>
                      <m:sSupPr>
                        <m:ctrlPr>
                          <a:rPr lang="en-US" sz="2000" b="1" i="1">
                            <a:latin typeface="Cambria Math" panose="02040503050406030204" pitchFamily="18" charset="0"/>
                            <a:ea typeface="Cambria Math" panose="02040503050406030204" pitchFamily="18" charset="0"/>
                          </a:rPr>
                        </m:ctrlPr>
                      </m:sSupPr>
                      <m:e>
                        <m:r>
                          <a:rPr lang="en-US" sz="2000" b="1" i="1">
                            <a:latin typeface="Cambria Math" panose="02040503050406030204" pitchFamily="18" charset="0"/>
                            <a:ea typeface="Cambria Math" panose="02040503050406030204" pitchFamily="18" charset="0"/>
                          </a:rPr>
                          <m:t>𝟏𝟎</m:t>
                        </m:r>
                      </m:e>
                      <m:sup>
                        <m:r>
                          <a:rPr lang="en-US" sz="2000" b="1" i="1">
                            <a:latin typeface="Cambria Math" panose="02040503050406030204" pitchFamily="18" charset="0"/>
                            <a:ea typeface="Cambria Math" panose="02040503050406030204" pitchFamily="18" charset="0"/>
                          </a:rPr>
                          <m:t>𝟏𝟐</m:t>
                        </m:r>
                      </m:sup>
                    </m:sSup>
                    <m:r>
                      <a:rPr lang="en-US" sz="2000" b="1" i="1">
                        <a:latin typeface="Cambria Math" panose="02040503050406030204" pitchFamily="18" charset="0"/>
                        <a:ea typeface="Cambria Math" panose="02040503050406030204" pitchFamily="18" charset="0"/>
                      </a:rPr>
                      <m:t> </m:t>
                    </m:r>
                  </m:oMath>
                </a14:m>
                <a:r>
                  <a:rPr lang="en-US" sz="2000" b="1" dirty="0"/>
                  <a:t>muons/spill</a:t>
                </a:r>
              </a:p>
            </p:txBody>
          </p:sp>
        </mc:Choice>
        <mc:Fallback xmlns="">
          <p:sp>
            <p:nvSpPr>
              <p:cNvPr id="12" name="TextBox 11">
                <a:extLst>
                  <a:ext uri="{FF2B5EF4-FFF2-40B4-BE49-F238E27FC236}">
                    <a16:creationId xmlns:a16="http://schemas.microsoft.com/office/drawing/2014/main" id="{CA262B58-7CAD-5BB2-5D50-E4A890525BC2}"/>
                  </a:ext>
                </a:extLst>
              </p:cNvPr>
              <p:cNvSpPr txBox="1">
                <a:spLocks noRot="1" noChangeAspect="1" noMove="1" noResize="1" noEditPoints="1" noAdjustHandles="1" noChangeArrowheads="1" noChangeShapeType="1" noTextEdit="1"/>
              </p:cNvSpPr>
              <p:nvPr/>
            </p:nvSpPr>
            <p:spPr>
              <a:xfrm>
                <a:off x="1687391" y="3417970"/>
                <a:ext cx="9994393" cy="1796069"/>
              </a:xfrm>
              <a:prstGeom prst="rect">
                <a:avLst/>
              </a:prstGeom>
              <a:blipFill>
                <a:blip r:embed="rId3"/>
                <a:stretch>
                  <a:fillRect l="-761" t="-2817" b="-225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AC258DC-503F-FC2F-FAEB-5410EA8D98AE}"/>
                  </a:ext>
                </a:extLst>
              </p:cNvPr>
              <p:cNvSpPr txBox="1"/>
              <p:nvPr/>
            </p:nvSpPr>
            <p:spPr>
              <a:xfrm>
                <a:off x="2081208" y="5426361"/>
                <a:ext cx="3624647" cy="646331"/>
              </a:xfrm>
              <a:prstGeom prst="rect">
                <a:avLst/>
              </a:prstGeom>
              <a:noFill/>
            </p:spPr>
            <p:txBody>
              <a:bodyPr wrap="none" rtlCol="0">
                <a:spAutoFit/>
              </a:bodyPr>
              <a:lstStyle/>
              <a:p>
                <a:r>
                  <a:rPr lang="en-US" dirty="0"/>
                  <a:t>*Normalized emittance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𝜀</m:t>
                        </m:r>
                      </m:e>
                      <m:sub>
                        <m:r>
                          <a:rPr lang="en-US" i="1">
                            <a:latin typeface="Cambria Math" panose="02040503050406030204" pitchFamily="18" charset="0"/>
                          </a:rPr>
                          <m:t>𝑛</m:t>
                        </m:r>
                      </m:sub>
                    </m:sSub>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𝛽𝛾</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𝜀</m:t>
                    </m:r>
                  </m:oMath>
                </a14:m>
                <a:endParaRPr lang="en-US" dirty="0"/>
              </a:p>
              <a:p>
                <a:r>
                  <a:rPr lang="en-US" dirty="0">
                    <a:ea typeface="Cambria Math" panose="02040503050406030204" pitchFamily="18" charset="0"/>
                  </a:rPr>
                  <a:t>where </a:t>
                </a:r>
                <a14:m>
                  <m:oMath xmlns:m="http://schemas.openxmlformats.org/officeDocument/2006/math">
                    <m:r>
                      <a:rPr lang="en-US" i="1">
                        <a:latin typeface="Cambria Math" panose="02040503050406030204" pitchFamily="18" charset="0"/>
                        <a:ea typeface="Cambria Math" panose="02040503050406030204" pitchFamily="18" charset="0"/>
                      </a:rPr>
                      <m:t>𝜀</m:t>
                    </m:r>
                  </m:oMath>
                </a14:m>
                <a:r>
                  <a:rPr lang="en-US" dirty="0"/>
                  <a:t> is a mechanical emittance</a:t>
                </a:r>
              </a:p>
            </p:txBody>
          </p:sp>
        </mc:Choice>
        <mc:Fallback xmlns="">
          <p:sp>
            <p:nvSpPr>
              <p:cNvPr id="9" name="TextBox 8">
                <a:extLst>
                  <a:ext uri="{FF2B5EF4-FFF2-40B4-BE49-F238E27FC236}">
                    <a16:creationId xmlns:a16="http://schemas.microsoft.com/office/drawing/2014/main" id="{1AC258DC-503F-FC2F-FAEB-5410EA8D98AE}"/>
                  </a:ext>
                </a:extLst>
              </p:cNvPr>
              <p:cNvSpPr txBox="1">
                <a:spLocks noRot="1" noChangeAspect="1" noMove="1" noResize="1" noEditPoints="1" noAdjustHandles="1" noChangeArrowheads="1" noChangeShapeType="1" noTextEdit="1"/>
              </p:cNvSpPr>
              <p:nvPr/>
            </p:nvSpPr>
            <p:spPr>
              <a:xfrm>
                <a:off x="2081208" y="5426361"/>
                <a:ext cx="3624647" cy="646331"/>
              </a:xfrm>
              <a:prstGeom prst="rect">
                <a:avLst/>
              </a:prstGeom>
              <a:blipFill>
                <a:blip r:embed="rId4"/>
                <a:stretch>
                  <a:fillRect l="-1394" t="-3846" r="-348" b="-13462"/>
                </a:stretch>
              </a:blipFill>
            </p:spPr>
            <p:txBody>
              <a:bodyPr/>
              <a:lstStyle/>
              <a:p>
                <a:r>
                  <a:rPr lang="en-US">
                    <a:noFill/>
                  </a:rPr>
                  <a:t> </a:t>
                </a:r>
              </a:p>
            </p:txBody>
          </p:sp>
        </mc:Fallback>
      </mc:AlternateContent>
    </p:spTree>
    <p:extLst>
      <p:ext uri="{BB962C8B-B14F-4D97-AF65-F5344CB8AC3E}">
        <p14:creationId xmlns:p14="http://schemas.microsoft.com/office/powerpoint/2010/main" val="10788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D85E44-F7CF-0C53-B62A-5B4773B36D85}"/>
              </a:ext>
            </a:extLst>
          </p:cNvPr>
          <p:cNvSpPr>
            <a:spLocks noGrp="1"/>
          </p:cNvSpPr>
          <p:nvPr>
            <p:ph type="title"/>
          </p:nvPr>
        </p:nvSpPr>
        <p:spPr>
          <a:xfrm>
            <a:off x="914398" y="365760"/>
            <a:ext cx="10680702" cy="433527"/>
          </a:xfrm>
        </p:spPr>
        <p:txBody>
          <a:bodyPr/>
          <a:lstStyle/>
          <a:p>
            <a:r>
              <a:rPr lang="en-US" dirty="0"/>
              <a:t>Emittance evolution resulting cooling simulations</a:t>
            </a:r>
          </a:p>
        </p:txBody>
      </p:sp>
      <p:sp>
        <p:nvSpPr>
          <p:cNvPr id="4" name="Date Placeholder 3">
            <a:extLst>
              <a:ext uri="{FF2B5EF4-FFF2-40B4-BE49-F238E27FC236}">
                <a16:creationId xmlns:a16="http://schemas.microsoft.com/office/drawing/2014/main" id="{68A4951F-D2C4-C64C-45A0-1B47B43235E7}"/>
              </a:ext>
            </a:extLst>
          </p:cNvPr>
          <p:cNvSpPr>
            <a:spLocks noGrp="1"/>
          </p:cNvSpPr>
          <p:nvPr>
            <p:ph type="dt" sz="half" idx="38"/>
          </p:nvPr>
        </p:nvSpPr>
        <p:spPr/>
        <p:txBody>
          <a:bodyPr/>
          <a:lstStyle/>
          <a:p>
            <a:pPr>
              <a:defRPr/>
            </a:pPr>
            <a:r>
              <a:rPr lang="en-US"/>
              <a:t>8/5/25</a:t>
            </a:r>
            <a:endParaRPr lang="en-US" dirty="0"/>
          </a:p>
        </p:txBody>
      </p:sp>
      <p:sp>
        <p:nvSpPr>
          <p:cNvPr id="5" name="Footer Placeholder 4">
            <a:extLst>
              <a:ext uri="{FF2B5EF4-FFF2-40B4-BE49-F238E27FC236}">
                <a16:creationId xmlns:a16="http://schemas.microsoft.com/office/drawing/2014/main" id="{F31AAFD9-3FB5-5CEC-E7F5-D128143339D9}"/>
              </a:ext>
            </a:extLst>
          </p:cNvPr>
          <p:cNvSpPr>
            <a:spLocks noGrp="1"/>
          </p:cNvSpPr>
          <p:nvPr>
            <p:ph type="ftr" sz="quarter" idx="39"/>
          </p:nvPr>
        </p:nvSpPr>
        <p:spPr/>
        <p:txBody>
          <a:bodyPr/>
          <a:lstStyle/>
          <a:p>
            <a:pPr>
              <a:defRPr/>
            </a:pPr>
            <a:r>
              <a:rPr lang="en-US" b="1"/>
              <a:t>Yonehara | Ionization Cooling for Muon Beam</a:t>
            </a:r>
            <a:endParaRPr lang="en-US" b="1" dirty="0"/>
          </a:p>
        </p:txBody>
      </p:sp>
      <p:sp>
        <p:nvSpPr>
          <p:cNvPr id="6" name="Slide Number Placeholder 5">
            <a:extLst>
              <a:ext uri="{FF2B5EF4-FFF2-40B4-BE49-F238E27FC236}">
                <a16:creationId xmlns:a16="http://schemas.microsoft.com/office/drawing/2014/main" id="{4FB47853-BB1D-4769-6BB5-110A8436AB0B}"/>
              </a:ext>
            </a:extLst>
          </p:cNvPr>
          <p:cNvSpPr>
            <a:spLocks noGrp="1"/>
          </p:cNvSpPr>
          <p:nvPr>
            <p:ph type="sldNum" sz="quarter" idx="40"/>
          </p:nvPr>
        </p:nvSpPr>
        <p:spPr/>
        <p:txBody>
          <a:bodyPr/>
          <a:lstStyle/>
          <a:p>
            <a:pPr>
              <a:defRPr/>
            </a:pPr>
            <a:fld id="{148C009B-CB69-E04A-B9B3-34B26D69E9CF}" type="slidenum">
              <a:rPr lang="en-US" smtClean="0"/>
              <a:pPr>
                <a:defRPr/>
              </a:pPr>
              <a:t>9</a:t>
            </a:fld>
            <a:endParaRPr lang="en-US" dirty="0"/>
          </a:p>
        </p:txBody>
      </p:sp>
      <p:pic>
        <p:nvPicPr>
          <p:cNvPr id="7" name="Picture 6">
            <a:extLst>
              <a:ext uri="{FF2B5EF4-FFF2-40B4-BE49-F238E27FC236}">
                <a16:creationId xmlns:a16="http://schemas.microsoft.com/office/drawing/2014/main" id="{C2E95CB7-3120-C6AD-37B0-93E9C6CABC6D}"/>
              </a:ext>
            </a:extLst>
          </p:cNvPr>
          <p:cNvPicPr>
            <a:picLocks noChangeAspect="1"/>
          </p:cNvPicPr>
          <p:nvPr/>
        </p:nvPicPr>
        <p:blipFill>
          <a:blip r:embed="rId2"/>
          <a:stretch>
            <a:fillRect/>
          </a:stretch>
        </p:blipFill>
        <p:spPr>
          <a:xfrm>
            <a:off x="3054603" y="811536"/>
            <a:ext cx="5945014" cy="4572000"/>
          </a:xfrm>
          <a:prstGeom prst="rect">
            <a:avLst/>
          </a:prstGeom>
        </p:spPr>
      </p:pic>
      <p:sp>
        <p:nvSpPr>
          <p:cNvPr id="8" name="TextBox 7">
            <a:extLst>
              <a:ext uri="{FF2B5EF4-FFF2-40B4-BE49-F238E27FC236}">
                <a16:creationId xmlns:a16="http://schemas.microsoft.com/office/drawing/2014/main" id="{86E11E55-5BF6-96AB-00C5-5E487A1E7B92}"/>
              </a:ext>
            </a:extLst>
          </p:cNvPr>
          <p:cNvSpPr txBox="1"/>
          <p:nvPr/>
        </p:nvSpPr>
        <p:spPr>
          <a:xfrm>
            <a:off x="7077435" y="5368324"/>
            <a:ext cx="2885085" cy="861774"/>
          </a:xfrm>
          <a:prstGeom prst="rect">
            <a:avLst/>
          </a:prstGeom>
          <a:noFill/>
          <a:ln w="19050">
            <a:solidFill>
              <a:srgbClr val="FF0000"/>
            </a:solidFill>
          </a:ln>
        </p:spPr>
        <p:txBody>
          <a:bodyPr wrap="none" rtlCol="0">
            <a:spAutoFit/>
          </a:bodyPr>
          <a:lstStyle/>
          <a:p>
            <a:r>
              <a:rPr lang="en-US" dirty="0"/>
              <a:t>Initial transverse emittance</a:t>
            </a:r>
          </a:p>
          <a:p>
            <a:r>
              <a:rPr lang="en-US" sz="3200" dirty="0"/>
              <a:t>20 mm rad</a:t>
            </a:r>
          </a:p>
        </p:txBody>
      </p:sp>
      <p:sp>
        <p:nvSpPr>
          <p:cNvPr id="9" name="TextBox 8">
            <a:extLst>
              <a:ext uri="{FF2B5EF4-FFF2-40B4-BE49-F238E27FC236}">
                <a16:creationId xmlns:a16="http://schemas.microsoft.com/office/drawing/2014/main" id="{F9DF845F-7B46-88EC-5A91-7E348E6E5DBD}"/>
              </a:ext>
            </a:extLst>
          </p:cNvPr>
          <p:cNvSpPr txBox="1"/>
          <p:nvPr/>
        </p:nvSpPr>
        <p:spPr>
          <a:xfrm>
            <a:off x="1972253" y="5345583"/>
            <a:ext cx="2814297" cy="861774"/>
          </a:xfrm>
          <a:prstGeom prst="rect">
            <a:avLst/>
          </a:prstGeom>
          <a:noFill/>
          <a:ln w="19050">
            <a:solidFill>
              <a:srgbClr val="FF0000"/>
            </a:solidFill>
          </a:ln>
        </p:spPr>
        <p:txBody>
          <a:bodyPr wrap="none" rtlCol="0">
            <a:spAutoFit/>
          </a:bodyPr>
          <a:lstStyle/>
          <a:p>
            <a:r>
              <a:rPr lang="en-US" dirty="0"/>
              <a:t>Final transverse emittance</a:t>
            </a:r>
          </a:p>
          <a:p>
            <a:r>
              <a:rPr lang="en-US" sz="3200" dirty="0"/>
              <a:t>20 </a:t>
            </a:r>
            <a:r>
              <a:rPr lang="en-US" sz="3200" dirty="0">
                <a:latin typeface="Symbol" pitchFamily="2" charset="2"/>
              </a:rPr>
              <a:t>m</a:t>
            </a:r>
            <a:r>
              <a:rPr lang="en-US" sz="3200" dirty="0"/>
              <a:t>m rad</a:t>
            </a:r>
          </a:p>
        </p:txBody>
      </p:sp>
      <p:cxnSp>
        <p:nvCxnSpPr>
          <p:cNvPr id="11" name="Straight Arrow Connector 10">
            <a:extLst>
              <a:ext uri="{FF2B5EF4-FFF2-40B4-BE49-F238E27FC236}">
                <a16:creationId xmlns:a16="http://schemas.microsoft.com/office/drawing/2014/main" id="{49677C62-1658-75B2-4605-193AA0554C63}"/>
              </a:ext>
            </a:extLst>
          </p:cNvPr>
          <p:cNvCxnSpPr/>
          <p:nvPr/>
        </p:nvCxnSpPr>
        <p:spPr>
          <a:xfrm flipV="1">
            <a:off x="8623069" y="4821382"/>
            <a:ext cx="0" cy="562154"/>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408457F2-CB22-EF38-1B75-5C6093D7E243}"/>
              </a:ext>
            </a:extLst>
          </p:cNvPr>
          <p:cNvCxnSpPr/>
          <p:nvPr/>
        </p:nvCxnSpPr>
        <p:spPr>
          <a:xfrm flipV="1">
            <a:off x="4569229" y="4804757"/>
            <a:ext cx="0" cy="562154"/>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CE7684C2-6BAA-6A1D-4B4B-D0E05974A578}"/>
              </a:ext>
            </a:extLst>
          </p:cNvPr>
          <p:cNvCxnSpPr/>
          <p:nvPr/>
        </p:nvCxnSpPr>
        <p:spPr>
          <a:xfrm flipH="1">
            <a:off x="5191760" y="5791200"/>
            <a:ext cx="1706880"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024157E-E958-DC49-4303-2A909DF3CD8B}"/>
                  </a:ext>
                </a:extLst>
              </p:cNvPr>
              <p:cNvSpPr txBox="1"/>
              <p:nvPr/>
            </p:nvSpPr>
            <p:spPr>
              <a:xfrm>
                <a:off x="5358329" y="5850327"/>
                <a:ext cx="1474058" cy="492443"/>
              </a:xfrm>
              <a:prstGeom prst="rect">
                <a:avLst/>
              </a:prstGeom>
              <a:noFill/>
            </p:spPr>
            <p:txBody>
              <a:bodyPr wrap="none" lIns="0" tIns="0" rIns="0" bIns="0" rtlCol="0">
                <a:spAutoFit/>
              </a:bodyPr>
              <a:lstStyle/>
              <a:p>
                <a14:m>
                  <m:oMath xmlns:m="http://schemas.openxmlformats.org/officeDocument/2006/math">
                    <m:r>
                      <a:rPr lang="en-US" sz="1600" i="1">
                        <a:latin typeface="Cambria Math" panose="02040503050406030204" pitchFamily="18" charset="0"/>
                        <a:ea typeface="Cambria Math" panose="02040503050406030204" pitchFamily="18" charset="0"/>
                      </a:rPr>
                      <m:t>×</m:t>
                    </m:r>
                    <m:sSup>
                      <m:sSupPr>
                        <m:ctrlPr>
                          <a:rPr lang="en-US" sz="1600" i="1">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10</m:t>
                        </m:r>
                      </m:e>
                      <m:sup>
                        <m:r>
                          <a:rPr lang="en-US" sz="1600" i="1">
                            <a:latin typeface="Cambria Math" panose="02040503050406030204" pitchFamily="18" charset="0"/>
                            <a:ea typeface="Cambria Math" panose="02040503050406030204" pitchFamily="18" charset="0"/>
                          </a:rPr>
                          <m:t>−3</m:t>
                        </m:r>
                      </m:sup>
                    </m:sSup>
                  </m:oMath>
                </a14:m>
                <a:r>
                  <a:rPr lang="en-US" sz="1600" dirty="0"/>
                  <a:t> reduction</a:t>
                </a:r>
              </a:p>
              <a:p>
                <a:r>
                  <a:rPr lang="en-US" sz="1600" dirty="0"/>
                  <a:t>Per plane</a:t>
                </a:r>
              </a:p>
            </p:txBody>
          </p:sp>
        </mc:Choice>
        <mc:Fallback xmlns="">
          <p:sp>
            <p:nvSpPr>
              <p:cNvPr id="15" name="TextBox 14">
                <a:extLst>
                  <a:ext uri="{FF2B5EF4-FFF2-40B4-BE49-F238E27FC236}">
                    <a16:creationId xmlns:a16="http://schemas.microsoft.com/office/drawing/2014/main" id="{3024157E-E958-DC49-4303-2A909DF3CD8B}"/>
                  </a:ext>
                </a:extLst>
              </p:cNvPr>
              <p:cNvSpPr txBox="1">
                <a:spLocks noRot="1" noChangeAspect="1" noMove="1" noResize="1" noEditPoints="1" noAdjustHandles="1" noChangeArrowheads="1" noChangeShapeType="1" noTextEdit="1"/>
              </p:cNvSpPr>
              <p:nvPr/>
            </p:nvSpPr>
            <p:spPr>
              <a:xfrm>
                <a:off x="5358329" y="5850327"/>
                <a:ext cx="1474058" cy="492443"/>
              </a:xfrm>
              <a:prstGeom prst="rect">
                <a:avLst/>
              </a:prstGeom>
              <a:blipFill>
                <a:blip r:embed="rId3"/>
                <a:stretch>
                  <a:fillRect l="-7627" t="-12500" r="-6780" b="-22500"/>
                </a:stretch>
              </a:blipFill>
            </p:spPr>
            <p:txBody>
              <a:bodyPr/>
              <a:lstStyle/>
              <a:p>
                <a:r>
                  <a:rPr lang="en-US">
                    <a:noFill/>
                  </a:rPr>
                  <a:t> </a:t>
                </a:r>
              </a:p>
            </p:txBody>
          </p:sp>
        </mc:Fallback>
      </mc:AlternateContent>
    </p:spTree>
    <p:extLst>
      <p:ext uri="{BB962C8B-B14F-4D97-AF65-F5344CB8AC3E}">
        <p14:creationId xmlns:p14="http://schemas.microsoft.com/office/powerpoint/2010/main" val="379450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5" grpId="0"/>
    </p:bldLst>
  </p:timing>
</p:sld>
</file>

<file path=ppt/theme/theme1.xml><?xml version="1.0" encoding="utf-8"?>
<a:theme xmlns:a="http://schemas.openxmlformats.org/drawingml/2006/main" name="Content Slides">
  <a:themeElements>
    <a:clrScheme name="Fermilab Palette">
      <a:dk1>
        <a:srgbClr val="343A40"/>
      </a:dk1>
      <a:lt1>
        <a:srgbClr val="FFFFFF"/>
      </a:lt1>
      <a:dk2>
        <a:srgbClr val="002855"/>
      </a:dk2>
      <a:lt2>
        <a:srgbClr val="EAEBEA"/>
      </a:lt2>
      <a:accent1>
        <a:srgbClr val="004C97"/>
      </a:accent1>
      <a:accent2>
        <a:srgbClr val="2B8282"/>
      </a:accent2>
      <a:accent3>
        <a:srgbClr val="33B9B5"/>
      </a:accent3>
      <a:accent4>
        <a:srgbClr val="CB6015"/>
      </a:accent4>
      <a:accent5>
        <a:srgbClr val="F68D2E"/>
      </a:accent5>
      <a:accent6>
        <a:srgbClr val="AF272F"/>
      </a:accent6>
      <a:hlink>
        <a:srgbClr val="004C97"/>
      </a:hlink>
      <a:folHlink>
        <a:srgbClr val="004C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solidFill>
          <a:schemeClr val="accent1"/>
        </a:solidFill>
      </a:spPr>
      <a:bodyPr wrap="square" lIns="365760" tIns="274320" rIns="365760" bIns="274320" rtlCol="0">
        <a:spAutoFit/>
      </a:bodyPr>
      <a:lstStyle>
        <a:defPPr algn="ctr">
          <a:spcAft>
            <a:spcPts val="800"/>
          </a:spcAft>
          <a:defRPr sz="1900" b="1" dirty="0" smtClean="0">
            <a:solidFill>
              <a:schemeClr val="bg1"/>
            </a:solidFill>
            <a:latin typeface="Helvetica" pitchFamily="2" charset="0"/>
          </a:defRPr>
        </a:defPPr>
      </a:lstStyle>
    </a:txDef>
  </a:objectDefaults>
  <a:extraClrSchemeLst/>
  <a:extLst>
    <a:ext uri="{05A4C25C-085E-4340-85A3-A5531E510DB2}">
      <thm15:themeFamily xmlns:thm15="http://schemas.microsoft.com/office/thememl/2012/main" name="FNAL-Slide-Deck-Tempate_4.2025_Light" id="{3DCFA99A-0E37-DC4B-8B4A-F2C026698732}" vid="{90A0F859-CD59-5A4C-90B3-A4548FA782D3}"/>
    </a:ext>
  </a:extLst>
</a:theme>
</file>

<file path=ppt/theme/theme2.xml><?xml version="1.0" encoding="utf-8"?>
<a:theme xmlns:a="http://schemas.openxmlformats.org/drawingml/2006/main" name="Section Title and Agenda Slides">
  <a:themeElements>
    <a:clrScheme name="Fermilab Palette">
      <a:dk1>
        <a:srgbClr val="343A40"/>
      </a:dk1>
      <a:lt1>
        <a:srgbClr val="FFFFFF"/>
      </a:lt1>
      <a:dk2>
        <a:srgbClr val="002855"/>
      </a:dk2>
      <a:lt2>
        <a:srgbClr val="EAEBEA"/>
      </a:lt2>
      <a:accent1>
        <a:srgbClr val="004C97"/>
      </a:accent1>
      <a:accent2>
        <a:srgbClr val="2B8282"/>
      </a:accent2>
      <a:accent3>
        <a:srgbClr val="33B9B5"/>
      </a:accent3>
      <a:accent4>
        <a:srgbClr val="CB6015"/>
      </a:accent4>
      <a:accent5>
        <a:srgbClr val="F68D2E"/>
      </a:accent5>
      <a:accent6>
        <a:srgbClr val="AF272F"/>
      </a:accent6>
      <a:hlink>
        <a:srgbClr val="004C97"/>
      </a:hlink>
      <a:folHlink>
        <a:srgbClr val="004C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solidFill>
          <a:schemeClr val="accent1"/>
        </a:solidFill>
      </a:spPr>
      <a:bodyPr wrap="square" lIns="365760" tIns="274320" rIns="365760" bIns="274320" rtlCol="0">
        <a:spAutoFit/>
      </a:bodyPr>
      <a:lstStyle>
        <a:defPPr algn="ctr">
          <a:spcAft>
            <a:spcPts val="800"/>
          </a:spcAft>
          <a:defRPr sz="1900" b="1" dirty="0" smtClean="0">
            <a:solidFill>
              <a:schemeClr val="bg1"/>
            </a:solidFill>
            <a:latin typeface="Helvetica" pitchFamily="2" charset="0"/>
          </a:defRPr>
        </a:defPPr>
      </a:lstStyle>
    </a:txDef>
  </a:objectDefaults>
  <a:extraClrSchemeLst/>
  <a:extLst>
    <a:ext uri="{05A4C25C-085E-4340-85A3-A5531E510DB2}">
      <thm15:themeFamily xmlns:thm15="http://schemas.microsoft.com/office/thememl/2012/main" name="FNAL-Slide-Deck-Tempate_4.2025_Light" id="{3DCFA99A-0E37-DC4B-8B4A-F2C026698732}" vid="{A9E3CD16-76D1-D74C-BB61-EE9806476B4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Content Slides</Template>
  <TotalTime>22923</TotalTime>
  <Words>4579</Words>
  <Application>Microsoft Macintosh PowerPoint</Application>
  <PresentationFormat>Widescreen</PresentationFormat>
  <Paragraphs>793</Paragraphs>
  <Slides>55</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55</vt:i4>
      </vt:variant>
    </vt:vector>
  </HeadingPairs>
  <TitlesOfParts>
    <vt:vector size="63" baseType="lpstr">
      <vt:lpstr>Aptos</vt:lpstr>
      <vt:lpstr>Arial</vt:lpstr>
      <vt:lpstr>Cambria Math</vt:lpstr>
      <vt:lpstr>Helvetica</vt:lpstr>
      <vt:lpstr>Symbol</vt:lpstr>
      <vt:lpstr>Wingdings</vt:lpstr>
      <vt:lpstr>Content Slides</vt:lpstr>
      <vt:lpstr>Section Title and Agenda Slides</vt:lpstr>
      <vt:lpstr>Ionization Cooling for Muon Beams  </vt:lpstr>
      <vt:lpstr>My profile</vt:lpstr>
      <vt:lpstr>Scope of the lecture</vt:lpstr>
      <vt:lpstr>Recommended paper and textbook </vt:lpstr>
      <vt:lpstr>Overview of Muon Collider Design</vt:lpstr>
      <vt:lpstr>Overview of Muon Collider</vt:lpstr>
      <vt:lpstr>Collider Luminosities</vt:lpstr>
      <vt:lpstr>Overview of Muon Collider</vt:lpstr>
      <vt:lpstr>Emittance evolution resulting cooling simulations</vt:lpstr>
      <vt:lpstr>Question 1</vt:lpstr>
      <vt:lpstr>Emittance reduction via cooling</vt:lpstr>
      <vt:lpstr>Initial Muon Phase Space in Preparation stage </vt:lpstr>
      <vt:lpstr>Initial muon energy spread</vt:lpstr>
      <vt:lpstr>Challenge in producing low emittance muon beam</vt:lpstr>
      <vt:lpstr>Beam cooling (Intuitive picture)</vt:lpstr>
      <vt:lpstr>Beam cooling</vt:lpstr>
      <vt:lpstr>Beam cooling</vt:lpstr>
      <vt:lpstr>Energy transfer process via Coulomb scattering </vt:lpstr>
      <vt:lpstr>Energy transfer in ionization cooling  (intuitive approach)</vt:lpstr>
      <vt:lpstr>Phase space heating due to recoil processes</vt:lpstr>
      <vt:lpstr>Emittance evolution </vt:lpstr>
      <vt:lpstr>Emittance evolution (Transverse)</vt:lpstr>
      <vt:lpstr>Emittance evolution (Transverse)</vt:lpstr>
      <vt:lpstr>Emittance evolution (Transverse)</vt:lpstr>
      <vt:lpstr>Emittance evolution (Transverse)</vt:lpstr>
      <vt:lpstr>Emittance evolution (Longitudinal)</vt:lpstr>
      <vt:lpstr>Emittance evolution (Dispersion coupling)</vt:lpstr>
      <vt:lpstr> g_(x,y) and g_L with Dispersion (I)</vt:lpstr>
      <vt:lpstr>g_(x,y) and g_L with Dispersion (II)</vt:lpstr>
      <vt:lpstr>Dispersion, Momentum compaction and Slip factor</vt:lpstr>
      <vt:lpstr>Dispersion, Momentum compaction and Slip factor</vt:lpstr>
      <vt:lpstr>Interpret momentum compaction and slip factor</vt:lpstr>
      <vt:lpstr>Longitudinal phase space</vt:lpstr>
      <vt:lpstr>Emittance evolution</vt:lpstr>
      <vt:lpstr>Question 2</vt:lpstr>
      <vt:lpstr>Solenoid base beam optics</vt:lpstr>
      <vt:lpstr>Eigen emittance (I)</vt:lpstr>
      <vt:lpstr>Eigen emittance (II)</vt:lpstr>
      <vt:lpstr>Twiss parameter for eigen vector</vt:lpstr>
      <vt:lpstr>Dispersion</vt:lpstr>
      <vt:lpstr>RMS emittance</vt:lpstr>
      <vt:lpstr>MAP/IMCC method</vt:lpstr>
      <vt:lpstr>Hamiltonian for x and y beta coupling channel </vt:lpstr>
      <vt:lpstr>FOFO (Solenoid+Drift+Solenoid+Drift) channel</vt:lpstr>
      <vt:lpstr>Introduce Mathieu equation</vt:lpstr>
      <vt:lpstr>Introduce Mathieu equation</vt:lpstr>
      <vt:lpstr>Introduce Mathieu equation</vt:lpstr>
      <vt:lpstr>Introduce Mathieu equation</vt:lpstr>
      <vt:lpstr>Design FOFO channel</vt:lpstr>
      <vt:lpstr>Question 3 (Optional)</vt:lpstr>
      <vt:lpstr>Question 3</vt:lpstr>
      <vt:lpstr>Follow-up for Question 3</vt:lpstr>
      <vt:lpstr>Follow-up for Question 3</vt:lpstr>
      <vt:lpstr>Follow-up for Question 3</vt:lpstr>
      <vt:lpstr>Follow-up for Question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Katsuya Yonehara</dc:creator>
  <cp:lastModifiedBy>Katsuya Yonehara</cp:lastModifiedBy>
  <cp:revision>291</cp:revision>
  <dcterms:created xsi:type="dcterms:W3CDTF">2025-05-25T15:25:57Z</dcterms:created>
  <dcterms:modified xsi:type="dcterms:W3CDTF">2025-08-05T11:39:57Z</dcterms:modified>
</cp:coreProperties>
</file>