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1"/>
    <p:sldMasterId id="2147483969" r:id="rId2"/>
  </p:sldMasterIdLst>
  <p:notesMasterIdLst>
    <p:notesMasterId r:id="rId20"/>
  </p:notesMasterIdLst>
  <p:sldIdLst>
    <p:sldId id="374" r:id="rId3"/>
    <p:sldId id="341" r:id="rId4"/>
    <p:sldId id="373" r:id="rId5"/>
    <p:sldId id="371" r:id="rId6"/>
    <p:sldId id="372" r:id="rId7"/>
    <p:sldId id="351" r:id="rId8"/>
    <p:sldId id="343" r:id="rId9"/>
    <p:sldId id="376" r:id="rId10"/>
    <p:sldId id="377" r:id="rId11"/>
    <p:sldId id="378" r:id="rId12"/>
    <p:sldId id="353" r:id="rId13"/>
    <p:sldId id="388" r:id="rId14"/>
    <p:sldId id="389" r:id="rId15"/>
    <p:sldId id="392" r:id="rId16"/>
    <p:sldId id="393" r:id="rId17"/>
    <p:sldId id="390" r:id="rId18"/>
    <p:sldId id="39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ED141"/>
    <a:srgbClr val="000000"/>
    <a:srgbClr val="002855"/>
    <a:srgbClr val="36573B"/>
    <a:srgbClr val="4C8C2B"/>
    <a:srgbClr val="B94700"/>
    <a:srgbClr val="C3CAD1"/>
    <a:srgbClr val="EA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2"/>
    <p:restoredTop sz="89730"/>
  </p:normalViewPr>
  <p:slideViewPr>
    <p:cSldViewPr snapToGrid="0">
      <p:cViewPr varScale="1">
        <p:scale>
          <a:sx n="122" d="100"/>
          <a:sy n="122" d="100"/>
        </p:scale>
        <p:origin x="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F2451-84DD-1F4B-8AC6-346741B30F1F}" type="datetimeFigureOut">
              <a:rPr lang="en-US" smtClean="0"/>
              <a:t>8/5/25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986E1-723D-3E4A-B2D8-02370382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37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986E1-723D-3E4A-B2D8-02370382B7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92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ligh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56F1D6D-26C8-AC5C-A07B-6930103873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30888"/>
            <a:ext cx="10003536" cy="2388558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defRPr sz="6300" b="1" i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placeholder text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0BF925A-4769-8F5E-E189-BA9570FDB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1" y="5115756"/>
            <a:ext cx="10003536" cy="2784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111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lang="en-US" sz="2000" b="1" i="0" kern="1200" spc="0" baseline="0" dirty="0">
                <a:solidFill>
                  <a:schemeClr val="accent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AD9049D-EF89-EE33-32BB-A63D80B3D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399" y="5394233"/>
            <a:ext cx="10003537" cy="2784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7938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lang="en-US" sz="1600" b="0" i="0" kern="1200" spc="-20" baseline="0" dirty="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7453D-6C1B-3ABD-39FF-9C11A6441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175056"/>
            <a:ext cx="10003536" cy="2363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>
            <a:noAutofit/>
          </a:bodyPr>
          <a:lstStyle>
            <a:lvl1pPr marL="0" indent="7938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lang="en-US" sz="1600" b="0" i="0" kern="1200" spc="-20" baseline="0" dirty="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578A7C-428E-4D58-E4FB-CC0CFCB97EDB}"/>
              </a:ext>
            </a:extLst>
          </p:cNvPr>
          <p:cNvSpPr/>
          <p:nvPr userDrawn="1"/>
        </p:nvSpPr>
        <p:spPr>
          <a:xfrm>
            <a:off x="914399" y="2484850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8D5A5C-8820-F08B-5D55-E18FD6A1FD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A22FE4-143F-235A-C05B-B6F9FCECE2C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8/5/25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8A4EDC5-97BE-4275-C308-190517A9A2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Yonehara | Ionization Cooling Q&amp;A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D673A42-E09C-6821-C950-C083FE8808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6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photo-lef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6064E41-DF59-6301-DE38-F0DFE24D7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679" b="4126"/>
          <a:stretch/>
        </p:blipFill>
        <p:spPr>
          <a:xfrm>
            <a:off x="8362184" y="2425441"/>
            <a:ext cx="3464835" cy="4432559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CE716CA-F3AD-BE9A-11EE-F4AE1FACBE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236021" cy="6858000"/>
          </a:xfrm>
          <a:prstGeom prst="rect">
            <a:avLst/>
          </a:prstGeom>
          <a:solidFill>
            <a:srgbClr val="C3CAD1"/>
          </a:solidFill>
          <a:ln>
            <a:noFill/>
          </a:ln>
        </p:spPr>
        <p:txBody>
          <a:bodyPr lIns="0" tIns="365760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2D2C341C-5226-C6B0-870F-B3DA04CF8C0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4904" y="6254496"/>
            <a:ext cx="3502152" cy="603504"/>
          </a:xfrm>
          <a:noFill/>
          <a:ln>
            <a:noFill/>
          </a:ln>
        </p:spPr>
        <p:txBody>
          <a:bodyPr lIns="0" tIns="0" rIns="0" bIns="137160" anchor="b" anchorCtr="0">
            <a:noAutofit/>
          </a:bodyPr>
          <a:lstStyle>
            <a:lvl1pPr marL="0" indent="0" algn="l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4D21E25E-D547-BB0C-056B-1E4BED8276A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157216" y="1700784"/>
            <a:ext cx="5760720" cy="4242816"/>
          </a:xfrm>
        </p:spPr>
        <p:txBody>
          <a:bodyPr>
            <a:noAutofit/>
          </a:bodyPr>
          <a:lstStyle>
            <a:lvl1pPr>
              <a:defRPr spc="-20" baseline="0">
                <a:solidFill>
                  <a:schemeClr val="tx1"/>
                </a:solidFill>
              </a:defRPr>
            </a:lvl1pPr>
            <a:lvl2pPr>
              <a:defRPr sz="1600" spc="-20" baseline="0">
                <a:solidFill>
                  <a:schemeClr val="tx1"/>
                </a:solidFill>
              </a:defRPr>
            </a:lvl2pPr>
            <a:lvl3pPr>
              <a:defRPr spc="-20" baseline="0">
                <a:solidFill>
                  <a:schemeClr val="tx1"/>
                </a:solidFill>
              </a:defRPr>
            </a:lvl3pPr>
            <a:lvl4pPr>
              <a:defRPr spc="-20" baseline="0">
                <a:solidFill>
                  <a:schemeClr val="tx1"/>
                </a:solidFill>
              </a:defRPr>
            </a:lvl4pPr>
            <a:lvl5pPr>
              <a:defRPr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6AA105-7DBD-9DF3-02C8-4B214942C5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FF79C2B-39DB-F0FC-1C09-C45F7AF4D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7217" y="365760"/>
            <a:ext cx="5760720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B81A79C8-47D1-87B1-E39F-8BE75767B4A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57217" y="822960"/>
            <a:ext cx="5760720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2" name="Picture 11" descr="Logo, company name&#10;&#10;AI-generated content may be incorrect.">
            <a:extLst>
              <a:ext uri="{FF2B5EF4-FFF2-40B4-BE49-F238E27FC236}">
                <a16:creationId xmlns:a16="http://schemas.microsoft.com/office/drawing/2014/main" id="{5802CF21-D793-E9E0-76EE-6C64625C2F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576" y="347472"/>
            <a:ext cx="415981" cy="415981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7A82C0C-F619-67C1-0650-12EB4F6E4C92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4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idea-with-support-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AI-generated content may be incorrect.">
            <a:extLst>
              <a:ext uri="{FF2B5EF4-FFF2-40B4-BE49-F238E27FC236}">
                <a16:creationId xmlns:a16="http://schemas.microsoft.com/office/drawing/2014/main" id="{D026C6A1-CA77-A75B-8DF4-FCBEBEF63B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103" y="2365732"/>
            <a:ext cx="4496423" cy="44922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355CF2-BE45-5D15-57AB-87A35BEE8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23" y="775504"/>
            <a:ext cx="10003536" cy="2223125"/>
          </a:xfrm>
          <a:prstGeom prst="rect">
            <a:avLst/>
          </a:prstGeom>
        </p:spPr>
        <p:txBody>
          <a:bodyPr lIns="0" rIns="0" bIns="0"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E38EC1-AABA-F606-16BC-2EE6035022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399" y="4121150"/>
            <a:ext cx="10003536" cy="1690335"/>
          </a:xfrm>
          <a:solidFill>
            <a:schemeClr val="tx2"/>
          </a:solidFill>
        </p:spPr>
        <p:txBody>
          <a:bodyPr wrap="square" lIns="548640" tIns="365760" rIns="548640" bIns="365760" anchor="ctr">
            <a:spAutoFit/>
          </a:bodyPr>
          <a:lstStyle>
            <a:lvl1pPr marL="0" indent="0">
              <a:lnSpc>
                <a:spcPct val="110000"/>
              </a:lnSpc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Ineter</a:t>
            </a:r>
            <a:r>
              <a:rPr lang="en-US" dirty="0"/>
              <a:t> nec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auctor, vel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Donec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non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65BE62F-E256-0F4F-4A42-36112DA347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399" y="2998629"/>
            <a:ext cx="10003536" cy="1122521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44B288-869E-FEF3-B2A3-5706671738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pic>
        <p:nvPicPr>
          <p:cNvPr id="15" name="Picture 14" descr="Logo, company name&#10;&#10;AI-generated content may be incorrect.">
            <a:extLst>
              <a:ext uri="{FF2B5EF4-FFF2-40B4-BE49-F238E27FC236}">
                <a16:creationId xmlns:a16="http://schemas.microsoft.com/office/drawing/2014/main" id="{F42FD863-F4B6-B6D1-BAFB-D52DC4E044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B2EEDEF-8C67-0FEE-7A5A-F9872906BB70}"/>
              </a:ext>
            </a:extLst>
          </p:cNvPr>
          <p:cNvSpPr/>
          <p:nvPr userDrawn="1"/>
        </p:nvSpPr>
        <p:spPr>
          <a:xfrm rot="10800000">
            <a:off x="912875" y="3123596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413611B-0AEB-E25E-602A-8BA07E7C7F3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8/5/25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78E56C-649B-84D7-883E-399BED309F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Yonehara | Ionization Cooling Q&amp;A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4FCBB44-51F9-6FA3-085E-EB9F216454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92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ideas-with-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A6E3EA-A830-B168-79DF-164310C3A5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873983"/>
            <a:ext cx="4791456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E38EC1-AABA-F606-16BC-2EE6035022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4400" y="2543085"/>
            <a:ext cx="4791456" cy="1197864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3C11AC4-3132-DF00-E861-4EC706C3EB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4105656"/>
            <a:ext cx="11830050" cy="2752344"/>
          </a:xfrm>
          <a:solidFill>
            <a:srgbClr val="C3CAD1"/>
          </a:solidFill>
          <a:ln>
            <a:noFill/>
          </a:ln>
        </p:spPr>
        <p:txBody>
          <a:bodyPr tIns="164592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825B179B-754F-E075-416F-58FDF815CA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6400799"/>
            <a:ext cx="11529391" cy="457201"/>
          </a:xfrm>
          <a:noFill/>
          <a:ln>
            <a:noFill/>
          </a:ln>
        </p:spPr>
        <p:txBody>
          <a:bodyPr lIns="182880" tIns="0" rIns="182880" bIns="137160" anchor="b" anchorCtr="0">
            <a:no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14AD5D-B2B5-2D86-5607-F93500D5A829}"/>
              </a:ext>
            </a:extLst>
          </p:cNvPr>
          <p:cNvSpPr/>
          <p:nvPr userDrawn="1"/>
        </p:nvSpPr>
        <p:spPr>
          <a:xfrm rot="16200000">
            <a:off x="466342" y="2294872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B44406A-7064-09CD-0D32-B50A4C2A4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B1451569-253C-B587-A86F-4D190EF1B24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9994393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7" name="Picture 16" descr="Logo, company name&#10;&#10;AI-generated content may be incorrect.">
            <a:extLst>
              <a:ext uri="{FF2B5EF4-FFF2-40B4-BE49-F238E27FC236}">
                <a16:creationId xmlns:a16="http://schemas.microsoft.com/office/drawing/2014/main" id="{809A0A5D-5886-4562-448A-83FC8512DC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B38B5940-D626-697E-1DE2-483ADD73F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5550671B-40D3-6B53-A651-02217D09EBC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117335" y="1873983"/>
            <a:ext cx="4791456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57650E2F-D63F-64A0-264F-AB6835C7483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117335" y="2543085"/>
            <a:ext cx="4791456" cy="1197864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68FBFD-4E2A-68B9-526C-938F5B7C839F}"/>
              </a:ext>
            </a:extLst>
          </p:cNvPr>
          <p:cNvSpPr/>
          <p:nvPr userDrawn="1"/>
        </p:nvSpPr>
        <p:spPr>
          <a:xfrm rot="16200000">
            <a:off x="5669277" y="2294872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5474D73-F9BE-8323-9710-2D943D074AA7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>
          <a:xfrm>
            <a:off x="11830050" y="6356350"/>
            <a:ext cx="358919" cy="365125"/>
          </a:xfrm>
          <a:prstGeom prst="rect">
            <a:avLst/>
          </a:prstGeom>
        </p:spPr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894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ideas-with-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E73DE767-6E27-2F6D-9DFB-476DFBA08AC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378952" y="0"/>
            <a:ext cx="3447288" cy="6858001"/>
          </a:xfrm>
          <a:prstGeom prst="rect">
            <a:avLst/>
          </a:prstGeom>
          <a:solidFill>
            <a:srgbClr val="C3CAD1"/>
          </a:solidFill>
          <a:ln>
            <a:noFill/>
          </a:ln>
        </p:spPr>
        <p:txBody>
          <a:bodyPr lIns="457200" tIns="365760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562FBDD1-DD88-5129-A1B4-F8213B472B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40140" y="6251713"/>
            <a:ext cx="2724912" cy="606288"/>
          </a:xfrm>
          <a:noFill/>
          <a:ln>
            <a:noFill/>
          </a:ln>
        </p:spPr>
        <p:txBody>
          <a:bodyPr lIns="182880" tIns="0" rIns="182880" bIns="137160" anchor="b" anchorCtr="0">
            <a:noAutofit/>
          </a:bodyPr>
          <a:lstStyle>
            <a:lvl1pPr marL="0" indent="0" algn="r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0A7BBE-ABB8-C2EC-5680-6576FD9F3F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pic>
        <p:nvPicPr>
          <p:cNvPr id="12" name="Picture 11" descr="Logo, company name&#10;&#10;AI-generated content may be incorrect.">
            <a:extLst>
              <a:ext uri="{FF2B5EF4-FFF2-40B4-BE49-F238E27FC236}">
                <a16:creationId xmlns:a16="http://schemas.microsoft.com/office/drawing/2014/main" id="{A20E4B7D-A2F4-E2C0-B651-BA709ADA79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5343729-79AD-1ED6-768D-6A792503B3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6532561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7A6A44F0-F202-67D2-AA06-2C6B93FCC06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400" y="820351"/>
            <a:ext cx="6532560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18B7F31E-5DA9-AE9E-946C-DBEDE553E35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14398" y="1874670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E2CB8A18-7CC3-DC44-09AA-C5930608CB7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14398" y="2543772"/>
            <a:ext cx="3070730" cy="1380744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8724181-2302-5B6D-8D9A-0FDFFA0EAC2A}"/>
              </a:ext>
            </a:extLst>
          </p:cNvPr>
          <p:cNvSpPr/>
          <p:nvPr userDrawn="1"/>
        </p:nvSpPr>
        <p:spPr>
          <a:xfrm rot="16200000">
            <a:off x="462533" y="2309010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E8C39114-AC4E-397F-2083-2D7D594E888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376229" y="1880783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E47A550C-93F7-8A24-C26C-808BEFCFC577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376229" y="2549885"/>
            <a:ext cx="3070730" cy="1380744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2D36219-087B-419B-9E96-63D476258513}"/>
              </a:ext>
            </a:extLst>
          </p:cNvPr>
          <p:cNvSpPr/>
          <p:nvPr userDrawn="1"/>
        </p:nvSpPr>
        <p:spPr>
          <a:xfrm rot="16200000">
            <a:off x="3924364" y="2315123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6096CCA3-6EF5-DABE-B6E8-DC02967800A7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914398" y="4318318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6" name="Text Placeholder 13">
            <a:extLst>
              <a:ext uri="{FF2B5EF4-FFF2-40B4-BE49-F238E27FC236}">
                <a16:creationId xmlns:a16="http://schemas.microsoft.com/office/drawing/2014/main" id="{1F561A6E-CA30-68DE-C30C-E3D04D574F82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914398" y="4987420"/>
            <a:ext cx="3070730" cy="1362817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393A29F-FA2C-9EBB-AEC6-3930FE314D14}"/>
              </a:ext>
            </a:extLst>
          </p:cNvPr>
          <p:cNvSpPr/>
          <p:nvPr userDrawn="1"/>
        </p:nvSpPr>
        <p:spPr>
          <a:xfrm rot="16200000">
            <a:off x="462533" y="4752658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D6464A17-58FF-1CEF-5B44-C332EEA11FA9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4376229" y="4324431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9" name="Text Placeholder 13">
            <a:extLst>
              <a:ext uri="{FF2B5EF4-FFF2-40B4-BE49-F238E27FC236}">
                <a16:creationId xmlns:a16="http://schemas.microsoft.com/office/drawing/2014/main" id="{8E44891D-B952-10F7-E744-374B1A1B2307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4376229" y="4993533"/>
            <a:ext cx="3070730" cy="1362817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52E0381-ADF4-8D24-C867-C900E35689E9}"/>
              </a:ext>
            </a:extLst>
          </p:cNvPr>
          <p:cNvSpPr/>
          <p:nvPr userDrawn="1"/>
        </p:nvSpPr>
        <p:spPr>
          <a:xfrm rot="16200000">
            <a:off x="3924364" y="4758771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2B2213-C7AE-6BAB-99BE-3FEB3626C9CD}"/>
              </a:ext>
            </a:extLst>
          </p:cNvPr>
          <p:cNvSpPr>
            <a:spLocks noGrp="1"/>
          </p:cNvSpPr>
          <p:nvPr>
            <p:ph type="dt" sz="half" idx="5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8/5/25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49E7BE-854D-1C7F-9ED9-A488BDBEA629}"/>
              </a:ext>
            </a:extLst>
          </p:cNvPr>
          <p:cNvSpPr>
            <a:spLocks noGrp="1"/>
          </p:cNvSpPr>
          <p:nvPr>
            <p:ph type="ftr" sz="quarter" idx="6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Yonehara | Ionization Cooling Q&amp;A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444157-9DBF-C378-F538-F7840483133D}"/>
              </a:ext>
            </a:extLst>
          </p:cNvPr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150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ide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813F2B-33D1-CE0E-E387-D5B3B86BB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DCD67CB5-6160-A440-ED55-AD32D8B18E3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9994393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0" name="Picture 9" descr="Logo, company name&#10;&#10;AI-generated content may be incorrect.">
            <a:extLst>
              <a:ext uri="{FF2B5EF4-FFF2-40B4-BE49-F238E27FC236}">
                <a16:creationId xmlns:a16="http://schemas.microsoft.com/office/drawing/2014/main" id="{D7722649-BB7F-E00B-2BFE-CAA6645192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21A7E90-F175-1CC3-CCD9-CBD10099A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9385C64-D0FC-E300-55DA-BCF7F9AE2D7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14398" y="1874670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923E6B3B-1082-004A-1ACD-E7066B97F00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14398" y="2543772"/>
            <a:ext cx="3070730" cy="1380744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544981-8CC8-FD66-5962-8360F99F4D54}"/>
              </a:ext>
            </a:extLst>
          </p:cNvPr>
          <p:cNvSpPr/>
          <p:nvPr userDrawn="1"/>
        </p:nvSpPr>
        <p:spPr>
          <a:xfrm rot="16200000">
            <a:off x="462533" y="2309010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30F32B04-69CD-6970-1192-E9622B2A14F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838061" y="1874670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5686534F-895A-175D-9ECA-69644D7DB84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838061" y="2543772"/>
            <a:ext cx="3070730" cy="1380744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F9C5E80-2D6A-7B81-F349-81A6C92D8B1B}"/>
              </a:ext>
            </a:extLst>
          </p:cNvPr>
          <p:cNvSpPr/>
          <p:nvPr userDrawn="1"/>
        </p:nvSpPr>
        <p:spPr>
          <a:xfrm rot="16200000">
            <a:off x="7386196" y="2309010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8B364BB1-2F03-07C5-EAB7-CB49A1EC3282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376229" y="1880783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459A5D6D-C5DE-C8EE-F37F-3367BBA9F84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376229" y="2549885"/>
            <a:ext cx="3070730" cy="1380744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449DD49-1A8D-76CC-A4AF-D0AD5C195FB8}"/>
              </a:ext>
            </a:extLst>
          </p:cNvPr>
          <p:cNvSpPr/>
          <p:nvPr userDrawn="1"/>
        </p:nvSpPr>
        <p:spPr>
          <a:xfrm rot="16200000">
            <a:off x="3924364" y="2315123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B29C255B-11E7-E49D-1EDD-C2F6FB66D083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914398" y="4318318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F32E0527-0C17-B229-AE53-082144E5EC6C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914398" y="4987420"/>
            <a:ext cx="3070730" cy="1362817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8D1526-CCB8-95A3-3CF3-B935126F6D3B}"/>
              </a:ext>
            </a:extLst>
          </p:cNvPr>
          <p:cNvSpPr/>
          <p:nvPr userDrawn="1"/>
        </p:nvSpPr>
        <p:spPr>
          <a:xfrm rot="16200000">
            <a:off x="462533" y="4752658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8F94305F-ACC4-02B6-29A1-4EFF95BB5331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838061" y="4318318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F4292675-527D-A6B4-E4DC-2415844F85F2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7838061" y="4987420"/>
            <a:ext cx="3070730" cy="1362817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085E3D5-CA56-CDAB-FA38-F7ED7B165DA8}"/>
              </a:ext>
            </a:extLst>
          </p:cNvPr>
          <p:cNvSpPr/>
          <p:nvPr userDrawn="1"/>
        </p:nvSpPr>
        <p:spPr>
          <a:xfrm rot="16200000">
            <a:off x="7386196" y="4752658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81F7DBF-CBB6-1C17-14EC-49A4683D985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4376229" y="4324431"/>
            <a:ext cx="3070730" cy="625033"/>
          </a:xfrm>
          <a:noFill/>
        </p:spPr>
        <p:txBody>
          <a:bodyPr lIns="274320" rIns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6" name="Text Placeholder 13">
            <a:extLst>
              <a:ext uri="{FF2B5EF4-FFF2-40B4-BE49-F238E27FC236}">
                <a16:creationId xmlns:a16="http://schemas.microsoft.com/office/drawing/2014/main" id="{155C0AAD-ABA7-E72D-77DF-67C494E98156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4376229" y="4993533"/>
            <a:ext cx="3070730" cy="1362817"/>
          </a:xfrm>
          <a:noFill/>
          <a:ln>
            <a:noFill/>
          </a:ln>
        </p:spPr>
        <p:txBody>
          <a:bodyPr lIns="27432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048C6CE-4BDC-C393-A7CE-46A7BDCD6840}"/>
              </a:ext>
            </a:extLst>
          </p:cNvPr>
          <p:cNvSpPr/>
          <p:nvPr userDrawn="1"/>
        </p:nvSpPr>
        <p:spPr>
          <a:xfrm rot="16200000">
            <a:off x="3924364" y="4758771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FDBA3-89C7-4621-B40D-7DE83FA22F5A}"/>
              </a:ext>
            </a:extLst>
          </p:cNvPr>
          <p:cNvSpPr>
            <a:spLocks noGrp="1"/>
          </p:cNvSpPr>
          <p:nvPr>
            <p:ph type="dt" sz="half" idx="5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8/5/25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AF3A4-EAA0-74A8-537D-7B63527E0231}"/>
              </a:ext>
            </a:extLst>
          </p:cNvPr>
          <p:cNvSpPr>
            <a:spLocks noGrp="1"/>
          </p:cNvSpPr>
          <p:nvPr>
            <p:ph type="ftr" sz="quarter" idx="6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Yonehara | Ionization Cooling Q&amp;A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D8A77-0A01-BA2F-A32E-706B0FA90008}"/>
              </a:ext>
            </a:extLst>
          </p:cNvPr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394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with-caption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AI-generated content may be incorrect.">
            <a:extLst>
              <a:ext uri="{FF2B5EF4-FFF2-40B4-BE49-F238E27FC236}">
                <a16:creationId xmlns:a16="http://schemas.microsoft.com/office/drawing/2014/main" id="{342CFCE2-B4C8-ABC2-3278-6BDD1A6BA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5563" y="3940021"/>
            <a:ext cx="2920677" cy="291797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A6E3EA-A830-B168-79DF-164310C3A5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60" y="5938577"/>
            <a:ext cx="11091672" cy="383991"/>
          </a:xfrm>
        </p:spPr>
        <p:txBody>
          <a:bodyPr lIns="0" rIns="0" anchor="t">
            <a:noAutofit/>
          </a:bodyPr>
          <a:lstStyle>
            <a:lvl1pPr marL="0" indent="0">
              <a:buNone/>
              <a:defRPr sz="24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A34CFE70-A9DA-519B-846A-B0978C9FFD7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1826240" cy="5509547"/>
          </a:xfrm>
          <a:solidFill>
            <a:srgbClr val="C3CAD1"/>
          </a:solidFill>
          <a:ln>
            <a:noFill/>
          </a:ln>
        </p:spPr>
        <p:txBody>
          <a:bodyPr lIns="457200" tIns="3108960" rIns="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E38EC1-AABA-F606-16BC-2EE6035022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760" y="6289556"/>
            <a:ext cx="11091672" cy="238244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EC6AD6-BD59-A2C2-2F3A-CEF4E0667B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pic>
        <p:nvPicPr>
          <p:cNvPr id="11" name="Picture 10" descr="Logo, company name&#10;&#10;AI-generated content may be incorrect.">
            <a:extLst>
              <a:ext uri="{FF2B5EF4-FFF2-40B4-BE49-F238E27FC236}">
                <a16:creationId xmlns:a16="http://schemas.microsoft.com/office/drawing/2014/main" id="{44B6D53A-92C9-55F9-0CA2-68EF8475BE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F573D6D-30D5-5B7B-90C2-D7583296043C}"/>
              </a:ext>
            </a:extLst>
          </p:cNvPr>
          <p:cNvSpPr/>
          <p:nvPr userDrawn="1"/>
        </p:nvSpPr>
        <p:spPr>
          <a:xfrm rot="10800000">
            <a:off x="365061" y="5782203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06984-9DED-F33B-C04F-1C29849539A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830050" y="6356350"/>
            <a:ext cx="358919" cy="365125"/>
          </a:xfrm>
          <a:prstGeom prst="rect">
            <a:avLst/>
          </a:prstGeom>
        </p:spPr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27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with-caption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3C11AC4-3132-DF00-E861-4EC706C3EB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5924" y="640080"/>
            <a:ext cx="9994392" cy="5577840"/>
          </a:xfrm>
          <a:solidFill>
            <a:srgbClr val="C3CAD1"/>
          </a:solidFill>
          <a:ln>
            <a:noFill/>
          </a:ln>
        </p:spPr>
        <p:txBody>
          <a:bodyPr lIns="457200" tIns="3108960" rIns="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4F600118-8BF4-999C-96D0-38800692B1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5925" y="6245352"/>
            <a:ext cx="9994392" cy="310783"/>
          </a:xfr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D2A2E3-C451-68BF-12DA-0C5129B069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pic>
        <p:nvPicPr>
          <p:cNvPr id="11" name="Picture 10" descr="Logo, company name&#10;&#10;AI-generated content may be incorrect.">
            <a:extLst>
              <a:ext uri="{FF2B5EF4-FFF2-40B4-BE49-F238E27FC236}">
                <a16:creationId xmlns:a16="http://schemas.microsoft.com/office/drawing/2014/main" id="{E4E71F28-8E11-F8BF-0A77-7AAFA42184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BDFC97-7800-F5CC-5EBB-5D892475A33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830050" y="6356350"/>
            <a:ext cx="358919" cy="365125"/>
          </a:xfrm>
          <a:prstGeom prst="rect">
            <a:avLst/>
          </a:prstGeom>
        </p:spPr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874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fig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02F704-D87B-DF16-D937-0C5723A4D34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alpha val="5020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E187AF-3341-8854-383A-CA20D59A0AFD}"/>
              </a:ext>
            </a:extLst>
          </p:cNvPr>
          <p:cNvSpPr/>
          <p:nvPr userDrawn="1"/>
        </p:nvSpPr>
        <p:spPr>
          <a:xfrm>
            <a:off x="0" y="1678988"/>
            <a:ext cx="11830050" cy="3500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5C63DE5-8138-0D72-CE3E-25C89680D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257" y="2379072"/>
            <a:ext cx="10003536" cy="1668997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ctr">
              <a:defRPr sz="9600" spc="-1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07A8EC1-93D3-3D5B-9385-0BA6453AF1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3257" y="4048069"/>
            <a:ext cx="10003536" cy="709159"/>
          </a:xfrm>
        </p:spPr>
        <p:txBody>
          <a:bodyPr anchor="t">
            <a:noAutofit/>
          </a:bodyPr>
          <a:lstStyle>
            <a:lvl1pPr marL="0" indent="0" algn="ctr">
              <a:spcAft>
                <a:spcPts val="0"/>
              </a:spcAft>
              <a:buNone/>
              <a:defRPr sz="2800" spc="-50" baseline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5F9F77-9433-0FA9-9CAB-50F8190170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A0C5114-E7F3-FF3D-A850-564CA25BD4AA}"/>
              </a:ext>
            </a:extLst>
          </p:cNvPr>
          <p:cNvSpPr/>
          <p:nvPr userDrawn="1"/>
        </p:nvSpPr>
        <p:spPr>
          <a:xfrm rot="10800000">
            <a:off x="5215509" y="2333034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D10C01-E502-C2A8-611B-3019CF9DFA7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8/5/25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1728D-2C4C-4424-EC7C-F41CFAB91F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Yonehara | Ionization Cooling Q&amp;A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AA6709-2DAE-D574-74A9-6F2352BB8C6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555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-key-fig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ABAEBB0B-FC49-0C96-1CA9-8CBAB514550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4399" y="820757"/>
            <a:ext cx="5000626" cy="5216486"/>
          </a:xfrm>
          <a:prstGeom prst="rect">
            <a:avLst/>
          </a:prstGeom>
          <a:solidFill>
            <a:srgbClr val="C3CAD1"/>
          </a:solidFill>
          <a:ln>
            <a:noFill/>
          </a:ln>
        </p:spPr>
        <p:txBody>
          <a:bodyPr tIns="283464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5CE5CA-6E88-5554-567E-566D0F3702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7155" y="1520328"/>
            <a:ext cx="4617720" cy="694062"/>
          </a:xfrm>
          <a:solidFill>
            <a:schemeClr val="tx1"/>
          </a:solidFill>
        </p:spPr>
        <p:txBody>
          <a:bodyPr lIns="274320" tIns="45720" rIns="274320" anchor="ctr">
            <a:noAutofit/>
          </a:bodyPr>
          <a:lstStyle>
            <a:lvl1pPr marL="0" indent="0">
              <a:buClr>
                <a:schemeClr val="bg1"/>
              </a:buClr>
              <a:buNone/>
              <a:defRPr sz="19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253F5A24-61CC-6326-2F0B-D0B2CD8054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399" y="6144322"/>
            <a:ext cx="5000625" cy="212028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7C79F1A4-8D7A-2A2A-13B1-007CC4DA4DD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90710" y="512899"/>
            <a:ext cx="4617720" cy="914400"/>
          </a:xfrm>
        </p:spPr>
        <p:txBody>
          <a:bodyPr lIns="274320" anchor="b">
            <a:normAutofit/>
          </a:bodyPr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lang="en-US" sz="3600" b="1" i="0" kern="1200" spc="-100" baseline="0" dirty="0" smtClean="0">
                <a:solidFill>
                  <a:schemeClr val="tx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Key figure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4A9EC7-0A22-2867-5A93-04C549C7B24D}"/>
              </a:ext>
            </a:extLst>
          </p:cNvPr>
          <p:cNvSpPr/>
          <p:nvPr userDrawn="1"/>
        </p:nvSpPr>
        <p:spPr>
          <a:xfrm rot="16200000">
            <a:off x="5595766" y="1504465"/>
            <a:ext cx="1389888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9AF806-A69B-CC52-7882-68CBACA47F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pic>
        <p:nvPicPr>
          <p:cNvPr id="20" name="Picture 19" descr="Logo, company name&#10;&#10;AI-generated content may be incorrect.">
            <a:extLst>
              <a:ext uri="{FF2B5EF4-FFF2-40B4-BE49-F238E27FC236}">
                <a16:creationId xmlns:a16="http://schemas.microsoft.com/office/drawing/2014/main" id="{71A5B106-9DEE-8AB6-D922-D48EB8DF9D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47C90278-399F-D985-B545-7DCF0DA7A63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97155" y="5337672"/>
            <a:ext cx="4617720" cy="694062"/>
          </a:xfrm>
          <a:solidFill>
            <a:schemeClr val="tx1"/>
          </a:solidFill>
        </p:spPr>
        <p:txBody>
          <a:bodyPr lIns="274320" tIns="45720" rIns="274320" anchor="ctr">
            <a:noAutofit/>
          </a:bodyPr>
          <a:lstStyle>
            <a:lvl1pPr marL="0" indent="0">
              <a:buClr>
                <a:schemeClr val="bg1"/>
              </a:buClr>
              <a:buNone/>
              <a:defRPr sz="19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819A7FF5-547E-A603-F63A-B893DB8702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0710" y="4330243"/>
            <a:ext cx="4617720" cy="914400"/>
          </a:xfrm>
        </p:spPr>
        <p:txBody>
          <a:bodyPr lIns="274320" anchor="b">
            <a:normAutofit/>
          </a:bodyPr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lang="en-US" sz="3600" b="1" i="0" kern="1200" spc="-100" baseline="0" dirty="0" smtClean="0">
                <a:solidFill>
                  <a:schemeClr val="tx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Key figure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F14232-891E-BF84-C925-6BB3EFCEB08D}"/>
              </a:ext>
            </a:extLst>
          </p:cNvPr>
          <p:cNvSpPr/>
          <p:nvPr userDrawn="1"/>
        </p:nvSpPr>
        <p:spPr>
          <a:xfrm rot="16200000">
            <a:off x="5595766" y="5321809"/>
            <a:ext cx="1389888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C5B0C835-92D5-EBA9-F2A4-BC31B439CF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97155" y="3427735"/>
            <a:ext cx="4617720" cy="694062"/>
          </a:xfrm>
          <a:solidFill>
            <a:schemeClr val="tx1"/>
          </a:solidFill>
        </p:spPr>
        <p:txBody>
          <a:bodyPr lIns="274320" tIns="45720" rIns="274320" anchor="ctr">
            <a:noAutofit/>
          </a:bodyPr>
          <a:lstStyle>
            <a:lvl1pPr marL="0" indent="0">
              <a:buClr>
                <a:schemeClr val="bg1"/>
              </a:buClr>
              <a:buNone/>
              <a:defRPr sz="19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AFF8EEAA-8354-850E-1A0B-1EADAA1D7E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90710" y="2420306"/>
            <a:ext cx="4617720" cy="914400"/>
          </a:xfrm>
        </p:spPr>
        <p:txBody>
          <a:bodyPr lIns="274320" anchor="b">
            <a:normAutofit/>
          </a:bodyPr>
          <a:lstStyle>
            <a:lvl1pPr marL="0" indent="0">
              <a:lnSpc>
                <a:spcPts val="3600"/>
              </a:lnSpc>
              <a:spcAft>
                <a:spcPts val="0"/>
              </a:spcAft>
              <a:buNone/>
              <a:defRPr lang="en-US" sz="3600" b="1" i="0" kern="1200" spc="-100" baseline="0" dirty="0" smtClean="0">
                <a:solidFill>
                  <a:schemeClr val="tx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Key figure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C30FE6C-CF61-D9B0-ABF1-6B526A2786D8}"/>
              </a:ext>
            </a:extLst>
          </p:cNvPr>
          <p:cNvSpPr/>
          <p:nvPr userDrawn="1"/>
        </p:nvSpPr>
        <p:spPr>
          <a:xfrm rot="16200000">
            <a:off x="5595766" y="3411872"/>
            <a:ext cx="1389888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FDCF037-3F22-455A-C167-1B9773617782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8/5/25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849831-55D4-65FF-A7B1-CC84E9B252F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Yonehara | Ionization Cooling Q&amp;A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1D6637D-9A02-B205-EF0A-87C0E8B5D314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49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03E171D5-30FC-537F-A514-48CD3674FC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10466" y="2852018"/>
            <a:ext cx="2298325" cy="7442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Year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1349D683-9A3C-3B31-0359-463DB290E72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2852018"/>
            <a:ext cx="2298325" cy="7442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Year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B2E158B-F6B7-4699-6081-B2D57ABF91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775583"/>
            <a:ext cx="2298325" cy="358688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</a:t>
            </a:r>
          </a:p>
          <a:p>
            <a:pPr lvl="0"/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F49033D-66CB-33E0-1DBC-8928201CE7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4400" y="4226948"/>
            <a:ext cx="2298325" cy="1018572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1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F1CDCE25-1734-8F15-F850-140D20AC47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10466" y="3775583"/>
            <a:ext cx="2298325" cy="358688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85289A2-5BDF-BFB7-0DE2-786AE92651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610466" y="4226948"/>
            <a:ext cx="2298325" cy="1018572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1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CFA5C77-3A47-8088-7D44-41FA177B055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45110" y="3775583"/>
            <a:ext cx="2298325" cy="358688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4BF923C8-904E-4223-3EB4-4B31AAE44E0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45110" y="4240724"/>
            <a:ext cx="2298325" cy="1018572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1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DCF14EF-4C7F-F7FF-B974-B74AEA466A8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79755" y="3775583"/>
            <a:ext cx="2298325" cy="358688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73055581-1076-7DDA-CB8D-C153A93551A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9755" y="4240724"/>
            <a:ext cx="2298325" cy="1018572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1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98675C6D-0B35-795C-843D-D60026C9B8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79756" y="2852018"/>
            <a:ext cx="2298324" cy="7442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Year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CF0A98D3-24F3-B6FB-0C8A-5A659B8036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45111" y="2852018"/>
            <a:ext cx="2298324" cy="7442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Year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845F05-CCE2-6A85-D3D4-65931BF036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6610B6D6-299C-0418-0AF3-619B25B544C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9994393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6" name="Picture 15" descr="Logo, company name&#10;&#10;AI-generated content may be incorrect.">
            <a:extLst>
              <a:ext uri="{FF2B5EF4-FFF2-40B4-BE49-F238E27FC236}">
                <a16:creationId xmlns:a16="http://schemas.microsoft.com/office/drawing/2014/main" id="{68DB6E35-74D5-6385-15A7-D3FFFECBE6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916BD9F2-83FA-DEE1-828F-C0131BE68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08987A-C4D8-24A2-0633-7FD0D0BFD8F2}"/>
              </a:ext>
            </a:extLst>
          </p:cNvPr>
          <p:cNvSpPr/>
          <p:nvPr userDrawn="1"/>
        </p:nvSpPr>
        <p:spPr>
          <a:xfrm rot="10800000" flipV="1">
            <a:off x="2892132" y="3194302"/>
            <a:ext cx="905256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1AF7D8-F39D-5D62-4B8B-A1E2D2280514}"/>
              </a:ext>
            </a:extLst>
          </p:cNvPr>
          <p:cNvSpPr/>
          <p:nvPr userDrawn="1"/>
        </p:nvSpPr>
        <p:spPr>
          <a:xfrm rot="10800000" flipV="1">
            <a:off x="5455268" y="3194302"/>
            <a:ext cx="905256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AEB230-F944-F682-5C1A-0056FBFB52AB}"/>
              </a:ext>
            </a:extLst>
          </p:cNvPr>
          <p:cNvSpPr/>
          <p:nvPr userDrawn="1"/>
        </p:nvSpPr>
        <p:spPr>
          <a:xfrm rot="10800000" flipV="1">
            <a:off x="8024323" y="3194302"/>
            <a:ext cx="905256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FE7C9-EB8A-1A48-5F36-AEE87BC4EFFB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8/5/25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CA788-9E66-27E4-B8B2-1B3DD9A0061C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Yonehara | Ionization Cooling Q&amp;A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826E5-1E41-AE20-24CB-69936FA1646B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10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-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A1F3CE8-9651-FEC3-BFB0-E0F6D74A4D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399" y="1700784"/>
            <a:ext cx="9994392" cy="4655566"/>
          </a:xfrm>
        </p:spPr>
        <p:txBody>
          <a:bodyPr>
            <a:noAutofit/>
          </a:bodyPr>
          <a:lstStyle>
            <a:lvl1pPr>
              <a:defRPr spc="-20" baseline="0">
                <a:solidFill>
                  <a:schemeClr val="tx1"/>
                </a:solidFill>
              </a:defRPr>
            </a:lvl1pPr>
            <a:lvl2pPr>
              <a:defRPr sz="1600" spc="-20" baseline="0">
                <a:solidFill>
                  <a:schemeClr val="tx1"/>
                </a:solidFill>
              </a:defRPr>
            </a:lvl2pPr>
            <a:lvl3pPr>
              <a:defRPr spc="-20" baseline="0">
                <a:solidFill>
                  <a:schemeClr val="tx1"/>
                </a:solidFill>
              </a:defRPr>
            </a:lvl3pPr>
            <a:lvl4pPr>
              <a:defRPr spc="-20" baseline="0">
                <a:solidFill>
                  <a:schemeClr val="tx1"/>
                </a:solidFill>
              </a:defRPr>
            </a:lvl4pPr>
            <a:lvl5pPr>
              <a:defRPr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FD6FBCE-D66A-AFBF-8265-C096B00333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AA0D5227-39A3-34BF-7B1F-230DE38C9DD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9994393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6" name="Picture 15" descr="Logo, company name&#10;&#10;AI-generated content may be incorrect.">
            <a:extLst>
              <a:ext uri="{FF2B5EF4-FFF2-40B4-BE49-F238E27FC236}">
                <a16:creationId xmlns:a16="http://schemas.microsoft.com/office/drawing/2014/main" id="{F528FF9F-A7C8-348A-D84B-6A3C28FC96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8DEB94-273B-912E-C99B-C8948C839955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8/5/25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CB675-206F-B425-823E-69FCB8147860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Yonehara | Ionization Cooling Q&amp;A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605C8-61D0-BA61-5EC6-6DB9D3BA2EF3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32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9776E6-5838-C63E-68C8-E3EF99F46087}"/>
              </a:ext>
            </a:extLst>
          </p:cNvPr>
          <p:cNvSpPr txBox="1">
            <a:spLocks/>
          </p:cNvSpPr>
          <p:nvPr userDrawn="1"/>
        </p:nvSpPr>
        <p:spPr>
          <a:xfrm>
            <a:off x="6096000" y="4361861"/>
            <a:ext cx="5029200" cy="882168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spc="-100" baseline="0">
                <a:solidFill>
                  <a:schemeClr val="accent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97A8FFA-98C0-7619-912E-7DE6824B8E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3702" y="1700784"/>
            <a:ext cx="5000626" cy="625033"/>
          </a:xfrm>
          <a:solidFill>
            <a:schemeClr val="tx2"/>
          </a:solidFill>
        </p:spPr>
        <p:txBody>
          <a:bodyPr lIns="182880" tIns="0" rIns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 i="0" spc="-10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Segment 1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E709C570-D515-D5C2-A7C9-873D4FB05D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3702" y="2416667"/>
            <a:ext cx="5000626" cy="700720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8D0D5251-ED14-8221-23B5-C338B9B136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3703" y="3126912"/>
            <a:ext cx="5000626" cy="625033"/>
          </a:xfrm>
          <a:solidFill>
            <a:schemeClr val="tx1"/>
          </a:solidFill>
        </p:spPr>
        <p:txBody>
          <a:bodyPr lIns="182880" tIns="0" rIns="0" anchor="ctr">
            <a:noAutofit/>
          </a:bodyPr>
          <a:lstStyle>
            <a:lvl1pPr marL="0" indent="0">
              <a:buNone/>
              <a:defRPr sz="2400" b="0" i="0" spc="-10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Segment 2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E80E855E-4FDC-9D49-7BC5-49761978BA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3703" y="3841747"/>
            <a:ext cx="5000625" cy="704088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34349A97-5971-2B65-B59E-1C98524A4FB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3702" y="4567235"/>
            <a:ext cx="5000626" cy="631032"/>
          </a:xfrm>
          <a:solidFill>
            <a:schemeClr val="accent1"/>
          </a:solidFill>
        </p:spPr>
        <p:txBody>
          <a:bodyPr lIns="182880" tIns="0" rIns="0" anchor="ctr">
            <a:noAutofit/>
          </a:bodyPr>
          <a:lstStyle>
            <a:lvl1pPr marL="0" indent="0">
              <a:buNone/>
              <a:defRPr sz="2400" b="0" i="0" spc="-10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Segment 3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56E30477-B529-728A-AA86-F0BF32CC2C9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3702" y="5283162"/>
            <a:ext cx="5000626" cy="704088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2CD14E77-F429-15B1-F9A5-C98656B05D4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16009" y="5727814"/>
            <a:ext cx="3984937" cy="814025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caption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EA2963-9726-4063-E7DA-0AB9CA3909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74F00707-099E-FCA0-E7DE-AF763D1AF9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9994393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5" name="Picture 14" descr="Logo, company name&#10;&#10;AI-generated content may be incorrect.">
            <a:extLst>
              <a:ext uri="{FF2B5EF4-FFF2-40B4-BE49-F238E27FC236}">
                <a16:creationId xmlns:a16="http://schemas.microsoft.com/office/drawing/2014/main" id="{1E87DF5B-EBD1-93B2-E7F8-9194FC8AC7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B92F8742-82D1-BB4D-234D-76D87357F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hart Placeholder 33">
            <a:extLst>
              <a:ext uri="{FF2B5EF4-FFF2-40B4-BE49-F238E27FC236}">
                <a16:creationId xmlns:a16="http://schemas.microsoft.com/office/drawing/2014/main" id="{52C864BF-BCE8-AF09-5C28-6FB7C48C3E8E}"/>
              </a:ext>
            </a:extLst>
          </p:cNvPr>
          <p:cNvSpPr>
            <a:spLocks noGrp="1"/>
          </p:cNvSpPr>
          <p:nvPr>
            <p:ph type="chart" sz="quarter" idx="38"/>
          </p:nvPr>
        </p:nvSpPr>
        <p:spPr>
          <a:xfrm>
            <a:off x="6564303" y="1691264"/>
            <a:ext cx="3718252" cy="382042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6F6407B-2069-A156-F136-165066B97BB0}"/>
              </a:ext>
            </a:extLst>
          </p:cNvPr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8/5/25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B8EB51C-6380-2192-1894-4C5355440D79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Yonehara | Ionization Cooling Q&amp;A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12A945B-BEEF-183C-ECC0-6AA2D38FD9C8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19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9776E6-5838-C63E-68C8-E3EF99F46087}"/>
              </a:ext>
            </a:extLst>
          </p:cNvPr>
          <p:cNvSpPr txBox="1">
            <a:spLocks/>
          </p:cNvSpPr>
          <p:nvPr userDrawn="1"/>
        </p:nvSpPr>
        <p:spPr>
          <a:xfrm>
            <a:off x="6095997" y="4281534"/>
            <a:ext cx="5074467" cy="890108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spc="-100" baseline="0">
                <a:solidFill>
                  <a:schemeClr val="accent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2CD14E77-F429-15B1-F9A5-C98656B05D4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4399" y="5910199"/>
            <a:ext cx="9994392" cy="371185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caption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5F47B5-4761-5144-F10D-D22CD753FB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4E7EC1F8-3C79-96EA-BAC5-4A16390EF4F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9994393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0" name="Picture 9" descr="Logo, company name&#10;&#10;AI-generated content may be incorrect.">
            <a:extLst>
              <a:ext uri="{FF2B5EF4-FFF2-40B4-BE49-F238E27FC236}">
                <a16:creationId xmlns:a16="http://schemas.microsoft.com/office/drawing/2014/main" id="{BA36F6E8-B09C-D7C6-E26B-D0323BCA25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80C1E4F0-DFA5-E9B1-59B4-18ECD9C9B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able Placeholder 5">
            <a:extLst>
              <a:ext uri="{FF2B5EF4-FFF2-40B4-BE49-F238E27FC236}">
                <a16:creationId xmlns:a16="http://schemas.microsoft.com/office/drawing/2014/main" id="{D2EDDB05-1AF6-97B9-8468-040314ECE410}"/>
              </a:ext>
            </a:extLst>
          </p:cNvPr>
          <p:cNvSpPr>
            <a:spLocks noGrp="1"/>
          </p:cNvSpPr>
          <p:nvPr>
            <p:ph type="tbl" sz="quarter" idx="25"/>
          </p:nvPr>
        </p:nvSpPr>
        <p:spPr>
          <a:xfrm>
            <a:off x="915924" y="1700784"/>
            <a:ext cx="9992867" cy="4105656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088B00D-9B35-DB46-C790-1D78D3C30D91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8/5/25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423629E-9729-19B2-D18F-696FC5DF7C80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Yonehara | Ionization Cooling Q&amp;A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F7ECEAE-4F90-EAE6-417B-EE2AEE8EB75D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08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-ligh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9776E6-5838-C63E-68C8-E3EF99F46087}"/>
              </a:ext>
            </a:extLst>
          </p:cNvPr>
          <p:cNvSpPr txBox="1">
            <a:spLocks/>
          </p:cNvSpPr>
          <p:nvPr userDrawn="1"/>
        </p:nvSpPr>
        <p:spPr>
          <a:xfrm>
            <a:off x="6096000" y="4361861"/>
            <a:ext cx="5029200" cy="882168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spc="-100" baseline="0">
                <a:solidFill>
                  <a:schemeClr val="accent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95878C-4EDF-38C4-5287-2AEA2144FD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04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971550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8/5/25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Yonehara | Ionization Cooling Q&amp;A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92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title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CCE765-81F2-BAC8-4594-F05A8A98B209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alpha val="5020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5A81A3-EC67-4A3B-9F41-F416DA9AD7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75545"/>
            <a:ext cx="10003536" cy="834011"/>
          </a:xfrm>
          <a:prstGeom prst="rect">
            <a:avLst/>
          </a:prstGeom>
          <a:noFill/>
        </p:spPr>
        <p:txBody>
          <a:bodyPr wrap="square" lIns="0" tIns="0" rIns="0" bIns="274320" anchor="t">
            <a:sp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45B20B8-EF94-AE94-949A-2FB6A94807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429001"/>
            <a:ext cx="1772454" cy="1114088"/>
          </a:xfrm>
          <a:prstGeom prst="rect">
            <a:avLst/>
          </a:prstGeom>
          <a:noFill/>
        </p:spPr>
        <p:txBody>
          <a:bodyPr lIns="0" tIns="182880" bIns="0" anchor="ctr">
            <a:noAutofit/>
          </a:bodyPr>
          <a:lstStyle>
            <a:lvl1pPr marL="0" indent="127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lang="en-US" sz="7200" b="0" i="0" kern="1200" spc="-100" baseline="0" dirty="0">
                <a:solidFill>
                  <a:schemeClr val="tx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C440DD-C83E-5818-8D0D-4307DEB14634}"/>
              </a:ext>
            </a:extLst>
          </p:cNvPr>
          <p:cNvSpPr/>
          <p:nvPr userDrawn="1"/>
        </p:nvSpPr>
        <p:spPr>
          <a:xfrm>
            <a:off x="914400" y="4543089"/>
            <a:ext cx="1773936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88DA3D-6125-4849-EF5D-E55FDE01FE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F10B25E9-94DA-16D3-13E3-CAE2BEA2F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30050" y="6356350"/>
            <a:ext cx="35891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9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3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title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8A2BF2-AEE9-3696-E274-55C9E049409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alpha val="5020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A279D5-65D1-7EB0-3505-17CC33D88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75545"/>
            <a:ext cx="10003536" cy="834011"/>
          </a:xfrm>
          <a:prstGeom prst="rect">
            <a:avLst/>
          </a:prstGeom>
          <a:noFill/>
        </p:spPr>
        <p:txBody>
          <a:bodyPr wrap="square" lIns="0" tIns="0" rIns="0" bIns="274320" anchor="t">
            <a:sp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0D56A39-C31F-0835-F346-AB4267AB2A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429001"/>
            <a:ext cx="1772454" cy="1114088"/>
          </a:xfrm>
          <a:prstGeom prst="rect">
            <a:avLst/>
          </a:prstGeom>
          <a:noFill/>
        </p:spPr>
        <p:txBody>
          <a:bodyPr lIns="0" tIns="182880" bIns="0" anchor="ctr">
            <a:noAutofit/>
          </a:bodyPr>
          <a:lstStyle>
            <a:lvl1pPr marL="0" indent="127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lang="en-US" sz="7200" b="0" i="0" kern="1200" spc="-100" baseline="0" dirty="0">
                <a:solidFill>
                  <a:schemeClr val="tx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40C43A-6B15-0F57-3682-C2FEC305D74B}"/>
              </a:ext>
            </a:extLst>
          </p:cNvPr>
          <p:cNvSpPr/>
          <p:nvPr userDrawn="1"/>
        </p:nvSpPr>
        <p:spPr>
          <a:xfrm>
            <a:off x="914400" y="4543089"/>
            <a:ext cx="1773936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DEA090-8736-22FF-0799-B9DD33028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CA4B4A60-8351-BF40-3841-F41FCE9B2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30050" y="6356350"/>
            <a:ext cx="35891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9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95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title-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B0E3FA5-DE31-AB6D-9B62-28830D79E1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75545"/>
            <a:ext cx="10003536" cy="834011"/>
          </a:xfrm>
          <a:prstGeom prst="rect">
            <a:avLst/>
          </a:prstGeom>
          <a:noFill/>
        </p:spPr>
        <p:txBody>
          <a:bodyPr wrap="square" lIns="0" tIns="0" rIns="0" bIns="274320" anchor="t">
            <a:sp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F93DB2B-C096-0CA2-8B73-EC9DE94D29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429001"/>
            <a:ext cx="1772454" cy="1114088"/>
          </a:xfrm>
          <a:prstGeom prst="rect">
            <a:avLst/>
          </a:prstGeom>
          <a:noFill/>
        </p:spPr>
        <p:txBody>
          <a:bodyPr lIns="0" tIns="182880" bIns="0" anchor="ctr">
            <a:noAutofit/>
          </a:bodyPr>
          <a:lstStyle>
            <a:lvl1pPr marL="0" indent="127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lang="en-US" sz="7200" b="0" i="0" kern="1200" spc="-100" baseline="0" dirty="0">
                <a:solidFill>
                  <a:schemeClr val="tx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3C7BFC-CC60-7A87-8EC8-5BDBA55CAEAE}"/>
              </a:ext>
            </a:extLst>
          </p:cNvPr>
          <p:cNvSpPr/>
          <p:nvPr userDrawn="1"/>
        </p:nvSpPr>
        <p:spPr>
          <a:xfrm>
            <a:off x="914400" y="4543089"/>
            <a:ext cx="1773936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0D6175-3B5A-99BF-50CA-438C19FF1B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C0A3FD-7314-8193-36AD-C546C75B7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30050" y="6356350"/>
            <a:ext cx="35891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9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028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section-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Logo, company name&#10;&#10;AI-generated content may be incorrect.">
            <a:extLst>
              <a:ext uri="{FF2B5EF4-FFF2-40B4-BE49-F238E27FC236}">
                <a16:creationId xmlns:a16="http://schemas.microsoft.com/office/drawing/2014/main" id="{F458E46B-0C39-CD93-F76B-90E76DC35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A226F5EF-54EF-597D-C9E0-363980318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6532561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2" name="Text Placeholder 11">
            <a:extLst>
              <a:ext uri="{FF2B5EF4-FFF2-40B4-BE49-F238E27FC236}">
                <a16:creationId xmlns:a16="http://schemas.microsoft.com/office/drawing/2014/main" id="{7D25E6A6-20DF-4816-1517-8509EB288B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1669" y="1700784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01</a:t>
            </a:r>
          </a:p>
        </p:txBody>
      </p:sp>
      <p:sp>
        <p:nvSpPr>
          <p:cNvPr id="53" name="Text Placeholder 13">
            <a:extLst>
              <a:ext uri="{FF2B5EF4-FFF2-40B4-BE49-F238E27FC236}">
                <a16:creationId xmlns:a16="http://schemas.microsoft.com/office/drawing/2014/main" id="{14A01821-D46E-3D52-4CAD-F7DBDCABE7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4400" y="2705790"/>
            <a:ext cx="3070728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FD54C57D-8418-C7FC-C13C-73DFB518882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76229" y="1700784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02</a:t>
            </a:r>
          </a:p>
        </p:txBody>
      </p:sp>
      <p:sp>
        <p:nvSpPr>
          <p:cNvPr id="55" name="Text Placeholder 13">
            <a:extLst>
              <a:ext uri="{FF2B5EF4-FFF2-40B4-BE49-F238E27FC236}">
                <a16:creationId xmlns:a16="http://schemas.microsoft.com/office/drawing/2014/main" id="{A7ED865A-D8C1-84B1-ED7B-E4FD0EB527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79746" y="2705790"/>
            <a:ext cx="3067213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ED5B529-78BB-F29E-18B0-971B1535E859}"/>
              </a:ext>
            </a:extLst>
          </p:cNvPr>
          <p:cNvSpPr/>
          <p:nvPr userDrawn="1"/>
        </p:nvSpPr>
        <p:spPr>
          <a:xfrm rot="10800000">
            <a:off x="907074" y="2559377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04014A3-4C06-C81A-AC8E-980793F74342}"/>
              </a:ext>
            </a:extLst>
          </p:cNvPr>
          <p:cNvSpPr/>
          <p:nvPr userDrawn="1"/>
        </p:nvSpPr>
        <p:spPr>
          <a:xfrm rot="10800000">
            <a:off x="4369687" y="2559377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11">
            <a:extLst>
              <a:ext uri="{FF2B5EF4-FFF2-40B4-BE49-F238E27FC236}">
                <a16:creationId xmlns:a16="http://schemas.microsoft.com/office/drawing/2014/main" id="{4B74B708-A762-7133-2651-04F12E11F8A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1669" y="3749921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03</a:t>
            </a:r>
          </a:p>
        </p:txBody>
      </p:sp>
      <p:sp>
        <p:nvSpPr>
          <p:cNvPr id="59" name="Text Placeholder 13">
            <a:extLst>
              <a:ext uri="{FF2B5EF4-FFF2-40B4-BE49-F238E27FC236}">
                <a16:creationId xmlns:a16="http://schemas.microsoft.com/office/drawing/2014/main" id="{435E90AA-1C85-A9E4-87BC-C1AF24C3621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754927"/>
            <a:ext cx="3070728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0" name="Text Placeholder 11">
            <a:extLst>
              <a:ext uri="{FF2B5EF4-FFF2-40B4-BE49-F238E27FC236}">
                <a16:creationId xmlns:a16="http://schemas.microsoft.com/office/drawing/2014/main" id="{492F2493-8216-CD88-FA44-CC9A10608AF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376229" y="3749921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04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94974B5A-8E34-7804-BAF6-077E87EED7B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79746" y="4754927"/>
            <a:ext cx="3067213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2AD98F0-4E6C-4977-7D6D-0539C61129D5}"/>
              </a:ext>
            </a:extLst>
          </p:cNvPr>
          <p:cNvSpPr/>
          <p:nvPr userDrawn="1"/>
        </p:nvSpPr>
        <p:spPr>
          <a:xfrm rot="10800000">
            <a:off x="907074" y="4608514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EA28208-467D-4A45-BC0C-0BC9588893EB}"/>
              </a:ext>
            </a:extLst>
          </p:cNvPr>
          <p:cNvSpPr/>
          <p:nvPr userDrawn="1"/>
        </p:nvSpPr>
        <p:spPr>
          <a:xfrm rot="10800000">
            <a:off x="4369687" y="4608514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icture Placeholder 5">
            <a:extLst>
              <a:ext uri="{FF2B5EF4-FFF2-40B4-BE49-F238E27FC236}">
                <a16:creationId xmlns:a16="http://schemas.microsoft.com/office/drawing/2014/main" id="{4FBFB9DE-AE2D-A7B7-4DB4-6859D9D5BC4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378952" y="0"/>
            <a:ext cx="3447288" cy="6858001"/>
          </a:xfrm>
          <a:prstGeom prst="rect">
            <a:avLst/>
          </a:prstGeom>
          <a:solidFill>
            <a:srgbClr val="C3CAD1"/>
          </a:solidFill>
          <a:ln>
            <a:noFill/>
          </a:ln>
        </p:spPr>
        <p:txBody>
          <a:bodyPr lIns="457200" tIns="365760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65" name="Text Placeholder 13">
            <a:extLst>
              <a:ext uri="{FF2B5EF4-FFF2-40B4-BE49-F238E27FC236}">
                <a16:creationId xmlns:a16="http://schemas.microsoft.com/office/drawing/2014/main" id="{D2A65777-78A4-1122-070C-13C5CC391F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40140" y="6251713"/>
            <a:ext cx="2724912" cy="606288"/>
          </a:xfrm>
          <a:noFill/>
          <a:ln>
            <a:noFill/>
          </a:ln>
        </p:spPr>
        <p:txBody>
          <a:bodyPr lIns="182880" tIns="0" rIns="182880" bIns="137160" anchor="b" anchorCtr="0">
            <a:noAutofit/>
          </a:bodyPr>
          <a:lstStyle>
            <a:lvl1pPr marL="0" indent="0" algn="r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2F3BB497-B176-4CA5-ECD7-4F398D8B4F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D427B-7FC7-1359-C26B-EE4E88413334}"/>
              </a:ext>
            </a:extLst>
          </p:cNvPr>
          <p:cNvSpPr>
            <a:spLocks noGrp="1"/>
          </p:cNvSpPr>
          <p:nvPr>
            <p:ph type="dt" sz="half" idx="4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8/5/25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283E2-A570-ED3B-DFD5-070DE6D5FDE8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Yonehara | Ionization Cooling Q&amp;A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33E59-3BC3-A711-E10E-552D2E1F77B5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333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section-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BB2EFC9-1306-610A-7472-F5A409DAF87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40789" y="1700784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03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8DA22153-3FAA-4073-D5F7-B56934A1295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40789" y="2705790"/>
            <a:ext cx="3070730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34F7C635-74F3-E319-79C6-11DF58432B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1669" y="1700784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01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0CB3ED8D-E886-FF54-5A83-1729951016D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4400" y="2705790"/>
            <a:ext cx="3070728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FEC18E3E-7D1C-8D3A-FA66-09B9E8AF96E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76229" y="1700784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02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F46C368A-CAE6-AB12-45DE-8C9AC108152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79746" y="2705790"/>
            <a:ext cx="3067213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81A30D-A0A7-8F72-0DB2-BAA0EF2037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pic>
        <p:nvPicPr>
          <p:cNvPr id="12" name="Picture 11" descr="Logo, company name&#10;&#10;AI-generated content may be incorrect.">
            <a:extLst>
              <a:ext uri="{FF2B5EF4-FFF2-40B4-BE49-F238E27FC236}">
                <a16:creationId xmlns:a16="http://schemas.microsoft.com/office/drawing/2014/main" id="{6BC60E22-555E-863E-A95E-1F364397E9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C8268B68-5038-1850-9129-6EBE6E73F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851C4B-EE7A-A84C-0FEB-76E839BCE7AE}"/>
              </a:ext>
            </a:extLst>
          </p:cNvPr>
          <p:cNvSpPr/>
          <p:nvPr userDrawn="1"/>
        </p:nvSpPr>
        <p:spPr>
          <a:xfrm rot="10800000">
            <a:off x="907074" y="2559377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79CC64-0203-C898-B985-39FB41EBBF57}"/>
              </a:ext>
            </a:extLst>
          </p:cNvPr>
          <p:cNvSpPr/>
          <p:nvPr userDrawn="1"/>
        </p:nvSpPr>
        <p:spPr>
          <a:xfrm rot="10800000">
            <a:off x="4369687" y="2559377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B46FE0-DD6E-5635-0172-E4462AC6960A}"/>
              </a:ext>
            </a:extLst>
          </p:cNvPr>
          <p:cNvSpPr/>
          <p:nvPr userDrawn="1"/>
        </p:nvSpPr>
        <p:spPr>
          <a:xfrm rot="10800000">
            <a:off x="7844307" y="2559377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 Placeholder 11">
            <a:extLst>
              <a:ext uri="{FF2B5EF4-FFF2-40B4-BE49-F238E27FC236}">
                <a16:creationId xmlns:a16="http://schemas.microsoft.com/office/drawing/2014/main" id="{6E39647A-7DAB-491C-D78A-700609AE592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40789" y="3749921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06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1A2EE3EC-6F0A-04AA-D8CE-ACD79EC10DF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840789" y="4754927"/>
            <a:ext cx="3070730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5" name="Text Placeholder 11">
            <a:extLst>
              <a:ext uri="{FF2B5EF4-FFF2-40B4-BE49-F238E27FC236}">
                <a16:creationId xmlns:a16="http://schemas.microsoft.com/office/drawing/2014/main" id="{34257359-AC31-56B7-8B18-5EA207F7A42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1669" y="3749921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04</a:t>
            </a:r>
          </a:p>
        </p:txBody>
      </p:sp>
      <p:sp>
        <p:nvSpPr>
          <p:cNvPr id="56" name="Text Placeholder 13">
            <a:extLst>
              <a:ext uri="{FF2B5EF4-FFF2-40B4-BE49-F238E27FC236}">
                <a16:creationId xmlns:a16="http://schemas.microsoft.com/office/drawing/2014/main" id="{572C6531-6F1F-27C2-65C9-244BA7ADFA5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754927"/>
            <a:ext cx="3070728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7" name="Text Placeholder 11">
            <a:extLst>
              <a:ext uri="{FF2B5EF4-FFF2-40B4-BE49-F238E27FC236}">
                <a16:creationId xmlns:a16="http://schemas.microsoft.com/office/drawing/2014/main" id="{595E9E59-1788-1106-6D6E-4588D5BFC42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376229" y="3749921"/>
            <a:ext cx="1400978" cy="904631"/>
          </a:xfrm>
          <a:noFill/>
        </p:spPr>
        <p:txBody>
          <a:bodyPr lIns="0" rIns="0" anchor="b">
            <a:noAutofit/>
          </a:bodyPr>
          <a:lstStyle>
            <a:lvl1pPr marL="0" indent="0">
              <a:buNone/>
              <a:defRPr sz="6000" b="0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05</a:t>
            </a:r>
          </a:p>
        </p:txBody>
      </p:sp>
      <p:sp>
        <p:nvSpPr>
          <p:cNvPr id="58" name="Text Placeholder 13">
            <a:extLst>
              <a:ext uri="{FF2B5EF4-FFF2-40B4-BE49-F238E27FC236}">
                <a16:creationId xmlns:a16="http://schemas.microsoft.com/office/drawing/2014/main" id="{8199CACE-BEE2-2F7F-88AC-1185972B2BB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79746" y="4754927"/>
            <a:ext cx="3067213" cy="818421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4F7BEFD-FB17-76F4-D1C3-A86A0C5DF431}"/>
              </a:ext>
            </a:extLst>
          </p:cNvPr>
          <p:cNvSpPr/>
          <p:nvPr userDrawn="1"/>
        </p:nvSpPr>
        <p:spPr>
          <a:xfrm rot="10800000">
            <a:off x="907074" y="4608514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098B664-2217-1188-9827-8BE49302AAB0}"/>
              </a:ext>
            </a:extLst>
          </p:cNvPr>
          <p:cNvSpPr/>
          <p:nvPr userDrawn="1"/>
        </p:nvSpPr>
        <p:spPr>
          <a:xfrm rot="10800000">
            <a:off x="4369687" y="4608514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3E24A18-BE76-EFAD-8000-E51E5AB8B18D}"/>
              </a:ext>
            </a:extLst>
          </p:cNvPr>
          <p:cNvSpPr/>
          <p:nvPr userDrawn="1"/>
        </p:nvSpPr>
        <p:spPr>
          <a:xfrm rot="10800000">
            <a:off x="7844307" y="4608514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06B98-6C7B-5D9C-EB22-ADFE1D599AAB}"/>
              </a:ext>
            </a:extLst>
          </p:cNvPr>
          <p:cNvSpPr>
            <a:spLocks noGrp="1"/>
          </p:cNvSpPr>
          <p:nvPr>
            <p:ph type="dt" sz="half" idx="4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8/5/25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5E37-5D32-15DD-E450-FB2064F63D72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Yonehara | Ionization Cooling Q&amp;A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C6AA05-64AA-7F74-3379-4487B7FD1272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424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-section-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Placeholder 13">
            <a:extLst>
              <a:ext uri="{FF2B5EF4-FFF2-40B4-BE49-F238E27FC236}">
                <a16:creationId xmlns:a16="http://schemas.microsoft.com/office/drawing/2014/main" id="{24D2F47F-A82C-896B-9074-0218039BA50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4399" y="1700784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E38EC1-AABA-F606-16BC-2EE6035022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64871" y="1700784"/>
            <a:ext cx="3639311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3" name="Text Placeholder 13">
            <a:extLst>
              <a:ext uri="{FF2B5EF4-FFF2-40B4-BE49-F238E27FC236}">
                <a16:creationId xmlns:a16="http://schemas.microsoft.com/office/drawing/2014/main" id="{879203E9-4594-555A-231B-491719F415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4398" y="2439376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14" name="Text Placeholder 13">
            <a:extLst>
              <a:ext uri="{FF2B5EF4-FFF2-40B4-BE49-F238E27FC236}">
                <a16:creationId xmlns:a16="http://schemas.microsoft.com/office/drawing/2014/main" id="{84230C28-B165-EFA0-B74F-E666A786A99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64872" y="2439376"/>
            <a:ext cx="3640983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6" name="Text Placeholder 13">
            <a:extLst>
              <a:ext uri="{FF2B5EF4-FFF2-40B4-BE49-F238E27FC236}">
                <a16:creationId xmlns:a16="http://schemas.microsoft.com/office/drawing/2014/main" id="{2DF69C14-5330-E3B1-3493-6E4B64446A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398" y="3177663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17" name="Text Placeholder 13">
            <a:extLst>
              <a:ext uri="{FF2B5EF4-FFF2-40B4-BE49-F238E27FC236}">
                <a16:creationId xmlns:a16="http://schemas.microsoft.com/office/drawing/2014/main" id="{64FAB876-1E16-E235-990A-914CADA69DA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64872" y="3177663"/>
            <a:ext cx="3640983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9" name="Text Placeholder 13">
            <a:extLst>
              <a:ext uri="{FF2B5EF4-FFF2-40B4-BE49-F238E27FC236}">
                <a16:creationId xmlns:a16="http://schemas.microsoft.com/office/drawing/2014/main" id="{932D7BD1-6785-E0E5-A294-8699619E073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398" y="3909185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120" name="Text Placeholder 13">
            <a:extLst>
              <a:ext uri="{FF2B5EF4-FFF2-40B4-BE49-F238E27FC236}">
                <a16:creationId xmlns:a16="http://schemas.microsoft.com/office/drawing/2014/main" id="{09FE5F1D-177D-3BC0-A83F-F3A8B841764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064872" y="3909185"/>
            <a:ext cx="3640983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2" name="Text Placeholder 13">
            <a:extLst>
              <a:ext uri="{FF2B5EF4-FFF2-40B4-BE49-F238E27FC236}">
                <a16:creationId xmlns:a16="http://schemas.microsoft.com/office/drawing/2014/main" id="{737A7788-0B5B-A35E-C701-E199CC87D2F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4398" y="4640707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123" name="Text Placeholder 13">
            <a:extLst>
              <a:ext uri="{FF2B5EF4-FFF2-40B4-BE49-F238E27FC236}">
                <a16:creationId xmlns:a16="http://schemas.microsoft.com/office/drawing/2014/main" id="{CA244C11-B490-6C58-227E-AAE993D576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64872" y="4640707"/>
            <a:ext cx="3640983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5" name="Text Placeholder 13">
            <a:extLst>
              <a:ext uri="{FF2B5EF4-FFF2-40B4-BE49-F238E27FC236}">
                <a16:creationId xmlns:a16="http://schemas.microsoft.com/office/drawing/2014/main" id="{FB3C5B8D-511D-4620-D6C2-29244AE5A36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4398" y="5372229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126" name="Text Placeholder 13">
            <a:extLst>
              <a:ext uri="{FF2B5EF4-FFF2-40B4-BE49-F238E27FC236}">
                <a16:creationId xmlns:a16="http://schemas.microsoft.com/office/drawing/2014/main" id="{74E73A5C-9587-3638-1849-529EF20DA4A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64872" y="5372229"/>
            <a:ext cx="3640983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8" name="Text Placeholder 13">
            <a:extLst>
              <a:ext uri="{FF2B5EF4-FFF2-40B4-BE49-F238E27FC236}">
                <a16:creationId xmlns:a16="http://schemas.microsoft.com/office/drawing/2014/main" id="{D9958F8C-F86C-8945-339F-91C4B192BB7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21941" y="1700784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129" name="Text Placeholder 13">
            <a:extLst>
              <a:ext uri="{FF2B5EF4-FFF2-40B4-BE49-F238E27FC236}">
                <a16:creationId xmlns:a16="http://schemas.microsoft.com/office/drawing/2014/main" id="{CF1D7A50-7443-E633-DD41-F6B79C3FF56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71056" y="1700784"/>
            <a:ext cx="3637736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31" name="Text Placeholder 13">
            <a:extLst>
              <a:ext uri="{FF2B5EF4-FFF2-40B4-BE49-F238E27FC236}">
                <a16:creationId xmlns:a16="http://schemas.microsoft.com/office/drawing/2014/main" id="{CFA56BDA-D236-1449-791D-D67B3432FAB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21941" y="2439376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132" name="Text Placeholder 13">
            <a:extLst>
              <a:ext uri="{FF2B5EF4-FFF2-40B4-BE49-F238E27FC236}">
                <a16:creationId xmlns:a16="http://schemas.microsoft.com/office/drawing/2014/main" id="{EA4D9A6A-DBB7-348C-F89D-164E7413004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71056" y="2439376"/>
            <a:ext cx="3637736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34" name="Text Placeholder 13">
            <a:extLst>
              <a:ext uri="{FF2B5EF4-FFF2-40B4-BE49-F238E27FC236}">
                <a16:creationId xmlns:a16="http://schemas.microsoft.com/office/drawing/2014/main" id="{AF2C1657-B89C-2EE0-35F8-B79BD539AEF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21941" y="3177663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135" name="Text Placeholder 13">
            <a:extLst>
              <a:ext uri="{FF2B5EF4-FFF2-40B4-BE49-F238E27FC236}">
                <a16:creationId xmlns:a16="http://schemas.microsoft.com/office/drawing/2014/main" id="{3AE3BE8C-2311-FEC2-AEAF-F66929C7421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71056" y="3177663"/>
            <a:ext cx="3637736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37" name="Text Placeholder 13">
            <a:extLst>
              <a:ext uri="{FF2B5EF4-FFF2-40B4-BE49-F238E27FC236}">
                <a16:creationId xmlns:a16="http://schemas.microsoft.com/office/drawing/2014/main" id="{6BC6E3D7-C604-65BA-0EF3-149FD797F8F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21941" y="3909185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138" name="Text Placeholder 13">
            <a:extLst>
              <a:ext uri="{FF2B5EF4-FFF2-40B4-BE49-F238E27FC236}">
                <a16:creationId xmlns:a16="http://schemas.microsoft.com/office/drawing/2014/main" id="{614D7BFE-8E61-2980-FCFD-07D72FEFE89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271056" y="3909185"/>
            <a:ext cx="3637736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40" name="Text Placeholder 13">
            <a:extLst>
              <a:ext uri="{FF2B5EF4-FFF2-40B4-BE49-F238E27FC236}">
                <a16:creationId xmlns:a16="http://schemas.microsoft.com/office/drawing/2014/main" id="{BFE1C3D8-A28B-308B-4E0D-6BF5775ABE4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21941" y="4640707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11</a:t>
            </a:r>
          </a:p>
        </p:txBody>
      </p:sp>
      <p:sp>
        <p:nvSpPr>
          <p:cNvPr id="141" name="Text Placeholder 13">
            <a:extLst>
              <a:ext uri="{FF2B5EF4-FFF2-40B4-BE49-F238E27FC236}">
                <a16:creationId xmlns:a16="http://schemas.microsoft.com/office/drawing/2014/main" id="{FB732F29-504E-1261-3F0E-602CAADDCEC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271056" y="4640707"/>
            <a:ext cx="3637736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43" name="Text Placeholder 13">
            <a:extLst>
              <a:ext uri="{FF2B5EF4-FFF2-40B4-BE49-F238E27FC236}">
                <a16:creationId xmlns:a16="http://schemas.microsoft.com/office/drawing/2014/main" id="{35021FF4-3C1D-61CB-EC24-10046EF8415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21941" y="5372229"/>
            <a:ext cx="923544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8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12</a:t>
            </a:r>
          </a:p>
        </p:txBody>
      </p:sp>
      <p:sp>
        <p:nvSpPr>
          <p:cNvPr id="144" name="Text Placeholder 13">
            <a:extLst>
              <a:ext uri="{FF2B5EF4-FFF2-40B4-BE49-F238E27FC236}">
                <a16:creationId xmlns:a16="http://schemas.microsoft.com/office/drawing/2014/main" id="{4E6D8817-7253-7DDF-DC41-DEB37620B21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271056" y="5372229"/>
            <a:ext cx="3637736" cy="685800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22" name="Picture 21" descr="Logo, company name&#10;&#10;AI-generated content may be incorrect.">
            <a:extLst>
              <a:ext uri="{FF2B5EF4-FFF2-40B4-BE49-F238E27FC236}">
                <a16:creationId xmlns:a16="http://schemas.microsoft.com/office/drawing/2014/main" id="{A9E6E4F7-0584-EF34-FFFB-B4D12342ED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4969F255-D28D-EFC0-3ADC-C571145687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966263-F5BA-1B96-DFF6-A810CFE6ED65}"/>
              </a:ext>
            </a:extLst>
          </p:cNvPr>
          <p:cNvSpPr/>
          <p:nvPr userDrawn="1"/>
        </p:nvSpPr>
        <p:spPr>
          <a:xfrm rot="16200000">
            <a:off x="-333761" y="3861980"/>
            <a:ext cx="43708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375657B-DD59-499B-29D6-ECC94C0CBF3A}"/>
              </a:ext>
            </a:extLst>
          </p:cNvPr>
          <p:cNvSpPr/>
          <p:nvPr userDrawn="1"/>
        </p:nvSpPr>
        <p:spPr>
          <a:xfrm rot="16200000">
            <a:off x="4865768" y="3861980"/>
            <a:ext cx="43708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001167-2535-4E93-B518-3CECA51A2C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B6BFD8A-E7E0-527A-5D21-8D9C31BEC308}"/>
              </a:ext>
            </a:extLst>
          </p:cNvPr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8/5/25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496E824-EFBF-1849-35E8-7D21ECBB3B68}"/>
              </a:ext>
            </a:extLst>
          </p:cNvPr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Yonehara | Ionization Cooling Q&amp;A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743B2D2-A2A5-B0BB-78FD-0E231C66EFC6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7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-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6AD0045-D845-5F01-C7D1-73624895ED8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4399" y="1700784"/>
            <a:ext cx="4791456" cy="4655566"/>
          </a:xfrm>
        </p:spPr>
        <p:txBody>
          <a:bodyPr>
            <a:noAutofit/>
          </a:bodyPr>
          <a:lstStyle>
            <a:lvl1pPr>
              <a:defRPr spc="-20" baseline="0">
                <a:solidFill>
                  <a:schemeClr val="tx1"/>
                </a:solidFill>
              </a:defRPr>
            </a:lvl1pPr>
            <a:lvl2pPr>
              <a:defRPr sz="1600" spc="-20" baseline="0">
                <a:solidFill>
                  <a:schemeClr val="tx1"/>
                </a:solidFill>
              </a:defRPr>
            </a:lvl2pPr>
            <a:lvl3pPr>
              <a:defRPr spc="-20" baseline="0">
                <a:solidFill>
                  <a:schemeClr val="tx1"/>
                </a:solidFill>
              </a:defRPr>
            </a:lvl3pPr>
            <a:lvl4pPr>
              <a:defRPr spc="-20" baseline="0">
                <a:solidFill>
                  <a:schemeClr val="tx1"/>
                </a:solidFill>
              </a:defRPr>
            </a:lvl4pPr>
            <a:lvl5pPr>
              <a:defRPr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86F0B1F9-C5B9-05EE-C328-8433B1CD3C6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117335" y="1700784"/>
            <a:ext cx="4791456" cy="4655566"/>
          </a:xfrm>
        </p:spPr>
        <p:txBody>
          <a:bodyPr>
            <a:noAutofit/>
          </a:bodyPr>
          <a:lstStyle>
            <a:lvl1pPr>
              <a:defRPr spc="-20" baseline="0">
                <a:solidFill>
                  <a:schemeClr val="tx1"/>
                </a:solidFill>
              </a:defRPr>
            </a:lvl1pPr>
            <a:lvl2pPr>
              <a:defRPr sz="1600" spc="-20" baseline="0">
                <a:solidFill>
                  <a:schemeClr val="tx1"/>
                </a:solidFill>
              </a:defRPr>
            </a:lvl2pPr>
            <a:lvl3pPr>
              <a:defRPr spc="-20" baseline="0">
                <a:solidFill>
                  <a:schemeClr val="tx1"/>
                </a:solidFill>
              </a:defRPr>
            </a:lvl3pPr>
            <a:lvl4pPr>
              <a:defRPr spc="-20" baseline="0">
                <a:solidFill>
                  <a:schemeClr val="tx1"/>
                </a:solidFill>
              </a:defRPr>
            </a:lvl4pPr>
            <a:lvl5pPr>
              <a:defRPr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62B43F-73DD-AD6A-8550-717E576350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39E46303-DDA0-E56A-9B85-5B9068E301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9994393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5" name="Picture 14" descr="Logo, company name&#10;&#10;AI-generated content may be incorrect.">
            <a:extLst>
              <a:ext uri="{FF2B5EF4-FFF2-40B4-BE49-F238E27FC236}">
                <a16:creationId xmlns:a16="http://schemas.microsoft.com/office/drawing/2014/main" id="{F23D0862-E3D5-559F-AB95-10F87934BC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EF36A026-F926-E3B5-8678-139BA7B3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50458-8D3F-2099-2356-3CA8793ECC7F}"/>
              </a:ext>
            </a:extLst>
          </p:cNvPr>
          <p:cNvSpPr>
            <a:spLocks noGrp="1"/>
          </p:cNvSpPr>
          <p:nvPr>
            <p:ph type="dt" sz="half" idx="4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8/5/25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1D48277-7A9B-6144-ED79-9AA496F6D464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Yonehara | Ionization Cooling Q&amp;A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BAB409-4206-E91C-1666-096D894399D9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94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-section-agenda_not-numbe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AC7C6E1-81A7-9044-9434-4D88EFE87D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399" y="1777100"/>
            <a:ext cx="4789783" cy="499564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>
              <a:buNone/>
              <a:defRPr sz="3200" b="0" i="0" spc="-2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4CED7749-8D25-A90A-BC06-69A433AA0BF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4399" y="2466808"/>
            <a:ext cx="4789783" cy="36186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342900" indent="-34290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ü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Topic 1</a:t>
            </a:r>
          </a:p>
          <a:p>
            <a:pPr lvl="0"/>
            <a:r>
              <a:rPr lang="en-US" dirty="0"/>
              <a:t>Topic 2</a:t>
            </a:r>
          </a:p>
          <a:p>
            <a:pPr lvl="0"/>
            <a:r>
              <a:rPr lang="en-US" dirty="0"/>
              <a:t>Topic 3</a:t>
            </a:r>
          </a:p>
          <a:p>
            <a:pPr lvl="0"/>
            <a:r>
              <a:rPr lang="en-US" dirty="0"/>
              <a:t>Topic 4</a:t>
            </a:r>
          </a:p>
          <a:p>
            <a:pPr lvl="0"/>
            <a:r>
              <a:rPr lang="en-US" dirty="0"/>
              <a:t>Topic 5</a:t>
            </a:r>
          </a:p>
          <a:p>
            <a:pPr lvl="0"/>
            <a:r>
              <a:rPr lang="en-US" dirty="0"/>
              <a:t>Topic 6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DDFE44E-2ABA-6773-6AFE-A057849A0C5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21942" y="1777100"/>
            <a:ext cx="4786850" cy="499564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>
              <a:buNone/>
              <a:defRPr sz="3200" b="0" i="0" spc="-2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285926F5-51C9-C767-8B1C-05A48BEC44A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21942" y="2439375"/>
            <a:ext cx="4786850" cy="36186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342900" indent="-342900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ü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Topic 1</a:t>
            </a:r>
          </a:p>
          <a:p>
            <a:pPr lvl="0"/>
            <a:r>
              <a:rPr lang="en-US" dirty="0"/>
              <a:t>Topic 2</a:t>
            </a:r>
          </a:p>
          <a:p>
            <a:pPr lvl="0"/>
            <a:r>
              <a:rPr lang="en-US" dirty="0"/>
              <a:t>Topic 3</a:t>
            </a:r>
          </a:p>
          <a:p>
            <a:pPr lvl="0"/>
            <a:r>
              <a:rPr lang="en-US" dirty="0"/>
              <a:t>Topic 4</a:t>
            </a:r>
          </a:p>
          <a:p>
            <a:pPr lvl="0"/>
            <a:r>
              <a:rPr lang="en-US" dirty="0"/>
              <a:t>Topic 5</a:t>
            </a:r>
          </a:p>
          <a:p>
            <a:pPr lvl="0"/>
            <a:r>
              <a:rPr lang="en-US" dirty="0"/>
              <a:t>Topic 6</a:t>
            </a:r>
          </a:p>
        </p:txBody>
      </p:sp>
      <p:pic>
        <p:nvPicPr>
          <p:cNvPr id="14" name="Picture 13" descr="Logo, company name&#10;&#10;AI-generated content may be incorrect.">
            <a:extLst>
              <a:ext uri="{FF2B5EF4-FFF2-40B4-BE49-F238E27FC236}">
                <a16:creationId xmlns:a16="http://schemas.microsoft.com/office/drawing/2014/main" id="{0A38FBEF-D968-BAAB-2F1A-C33DF1090A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5C332878-8208-7EAA-4DB9-C54CF85EB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9994393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1C4DF3-48EC-B58B-4268-5C15BF40467E}"/>
              </a:ext>
            </a:extLst>
          </p:cNvPr>
          <p:cNvSpPr/>
          <p:nvPr userDrawn="1"/>
        </p:nvSpPr>
        <p:spPr>
          <a:xfrm rot="10800000">
            <a:off x="910883" y="2292645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AC22AE-2868-1667-3C38-222AE62A0E83}"/>
              </a:ext>
            </a:extLst>
          </p:cNvPr>
          <p:cNvSpPr/>
          <p:nvPr userDrawn="1"/>
        </p:nvSpPr>
        <p:spPr>
          <a:xfrm rot="10800000">
            <a:off x="6121941" y="2292645"/>
            <a:ext cx="139903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6D8D20-04D8-0306-5B9D-6596477A20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A1CB0B1E-5470-943A-A864-22A82A8FAB55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8/5/25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551ADB85-A509-E663-36AB-0B56E0503B7D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Yonehara | Ionization Cooling Q&amp;A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7D4987D2-BA74-5186-0602-DCCC94E6057E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30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AI-generated content may be incorrect.">
            <a:extLst>
              <a:ext uri="{FF2B5EF4-FFF2-40B4-BE49-F238E27FC236}">
                <a16:creationId xmlns:a16="http://schemas.microsoft.com/office/drawing/2014/main" id="{CD38736F-0F40-792B-DD69-DC16A93816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626" y="2365733"/>
            <a:ext cx="4496423" cy="4492268"/>
          </a:xfrm>
          <a:prstGeom prst="rect">
            <a:avLst/>
          </a:prstGeom>
        </p:spPr>
      </p:pic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1356232-B7CE-B95F-FC29-52A07458583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743200" y="3072384"/>
            <a:ext cx="6345935" cy="1909208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kern="1200" spc="-20" baseline="0" dirty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This is placeholder paragraph text.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sed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sagittis</a:t>
            </a:r>
            <a:r>
              <a:rPr lang="en-US" dirty="0"/>
              <a:t> ipsum non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sed ex </a:t>
            </a:r>
            <a:r>
              <a:rPr lang="en-US" dirty="0" err="1"/>
              <a:t>molestie</a:t>
            </a:r>
            <a:r>
              <a:rPr lang="en-US" dirty="0"/>
              <a:t>, a gravida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 Sed diam </a:t>
            </a:r>
            <a:r>
              <a:rPr lang="en-US" dirty="0" err="1"/>
              <a:t>purus</a:t>
            </a:r>
            <a:r>
              <a:rPr lang="en-US" dirty="0"/>
              <a:t>, gravida vel </a:t>
            </a:r>
            <a:r>
              <a:rPr lang="en-US" dirty="0" err="1"/>
              <a:t>lacus</a:t>
            </a:r>
            <a:r>
              <a:rPr lang="en-US" dirty="0"/>
              <a:t> ac, </a:t>
            </a:r>
            <a:r>
              <a:rPr lang="en-US" dirty="0" err="1"/>
              <a:t>condimentum</a:t>
            </a:r>
            <a:r>
              <a:rPr lang="en-US" dirty="0"/>
              <a:t> gravida </a:t>
            </a:r>
            <a:r>
              <a:rPr lang="en-US" dirty="0" err="1"/>
              <a:t>risus</a:t>
            </a:r>
            <a:r>
              <a:rPr lang="en-US" dirty="0"/>
              <a:t>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porta pulvinar.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.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11D5F7C7-6AB1-79FE-EEB4-285A6CD6FAB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743199" y="2368296"/>
            <a:ext cx="6345936" cy="625033"/>
          </a:xfrm>
        </p:spPr>
        <p:txBody>
          <a:bodyPr lIns="0" rIns="0" anchor="b">
            <a:noAutofit/>
          </a:bodyPr>
          <a:lstStyle>
            <a:lvl1pPr marL="0" indent="0">
              <a:buNone/>
              <a:defRPr sz="3600" b="1" i="0" spc="-10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A8D461-DD73-1CF7-34F5-9277A6C8D7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pic>
        <p:nvPicPr>
          <p:cNvPr id="18" name="Picture 17" descr="Logo, company name&#10;&#10;AI-generated content may be incorrect.">
            <a:extLst>
              <a:ext uri="{FF2B5EF4-FFF2-40B4-BE49-F238E27FC236}">
                <a16:creationId xmlns:a16="http://schemas.microsoft.com/office/drawing/2014/main" id="{16C105B6-4985-4A72-86A8-294F7A2F10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3DF65BB-D822-C07B-7887-79A08BCDCDA2}"/>
              </a:ext>
            </a:extLst>
          </p:cNvPr>
          <p:cNvSpPr/>
          <p:nvPr userDrawn="1"/>
        </p:nvSpPr>
        <p:spPr>
          <a:xfrm rot="16200000">
            <a:off x="2023503" y="2800073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3017B2-0EE7-AFCB-DDA3-603399951CA8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8/5/25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B0F08A-229C-A4A7-860F-0A6886870548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Yonehara | Ionization Cooling Q&amp;A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4AD9F66-40DA-7542-0013-4B7B9B9BDC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7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-para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AI-generated content may be incorrect.">
            <a:extLst>
              <a:ext uri="{FF2B5EF4-FFF2-40B4-BE49-F238E27FC236}">
                <a16:creationId xmlns:a16="http://schemas.microsoft.com/office/drawing/2014/main" id="{0F638F81-B8FB-5EFF-DFB1-9D0FF030B3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626" y="2365733"/>
            <a:ext cx="4496423" cy="4492268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F21E745-BBC4-24D2-2D10-C3B2CD1C4B4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38401" y="2680962"/>
            <a:ext cx="2971800" cy="1496075"/>
          </a:xfrm>
        </p:spPr>
        <p:txBody>
          <a:bodyPr lIns="0" rIns="0" anchor="t">
            <a:noAutofit/>
          </a:bodyPr>
          <a:lstStyle>
            <a:lvl1pPr marL="0" indent="0">
              <a:buNone/>
              <a:defRPr sz="2400" b="1" i="0" spc="-5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a placeholder headline. Lorem ipsum dolor sit </a:t>
            </a:r>
            <a:r>
              <a:rPr lang="en-US" dirty="0" err="1"/>
              <a:t>amet</a:t>
            </a:r>
            <a:r>
              <a:rPr lang="en-US" dirty="0"/>
              <a:t>, nec cu </a:t>
            </a:r>
            <a:r>
              <a:rPr lang="en-US" dirty="0" err="1"/>
              <a:t>legimus</a:t>
            </a:r>
            <a:r>
              <a:rPr lang="en-US" dirty="0"/>
              <a:t>.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3DC7DBDA-7A10-5E60-3F1B-555A97E684B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66544" y="2680962"/>
            <a:ext cx="3887056" cy="1496075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 algn="just">
              <a:lnSpc>
                <a:spcPct val="100000"/>
              </a:lnSpc>
              <a:buNone/>
              <a:defRPr lang="en-US" sz="1600" kern="1200" spc="-20" baseline="0" dirty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This is placeholder paragraph text.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sagittis</a:t>
            </a:r>
            <a:r>
              <a:rPr lang="en-US" dirty="0"/>
              <a:t> ipsum non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sed ex </a:t>
            </a:r>
            <a:r>
              <a:rPr lang="en-US" dirty="0" err="1"/>
              <a:t>molestie</a:t>
            </a:r>
            <a:r>
              <a:rPr lang="en-US" dirty="0"/>
              <a:t>, a gravida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 Sed diam </a:t>
            </a:r>
            <a:r>
              <a:rPr lang="en-US" dirty="0" err="1"/>
              <a:t>purus</a:t>
            </a:r>
            <a:r>
              <a:rPr lang="en-US" dirty="0"/>
              <a:t>, gravida vel </a:t>
            </a:r>
            <a:r>
              <a:rPr lang="en-US" dirty="0" err="1"/>
              <a:t>lacus</a:t>
            </a:r>
            <a:r>
              <a:rPr lang="en-US" dirty="0"/>
              <a:t> ac, </a:t>
            </a:r>
            <a:r>
              <a:rPr lang="en-US" dirty="0" err="1"/>
              <a:t>condimentum</a:t>
            </a:r>
            <a:r>
              <a:rPr lang="en-US" dirty="0"/>
              <a:t> gravida </a:t>
            </a:r>
            <a:r>
              <a:rPr lang="en-US" dirty="0" err="1"/>
              <a:t>risus</a:t>
            </a:r>
            <a:r>
              <a:rPr lang="en-US" dirty="0"/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54DA6B-25F8-FB7A-310E-7B22616358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pic>
        <p:nvPicPr>
          <p:cNvPr id="18" name="Picture 17" descr="Logo, company name&#10;&#10;AI-generated content may be incorrect.">
            <a:extLst>
              <a:ext uri="{FF2B5EF4-FFF2-40B4-BE49-F238E27FC236}">
                <a16:creationId xmlns:a16="http://schemas.microsoft.com/office/drawing/2014/main" id="{400B4D35-0B5E-5B93-DE8C-2ECCF2153C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A3DA0C6-B1B1-9AB4-A879-03547B4E875C}"/>
              </a:ext>
            </a:extLst>
          </p:cNvPr>
          <p:cNvSpPr/>
          <p:nvPr userDrawn="1"/>
        </p:nvSpPr>
        <p:spPr>
          <a:xfrm rot="16200000">
            <a:off x="4495372" y="3415280"/>
            <a:ext cx="22860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E461A5B-FD12-3D01-3752-09D39717EAB1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8/5/25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2E9858C-0A87-39AF-9E78-4100CB3488A8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Yonehara | Ionization Cooling Q&amp;A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0D434DA-FA5F-A3F0-73D1-B7D59CAE553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279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and-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5EDF766-7C4F-8198-CC00-1629745BA55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833104" y="820351"/>
            <a:ext cx="2630312" cy="1628814"/>
          </a:xfrm>
          <a:solidFill>
            <a:srgbClr val="C3CAD1"/>
          </a:solidFill>
          <a:ln>
            <a:noFill/>
          </a:ln>
        </p:spPr>
        <p:txBody>
          <a:bodyPr lIns="0" tIns="1005840" rIns="0" anchor="t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426E1C92-EEF8-8158-7DFA-25D472890B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33104" y="2449165"/>
            <a:ext cx="2630312" cy="290296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1E4BB0C1-1719-763D-2504-E6EAD0B6EF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33104" y="4457874"/>
            <a:ext cx="2630312" cy="290296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5F91DEBF-3B80-EC21-CD0E-574925D5D2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833104" y="6463327"/>
            <a:ext cx="2630312" cy="290296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F2081C81-0D31-1D33-D5C7-E800F20CAB3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833104" y="2829060"/>
            <a:ext cx="2630312" cy="1628814"/>
          </a:xfrm>
          <a:solidFill>
            <a:srgbClr val="C3CAD1"/>
          </a:solidFill>
          <a:ln>
            <a:noFill/>
          </a:ln>
        </p:spPr>
        <p:txBody>
          <a:bodyPr lIns="0" tIns="1005840" rIns="0" anchor="t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CB5F92BD-A331-2033-6414-32DA4139D14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833104" y="4834513"/>
            <a:ext cx="2630312" cy="1628814"/>
          </a:xfrm>
          <a:solidFill>
            <a:srgbClr val="C3CAD1"/>
          </a:solidFill>
          <a:ln>
            <a:noFill/>
          </a:ln>
        </p:spPr>
        <p:txBody>
          <a:bodyPr lIns="0" tIns="1005840" rIns="0" anchor="t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8BB65541-22E1-1824-D211-5F662B02BC9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4399" y="1700783"/>
            <a:ext cx="7552944" cy="4655567"/>
          </a:xfrm>
        </p:spPr>
        <p:txBody>
          <a:bodyPr>
            <a:noAutofit/>
          </a:bodyPr>
          <a:lstStyle>
            <a:lvl1pPr>
              <a:defRPr spc="-20" baseline="0">
                <a:solidFill>
                  <a:schemeClr val="tx1"/>
                </a:solidFill>
              </a:defRPr>
            </a:lvl1pPr>
            <a:lvl2pPr>
              <a:defRPr sz="1600" spc="-20" baseline="0">
                <a:solidFill>
                  <a:schemeClr val="tx1"/>
                </a:solidFill>
              </a:defRPr>
            </a:lvl2pPr>
            <a:lvl3pPr>
              <a:defRPr spc="-20" baseline="0">
                <a:solidFill>
                  <a:schemeClr val="tx1"/>
                </a:solidFill>
              </a:defRPr>
            </a:lvl3pPr>
            <a:lvl4pPr>
              <a:defRPr spc="-20" baseline="0">
                <a:solidFill>
                  <a:schemeClr val="tx1"/>
                </a:solidFill>
              </a:defRPr>
            </a:lvl4pPr>
            <a:lvl5pPr>
              <a:defRPr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2BA73D7-8F26-022A-C605-75C6FA96D3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FA4F7EE0-B642-86A5-1F51-02D846ED2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7552071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D6098F5F-613F-6068-B8EF-8517C054C55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7552071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25" name="Picture 24" descr="Logo, company name&#10;&#10;AI-generated content may be incorrect.">
            <a:extLst>
              <a:ext uri="{FF2B5EF4-FFF2-40B4-BE49-F238E27FC236}">
                <a16:creationId xmlns:a16="http://schemas.microsoft.com/office/drawing/2014/main" id="{33D8ACCB-93FC-A368-F65D-A1E0123459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533E998-2B0C-F60B-FC6D-4335AB2165DC}"/>
              </a:ext>
            </a:extLst>
          </p:cNvPr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8/5/25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CDED783-2E63-0F10-1566-F3BA680D7FF5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Yonehara | Ionization Cooling Q&amp;A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97FAA85-5895-B226-0E08-685A13E158F0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264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photo-right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909F63-04B4-4552-4C9B-34944CE806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26"/>
          <a:stretch/>
        </p:blipFill>
        <p:spPr>
          <a:xfrm>
            <a:off x="4103005" y="2425441"/>
            <a:ext cx="4423870" cy="4432559"/>
          </a:xfrm>
          <a:prstGeom prst="rect">
            <a:avLst/>
          </a:prstGeom>
        </p:spPr>
      </p:pic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B184D948-D65A-DC1D-AFEC-EB3C91F2BA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83424" y="0"/>
            <a:ext cx="4242816" cy="6858000"/>
          </a:xfrm>
          <a:prstGeom prst="rect">
            <a:avLst/>
          </a:prstGeom>
          <a:solidFill>
            <a:srgbClr val="C3CAD1"/>
          </a:solidFill>
          <a:ln>
            <a:noFill/>
          </a:ln>
        </p:spPr>
        <p:txBody>
          <a:bodyPr lIns="0" tIns="365760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A6E3EA-A830-B168-79DF-164310C3A5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5460" y="1700784"/>
            <a:ext cx="5470513" cy="5969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>
              <a:buNone/>
              <a:defRPr sz="2400" b="1" i="0" spc="-5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E38EC1-AABA-F606-16BC-2EE6035022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95462" y="2325817"/>
            <a:ext cx="5470511" cy="6963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7C443C6E-C1D0-5FAA-AA07-CD776BA07A3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55280" y="6254496"/>
            <a:ext cx="3502152" cy="603504"/>
          </a:xfrm>
          <a:noFill/>
          <a:ln>
            <a:noFill/>
          </a:ln>
        </p:spPr>
        <p:txBody>
          <a:bodyPr lIns="0" tIns="0" rIns="0" bIns="137160" anchor="b" anchorCtr="0">
            <a:noAutofit/>
          </a:bodyPr>
          <a:lstStyle>
            <a:lvl1pPr marL="0" indent="0" algn="r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29948ED-E27D-5F98-EACD-DCAF63A45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26" name="Title Placeholder 1">
            <a:extLst>
              <a:ext uri="{FF2B5EF4-FFF2-40B4-BE49-F238E27FC236}">
                <a16:creationId xmlns:a16="http://schemas.microsoft.com/office/drawing/2014/main" id="{8DD8DAC1-7288-EEB9-267E-4FABB681DE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5751575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69F9AB23-23AD-4331-6F10-124422E7587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5751575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28" name="Picture 27" descr="Logo, company name&#10;&#10;AI-generated content may be incorrect.">
            <a:extLst>
              <a:ext uri="{FF2B5EF4-FFF2-40B4-BE49-F238E27FC236}">
                <a16:creationId xmlns:a16="http://schemas.microsoft.com/office/drawing/2014/main" id="{A9F6B776-108B-4A96-9AA6-9F1EE6A1E8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F053A70-0654-457C-4676-5169A063CE3E}"/>
              </a:ext>
            </a:extLst>
          </p:cNvPr>
          <p:cNvSpPr/>
          <p:nvPr userDrawn="1"/>
        </p:nvSpPr>
        <p:spPr>
          <a:xfrm rot="16200000">
            <a:off x="462533" y="2102108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8B4756C2-06F2-8784-8F5F-FB522EFBA23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95460" y="4668584"/>
            <a:ext cx="5470513" cy="5969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>
              <a:buNone/>
              <a:defRPr sz="2400" b="1" i="0" spc="-5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345E30FA-B5D6-5E04-EF60-A0A70B81F99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95462" y="5293617"/>
            <a:ext cx="5470511" cy="6963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65EB0A-DB5D-B73A-3BDF-3A92FEB693B6}"/>
              </a:ext>
            </a:extLst>
          </p:cNvPr>
          <p:cNvSpPr/>
          <p:nvPr userDrawn="1"/>
        </p:nvSpPr>
        <p:spPr>
          <a:xfrm rot="16200000">
            <a:off x="462533" y="5069908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655DBDA5-637B-7431-81F3-8CC97736658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95460" y="3188408"/>
            <a:ext cx="5470513" cy="5969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>
              <a:buNone/>
              <a:defRPr sz="2400" b="1" i="0" spc="-5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E1BBFC49-6774-CB5D-A10C-1E64228B47E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195462" y="3813441"/>
            <a:ext cx="5470511" cy="6963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D3945AA-519A-1380-1CC1-79AE3549B70C}"/>
              </a:ext>
            </a:extLst>
          </p:cNvPr>
          <p:cNvSpPr/>
          <p:nvPr userDrawn="1"/>
        </p:nvSpPr>
        <p:spPr>
          <a:xfrm rot="16200000">
            <a:off x="462533" y="3589732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820F791-B55A-8DF3-E9C3-DEA9E9C0BEC0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8/5/25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729F27-36E7-35AC-B79B-23F12C3C0496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Yonehara | Ionization Cooling Q&amp;A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E949B0-53E8-8ECF-9332-CAC08FBE7E60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4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photo-left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698E98C-5EF4-E02E-4D04-D17E225EF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429" b="4126"/>
          <a:stretch/>
        </p:blipFill>
        <p:spPr>
          <a:xfrm>
            <a:off x="8362184" y="2425441"/>
            <a:ext cx="3829816" cy="44325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84E48D-8A24-7C48-B59C-D2F648C00A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C79311F-2C3F-C507-E765-5D7DA5DEDA8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242816" cy="6858000"/>
          </a:xfrm>
          <a:prstGeom prst="rect">
            <a:avLst/>
          </a:prstGeom>
          <a:solidFill>
            <a:srgbClr val="C3CAD1"/>
          </a:solidFill>
          <a:ln>
            <a:noFill/>
          </a:ln>
        </p:spPr>
        <p:txBody>
          <a:bodyPr lIns="0" tIns="365760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9480AD7-FFD4-EBEA-C887-D6921331046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856" y="6254496"/>
            <a:ext cx="3502152" cy="603504"/>
          </a:xfrm>
          <a:noFill/>
          <a:ln>
            <a:noFill/>
          </a:ln>
        </p:spPr>
        <p:txBody>
          <a:bodyPr lIns="0" tIns="0" rIns="0" bIns="137160" anchor="b" anchorCtr="0">
            <a:noAutofit/>
          </a:bodyPr>
          <a:lstStyle>
            <a:lvl1pPr marL="0" indent="0" algn="l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614BAE17-7F11-EB6F-1C51-5B3FF6C652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7217" y="365760"/>
            <a:ext cx="5760720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B8A6A485-675C-EE94-911E-0B54B90E683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57217" y="822960"/>
            <a:ext cx="5760720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8" name="Picture 17" descr="Logo, company name&#10;&#10;AI-generated content may be incorrect.">
            <a:extLst>
              <a:ext uri="{FF2B5EF4-FFF2-40B4-BE49-F238E27FC236}">
                <a16:creationId xmlns:a16="http://schemas.microsoft.com/office/drawing/2014/main" id="{3A04F070-8450-0E87-18DD-3192DA8CDC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576" y="347472"/>
            <a:ext cx="415981" cy="415981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8F951B0-68BF-2192-D399-475E494C059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447424" y="1700784"/>
            <a:ext cx="5470513" cy="5969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>
              <a:buNone/>
              <a:defRPr sz="2400" b="1" i="0" spc="-5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B9827FE2-9D0B-A5AD-BAFA-F72DC18F31C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447426" y="2325817"/>
            <a:ext cx="5470511" cy="6963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41A4D8-AE7D-2DE6-B0CA-43D09F97FEC4}"/>
              </a:ext>
            </a:extLst>
          </p:cNvPr>
          <p:cNvSpPr/>
          <p:nvPr userDrawn="1"/>
        </p:nvSpPr>
        <p:spPr>
          <a:xfrm rot="16200000">
            <a:off x="4714497" y="2102108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600CE08-B13C-E59B-FBAD-E6C38D06A2B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447424" y="4668584"/>
            <a:ext cx="5470513" cy="5969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>
              <a:buNone/>
              <a:defRPr sz="2400" b="1" i="0" spc="-5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D938516-005A-EF48-88B3-4A3A61AF594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447426" y="5293617"/>
            <a:ext cx="5470511" cy="6963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F86095-AE0D-275B-D134-0696CF70918D}"/>
              </a:ext>
            </a:extLst>
          </p:cNvPr>
          <p:cNvSpPr/>
          <p:nvPr userDrawn="1"/>
        </p:nvSpPr>
        <p:spPr>
          <a:xfrm rot="16200000">
            <a:off x="4714497" y="5069908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B698B8A-3C1A-BCD7-104F-5ED3C11432B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447424" y="3188408"/>
            <a:ext cx="5470513" cy="59690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>
              <a:buNone/>
              <a:defRPr sz="2400" b="1" i="0" spc="-50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9402C06F-000D-03EE-5EF2-6F903053076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447426" y="3813441"/>
            <a:ext cx="5470511" cy="6963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A60C1D-8AE1-014F-A846-87B67F7C9205}"/>
              </a:ext>
            </a:extLst>
          </p:cNvPr>
          <p:cNvSpPr/>
          <p:nvPr userDrawn="1"/>
        </p:nvSpPr>
        <p:spPr>
          <a:xfrm rot="16200000">
            <a:off x="4714497" y="3589732"/>
            <a:ext cx="896112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77705BBE-9146-D4F3-393A-D16CB1EA85F1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8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photo-r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05AC3D5-5EFB-46A1-48B0-7DE42AE17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21412" b="3671"/>
          <a:stretch/>
        </p:blipFill>
        <p:spPr>
          <a:xfrm>
            <a:off x="4103005" y="2425441"/>
            <a:ext cx="3476609" cy="4453623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4092E7B-EB81-9C0D-8F1F-0FB83D8AC76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3702" y="1700784"/>
            <a:ext cx="5751575" cy="4242816"/>
          </a:xfrm>
        </p:spPr>
        <p:txBody>
          <a:bodyPr>
            <a:noAutofit/>
          </a:bodyPr>
          <a:lstStyle>
            <a:lvl1pPr>
              <a:defRPr spc="-20" baseline="0">
                <a:solidFill>
                  <a:schemeClr val="tx1"/>
                </a:solidFill>
              </a:defRPr>
            </a:lvl1pPr>
            <a:lvl2pPr>
              <a:defRPr sz="1600" spc="-20" baseline="0">
                <a:solidFill>
                  <a:schemeClr val="tx1"/>
                </a:solidFill>
              </a:defRPr>
            </a:lvl2pPr>
            <a:lvl3pPr>
              <a:defRPr spc="-20" baseline="0">
                <a:solidFill>
                  <a:schemeClr val="tx1"/>
                </a:solidFill>
              </a:defRPr>
            </a:lvl3pPr>
            <a:lvl4pPr>
              <a:defRPr spc="-20" baseline="0">
                <a:solidFill>
                  <a:schemeClr val="tx1"/>
                </a:solidFill>
              </a:defRPr>
            </a:lvl4pPr>
            <a:lvl5pPr>
              <a:defRPr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BB331D-3283-1926-DB5A-5D22443CFE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5F61D50-E0EA-DD3E-9A15-5F1540B241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5751575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C589D903-C7CC-24AC-FE3E-DBF6FBD21EA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399" y="820351"/>
            <a:ext cx="5751575" cy="596900"/>
          </a:xfrm>
        </p:spPr>
        <p:txBody>
          <a:bodyPr/>
          <a:lstStyle>
            <a:lvl1pPr marL="0" indent="0">
              <a:buNone/>
              <a:defRPr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 (optional)</a:t>
            </a:r>
          </a:p>
        </p:txBody>
      </p:sp>
      <p:pic>
        <p:nvPicPr>
          <p:cNvPr id="13" name="Picture 12" descr="Logo, company name&#10;&#10;AI-generated content may be incorrect.">
            <a:extLst>
              <a:ext uri="{FF2B5EF4-FFF2-40B4-BE49-F238E27FC236}">
                <a16:creationId xmlns:a16="http://schemas.microsoft.com/office/drawing/2014/main" id="{1D58EF1F-7C81-3196-E6F7-D0C92C5218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45185"/>
            <a:ext cx="415981" cy="415981"/>
          </a:xfrm>
          <a:prstGeom prst="rect">
            <a:avLst/>
          </a:prstGeom>
        </p:spPr>
      </p:pic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FC8B54C3-472A-4B45-CECF-57ABE3B649A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83424" y="0"/>
            <a:ext cx="4242816" cy="6858000"/>
          </a:xfrm>
          <a:prstGeom prst="rect">
            <a:avLst/>
          </a:prstGeom>
          <a:solidFill>
            <a:srgbClr val="C3CAD1"/>
          </a:solidFill>
          <a:ln>
            <a:noFill/>
          </a:ln>
        </p:spPr>
        <p:txBody>
          <a:bodyPr lIns="0" tIns="3657600" anchor="t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4AA3BFD7-9096-F068-222A-2881944B7B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55280" y="6254496"/>
            <a:ext cx="3502152" cy="603504"/>
          </a:xfrm>
          <a:noFill/>
          <a:ln>
            <a:noFill/>
          </a:ln>
        </p:spPr>
        <p:txBody>
          <a:bodyPr lIns="0" tIns="0" rIns="0" bIns="137160" anchor="b" anchorCtr="0">
            <a:noAutofit/>
          </a:bodyPr>
          <a:lstStyle>
            <a:lvl1pPr marL="0" indent="0" algn="r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optional caption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91485E-E19F-6302-348B-C0C66564B455}"/>
              </a:ext>
            </a:extLst>
          </p:cNvPr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8/5/25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2EDEEF-46E0-9A6F-15BB-EA74A6A8B232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Yonehara | Ionization Cooling Q&amp;A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5603C5-F7E9-135D-08CF-E5B794439925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04058F-D2D1-26D0-EB49-9010DA20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306022"/>
            <a:ext cx="10853928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889ED-333F-2A3E-CA42-C76F3A9D8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924" y="1700784"/>
            <a:ext cx="10360152" cy="42976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86C5C5-BA40-ED91-0B8F-3E5B695BC2FA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4394AAFE-E3DF-B28D-63BF-3EFB9EF59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30050" y="6356350"/>
            <a:ext cx="35891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9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CE553BB-E886-DE6F-F16C-696C36EA8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357618"/>
            <a:ext cx="675368" cy="36576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chemeClr val="accent1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8/5/25</a:t>
            </a:r>
            <a:endParaRPr lang="en-US" dirty="0"/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7D89A822-DC7D-79CA-3EF6-AF26B05C5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212" y="6356350"/>
            <a:ext cx="4542643" cy="365760"/>
          </a:xfrm>
          <a:prstGeom prst="rect">
            <a:avLst/>
          </a:prstGeom>
        </p:spPr>
        <p:txBody>
          <a:bodyPr lIns="0" tIns="0" rIns="0" bIns="0" anchor="b"/>
          <a:lstStyle>
            <a:lvl1pPr marL="0" algn="l" defTabSz="914400" rtl="0" eaLnBrk="1" latinLnBrk="0" hangingPunct="1">
              <a:defRPr lang="en-US" sz="900" kern="1200" smtClean="0">
                <a:solidFill>
                  <a:schemeClr val="accent1"/>
                </a:solidFill>
                <a:latin typeface="Helvetica" charset="0"/>
                <a:ea typeface="+mn-ea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Yonehara | Ionization Cooling 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0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747" r:id="rId2"/>
    <p:sldLayoutId id="2147483748" r:id="rId3"/>
    <p:sldLayoutId id="2147483964" r:id="rId4"/>
    <p:sldLayoutId id="2147483965" r:id="rId5"/>
    <p:sldLayoutId id="2147483785" r:id="rId6"/>
    <p:sldLayoutId id="2147483814" r:id="rId7"/>
    <p:sldLayoutId id="2147483816" r:id="rId8"/>
    <p:sldLayoutId id="2147483786" r:id="rId9"/>
    <p:sldLayoutId id="2147483787" r:id="rId10"/>
    <p:sldLayoutId id="2147483742" r:id="rId11"/>
    <p:sldLayoutId id="2147483744" r:id="rId12"/>
    <p:sldLayoutId id="2147483781" r:id="rId13"/>
    <p:sldLayoutId id="2147483784" r:id="rId14"/>
    <p:sldLayoutId id="2147483756" r:id="rId15"/>
    <p:sldLayoutId id="2147483759" r:id="rId16"/>
    <p:sldLayoutId id="2147483791" r:id="rId17"/>
    <p:sldLayoutId id="2147483788" r:id="rId18"/>
    <p:sldLayoutId id="2147483778" r:id="rId19"/>
    <p:sldLayoutId id="2147483813" r:id="rId20"/>
    <p:sldLayoutId id="2147483815" r:id="rId21"/>
    <p:sldLayoutId id="2147483864" r:id="rId22"/>
    <p:sldLayoutId id="2147483974" r:id="rId23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i="0" kern="1200" spc="-50" baseline="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tabLst/>
        <a:defRPr sz="20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4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4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4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04058F-D2D1-26D0-EB49-9010DA20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306022"/>
            <a:ext cx="10853928" cy="433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889ED-333F-2A3E-CA42-C76F3A9D8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924" y="1700784"/>
            <a:ext cx="10360152" cy="42976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DF5A06-F641-5EC3-D719-B34F1834A66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050" y="0"/>
            <a:ext cx="361950" cy="6858000"/>
          </a:xfrm>
          <a:prstGeom prst="rect">
            <a:avLst/>
          </a:prstGeom>
        </p:spPr>
      </p:pic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F04EE99E-B369-AEF4-31C2-D04F8CDD0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30050" y="6356350"/>
            <a:ext cx="35891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9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F4BAA12D-5F28-3140-935A-44BF4B54B6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FD664DD-4B4F-B6F9-44D8-026688A69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357618"/>
            <a:ext cx="675368" cy="36576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chemeClr val="accent1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8/5/25</a:t>
            </a:r>
            <a:endParaRPr lang="en-US" dirty="0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E736E786-2843-9B52-0847-6BFC3D1CBC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3212" y="6356350"/>
            <a:ext cx="4542643" cy="365760"/>
          </a:xfrm>
          <a:prstGeom prst="rect">
            <a:avLst/>
          </a:prstGeom>
        </p:spPr>
        <p:txBody>
          <a:bodyPr lIns="0" tIns="0" rIns="0" bIns="0" anchor="b"/>
          <a:lstStyle>
            <a:lvl1pPr marL="0" algn="l" defTabSz="914400" rtl="0" eaLnBrk="1" latinLnBrk="0" hangingPunct="1">
              <a:defRPr lang="en-US" sz="900" kern="1200" smtClean="0">
                <a:solidFill>
                  <a:schemeClr val="accent1"/>
                </a:solidFill>
                <a:latin typeface="Helvetica" charset="0"/>
                <a:ea typeface="+mn-ea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Yonehara | Ionization Cooling 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4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5" r:id="rId2"/>
    <p:sldLayoutId id="2147483716" r:id="rId3"/>
    <p:sldLayoutId id="2147483970" r:id="rId4"/>
    <p:sldLayoutId id="2147483971" r:id="rId5"/>
    <p:sldLayoutId id="2147483972" r:id="rId6"/>
    <p:sldLayoutId id="2147483973" r:id="rId7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i="0" kern="1200" spc="-50" baseline="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tabLst/>
        <a:defRPr sz="20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4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4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400" kern="1200" spc="-20" baseline="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9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C9EA7-4287-6D04-62E1-63AD0BECCB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1" y="5115756"/>
            <a:ext cx="10003536" cy="278477"/>
          </a:xfrm>
        </p:spPr>
        <p:txBody>
          <a:bodyPr/>
          <a:lstStyle/>
          <a:p>
            <a:r>
              <a:rPr lang="en-US" dirty="0"/>
              <a:t>Katsuya Yonehara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95ACB3-3E13-857E-398C-1BB7A3C1FF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399" y="5394233"/>
            <a:ext cx="10003537" cy="278476"/>
          </a:xfrm>
        </p:spPr>
        <p:txBody>
          <a:bodyPr/>
          <a:lstStyle/>
          <a:p>
            <a:r>
              <a:rPr lang="en-US" dirty="0"/>
              <a:t>USMCC Summer School at University of Chicago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DF9DFB-54E9-184A-7F50-BF325F79EA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2175056"/>
            <a:ext cx="10003536" cy="236324"/>
          </a:xfrm>
        </p:spPr>
        <p:txBody>
          <a:bodyPr/>
          <a:lstStyle/>
          <a:p>
            <a:r>
              <a:rPr lang="en-US" dirty="0"/>
              <a:t>August 5, 2025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F69230-1F0C-F08B-F8D1-4F09BE982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530888"/>
            <a:ext cx="10003536" cy="2388558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Ionization Cooling for Muon Beams</a:t>
            </a:r>
            <a:br>
              <a:rPr lang="en-US" sz="4800" dirty="0"/>
            </a:br>
            <a:r>
              <a:rPr lang="en-US" sz="4800" dirty="0"/>
              <a:t>Q &amp; A</a:t>
            </a:r>
            <a:br>
              <a:rPr lang="en-US" sz="4800" i="1" dirty="0"/>
            </a:br>
            <a:br>
              <a:rPr lang="en-US" sz="4400" i="1" dirty="0"/>
            </a:br>
            <a:endParaRPr lang="en-US" sz="44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112A8C-545C-217D-00D4-66EB00FD3E8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8/5/25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6438FB8-9087-E394-58DD-D2ED6C4D0B6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Yonehara | Ionization Cooling Q&amp;A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CFA03AC-AEBD-2122-00E0-25D2F42B36B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308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79FE16-4FE0-369C-43AF-2821E426F4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399" y="1243584"/>
            <a:ext cx="9994392" cy="4655566"/>
          </a:xfrm>
        </p:spPr>
        <p:txBody>
          <a:bodyPr/>
          <a:lstStyle/>
          <a:p>
            <a:r>
              <a:rPr lang="en-US" dirty="0"/>
              <a:t>Current cooling design is a step structure</a:t>
            </a:r>
          </a:p>
          <a:p>
            <a:pPr lvl="1"/>
            <a:r>
              <a:rPr lang="en-US" dirty="0"/>
              <a:t>Individual channels is a fixed magnetic field</a:t>
            </a:r>
          </a:p>
          <a:p>
            <a:r>
              <a:rPr lang="en-US" dirty="0"/>
              <a:t>In practice, the channel should be connected smoothly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FE9A02-6D36-8FB9-28C6-B73E96D6E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 for Question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D7BA7-3953-EDDF-8F07-7E77023D2217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8/5/25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E4A4D-157C-7F75-D743-9296E528900E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Yonehara | Ionization Cooling Q&amp;A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01759-D39A-2E73-D61E-DE8740395ADC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992E56-2D1A-4727-F09D-1AECCABA1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595806" y="-39456"/>
            <a:ext cx="2986100" cy="81381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E3601D-03BD-5BF5-FEA8-95269A8A7580}"/>
              </a:ext>
            </a:extLst>
          </p:cNvPr>
          <p:cNvSpPr txBox="1"/>
          <p:nvPr/>
        </p:nvSpPr>
        <p:spPr>
          <a:xfrm>
            <a:off x="6675613" y="5551488"/>
            <a:ext cx="3763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R. Zhu et al., PRAB 28 041003 (2025)</a:t>
            </a:r>
          </a:p>
        </p:txBody>
      </p:sp>
    </p:spTree>
    <p:extLst>
      <p:ext uri="{BB962C8B-B14F-4D97-AF65-F5344CB8AC3E}">
        <p14:creationId xmlns:p14="http://schemas.microsoft.com/office/powerpoint/2010/main" val="3964592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3D715-7D54-5652-1C58-FB8CC0F59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7801A3-5120-ACC4-5D8F-8C3A1EF38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257" y="2379073"/>
            <a:ext cx="10003536" cy="783228"/>
          </a:xfrm>
        </p:spPr>
        <p:txBody>
          <a:bodyPr/>
          <a:lstStyle/>
          <a:p>
            <a:r>
              <a:rPr lang="en-US" sz="4400" dirty="0"/>
              <a:t>Solenoid base beam optics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02E93-6C83-C169-9994-2977656E357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8/5/25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3A812-A993-A071-16AF-0C71F56643D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Yonehara | Ionization Cooling Q&amp;A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CB10B-EAA3-78F5-6F1B-CD18662CAA2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5E1CC5-3B90-E86A-0486-1F064B73FC0E}"/>
              </a:ext>
            </a:extLst>
          </p:cNvPr>
          <p:cNvSpPr txBox="1"/>
          <p:nvPr/>
        </p:nvSpPr>
        <p:spPr>
          <a:xfrm>
            <a:off x="2936196" y="3862138"/>
            <a:ext cx="4074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and Y motions and their beta functions are coupled </a:t>
            </a:r>
          </a:p>
        </p:txBody>
      </p:sp>
    </p:spTree>
    <p:extLst>
      <p:ext uri="{BB962C8B-B14F-4D97-AF65-F5344CB8AC3E}">
        <p14:creationId xmlns:p14="http://schemas.microsoft.com/office/powerpoint/2010/main" val="2648140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52A376-2AD0-6720-5E20-C59B6E5F1B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399" y="1054100"/>
            <a:ext cx="9994392" cy="5302250"/>
          </a:xfrm>
        </p:spPr>
        <p:txBody>
          <a:bodyPr/>
          <a:lstStyle/>
          <a:p>
            <a:r>
              <a:rPr lang="en-US" sz="2400" dirty="0"/>
              <a:t>Evaluate FOFO channel (use my input file if you have g4beamline) </a:t>
            </a:r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2D1066-A836-A217-B4C1-52A9A44C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 (Optional)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26DF4D-DC08-29F9-AF89-73EEB201A961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315C3D-3779-FC71-133E-67777A541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631" y="1830771"/>
            <a:ext cx="4405220" cy="397312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DC9D2B4-301C-E705-165C-9D338456356A}"/>
              </a:ext>
            </a:extLst>
          </p:cNvPr>
          <p:cNvCxnSpPr/>
          <p:nvPr/>
        </p:nvCxnSpPr>
        <p:spPr>
          <a:xfrm>
            <a:off x="8638988" y="1830771"/>
            <a:ext cx="1129553" cy="0"/>
          </a:xfrm>
          <a:prstGeom prst="straightConnector1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D3DB299-FCAA-E0F9-682F-11C7D73048A0}"/>
              </a:ext>
            </a:extLst>
          </p:cNvPr>
          <p:cNvSpPr txBox="1"/>
          <p:nvPr/>
        </p:nvSpPr>
        <p:spPr>
          <a:xfrm>
            <a:off x="8276726" y="1195656"/>
            <a:ext cx="2215030" cy="846386"/>
          </a:xfrm>
          <a:prstGeom prst="rect">
            <a:avLst/>
          </a:prstGeom>
          <a:noFill/>
        </p:spPr>
        <p:txBody>
          <a:bodyPr wrap="non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900" b="1" dirty="0">
                <a:solidFill>
                  <a:schemeClr val="tx2"/>
                </a:solidFill>
                <a:latin typeface="Helvetica" pitchFamily="2" charset="0"/>
              </a:rPr>
              <a:t>Coil length 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E87BEE-D5FF-7555-6D89-E6BE98C20F6D}"/>
              </a:ext>
            </a:extLst>
          </p:cNvPr>
          <p:cNvCxnSpPr/>
          <p:nvPr/>
        </p:nvCxnSpPr>
        <p:spPr>
          <a:xfrm flipV="1">
            <a:off x="9714752" y="2409142"/>
            <a:ext cx="0" cy="1371600"/>
          </a:xfrm>
          <a:prstGeom prst="straightConnector1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665870B-2A7C-C2FF-0CCE-8DDBC0198324}"/>
              </a:ext>
            </a:extLst>
          </p:cNvPr>
          <p:cNvSpPr txBox="1"/>
          <p:nvPr/>
        </p:nvSpPr>
        <p:spPr>
          <a:xfrm>
            <a:off x="8741841" y="2751495"/>
            <a:ext cx="2865849" cy="846386"/>
          </a:xfrm>
          <a:prstGeom prst="rect">
            <a:avLst/>
          </a:prstGeom>
          <a:noFill/>
        </p:spPr>
        <p:txBody>
          <a:bodyPr wrap="non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900" b="1" dirty="0">
                <a:solidFill>
                  <a:schemeClr val="bg1"/>
                </a:solidFill>
                <a:latin typeface="Helvetica" pitchFamily="2" charset="0"/>
              </a:rPr>
              <a:t>Coil inner radius 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7BDC858-1CF7-9F46-80D1-D93E00ACC9BF}"/>
              </a:ext>
            </a:extLst>
          </p:cNvPr>
          <p:cNvCxnSpPr>
            <a:cxnSpLocks/>
          </p:cNvCxnSpPr>
          <p:nvPr/>
        </p:nvCxnSpPr>
        <p:spPr>
          <a:xfrm flipV="1">
            <a:off x="9759575" y="5048037"/>
            <a:ext cx="0" cy="410349"/>
          </a:xfrm>
          <a:prstGeom prst="straightConnector1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9201054-BBC1-C72F-760F-D1330E2A1B56}"/>
              </a:ext>
            </a:extLst>
          </p:cNvPr>
          <p:cNvSpPr txBox="1"/>
          <p:nvPr/>
        </p:nvSpPr>
        <p:spPr>
          <a:xfrm>
            <a:off x="9381530" y="5153720"/>
            <a:ext cx="2556470" cy="846386"/>
          </a:xfrm>
          <a:prstGeom prst="rect">
            <a:avLst/>
          </a:prstGeom>
          <a:noFill/>
        </p:spPr>
        <p:txBody>
          <a:bodyPr wrap="non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900" b="1" dirty="0">
                <a:solidFill>
                  <a:schemeClr val="bg1"/>
                </a:solidFill>
                <a:latin typeface="Helvetica" pitchFamily="2" charset="0"/>
              </a:rPr>
              <a:t>Coil thickness 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AA6B56-E31D-2781-7ECD-748364A34A77}"/>
                  </a:ext>
                </a:extLst>
              </p:cNvPr>
              <p:cNvSpPr txBox="1"/>
              <p:nvPr/>
            </p:nvSpPr>
            <p:spPr>
              <a:xfrm>
                <a:off x="686522" y="1482922"/>
                <a:ext cx="6078074" cy="2544286"/>
              </a:xfrm>
              <a:prstGeom prst="rect">
                <a:avLst/>
              </a:prstGeom>
              <a:noFill/>
            </p:spPr>
            <p:txBody>
              <a:bodyPr wrap="none" lIns="365760" tIns="274320" rIns="365760" bIns="274320" rtlCol="0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n-US" sz="1600" b="1" dirty="0" err="1">
                    <a:solidFill>
                      <a:schemeClr val="tx2"/>
                    </a:solidFill>
                    <a:latin typeface="Helvetica" pitchFamily="2" charset="0"/>
                  </a:rPr>
                  <a:t>Fernow’s</a:t>
                </a:r>
                <a:r>
                  <a:rPr lang="en-US" sz="1600" b="1" dirty="0">
                    <a:solidFill>
                      <a:schemeClr val="tx2"/>
                    </a:solidFill>
                    <a:latin typeface="Helvetica" pitchFamily="2" charset="0"/>
                  </a:rPr>
                  <a:t> coil (referred from PRSTAB 10, 064001 (2007)</a:t>
                </a:r>
              </a:p>
              <a:p>
                <a:pPr marL="342900" indent="-342900"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chemeClr val="tx2"/>
                    </a:solidFill>
                    <a:latin typeface="Helvetica" pitchFamily="2" charset="0"/>
                  </a:rPr>
                  <a:t>Coil length = 400 mm</a:t>
                </a:r>
              </a:p>
              <a:p>
                <a:pPr marL="342900" indent="-342900"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chemeClr val="tx2"/>
                    </a:solidFill>
                    <a:latin typeface="Helvetica" pitchFamily="2" charset="0"/>
                  </a:rPr>
                  <a:t>Coil inner radius = 400 mm</a:t>
                </a:r>
              </a:p>
              <a:p>
                <a:pPr marL="342900" indent="-342900"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chemeClr val="tx2"/>
                    </a:solidFill>
                    <a:latin typeface="Helvetica" pitchFamily="2" charset="0"/>
                  </a:rPr>
                  <a:t>Coil thickness = 100 mm</a:t>
                </a:r>
              </a:p>
              <a:p>
                <a:pPr marL="342900" indent="-342900"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chemeClr val="tx2"/>
                    </a:solidFill>
                    <a:latin typeface="Helvetica" pitchFamily="2" charset="0"/>
                  </a:rPr>
                  <a:t>Current =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1600" b="1" dirty="0">
                    <a:solidFill>
                      <a:schemeClr val="tx2"/>
                    </a:solidFill>
                    <a:latin typeface="Helvetica" pitchFamily="2" charset="0"/>
                  </a:rPr>
                  <a:t>100 Amp/mm2</a:t>
                </a:r>
              </a:p>
              <a:p>
                <a:pPr marL="342900" indent="-342900"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chemeClr val="tx2"/>
                    </a:solidFill>
                    <a:latin typeface="Helvetica" pitchFamily="2" charset="0"/>
                  </a:rPr>
                  <a:t>Period = 1000 mm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AA6B56-E31D-2781-7ECD-748364A34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22" y="1482922"/>
                <a:ext cx="6078074" cy="25442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58867808-0D12-54B1-3A8C-FFF9EE9D1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981" y="4090269"/>
            <a:ext cx="3446490" cy="24019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0594105-0284-5A4D-B7E9-C1E6552E56B3}"/>
              </a:ext>
            </a:extLst>
          </p:cNvPr>
          <p:cNvSpPr txBox="1"/>
          <p:nvPr/>
        </p:nvSpPr>
        <p:spPr>
          <a:xfrm>
            <a:off x="1516981" y="5718552"/>
            <a:ext cx="3244158" cy="846386"/>
          </a:xfrm>
          <a:prstGeom prst="rect">
            <a:avLst/>
          </a:prstGeom>
          <a:noFill/>
        </p:spPr>
        <p:txBody>
          <a:bodyPr wrap="none" lIns="365760" tIns="274320" rIns="365760" bIns="274320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900" b="1" dirty="0">
                <a:solidFill>
                  <a:schemeClr val="bg1"/>
                </a:solidFill>
                <a:latin typeface="Helvetica" pitchFamily="2" charset="0"/>
              </a:rPr>
              <a:t>Flipping solenoid coil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C8A5D-90BF-AD29-A35C-0B713E201444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8/5/25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E40C6-44CE-5BBC-A182-54EAB1A06591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Yonehara | Ionization Cooling 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403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0F41E5-BF5F-68A8-4414-DB35CEC0EF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398" y="1041400"/>
            <a:ext cx="10502901" cy="53149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Demonstrate stop band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Demonstrate maximum and minimum beta functions for </a:t>
            </a:r>
            <a:r>
              <a:rPr lang="en-US" sz="2800" dirty="0" err="1"/>
              <a:t>Fernow’s</a:t>
            </a:r>
            <a:r>
              <a:rPr lang="en-US" sz="2800" dirty="0"/>
              <a:t> four different channels (see slide 55)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E00FA9-5FBB-6131-A65B-00AA07B7F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C8482-2C3B-475C-1636-FC36FF8D4A74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6EDF4-E5BD-9962-67E8-A576EADF9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124" y="2684987"/>
            <a:ext cx="5058976" cy="403648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A148E4-8005-5D0E-166C-A8C7F3A996C4}"/>
              </a:ext>
            </a:extLst>
          </p:cNvPr>
          <p:cNvCxnSpPr/>
          <p:nvPr/>
        </p:nvCxnSpPr>
        <p:spPr>
          <a:xfrm flipV="1">
            <a:off x="8503595" y="4360986"/>
            <a:ext cx="0" cy="1834461"/>
          </a:xfrm>
          <a:prstGeom prst="line">
            <a:avLst/>
          </a:prstGeom>
          <a:ln>
            <a:solidFill>
              <a:srgbClr val="FF4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1CCDD5-F27E-D1D9-7275-9077522F7547}"/>
              </a:ext>
            </a:extLst>
          </p:cNvPr>
          <p:cNvCxnSpPr>
            <a:cxnSpLocks/>
          </p:cNvCxnSpPr>
          <p:nvPr/>
        </p:nvCxnSpPr>
        <p:spPr>
          <a:xfrm flipH="1">
            <a:off x="5854180" y="5011416"/>
            <a:ext cx="4044461" cy="0"/>
          </a:xfrm>
          <a:prstGeom prst="line">
            <a:avLst/>
          </a:prstGeom>
          <a:ln>
            <a:solidFill>
              <a:srgbClr val="FF4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CD9C844-83E2-BEA4-B5B4-005E5B76207E}"/>
              </a:ext>
            </a:extLst>
          </p:cNvPr>
          <p:cNvCxnSpPr>
            <a:cxnSpLocks/>
          </p:cNvCxnSpPr>
          <p:nvPr/>
        </p:nvCxnSpPr>
        <p:spPr>
          <a:xfrm flipH="1">
            <a:off x="5859573" y="6001815"/>
            <a:ext cx="4044461" cy="0"/>
          </a:xfrm>
          <a:prstGeom prst="line">
            <a:avLst/>
          </a:prstGeom>
          <a:ln>
            <a:solidFill>
              <a:srgbClr val="FF4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01AACAA-B248-6BE0-DAF3-DD05D951F79A}"/>
              </a:ext>
            </a:extLst>
          </p:cNvPr>
          <p:cNvSpPr txBox="1"/>
          <p:nvPr/>
        </p:nvSpPr>
        <p:spPr>
          <a:xfrm>
            <a:off x="9735645" y="4577157"/>
            <a:ext cx="1378262" cy="800219"/>
          </a:xfrm>
          <a:prstGeom prst="rect">
            <a:avLst/>
          </a:prstGeom>
          <a:noFill/>
        </p:spPr>
        <p:txBody>
          <a:bodyPr wrap="non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600" b="1" dirty="0">
                <a:solidFill>
                  <a:srgbClr val="FF40FF"/>
                </a:solidFill>
                <a:latin typeface="Helvetica" pitchFamily="2" charset="0"/>
              </a:rPr>
              <a:t>0.73 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9E3323-558B-E450-A03C-3FD3E9FA8E3A}"/>
              </a:ext>
            </a:extLst>
          </p:cNvPr>
          <p:cNvSpPr txBox="1"/>
          <p:nvPr/>
        </p:nvSpPr>
        <p:spPr>
          <a:xfrm>
            <a:off x="9646726" y="5649316"/>
            <a:ext cx="1378262" cy="800219"/>
          </a:xfrm>
          <a:prstGeom prst="rect">
            <a:avLst/>
          </a:prstGeom>
          <a:noFill/>
        </p:spPr>
        <p:txBody>
          <a:bodyPr wrap="non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600" b="1" dirty="0">
                <a:solidFill>
                  <a:srgbClr val="FF40FF"/>
                </a:solidFill>
                <a:latin typeface="Helvetica" pitchFamily="2" charset="0"/>
              </a:rPr>
              <a:t>0.13 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5B7227-D98E-BA41-979E-89FFE141FBCB}"/>
              </a:ext>
            </a:extLst>
          </p:cNvPr>
          <p:cNvSpPr txBox="1"/>
          <p:nvPr/>
        </p:nvSpPr>
        <p:spPr>
          <a:xfrm>
            <a:off x="9252704" y="3993420"/>
            <a:ext cx="2474716" cy="1149033"/>
          </a:xfrm>
          <a:prstGeom prst="rect">
            <a:avLst/>
          </a:prstGeom>
          <a:noFill/>
        </p:spPr>
        <p:txBody>
          <a:bodyPr wrap="none" lIns="365760" tIns="274320" rIns="365760" bIns="274320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600" b="1" dirty="0">
                <a:solidFill>
                  <a:srgbClr val="FF40FF"/>
                </a:solidFill>
                <a:latin typeface="Helvetica" pitchFamily="2" charset="0"/>
              </a:rPr>
              <a:t>Our simulation</a:t>
            </a:r>
          </a:p>
          <a:p>
            <a:pPr>
              <a:spcAft>
                <a:spcPts val="800"/>
              </a:spcAft>
            </a:pPr>
            <a:r>
              <a:rPr lang="en-US" sz="1600" b="1" dirty="0">
                <a:solidFill>
                  <a:srgbClr val="FF40FF"/>
                </a:solidFill>
                <a:latin typeface="Helvetica" pitchFamily="2" charset="0"/>
              </a:rPr>
              <a:t>(agreed very well)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6E42071-A251-0916-B9C8-2E1C109E0FFD}"/>
              </a:ext>
            </a:extLst>
          </p:cNvPr>
          <p:cNvGrpSpPr>
            <a:grpSpLocks noChangeAspect="1"/>
          </p:cNvGrpSpPr>
          <p:nvPr/>
        </p:nvGrpSpPr>
        <p:grpSpPr>
          <a:xfrm>
            <a:off x="195163" y="2984295"/>
            <a:ext cx="4853955" cy="3017520"/>
            <a:chOff x="-221465" y="2761356"/>
            <a:chExt cx="6001340" cy="373080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1D8C9A3-3F0E-A4DC-BAD8-612A7AED7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21465" y="2761356"/>
              <a:ext cx="5865021" cy="3730804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EE76561-02AE-EBA4-8567-5D979583D6DA}"/>
                </a:ext>
              </a:extLst>
            </p:cNvPr>
            <p:cNvCxnSpPr>
              <a:cxnSpLocks/>
            </p:cNvCxnSpPr>
            <p:nvPr/>
          </p:nvCxnSpPr>
          <p:spPr>
            <a:xfrm>
              <a:off x="1285814" y="2798987"/>
              <a:ext cx="0" cy="336641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91F4CF2-DEAF-E207-B8DC-8EC2775BF9D9}"/>
                </a:ext>
              </a:extLst>
            </p:cNvPr>
            <p:cNvCxnSpPr>
              <a:cxnSpLocks/>
            </p:cNvCxnSpPr>
            <p:nvPr/>
          </p:nvCxnSpPr>
          <p:spPr>
            <a:xfrm>
              <a:off x="3688406" y="2798987"/>
              <a:ext cx="0" cy="336641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6582BA5-C914-3479-7804-903F6B55F197}"/>
                </a:ext>
              </a:extLst>
            </p:cNvPr>
            <p:cNvCxnSpPr>
              <a:cxnSpLocks/>
            </p:cNvCxnSpPr>
            <p:nvPr/>
          </p:nvCxnSpPr>
          <p:spPr>
            <a:xfrm>
              <a:off x="1285814" y="5864449"/>
              <a:ext cx="2402592" cy="0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BF570BB-7DB9-6E26-0B47-B4BEC4CD89E8}"/>
                </a:ext>
              </a:extLst>
            </p:cNvPr>
            <p:cNvSpPr txBox="1"/>
            <p:nvPr/>
          </p:nvSpPr>
          <p:spPr>
            <a:xfrm>
              <a:off x="1422134" y="5096448"/>
              <a:ext cx="1931299" cy="846386"/>
            </a:xfrm>
            <a:prstGeom prst="rect">
              <a:avLst/>
            </a:prstGeom>
            <a:noFill/>
          </p:spPr>
          <p:txBody>
            <a:bodyPr wrap="none" lIns="365760" tIns="274320" rIns="365760" bIns="274320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900" b="1" dirty="0">
                  <a:solidFill>
                    <a:srgbClr val="00B050"/>
                  </a:solidFill>
                  <a:latin typeface="Helvetica" pitchFamily="2" charset="0"/>
                </a:rPr>
                <a:t>Stop band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A6AB4F2-B873-C4B2-2F7E-D517DAC6BFFD}"/>
                    </a:ext>
                  </a:extLst>
                </p:cNvPr>
                <p:cNvSpPr txBox="1"/>
                <p:nvPr/>
              </p:nvSpPr>
              <p:spPr>
                <a:xfrm>
                  <a:off x="4039334" y="5527335"/>
                  <a:ext cx="1740541" cy="830997"/>
                </a:xfrm>
                <a:prstGeom prst="rect">
                  <a:avLst/>
                </a:prstGeom>
                <a:noFill/>
              </p:spPr>
              <p:txBody>
                <a:bodyPr wrap="none" lIns="365760" tIns="274320" rIns="365760" bIns="274320" rtlCol="0">
                  <a:spAutoFit/>
                </a:bodyPr>
                <a:lstStyle/>
                <a:p>
                  <a:pPr algn="ctr"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b="1" dirty="0">
                      <a:latin typeface="Helvetica" pitchFamily="2" charset="0"/>
                    </a:rPr>
                    <a:t>(GeV/c)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A6AB4F2-B873-C4B2-2F7E-D517DAC6BF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9334" y="5527335"/>
                  <a:ext cx="1740541" cy="830997"/>
                </a:xfrm>
                <a:prstGeom prst="rect">
                  <a:avLst/>
                </a:prstGeom>
                <a:blipFill>
                  <a:blip r:embed="rId4"/>
                  <a:stretch>
                    <a:fillRect b="-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7DF48BC-04AB-5F4B-CD8C-FEE3D1001D01}"/>
              </a:ext>
            </a:extLst>
          </p:cNvPr>
          <p:cNvSpPr txBox="1"/>
          <p:nvPr/>
        </p:nvSpPr>
        <p:spPr>
          <a:xfrm>
            <a:off x="812942" y="2282748"/>
            <a:ext cx="3508140" cy="846386"/>
          </a:xfrm>
          <a:prstGeom prst="rect">
            <a:avLst/>
          </a:prstGeom>
          <a:noFill/>
        </p:spPr>
        <p:txBody>
          <a:bodyPr wrap="non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900" b="1" dirty="0">
                <a:latin typeface="Helvetica" pitchFamily="2" charset="0"/>
              </a:rPr>
              <a:t>Transmission efficiency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869DF-28BE-BE0E-6D3F-75D6EDF62BDB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8/5/25</a:t>
            </a:r>
            <a:endParaRPr lang="en-US" dirty="0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BAC70BA7-7125-7296-FB46-D7A02E8A1861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Yonehara | Ionization Cooling 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37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CC234D-21CC-EC5D-2A42-DD894AA81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 for Question 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7C9B23-3825-3B2F-F60D-4358DD9E84BB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9C6125-D182-2269-AEA7-6B0541550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44" y="3429000"/>
            <a:ext cx="4572000" cy="279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A8E9BC-9024-5A43-74BC-5516DEFF9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600" y="3429000"/>
            <a:ext cx="4572000" cy="2832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F2BC1A-B5AF-57B2-C44E-AEAFA1BED283}"/>
              </a:ext>
            </a:extLst>
          </p:cNvPr>
          <p:cNvSpPr txBox="1"/>
          <p:nvPr/>
        </p:nvSpPr>
        <p:spPr>
          <a:xfrm>
            <a:off x="7958104" y="15322"/>
            <a:ext cx="3301866" cy="738664"/>
          </a:xfrm>
          <a:prstGeom prst="rect">
            <a:avLst/>
          </a:prstGeom>
          <a:noFill/>
        </p:spPr>
        <p:txBody>
          <a:bodyPr wrap="non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200" dirty="0">
                <a:latin typeface="Helvetica" pitchFamily="2" charset="0"/>
              </a:rPr>
              <a:t>fofostudy_fernow_fig1a_05280140.nb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652D0B-B060-1AE7-CD54-7758DC91C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398" y="805149"/>
            <a:ext cx="3380330" cy="27432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2279F6-7BEB-B039-DAA2-6B45EAB18C6C}"/>
              </a:ext>
            </a:extLst>
          </p:cNvPr>
          <p:cNvCxnSpPr/>
          <p:nvPr/>
        </p:nvCxnSpPr>
        <p:spPr>
          <a:xfrm>
            <a:off x="4325816" y="2708031"/>
            <a:ext cx="0" cy="8932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C7ADAD-9773-1CFC-E1E9-5876A0DB7874}"/>
              </a:ext>
            </a:extLst>
          </p:cNvPr>
          <p:cNvCxnSpPr/>
          <p:nvPr/>
        </p:nvCxnSpPr>
        <p:spPr>
          <a:xfrm>
            <a:off x="4900248" y="2696308"/>
            <a:ext cx="0" cy="8932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C3E309E-2603-A9E1-32B2-2DD6EF1A3656}"/>
              </a:ext>
            </a:extLst>
          </p:cNvPr>
          <p:cNvCxnSpPr/>
          <p:nvPr/>
        </p:nvCxnSpPr>
        <p:spPr>
          <a:xfrm flipH="1">
            <a:off x="4032738" y="3589600"/>
            <a:ext cx="293078" cy="2555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84B2362-27CA-52FD-104E-023662B60E35}"/>
              </a:ext>
            </a:extLst>
          </p:cNvPr>
          <p:cNvCxnSpPr>
            <a:cxnSpLocks/>
          </p:cNvCxnSpPr>
          <p:nvPr/>
        </p:nvCxnSpPr>
        <p:spPr>
          <a:xfrm>
            <a:off x="4890563" y="3571795"/>
            <a:ext cx="1076481" cy="4574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AB840A-64F5-EB1B-9553-6C0093776471}"/>
                  </a:ext>
                </a:extLst>
              </p:cNvPr>
              <p:cNvSpPr txBox="1"/>
              <p:nvPr/>
            </p:nvSpPr>
            <p:spPr>
              <a:xfrm>
                <a:off x="958943" y="5692344"/>
                <a:ext cx="2112501" cy="1251625"/>
              </a:xfrm>
              <a:prstGeom prst="rect">
                <a:avLst/>
              </a:prstGeom>
              <a:noFill/>
            </p:spPr>
            <p:txBody>
              <a:bodyPr wrap="none" lIns="365760" tIns="274320" rIns="365760" bIns="274320" rtlCol="0">
                <a:spAutoFit/>
              </a:bodyPr>
              <a:lstStyle/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=4.5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1600" dirty="0">
                  <a:latin typeface="Helvetica" pitchFamily="2" charset="0"/>
                </a:endParaRPr>
              </a:p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=0.70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6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AB840A-64F5-EB1B-9553-6C0093776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943" y="5692344"/>
                <a:ext cx="2112501" cy="12516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3738BF9B-F970-B826-3D87-40C74A50E51F}"/>
              </a:ext>
            </a:extLst>
          </p:cNvPr>
          <p:cNvSpPr txBox="1"/>
          <p:nvPr/>
        </p:nvSpPr>
        <p:spPr>
          <a:xfrm>
            <a:off x="1941618" y="2913696"/>
            <a:ext cx="1539653" cy="846386"/>
          </a:xfrm>
          <a:prstGeom prst="rect">
            <a:avLst/>
          </a:prstGeom>
          <a:noFill/>
        </p:spPr>
        <p:txBody>
          <a:bodyPr wrap="non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900" b="1" dirty="0">
                <a:latin typeface="Helvetica" pitchFamily="2" charset="0"/>
              </a:rPr>
              <a:t>x’ (rad)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64E076-2C45-5779-DC8B-AC0FA687D297}"/>
              </a:ext>
            </a:extLst>
          </p:cNvPr>
          <p:cNvSpPr txBox="1"/>
          <p:nvPr/>
        </p:nvSpPr>
        <p:spPr>
          <a:xfrm>
            <a:off x="4498819" y="4409569"/>
            <a:ext cx="1538563" cy="846386"/>
          </a:xfrm>
          <a:prstGeom prst="rect">
            <a:avLst/>
          </a:prstGeom>
          <a:noFill/>
        </p:spPr>
        <p:txBody>
          <a:bodyPr wrap="non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900" b="1" dirty="0">
                <a:latin typeface="Helvetica" pitchFamily="2" charset="0"/>
              </a:rPr>
              <a:t>x (mm)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E57E6B-18EF-C2E5-2C6D-3B29C6CEA5D3}"/>
              </a:ext>
            </a:extLst>
          </p:cNvPr>
          <p:cNvSpPr txBox="1"/>
          <p:nvPr/>
        </p:nvSpPr>
        <p:spPr>
          <a:xfrm>
            <a:off x="7310792" y="2834470"/>
            <a:ext cx="1539653" cy="846386"/>
          </a:xfrm>
          <a:prstGeom prst="rect">
            <a:avLst/>
          </a:prstGeom>
          <a:noFill/>
        </p:spPr>
        <p:txBody>
          <a:bodyPr wrap="non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900" b="1" dirty="0">
                <a:latin typeface="Helvetica" pitchFamily="2" charset="0"/>
              </a:rPr>
              <a:t>x’ (rad)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04AB5D-91AB-68BF-2E83-980771FEA103}"/>
              </a:ext>
            </a:extLst>
          </p:cNvPr>
          <p:cNvSpPr txBox="1"/>
          <p:nvPr/>
        </p:nvSpPr>
        <p:spPr>
          <a:xfrm>
            <a:off x="9867993" y="4330343"/>
            <a:ext cx="1538563" cy="846386"/>
          </a:xfrm>
          <a:prstGeom prst="rect">
            <a:avLst/>
          </a:prstGeom>
          <a:noFill/>
        </p:spPr>
        <p:txBody>
          <a:bodyPr wrap="non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900" b="1" dirty="0">
                <a:latin typeface="Helvetica" pitchFamily="2" charset="0"/>
              </a:rPr>
              <a:t>x (mm)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042A7DD-A0AC-4B21-2975-3A6F5A01AC09}"/>
                  </a:ext>
                </a:extLst>
              </p:cNvPr>
              <p:cNvSpPr txBox="1"/>
              <p:nvPr/>
            </p:nvSpPr>
            <p:spPr>
              <a:xfrm>
                <a:off x="8680496" y="5606375"/>
                <a:ext cx="2112501" cy="1251625"/>
              </a:xfrm>
              <a:prstGeom prst="rect">
                <a:avLst/>
              </a:prstGeom>
              <a:noFill/>
            </p:spPr>
            <p:txBody>
              <a:bodyPr wrap="none" lIns="365760" tIns="274320" rIns="365760" bIns="274320" rtlCol="0">
                <a:spAutoFit/>
              </a:bodyPr>
              <a:lstStyle/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=5.0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1600" dirty="0">
                  <a:latin typeface="Helvetica" pitchFamily="2" charset="0"/>
                </a:endParaRPr>
              </a:p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=0.13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6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042A7DD-A0AC-4B21-2975-3A6F5A01A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496" y="5606375"/>
                <a:ext cx="2112501" cy="12516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C058E88E-FAA9-9558-818A-D7230CACBF26}"/>
              </a:ext>
            </a:extLst>
          </p:cNvPr>
          <p:cNvSpPr/>
          <p:nvPr/>
        </p:nvSpPr>
        <p:spPr>
          <a:xfrm>
            <a:off x="7958104" y="3429000"/>
            <a:ext cx="1185896" cy="980569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9EC390-1147-9F6C-FB8E-D3DCA0810678}"/>
              </a:ext>
            </a:extLst>
          </p:cNvPr>
          <p:cNvSpPr txBox="1"/>
          <p:nvPr/>
        </p:nvSpPr>
        <p:spPr>
          <a:xfrm>
            <a:off x="8660742" y="2706396"/>
            <a:ext cx="2745814" cy="1138773"/>
          </a:xfrm>
          <a:prstGeom prst="rect">
            <a:avLst/>
          </a:prstGeom>
          <a:noFill/>
        </p:spPr>
        <p:txBody>
          <a:bodyPr wrap="squar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900" dirty="0">
                <a:solidFill>
                  <a:srgbClr val="FF40FF"/>
                </a:solidFill>
                <a:latin typeface="Helvetica" pitchFamily="2" charset="0"/>
              </a:rPr>
              <a:t>Filamentation due to mismatching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3C89BA-D8C2-D102-427A-C227F8755BE1}"/>
              </a:ext>
            </a:extLst>
          </p:cNvPr>
          <p:cNvSpPr txBox="1"/>
          <p:nvPr/>
        </p:nvSpPr>
        <p:spPr>
          <a:xfrm>
            <a:off x="2877155" y="5371981"/>
            <a:ext cx="3077445" cy="800219"/>
          </a:xfrm>
          <a:prstGeom prst="rect">
            <a:avLst/>
          </a:prstGeom>
          <a:noFill/>
        </p:spPr>
        <p:txBody>
          <a:bodyPr wrap="non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600" b="1" dirty="0">
                <a:solidFill>
                  <a:srgbClr val="FF0000"/>
                </a:solidFill>
                <a:latin typeface="Helvetica" pitchFamily="2" charset="0"/>
              </a:rPr>
              <a:t>Red: Initial phase space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8ED930-6F66-FBFE-DD1F-5A3BCE77D7DD}"/>
              </a:ext>
            </a:extLst>
          </p:cNvPr>
          <p:cNvSpPr txBox="1"/>
          <p:nvPr/>
        </p:nvSpPr>
        <p:spPr>
          <a:xfrm>
            <a:off x="8129252" y="5041975"/>
            <a:ext cx="3077445" cy="800219"/>
          </a:xfrm>
          <a:prstGeom prst="rect">
            <a:avLst/>
          </a:prstGeom>
          <a:noFill/>
        </p:spPr>
        <p:txBody>
          <a:bodyPr wrap="non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600" b="1" dirty="0">
                <a:solidFill>
                  <a:srgbClr val="FF0000"/>
                </a:solidFill>
                <a:latin typeface="Helvetica" pitchFamily="2" charset="0"/>
              </a:rPr>
              <a:t>Red: Initial phase space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5819A8-63C1-DB9C-C81B-BE31DDBD5B25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8/5/25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1F7CD-3C87-2EBA-D9EB-97361096B5D5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Yonehara | Ionization Cooling 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29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D2437C-586D-160C-AC53-872CE8D57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 for Question 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0B560-DE46-E808-5A4E-E71D1A5D0A49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78AC5F-9D99-B3F1-CAF7-1D5D685A6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075" y="3473862"/>
            <a:ext cx="4572000" cy="2806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098A65-9474-DECA-24E8-D6E937468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86" y="3473862"/>
            <a:ext cx="4572000" cy="2717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7A8477-9064-74D0-CF75-C991C103F3DC}"/>
              </a:ext>
            </a:extLst>
          </p:cNvPr>
          <p:cNvSpPr txBox="1"/>
          <p:nvPr/>
        </p:nvSpPr>
        <p:spPr>
          <a:xfrm>
            <a:off x="7958104" y="15322"/>
            <a:ext cx="3301866" cy="738664"/>
          </a:xfrm>
          <a:prstGeom prst="rect">
            <a:avLst/>
          </a:prstGeom>
          <a:noFill/>
        </p:spPr>
        <p:txBody>
          <a:bodyPr wrap="non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200" dirty="0">
                <a:latin typeface="Helvetica" pitchFamily="2" charset="0"/>
              </a:rPr>
              <a:t>fofostudy_fernow_fig1b_05280150.nb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7EC7E3-16DE-D895-13EF-94D9CB4059B2}"/>
              </a:ext>
            </a:extLst>
          </p:cNvPr>
          <p:cNvCxnSpPr/>
          <p:nvPr/>
        </p:nvCxnSpPr>
        <p:spPr>
          <a:xfrm>
            <a:off x="4325816" y="2708031"/>
            <a:ext cx="0" cy="8932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A9A235-FFA4-8D7B-C510-60861117E32C}"/>
              </a:ext>
            </a:extLst>
          </p:cNvPr>
          <p:cNvCxnSpPr/>
          <p:nvPr/>
        </p:nvCxnSpPr>
        <p:spPr>
          <a:xfrm>
            <a:off x="4935417" y="2708031"/>
            <a:ext cx="0" cy="8932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D59112E-0393-4873-14A6-0AD1ED8FA25C}"/>
              </a:ext>
            </a:extLst>
          </p:cNvPr>
          <p:cNvCxnSpPr/>
          <p:nvPr/>
        </p:nvCxnSpPr>
        <p:spPr>
          <a:xfrm flipH="1">
            <a:off x="4032738" y="3589600"/>
            <a:ext cx="293078" cy="2555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ACA37A-315E-B139-9233-21CD365F260E}"/>
              </a:ext>
            </a:extLst>
          </p:cNvPr>
          <p:cNvCxnSpPr>
            <a:cxnSpLocks/>
          </p:cNvCxnSpPr>
          <p:nvPr/>
        </p:nvCxnSpPr>
        <p:spPr>
          <a:xfrm>
            <a:off x="4934925" y="3589600"/>
            <a:ext cx="1043842" cy="4044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7853AE-5B8C-95C2-DCC0-BF9E242A23AA}"/>
                  </a:ext>
                </a:extLst>
              </p:cNvPr>
              <p:cNvSpPr txBox="1"/>
              <p:nvPr/>
            </p:nvSpPr>
            <p:spPr>
              <a:xfrm>
                <a:off x="958943" y="5692344"/>
                <a:ext cx="2112501" cy="1251625"/>
              </a:xfrm>
              <a:prstGeom prst="rect">
                <a:avLst/>
              </a:prstGeom>
              <a:noFill/>
            </p:spPr>
            <p:txBody>
              <a:bodyPr wrap="none" lIns="365760" tIns="274320" rIns="365760" bIns="274320" rtlCol="0">
                <a:spAutoFit/>
              </a:bodyPr>
              <a:lstStyle/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=2.1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1600" dirty="0">
                  <a:latin typeface="Helvetica" pitchFamily="2" charset="0"/>
                </a:endParaRPr>
              </a:p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=0.13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6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57853AE-5B8C-95C2-DCC0-BF9E242A2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943" y="5692344"/>
                <a:ext cx="2112501" cy="12516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27BA781-BB93-831E-BA97-60390F4B7BED}"/>
              </a:ext>
            </a:extLst>
          </p:cNvPr>
          <p:cNvSpPr txBox="1"/>
          <p:nvPr/>
        </p:nvSpPr>
        <p:spPr>
          <a:xfrm>
            <a:off x="1941618" y="2913696"/>
            <a:ext cx="1539653" cy="846386"/>
          </a:xfrm>
          <a:prstGeom prst="rect">
            <a:avLst/>
          </a:prstGeom>
          <a:noFill/>
        </p:spPr>
        <p:txBody>
          <a:bodyPr wrap="non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900" b="1" dirty="0">
                <a:latin typeface="Helvetica" pitchFamily="2" charset="0"/>
              </a:rPr>
              <a:t>x’ (rad)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CC0C47-D1ED-0A10-87A4-035BA6CC5378}"/>
              </a:ext>
            </a:extLst>
          </p:cNvPr>
          <p:cNvSpPr txBox="1"/>
          <p:nvPr/>
        </p:nvSpPr>
        <p:spPr>
          <a:xfrm>
            <a:off x="4498819" y="4409569"/>
            <a:ext cx="1538563" cy="846386"/>
          </a:xfrm>
          <a:prstGeom prst="rect">
            <a:avLst/>
          </a:prstGeom>
          <a:noFill/>
        </p:spPr>
        <p:txBody>
          <a:bodyPr wrap="non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900" b="1" dirty="0">
                <a:latin typeface="Helvetica" pitchFamily="2" charset="0"/>
              </a:rPr>
              <a:t>x (mm)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096830-B945-E390-189F-644A3EA9596E}"/>
              </a:ext>
            </a:extLst>
          </p:cNvPr>
          <p:cNvSpPr txBox="1"/>
          <p:nvPr/>
        </p:nvSpPr>
        <p:spPr>
          <a:xfrm>
            <a:off x="7310792" y="2834470"/>
            <a:ext cx="1539653" cy="846386"/>
          </a:xfrm>
          <a:prstGeom prst="rect">
            <a:avLst/>
          </a:prstGeom>
          <a:noFill/>
        </p:spPr>
        <p:txBody>
          <a:bodyPr wrap="non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900" b="1" dirty="0">
                <a:latin typeface="Helvetica" pitchFamily="2" charset="0"/>
              </a:rPr>
              <a:t>x’ (rad)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12B33D-E08F-88B0-A40E-686E49F656AC}"/>
              </a:ext>
            </a:extLst>
          </p:cNvPr>
          <p:cNvSpPr txBox="1"/>
          <p:nvPr/>
        </p:nvSpPr>
        <p:spPr>
          <a:xfrm>
            <a:off x="9867993" y="4330343"/>
            <a:ext cx="1538563" cy="846386"/>
          </a:xfrm>
          <a:prstGeom prst="rect">
            <a:avLst/>
          </a:prstGeom>
          <a:noFill/>
        </p:spPr>
        <p:txBody>
          <a:bodyPr wrap="non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900" b="1" dirty="0">
                <a:latin typeface="Helvetica" pitchFamily="2" charset="0"/>
              </a:rPr>
              <a:t>x (mm)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D21A4C-3740-873B-B946-F1FAC4F39B10}"/>
                  </a:ext>
                </a:extLst>
              </p:cNvPr>
              <p:cNvSpPr txBox="1"/>
              <p:nvPr/>
            </p:nvSpPr>
            <p:spPr>
              <a:xfrm>
                <a:off x="8680496" y="5606375"/>
                <a:ext cx="2112501" cy="1251625"/>
              </a:xfrm>
              <a:prstGeom prst="rect">
                <a:avLst/>
              </a:prstGeom>
              <a:noFill/>
            </p:spPr>
            <p:txBody>
              <a:bodyPr wrap="none" lIns="365760" tIns="274320" rIns="365760" bIns="274320" rtlCol="0">
                <a:spAutoFit/>
              </a:bodyPr>
              <a:lstStyle/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=2.1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1600" dirty="0">
                  <a:latin typeface="Helvetica" pitchFamily="2" charset="0"/>
                </a:endParaRPr>
              </a:p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=0.73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6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D21A4C-3740-873B-B946-F1FAC4F39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496" y="5606375"/>
                <a:ext cx="2112501" cy="12516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EB64F48F-E3B9-5C6C-85C6-2A50D6D730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1767" y="774155"/>
            <a:ext cx="3445164" cy="274320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0FB77E-9F8F-3251-909E-3A48D693CD81}"/>
              </a:ext>
            </a:extLst>
          </p:cNvPr>
          <p:cNvCxnSpPr/>
          <p:nvPr/>
        </p:nvCxnSpPr>
        <p:spPr>
          <a:xfrm>
            <a:off x="4325816" y="2708031"/>
            <a:ext cx="0" cy="8932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39A9CD-5B66-BA61-D3A4-9898441258B0}"/>
              </a:ext>
            </a:extLst>
          </p:cNvPr>
          <p:cNvCxnSpPr/>
          <p:nvPr/>
        </p:nvCxnSpPr>
        <p:spPr>
          <a:xfrm>
            <a:off x="4935417" y="2696308"/>
            <a:ext cx="0" cy="8932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56CFBC5-A870-AD69-562A-A00A18AA7C25}"/>
              </a:ext>
            </a:extLst>
          </p:cNvPr>
          <p:cNvCxnSpPr/>
          <p:nvPr/>
        </p:nvCxnSpPr>
        <p:spPr>
          <a:xfrm flipH="1">
            <a:off x="4032738" y="3589600"/>
            <a:ext cx="293078" cy="2555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416ACF5-97CA-3A5F-95D8-60F9359DAADF}"/>
              </a:ext>
            </a:extLst>
          </p:cNvPr>
          <p:cNvSpPr txBox="1"/>
          <p:nvPr/>
        </p:nvSpPr>
        <p:spPr>
          <a:xfrm>
            <a:off x="3251767" y="5443644"/>
            <a:ext cx="3077445" cy="800219"/>
          </a:xfrm>
          <a:prstGeom prst="rect">
            <a:avLst/>
          </a:prstGeom>
          <a:noFill/>
        </p:spPr>
        <p:txBody>
          <a:bodyPr wrap="non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600" b="1" dirty="0">
                <a:solidFill>
                  <a:srgbClr val="FF0000"/>
                </a:solidFill>
                <a:latin typeface="Helvetica" pitchFamily="2" charset="0"/>
              </a:rPr>
              <a:t>Red: Initial phase space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E2F99B-04B0-431C-3A5B-EF20CE5F3814}"/>
              </a:ext>
            </a:extLst>
          </p:cNvPr>
          <p:cNvSpPr txBox="1"/>
          <p:nvPr/>
        </p:nvSpPr>
        <p:spPr>
          <a:xfrm>
            <a:off x="8198023" y="3095460"/>
            <a:ext cx="3077445" cy="800219"/>
          </a:xfrm>
          <a:prstGeom prst="rect">
            <a:avLst/>
          </a:prstGeom>
          <a:noFill/>
        </p:spPr>
        <p:txBody>
          <a:bodyPr wrap="non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600" b="1" dirty="0">
                <a:solidFill>
                  <a:srgbClr val="FF0000"/>
                </a:solidFill>
                <a:latin typeface="Helvetica" pitchFamily="2" charset="0"/>
              </a:rPr>
              <a:t>Red: Initial phase space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8BD67D-5872-4596-9471-A1D7B3AEA569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8/5/25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7854B9-9A1F-F51A-11D0-2435D386A20D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Yonehara | Ionization Cooling 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12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7F143C-0DE0-4F6E-D44D-259A6A9BA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 for Question 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EED8E7-F861-992D-F04B-42CCA9B6CD84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2047BA-341E-FEC6-0836-A04591245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454" y="3388286"/>
            <a:ext cx="4572000" cy="2730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320B08-2698-6687-7F9D-B33A9BF57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28" y="3429000"/>
            <a:ext cx="4572000" cy="2730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A3E689-A2B9-4927-EE2A-D639A1B84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672" y="1171929"/>
            <a:ext cx="3844800" cy="2743200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7783D8D-DDA6-E205-8B3A-2751E4C5638D}"/>
              </a:ext>
            </a:extLst>
          </p:cNvPr>
          <p:cNvSpPr txBox="1">
            <a:spLocks/>
          </p:cNvSpPr>
          <p:nvPr/>
        </p:nvSpPr>
        <p:spPr>
          <a:xfrm>
            <a:off x="11830050" y="6356350"/>
            <a:ext cx="35891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900" b="1" i="0" kern="120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BAA12D-5F28-3140-935A-44BF4B54B6B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6CC032-4345-8481-DD60-92B473E731F6}"/>
              </a:ext>
            </a:extLst>
          </p:cNvPr>
          <p:cNvSpPr txBox="1"/>
          <p:nvPr/>
        </p:nvSpPr>
        <p:spPr>
          <a:xfrm>
            <a:off x="7958104" y="15322"/>
            <a:ext cx="3301866" cy="738664"/>
          </a:xfrm>
          <a:prstGeom prst="rect">
            <a:avLst/>
          </a:prstGeom>
          <a:noFill/>
        </p:spPr>
        <p:txBody>
          <a:bodyPr wrap="non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200" dirty="0">
                <a:latin typeface="Helvetica" pitchFamily="2" charset="0"/>
              </a:rPr>
              <a:t>fofostudy_fernow_fig1c_05290160.nb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DA4354-D880-F57A-44FB-3271C6C44F97}"/>
              </a:ext>
            </a:extLst>
          </p:cNvPr>
          <p:cNvCxnSpPr/>
          <p:nvPr/>
        </p:nvCxnSpPr>
        <p:spPr>
          <a:xfrm>
            <a:off x="4325816" y="2708031"/>
            <a:ext cx="0" cy="8932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0F8FAA-1CFB-6138-C9DB-693A1C274CA6}"/>
              </a:ext>
            </a:extLst>
          </p:cNvPr>
          <p:cNvCxnSpPr/>
          <p:nvPr/>
        </p:nvCxnSpPr>
        <p:spPr>
          <a:xfrm>
            <a:off x="4970586" y="2708031"/>
            <a:ext cx="0" cy="8932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C9581A-F813-A345-10FE-D03A3C223A0C}"/>
              </a:ext>
            </a:extLst>
          </p:cNvPr>
          <p:cNvCxnSpPr/>
          <p:nvPr/>
        </p:nvCxnSpPr>
        <p:spPr>
          <a:xfrm flipH="1">
            <a:off x="4032738" y="3589600"/>
            <a:ext cx="293078" cy="2555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F4FFA9A-F58E-8089-0C59-842927ED4273}"/>
              </a:ext>
            </a:extLst>
          </p:cNvPr>
          <p:cNvCxnSpPr>
            <a:cxnSpLocks/>
          </p:cNvCxnSpPr>
          <p:nvPr/>
        </p:nvCxnSpPr>
        <p:spPr>
          <a:xfrm>
            <a:off x="4981817" y="3589600"/>
            <a:ext cx="1043842" cy="4044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99C0EB-8064-F56E-E639-B80ADB86C510}"/>
                  </a:ext>
                </a:extLst>
              </p:cNvPr>
              <p:cNvSpPr txBox="1"/>
              <p:nvPr/>
            </p:nvSpPr>
            <p:spPr>
              <a:xfrm>
                <a:off x="958943" y="5692344"/>
                <a:ext cx="2112501" cy="1251625"/>
              </a:xfrm>
              <a:prstGeom prst="rect">
                <a:avLst/>
              </a:prstGeom>
              <a:noFill/>
            </p:spPr>
            <p:txBody>
              <a:bodyPr wrap="none" lIns="365760" tIns="274320" rIns="365760" bIns="274320" rtlCol="0">
                <a:spAutoFit/>
              </a:bodyPr>
              <a:lstStyle/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=1.6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1600" dirty="0">
                  <a:latin typeface="Helvetica" pitchFamily="2" charset="0"/>
                </a:endParaRPr>
              </a:p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=1.08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6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99C0EB-8064-F56E-E639-B80ADB86C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943" y="5692344"/>
                <a:ext cx="2112501" cy="12516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74BB1C1-B3A5-2FF3-8BF3-DF3FCEDE059E}"/>
              </a:ext>
            </a:extLst>
          </p:cNvPr>
          <p:cNvSpPr txBox="1"/>
          <p:nvPr/>
        </p:nvSpPr>
        <p:spPr>
          <a:xfrm>
            <a:off x="1941618" y="2913696"/>
            <a:ext cx="1539653" cy="846386"/>
          </a:xfrm>
          <a:prstGeom prst="rect">
            <a:avLst/>
          </a:prstGeom>
          <a:noFill/>
        </p:spPr>
        <p:txBody>
          <a:bodyPr wrap="non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900" b="1" dirty="0">
                <a:latin typeface="Helvetica" pitchFamily="2" charset="0"/>
              </a:rPr>
              <a:t>x’ (rad)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B027D3-A788-FE50-8E46-35511B07BD78}"/>
              </a:ext>
            </a:extLst>
          </p:cNvPr>
          <p:cNvSpPr txBox="1"/>
          <p:nvPr/>
        </p:nvSpPr>
        <p:spPr>
          <a:xfrm>
            <a:off x="4498819" y="4409569"/>
            <a:ext cx="1538563" cy="846386"/>
          </a:xfrm>
          <a:prstGeom prst="rect">
            <a:avLst/>
          </a:prstGeom>
          <a:noFill/>
        </p:spPr>
        <p:txBody>
          <a:bodyPr wrap="non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900" b="1" dirty="0">
                <a:latin typeface="Helvetica" pitchFamily="2" charset="0"/>
              </a:rPr>
              <a:t>x (mm)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85ECBA-D087-482B-0B3B-B415D8ADE585}"/>
              </a:ext>
            </a:extLst>
          </p:cNvPr>
          <p:cNvSpPr txBox="1"/>
          <p:nvPr/>
        </p:nvSpPr>
        <p:spPr>
          <a:xfrm>
            <a:off x="7310792" y="2834470"/>
            <a:ext cx="1539653" cy="846386"/>
          </a:xfrm>
          <a:prstGeom prst="rect">
            <a:avLst/>
          </a:prstGeom>
          <a:noFill/>
        </p:spPr>
        <p:txBody>
          <a:bodyPr wrap="non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900" b="1" dirty="0">
                <a:latin typeface="Helvetica" pitchFamily="2" charset="0"/>
              </a:rPr>
              <a:t>x’ (rad)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090191-DB88-340E-1CA4-665E03AB97F4}"/>
              </a:ext>
            </a:extLst>
          </p:cNvPr>
          <p:cNvSpPr txBox="1"/>
          <p:nvPr/>
        </p:nvSpPr>
        <p:spPr>
          <a:xfrm>
            <a:off x="9867993" y="4330343"/>
            <a:ext cx="1538563" cy="846386"/>
          </a:xfrm>
          <a:prstGeom prst="rect">
            <a:avLst/>
          </a:prstGeom>
          <a:noFill/>
        </p:spPr>
        <p:txBody>
          <a:bodyPr wrap="non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900" b="1" dirty="0">
                <a:latin typeface="Helvetica" pitchFamily="2" charset="0"/>
              </a:rPr>
              <a:t>x (mm)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25F6723-ED57-E62E-00E4-9E5F3F82476F}"/>
                  </a:ext>
                </a:extLst>
              </p:cNvPr>
              <p:cNvSpPr txBox="1"/>
              <p:nvPr/>
            </p:nvSpPr>
            <p:spPr>
              <a:xfrm>
                <a:off x="8680496" y="5606375"/>
                <a:ext cx="2112501" cy="1251625"/>
              </a:xfrm>
              <a:prstGeom prst="rect">
                <a:avLst/>
              </a:prstGeom>
              <a:noFill/>
            </p:spPr>
            <p:txBody>
              <a:bodyPr wrap="none" lIns="365760" tIns="274320" rIns="365760" bIns="274320" rtlCol="0">
                <a:spAutoFit/>
              </a:bodyPr>
              <a:lstStyle/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=1.6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1600" dirty="0">
                  <a:latin typeface="Helvetica" pitchFamily="2" charset="0"/>
                </a:endParaRPr>
              </a:p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=0.18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6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25F6723-ED57-E62E-00E4-9E5F3F824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496" y="5606375"/>
                <a:ext cx="2112501" cy="12516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FF33A4-7356-C7BD-59DA-A96DADD5AF3B}"/>
              </a:ext>
            </a:extLst>
          </p:cNvPr>
          <p:cNvCxnSpPr/>
          <p:nvPr/>
        </p:nvCxnSpPr>
        <p:spPr>
          <a:xfrm>
            <a:off x="4325816" y="2708031"/>
            <a:ext cx="0" cy="8932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C55F5F8-0267-71B5-7C08-4078A3569FA0}"/>
              </a:ext>
            </a:extLst>
          </p:cNvPr>
          <p:cNvCxnSpPr/>
          <p:nvPr/>
        </p:nvCxnSpPr>
        <p:spPr>
          <a:xfrm flipH="1">
            <a:off x="4032738" y="3589600"/>
            <a:ext cx="293078" cy="2555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D4DA95B-97F6-DF70-5FC3-45AF136C5013}"/>
              </a:ext>
            </a:extLst>
          </p:cNvPr>
          <p:cNvSpPr txBox="1"/>
          <p:nvPr/>
        </p:nvSpPr>
        <p:spPr>
          <a:xfrm>
            <a:off x="2877155" y="5371981"/>
            <a:ext cx="3077445" cy="800219"/>
          </a:xfrm>
          <a:prstGeom prst="rect">
            <a:avLst/>
          </a:prstGeom>
          <a:noFill/>
        </p:spPr>
        <p:txBody>
          <a:bodyPr wrap="non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600" b="1" dirty="0">
                <a:solidFill>
                  <a:srgbClr val="FF0000"/>
                </a:solidFill>
                <a:latin typeface="Helvetica" pitchFamily="2" charset="0"/>
              </a:rPr>
              <a:t>Red: Initial phase space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7DAE3E-FF12-766C-4924-7E8B6463A719}"/>
              </a:ext>
            </a:extLst>
          </p:cNvPr>
          <p:cNvSpPr txBox="1"/>
          <p:nvPr/>
        </p:nvSpPr>
        <p:spPr>
          <a:xfrm>
            <a:off x="8129252" y="5041975"/>
            <a:ext cx="3077445" cy="800219"/>
          </a:xfrm>
          <a:prstGeom prst="rect">
            <a:avLst/>
          </a:prstGeom>
          <a:noFill/>
        </p:spPr>
        <p:txBody>
          <a:bodyPr wrap="non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600" b="1" dirty="0">
                <a:solidFill>
                  <a:srgbClr val="FF0000"/>
                </a:solidFill>
                <a:latin typeface="Helvetica" pitchFamily="2" charset="0"/>
              </a:rPr>
              <a:t>Red: Initial phase space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CDFDE-625D-CC7C-2335-A82CEA4F5920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8/5/25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68C39-C8F7-DAB0-26AD-8525902B4E5C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Yonehara | Ionization Cooling 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94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084303-9C66-E10E-FD77-854ED3B3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 for Question 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CA66D0-96C6-D10E-F30E-CC0D8BFFB257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F4BAA12D-5F28-3140-935A-44BF4B54B6B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E8F55C-0205-13BB-4D44-446D22DCE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228" y="3400087"/>
            <a:ext cx="4572000" cy="2832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32CEF2-AD1E-13D6-7DC3-6EB8DBD39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75" y="3486056"/>
            <a:ext cx="4572000" cy="2832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6B730E-804B-F675-F20C-2AE917B23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937" y="1262246"/>
            <a:ext cx="4130936" cy="2743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362C38-203E-AAC2-5B27-E44B4F64CC15}"/>
              </a:ext>
            </a:extLst>
          </p:cNvPr>
          <p:cNvSpPr txBox="1"/>
          <p:nvPr/>
        </p:nvSpPr>
        <p:spPr>
          <a:xfrm>
            <a:off x="7958104" y="15322"/>
            <a:ext cx="3301866" cy="738664"/>
          </a:xfrm>
          <a:prstGeom prst="rect">
            <a:avLst/>
          </a:prstGeom>
          <a:noFill/>
        </p:spPr>
        <p:txBody>
          <a:bodyPr wrap="non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200" dirty="0">
                <a:latin typeface="Helvetica" pitchFamily="2" charset="0"/>
              </a:rPr>
              <a:t>fofostudy_fernow_fig1d_05280170.nb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43180E-AB3F-1C0B-0C1C-1C33221BBF71}"/>
              </a:ext>
            </a:extLst>
          </p:cNvPr>
          <p:cNvCxnSpPr/>
          <p:nvPr/>
        </p:nvCxnSpPr>
        <p:spPr>
          <a:xfrm>
            <a:off x="4325816" y="2708031"/>
            <a:ext cx="0" cy="8932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9EC45F-2609-2A3D-2EB7-5CEB74BE35E0}"/>
              </a:ext>
            </a:extLst>
          </p:cNvPr>
          <p:cNvCxnSpPr/>
          <p:nvPr/>
        </p:nvCxnSpPr>
        <p:spPr>
          <a:xfrm>
            <a:off x="5058022" y="2696308"/>
            <a:ext cx="0" cy="8932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14D28C-1564-57EE-76E0-464E1112239A}"/>
              </a:ext>
            </a:extLst>
          </p:cNvPr>
          <p:cNvCxnSpPr/>
          <p:nvPr/>
        </p:nvCxnSpPr>
        <p:spPr>
          <a:xfrm flipH="1">
            <a:off x="4032738" y="3589600"/>
            <a:ext cx="293078" cy="2555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372D4D4-B744-A62C-FF19-3C00F9803C0A}"/>
              </a:ext>
            </a:extLst>
          </p:cNvPr>
          <p:cNvCxnSpPr>
            <a:cxnSpLocks/>
          </p:cNvCxnSpPr>
          <p:nvPr/>
        </p:nvCxnSpPr>
        <p:spPr>
          <a:xfrm>
            <a:off x="5063878" y="3589600"/>
            <a:ext cx="1043842" cy="4044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EFD94D0-D432-1214-239F-F2D84956358D}"/>
                  </a:ext>
                </a:extLst>
              </p:cNvPr>
              <p:cNvSpPr txBox="1"/>
              <p:nvPr/>
            </p:nvSpPr>
            <p:spPr>
              <a:xfrm>
                <a:off x="958943" y="5692344"/>
                <a:ext cx="2146678" cy="1251625"/>
              </a:xfrm>
              <a:prstGeom prst="rect">
                <a:avLst/>
              </a:prstGeom>
              <a:noFill/>
            </p:spPr>
            <p:txBody>
              <a:bodyPr wrap="none" lIns="365760" tIns="274320" rIns="365760" bIns="274320" rtlCol="0">
                <a:spAutoFit/>
              </a:bodyPr>
              <a:lstStyle/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=1.6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1600" dirty="0">
                  <a:latin typeface="Helvetica" pitchFamily="2" charset="0"/>
                </a:endParaRPr>
              </a:p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=0.97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6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EFD94D0-D432-1214-239F-F2D849563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943" y="5692344"/>
                <a:ext cx="2146678" cy="12516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21F5199-0723-7430-52E8-76D612E3A3B6}"/>
              </a:ext>
            </a:extLst>
          </p:cNvPr>
          <p:cNvSpPr txBox="1"/>
          <p:nvPr/>
        </p:nvSpPr>
        <p:spPr>
          <a:xfrm>
            <a:off x="1941618" y="2913696"/>
            <a:ext cx="1539653" cy="846386"/>
          </a:xfrm>
          <a:prstGeom prst="rect">
            <a:avLst/>
          </a:prstGeom>
          <a:noFill/>
        </p:spPr>
        <p:txBody>
          <a:bodyPr wrap="non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900" b="1" dirty="0">
                <a:latin typeface="Helvetica" pitchFamily="2" charset="0"/>
              </a:rPr>
              <a:t>x’ (rad)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7BCDDE-705F-D627-FEA4-BD9A82096CDB}"/>
              </a:ext>
            </a:extLst>
          </p:cNvPr>
          <p:cNvSpPr txBox="1"/>
          <p:nvPr/>
        </p:nvSpPr>
        <p:spPr>
          <a:xfrm>
            <a:off x="4498819" y="4409569"/>
            <a:ext cx="1538563" cy="846386"/>
          </a:xfrm>
          <a:prstGeom prst="rect">
            <a:avLst/>
          </a:prstGeom>
          <a:noFill/>
        </p:spPr>
        <p:txBody>
          <a:bodyPr wrap="non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900" b="1" dirty="0">
                <a:latin typeface="Helvetica" pitchFamily="2" charset="0"/>
              </a:rPr>
              <a:t>x (mm)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F45FF9-AB86-9D92-292B-EF91EDF53BEE}"/>
              </a:ext>
            </a:extLst>
          </p:cNvPr>
          <p:cNvSpPr txBox="1"/>
          <p:nvPr/>
        </p:nvSpPr>
        <p:spPr>
          <a:xfrm>
            <a:off x="7310792" y="2834470"/>
            <a:ext cx="1539653" cy="846386"/>
          </a:xfrm>
          <a:prstGeom prst="rect">
            <a:avLst/>
          </a:prstGeom>
          <a:noFill/>
        </p:spPr>
        <p:txBody>
          <a:bodyPr wrap="non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900" b="1" dirty="0">
                <a:latin typeface="Helvetica" pitchFamily="2" charset="0"/>
              </a:rPr>
              <a:t>x’ (rad)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EEF4AA-AA43-494B-7037-0E8219C91BEF}"/>
              </a:ext>
            </a:extLst>
          </p:cNvPr>
          <p:cNvSpPr txBox="1"/>
          <p:nvPr/>
        </p:nvSpPr>
        <p:spPr>
          <a:xfrm>
            <a:off x="9867993" y="4330343"/>
            <a:ext cx="1538563" cy="846386"/>
          </a:xfrm>
          <a:prstGeom prst="rect">
            <a:avLst/>
          </a:prstGeom>
          <a:noFill/>
        </p:spPr>
        <p:txBody>
          <a:bodyPr wrap="non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900" b="1" dirty="0">
                <a:latin typeface="Helvetica" pitchFamily="2" charset="0"/>
              </a:rPr>
              <a:t>x (mm)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69AD6A0-476F-CCA0-5AA7-259FCF6A491A}"/>
                  </a:ext>
                </a:extLst>
              </p:cNvPr>
              <p:cNvSpPr txBox="1"/>
              <p:nvPr/>
            </p:nvSpPr>
            <p:spPr>
              <a:xfrm>
                <a:off x="8680496" y="5606375"/>
                <a:ext cx="2112501" cy="1251625"/>
              </a:xfrm>
              <a:prstGeom prst="rect">
                <a:avLst/>
              </a:prstGeom>
              <a:noFill/>
            </p:spPr>
            <p:txBody>
              <a:bodyPr wrap="none" lIns="365760" tIns="274320" rIns="365760" bIns="274320" rtlCol="0">
                <a:spAutoFit/>
              </a:bodyPr>
              <a:lstStyle/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=1.6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1600" dirty="0">
                  <a:latin typeface="Helvetica" pitchFamily="2" charset="0"/>
                </a:endParaRPr>
              </a:p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=0.18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6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69AD6A0-476F-CCA0-5AA7-259FCF6A4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496" y="5606375"/>
                <a:ext cx="2112501" cy="12516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E0F200-910B-BDD6-C28E-481EAF7B6366}"/>
              </a:ext>
            </a:extLst>
          </p:cNvPr>
          <p:cNvCxnSpPr/>
          <p:nvPr/>
        </p:nvCxnSpPr>
        <p:spPr>
          <a:xfrm>
            <a:off x="4325816" y="2708031"/>
            <a:ext cx="0" cy="8932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BDA4A6F-F36B-B36F-6517-A2E612C62062}"/>
              </a:ext>
            </a:extLst>
          </p:cNvPr>
          <p:cNvCxnSpPr/>
          <p:nvPr/>
        </p:nvCxnSpPr>
        <p:spPr>
          <a:xfrm flipH="1">
            <a:off x="4032738" y="3589600"/>
            <a:ext cx="293078" cy="2555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9C5A84F-BDCB-C7B1-F5DA-69746359FEA1}"/>
              </a:ext>
            </a:extLst>
          </p:cNvPr>
          <p:cNvSpPr txBox="1"/>
          <p:nvPr/>
        </p:nvSpPr>
        <p:spPr>
          <a:xfrm>
            <a:off x="2877155" y="5371981"/>
            <a:ext cx="3077445" cy="800219"/>
          </a:xfrm>
          <a:prstGeom prst="rect">
            <a:avLst/>
          </a:prstGeom>
          <a:noFill/>
        </p:spPr>
        <p:txBody>
          <a:bodyPr wrap="non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600" b="1" dirty="0">
                <a:solidFill>
                  <a:srgbClr val="FF0000"/>
                </a:solidFill>
                <a:latin typeface="Helvetica" pitchFamily="2" charset="0"/>
              </a:rPr>
              <a:t>Red: Initial phase space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11A1CF-5F3C-1D51-3573-8A4265BF9C7A}"/>
              </a:ext>
            </a:extLst>
          </p:cNvPr>
          <p:cNvSpPr txBox="1"/>
          <p:nvPr/>
        </p:nvSpPr>
        <p:spPr>
          <a:xfrm>
            <a:off x="8129252" y="5041975"/>
            <a:ext cx="3077445" cy="800219"/>
          </a:xfrm>
          <a:prstGeom prst="rect">
            <a:avLst/>
          </a:prstGeom>
          <a:noFill/>
        </p:spPr>
        <p:txBody>
          <a:bodyPr wrap="none" lIns="365760" tIns="274320" rIns="365760" bIns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600" b="1" dirty="0">
                <a:solidFill>
                  <a:srgbClr val="FF0000"/>
                </a:solidFill>
                <a:latin typeface="Helvetica" pitchFamily="2" charset="0"/>
              </a:rPr>
              <a:t>Red: Initial phase space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EE3D5-4F39-2678-C21F-A26708149D48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8/5/25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99A858-8064-7C32-C859-0806F46CB08E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Yonehara | Ionization Cooling 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82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D66D2C0-1680-3060-0E17-72C8979FDB3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1. Estimate the RMS beam size at the collision point to reach the design luminosity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cm</a:t>
                </a:r>
                <a:r>
                  <a:rPr lang="en-US" baseline="30000" dirty="0"/>
                  <a:t>-2</a:t>
                </a:r>
                <a:r>
                  <a:rPr lang="en-US" dirty="0"/>
                  <a:t> s</a:t>
                </a:r>
                <a:r>
                  <a:rPr lang="en-US" baseline="30000" dirty="0"/>
                  <a:t>-1</a:t>
                </a:r>
                <a:r>
                  <a:rPr lang="en-US" dirty="0"/>
                  <a:t> using the luminosity formula,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Number of muons per single spill: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Bunch revolution: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=1000</m:t>
                    </m:r>
                  </m:oMath>
                </a14:m>
                <a:r>
                  <a:rPr lang="en-US" dirty="0"/>
                  <a:t> per spill</a:t>
                </a:r>
              </a:p>
              <a:p>
                <a:pPr lvl="1"/>
                <a:r>
                  <a:rPr lang="en-US" dirty="0"/>
                  <a:t>Repetition rate: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 Hz</a:t>
                </a:r>
              </a:p>
              <a:p>
                <a:pPr marL="0" indent="0">
                  <a:buNone/>
                </a:pPr>
                <a:r>
                  <a:rPr lang="en-US" dirty="0"/>
                  <a:t>2. Estimate the beta star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) at the collision point for the Center-of-Mass energy 10 TeV if the normalized muon beam transverse emittance is 20 mm </a:t>
                </a:r>
                <a:r>
                  <a:rPr lang="en-US" dirty="0" err="1"/>
                  <a:t>mrad</a:t>
                </a:r>
                <a:r>
                  <a:rPr lang="en-US" dirty="0"/>
                  <a:t> (= 20 </a:t>
                </a:r>
                <a:r>
                  <a:rPr lang="en-US" dirty="0">
                    <a:latin typeface="Symbol" pitchFamily="2" charset="2"/>
                  </a:rPr>
                  <a:t>m</a:t>
                </a:r>
                <a:r>
                  <a:rPr lang="en-US" dirty="0"/>
                  <a:t>m rad)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D66D2C0-1680-3060-0E17-72C8979FDB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25" t="-1630" r="-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08C8BA6-88F6-B31C-0FFE-B5149D636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E88A9-3A9A-A81C-3875-4D27AA4BFD24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8/5/25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B646C-D7E1-0F16-1D3C-C13BAB58968C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Yonehara | Ionization Cooling Q&amp;A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B2B4B-F778-C49E-FC18-1A60BF15FCF6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CB07DC-D5E5-49BA-6C25-802351AED2B6}"/>
                  </a:ext>
                </a:extLst>
              </p:cNvPr>
              <p:cNvSpPr txBox="1"/>
              <p:nvPr/>
            </p:nvSpPr>
            <p:spPr>
              <a:xfrm>
                <a:off x="2814918" y="5088367"/>
                <a:ext cx="3920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: beta function at the collision point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CB07DC-D5E5-49BA-6C25-802351AED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918" y="5088367"/>
                <a:ext cx="3920432" cy="369332"/>
              </a:xfrm>
              <a:prstGeom prst="rect">
                <a:avLst/>
              </a:prstGeom>
              <a:blipFill>
                <a:blip r:embed="rId3"/>
                <a:stretch>
                  <a:fillRect l="-323" t="-6667" r="-32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850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3C3BF6C-84A1-5340-B8FB-44A40F07D1A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1.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1000∙5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0.000199 cm ~ 2 </a:t>
                </a:r>
                <a:r>
                  <a:rPr lang="en-US" dirty="0">
                    <a:latin typeface="Symbol" pitchFamily="2" charset="2"/>
                  </a:rPr>
                  <a:t>m</a:t>
                </a:r>
                <a:r>
                  <a:rPr lang="en-US" dirty="0"/>
                  <a:t>m</a:t>
                </a:r>
              </a:p>
              <a:p>
                <a:pPr marL="0" indent="0">
                  <a:buNone/>
                </a:pPr>
                <a:r>
                  <a:rPr lang="en-US" dirty="0"/>
                  <a:t>2. First, we need to convert the normalized emittance to the mechanical emittance.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𝛽𝛾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Then, we apply the equation using the beta function and the mechanical emittance,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𝛽𝛾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∙48000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−6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0.0096 m ~ 1 cm</a:t>
                </a:r>
              </a:p>
              <a:p>
                <a:pPr lvl="1"/>
                <a:r>
                  <a:rPr lang="en-US" dirty="0"/>
                  <a:t>This value is used to design the collider ring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3C3BF6C-84A1-5340-B8FB-44A40F07D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5F65F30-3DCD-6F36-92C3-6F70DBAF7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for Question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E17F9-62D4-3276-102C-7A3F31DF2357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8/5/25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1003C-1984-774D-17FB-486A2CBCB2AA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Yonehara | Ionization Cooling Q&amp;A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C7A60-C383-797A-939C-EEEE8263CCD4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6416A0-36F3-29CA-97AD-B74A03B2CCDE}"/>
              </a:ext>
            </a:extLst>
          </p:cNvPr>
          <p:cNvSpPr txBox="1"/>
          <p:nvPr/>
        </p:nvSpPr>
        <p:spPr>
          <a:xfrm>
            <a:off x="5222241" y="5201920"/>
            <a:ext cx="3622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Y. </a:t>
            </a:r>
            <a:r>
              <a:rPr lang="en-US" dirty="0" err="1"/>
              <a:t>Alexahin</a:t>
            </a:r>
            <a:r>
              <a:rPr lang="en-US" dirty="0"/>
              <a:t> et al., arXiv:1806.08717</a:t>
            </a:r>
          </a:p>
        </p:txBody>
      </p:sp>
    </p:spTree>
    <p:extLst>
      <p:ext uri="{BB962C8B-B14F-4D97-AF65-F5344CB8AC3E}">
        <p14:creationId xmlns:p14="http://schemas.microsoft.com/office/powerpoint/2010/main" val="3911519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D1A5DAF-A219-A8BD-D4F9-1C9FD8E75A6C}"/>
                  </a:ext>
                </a:extLst>
              </p:cNvPr>
              <p:cNvSpPr txBox="1">
                <a:spLocks noGrp="1"/>
              </p:cNvSpPr>
              <p:nvPr>
                <p:ph type="body" sz="quarter" idx="10"/>
              </p:nvPr>
            </p:nvSpPr>
            <p:spPr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0" tIns="0" rIns="0" bIns="0" rtlCol="0">
                <a:spAutoFit/>
              </a:bodyPr>
              <a:lstStyle/>
              <a:p>
                <a:r>
                  <a:rPr lang="en-US" dirty="0">
                    <a:ea typeface="Cambria Math" panose="02040503050406030204" pitchFamily="18" charset="0"/>
                  </a:rPr>
                  <a:t>Can we achieve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Achieve a final emittance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Symbol" pitchFamily="2" charset="2"/>
                  </a:rPr>
                  <a:t>m</a:t>
                </a:r>
                <a:r>
                  <a:rPr lang="en-US" dirty="0"/>
                  <a:t>m </a:t>
                </a:r>
              </a:p>
              <a:p>
                <a:pPr lvl="1"/>
                <a:r>
                  <a:rPr lang="en-US" dirty="0"/>
                  <a:t>Improve transmission efficiency beyond 1 % and/or enhance proton-to-muon conversion to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Why not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Initial proton beam is already at the power limit (~Mega-Watt)</a:t>
                </a:r>
              </a:p>
              <a:p>
                <a:pPr lvl="1"/>
                <a:r>
                  <a:rPr lang="en-US" dirty="0"/>
                  <a:t>Number of revolutions per collider ring is constrained by the muon lifetime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D1A5DAF-A219-A8BD-D4F9-1C9FD8E75A6C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1525" t="-13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885C839-654A-2B51-A5C2-EDF2605D1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 for Question 1 (I)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5F3A2-4D9C-F531-4794-50516956FF39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8/5/25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DBB10-DE6F-CFE5-7A23-07C184E85923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Yonehara | Ionization Cooling Q&amp;A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5E9BA-0F2A-B5C1-C08B-C42DB47EE1B3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4AFAB-1004-0D1D-2E07-8BDBE29E0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5B0FD3-E7BC-0CDD-B144-761C42D6A3FC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dirty="0"/>
              <a:t>Current achievable final emittance is approaching the threshold where space charge effects become significant</a:t>
            </a:r>
          </a:p>
          <a:p>
            <a:pPr lvl="1"/>
            <a:r>
              <a:rPr lang="en-US" dirty="0"/>
              <a:t>Beam composed of the same charged particles, naturally experiences repulsive Coulomb forces</a:t>
            </a:r>
          </a:p>
          <a:p>
            <a:pPr lvl="1"/>
            <a:r>
              <a:rPr lang="en-US" dirty="0"/>
              <a:t>Moving charged particles generate magnetic fields, which reduce electrostatic repulsion </a:t>
            </a:r>
            <a:r>
              <a:rPr lang="en-US" dirty="0">
                <a:sym typeface="Wingdings" pitchFamily="2" charset="2"/>
              </a:rPr>
              <a:t> </a:t>
            </a:r>
          </a:p>
          <a:p>
            <a:pPr lvl="1"/>
            <a:r>
              <a:rPr lang="en-US" dirty="0">
                <a:sym typeface="Wingdings" pitchFamily="2" charset="2"/>
              </a:rPr>
              <a:t>Thus, higher energy beams exhibit reduced space charge effect</a:t>
            </a:r>
          </a:p>
          <a:p>
            <a:r>
              <a:rPr lang="en-US" dirty="0">
                <a:sym typeface="Wingdings" pitchFamily="2" charset="2"/>
              </a:rPr>
              <a:t>Our luminosity formula does not consider the muon lifetime</a:t>
            </a:r>
          </a:p>
          <a:p>
            <a:pPr lvl="1"/>
            <a:r>
              <a:rPr lang="en-US" dirty="0">
                <a:sym typeface="Wingdings" pitchFamily="2" charset="2"/>
              </a:rPr>
              <a:t>The mean luminosity is lower than 10</a:t>
            </a:r>
            <a:r>
              <a:rPr lang="en-US" baseline="30000" dirty="0">
                <a:sym typeface="Wingdings" pitchFamily="2" charset="2"/>
              </a:rPr>
              <a:t>34</a:t>
            </a:r>
            <a:r>
              <a:rPr lang="en-US" dirty="0">
                <a:sym typeface="Wingdings" pitchFamily="2" charset="2"/>
              </a:rPr>
              <a:t> cm-2 s-1</a:t>
            </a:r>
          </a:p>
          <a:p>
            <a:r>
              <a:rPr lang="en-US" dirty="0">
                <a:sym typeface="Wingdings" pitchFamily="2" charset="2"/>
              </a:rPr>
              <a:t>Influence of longitudinal phase space at collision point</a:t>
            </a:r>
          </a:p>
          <a:p>
            <a:pPr lvl="1"/>
            <a:r>
              <a:rPr lang="en-US" dirty="0">
                <a:sym typeface="Wingdings" pitchFamily="2" charset="2"/>
              </a:rPr>
              <a:t>Luminosity is reduced if the beam bunch length is too long</a:t>
            </a:r>
          </a:p>
          <a:p>
            <a:pPr lvl="2"/>
            <a:r>
              <a:rPr lang="en-US" dirty="0">
                <a:sym typeface="Wingdings" pitchFamily="2" charset="2"/>
              </a:rPr>
              <a:t>So called hourglass effect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5F0597-058B-4F45-A49A-6FA566AFC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 for Question 1 (II)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56D73-7A5E-5C12-29E6-D7CC2ED0FEBB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8/5/25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F2E3D-91BC-9EDA-936D-233B81887111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Yonehara | Ionization Cooling Q&amp;A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90103-3611-8F2E-9D5E-1712EE8EDF78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611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1CC43-8636-B490-A182-10A8A33B2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0F4B7C-BFBA-0920-720B-39017A7A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257" y="2379073"/>
            <a:ext cx="10003536" cy="897528"/>
          </a:xfrm>
        </p:spPr>
        <p:txBody>
          <a:bodyPr/>
          <a:lstStyle/>
          <a:p>
            <a:r>
              <a:rPr lang="en-US" sz="4400" dirty="0"/>
              <a:t>Emittance evolution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E9CD0-49BE-DA62-AE05-C2B761F0678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8/5/25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92E32-E0BF-16BC-5943-57E85FB301F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Yonehara | Ionization Cooling Q&amp;A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64276-96B0-573A-EA6C-F197224E3F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707C50-BED0-C224-8D4A-8D92F257744C}"/>
              </a:ext>
            </a:extLst>
          </p:cNvPr>
          <p:cNvSpPr txBox="1"/>
          <p:nvPr/>
        </p:nvSpPr>
        <p:spPr>
          <a:xfrm>
            <a:off x="2936196" y="3862138"/>
            <a:ext cx="407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Break Liouville’ theorem </a:t>
            </a:r>
          </a:p>
        </p:txBody>
      </p:sp>
    </p:spTree>
    <p:extLst>
      <p:ext uri="{BB962C8B-B14F-4D97-AF65-F5344CB8AC3E}">
        <p14:creationId xmlns:p14="http://schemas.microsoft.com/office/powerpoint/2010/main" val="4288577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3ED6B4E-6897-BA7D-E1CF-765820762E7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39513" y="1249402"/>
                <a:ext cx="5707287" cy="465556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/>
                  <a:t>1. Establish the emittance evolution formula</a:t>
                </a:r>
              </a:p>
              <a:p>
                <a:pPr lvl="1"/>
                <a:r>
                  <a:rPr lang="en-US" sz="2000" dirty="0"/>
                  <a:t>Mean muon momentum 200 MeV/c</a:t>
                </a:r>
              </a:p>
              <a:p>
                <a:pPr lvl="1"/>
                <a:r>
                  <a:rPr lang="en-US" sz="2000" dirty="0"/>
                  <a:t>Liquid H2 absorber, no dispersion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pPr lvl="2"/>
                <a:r>
                  <a:rPr lang="en-US" dirty="0"/>
                  <a:t>Radiation length of LH2: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890.4 cm</a:t>
                </a:r>
              </a:p>
              <a:p>
                <a:pPr lvl="1"/>
                <a:r>
                  <a:rPr lang="en-US" sz="2000" dirty="0"/>
                  <a:t>Beta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/>
                  <a:t> are 40, 20, and 5 cm and initial normalized emittance are 5.1, 2.4 and 0.7 mm, respectively</a:t>
                </a:r>
              </a:p>
              <a:p>
                <a:pPr marL="0" indent="0">
                  <a:buNone/>
                </a:pPr>
                <a:r>
                  <a:rPr lang="en-US" sz="2000" dirty="0"/>
                  <a:t>2. If the absorber is wedge shape</a:t>
                </a:r>
              </a:p>
              <a:p>
                <a:pPr lvl="1"/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000" dirty="0"/>
                  <a:t> cm and dispersion is 5.2 cm,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/>
                  <a:t>?</a:t>
                </a:r>
              </a:p>
              <a:p>
                <a:pPr lvl="1"/>
                <a:r>
                  <a:rPr lang="en-US" sz="2000" dirty="0"/>
                  <a:t>Right plot shows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000" dirty="0"/>
                  <a:t>1.7 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 = 200 MeV/c,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/>
                  <a:t>?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3ED6B4E-6897-BA7D-E1CF-765820762E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39513" y="1249402"/>
                <a:ext cx="5707287" cy="4655566"/>
              </a:xfrm>
              <a:blipFill>
                <a:blip r:embed="rId2"/>
                <a:stretch>
                  <a:fillRect l="-2667" t="-1630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286F4D8-11D7-3AFE-4FB1-C840B4E93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7C7C5-C279-10BB-B23B-15DA8A897C56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8/5/25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CC2DB-4E92-9824-F144-7B082BB42873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Yonehara | Ionization Cooling Q&amp;A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EECAE-72E0-B7CC-50BB-D7C1368A86D3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FF692A-FDF8-5219-14CB-F33918F04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366" y="1314910"/>
            <a:ext cx="3944714" cy="19748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6DB0BE-CBEC-912D-9E50-9AB1790AE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1686" y="3649228"/>
            <a:ext cx="3517022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0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26E5157-95FF-3A67-9EB1-60E459DEF7E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1.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0.105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0.885,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225.9 MeV</a:t>
                </a:r>
              </a:p>
              <a:p>
                <a:pPr lvl="1"/>
                <a:r>
                  <a:rPr lang="en-US" dirty="0"/>
                  <a:t>From the </a:t>
                </a:r>
                <a:r>
                  <a:rPr lang="en-US" dirty="0" err="1"/>
                  <a:t>dE</a:t>
                </a:r>
                <a:r>
                  <a:rPr lang="en-US" dirty="0"/>
                  <a:t>/dx list,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𝑑𝐸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4.42 </m:t>
                    </m:r>
                  </m:oMath>
                </a14:m>
                <a:r>
                  <a:rPr lang="en-US" dirty="0"/>
                  <a:t>MeV/g/cm2 at 200 MeV/c, thus the energy loss is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𝑑𝐸</m:t>
                            </m:r>
                          </m:den>
                        </m:f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=4.42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∙7.08∙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∙100=</m:t>
                    </m:r>
                  </m:oMath>
                </a14:m>
                <a:r>
                  <a:rPr lang="en-US" dirty="0"/>
                  <a:t> 31.3 MeV/m</a:t>
                </a:r>
              </a:p>
              <a:p>
                <a:pPr lvl="1"/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first term becomes,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  <m:r>
                      <a:rPr lang="en-US" i="0"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𝑑𝐸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𝑑𝑠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0.885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∙226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∙31.3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second term becomes,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13.6 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𝑀𝑒𝑉</m:t>
                                </m:r>
                              </m:e>
                            </m:d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i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13.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226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0.885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∙890.4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26E5157-95FF-3A67-9EB1-60E459DEF7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080C7FD-2E18-391A-BCC1-DFDAEBAEF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for Question 2 (I)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D0D0E-8063-6C0C-ED3E-27E046C3DD9E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8/5/25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DB9D9-3136-9AF1-A504-06CC400D9AFB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Yonehara | Ionization Cooling Q&amp;A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4BA14-71A7-6CEB-7A9D-6EF62EE47CDD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194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95509-5AD5-EB37-5585-BFE919507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5CF9AA2-F9D9-F5DD-C08B-B213774E414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914399" y="913384"/>
                <a:ext cx="9994392" cy="465556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𝑑𝑠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000" dirty="0">
                    <a:latin typeface="+mn-lt"/>
                  </a:rPr>
                  <a:t>can be solved analytically,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b>
                        </m:sSub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[−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]+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/>
                <a:r>
                  <a:rPr lang="en-US" sz="2000" dirty="0">
                    <a:solidFill>
                      <a:schemeClr val="accent6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chemeClr val="accent6"/>
                            </a:solidFill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/>
              </a:p>
              <a:p>
                <a:r>
                  <a:rPr lang="en-US" sz="20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40 cm (blue line),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5.1−1.4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−0.177∙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+1.4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/>
                  <a:t>0 cm (orange line),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2.4−0.7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−0.177∙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+0.7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 cm (green line),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0.7−0.17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−0.177∙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+0.17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5CF9AA2-F9D9-F5DD-C08B-B213774E41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914399" y="913384"/>
                <a:ext cx="9994392" cy="4655566"/>
              </a:xfrm>
              <a:blipFill>
                <a:blip r:embed="rId2"/>
                <a:stretch>
                  <a:fillRect l="-1525" t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22F1D23-392B-C085-61E5-36CA1E4E9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for Question 2 (II)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FAF28-3876-E47C-111A-FB1017F2E3CF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8/5/25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321F8-CFCB-61FD-0A60-87BB460368E8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Yonehara | Ionization Cooling Q&amp;A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05FB5-4556-83BA-BDE6-E66BE4628C47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429C85-0295-B109-355B-8F0A5A47B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944" y="2329614"/>
            <a:ext cx="3191459" cy="19680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CA9E3C-46D5-A9F2-45E2-C97FC4EADB88}"/>
              </a:ext>
            </a:extLst>
          </p:cNvPr>
          <p:cNvSpPr txBox="1"/>
          <p:nvPr/>
        </p:nvSpPr>
        <p:spPr>
          <a:xfrm>
            <a:off x="9859766" y="429768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 [m]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1713DF-1921-AEEC-252C-F7592C3EE5CA}"/>
                  </a:ext>
                </a:extLst>
              </p:cNvPr>
              <p:cNvSpPr txBox="1"/>
              <p:nvPr/>
            </p:nvSpPr>
            <p:spPr>
              <a:xfrm>
                <a:off x="7370943" y="1924587"/>
                <a:ext cx="1269258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[mm]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1713DF-1921-AEEC-252C-F7592C3EE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943" y="1924587"/>
                <a:ext cx="1269258" cy="391261"/>
              </a:xfrm>
              <a:prstGeom prst="rect">
                <a:avLst/>
              </a:prstGeom>
              <a:blipFill>
                <a:blip r:embed="rId4"/>
                <a:stretch>
                  <a:fillRect t="-6250" r="-2970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7966591-A35C-2A22-5866-D02E5CEC966E}"/>
                  </a:ext>
                </a:extLst>
              </p:cNvPr>
              <p:cNvSpPr txBox="1"/>
              <p:nvPr/>
            </p:nvSpPr>
            <p:spPr>
              <a:xfrm>
                <a:off x="590550" y="4903235"/>
                <a:ext cx="8184923" cy="1308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accent6"/>
                    </a:solidFill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den>
                    </m:f>
                    <m:r>
                      <a:rPr lang="en-US" sz="200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5.2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accent6"/>
                    </a:solidFill>
                  </a:rPr>
                  <a:t>0.48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00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00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=2+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0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 0</m:t>
                        </m:r>
                      </m:sub>
                    </m:sSub>
                    <m:r>
                      <a:rPr lang="en-US" sz="200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accent6"/>
                    </a:solidFill>
                  </a:rPr>
                  <a:t>1.7 at p = 200 MeV/c</a:t>
                </a:r>
                <a:endParaRPr lang="en-US" sz="2000" i="1" dirty="0">
                  <a:solidFill>
                    <a:schemeClr val="accent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=0.3</m:t>
                    </m:r>
                  </m:oMath>
                </a14:m>
                <a:r>
                  <a:rPr lang="en-US" sz="2000" dirty="0">
                    <a:solidFill>
                      <a:schemeClr val="accent6"/>
                    </a:solidFill>
                  </a:rPr>
                  <a:t> therefore,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0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sz="200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=0.3+</m:t>
                    </m:r>
                    <m:f>
                      <m:f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5.2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=0.82</m:t>
                    </m:r>
                  </m:oMath>
                </a14:m>
                <a:endParaRPr lang="en-US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7966591-A35C-2A22-5866-D02E5CEC9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" y="4903235"/>
                <a:ext cx="8184923" cy="1308243"/>
              </a:xfrm>
              <a:prstGeom prst="rect">
                <a:avLst/>
              </a:prstGeom>
              <a:blipFill>
                <a:blip r:embed="rId5"/>
                <a:stretch>
                  <a:fillRect l="-774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3363071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s">
  <a:themeElements>
    <a:clrScheme name="Fermilab Palette">
      <a:dk1>
        <a:srgbClr val="343A40"/>
      </a:dk1>
      <a:lt1>
        <a:srgbClr val="FFFFFF"/>
      </a:lt1>
      <a:dk2>
        <a:srgbClr val="002855"/>
      </a:dk2>
      <a:lt2>
        <a:srgbClr val="EAEBEA"/>
      </a:lt2>
      <a:accent1>
        <a:srgbClr val="004C97"/>
      </a:accent1>
      <a:accent2>
        <a:srgbClr val="2B8282"/>
      </a:accent2>
      <a:accent3>
        <a:srgbClr val="33B9B5"/>
      </a:accent3>
      <a:accent4>
        <a:srgbClr val="CB6015"/>
      </a:accent4>
      <a:accent5>
        <a:srgbClr val="F68D2E"/>
      </a:accent5>
      <a:accent6>
        <a:srgbClr val="AF272F"/>
      </a:accent6>
      <a:hlink>
        <a:srgbClr val="004C97"/>
      </a:hlink>
      <a:folHlink>
        <a:srgbClr val="004C9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accent1"/>
        </a:solidFill>
      </a:spPr>
      <a:bodyPr wrap="square" lIns="365760" tIns="274320" rIns="365760" bIns="274320" rtlCol="0">
        <a:spAutoFit/>
      </a:bodyPr>
      <a:lstStyle>
        <a:defPPr algn="ctr">
          <a:spcAft>
            <a:spcPts val="800"/>
          </a:spcAft>
          <a:defRPr sz="1900" b="1" dirty="0" smtClean="0">
            <a:solidFill>
              <a:schemeClr val="bg1"/>
            </a:solidFill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NAL-Slide-Deck-Tempate_4.2025_Light" id="{3DCFA99A-0E37-DC4B-8B4A-F2C026698732}" vid="{90A0F859-CD59-5A4C-90B3-A4548FA782D3}"/>
    </a:ext>
  </a:extLst>
</a:theme>
</file>

<file path=ppt/theme/theme2.xml><?xml version="1.0" encoding="utf-8"?>
<a:theme xmlns:a="http://schemas.openxmlformats.org/drawingml/2006/main" name="Section Title and Agenda Slides">
  <a:themeElements>
    <a:clrScheme name="Fermilab Palette">
      <a:dk1>
        <a:srgbClr val="343A40"/>
      </a:dk1>
      <a:lt1>
        <a:srgbClr val="FFFFFF"/>
      </a:lt1>
      <a:dk2>
        <a:srgbClr val="002855"/>
      </a:dk2>
      <a:lt2>
        <a:srgbClr val="EAEBEA"/>
      </a:lt2>
      <a:accent1>
        <a:srgbClr val="004C97"/>
      </a:accent1>
      <a:accent2>
        <a:srgbClr val="2B8282"/>
      </a:accent2>
      <a:accent3>
        <a:srgbClr val="33B9B5"/>
      </a:accent3>
      <a:accent4>
        <a:srgbClr val="CB6015"/>
      </a:accent4>
      <a:accent5>
        <a:srgbClr val="F68D2E"/>
      </a:accent5>
      <a:accent6>
        <a:srgbClr val="AF272F"/>
      </a:accent6>
      <a:hlink>
        <a:srgbClr val="004C97"/>
      </a:hlink>
      <a:folHlink>
        <a:srgbClr val="004C9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accent1"/>
        </a:solidFill>
      </a:spPr>
      <a:bodyPr wrap="square" lIns="365760" tIns="274320" rIns="365760" bIns="274320" rtlCol="0">
        <a:spAutoFit/>
      </a:bodyPr>
      <a:lstStyle>
        <a:defPPr algn="ctr">
          <a:spcAft>
            <a:spcPts val="800"/>
          </a:spcAft>
          <a:defRPr sz="1900" b="1" dirty="0" smtClean="0">
            <a:solidFill>
              <a:schemeClr val="bg1"/>
            </a:solidFill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NAL-Slide-Deck-Tempate_4.2025_Light" id="{3DCFA99A-0E37-DC4B-8B4A-F2C026698732}" vid="{A9E3CD16-76D1-D74C-BB61-EE9806476B4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Content Slides</Template>
  <TotalTime>22914</TotalTime>
  <Words>1277</Words>
  <Application>Microsoft Macintosh PowerPoint</Application>
  <PresentationFormat>Widescreen</PresentationFormat>
  <Paragraphs>199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Aptos</vt:lpstr>
      <vt:lpstr>Arial</vt:lpstr>
      <vt:lpstr>Cambria Math</vt:lpstr>
      <vt:lpstr>Helvetica</vt:lpstr>
      <vt:lpstr>Symbol</vt:lpstr>
      <vt:lpstr>Wingdings</vt:lpstr>
      <vt:lpstr>Content Slides</vt:lpstr>
      <vt:lpstr>Section Title and Agenda Slides</vt:lpstr>
      <vt:lpstr>Ionization Cooling for Muon Beams Q &amp; A  </vt:lpstr>
      <vt:lpstr>Question 1</vt:lpstr>
      <vt:lpstr>Answer for Question 1</vt:lpstr>
      <vt:lpstr>Follow up for Question 1 (I)</vt:lpstr>
      <vt:lpstr>Follow-up for Question 1 (II)</vt:lpstr>
      <vt:lpstr>Emittance evolution </vt:lpstr>
      <vt:lpstr>Question 2</vt:lpstr>
      <vt:lpstr>Answer for Question 2 (I)</vt:lpstr>
      <vt:lpstr>Answer for Question 2 (II)</vt:lpstr>
      <vt:lpstr>Follow-up for Question 2</vt:lpstr>
      <vt:lpstr>Solenoid base beam optics</vt:lpstr>
      <vt:lpstr>Question 3 (Optional)</vt:lpstr>
      <vt:lpstr>Question 3</vt:lpstr>
      <vt:lpstr>Follow-up for Question 3</vt:lpstr>
      <vt:lpstr>Follow-up for Question 3</vt:lpstr>
      <vt:lpstr>Follow-up for Question 3</vt:lpstr>
      <vt:lpstr>Follow-up for Question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Katsuya Yonehara</dc:creator>
  <cp:lastModifiedBy>Katsuya Yonehara</cp:lastModifiedBy>
  <cp:revision>291</cp:revision>
  <dcterms:created xsi:type="dcterms:W3CDTF">2025-05-25T15:25:57Z</dcterms:created>
  <dcterms:modified xsi:type="dcterms:W3CDTF">2025-08-05T11:41:48Z</dcterms:modified>
</cp:coreProperties>
</file>