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1114" r:id="rId5"/>
    <p:sldId id="997" r:id="rId6"/>
    <p:sldId id="829" r:id="rId7"/>
    <p:sldId id="886" r:id="rId8"/>
    <p:sldId id="887" r:id="rId9"/>
    <p:sldId id="993" r:id="rId10"/>
    <p:sldId id="890" r:id="rId11"/>
    <p:sldId id="894" r:id="rId12"/>
    <p:sldId id="1143" r:id="rId13"/>
    <p:sldId id="1144" r:id="rId14"/>
    <p:sldId id="898" r:id="rId15"/>
    <p:sldId id="697" r:id="rId16"/>
    <p:sldId id="748" r:id="rId17"/>
    <p:sldId id="899" r:id="rId18"/>
    <p:sldId id="1148" r:id="rId19"/>
    <p:sldId id="1149" r:id="rId20"/>
    <p:sldId id="1151" r:id="rId21"/>
    <p:sldId id="1152" r:id="rId22"/>
    <p:sldId id="1153" r:id="rId23"/>
    <p:sldId id="1154" r:id="rId24"/>
    <p:sldId id="1155" r:id="rId25"/>
    <p:sldId id="1145" r:id="rId26"/>
    <p:sldId id="1146" r:id="rId27"/>
    <p:sldId id="942" r:id="rId28"/>
    <p:sldId id="286" r:id="rId29"/>
    <p:sldId id="1057" r:id="rId30"/>
    <p:sldId id="1122" r:id="rId31"/>
    <p:sldId id="300" r:id="rId32"/>
    <p:sldId id="307" r:id="rId33"/>
    <p:sldId id="337" r:id="rId34"/>
    <p:sldId id="1018" r:id="rId35"/>
    <p:sldId id="1011" r:id="rId36"/>
    <p:sldId id="1125" r:id="rId37"/>
    <p:sldId id="1133" r:id="rId38"/>
    <p:sldId id="1147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23" autoAdjust="0"/>
    <p:restoredTop sz="96247" autoAdjust="0"/>
  </p:normalViewPr>
  <p:slideViewPr>
    <p:cSldViewPr snapToGrid="0" snapToObjects="1">
      <p:cViewPr varScale="1">
        <p:scale>
          <a:sx n="103" d="100"/>
          <a:sy n="103" d="100"/>
        </p:scale>
        <p:origin x="7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Zwaska" userId="5c729059-44d0-4cdd-879e-1420b0db722c" providerId="ADAL" clId="{1AD4AE31-9818-4276-9264-2F7895B6ED59}"/>
    <pc:docChg chg="delSld modSld">
      <pc:chgData name="Bob Zwaska" userId="5c729059-44d0-4cdd-879e-1420b0db722c" providerId="ADAL" clId="{1AD4AE31-9818-4276-9264-2F7895B6ED59}" dt="2025-08-06T16:08:43.337" v="1" actId="47"/>
      <pc:docMkLst>
        <pc:docMk/>
      </pc:docMkLst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0" sldId="260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051098127" sldId="266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0" sldId="27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907516675" sldId="273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784689877" sldId="275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741911534" sldId="28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620976328" sldId="29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4212800583" sldId="295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447718292" sldId="29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961395510" sldId="299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322878423" sldId="30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515137818" sldId="302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597091724" sldId="304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984228847" sldId="30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0" sldId="35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0" sldId="352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0" sldId="353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4039868633" sldId="377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0" sldId="525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0" sldId="53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991004598" sldId="636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163055542" sldId="63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055734665" sldId="674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104834800" sldId="676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760387161" sldId="69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46009142" sldId="69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364966286" sldId="710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0" sldId="747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335847170" sldId="82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279101645" sldId="84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655590568" sldId="849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426422935" sldId="850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391326364" sldId="88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377999193" sldId="882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330858669" sldId="883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400797455" sldId="885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545670479" sldId="88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539441578" sldId="889"/>
        </pc:sldMkLst>
      </pc:sldChg>
      <pc:sldChg chg="modNotesTx">
        <pc:chgData name="Bob Zwaska" userId="5c729059-44d0-4cdd-879e-1420b0db722c" providerId="ADAL" clId="{1AD4AE31-9818-4276-9264-2F7895B6ED59}" dt="2025-08-06T16:08:03.227" v="0" actId="6549"/>
        <pc:sldMkLst>
          <pc:docMk/>
          <pc:sldMk cId="1186283520" sldId="890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424925616" sldId="893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863382506" sldId="895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761044426" sldId="93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741186678" sldId="989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4276272797" sldId="992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750288317" sldId="995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577389640" sldId="1013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592635265" sldId="1014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904488037" sldId="1015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782727473" sldId="1017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922180791" sldId="1020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666855148" sldId="102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14939642" sldId="1022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804332990" sldId="1023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685952488" sldId="1024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074987459" sldId="1025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066670011" sldId="1026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457196189" sldId="1027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27382010" sldId="102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250565733" sldId="1029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460086636" sldId="103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440016814" sldId="1056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647476528" sldId="105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773978208" sldId="1059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46812956" sldId="106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801165607" sldId="1062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703806149" sldId="1063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661003128" sldId="1106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315500924" sldId="1116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313105243" sldId="1117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728143001" sldId="111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2836197768" sldId="1119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631032323" sldId="1120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158870354" sldId="1123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590297823" sldId="1127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079353199" sldId="1128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527499992" sldId="1131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550601940" sldId="1132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3800589920" sldId="1134"/>
        </pc:sldMkLst>
      </pc:sldChg>
      <pc:sldChg chg="del">
        <pc:chgData name="Bob Zwaska" userId="5c729059-44d0-4cdd-879e-1420b0db722c" providerId="ADAL" clId="{1AD4AE31-9818-4276-9264-2F7895B6ED59}" dt="2025-08-06T16:08:43.337" v="1" actId="47"/>
        <pc:sldMkLst>
          <pc:docMk/>
          <pc:sldMk cId="1006999098" sldId="1136"/>
        </pc:sldMkLst>
      </pc:sldChg>
      <pc:sldMasterChg chg="delSldLayout">
        <pc:chgData name="Bob Zwaska" userId="5c729059-44d0-4cdd-879e-1420b0db722c" providerId="ADAL" clId="{1AD4AE31-9818-4276-9264-2F7895B6ED59}" dt="2025-08-06T16:08:43.337" v="1" actId="47"/>
        <pc:sldMasterMkLst>
          <pc:docMk/>
          <pc:sldMasterMk cId="0" sldId="2147483648"/>
        </pc:sldMasterMkLst>
        <pc:sldLayoutChg chg="del">
          <pc:chgData name="Bob Zwaska" userId="5c729059-44d0-4cdd-879e-1420b0db722c" providerId="ADAL" clId="{1AD4AE31-9818-4276-9264-2F7895B6ED59}" dt="2025-08-06T16:08:43.337" v="1" actId="47"/>
          <pc:sldLayoutMkLst>
            <pc:docMk/>
            <pc:sldMasterMk cId="0" sldId="2147483648"/>
            <pc:sldLayoutMk cId="1444951083" sldId="2147484101"/>
          </pc:sldLayoutMkLst>
        </pc:sldLayoutChg>
        <pc:sldLayoutChg chg="del">
          <pc:chgData name="Bob Zwaska" userId="5c729059-44d0-4cdd-879e-1420b0db722c" providerId="ADAL" clId="{1AD4AE31-9818-4276-9264-2F7895B6ED59}" dt="2025-08-06T16:08:43.337" v="1" actId="47"/>
          <pc:sldLayoutMkLst>
            <pc:docMk/>
            <pc:sldMasterMk cId="0" sldId="2147483648"/>
            <pc:sldLayoutMk cId="27186099" sldId="214748410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urh\Documents\Passat\Future%20Target%20Stuff\HPT%20R&amp;D%20program\Strategy%20HPT%202018\beam%20intensity%20numbers%2027Jul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urh\Documents\Passat\Future%20Target%20Stuff\HPT%20R&amp;D%20program\Strategy%20HPT%202018\beam%20intensity%20numbers%2027Jul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Service</c:v>
          </c:tx>
          <c:spPr>
            <a:ln w="4762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Pt>
            <c:idx val="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912-C444-B741-9A3741244899}"/>
              </c:ext>
            </c:extLst>
          </c:dPt>
          <c:dPt>
            <c:idx val="7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B912-C444-B741-9A3741244899}"/>
              </c:ext>
            </c:extLst>
          </c:dPt>
          <c:dPt>
            <c:idx val="1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912-C444-B741-9A3741244899}"/>
              </c:ext>
            </c:extLst>
          </c:dPt>
          <c:xVal>
            <c:numRef>
              <c:f>Sheet2!$J$2:$J$12</c:f>
              <c:numCache>
                <c:formatCode>General</c:formatCode>
                <c:ptCount val="11"/>
                <c:pt idx="0">
                  <c:v>6.0200116424043699E+20</c:v>
                </c:pt>
                <c:pt idx="1">
                  <c:v>2.3675941947554702E+21</c:v>
                </c:pt>
                <c:pt idx="2">
                  <c:v>8.02351366000464E+21</c:v>
                </c:pt>
                <c:pt idx="3">
                  <c:v>4.0775233354122002E+21</c:v>
                </c:pt>
                <c:pt idx="4">
                  <c:v>3.9459903245924499E+20</c:v>
                </c:pt>
                <c:pt idx="5">
                  <c:v>1.70992914065673E+21</c:v>
                </c:pt>
                <c:pt idx="6">
                  <c:v>2.6306602163949601E+20</c:v>
                </c:pt>
                <c:pt idx="7">
                  <c:v>3.4198582813134501E+21</c:v>
                </c:pt>
                <c:pt idx="10">
                  <c:v>8.60735916721475E+21</c:v>
                </c:pt>
              </c:numCache>
            </c:numRef>
          </c:xVal>
          <c:yVal>
            <c:numRef>
              <c:f>Sheet2!$K$2:$K$12</c:f>
              <c:numCache>
                <c:formatCode>0.00E+00</c:formatCode>
                <c:ptCount val="11"/>
                <c:pt idx="0">
                  <c:v>177059165953070</c:v>
                </c:pt>
                <c:pt idx="1">
                  <c:v>263066021639496</c:v>
                </c:pt>
                <c:pt idx="2">
                  <c:v>526132043278993</c:v>
                </c:pt>
                <c:pt idx="3">
                  <c:v>394599032459245</c:v>
                </c:pt>
                <c:pt idx="4">
                  <c:v>526132043278993</c:v>
                </c:pt>
                <c:pt idx="5">
                  <c:v>368292430295295</c:v>
                </c:pt>
                <c:pt idx="6">
                  <c:v>368292430295295</c:v>
                </c:pt>
                <c:pt idx="7">
                  <c:v>526132043278993</c:v>
                </c:pt>
                <c:pt idx="10">
                  <c:v>389767207571989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12-C444-B741-9A3741244899}"/>
            </c:ext>
          </c:extLst>
        </c:ser>
        <c:ser>
          <c:idx val="2"/>
          <c:order val="1"/>
          <c:tx>
            <c:v>Future</c:v>
          </c:tx>
          <c:spPr>
            <a:ln w="47625">
              <a:noFill/>
            </a:ln>
          </c:spPr>
          <c:xVal>
            <c:numRef>
              <c:f>Sheet2!$J$20:$J$24</c:f>
              <c:numCache>
                <c:formatCode>General</c:formatCode>
                <c:ptCount val="5"/>
                <c:pt idx="0">
                  <c:v>2.5004353583711802E+21</c:v>
                </c:pt>
                <c:pt idx="1">
                  <c:v>5.0008707167423499E+21</c:v>
                </c:pt>
                <c:pt idx="2">
                  <c:v>1.7581186113547299E+22</c:v>
                </c:pt>
                <c:pt idx="3">
                  <c:v>9.28403834702723E+22</c:v>
                </c:pt>
                <c:pt idx="4">
                  <c:v>5.57042300821634E+22</c:v>
                </c:pt>
              </c:numCache>
            </c:numRef>
          </c:xVal>
          <c:yVal>
            <c:numRef>
              <c:f>Sheet2!$K$20:$K$24</c:f>
              <c:numCache>
                <c:formatCode>0.00E+00</c:formatCode>
                <c:ptCount val="5"/>
                <c:pt idx="0">
                  <c:v>167439867748070</c:v>
                </c:pt>
                <c:pt idx="1">
                  <c:v>334879735496140</c:v>
                </c:pt>
                <c:pt idx="2">
                  <c:v>334879735496140</c:v>
                </c:pt>
                <c:pt idx="3">
                  <c:v>2122065907891940</c:v>
                </c:pt>
                <c:pt idx="4">
                  <c:v>1061032953945970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12-C444-B741-9A3741244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842800"/>
        <c:axId val="385839600"/>
      </c:scatterChart>
      <c:valAx>
        <c:axId val="385842800"/>
        <c:scaling>
          <c:logBase val="10"/>
          <c:orientation val="minMax"/>
          <c:max val="9.9999999999999992E+22"/>
          <c:min val="1E+20"/>
        </c:scaling>
        <c:delete val="0"/>
        <c:axPos val="b"/>
        <c:numFmt formatCode="0.0E+00" sourceLinked="0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385839600"/>
        <c:crosses val="autoZero"/>
        <c:crossBetween val="midCat"/>
      </c:valAx>
      <c:valAx>
        <c:axId val="385839600"/>
        <c:scaling>
          <c:logBase val="10"/>
          <c:orientation val="minMax"/>
          <c:max val="3000000000000000"/>
          <c:min val="5000000000000"/>
        </c:scaling>
        <c:delete val="0"/>
        <c:axPos val="l"/>
        <c:majorGridlines/>
        <c:numFmt formatCode="0.0E+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3858428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022088686282599"/>
          <c:y val="0.63883384338253901"/>
          <c:w val="7.0772442104530695E-2"/>
          <c:h val="0.147067732817504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Service</c:v>
          </c:tx>
          <c:spPr>
            <a:ln w="4762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Pt>
            <c:idx val="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9C9-C945-BC80-ADDB0B097063}"/>
              </c:ext>
            </c:extLst>
          </c:dPt>
          <c:dPt>
            <c:idx val="7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9C9-C945-BC80-ADDB0B097063}"/>
              </c:ext>
            </c:extLst>
          </c:dPt>
          <c:dPt>
            <c:idx val="1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9C9-C945-BC80-ADDB0B097063}"/>
              </c:ext>
            </c:extLst>
          </c:dPt>
          <c:xVal>
            <c:numRef>
              <c:f>Sheet2!$J$2:$J$12</c:f>
              <c:numCache>
                <c:formatCode>General</c:formatCode>
                <c:ptCount val="11"/>
                <c:pt idx="0">
                  <c:v>6.0200116424043699E+20</c:v>
                </c:pt>
                <c:pt idx="1">
                  <c:v>2.3675941947554702E+21</c:v>
                </c:pt>
                <c:pt idx="2">
                  <c:v>8.02351366000464E+21</c:v>
                </c:pt>
                <c:pt idx="3">
                  <c:v>4.0775233354122002E+21</c:v>
                </c:pt>
                <c:pt idx="4">
                  <c:v>3.9459903245924499E+20</c:v>
                </c:pt>
                <c:pt idx="5">
                  <c:v>1.70992914065673E+21</c:v>
                </c:pt>
                <c:pt idx="6">
                  <c:v>2.6306602163949601E+20</c:v>
                </c:pt>
                <c:pt idx="7">
                  <c:v>3.4198582813134501E+21</c:v>
                </c:pt>
                <c:pt idx="10">
                  <c:v>8.60735916721475E+21</c:v>
                </c:pt>
              </c:numCache>
            </c:numRef>
          </c:xVal>
          <c:yVal>
            <c:numRef>
              <c:f>Sheet2!$K$2:$K$12</c:f>
              <c:numCache>
                <c:formatCode>0.00E+00</c:formatCode>
                <c:ptCount val="11"/>
                <c:pt idx="0">
                  <c:v>177059165953070</c:v>
                </c:pt>
                <c:pt idx="1">
                  <c:v>263066021639496</c:v>
                </c:pt>
                <c:pt idx="2">
                  <c:v>526132043278993</c:v>
                </c:pt>
                <c:pt idx="3">
                  <c:v>394599032459245</c:v>
                </c:pt>
                <c:pt idx="4">
                  <c:v>526132043278993</c:v>
                </c:pt>
                <c:pt idx="5">
                  <c:v>368292430295295</c:v>
                </c:pt>
                <c:pt idx="6">
                  <c:v>368292430295295</c:v>
                </c:pt>
                <c:pt idx="7">
                  <c:v>526132043278993</c:v>
                </c:pt>
                <c:pt idx="10">
                  <c:v>389767207571989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9C9-C945-BC80-ADDB0B097063}"/>
            </c:ext>
          </c:extLst>
        </c:ser>
        <c:ser>
          <c:idx val="1"/>
          <c:order val="1"/>
          <c:tx>
            <c:v>Study</c:v>
          </c:tx>
          <c:spPr>
            <a:ln w="47625">
              <a:noFill/>
            </a:ln>
          </c:spPr>
          <c:xVal>
            <c:numRef>
              <c:f>Sheet2!$J$13:$J$19</c:f>
              <c:numCache>
                <c:formatCode>0.00E+00</c:formatCode>
                <c:ptCount val="7"/>
                <c:pt idx="0">
                  <c:v>1E+20</c:v>
                </c:pt>
                <c:pt idx="1">
                  <c:v>3.2038475890814799E+21</c:v>
                </c:pt>
                <c:pt idx="2" formatCode="General">
                  <c:v>2.0650682698700499E+22</c:v>
                </c:pt>
                <c:pt idx="3">
                  <c:v>1.6032264160037401E+21</c:v>
                </c:pt>
                <c:pt idx="4" formatCode="General">
                  <c:v>2.3036809815951E+22</c:v>
                </c:pt>
                <c:pt idx="5">
                  <c:v>1.6032264160037401E+21</c:v>
                </c:pt>
                <c:pt idx="6">
                  <c:v>2.3036809815951E+22</c:v>
                </c:pt>
              </c:numCache>
            </c:numRef>
          </c:xVal>
          <c:yVal>
            <c:numRef>
              <c:f>Sheet2!$K$13:$K$19</c:f>
              <c:numCache>
                <c:formatCode>0.00E+00</c:formatCode>
                <c:ptCount val="7"/>
                <c:pt idx="0">
                  <c:v>1782535362629230</c:v>
                </c:pt>
                <c:pt idx="1">
                  <c:v>20990496851746.898</c:v>
                </c:pt>
                <c:pt idx="2">
                  <c:v>394599032459245</c:v>
                </c:pt>
                <c:pt idx="3">
                  <c:v>11204034932647.801</c:v>
                </c:pt>
                <c:pt idx="4">
                  <c:v>5000000000000</c:v>
                </c:pt>
                <c:pt idx="5">
                  <c:v>2380957948654750</c:v>
                </c:pt>
                <c:pt idx="6">
                  <c:v>2380957948654750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9C9-C945-BC80-ADDB0B097063}"/>
            </c:ext>
          </c:extLst>
        </c:ser>
        <c:ser>
          <c:idx val="2"/>
          <c:order val="2"/>
          <c:tx>
            <c:v>Future</c:v>
          </c:tx>
          <c:spPr>
            <a:ln w="47625">
              <a:noFill/>
            </a:ln>
          </c:spPr>
          <c:xVal>
            <c:numRef>
              <c:f>Sheet2!$J$20:$J$24</c:f>
              <c:numCache>
                <c:formatCode>General</c:formatCode>
                <c:ptCount val="5"/>
                <c:pt idx="0">
                  <c:v>2.5004353583711802E+21</c:v>
                </c:pt>
                <c:pt idx="1">
                  <c:v>5.0008707167423499E+21</c:v>
                </c:pt>
                <c:pt idx="2">
                  <c:v>1.7581186113547299E+22</c:v>
                </c:pt>
                <c:pt idx="3">
                  <c:v>9.28403834702723E+22</c:v>
                </c:pt>
                <c:pt idx="4">
                  <c:v>5.57042300821634E+22</c:v>
                </c:pt>
              </c:numCache>
            </c:numRef>
          </c:xVal>
          <c:yVal>
            <c:numRef>
              <c:f>Sheet2!$K$20:$K$24</c:f>
              <c:numCache>
                <c:formatCode>0.00E+00</c:formatCode>
                <c:ptCount val="5"/>
                <c:pt idx="0">
                  <c:v>167439867748070</c:v>
                </c:pt>
                <c:pt idx="1">
                  <c:v>334879735496140</c:v>
                </c:pt>
                <c:pt idx="2">
                  <c:v>334879735496140</c:v>
                </c:pt>
                <c:pt idx="3">
                  <c:v>2122065907891940</c:v>
                </c:pt>
                <c:pt idx="4">
                  <c:v>1061032953945970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9C9-C945-BC80-ADDB0B097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533200"/>
        <c:axId val="429469248"/>
      </c:scatterChart>
      <c:valAx>
        <c:axId val="429533200"/>
        <c:scaling>
          <c:logBase val="10"/>
          <c:orientation val="minMax"/>
          <c:max val="9.9999999999999992E+22"/>
          <c:min val="1E+20"/>
        </c:scaling>
        <c:delete val="0"/>
        <c:axPos val="b"/>
        <c:numFmt formatCode="0.0E+00" sourceLinked="0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429469248"/>
        <c:crosses val="autoZero"/>
        <c:crossBetween val="midCat"/>
      </c:valAx>
      <c:valAx>
        <c:axId val="429469248"/>
        <c:scaling>
          <c:logBase val="10"/>
          <c:orientation val="minMax"/>
          <c:max val="3000000000000000"/>
          <c:min val="5000000000000"/>
        </c:scaling>
        <c:delete val="0"/>
        <c:axPos val="l"/>
        <c:majorGridlines/>
        <c:numFmt formatCode="0.0E+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4295332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022088686282599"/>
          <c:y val="0.63883384338253901"/>
          <c:w val="7.0772442104530695E-2"/>
          <c:h val="0.147067732817504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8/6/2025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8/6/2025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80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351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9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7C40-5BC0-458D-84D0-8F8DBAFAC121}" type="slidenum">
              <a:rPr lang="ja-JP" altLang="en-US" smtClean="0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4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974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62BF5-F151-A203-C672-65E0D7609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FCA41-A6CF-4A1F-1E76-B5987B491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B82ADE-B63D-0EFB-931C-D9008F763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D6E67-8054-B146-114A-A08F94ACF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48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4261-1E90-D03E-42BA-BCCFED742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5ECE4-D1F2-A4D4-8D70-07924C728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07E94-8ECD-4571-F24D-C10832B28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D1D7E-6EDC-039E-B1B0-64DC7D9CE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46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423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43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994F-4830-43FE-8161-788EED160B02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96B1-7A7C-41F1-B49B-C55B9C9DD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2550"/>
            <a:ext cx="6297612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9125" y="1227138"/>
            <a:ext cx="7924800" cy="2466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" y="3846513"/>
            <a:ext cx="7924800" cy="2468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84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6362" r="24045" b="27387"/>
          <a:stretch/>
        </p:blipFill>
        <p:spPr>
          <a:xfrm>
            <a:off x="6023711" y="626280"/>
            <a:ext cx="3142591" cy="3256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lum contrast="20000"/>
          </a:blip>
          <a:srcRect r="8457"/>
          <a:stretch/>
        </p:blipFill>
        <p:spPr>
          <a:xfrm>
            <a:off x="1803670" y="874633"/>
            <a:ext cx="4496770" cy="3007803"/>
          </a:xfrm>
          <a:prstGeom prst="rect">
            <a:avLst/>
          </a:prstGeom>
        </p:spPr>
      </p:pic>
      <p:pic>
        <p:nvPicPr>
          <p:cNvPr id="13" name="Picture 12" descr="04-0083-03D.hr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-17763" y="835364"/>
            <a:ext cx="2346942" cy="304707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3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2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R. Zwaska | Target Technology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2025.08.06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  <p:sldLayoutId id="2147484098" r:id="rId7"/>
    <p:sldLayoutId id="2147484099" r:id="rId8"/>
    <p:sldLayoutId id="2147484102" r:id="rId9"/>
    <p:sldLayoutId id="2147484103" r:id="rId10"/>
    <p:sldLayoutId id="2147484104" r:id="rId11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"/><Relationship Id="rId13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tiff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gif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jpeg"/><Relationship Id="rId3" Type="http://schemas.openxmlformats.org/officeDocument/2006/relationships/image" Target="../media/image61.emf"/><Relationship Id="rId7" Type="http://schemas.openxmlformats.org/officeDocument/2006/relationships/image" Target="../media/image45.gif"/><Relationship Id="rId12" Type="http://schemas.openxmlformats.org/officeDocument/2006/relationships/image" Target="../media/image4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49.tif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ropbox.com/s/6ozzzyoi1402e2i/IMG_6712.m4v?dl=0" TargetMode="Externa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Zwaska, Fermilab</a:t>
            </a:r>
          </a:p>
          <a:p>
            <a:r>
              <a:rPr lang="en-US" altLang="en-US" dirty="0">
                <a:latin typeface="Helvetica" pitchFamily="124" charset="0"/>
              </a:rPr>
              <a:t>Muon Collider Accelerator School</a:t>
            </a:r>
          </a:p>
          <a:p>
            <a:r>
              <a:rPr lang="en-US" altLang="en-US" dirty="0">
                <a:latin typeface="Helvetica" pitchFamily="124" charset="0"/>
              </a:rPr>
              <a:t>6 August 2025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Target Technology</a:t>
            </a:r>
          </a:p>
        </p:txBody>
      </p:sp>
    </p:spTree>
    <p:extLst>
      <p:ext uri="{BB962C8B-B14F-4D97-AF65-F5344CB8AC3E}">
        <p14:creationId xmlns:p14="http://schemas.microsoft.com/office/powerpoint/2010/main" val="75799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NOvA</a:t>
            </a:r>
            <a:r>
              <a:rPr lang="en-US" dirty="0"/>
              <a:t> Target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5" y="953622"/>
            <a:ext cx="4688907" cy="35099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225" y="4624270"/>
            <a:ext cx="33232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4B96"/>
                </a:solidFill>
              </a:rPr>
              <a:t>IHEP </a:t>
            </a:r>
            <a:r>
              <a:rPr lang="en-US" sz="2000" dirty="0" err="1">
                <a:solidFill>
                  <a:srgbClr val="004B96"/>
                </a:solidFill>
              </a:rPr>
              <a:t>Protvino</a:t>
            </a:r>
            <a:r>
              <a:rPr lang="en-US" sz="2000" dirty="0">
                <a:solidFill>
                  <a:srgbClr val="004B96"/>
                </a:solidFill>
              </a:rPr>
              <a:t> (Russia) initial design</a:t>
            </a:r>
          </a:p>
          <a:p>
            <a:endParaRPr lang="en-US" sz="2000" dirty="0">
              <a:solidFill>
                <a:srgbClr val="004B96"/>
              </a:solidFill>
            </a:endParaRPr>
          </a:p>
          <a:p>
            <a:r>
              <a:rPr lang="en-US" sz="2000" dirty="0">
                <a:solidFill>
                  <a:srgbClr val="004B96"/>
                </a:solidFill>
              </a:rPr>
              <a:t>STFC-RAL / FNAL final design and construction</a:t>
            </a:r>
            <a:endParaRPr lang="en-US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46F6661-6DDC-4018-8261-4CAED254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4760" y="3223749"/>
            <a:ext cx="4710640" cy="35329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4E2F6E0-3FCE-42F8-A887-4A60FD97BC12}"/>
              </a:ext>
            </a:extLst>
          </p:cNvPr>
          <p:cNvSpPr txBox="1">
            <a:spLocks/>
          </p:cNvSpPr>
          <p:nvPr/>
        </p:nvSpPr>
        <p:spPr>
          <a:xfrm>
            <a:off x="5051833" y="203686"/>
            <a:ext cx="3935941" cy="302006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Graphite fins: 50 x 24 mm; 7.4 – 9.0 mm wide</a:t>
            </a:r>
          </a:p>
          <a:p>
            <a:pPr>
              <a:lnSpc>
                <a:spcPct val="120000"/>
              </a:lnSpc>
            </a:pPr>
            <a:r>
              <a:rPr lang="en-US" dirty="0"/>
              <a:t>Helium atmosphere</a:t>
            </a:r>
          </a:p>
          <a:p>
            <a:pPr>
              <a:lnSpc>
                <a:spcPct val="120000"/>
              </a:lnSpc>
            </a:pPr>
            <a:r>
              <a:rPr lang="en-US" dirty="0"/>
              <a:t>Beryllium windows</a:t>
            </a:r>
          </a:p>
          <a:p>
            <a:pPr>
              <a:lnSpc>
                <a:spcPct val="120000"/>
              </a:lnSpc>
            </a:pPr>
            <a:r>
              <a:rPr lang="en-US" dirty="0"/>
              <a:t>Water cooled aluminum pressing plates</a:t>
            </a:r>
          </a:p>
          <a:p>
            <a:pPr>
              <a:lnSpc>
                <a:spcPct val="120000"/>
              </a:lnSpc>
            </a:pPr>
            <a:r>
              <a:rPr lang="en-US" dirty="0"/>
              <a:t>Water cooled outer vessel</a:t>
            </a:r>
          </a:p>
          <a:p>
            <a:pPr>
              <a:lnSpc>
                <a:spcPct val="120000"/>
              </a:lnSpc>
            </a:pPr>
            <a:r>
              <a:rPr lang="en-US" dirty="0"/>
              <a:t>Initially designed for 700 kW, now upgraded to 1 MW</a:t>
            </a:r>
          </a:p>
        </p:txBody>
      </p:sp>
    </p:spTree>
    <p:extLst>
      <p:ext uri="{BB962C8B-B14F-4D97-AF65-F5344CB8AC3E}">
        <p14:creationId xmlns:p14="http://schemas.microsoft.com/office/powerpoint/2010/main" val="304684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3535878" cy="641739"/>
          </a:xfrm>
        </p:spPr>
        <p:txBody>
          <a:bodyPr/>
          <a:lstStyle/>
          <a:p>
            <a:r>
              <a:rPr lang="en-US" sz="2400" dirty="0"/>
              <a:t>Challenging Environments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924" y="58002"/>
            <a:ext cx="5041076" cy="336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57" y="3348847"/>
            <a:ext cx="5272643" cy="3515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1" y="3040082"/>
            <a:ext cx="4167045" cy="381791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908789"/>
            <a:ext cx="3871358" cy="2058863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charset="0"/>
              </a:rPr>
              <a:t>Replaced NuMI Horn summer 2015 due to failed stripline</a:t>
            </a:r>
            <a:endParaRPr lang="en-US" dirty="0"/>
          </a:p>
          <a:p>
            <a:pPr lvl="1"/>
            <a:r>
              <a:rPr lang="en-US" dirty="0">
                <a:latin typeface="Helvetica" charset="0"/>
              </a:rPr>
              <a:t>First 700 kW capable horn, in service since Sept. 2013, accumulated ~ 27 million pulses</a:t>
            </a:r>
          </a:p>
          <a:p>
            <a:r>
              <a:rPr lang="en-US" dirty="0">
                <a:latin typeface="Helvetica" charset="0"/>
              </a:rPr>
              <a:t>Failure was due to fatigue, likely enhance by vibrations</a:t>
            </a:r>
          </a:p>
        </p:txBody>
      </p:sp>
    </p:spTree>
    <p:extLst>
      <p:ext uri="{BB962C8B-B14F-4D97-AF65-F5344CB8AC3E}">
        <p14:creationId xmlns:p14="http://schemas.microsoft.com/office/powerpoint/2010/main" val="26118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17197" y="3790402"/>
            <a:ext cx="5832648" cy="252536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ja-JP" sz="1800" dirty="0"/>
              <a:t>Conventional “horn-magnet-focused” </a:t>
            </a:r>
            <a:r>
              <a:rPr lang="en-US" altLang="ja-JP" sz="1800" dirty="0">
                <a:latin typeface="Symbol" pitchFamily="18" charset="2"/>
              </a:rPr>
              <a:t>n</a:t>
            </a:r>
            <a:r>
              <a:rPr lang="en-US" altLang="ja-JP" sz="1800" dirty="0"/>
              <a:t>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/>
              <a:t>30GeV </a:t>
            </a:r>
            <a:r>
              <a:rPr lang="en-US" altLang="ja-JP" sz="1600" dirty="0">
                <a:solidFill>
                  <a:srgbClr val="FF0000"/>
                </a:solidFill>
              </a:rPr>
              <a:t>Protons</a:t>
            </a:r>
            <a:r>
              <a:rPr lang="en-US" altLang="ja-JP" sz="1600" dirty="0"/>
              <a:t> </a:t>
            </a:r>
            <a:r>
              <a:rPr lang="en-US" altLang="ja-JP" sz="1600" dirty="0">
                <a:sym typeface="Wingdings" pitchFamily="2" charset="2"/>
              </a:rPr>
              <a:t>on a graphite target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>
                <a:solidFill>
                  <a:srgbClr val="00B050"/>
                </a:solidFill>
                <a:sym typeface="Wingdings" pitchFamily="2" charset="2"/>
              </a:rPr>
              <a:t>daughter </a:t>
            </a:r>
            <a:r>
              <a:rPr lang="en-US" altLang="ja-JP" sz="1600" dirty="0">
                <a:solidFill>
                  <a:srgbClr val="00B05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1600" baseline="30000" dirty="0">
                <a:solidFill>
                  <a:srgbClr val="00B050"/>
                </a:solidFill>
                <a:sym typeface="Wingdings" pitchFamily="2" charset="2"/>
              </a:rPr>
              <a:t>+</a:t>
            </a:r>
            <a:r>
              <a:rPr lang="en-US" altLang="ja-JP" sz="1600" dirty="0">
                <a:sym typeface="Wingdings" pitchFamily="2" charset="2"/>
              </a:rPr>
              <a:t>   </a:t>
            </a:r>
            <a:r>
              <a:rPr lang="en-US" altLang="ja-JP" sz="1600" dirty="0">
                <a:solidFill>
                  <a:srgbClr val="0066CC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baseline="30000" dirty="0">
                <a:solidFill>
                  <a:srgbClr val="0066CC"/>
                </a:solidFill>
                <a:sym typeface="Wingdings" pitchFamily="2" charset="2"/>
              </a:rPr>
              <a:t>+</a:t>
            </a:r>
            <a:r>
              <a:rPr lang="en-US" altLang="ja-JP" sz="1600" dirty="0">
                <a:sym typeface="Wingdings" pitchFamily="2" charset="2"/>
              </a:rPr>
              <a:t>+</a:t>
            </a:r>
            <a:r>
              <a:rPr lang="en-US" altLang="ja-JP" sz="1600" dirty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1600" baseline="-25000" dirty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dirty="0">
                <a:sym typeface="Wingdings" pitchFamily="2" charset="2"/>
              </a:rPr>
              <a:t>  (</a:t>
            </a:r>
            <a:r>
              <a:rPr lang="en-US" altLang="ja-JP" sz="1600" dirty="0">
                <a:solidFill>
                  <a:srgbClr val="00B05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1600" baseline="30000" dirty="0">
                <a:solidFill>
                  <a:srgbClr val="00B050"/>
                </a:solidFill>
                <a:sym typeface="Wingdings" pitchFamily="2" charset="2"/>
              </a:rPr>
              <a:t>-</a:t>
            </a:r>
            <a:r>
              <a:rPr lang="en-US" altLang="ja-JP" sz="1600" dirty="0">
                <a:sym typeface="Wingdings" pitchFamily="2" charset="2"/>
              </a:rPr>
              <a:t>   </a:t>
            </a:r>
            <a:r>
              <a:rPr lang="en-US" altLang="ja-JP" sz="1600" dirty="0">
                <a:solidFill>
                  <a:srgbClr val="0066CC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baseline="30000" dirty="0">
                <a:solidFill>
                  <a:srgbClr val="0066CC"/>
                </a:solidFill>
                <a:sym typeface="Wingdings" pitchFamily="2" charset="2"/>
              </a:rPr>
              <a:t>-</a:t>
            </a:r>
            <a:r>
              <a:rPr lang="en-US" altLang="ja-JP" sz="1600" dirty="0">
                <a:sym typeface="Wingdings" pitchFamily="2" charset="2"/>
              </a:rPr>
              <a:t>+</a:t>
            </a:r>
            <a:r>
              <a:rPr lang="en-US" altLang="ja-JP" sz="1600" dirty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1600" baseline="-25000" dirty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dirty="0">
                <a:sym typeface="Wingdings" pitchFamily="2" charset="2"/>
              </a:rPr>
              <a:t> 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>
                <a:solidFill>
                  <a:srgbClr val="0070C0"/>
                </a:solidFill>
                <a:sym typeface="Wingdings" pitchFamily="2" charset="2"/>
              </a:rPr>
              <a:t>Anti-neutrino production by inverse polarity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ja-JP" sz="1800" dirty="0">
                <a:solidFill>
                  <a:srgbClr val="009999"/>
                </a:solidFill>
              </a:rPr>
              <a:t>First application of </a:t>
            </a:r>
            <a:r>
              <a:rPr lang="en-US" altLang="ja-JP" sz="1800" dirty="0">
                <a:solidFill>
                  <a:srgbClr val="FF5050"/>
                </a:solidFill>
              </a:rPr>
              <a:t>Off-Axis(OA) beam:</a:t>
            </a:r>
            <a:r>
              <a:rPr lang="en-US" altLang="ja-JP" sz="1800" dirty="0"/>
              <a:t> </a:t>
            </a:r>
            <a:r>
              <a:rPr lang="en-US" altLang="ja-JP" sz="2000" dirty="0"/>
              <a:t>2.0~2.5</a:t>
            </a:r>
            <a:r>
              <a:rPr lang="en-US" altLang="ja-JP" sz="2000" baseline="30000" dirty="0"/>
              <a:t>o</a:t>
            </a:r>
            <a:r>
              <a:rPr lang="en-US" altLang="ja-JP" sz="2000" dirty="0"/>
              <a:t> </a:t>
            </a:r>
            <a:r>
              <a:rPr lang="en-US" altLang="ja-JP" sz="2000" dirty="0" err="1"/>
              <a:t>wrt</a:t>
            </a:r>
            <a:r>
              <a:rPr lang="en-US" altLang="ja-JP" sz="2000" dirty="0"/>
              <a:t>. the far detector direction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/>
              <a:t>Low-energy narrow-band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/>
              <a:t>peak tuned to oscillation maximum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/>
              <a:t>Small high-energy tail: reduce inelastic </a:t>
            </a:r>
            <a:r>
              <a:rPr lang="en-US" altLang="ja-JP" sz="1600" dirty="0" err="1"/>
              <a:t>bkgs</a:t>
            </a:r>
            <a:endParaRPr lang="en-US" altLang="ja-JP" sz="1400" dirty="0"/>
          </a:p>
        </p:txBody>
      </p:sp>
      <p:sp>
        <p:nvSpPr>
          <p:cNvPr id="232493" name="Rectangle 45"/>
          <p:cNvSpPr>
            <a:spLocks noGrp="1" noChangeArrowheads="1"/>
          </p:cNvSpPr>
          <p:nvPr>
            <p:ph type="title"/>
          </p:nvPr>
        </p:nvSpPr>
        <p:spPr>
          <a:xfrm>
            <a:off x="300575" y="36815"/>
            <a:ext cx="7145789" cy="642302"/>
          </a:xfrm>
        </p:spPr>
        <p:txBody>
          <a:bodyPr/>
          <a:lstStyle/>
          <a:p>
            <a:r>
              <a:rPr lang="en-US" altLang="ja-JP" sz="3600" dirty="0"/>
              <a:t>The T2K experiment      </a:t>
            </a:r>
          </a:p>
        </p:txBody>
      </p:sp>
      <p:sp>
        <p:nvSpPr>
          <p:cNvPr id="54" name="スライド番号プレースホルダ 5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solidFill>
                  <a:srgbClr val="333399">
                    <a:lumMod val="60000"/>
                    <a:lumOff val="40000"/>
                  </a:srgbClr>
                </a:solidFill>
              </a:rPr>
              <a:t> </a:t>
            </a:r>
            <a:endParaRPr lang="ja-JP" altLang="en-US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1" name="角丸四角形 60"/>
          <p:cNvSpPr/>
          <p:nvPr/>
        </p:nvSpPr>
        <p:spPr bwMode="auto">
          <a:xfrm>
            <a:off x="1007824" y="644113"/>
            <a:ext cx="1980000" cy="4086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/>
            <a:endParaRPr kumimoji="1" lang="ja-JP" altLang="en-US" sz="180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028" name="Picture 4" descr="C:\Users\Ishida\Documents\JPARCnu\パンフレット\良く使う図版・写真\T2K鳥瞰図等\T2K-Noguchi-goro-eng-oab.png"/>
          <p:cNvPicPr>
            <a:picLocks noChangeAspect="1" noChangeArrowheads="1"/>
          </p:cNvPicPr>
          <p:nvPr/>
        </p:nvPicPr>
        <p:blipFill>
          <a:blip r:embed="rId3" cstate="print"/>
          <a:srcRect l="12130" b="54625"/>
          <a:stretch>
            <a:fillRect/>
          </a:stretch>
        </p:blipFill>
        <p:spPr bwMode="auto">
          <a:xfrm>
            <a:off x="827584" y="620688"/>
            <a:ext cx="7416824" cy="1999684"/>
          </a:xfrm>
          <a:prstGeom prst="rect">
            <a:avLst/>
          </a:prstGeom>
          <a:noFill/>
        </p:spPr>
      </p:pic>
      <p:grpSp>
        <p:nvGrpSpPr>
          <p:cNvPr id="3" name="グループ化 67"/>
          <p:cNvGrpSpPr/>
          <p:nvPr/>
        </p:nvGrpSpPr>
        <p:grpSpPr>
          <a:xfrm>
            <a:off x="179512" y="2562610"/>
            <a:ext cx="5580000" cy="1226294"/>
            <a:chOff x="107504" y="2778633"/>
            <a:chExt cx="5580000" cy="1226294"/>
          </a:xfrm>
        </p:grpSpPr>
        <p:grpSp>
          <p:nvGrpSpPr>
            <p:cNvPr id="4" name="グループ化 77"/>
            <p:cNvGrpSpPr/>
            <p:nvPr/>
          </p:nvGrpSpPr>
          <p:grpSpPr>
            <a:xfrm>
              <a:off x="107504" y="2778633"/>
              <a:ext cx="5580000" cy="1226294"/>
              <a:chOff x="107504" y="2778633"/>
              <a:chExt cx="5580000" cy="1226294"/>
            </a:xfrm>
          </p:grpSpPr>
          <p:sp>
            <p:nvSpPr>
              <p:cNvPr id="77" name="角丸四角形 76"/>
              <p:cNvSpPr/>
              <p:nvPr/>
            </p:nvSpPr>
            <p:spPr bwMode="auto">
              <a:xfrm>
                <a:off x="107504" y="2780927"/>
                <a:ext cx="5580000" cy="1224000"/>
              </a:xfrm>
              <a:prstGeom prst="roundRect">
                <a:avLst>
                  <a:gd name="adj" fmla="val 10172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914400"/>
                <a:endParaRPr kumimoji="1" lang="ja-JP" altLang="en-US" sz="180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5" name="グループ化 73"/>
              <p:cNvGrpSpPr/>
              <p:nvPr/>
            </p:nvGrpSpPr>
            <p:grpSpPr>
              <a:xfrm>
                <a:off x="107505" y="2778633"/>
                <a:ext cx="5544615" cy="1206070"/>
                <a:chOff x="1011999" y="2651597"/>
                <a:chExt cx="7520441" cy="1555073"/>
              </a:xfrm>
            </p:grpSpPr>
            <p:grpSp>
              <p:nvGrpSpPr>
                <p:cNvPr id="7" name="グループ化 68"/>
                <p:cNvGrpSpPr/>
                <p:nvPr/>
              </p:nvGrpSpPr>
              <p:grpSpPr>
                <a:xfrm>
                  <a:off x="1011999" y="2651597"/>
                  <a:ext cx="7520441" cy="1555073"/>
                  <a:chOff x="1744801" y="2781007"/>
                  <a:chExt cx="7291695" cy="1507772"/>
                </a:xfrm>
              </p:grpSpPr>
              <p:grpSp>
                <p:nvGrpSpPr>
                  <p:cNvPr id="8" name="グループ化 53"/>
                  <p:cNvGrpSpPr/>
                  <p:nvPr/>
                </p:nvGrpSpPr>
                <p:grpSpPr>
                  <a:xfrm flipH="1">
                    <a:off x="1744801" y="2781007"/>
                    <a:ext cx="7291695" cy="1507772"/>
                    <a:chOff x="0" y="681236"/>
                    <a:chExt cx="5637775" cy="1359350"/>
                  </a:xfrm>
                </p:grpSpPr>
                <p:grpSp>
                  <p:nvGrpSpPr>
                    <p:cNvPr id="9" name="Group 2"/>
                    <p:cNvGrpSpPr>
                      <a:grpSpLocks/>
                    </p:cNvGrpSpPr>
                    <p:nvPr/>
                  </p:nvGrpSpPr>
                  <p:grpSpPr bwMode="auto">
                    <a:xfrm rot="240000">
                      <a:off x="642466" y="1106483"/>
                      <a:ext cx="638169" cy="252474"/>
                      <a:chOff x="1557" y="2858"/>
                      <a:chExt cx="1216" cy="451"/>
                    </a:xfrm>
                  </p:grpSpPr>
                  <p:sp>
                    <p:nvSpPr>
                      <p:cNvPr id="162" name="AutoShape 3"/>
                      <p:cNvSpPr>
                        <a:spLocks noChangeArrowheads="1"/>
                      </p:cNvSpPr>
                      <p:nvPr/>
                    </p:nvSpPr>
                    <p:spPr bwMode="auto">
                      <a:xfrm rot="16200000">
                        <a:off x="1422" y="2994"/>
                        <a:ext cx="384" cy="113"/>
                      </a:xfrm>
                      <a:prstGeom prst="parallelogram">
                        <a:avLst>
                          <a:gd name="adj" fmla="val 84956"/>
                        </a:avLst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3" name="Line 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71" y="2944"/>
                        <a:ext cx="110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4" name="Line 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7" y="3235"/>
                        <a:ext cx="1081" cy="7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5" name="Line 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731" y="2937"/>
                        <a:ext cx="28" cy="3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6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57" y="2858"/>
                        <a:ext cx="1088" cy="2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7" name="Line 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45" y="2880"/>
                        <a:ext cx="114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8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62" y="3157"/>
                        <a:ext cx="1045" cy="2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69" name="Line 1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5" y="2867"/>
                        <a:ext cx="21" cy="3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70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23" y="3195"/>
                        <a:ext cx="114" cy="11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</p:grpSp>
                <p:sp>
                  <p:nvSpPr>
                    <p:cNvPr id="171" name="AutoShape 13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934919" y="1294496"/>
                      <a:ext cx="191236" cy="126774"/>
                    </a:xfrm>
                    <a:prstGeom prst="cube">
                      <a:avLst>
                        <a:gd name="adj" fmla="val 41241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2" name="AutoShape 14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857028" y="1110244"/>
                      <a:ext cx="219169" cy="145038"/>
                    </a:xfrm>
                    <a:prstGeom prst="cube">
                      <a:avLst>
                        <a:gd name="adj" fmla="val 41241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3" name="Line 15"/>
                    <p:cNvSpPr>
                      <a:spLocks noChangeShapeType="1"/>
                    </p:cNvSpPr>
                    <p:nvPr/>
                  </p:nvSpPr>
                  <p:spPr bwMode="auto">
                    <a:xfrm rot="315084">
                      <a:off x="0" y="1172019"/>
                      <a:ext cx="438338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4" name="Freeform 16"/>
                    <p:cNvSpPr>
                      <a:spLocks/>
                    </p:cNvSpPr>
                    <p:nvPr/>
                  </p:nvSpPr>
                  <p:spPr bwMode="auto">
                    <a:xfrm rot="315084">
                      <a:off x="486684" y="1169870"/>
                      <a:ext cx="487758" cy="5586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7"/>
                        </a:cxn>
                        <a:cxn ang="0">
                          <a:pos x="46" y="52"/>
                        </a:cxn>
                        <a:cxn ang="0">
                          <a:pos x="136" y="7"/>
                        </a:cxn>
                        <a:cxn ang="0">
                          <a:pos x="454" y="7"/>
                        </a:cxn>
                      </a:cxnLst>
                      <a:rect l="0" t="0" r="r" b="b"/>
                      <a:pathLst>
                        <a:path w="454" h="97">
                          <a:moveTo>
                            <a:pt x="0" y="97"/>
                          </a:moveTo>
                          <a:cubicBezTo>
                            <a:pt x="11" y="82"/>
                            <a:pt x="23" y="67"/>
                            <a:pt x="46" y="52"/>
                          </a:cubicBezTo>
                          <a:cubicBezTo>
                            <a:pt x="69" y="37"/>
                            <a:pt x="68" y="14"/>
                            <a:pt x="136" y="7"/>
                          </a:cubicBezTo>
                          <a:cubicBezTo>
                            <a:pt x="204" y="0"/>
                            <a:pt x="329" y="3"/>
                            <a:pt x="454" y="7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5" name="AutoShape 17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282247" y="1214456"/>
                      <a:ext cx="233135" cy="131072"/>
                    </a:xfrm>
                    <a:prstGeom prst="cube">
                      <a:avLst>
                        <a:gd name="adj" fmla="val 39681"/>
                      </a:avLst>
                    </a:prstGeom>
                    <a:solidFill>
                      <a:srgbClr val="FFCC9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79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24687" y="947478"/>
                      <a:ext cx="389992" cy="584451"/>
                    </a:xfrm>
                    <a:prstGeom prst="can">
                      <a:avLst>
                        <a:gd name="adj" fmla="val 37466"/>
                      </a:avLst>
                    </a:prstGeom>
                    <a:solidFill>
                      <a:srgbClr val="00B0F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80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03422" y="1198878"/>
                      <a:ext cx="172573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9900"/>
                      </a:solidFill>
                      <a:prstDash val="dash"/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grpSp>
                  <p:nvGrpSpPr>
                    <p:cNvPr id="1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52478" y="1101112"/>
                      <a:ext cx="96692" cy="195533"/>
                      <a:chOff x="4014" y="799"/>
                      <a:chExt cx="90" cy="182"/>
                    </a:xfrm>
                  </p:grpSpPr>
                  <p:sp>
                    <p:nvSpPr>
                      <p:cNvPr id="182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14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183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9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</p:grpSp>
                <p:sp>
                  <p:nvSpPr>
                    <p:cNvPr id="184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5288" y="857232"/>
                      <a:ext cx="162228" cy="3122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Verdana" pitchFamily="34" charset="0"/>
                          <a:ea typeface="ＭＳ Ｐゴシック" pitchFamily="50" charset="-128"/>
                        </a:rPr>
                        <a:t>p</a:t>
                      </a:r>
                    </a:p>
                  </p:txBody>
                </p:sp>
                <p:sp>
                  <p:nvSpPr>
                    <p:cNvPr id="185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74612" y="789198"/>
                      <a:ext cx="162228" cy="3815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600" b="1" dirty="0">
                          <a:solidFill>
                            <a:srgbClr val="336600"/>
                          </a:solidFill>
                          <a:latin typeface="Symbol" pitchFamily="18" charset="2"/>
                          <a:ea typeface="ＭＳ Ｐゴシック" pitchFamily="50" charset="-128"/>
                        </a:rPr>
                        <a:t>p</a:t>
                      </a:r>
                    </a:p>
                  </p:txBody>
                </p:sp>
                <p:sp>
                  <p:nvSpPr>
                    <p:cNvPr id="186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31643" y="870356"/>
                      <a:ext cx="243879" cy="3815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600" b="1" dirty="0">
                          <a:solidFill>
                            <a:srgbClr val="FF9900"/>
                          </a:solidFill>
                          <a:latin typeface="Symbol" pitchFamily="18" charset="2"/>
                          <a:ea typeface="ＭＳ Ｐゴシック" pitchFamily="50" charset="-128"/>
                        </a:rPr>
                        <a:t>n</a:t>
                      </a:r>
                    </a:p>
                  </p:txBody>
                </p:sp>
                <p:sp>
                  <p:nvSpPr>
                    <p:cNvPr id="18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859" y="1686636"/>
                      <a:ext cx="487328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8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859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89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1955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90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6406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91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2502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92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9146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193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35354" y="1745728"/>
                      <a:ext cx="601773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120m</a:t>
                      </a:r>
                    </a:p>
                  </p:txBody>
                </p:sp>
                <p:sp>
                  <p:nvSpPr>
                    <p:cNvPr id="194" name="Text Box 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9816" y="1745726"/>
                      <a:ext cx="419219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0m</a:t>
                      </a:r>
                    </a:p>
                  </p:txBody>
                </p:sp>
                <p:sp>
                  <p:nvSpPr>
                    <p:cNvPr id="195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8399" y="1745726"/>
                      <a:ext cx="601773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280m</a:t>
                      </a:r>
                    </a:p>
                  </p:txBody>
                </p:sp>
                <p:sp>
                  <p:nvSpPr>
                    <p:cNvPr id="197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00718" y="1745726"/>
                      <a:ext cx="737057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295 km</a:t>
                      </a:r>
                    </a:p>
                  </p:txBody>
                </p:sp>
                <p:grpSp>
                  <p:nvGrpSpPr>
                    <p:cNvPr id="11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52478" y="1588870"/>
                      <a:ext cx="96692" cy="195533"/>
                      <a:chOff x="4014" y="799"/>
                      <a:chExt cx="90" cy="182"/>
                    </a:xfrm>
                  </p:grpSpPr>
                  <p:sp>
                    <p:nvSpPr>
                      <p:cNvPr id="199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14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  <p:sp>
                    <p:nvSpPr>
                      <p:cNvPr id="200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9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defTabSz="914400"/>
                        <a:endParaRPr kumimoji="1" lang="ja-JP" alt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itchFamily="50" charset="-128"/>
                        </a:endParaRPr>
                      </a:p>
                    </p:txBody>
                  </p:sp>
                </p:grpSp>
                <p:sp>
                  <p:nvSpPr>
                    <p:cNvPr id="201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892" y="1193506"/>
                      <a:ext cx="2073482" cy="20177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202" name="Text Box 44"/>
                    <p:cNvSpPr txBox="1">
                      <a:spLocks noChangeArrowheads="1"/>
                    </p:cNvSpPr>
                    <p:nvPr/>
                  </p:nvSpPr>
                  <p:spPr bwMode="auto">
                    <a:xfrm rot="338769">
                      <a:off x="2415335" y="1195337"/>
                      <a:ext cx="763267" cy="3122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on-axis</a:t>
                      </a:r>
                    </a:p>
                  </p:txBody>
                </p:sp>
                <p:sp>
                  <p:nvSpPr>
                    <p:cNvPr id="203" name="Text Box 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02644" y="1005762"/>
                      <a:ext cx="770830" cy="3122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200" dirty="0"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ＭＳ Ｐゴシック" pitchFamily="50" charset="-128"/>
                        </a:rPr>
                        <a:t>off-axis</a:t>
                      </a:r>
                    </a:p>
                  </p:txBody>
                </p:sp>
                <p:sp>
                  <p:nvSpPr>
                    <p:cNvPr id="207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2166" y="1454575"/>
                      <a:ext cx="861635" cy="8057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prstDash val="dash"/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208" name="Freeform 52"/>
                    <p:cNvSpPr>
                      <a:spLocks/>
                    </p:cNvSpPr>
                    <p:nvPr/>
                  </p:nvSpPr>
                  <p:spPr bwMode="auto">
                    <a:xfrm rot="300000">
                      <a:off x="3584058" y="1203175"/>
                      <a:ext cx="23636" cy="29007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1" y="121"/>
                        </a:cxn>
                        <a:cxn ang="0">
                          <a:pos x="7" y="270"/>
                        </a:cxn>
                      </a:cxnLst>
                      <a:rect l="0" t="0" r="r" b="b"/>
                      <a:pathLst>
                        <a:path w="22" h="270">
                          <a:moveTo>
                            <a:pt x="0" y="0"/>
                          </a:moveTo>
                          <a:cubicBezTo>
                            <a:pt x="10" y="38"/>
                            <a:pt x="20" y="76"/>
                            <a:pt x="21" y="121"/>
                          </a:cubicBezTo>
                          <a:cubicBezTo>
                            <a:pt x="22" y="166"/>
                            <a:pt x="14" y="218"/>
                            <a:pt x="7" y="27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5050"/>
                      </a:solidFill>
                      <a:round/>
                      <a:headEnd type="arrow" w="med" len="med"/>
                      <a:tailEnd type="arrow" w="med" len="med"/>
                    </a:ln>
                    <a:effectLst/>
                  </p:spPr>
                  <p:txBody>
                    <a:bodyPr/>
                    <a:lstStyle/>
                    <a:p>
                      <a:pPr defTabSz="914400"/>
                      <a:endParaRPr kumimoji="1" lang="ja-JP" altLang="en-US" sz="140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209" name="Text Box 53"/>
                    <p:cNvSpPr txBox="1">
                      <a:spLocks noChangeArrowheads="1"/>
                    </p:cNvSpPr>
                    <p:nvPr/>
                  </p:nvSpPr>
                  <p:spPr bwMode="auto">
                    <a:xfrm rot="236400">
                      <a:off x="3577784" y="1254122"/>
                      <a:ext cx="733797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小塚ゴシック Pro M" pitchFamily="34" charset="-128"/>
                          <a:ea typeface="小塚ゴシック Pro M" pitchFamily="34" charset="-128"/>
                        </a:rPr>
                        <a:t>2.0~2.5</a:t>
                      </a:r>
                      <a:r>
                        <a:rPr kumimoji="1" lang="en-US" altLang="ja-JP" sz="1100" baseline="30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小塚ゴシック Pro M" pitchFamily="34" charset="-128"/>
                          <a:ea typeface="小塚ゴシック Pro M" pitchFamily="34" charset="-128"/>
                        </a:rPr>
                        <a:t>o</a:t>
                      </a:r>
                    </a:p>
                  </p:txBody>
                </p:sp>
                <p:sp>
                  <p:nvSpPr>
                    <p:cNvPr id="210" name="Text Box 58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7223" y="681236"/>
                      <a:ext cx="1050006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/>
                      <a:r>
                        <a:rPr kumimoji="1" lang="en-US" altLang="ja-JP" sz="1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ea typeface="ＭＳ Ｐゴシック" pitchFamily="50" charset="-128"/>
                        </a:rPr>
                        <a:t>muon</a:t>
                      </a:r>
                      <a:r>
                        <a:rPr kumimoji="1" lang="en-US" altLang="ja-JP" sz="105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lt"/>
                          <a:ea typeface="小塚ゴシック Pro R" pitchFamily="34" charset="-128"/>
                        </a:rPr>
                        <a:t>-monitor</a:t>
                      </a:r>
                      <a:endParaRPr kumimoji="1" lang="en-US" altLang="ja-JP" sz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lt"/>
                        <a:ea typeface="小塚ゴシック Pro R" pitchFamily="34" charset="-128"/>
                      </a:endParaRPr>
                    </a:p>
                  </p:txBody>
                </p:sp>
              </p:grpSp>
              <p:sp>
                <p:nvSpPr>
                  <p:cNvPr id="57" name="テキスト ボックス 56"/>
                  <p:cNvSpPr txBox="1"/>
                  <p:nvPr/>
                </p:nvSpPr>
                <p:spPr>
                  <a:xfrm flipH="1">
                    <a:off x="5947182" y="2783876"/>
                    <a:ext cx="1005973" cy="519431"/>
                  </a:xfrm>
                  <a:prstGeom prst="rect">
                    <a:avLst/>
                  </a:prstGeom>
                  <a:noFill/>
                </p:spPr>
                <p:txBody>
                  <a:bodyPr wrap="none" lIns="91435" tIns="45718" rIns="91435" bIns="45718" rtlCol="0">
                    <a:spAutoFit/>
                  </a:bodyPr>
                  <a:lstStyle/>
                  <a:p>
                    <a:pPr algn="ctr" defTabSz="914400"/>
                    <a:r>
                      <a:rPr kumimoji="1" lang="en-US" altLang="ja-JP" sz="1050" dirty="0">
                        <a:solidFill>
                          <a:srgbClr val="000000"/>
                        </a:solidFill>
                        <a:latin typeface="+mj-lt"/>
                        <a:ea typeface="小塚ゴシック Pro M" pitchFamily="34" charset="-128"/>
                      </a:rPr>
                      <a:t>Near </a:t>
                    </a:r>
                  </a:p>
                  <a:p>
                    <a:pPr algn="ctr" defTabSz="914400"/>
                    <a:r>
                      <a:rPr kumimoji="1" lang="en-US" altLang="ja-JP" sz="1050" dirty="0">
                        <a:solidFill>
                          <a:srgbClr val="000000"/>
                        </a:solidFill>
                        <a:latin typeface="+mj-lt"/>
                        <a:ea typeface="小塚ゴシック Pro M" pitchFamily="34" charset="-128"/>
                      </a:rPr>
                      <a:t>detectors</a:t>
                    </a:r>
                    <a:endParaRPr kumimoji="1" lang="ja-JP" altLang="en-US" sz="1050" dirty="0">
                      <a:solidFill>
                        <a:srgbClr val="000000"/>
                      </a:solidFill>
                      <a:latin typeface="+mj-lt"/>
                      <a:ea typeface="小塚ゴシック Pro M" pitchFamily="34" charset="-128"/>
                    </a:endParaRPr>
                  </a:p>
                </p:txBody>
              </p:sp>
              <p:sp>
                <p:nvSpPr>
                  <p:cNvPr id="59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96136" y="3356992"/>
                    <a:ext cx="19800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defTabSz="914400"/>
                    <a:endParaRPr kumimoji="1" lang="ja-JP" altLang="en-US" sz="1400">
                      <a:solidFill>
                        <a:srgbClr val="000000"/>
                      </a:solidFill>
                      <a:latin typeface="Times New Roman" pitchFamily="18" charset="0"/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60" name="円/楕円 59"/>
                  <p:cNvSpPr/>
                  <p:nvPr/>
                </p:nvSpPr>
                <p:spPr bwMode="auto">
                  <a:xfrm rot="20700000">
                    <a:off x="1939339" y="3237722"/>
                    <a:ext cx="135450" cy="54105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rgbClr val="FFFF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914400"/>
                    <a:endParaRPr kumimoji="1" lang="ja-JP" altLang="en-US" sz="140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  <p:cxnSp>
                <p:nvCxnSpPr>
                  <p:cNvPr id="62" name="直線コネクタ 61"/>
                  <p:cNvCxnSpPr>
                    <a:stCxn id="60" idx="0"/>
                  </p:cNvCxnSpPr>
                  <p:nvPr/>
                </p:nvCxnSpPr>
                <p:spPr bwMode="auto">
                  <a:xfrm>
                    <a:off x="1933409" y="3246940"/>
                    <a:ext cx="334335" cy="18206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19050" cap="flat" cmpd="sng" algn="ctr">
                    <a:solidFill>
                      <a:srgbClr val="FFFF00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3" name="直線コネクタ 62"/>
                  <p:cNvCxnSpPr>
                    <a:stCxn id="60" idx="4"/>
                  </p:cNvCxnSpPr>
                  <p:nvPr/>
                </p:nvCxnSpPr>
                <p:spPr bwMode="auto">
                  <a:xfrm flipV="1">
                    <a:off x="2080718" y="3429002"/>
                    <a:ext cx="187026" cy="340556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19050" cap="flat" cmpd="sng" algn="ctr">
                    <a:solidFill>
                      <a:srgbClr val="FFFF00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66" name="テキスト ボックス 65"/>
                <p:cNvSpPr txBox="1"/>
                <p:nvPr/>
              </p:nvSpPr>
              <p:spPr>
                <a:xfrm flipH="1">
                  <a:off x="6999584" y="3325816"/>
                  <a:ext cx="946848" cy="535726"/>
                </a:xfrm>
                <a:prstGeom prst="rect">
                  <a:avLst/>
                </a:prstGeom>
                <a:noFill/>
              </p:spPr>
              <p:txBody>
                <a:bodyPr wrap="square" lIns="91435" tIns="45718" rIns="91435" bIns="45718" rtlCol="0">
                  <a:spAutoFit/>
                </a:bodyPr>
                <a:lstStyle/>
                <a:p>
                  <a:pPr defTabSz="914400"/>
                  <a:r>
                    <a:rPr kumimoji="1" lang="en-US" altLang="ja-JP" sz="1050" dirty="0">
                      <a:solidFill>
                        <a:srgbClr val="000000"/>
                      </a:solidFill>
                      <a:latin typeface="+mn-lt"/>
                      <a:ea typeface="小塚ゴシック Pro M" pitchFamily="34" charset="-128"/>
                    </a:rPr>
                    <a:t>Decay volume</a:t>
                  </a:r>
                  <a:endParaRPr kumimoji="1" lang="ja-JP" altLang="en-US" sz="1050" dirty="0">
                    <a:solidFill>
                      <a:srgbClr val="000000"/>
                    </a:solidFill>
                    <a:latin typeface="+mn-lt"/>
                    <a:ea typeface="小塚ゴシック Pro M" pitchFamily="34" charset="-128"/>
                  </a:endParaRPr>
                </a:p>
              </p:txBody>
            </p:sp>
          </p:grpSp>
        </p:grpSp>
        <p:sp>
          <p:nvSpPr>
            <p:cNvPr id="67" name="円柱 66"/>
            <p:cNvSpPr/>
            <p:nvPr/>
          </p:nvSpPr>
          <p:spPr bwMode="auto">
            <a:xfrm rot="4920000">
              <a:off x="5171491" y="3186149"/>
              <a:ext cx="72008" cy="108000"/>
            </a:xfrm>
            <a:prstGeom prst="can">
              <a:avLst/>
            </a:prstGeom>
            <a:solidFill>
              <a:srgbClr val="92D05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/>
              <a:endParaRPr kumimoji="1" lang="ja-JP" altLang="en-US" sz="1800">
                <a:solidFill>
                  <a:srgbClr val="000000"/>
                </a:solidFill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5733975" y="2774399"/>
            <a:ext cx="3231976" cy="3823003"/>
            <a:chOff x="5876528" y="2630333"/>
            <a:chExt cx="3231976" cy="3823003"/>
          </a:xfrm>
        </p:grpSpPr>
        <p:grpSp>
          <p:nvGrpSpPr>
            <p:cNvPr id="2" name="グループ化 69"/>
            <p:cNvGrpSpPr/>
            <p:nvPr/>
          </p:nvGrpSpPr>
          <p:grpSpPr>
            <a:xfrm>
              <a:off x="6156176" y="2630333"/>
              <a:ext cx="2952328" cy="3823003"/>
              <a:chOff x="6281807" y="2924944"/>
              <a:chExt cx="2826697" cy="3660322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972"/>
              <a:stretch>
                <a:fillRect/>
              </a:stretch>
            </p:blipFill>
            <p:spPr bwMode="auto">
              <a:xfrm>
                <a:off x="6281807" y="3063508"/>
                <a:ext cx="2826697" cy="3521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5" name="下矢印 74"/>
              <p:cNvSpPr/>
              <p:nvPr/>
            </p:nvSpPr>
            <p:spPr bwMode="auto">
              <a:xfrm>
                <a:off x="6822195" y="3687047"/>
                <a:ext cx="138564" cy="277128"/>
              </a:xfrm>
              <a:prstGeom prst="downArrow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FF5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914400"/>
                <a:endParaRPr kumimoji="1" lang="ja-JP" altLang="en-US" sz="18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6734048" y="2924944"/>
                <a:ext cx="919532" cy="444188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5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kumimoji="1" lang="en-US" altLang="ja-JP" sz="1200" i="1" dirty="0">
                    <a:solidFill>
                      <a:srgbClr val="FF9900"/>
                    </a:solidFill>
                    <a:latin typeface="+mj-lt"/>
                    <a:ea typeface="小塚ゴシック Pro M" pitchFamily="34" charset="-128"/>
                  </a:rPr>
                  <a:t>Oscillation </a:t>
                </a:r>
              </a:p>
              <a:p>
                <a:pPr algn="ctr" defTabSz="914400"/>
                <a:r>
                  <a:rPr kumimoji="1" lang="en-US" altLang="ja-JP" sz="1200" i="1" dirty="0">
                    <a:solidFill>
                      <a:srgbClr val="FF9900"/>
                    </a:solidFill>
                    <a:latin typeface="+mj-lt"/>
                    <a:ea typeface="小塚ゴシック Pro M" pitchFamily="34" charset="-128"/>
                  </a:rPr>
                  <a:t>Maximum </a:t>
                </a:r>
                <a:endParaRPr kumimoji="1" lang="ja-JP" altLang="en-US" sz="1200" i="1" dirty="0">
                  <a:solidFill>
                    <a:srgbClr val="FF9900"/>
                  </a:solidFill>
                  <a:latin typeface="+mj-lt"/>
                  <a:ea typeface="小塚ゴシック Pro M" pitchFamily="34" charset="-128"/>
                </a:endParaRPr>
              </a:p>
            </p:txBody>
          </p:sp>
        </p:grp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382" r="90469"/>
            <a:stretch>
              <a:fillRect/>
            </a:stretch>
          </p:blipFill>
          <p:spPr bwMode="auto">
            <a:xfrm>
              <a:off x="5876528" y="2636912"/>
              <a:ext cx="279648" cy="3678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5" name="直線コネクタ 24"/>
          <p:cNvCxnSpPr/>
          <p:nvPr/>
        </p:nvCxnSpPr>
        <p:spPr bwMode="auto">
          <a:xfrm>
            <a:off x="4274779" y="4509121"/>
            <a:ext cx="275578" cy="0"/>
          </a:xfrm>
          <a:prstGeom prst="lin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0" name="Picture 8" descr="http://www.t2k.org/news/logo/t2k_logo_sm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30" y="28885"/>
            <a:ext cx="1316320" cy="6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9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Booster Neutrino Beam (BNB)</a:t>
            </a:r>
            <a:endParaRPr lang="en-US" altLang="en-US" dirty="0">
              <a:latin typeface="Helvetica" pitchFamily="12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567053"/>
          </a:xfrm>
        </p:spPr>
        <p:txBody>
          <a:bodyPr>
            <a:normAutofit/>
          </a:bodyPr>
          <a:lstStyle/>
          <a:p>
            <a:r>
              <a:rPr lang="en-US" sz="2200" dirty="0"/>
              <a:t>Uses 8 GeV beam from the Fermilab Booster, operating since 2002</a:t>
            </a:r>
          </a:p>
          <a:p>
            <a:pPr lvl="1"/>
            <a:r>
              <a:rPr lang="en-US" sz="2000" dirty="0"/>
              <a:t>Up to ~ 30 kW of beam (5e12 </a:t>
            </a:r>
            <a:r>
              <a:rPr lang="en-US" sz="2000" dirty="0" err="1"/>
              <a:t>ppp</a:t>
            </a:r>
            <a:r>
              <a:rPr lang="en-US" sz="2000" dirty="0"/>
              <a:t>)</a:t>
            </a:r>
          </a:p>
          <a:p>
            <a:r>
              <a:rPr lang="en-US" sz="2200" dirty="0"/>
              <a:t>Beryllium target integrated with single focusing horn</a:t>
            </a:r>
          </a:p>
          <a:p>
            <a:r>
              <a:rPr lang="en-US" sz="2200" dirty="0"/>
              <a:t>Services a suite of experiments at Fermilab: the Short Baseline Neutrino (SBN) program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" y="3785731"/>
            <a:ext cx="3383280" cy="220483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E1C40B-D9FD-4D6B-BF81-AA012CF5D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7"/>
          <a:stretch/>
        </p:blipFill>
        <p:spPr bwMode="auto">
          <a:xfrm>
            <a:off x="3722914" y="3210267"/>
            <a:ext cx="5192486" cy="2936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8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52" y="841514"/>
            <a:ext cx="8066088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2400" dirty="0"/>
              <a:t>DUNE: Deep Underground Neutrino Experiment</a:t>
            </a:r>
            <a:br>
              <a:rPr lang="en-US" sz="2400" dirty="0"/>
            </a:br>
            <a:r>
              <a:rPr lang="en-US" sz="2400" dirty="0"/>
              <a:t>LBNF: Long-Baseline Neutrino Facility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11" y="3936049"/>
            <a:ext cx="8060627" cy="257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71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FDAFD-394E-3124-9D7F-C38EED7C2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265B-C637-BC92-F50A-2610B301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High-Power Target Stations at Fermilab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03E003-C836-4B49-1604-39C45E9D15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21226"/>
              </p:ext>
            </p:extLst>
          </p:nvPr>
        </p:nvGraphicFramePr>
        <p:xfrm>
          <a:off x="228600" y="1042988"/>
          <a:ext cx="8672512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2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0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Design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2002</a:t>
                      </a:r>
                      <a:r>
                        <a:rPr lang="en-US" sz="1600" baseline="0" dirty="0"/>
                        <a:t> – 2027 (?)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700 kW – 1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2004 –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Megawatt Upgrade in progress.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AP-0 / Muon g-2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2017 – 2023</a:t>
                      </a:r>
                      <a:r>
                        <a:rPr lang="en-US" sz="1600" baseline="0" dirty="0"/>
                        <a:t> (?)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Using legacy targets &amp; lenses from Antiproton Source.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Mu2e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2027</a:t>
                      </a:r>
                      <a:r>
                        <a:rPr lang="en-US" sz="1600" baseline="0" dirty="0"/>
                        <a:t> (?) -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Very challenging high-Z,</a:t>
                      </a:r>
                      <a:r>
                        <a:rPr lang="en-US" sz="1600" baseline="0" dirty="0"/>
                        <a:t> radiatively cooled target, even with low power.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LBNF/DUNE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2031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Challenging, but achievable devices.  Rate of production may be greatest challenge.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7693E25-180E-D175-151B-A9A597247795}"/>
              </a:ext>
            </a:extLst>
          </p:cNvPr>
          <p:cNvSpPr txBox="1">
            <a:spLocks/>
          </p:cNvSpPr>
          <p:nvPr/>
        </p:nvSpPr>
        <p:spPr>
          <a:xfrm>
            <a:off x="228600" y="4678133"/>
            <a:ext cx="8488680" cy="13527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/>
              <a:t>Three operating stations, two in various stages of design &amp; construction</a:t>
            </a:r>
          </a:p>
        </p:txBody>
      </p:sp>
    </p:spTree>
    <p:extLst>
      <p:ext uri="{BB962C8B-B14F-4D97-AF65-F5344CB8AC3E}">
        <p14:creationId xmlns:p14="http://schemas.microsoft.com/office/powerpoint/2010/main" val="1087507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47D0E-3A73-A56C-86AE-256FF257E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CF45-849F-3454-8652-95E8AFFD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don’t want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20724-9E02-9CFA-F99D-58BBEA23E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1020235.JPG">
            <a:extLst>
              <a:ext uri="{FF2B5EF4-FFF2-40B4-BE49-F238E27FC236}">
                <a16:creationId xmlns:a16="http://schemas.microsoft.com/office/drawing/2014/main" id="{4EA0C83C-CB6F-508C-E39C-C0EE4B3F87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367" y="4142445"/>
            <a:ext cx="4188567" cy="2715556"/>
          </a:xfrm>
          <a:prstGeom prst="rect">
            <a:avLst/>
          </a:prstGeom>
        </p:spPr>
      </p:pic>
      <p:pic>
        <p:nvPicPr>
          <p:cNvPr id="5" name="Picture 4" descr="SNS window.tiff">
            <a:extLst>
              <a:ext uri="{FF2B5EF4-FFF2-40B4-BE49-F238E27FC236}">
                <a16:creationId xmlns:a16="http://schemas.microsoft.com/office/drawing/2014/main" id="{E5124C64-BF6A-E2B5-3FA7-C42878FA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2" t="16144" r="23536" b="5824"/>
          <a:stretch/>
        </p:blipFill>
        <p:spPr>
          <a:xfrm>
            <a:off x="5238534" y="662274"/>
            <a:ext cx="3736990" cy="3296951"/>
          </a:xfrm>
          <a:prstGeom prst="rect">
            <a:avLst/>
          </a:prstGeom>
        </p:spPr>
      </p:pic>
      <p:pic>
        <p:nvPicPr>
          <p:cNvPr id="6" name="8ef26d66-797d-4f4f-8d8f-f8bea7c5a328" descr="C2F07D7E-E266-4FE0-A1DA-F457F6C32ECA@dhcp">
            <a:extLst>
              <a:ext uri="{FF2B5EF4-FFF2-40B4-BE49-F238E27FC236}">
                <a16:creationId xmlns:a16="http://schemas.microsoft.com/office/drawing/2014/main" id="{76E88E2A-DE00-C673-0DD5-63872AA6B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991532"/>
            <a:ext cx="2850266" cy="281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titled.jpg">
            <a:extLst>
              <a:ext uri="{FF2B5EF4-FFF2-40B4-BE49-F238E27FC236}">
                <a16:creationId xmlns:a16="http://schemas.microsoft.com/office/drawing/2014/main" id="{A072A7FF-9C1A-759C-3C09-A4750B393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6" y="3959225"/>
            <a:ext cx="4019112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41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2FFC9-3EA0-3665-A7A2-A6456F8C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3CA16-FB65-56E0-C34A-FEF29AD9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High-Power Target Stations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E8A53F-5D30-A569-A945-BED120414A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094711"/>
              </p:ext>
            </p:extLst>
          </p:nvPr>
        </p:nvGraphicFramePr>
        <p:xfrm>
          <a:off x="228600" y="1042988"/>
          <a:ext cx="8672512" cy="4287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2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0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Design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2002</a:t>
                      </a:r>
                      <a:r>
                        <a:rPr lang="en-US" sz="1600" baseline="0" dirty="0"/>
                        <a:t> – 2027 (?)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700 kW – 1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2004 –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Megawatt Upgrade in progress.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AP-0 / Muon g-2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2017 – 2023</a:t>
                      </a:r>
                      <a:r>
                        <a:rPr lang="en-US" sz="1600" baseline="0" dirty="0"/>
                        <a:t> (?)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Using legacy targets &amp; lenses from Antiproton Source.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Mu2e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2027</a:t>
                      </a:r>
                      <a:r>
                        <a:rPr lang="en-US" sz="1600" baseline="0" dirty="0"/>
                        <a:t> (?) -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Very challenging high-Z,</a:t>
                      </a:r>
                      <a:r>
                        <a:rPr lang="en-US" sz="1600" baseline="0" dirty="0"/>
                        <a:t> radiatively cooled target, even with low power.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Mu2e-II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100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2030s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“Impossible” 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386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LBNF/DUNE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2031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Challenging, but achievable devices.  Rate of production may be greatest challenge.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LBNF w/ ACE-MIRT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2+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2034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Challenging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857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44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0AF1A-F8EE-9B40-CA34-BD58CFB81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A9805-B058-8B4B-F31C-6A6E97D3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8468"/>
            <a:ext cx="8686800" cy="641739"/>
          </a:xfrm>
        </p:spPr>
        <p:txBody>
          <a:bodyPr/>
          <a:lstStyle/>
          <a:p>
            <a:r>
              <a:rPr lang="en-US" dirty="0"/>
              <a:t>PIP-II + Possibilities</a:t>
            </a:r>
            <a:br>
              <a:rPr lang="en-US" dirty="0"/>
            </a:br>
            <a:r>
              <a:rPr lang="en-US" sz="1800" dirty="0"/>
              <a:t>Numbers are examples, not official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958D39-108C-3060-E8E0-4E9B6E183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893310" cy="49878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PIP-II itself is a </a:t>
            </a:r>
            <a:r>
              <a:rPr lang="en-US" i="1" dirty="0"/>
              <a:t>blowtorch</a:t>
            </a:r>
            <a:r>
              <a:rPr lang="en-US" dirty="0"/>
              <a:t> of an accelerator</a:t>
            </a:r>
          </a:p>
          <a:p>
            <a:pPr lvl="1"/>
            <a:r>
              <a:rPr lang="en-US" dirty="0"/>
              <a:t>Capable of 2 mA CW @ 800 MeV -&gt; 1.6 MW</a:t>
            </a:r>
          </a:p>
          <a:p>
            <a:pPr lvl="1"/>
            <a:r>
              <a:rPr lang="en-US" dirty="0"/>
              <a:t>One could reasonably expect experiments with that beam…</a:t>
            </a:r>
          </a:p>
          <a:p>
            <a:pPr lvl="1"/>
            <a:endParaRPr lang="en-US" dirty="0"/>
          </a:p>
          <a:p>
            <a:r>
              <a:rPr lang="en-US" dirty="0"/>
              <a:t>Future accelerators adds even more</a:t>
            </a:r>
          </a:p>
          <a:p>
            <a:pPr lvl="1"/>
            <a:r>
              <a:rPr lang="en-US" dirty="0" err="1"/>
              <a:t>Linac</a:t>
            </a:r>
            <a:r>
              <a:rPr lang="en-US" dirty="0"/>
              <a:t> option of 8 GeV?</a:t>
            </a:r>
          </a:p>
          <a:p>
            <a:pPr lvl="2"/>
            <a:r>
              <a:rPr lang="en-US" dirty="0"/>
              <a:t>16 Megawatt beam</a:t>
            </a:r>
          </a:p>
          <a:p>
            <a:pPr lvl="1"/>
            <a:r>
              <a:rPr lang="en-US" dirty="0" err="1"/>
              <a:t>Linac</a:t>
            </a:r>
            <a:r>
              <a:rPr lang="en-US" dirty="0"/>
              <a:t> + RCS</a:t>
            </a:r>
          </a:p>
          <a:p>
            <a:pPr lvl="2"/>
            <a:r>
              <a:rPr lang="en-US" dirty="0"/>
              <a:t>4 MW @ 2 GeV</a:t>
            </a:r>
          </a:p>
          <a:p>
            <a:pPr lvl="2"/>
            <a:r>
              <a:rPr lang="en-US" dirty="0"/>
              <a:t>700 kW @ 8 GeV</a:t>
            </a:r>
          </a:p>
          <a:p>
            <a:pPr lvl="2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121AA2-7009-7668-3207-E2283FE2CD8A}"/>
              </a:ext>
            </a:extLst>
          </p:cNvPr>
          <p:cNvGrpSpPr/>
          <p:nvPr/>
        </p:nvGrpSpPr>
        <p:grpSpPr>
          <a:xfrm>
            <a:off x="4506663" y="187615"/>
            <a:ext cx="4637337" cy="3334124"/>
            <a:chOff x="4396935" y="3307006"/>
            <a:chExt cx="4637337" cy="3334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FEB548-B3BC-B9A6-C8A8-67517DECA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6935" y="3307006"/>
              <a:ext cx="4637337" cy="3334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40EF98-B4C7-69D5-0D7F-7C931740648F}"/>
                </a:ext>
              </a:extLst>
            </p:cNvPr>
            <p:cNvSpPr txBox="1"/>
            <p:nvPr/>
          </p:nvSpPr>
          <p:spPr>
            <a:xfrm>
              <a:off x="7927848" y="4573958"/>
              <a:ext cx="7216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PIP-II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7DB2EE-9A0D-76A9-EAB7-563822B905B5}"/>
                </a:ext>
              </a:extLst>
            </p:cNvPr>
            <p:cNvSpPr txBox="1"/>
            <p:nvPr/>
          </p:nvSpPr>
          <p:spPr>
            <a:xfrm>
              <a:off x="5847354" y="5273928"/>
              <a:ext cx="7857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PIP-III</a:t>
              </a:r>
            </a:p>
          </p:txBody>
        </p:sp>
      </p:grp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925D3170-CA79-1A1A-14E5-2D519411F8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263075"/>
              </p:ext>
            </p:extLst>
          </p:nvPr>
        </p:nvGraphicFramePr>
        <p:xfrm>
          <a:off x="4865937" y="3579084"/>
          <a:ext cx="3893311" cy="2671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46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Present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</a:rPr>
                        <a:t>PIP-II</a:t>
                      </a:r>
                      <a:endParaRPr lang="en-US" sz="16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New RCS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MI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404040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404040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404040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   Beam Energy[GeV]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120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120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404040"/>
                          </a:solidFill>
                          <a:effectLst/>
                        </a:rPr>
                        <a:t>120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   Cycle Time[s]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1.33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1.2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404040"/>
                          </a:solidFill>
                          <a:effectLst/>
                        </a:rPr>
                        <a:t>1.45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   Protons per pulse[1e12]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49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75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190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 Power[MW]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0.7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2.5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Proton Source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40404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40404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   Injection Energy[GeV]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404040"/>
                          </a:solidFill>
                          <a:effectLst/>
                        </a:rPr>
                        <a:t>0.4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0.8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0.8-2.0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   Extraction Energy[GeV]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8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404040"/>
                          </a:solidFill>
                          <a:effectLst/>
                        </a:rPr>
                        <a:t>8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8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   Protons per Pulse[1e12]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4.3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6.4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40404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32</a:t>
                      </a:r>
                      <a:endParaRPr lang="en-US" sz="1800" b="1" dirty="0">
                        <a:solidFill>
                          <a:srgbClr val="40404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6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   Beam Power to MI [kW]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404040"/>
                          </a:solidFill>
                          <a:effectLst/>
                        </a:rPr>
                        <a:t>38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82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effectLst/>
                        </a:rPr>
                        <a:t>168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97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6B7B-D951-BB1B-4C14-EC13FA2F7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9AE02-D7A0-D131-040F-FE2C81783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High-Power Target Stations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68F75F-5BEB-23D4-EAC4-1FF1531ACC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4479653"/>
              </p:ext>
            </p:extLst>
          </p:nvPr>
        </p:nvGraphicFramePr>
        <p:xfrm>
          <a:off x="152400" y="1042988"/>
          <a:ext cx="8748712" cy="519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3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7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Design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2002</a:t>
                      </a:r>
                      <a:r>
                        <a:rPr lang="en-US" sz="1600" baseline="0" dirty="0"/>
                        <a:t> – 2027 (?)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700 kW – 1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2004 –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Megawatt Upgrade in progress.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AP-0 / Muon g-2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2017 – 2023</a:t>
                      </a:r>
                      <a:r>
                        <a:rPr lang="en-US" sz="1600" baseline="0" dirty="0"/>
                        <a:t> (?)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Using legacy targets &amp; lenses from Antiproton Source.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Mu2e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2027</a:t>
                      </a:r>
                      <a:r>
                        <a:rPr lang="en-US" sz="1600" baseline="0" dirty="0"/>
                        <a:t> (?) -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Very challenging high-Z,</a:t>
                      </a:r>
                      <a:r>
                        <a:rPr lang="en-US" sz="1600" baseline="0" dirty="0"/>
                        <a:t> radiatively cooled target, even with low power.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Mu2e-II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100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2030s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“Impossible” 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386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LBNF/DUNE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2031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Challenging, but achievable devices.  Rate of production may be greatest challenge.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LBNF w/ ACE-MIRT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2.5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2034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Challenging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85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800 MeV </a:t>
                      </a:r>
                      <a:r>
                        <a:rPr lang="en-US" sz="1600" b="1" dirty="0" err="1"/>
                        <a:t>Exp’t</a:t>
                      </a:r>
                      <a:r>
                        <a:rPr lang="en-US" sz="1600" b="1" dirty="0"/>
                        <a:t>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1.6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2030s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043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2 GeV </a:t>
                      </a:r>
                      <a:r>
                        <a:rPr lang="en-US" sz="1600" b="1" dirty="0" err="1"/>
                        <a:t>Exp’t</a:t>
                      </a:r>
                      <a:r>
                        <a:rPr lang="en-US" sz="1600" b="1" dirty="0"/>
                        <a:t>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2030s (?)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3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8 GeV </a:t>
                      </a:r>
                      <a:r>
                        <a:rPr lang="en-US" sz="1600" b="1" dirty="0" err="1"/>
                        <a:t>Exp’t</a:t>
                      </a:r>
                      <a:r>
                        <a:rPr lang="en-US" sz="1600" b="1" dirty="0"/>
                        <a:t>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0.8 – 16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2030s (?)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25459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06D0012-C57A-2EE2-5954-408B0D6BF38F}"/>
              </a:ext>
            </a:extLst>
          </p:cNvPr>
          <p:cNvSpPr/>
          <p:nvPr/>
        </p:nvSpPr>
        <p:spPr>
          <a:xfrm>
            <a:off x="152400" y="4663440"/>
            <a:ext cx="4907280" cy="157130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60A1C-CE7F-79FC-C4F7-68A389BC12C0}"/>
              </a:ext>
            </a:extLst>
          </p:cNvPr>
          <p:cNvSpPr/>
          <p:nvPr/>
        </p:nvSpPr>
        <p:spPr>
          <a:xfrm rot="1444032">
            <a:off x="4343589" y="5105977"/>
            <a:ext cx="44988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The Multi-Megawatt</a:t>
            </a:r>
          </a:p>
          <a:p>
            <a:pPr algn="ctr"/>
            <a:r>
              <a:rPr lang="en-US" sz="3600" b="1" dirty="0">
                <a:ln/>
                <a:solidFill>
                  <a:schemeClr val="accent4"/>
                </a:solidFill>
              </a:rPr>
              <a:t>Frontier</a:t>
            </a:r>
            <a:endParaRPr 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4B7360-98F4-0A8F-03E6-46B183C56CBA}"/>
              </a:ext>
            </a:extLst>
          </p:cNvPr>
          <p:cNvSpPr/>
          <p:nvPr/>
        </p:nvSpPr>
        <p:spPr>
          <a:xfrm>
            <a:off x="242888" y="3525519"/>
            <a:ext cx="7570152" cy="396241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C452AA-765B-4C41-DB18-17317FCAFC7C}"/>
              </a:ext>
            </a:extLst>
          </p:cNvPr>
          <p:cNvSpPr/>
          <p:nvPr/>
        </p:nvSpPr>
        <p:spPr>
          <a:xfrm rot="1444032">
            <a:off x="7499345" y="3346479"/>
            <a:ext cx="17515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09893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BC0FD5-EFE6-40B3-BCC0-8938291B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Makes Neutrinos and Muons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9EA19A-47A1-4E80-8E35-0E4963202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Particle accelerators provide the raw material in terms of the kinetic energy stored in the high-power beams</a:t>
            </a:r>
          </a:p>
          <a:p>
            <a:endParaRPr lang="en-US" dirty="0"/>
          </a:p>
          <a:p>
            <a:r>
              <a:rPr lang="en-US" dirty="0"/>
              <a:t>Target Stations convert the kinetic energy into new fundamental particles that are the subject of experiments</a:t>
            </a:r>
          </a:p>
          <a:p>
            <a:pPr lvl="1"/>
            <a:r>
              <a:rPr lang="en-US" dirty="0"/>
              <a:t>We do this by building devices (targets) that provide reaction material for the matter-creating collisions, focusing devices to maximize the intensities of our beams, and the numerous additional devices and system to manage these beams</a:t>
            </a:r>
          </a:p>
          <a:p>
            <a:pPr lvl="1"/>
            <a:endParaRPr lang="en-US" dirty="0"/>
          </a:p>
          <a:p>
            <a:r>
              <a:rPr lang="en-US" dirty="0"/>
              <a:t>This talk: example of making a neutrino beam:</a:t>
            </a:r>
          </a:p>
          <a:p>
            <a:pPr lvl="1"/>
            <a:r>
              <a:rPr lang="en-US" dirty="0"/>
              <a:t>Interest in neutrinos</a:t>
            </a:r>
          </a:p>
          <a:p>
            <a:pPr lvl="1"/>
            <a:r>
              <a:rPr lang="en-US" dirty="0"/>
              <a:t>The accelerators provide the raw energy</a:t>
            </a:r>
          </a:p>
          <a:p>
            <a:pPr lvl="1"/>
            <a:r>
              <a:rPr lang="en-US" dirty="0"/>
              <a:t>The target converts the energy to new matter</a:t>
            </a:r>
          </a:p>
          <a:p>
            <a:pPr lvl="1"/>
            <a:r>
              <a:rPr lang="en-US" dirty="0"/>
              <a:t>The beamline defines the beam towards detectors</a:t>
            </a:r>
          </a:p>
          <a:p>
            <a:pPr lvl="1"/>
            <a:r>
              <a:rPr lang="en-US" dirty="0"/>
              <a:t>Neutrinos go forward (inexorably)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little of the challenges of neutrino beams</a:t>
            </a:r>
          </a:p>
          <a:p>
            <a:endParaRPr lang="en-US" dirty="0"/>
          </a:p>
          <a:p>
            <a:r>
              <a:rPr lang="en-US" dirty="0"/>
              <a:t>Neutrino beams around the world</a:t>
            </a:r>
          </a:p>
          <a:p>
            <a:endParaRPr lang="en-US" dirty="0"/>
          </a:p>
          <a:p>
            <a:r>
              <a:rPr lang="en-US" dirty="0"/>
              <a:t>An introduction to high-power targetry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86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15CF5-3ACC-A8EA-0E8A-8C5EF326F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BA8B-B533-3567-09E3-37A8F432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Power/Intensity Targetry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CFF84-FB77-1E29-782C-48E0E40BA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3346"/>
            <a:ext cx="4186382" cy="4987867"/>
          </a:xfrm>
        </p:spPr>
        <p:txBody>
          <a:bodyPr>
            <a:normAutofit/>
          </a:bodyPr>
          <a:lstStyle/>
          <a:p>
            <a:r>
              <a:rPr lang="en-US" sz="1800" dirty="0"/>
              <a:t>Target Material Behavior</a:t>
            </a:r>
          </a:p>
          <a:p>
            <a:pPr lvl="1"/>
            <a:r>
              <a:rPr lang="en-US" sz="1800" b="1" dirty="0">
                <a:solidFill>
                  <a:srgbClr val="AF272F"/>
                </a:solidFill>
              </a:rPr>
              <a:t>Radiation damage</a:t>
            </a:r>
          </a:p>
          <a:p>
            <a:pPr lvl="1"/>
            <a:r>
              <a:rPr lang="en-US" sz="1800" b="1" dirty="0">
                <a:solidFill>
                  <a:srgbClr val="AF272F"/>
                </a:solidFill>
              </a:rPr>
              <a:t>Thermal “shock” response</a:t>
            </a:r>
          </a:p>
          <a:p>
            <a:pPr lvl="1"/>
            <a:r>
              <a:rPr lang="en-US" sz="1800" dirty="0"/>
              <a:t>Highly non-linear thermo-mechanical simulation</a:t>
            </a:r>
          </a:p>
          <a:p>
            <a:r>
              <a:rPr lang="en-US" sz="1800" dirty="0"/>
              <a:t>Targetry Technologies (System Behavior)</a:t>
            </a:r>
          </a:p>
          <a:p>
            <a:pPr lvl="1"/>
            <a:r>
              <a:rPr lang="en-US" sz="1800" dirty="0"/>
              <a:t>Remote handling</a:t>
            </a:r>
          </a:p>
          <a:p>
            <a:pPr lvl="1"/>
            <a:r>
              <a:rPr lang="en-US" sz="1800" dirty="0"/>
              <a:t>Target system simulation (optimize for physics &amp; longevity)</a:t>
            </a:r>
          </a:p>
          <a:p>
            <a:pPr lvl="1"/>
            <a:r>
              <a:rPr lang="en-US" sz="1800" dirty="0"/>
              <a:t>Rapid heat removal</a:t>
            </a:r>
          </a:p>
          <a:p>
            <a:pPr lvl="1"/>
            <a:r>
              <a:rPr lang="en-US" sz="1800" dirty="0"/>
              <a:t>Radiation protection</a:t>
            </a:r>
          </a:p>
          <a:p>
            <a:pPr lvl="1"/>
            <a:r>
              <a:rPr lang="en-US" sz="1800" dirty="0"/>
              <a:t>Radiation accelerated corrosion</a:t>
            </a:r>
          </a:p>
          <a:p>
            <a:pPr lvl="1"/>
            <a:r>
              <a:rPr lang="en-US" sz="1800" dirty="0"/>
              <a:t>Manufacturing technologies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0BCDD1-DD87-A5E3-211F-FA95EE532293}"/>
              </a:ext>
            </a:extLst>
          </p:cNvPr>
          <p:cNvSpPr txBox="1">
            <a:spLocks/>
          </p:cNvSpPr>
          <p:nvPr/>
        </p:nvSpPr>
        <p:spPr>
          <a:xfrm>
            <a:off x="4729020" y="903345"/>
            <a:ext cx="4186380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Additional Neutrino Beam Challenges:</a:t>
            </a:r>
          </a:p>
          <a:p>
            <a:endParaRPr lang="en-US" sz="1800" dirty="0"/>
          </a:p>
          <a:p>
            <a:r>
              <a:rPr lang="en-US" sz="1800" dirty="0"/>
              <a:t>Primary beam handling and instrumentation</a:t>
            </a:r>
          </a:p>
          <a:p>
            <a:r>
              <a:rPr lang="en-US" sz="1800" dirty="0"/>
              <a:t>Accuracy and consistency of all beam inputs, particularly alignment</a:t>
            </a:r>
          </a:p>
          <a:p>
            <a:r>
              <a:rPr lang="en-US" sz="1800" dirty="0"/>
              <a:t>Focusing elements</a:t>
            </a:r>
          </a:p>
          <a:p>
            <a:r>
              <a:rPr lang="en-US" sz="1800" dirty="0"/>
              <a:t>Beam-based alignment</a:t>
            </a:r>
          </a:p>
          <a:p>
            <a:r>
              <a:rPr lang="en-US" sz="1800" dirty="0"/>
              <a:t>Secondary beam instrumentation</a:t>
            </a:r>
          </a:p>
          <a:p>
            <a:r>
              <a:rPr lang="en-US" sz="1800" dirty="0"/>
              <a:t>Radiation transport modeling</a:t>
            </a:r>
          </a:p>
          <a:p>
            <a:r>
              <a:rPr lang="en-US" sz="1800" dirty="0"/>
              <a:t>Hadron production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FF38E5-33F2-7AF4-BDB6-0EA14B4965B1}"/>
              </a:ext>
            </a:extLst>
          </p:cNvPr>
          <p:cNvSpPr txBox="1">
            <a:spLocks/>
          </p:cNvSpPr>
          <p:nvPr/>
        </p:nvSpPr>
        <p:spPr>
          <a:xfrm>
            <a:off x="381000" y="5606473"/>
            <a:ext cx="8686800" cy="4371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The high statistics from high-power beams require an emphasis on </a:t>
            </a:r>
            <a:r>
              <a:rPr lang="en-US" sz="1800" b="1" i="1" dirty="0"/>
              <a:t>precision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477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72791-0CCA-19CE-E072-230323796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287F3CD9-36A3-3534-277B-6FF47A1E6D42}"/>
              </a:ext>
            </a:extLst>
          </p:cNvPr>
          <p:cNvSpPr/>
          <p:nvPr/>
        </p:nvSpPr>
        <p:spPr>
          <a:xfrm>
            <a:off x="1165392" y="793924"/>
            <a:ext cx="7700211" cy="4947386"/>
          </a:xfrm>
          <a:custGeom>
            <a:avLst/>
            <a:gdLst>
              <a:gd name="connsiteX0" fmla="*/ 38501 w 7700211"/>
              <a:gd name="connsiteY0" fmla="*/ 1973179 h 4947386"/>
              <a:gd name="connsiteX1" fmla="*/ 2531444 w 7700211"/>
              <a:gd name="connsiteY1" fmla="*/ 2117558 h 4947386"/>
              <a:gd name="connsiteX2" fmla="*/ 4754880 w 7700211"/>
              <a:gd name="connsiteY2" fmla="*/ 2618072 h 4947386"/>
              <a:gd name="connsiteX3" fmla="*/ 6237171 w 7700211"/>
              <a:gd name="connsiteY3" fmla="*/ 3474720 h 4947386"/>
              <a:gd name="connsiteX4" fmla="*/ 6766560 w 7700211"/>
              <a:gd name="connsiteY4" fmla="*/ 4937760 h 4947386"/>
              <a:gd name="connsiteX5" fmla="*/ 7700211 w 7700211"/>
              <a:gd name="connsiteY5" fmla="*/ 4947386 h 4947386"/>
              <a:gd name="connsiteX6" fmla="*/ 7661710 w 7700211"/>
              <a:gd name="connsiteY6" fmla="*/ 0 h 4947386"/>
              <a:gd name="connsiteX7" fmla="*/ 0 w 7700211"/>
              <a:gd name="connsiteY7" fmla="*/ 28876 h 4947386"/>
              <a:gd name="connsiteX8" fmla="*/ 38501 w 7700211"/>
              <a:gd name="connsiteY8" fmla="*/ 1973179 h 49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0211" h="4947386">
                <a:moveTo>
                  <a:pt x="38501" y="1973179"/>
                </a:moveTo>
                <a:lnTo>
                  <a:pt x="2531444" y="2117558"/>
                </a:lnTo>
                <a:lnTo>
                  <a:pt x="4754880" y="2618072"/>
                </a:lnTo>
                <a:lnTo>
                  <a:pt x="6237171" y="3474720"/>
                </a:lnTo>
                <a:lnTo>
                  <a:pt x="6766560" y="4937760"/>
                </a:lnTo>
                <a:lnTo>
                  <a:pt x="7700211" y="4947386"/>
                </a:lnTo>
                <a:lnTo>
                  <a:pt x="7661710" y="0"/>
                </a:lnTo>
                <a:lnTo>
                  <a:pt x="0" y="28876"/>
                </a:lnTo>
                <a:cubicBezTo>
                  <a:pt x="3208" y="673769"/>
                  <a:pt x="6417" y="1318661"/>
                  <a:pt x="38501" y="197317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13000">
                <a:schemeClr val="accent4">
                  <a:lumMod val="0"/>
                  <a:lumOff val="100000"/>
                  <a:alpha val="3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18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Uncharted Territory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C475C56C-BC98-5490-0D6C-011129BAD71D}"/>
              </a:ext>
            </a:extLst>
          </p:cNvPr>
          <p:cNvGraphicFramePr>
            <a:graphicFrameLocks/>
          </p:cNvGraphicFramePr>
          <p:nvPr/>
        </p:nvGraphicFramePr>
        <p:xfrm>
          <a:off x="397224" y="792538"/>
          <a:ext cx="9554298" cy="526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2370DB1-03FE-0FFB-410C-B963BB7F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Nu HPT R&amp;D Materials Exploratory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93434-80B7-8224-4F73-B25BE34F2E9D}"/>
              </a:ext>
            </a:extLst>
          </p:cNvPr>
          <p:cNvSpPr txBox="1"/>
          <p:nvPr/>
        </p:nvSpPr>
        <p:spPr>
          <a:xfrm>
            <a:off x="1432456" y="4017816"/>
            <a:ext cx="142487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T2K First 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09E7B2-A890-BA07-9136-A021492CA389}"/>
              </a:ext>
            </a:extLst>
          </p:cNvPr>
          <p:cNvSpPr txBox="1"/>
          <p:nvPr/>
        </p:nvSpPr>
        <p:spPr>
          <a:xfrm>
            <a:off x="3469559" y="3705530"/>
            <a:ext cx="164906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LBNF-1.2 MW (CDR)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9A1CA0-85A0-6A6C-5F9E-EC42273BD63C}"/>
              </a:ext>
            </a:extLst>
          </p:cNvPr>
          <p:cNvSpPr txBox="1"/>
          <p:nvPr/>
        </p:nvSpPr>
        <p:spPr>
          <a:xfrm>
            <a:off x="4302440" y="1558422"/>
            <a:ext cx="1529081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NuMI-MINOS Target NT-02 (damaged)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7F71A-696B-0349-C917-36F94CB17F15}"/>
              </a:ext>
            </a:extLst>
          </p:cNvPr>
          <p:cNvSpPr txBox="1"/>
          <p:nvPr/>
        </p:nvSpPr>
        <p:spPr>
          <a:xfrm>
            <a:off x="6078602" y="1653272"/>
            <a:ext cx="140235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NuMI-NOvA Target TA-01 (survived)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F690A8-3A54-C12E-2BA7-49BD1BA8F63B}"/>
              </a:ext>
            </a:extLst>
          </p:cNvPr>
          <p:cNvSpPr txBox="1"/>
          <p:nvPr/>
        </p:nvSpPr>
        <p:spPr>
          <a:xfrm>
            <a:off x="6585205" y="3258668"/>
            <a:ext cx="1625097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LBNF-2.4 MW (Ideal)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B8DA89-3550-2876-A8F6-1AC2B366DC67}"/>
              </a:ext>
            </a:extLst>
          </p:cNvPr>
          <p:cNvSpPr txBox="1"/>
          <p:nvPr/>
        </p:nvSpPr>
        <p:spPr>
          <a:xfrm rot="16200000">
            <a:off x="-1805300" y="3163312"/>
            <a:ext cx="40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Thermal Shock Severity </a:t>
            </a:r>
            <a:r>
              <a:rPr lang="en-US" sz="1800" dirty="0"/>
              <a:t>(p/cm</a:t>
            </a:r>
            <a:r>
              <a:rPr lang="en-US" sz="1800" baseline="30000" dirty="0"/>
              <a:t>2</a:t>
            </a:r>
            <a:r>
              <a:rPr lang="en-US" sz="1800" dirty="0"/>
              <a:t>/pulse)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EECB03F-703C-E48C-F7C5-CA0C484DF617}"/>
              </a:ext>
            </a:extLst>
          </p:cNvPr>
          <p:cNvCxnSpPr/>
          <p:nvPr/>
        </p:nvCxnSpPr>
        <p:spPr>
          <a:xfrm>
            <a:off x="5651802" y="2001993"/>
            <a:ext cx="296244" cy="28511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469B2B-8FE8-BEC4-18BC-6AEB7800944C}"/>
              </a:ext>
            </a:extLst>
          </p:cNvPr>
          <p:cNvCxnSpPr>
            <a:stCxn id="19" idx="2"/>
          </p:cNvCxnSpPr>
          <p:nvPr/>
        </p:nvCxnSpPr>
        <p:spPr>
          <a:xfrm flipH="1">
            <a:off x="6177952" y="2084159"/>
            <a:ext cx="601825" cy="36966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8D18851-E7C8-29EC-FDB5-15EBE8AB40D9}"/>
              </a:ext>
            </a:extLst>
          </p:cNvPr>
          <p:cNvCxnSpPr>
            <a:stCxn id="17" idx="0"/>
          </p:cNvCxnSpPr>
          <p:nvPr/>
        </p:nvCxnSpPr>
        <p:spPr>
          <a:xfrm flipV="1">
            <a:off x="4294091" y="3267617"/>
            <a:ext cx="379053" cy="4379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2C652E1-2E7C-DA26-0C7D-C52A8F2B2CA8}"/>
              </a:ext>
            </a:extLst>
          </p:cNvPr>
          <p:cNvCxnSpPr/>
          <p:nvPr/>
        </p:nvCxnSpPr>
        <p:spPr>
          <a:xfrm flipH="1" flipV="1">
            <a:off x="7026442" y="2788267"/>
            <a:ext cx="371311" cy="46164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DB8B6FA-0D0F-30D1-848F-F5297B3C8C5C}"/>
              </a:ext>
            </a:extLst>
          </p:cNvPr>
          <p:cNvSpPr txBox="1"/>
          <p:nvPr/>
        </p:nvSpPr>
        <p:spPr>
          <a:xfrm>
            <a:off x="2461931" y="5996592"/>
            <a:ext cx="4368801" cy="6155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Radiation Damage Severity</a:t>
            </a:r>
          </a:p>
          <a:p>
            <a:pPr algn="ctr"/>
            <a:r>
              <a:rPr lang="en-US" sz="1600" dirty="0"/>
              <a:t>(damage equivalent fluence, p/cm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0215CD7-04D1-9BF5-5FAA-B41DBB9196CC}"/>
              </a:ext>
            </a:extLst>
          </p:cNvPr>
          <p:cNvCxnSpPr>
            <a:stCxn id="13" idx="0"/>
          </p:cNvCxnSpPr>
          <p:nvPr/>
        </p:nvCxnSpPr>
        <p:spPr>
          <a:xfrm flipV="1">
            <a:off x="2144895" y="3166712"/>
            <a:ext cx="935206" cy="8511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03BE501-9162-95B9-320A-8D0859DEA6F6}"/>
              </a:ext>
            </a:extLst>
          </p:cNvPr>
          <p:cNvSpPr txBox="1"/>
          <p:nvPr/>
        </p:nvSpPr>
        <p:spPr>
          <a:xfrm>
            <a:off x="5291345" y="3726152"/>
            <a:ext cx="164906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LBNF-2.4 MW (CDR)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61FEC1A-48E6-4D4D-70E0-99F0FC8A8C15}"/>
              </a:ext>
            </a:extLst>
          </p:cNvPr>
          <p:cNvCxnSpPr/>
          <p:nvPr/>
        </p:nvCxnSpPr>
        <p:spPr>
          <a:xfrm flipH="1" flipV="1">
            <a:off x="5514112" y="2773660"/>
            <a:ext cx="137690" cy="9524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1C695C8-D541-B8AE-9C01-B8930F024354}"/>
              </a:ext>
            </a:extLst>
          </p:cNvPr>
          <p:cNvSpPr txBox="1"/>
          <p:nvPr/>
        </p:nvSpPr>
        <p:spPr>
          <a:xfrm>
            <a:off x="4204238" y="2849881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/>
              <a:t>NT-01</a:t>
            </a:r>
            <a:endParaRPr lang="en-US" sz="10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20E5317-9CE8-C084-60C2-C191D0B9731B}"/>
              </a:ext>
            </a:extLst>
          </p:cNvPr>
          <p:cNvSpPr txBox="1"/>
          <p:nvPr/>
        </p:nvSpPr>
        <p:spPr>
          <a:xfrm>
            <a:off x="4739652" y="2550438"/>
            <a:ext cx="551693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/>
              <a:t>NT-03</a:t>
            </a:r>
            <a:endParaRPr lang="en-US" sz="1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EFFBB22-03B3-95D5-7922-E6DDC89D26EE}"/>
              </a:ext>
            </a:extLst>
          </p:cNvPr>
          <p:cNvSpPr txBox="1"/>
          <p:nvPr/>
        </p:nvSpPr>
        <p:spPr>
          <a:xfrm>
            <a:off x="4554704" y="2121868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36A5AD6-64D2-07F7-1C0D-0440984E84C3}"/>
              </a:ext>
            </a:extLst>
          </p:cNvPr>
          <p:cNvSpPr txBox="1"/>
          <p:nvPr/>
        </p:nvSpPr>
        <p:spPr>
          <a:xfrm>
            <a:off x="2627955" y="2351778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6C1862E-FD19-19C5-44A2-96F5E89D3C89}"/>
              </a:ext>
            </a:extLst>
          </p:cNvPr>
          <p:cNvSpPr txBox="1"/>
          <p:nvPr/>
        </p:nvSpPr>
        <p:spPr>
          <a:xfrm>
            <a:off x="2105997" y="2638040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86C25D8-94B5-37F4-CB01-2054D14184BF}"/>
              </a:ext>
            </a:extLst>
          </p:cNvPr>
          <p:cNvSpPr txBox="1"/>
          <p:nvPr/>
        </p:nvSpPr>
        <p:spPr>
          <a:xfrm>
            <a:off x="3763992" y="2578527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E9A981D-4C6F-C7DB-D518-4A5298D8FD1F}"/>
              </a:ext>
            </a:extLst>
          </p:cNvPr>
          <p:cNvSpPr txBox="1"/>
          <p:nvPr/>
        </p:nvSpPr>
        <p:spPr>
          <a:xfrm>
            <a:off x="7512248" y="875664"/>
            <a:ext cx="8317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Future Nu 4 MW</a:t>
            </a:r>
            <a:endParaRPr lang="en-US" sz="1200" dirty="0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0322CF1-C997-F465-7082-BDF4D8C83BEB}"/>
              </a:ext>
            </a:extLst>
          </p:cNvPr>
          <p:cNvCxnSpPr>
            <a:stCxn id="81" idx="3"/>
          </p:cNvCxnSpPr>
          <p:nvPr/>
        </p:nvCxnSpPr>
        <p:spPr>
          <a:xfrm>
            <a:off x="8343969" y="1106497"/>
            <a:ext cx="289892" cy="1351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6BF1C7A6-B080-8FCF-7591-B4E1BE30B3ED}"/>
              </a:ext>
            </a:extLst>
          </p:cNvPr>
          <p:cNvSpPr txBox="1"/>
          <p:nvPr/>
        </p:nvSpPr>
        <p:spPr>
          <a:xfrm>
            <a:off x="7942499" y="2311995"/>
            <a:ext cx="10861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LBNF-2.4 MW Tau </a:t>
            </a:r>
            <a:r>
              <a:rPr lang="en-US" sz="1200" dirty="0"/>
              <a:t>Nu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E2FC074-CC17-9151-679C-0019E990DAA7}"/>
              </a:ext>
            </a:extLst>
          </p:cNvPr>
          <p:cNvCxnSpPr>
            <a:stCxn id="84" idx="0"/>
          </p:cNvCxnSpPr>
          <p:nvPr/>
        </p:nvCxnSpPr>
        <p:spPr>
          <a:xfrm flipH="1" flipV="1">
            <a:off x="8319794" y="1989309"/>
            <a:ext cx="165766" cy="32268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E0C1D8B-4EAF-365A-9126-1DE8B8F3BB59}"/>
              </a:ext>
            </a:extLst>
          </p:cNvPr>
          <p:cNvSpPr/>
          <p:nvPr/>
        </p:nvSpPr>
        <p:spPr>
          <a:xfrm>
            <a:off x="6019384" y="4919570"/>
            <a:ext cx="348274" cy="2654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9BB063-29F2-9C19-953D-9C7A8059E750}"/>
              </a:ext>
            </a:extLst>
          </p:cNvPr>
          <p:cNvSpPr txBox="1"/>
          <p:nvPr/>
        </p:nvSpPr>
        <p:spPr>
          <a:xfrm>
            <a:off x="3763992" y="4462677"/>
            <a:ext cx="1750121" cy="46166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SNS range for 1.4 MW operation for 1 year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BB5CFA5-01D5-8EBD-89E0-886A01D15169}"/>
              </a:ext>
            </a:extLst>
          </p:cNvPr>
          <p:cNvCxnSpPr/>
          <p:nvPr/>
        </p:nvCxnSpPr>
        <p:spPr>
          <a:xfrm>
            <a:off x="5514114" y="4685971"/>
            <a:ext cx="464073" cy="23359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7" grpId="0" animBg="1"/>
      <p:bldP spid="18" grpId="0" animBg="1"/>
      <p:bldP spid="19" grpId="0" animBg="1"/>
      <p:bldP spid="16" grpId="0" animBg="1"/>
      <p:bldP spid="62" grpId="0" animBg="1"/>
      <p:bldP spid="75" grpId="0"/>
      <p:bldP spid="76" grpId="0"/>
      <p:bldP spid="77" grpId="0"/>
      <p:bldP spid="78" grpId="0"/>
      <p:bldP spid="79" grpId="0"/>
      <p:bldP spid="80" grpId="0"/>
      <p:bldP spid="81" grpId="0" animBg="1"/>
      <p:bldP spid="84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971550"/>
            <a:ext cx="6344187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tx1"/>
                </a:solidFill>
              </a:rPr>
              <a:t>Multi-MW </a:t>
            </a:r>
            <a:r>
              <a:rPr lang="en-US" sz="2000" dirty="0">
                <a:solidFill>
                  <a:schemeClr val="tx1"/>
                </a:solidFill>
              </a:rPr>
              <a:t>Neutrino Targets &amp; Beam Windows Materials: </a:t>
            </a:r>
          </a:p>
          <a:p>
            <a:r>
              <a:rPr lang="en-US" sz="2000" dirty="0">
                <a:solidFill>
                  <a:schemeClr val="tx1"/>
                </a:solidFill>
              </a:rPr>
              <a:t>Graphite</a:t>
            </a:r>
            <a:r>
              <a:rPr lang="en-US" sz="2000" dirty="0"/>
              <a:t> (target core material) studies:</a:t>
            </a:r>
          </a:p>
          <a:p>
            <a:pPr lvl="1"/>
            <a:r>
              <a:rPr lang="en-US" sz="1800" dirty="0"/>
              <a:t>Swelling/fracture studies</a:t>
            </a:r>
          </a:p>
          <a:p>
            <a:pPr lvl="1"/>
            <a:r>
              <a:rPr lang="en-US" sz="1800" dirty="0"/>
              <a:t>Preparing for HE proton irradiation at BLIP (2020) to confirm elevated temperature annealing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Beryllium</a:t>
            </a:r>
            <a:r>
              <a:rPr lang="en-US" sz="2000" dirty="0"/>
              <a:t> (beam window material) studies:</a:t>
            </a:r>
          </a:p>
          <a:p>
            <a:pPr lvl="1"/>
            <a:r>
              <a:rPr lang="en-US" sz="1800" dirty="0"/>
              <a:t>Examination of BLIP irradiated Be specimens underway</a:t>
            </a:r>
          </a:p>
          <a:p>
            <a:pPr lvl="1"/>
            <a:r>
              <a:rPr lang="en-US" sz="1800" dirty="0"/>
              <a:t>Helium implantation studies show bubble formation at irradiation temperatures above 360 ˚C</a:t>
            </a:r>
          </a:p>
          <a:p>
            <a:r>
              <a:rPr lang="en-US" sz="2000" dirty="0">
                <a:solidFill>
                  <a:schemeClr val="tx1"/>
                </a:solidFill>
              </a:rPr>
              <a:t>Titanium Alloys </a:t>
            </a:r>
            <a:r>
              <a:rPr lang="en-US" sz="2000" dirty="0"/>
              <a:t>(beam window material) studies:</a:t>
            </a:r>
          </a:p>
          <a:p>
            <a:pPr lvl="1"/>
            <a:r>
              <a:rPr lang="en-US" sz="1800" dirty="0"/>
              <a:t>Examination of BLIP irradiated specimens underway</a:t>
            </a:r>
          </a:p>
          <a:p>
            <a:pPr lvl="1"/>
            <a:r>
              <a:rPr lang="en-US" sz="1800" dirty="0"/>
              <a:t>World first high cycle fatigue testing of </a:t>
            </a:r>
            <a:br>
              <a:rPr lang="en-US" sz="1800" dirty="0"/>
            </a:br>
            <a:r>
              <a:rPr lang="en-US" sz="1800" dirty="0"/>
              <a:t>irradiated titanium underway at FNAL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Targetry: Materials R&amp;D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BD351-558B-8145-AFD6-584D27827AD7}"/>
              </a:ext>
            </a:extLst>
          </p:cNvPr>
          <p:cNvSpPr txBox="1"/>
          <p:nvPr/>
        </p:nvSpPr>
        <p:spPr>
          <a:xfrm>
            <a:off x="6762151" y="971550"/>
            <a:ext cx="2242456" cy="20621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Benefits to multi-MW targets e.g. LBNF):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alloy/grade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cooling system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tolerable beam intensities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expected lifetimes</a:t>
            </a:r>
          </a:p>
        </p:txBody>
      </p:sp>
      <p:pic>
        <p:nvPicPr>
          <p:cNvPr id="8" name="Picture 7" descr="RaDIATE Red Transparent BG.png">
            <a:extLst>
              <a:ext uri="{FF2B5EF4-FFF2-40B4-BE49-F238E27FC236}">
                <a16:creationId xmlns:a16="http://schemas.microsoft.com/office/drawing/2014/main" id="{1F18F5DE-EAB3-E84B-A3DC-86D661741F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459" y="5065656"/>
            <a:ext cx="770579" cy="957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EBDF44-E07A-094B-B3D3-6A4B610CBF18}"/>
              </a:ext>
            </a:extLst>
          </p:cNvPr>
          <p:cNvSpPr txBox="1"/>
          <p:nvPr/>
        </p:nvSpPr>
        <p:spPr>
          <a:xfrm>
            <a:off x="5489988" y="6002164"/>
            <a:ext cx="106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 dirty="0"/>
              <a:t>RaDIATE</a:t>
            </a:r>
            <a:endParaRPr lang="en-US" sz="1800" spc="300" dirty="0"/>
          </a:p>
        </p:txBody>
      </p:sp>
      <p:pic>
        <p:nvPicPr>
          <p:cNvPr id="10" name="図 13">
            <a:extLst>
              <a:ext uri="{FF2B5EF4-FFF2-40B4-BE49-F238E27FC236}">
                <a16:creationId xmlns:a16="http://schemas.microsoft.com/office/drawing/2014/main" id="{83801496-A328-FA4F-A571-BC9D59CA11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151" y="3429000"/>
            <a:ext cx="2217880" cy="287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E7C71D-2CF1-3C47-9DB4-71E2C9E1EFCF}"/>
              </a:ext>
            </a:extLst>
          </p:cNvPr>
          <p:cNvSpPr txBox="1"/>
          <p:nvPr/>
        </p:nvSpPr>
        <p:spPr>
          <a:xfrm>
            <a:off x="6784661" y="5564402"/>
            <a:ext cx="2219946" cy="738664"/>
          </a:xfrm>
          <a:prstGeom prst="rect">
            <a:avLst/>
          </a:prstGeom>
          <a:solidFill>
            <a:srgbClr val="404040">
              <a:alpha val="36000"/>
            </a:srgb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In-beam thermal shock testing of </a:t>
            </a:r>
            <a:r>
              <a:rPr lang="en-US" sz="1400" i="1" dirty="0"/>
              <a:t>BLIP irradiated </a:t>
            </a:r>
            <a:r>
              <a:rPr lang="en-US" sz="1400" dirty="0"/>
              <a:t>Be and </a:t>
            </a:r>
            <a:r>
              <a:rPr lang="en-US" sz="1400" dirty="0" err="1"/>
              <a:t>Ti</a:t>
            </a:r>
            <a:r>
              <a:rPr lang="en-US" sz="1400" dirty="0"/>
              <a:t> alloys at CERN</a:t>
            </a:r>
          </a:p>
        </p:txBody>
      </p:sp>
    </p:spTree>
    <p:extLst>
      <p:ext uri="{BB962C8B-B14F-4D97-AF65-F5344CB8AC3E}">
        <p14:creationId xmlns:p14="http://schemas.microsoft.com/office/powerpoint/2010/main" val="1214416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301" y="1324360"/>
            <a:ext cx="82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Ra</a:t>
            </a:r>
            <a:r>
              <a:rPr lang="en-US" sz="2400" b="1" i="1" dirty="0">
                <a:solidFill>
                  <a:schemeClr val="tx2"/>
                </a:solidFill>
              </a:rPr>
              <a:t>diation </a:t>
            </a:r>
            <a:r>
              <a:rPr lang="en-US" sz="2400" b="1" i="1" dirty="0">
                <a:solidFill>
                  <a:srgbClr val="FF0000"/>
                </a:solidFill>
              </a:rPr>
              <a:t>D</a:t>
            </a:r>
            <a:r>
              <a:rPr lang="en-US" sz="2400" b="1" i="1" dirty="0">
                <a:solidFill>
                  <a:schemeClr val="tx2"/>
                </a:solidFill>
              </a:rPr>
              <a:t>amage </a:t>
            </a:r>
            <a:r>
              <a:rPr lang="en-US" sz="2400" b="1" i="1" dirty="0">
                <a:solidFill>
                  <a:srgbClr val="FF0000"/>
                </a:solidFill>
              </a:rPr>
              <a:t>I</a:t>
            </a:r>
            <a:r>
              <a:rPr lang="en-US" sz="2400" b="1" i="1" dirty="0">
                <a:solidFill>
                  <a:schemeClr val="tx2"/>
                </a:solidFill>
              </a:rPr>
              <a:t>n </a:t>
            </a:r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en-US" sz="2400" b="1" i="1" dirty="0">
                <a:solidFill>
                  <a:schemeClr val="tx2"/>
                </a:solidFill>
              </a:rPr>
              <a:t>ccelerator </a:t>
            </a:r>
            <a:r>
              <a:rPr lang="en-US" sz="2400" b="1" i="1" dirty="0">
                <a:solidFill>
                  <a:srgbClr val="FF0000"/>
                </a:solidFill>
              </a:rPr>
              <a:t>T</a:t>
            </a:r>
            <a:r>
              <a:rPr lang="en-US" sz="2400" b="1" i="1" dirty="0">
                <a:solidFill>
                  <a:schemeClr val="tx2"/>
                </a:solidFill>
              </a:rPr>
              <a:t>arget </a:t>
            </a:r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dirty="0">
                <a:solidFill>
                  <a:schemeClr val="tx2"/>
                </a:solidFill>
              </a:rPr>
              <a:t>nvironments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115465"/>
            <a:ext cx="8232648" cy="1210733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3600" dirty="0" err="1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RaDIATE</a:t>
            </a:r>
            <a:endParaRPr lang="en-US" sz="3600" dirty="0">
              <a:solidFill>
                <a:schemeClr val="bg1"/>
              </a:solidFill>
              <a:effectLst>
                <a:glow rad="165100">
                  <a:srgbClr val="FFF367">
                    <a:alpha val="65000"/>
                  </a:srgbClr>
                </a:glow>
              </a:effectLst>
              <a:latin typeface="Franklin Gothic Medium"/>
              <a:cs typeface="Franklin Gothic Medium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ndara"/>
                <a:cs typeface="Candara"/>
              </a:rPr>
              <a:t>Collaboration</a:t>
            </a: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8" y="160868"/>
            <a:ext cx="910167" cy="1130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61881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	Broad aims are threefold: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generate new and useful materials data for application within the </a:t>
            </a:r>
            <a:r>
              <a:rPr lang="en-US" sz="2000" b="1" dirty="0"/>
              <a:t>accelerator</a:t>
            </a:r>
            <a:r>
              <a:rPr lang="en-US" sz="2000" dirty="0"/>
              <a:t> and </a:t>
            </a:r>
            <a:r>
              <a:rPr lang="en-US" sz="2000" b="1" dirty="0"/>
              <a:t>fission/fusion</a:t>
            </a:r>
            <a:r>
              <a:rPr lang="en-US" sz="2000" dirty="0"/>
              <a:t>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recruit and develop new scientific and engineering experts who can </a:t>
            </a:r>
            <a:r>
              <a:rPr lang="en-US" sz="2000" b="1" dirty="0"/>
              <a:t>cross the boundaries </a:t>
            </a:r>
            <a:r>
              <a:rPr lang="en-US" sz="2000" dirty="0"/>
              <a:t>between these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initiate and coordinate a </a:t>
            </a:r>
            <a:r>
              <a:rPr lang="en-US" sz="2000" b="1" dirty="0"/>
              <a:t>continuing synergy </a:t>
            </a:r>
            <a:r>
              <a:rPr lang="en-US" sz="2000" dirty="0"/>
              <a:t>between research in these communities, benefitting both </a:t>
            </a:r>
            <a:r>
              <a:rPr lang="en-US" sz="2000" b="1" dirty="0"/>
              <a:t>proton accelerator applications </a:t>
            </a:r>
            <a:r>
              <a:rPr lang="en-US" sz="2000" dirty="0"/>
              <a:t>in science and industry and </a:t>
            </a:r>
            <a:r>
              <a:rPr lang="en-US" sz="2000" b="1" dirty="0"/>
              <a:t>carbon-free energy technologies</a:t>
            </a:r>
          </a:p>
        </p:txBody>
      </p:sp>
      <p:pic>
        <p:nvPicPr>
          <p:cNvPr id="12" name="Picture 11" descr="2218_ox_brand1_pos_r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515405"/>
            <a:ext cx="1525949" cy="474199"/>
          </a:xfrm>
          <a:prstGeom prst="rect">
            <a:avLst/>
          </a:prstGeom>
        </p:spPr>
      </p:pic>
      <p:pic>
        <p:nvPicPr>
          <p:cNvPr id="13" name="Picture 12" descr="pnnl 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00" y="5525811"/>
            <a:ext cx="1704378" cy="723983"/>
          </a:xfrm>
          <a:prstGeom prst="rect">
            <a:avLst/>
          </a:prstGeom>
        </p:spPr>
      </p:pic>
      <p:pic>
        <p:nvPicPr>
          <p:cNvPr id="14" name="Picture 13" descr="Fermi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3" y="4515405"/>
            <a:ext cx="2176428" cy="392811"/>
          </a:xfrm>
          <a:prstGeom prst="rect">
            <a:avLst/>
          </a:prstGeom>
        </p:spPr>
      </p:pic>
      <p:pic>
        <p:nvPicPr>
          <p:cNvPr id="15" name="Picture 14" descr="BNL Logo_Small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9" y="4535930"/>
            <a:ext cx="1702660" cy="623449"/>
          </a:xfrm>
          <a:prstGeom prst="rect">
            <a:avLst/>
          </a:prstGeom>
        </p:spPr>
      </p:pic>
      <p:pic>
        <p:nvPicPr>
          <p:cNvPr id="16" name="Picture 15" descr="STFC Logo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08" y="5055932"/>
            <a:ext cx="1934156" cy="420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20450" y="1736481"/>
            <a:ext cx="2467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www-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radiate.fnal.gov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755" y="5436272"/>
            <a:ext cx="1629512" cy="7863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73" y="5624580"/>
            <a:ext cx="787992" cy="73234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432" y="4480295"/>
            <a:ext cx="1085403" cy="9965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951" y="4978579"/>
            <a:ext cx="1308170" cy="7039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027" y="5383839"/>
            <a:ext cx="1675487" cy="8984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156" y="5436273"/>
            <a:ext cx="1515314" cy="786317"/>
          </a:xfrm>
          <a:prstGeom prst="rect">
            <a:avLst/>
          </a:prstGeom>
        </p:spPr>
      </p:pic>
      <p:pic>
        <p:nvPicPr>
          <p:cNvPr id="18" name="図 23">
            <a:extLst>
              <a:ext uri="{FF2B5EF4-FFF2-40B4-BE49-F238E27FC236}">
                <a16:creationId xmlns:a16="http://schemas.microsoft.com/office/drawing/2014/main" id="{E816D117-2C7B-4075-8B0C-3A2DB54BA8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050" y="5204626"/>
            <a:ext cx="929447" cy="929443"/>
          </a:xfrm>
          <a:prstGeom prst="rect">
            <a:avLst/>
          </a:prstGeom>
        </p:spPr>
      </p:pic>
      <p:pic>
        <p:nvPicPr>
          <p:cNvPr id="19" name="図 24">
            <a:extLst>
              <a:ext uri="{FF2B5EF4-FFF2-40B4-BE49-F238E27FC236}">
                <a16:creationId xmlns:a16="http://schemas.microsoft.com/office/drawing/2014/main" id="{0F3281F1-FB04-4157-95CC-C382A1A317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019" y="4193309"/>
            <a:ext cx="830160" cy="7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4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165101" y="606240"/>
            <a:ext cx="4178300" cy="3701840"/>
            <a:chOff x="719138" y="573088"/>
            <a:chExt cx="4468696" cy="3960186"/>
          </a:xfrm>
        </p:grpSpPr>
        <p:pic>
          <p:nvPicPr>
            <p:cNvPr id="8198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573088"/>
              <a:ext cx="4468696" cy="3470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199" name="Rectangle 14"/>
            <p:cNvSpPr>
              <a:spLocks noChangeArrowheads="1"/>
            </p:cNvSpPr>
            <p:nvPr/>
          </p:nvSpPr>
          <p:spPr bwMode="auto">
            <a:xfrm>
              <a:off x="1277086" y="4168149"/>
              <a:ext cx="3352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181847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sz="900" i="1">
                  <a:latin typeface="Calibri" charset="0"/>
                </a:rPr>
                <a:t>From D. Filges, F. Goldenbaum, in:, Handb. Spallation Res., Wiley-VCH Verlag GmbH &amp; Co. KGaA, 2010, pp. 1–61. </a:t>
              </a:r>
            </a:p>
          </p:txBody>
        </p:sp>
      </p:grpSp>
      <p:sp>
        <p:nvSpPr>
          <p:cNvPr id="8195" name="desk1"/>
          <p:cNvSpPr>
            <a:spLocks noEditPoints="1" noChangeArrowheads="1"/>
          </p:cNvSpPr>
          <p:nvPr/>
        </p:nvSpPr>
        <p:spPr bwMode="auto">
          <a:xfrm>
            <a:off x="4343400" y="737157"/>
            <a:ext cx="4343400" cy="2162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402138" y="756207"/>
            <a:ext cx="4440237" cy="231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GB" altLang="en-US" sz="1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Microstructural response:</a:t>
            </a: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creation of transmutation products;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atomic displacements (cascades)</a:t>
            </a:r>
          </a:p>
          <a:p>
            <a:pPr marL="573088" lvl="1" indent="-2365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number of stable interstitial/vacancy pairs created = DPA (Displacements Per Atom)</a:t>
            </a:r>
          </a:p>
          <a:p>
            <a:pPr marL="115888" indent="-2365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production (hydrogen / helium)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1600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63612"/>
            <a:ext cx="8686800" cy="641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Radiation Damage Disorders Microstructure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802438" y="6018577"/>
            <a:ext cx="22263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000" dirty="0"/>
              <a:t>Slide prepared by V. </a:t>
            </a:r>
            <a:r>
              <a:rPr lang="en-GB" sz="1000" dirty="0" err="1"/>
              <a:t>Kuksenko</a:t>
            </a:r>
            <a:r>
              <a:rPr lang="en-GB" sz="1000" dirty="0"/>
              <a:t> (Oxford)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3850692"/>
            <a:ext cx="3570806" cy="206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75" y="3064572"/>
            <a:ext cx="3565802" cy="30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69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949BAD-56F0-4A0C-A310-714DEBEF4AE2}"/>
              </a:ext>
            </a:extLst>
          </p:cNvPr>
          <p:cNvSpPr txBox="1"/>
          <p:nvPr/>
        </p:nvSpPr>
        <p:spPr>
          <a:xfrm>
            <a:off x="233680" y="136524"/>
            <a:ext cx="5139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RaDIATE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BLIP irradiation summary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799FB3-6558-4424-8353-0B076EB0E794}"/>
              </a:ext>
            </a:extLst>
          </p:cNvPr>
          <p:cNvCxnSpPr/>
          <p:nvPr/>
        </p:nvCxnSpPr>
        <p:spPr>
          <a:xfrm>
            <a:off x="345440" y="598189"/>
            <a:ext cx="82905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33E78C-03A8-4329-A2B1-B5C2B9A86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180" y="2812097"/>
            <a:ext cx="5439001" cy="2196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56631-7D53-4D62-B592-A1B7B5E880E5}"/>
              </a:ext>
            </a:extLst>
          </p:cNvPr>
          <p:cNvSpPr txBox="1"/>
          <p:nvPr/>
        </p:nvSpPr>
        <p:spPr>
          <a:xfrm>
            <a:off x="291878" y="1544747"/>
            <a:ext cx="81596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181 MeV </a:t>
            </a:r>
            <a:r>
              <a:rPr lang="en-US" sz="1800" dirty="0"/>
              <a:t>incoming protons used for </a:t>
            </a:r>
            <a:r>
              <a:rPr lang="en-US" sz="1800" dirty="0" err="1"/>
              <a:t>RaDIATE</a:t>
            </a:r>
            <a:r>
              <a:rPr lang="en-US" sz="1800" dirty="0"/>
              <a:t>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Irradiation campaign executed in </a:t>
            </a:r>
            <a:r>
              <a:rPr lang="en-US" sz="1800" b="1" dirty="0"/>
              <a:t>3 phases </a:t>
            </a:r>
            <a:r>
              <a:rPr lang="en-US" sz="1800" dirty="0"/>
              <a:t>with different target box configurations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6 capsules in target box during each irradiation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Total protons on target: </a:t>
            </a:r>
            <a:r>
              <a:rPr lang="en-US" sz="1800" b="1" dirty="0"/>
              <a:t>4.57E21 </a:t>
            </a:r>
            <a:r>
              <a:rPr lang="en-US" sz="1800" dirty="0"/>
              <a:t>(154 µA avg)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888182-17C7-4545-94AB-B76428771170}"/>
              </a:ext>
            </a:extLst>
          </p:cNvPr>
          <p:cNvGrpSpPr/>
          <p:nvPr/>
        </p:nvGrpSpPr>
        <p:grpSpPr>
          <a:xfrm>
            <a:off x="564209" y="5139071"/>
            <a:ext cx="7987004" cy="1217280"/>
            <a:chOff x="559837" y="4823927"/>
            <a:chExt cx="7987004" cy="121728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157239-1D24-4C07-B5D0-C88713CC7769}"/>
                </a:ext>
              </a:extLst>
            </p:cNvPr>
            <p:cNvGrpSpPr/>
            <p:nvPr/>
          </p:nvGrpSpPr>
          <p:grpSpPr>
            <a:xfrm>
              <a:off x="727281" y="4912093"/>
              <a:ext cx="7689437" cy="1110483"/>
              <a:chOff x="364388" y="4902763"/>
              <a:chExt cx="7689437" cy="1110483"/>
            </a:xfrm>
          </p:grpSpPr>
          <p:pic>
            <p:nvPicPr>
              <p:cNvPr id="15" name="Picture 14" descr="STFC Logo.tif">
                <a:extLst>
                  <a:ext uri="{FF2B5EF4-FFF2-40B4-BE49-F238E27FC236}">
                    <a16:creationId xmlns:a16="http://schemas.microsoft.com/office/drawing/2014/main" id="{F3222F43-2894-4CB7-8A69-7425FEE0D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4189" y="4905683"/>
                <a:ext cx="1659636" cy="36118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A58CF5-3D0B-4E7C-B1EE-6CB69345F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3181" y="5377626"/>
                <a:ext cx="908685" cy="454343"/>
              </a:xfrm>
              <a:prstGeom prst="rect">
                <a:avLst/>
              </a:prstGeom>
            </p:spPr>
          </p:pic>
          <p:pic>
            <p:nvPicPr>
              <p:cNvPr id="17" name="Picture 16" descr="pnnl image.png">
                <a:extLst>
                  <a:ext uri="{FF2B5EF4-FFF2-40B4-BE49-F238E27FC236}">
                    <a16:creationId xmlns:a16="http://schemas.microsoft.com/office/drawing/2014/main" id="{AE71C0C5-7E99-45D0-85D9-D3B669D67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46308" y="5363352"/>
                <a:ext cx="1236167" cy="522993"/>
              </a:xfrm>
              <a:prstGeom prst="rect">
                <a:avLst/>
              </a:prstGeom>
            </p:spPr>
          </p:pic>
          <p:pic>
            <p:nvPicPr>
              <p:cNvPr id="18" name="Picture 17" descr="2218_ox_brand1_pos_rect.gif">
                <a:extLst>
                  <a:ext uri="{FF2B5EF4-FFF2-40B4-BE49-F238E27FC236}">
                    <a16:creationId xmlns:a16="http://schemas.microsoft.com/office/drawing/2014/main" id="{1CE19FD5-EF6E-4927-B9CD-13B5ACB01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2639" y="4937692"/>
                <a:ext cx="1314926" cy="4086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357232A-5763-4007-99C8-44F61A1E39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94692" y="5105413"/>
                <a:ext cx="690086" cy="67865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F1095E4-D5F9-4757-8C48-7E4DD3EF8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2764" y="5341363"/>
                <a:ext cx="1112920" cy="59709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16953B8-6A4B-4F21-BCA7-3F3CD5274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9993" y="5086277"/>
                <a:ext cx="787992" cy="73234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814385A-C952-45D6-B660-FAB1E3869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55426" y="4902763"/>
                <a:ext cx="1004411" cy="407194"/>
              </a:xfrm>
              <a:prstGeom prst="rect">
                <a:avLst/>
              </a:prstGeom>
            </p:spPr>
          </p:pic>
          <p:pic>
            <p:nvPicPr>
              <p:cNvPr id="23" name="Picture 22" descr="FermiLogo.tif">
                <a:extLst>
                  <a:ext uri="{FF2B5EF4-FFF2-40B4-BE49-F238E27FC236}">
                    <a16:creationId xmlns:a16="http://schemas.microsoft.com/office/drawing/2014/main" id="{B5DD10D3-4C83-430C-8BF4-4B56094E7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4388" y="5087769"/>
                <a:ext cx="1414577" cy="253594"/>
              </a:xfrm>
              <a:prstGeom prst="rect">
                <a:avLst/>
              </a:prstGeom>
            </p:spPr>
          </p:pic>
          <p:pic>
            <p:nvPicPr>
              <p:cNvPr id="24" name="Picture 23" descr="BNL Logo_Small.jpg">
                <a:extLst>
                  <a:ext uri="{FF2B5EF4-FFF2-40B4-BE49-F238E27FC236}">
                    <a16:creationId xmlns:a16="http://schemas.microsoft.com/office/drawing/2014/main" id="{629BA850-B08B-4045-AAED-E2A2118E1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4862" y="5462168"/>
                <a:ext cx="1506931" cy="551078"/>
              </a:xfrm>
              <a:prstGeom prst="rect">
                <a:avLst/>
              </a:prstGeom>
            </p:spPr>
          </p:pic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829019-1014-410D-ADDD-0683E4FC7C87}"/>
                </a:ext>
              </a:extLst>
            </p:cNvPr>
            <p:cNvSpPr/>
            <p:nvPr/>
          </p:nvSpPr>
          <p:spPr>
            <a:xfrm>
              <a:off x="559837" y="4823927"/>
              <a:ext cx="7987004" cy="121728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AEF969-6726-4E5F-BA7A-C50F7870DD00}"/>
              </a:ext>
            </a:extLst>
          </p:cNvPr>
          <p:cNvSpPr txBox="1"/>
          <p:nvPr/>
        </p:nvSpPr>
        <p:spPr>
          <a:xfrm>
            <a:off x="233680" y="779080"/>
            <a:ext cx="855091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Consisted of </a:t>
            </a:r>
            <a:r>
              <a:rPr lang="en-US" sz="1600" b="1" dirty="0"/>
              <a:t>9 capsules </a:t>
            </a:r>
            <a:r>
              <a:rPr lang="en-US" sz="1600" dirty="0"/>
              <a:t>from 6 </a:t>
            </a:r>
            <a:r>
              <a:rPr lang="en-US" sz="1600" dirty="0" err="1"/>
              <a:t>RaDIATE</a:t>
            </a:r>
            <a:r>
              <a:rPr lang="en-US" sz="1600" dirty="0"/>
              <a:t> institutions with </a:t>
            </a:r>
            <a:r>
              <a:rPr lang="en-US" sz="1600" b="1" dirty="0"/>
              <a:t>over 200 material specimens </a:t>
            </a:r>
            <a:r>
              <a:rPr lang="en-US" sz="1600" dirty="0"/>
              <a:t>relevant to beam intercepting devices in various current/future accelerator facilities</a:t>
            </a:r>
          </a:p>
        </p:txBody>
      </p:sp>
    </p:spTree>
    <p:extLst>
      <p:ext uri="{BB962C8B-B14F-4D97-AF65-F5344CB8AC3E}">
        <p14:creationId xmlns:p14="http://schemas.microsoft.com/office/powerpoint/2010/main" val="1564474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A1D72B-157D-8D42-9107-0F56B5FD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BLIP Irradiation Examinations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3E988-D3D5-C84B-8F9D-782A8BA0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364886"/>
            <a:ext cx="5331057" cy="3868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B66FC-B4E5-BD43-9128-C1C2EFF8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869" y="332674"/>
            <a:ext cx="2000881" cy="1539983"/>
          </a:xfrm>
          <a:prstGeom prst="rect">
            <a:avLst/>
          </a:prstGeom>
        </p:spPr>
      </p:pic>
      <p:grpSp>
        <p:nvGrpSpPr>
          <p:cNvPr id="10" name="グループ化 4">
            <a:extLst>
              <a:ext uri="{FF2B5EF4-FFF2-40B4-BE49-F238E27FC236}">
                <a16:creationId xmlns:a16="http://schemas.microsoft.com/office/drawing/2014/main" id="{071F043C-9006-1C4A-9238-6F0215B42800}"/>
              </a:ext>
            </a:extLst>
          </p:cNvPr>
          <p:cNvGrpSpPr>
            <a:grpSpLocks noChangeAspect="1"/>
          </p:cNvGrpSpPr>
          <p:nvPr/>
        </p:nvGrpSpPr>
        <p:grpSpPr>
          <a:xfrm>
            <a:off x="5846461" y="2023078"/>
            <a:ext cx="3068939" cy="2142994"/>
            <a:chOff x="89322" y="3625124"/>
            <a:chExt cx="3892862" cy="247285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図 7">
              <a:extLst>
                <a:ext uri="{FF2B5EF4-FFF2-40B4-BE49-F238E27FC236}">
                  <a16:creationId xmlns:a16="http://schemas.microsoft.com/office/drawing/2014/main" id="{48B9505E-A7EA-FD43-8F29-5C6920E7E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304" y="3631778"/>
              <a:ext cx="3701880" cy="2466204"/>
            </a:xfrm>
            <a:prstGeom prst="rect">
              <a:avLst/>
            </a:prstGeom>
          </p:spPr>
        </p:pic>
        <p:pic>
          <p:nvPicPr>
            <p:cNvPr id="12" name="Picture 14" descr="C:\Users\byun372\Desktop\ByunTS\P0B-SP&amp;JIG DRAWINGS &amp; EQUIPMENT\TP-Grips &amp; Specimens\TPB&amp;SS3.bmp">
              <a:extLst>
                <a:ext uri="{FF2B5EF4-FFF2-40B4-BE49-F238E27FC236}">
                  <a16:creationId xmlns:a16="http://schemas.microsoft.com/office/drawing/2014/main" id="{9590C516-798F-EE45-B7E2-16FC53059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322" y="3625124"/>
              <a:ext cx="644673" cy="23200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右矢印 8">
              <a:extLst>
                <a:ext uri="{FF2B5EF4-FFF2-40B4-BE49-F238E27FC236}">
                  <a16:creationId xmlns:a16="http://schemas.microsoft.com/office/drawing/2014/main" id="{60D23EE1-DCFA-6346-98C0-DCBC07EA83D0}"/>
                </a:ext>
              </a:extLst>
            </p:cNvPr>
            <p:cNvSpPr/>
            <p:nvPr/>
          </p:nvSpPr>
          <p:spPr bwMode="auto">
            <a:xfrm rot="9000000">
              <a:off x="1844182" y="5720825"/>
              <a:ext cx="455812" cy="354521"/>
            </a:xfrm>
            <a:prstGeom prst="rightArrow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3BDF52C5-5DCB-E24D-A952-3A8392CB82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000" y="4461075"/>
            <a:ext cx="3119440" cy="2034884"/>
          </a:xfrm>
          <a:prstGeom prst="rect">
            <a:avLst/>
          </a:prstGeom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E474BE-D878-8343-BFF2-27F183E733FA}"/>
              </a:ext>
            </a:extLst>
          </p:cNvPr>
          <p:cNvSpPr txBox="1"/>
          <p:nvPr/>
        </p:nvSpPr>
        <p:spPr>
          <a:xfrm>
            <a:off x="222250" y="816876"/>
            <a:ext cx="553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Significant hardening at low dose in Be and </a:t>
            </a:r>
            <a:r>
              <a:rPr lang="en-US" sz="1800" dirty="0" err="1"/>
              <a:t>Ti</a:t>
            </a: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Less hardening in higher temperature specimens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First ever fatigue study on irradiated </a:t>
            </a:r>
            <a:r>
              <a:rPr lang="en-US" sz="1800" dirty="0" err="1"/>
              <a:t>Ti</a:t>
            </a:r>
            <a:r>
              <a:rPr lang="en-US" sz="1800" dirty="0"/>
              <a:t> alloys begun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Indicates about 10% reduction in fatigue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Microstructural examinations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301EE4-E755-C140-A506-E18F6BEE1AC0}"/>
              </a:ext>
            </a:extLst>
          </p:cNvPr>
          <p:cNvSpPr txBox="1"/>
          <p:nvPr/>
        </p:nvSpPr>
        <p:spPr>
          <a:xfrm>
            <a:off x="960777" y="4986659"/>
            <a:ext cx="328783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Irradiation hardening of S-65F 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Reduction of strain to 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Increased strength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BC5266-4B05-814F-BBD7-6ECE815984B5}"/>
              </a:ext>
            </a:extLst>
          </p:cNvPr>
          <p:cNvSpPr txBox="1"/>
          <p:nvPr/>
        </p:nvSpPr>
        <p:spPr>
          <a:xfrm>
            <a:off x="5865001" y="6023109"/>
            <a:ext cx="3119440" cy="461665"/>
          </a:xfrm>
          <a:prstGeom prst="rect">
            <a:avLst/>
          </a:prstGeom>
          <a:solidFill>
            <a:srgbClr val="4E4E4E">
              <a:alpha val="6700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Custom Fatigue Testing Machine for Irradiated Materials (FNAL)</a:t>
            </a:r>
          </a:p>
        </p:txBody>
      </p:sp>
    </p:spTree>
    <p:extLst>
      <p:ext uri="{BB962C8B-B14F-4D97-AF65-F5344CB8AC3E}">
        <p14:creationId xmlns:p14="http://schemas.microsoft.com/office/powerpoint/2010/main" val="2430931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X-ray diffraction – Swelling in BLIP irradiated graphite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55" y="3248877"/>
            <a:ext cx="7791721" cy="3040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88317" y="589231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Times New Roman" charset="0"/>
              </a:rPr>
              <a:t>W. </a:t>
            </a:r>
            <a:r>
              <a:rPr lang="en-US" sz="1100" dirty="0" err="1">
                <a:solidFill>
                  <a:srgbClr val="000000"/>
                </a:solidFill>
                <a:latin typeface="Times New Roman" charset="0"/>
              </a:rPr>
              <a:t>Bollmann</a:t>
            </a:r>
            <a:r>
              <a:rPr lang="en-US" sz="1100" dirty="0">
                <a:solidFill>
                  <a:srgbClr val="000000"/>
                </a:solidFill>
                <a:latin typeface="Times New Roman" charset="0"/>
              </a:rPr>
              <a:t>. “Electron-microscopic observations on radiation damage in graphite” Phil. Mag., 5(54):621-624, June 1960. 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317" y="707081"/>
            <a:ext cx="4198122" cy="2831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11901" y="724820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86800F4-3A65-2C45-835C-375F553C11C6}"/>
              </a:ext>
            </a:extLst>
          </p:cNvPr>
          <p:cNvSpPr/>
          <p:nvPr/>
        </p:nvSpPr>
        <p:spPr>
          <a:xfrm>
            <a:off x="668821" y="1341120"/>
            <a:ext cx="3439883" cy="1365504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Impact: 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Allows confidence to use reactor data for lattice swelling of graphite in HE proton regime for future target facilities</a:t>
            </a:r>
          </a:p>
        </p:txBody>
      </p:sp>
    </p:spTree>
    <p:extLst>
      <p:ext uri="{BB962C8B-B14F-4D97-AF65-F5344CB8AC3E}">
        <p14:creationId xmlns:p14="http://schemas.microsoft.com/office/powerpoint/2010/main" val="3667948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74" y="1180949"/>
            <a:ext cx="2828353" cy="2836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7395519" cy="721325"/>
          </a:xfrm>
        </p:spPr>
        <p:txBody>
          <a:bodyPr/>
          <a:lstStyle/>
          <a:p>
            <a:r>
              <a:rPr lang="en-US" sz="1600" dirty="0"/>
              <a:t>B.J. Marsden, “Irradiation Damage in Graphite due to fast neutrons in fission and fusion systems,” IAEA-TECDOC-1154, 2000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irradiated graphite dimensional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38595"/>
            <a:ext cx="6280200" cy="433853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640174" y="2438200"/>
            <a:ext cx="931826" cy="2687443"/>
          </a:xfrm>
          <a:prstGeom prst="rightBrace">
            <a:avLst>
              <a:gd name="adj1" fmla="val 8333"/>
              <a:gd name="adj2" fmla="val 22614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61662" y="2445181"/>
            <a:ext cx="1706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change in c-axis growth ~250 ˚C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E5FC27-5F9F-9547-9020-ED2D4468A75B}"/>
              </a:ext>
            </a:extLst>
          </p:cNvPr>
          <p:cNvSpPr/>
          <p:nvPr/>
        </p:nvSpPr>
        <p:spPr>
          <a:xfrm>
            <a:off x="6367798" y="4352544"/>
            <a:ext cx="2715327" cy="1280160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Impact: 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Correlation informs target choice of operating temperature (cooling system design)</a:t>
            </a:r>
          </a:p>
        </p:txBody>
      </p:sp>
    </p:spTree>
    <p:extLst>
      <p:ext uri="{BB962C8B-B14F-4D97-AF65-F5344CB8AC3E}">
        <p14:creationId xmlns:p14="http://schemas.microsoft.com/office/powerpoint/2010/main" val="3189936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6214-A446-4E05-8A94-8E1C3677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In-Beam Thermal Shock Test: BeGrid2 (HRMT43)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D4FF1-FE5C-4EC6-91B7-229FDBC0F683}"/>
              </a:ext>
            </a:extLst>
          </p:cNvPr>
          <p:cNvSpPr txBox="1"/>
          <p:nvPr/>
        </p:nvSpPr>
        <p:spPr>
          <a:xfrm>
            <a:off x="75386" y="1175119"/>
            <a:ext cx="574008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Primary Objectives: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Compare thermal shock response between </a:t>
            </a:r>
            <a:r>
              <a:rPr lang="en-US" sz="1800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non-irradiated and previously irradiated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material specimens from BNL BLIP (Be, C,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Si)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First/unique test with activated materials at </a:t>
            </a:r>
            <a:r>
              <a:rPr lang="en-US" sz="16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HiRadMat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Explore </a:t>
            </a:r>
            <a:r>
              <a:rPr lang="en-US" sz="1800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novel materials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such as metal foams (C,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and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electrospun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fiber mats (Al</a:t>
            </a:r>
            <a:r>
              <a:rPr lang="en-US" sz="1800" baseline="-25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800" baseline="-25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ZrO</a:t>
            </a:r>
            <a:r>
              <a:rPr lang="en-US" sz="1800" baseline="-25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to evaluate their resistance to thermal shock and suitability as target materials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5050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90D11-6C57-4F32-8CC4-DE11C64B9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7" y="4316176"/>
            <a:ext cx="2924697" cy="17623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802B75-F008-44D8-9BD2-77F407217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3" r="-5533"/>
          <a:stretch/>
        </p:blipFill>
        <p:spPr>
          <a:xfrm>
            <a:off x="3814049" y="4465763"/>
            <a:ext cx="1950913" cy="14631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05ACDE-622A-4B24-85B1-3C6EC44D550B}"/>
              </a:ext>
            </a:extLst>
          </p:cNvPr>
          <p:cNvSpPr txBox="1"/>
          <p:nvPr/>
        </p:nvSpPr>
        <p:spPr>
          <a:xfrm>
            <a:off x="4011279" y="5955865"/>
            <a:ext cx="1556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SEM: as-spun Al</a:t>
            </a:r>
            <a:r>
              <a:rPr lang="en-US" sz="1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48373A-830D-47DF-AEDD-27DED06EFF9F}"/>
              </a:ext>
            </a:extLst>
          </p:cNvPr>
          <p:cNvSpPr txBox="1"/>
          <p:nvPr/>
        </p:nvSpPr>
        <p:spPr>
          <a:xfrm>
            <a:off x="982024" y="5940037"/>
            <a:ext cx="1811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Electrospinning concept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1B7C76-2F47-3249-BF57-F0F42456F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0" r="5973"/>
          <a:stretch/>
        </p:blipFill>
        <p:spPr>
          <a:xfrm>
            <a:off x="6264016" y="797942"/>
            <a:ext cx="2771609" cy="2069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86A9A5-6F35-2841-A581-1932BB8AE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671" y="3739558"/>
            <a:ext cx="3079750" cy="25664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2FB621-CCFD-6144-B363-73970E77AC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158" y="2942986"/>
            <a:ext cx="3408467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1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/>
              <a:t>The First Neutrino “Beam”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5334000" cy="2743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In 1957, Brookhaven AGS and CERN PS first accelerators intense enough to make </a:t>
            </a:r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dirty="0"/>
              <a:t> beam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/>
              <a:t>	p</a:t>
            </a:r>
            <a:r>
              <a:rPr lang="en-US" sz="2000" dirty="0"/>
              <a:t> + </a:t>
            </a:r>
            <a:r>
              <a:rPr lang="en-US" sz="2000" i="1" dirty="0"/>
              <a:t>Be </a:t>
            </a:r>
            <a:r>
              <a:rPr lang="en-US" sz="2000" dirty="0">
                <a:sym typeface="Symbol" pitchFamily="18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baseline="30000" dirty="0">
                <a:latin typeface="Symbol" pitchFamily="18" charset="2"/>
              </a:rPr>
              <a:t>+</a:t>
            </a:r>
            <a:r>
              <a:rPr lang="en-US" sz="2000" dirty="0"/>
              <a:t> + </a:t>
            </a:r>
            <a:r>
              <a:rPr lang="en-US" sz="2000" i="1" dirty="0"/>
              <a:t>X</a:t>
            </a:r>
            <a:r>
              <a:rPr lang="en-US" sz="2000" dirty="0"/>
              <a:t>,    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baseline="30000" dirty="0">
                <a:latin typeface="Symbol" pitchFamily="18" charset="2"/>
              </a:rPr>
              <a:t>+</a:t>
            </a:r>
            <a:r>
              <a:rPr lang="en-US" sz="2000" dirty="0"/>
              <a:t> </a:t>
            </a:r>
            <a:r>
              <a:rPr lang="en-US" sz="2000" dirty="0">
                <a:sym typeface="Symbol" pitchFamily="18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baseline="30000" dirty="0">
                <a:latin typeface="Symbol" pitchFamily="18" charset="2"/>
              </a:rPr>
              <a:t>+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n</a:t>
            </a:r>
            <a:endParaRPr lang="en-US" sz="2000" baseline="-25000" dirty="0">
              <a:latin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1962:  Lederman, Steinberger, Swartz propose experiment to see</a:t>
            </a:r>
            <a:endParaRPr lang="en-US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Symbol" pitchFamily="18" charset="2"/>
              </a:rPr>
              <a:t>	n</a:t>
            </a:r>
            <a:r>
              <a:rPr lang="en-US" sz="2400" baseline="-25000" dirty="0">
                <a:latin typeface="Symbol" pitchFamily="18" charset="2"/>
              </a:rPr>
              <a:t>m</a:t>
            </a:r>
            <a:r>
              <a:rPr lang="en-US" sz="2400" i="1" dirty="0"/>
              <a:t> </a:t>
            </a:r>
            <a:r>
              <a:rPr lang="en-US" sz="2400" dirty="0"/>
              <a:t>+ </a:t>
            </a:r>
            <a:r>
              <a:rPr lang="en-US" sz="2400" i="1" dirty="0"/>
              <a:t>N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dirty="0">
                <a:latin typeface="Symbol" pitchFamily="18" charset="2"/>
              </a:rPr>
              <a:t>m</a:t>
            </a:r>
            <a:r>
              <a:rPr lang="en-US" sz="2400" baseline="30000" dirty="0">
                <a:latin typeface="Symbol" pitchFamily="18" charset="2"/>
              </a:rPr>
              <a:t>-</a:t>
            </a:r>
            <a:r>
              <a:rPr lang="en-US" sz="2400" dirty="0"/>
              <a:t> + </a:t>
            </a:r>
            <a:r>
              <a:rPr lang="en-US" sz="2400" i="1" dirty="0"/>
              <a:t>X	    </a:t>
            </a:r>
            <a:r>
              <a:rPr lang="en-US" sz="1200" dirty="0"/>
              <a:t>(</a:t>
            </a:r>
            <a:r>
              <a:rPr lang="en-US" sz="1200" i="1" dirty="0" err="1"/>
              <a:t>Phys.Rev.Lett</a:t>
            </a:r>
            <a:r>
              <a:rPr lang="en-US" sz="1200" i="1" dirty="0"/>
              <a:t>. </a:t>
            </a:r>
            <a:r>
              <a:rPr lang="en-US" sz="1200" b="1" i="1" dirty="0"/>
              <a:t>9</a:t>
            </a:r>
            <a:r>
              <a:rPr lang="en-US" sz="1200" i="1" dirty="0"/>
              <a:t>, 36 (1962)</a:t>
            </a:r>
            <a:r>
              <a:rPr lang="en-US" sz="1200" dirty="0"/>
              <a:t>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984625"/>
            <a:ext cx="54864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numu-cc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5625" y="1143000"/>
            <a:ext cx="3508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635625" y="19812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400" baseline="-250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5715000" y="2514600"/>
            <a:ext cx="228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38800" y="43434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400" baseline="-250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5718175" y="4876800"/>
            <a:ext cx="228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5867400" y="61722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	n</a:t>
            </a:r>
            <a:r>
              <a:rPr lang="en-US" sz="2400" i="1" baseline="-25000" dirty="0">
                <a:solidFill>
                  <a:srgbClr val="FFFF00"/>
                </a:solidFill>
                <a:latin typeface="Times New Roman" pitchFamily="18" charset="0"/>
              </a:rPr>
              <a:t>e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+ 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</a:rPr>
              <a:t>e</a:t>
            </a:r>
            <a:r>
              <a:rPr lang="en-US" sz="2400" baseline="30000" dirty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+ 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5867400" y="32766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	n</a:t>
            </a:r>
            <a:r>
              <a:rPr lang="en-US" sz="2400" baseline="-250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+ 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baseline="30000" dirty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+ 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477000" y="696913"/>
            <a:ext cx="179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Saw lots of…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400800" y="388620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itchFamily="18" charset="0"/>
              </a:rPr>
              <a:t>Saw none of…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3-D printed specimen holders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2" r="11337"/>
          <a:stretch/>
        </p:blipFill>
        <p:spPr>
          <a:xfrm>
            <a:off x="6519115" y="1003785"/>
            <a:ext cx="2389632" cy="427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77" b="17753"/>
          <a:stretch/>
        </p:blipFill>
        <p:spPr>
          <a:xfrm>
            <a:off x="228600" y="1003785"/>
            <a:ext cx="2571280" cy="223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8CC56-E11F-4D4A-B6FC-E12C2ECB2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24310" y="1537582"/>
            <a:ext cx="4270375" cy="320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86949-4410-8B4C-9326-6142E79E80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9" b="8910"/>
          <a:stretch/>
        </p:blipFill>
        <p:spPr>
          <a:xfrm rot="16200000">
            <a:off x="135403" y="3500396"/>
            <a:ext cx="2749763" cy="256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983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7794"/>
            <a:ext cx="8686800" cy="641739"/>
          </a:xfrm>
        </p:spPr>
        <p:txBody>
          <a:bodyPr/>
          <a:lstStyle/>
          <a:p>
            <a:r>
              <a:rPr lang="en-US" dirty="0" err="1"/>
              <a:t>MIMiC</a:t>
            </a:r>
            <a:r>
              <a:rPr lang="en-US" dirty="0"/>
              <a:t> - Methods of Irradiated Material Characterization 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023" y="1306731"/>
            <a:ext cx="8794376" cy="669286"/>
          </a:xfrm>
        </p:spPr>
        <p:txBody>
          <a:bodyPr/>
          <a:lstStyle/>
          <a:p>
            <a:pPr marL="9525" lvl="4" indent="0">
              <a:spcAft>
                <a:spcPts val="600"/>
              </a:spcAft>
              <a:buNone/>
            </a:pPr>
            <a:r>
              <a:rPr lang="en-US" dirty="0"/>
              <a:t>The current routes for </a:t>
            </a:r>
            <a:r>
              <a:rPr lang="en-US" b="1" dirty="0">
                <a:solidFill>
                  <a:srgbClr val="C00000"/>
                </a:solidFill>
              </a:rPr>
              <a:t>high-energy proton irradiations are expensive</a:t>
            </a:r>
            <a:r>
              <a:rPr lang="en-US" dirty="0"/>
              <a:t>, long in duration, and lack control of testing conditions and schedule.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A41453-006A-A943-9C69-8B5B80E73099}"/>
              </a:ext>
            </a:extLst>
          </p:cNvPr>
          <p:cNvSpPr txBox="1">
            <a:spLocks/>
          </p:cNvSpPr>
          <p:nvPr/>
        </p:nvSpPr>
        <p:spPr>
          <a:xfrm>
            <a:off x="228601" y="1999770"/>
            <a:ext cx="4432610" cy="445097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4" indent="-222250"/>
            <a:r>
              <a:rPr lang="en-US" b="1" dirty="0">
                <a:solidFill>
                  <a:srgbClr val="C00000"/>
                </a:solidFill>
                <a:latin typeface="+mn-lt"/>
              </a:rPr>
              <a:t>Low-energy ion irradiations </a:t>
            </a:r>
            <a:r>
              <a:rPr lang="en-US" dirty="0">
                <a:latin typeface="+mn-lt"/>
              </a:rPr>
              <a:t>are attractive because they allow study of the evolution of the micro-structure during irradiation without activating the specimens, are relatively low cost, and can achieve high dose in very short durations.</a:t>
            </a:r>
          </a:p>
          <a:p>
            <a:pPr marL="231775" lvl="4" indent="-222250"/>
            <a:r>
              <a:rPr lang="en-US" b="1" dirty="0">
                <a:solidFill>
                  <a:srgbClr val="C00000"/>
                </a:solidFill>
                <a:latin typeface="+mn-lt"/>
              </a:rPr>
              <a:t>Micro-mechanics</a:t>
            </a:r>
            <a:r>
              <a:rPr lang="en-US" dirty="0">
                <a:latin typeface="+mn-lt"/>
              </a:rPr>
              <a:t> and </a:t>
            </a:r>
            <a:r>
              <a:rPr lang="en-US" dirty="0" err="1">
                <a:latin typeface="+mn-lt"/>
              </a:rPr>
              <a:t>meso</a:t>
            </a:r>
            <a:r>
              <a:rPr lang="en-US" dirty="0">
                <a:latin typeface="+mn-lt"/>
              </a:rPr>
              <a:t>-scale testing are potential enabling technologies to overcome some of the limitations of low-energy irradiations as </a:t>
            </a:r>
            <a:r>
              <a:rPr lang="en-US" dirty="0"/>
              <a:t>well as to drastically reduce specimen size requirements (which also reduces activity of specimens).</a:t>
            </a:r>
          </a:p>
          <a:p>
            <a:pPr marL="231775" lvl="4" indent="-222250"/>
            <a:r>
              <a:rPr lang="en-US" b="1" dirty="0">
                <a:solidFill>
                  <a:srgbClr val="C00000"/>
                </a:solidFill>
              </a:rPr>
              <a:t>Ion irradiations and micro-mechanics have been used in the </a:t>
            </a:r>
            <a:r>
              <a:rPr lang="en-US" b="1" dirty="0" err="1">
                <a:solidFill>
                  <a:srgbClr val="C00000"/>
                </a:solidFill>
              </a:rPr>
              <a:t>RaDIATE</a:t>
            </a:r>
            <a:r>
              <a:rPr lang="en-US" b="1" dirty="0">
                <a:solidFill>
                  <a:srgbClr val="C00000"/>
                </a:solidFill>
              </a:rPr>
              <a:t> studies on beryllium.</a:t>
            </a:r>
          </a:p>
          <a:p>
            <a:pPr marL="231775" lvl="4" indent="-222250"/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70CC2-D7C1-DA47-94BA-7A9C0346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591" y="2173639"/>
            <a:ext cx="2721580" cy="1814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8066A-BFA7-614D-A7C8-75B6EABAC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439" y="2173639"/>
            <a:ext cx="1443649" cy="1814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58DF94-92CE-D346-84B8-9B798E56F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439" y="4171562"/>
            <a:ext cx="1904354" cy="1856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A98AD0-5DDA-E340-AB26-C78B06D1C1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099" y="4147152"/>
            <a:ext cx="2319072" cy="19055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A17441-93BD-7B45-BBEB-089B3DCFB30D}"/>
              </a:ext>
            </a:extLst>
          </p:cNvPr>
          <p:cNvSpPr/>
          <p:nvPr/>
        </p:nvSpPr>
        <p:spPr>
          <a:xfrm>
            <a:off x="132324" y="767826"/>
            <a:ext cx="9011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Helvetica" pitchFamily="2" charset="0"/>
              </a:rPr>
              <a:t>Replicating proton beam interaction damage </a:t>
            </a:r>
            <a:r>
              <a:rPr lang="en-US" sz="2000" b="1" i="1" dirty="0">
                <a:latin typeface="Helvetica" pitchFamily="2" charset="0"/>
              </a:rPr>
              <a:t>with minimal residual activity</a:t>
            </a:r>
            <a:r>
              <a:rPr lang="en-US" sz="1400" b="1" i="1" dirty="0">
                <a:latin typeface="Helvetica" pitchFamily="2" charset="0"/>
              </a:rPr>
              <a:t> </a:t>
            </a:r>
            <a:endParaRPr lang="en-US" sz="2000" b="1" i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28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 115"/>
          <p:cNvSpPr/>
          <p:nvPr/>
        </p:nvSpPr>
        <p:spPr>
          <a:xfrm>
            <a:off x="1086480" y="783876"/>
            <a:ext cx="7700211" cy="4947386"/>
          </a:xfrm>
          <a:custGeom>
            <a:avLst/>
            <a:gdLst>
              <a:gd name="connsiteX0" fmla="*/ 38501 w 7700211"/>
              <a:gd name="connsiteY0" fmla="*/ 1973179 h 4947386"/>
              <a:gd name="connsiteX1" fmla="*/ 2531444 w 7700211"/>
              <a:gd name="connsiteY1" fmla="*/ 2117558 h 4947386"/>
              <a:gd name="connsiteX2" fmla="*/ 4754880 w 7700211"/>
              <a:gd name="connsiteY2" fmla="*/ 2618072 h 4947386"/>
              <a:gd name="connsiteX3" fmla="*/ 6237171 w 7700211"/>
              <a:gd name="connsiteY3" fmla="*/ 3474720 h 4947386"/>
              <a:gd name="connsiteX4" fmla="*/ 6766560 w 7700211"/>
              <a:gd name="connsiteY4" fmla="*/ 4937760 h 4947386"/>
              <a:gd name="connsiteX5" fmla="*/ 7700211 w 7700211"/>
              <a:gd name="connsiteY5" fmla="*/ 4947386 h 4947386"/>
              <a:gd name="connsiteX6" fmla="*/ 7661710 w 7700211"/>
              <a:gd name="connsiteY6" fmla="*/ 0 h 4947386"/>
              <a:gd name="connsiteX7" fmla="*/ 0 w 7700211"/>
              <a:gd name="connsiteY7" fmla="*/ 28876 h 4947386"/>
              <a:gd name="connsiteX8" fmla="*/ 38501 w 7700211"/>
              <a:gd name="connsiteY8" fmla="*/ 1973179 h 49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0211" h="4947386">
                <a:moveTo>
                  <a:pt x="38501" y="1973179"/>
                </a:moveTo>
                <a:lnTo>
                  <a:pt x="2531444" y="2117558"/>
                </a:lnTo>
                <a:lnTo>
                  <a:pt x="4754880" y="2618072"/>
                </a:lnTo>
                <a:lnTo>
                  <a:pt x="6237171" y="3474720"/>
                </a:lnTo>
                <a:lnTo>
                  <a:pt x="6766560" y="4937760"/>
                </a:lnTo>
                <a:lnTo>
                  <a:pt x="7700211" y="4947386"/>
                </a:lnTo>
                <a:lnTo>
                  <a:pt x="7661710" y="0"/>
                </a:lnTo>
                <a:lnTo>
                  <a:pt x="0" y="28876"/>
                </a:lnTo>
                <a:cubicBezTo>
                  <a:pt x="3208" y="673769"/>
                  <a:pt x="6417" y="1318661"/>
                  <a:pt x="38501" y="197317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6000">
                <a:schemeClr val="accent4">
                  <a:lumMod val="0"/>
                  <a:lumOff val="100000"/>
                  <a:alpha val="30000"/>
                </a:schemeClr>
              </a:gs>
              <a:gs pos="100000">
                <a:schemeClr val="accent4">
                  <a:lumMod val="76000"/>
                  <a:lumOff val="24000"/>
                </a:schemeClr>
              </a:gs>
            </a:gsLst>
            <a:lin ang="18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Uncharted Territory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159759" y="5732715"/>
            <a:ext cx="0" cy="25400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Chart 35"/>
          <p:cNvGraphicFramePr>
            <a:graphicFrameLocks/>
          </p:cNvGraphicFramePr>
          <p:nvPr/>
        </p:nvGraphicFramePr>
        <p:xfrm>
          <a:off x="291445" y="855933"/>
          <a:ext cx="9652000" cy="5202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Nu HPT R&amp;D Materials Exploratory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6207" y="1516537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HiRadMat Beam Test - 1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8381" y="4876460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BLIP Irradiation –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14811" y="4635444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BLIP Irradiation - 1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6194" y="5010506"/>
            <a:ext cx="14001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Ion Irradiation (planned) </a:t>
            </a:r>
            <a:r>
              <a:rPr lang="en-US" sz="1200" dirty="0" err="1"/>
              <a:t>MIMiC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917979" y="1311819"/>
            <a:ext cx="153838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Thermal Shock Test (planned) </a:t>
            </a:r>
            <a:r>
              <a:rPr lang="en-US" sz="1200" dirty="0" err="1"/>
              <a:t>MIMiC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568249" y="2942828"/>
            <a:ext cx="12459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NuMI Be Beam Window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48208" y="1378777"/>
            <a:ext cx="304800" cy="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-1805944" y="3163312"/>
            <a:ext cx="40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Thermal Shock Severity </a:t>
            </a:r>
            <a:r>
              <a:rPr lang="en-US" sz="1800" dirty="0"/>
              <a:t>(p/cm</a:t>
            </a:r>
            <a:r>
              <a:rPr lang="en-US" sz="1800" baseline="30000" dirty="0"/>
              <a:t>2</a:t>
            </a:r>
            <a:r>
              <a:rPr lang="en-US" sz="1800" dirty="0"/>
              <a:t>/pulse)</a:t>
            </a:r>
          </a:p>
        </p:txBody>
      </p:sp>
      <p:cxnSp>
        <p:nvCxnSpPr>
          <p:cNvPr id="50" name="Straight Arrow Connector 49"/>
          <p:cNvCxnSpPr>
            <a:stCxn id="15" idx="1"/>
          </p:cNvCxnSpPr>
          <p:nvPr/>
        </p:nvCxnSpPr>
        <p:spPr>
          <a:xfrm flipH="1" flipV="1">
            <a:off x="7112159" y="2630197"/>
            <a:ext cx="456090" cy="5434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  <a:stCxn id="10" idx="3"/>
          </p:cNvCxnSpPr>
          <p:nvPr/>
        </p:nvCxnSpPr>
        <p:spPr>
          <a:xfrm flipV="1">
            <a:off x="6456363" y="1262452"/>
            <a:ext cx="599406" cy="2802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205565" y="5766367"/>
            <a:ext cx="0" cy="25400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  <a:stCxn id="14" idx="1"/>
          </p:cNvCxnSpPr>
          <p:nvPr/>
        </p:nvCxnSpPr>
        <p:spPr>
          <a:xfrm flipH="1">
            <a:off x="7167182" y="5241339"/>
            <a:ext cx="89012" cy="3848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stCxn id="14" idx="1"/>
          </p:cNvCxnSpPr>
          <p:nvPr/>
        </p:nvCxnSpPr>
        <p:spPr>
          <a:xfrm flipH="1">
            <a:off x="4397062" y="5241339"/>
            <a:ext cx="2859132" cy="43590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430119" y="6075033"/>
            <a:ext cx="4368801" cy="6155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Radiation Damage Severity</a:t>
            </a:r>
          </a:p>
          <a:p>
            <a:pPr algn="ctr"/>
            <a:r>
              <a:rPr lang="en-US" sz="1600" dirty="0"/>
              <a:t>(damage equivalent fluence, p/cm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881392" y="1169468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HiRadMat Beam Test - 2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153752" y="5677242"/>
            <a:ext cx="100584" cy="1005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4066914" y="2849881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/>
              <a:t>NT-01</a:t>
            </a:r>
            <a:endParaRPr lang="en-US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4602328" y="2550438"/>
            <a:ext cx="551693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/>
              <a:t>NT-03</a:t>
            </a:r>
            <a:endParaRPr lang="en-US" sz="1000" dirty="0"/>
          </a:p>
        </p:txBody>
      </p:sp>
      <p:sp>
        <p:nvSpPr>
          <p:cNvPr id="77" name="TextBox 76"/>
          <p:cNvSpPr txBox="1"/>
          <p:nvPr/>
        </p:nvSpPr>
        <p:spPr>
          <a:xfrm>
            <a:off x="4397060" y="2274268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490631" y="2351778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NT-04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68673" y="2638040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26668" y="2578527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NT-05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078802" y="2094850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694371" y="2603660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TA-01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587911" y="3197115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T2K-1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018752" y="3237786"/>
            <a:ext cx="1067148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/>
              <a:t>LBNF-1.2 MW (CDR)</a:t>
            </a:r>
            <a:endParaRPr lang="en-US" sz="1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866627" y="2792141"/>
            <a:ext cx="1090343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LBNF-2.4 MW (CDR)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80092" y="2772936"/>
            <a:ext cx="1090343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LBNF-2.4 MW IDEAL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425448" y="1972339"/>
            <a:ext cx="1090343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LBNF-2.4 MW Tau Nu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8071622" y="1336815"/>
            <a:ext cx="843778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/>
              <a:t>Future Nu 4 MW</a:t>
            </a:r>
            <a:endParaRPr lang="en-US" sz="1000" dirty="0"/>
          </a:p>
        </p:txBody>
      </p:sp>
      <p:sp>
        <p:nvSpPr>
          <p:cNvPr id="118" name="TextBox 117"/>
          <p:cNvSpPr txBox="1"/>
          <p:nvPr/>
        </p:nvSpPr>
        <p:spPr>
          <a:xfrm>
            <a:off x="3493652" y="1745657"/>
            <a:ext cx="12459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Graphite Fin Studies</a:t>
            </a:r>
          </a:p>
        </p:txBody>
      </p:sp>
      <p:cxnSp>
        <p:nvCxnSpPr>
          <p:cNvPr id="119" name="Straight Arrow Connector 118"/>
          <p:cNvCxnSpPr>
            <a:stCxn id="118" idx="3"/>
          </p:cNvCxnSpPr>
          <p:nvPr/>
        </p:nvCxnSpPr>
        <p:spPr>
          <a:xfrm>
            <a:off x="4739577" y="1976490"/>
            <a:ext cx="1162834" cy="28405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8" idx="3"/>
          </p:cNvCxnSpPr>
          <p:nvPr/>
        </p:nvCxnSpPr>
        <p:spPr>
          <a:xfrm>
            <a:off x="4739577" y="1976490"/>
            <a:ext cx="1169045" cy="53752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6013723" y="2473360"/>
            <a:ext cx="100584" cy="1005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5947135" y="2253016"/>
            <a:ext cx="100584" cy="1005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9" grpId="0" animBg="1"/>
      <p:bldP spid="11" grpId="0" animBg="1"/>
      <p:bldP spid="12" grpId="0" animBg="1"/>
      <p:bldP spid="14" grpId="0" animBg="1"/>
      <p:bldP spid="10" grpId="0" animBg="1"/>
      <p:bldP spid="15" grpId="0" animBg="1"/>
      <p:bldP spid="46" grpId="0" animBg="1"/>
      <p:bldP spid="1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F2803-1C3F-482C-AB51-4F511F7B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notes for Muon Collider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8CCA8-AB08-4D0D-807B-AF6F16B8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223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Most comparable configuration is Mu2e – challenging at 8 kW @ 8 GeV.  </a:t>
            </a:r>
          </a:p>
          <a:p>
            <a:pPr lvl="1"/>
            <a:r>
              <a:rPr lang="en-US" dirty="0"/>
              <a:t>Extrapolation to Mu2e-II (100 kW @ 1 GeV) has no present solution</a:t>
            </a:r>
          </a:p>
          <a:p>
            <a:pPr lvl="1"/>
            <a:r>
              <a:rPr lang="en-US" dirty="0"/>
              <a:t>Cannot Extrapolate to historical Muon Collider (4 MW @ few GeV) </a:t>
            </a:r>
          </a:p>
          <a:p>
            <a:endParaRPr lang="en-US" dirty="0"/>
          </a:p>
          <a:p>
            <a:r>
              <a:rPr lang="en-US" dirty="0"/>
              <a:t>Higher proton beam energy is better for the target (less power deposited in target for the same beam power)</a:t>
            </a:r>
          </a:p>
          <a:p>
            <a:endParaRPr lang="en-US" dirty="0"/>
          </a:p>
          <a:p>
            <a:r>
              <a:rPr lang="en-US" dirty="0"/>
              <a:t>Separating target from optics is very beneficial</a:t>
            </a:r>
          </a:p>
          <a:p>
            <a:pPr lvl="1"/>
            <a:r>
              <a:rPr lang="en-US" dirty="0"/>
              <a:t>Has the capacity to allow rotation and more robust support systems</a:t>
            </a:r>
          </a:p>
          <a:p>
            <a:pPr lvl="1"/>
            <a:r>
              <a:rPr lang="en-US" dirty="0"/>
              <a:t>Can more forward production from higher-energy protons be used?</a:t>
            </a:r>
          </a:p>
          <a:p>
            <a:endParaRPr lang="en-US" dirty="0"/>
          </a:p>
          <a:p>
            <a:r>
              <a:rPr lang="en-US" dirty="0"/>
              <a:t>Muon collider requirements on precision may be less strict</a:t>
            </a:r>
          </a:p>
          <a:p>
            <a:endParaRPr lang="en-US" dirty="0"/>
          </a:p>
          <a:p>
            <a:r>
              <a:rPr lang="en-US" dirty="0"/>
              <a:t>Machine Protection is vitally important at high power.  Targets and facilities must have this built in from the beginning. </a:t>
            </a:r>
          </a:p>
          <a:p>
            <a:endParaRPr lang="en-US" dirty="0"/>
          </a:p>
          <a:p>
            <a:r>
              <a:rPr lang="en-US" dirty="0"/>
              <a:t>Attempt to avoid liquid targets.  Enormous investment and R&amp;D, many risks.  SNS, ESS, J-PARC have all decided against liquid targets for new target stations</a:t>
            </a:r>
          </a:p>
        </p:txBody>
      </p:sp>
    </p:spTree>
    <p:extLst>
      <p:ext uri="{BB962C8B-B14F-4D97-AF65-F5344CB8AC3E}">
        <p14:creationId xmlns:p14="http://schemas.microsoft.com/office/powerpoint/2010/main" val="2811666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6DD2E-1BC0-4DEE-BD25-67D847A4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BDDD1-1FD5-4A48-AC05-2CA3F7A1A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broad experience in targets at Fermilab and elsewhere.</a:t>
            </a:r>
          </a:p>
          <a:p>
            <a:endParaRPr lang="en-US" dirty="0"/>
          </a:p>
          <a:p>
            <a:r>
              <a:rPr lang="en-US" dirty="0"/>
              <a:t>Targets are challenging and can be the performance-limiting factor of a facility</a:t>
            </a:r>
          </a:p>
          <a:p>
            <a:endParaRPr lang="en-US" dirty="0"/>
          </a:p>
          <a:p>
            <a:r>
              <a:rPr lang="en-US" dirty="0"/>
              <a:t>There is active development of new targets, and an active R&amp;D program</a:t>
            </a:r>
          </a:p>
          <a:p>
            <a:endParaRPr lang="en-US" dirty="0"/>
          </a:p>
          <a:p>
            <a:r>
              <a:rPr lang="en-US" dirty="0"/>
              <a:t>Muon Collider targets are beyond state-of-the-art; the facility could benefit from choices that allow more buildable targets</a:t>
            </a:r>
          </a:p>
        </p:txBody>
      </p:sp>
    </p:spTree>
    <p:extLst>
      <p:ext uri="{BB962C8B-B14F-4D97-AF65-F5344CB8AC3E}">
        <p14:creationId xmlns:p14="http://schemas.microsoft.com/office/powerpoint/2010/main" val="329747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6421A-83DE-973D-6DBF-46FE83EE8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A69378-0B55-BA37-864C-5104A9FF6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Zwaska, Fermilab</a:t>
            </a:r>
          </a:p>
          <a:p>
            <a:r>
              <a:rPr lang="en-US" altLang="en-US" dirty="0">
                <a:latin typeface="Helvetica" pitchFamily="124" charset="0"/>
              </a:rPr>
              <a:t>Muon Collider Accelerator School</a:t>
            </a:r>
          </a:p>
          <a:p>
            <a:r>
              <a:rPr lang="en-US" altLang="en-US" dirty="0">
                <a:latin typeface="Helvetica" pitchFamily="124" charset="0"/>
              </a:rPr>
              <a:t>6 August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5B6C-D423-E31C-39E8-A15113FE4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Target Technology</a:t>
            </a:r>
          </a:p>
        </p:txBody>
      </p:sp>
    </p:spTree>
    <p:extLst>
      <p:ext uri="{BB962C8B-B14F-4D97-AF65-F5344CB8AC3E}">
        <p14:creationId xmlns:p14="http://schemas.microsoft.com/office/powerpoint/2010/main" val="799947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545388" cy="1447800"/>
          </a:xfrm>
        </p:spPr>
        <p:txBody>
          <a:bodyPr/>
          <a:lstStyle/>
          <a:p>
            <a:r>
              <a:rPr lang="en-US" altLang="en-US" sz="2000" dirty="0"/>
              <a:t>The </a:t>
            </a:r>
            <a:r>
              <a:rPr lang="en-US" altLang="en-US" sz="2000" dirty="0" err="1"/>
              <a:t>NuMI</a:t>
            </a:r>
            <a:r>
              <a:rPr lang="en-US" altLang="en-US" sz="2000" dirty="0"/>
              <a:t> Facility</a:t>
            </a:r>
            <a:br>
              <a:rPr lang="en-US" altLang="en-US" dirty="0"/>
            </a:br>
            <a:r>
              <a:rPr lang="en-US" altLang="en-US" sz="2800" dirty="0"/>
              <a:t>“Neutrinos (</a:t>
            </a:r>
            <a:r>
              <a:rPr lang="el-GR" altLang="en-US" sz="2800" dirty="0"/>
              <a:t>ν</a:t>
            </a:r>
            <a:r>
              <a:rPr lang="en-US" altLang="en-US" sz="2800" dirty="0"/>
              <a:t> –&gt; </a:t>
            </a:r>
            <a:r>
              <a:rPr lang="en-US" altLang="en-US" sz="2800" b="1" dirty="0">
                <a:solidFill>
                  <a:srgbClr val="00B050"/>
                </a:solidFill>
              </a:rPr>
              <a:t>Nu</a:t>
            </a:r>
            <a:r>
              <a:rPr lang="en-US" altLang="en-US" sz="2800" dirty="0"/>
              <a:t>) at the </a:t>
            </a:r>
            <a:r>
              <a:rPr lang="en-US" altLang="en-US" sz="2800" b="1" dirty="0">
                <a:solidFill>
                  <a:srgbClr val="00B050"/>
                </a:solidFill>
              </a:rPr>
              <a:t>M</a:t>
            </a:r>
            <a:r>
              <a:rPr lang="en-US" altLang="en-US" sz="2800" dirty="0"/>
              <a:t>ain </a:t>
            </a:r>
            <a:r>
              <a:rPr lang="en-US" altLang="en-US" sz="2800" b="1" dirty="0">
                <a:solidFill>
                  <a:srgbClr val="00B050"/>
                </a:solidFill>
              </a:rPr>
              <a:t>I</a:t>
            </a:r>
            <a:r>
              <a:rPr lang="en-US" altLang="en-US" sz="2800" dirty="0"/>
              <a:t>njector”</a:t>
            </a:r>
          </a:p>
        </p:txBody>
      </p:sp>
      <p:sp>
        <p:nvSpPr>
          <p:cNvPr id="3133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39700" y="880379"/>
            <a:ext cx="4965700" cy="4171046"/>
          </a:xfrm>
        </p:spPr>
        <p:txBody>
          <a:bodyPr>
            <a:normAutofit/>
          </a:bodyPr>
          <a:lstStyle/>
          <a:p>
            <a:r>
              <a:rPr lang="en-US" altLang="en-US" sz="2000" dirty="0">
                <a:sym typeface="Symbol" panose="05050102010706020507" pitchFamily="18" charset="2"/>
              </a:rPr>
              <a:t>Intense muon-neutrino beam directed towards Minnesota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Main Injector supplies 25 – 50</a:t>
            </a:r>
            <a:br>
              <a:rPr lang="en-US" altLang="en-US" sz="2000" dirty="0">
                <a:sym typeface="Symbol" panose="05050102010706020507" pitchFamily="18" charset="2"/>
              </a:rPr>
            </a:br>
            <a:r>
              <a:rPr lang="en-US" altLang="en-US" sz="2000" dirty="0">
                <a:sym typeface="Symbol" panose="05050102010706020507" pitchFamily="18" charset="2"/>
              </a:rPr>
              <a:t>trillion 120GeV protons every </a:t>
            </a:r>
            <a:br>
              <a:rPr lang="en-US" altLang="en-US" sz="2000" dirty="0">
                <a:sym typeface="Symbol" panose="05050102010706020507" pitchFamily="18" charset="2"/>
              </a:rPr>
            </a:br>
            <a:r>
              <a:rPr lang="en-US" altLang="en-US" sz="2000" dirty="0">
                <a:sym typeface="Symbol" panose="05050102010706020507" pitchFamily="18" charset="2"/>
              </a:rPr>
              <a:t>1.4 seconds</a:t>
            </a:r>
          </a:p>
          <a:p>
            <a:pPr lvl="1"/>
            <a:r>
              <a:rPr lang="en-US" altLang="en-US" sz="1800" dirty="0">
                <a:sym typeface="Symbol" panose="05050102010706020507" pitchFamily="18" charset="2"/>
              </a:rPr>
              <a:t>Operating regularly above 900 kW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Each pulse produces about 2x10</a:t>
            </a:r>
            <a:r>
              <a:rPr lang="en-US" altLang="en-US" sz="2000" baseline="30000" dirty="0">
                <a:sym typeface="Symbol" panose="05050102010706020507" pitchFamily="18" charset="2"/>
              </a:rPr>
              <a:t>14</a:t>
            </a:r>
            <a:r>
              <a:rPr lang="en-US" altLang="en-US" sz="2000" dirty="0">
                <a:sym typeface="Symbol" panose="05050102010706020507" pitchFamily="18" charset="2"/>
              </a:rPr>
              <a:t> </a:t>
            </a:r>
            <a:r>
              <a:rPr lang="el-GR" altLang="en-US" sz="2000" dirty="0">
                <a:sym typeface="Symbol" panose="05050102010706020507" pitchFamily="18" charset="2"/>
              </a:rPr>
              <a:t>ν </a:t>
            </a:r>
            <a:r>
              <a:rPr lang="en-US" altLang="en-US" sz="2000" baseline="-25000" dirty="0">
                <a:sym typeface="Symbol" panose="05050102010706020507" pitchFamily="18" charset="2"/>
              </a:rPr>
              <a:t></a:t>
            </a:r>
          </a:p>
          <a:p>
            <a:pPr lvl="1"/>
            <a:r>
              <a:rPr lang="en-US" altLang="en-US" sz="1800" dirty="0">
                <a:sym typeface="Symbol" panose="05050102010706020507" pitchFamily="18" charset="2"/>
              </a:rPr>
              <a:t>~ 20,000,000 Pulses per year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Direct beam 3</a:t>
            </a:r>
            <a:r>
              <a:rPr lang="en-US" altLang="en-US" sz="2000" baseline="30000" dirty="0">
                <a:sym typeface="Symbol" panose="05050102010706020507" pitchFamily="18" charset="2"/>
              </a:rPr>
              <a:t>o</a:t>
            </a:r>
            <a:r>
              <a:rPr lang="en-US" altLang="en-US" sz="2000" dirty="0">
                <a:sym typeface="Symbol" panose="05050102010706020507" pitchFamily="18" charset="2"/>
              </a:rPr>
              <a:t> down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On-site and off-site experiments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Different types of neutrino beams</a:t>
            </a:r>
          </a:p>
          <a:p>
            <a:r>
              <a:rPr lang="en-US" altLang="en-US" sz="2000" dirty="0">
                <a:sym typeface="Symbol" panose="05050102010706020507" pitchFamily="18" charset="2"/>
              </a:rPr>
              <a:t>Beam is 10s of kilometers wide at exit</a:t>
            </a:r>
          </a:p>
          <a:p>
            <a:endParaRPr lang="en-US" altLang="en-US" sz="2000" baseline="-25000" dirty="0">
              <a:sym typeface="Symbol" panose="05050102010706020507" pitchFamily="18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613" y="5257800"/>
            <a:ext cx="5284787" cy="1600200"/>
            <a:chOff x="201613" y="5257800"/>
            <a:chExt cx="5284787" cy="160020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1613" y="5257800"/>
              <a:ext cx="5284787" cy="1600200"/>
              <a:chOff x="127" y="3312"/>
              <a:chExt cx="3329" cy="1008"/>
            </a:xfrm>
          </p:grpSpPr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240" y="3360"/>
                <a:ext cx="1632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800" dirty="0">
                    <a:solidFill>
                      <a:schemeClr val="accent2"/>
                    </a:solidFill>
                    <a:latin typeface="Times" pitchFamily="18" charset="0"/>
                  </a:rPr>
                  <a:t>Near Detector: 980 tons</a:t>
                </a:r>
                <a:endParaRPr lang="en-US" sz="1800" dirty="0">
                  <a:latin typeface="Times" pitchFamily="18" charset="0"/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1776" y="3312"/>
                <a:ext cx="1680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FF0000"/>
                    </a:solidFill>
                  </a:rPr>
                  <a:t>Far Detector: 5400 tons</a:t>
                </a:r>
              </a:p>
            </p:txBody>
          </p:sp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7" y="3675"/>
                <a:ext cx="3089" cy="645"/>
              </a:xfrm>
              <a:prstGeom prst="rect">
                <a:avLst/>
              </a:prstGeom>
              <a:noFill/>
            </p:spPr>
          </p:pic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863" y="3598"/>
                <a:ext cx="98" cy="24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9"/>
              <p:cNvSpPr>
                <a:spLocks noChangeShapeType="1"/>
              </p:cNvSpPr>
              <p:nvPr/>
            </p:nvSpPr>
            <p:spPr bwMode="auto">
              <a:xfrm flipH="1">
                <a:off x="2400" y="3552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20"/>
              <p:cNvSpPr>
                <a:spLocks noChangeShapeType="1"/>
              </p:cNvSpPr>
              <p:nvPr/>
            </p:nvSpPr>
            <p:spPr bwMode="auto">
              <a:xfrm flipV="1">
                <a:off x="816" y="3744"/>
                <a:ext cx="230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2533650" y="6272213"/>
              <a:ext cx="114300" cy="1762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2431580" y="6174708"/>
              <a:ext cx="466725" cy="3508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700" b="1" dirty="0">
                  <a:solidFill>
                    <a:srgbClr val="404040"/>
                  </a:solidFill>
                  <a:latin typeface="Century Schoolbook" pitchFamily="18" charset="0"/>
                  <a:ea typeface="Arial Unicode MS" pitchFamily="34" charset="-128"/>
                  <a:cs typeface="Arial Unicode MS" pitchFamily="34" charset="-128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819747-6648-41C7-A7E7-D9977BC6195C}"/>
              </a:ext>
            </a:extLst>
          </p:cNvPr>
          <p:cNvGrpSpPr/>
          <p:nvPr/>
        </p:nvGrpSpPr>
        <p:grpSpPr>
          <a:xfrm>
            <a:off x="4252183" y="1230312"/>
            <a:ext cx="4920391" cy="5627688"/>
            <a:chOff x="4052888" y="1035050"/>
            <a:chExt cx="5091112" cy="5822950"/>
          </a:xfrm>
        </p:grpSpPr>
        <p:pic>
          <p:nvPicPr>
            <p:cNvPr id="19" name="Picture 2" descr="Map_Fermi_Soudan">
              <a:extLst>
                <a:ext uri="{FF2B5EF4-FFF2-40B4-BE49-F238E27FC236}">
                  <a16:creationId xmlns:a16="http://schemas.microsoft.com/office/drawing/2014/main" id="{ADED4952-3A6F-4619-A24A-684E2BBCF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BFFFE"/>
                </a:clrFrom>
                <a:clrTo>
                  <a:srgbClr val="FB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52888" y="1219200"/>
              <a:ext cx="5091112" cy="5638800"/>
            </a:xfrm>
            <a:prstGeom prst="rect">
              <a:avLst/>
            </a:prstGeom>
            <a:noFill/>
          </p:spPr>
        </p:pic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BDEF359-7DA6-4BDF-8CE8-BB5BB692F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49886">
              <a:off x="4083050" y="2195513"/>
              <a:ext cx="1766887" cy="3825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4" tIns="44449" rIns="90484" bIns="44449"/>
            <a:lstStyle/>
            <a:p>
              <a:pPr marL="344488" indent="-344488" algn="l">
                <a:spcBef>
                  <a:spcPct val="2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Neutrino beam  </a:t>
              </a:r>
            </a:p>
          </p:txBody>
        </p: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F701E2E9-6314-4469-9162-987F11860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575" y="1089025"/>
              <a:ext cx="892175" cy="1631950"/>
              <a:chOff x="2930" y="840"/>
              <a:chExt cx="484" cy="898"/>
            </a:xfrm>
          </p:grpSpPr>
          <p:sp>
            <p:nvSpPr>
              <p:cNvPr id="28" name="Line 5">
                <a:extLst>
                  <a:ext uri="{FF2B5EF4-FFF2-40B4-BE49-F238E27FC236}">
                    <a16:creationId xmlns:a16="http://schemas.microsoft.com/office/drawing/2014/main" id="{08382D28-0056-449E-B19A-6BC56D9B3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6">
                <a:extLst>
                  <a:ext uri="{FF2B5EF4-FFF2-40B4-BE49-F238E27FC236}">
                    <a16:creationId xmlns:a16="http://schemas.microsoft.com/office/drawing/2014/main" id="{EC3817BA-134C-448A-BCEF-2A3478CAC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DC9382E3-A951-48CB-8E2A-0786CD711B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7725" y="1035050"/>
              <a:ext cx="727075" cy="1679575"/>
              <a:chOff x="2930" y="840"/>
              <a:chExt cx="484" cy="898"/>
            </a:xfrm>
          </p:grpSpPr>
          <p:sp>
            <p:nvSpPr>
              <p:cNvPr id="26" name="Line 8">
                <a:extLst>
                  <a:ext uri="{FF2B5EF4-FFF2-40B4-BE49-F238E27FC236}">
                    <a16:creationId xmlns:a16="http://schemas.microsoft.com/office/drawing/2014/main" id="{B03F0953-9B63-48BD-A1CB-2637092A3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9">
                <a:extLst>
                  <a:ext uri="{FF2B5EF4-FFF2-40B4-BE49-F238E27FC236}">
                    <a16:creationId xmlns:a16="http://schemas.microsoft.com/office/drawing/2014/main" id="{BC6B893F-E449-4A0F-A706-104857F16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E51319ED-B1E0-40B1-88D7-AE7D31412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3875" y="1171575"/>
              <a:ext cx="1012825" cy="1565275"/>
              <a:chOff x="2930" y="840"/>
              <a:chExt cx="484" cy="898"/>
            </a:xfrm>
          </p:grpSpPr>
          <p:sp>
            <p:nvSpPr>
              <p:cNvPr id="24" name="Line 11">
                <a:extLst>
                  <a:ext uri="{FF2B5EF4-FFF2-40B4-BE49-F238E27FC236}">
                    <a16:creationId xmlns:a16="http://schemas.microsoft.com/office/drawing/2014/main" id="{4A713B19-9176-4F33-ACB1-F5471F3E2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12">
                <a:extLst>
                  <a:ext uri="{FF2B5EF4-FFF2-40B4-BE49-F238E27FC236}">
                    <a16:creationId xmlns:a16="http://schemas.microsoft.com/office/drawing/2014/main" id="{AB8C712B-4CB5-4C44-AAE2-29B08F424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C6E0207-5076-4069-9E2D-AC84C95D638B}"/>
              </a:ext>
            </a:extLst>
          </p:cNvPr>
          <p:cNvSpPr txBox="1"/>
          <p:nvPr/>
        </p:nvSpPr>
        <p:spPr>
          <a:xfrm>
            <a:off x="6256297" y="1222408"/>
            <a:ext cx="4349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“Long-baseline”</a:t>
            </a:r>
          </a:p>
        </p:txBody>
      </p:sp>
    </p:spTree>
    <p:extLst>
      <p:ext uri="{BB962C8B-B14F-4D97-AF65-F5344CB8AC3E}">
        <p14:creationId xmlns:p14="http://schemas.microsoft.com/office/powerpoint/2010/main" val="40174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Multiple Experiments in the NuMI Beam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9209" y="806910"/>
            <a:ext cx="4349060" cy="5721442"/>
            <a:chOff x="129209" y="806910"/>
            <a:chExt cx="4349060" cy="57214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222390"/>
              <a:ext cx="3660188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081" y="3785152"/>
              <a:ext cx="3660188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9209" y="806910"/>
              <a:ext cx="434906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/>
                <a:t>Long-baseline oscillation experiments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34333" y="818843"/>
            <a:ext cx="4339369" cy="5696257"/>
            <a:chOff x="4734333" y="818843"/>
            <a:chExt cx="4339369" cy="569625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154" y="1222390"/>
              <a:ext cx="3660187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514" y="3771900"/>
              <a:ext cx="3660188" cy="2743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734333" y="818843"/>
              <a:ext cx="41379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/>
                <a:t>Neutrino scattering experiments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686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E4E00-6458-4A7A-9838-AF6465E9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Decay!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806E-24E6-4152-8626-8D1E08971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Most all of our neutrinos come from pion decays</a:t>
            </a:r>
          </a:p>
          <a:p>
            <a:endParaRPr lang="en-US" sz="2000" dirty="0"/>
          </a:p>
          <a:p>
            <a:r>
              <a:rPr lang="en-US" sz="2000" dirty="0"/>
              <a:t>Two quarks, bound together by gluons, convert into a neutrino and muon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 “simple” decay (at first) </a:t>
            </a:r>
          </a:p>
          <a:p>
            <a:pPr lvl="1"/>
            <a:r>
              <a:rPr lang="en-US" sz="2000" dirty="0"/>
              <a:t>Pion mass ~ 140 MeV/c</a:t>
            </a:r>
            <a:r>
              <a:rPr lang="en-US" sz="2000" baseline="30000" dirty="0"/>
              <a:t>2</a:t>
            </a:r>
            <a:r>
              <a:rPr lang="en-US" sz="2000" dirty="0"/>
              <a:t>, Muon mass ~ 105 MeV/c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296D0-30D0-4173-8490-B3E2D0E6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04" y="2412527"/>
            <a:ext cx="1878120" cy="2862001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893734-7884-4BBC-B95D-86C212699F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8839" y="92035"/>
          <a:ext cx="2757933" cy="95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253800" progId="Equation.3">
                  <p:embed/>
                </p:oleObj>
              </mc:Choice>
              <mc:Fallback>
                <p:oleObj name="Equation" r:id="rId3" imgW="736560" imgH="2538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F893734-7884-4BBC-B95D-86C212699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8839" y="92035"/>
                        <a:ext cx="2757933" cy="951011"/>
                      </a:xfrm>
                      <a:prstGeom prst="rect">
                        <a:avLst/>
                      </a:prstGeom>
                      <a:ln>
                        <a:solidFill>
                          <a:srgbClr val="40404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http://upload.wikimedia.org/wikipedia/commons/thumb/0/00/Standard_Model_of_Elementary_Particles.svg/2000px-Standard_Model_of_Elementary_Particles.svg.png">
            <a:extLst>
              <a:ext uri="{FF2B5EF4-FFF2-40B4-BE49-F238E27FC236}">
                <a16:creationId xmlns:a16="http://schemas.microsoft.com/office/drawing/2014/main" id="{E838B081-5D07-4AD2-9060-A3FE3D11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39" y="2412527"/>
            <a:ext cx="4397617" cy="330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CBFF0CB-D917-4964-8F46-6B966A9B34C7}"/>
              </a:ext>
            </a:extLst>
          </p:cNvPr>
          <p:cNvSpPr/>
          <p:nvPr/>
        </p:nvSpPr>
        <p:spPr>
          <a:xfrm>
            <a:off x="4795789" y="2375768"/>
            <a:ext cx="927463" cy="1689210"/>
          </a:xfrm>
          <a:prstGeom prst="ellipse">
            <a:avLst/>
          </a:prstGeom>
          <a:noFill/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68C0D-5365-486B-862D-2ACFD87E0436}"/>
              </a:ext>
            </a:extLst>
          </p:cNvPr>
          <p:cNvSpPr/>
          <p:nvPr/>
        </p:nvSpPr>
        <p:spPr>
          <a:xfrm>
            <a:off x="5576470" y="4018204"/>
            <a:ext cx="927463" cy="1689210"/>
          </a:xfrm>
          <a:prstGeom prst="ellipse">
            <a:avLst/>
          </a:prstGeom>
          <a:noFill/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D60337-3FD1-4D67-98D9-DF2C63625DAC}"/>
              </a:ext>
            </a:extLst>
          </p:cNvPr>
          <p:cNvCxnSpPr/>
          <p:nvPr/>
        </p:nvCxnSpPr>
        <p:spPr>
          <a:xfrm>
            <a:off x="5271849" y="3220373"/>
            <a:ext cx="768353" cy="1809194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75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159" y="36513"/>
            <a:ext cx="8483641" cy="800893"/>
          </a:xfrm>
        </p:spPr>
        <p:txBody>
          <a:bodyPr/>
          <a:lstStyle/>
          <a:p>
            <a:r>
              <a:rPr lang="en-US" sz="3600" dirty="0"/>
              <a:t>The NuMI Beam  </a:t>
            </a:r>
            <a:r>
              <a:rPr lang="en-US" sz="2000" dirty="0"/>
              <a:t>“Neutrinos at the Main Injector”</a:t>
            </a:r>
          </a:p>
        </p:txBody>
      </p:sp>
      <p:pic>
        <p:nvPicPr>
          <p:cNvPr id="585731" name="Picture 3" descr="Beam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98713"/>
            <a:ext cx="9144000" cy="2705100"/>
          </a:xfrm>
          <a:prstGeom prst="rect">
            <a:avLst/>
          </a:prstGeom>
          <a:noFill/>
        </p:spPr>
      </p:pic>
      <p:sp>
        <p:nvSpPr>
          <p:cNvPr id="585732" name="Line 4"/>
          <p:cNvSpPr>
            <a:spLocks noChangeShapeType="1"/>
          </p:cNvSpPr>
          <p:nvPr/>
        </p:nvSpPr>
        <p:spPr bwMode="auto">
          <a:xfrm>
            <a:off x="5500688" y="4752975"/>
            <a:ext cx="16827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963613" y="1189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>
              <a:latin typeface="Symbol" pitchFamily="18" charset="2"/>
            </a:endParaRP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1919" y="4792267"/>
            <a:ext cx="3958049" cy="1370013"/>
          </a:xfrm>
          <a:ln>
            <a:solidFill>
              <a:srgbClr val="6633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400 kW design average power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700 kW upgrade for NOvA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1 Megawatt Upgrade 2021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s ~ </a:t>
            </a:r>
            <a:r>
              <a:rPr lang="en-US" sz="2000" dirty="0"/>
              <a:t>1 mm</a:t>
            </a:r>
            <a:endParaRPr lang="en-US" sz="2000" dirty="0">
              <a:latin typeface="Symbol" pitchFamily="18" charset="2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467219"/>
            <a:ext cx="3659188" cy="1225550"/>
            <a:chOff x="6" y="1000"/>
            <a:chExt cx="2305" cy="772"/>
          </a:xfrm>
        </p:grpSpPr>
        <p:sp>
          <p:nvSpPr>
            <p:cNvPr id="585736" name="Rectangle 8"/>
            <p:cNvSpPr>
              <a:spLocks noChangeArrowheads="1"/>
            </p:cNvSpPr>
            <p:nvPr/>
          </p:nvSpPr>
          <p:spPr bwMode="auto">
            <a:xfrm>
              <a:off x="12" y="1000"/>
              <a:ext cx="2299" cy="449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1 meter long, C target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Produces </a:t>
              </a:r>
              <a:r>
                <a:rPr lang="en-US" sz="20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2000" baseline="30000" dirty="0">
                  <a:solidFill>
                    <a:srgbClr val="663300"/>
                  </a:solidFill>
                  <a:latin typeface="Symbol" pitchFamily="18" charset="2"/>
                </a:rPr>
                <a:t>+</a:t>
              </a:r>
              <a:r>
                <a:rPr lang="en-US" sz="2000" dirty="0">
                  <a:solidFill>
                    <a:srgbClr val="663300"/>
                  </a:solidFill>
                </a:rPr>
                <a:t>, K</a:t>
              </a:r>
              <a:r>
                <a:rPr lang="en-US" sz="2000" baseline="30000" dirty="0">
                  <a:solidFill>
                    <a:srgbClr val="663300"/>
                  </a:solidFill>
                </a:rPr>
                <a:t>+</a:t>
              </a:r>
              <a:r>
                <a:rPr lang="en-US" sz="2000" dirty="0">
                  <a:solidFill>
                    <a:srgbClr val="663300"/>
                  </a:solidFill>
                </a:rPr>
                <a:t> mesons</a:t>
              </a:r>
            </a:p>
          </p:txBody>
        </p:sp>
        <p:sp>
          <p:nvSpPr>
            <p:cNvPr id="585737" name="Line 9"/>
            <p:cNvSpPr>
              <a:spLocks noChangeShapeType="1"/>
            </p:cNvSpPr>
            <p:nvPr/>
          </p:nvSpPr>
          <p:spPr bwMode="auto">
            <a:xfrm>
              <a:off x="6" y="1443"/>
              <a:ext cx="120" cy="329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38" name="Line 10"/>
            <p:cNvSpPr>
              <a:spLocks noChangeShapeType="1"/>
            </p:cNvSpPr>
            <p:nvPr/>
          </p:nvSpPr>
          <p:spPr bwMode="auto">
            <a:xfrm flipH="1">
              <a:off x="532" y="1443"/>
              <a:ext cx="1778" cy="29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1913" y="4133850"/>
            <a:ext cx="4008055" cy="658417"/>
            <a:chOff x="39" y="2532"/>
            <a:chExt cx="2354" cy="475"/>
          </a:xfrm>
        </p:grpSpPr>
        <p:sp>
          <p:nvSpPr>
            <p:cNvPr id="585740" name="Line 12"/>
            <p:cNvSpPr>
              <a:spLocks noChangeShapeType="1"/>
            </p:cNvSpPr>
            <p:nvPr/>
          </p:nvSpPr>
          <p:spPr bwMode="auto">
            <a:xfrm flipH="1" flipV="1">
              <a:off x="39" y="2532"/>
              <a:ext cx="63" cy="47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1" name="Line 13"/>
            <p:cNvSpPr>
              <a:spLocks noChangeShapeType="1"/>
            </p:cNvSpPr>
            <p:nvPr/>
          </p:nvSpPr>
          <p:spPr bwMode="auto">
            <a:xfrm flipH="1" flipV="1">
              <a:off x="639" y="2551"/>
              <a:ext cx="1754" cy="45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116013" y="4013568"/>
            <a:ext cx="4111625" cy="2625725"/>
            <a:chOff x="703" y="2564"/>
            <a:chExt cx="2590" cy="1654"/>
          </a:xfrm>
        </p:grpSpPr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802" y="3355"/>
              <a:ext cx="2491" cy="863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Pulsed focusing horns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Toroidal magnetic field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Parabolic inner conductor profile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Focus meson momentum band</a:t>
              </a:r>
            </a:p>
          </p:txBody>
        </p:sp>
        <p:sp>
          <p:nvSpPr>
            <p:cNvPr id="585744" name="Line 16"/>
            <p:cNvSpPr>
              <a:spLocks noChangeShapeType="1"/>
            </p:cNvSpPr>
            <p:nvPr/>
          </p:nvSpPr>
          <p:spPr bwMode="auto">
            <a:xfrm flipH="1" flipV="1">
              <a:off x="703" y="2564"/>
              <a:ext cx="101" cy="79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5" name="Line 17"/>
            <p:cNvSpPr>
              <a:spLocks noChangeShapeType="1"/>
            </p:cNvSpPr>
            <p:nvPr/>
          </p:nvSpPr>
          <p:spPr bwMode="auto">
            <a:xfrm flipH="1" flipV="1">
              <a:off x="1994" y="2595"/>
              <a:ext cx="1297" cy="76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160588" y="1282700"/>
            <a:ext cx="4424362" cy="2027238"/>
            <a:chOff x="1361" y="736"/>
            <a:chExt cx="2787" cy="1277"/>
          </a:xfrm>
        </p:grpSpPr>
        <p:sp>
          <p:nvSpPr>
            <p:cNvPr id="585747" name="Rectangle 19"/>
            <p:cNvSpPr>
              <a:spLocks noChangeArrowheads="1"/>
            </p:cNvSpPr>
            <p:nvPr/>
          </p:nvSpPr>
          <p:spPr bwMode="auto">
            <a:xfrm>
              <a:off x="1366" y="736"/>
              <a:ext cx="2782" cy="635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2 m diameter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Roughly decay length for 10 GeV </a:t>
              </a:r>
              <a:r>
                <a:rPr lang="en-US" sz="20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2000" baseline="30000" dirty="0">
                  <a:solidFill>
                    <a:srgbClr val="663300"/>
                  </a:solidFill>
                </a:rPr>
                <a:t>+</a:t>
              </a:r>
              <a:endParaRPr lang="en-US" sz="2000" dirty="0">
                <a:solidFill>
                  <a:srgbClr val="663300"/>
                </a:solidFill>
              </a:endParaRP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He-filled</a:t>
              </a:r>
            </a:p>
          </p:txBody>
        </p:sp>
        <p:sp>
          <p:nvSpPr>
            <p:cNvPr id="585748" name="Line 20"/>
            <p:cNvSpPr>
              <a:spLocks noChangeShapeType="1"/>
            </p:cNvSpPr>
            <p:nvPr/>
          </p:nvSpPr>
          <p:spPr bwMode="auto">
            <a:xfrm>
              <a:off x="1361" y="1367"/>
              <a:ext cx="677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9" name="Line 21"/>
            <p:cNvSpPr>
              <a:spLocks noChangeShapeType="1"/>
            </p:cNvSpPr>
            <p:nvPr/>
          </p:nvSpPr>
          <p:spPr bwMode="auto">
            <a:xfrm flipH="1">
              <a:off x="3671" y="1367"/>
              <a:ext cx="475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991100" y="1111435"/>
            <a:ext cx="3873500" cy="2127250"/>
            <a:chOff x="3081" y="616"/>
            <a:chExt cx="2440" cy="1340"/>
          </a:xfrm>
        </p:grpSpPr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3081" y="616"/>
              <a:ext cx="2440" cy="608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Absorbs ~ 40 % of beam power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Allows high-energy muons to penetrate</a:t>
              </a: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3081" y="1231"/>
              <a:ext cx="729" cy="72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 flipH="1">
              <a:off x="4469" y="1224"/>
              <a:ext cx="1052" cy="68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292725" y="3998120"/>
            <a:ext cx="3805237" cy="2259012"/>
            <a:chOff x="3339" y="2639"/>
            <a:chExt cx="2397" cy="1423"/>
          </a:xfrm>
        </p:grpSpPr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3348" y="3610"/>
              <a:ext cx="2383" cy="452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rgbClr val="663300"/>
                  </a:solidFill>
                </a:rPr>
                <a:t>Measure hadron &amp; muon fluxes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rgbClr val="663300"/>
                  </a:solidFill>
                </a:rPr>
                <a:t>Arrays measure distributions</a:t>
              </a:r>
            </a:p>
          </p:txBody>
        </p:sp>
        <p:sp>
          <p:nvSpPr>
            <p:cNvPr id="585756" name="Line 28"/>
            <p:cNvSpPr>
              <a:spLocks noChangeShapeType="1"/>
            </p:cNvSpPr>
            <p:nvPr/>
          </p:nvSpPr>
          <p:spPr bwMode="auto">
            <a:xfrm flipV="1">
              <a:off x="3342" y="2646"/>
              <a:ext cx="291" cy="96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7" name="Line 29"/>
            <p:cNvSpPr>
              <a:spLocks noChangeShapeType="1"/>
            </p:cNvSpPr>
            <p:nvPr/>
          </p:nvSpPr>
          <p:spPr bwMode="auto">
            <a:xfrm flipV="1">
              <a:off x="3339" y="2639"/>
              <a:ext cx="573" cy="97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8" name="Line 30"/>
            <p:cNvSpPr>
              <a:spLocks noChangeShapeType="1"/>
            </p:cNvSpPr>
            <p:nvPr/>
          </p:nvSpPr>
          <p:spPr bwMode="auto">
            <a:xfrm flipH="1" flipV="1">
              <a:off x="4426" y="2740"/>
              <a:ext cx="1310" cy="87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9" name="Line 31"/>
            <p:cNvSpPr>
              <a:spLocks noChangeShapeType="1"/>
            </p:cNvSpPr>
            <p:nvPr/>
          </p:nvSpPr>
          <p:spPr bwMode="auto">
            <a:xfrm flipH="1" flipV="1">
              <a:off x="5350" y="2804"/>
              <a:ext cx="386" cy="80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62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2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5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0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3" dur="indefinite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6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5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7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8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4" grpId="0" build="p" animBg="1"/>
      <p:bldP spid="585734" grpI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MINOS Target</a:t>
            </a:r>
          </a:p>
        </p:txBody>
      </p:sp>
      <p:pic>
        <p:nvPicPr>
          <p:cNvPr id="320516" name="Picture 4" descr="\\NUMISERVER\hylen$\My Documents\Talks\2002-04-numi-dir-rev\target-i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1742"/>
            <a:ext cx="4572000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7" name="Picture 5" descr="\\numiserver\share\hylen\pictures-for-Nancy\target-graphite.jpg"/>
          <p:cNvPicPr>
            <a:picLocks noChangeAspect="1" noChangeArrowheads="1"/>
          </p:cNvPicPr>
          <p:nvPr/>
        </p:nvPicPr>
        <p:blipFill>
          <a:blip r:embed="rId3" cstate="print">
            <a:lum bright="12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5653454"/>
            <a:ext cx="73152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8" name="Picture 6" descr="\\numiserver\share\hylen\pictures-for-Nancy\taget-enbased.jpg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578342"/>
            <a:ext cx="4038600" cy="308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9" name="Picture 7" descr="\\numiserver\share\hylen\pictures-for-Nancy\target-encased.jpg"/>
          <p:cNvPicPr>
            <a:picLocks noChangeAspect="1" noChangeArrowheads="1"/>
          </p:cNvPicPr>
          <p:nvPr/>
        </p:nvPicPr>
        <p:blipFill>
          <a:blip r:embed="rId5" cstate="print">
            <a:lum bright="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3807192"/>
            <a:ext cx="5113337" cy="184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1828800" y="5972438"/>
            <a:ext cx="154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</a:rPr>
              <a:t>Water cooled</a:t>
            </a:r>
          </a:p>
          <a:p>
            <a:r>
              <a:rPr lang="en-US" altLang="en-US" sz="1800" b="1" dirty="0">
                <a:solidFill>
                  <a:schemeClr val="accent2"/>
                </a:solidFill>
              </a:rPr>
              <a:t> graphite core</a:t>
            </a:r>
          </a:p>
        </p:txBody>
      </p:sp>
      <p:sp>
        <p:nvSpPr>
          <p:cNvPr id="320521" name="Text Box 9"/>
          <p:cNvSpPr txBox="1">
            <a:spLocks noChangeArrowheads="1"/>
          </p:cNvSpPr>
          <p:nvPr/>
        </p:nvSpPr>
        <p:spPr bwMode="auto">
          <a:xfrm>
            <a:off x="5564188" y="4721592"/>
            <a:ext cx="2590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</a:rPr>
              <a:t>Encased in</a:t>
            </a:r>
          </a:p>
          <a:p>
            <a:r>
              <a:rPr lang="en-US" altLang="en-US" sz="1800" b="1">
                <a:solidFill>
                  <a:schemeClr val="accent2"/>
                </a:solidFill>
              </a:rPr>
              <a:t> vacuum / helium can</a:t>
            </a:r>
          </a:p>
          <a:p>
            <a:r>
              <a:rPr lang="en-US" altLang="en-US" sz="1800" b="1">
                <a:solidFill>
                  <a:schemeClr val="accent2"/>
                </a:solidFill>
              </a:rPr>
              <a:t> with beryllium windows</a:t>
            </a:r>
          </a:p>
        </p:txBody>
      </p:sp>
      <p:sp>
        <p:nvSpPr>
          <p:cNvPr id="320522" name="Text Box 10"/>
          <p:cNvSpPr txBox="1">
            <a:spLocks noChangeArrowheads="1"/>
          </p:cNvSpPr>
          <p:nvPr/>
        </p:nvSpPr>
        <p:spPr bwMode="auto">
          <a:xfrm>
            <a:off x="5241925" y="849679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/>
              <a:t>~ 4 kW beam power</a:t>
            </a:r>
          </a:p>
          <a:p>
            <a:r>
              <a:rPr lang="en-US" altLang="en-US" sz="1800" b="1"/>
              <a:t>         deposited in target</a:t>
            </a:r>
          </a:p>
        </p:txBody>
      </p:sp>
    </p:spTree>
    <p:extLst>
      <p:ext uri="{BB962C8B-B14F-4D97-AF65-F5344CB8AC3E}">
        <p14:creationId xmlns:p14="http://schemas.microsoft.com/office/powerpoint/2010/main" val="415540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3505200" cy="792163"/>
          </a:xfrm>
        </p:spPr>
        <p:txBody>
          <a:bodyPr/>
          <a:lstStyle/>
          <a:p>
            <a:r>
              <a:rPr lang="en-US" dirty="0"/>
              <a:t>Target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0027"/>
            <a:ext cx="4267200" cy="3317174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Common failure mode was water cooling</a:t>
            </a:r>
          </a:p>
          <a:p>
            <a:pPr lvl="1"/>
            <a:r>
              <a:rPr lang="en-US" sz="2000" dirty="0"/>
              <a:t>Also, an issue for horns</a:t>
            </a:r>
          </a:p>
          <a:p>
            <a:pPr lvl="1"/>
            <a:r>
              <a:rPr lang="en-US" sz="2000" dirty="0"/>
              <a:t>Many lessons were learned in design and in quality control</a:t>
            </a:r>
          </a:p>
          <a:p>
            <a:r>
              <a:rPr lang="en-US" sz="2400" dirty="0"/>
              <a:t>NOvA target is more robust in its design</a:t>
            </a:r>
          </a:p>
          <a:p>
            <a:pPr lvl="1"/>
            <a:r>
              <a:rPr lang="en-US" sz="2000" dirty="0"/>
              <a:t>Made possible by being outside of the horn.</a:t>
            </a:r>
          </a:p>
          <a:p>
            <a:pPr lvl="1"/>
            <a:r>
              <a:rPr lang="en-US" sz="2000" dirty="0"/>
              <a:t>LBNF Design returns to inside the horn</a:t>
            </a:r>
          </a:p>
          <a:p>
            <a:r>
              <a:rPr lang="en-US" sz="2400" dirty="0"/>
              <a:t>Graphite degradation was observed on one target</a:t>
            </a:r>
          </a:p>
          <a:p>
            <a:pPr lvl="1"/>
            <a:r>
              <a:rPr lang="en-US" sz="2000" dirty="0"/>
              <a:t>May ultimately limit the performance of the target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0"/>
            <a:ext cx="4800600" cy="259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t="24795" b="11030"/>
          <a:stretch>
            <a:fillRect/>
          </a:stretch>
        </p:blipFill>
        <p:spPr bwMode="auto">
          <a:xfrm>
            <a:off x="4365480" y="2133600"/>
            <a:ext cx="477851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latestCCEventsPerPOT"/>
          <p:cNvPicPr>
            <a:picLocks noChangeAspect="1" noChangeArrowheads="1"/>
          </p:cNvPicPr>
          <p:nvPr/>
        </p:nvPicPr>
        <p:blipFill>
          <a:blip r:embed="rId4" cstate="print"/>
          <a:srcRect r="6938"/>
          <a:stretch>
            <a:fillRect/>
          </a:stretch>
        </p:blipFill>
        <p:spPr bwMode="auto">
          <a:xfrm>
            <a:off x="0" y="4267200"/>
            <a:ext cx="5599627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6932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3" ma:contentTypeDescription="Create a new document." ma:contentTypeScope="" ma:versionID="fdbf8289555cb6baf70be84d0cb1e26a">
  <xsd:schema xmlns:xsd="http://www.w3.org/2001/XMLSchema" xmlns:xs="http://www.w3.org/2001/XMLSchema" xmlns:p="http://schemas.microsoft.com/office/2006/metadata/properties" xmlns:ns3="47ded30a-80fb-4bbe-93ba-f3afa5660e01" xmlns:ns4="131081b7-e303-4fd2-9e2d-9884005f07b7" targetNamespace="http://schemas.microsoft.com/office/2006/metadata/properties" ma:root="true" ma:fieldsID="5ef54f0311116493ecde1cffdfcb385c" ns3:_="" ns4:_="">
    <xsd:import namespace="47ded30a-80fb-4bbe-93ba-f3afa5660e01"/>
    <xsd:import namespace="131081b7-e303-4fd2-9e2d-9884005f07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EFD74A-9FA7-4380-ADEC-2BE991C77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ed30a-80fb-4bbe-93ba-f3afa5660e01"/>
    <ds:schemaRef ds:uri="131081b7-e303-4fd2-9e2d-9884005f0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7B67F2-DF73-4010-A133-35D90FCDAD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E91AC2-D675-41D4-AA74-B9917114597F}">
  <ds:schemaRefs>
    <ds:schemaRef ds:uri="http://purl.org/dc/elements/1.1/"/>
    <ds:schemaRef ds:uri="http://schemas.microsoft.com/office/2006/metadata/properties"/>
    <ds:schemaRef ds:uri="http://purl.org/dc/terms/"/>
    <ds:schemaRef ds:uri="47ded30a-80fb-4bbe-93ba-f3afa5660e01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131081b7-e303-4fd2-9e2d-9884005f07b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47745</TotalTime>
  <Words>2602</Words>
  <Application>Microsoft Office PowerPoint</Application>
  <PresentationFormat>On-screen Show (4:3)</PresentationFormat>
  <Paragraphs>496</Paragraphs>
  <Slides>35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Calibri</vt:lpstr>
      <vt:lpstr>Candara</vt:lpstr>
      <vt:lpstr>Century Schoolbook</vt:lpstr>
      <vt:lpstr>Franklin Gothic Medium</vt:lpstr>
      <vt:lpstr>Helvetica</vt:lpstr>
      <vt:lpstr>Lucida Grande</vt:lpstr>
      <vt:lpstr>Symbol</vt:lpstr>
      <vt:lpstr>Times</vt:lpstr>
      <vt:lpstr>Times New Roman</vt:lpstr>
      <vt:lpstr>Verdana</vt:lpstr>
      <vt:lpstr>Wingdings</vt:lpstr>
      <vt:lpstr>小塚ゴシック Pro M</vt:lpstr>
      <vt:lpstr>FNAL_TemplatePC_060514</vt:lpstr>
      <vt:lpstr>Equation</vt:lpstr>
      <vt:lpstr>PowerPoint Presentation</vt:lpstr>
      <vt:lpstr>Fermilab Makes Neutrinos and Muons</vt:lpstr>
      <vt:lpstr>The First Neutrino “Beam”</vt:lpstr>
      <vt:lpstr>The NuMI Facility “Neutrinos (ν –&gt; Nu) at the Main Injector”</vt:lpstr>
      <vt:lpstr>Multiple Experiments in the NuMI Beam</vt:lpstr>
      <vt:lpstr>Pion Decay!</vt:lpstr>
      <vt:lpstr>The NuMI Beam  “Neutrinos at the Main Injector”</vt:lpstr>
      <vt:lpstr>The MINOS Target</vt:lpstr>
      <vt:lpstr>Target Issues</vt:lpstr>
      <vt:lpstr>NOvA Target</vt:lpstr>
      <vt:lpstr>Challenging Environments</vt:lpstr>
      <vt:lpstr>The T2K experiment      </vt:lpstr>
      <vt:lpstr>Booster Neutrino Beam (BNB)</vt:lpstr>
      <vt:lpstr>DUNE: Deep Underground Neutrino Experiment LBNF: Long-Baseline Neutrino Facility</vt:lpstr>
      <vt:lpstr>Timeline of High-Power Target Stations at Fermilab</vt:lpstr>
      <vt:lpstr>What we don’t want</vt:lpstr>
      <vt:lpstr>Timeline of High-Power Target Stations</vt:lpstr>
      <vt:lpstr>PIP-II + Possibilities Numbers are examples, not official</vt:lpstr>
      <vt:lpstr>Timeline of High-Power Target Stations</vt:lpstr>
      <vt:lpstr>High Power/Intensity Targetry Challenges</vt:lpstr>
      <vt:lpstr>Nu HPT R&amp;D Materials Exploratory Map</vt:lpstr>
      <vt:lpstr>High Power Targetry: Materials R&amp;D</vt:lpstr>
      <vt:lpstr>PowerPoint Presentation</vt:lpstr>
      <vt:lpstr>PowerPoint Presentation</vt:lpstr>
      <vt:lpstr>PowerPoint Presentation</vt:lpstr>
      <vt:lpstr>BLIP Irradiation Examinations</vt:lpstr>
      <vt:lpstr>X-ray diffraction – Swelling in BLIP irradiated graphite </vt:lpstr>
      <vt:lpstr>Neutron irradiated graphite dimensional changes</vt:lpstr>
      <vt:lpstr>In-Beam Thermal Shock Test: BeGrid2 (HRMT43)</vt:lpstr>
      <vt:lpstr>BeGrid2 (HRMT43) – 3-D printed specimen holders</vt:lpstr>
      <vt:lpstr>MIMiC - Methods of Irradiated Material Characterization </vt:lpstr>
      <vt:lpstr>Nu HPT R&amp;D Materials Exploratory Map</vt:lpstr>
      <vt:lpstr>A few notes for Muon Collider Targets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Bob Zwaska</cp:lastModifiedBy>
  <cp:revision>406</cp:revision>
  <cp:lastPrinted>2014-01-20T19:40:21Z</cp:lastPrinted>
  <dcterms:created xsi:type="dcterms:W3CDTF">2014-06-19T15:29:50Z</dcterms:created>
  <dcterms:modified xsi:type="dcterms:W3CDTF">2025-08-06T16:08:49Z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