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image74.jpg" ContentType="image/jpg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image83.jpg" ContentType="image/jpg"/>
  <Override PartName="/ppt/media/image84.jpg" ContentType="image/jpg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  <p:sldMasterId id="2147484138" r:id="rId2"/>
    <p:sldMasterId id="2147484149" r:id="rId3"/>
  </p:sldMasterIdLst>
  <p:notesMasterIdLst>
    <p:notesMasterId r:id="rId46"/>
  </p:notesMasterIdLst>
  <p:handoutMasterIdLst>
    <p:handoutMasterId r:id="rId47"/>
  </p:handoutMasterIdLst>
  <p:sldIdLst>
    <p:sldId id="294" r:id="rId4"/>
    <p:sldId id="6951" r:id="rId5"/>
    <p:sldId id="3706" r:id="rId6"/>
    <p:sldId id="3072" r:id="rId7"/>
    <p:sldId id="3637" r:id="rId8"/>
    <p:sldId id="1201" r:id="rId9"/>
    <p:sldId id="753" r:id="rId10"/>
    <p:sldId id="474" r:id="rId11"/>
    <p:sldId id="334" r:id="rId12"/>
    <p:sldId id="748" r:id="rId13"/>
    <p:sldId id="2806" r:id="rId14"/>
    <p:sldId id="886" r:id="rId15"/>
    <p:sldId id="6974" r:id="rId16"/>
    <p:sldId id="301" r:id="rId17"/>
    <p:sldId id="6907" r:id="rId18"/>
    <p:sldId id="6914" r:id="rId19"/>
    <p:sldId id="6963" r:id="rId20"/>
    <p:sldId id="2090" r:id="rId21"/>
    <p:sldId id="305" r:id="rId22"/>
    <p:sldId id="6947" r:id="rId23"/>
    <p:sldId id="293" r:id="rId24"/>
    <p:sldId id="6975" r:id="rId25"/>
    <p:sldId id="273" r:id="rId26"/>
    <p:sldId id="271" r:id="rId27"/>
    <p:sldId id="272" r:id="rId28"/>
    <p:sldId id="6891" r:id="rId29"/>
    <p:sldId id="436" r:id="rId30"/>
    <p:sldId id="1806" r:id="rId31"/>
    <p:sldId id="1844" r:id="rId32"/>
    <p:sldId id="1153" r:id="rId33"/>
    <p:sldId id="703" r:id="rId34"/>
    <p:sldId id="2603" r:id="rId35"/>
    <p:sldId id="7015" r:id="rId36"/>
    <p:sldId id="6937" r:id="rId37"/>
    <p:sldId id="308" r:id="rId38"/>
    <p:sldId id="3674" r:id="rId39"/>
    <p:sldId id="6956" r:id="rId40"/>
    <p:sldId id="257" r:id="rId41"/>
    <p:sldId id="337" r:id="rId42"/>
    <p:sldId id="3793" r:id="rId43"/>
    <p:sldId id="6926" r:id="rId44"/>
    <p:sldId id="7016" r:id="rId45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3562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  <p15:guide id="13" pos="58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FED4E06-FE36-AAE2-E312-BA25B4E3F682}" name="Alexander A Valishev" initials="AAV" userId="S::valishev@services.fnal.gov::e624ba56-d23c-4cbf-8046-ceb9f47e6d88" providerId="AD"/>
  <p188:author id="{FA2CDA3A-66B1-F5DD-7BA1-E74B3045BE25}" name="Lia Merminga" initials="LM" userId="S::merminga@services.fnal.gov::37f97f97-644d-4887-82c0-21f926b4c27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FF"/>
    <a:srgbClr val="50504E"/>
    <a:srgbClr val="004C97"/>
    <a:srgbClr val="4E4E4E"/>
    <a:srgbClr val="404040"/>
    <a:srgbClr val="63666A"/>
    <a:srgbClr val="99D6EA"/>
    <a:srgbClr val="505050"/>
    <a:srgbClr val="A7A8AA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0" d="100"/>
          <a:sy n="130" d="100"/>
        </p:scale>
        <p:origin x="96" y="120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3562"/>
        <p:guide pos="4453"/>
        <p:guide pos="5163"/>
        <p:guide pos="4632"/>
        <p:guide pos="58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5328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microsoft.com/office/2018/10/relationships/authors" Target="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b Zwaska" userId="5c729059-44d0-4cdd-879e-1420b0db722c" providerId="ADAL" clId="{9CC9F470-4235-4860-91EA-13C50DCBFDF6}"/>
    <pc:docChg chg="custSel delSld modSld">
      <pc:chgData name="Bob Zwaska" userId="5c729059-44d0-4cdd-879e-1420b0db722c" providerId="ADAL" clId="{9CC9F470-4235-4860-91EA-13C50DCBFDF6}" dt="2025-08-06T16:06:03.913" v="2" actId="478"/>
      <pc:docMkLst>
        <pc:docMk/>
      </pc:docMkLst>
      <pc:sldChg chg="del">
        <pc:chgData name="Bob Zwaska" userId="5c729059-44d0-4cdd-879e-1420b0db722c" providerId="ADAL" clId="{9CC9F470-4235-4860-91EA-13C50DCBFDF6}" dt="2025-08-06T16:03:45.778" v="0" actId="47"/>
        <pc:sldMkLst>
          <pc:docMk/>
          <pc:sldMk cId="1918686903" sldId="887"/>
        </pc:sldMkLst>
      </pc:sldChg>
      <pc:sldChg chg="modNotesTx">
        <pc:chgData name="Bob Zwaska" userId="5c729059-44d0-4cdd-879e-1420b0db722c" providerId="ADAL" clId="{9CC9F470-4235-4860-91EA-13C50DCBFDF6}" dt="2025-08-06T16:05:49.021" v="1" actId="20577"/>
        <pc:sldMkLst>
          <pc:docMk/>
          <pc:sldMk cId="1089562438" sldId="2090"/>
        </pc:sldMkLst>
      </pc:sldChg>
      <pc:sldChg chg="del">
        <pc:chgData name="Bob Zwaska" userId="5c729059-44d0-4cdd-879e-1420b0db722c" providerId="ADAL" clId="{9CC9F470-4235-4860-91EA-13C50DCBFDF6}" dt="2025-08-06T16:03:45.778" v="0" actId="47"/>
        <pc:sldMkLst>
          <pc:docMk/>
          <pc:sldMk cId="3555886781" sldId="3705"/>
        </pc:sldMkLst>
      </pc:sldChg>
      <pc:sldChg chg="del">
        <pc:chgData name="Bob Zwaska" userId="5c729059-44d0-4cdd-879e-1420b0db722c" providerId="ADAL" clId="{9CC9F470-4235-4860-91EA-13C50DCBFDF6}" dt="2025-08-06T16:03:45.778" v="0" actId="47"/>
        <pc:sldMkLst>
          <pc:docMk/>
          <pc:sldMk cId="0" sldId="3709"/>
        </pc:sldMkLst>
      </pc:sldChg>
      <pc:sldChg chg="delSp mod">
        <pc:chgData name="Bob Zwaska" userId="5c729059-44d0-4cdd-879e-1420b0db722c" providerId="ADAL" clId="{9CC9F470-4235-4860-91EA-13C50DCBFDF6}" dt="2025-08-06T16:06:03.913" v="2" actId="478"/>
        <pc:sldMkLst>
          <pc:docMk/>
          <pc:sldMk cId="1037793981" sldId="6891"/>
        </pc:sldMkLst>
        <pc:spChg chg="del">
          <ac:chgData name="Bob Zwaska" userId="5c729059-44d0-4cdd-879e-1420b0db722c" providerId="ADAL" clId="{9CC9F470-4235-4860-91EA-13C50DCBFDF6}" dt="2025-08-06T16:06:03.913" v="2" actId="478"/>
          <ac:spMkLst>
            <pc:docMk/>
            <pc:sldMk cId="1037793981" sldId="6891"/>
            <ac:spMk id="4" creationId="{35052772-FFBE-3059-5023-B5D68DCE181C}"/>
          </ac:spMkLst>
        </pc:spChg>
        <pc:spChg chg="del">
          <ac:chgData name="Bob Zwaska" userId="5c729059-44d0-4cdd-879e-1420b0db722c" providerId="ADAL" clId="{9CC9F470-4235-4860-91EA-13C50DCBFDF6}" dt="2025-08-06T16:06:03.913" v="2" actId="478"/>
          <ac:spMkLst>
            <pc:docMk/>
            <pc:sldMk cId="1037793981" sldId="6891"/>
            <ac:spMk id="5" creationId="{752557EF-178C-895B-0F0C-4073ADF37076}"/>
          </ac:spMkLst>
        </pc:spChg>
        <pc:spChg chg="del">
          <ac:chgData name="Bob Zwaska" userId="5c729059-44d0-4cdd-879e-1420b0db722c" providerId="ADAL" clId="{9CC9F470-4235-4860-91EA-13C50DCBFDF6}" dt="2025-08-06T16:06:03.913" v="2" actId="478"/>
          <ac:spMkLst>
            <pc:docMk/>
            <pc:sldMk cId="1037793981" sldId="6891"/>
            <ac:spMk id="6" creationId="{4E9FC29A-87D1-EDF0-F7F0-039037B5104A}"/>
          </ac:spMkLst>
        </pc:spChg>
      </pc:sldChg>
      <pc:sldChg chg="del">
        <pc:chgData name="Bob Zwaska" userId="5c729059-44d0-4cdd-879e-1420b0db722c" providerId="ADAL" clId="{9CC9F470-4235-4860-91EA-13C50DCBFDF6}" dt="2025-08-06T16:03:45.778" v="0" actId="47"/>
        <pc:sldMkLst>
          <pc:docMk/>
          <pc:sldMk cId="259512219" sldId="6908"/>
        </pc:sldMkLst>
      </pc:sldChg>
      <pc:sldChg chg="del">
        <pc:chgData name="Bob Zwaska" userId="5c729059-44d0-4cdd-879e-1420b0db722c" providerId="ADAL" clId="{9CC9F470-4235-4860-91EA-13C50DCBFDF6}" dt="2025-08-06T16:03:45.778" v="0" actId="47"/>
        <pc:sldMkLst>
          <pc:docMk/>
          <pc:sldMk cId="2042553447" sldId="6930"/>
        </pc:sldMkLst>
      </pc:sldChg>
      <pc:sldChg chg="del">
        <pc:chgData name="Bob Zwaska" userId="5c729059-44d0-4cdd-879e-1420b0db722c" providerId="ADAL" clId="{9CC9F470-4235-4860-91EA-13C50DCBFDF6}" dt="2025-08-06T16:03:45.778" v="0" actId="47"/>
        <pc:sldMkLst>
          <pc:docMk/>
          <pc:sldMk cId="3762843107" sldId="6936"/>
        </pc:sldMkLst>
      </pc:sldChg>
      <pc:sldChg chg="del">
        <pc:chgData name="Bob Zwaska" userId="5c729059-44d0-4cdd-879e-1420b0db722c" providerId="ADAL" clId="{9CC9F470-4235-4860-91EA-13C50DCBFDF6}" dt="2025-08-06T16:03:45.778" v="0" actId="47"/>
        <pc:sldMkLst>
          <pc:docMk/>
          <pc:sldMk cId="3935873865" sldId="6964"/>
        </pc:sldMkLst>
      </pc:sldChg>
      <pc:sldChg chg="del">
        <pc:chgData name="Bob Zwaska" userId="5c729059-44d0-4cdd-879e-1420b0db722c" providerId="ADAL" clId="{9CC9F470-4235-4860-91EA-13C50DCBFDF6}" dt="2025-08-06T16:03:45.778" v="0" actId="47"/>
        <pc:sldMkLst>
          <pc:docMk/>
          <pc:sldMk cId="1747445259" sldId="6976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6D49B2-F29F-416C-AE40-F343F547031D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2B6A104E-C90D-4DA3-991E-FC7FE4D3E7D4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b="1" dirty="0">
              <a:solidFill>
                <a:srgbClr val="FFC000"/>
              </a:solidFill>
            </a:rPr>
            <a:t>Booster</a:t>
          </a:r>
        </a:p>
      </dgm:t>
    </dgm:pt>
    <dgm:pt modelId="{F11D77AD-69B4-4BA2-926A-4FB2E2992D40}" type="sibTrans" cxnId="{52A672AA-5354-41EF-A7B8-2B4284C956F9}">
      <dgm:prSet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Y:\PicBoo21Feb02\DSC00238.JPG"/>
        </a:ext>
      </dgm:extLst>
    </dgm:pt>
    <dgm:pt modelId="{330F8090-DC6E-4122-95B1-02B8A2EB1399}" type="parTrans" cxnId="{52A672AA-5354-41EF-A7B8-2B4284C956F9}">
      <dgm:prSet/>
      <dgm:spPr/>
      <dgm:t>
        <a:bodyPr/>
        <a:lstStyle/>
        <a:p>
          <a:endParaRPr lang="en-US"/>
        </a:p>
      </dgm:t>
    </dgm:pt>
    <dgm:pt modelId="{0EB0BC33-1942-4169-B739-44431DF85D40}" type="pres">
      <dgm:prSet presAssocID="{8B6D49B2-F29F-416C-AE40-F343F547031D}" presName="Name0" presStyleCnt="0">
        <dgm:presLayoutVars>
          <dgm:chMax val="7"/>
          <dgm:chPref val="7"/>
          <dgm:dir/>
        </dgm:presLayoutVars>
      </dgm:prSet>
      <dgm:spPr/>
    </dgm:pt>
    <dgm:pt modelId="{3022B317-5AB8-413A-8C9A-941B2438C6B5}" type="pres">
      <dgm:prSet presAssocID="{8B6D49B2-F29F-416C-AE40-F343F547031D}" presName="Name1" presStyleCnt="0"/>
      <dgm:spPr/>
    </dgm:pt>
    <dgm:pt modelId="{9B3896B7-3E0A-4CF4-AE8B-077B8F8FB760}" type="pres">
      <dgm:prSet presAssocID="{F11D77AD-69B4-4BA2-926A-4FB2E2992D40}" presName="picture_1" presStyleCnt="0"/>
      <dgm:spPr/>
    </dgm:pt>
    <dgm:pt modelId="{6407C461-0AB0-49FA-A749-A81BD93FEE32}" type="pres">
      <dgm:prSet presAssocID="{F11D77AD-69B4-4BA2-926A-4FB2E2992D40}" presName="pictureRepeatNode" presStyleLbl="alignImgPlace1" presStyleIdx="0" presStyleCnt="1" custScaleX="185021" custScaleY="167500" custLinFactNeighborX="13411" custLinFactNeighborY="16871"/>
      <dgm:spPr/>
    </dgm:pt>
    <dgm:pt modelId="{1CACFD39-E6E0-4BAF-A652-A2BA36CB4BD3}" type="pres">
      <dgm:prSet presAssocID="{2B6A104E-C90D-4DA3-991E-FC7FE4D3E7D4}" presName="text_1" presStyleLbl="node1" presStyleIdx="0" presStyleCnt="0" custScaleX="122768" custScaleY="63813" custLinFactNeighborX="50000" custLinFactNeighborY="90154">
        <dgm:presLayoutVars>
          <dgm:bulletEnabled val="1"/>
        </dgm:presLayoutVars>
      </dgm:prSet>
      <dgm:spPr/>
    </dgm:pt>
  </dgm:ptLst>
  <dgm:cxnLst>
    <dgm:cxn modelId="{C19B1E22-BB47-45F1-AF68-3DF0AF77B7BD}" type="presOf" srcId="{2B6A104E-C90D-4DA3-991E-FC7FE4D3E7D4}" destId="{1CACFD39-E6E0-4BAF-A652-A2BA36CB4BD3}" srcOrd="0" destOrd="0" presId="urn:microsoft.com/office/officeart/2008/layout/CircularPictureCallout"/>
    <dgm:cxn modelId="{6575B226-B3FB-411D-91CB-1005FF70A809}" type="presOf" srcId="{8B6D49B2-F29F-416C-AE40-F343F547031D}" destId="{0EB0BC33-1942-4169-B739-44431DF85D40}" srcOrd="0" destOrd="0" presId="urn:microsoft.com/office/officeart/2008/layout/CircularPictureCallout"/>
    <dgm:cxn modelId="{52A672AA-5354-41EF-A7B8-2B4284C956F9}" srcId="{8B6D49B2-F29F-416C-AE40-F343F547031D}" destId="{2B6A104E-C90D-4DA3-991E-FC7FE4D3E7D4}" srcOrd="0" destOrd="0" parTransId="{330F8090-DC6E-4122-95B1-02B8A2EB1399}" sibTransId="{F11D77AD-69B4-4BA2-926A-4FB2E2992D40}"/>
    <dgm:cxn modelId="{36AD59D5-C37C-422C-95BC-739C96C0DEFF}" type="presOf" srcId="{F11D77AD-69B4-4BA2-926A-4FB2E2992D40}" destId="{6407C461-0AB0-49FA-A749-A81BD93FEE32}" srcOrd="0" destOrd="0" presId="urn:microsoft.com/office/officeart/2008/layout/CircularPictureCallout"/>
    <dgm:cxn modelId="{39F5C376-C0F1-433B-977A-57067F460C72}" type="presParOf" srcId="{0EB0BC33-1942-4169-B739-44431DF85D40}" destId="{3022B317-5AB8-413A-8C9A-941B2438C6B5}" srcOrd="0" destOrd="0" presId="urn:microsoft.com/office/officeart/2008/layout/CircularPictureCallout"/>
    <dgm:cxn modelId="{2273B806-BC69-42A2-A107-10A365A987A3}" type="presParOf" srcId="{3022B317-5AB8-413A-8C9A-941B2438C6B5}" destId="{9B3896B7-3E0A-4CF4-AE8B-077B8F8FB760}" srcOrd="0" destOrd="0" presId="urn:microsoft.com/office/officeart/2008/layout/CircularPictureCallout"/>
    <dgm:cxn modelId="{A0AC0594-741E-4A2D-A126-CB6F3029C5A0}" type="presParOf" srcId="{9B3896B7-3E0A-4CF4-AE8B-077B8F8FB760}" destId="{6407C461-0AB0-49FA-A749-A81BD93FEE32}" srcOrd="0" destOrd="0" presId="urn:microsoft.com/office/officeart/2008/layout/CircularPictureCallout"/>
    <dgm:cxn modelId="{EA02BD75-F13B-4E0B-814D-4A092BAFCE7C}" type="presParOf" srcId="{3022B317-5AB8-413A-8C9A-941B2438C6B5}" destId="{1CACFD39-E6E0-4BAF-A652-A2BA36CB4BD3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07C461-0AB0-49FA-A749-A81BD93FEE32}">
      <dsp:nvSpPr>
        <dsp:cNvPr id="0" name=""/>
        <dsp:cNvSpPr/>
      </dsp:nvSpPr>
      <dsp:spPr>
        <a:xfrm>
          <a:off x="191114" y="0"/>
          <a:ext cx="2360648" cy="2137101"/>
        </a:xfrm>
        <a:prstGeom prst="ellipse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ACFD39-E6E0-4BAF-A652-A2BA36CB4BD3}">
      <dsp:nvSpPr>
        <dsp:cNvPr id="0" name=""/>
        <dsp:cNvSpPr/>
      </dsp:nvSpPr>
      <dsp:spPr>
        <a:xfrm>
          <a:off x="1182923" y="1563869"/>
          <a:ext cx="1002479" cy="26867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C000"/>
              </a:solidFill>
            </a:rPr>
            <a:t>Booster</a:t>
          </a:r>
        </a:p>
      </dsp:txBody>
      <dsp:txXfrm>
        <a:off x="1182923" y="1563869"/>
        <a:ext cx="1002479" cy="2686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8/6/2025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8/6/2025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211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8815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30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A6C9E-00B2-4A6E-B94A-7B5912EE469A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9443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A6C9E-00B2-4A6E-B94A-7B5912EE469A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3435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4997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54797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13E92C3-C020-4C21-9FA3-EF86FA630A67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5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93E9ED0-BF5D-4285-A3BA-5585F015F55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8DCED38B-1B7B-46FB-A893-2EFD3F934D8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699DB4B-2729-43B3-A7B4-B22C816C6375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8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F6247CC-E094-4877-B520-A1B4DE75C1A3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9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A05B7C0-50C3-4D5D-B7B2-FDA2FA0EEA29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20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5A08FE88-E8AD-4B60-8C43-CEFA988E9B7E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21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22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623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280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391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23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Geneva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Genev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5454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8336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851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B4114-CDD7-CBDC-C756-E53929E22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55926D-74F0-D1A8-F533-AF5871C6CA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F7A5FB-33F7-ADB5-4CA3-B3949BB45D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60E14A-5D5E-8B34-34AF-2DF38A89F0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7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Geneva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Genev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92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225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392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6584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lv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200" dirty="0">
              <a:effectLst/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805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009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62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emf"/><Relationship Id="rId7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953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953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35097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96397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74987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355599"/>
            <a:ext cx="8675688" cy="4263293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28600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002331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76111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57362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23671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28600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002331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76111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57362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23671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28600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002331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76111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57362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23671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7751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2" y="782286"/>
            <a:ext cx="8672513" cy="374090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404040"/>
                </a:solidFill>
              </a:defRPr>
            </a:lvl1pPr>
            <a:lvl2pPr>
              <a:defRPr sz="1650">
                <a:solidFill>
                  <a:srgbClr val="404040"/>
                </a:solidFill>
              </a:defRPr>
            </a:lvl2pPr>
            <a:lvl3pPr>
              <a:defRPr sz="1500">
                <a:solidFill>
                  <a:srgbClr val="404040"/>
                </a:solidFill>
              </a:defRPr>
            </a:lvl3pPr>
            <a:lvl4pPr>
              <a:defRPr sz="1350">
                <a:solidFill>
                  <a:srgbClr val="40404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378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71450"/>
            <a:ext cx="7162800" cy="7429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914400" y="1428750"/>
            <a:ext cx="5410200" cy="1943100"/>
          </a:xfrm>
          <a:prstGeom prst="rect">
            <a:avLst/>
          </a:prstGeom>
        </p:spPr>
        <p:txBody>
          <a:bodyPr/>
          <a:lstStyle>
            <a:lvl1pPr marL="211931" indent="-129779" eaLnBrk="1" latinLnBrk="0" hangingPunct="1">
              <a:buFont typeface="Wingdings" pitchFamily="2" charset="2"/>
              <a:buChar char="§"/>
              <a:defRPr/>
            </a:lvl1pPr>
            <a:lvl2pPr marL="431006" indent="-122635" eaLnBrk="1" latinLnBrk="0" hangingPunct="1">
              <a:buFont typeface="Wingdings" pitchFamily="2" charset="2"/>
              <a:buChar char="§"/>
              <a:defRPr/>
            </a:lvl2pPr>
            <a:lvl3pPr marL="641747" indent="-114300" eaLnBrk="1" latinLnBrk="0" hangingPunct="1">
              <a:buFont typeface="Wingdings" pitchFamily="2" charset="2"/>
              <a:buChar char="§"/>
              <a:defRPr/>
            </a:lvl3pPr>
            <a:lvl4pPr marL="817960" indent="-83344" eaLnBrk="1" latinLnBrk="0" hangingPunct="1">
              <a:buFont typeface="Wingdings" pitchFamily="2" charset="2"/>
              <a:buChar char="§"/>
              <a:defRPr/>
            </a:lvl4pPr>
            <a:lvl5pPr marL="984647" indent="-79772" eaLnBrk="1" latinLnBrk="0" hangingPunct="1">
              <a:buFont typeface="Wingdings" pitchFamily="2" charset="2"/>
              <a:buChar char="§"/>
              <a:defRPr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072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288" y="61912"/>
            <a:ext cx="6297612" cy="619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19125" y="920356"/>
            <a:ext cx="7924800" cy="185023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" y="2884885"/>
            <a:ext cx="7924800" cy="18514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473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3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4458"/>
            <a:ext cx="8293100" cy="426951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65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1" y="928687"/>
            <a:ext cx="8293100" cy="3634979"/>
          </a:xfrm>
          <a:prstGeom prst="rect">
            <a:avLst/>
          </a:prstGeom>
        </p:spPr>
        <p:txBody>
          <a:bodyPr lIns="0" rIns="0"/>
          <a:lstStyle>
            <a:lvl1pPr marL="192024" indent="-1988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63666A"/>
                </a:solidFill>
                <a:latin typeface="Helvetica"/>
              </a:defRPr>
            </a:lvl1pPr>
            <a:lvl2pPr marL="240030" indent="192024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63666A"/>
                </a:solidFill>
                <a:latin typeface="Helvetica"/>
              </a:defRPr>
            </a:lvl2pPr>
            <a:lvl3pPr marL="480060" indent="171450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63666A"/>
                </a:solidFill>
                <a:latin typeface="Helvetica"/>
              </a:defRPr>
            </a:lvl3pPr>
            <a:lvl4pPr marL="685800" indent="171450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63666A"/>
                </a:solidFill>
                <a:latin typeface="Helvetica"/>
              </a:defRPr>
            </a:lvl4pPr>
            <a:lvl5pPr marL="857250" indent="144018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1984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1" y="324458"/>
            <a:ext cx="8293100" cy="48521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65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1" y="928689"/>
            <a:ext cx="8293100" cy="363497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4 Feb 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Keith Gollwitzer | 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5081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248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663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4" y="728665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3" indent="-230183">
              <a:defRPr sz="1800">
                <a:solidFill>
                  <a:srgbClr val="505050"/>
                </a:solidFill>
              </a:defRPr>
            </a:lvl1pPr>
            <a:lvl2pPr marL="512750" indent="-230183">
              <a:defRPr sz="1600">
                <a:solidFill>
                  <a:srgbClr val="505050"/>
                </a:solidFill>
              </a:defRPr>
            </a:lvl2pPr>
            <a:lvl3pPr marL="803255" indent="-230183">
              <a:defRPr sz="1500">
                <a:solidFill>
                  <a:srgbClr val="505050"/>
                </a:solidFill>
              </a:defRPr>
            </a:lvl3pPr>
            <a:lvl4pPr marL="1085823" indent="-228594">
              <a:defRPr sz="1400">
                <a:solidFill>
                  <a:srgbClr val="505050"/>
                </a:solidFill>
              </a:defRPr>
            </a:lvl4pPr>
            <a:lvl5pPr marL="1369979" indent="-230183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883817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3/1/24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84195" y="4878162"/>
            <a:ext cx="6008526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Lia Merminga | Fermilab Highlights | All Scientists Meeting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2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179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6080295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189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378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566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754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9144001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71" b="18952"/>
          <a:stretch/>
        </p:blipFill>
        <p:spPr>
          <a:xfrm>
            <a:off x="-1" y="672701"/>
            <a:ext cx="9144001" cy="2502621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2"/>
            <a:ext cx="6080296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6422223" y="3612787"/>
            <a:ext cx="2570803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latin typeface="Helvetica"/>
                <a:cs typeface="Helvetica"/>
              </a:rPr>
              <a:t>A Partnership of: </a:t>
            </a:r>
          </a:p>
          <a:p>
            <a:pPr marL="82154" marR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82154" marR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82154" marR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82154" marR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82154" marR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82154" marR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200" kern="1200" baseline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165" y="4706675"/>
            <a:ext cx="253746" cy="157734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8500775" y="4141790"/>
            <a:ext cx="240030" cy="157734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8500774" y="3947981"/>
            <a:ext cx="240030" cy="157734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0321" y="3769157"/>
            <a:ext cx="301752" cy="157734"/>
          </a:xfrm>
          <a:prstGeom prst="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8500775" y="4333002"/>
            <a:ext cx="315468" cy="157734"/>
          </a:xfrm>
          <a:prstGeom prst="rect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8500321" y="4518542"/>
            <a:ext cx="240030" cy="157734"/>
          </a:xfrm>
          <a:prstGeom prst="rect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4321707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4" y="728665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3" indent="-230183">
              <a:defRPr sz="1800">
                <a:solidFill>
                  <a:srgbClr val="505050"/>
                </a:solidFill>
              </a:defRPr>
            </a:lvl1pPr>
            <a:lvl2pPr marL="512750" indent="-230183">
              <a:defRPr sz="1600">
                <a:solidFill>
                  <a:srgbClr val="505050"/>
                </a:solidFill>
              </a:defRPr>
            </a:lvl2pPr>
            <a:lvl3pPr marL="803255" indent="-230183">
              <a:defRPr sz="1500">
                <a:solidFill>
                  <a:srgbClr val="505050"/>
                </a:solidFill>
              </a:defRPr>
            </a:lvl3pPr>
            <a:lvl4pPr marL="1085823" indent="-228594">
              <a:defRPr sz="1400">
                <a:solidFill>
                  <a:srgbClr val="505050"/>
                </a:solidFill>
              </a:defRPr>
            </a:lvl4pPr>
            <a:lvl5pPr marL="1369979" indent="-230183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828" y="4910458"/>
            <a:ext cx="675368" cy="1809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70EB434-436B-4D05-A166-6A951E485EE8}" type="datetime1">
              <a:rPr lang="en-US" smtClean="0"/>
              <a:t>8/6/2025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Lia Merminga |  Fermilab Perspectives  | Snowmass Meeting</a:t>
            </a:r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4" y="4911373"/>
            <a:ext cx="414338" cy="1779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8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3" indent="-230183">
              <a:defRPr sz="1800">
                <a:solidFill>
                  <a:srgbClr val="505050"/>
                </a:solidFill>
              </a:defRPr>
            </a:lvl1pPr>
            <a:lvl2pPr marL="512750" indent="-230183">
              <a:defRPr sz="1600">
                <a:solidFill>
                  <a:srgbClr val="505050"/>
                </a:solidFill>
              </a:defRPr>
            </a:lvl2pPr>
            <a:lvl3pPr marL="803255" indent="-230183">
              <a:defRPr sz="1500">
                <a:solidFill>
                  <a:srgbClr val="505050"/>
                </a:solidFill>
              </a:defRPr>
            </a:lvl3pPr>
            <a:lvl4pPr marL="1085823" indent="-228594">
              <a:defRPr sz="1400">
                <a:solidFill>
                  <a:srgbClr val="505050"/>
                </a:solidFill>
              </a:defRPr>
            </a:lvl4pPr>
            <a:lvl5pPr marL="1369979" indent="-230183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6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3" indent="-230183">
              <a:defRPr sz="1800">
                <a:solidFill>
                  <a:srgbClr val="505050"/>
                </a:solidFill>
              </a:defRPr>
            </a:lvl1pPr>
            <a:lvl2pPr marL="512750" indent="-230183">
              <a:defRPr sz="1600">
                <a:solidFill>
                  <a:srgbClr val="505050"/>
                </a:solidFill>
              </a:defRPr>
            </a:lvl2pPr>
            <a:lvl3pPr marL="806430" indent="-228594">
              <a:defRPr sz="1500">
                <a:solidFill>
                  <a:srgbClr val="505050"/>
                </a:solidFill>
              </a:defRPr>
            </a:lvl3pPr>
            <a:lvl4pPr marL="1087411" indent="-228594">
              <a:defRPr sz="1400">
                <a:solidFill>
                  <a:srgbClr val="505050"/>
                </a:solidFill>
              </a:defRPr>
            </a:lvl4pPr>
            <a:lvl5pPr marL="1369979" indent="-228594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3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8" y="4908143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0796C74-DEFF-4DDD-8B1C-A2E2138EB6DD}" type="datetime1">
              <a:rPr lang="en-US" smtClean="0"/>
              <a:t>8/6/2025</a:t>
            </a:fld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1" y="491115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8936" y="4909278"/>
            <a:ext cx="6260399" cy="182155"/>
          </a:xfrm>
        </p:spPr>
        <p:txBody>
          <a:bodyPr/>
          <a:lstStyle/>
          <a:p>
            <a:pPr>
              <a:defRPr/>
            </a:pPr>
            <a:r>
              <a:rPr lang="en-US"/>
              <a:t>Lia Merminga |  Fermilab Perspectives  | Snowmass Meeting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9887277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6" y="719140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3" indent="-230183">
              <a:defRPr sz="1800">
                <a:solidFill>
                  <a:srgbClr val="505050"/>
                </a:solidFill>
              </a:defRPr>
            </a:lvl1pPr>
            <a:lvl2pPr marL="514337" indent="-230183">
              <a:defRPr sz="1600">
                <a:solidFill>
                  <a:srgbClr val="505050"/>
                </a:solidFill>
              </a:defRPr>
            </a:lvl2pPr>
            <a:lvl3pPr marL="806430" indent="-228594">
              <a:defRPr sz="1500">
                <a:solidFill>
                  <a:srgbClr val="505050"/>
                </a:solidFill>
              </a:defRPr>
            </a:lvl3pPr>
            <a:lvl4pPr marL="1087411" indent="-228594">
              <a:defRPr sz="1400">
                <a:solidFill>
                  <a:srgbClr val="505050"/>
                </a:solidFill>
              </a:defRPr>
            </a:lvl4pPr>
            <a:lvl5pPr marL="1369979" indent="-228594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8" y="4908143"/>
            <a:ext cx="675368" cy="180975"/>
          </a:xfrm>
          <a:prstGeom prst="rect">
            <a:avLst/>
          </a:prstGeo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1792E64A-DB48-4978-A6B2-6C2552F69AB7}" type="datetime1">
              <a:rPr lang="en-US" smtClean="0"/>
              <a:t>8/6/2025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228601" y="4911154"/>
            <a:ext cx="414338" cy="177964"/>
          </a:xfrm>
          <a:prstGeom prst="rect">
            <a:avLst/>
          </a:prstGeo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8936" y="4909278"/>
            <a:ext cx="6260399" cy="182155"/>
          </a:xfrm>
        </p:spPr>
        <p:txBody>
          <a:bodyPr/>
          <a:lstStyle/>
          <a:p>
            <a:pPr>
              <a:defRPr/>
            </a:pPr>
            <a:r>
              <a:rPr lang="en-US"/>
              <a:t>Lia Merminga |  Fermilab Perspectives  | Snowmass Meeting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175500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8" y="4910458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02A4985-01D2-4F29-81C6-00CEC9C6B868}" type="datetime1">
              <a:rPr lang="en-US" smtClean="0"/>
              <a:t>8/6/2025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1" y="4911373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8936" y="4909278"/>
            <a:ext cx="6260399" cy="182155"/>
          </a:xfrm>
        </p:spPr>
        <p:txBody>
          <a:bodyPr/>
          <a:lstStyle/>
          <a:p>
            <a:pPr>
              <a:defRPr/>
            </a:pPr>
            <a:r>
              <a:rPr lang="en-US"/>
              <a:t>Lia Merminga |  Fermilab Perspectives  | Snowmass Meeting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31384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8" y="4910458"/>
            <a:ext cx="675368" cy="18097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B1BD4CC1-2CDF-4112-BC10-7EAD41B5871E}" type="datetime1">
              <a:rPr lang="en-US" smtClean="0"/>
              <a:t>8/6/2025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2250" y="4913469"/>
            <a:ext cx="414338" cy="177964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3" indent="-230183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8936" y="4909278"/>
            <a:ext cx="6260399" cy="182155"/>
          </a:xfrm>
        </p:spPr>
        <p:txBody>
          <a:bodyPr/>
          <a:lstStyle/>
          <a:p>
            <a:pPr>
              <a:defRPr/>
            </a:pPr>
            <a:r>
              <a:rPr lang="en-US"/>
              <a:t>Lia Merminga |  Fermilab Perspectives  | Snowmass Meeting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1669674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8" y="4910458"/>
            <a:ext cx="675368" cy="1809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CA2A44-A6F6-408C-BD74-D8A85537930A}" type="datetime1">
              <a:rPr lang="en-US" smtClean="0"/>
              <a:t>8/6/2025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8601" y="4909278"/>
            <a:ext cx="414338" cy="1779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8936" y="4909278"/>
            <a:ext cx="6260399" cy="182155"/>
          </a:xfrm>
        </p:spPr>
        <p:txBody>
          <a:bodyPr/>
          <a:lstStyle/>
          <a:p>
            <a:pPr>
              <a:defRPr/>
            </a:pPr>
            <a:r>
              <a:rPr lang="en-US"/>
              <a:t>Lia Merminga |  Fermilab Perspectives  | Snowmass Meeting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5568590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49269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1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782286"/>
            <a:ext cx="8672513" cy="374090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404040"/>
                </a:solidFill>
              </a:defRPr>
            </a:lvl1pPr>
            <a:lvl2pPr>
              <a:defRPr sz="1650">
                <a:solidFill>
                  <a:srgbClr val="404040"/>
                </a:solidFill>
              </a:defRPr>
            </a:lvl2pPr>
            <a:lvl3pPr>
              <a:defRPr sz="1500">
                <a:solidFill>
                  <a:srgbClr val="404040"/>
                </a:solidFill>
              </a:defRPr>
            </a:lvl3pPr>
            <a:lvl4pPr>
              <a:defRPr sz="1350">
                <a:solidFill>
                  <a:srgbClr val="40404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1613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Date Placeholder 10">
            <a:extLst>
              <a:ext uri="{FF2B5EF4-FFF2-40B4-BE49-F238E27FC236}">
                <a16:creationId xmlns:a16="http://schemas.microsoft.com/office/drawing/2014/main" id="{AA421B9A-C412-4086-98A1-CDEA5D771F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828" y="4871612"/>
            <a:ext cx="675368" cy="1809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E0789-CE14-468E-81E7-0A7B3E959186}" type="datetime1">
              <a:rPr lang="en-US" smtClean="0"/>
              <a:t>8/6/2025</a:t>
            </a:fld>
            <a:endParaRPr lang="en-US"/>
          </a:p>
        </p:txBody>
      </p:sp>
      <p:sp>
        <p:nvSpPr>
          <p:cNvPr id="13" name="Footer Placeholder 11">
            <a:extLst>
              <a:ext uri="{FF2B5EF4-FFF2-40B4-BE49-F238E27FC236}">
                <a16:creationId xmlns:a16="http://schemas.microsoft.com/office/drawing/2014/main" id="{5D37AFF1-02DB-4D6A-BEF1-210778924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0602" y="4871613"/>
            <a:ext cx="5538537" cy="18215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Lia Merminga |  Fermilab Perspectives  | Snowmass Meeting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6821585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3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4458"/>
            <a:ext cx="8293100" cy="426951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65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9523" y="4866324"/>
            <a:ext cx="5224409" cy="140494"/>
          </a:xfrm>
        </p:spPr>
        <p:txBody>
          <a:bodyPr/>
          <a:lstStyle/>
          <a:p>
            <a:pPr>
              <a:defRPr/>
            </a:pPr>
            <a:r>
              <a:rPr lang="en-US"/>
              <a:t>Lia Merminga |  Fermilab Perspectives  | Snowmass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9265" y="4866324"/>
            <a:ext cx="525463" cy="140494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1" y="928688"/>
            <a:ext cx="8293100" cy="3634979"/>
          </a:xfrm>
          <a:prstGeom prst="rect">
            <a:avLst/>
          </a:prstGeom>
        </p:spPr>
        <p:txBody>
          <a:bodyPr lIns="0" rIns="0"/>
          <a:lstStyle>
            <a:lvl1pPr marL="192020" indent="-198877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/>
              <a:buChar char="•"/>
              <a:defRPr sz="1650" b="0" i="0">
                <a:solidFill>
                  <a:srgbClr val="63666A"/>
                </a:solidFill>
                <a:latin typeface="Helvetica"/>
              </a:defRPr>
            </a:lvl1pPr>
            <a:lvl2pPr marL="240024" indent="19202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90000"/>
              <a:buFont typeface="Lucida Grande"/>
              <a:buChar char="-"/>
              <a:defRPr sz="1500" b="0" i="0">
                <a:solidFill>
                  <a:srgbClr val="63666A"/>
                </a:solidFill>
                <a:latin typeface="Helvetica"/>
              </a:defRPr>
            </a:lvl2pPr>
            <a:lvl3pPr marL="480048" indent="171446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88000"/>
              <a:buFont typeface="Arial"/>
              <a:buChar char="•"/>
              <a:defRPr sz="1350" b="0" i="0">
                <a:solidFill>
                  <a:srgbClr val="63666A"/>
                </a:solidFill>
                <a:latin typeface="Helvetica"/>
              </a:defRPr>
            </a:lvl3pPr>
            <a:lvl4pPr marL="685783" indent="171446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90000"/>
              <a:buFont typeface="Lucida Grande"/>
              <a:buChar char="-"/>
              <a:defRPr sz="1200" b="0" i="0">
                <a:solidFill>
                  <a:srgbClr val="63666A"/>
                </a:solidFill>
                <a:latin typeface="Helvetica"/>
              </a:defRPr>
            </a:lvl4pPr>
            <a:lvl5pPr marL="857228" indent="144014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88000"/>
              <a:buFont typeface="Arial"/>
              <a:buChar char="•"/>
              <a:defRPr sz="105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9489" y="4866324"/>
            <a:ext cx="823627" cy="140494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1CB3AFB5-E80C-40A2-B457-C89FE31DD345}" type="datetime1">
              <a:rPr lang="en-US" smtClean="0"/>
              <a:t>8/6/2025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4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686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7521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7751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2" y="782286"/>
            <a:ext cx="8672513" cy="374090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404040"/>
                </a:solidFill>
              </a:defRPr>
            </a:lvl1pPr>
            <a:lvl2pPr>
              <a:defRPr sz="1650">
                <a:solidFill>
                  <a:srgbClr val="404040"/>
                </a:solidFill>
              </a:defRPr>
            </a:lvl2pPr>
            <a:lvl3pPr>
              <a:defRPr sz="1500">
                <a:solidFill>
                  <a:srgbClr val="404040"/>
                </a:solidFill>
              </a:defRPr>
            </a:lvl3pPr>
            <a:lvl4pPr>
              <a:defRPr sz="1350">
                <a:solidFill>
                  <a:srgbClr val="40404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186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3573826"/>
            <a:ext cx="4251960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rgbClr val="50505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1" y="3573826"/>
            <a:ext cx="4260850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rgbClr val="50505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782773"/>
            <a:ext cx="4251324" cy="2676526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2" y="782773"/>
            <a:ext cx="4260851" cy="2676526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77751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5933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82770"/>
            <a:ext cx="3027894" cy="37457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rgbClr val="50505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60" y="782773"/>
            <a:ext cx="5420360" cy="3745706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77751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7834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5" y="782770"/>
            <a:ext cx="8700851" cy="2771291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05050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5" y="3707257"/>
            <a:ext cx="8700851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rgbClr val="50505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77751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330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3722832"/>
            <a:ext cx="8499231" cy="114693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500">
                <a:solidFill>
                  <a:srgbClr val="004C97"/>
                </a:solidFill>
                <a:latin typeface="Helvetica"/>
              </a:defRPr>
            </a:lvl1pPr>
            <a:lvl2pPr marL="342900" indent="0">
              <a:buFontTx/>
              <a:buNone/>
              <a:defRPr sz="1200">
                <a:solidFill>
                  <a:srgbClr val="2E5286"/>
                </a:solidFill>
                <a:latin typeface="Helvetica"/>
              </a:defRPr>
            </a:lvl2pPr>
            <a:lvl3pPr marL="685800" indent="0">
              <a:buFontTx/>
              <a:buNone/>
              <a:defRPr sz="1200">
                <a:solidFill>
                  <a:srgbClr val="2E5286"/>
                </a:solidFill>
                <a:latin typeface="Helvetica"/>
              </a:defRPr>
            </a:lvl3pPr>
            <a:lvl4pPr marL="1028700" indent="0">
              <a:buFontTx/>
              <a:buNone/>
              <a:defRPr sz="1200">
                <a:solidFill>
                  <a:srgbClr val="2E5286"/>
                </a:solidFill>
                <a:latin typeface="Helvetica"/>
              </a:defRPr>
            </a:lvl4pPr>
            <a:lvl5pPr marL="1371600" indent="0">
              <a:buFontTx/>
              <a:buNone/>
              <a:defRPr sz="12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5" y="2963883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1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1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1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1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65FB60-EBBC-4FFA-B96B-29D9464D30F8}"/>
              </a:ext>
            </a:extLst>
          </p:cNvPr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14-0218-16D.lr.jpg">
            <a:extLst>
              <a:ext uri="{FF2B5EF4-FFF2-40B4-BE49-F238E27FC236}">
                <a16:creationId xmlns:a16="http://schemas.microsoft.com/office/drawing/2014/main" id="{C7B3FC6D-F8B5-44C2-860C-986BC9BD0E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9" name="Picture 18" descr="title_header_16x9.pdf">
            <a:extLst>
              <a:ext uri="{FF2B5EF4-FFF2-40B4-BE49-F238E27FC236}">
                <a16:creationId xmlns:a16="http://schemas.microsoft.com/office/drawing/2014/main" id="{7D6DA3FF-52D0-4F03-B25C-5EE7D89BA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461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288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3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4458"/>
            <a:ext cx="8293100" cy="426951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65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1" y="928687"/>
            <a:ext cx="8293100" cy="3634979"/>
          </a:xfrm>
          <a:prstGeom prst="rect">
            <a:avLst/>
          </a:prstGeom>
        </p:spPr>
        <p:txBody>
          <a:bodyPr lIns="0" rIns="0"/>
          <a:lstStyle>
            <a:lvl1pPr marL="192024" indent="-1988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63666A"/>
                </a:solidFill>
                <a:latin typeface="Helvetica"/>
              </a:defRPr>
            </a:lvl1pPr>
            <a:lvl2pPr marL="240030" indent="192024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63666A"/>
                </a:solidFill>
                <a:latin typeface="Helvetica"/>
              </a:defRPr>
            </a:lvl2pPr>
            <a:lvl3pPr marL="480060" indent="171450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63666A"/>
                </a:solidFill>
                <a:latin typeface="Helvetica"/>
              </a:defRPr>
            </a:lvl3pPr>
            <a:lvl4pPr marL="685800" indent="171450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63666A"/>
                </a:solidFill>
                <a:latin typeface="Helvetica"/>
              </a:defRPr>
            </a:lvl4pPr>
            <a:lvl5pPr marL="857250" indent="144018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91492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3"/>
            <a:ext cx="8229600" cy="59412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933588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2" y="728665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6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1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576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079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764864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1" y="324458"/>
            <a:ext cx="8293100" cy="48521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65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1" y="928689"/>
            <a:ext cx="8293100" cy="363497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4 Feb 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Keith Gollwitzer | 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6854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288" y="61912"/>
            <a:ext cx="6297612" cy="619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19125" y="920356"/>
            <a:ext cx="7924800" cy="185023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" y="2884885"/>
            <a:ext cx="7924800" cy="18514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24467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29EA3C0-F164-4A3A-93AC-A71239E46420}" type="datetime1">
              <a:rPr lang="en-US" smtClean="0"/>
              <a:t>8/6/2025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Lia Merminga |  Fermilab Perspectives  | Snowmass Meeting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1446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71450"/>
            <a:ext cx="7162800" cy="7429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914400" y="1428750"/>
            <a:ext cx="5410200" cy="1943100"/>
          </a:xfrm>
          <a:prstGeom prst="rect">
            <a:avLst/>
          </a:prstGeom>
        </p:spPr>
        <p:txBody>
          <a:bodyPr/>
          <a:lstStyle>
            <a:lvl1pPr marL="211931" indent="-129779" eaLnBrk="1" latinLnBrk="0" hangingPunct="1">
              <a:buFont typeface="Wingdings" pitchFamily="2" charset="2"/>
              <a:buChar char="§"/>
              <a:defRPr/>
            </a:lvl1pPr>
            <a:lvl2pPr marL="431006" indent="-122635" eaLnBrk="1" latinLnBrk="0" hangingPunct="1">
              <a:buFont typeface="Wingdings" pitchFamily="2" charset="2"/>
              <a:buChar char="§"/>
              <a:defRPr/>
            </a:lvl2pPr>
            <a:lvl3pPr marL="641747" indent="-114300" eaLnBrk="1" latinLnBrk="0" hangingPunct="1">
              <a:buFont typeface="Wingdings" pitchFamily="2" charset="2"/>
              <a:buChar char="§"/>
              <a:defRPr/>
            </a:lvl3pPr>
            <a:lvl4pPr marL="817960" indent="-83344" eaLnBrk="1" latinLnBrk="0" hangingPunct="1">
              <a:buFont typeface="Wingdings" pitchFamily="2" charset="2"/>
              <a:buChar char="§"/>
              <a:defRPr/>
            </a:lvl4pPr>
            <a:lvl5pPr marL="984647" indent="-79772" eaLnBrk="1" latinLnBrk="0" hangingPunct="1">
              <a:buFont typeface="Wingdings" pitchFamily="2" charset="2"/>
              <a:buChar char="§"/>
              <a:defRPr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806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3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9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56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96397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96397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96397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641561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641561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AEAF8D7-9E97-AA4D-8487-CA2D4C7C0B0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2250" y="4677891"/>
            <a:ext cx="8699500" cy="202387"/>
            <a:chOff x="600217" y="6229673"/>
            <a:chExt cx="8297721" cy="25738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4D3D112-DF9B-9A4D-8B9D-29CE3CAF3F88}"/>
                </a:ext>
              </a:extLst>
            </p:cNvPr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6" descr="FermiLogo_RGB_NALBlue.png">
              <a:extLst>
                <a:ext uri="{FF2B5EF4-FFF2-40B4-BE49-F238E27FC236}">
                  <a16:creationId xmlns:a16="http://schemas.microsoft.com/office/drawing/2014/main" id="{6D02763F-40A7-9F4E-9117-02DB77597369}"/>
                </a:ext>
              </a:extLst>
            </p:cNvPr>
            <p:cNvPicPr>
              <a:picLocks/>
            </p:cNvPicPr>
            <p:nvPr userDrawn="1"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7AACFBF-6113-0B46-8162-3DCC61551BD6}"/>
              </a:ext>
            </a:extLst>
          </p:cNvPr>
          <p:cNvSpPr txBox="1">
            <a:spLocks/>
          </p:cNvSpPr>
          <p:nvPr userDrawn="1"/>
        </p:nvSpPr>
        <p:spPr>
          <a:xfrm>
            <a:off x="854058" y="4880278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2025.08.06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3C85D5C-9C66-7697-735E-44CE25D33F1E}"/>
              </a:ext>
            </a:extLst>
          </p:cNvPr>
          <p:cNvSpPr txBox="1">
            <a:spLocks/>
          </p:cNvSpPr>
          <p:nvPr userDrawn="1"/>
        </p:nvSpPr>
        <p:spPr>
          <a:xfrm>
            <a:off x="1647836" y="4880278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R. Zwaska – Fermilab Accelerator Complex</a:t>
            </a:r>
            <a:endParaRPr lang="en-US" b="1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7E5F320-2077-27E6-2DA0-CD7ABD01F818}"/>
              </a:ext>
            </a:extLst>
          </p:cNvPr>
          <p:cNvSpPr txBox="1">
            <a:spLocks/>
          </p:cNvSpPr>
          <p:nvPr userDrawn="1"/>
        </p:nvSpPr>
        <p:spPr>
          <a:xfrm>
            <a:off x="339481" y="4880278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  <p:sldLayoutId id="2147484130" r:id="rId14"/>
    <p:sldLayoutId id="2147484131" r:id="rId15"/>
    <p:sldLayoutId id="2147484132" r:id="rId16"/>
    <p:sldLayoutId id="2147484133" r:id="rId17"/>
    <p:sldLayoutId id="2147484134" r:id="rId18"/>
    <p:sldLayoutId id="2147484135" r:id="rId19"/>
    <p:sldLayoutId id="2147484137" r:id="rId20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8936" y="4909278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Lia Merminga |  Fermilab Perspectives  | Snowmass Meeting</a:t>
            </a:r>
            <a:endParaRPr lang="en-US" b="1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7" y="3358115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4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22250" y="4850200"/>
            <a:ext cx="7954085" cy="10325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3075" y="4672161"/>
            <a:ext cx="683042" cy="356078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909278"/>
            <a:ext cx="681381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5711770-D31B-491C-A7B8-470786208EFA}" type="datetime1">
              <a:rPr lang="en-US" smtClean="0"/>
              <a:t>8/6/2025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2" y="4912290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4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</p:sldLayoutIdLst>
  <p:hf hdr="0"/>
  <p:txStyles>
    <p:titleStyle>
      <a:lvl1pPr algn="l" defTabSz="457189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189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378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566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754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892" indent="-342892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31" indent="-285743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2972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160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348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228600" y="4878160"/>
            <a:ext cx="410792" cy="18097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DBE546E4-9F3C-4432-BB6F-B8C627F3D857}" type="slidenum">
              <a:rPr lang="en-US" sz="825" smtClean="0">
                <a:latin typeface="Helvetica" panose="020B0604020202020204" pitchFamily="34" charset="0"/>
                <a:cs typeface="Helvetica" panose="020B0604020202020204" pitchFamily="34" charset="0"/>
              </a:rPr>
              <a:t>‹#›</a:t>
            </a:fld>
            <a:endParaRPr lang="en-US" sz="825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 bwMode="auto">
          <a:xfrm>
            <a:off x="1953982" y="4856133"/>
            <a:ext cx="5373688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sz="825" dirty="0">
                <a:latin typeface="Helvetica" panose="020B0604020202020204" pitchFamily="34" charset="0"/>
                <a:cs typeface="Helvetica" panose="020B0604020202020204" pitchFamily="34" charset="0"/>
              </a:rPr>
              <a:t>R. Zwaska | Next-Gen Accelerators at Fermilab | NAPAC 2022</a:t>
            </a:r>
          </a:p>
        </p:txBody>
      </p:sp>
      <p:sp>
        <p:nvSpPr>
          <p:cNvPr id="14" name="Date Placeholder 9"/>
          <p:cNvSpPr txBox="1">
            <a:spLocks/>
          </p:cNvSpPr>
          <p:nvPr userDrawn="1"/>
        </p:nvSpPr>
        <p:spPr>
          <a:xfrm>
            <a:off x="877657" y="4878160"/>
            <a:ext cx="1076325" cy="18097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altLang="en-US" sz="825" dirty="0">
                <a:latin typeface="Helvetica" panose="020B0604020202020204" pitchFamily="34" charset="0"/>
                <a:cs typeface="Helvetica" panose="020B0604020202020204" pitchFamily="34" charset="0"/>
              </a:rPr>
              <a:t>2022.08.10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E834ED3-B0C3-40AC-BECE-90D8C4F332B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D7956F9-3F55-4C2A-A549-B373A914AB4F}"/>
                </a:ext>
              </a:extLst>
            </p:cNvPr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>
              <a:extLst>
                <a:ext uri="{FF2B5EF4-FFF2-40B4-BE49-F238E27FC236}">
                  <a16:creationId xmlns:a16="http://schemas.microsoft.com/office/drawing/2014/main" id="{D151B18F-9937-4634-9CF1-5752190C5BD8}"/>
                </a:ext>
              </a:extLst>
            </p:cNvPr>
            <p:cNvPicPr>
              <a:picLocks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04322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  <p:sldLayoutId id="2147484156" r:id="rId7"/>
    <p:sldLayoutId id="2147484157" r:id="rId8"/>
    <p:sldLayoutId id="2147484158" r:id="rId9"/>
    <p:sldLayoutId id="2147484159" r:id="rId10"/>
    <p:sldLayoutId id="2147484160" r:id="rId11"/>
    <p:sldLayoutId id="2147484161" r:id="rId12"/>
    <p:sldLayoutId id="2147484162" r:id="rId13"/>
    <p:sldLayoutId id="2147484163" r:id="rId14"/>
  </p:sldLayoutIdLst>
  <p:hf hdr="0" ftr="0"/>
  <p:txStyles>
    <p:titleStyle>
      <a:lvl1pPr algn="l" defTabSz="342900" rtl="0" eaLnBrk="1" fontAlgn="base" hangingPunct="1">
        <a:spcBef>
          <a:spcPct val="0"/>
        </a:spcBef>
        <a:spcAft>
          <a:spcPct val="0"/>
        </a:spcAft>
        <a:defRPr sz="1275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342900" rtl="0" eaLnBrk="1" fontAlgn="base" hangingPunct="1">
        <a:spcBef>
          <a:spcPct val="0"/>
        </a:spcBef>
        <a:spcAft>
          <a:spcPct val="0"/>
        </a:spcAft>
        <a:defRPr sz="1275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342900" rtl="0" eaLnBrk="1" fontAlgn="base" hangingPunct="1">
        <a:spcBef>
          <a:spcPct val="0"/>
        </a:spcBef>
        <a:spcAft>
          <a:spcPct val="0"/>
        </a:spcAft>
        <a:defRPr sz="1275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342900" rtl="0" eaLnBrk="1" fontAlgn="base" hangingPunct="1">
        <a:spcBef>
          <a:spcPct val="0"/>
        </a:spcBef>
        <a:spcAft>
          <a:spcPct val="0"/>
        </a:spcAft>
        <a:defRPr sz="1275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342900" rtl="0" eaLnBrk="1" fontAlgn="base" hangingPunct="1">
        <a:spcBef>
          <a:spcPct val="0"/>
        </a:spcBef>
        <a:spcAft>
          <a:spcPct val="0"/>
        </a:spcAft>
        <a:defRPr sz="1275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05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9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9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0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2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3.gif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A2D7D5B-AAEC-09E2-11CB-63190AB5839B}"/>
              </a:ext>
            </a:extLst>
          </p:cNvPr>
          <p:cNvSpPr txBox="1">
            <a:spLocks/>
          </p:cNvSpPr>
          <p:nvPr/>
        </p:nvSpPr>
        <p:spPr>
          <a:xfrm>
            <a:off x="494327" y="41489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Robert Zwaska, Fermilab</a:t>
            </a:r>
          </a:p>
          <a:p>
            <a:r>
              <a:rPr lang="en-US" sz="1400" dirty="0"/>
              <a:t>Muon Collider Accelerator School, 2025</a:t>
            </a:r>
          </a:p>
          <a:p>
            <a:r>
              <a:rPr lang="en-US" sz="1400" dirty="0"/>
              <a:t>6 August 2025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5C991CC-6E87-8679-1A5F-B1D10C23663A}"/>
              </a:ext>
            </a:extLst>
          </p:cNvPr>
          <p:cNvSpPr txBox="1">
            <a:spLocks/>
          </p:cNvSpPr>
          <p:nvPr/>
        </p:nvSpPr>
        <p:spPr>
          <a:xfrm>
            <a:off x="494324" y="33900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The Fermilab Accelerator Complex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1314450" y="77394"/>
            <a:ext cx="6515100" cy="4822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Booster Neutrino Beam (BNB)</a:t>
            </a:r>
            <a:endParaRPr lang="en-US" altLang="en-US" dirty="0">
              <a:latin typeface="Helvetica" pitchFamily="12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3119" y="646460"/>
            <a:ext cx="7676431" cy="1377212"/>
          </a:xfrm>
        </p:spPr>
        <p:txBody>
          <a:bodyPr>
            <a:normAutofit fontScale="92500" lnSpcReduction="20000"/>
          </a:bodyPr>
          <a:lstStyle/>
          <a:p>
            <a:r>
              <a:rPr lang="en-US" sz="1650" dirty="0"/>
              <a:t>Uses 8 GeV beam from the Fermilab Booster, operating since 2002</a:t>
            </a:r>
          </a:p>
          <a:p>
            <a:pPr lvl="1"/>
            <a:r>
              <a:rPr lang="en-US" sz="1500" dirty="0"/>
              <a:t>Up to ~ 30 kW of beam (5e12 </a:t>
            </a:r>
            <a:r>
              <a:rPr lang="en-US" sz="1500" dirty="0" err="1"/>
              <a:t>ppp</a:t>
            </a:r>
            <a:r>
              <a:rPr lang="en-US" sz="1500" dirty="0"/>
              <a:t>)</a:t>
            </a:r>
          </a:p>
          <a:p>
            <a:r>
              <a:rPr lang="en-US" sz="1650" dirty="0"/>
              <a:t>Beryllium target integrated with single focusing horn</a:t>
            </a:r>
          </a:p>
          <a:p>
            <a:r>
              <a:rPr lang="en-US" sz="1650" dirty="0"/>
              <a:t>Services a suite of experiments at Fermilab: the Short Baseline Neutrino (SBN) program</a:t>
            </a:r>
          </a:p>
          <a:p>
            <a:r>
              <a:rPr lang="en-US" sz="1650" dirty="0"/>
              <a:t>BNB capability with PIP-II will be preserved after the long shutdown</a:t>
            </a:r>
          </a:p>
          <a:p>
            <a:endParaRPr lang="en-US" sz="1500" dirty="0"/>
          </a:p>
          <a:p>
            <a:pPr marL="0" indent="0">
              <a:buNone/>
            </a:pPr>
            <a:endParaRPr lang="en-US" sz="1650" dirty="0"/>
          </a:p>
          <a:p>
            <a:endParaRPr lang="en-US" sz="1650" dirty="0"/>
          </a:p>
          <a:p>
            <a:endParaRPr lang="en-US" sz="1650" dirty="0"/>
          </a:p>
          <a:p>
            <a:endParaRPr lang="en-US" sz="1650" dirty="0"/>
          </a:p>
          <a:p>
            <a:endParaRPr lang="en-US" sz="1650" dirty="0"/>
          </a:p>
          <a:p>
            <a:endParaRPr lang="en-US" sz="165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58" y="2122888"/>
            <a:ext cx="3901304" cy="2542424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EE1C40B-D9FD-4D6B-BF81-AA012CF5D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89554" y="2122887"/>
            <a:ext cx="4389307" cy="24819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4180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B6BC4F-B0AF-7174-9BEC-F70889C52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01A465-96A1-09F6-8E9C-38439F0F3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/>
              <a:t>SBN Program</a:t>
            </a:r>
            <a:endParaRPr lang="en-US" sz="2000" dirty="0">
              <a:solidFill>
                <a:schemeClr val="accent6"/>
              </a:solidFill>
            </a:endParaRPr>
          </a:p>
        </p:txBody>
      </p:sp>
      <p:pic>
        <p:nvPicPr>
          <p:cNvPr id="12" name="Picture 11" descr="A diagram of a multi-level scheme&#10;&#10;Description automatically generated with medium confidence">
            <a:extLst>
              <a:ext uri="{FF2B5EF4-FFF2-40B4-BE49-F238E27FC236}">
                <a16:creationId xmlns:a16="http://schemas.microsoft.com/office/drawing/2014/main" id="{819FD509-F02D-5159-75A5-E12E05723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77" y="654213"/>
            <a:ext cx="8185375" cy="398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99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2638" y="55657"/>
            <a:ext cx="8738482" cy="1085850"/>
          </a:xfrm>
        </p:spPr>
        <p:txBody>
          <a:bodyPr/>
          <a:lstStyle/>
          <a:p>
            <a:r>
              <a:rPr lang="en-US" altLang="en-US" sz="1800" dirty="0"/>
              <a:t>The NuMI Facility: </a:t>
            </a:r>
            <a:r>
              <a:rPr lang="en-US" altLang="en-US" sz="2100" dirty="0"/>
              <a:t>“Neutrinos (</a:t>
            </a:r>
            <a:r>
              <a:rPr lang="el-GR" altLang="en-US" sz="2100" dirty="0"/>
              <a:t>ν</a:t>
            </a:r>
            <a:r>
              <a:rPr lang="en-US" altLang="en-US" sz="2100" dirty="0"/>
              <a:t> –&gt; </a:t>
            </a:r>
            <a:r>
              <a:rPr lang="en-US" altLang="en-US" sz="2100" dirty="0">
                <a:solidFill>
                  <a:srgbClr val="00B050"/>
                </a:solidFill>
              </a:rPr>
              <a:t>Nu</a:t>
            </a:r>
            <a:r>
              <a:rPr lang="en-US" altLang="en-US" sz="2100" dirty="0"/>
              <a:t>) at the </a:t>
            </a:r>
            <a:r>
              <a:rPr lang="en-US" altLang="en-US" sz="2100" dirty="0">
                <a:solidFill>
                  <a:srgbClr val="00B050"/>
                </a:solidFill>
              </a:rPr>
              <a:t>M</a:t>
            </a:r>
            <a:r>
              <a:rPr lang="en-US" altLang="en-US" sz="2100" dirty="0"/>
              <a:t>ain </a:t>
            </a:r>
            <a:r>
              <a:rPr lang="en-US" altLang="en-US" sz="2100" dirty="0">
                <a:solidFill>
                  <a:srgbClr val="00B050"/>
                </a:solidFill>
              </a:rPr>
              <a:t>I</a:t>
            </a:r>
            <a:r>
              <a:rPr lang="en-US" altLang="en-US" sz="2100" dirty="0"/>
              <a:t>njector”</a:t>
            </a:r>
          </a:p>
        </p:txBody>
      </p:sp>
      <p:sp>
        <p:nvSpPr>
          <p:cNvPr id="313347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300251" y="660284"/>
            <a:ext cx="4671799" cy="3128285"/>
          </a:xfrm>
        </p:spPr>
        <p:txBody>
          <a:bodyPr>
            <a:normAutofit/>
          </a:bodyPr>
          <a:lstStyle/>
          <a:p>
            <a:r>
              <a:rPr lang="en-US" altLang="en-US" sz="1500" dirty="0">
                <a:sym typeface="Symbol" panose="05050102010706020507" pitchFamily="18" charset="2"/>
              </a:rPr>
              <a:t>Intense muon-neutrino beam directed towards Minnesota</a:t>
            </a:r>
          </a:p>
          <a:p>
            <a:r>
              <a:rPr lang="en-US" altLang="en-US" sz="1500" dirty="0">
                <a:sym typeface="Symbol" panose="05050102010706020507" pitchFamily="18" charset="2"/>
              </a:rPr>
              <a:t>Main Injector supplies 50–70e12 120GeV protons every 1.2 seconds</a:t>
            </a:r>
          </a:p>
          <a:p>
            <a:pPr lvl="1"/>
            <a:r>
              <a:rPr lang="en-US" altLang="en-US" sz="1350" dirty="0">
                <a:sym typeface="Symbol" panose="05050102010706020507" pitchFamily="18" charset="2"/>
              </a:rPr>
              <a:t>Designed for 400 kW, operated up to 900 kW</a:t>
            </a:r>
          </a:p>
          <a:p>
            <a:pPr lvl="1"/>
            <a:r>
              <a:rPr lang="en-US" altLang="en-US" sz="1350" dirty="0">
                <a:sym typeface="Symbol" panose="05050102010706020507" pitchFamily="18" charset="2"/>
              </a:rPr>
              <a:t>Multiple upgrade projects to 1 MW</a:t>
            </a:r>
          </a:p>
          <a:p>
            <a:r>
              <a:rPr lang="en-US" altLang="en-US" sz="1500" dirty="0">
                <a:sym typeface="Symbol" panose="05050102010706020507" pitchFamily="18" charset="2"/>
              </a:rPr>
              <a:t>Each pulse produces about 2x10</a:t>
            </a:r>
            <a:r>
              <a:rPr lang="en-US" altLang="en-US" sz="1500" baseline="30000" dirty="0">
                <a:sym typeface="Symbol" panose="05050102010706020507" pitchFamily="18" charset="2"/>
              </a:rPr>
              <a:t>14</a:t>
            </a:r>
            <a:r>
              <a:rPr lang="en-US" altLang="en-US" sz="1500" dirty="0">
                <a:sym typeface="Symbol" panose="05050102010706020507" pitchFamily="18" charset="2"/>
              </a:rPr>
              <a:t> </a:t>
            </a:r>
            <a:r>
              <a:rPr lang="el-GR" altLang="en-US" sz="1500" dirty="0">
                <a:sym typeface="Symbol" panose="05050102010706020507" pitchFamily="18" charset="2"/>
              </a:rPr>
              <a:t>ν </a:t>
            </a:r>
            <a:r>
              <a:rPr lang="en-US" altLang="en-US" sz="1500" baseline="-25000" dirty="0">
                <a:sym typeface="Symbol" panose="05050102010706020507" pitchFamily="18" charset="2"/>
              </a:rPr>
              <a:t></a:t>
            </a:r>
          </a:p>
          <a:p>
            <a:pPr lvl="1"/>
            <a:r>
              <a:rPr lang="en-US" altLang="en-US" sz="1350" dirty="0">
                <a:sym typeface="Symbol" panose="05050102010706020507" pitchFamily="18" charset="2"/>
              </a:rPr>
              <a:t>~ 20,000,000 Pulses per year</a:t>
            </a:r>
          </a:p>
          <a:p>
            <a:pPr lvl="1"/>
            <a:r>
              <a:rPr lang="en-US" altLang="en-US" sz="1350" dirty="0">
                <a:sym typeface="Symbol" panose="05050102010706020507" pitchFamily="18" charset="2"/>
              </a:rPr>
              <a:t>Direct beam 3</a:t>
            </a:r>
            <a:r>
              <a:rPr lang="en-US" altLang="en-US" sz="1350" baseline="30000" dirty="0">
                <a:sym typeface="Symbol" panose="05050102010706020507" pitchFamily="18" charset="2"/>
              </a:rPr>
              <a:t>o</a:t>
            </a:r>
            <a:r>
              <a:rPr lang="en-US" altLang="en-US" sz="1350" dirty="0">
                <a:sym typeface="Symbol" panose="05050102010706020507" pitchFamily="18" charset="2"/>
              </a:rPr>
              <a:t> down</a:t>
            </a:r>
          </a:p>
          <a:p>
            <a:r>
              <a:rPr lang="en-US" altLang="en-US" sz="1500" dirty="0">
                <a:sym typeface="Symbol" panose="05050102010706020507" pitchFamily="18" charset="2"/>
              </a:rPr>
              <a:t>Commissioned in 2005, expect to run to ~ 2027</a:t>
            </a:r>
          </a:p>
          <a:p>
            <a:endParaRPr lang="en-US" altLang="en-US" sz="1500" baseline="-25000" dirty="0">
              <a:sym typeface="Symbol" panose="05050102010706020507" pitchFamily="18" charset="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94213" y="3943350"/>
            <a:ext cx="4060030" cy="1200150"/>
            <a:chOff x="201613" y="5257800"/>
            <a:chExt cx="5413374" cy="1600200"/>
          </a:xfrm>
        </p:grpSpPr>
        <p:grpSp>
          <p:nvGrpSpPr>
            <p:cNvPr id="7" name="Group 14"/>
            <p:cNvGrpSpPr>
              <a:grpSpLocks/>
            </p:cNvGrpSpPr>
            <p:nvPr/>
          </p:nvGrpSpPr>
          <p:grpSpPr bwMode="auto">
            <a:xfrm>
              <a:off x="201613" y="5257800"/>
              <a:ext cx="5413374" cy="1600200"/>
              <a:chOff x="127" y="3312"/>
              <a:chExt cx="3410" cy="1008"/>
            </a:xfrm>
          </p:grpSpPr>
          <p:sp>
            <p:nvSpPr>
              <p:cNvPr id="10" name="Text Box 15"/>
              <p:cNvSpPr txBox="1">
                <a:spLocks noChangeArrowheads="1"/>
              </p:cNvSpPr>
              <p:nvPr/>
            </p:nvSpPr>
            <p:spPr bwMode="auto">
              <a:xfrm>
                <a:off x="240" y="3360"/>
                <a:ext cx="1632" cy="252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algn="l" eaLnBrk="0" hangingPunct="0">
                  <a:spcBef>
                    <a:spcPct val="50000"/>
                  </a:spcBef>
                </a:pPr>
                <a:r>
                  <a:rPr lang="en-US" sz="1350" dirty="0">
                    <a:solidFill>
                      <a:schemeClr val="accent2"/>
                    </a:solidFill>
                    <a:latin typeface="Times" pitchFamily="18" charset="0"/>
                  </a:rPr>
                  <a:t>Near Detectors</a:t>
                </a:r>
                <a:endParaRPr lang="en-US" sz="1350" dirty="0">
                  <a:latin typeface="Times" pitchFamily="18" charset="0"/>
                </a:endParaRPr>
              </a:p>
            </p:txBody>
          </p:sp>
          <p:sp>
            <p:nvSpPr>
              <p:cNvPr id="11" name="Text Box 16"/>
              <p:cNvSpPr txBox="1">
                <a:spLocks noChangeArrowheads="1"/>
              </p:cNvSpPr>
              <p:nvPr/>
            </p:nvSpPr>
            <p:spPr bwMode="auto">
              <a:xfrm>
                <a:off x="1776" y="3312"/>
                <a:ext cx="1761" cy="427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0" hangingPunct="0">
                  <a:spcBef>
                    <a:spcPct val="50000"/>
                  </a:spcBef>
                </a:pPr>
                <a:r>
                  <a:rPr lang="en-US" sz="1350" dirty="0">
                    <a:solidFill>
                      <a:srgbClr val="FF0000"/>
                    </a:solidFill>
                  </a:rPr>
                  <a:t>Far Detectors: 5400 tons &amp;</a:t>
                </a:r>
                <a:br>
                  <a:rPr lang="en-US" sz="1350" dirty="0">
                    <a:solidFill>
                      <a:srgbClr val="FF0000"/>
                    </a:solidFill>
                  </a:rPr>
                </a:br>
                <a:r>
                  <a:rPr lang="en-US" sz="1350" dirty="0">
                    <a:solidFill>
                      <a:srgbClr val="FF0000"/>
                    </a:solidFill>
                  </a:rPr>
                  <a:t>			14000 tons</a:t>
                </a:r>
              </a:p>
            </p:txBody>
          </p:sp>
          <p:pic>
            <p:nvPicPr>
              <p:cNvPr id="12" name="Picture 1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27" y="3675"/>
                <a:ext cx="3089" cy="645"/>
              </a:xfrm>
              <a:prstGeom prst="rect">
                <a:avLst/>
              </a:prstGeom>
              <a:noFill/>
            </p:spPr>
          </p:pic>
          <p:sp>
            <p:nvSpPr>
              <p:cNvPr id="13" name="Line 18"/>
              <p:cNvSpPr>
                <a:spLocks noChangeShapeType="1"/>
              </p:cNvSpPr>
              <p:nvPr/>
            </p:nvSpPr>
            <p:spPr bwMode="auto">
              <a:xfrm flipH="1">
                <a:off x="863" y="3598"/>
                <a:ext cx="98" cy="242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 type="none" w="sm" len="sm"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14" name="Line 19"/>
              <p:cNvSpPr>
                <a:spLocks noChangeShapeType="1"/>
              </p:cNvSpPr>
              <p:nvPr/>
            </p:nvSpPr>
            <p:spPr bwMode="auto">
              <a:xfrm flipH="1">
                <a:off x="2400" y="3552"/>
                <a:ext cx="96" cy="24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none" w="sm" len="sm"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15" name="Line 20"/>
              <p:cNvSpPr>
                <a:spLocks noChangeShapeType="1"/>
              </p:cNvSpPr>
              <p:nvPr/>
            </p:nvSpPr>
            <p:spPr bwMode="auto">
              <a:xfrm flipV="1">
                <a:off x="816" y="3744"/>
                <a:ext cx="230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16" name="Line 21"/>
              <p:cNvSpPr>
                <a:spLocks noChangeShapeType="1"/>
              </p:cNvSpPr>
              <p:nvPr/>
            </p:nvSpPr>
            <p:spPr bwMode="auto">
              <a:xfrm>
                <a:off x="816" y="3888"/>
                <a:ext cx="2352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  <p:sp>
          <p:nvSpPr>
            <p:cNvPr id="8" name="Rectangle 23"/>
            <p:cNvSpPr>
              <a:spLocks noChangeArrowheads="1"/>
            </p:cNvSpPr>
            <p:nvPr/>
          </p:nvSpPr>
          <p:spPr bwMode="auto">
            <a:xfrm>
              <a:off x="2533650" y="6272213"/>
              <a:ext cx="114300" cy="17621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" name="Text Box 24"/>
            <p:cNvSpPr txBox="1">
              <a:spLocks noChangeArrowheads="1"/>
            </p:cNvSpPr>
            <p:nvPr/>
          </p:nvSpPr>
          <p:spPr bwMode="auto">
            <a:xfrm>
              <a:off x="2431580" y="6174708"/>
              <a:ext cx="466725" cy="3847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75" b="1" dirty="0">
                  <a:solidFill>
                    <a:srgbClr val="404040"/>
                  </a:solidFill>
                  <a:latin typeface="Century Schoolbook" pitchFamily="18" charset="0"/>
                  <a:ea typeface="Arial Unicode MS" pitchFamily="34" charset="-128"/>
                  <a:cs typeface="Arial Unicode MS" pitchFamily="34" charset="-128"/>
                </a:rPr>
                <a:t>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4819747-6648-41C7-A7E7-D9977BC6195C}"/>
              </a:ext>
            </a:extLst>
          </p:cNvPr>
          <p:cNvGrpSpPr/>
          <p:nvPr/>
        </p:nvGrpSpPr>
        <p:grpSpPr>
          <a:xfrm>
            <a:off x="5044329" y="925445"/>
            <a:ext cx="3690293" cy="4220766"/>
            <a:chOff x="4052888" y="1035050"/>
            <a:chExt cx="5091112" cy="5822950"/>
          </a:xfrm>
        </p:grpSpPr>
        <p:pic>
          <p:nvPicPr>
            <p:cNvPr id="19" name="Picture 2" descr="Map_Fermi_Soudan">
              <a:extLst>
                <a:ext uri="{FF2B5EF4-FFF2-40B4-BE49-F238E27FC236}">
                  <a16:creationId xmlns:a16="http://schemas.microsoft.com/office/drawing/2014/main" id="{ADED4952-3A6F-4619-A24A-684E2BBCFF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BFFFE"/>
                </a:clrFrom>
                <a:clrTo>
                  <a:srgbClr val="FB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52888" y="1219200"/>
              <a:ext cx="5091112" cy="5638800"/>
            </a:xfrm>
            <a:prstGeom prst="rect">
              <a:avLst/>
            </a:prstGeom>
            <a:noFill/>
          </p:spPr>
        </p:pic>
        <p:sp>
          <p:nvSpPr>
            <p:cNvPr id="20" name="Rectangle 3">
              <a:extLst>
                <a:ext uri="{FF2B5EF4-FFF2-40B4-BE49-F238E27FC236}">
                  <a16:creationId xmlns:a16="http://schemas.microsoft.com/office/drawing/2014/main" id="{ABDEF359-7DA6-4BDF-8CE8-BB5BB692FF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649886">
              <a:off x="4083050" y="2195513"/>
              <a:ext cx="1766887" cy="3825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67863" tIns="33337" rIns="67863" bIns="33337"/>
            <a:lstStyle/>
            <a:p>
              <a:pPr marL="258366" indent="-258366">
                <a:spcBef>
                  <a:spcPct val="20000"/>
                </a:spcBef>
              </a:pPr>
              <a:r>
                <a:rPr lang="en-US" sz="1200" b="1">
                  <a:solidFill>
                    <a:srgbClr val="FF0000"/>
                  </a:solidFill>
                </a:rPr>
                <a:t>Neutrino beam  </a:t>
              </a:r>
            </a:p>
          </p:txBody>
        </p:sp>
        <p:grpSp>
          <p:nvGrpSpPr>
            <p:cNvPr id="21" name="Group 4">
              <a:extLst>
                <a:ext uri="{FF2B5EF4-FFF2-40B4-BE49-F238E27FC236}">
                  <a16:creationId xmlns:a16="http://schemas.microsoft.com/office/drawing/2014/main" id="{F701E2E9-6314-4469-9162-987F11860D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73575" y="1089025"/>
              <a:ext cx="892175" cy="1631950"/>
              <a:chOff x="2930" y="840"/>
              <a:chExt cx="484" cy="898"/>
            </a:xfrm>
          </p:grpSpPr>
          <p:sp>
            <p:nvSpPr>
              <p:cNvPr id="28" name="Line 5">
                <a:extLst>
                  <a:ext uri="{FF2B5EF4-FFF2-40B4-BE49-F238E27FC236}">
                    <a16:creationId xmlns:a16="http://schemas.microsoft.com/office/drawing/2014/main" id="{08382D28-0056-449E-B19A-6BC56D9B34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30" y="842"/>
                <a:ext cx="480" cy="896"/>
              </a:xfrm>
              <a:prstGeom prst="line">
                <a:avLst/>
              </a:prstGeom>
              <a:noFill/>
              <a:ln w="11684">
                <a:solidFill>
                  <a:srgbClr val="FF9900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29" name="Line 6">
                <a:extLst>
                  <a:ext uri="{FF2B5EF4-FFF2-40B4-BE49-F238E27FC236}">
                    <a16:creationId xmlns:a16="http://schemas.microsoft.com/office/drawing/2014/main" id="{EC3817BA-134C-448A-BCEF-2A3478CAC0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34" y="840"/>
                <a:ext cx="480" cy="896"/>
              </a:xfrm>
              <a:prstGeom prst="line">
                <a:avLst/>
              </a:prstGeom>
              <a:noFill/>
              <a:ln w="11684">
                <a:solidFill>
                  <a:srgbClr val="FF9900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  <p:grpSp>
          <p:nvGrpSpPr>
            <p:cNvPr id="22" name="Group 7">
              <a:extLst>
                <a:ext uri="{FF2B5EF4-FFF2-40B4-BE49-F238E27FC236}">
                  <a16:creationId xmlns:a16="http://schemas.microsoft.com/office/drawing/2014/main" id="{DC9382E3-A951-48CB-8E2A-0786CD711B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7725" y="1035050"/>
              <a:ext cx="727075" cy="1679575"/>
              <a:chOff x="2930" y="840"/>
              <a:chExt cx="484" cy="898"/>
            </a:xfrm>
          </p:grpSpPr>
          <p:sp>
            <p:nvSpPr>
              <p:cNvPr id="26" name="Line 8">
                <a:extLst>
                  <a:ext uri="{FF2B5EF4-FFF2-40B4-BE49-F238E27FC236}">
                    <a16:creationId xmlns:a16="http://schemas.microsoft.com/office/drawing/2014/main" id="{B03F0953-9B63-48BD-A1CB-2637092A31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30" y="842"/>
                <a:ext cx="480" cy="896"/>
              </a:xfrm>
              <a:prstGeom prst="line">
                <a:avLst/>
              </a:prstGeom>
              <a:noFill/>
              <a:ln w="11684">
                <a:solidFill>
                  <a:srgbClr val="FF9900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27" name="Line 9">
                <a:extLst>
                  <a:ext uri="{FF2B5EF4-FFF2-40B4-BE49-F238E27FC236}">
                    <a16:creationId xmlns:a16="http://schemas.microsoft.com/office/drawing/2014/main" id="{BC6B893F-E449-4A0F-A706-104857F16C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34" y="840"/>
                <a:ext cx="480" cy="896"/>
              </a:xfrm>
              <a:prstGeom prst="line">
                <a:avLst/>
              </a:prstGeom>
              <a:noFill/>
              <a:ln w="11684">
                <a:solidFill>
                  <a:srgbClr val="FF9900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  <p:grpSp>
          <p:nvGrpSpPr>
            <p:cNvPr id="23" name="Group 10">
              <a:extLst>
                <a:ext uri="{FF2B5EF4-FFF2-40B4-BE49-F238E27FC236}">
                  <a16:creationId xmlns:a16="http://schemas.microsoft.com/office/drawing/2014/main" id="{E51319ED-B1E0-40B1-88D7-AE7D314122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3875" y="1171575"/>
              <a:ext cx="1012825" cy="1565275"/>
              <a:chOff x="2930" y="840"/>
              <a:chExt cx="484" cy="898"/>
            </a:xfrm>
          </p:grpSpPr>
          <p:sp>
            <p:nvSpPr>
              <p:cNvPr id="24" name="Line 11">
                <a:extLst>
                  <a:ext uri="{FF2B5EF4-FFF2-40B4-BE49-F238E27FC236}">
                    <a16:creationId xmlns:a16="http://schemas.microsoft.com/office/drawing/2014/main" id="{4A713B19-9176-4F33-ACB1-F5471F3E2E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30" y="842"/>
                <a:ext cx="480" cy="896"/>
              </a:xfrm>
              <a:prstGeom prst="line">
                <a:avLst/>
              </a:prstGeom>
              <a:noFill/>
              <a:ln w="11684">
                <a:solidFill>
                  <a:srgbClr val="FF9900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25" name="Line 12">
                <a:extLst>
                  <a:ext uri="{FF2B5EF4-FFF2-40B4-BE49-F238E27FC236}">
                    <a16:creationId xmlns:a16="http://schemas.microsoft.com/office/drawing/2014/main" id="{AB8C712B-4CB5-4C44-AAE2-29B08F4242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34" y="840"/>
                <a:ext cx="480" cy="896"/>
              </a:xfrm>
              <a:prstGeom prst="line">
                <a:avLst/>
              </a:prstGeom>
              <a:noFill/>
              <a:ln w="11684">
                <a:solidFill>
                  <a:srgbClr val="FF9900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C6E0207-5076-4069-9E2D-AC84C95D638B}"/>
              </a:ext>
            </a:extLst>
          </p:cNvPr>
          <p:cNvSpPr txBox="1"/>
          <p:nvPr/>
        </p:nvSpPr>
        <p:spPr>
          <a:xfrm>
            <a:off x="6524816" y="965752"/>
            <a:ext cx="32617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“Long-baseline”</a:t>
            </a:r>
          </a:p>
        </p:txBody>
      </p:sp>
      <p:sp>
        <p:nvSpPr>
          <p:cNvPr id="30" name="Line 19">
            <a:extLst>
              <a:ext uri="{FF2B5EF4-FFF2-40B4-BE49-F238E27FC236}">
                <a16:creationId xmlns:a16="http://schemas.microsoft.com/office/drawing/2014/main" id="{7D5F93AF-1E4E-4DE6-8093-5CC09EACA3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46258" y="4341720"/>
            <a:ext cx="116790" cy="31302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triangle" w="med" len="med"/>
          </a:ln>
          <a:effectLst/>
        </p:spPr>
        <p:txBody>
          <a:bodyPr wrap="none"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752239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820F95-2483-623D-EC46-FAA295C02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728665"/>
            <a:ext cx="3409946" cy="3794522"/>
          </a:xfrm>
        </p:spPr>
        <p:txBody>
          <a:bodyPr lIns="0" tIns="0" rIns="0" bIns="0">
            <a:normAutofit fontScale="85000" lnSpcReduction="10000"/>
          </a:bodyPr>
          <a:lstStyle/>
          <a:p>
            <a:r>
              <a:rPr lang="en-US" dirty="0"/>
              <a:t>Two transport solenoids were installed into the Mu2e experimental hall</a:t>
            </a:r>
          </a:p>
          <a:p>
            <a:pPr lvl="1"/>
            <a:r>
              <a:rPr lang="en-US" dirty="0"/>
              <a:t>Production Solenoid just installed</a:t>
            </a:r>
          </a:p>
          <a:p>
            <a:pPr lvl="1"/>
            <a:endParaRPr lang="en-US" dirty="0"/>
          </a:p>
          <a:p>
            <a:r>
              <a:rPr lang="en-US" dirty="0"/>
              <a:t>Beamline has been commissioning</a:t>
            </a:r>
          </a:p>
          <a:p>
            <a:pPr lvl="1"/>
            <a:r>
              <a:rPr lang="en-US" dirty="0"/>
              <a:t>Electrostatic septa built &amp; installed</a:t>
            </a:r>
          </a:p>
          <a:p>
            <a:pPr lvl="1"/>
            <a:r>
              <a:rPr lang="en-US" dirty="0"/>
              <a:t>AC Dipoles ready to commission</a:t>
            </a:r>
          </a:p>
          <a:p>
            <a:pPr lvl="1"/>
            <a:r>
              <a:rPr lang="en-US" dirty="0"/>
              <a:t>Goals for 2026:</a:t>
            </a:r>
          </a:p>
          <a:p>
            <a:pPr lvl="2"/>
            <a:r>
              <a:rPr lang="en-US" dirty="0"/>
              <a:t>Establish efficiency slow extraction</a:t>
            </a:r>
          </a:p>
          <a:p>
            <a:pPr lvl="2"/>
            <a:r>
              <a:rPr lang="en-US" dirty="0"/>
              <a:t>Develop extinction methods</a:t>
            </a:r>
          </a:p>
          <a:p>
            <a:pPr lvl="1"/>
            <a:r>
              <a:rPr lang="en-US" dirty="0"/>
              <a:t>Considering options for upgraded targets</a:t>
            </a:r>
          </a:p>
          <a:p>
            <a:endParaRPr lang="en-US" dirty="0"/>
          </a:p>
          <a:p>
            <a:r>
              <a:rPr lang="en-US" dirty="0"/>
              <a:t>Plan to have a 6-9 month physics run before the long shutdown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395F356D-9E67-F93C-B0C0-1E2DBD529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Mu2e: Muon to Electron Conversion Experiment</a:t>
            </a:r>
          </a:p>
        </p:txBody>
      </p:sp>
      <p:pic>
        <p:nvPicPr>
          <p:cNvPr id="10" name="Picture 9" descr="A large metal object in a building&#10;&#10;Description automatically generated">
            <a:extLst>
              <a:ext uri="{FF2B5EF4-FFF2-40B4-BE49-F238E27FC236}">
                <a16:creationId xmlns:a16="http://schemas.microsoft.com/office/drawing/2014/main" id="{02E156D8-BB0D-6551-47B8-6F4A1F8A37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05" t="-524" r="18384" b="524"/>
          <a:stretch/>
        </p:blipFill>
        <p:spPr>
          <a:xfrm>
            <a:off x="3830322" y="728664"/>
            <a:ext cx="4895849" cy="36347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6215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17AEFB-9E65-8664-EB38-4FF8C97D18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2195" y="492641"/>
            <a:ext cx="6755138" cy="465085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DADA0A-AA2E-A87C-2188-41E09D351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40580"/>
            <a:ext cx="8686800" cy="320908"/>
          </a:xfrm>
        </p:spPr>
        <p:txBody>
          <a:bodyPr/>
          <a:lstStyle/>
          <a:p>
            <a:r>
              <a:rPr lang="en-US" dirty="0"/>
              <a:t>Fermilab Accelerator Complex – National Users Facility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47B3D8-4E21-7802-BBAE-2D8BA19F3E75}"/>
              </a:ext>
            </a:extLst>
          </p:cNvPr>
          <p:cNvSpPr txBox="1"/>
          <p:nvPr/>
        </p:nvSpPr>
        <p:spPr>
          <a:xfrm>
            <a:off x="4430388" y="427308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+mn-lt"/>
              </a:rPr>
              <a:t>2012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413829-6B5E-F54B-0C75-CE96F3559836}"/>
              </a:ext>
            </a:extLst>
          </p:cNvPr>
          <p:cNvSpPr txBox="1"/>
          <p:nvPr/>
        </p:nvSpPr>
        <p:spPr>
          <a:xfrm>
            <a:off x="4439366" y="396530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1970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16B7B4-E3F7-AA30-2320-7D51A0855594}"/>
              </a:ext>
            </a:extLst>
          </p:cNvPr>
          <p:cNvSpPr txBox="1"/>
          <p:nvPr/>
        </p:nvSpPr>
        <p:spPr>
          <a:xfrm>
            <a:off x="4340726" y="365752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EF5106"/>
                </a:solidFill>
                <a:latin typeface="+mn-lt"/>
              </a:rPr>
              <a:t>1970</a:t>
            </a:r>
            <a:endParaRPr lang="en-US" sz="1600" b="1" dirty="0">
              <a:solidFill>
                <a:srgbClr val="EF5106"/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087D98-8C4C-1891-8CDC-4630BB7F6B1D}"/>
              </a:ext>
            </a:extLst>
          </p:cNvPr>
          <p:cNvSpPr txBox="1"/>
          <p:nvPr/>
        </p:nvSpPr>
        <p:spPr>
          <a:xfrm>
            <a:off x="4961059" y="111664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5CB631"/>
                </a:solidFill>
                <a:latin typeface="+mn-lt"/>
              </a:rPr>
              <a:t>1998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D202E7-C6E1-6E12-C456-FB7F2ED978FA}"/>
              </a:ext>
            </a:extLst>
          </p:cNvPr>
          <p:cNvSpPr txBox="1"/>
          <p:nvPr/>
        </p:nvSpPr>
        <p:spPr>
          <a:xfrm>
            <a:off x="3374059" y="1386810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rPr>
              <a:t>       </a:t>
            </a:r>
            <a:r>
              <a:rPr lang="en-US" sz="1800" b="1" dirty="0">
                <a:solidFill>
                  <a:srgbClr val="0195D7"/>
                </a:solidFill>
                <a:latin typeface="+mn-lt"/>
              </a:rPr>
              <a:t>1998 </a:t>
            </a:r>
          </a:p>
          <a:p>
            <a:r>
              <a:rPr lang="en-US" sz="1800" b="1" dirty="0">
                <a:solidFill>
                  <a:srgbClr val="0195D7"/>
                </a:solidFill>
                <a:latin typeface="+mn-lt"/>
              </a:rPr>
              <a:t>(parts 1970)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B1CAFAA-C8AD-EAF8-9073-EFEAE1D1F5C5}"/>
              </a:ext>
            </a:extLst>
          </p:cNvPr>
          <p:cNvSpPr/>
          <p:nvPr/>
        </p:nvSpPr>
        <p:spPr>
          <a:xfrm>
            <a:off x="6123093" y="2326848"/>
            <a:ext cx="2600960" cy="1266614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70990C3-D986-658C-0DB6-51F57BB80BEA}"/>
              </a:ext>
            </a:extLst>
          </p:cNvPr>
          <p:cNvSpPr/>
          <p:nvPr/>
        </p:nvSpPr>
        <p:spPr>
          <a:xfrm>
            <a:off x="5335922" y="3763556"/>
            <a:ext cx="2600960" cy="1266614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1B282D2-A255-C995-E4B6-A93147C9BC6E}"/>
              </a:ext>
            </a:extLst>
          </p:cNvPr>
          <p:cNvSpPr/>
          <p:nvPr/>
        </p:nvSpPr>
        <p:spPr>
          <a:xfrm>
            <a:off x="773099" y="3349080"/>
            <a:ext cx="2600960" cy="1266614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851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CB412397-2C52-2D1D-8193-50C94067D2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3" y="3567659"/>
                <a:ext cx="5242807" cy="102326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800" b="1" dirty="0">
                    <a:solidFill>
                      <a:srgbClr val="003087"/>
                    </a:solidFill>
                  </a:rPr>
                  <a:t>Protons</a:t>
                </a:r>
                <a:r>
                  <a:rPr lang="en-US" b="1" dirty="0">
                    <a:solidFill>
                      <a:srgbClr val="003087"/>
                    </a:solidFill>
                  </a:rPr>
                  <a:t>-On-Target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308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b="1" dirty="0">
                    <a:solidFill>
                      <a:srgbClr val="003087"/>
                    </a:solidFill>
                  </a:rPr>
                  <a:t> Power × Runtime × Uptime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3087"/>
                    </a:solidFill>
                  </a:rPr>
                  <a:t>Multiple experiments operate concurrently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CB412397-2C52-2D1D-8193-50C94067D2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3" y="3567659"/>
                <a:ext cx="5242807" cy="1023260"/>
              </a:xfrm>
              <a:blipFill>
                <a:blip r:embed="rId2"/>
                <a:stretch>
                  <a:fillRect l="-2791" t="-7738" r="-2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8B788CB1-B522-1C86-77E5-E6A12AD2E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Accelerator Complex function - beam delivery to science users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2DD5FC-DC94-1A6E-D455-930D121FB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762475"/>
            <a:ext cx="5462429" cy="271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9435394-4855-D4F7-20CD-514880561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595595" y="781976"/>
            <a:ext cx="3468394" cy="20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67099EA-DE19-3D3B-248E-1C1F78199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95595" y="2882251"/>
            <a:ext cx="3468394" cy="219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233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C85A31B-8C33-F06E-1E7F-8B05D2556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762000" y="31750"/>
            <a:ext cx="7029004" cy="468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911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47857-F224-4F86-73C7-C45DB7DD9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NuMI Beam Power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499EA-34FD-09B3-C303-C7F3223856E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Started at 250 kW in the Tevatron operation</a:t>
            </a:r>
          </a:p>
          <a:p>
            <a:pPr lvl="1"/>
            <a:r>
              <a:rPr lang="en-US" dirty="0"/>
              <a:t>Increased to 400 kW with Slip Stacking</a:t>
            </a:r>
          </a:p>
          <a:p>
            <a:pPr lvl="1"/>
            <a:endParaRPr lang="en-US" dirty="0"/>
          </a:p>
          <a:p>
            <a:r>
              <a:rPr lang="en-US" dirty="0"/>
              <a:t>NOVA / ANU upgrades incorporated Recycler to allow 700 kW beam</a:t>
            </a:r>
          </a:p>
          <a:p>
            <a:endParaRPr lang="en-US" dirty="0"/>
          </a:p>
          <a:p>
            <a:r>
              <a:rPr lang="en-US" dirty="0"/>
              <a:t>Proton Improvement Plan (PIP) increased reliability and capability</a:t>
            </a:r>
          </a:p>
          <a:p>
            <a:pPr lvl="1"/>
            <a:r>
              <a:rPr lang="en-US" dirty="0"/>
              <a:t>Allowed BNB and Muon to operate simultaneously with NOvA @ 700 kW</a:t>
            </a:r>
          </a:p>
          <a:p>
            <a:pPr lvl="1"/>
            <a:r>
              <a:rPr lang="en-US" dirty="0"/>
              <a:t>True Booster pulsing of 15 Hz</a:t>
            </a:r>
          </a:p>
          <a:p>
            <a:pPr lvl="1"/>
            <a:endParaRPr lang="en-US" dirty="0"/>
          </a:p>
          <a:p>
            <a:r>
              <a:rPr lang="en-US" dirty="0"/>
              <a:t>Intensity increases and MI ramp tweaks pushed towards 1 MW</a:t>
            </a:r>
          </a:p>
          <a:p>
            <a:pPr lvl="1"/>
            <a:r>
              <a:rPr lang="en-US" dirty="0"/>
              <a:t>Needed a target station capable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812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AE0E38-1369-E838-EDC7-75979348D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Originally designed for 400 kW beam power, then upgraded to 700 kW with NOvA/ANU</a:t>
            </a:r>
          </a:p>
          <a:p>
            <a:r>
              <a:rPr lang="en-US" sz="1600" dirty="0"/>
              <a:t>Megawatt AIP (Accelerator Improvement Project)</a:t>
            </a:r>
          </a:p>
          <a:p>
            <a:pPr lvl="1"/>
            <a:r>
              <a:rPr lang="en-US" sz="1600" dirty="0"/>
              <a:t>Upgrade of target, horns, and supporting systems to be capable of accepting 1 MW beam power through 2025</a:t>
            </a:r>
          </a:p>
          <a:p>
            <a:pPr lvl="1"/>
            <a:r>
              <a:rPr lang="en-US" sz="1600" dirty="0"/>
              <a:t>Completed in 2021 after 3 annual accelerator shutdowns to replace components</a:t>
            </a:r>
          </a:p>
          <a:p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7805A6-365A-7DFC-99A9-AC96F1BA6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NuMI Megawatt Accelerator Improvement Project (AIP): 2018-2021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93089-B659-5DC4-EE5C-DC8C56E2192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503988"/>
            <a:ext cx="900113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8/3/2022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F0F0D-B61E-4423-5E98-7D5E8876763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95338" y="6503988"/>
            <a:ext cx="8348662" cy="242887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M.Lee | NuMI AIP and LBNF Progress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98ECD-0475-F16E-655F-AAA4EDECFD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0398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331830A-B904-2997-37DF-E4E5C199D18C}"/>
              </a:ext>
            </a:extLst>
          </p:cNvPr>
          <p:cNvGraphicFramePr>
            <a:graphicFrameLocks noGrp="1"/>
          </p:cNvGraphicFramePr>
          <p:nvPr/>
        </p:nvGraphicFramePr>
        <p:xfrm>
          <a:off x="2589057" y="2623768"/>
          <a:ext cx="3818865" cy="2118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95582">
                  <a:extLst>
                    <a:ext uri="{9D8B030D-6E8A-4147-A177-3AD203B41FA5}">
                      <a16:colId xmlns:a16="http://schemas.microsoft.com/office/drawing/2014/main" val="2010283601"/>
                    </a:ext>
                  </a:extLst>
                </a:gridCol>
                <a:gridCol w="870719">
                  <a:extLst>
                    <a:ext uri="{9D8B030D-6E8A-4147-A177-3AD203B41FA5}">
                      <a16:colId xmlns:a16="http://schemas.microsoft.com/office/drawing/2014/main" val="352198520"/>
                    </a:ext>
                  </a:extLst>
                </a:gridCol>
                <a:gridCol w="674689">
                  <a:extLst>
                    <a:ext uri="{9D8B030D-6E8A-4147-A177-3AD203B41FA5}">
                      <a16:colId xmlns:a16="http://schemas.microsoft.com/office/drawing/2014/main" val="630192734"/>
                    </a:ext>
                  </a:extLst>
                </a:gridCol>
                <a:gridCol w="977875">
                  <a:extLst>
                    <a:ext uri="{9D8B030D-6E8A-4147-A177-3AD203B41FA5}">
                      <a16:colId xmlns:a16="http://schemas.microsoft.com/office/drawing/2014/main" val="2128533811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err="1"/>
                        <a:t>NuMI</a:t>
                      </a:r>
                      <a:r>
                        <a:rPr lang="en-US" sz="1100" dirty="0"/>
                        <a:t> Design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/>
                        <a:t>NOvA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 MW upgrade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71594299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Proton beam energy </a:t>
                      </a:r>
                    </a:p>
                  </a:txBody>
                  <a:tcPr marL="68580" marR="68580" marT="34290" marB="34290"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120 GeV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168586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000" dirty="0"/>
                        <a:t>Beam power (kW)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rgbClr val="FF00FF"/>
                          </a:solidFill>
                        </a:rPr>
                        <a:t>400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solidFill>
                            <a:srgbClr val="FF00FF"/>
                          </a:solidFill>
                        </a:rPr>
                        <a:t>700</a:t>
                      </a:r>
                      <a:endParaRPr lang="en-US" sz="1100" b="0" dirty="0">
                        <a:solidFill>
                          <a:srgbClr val="FF00FF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rgbClr val="FF00FF"/>
                          </a:solidFill>
                        </a:rPr>
                        <a:t> 1 MW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13979071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r>
                        <a:rPr lang="en-US" sz="1000" dirty="0"/>
                        <a:t>Energy Spectrum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Low Energy</a:t>
                      </a:r>
                    </a:p>
                  </a:txBody>
                  <a:tcPr marL="68580" marR="68580" marT="34290" marB="34290"/>
                </a:tc>
                <a:tc gridSpan="2">
                  <a:txBody>
                    <a:bodyPr/>
                    <a:lstStyle/>
                    <a:p>
                      <a:r>
                        <a:rPr lang="en-US" sz="1000" dirty="0"/>
                        <a:t>Medium Energy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115345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r>
                        <a:rPr lang="en-US" sz="1000" dirty="0"/>
                        <a:t>Cycle time (s)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1.87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1.33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1.2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08848695"/>
                  </a:ext>
                </a:extLst>
              </a:tr>
              <a:tr h="23477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Protons per spill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4.0 x 10</a:t>
                      </a:r>
                      <a:r>
                        <a:rPr lang="en-US" sz="1000" baseline="300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4.9 x 10</a:t>
                      </a:r>
                      <a:r>
                        <a:rPr lang="en-US" sz="1000" baseline="30000"/>
                        <a:t>13</a:t>
                      </a:r>
                      <a:endParaRPr lang="en-US" sz="1000" baseline="30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6.5 x 10</a:t>
                      </a:r>
                      <a:r>
                        <a:rPr lang="en-US" sz="1000" baseline="30000"/>
                        <a:t>13</a:t>
                      </a:r>
                      <a:endParaRPr lang="en-US" sz="1000" baseline="30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66814243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r>
                        <a:rPr lang="en-US" sz="1000" dirty="0"/>
                        <a:t>Spot Size (mm)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1.0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1.3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1.5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87631225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r>
                        <a:rPr lang="en-US" sz="1000" dirty="0"/>
                        <a:t>Beam pulse width</a:t>
                      </a:r>
                    </a:p>
                  </a:txBody>
                  <a:tcPr marL="68580" marR="68580" marT="34290" marB="34290"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10 microsec 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3066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9562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F3F8-A1CC-406E-B027-71598A293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NuMI Target Systems Accelerator Improvement Plan (AIP):</a:t>
            </a:r>
            <a:br>
              <a:rPr lang="en-US" dirty="0"/>
            </a:br>
            <a:r>
              <a:rPr lang="en-US" dirty="0"/>
              <a:t>Target Station Upgraded for 1-MW Beam Operation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79A89A-38D5-49E1-BF5F-626972FC55D8}"/>
              </a:ext>
            </a:extLst>
          </p:cNvPr>
          <p:cNvSpPr txBox="1"/>
          <p:nvPr/>
        </p:nvSpPr>
        <p:spPr>
          <a:xfrm>
            <a:off x="1164432" y="579064"/>
            <a:ext cx="66651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00FF"/>
                </a:solidFill>
              </a:rPr>
              <a:t>Objective reached</a:t>
            </a:r>
            <a:r>
              <a:rPr lang="en-US" sz="1350" dirty="0"/>
              <a:t>: capable of accepting 6.5E13 protons/spill at 120 GeV, 1.2 sec cycle time </a:t>
            </a:r>
          </a:p>
          <a:p>
            <a:r>
              <a:rPr lang="en-US" sz="1500" dirty="0">
                <a:solidFill>
                  <a:srgbClr val="FF00FF"/>
                </a:solidFill>
              </a:rPr>
              <a:t>Project scope</a:t>
            </a:r>
            <a:r>
              <a:rPr lang="en-US" sz="1350" dirty="0"/>
              <a:t>: improve and replace Target Hall components / support systems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779BB0-BE77-4209-A1CF-5F937BE2D8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193" y="3009802"/>
            <a:ext cx="4747219" cy="165294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2C1101E-D2BB-4290-920E-EB0496452BC9}"/>
              </a:ext>
            </a:extLst>
          </p:cNvPr>
          <p:cNvSpPr/>
          <p:nvPr/>
        </p:nvSpPr>
        <p:spPr>
          <a:xfrm>
            <a:off x="3240313" y="1059888"/>
            <a:ext cx="22128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FF"/>
                </a:solidFill>
              </a:rPr>
              <a:t>Tasks completed in 2019 – 2022 </a:t>
            </a:r>
          </a:p>
        </p:txBody>
      </p:sp>
      <p:pic>
        <p:nvPicPr>
          <p:cNvPr id="18" name="Picture 17" descr="A picture containing building&#10;&#10;Description automatically generated">
            <a:extLst>
              <a:ext uri="{FF2B5EF4-FFF2-40B4-BE49-F238E27FC236}">
                <a16:creationId xmlns:a16="http://schemas.microsoft.com/office/drawing/2014/main" id="{CB5963B4-FB05-4669-A49F-17632A936C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3586" y="2994818"/>
            <a:ext cx="1818472" cy="166792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B2169DF-DADC-4CE4-B27D-4D1A52DBFF83}"/>
              </a:ext>
            </a:extLst>
          </p:cNvPr>
          <p:cNvSpPr/>
          <p:nvPr/>
        </p:nvSpPr>
        <p:spPr>
          <a:xfrm>
            <a:off x="6457380" y="4417523"/>
            <a:ext cx="197759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srgbClr val="FF00FF"/>
                </a:solidFill>
              </a:rPr>
              <a:t>1-MW Horn-1 Installation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9F6CC84-7EC4-4C39-84FC-A160089808D6}"/>
              </a:ext>
            </a:extLst>
          </p:cNvPr>
          <p:cNvGraphicFramePr>
            <a:graphicFrameLocks noGrp="1"/>
          </p:cNvGraphicFramePr>
          <p:nvPr/>
        </p:nvGraphicFramePr>
        <p:xfrm>
          <a:off x="696036" y="1291614"/>
          <a:ext cx="7133515" cy="16306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746661">
                  <a:extLst>
                    <a:ext uri="{9D8B030D-6E8A-4147-A177-3AD203B41FA5}">
                      <a16:colId xmlns:a16="http://schemas.microsoft.com/office/drawing/2014/main" val="3830917897"/>
                    </a:ext>
                  </a:extLst>
                </a:gridCol>
                <a:gridCol w="3386854">
                  <a:extLst>
                    <a:ext uri="{9D8B030D-6E8A-4147-A177-3AD203B41FA5}">
                      <a16:colId xmlns:a16="http://schemas.microsoft.com/office/drawing/2014/main" val="64430207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indent="0"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Upgrade for 1 MW</a:t>
                      </a:r>
                      <a:endParaRPr lang="en-US" sz="14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Reliability / Lifetime Extension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08613041"/>
                  </a:ext>
                </a:extLst>
              </a:tr>
              <a:tr h="1348740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MARS / FEA simulations for all beamline components</a:t>
                      </a:r>
                    </a:p>
                    <a:p>
                      <a:pPr marL="285750" marR="0" lvl="0" indent="-28575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MW target </a:t>
                      </a:r>
                    </a:p>
                    <a:p>
                      <a:pPr marL="285750" marR="0" lvl="0" indent="-28575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MW horn 1 </a:t>
                      </a:r>
                    </a:p>
                    <a:p>
                      <a:pPr marL="285750" marR="0" lvl="0" indent="-28575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Stripline</a:t>
                      </a: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air diverter T-block &amp; HVAC ductwork </a:t>
                      </a:r>
                    </a:p>
                    <a:p>
                      <a:pPr marL="285750" marR="0" lvl="0" indent="-28575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Target &amp; Horn 1 RAW system</a:t>
                      </a:r>
                    </a:p>
                    <a:p>
                      <a:pPr marL="285750" marR="0" lvl="0" indent="-28575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Target chase cooling and air handling system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Horn 1 module drive mechanism changeout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Absorber intermediate cooling system HX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MI-65 condensate rerouting</a:t>
                      </a:r>
                    </a:p>
                    <a:p>
                      <a:pPr marL="285750" marR="0" lvl="0" indent="-28575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Target chase supplemental shielding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Hadron monitor and gas system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Target module drive mechanism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MINOS surface dry cooler</a:t>
                      </a:r>
                      <a:endParaRPr lang="en-US" sz="120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95461640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43FC6ED-234D-4B54-ACB0-9AFA77151D98}"/>
              </a:ext>
            </a:extLst>
          </p:cNvPr>
          <p:cNvSpPr/>
          <p:nvPr/>
        </p:nvSpPr>
        <p:spPr>
          <a:xfrm>
            <a:off x="2533623" y="4401431"/>
            <a:ext cx="108286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 err="1">
                <a:solidFill>
                  <a:srgbClr val="FF00FF"/>
                </a:solidFill>
              </a:rPr>
              <a:t>NuMI</a:t>
            </a:r>
            <a:r>
              <a:rPr lang="en-US" sz="1500" dirty="0">
                <a:solidFill>
                  <a:srgbClr val="FF00FF"/>
                </a:solidFill>
              </a:rPr>
              <a:t> Team</a:t>
            </a:r>
          </a:p>
        </p:txBody>
      </p:sp>
    </p:spTree>
    <p:extLst>
      <p:ext uri="{BB962C8B-B14F-4D97-AF65-F5344CB8AC3E}">
        <p14:creationId xmlns:p14="http://schemas.microsoft.com/office/powerpoint/2010/main" val="1113480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8122F1-8CD7-371B-82B2-8D23404C7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Fermilab Accelerators have run for decades and are now at a turning point</a:t>
            </a:r>
          </a:p>
          <a:p>
            <a:pPr lvl="1"/>
            <a:r>
              <a:rPr lang="en-US" dirty="0"/>
              <a:t>Decades-long plans are being put into action</a:t>
            </a:r>
          </a:p>
          <a:p>
            <a:pPr lvl="1"/>
            <a:r>
              <a:rPr lang="en-US" dirty="0"/>
              <a:t>New Challenges and opportunities emerge on an almost daily basis</a:t>
            </a:r>
          </a:p>
          <a:p>
            <a:endParaRPr lang="en-US" dirty="0"/>
          </a:p>
          <a:p>
            <a:r>
              <a:rPr lang="en-US" dirty="0"/>
              <a:t>The Long Shutdown is approaching in ~ 2027</a:t>
            </a:r>
          </a:p>
          <a:p>
            <a:pPr lvl="1"/>
            <a:r>
              <a:rPr lang="en-US" dirty="0"/>
              <a:t>Install LBNF &amp;  PIP-II</a:t>
            </a:r>
          </a:p>
          <a:p>
            <a:pPr lvl="1"/>
            <a:r>
              <a:rPr lang="en-US" dirty="0"/>
              <a:t>Retire Linac &amp; NuMI</a:t>
            </a:r>
          </a:p>
          <a:p>
            <a:pPr lvl="1"/>
            <a:r>
              <a:rPr lang="en-US" dirty="0"/>
              <a:t>Integrate improvements to the complex: ACE-MIRT, AIPs, UIP, ACORN</a:t>
            </a:r>
          </a:p>
          <a:p>
            <a:endParaRPr lang="en-US" dirty="0"/>
          </a:p>
          <a:p>
            <a:r>
              <a:rPr lang="en-US" dirty="0"/>
              <a:t>Planning for the Future</a:t>
            </a:r>
          </a:p>
          <a:p>
            <a:pPr lvl="1"/>
            <a:r>
              <a:rPr lang="en-US" dirty="0"/>
              <a:t>R&amp;D into accelerator physics and technology</a:t>
            </a:r>
          </a:p>
          <a:p>
            <a:pPr lvl="1"/>
            <a:r>
              <a:rPr lang="en-US" dirty="0"/>
              <a:t>Complex upgrades for new experiments, and perhaps a collider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55AA6F-E08F-983E-5E22-32EF294C1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864931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C2644CD-2DAF-378E-194B-B7F849CBA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AD was granted an 8-hr window for up to 4-hr of running exceeding One Megawatt</a:t>
            </a:r>
          </a:p>
          <a:p>
            <a:r>
              <a:rPr lang="en-US" dirty="0"/>
              <a:t>Summer temperatures necessitated work during a cool and calm period</a:t>
            </a:r>
          </a:p>
          <a:p>
            <a:pPr lvl="1"/>
            <a:r>
              <a:rPr lang="en-US" dirty="0"/>
              <a:t>4am June 26 was chosen, with June 27 as backup</a:t>
            </a:r>
          </a:p>
          <a:p>
            <a:r>
              <a:rPr lang="en-US" dirty="0"/>
              <a:t>Individual machines pushed their capabilities to near-MW the few days before</a:t>
            </a:r>
          </a:p>
          <a:p>
            <a:r>
              <a:rPr lang="en-US" dirty="0"/>
              <a:t>Full operations &amp; machine teams reported at 4am along with technical department personnel at the appropriate locations</a:t>
            </a:r>
          </a:p>
          <a:p>
            <a:pPr lvl="1"/>
            <a:r>
              <a:rPr lang="en-US" dirty="0"/>
              <a:t>Security opened the East Gate early for this occasion</a:t>
            </a:r>
          </a:p>
          <a:p>
            <a:r>
              <a:rPr lang="en-US" dirty="0"/>
              <a:t>At 6:53 machine conditions stabilized to allow 1 MW running, so the 4-hr period started at 5:53 am</a:t>
            </a:r>
          </a:p>
          <a:p>
            <a:pPr lvl="1"/>
            <a:r>
              <a:rPr lang="en-US" dirty="0"/>
              <a:t>Improvements were made over the next few hours and </a:t>
            </a:r>
            <a:r>
              <a:rPr lang="en-US" b="1" dirty="0"/>
              <a:t>1.018 MW</a:t>
            </a:r>
            <a:r>
              <a:rPr lang="en-US" dirty="0"/>
              <a:t> (1-hr average) was achieved at 8:21 am.</a:t>
            </a:r>
          </a:p>
          <a:p>
            <a:pPr lvl="1"/>
            <a:r>
              <a:rPr lang="en-US" dirty="0"/>
              <a:t>BNB ran at full intensity in this period.  Experiment concluded at 9:30 am</a:t>
            </a:r>
          </a:p>
          <a:p>
            <a:r>
              <a:rPr lang="en-US" dirty="0"/>
              <a:t>Much was learned from the run in terms of machine tuning and vulnerabilities. 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60D2EFE-77D4-EA63-47CF-9A5797348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MW Test Run: June 26, 2024</a:t>
            </a:r>
          </a:p>
        </p:txBody>
      </p:sp>
    </p:spTree>
    <p:extLst>
      <p:ext uri="{BB962C8B-B14F-4D97-AF65-F5344CB8AC3E}">
        <p14:creationId xmlns:p14="http://schemas.microsoft.com/office/powerpoint/2010/main" val="904428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B87A9B-4719-C2A6-5059-B823B3FBB3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9682F04-D052-0E74-832B-C0549BE95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3" y="157968"/>
            <a:ext cx="8686800" cy="320908"/>
          </a:xfrm>
        </p:spPr>
        <p:txBody>
          <a:bodyPr/>
          <a:lstStyle/>
          <a:p>
            <a:r>
              <a:rPr lang="en-US" dirty="0"/>
              <a:t>1.018 MW</a:t>
            </a:r>
          </a:p>
        </p:txBody>
      </p:sp>
      <p:pic>
        <p:nvPicPr>
          <p:cNvPr id="12" name="Picture 11" descr="A group of people in a room with computers&#10;&#10;Description automatically generated">
            <a:extLst>
              <a:ext uri="{FF2B5EF4-FFF2-40B4-BE49-F238E27FC236}">
                <a16:creationId xmlns:a16="http://schemas.microsoft.com/office/drawing/2014/main" id="{7F777747-88DE-5D8D-F628-32FA8A5051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144" y="478876"/>
            <a:ext cx="6902702" cy="417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110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B87A9B-4719-C2A6-5059-B823B3FBB3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9682F04-D052-0E74-832B-C0549BE95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3" y="157968"/>
            <a:ext cx="8686800" cy="320908"/>
          </a:xfrm>
        </p:spPr>
        <p:txBody>
          <a:bodyPr/>
          <a:lstStyle/>
          <a:p>
            <a:r>
              <a:rPr lang="en-US" dirty="0"/>
              <a:t>1.018 MW</a:t>
            </a:r>
          </a:p>
        </p:txBody>
      </p:sp>
      <p:pic>
        <p:nvPicPr>
          <p:cNvPr id="12" name="Picture 11" descr="A group of people in a room with computers&#10;&#10;Description automatically generated">
            <a:extLst>
              <a:ext uri="{FF2B5EF4-FFF2-40B4-BE49-F238E27FC236}">
                <a16:creationId xmlns:a16="http://schemas.microsoft.com/office/drawing/2014/main" id="{7F777747-88DE-5D8D-F628-32FA8A5051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9324" y="750094"/>
            <a:ext cx="6265353" cy="3786188"/>
          </a:xfrm>
          <a:prstGeom prst="rect">
            <a:avLst/>
          </a:prstGeom>
        </p:spPr>
      </p:pic>
      <p:pic>
        <p:nvPicPr>
          <p:cNvPr id="17" name="Picture 16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E4703ED5-5AE9-1BA4-0C1B-3488EEF62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067" y="835819"/>
            <a:ext cx="3593867" cy="35004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BDDC37-E51E-6D37-F7D2-35EF325C73DE}"/>
              </a:ext>
            </a:extLst>
          </p:cNvPr>
          <p:cNvSpPr txBox="1"/>
          <p:nvPr/>
        </p:nvSpPr>
        <p:spPr>
          <a:xfrm>
            <a:off x="6332750" y="1025368"/>
            <a:ext cx="2811250" cy="830997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/>
            <a:r>
              <a:rPr lang="en-US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1.018 MW POWER RECORD</a:t>
            </a:r>
          </a:p>
        </p:txBody>
      </p:sp>
    </p:spTree>
    <p:extLst>
      <p:ext uri="{BB962C8B-B14F-4D97-AF65-F5344CB8AC3E}">
        <p14:creationId xmlns:p14="http://schemas.microsoft.com/office/powerpoint/2010/main" val="1260582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3">
            <a:extLst>
              <a:ext uri="{FF2B5EF4-FFF2-40B4-BE49-F238E27FC236}">
                <a16:creationId xmlns:a16="http://schemas.microsoft.com/office/drawing/2014/main" id="{43B71B13-B100-CDBC-AFD2-9571C4C3B37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l"/>
            <a:r>
              <a:rPr lang="en-US" altLang="en-US"/>
              <a:t>October 27, 2003</a:t>
            </a:r>
          </a:p>
        </p:txBody>
      </p:sp>
      <p:sp>
        <p:nvSpPr>
          <p:cNvPr id="19459" name="Footer Placeholder 4">
            <a:extLst>
              <a:ext uri="{FF2B5EF4-FFF2-40B4-BE49-F238E27FC236}">
                <a16:creationId xmlns:a16="http://schemas.microsoft.com/office/drawing/2014/main" id="{977C1CC4-9943-59C7-7181-ABDE49800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/>
              <a:t>Robert Zwaska</a:t>
            </a:r>
          </a:p>
          <a:p>
            <a:pPr>
              <a:defRPr/>
            </a:pPr>
            <a:r>
              <a:rPr lang="en-US" altLang="en-US"/>
              <a:t>UT HEP Seminar</a:t>
            </a:r>
          </a:p>
        </p:txBody>
      </p:sp>
      <p:sp>
        <p:nvSpPr>
          <p:cNvPr id="19460" name="Slide Number Placeholder 5">
            <a:extLst>
              <a:ext uri="{FF2B5EF4-FFF2-40B4-BE49-F238E27FC236}">
                <a16:creationId xmlns:a16="http://schemas.microsoft.com/office/drawing/2014/main" id="{39435246-D2E6-6491-3D16-7E95F3A49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1D86CAE-CEF9-40E1-8D37-8828AE13E353}" type="slidenum">
              <a:rPr lang="en-US" altLang="en-US" smtClean="0"/>
              <a:pPr algn="r">
                <a:defRPr/>
              </a:pPr>
              <a:t>23</a:t>
            </a:fld>
            <a:endParaRPr lang="en-US" altLang="en-US"/>
          </a:p>
        </p:txBody>
      </p:sp>
      <p:sp>
        <p:nvSpPr>
          <p:cNvPr id="19461" name="Rectangle 2">
            <a:extLst>
              <a:ext uri="{FF2B5EF4-FFF2-40B4-BE49-F238E27FC236}">
                <a16:creationId xmlns:a16="http://schemas.microsoft.com/office/drawing/2014/main" id="{3C0023C5-9BE6-504C-9B42-5A2C1F4F3E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5900" y="114300"/>
            <a:ext cx="6172200" cy="514350"/>
          </a:xfrm>
        </p:spPr>
        <p:txBody>
          <a:bodyPr/>
          <a:lstStyle/>
          <a:p>
            <a:pPr eaLnBrk="1" hangingPunct="1"/>
            <a:r>
              <a:rPr lang="en-US" altLang="en-US" sz="3000"/>
              <a:t>Fixed Target</a:t>
            </a:r>
          </a:p>
        </p:txBody>
      </p:sp>
      <p:sp>
        <p:nvSpPr>
          <p:cNvPr id="19462" name="Rectangle 3">
            <a:extLst>
              <a:ext uri="{FF2B5EF4-FFF2-40B4-BE49-F238E27FC236}">
                <a16:creationId xmlns:a16="http://schemas.microsoft.com/office/drawing/2014/main" id="{412DC1F0-3DA4-F435-6B50-4B721261EC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8400" y="914401"/>
            <a:ext cx="4413600" cy="3680222"/>
          </a:xfrm>
        </p:spPr>
        <p:txBody>
          <a:bodyPr>
            <a:normAutofit fontScale="85000" lnSpcReduction="10000"/>
          </a:bodyPr>
          <a:lstStyle/>
          <a:p>
            <a:pPr eaLnBrk="1" hangingPunct="1"/>
            <a:r>
              <a:rPr lang="en-US" altLang="en-US" sz="2000" dirty="0"/>
              <a:t>Original experimental purpose of Fermilab</a:t>
            </a:r>
          </a:p>
          <a:p>
            <a:pPr eaLnBrk="1" hangingPunct="1"/>
            <a:endParaRPr lang="en-US" altLang="en-US" sz="2000" dirty="0"/>
          </a:p>
          <a:p>
            <a:pPr eaLnBrk="1" hangingPunct="1"/>
            <a:r>
              <a:rPr lang="en-US" altLang="en-US" sz="2000" dirty="0"/>
              <a:t>Beam directed onto stationary targets</a:t>
            </a:r>
          </a:p>
          <a:p>
            <a:pPr eaLnBrk="1" hangingPunct="1"/>
            <a:endParaRPr lang="en-US" altLang="en-US" sz="2000" dirty="0"/>
          </a:p>
          <a:p>
            <a:pPr eaLnBrk="1" hangingPunct="1"/>
            <a:r>
              <a:rPr lang="en-US" altLang="en-US" sz="2000" dirty="0"/>
              <a:t>Results in a large shower of particles, useful for making beams of unstable particles</a:t>
            </a:r>
          </a:p>
          <a:p>
            <a:pPr eaLnBrk="1" hangingPunct="1"/>
            <a:endParaRPr lang="en-US" altLang="en-US" sz="2000" dirty="0"/>
          </a:p>
          <a:p>
            <a:pPr eaLnBrk="1" hangingPunct="1"/>
            <a:r>
              <a:rPr lang="en-US" altLang="en-US" sz="2000" dirty="0"/>
              <a:t>Can give a very large number of interactions</a:t>
            </a:r>
          </a:p>
          <a:p>
            <a:pPr eaLnBrk="1" hangingPunct="1"/>
            <a:endParaRPr lang="en-US" altLang="en-US" sz="2000" dirty="0"/>
          </a:p>
          <a:p>
            <a:pPr eaLnBrk="1" hangingPunct="1"/>
            <a:r>
              <a:rPr lang="en-US" altLang="en-US" sz="2000" dirty="0"/>
              <a:t>Resulted in the discover of the Upsilon and tau neutrinos, </a:t>
            </a:r>
            <a:r>
              <a:rPr lang="en-US" altLang="en-US" sz="2000" dirty="0" err="1"/>
              <a:t>ampng</a:t>
            </a:r>
            <a:r>
              <a:rPr lang="en-US" altLang="en-US" sz="2000" dirty="0"/>
              <a:t> many other results</a:t>
            </a:r>
          </a:p>
          <a:p>
            <a:pPr eaLnBrk="1" hangingPunct="1"/>
            <a:endParaRPr lang="en-US" altLang="en-US" sz="2000" dirty="0"/>
          </a:p>
        </p:txBody>
      </p:sp>
      <p:pic>
        <p:nvPicPr>
          <p:cNvPr id="19463" name="Picture 4">
            <a:extLst>
              <a:ext uri="{FF2B5EF4-FFF2-40B4-BE49-F238E27FC236}">
                <a16:creationId xmlns:a16="http://schemas.microsoft.com/office/drawing/2014/main" id="{D579AB5F-8B9C-DC26-84C4-A64BEEA9A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"/>
          <a:stretch>
            <a:fillRect/>
          </a:stretch>
        </p:blipFill>
        <p:spPr bwMode="auto">
          <a:xfrm>
            <a:off x="4933950" y="163633"/>
            <a:ext cx="3432450" cy="446551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3">
            <a:extLst>
              <a:ext uri="{FF2B5EF4-FFF2-40B4-BE49-F238E27FC236}">
                <a16:creationId xmlns:a16="http://schemas.microsoft.com/office/drawing/2014/main" id="{0BA64BC1-C41C-70CF-AA9A-1D6B798B0C9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l"/>
            <a:r>
              <a:rPr lang="en-US" altLang="en-US"/>
              <a:t>October 27, 2003</a:t>
            </a:r>
          </a:p>
        </p:txBody>
      </p:sp>
      <p:sp>
        <p:nvSpPr>
          <p:cNvPr id="18435" name="Footer Placeholder 4">
            <a:extLst>
              <a:ext uri="{FF2B5EF4-FFF2-40B4-BE49-F238E27FC236}">
                <a16:creationId xmlns:a16="http://schemas.microsoft.com/office/drawing/2014/main" id="{BD25E675-C9AD-7E99-D41C-A6CE9057C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/>
              <a:t>Robert Zwaska</a:t>
            </a:r>
          </a:p>
          <a:p>
            <a:pPr>
              <a:defRPr/>
            </a:pPr>
            <a:r>
              <a:rPr lang="en-US" altLang="en-US"/>
              <a:t>UT HEP Seminar</a:t>
            </a:r>
          </a:p>
        </p:txBody>
      </p:sp>
      <p:sp>
        <p:nvSpPr>
          <p:cNvPr id="18436" name="Slide Number Placeholder 5">
            <a:extLst>
              <a:ext uri="{FF2B5EF4-FFF2-40B4-BE49-F238E27FC236}">
                <a16:creationId xmlns:a16="http://schemas.microsoft.com/office/drawing/2014/main" id="{F2B2BFB0-D0F4-DA5E-9556-BDCBD18C0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1D86CAE-CEF9-40E1-8D37-8828AE13E353}" type="slidenum">
              <a:rPr lang="en-US" altLang="en-US" smtClean="0"/>
              <a:pPr algn="r">
                <a:defRPr/>
              </a:pPr>
              <a:t>24</a:t>
            </a:fld>
            <a:endParaRPr lang="en-US" altLang="en-US"/>
          </a:p>
        </p:txBody>
      </p:sp>
      <p:sp>
        <p:nvSpPr>
          <p:cNvPr id="18437" name="Rectangle 2">
            <a:extLst>
              <a:ext uri="{FF2B5EF4-FFF2-40B4-BE49-F238E27FC236}">
                <a16:creationId xmlns:a16="http://schemas.microsoft.com/office/drawing/2014/main" id="{9CE18BC7-6E3D-2B97-20DB-634D18A3CC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PBar – the Antiproton Source</a:t>
            </a:r>
          </a:p>
        </p:txBody>
      </p:sp>
      <p:sp>
        <p:nvSpPr>
          <p:cNvPr id="18438" name="Rectangle 3">
            <a:extLst>
              <a:ext uri="{FF2B5EF4-FFF2-40B4-BE49-F238E27FC236}">
                <a16:creationId xmlns:a16="http://schemas.microsoft.com/office/drawing/2014/main" id="{BC8439B9-1681-EFD0-C430-556BE0407C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34350" y="559054"/>
            <a:ext cx="3978450" cy="3906399"/>
          </a:xfrm>
        </p:spPr>
        <p:txBody>
          <a:bodyPr/>
          <a:lstStyle/>
          <a:p>
            <a:pPr eaLnBrk="1" hangingPunct="1"/>
            <a:r>
              <a:rPr lang="en-US" altLang="en-US" sz="1500" dirty="0"/>
              <a:t>120 GeV protons impact a Ni target</a:t>
            </a:r>
          </a:p>
          <a:p>
            <a:pPr lvl="1" eaLnBrk="1" hangingPunct="1"/>
            <a:r>
              <a:rPr lang="en-US" altLang="en-US" sz="1350" dirty="0"/>
              <a:t>~ 1.6 x 10</a:t>
            </a:r>
            <a:r>
              <a:rPr lang="en-US" altLang="en-US" sz="1350" baseline="30000" dirty="0"/>
              <a:t>-5</a:t>
            </a:r>
            <a:r>
              <a:rPr lang="en-US" altLang="en-US" sz="1350" dirty="0"/>
              <a:t> usable antiprotons per proton</a:t>
            </a:r>
          </a:p>
          <a:p>
            <a:pPr eaLnBrk="1" hangingPunct="1"/>
            <a:r>
              <a:rPr lang="en-US" altLang="en-US" sz="1500" dirty="0" err="1"/>
              <a:t>Debuncher</a:t>
            </a:r>
            <a:r>
              <a:rPr lang="en-US" altLang="en-US" sz="1500" dirty="0"/>
              <a:t> ring captures and cools antiprotons</a:t>
            </a:r>
          </a:p>
          <a:p>
            <a:pPr lvl="1" eaLnBrk="1" hangingPunct="1"/>
            <a:r>
              <a:rPr lang="en-US" altLang="en-US" sz="1350" dirty="0"/>
              <a:t>Takes ~ 2 seconds</a:t>
            </a:r>
          </a:p>
          <a:p>
            <a:pPr lvl="1" eaLnBrk="1" hangingPunct="1"/>
            <a:r>
              <a:rPr lang="en-US" altLang="en-US" sz="1350" dirty="0"/>
              <a:t>Collects the 8 GeV antiprotons</a:t>
            </a:r>
          </a:p>
          <a:p>
            <a:pPr eaLnBrk="1" hangingPunct="1"/>
            <a:r>
              <a:rPr lang="en-US" altLang="en-US" sz="1500" dirty="0"/>
              <a:t>Accumulator ring stores and further cools antiprotons</a:t>
            </a:r>
          </a:p>
          <a:p>
            <a:pPr lvl="1" eaLnBrk="1" hangingPunct="1"/>
            <a:r>
              <a:rPr lang="en-US" altLang="en-US" sz="1350" dirty="0"/>
              <a:t>Stores them for hours, or even days</a:t>
            </a:r>
          </a:p>
          <a:p>
            <a:pPr eaLnBrk="1" hangingPunct="1"/>
            <a:r>
              <a:rPr lang="en-US" altLang="en-US" sz="1500" dirty="0"/>
              <a:t>“Stack” of antiprotons can get as large as ~  10</a:t>
            </a:r>
            <a:r>
              <a:rPr lang="en-US" altLang="en-US" sz="1500" baseline="30000" dirty="0"/>
              <a:t>13</a:t>
            </a:r>
            <a:endParaRPr lang="en-US" altLang="en-US" sz="1350" baseline="30000" dirty="0"/>
          </a:p>
          <a:p>
            <a:pPr eaLnBrk="1" hangingPunct="1"/>
            <a:r>
              <a:rPr lang="en-US" altLang="en-US" sz="1500" dirty="0"/>
              <a:t>Further stored in the Recycler and cooled with electrons</a:t>
            </a:r>
          </a:p>
          <a:p>
            <a:pPr eaLnBrk="1" hangingPunct="1"/>
            <a:r>
              <a:rPr lang="en-US" altLang="en-US" sz="1500" dirty="0"/>
              <a:t>Major goal at Fermilab for years was to maximize antiproton production</a:t>
            </a:r>
          </a:p>
        </p:txBody>
      </p:sp>
      <p:pic>
        <p:nvPicPr>
          <p:cNvPr id="18439" name="Picture 4">
            <a:extLst>
              <a:ext uri="{FF2B5EF4-FFF2-40B4-BE49-F238E27FC236}">
                <a16:creationId xmlns:a16="http://schemas.microsoft.com/office/drawing/2014/main" id="{975CE6CE-581B-91E2-4D52-544118685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" t="1883" b="230"/>
          <a:stretch>
            <a:fillRect/>
          </a:stretch>
        </p:blipFill>
        <p:spPr bwMode="auto">
          <a:xfrm>
            <a:off x="162900" y="979029"/>
            <a:ext cx="4409100" cy="34864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>
            <a:extLst>
              <a:ext uri="{FF2B5EF4-FFF2-40B4-BE49-F238E27FC236}">
                <a16:creationId xmlns:a16="http://schemas.microsoft.com/office/drawing/2014/main" id="{91DC531B-BD44-B27E-D23B-8857207A70E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l"/>
            <a:r>
              <a:rPr lang="en-US" altLang="en-US"/>
              <a:t>October 27, 2003</a:t>
            </a:r>
          </a:p>
        </p:txBody>
      </p:sp>
      <p:sp>
        <p:nvSpPr>
          <p:cNvPr id="21507" name="Footer Placeholder 4">
            <a:extLst>
              <a:ext uri="{FF2B5EF4-FFF2-40B4-BE49-F238E27FC236}">
                <a16:creationId xmlns:a16="http://schemas.microsoft.com/office/drawing/2014/main" id="{D7938F88-919B-6881-3837-CE83B9429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/>
              <a:t>Robert Zwaska</a:t>
            </a:r>
          </a:p>
          <a:p>
            <a:pPr>
              <a:defRPr/>
            </a:pPr>
            <a:r>
              <a:rPr lang="en-US" altLang="en-US"/>
              <a:t>UT HEP Seminar</a:t>
            </a:r>
          </a:p>
        </p:txBody>
      </p:sp>
      <p:sp>
        <p:nvSpPr>
          <p:cNvPr id="21508" name="Slide Number Placeholder 5">
            <a:extLst>
              <a:ext uri="{FF2B5EF4-FFF2-40B4-BE49-F238E27FC236}">
                <a16:creationId xmlns:a16="http://schemas.microsoft.com/office/drawing/2014/main" id="{8DE3FC47-76C5-88FC-15DE-3C5451277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1D86CAE-CEF9-40E1-8D37-8828AE13E353}" type="slidenum">
              <a:rPr lang="en-US" altLang="en-US" smtClean="0"/>
              <a:pPr algn="r">
                <a:defRPr/>
              </a:pPr>
              <a:t>25</a:t>
            </a:fld>
            <a:endParaRPr lang="en-US" altLang="en-US"/>
          </a:p>
        </p:txBody>
      </p:sp>
      <p:sp>
        <p:nvSpPr>
          <p:cNvPr id="21509" name="Rectangle 2">
            <a:extLst>
              <a:ext uri="{FF2B5EF4-FFF2-40B4-BE49-F238E27FC236}">
                <a16:creationId xmlns:a16="http://schemas.microsoft.com/office/drawing/2014/main" id="{1AE428B3-2B1B-C387-A150-E965520C7F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Tevatron</a:t>
            </a:r>
          </a:p>
        </p:txBody>
      </p:sp>
      <p:sp>
        <p:nvSpPr>
          <p:cNvPr id="21510" name="Rectangle 3">
            <a:extLst>
              <a:ext uri="{FF2B5EF4-FFF2-40B4-BE49-F238E27FC236}">
                <a16:creationId xmlns:a16="http://schemas.microsoft.com/office/drawing/2014/main" id="{128DE6AB-5303-6417-4B1E-3D8C340C70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8200" y="731638"/>
            <a:ext cx="3673800" cy="39555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dirty="0"/>
              <a:t>Highest-energy collider for ~ 20 years</a:t>
            </a:r>
          </a:p>
          <a:p>
            <a:pPr lvl="1">
              <a:lnSpc>
                <a:spcPct val="80000"/>
              </a:lnSpc>
            </a:pPr>
            <a:r>
              <a:rPr lang="en-US" altLang="en-US" dirty="0"/>
              <a:t>Likely the last proton-antiproton collider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dirty="0"/>
              <a:t>Superconducting magnets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500" dirty="0"/>
              <a:t>Cooled with Liquid He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500" dirty="0"/>
              <a:t>Field of 5 Tesla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dirty="0"/>
              <a:t>Collides counter-rotating beams of protons and antiprotons in a single beam tube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500" dirty="0" err="1"/>
              <a:t>CoM</a:t>
            </a:r>
            <a:r>
              <a:rPr lang="en-US" altLang="en-US" sz="1500" dirty="0"/>
              <a:t> energy of 1.96 TeV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500" dirty="0"/>
              <a:t>Significantly more than fixed target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dirty="0"/>
              <a:t>Produces most everything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500" dirty="0"/>
              <a:t>All the quarks (inc. top)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500" dirty="0"/>
              <a:t>Z, W, all the leptons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500" dirty="0"/>
              <a:t>Even the Higgs</a:t>
            </a:r>
          </a:p>
        </p:txBody>
      </p:sp>
      <p:pic>
        <p:nvPicPr>
          <p:cNvPr id="21511" name="Picture 4">
            <a:extLst>
              <a:ext uri="{FF2B5EF4-FFF2-40B4-BE49-F238E27FC236}">
                <a16:creationId xmlns:a16="http://schemas.microsoft.com/office/drawing/2014/main" id="{5B6F34AC-03A4-C810-F4BA-195597D86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" r="13962" b="221"/>
          <a:stretch>
            <a:fillRect/>
          </a:stretch>
        </p:blipFill>
        <p:spPr bwMode="auto">
          <a:xfrm>
            <a:off x="4010400" y="784867"/>
            <a:ext cx="4843087" cy="381717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99BA9C-2982-B614-DB0D-A5C25FECB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Fermilab Accelerator Science and Technology (FAST) facility</a:t>
            </a:r>
          </a:p>
        </p:txBody>
      </p:sp>
      <p:pic>
        <p:nvPicPr>
          <p:cNvPr id="7" name="Picture 4" descr="https://fast.fnal.gov/img/gs_DSC_9201_20170914_1109_DxO.jpg">
            <a:extLst>
              <a:ext uri="{FF2B5EF4-FFF2-40B4-BE49-F238E27FC236}">
                <a16:creationId xmlns:a16="http://schemas.microsoft.com/office/drawing/2014/main" id="{73FE28F0-9503-42F7-BFEC-6CB083ACDD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5" b="22476"/>
          <a:stretch/>
        </p:blipFill>
        <p:spPr bwMode="auto">
          <a:xfrm>
            <a:off x="4770754" y="837650"/>
            <a:ext cx="4133999" cy="152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7254195-EB8B-535D-2BC7-624CBB446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232" y="866864"/>
            <a:ext cx="4647522" cy="346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B3A8F75-6890-CC89-3A4E-19C760B82591}"/>
              </a:ext>
            </a:extLst>
          </p:cNvPr>
          <p:cNvCxnSpPr>
            <a:cxnSpLocks/>
            <a:endCxn id="11" idx="6"/>
          </p:cNvCxnSpPr>
          <p:nvPr/>
        </p:nvCxnSpPr>
        <p:spPr bwMode="auto">
          <a:xfrm flipH="1">
            <a:off x="3063870" y="1743622"/>
            <a:ext cx="1703247" cy="163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C84A75A6-B6A0-6BD4-5043-1BDE3B2AD5D4}"/>
              </a:ext>
            </a:extLst>
          </p:cNvPr>
          <p:cNvSpPr/>
          <p:nvPr/>
        </p:nvSpPr>
        <p:spPr>
          <a:xfrm>
            <a:off x="2734686" y="1577363"/>
            <a:ext cx="329184" cy="335777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0FCED6-605E-E8C2-E0EF-567FF3B404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6" t="8324" r="1892" b="14958"/>
          <a:stretch/>
        </p:blipFill>
        <p:spPr>
          <a:xfrm>
            <a:off x="3910543" y="2561410"/>
            <a:ext cx="5012758" cy="202950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34C7286-390C-AA6B-A99E-77B4B583B9A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014821" y="1828381"/>
            <a:ext cx="1262606" cy="69698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BE3AA5F-C156-9786-7230-784BA352546B}"/>
              </a:ext>
            </a:extLst>
          </p:cNvPr>
          <p:cNvSpPr txBox="1"/>
          <p:nvPr/>
        </p:nvSpPr>
        <p:spPr>
          <a:xfrm>
            <a:off x="5425441" y="4284417"/>
            <a:ext cx="3475676" cy="300082"/>
          </a:xfrm>
          <a:prstGeom prst="rect">
            <a:avLst/>
          </a:prstGeom>
          <a:solidFill>
            <a:schemeClr val="bg2">
              <a:lumMod val="9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accent2"/>
                </a:solidFill>
              </a:rPr>
              <a:t>Integrable Optics Test Accelerator (IOTA) ring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CB2C3C-98BC-F9F3-EA81-393D373808DC}"/>
              </a:ext>
            </a:extLst>
          </p:cNvPr>
          <p:cNvSpPr txBox="1"/>
          <p:nvPr/>
        </p:nvSpPr>
        <p:spPr>
          <a:xfrm>
            <a:off x="7556972" y="2067850"/>
            <a:ext cx="1344143" cy="300082"/>
          </a:xfrm>
          <a:prstGeom prst="rect">
            <a:avLst/>
          </a:prstGeom>
          <a:solidFill>
            <a:schemeClr val="bg2">
              <a:lumMod val="9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b="1">
                <a:solidFill>
                  <a:schemeClr val="accent2"/>
                </a:solidFill>
              </a:rPr>
              <a:t>FAST SRF </a:t>
            </a:r>
            <a:r>
              <a:rPr lang="en-US" sz="1350" b="1" err="1">
                <a:solidFill>
                  <a:schemeClr val="accent2"/>
                </a:solidFill>
              </a:rPr>
              <a:t>Linac</a:t>
            </a:r>
            <a:endParaRPr lang="en-US" sz="1350" b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79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UNEicons-FourForces.jpg">
            <a:extLst>
              <a:ext uri="{FF2B5EF4-FFF2-40B4-BE49-F238E27FC236}">
                <a16:creationId xmlns:a16="http://schemas.microsoft.com/office/drawing/2014/main" id="{E3023EAB-DEE3-4DE6-8F8F-086050359F5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7" y="4205739"/>
            <a:ext cx="517468" cy="4987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3FA110-2A17-4A62-B01B-92656A5293D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109" y="594721"/>
            <a:ext cx="8021782" cy="266703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A4A71-E3C4-4ECC-9F7B-D93302B6746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9161" y="3326011"/>
            <a:ext cx="8293100" cy="1403630"/>
          </a:xfrm>
        </p:spPr>
        <p:txBody>
          <a:bodyPr/>
          <a:lstStyle/>
          <a:p>
            <a:pPr marL="282568" lvl="1" indent="0">
              <a:buNone/>
            </a:pPr>
            <a:r>
              <a:rPr lang="en-US" sz="135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Origin of matter.</a:t>
            </a:r>
            <a:r>
              <a:rPr lang="en-US" sz="1350" b="1" dirty="0">
                <a:solidFill>
                  <a:srgbClr val="0030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50" dirty="0">
                <a:latin typeface="Helvetica" panose="020B0604020202020204" pitchFamily="34" charset="0"/>
                <a:cs typeface="Helvetica" panose="020B0604020202020204" pitchFamily="34" charset="0"/>
              </a:rPr>
              <a:t>Investigate leptonic CP violation. Are neutrinos the reason the universe is made of matter?</a:t>
            </a:r>
          </a:p>
          <a:p>
            <a:pPr marL="282568" lvl="1" indent="0">
              <a:buNone/>
            </a:pPr>
            <a:r>
              <a:rPr lang="en-US" sz="135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Neutron star and black hole formation.</a:t>
            </a:r>
            <a:r>
              <a:rPr lang="en-US" sz="1350" b="1" dirty="0">
                <a:solidFill>
                  <a:srgbClr val="0030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50" dirty="0">
                <a:latin typeface="Helvetica" panose="020B0604020202020204" pitchFamily="34" charset="0"/>
                <a:cs typeface="Helvetica" panose="020B0604020202020204" pitchFamily="34" charset="0"/>
              </a:rPr>
              <a:t>Ability to observe neutrinos from supernovae events and perhaps watch formation of black holes in real time.</a:t>
            </a:r>
            <a:endParaRPr lang="en-US" sz="1350" dirty="0">
              <a:solidFill>
                <a:srgbClr val="00308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2568" lvl="1" indent="0">
              <a:buNone/>
            </a:pPr>
            <a:r>
              <a:rPr lang="en-US" sz="135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Unification of forces. </a:t>
            </a:r>
            <a:r>
              <a:rPr lang="en-US" sz="1350" dirty="0">
                <a:latin typeface="Helvetica" panose="020B0604020202020204" pitchFamily="34" charset="0"/>
                <a:cs typeface="Helvetica" panose="020B0604020202020204" pitchFamily="34" charset="0"/>
              </a:rPr>
              <a:t>Investigate nucleon decay, advance unified theory of energy and matter.</a:t>
            </a:r>
            <a:endParaRPr lang="en-US" sz="13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20E752-2B9D-4268-BF77-44FD34E1DEB5}"/>
              </a:ext>
            </a:extLst>
          </p:cNvPr>
          <p:cNvSpPr txBox="1"/>
          <p:nvPr/>
        </p:nvSpPr>
        <p:spPr>
          <a:xfrm>
            <a:off x="-1" y="4658752"/>
            <a:ext cx="9144000" cy="438582"/>
          </a:xfrm>
          <a:prstGeom prst="rect">
            <a:avLst/>
          </a:prstGeom>
          <a:solidFill>
            <a:srgbClr val="004C9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 rtlCol="0" anchor="t">
            <a:spAutoFit/>
          </a:bodyPr>
          <a:lstStyle>
            <a:defPPr>
              <a:defRPr lang="en-US"/>
            </a:defPPr>
            <a:lvl1pPr algn="ctr">
              <a:defRPr sz="2200" b="1" i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The LBNF/DUNE project will be the first internationally conceived, constructed, and operated mega-science project hosted by the Department of Energy in the United States” – DOE</a:t>
            </a:r>
          </a:p>
        </p:txBody>
      </p:sp>
      <p:pic>
        <p:nvPicPr>
          <p:cNvPr id="13" name="Picture 12" descr="DUNEicon-BigBang.jpg">
            <a:extLst>
              <a:ext uri="{FF2B5EF4-FFF2-40B4-BE49-F238E27FC236}">
                <a16:creationId xmlns:a16="http://schemas.microsoft.com/office/drawing/2014/main" id="{3A207243-D977-41F4-974C-F20E37F3DAA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60" y="3261756"/>
            <a:ext cx="525261" cy="506557"/>
          </a:xfrm>
          <a:prstGeom prst="rect">
            <a:avLst/>
          </a:prstGeom>
        </p:spPr>
      </p:pic>
      <p:pic>
        <p:nvPicPr>
          <p:cNvPr id="14" name="Picture 13" descr="DUNEicon-Blackhole.jpg">
            <a:extLst>
              <a:ext uri="{FF2B5EF4-FFF2-40B4-BE49-F238E27FC236}">
                <a16:creationId xmlns:a16="http://schemas.microsoft.com/office/drawing/2014/main" id="{BA0DD511-3D73-4239-95ED-68F6B004254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2" y="3714768"/>
            <a:ext cx="508116" cy="490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BD24B3-69C8-4845-BADD-786EFDAD4E5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714" y="136683"/>
            <a:ext cx="1194135" cy="154135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itle 6">
            <a:extLst>
              <a:ext uri="{FF2B5EF4-FFF2-40B4-BE49-F238E27FC236}">
                <a16:creationId xmlns:a16="http://schemas.microsoft.com/office/drawing/2014/main" id="{1007DE82-B728-464F-B141-085D8F325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389" y="135642"/>
            <a:ext cx="6862611" cy="426951"/>
          </a:xfrm>
        </p:spPr>
        <p:txBody>
          <a:bodyPr>
            <a:normAutofit/>
          </a:bodyPr>
          <a:lstStyle/>
          <a:p>
            <a:r>
              <a:rPr lang="en-US" sz="2100" dirty="0"/>
              <a:t>DUNE </a:t>
            </a:r>
            <a:r>
              <a:rPr lang="en-US" sz="2400" dirty="0"/>
              <a:t>Deep Underground Neutrino Experiment</a:t>
            </a:r>
            <a:endParaRPr lang="en-US" sz="21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16011AC-7C00-415A-AFA4-0F2D52CA45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218" y="149031"/>
            <a:ext cx="974537" cy="36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803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BE03E-5F5A-48F5-9729-1ECBB005E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3" y="130494"/>
            <a:ext cx="8293100" cy="485218"/>
          </a:xfrm>
        </p:spPr>
        <p:txBody>
          <a:bodyPr/>
          <a:lstStyle/>
          <a:p>
            <a:r>
              <a:rPr lang="en-US" dirty="0"/>
              <a:t>The LBNF Beam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878B69-3E25-4E2F-AB6F-34A272FA057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066"/>
            <a:ext cx="9137305" cy="35761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7BA3DF-A9DC-4248-B5EC-390874D318F3}"/>
              </a:ext>
            </a:extLst>
          </p:cNvPr>
          <p:cNvSpPr txBox="1"/>
          <p:nvPr/>
        </p:nvSpPr>
        <p:spPr>
          <a:xfrm>
            <a:off x="465425" y="4191832"/>
            <a:ext cx="62865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CC0000"/>
                </a:solidFill>
              </a:rPr>
              <a:t>Facility designed for initial beam power of 1.2 MW, upgradeable to 2.4 MW </a:t>
            </a:r>
          </a:p>
        </p:txBody>
      </p:sp>
    </p:spTree>
    <p:extLst>
      <p:ext uri="{BB962C8B-B14F-4D97-AF65-F5344CB8AC3E}">
        <p14:creationId xmlns:p14="http://schemas.microsoft.com/office/powerpoint/2010/main" val="8422000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0A1595-91DF-446F-8B97-C3B88B15DE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96" y="195670"/>
            <a:ext cx="9110513" cy="454024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EB94B66-A8CB-4634-9352-AFA456499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51147"/>
            <a:ext cx="8293100" cy="485218"/>
          </a:xfrm>
        </p:spPr>
        <p:txBody>
          <a:bodyPr/>
          <a:lstStyle/>
          <a:p>
            <a:r>
              <a:rPr lang="en-US" dirty="0"/>
              <a:t>Section View of Target Complex – Target Hall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E8FDEE-6D89-4A30-B4DB-26115D44DFEE}"/>
              </a:ext>
            </a:extLst>
          </p:cNvPr>
          <p:cNvSpPr txBox="1"/>
          <p:nvPr/>
        </p:nvSpPr>
        <p:spPr>
          <a:xfrm rot="21255392">
            <a:off x="8402704" y="2609157"/>
            <a:ext cx="7569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sym typeface="Wingdings" panose="05000000000000000000" pitchFamily="2" charset="2"/>
              </a:rPr>
              <a:t></a:t>
            </a:r>
            <a:r>
              <a:rPr lang="en-US" sz="1350" dirty="0">
                <a:solidFill>
                  <a:srgbClr val="FF0000"/>
                </a:solidFill>
              </a:rPr>
              <a:t>Beam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B3AD1E-3736-4703-B5DF-B8B3BC749A50}"/>
              </a:ext>
            </a:extLst>
          </p:cNvPr>
          <p:cNvSpPr txBox="1"/>
          <p:nvPr/>
        </p:nvSpPr>
        <p:spPr>
          <a:xfrm rot="21255392">
            <a:off x="7331846" y="3110162"/>
            <a:ext cx="19016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2060"/>
                </a:solidFill>
                <a:sym typeface="Wingdings" panose="05000000000000000000" pitchFamily="2" charset="2"/>
              </a:rPr>
              <a:t>Primary Beam Enclosure</a:t>
            </a:r>
            <a:endParaRPr lang="en-US" sz="135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A35CC8-7AA6-4D68-9102-8B086FEA27F9}"/>
              </a:ext>
            </a:extLst>
          </p:cNvPr>
          <p:cNvSpPr txBox="1"/>
          <p:nvPr/>
        </p:nvSpPr>
        <p:spPr>
          <a:xfrm>
            <a:off x="6703649" y="1638096"/>
            <a:ext cx="9310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2060"/>
                </a:solidFill>
                <a:sym typeface="Wingdings" panose="05000000000000000000" pitchFamily="2" charset="2"/>
              </a:rPr>
              <a:t>Target Hall</a:t>
            </a:r>
            <a:endParaRPr lang="en-US" sz="1350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794944-0C91-4EA1-B9CC-C108E5869280}"/>
              </a:ext>
            </a:extLst>
          </p:cNvPr>
          <p:cNvSpPr txBox="1"/>
          <p:nvPr/>
        </p:nvSpPr>
        <p:spPr>
          <a:xfrm>
            <a:off x="3375632" y="2029395"/>
            <a:ext cx="8603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2060"/>
                </a:solidFill>
                <a:sym typeface="Wingdings" panose="05000000000000000000" pitchFamily="2" charset="2"/>
              </a:rPr>
              <a:t>Work Cell</a:t>
            </a:r>
            <a:endParaRPr lang="en-US" sz="1350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E67E9F-37B7-49B4-B86C-B10906E6CF4D}"/>
              </a:ext>
            </a:extLst>
          </p:cNvPr>
          <p:cNvSpPr txBox="1"/>
          <p:nvPr/>
        </p:nvSpPr>
        <p:spPr>
          <a:xfrm rot="21255392">
            <a:off x="-19950" y="3956869"/>
            <a:ext cx="9543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2060"/>
                </a:solidFill>
                <a:sym typeface="Wingdings" panose="05000000000000000000" pitchFamily="2" charset="2"/>
              </a:rPr>
              <a:t>Decay Pipe</a:t>
            </a:r>
            <a:endParaRPr lang="en-US" sz="1350" dirty="0">
              <a:solidFill>
                <a:srgbClr val="00206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16BA4E6-0A9F-4FB9-84AE-EF7A4384850B}"/>
              </a:ext>
            </a:extLst>
          </p:cNvPr>
          <p:cNvGrpSpPr/>
          <p:nvPr/>
        </p:nvGrpSpPr>
        <p:grpSpPr>
          <a:xfrm>
            <a:off x="6285115" y="3434698"/>
            <a:ext cx="1251764" cy="1068482"/>
            <a:chOff x="4979877" y="4202201"/>
            <a:chExt cx="1669018" cy="1424642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65548C3-E929-4F39-8E14-1ECA8CA653E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79877" y="4202201"/>
              <a:ext cx="903929" cy="76935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6F53E4F-B66F-4FB3-9BED-230E4EADCC9D}"/>
                </a:ext>
              </a:extLst>
            </p:cNvPr>
            <p:cNvSpPr txBox="1"/>
            <p:nvPr/>
          </p:nvSpPr>
          <p:spPr>
            <a:xfrm>
              <a:off x="5883806" y="4949735"/>
              <a:ext cx="765089" cy="677108"/>
            </a:xfrm>
            <a:prstGeom prst="rect">
              <a:avLst/>
            </a:prstGeom>
            <a:solidFill>
              <a:srgbClr val="92D050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Primary Beam Window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FF36133-9523-4BFC-84B4-1AB45ACA3ADD}"/>
              </a:ext>
            </a:extLst>
          </p:cNvPr>
          <p:cNvSpPr txBox="1"/>
          <p:nvPr/>
        </p:nvSpPr>
        <p:spPr>
          <a:xfrm>
            <a:off x="989350" y="3808250"/>
            <a:ext cx="529149" cy="415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He Gas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CBE19C4-074A-444E-ABD2-AFEAED4B41E4}"/>
              </a:ext>
            </a:extLst>
          </p:cNvPr>
          <p:cNvGrpSpPr/>
          <p:nvPr/>
        </p:nvGrpSpPr>
        <p:grpSpPr>
          <a:xfrm>
            <a:off x="3257695" y="3723205"/>
            <a:ext cx="496446" cy="817196"/>
            <a:chOff x="2271914" y="4470046"/>
            <a:chExt cx="661928" cy="1089594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8723A6B-BEBD-4AC6-895B-0B8D4077823E}"/>
                </a:ext>
              </a:extLst>
            </p:cNvPr>
            <p:cNvCxnSpPr>
              <a:cxnSpLocks/>
              <a:stCxn id="22" idx="0"/>
            </p:cNvCxnSpPr>
            <p:nvPr/>
          </p:nvCxnSpPr>
          <p:spPr>
            <a:xfrm flipV="1">
              <a:off x="2602878" y="4470046"/>
              <a:ext cx="18272" cy="63818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F13508A-E72D-4D05-A0E9-988A0932AD84}"/>
                </a:ext>
              </a:extLst>
            </p:cNvPr>
            <p:cNvSpPr txBox="1"/>
            <p:nvPr/>
          </p:nvSpPr>
          <p:spPr>
            <a:xfrm>
              <a:off x="2271914" y="5108235"/>
              <a:ext cx="661928" cy="451405"/>
            </a:xfrm>
            <a:prstGeom prst="rect">
              <a:avLst/>
            </a:prstGeom>
            <a:solidFill>
              <a:srgbClr val="92D050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/>
                <a:t>Cooling</a:t>
              </a:r>
            </a:p>
            <a:p>
              <a:pPr algn="ctr"/>
              <a:r>
                <a:rPr lang="en-US" sz="800" dirty="0"/>
                <a:t>Panels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AE003FA-4422-40EB-B294-89C2A350567A}"/>
              </a:ext>
            </a:extLst>
          </p:cNvPr>
          <p:cNvGrpSpPr/>
          <p:nvPr/>
        </p:nvGrpSpPr>
        <p:grpSpPr>
          <a:xfrm>
            <a:off x="5230124" y="3615432"/>
            <a:ext cx="816821" cy="1071367"/>
            <a:chOff x="4835165" y="4188100"/>
            <a:chExt cx="1089095" cy="1428489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482FFEE-C9A8-46BA-AFF3-DB599028FA00}"/>
                </a:ext>
              </a:extLst>
            </p:cNvPr>
            <p:cNvCxnSpPr>
              <a:cxnSpLocks/>
              <a:stCxn id="25" idx="0"/>
            </p:cNvCxnSpPr>
            <p:nvPr/>
          </p:nvCxnSpPr>
          <p:spPr>
            <a:xfrm flipH="1" flipV="1">
              <a:off x="4835165" y="4188100"/>
              <a:ext cx="635822" cy="75138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9409CD4-DE1C-4CE0-B9A5-1CB001CA3577}"/>
                </a:ext>
              </a:extLst>
            </p:cNvPr>
            <p:cNvSpPr txBox="1"/>
            <p:nvPr/>
          </p:nvSpPr>
          <p:spPr>
            <a:xfrm>
              <a:off x="5017713" y="4939481"/>
              <a:ext cx="906547" cy="677108"/>
            </a:xfrm>
            <a:prstGeom prst="rect">
              <a:avLst/>
            </a:prstGeom>
            <a:solidFill>
              <a:srgbClr val="92D050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Horn A with Target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7985DB6-9420-4BC9-9BAA-9C77D7AE272A}"/>
              </a:ext>
            </a:extLst>
          </p:cNvPr>
          <p:cNvGrpSpPr/>
          <p:nvPr/>
        </p:nvGrpSpPr>
        <p:grpSpPr>
          <a:xfrm>
            <a:off x="4714129" y="3615434"/>
            <a:ext cx="470267" cy="1058578"/>
            <a:chOff x="4768910" y="3933734"/>
            <a:chExt cx="627023" cy="1411436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AF01DE5-1DCF-4E9A-8E28-261AD16FB3B0}"/>
                </a:ext>
              </a:extLst>
            </p:cNvPr>
            <p:cNvCxnSpPr>
              <a:cxnSpLocks/>
              <a:stCxn id="28" idx="0"/>
            </p:cNvCxnSpPr>
            <p:nvPr/>
          </p:nvCxnSpPr>
          <p:spPr>
            <a:xfrm flipH="1" flipV="1">
              <a:off x="4775471" y="3933734"/>
              <a:ext cx="306951" cy="91899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DABB5C9-7A5D-4435-826B-66969EA9D0C8}"/>
                </a:ext>
              </a:extLst>
            </p:cNvPr>
            <p:cNvSpPr txBox="1"/>
            <p:nvPr/>
          </p:nvSpPr>
          <p:spPr>
            <a:xfrm>
              <a:off x="4768910" y="4852728"/>
              <a:ext cx="627023" cy="492442"/>
            </a:xfrm>
            <a:prstGeom prst="rect">
              <a:avLst/>
            </a:prstGeom>
            <a:solidFill>
              <a:srgbClr val="92D050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Horn B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8ABBF35-84E5-45F8-B080-8EF5652C56D5}"/>
              </a:ext>
            </a:extLst>
          </p:cNvPr>
          <p:cNvGrpSpPr/>
          <p:nvPr/>
        </p:nvGrpSpPr>
        <p:grpSpPr>
          <a:xfrm>
            <a:off x="2658937" y="3786933"/>
            <a:ext cx="459257" cy="893074"/>
            <a:chOff x="4431704" y="3969790"/>
            <a:chExt cx="612342" cy="1190764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F65842C-E36E-4F7B-8A25-2360CC18C6C3}"/>
                </a:ext>
              </a:extLst>
            </p:cNvPr>
            <p:cNvCxnSpPr>
              <a:cxnSpLocks/>
              <a:stCxn id="31" idx="0"/>
            </p:cNvCxnSpPr>
            <p:nvPr/>
          </p:nvCxnSpPr>
          <p:spPr>
            <a:xfrm flipV="1">
              <a:off x="4737876" y="3969790"/>
              <a:ext cx="0" cy="69832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8424AA0-0103-4EFF-B0B2-69ECE837CC33}"/>
                </a:ext>
              </a:extLst>
            </p:cNvPr>
            <p:cNvSpPr txBox="1"/>
            <p:nvPr/>
          </p:nvSpPr>
          <p:spPr>
            <a:xfrm>
              <a:off x="4431704" y="4668112"/>
              <a:ext cx="612342" cy="492442"/>
            </a:xfrm>
            <a:prstGeom prst="rect">
              <a:avLst/>
            </a:prstGeom>
            <a:solidFill>
              <a:srgbClr val="92D050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Horn C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E136297-D710-4E3C-BDC9-9E6B51B6FE38}"/>
              </a:ext>
            </a:extLst>
          </p:cNvPr>
          <p:cNvGrpSpPr/>
          <p:nvPr/>
        </p:nvGrpSpPr>
        <p:grpSpPr>
          <a:xfrm>
            <a:off x="5823855" y="3503032"/>
            <a:ext cx="902212" cy="984008"/>
            <a:chOff x="4759748" y="3935564"/>
            <a:chExt cx="1202949" cy="1312011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1D30E61-978D-46F3-B8BF-6A14D850447D}"/>
                </a:ext>
              </a:extLst>
            </p:cNvPr>
            <p:cNvCxnSpPr>
              <a:cxnSpLocks/>
              <a:stCxn id="34" idx="0"/>
            </p:cNvCxnSpPr>
            <p:nvPr/>
          </p:nvCxnSpPr>
          <p:spPr>
            <a:xfrm flipH="1" flipV="1">
              <a:off x="4759748" y="3935564"/>
              <a:ext cx="880461" cy="10042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1A13EA-B6CC-455D-97C0-11DB935FB6A5}"/>
                </a:ext>
              </a:extLst>
            </p:cNvPr>
            <p:cNvSpPr txBox="1"/>
            <p:nvPr/>
          </p:nvSpPr>
          <p:spPr>
            <a:xfrm>
              <a:off x="5317721" y="4939799"/>
              <a:ext cx="644976" cy="307776"/>
            </a:xfrm>
            <a:prstGeom prst="rect">
              <a:avLst/>
            </a:prstGeom>
            <a:solidFill>
              <a:srgbClr val="92D050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Baffle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D2DD68C-EFD3-4289-8134-3D5E3649B099}"/>
              </a:ext>
            </a:extLst>
          </p:cNvPr>
          <p:cNvSpPr txBox="1"/>
          <p:nvPr/>
        </p:nvSpPr>
        <p:spPr>
          <a:xfrm>
            <a:off x="3413336" y="3261539"/>
            <a:ext cx="540603" cy="415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N</a:t>
            </a:r>
            <a:r>
              <a:rPr lang="en-US" sz="1050" baseline="-25000" dirty="0"/>
              <a:t>2</a:t>
            </a:r>
            <a:r>
              <a:rPr lang="en-US" sz="1050" dirty="0"/>
              <a:t> Gas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963C66B-CFE5-4727-AF83-D85DEADFCF64}"/>
              </a:ext>
            </a:extLst>
          </p:cNvPr>
          <p:cNvGrpSpPr/>
          <p:nvPr/>
        </p:nvGrpSpPr>
        <p:grpSpPr>
          <a:xfrm>
            <a:off x="5058642" y="2081926"/>
            <a:ext cx="765214" cy="542043"/>
            <a:chOff x="4218119" y="2588230"/>
            <a:chExt cx="1020285" cy="722724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49EDE84-02FE-4656-840A-0577CF822403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69" y="2775901"/>
              <a:ext cx="0" cy="53505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3F725EC-3F6D-44E4-A519-B86C7B005AB5}"/>
                </a:ext>
              </a:extLst>
            </p:cNvPr>
            <p:cNvSpPr txBox="1"/>
            <p:nvPr/>
          </p:nvSpPr>
          <p:spPr>
            <a:xfrm>
              <a:off x="4218119" y="2588230"/>
              <a:ext cx="1020285" cy="492443"/>
            </a:xfrm>
            <a:prstGeom prst="rect">
              <a:avLst/>
            </a:prstGeom>
            <a:solidFill>
              <a:srgbClr val="92D050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Hatch Covers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861B833-1475-4891-AC3F-92A348725398}"/>
                </a:ext>
              </a:extLst>
            </p:cNvPr>
            <p:cNvCxnSpPr>
              <a:cxnSpLocks/>
              <a:stCxn id="38" idx="2"/>
            </p:cNvCxnSpPr>
            <p:nvPr/>
          </p:nvCxnSpPr>
          <p:spPr>
            <a:xfrm flipH="1">
              <a:off x="4291846" y="3080673"/>
              <a:ext cx="436416" cy="23028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7906E36-8E2E-4343-A367-2241666FCE86}"/>
              </a:ext>
            </a:extLst>
          </p:cNvPr>
          <p:cNvGrpSpPr/>
          <p:nvPr/>
        </p:nvGrpSpPr>
        <p:grpSpPr>
          <a:xfrm>
            <a:off x="1862674" y="3843647"/>
            <a:ext cx="662201" cy="885357"/>
            <a:chOff x="3756359" y="4397024"/>
            <a:chExt cx="882934" cy="1180476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50D506D-8D00-4D3D-A51B-C99CF66A0581}"/>
                </a:ext>
              </a:extLst>
            </p:cNvPr>
            <p:cNvCxnSpPr>
              <a:cxnSpLocks/>
              <a:stCxn id="42" idx="0"/>
            </p:cNvCxnSpPr>
            <p:nvPr/>
          </p:nvCxnSpPr>
          <p:spPr>
            <a:xfrm flipV="1">
              <a:off x="4197827" y="4397024"/>
              <a:ext cx="297154" cy="3187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3830C03-1192-47C5-9090-8973D0255D0E}"/>
                </a:ext>
              </a:extLst>
            </p:cNvPr>
            <p:cNvSpPr txBox="1"/>
            <p:nvPr/>
          </p:nvSpPr>
          <p:spPr>
            <a:xfrm>
              <a:off x="3756359" y="4715726"/>
              <a:ext cx="882934" cy="861774"/>
            </a:xfrm>
            <a:prstGeom prst="rect">
              <a:avLst/>
            </a:prstGeom>
            <a:solidFill>
              <a:srgbClr val="92D050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Decay Pipe Upstream Window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9452422-2EB1-41AB-837B-40F18E236D6A}"/>
              </a:ext>
            </a:extLst>
          </p:cNvPr>
          <p:cNvGrpSpPr/>
          <p:nvPr/>
        </p:nvGrpSpPr>
        <p:grpSpPr>
          <a:xfrm>
            <a:off x="3893669" y="3368937"/>
            <a:ext cx="584813" cy="1174544"/>
            <a:chOff x="2869846" y="3813797"/>
            <a:chExt cx="779750" cy="1566058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19FA91F-7938-4CFD-AECD-1C1768A4235D}"/>
                </a:ext>
              </a:extLst>
            </p:cNvPr>
            <p:cNvCxnSpPr>
              <a:cxnSpLocks/>
              <a:stCxn id="45" idx="0"/>
            </p:cNvCxnSpPr>
            <p:nvPr/>
          </p:nvCxnSpPr>
          <p:spPr>
            <a:xfrm flipV="1">
              <a:off x="3253196" y="4718505"/>
              <a:ext cx="396400" cy="20994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D8D0DA4-96D7-4570-BB4B-08FE7D4CF3F6}"/>
                </a:ext>
              </a:extLst>
            </p:cNvPr>
            <p:cNvSpPr txBox="1"/>
            <p:nvPr/>
          </p:nvSpPr>
          <p:spPr>
            <a:xfrm>
              <a:off x="2869846" y="4928450"/>
              <a:ext cx="766699" cy="451405"/>
            </a:xfrm>
            <a:prstGeom prst="rect">
              <a:avLst/>
            </a:prstGeom>
            <a:solidFill>
              <a:srgbClr val="92D050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/>
                <a:t>Steel Shielding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0CF0A384-3987-41EB-A714-9FD093ACA3BE}"/>
                </a:ext>
              </a:extLst>
            </p:cNvPr>
            <p:cNvCxnSpPr>
              <a:cxnSpLocks/>
              <a:stCxn id="45" idx="0"/>
            </p:cNvCxnSpPr>
            <p:nvPr/>
          </p:nvCxnSpPr>
          <p:spPr>
            <a:xfrm flipH="1" flipV="1">
              <a:off x="3127919" y="3813797"/>
              <a:ext cx="125277" cy="111465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96853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A67C60C6-B0D8-4B01-B7D0-16022BA8BF2C}"/>
              </a:ext>
            </a:extLst>
          </p:cNvPr>
          <p:cNvSpPr txBox="1">
            <a:spLocks/>
          </p:cNvSpPr>
          <p:nvPr/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/>
          <a:lstStyle>
            <a:lvl1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189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378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566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754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Fermilab at a Glance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F6E93CF6-6946-416D-BF0D-37F0973BDD76}"/>
              </a:ext>
            </a:extLst>
          </p:cNvPr>
          <p:cNvSpPr txBox="1">
            <a:spLocks/>
          </p:cNvSpPr>
          <p:nvPr/>
        </p:nvSpPr>
        <p:spPr>
          <a:xfrm>
            <a:off x="346722" y="929898"/>
            <a:ext cx="2416357" cy="3826877"/>
          </a:xfrm>
          <a:prstGeom prst="rect">
            <a:avLst/>
          </a:prstGeom>
          <a:gradFill flip="none" rotWithShape="1">
            <a:gsLst>
              <a:gs pos="0">
                <a:srgbClr val="63666A">
                  <a:alpha val="84000"/>
                </a:srgbClr>
              </a:gs>
              <a:gs pos="51000">
                <a:srgbClr val="63666A">
                  <a:alpha val="83245"/>
                </a:srgbClr>
              </a:gs>
              <a:gs pos="94995">
                <a:srgbClr val="63666A">
                  <a:alpha val="38357"/>
                </a:srgbClr>
              </a:gs>
              <a:gs pos="87000">
                <a:srgbClr val="63666A">
                  <a:alpha val="55000"/>
                </a:srgbClr>
              </a:gs>
              <a:gs pos="100000">
                <a:schemeClr val="accent6">
                  <a:lumMod val="60000"/>
                  <a:lumOff val="40000"/>
                  <a:alpha val="0"/>
                </a:schemeClr>
              </a:gs>
            </a:gsLst>
            <a:lin ang="0" scaled="1"/>
            <a:tileRect/>
          </a:gradFill>
        </p:spPr>
        <p:txBody>
          <a:bodyPr lIns="0" tIns="0" rIns="0" bIns="0" anchor="ctr"/>
          <a:lstStyle>
            <a:lvl1pPr marL="342900" indent="-342900" algn="l" defTabSz="457200" rtl="0" eaLnBrk="1" fontAlgn="base" hangingPunct="1">
              <a:spcBef>
                <a:spcPts val="12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000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2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2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0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00000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/>
              <a:buChar char="•"/>
              <a:defRPr sz="1600" kern="1200">
                <a:solidFill>
                  <a:srgbClr val="00000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6075" marR="0" lvl="0" indent="-198438" algn="l" defTabSz="3429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Geneva" charset="0"/>
              </a:rPr>
              <a:t>America's particle physics and accelerator laboratory</a:t>
            </a:r>
          </a:p>
          <a:p>
            <a:pPr marL="346075" marR="0" lvl="0" indent="-198438" algn="l" defTabSz="3429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Operates the largest US particle accelerator complex</a:t>
            </a:r>
          </a:p>
          <a:p>
            <a:pPr marL="346075" marR="0" lvl="0" indent="-198438" algn="l" defTabSz="3429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Geneva" charset="0"/>
              </a:rPr>
              <a:t>~1,900 staff and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2" charset="0"/>
                <a:ea typeface="Geneva" charset="0"/>
              </a:rPr>
              <a:t>~$600M/year budget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/>
              <a:ea typeface="Geneva" charset="0"/>
            </a:endParaRPr>
          </a:p>
          <a:p>
            <a:pPr marL="346075" marR="0" lvl="0" indent="-198438" algn="l" defTabSz="3429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>
                <a:tab pos="2222500" algn="l"/>
              </a:tabLst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Geneva" charset="0"/>
              </a:rPr>
              <a:t>6,800 acres of federal land</a:t>
            </a:r>
          </a:p>
          <a:p>
            <a:pPr marL="346075" marR="0" lvl="0" indent="-198438" algn="l" defTabSz="3429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Geneva" charset="0"/>
              </a:rPr>
              <a:t>Facilities used by 4,000 scientists from &gt;50 countries </a:t>
            </a:r>
          </a:p>
          <a:p>
            <a:pPr marL="147637" marR="0" lvl="0" indent="0" algn="l" defTabSz="3429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As Fermilab moves into its second 50 years, its vision remains to solve the mysteries of matter, energy, space, and time for the benefit of all. </a:t>
            </a:r>
          </a:p>
        </p:txBody>
      </p:sp>
    </p:spTree>
    <p:extLst>
      <p:ext uri="{BB962C8B-B14F-4D97-AF65-F5344CB8AC3E}">
        <p14:creationId xmlns:p14="http://schemas.microsoft.com/office/powerpoint/2010/main" val="15841812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14450" y="77749"/>
            <a:ext cx="6515100" cy="481304"/>
          </a:xfrm>
        </p:spPr>
        <p:txBody>
          <a:bodyPr/>
          <a:lstStyle/>
          <a:p>
            <a:r>
              <a:rPr lang="en-US" dirty="0"/>
              <a:t>Proton Improvement Plan II (PIP-II)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98764" y="681565"/>
            <a:ext cx="7800109" cy="2214035"/>
          </a:xfrm>
        </p:spPr>
        <p:txBody>
          <a:bodyPr/>
          <a:lstStyle/>
          <a:p>
            <a:r>
              <a:rPr lang="en-US" sz="1600" dirty="0"/>
              <a:t>Increase Main Injector beam power to 1.2 MW.</a:t>
            </a:r>
          </a:p>
          <a:p>
            <a:pPr lvl="1"/>
            <a:r>
              <a:rPr lang="en-US" sz="1400" dirty="0"/>
              <a:t>Replace the existing 400 MeV linac with a new 800 MeV superconducting linac =&gt; increase in Booster intensity.</a:t>
            </a:r>
          </a:p>
          <a:p>
            <a:pPr lvl="2"/>
            <a:r>
              <a:rPr lang="en-US" sz="1200" dirty="0"/>
              <a:t>Provide a platform to increase LBNF power to 2.4 MW</a:t>
            </a:r>
          </a:p>
          <a:p>
            <a:pPr lvl="1"/>
            <a:r>
              <a:rPr lang="en-US" sz="1400" dirty="0"/>
              <a:t>Provide path for a 100 kW Mu2e-II</a:t>
            </a:r>
          </a:p>
          <a:p>
            <a:pPr lvl="1"/>
            <a:r>
              <a:rPr lang="en-US" sz="1400" dirty="0"/>
              <a:t>Provide capability for 1.6 MW at 800 MeV, CW beam</a:t>
            </a:r>
          </a:p>
          <a:p>
            <a:pPr lvl="1"/>
            <a:r>
              <a:rPr lang="en-US" sz="1400" dirty="0"/>
              <a:t>Platform for high duty-factor / power operations to multiple experiments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BFF7B4-EBA8-41B4-A662-555A63E833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4450" y="2571750"/>
            <a:ext cx="5667700" cy="212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34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/>
          <p:cNvSpPr txBox="1">
            <a:spLocks noChangeArrowheads="1"/>
          </p:cNvSpPr>
          <p:nvPr/>
        </p:nvSpPr>
        <p:spPr bwMode="auto">
          <a:xfrm>
            <a:off x="6858000" y="-21432"/>
            <a:ext cx="769144" cy="244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4D43B3D-7626-4C52-A860-0F026AEA7A0D}" type="slidenum">
              <a:rPr lang="en-US" altLang="en-US" sz="135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6858000" y="5953"/>
            <a:ext cx="777479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5EE1F5C4-9703-45B1-BE11-4D68C85AAD18}" type="slidenum">
              <a:rPr lang="en-US" altLang="en-US" sz="135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14450" y="77749"/>
            <a:ext cx="6515100" cy="481304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1275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14450" y="216776"/>
            <a:ext cx="6515100" cy="405962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solidFill>
                  <a:schemeClr val="accent6"/>
                </a:solidFill>
              </a:rPr>
              <a:t>PIP-II Linac &amp; Upgrades (1.2 MW power on target)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E3A2D131-93CC-4027-ABEE-23F44A55BAA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9538" y="6515100"/>
            <a:ext cx="1076325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r>
              <a:rPr lang="en-US" altLang="en-US"/>
              <a:t>7/7/2022</a:t>
            </a:r>
            <a:endParaRPr lang="en-US" altLang="en-US" sz="9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0665E1-0023-45A2-9365-45157B477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856" y="877363"/>
            <a:ext cx="3935436" cy="29955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FAD087-9075-4CCE-A457-2E3886FFC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1692" y="878151"/>
            <a:ext cx="2537858" cy="3652754"/>
          </a:xfrm>
          <a:prstGeom prst="rect">
            <a:avLst/>
          </a:prstGeom>
        </p:spPr>
      </p:pic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4AD4CA95-3701-F1AC-9E08-763892FF58FD}"/>
              </a:ext>
            </a:extLst>
          </p:cNvPr>
          <p:cNvSpPr txBox="1">
            <a:spLocks/>
          </p:cNvSpPr>
          <p:nvPr/>
        </p:nvSpPr>
        <p:spPr bwMode="auto">
          <a:xfrm>
            <a:off x="1387655" y="3978478"/>
            <a:ext cx="4139842" cy="71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500" dirty="0">
                <a:solidFill>
                  <a:schemeClr val="accent6"/>
                </a:solidFill>
              </a:rPr>
              <a:t>Project started in 2016 (CD-0)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500" dirty="0">
                <a:solidFill>
                  <a:schemeClr val="accent6"/>
                </a:solidFill>
              </a:rPr>
              <a:t>First beam in Booster: 2029 (plan)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500" dirty="0">
                <a:solidFill>
                  <a:schemeClr val="accent6"/>
                </a:solidFill>
              </a:rPr>
              <a:t>MI 1.2 MW beam on target: 2031 (plan)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245337-6839-4ACD-841F-967A7CFB8AB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 dirty="0" smtClean="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/>
              <a:t>S. Nagaitsev | Fermilab Multi-MW proton facility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8067138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E67F043-E114-4DCD-9F2B-D86C9D973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994" y="2385954"/>
            <a:ext cx="2930526" cy="17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AEA4F19D-3646-6849-8A76-C22861CB4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4137" y="2407941"/>
            <a:ext cx="2625680" cy="174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F67BF40-567F-CF45-93FE-348DA14B1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950" dirty="0"/>
              <a:t>PIP-II Project construction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860B0F0C-E803-9C47-AE38-27F87B2C3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674" y="3675326"/>
            <a:ext cx="13991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400" b="1">
                <a:solidFill>
                  <a:srgbClr val="002060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defRPr/>
            </a:pPr>
            <a:r>
              <a:rPr lang="en-US" altLang="en-US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Magnets provided by 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A7F74D2D-E0E3-7B49-9FB8-227B75CBE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8327" y="3616361"/>
            <a:ext cx="461875" cy="46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E8BD55-6074-4BA4-8D67-3C63980EFB27}"/>
              </a:ext>
            </a:extLst>
          </p:cNvPr>
          <p:cNvSpPr txBox="1"/>
          <p:nvPr/>
        </p:nvSpPr>
        <p:spPr>
          <a:xfrm>
            <a:off x="297712" y="4487847"/>
            <a:ext cx="6741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33B95C0-365A-4151-BAFB-EBA67F20088E}"/>
              </a:ext>
            </a:extLst>
          </p:cNvPr>
          <p:cNvSpPr txBox="1">
            <a:spLocks/>
          </p:cNvSpPr>
          <p:nvPr/>
        </p:nvSpPr>
        <p:spPr>
          <a:xfrm>
            <a:off x="467353" y="883360"/>
            <a:ext cx="8673737" cy="123412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PIP-II received DOE CD-3 approval for start of construction/execution on April 18, 2023</a:t>
            </a:r>
          </a:p>
          <a:p>
            <a:pPr marL="742950" lvl="1" indent="-285750">
              <a:spcBef>
                <a:spcPts val="300"/>
              </a:spcBef>
              <a:buFont typeface="System Font Regular"/>
              <a:buChar char="-"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Linac complex construction is actively underway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" pitchFamily="2" charset="0"/>
            </a:endParaRP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srgbClr val="404040"/>
                </a:solidFill>
              </a:rPr>
              <a:t>Front end of PIP-II </a:t>
            </a:r>
            <a:r>
              <a:rPr lang="en-US" sz="1500" b="0" dirty="0" err="1">
                <a:solidFill>
                  <a:srgbClr val="404040"/>
                </a:solidFill>
              </a:rPr>
              <a:t>linac</a:t>
            </a:r>
            <a:r>
              <a:rPr lang="en-US" sz="1500" b="0" dirty="0">
                <a:solidFill>
                  <a:srgbClr val="404040"/>
                </a:solidFill>
              </a:rPr>
              <a:t> constructed and successfully tested with beam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srgbClr val="404040"/>
                </a:solidFill>
              </a:rPr>
              <a:t>PIP-II </a:t>
            </a:r>
            <a:r>
              <a:rPr lang="en-US" sz="1500" b="0" dirty="0" err="1">
                <a:solidFill>
                  <a:srgbClr val="404040"/>
                </a:solidFill>
              </a:rPr>
              <a:t>cryoplant</a:t>
            </a:r>
            <a:r>
              <a:rPr lang="en-US" sz="1500" b="0" dirty="0">
                <a:solidFill>
                  <a:srgbClr val="404040"/>
                </a:solidFill>
              </a:rPr>
              <a:t> building complete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srgbClr val="404040"/>
                </a:solidFill>
              </a:rPr>
              <a:t>Extensive in-kind and partner contributions arriving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93CD5E18-B779-47A1-B99F-F888545B2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564" y="2407938"/>
            <a:ext cx="2471350" cy="173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27383CA-69AE-4CA7-8EAE-BCF142275B03}"/>
              </a:ext>
            </a:extLst>
          </p:cNvPr>
          <p:cNvSpPr/>
          <p:nvPr/>
        </p:nvSpPr>
        <p:spPr>
          <a:xfrm>
            <a:off x="2588309" y="3749345"/>
            <a:ext cx="525687" cy="32692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014CF7-CDA1-4B1A-ABD6-4C2EAD53ECCC}"/>
              </a:ext>
            </a:extLst>
          </p:cNvPr>
          <p:cNvSpPr txBox="1"/>
          <p:nvPr/>
        </p:nvSpPr>
        <p:spPr>
          <a:xfrm>
            <a:off x="636588" y="4296206"/>
            <a:ext cx="7753739" cy="276999"/>
          </a:xfrm>
          <a:prstGeom prst="rect">
            <a:avLst/>
          </a:prstGeom>
          <a:solidFill>
            <a:srgbClr val="004C97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PIP-II is the first particle accelerator built in the U.S. with significant international contributions </a:t>
            </a:r>
          </a:p>
        </p:txBody>
      </p:sp>
    </p:spTree>
    <p:extLst>
      <p:ext uri="{BB962C8B-B14F-4D97-AF65-F5344CB8AC3E}">
        <p14:creationId xmlns:p14="http://schemas.microsoft.com/office/powerpoint/2010/main" val="26086928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5932" y="89910"/>
            <a:ext cx="4886325" cy="284213"/>
          </a:xfrm>
          <a:prstGeom prst="rect">
            <a:avLst/>
          </a:prstGeom>
        </p:spPr>
        <p:txBody>
          <a:bodyPr vert="horz" wrap="square" lIns="0" tIns="7144" rIns="0" bIns="0" rtlCol="0" anchor="b" anchorCtr="0">
            <a:spAutoFit/>
          </a:bodyPr>
          <a:lstStyle/>
          <a:p>
            <a:pPr marL="7144">
              <a:spcBef>
                <a:spcPts val="56"/>
              </a:spcBef>
            </a:pPr>
            <a:r>
              <a:rPr lang="en-US" spc="-34" dirty="0"/>
              <a:t>Mid-Term Accelerator Plans</a:t>
            </a:r>
            <a:endParaRPr spc="-23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0588" y="374123"/>
            <a:ext cx="7966634" cy="430196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216926" y="4935442"/>
            <a:ext cx="162878" cy="103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675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8575">
              <a:spcBef>
                <a:spcPts val="11"/>
              </a:spcBef>
            </a:pPr>
            <a:fld id="{81D60167-4931-47E6-BA6A-407CBD079E47}" type="slidenum">
              <a:rPr lang="en-US" spc="-19"/>
              <a:pPr marL="28575">
                <a:spcBef>
                  <a:spcPts val="11"/>
                </a:spcBef>
              </a:pPr>
              <a:t>33</a:t>
            </a:fld>
            <a:endParaRPr spc="-14" dirty="0"/>
          </a:p>
        </p:txBody>
      </p:sp>
    </p:spTree>
    <p:extLst>
      <p:ext uri="{BB962C8B-B14F-4D97-AF65-F5344CB8AC3E}">
        <p14:creationId xmlns:p14="http://schemas.microsoft.com/office/powerpoint/2010/main" val="21859209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8AF067-0E3C-7E02-2EB9-3480C1B920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6" t="2314" r="745" b="5386"/>
          <a:stretch>
            <a:fillRect/>
          </a:stretch>
        </p:blipFill>
        <p:spPr>
          <a:xfrm>
            <a:off x="1418400" y="420433"/>
            <a:ext cx="6415200" cy="314130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2339D0E-BA1E-23B4-8B80-BF34E1CF8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00" y="118955"/>
            <a:ext cx="8686800" cy="320908"/>
          </a:xfrm>
        </p:spPr>
        <p:txBody>
          <a:bodyPr/>
          <a:lstStyle/>
          <a:p>
            <a:r>
              <a:rPr lang="en-US" dirty="0"/>
              <a:t>Lessons from long-term High-Power operations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DAE83F7E-A068-C952-9EEB-A416DDE5A835}"/>
              </a:ext>
            </a:extLst>
          </p:cNvPr>
          <p:cNvSpPr txBox="1">
            <a:spLocks/>
          </p:cNvSpPr>
          <p:nvPr/>
        </p:nvSpPr>
        <p:spPr>
          <a:xfrm>
            <a:off x="297399" y="3611880"/>
            <a:ext cx="8617996" cy="1091757"/>
          </a:xfrm>
          <a:prstGeom prst="rect">
            <a:avLst/>
          </a:prstGeom>
        </p:spPr>
        <p:txBody>
          <a:bodyPr lIns="0" tIns="0" rIns="0" bIns="0">
            <a:normAutofit fontScale="92500" lnSpcReduction="20000"/>
          </a:bodyPr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2014-2019 investments in capability (PIP and operations investments) and strong Ops team enabled growth of peak power ×3 (0.3-1 MW)</a:t>
            </a:r>
          </a:p>
          <a:p>
            <a:r>
              <a:rPr lang="en-US" dirty="0"/>
              <a:t>To realize full physics potential, sufficient run time allocation is essential </a:t>
            </a:r>
          </a:p>
          <a:p>
            <a:r>
              <a:rPr lang="en-US" dirty="0"/>
              <a:t>Recent decrease in reliability is concerning</a:t>
            </a:r>
          </a:p>
        </p:txBody>
      </p:sp>
    </p:spTree>
    <p:extLst>
      <p:ext uri="{BB962C8B-B14F-4D97-AF65-F5344CB8AC3E}">
        <p14:creationId xmlns:p14="http://schemas.microsoft.com/office/powerpoint/2010/main" val="23861817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20D62E6-A095-7190-D87E-C55FA24A6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FA6DDB-62D7-64E6-939F-48751D499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68" y="167756"/>
            <a:ext cx="8686800" cy="320908"/>
          </a:xfrm>
        </p:spPr>
        <p:txBody>
          <a:bodyPr/>
          <a:lstStyle/>
          <a:p>
            <a:r>
              <a:rPr lang="en-US" sz="2000" dirty="0"/>
              <a:t>Physics output and Ops efficiency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44B49C0-DAAB-3D05-DC51-879C9B9DC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3204" y="83184"/>
            <a:ext cx="4009229" cy="253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35D576-B446-9C1D-E28A-B4EEFBFD6A43}"/>
              </a:ext>
            </a:extLst>
          </p:cNvPr>
          <p:cNvSpPr txBox="1"/>
          <p:nvPr/>
        </p:nvSpPr>
        <p:spPr>
          <a:xfrm>
            <a:off x="5757705" y="550262"/>
            <a:ext cx="1698171" cy="36933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>
                <a:latin typeface="+mn-lt"/>
              </a:rPr>
              <a:t>MI quad failure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1A1D0CA-7455-68AE-0034-95A4863B1EF4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6606790" y="919594"/>
            <a:ext cx="1" cy="6719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65CE1F7-D379-BDF8-5CC7-B2DB0584525F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6606791" y="919594"/>
            <a:ext cx="306475" cy="5290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774CA53-D128-6869-FB11-170D2E3F7489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6606791" y="919594"/>
            <a:ext cx="478321" cy="4872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A6033FD-910A-E9B4-62AB-5A392B1D4F59}"/>
              </a:ext>
            </a:extLst>
          </p:cNvPr>
          <p:cNvGrpSpPr/>
          <p:nvPr/>
        </p:nvGrpSpPr>
        <p:grpSpPr>
          <a:xfrm>
            <a:off x="113434" y="631409"/>
            <a:ext cx="547217" cy="1940597"/>
            <a:chOff x="101293" y="497284"/>
            <a:chExt cx="464500" cy="847882"/>
          </a:xfrm>
        </p:grpSpPr>
        <p:sp>
          <p:nvSpPr>
            <p:cNvPr id="22" name="Chevron 21">
              <a:extLst>
                <a:ext uri="{FF2B5EF4-FFF2-40B4-BE49-F238E27FC236}">
                  <a16:creationId xmlns:a16="http://schemas.microsoft.com/office/drawing/2014/main" id="{865C2109-2F4B-2C36-48D6-3C0B9FD15099}"/>
                </a:ext>
              </a:extLst>
            </p:cNvPr>
            <p:cNvSpPr/>
            <p:nvPr/>
          </p:nvSpPr>
          <p:spPr>
            <a:xfrm rot="5400000">
              <a:off x="-90398" y="688975"/>
              <a:ext cx="847882" cy="464499"/>
            </a:xfrm>
            <a:prstGeom prst="chevro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Chevron 4">
              <a:extLst>
                <a:ext uri="{FF2B5EF4-FFF2-40B4-BE49-F238E27FC236}">
                  <a16:creationId xmlns:a16="http://schemas.microsoft.com/office/drawing/2014/main" id="{CF3A0ED6-BB33-6CED-2989-D3A3ACB7E5B4}"/>
                </a:ext>
              </a:extLst>
            </p:cNvPr>
            <p:cNvSpPr txBox="1"/>
            <p:nvPr/>
          </p:nvSpPr>
          <p:spPr>
            <a:xfrm>
              <a:off x="101294" y="729534"/>
              <a:ext cx="464499" cy="3833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80" tIns="5080" rIns="5080" bIns="5080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800" kern="1200"/>
                <a:t>Efficiency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59541C3-9A00-77C5-7337-3178EC0AAE27}"/>
              </a:ext>
            </a:extLst>
          </p:cNvPr>
          <p:cNvGrpSpPr/>
          <p:nvPr/>
        </p:nvGrpSpPr>
        <p:grpSpPr>
          <a:xfrm>
            <a:off x="660648" y="466466"/>
            <a:ext cx="4463573" cy="1981920"/>
            <a:chOff x="562818" y="191284"/>
            <a:chExt cx="4463573" cy="1299651"/>
          </a:xfrm>
        </p:grpSpPr>
        <p:sp>
          <p:nvSpPr>
            <p:cNvPr id="25" name="Round Same Side Corner Rectangle 24">
              <a:extLst>
                <a:ext uri="{FF2B5EF4-FFF2-40B4-BE49-F238E27FC236}">
                  <a16:creationId xmlns:a16="http://schemas.microsoft.com/office/drawing/2014/main" id="{B03E7983-15C9-E65C-22E5-BB527C34E13B}"/>
                </a:ext>
              </a:extLst>
            </p:cNvPr>
            <p:cNvSpPr/>
            <p:nvPr/>
          </p:nvSpPr>
          <p:spPr>
            <a:xfrm rot="5400000">
              <a:off x="2244214" y="-1381946"/>
              <a:ext cx="1100784" cy="4463571"/>
            </a:xfrm>
            <a:prstGeom prst="round2Same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ound Same Side Corner Rectangle 4">
              <a:extLst>
                <a:ext uri="{FF2B5EF4-FFF2-40B4-BE49-F238E27FC236}">
                  <a16:creationId xmlns:a16="http://schemas.microsoft.com/office/drawing/2014/main" id="{F37BB9F4-8FD3-9144-28EB-C7602A214754}"/>
                </a:ext>
              </a:extLst>
            </p:cNvPr>
            <p:cNvSpPr txBox="1"/>
            <p:nvPr/>
          </p:nvSpPr>
          <p:spPr>
            <a:xfrm>
              <a:off x="562818" y="191284"/>
              <a:ext cx="4393263" cy="12996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0160" rIns="10160" bIns="10160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/>
                <a:t>Uptime = [run time]/[scheduled time]</a:t>
              </a:r>
            </a:p>
            <a:p>
              <a:pPr marL="171450" lvl="2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600" kern="1200" dirty="0"/>
                <a:t>– FY22 69% 		➜ 80% LBNF/DUNE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 dirty="0"/>
                <a:t>Runtime = [scheduled time]/[</a:t>
              </a:r>
              <a:r>
                <a:rPr lang="en-US" sz="1600" kern="1200" dirty="0" err="1"/>
                <a:t>CYear</a:t>
              </a:r>
              <a:r>
                <a:rPr lang="en-US" sz="1600" kern="1200" dirty="0"/>
                <a:t>]</a:t>
              </a:r>
            </a:p>
            <a:p>
              <a:pPr marL="171450" lvl="2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600" kern="1200" dirty="0"/>
                <a:t>– FY22 77%		➜ 80% LBNF/DUNE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 dirty="0"/>
                <a:t>Sustained power fraction= &lt;P&gt;/Pmax</a:t>
              </a:r>
            </a:p>
            <a:p>
              <a:pPr marL="171450" lvl="2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600" kern="1200" dirty="0"/>
                <a:t>– FY22 76% 		➜ 90% LBNF/DUNE</a:t>
              </a:r>
              <a:endParaRPr lang="en-US" sz="1200" kern="120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534B29D-896E-B0DC-306C-9A7DD2B83433}"/>
              </a:ext>
            </a:extLst>
          </p:cNvPr>
          <p:cNvGrpSpPr/>
          <p:nvPr/>
        </p:nvGrpSpPr>
        <p:grpSpPr>
          <a:xfrm>
            <a:off x="116717" y="2681897"/>
            <a:ext cx="549950" cy="978209"/>
            <a:chOff x="33298" y="2115917"/>
            <a:chExt cx="482273" cy="919146"/>
          </a:xfrm>
        </p:grpSpPr>
        <p:sp>
          <p:nvSpPr>
            <p:cNvPr id="28" name="Chevron 27">
              <a:extLst>
                <a:ext uri="{FF2B5EF4-FFF2-40B4-BE49-F238E27FC236}">
                  <a16:creationId xmlns:a16="http://schemas.microsoft.com/office/drawing/2014/main" id="{86CB9216-5F1B-6587-BC6E-5E223668BF7E}"/>
                </a:ext>
              </a:extLst>
            </p:cNvPr>
            <p:cNvSpPr/>
            <p:nvPr/>
          </p:nvSpPr>
          <p:spPr>
            <a:xfrm rot="5400000">
              <a:off x="-196418" y="2345633"/>
              <a:ext cx="919146" cy="459713"/>
            </a:xfrm>
            <a:prstGeom prst="chevron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Chevron 4">
              <a:extLst>
                <a:ext uri="{FF2B5EF4-FFF2-40B4-BE49-F238E27FC236}">
                  <a16:creationId xmlns:a16="http://schemas.microsoft.com/office/drawing/2014/main" id="{933D3229-35D9-A2FD-CF3D-D9BA8B6A2050}"/>
                </a:ext>
              </a:extLst>
            </p:cNvPr>
            <p:cNvSpPr txBox="1"/>
            <p:nvPr/>
          </p:nvSpPr>
          <p:spPr>
            <a:xfrm>
              <a:off x="48338" y="2345774"/>
              <a:ext cx="467233" cy="4594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80" tIns="5080" rIns="5080" bIns="5080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800" kern="1200"/>
                <a:t>Capability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79C904C-D080-8833-4468-7B39F6D9EDDD}"/>
              </a:ext>
            </a:extLst>
          </p:cNvPr>
          <p:cNvGrpSpPr/>
          <p:nvPr/>
        </p:nvGrpSpPr>
        <p:grpSpPr>
          <a:xfrm>
            <a:off x="660650" y="2666129"/>
            <a:ext cx="4462553" cy="734541"/>
            <a:chOff x="506091" y="2429722"/>
            <a:chExt cx="4132094" cy="391608"/>
          </a:xfrm>
        </p:grpSpPr>
        <p:sp>
          <p:nvSpPr>
            <p:cNvPr id="31" name="Round Same Side Corner Rectangle 30">
              <a:extLst>
                <a:ext uri="{FF2B5EF4-FFF2-40B4-BE49-F238E27FC236}">
                  <a16:creationId xmlns:a16="http://schemas.microsoft.com/office/drawing/2014/main" id="{5ED85342-5BA0-30A1-8DF2-3BCAB378D84D}"/>
                </a:ext>
              </a:extLst>
            </p:cNvPr>
            <p:cNvSpPr/>
            <p:nvPr/>
          </p:nvSpPr>
          <p:spPr>
            <a:xfrm rot="5400000">
              <a:off x="2376334" y="559479"/>
              <a:ext cx="391608" cy="4132094"/>
            </a:xfrm>
            <a:prstGeom prst="round2SameRect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Round Same Side Corner Rectangle 4">
              <a:extLst>
                <a:ext uri="{FF2B5EF4-FFF2-40B4-BE49-F238E27FC236}">
                  <a16:creationId xmlns:a16="http://schemas.microsoft.com/office/drawing/2014/main" id="{F7562056-42F5-3536-6550-34549B2CBF73}"/>
                </a:ext>
              </a:extLst>
            </p:cNvPr>
            <p:cNvSpPr txBox="1"/>
            <p:nvPr/>
          </p:nvSpPr>
          <p:spPr>
            <a:xfrm>
              <a:off x="506092" y="2448839"/>
              <a:ext cx="4112977" cy="3533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5128" tIns="12065" rIns="12065" bIns="12065" numCol="1" spcCol="1270" anchor="ctr" anchorCtr="0">
              <a:noAutofit/>
            </a:bodyPr>
            <a:lstStyle/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700" kern="1200"/>
                <a:t>Machine capability Pmax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D1A7923-20D1-3796-DE93-2ED4856BE6B1}"/>
              </a:ext>
            </a:extLst>
          </p:cNvPr>
          <p:cNvSpPr txBox="1"/>
          <p:nvPr/>
        </p:nvSpPr>
        <p:spPr>
          <a:xfrm>
            <a:off x="0" y="3713548"/>
            <a:ext cx="1111281" cy="2462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2694D3B-006E-1A9E-9C66-D5DDBA10B074}"/>
              </a:ext>
            </a:extLst>
          </p:cNvPr>
          <p:cNvSpPr txBox="1"/>
          <p:nvPr/>
        </p:nvSpPr>
        <p:spPr>
          <a:xfrm>
            <a:off x="1105006" y="3713548"/>
            <a:ext cx="3809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= </a:t>
            </a:r>
            <a:r>
              <a:rPr lang="en-US" sz="1400" b="1" dirty="0">
                <a:solidFill>
                  <a:srgbClr val="C00000"/>
                </a:solidFill>
              </a:rPr>
              <a:t>Pmax</a:t>
            </a:r>
            <a:r>
              <a:rPr lang="en-US" sz="1400" dirty="0"/>
              <a:t> </a:t>
            </a:r>
            <a:r>
              <a:rPr lang="en-US" sz="1400" b="1" dirty="0">
                <a:solidFill>
                  <a:srgbClr val="FFC000"/>
                </a:solidFill>
              </a:rPr>
              <a:t>× Runtime × Uptime × Sustained power </a:t>
            </a:r>
            <a:r>
              <a:rPr lang="en-US" sz="1400" b="1" i="1" dirty="0">
                <a:solidFill>
                  <a:srgbClr val="FFC000"/>
                </a:solidFill>
              </a:rPr>
              <a:t>f</a:t>
            </a:r>
            <a:endParaRPr lang="en-US" sz="1400" b="1" dirty="0">
              <a:solidFill>
                <a:srgbClr val="FFC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D563783-963F-1A2D-240F-0DA557824D2A}"/>
              </a:ext>
            </a:extLst>
          </p:cNvPr>
          <p:cNvSpPr txBox="1"/>
          <p:nvPr/>
        </p:nvSpPr>
        <p:spPr>
          <a:xfrm>
            <a:off x="-17969" y="3932722"/>
            <a:ext cx="5141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1600">
                <a:solidFill>
                  <a:schemeClr val="tx1"/>
                </a:solidFill>
              </a:rPr>
              <a:t>Investments in reliability and loss mitigation yield significant returns in physics, must be maintained over experiment run. </a:t>
            </a:r>
            <a:r>
              <a:rPr lang="en-US" sz="1400" b="1">
                <a:solidFill>
                  <a:schemeClr val="tx1"/>
                </a:solidFill>
              </a:rPr>
              <a:t>Present efficiency 40-45% </a:t>
            </a:r>
            <a:r>
              <a:rPr lang="en-US" sz="1600" b="1">
                <a:solidFill>
                  <a:schemeClr val="tx1"/>
                </a:solidFill>
              </a:rPr>
              <a:t>➜</a:t>
            </a:r>
            <a:r>
              <a:rPr lang="en-US" sz="1600" b="1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400" b="1">
                <a:solidFill>
                  <a:schemeClr val="tx1"/>
                </a:solidFill>
              </a:rPr>
              <a:t>&gt;57% DUNE</a:t>
            </a:r>
          </a:p>
          <a:p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F8169677-B31B-3F9A-C5DF-8315553A7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123204" y="2470681"/>
            <a:ext cx="4009228" cy="267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C8337F-D2E4-3382-172E-A188E08D47DD}"/>
              </a:ext>
            </a:extLst>
          </p:cNvPr>
          <p:cNvSpPr txBox="1"/>
          <p:nvPr/>
        </p:nvSpPr>
        <p:spPr>
          <a:xfrm>
            <a:off x="5480686" y="3225979"/>
            <a:ext cx="2306092" cy="36933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en-US" sz="1800">
                <a:latin typeface="+mn-lt"/>
              </a:rPr>
              <a:t>Horn</a:t>
            </a:r>
            <a:r>
              <a:rPr lang="en-US" sz="1800"/>
              <a:t> </a:t>
            </a:r>
            <a:r>
              <a:rPr lang="en-US" sz="1800" err="1"/>
              <a:t>Stripline</a:t>
            </a:r>
            <a:r>
              <a:rPr lang="en-US" sz="1800">
                <a:latin typeface="+mn-lt"/>
              </a:rPr>
              <a:t> failure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9824C87-5C64-A985-6CB3-F957246958E1}"/>
              </a:ext>
            </a:extLst>
          </p:cNvPr>
          <p:cNvCxnSpPr>
            <a:cxnSpLocks/>
          </p:cNvCxnSpPr>
          <p:nvPr/>
        </p:nvCxnSpPr>
        <p:spPr>
          <a:xfrm flipH="1">
            <a:off x="6189785" y="3719797"/>
            <a:ext cx="94279" cy="8163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2063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B85FCF-6093-4E6A-B7F4-0883B9B0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97777"/>
            <a:ext cx="8686800" cy="320908"/>
          </a:xfrm>
        </p:spPr>
        <p:txBody>
          <a:bodyPr/>
          <a:lstStyle/>
          <a:p>
            <a:r>
              <a:rPr lang="en-US" sz="1800" dirty="0"/>
              <a:t>Accelerator Controls Operations Research Network (ACORN) Project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C4D4AE-AF95-CB56-AE8D-1D6B10D348D3}"/>
              </a:ext>
            </a:extLst>
          </p:cNvPr>
          <p:cNvGrpSpPr/>
          <p:nvPr/>
        </p:nvGrpSpPr>
        <p:grpSpPr>
          <a:xfrm>
            <a:off x="462174" y="2494575"/>
            <a:ext cx="6522805" cy="2024890"/>
            <a:chOff x="775462" y="1739751"/>
            <a:chExt cx="6522805" cy="2024890"/>
          </a:xfrm>
        </p:grpSpPr>
        <p:pic>
          <p:nvPicPr>
            <p:cNvPr id="7" name="Picture 6" descr="Text, letter&#10;&#10;Description automatically generated">
              <a:extLst>
                <a:ext uri="{FF2B5EF4-FFF2-40B4-BE49-F238E27FC236}">
                  <a16:creationId xmlns:a16="http://schemas.microsoft.com/office/drawing/2014/main" id="{91F8B0DE-6C9E-A7B8-2BEC-37AC2C855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5462" y="1739751"/>
              <a:ext cx="6522805" cy="202489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B337C44-4478-9299-C0B6-6C9AB3FDFBC1}"/>
                </a:ext>
              </a:extLst>
            </p:cNvPr>
            <p:cNvSpPr/>
            <p:nvPr/>
          </p:nvSpPr>
          <p:spPr>
            <a:xfrm>
              <a:off x="791009" y="2972056"/>
              <a:ext cx="6439522" cy="715947"/>
            </a:xfrm>
            <a:prstGeom prst="rect">
              <a:avLst/>
            </a:prstGeom>
            <a:solidFill>
              <a:schemeClr val="tx1">
                <a:lumMod val="40000"/>
                <a:lumOff val="60000"/>
                <a:alpha val="20000"/>
              </a:schemeClr>
            </a:solidFill>
            <a:ln w="63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B03B168F-ECB2-43D8-963A-E2E79ED23CB8}"/>
              </a:ext>
            </a:extLst>
          </p:cNvPr>
          <p:cNvSpPr txBox="1">
            <a:spLocks/>
          </p:cNvSpPr>
          <p:nvPr/>
        </p:nvSpPr>
        <p:spPr>
          <a:xfrm>
            <a:off x="229389" y="718837"/>
            <a:ext cx="8686011" cy="2286830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505050"/>
                </a:solidFill>
                <a:latin typeface="Helvetica" pitchFamily="2" charset="0"/>
                <a:cs typeface="Helvetica"/>
              </a:rPr>
              <a:t>ACORN received CD-0 ESAAB approval Aug. 28, 2020.  CD-1 expected in 2025.</a:t>
            </a:r>
          </a:p>
          <a:p>
            <a:r>
              <a:rPr lang="en-US" sz="1600" dirty="0">
                <a:solidFill>
                  <a:srgbClr val="505050"/>
                </a:solidFill>
                <a:latin typeface="Helvetica" pitchFamily="2" charset="0"/>
                <a:cs typeface="Helvetica"/>
              </a:rPr>
              <a:t>The Project will modernize the Fermilab’s </a:t>
            </a:r>
            <a:r>
              <a:rPr lang="en-US" sz="1600" b="1" dirty="0">
                <a:solidFill>
                  <a:srgbClr val="505050"/>
                </a:solidFill>
                <a:latin typeface="Helvetica" pitchFamily="2" charset="0"/>
                <a:cs typeface="Helvetica"/>
              </a:rPr>
              <a:t>accelerator control system</a:t>
            </a:r>
            <a:r>
              <a:rPr lang="en-US" sz="1600" dirty="0">
                <a:solidFill>
                  <a:srgbClr val="505050"/>
                </a:solidFill>
                <a:latin typeface="Helvetica" pitchFamily="2" charset="0"/>
                <a:cs typeface="Helvetica"/>
              </a:rPr>
              <a:t> and replace end-of-life </a:t>
            </a:r>
            <a:r>
              <a:rPr lang="en-US" sz="1600" b="1" dirty="0">
                <a:solidFill>
                  <a:srgbClr val="505050"/>
                </a:solidFill>
                <a:latin typeface="Helvetica" pitchFamily="2" charset="0"/>
                <a:cs typeface="Helvetica"/>
              </a:rPr>
              <a:t>accelerator power systems.</a:t>
            </a:r>
          </a:p>
          <a:p>
            <a:r>
              <a:rPr lang="en-US" sz="1600" dirty="0">
                <a:solidFill>
                  <a:srgbClr val="505050"/>
                </a:solidFill>
                <a:effectLst/>
                <a:latin typeface="Helvetica" pitchFamily="2" charset="0"/>
              </a:rPr>
              <a:t>The control system and power systems are critical components needed to reliably accelerate beam from PIP-II through the entire accelerator chain and deliver it to LBNF/DUNE. </a:t>
            </a:r>
          </a:p>
          <a:p>
            <a:r>
              <a:rPr lang="en-US" sz="1600" dirty="0">
                <a:solidFill>
                  <a:srgbClr val="505050"/>
                </a:solidFill>
                <a:latin typeface="Helvetica" pitchFamily="2" charset="0"/>
                <a:cs typeface="Helvetica"/>
              </a:rPr>
              <a:t>The Fermilab Accelerator Advisory Committee summarized their findings in Dec. 2018: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37C53E3-1613-F34E-3881-D6D7E3B75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17764" y="2658901"/>
            <a:ext cx="2036164" cy="203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202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1A932D-681C-BCDA-BBAE-F62D4E3C7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187" y="796396"/>
            <a:ext cx="3065485" cy="379452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SLI Project</a:t>
            </a:r>
          </a:p>
          <a:p>
            <a:pPr lvl="1"/>
            <a:r>
              <a:rPr lang="en-US" dirty="0"/>
              <a:t>Science Laboratories Infrastructure</a:t>
            </a:r>
          </a:p>
          <a:p>
            <a:r>
              <a:rPr lang="en-US" dirty="0"/>
              <a:t>Rebuild the Central Utilities Building</a:t>
            </a:r>
          </a:p>
          <a:p>
            <a:r>
              <a:rPr lang="en-US" dirty="0"/>
              <a:t>Modernize the Kautz Road Substation</a:t>
            </a:r>
          </a:p>
          <a:p>
            <a:pPr lvl="1"/>
            <a:r>
              <a:rPr lang="en-US" dirty="0"/>
              <a:t>Master Substation was rebuilt ~ 10 years ago</a:t>
            </a:r>
          </a:p>
          <a:p>
            <a:r>
              <a:rPr lang="en-US" dirty="0"/>
              <a:t>Addresses a subset infrastructure issues</a:t>
            </a:r>
          </a:p>
          <a:p>
            <a:r>
              <a:rPr lang="en-US" dirty="0"/>
              <a:t>Expect CD-1 within the next few months</a:t>
            </a:r>
          </a:p>
          <a:p>
            <a:r>
              <a:rPr lang="en-US" dirty="0"/>
              <a:t>To be completed during PIP-II / LBNF Shutdown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7CBE6A-FE7F-E072-E445-022F81203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UIP: Utilities Infrastructure Project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BA4C95-27BA-AC53-04AE-14595A44F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668" y="427175"/>
            <a:ext cx="2687399" cy="39199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8AF9EA-7107-E193-015A-55FED5C353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34" r="13751" b="15483"/>
          <a:stretch/>
        </p:blipFill>
        <p:spPr>
          <a:xfrm>
            <a:off x="3166672" y="998008"/>
            <a:ext cx="2970341" cy="339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932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Replacing the Booster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9ACE676-A7E7-FCF8-1730-10D9B8B27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82286"/>
            <a:ext cx="4976998" cy="37409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2014 P5 Recommendation: Provide 2.4 MW to DUNE</a:t>
            </a:r>
          </a:p>
          <a:p>
            <a:pPr lvl="1"/>
            <a:r>
              <a:rPr lang="en-US" dirty="0"/>
              <a:t>Now ~ 0.9 MW max</a:t>
            </a:r>
          </a:p>
          <a:p>
            <a:pPr lvl="1"/>
            <a:r>
              <a:rPr lang="en-US" dirty="0"/>
              <a:t>With PIP-II can reach ~ 1.2 MW</a:t>
            </a:r>
          </a:p>
          <a:p>
            <a:pPr lvl="1"/>
            <a:r>
              <a:rPr lang="en-US" dirty="0"/>
              <a:t>Main bottleneck is the Booster synchrotron</a:t>
            </a:r>
          </a:p>
          <a:p>
            <a:pPr lvl="1"/>
            <a:r>
              <a:rPr lang="en-US" dirty="0"/>
              <a:t>Intensity can be improved but not enough to reach 2.4 MW</a:t>
            </a:r>
          </a:p>
          <a:p>
            <a:endParaRPr lang="en-US" dirty="0"/>
          </a:p>
          <a:p>
            <a:r>
              <a:rPr lang="en-US" dirty="0"/>
              <a:t>Many studies, going back almost 25 years.  </a:t>
            </a:r>
          </a:p>
          <a:p>
            <a:endParaRPr lang="en-US" dirty="0"/>
          </a:p>
          <a:p>
            <a:r>
              <a:rPr lang="en-US" dirty="0"/>
              <a:t>2023 P5 Recommendation: accelerate realization of 2+ MW with “MIRT”</a:t>
            </a:r>
          </a:p>
          <a:p>
            <a:pPr lvl="1"/>
            <a:r>
              <a:rPr lang="en-US" dirty="0"/>
              <a:t>Plan for future complex evolution, NOT replacing the Booster (at first)</a:t>
            </a:r>
          </a:p>
          <a:p>
            <a:endParaRPr lang="en-US" dirty="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30401" y="3107531"/>
            <a:ext cx="3285000" cy="133055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05601" y="230400"/>
            <a:ext cx="3693601" cy="2524183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6B038B6-9DE3-DCC7-DD5E-1C87E6D02DA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9804" y="1005544"/>
                <a:ext cx="7691396" cy="3523604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This component of ACE plan aims to develop the Fermilab accelerator complex capabilities beyond PIP-II, </a:t>
                </a:r>
                <a:r>
                  <a:rPr lang="en-US" i="1" dirty="0"/>
                  <a:t>without new accelerator construction.</a:t>
                </a:r>
              </a:p>
              <a:p>
                <a:pPr marL="282575" lvl="1" indent="0">
                  <a:buNone/>
                </a:pPr>
                <a:r>
                  <a:rPr lang="en-US" dirty="0"/>
                  <a:t>Overall efficiency and reliability of operations</a:t>
                </a:r>
              </a:p>
              <a:p>
                <a:pPr lvl="2"/>
                <a:r>
                  <a:rPr lang="en-US" dirty="0"/>
                  <a:t>Implement improvements aiming to reduce losses, radioactive activation</a:t>
                </a:r>
              </a:p>
              <a:p>
                <a:pPr marL="573087" lvl="2" indent="0">
                  <a:buNone/>
                </a:pPr>
                <a:r>
                  <a:rPr lang="en-US" b="1" dirty="0"/>
                  <a:t>Task 1)  Improve MI reliability by replacing quadrupole magnets with robust design</a:t>
                </a:r>
                <a:endParaRPr lang="en-US" dirty="0"/>
              </a:p>
              <a:p>
                <a:pPr marL="282575" lvl="1" indent="0">
                  <a:buNone/>
                </a:pPr>
                <a:r>
                  <a:rPr lang="en-US" dirty="0"/>
                  <a:t>Machine capability: Maximum proton flux produced by the accelerator</a:t>
                </a:r>
              </a:p>
              <a:p>
                <a:pPr marL="573087" lvl="2" indent="0">
                  <a:buNone/>
                </a:pPr>
                <a:r>
                  <a:rPr lang="en-US" b="1" dirty="0"/>
                  <a:t>Task 2) Upgrade MI ramp power system to enable faster cycle time (1.2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b="1" dirty="0"/>
                  <a:t>0.6s)</a:t>
                </a:r>
              </a:p>
              <a:p>
                <a:pPr marL="573087" lvl="2" indent="0">
                  <a:buNone/>
                </a:pPr>
                <a:r>
                  <a:rPr lang="en-US" b="1" dirty="0"/>
                  <a:t>Task 3) Upgrade MI RF acceleration system to allow for more beam flux</a:t>
                </a:r>
              </a:p>
              <a:p>
                <a:pPr marL="282575" lvl="1" indent="0">
                  <a:buNone/>
                </a:pPr>
                <a:r>
                  <a:rPr lang="en-US" dirty="0"/>
                  <a:t>Ability of target station to convert protons to neutrinos</a:t>
                </a:r>
              </a:p>
              <a:p>
                <a:pPr marL="573087" lvl="2" indent="0">
                  <a:buNone/>
                </a:pPr>
                <a:r>
                  <a:rPr lang="en-US" b="1" dirty="0"/>
                  <a:t>Task 4) Upgrade LBNF Target and Horns to reliable 2+ MW capability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6B038B6-9DE3-DCC7-DD5E-1C87E6D02D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9804" y="1005544"/>
                <a:ext cx="7691396" cy="3523604"/>
              </a:xfrm>
              <a:blipFill>
                <a:blip r:embed="rId3"/>
                <a:stretch>
                  <a:fillRect l="-1823" t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851A06CC-B4B0-59E2-2506-92E77FCEF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ACE-MIRT scope to enable 2+ MW</a:t>
            </a:r>
            <a:br>
              <a:rPr lang="en-US" dirty="0"/>
            </a:br>
            <a:r>
              <a:rPr lang="en-US" i="1" dirty="0"/>
              <a:t>Accelerator Complex Evolution</a:t>
            </a:r>
          </a:p>
        </p:txBody>
      </p:sp>
      <p:sp>
        <p:nvSpPr>
          <p:cNvPr id="7" name="Chevron 6">
            <a:extLst>
              <a:ext uri="{FF2B5EF4-FFF2-40B4-BE49-F238E27FC236}">
                <a16:creationId xmlns:a16="http://schemas.microsoft.com/office/drawing/2014/main" id="{1D944B53-AB5B-E830-D7FD-92AD3C25B82F}"/>
              </a:ext>
            </a:extLst>
          </p:cNvPr>
          <p:cNvSpPr/>
          <p:nvPr/>
        </p:nvSpPr>
        <p:spPr>
          <a:xfrm rot="5400000">
            <a:off x="26300" y="1892186"/>
            <a:ext cx="503867" cy="347922"/>
          </a:xfrm>
          <a:prstGeom prst="chevron">
            <a:avLst>
              <a:gd name="adj" fmla="val 21067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B0FEC49F-41A8-D2FF-5582-51E843EC5ADA}"/>
              </a:ext>
            </a:extLst>
          </p:cNvPr>
          <p:cNvSpPr/>
          <p:nvPr/>
        </p:nvSpPr>
        <p:spPr>
          <a:xfrm rot="5400000">
            <a:off x="26300" y="4103253"/>
            <a:ext cx="503867" cy="347922"/>
          </a:xfrm>
          <a:prstGeom prst="chevron">
            <a:avLst>
              <a:gd name="adj" fmla="val 21067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9" name="Chevron 8">
            <a:extLst>
              <a:ext uri="{FF2B5EF4-FFF2-40B4-BE49-F238E27FC236}">
                <a16:creationId xmlns:a16="http://schemas.microsoft.com/office/drawing/2014/main" id="{1D248641-5C79-A62D-8BF7-328A463B8A23}"/>
              </a:ext>
            </a:extLst>
          </p:cNvPr>
          <p:cNvSpPr/>
          <p:nvPr/>
        </p:nvSpPr>
        <p:spPr>
          <a:xfrm rot="5400000">
            <a:off x="31982" y="3085436"/>
            <a:ext cx="503867" cy="347922"/>
          </a:xfrm>
          <a:prstGeom prst="chevron">
            <a:avLst>
              <a:gd name="adj" fmla="val 2106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731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6DCEF44-9D7D-AD44-B94B-A77FDFF58895}"/>
              </a:ext>
            </a:extLst>
          </p:cNvPr>
          <p:cNvSpPr txBox="1"/>
          <p:nvPr/>
        </p:nvSpPr>
        <p:spPr>
          <a:xfrm>
            <a:off x="426203" y="146201"/>
            <a:ext cx="8327962" cy="5355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marR="0" lvl="1" indent="-342900" algn="l" defTabSz="4572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0415FC-6DD1-4F47-874D-6619C3523015}"/>
              </a:ext>
            </a:extLst>
          </p:cNvPr>
          <p:cNvSpPr txBox="1"/>
          <p:nvPr/>
        </p:nvSpPr>
        <p:spPr>
          <a:xfrm>
            <a:off x="356993" y="649295"/>
            <a:ext cx="8512097" cy="2215991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2" charset="0"/>
                <a:ea typeface="Geneva" charset="0"/>
                <a:cs typeface="+mn-cs"/>
              </a:rPr>
              <a:t>More than 4,000 scientists in 55 countries use Fermilab and its particle accelerators, detectors and computers for their research 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2" charset="0"/>
                <a:ea typeface="Geneva" charset="0"/>
                <a:cs typeface="+mn-cs"/>
              </a:rPr>
              <a:t>More than 2,200 scientists from 175 U.S. universities and labs in 41 states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2" charset="0"/>
                <a:ea typeface="Geneva" charset="0"/>
                <a:cs typeface="+mn-cs"/>
              </a:rPr>
              <a:t>Fermilab is attracting and training the next generation of a diverse HEP scientific workforce: 114 postdocs, 273 graduate students, 52 undergraduate interns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2" charset="0"/>
                <a:ea typeface="MS PGothic" pitchFamily="34" charset="-128"/>
                <a:cs typeface="+mn-cs"/>
              </a:rPr>
              <a:t>Fermilab scientists also work at CERN, Sanford Underground Research Facility (SURF), SNOLAB, Cerro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2" charset="0"/>
                <a:ea typeface="MS PGothic" pitchFamily="34" charset="-128"/>
                <a:cs typeface="+mn-cs"/>
              </a:rPr>
              <a:t>Tololo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2" charset="0"/>
                <a:ea typeface="MS PGothic" pitchFamily="34" charset="-128"/>
                <a:cs typeface="+mn-cs"/>
              </a:rPr>
              <a:t> Inter-American Observatory, South Pole Telescope,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2" charset="0"/>
                <a:ea typeface="MS PGothic" pitchFamily="34" charset="-128"/>
                <a:cs typeface="+mn-cs"/>
              </a:rPr>
              <a:t>NOvA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2" charset="0"/>
                <a:ea typeface="MS PGothic" pitchFamily="34" charset="-128"/>
                <a:cs typeface="+mn-cs"/>
              </a:rPr>
              <a:t> Ash River Laboratory, Matter-wave Atomic Gradiometer Interferometric Sensor </a:t>
            </a:r>
          </a:p>
        </p:txBody>
      </p:sp>
      <p:pic>
        <p:nvPicPr>
          <p:cNvPr id="3" name="Picture 2" descr="A group of people standing around a podium&#10;&#10;Description automatically generated with medium confidence">
            <a:extLst>
              <a:ext uri="{FF2B5EF4-FFF2-40B4-BE49-F238E27FC236}">
                <a16:creationId xmlns:a16="http://schemas.microsoft.com/office/drawing/2014/main" id="{6EEC96D8-DDBC-BD4C-B7A3-3C2D39E35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399" y="3166880"/>
            <a:ext cx="2192324" cy="1460636"/>
          </a:xfrm>
          <a:prstGeom prst="rect">
            <a:avLst/>
          </a:prstGeom>
        </p:spPr>
      </p:pic>
      <p:pic>
        <p:nvPicPr>
          <p:cNvPr id="9" name="Picture 8" descr="A group of people sitting at a table with a large screen behind them&#10;&#10;Description automatically generated with medium confidence">
            <a:extLst>
              <a:ext uri="{FF2B5EF4-FFF2-40B4-BE49-F238E27FC236}">
                <a16:creationId xmlns:a16="http://schemas.microsoft.com/office/drawing/2014/main" id="{5FE2B999-AD7D-8A4E-93B6-9CECE44BB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9" y="2900537"/>
            <a:ext cx="2169864" cy="17358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D59606-DB69-4E61-9B0D-29EF3D7600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" t="22718" r="-44" b="10828"/>
          <a:stretch/>
        </p:blipFill>
        <p:spPr>
          <a:xfrm>
            <a:off x="2662624" y="2900537"/>
            <a:ext cx="3900834" cy="1726979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93BD8909-7554-6DCD-9982-5E478F3C3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19" y="118739"/>
            <a:ext cx="6392780" cy="448056"/>
          </a:xfrm>
        </p:spPr>
        <p:txBody>
          <a:bodyPr/>
          <a:lstStyle/>
          <a:p>
            <a:pPr lvl="1">
              <a:lnSpc>
                <a:spcPct val="120000"/>
              </a:lnSpc>
              <a:defRPr/>
            </a:pPr>
            <a:r>
              <a:rPr lang="en-US" sz="1950" kern="1200" dirty="0">
                <a:solidFill>
                  <a:srgbClr val="004C97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 Fermilab research community</a:t>
            </a:r>
            <a:endParaRPr lang="en-US" sz="1800" b="0" kern="1200" dirty="0">
              <a:solidFill>
                <a:srgbClr val="505050"/>
              </a:solidFill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2281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98DC3E6-21BA-2C4A-EBD8-5887D64B15D1}"/>
              </a:ext>
            </a:extLst>
          </p:cNvPr>
          <p:cNvSpPr/>
          <p:nvPr/>
        </p:nvSpPr>
        <p:spPr>
          <a:xfrm>
            <a:off x="0" y="1121790"/>
            <a:ext cx="9144000" cy="1449960"/>
          </a:xfrm>
          <a:prstGeom prst="rect">
            <a:avLst/>
          </a:prstGeom>
          <a:solidFill>
            <a:schemeClr val="accent1">
              <a:alpha val="20161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9084BE-F02D-9CC5-6095-62C0E5D25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023" y="796396"/>
            <a:ext cx="8174093" cy="391240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Our vision is centered on the ACE plan that has two components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The </a:t>
            </a:r>
            <a:r>
              <a:rPr lang="en-US" dirty="0">
                <a:solidFill>
                  <a:srgbClr val="004C97"/>
                </a:solidFill>
              </a:rPr>
              <a:t>Main Injector reliability improvements, cycle time shortening, </a:t>
            </a:r>
            <a:r>
              <a:rPr lang="en-US" dirty="0"/>
              <a:t>and</a:t>
            </a:r>
            <a:r>
              <a:rPr lang="en-US" dirty="0">
                <a:solidFill>
                  <a:srgbClr val="004C97"/>
                </a:solidFill>
              </a:rPr>
              <a:t> target systems upgrade </a:t>
            </a:r>
            <a:r>
              <a:rPr lang="en-US" dirty="0"/>
              <a:t>to be carried out through the 2020’s called </a:t>
            </a:r>
            <a:r>
              <a:rPr lang="en-US" b="1" dirty="0"/>
              <a:t>ACE-MIRT – without construction of new machines after PIP-II</a:t>
            </a:r>
          </a:p>
          <a:p>
            <a:pPr lvl="1"/>
            <a:r>
              <a:rPr lang="en-US" dirty="0"/>
              <a:t>Will accelerate the achievement of the DUNE science goals with respect to the original PIP-II plan</a:t>
            </a:r>
          </a:p>
          <a:p>
            <a:pPr lvl="1"/>
            <a:r>
              <a:rPr lang="en-US" dirty="0"/>
              <a:t>Improve reliability and safety of the key machines for the future of accelerator complex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Further, design a Next Accelerator Upgrade that builds upon the existing complex and enables Muon Collider R&amp;D, and potentially a path to the collider</a:t>
            </a:r>
          </a:p>
          <a:p>
            <a:pPr lvl="1">
              <a:spcBef>
                <a:spcPts val="384"/>
              </a:spcBef>
            </a:pPr>
            <a:r>
              <a:rPr lang="en-US" dirty="0"/>
              <a:t>Enables the next set of experiments (beyond DUNE and Mu2e) </a:t>
            </a:r>
          </a:p>
          <a:p>
            <a:pPr lvl="1">
              <a:spcBef>
                <a:spcPts val="384"/>
              </a:spcBef>
            </a:pPr>
            <a:r>
              <a:rPr lang="en-US" dirty="0"/>
              <a:t>Capability of Muon Collider R&amp;D, including a demonstrator facility</a:t>
            </a:r>
          </a:p>
          <a:p>
            <a:pPr lvl="1">
              <a:spcBef>
                <a:spcPts val="384"/>
              </a:spcBef>
            </a:pP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Provide a robust and reliable platform for the future evolution of the Fermilab accelerator complex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A21635-87A5-6953-47C5-1BE136F84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Accelerator Complex Evolution (ACE) plan – beyond 1.2 MW</a:t>
            </a: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049F0F29-B566-C784-DCBC-7CDCD0DF3A89}"/>
              </a:ext>
            </a:extLst>
          </p:cNvPr>
          <p:cNvSpPr/>
          <p:nvPr/>
        </p:nvSpPr>
        <p:spPr>
          <a:xfrm rot="5400000">
            <a:off x="-11286" y="1148832"/>
            <a:ext cx="668768" cy="626979"/>
          </a:xfrm>
          <a:prstGeom prst="chevron">
            <a:avLst>
              <a:gd name="adj" fmla="val 21067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2+ MW</a:t>
            </a:r>
          </a:p>
        </p:txBody>
      </p:sp>
      <p:sp>
        <p:nvSpPr>
          <p:cNvPr id="9" name="Chevron 8">
            <a:extLst>
              <a:ext uri="{FF2B5EF4-FFF2-40B4-BE49-F238E27FC236}">
                <a16:creationId xmlns:a16="http://schemas.microsoft.com/office/drawing/2014/main" id="{B994FDC2-B6AD-76B6-1A28-C89AA6808A83}"/>
              </a:ext>
            </a:extLst>
          </p:cNvPr>
          <p:cNvSpPr/>
          <p:nvPr/>
        </p:nvSpPr>
        <p:spPr>
          <a:xfrm rot="5400000">
            <a:off x="3574" y="2599076"/>
            <a:ext cx="668768" cy="626979"/>
          </a:xfrm>
          <a:prstGeom prst="chevron">
            <a:avLst>
              <a:gd name="adj" fmla="val 21067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Multi-MW</a:t>
            </a:r>
          </a:p>
        </p:txBody>
      </p:sp>
    </p:spTree>
    <p:extLst>
      <p:ext uri="{BB962C8B-B14F-4D97-AF65-F5344CB8AC3E}">
        <p14:creationId xmlns:p14="http://schemas.microsoft.com/office/powerpoint/2010/main" val="23720461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938766-A972-C641-7C91-165D65DAB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96397"/>
            <a:ext cx="8672513" cy="385511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Fermilab accelerator operations continues to enable the particle physics mission by delivering proton beams to science users</a:t>
            </a:r>
          </a:p>
          <a:p>
            <a:r>
              <a:rPr lang="en-US" dirty="0"/>
              <a:t>The accelerator complex is transitioning from steady-state operations to integrating the PIP-II upgrade in preparation for the DUNE experiment</a:t>
            </a:r>
          </a:p>
          <a:p>
            <a:r>
              <a:rPr lang="en-US" dirty="0"/>
              <a:t>Campaign of upgrades, modernization, and investments into for making the machines of accelerator complex compatible with PIP-II</a:t>
            </a:r>
          </a:p>
          <a:p>
            <a:pPr lvl="1"/>
            <a:r>
              <a:rPr lang="en-US" dirty="0"/>
              <a:t>Infrastructure projects, modernization (UIP, ACORN)</a:t>
            </a:r>
          </a:p>
          <a:p>
            <a:pPr lvl="1"/>
            <a:r>
              <a:rPr lang="en-US" dirty="0"/>
              <a:t>ACE-MIRT program</a:t>
            </a:r>
          </a:p>
          <a:p>
            <a:r>
              <a:rPr lang="en-US" dirty="0"/>
              <a:t>Planning for future opportunities</a:t>
            </a:r>
          </a:p>
          <a:p>
            <a:pPr lvl="1"/>
            <a:r>
              <a:rPr lang="en-US" dirty="0"/>
              <a:t>New facilities and experiments with PIP-II</a:t>
            </a:r>
          </a:p>
          <a:p>
            <a:pPr lvl="1"/>
            <a:r>
              <a:rPr lang="en-US" dirty="0"/>
              <a:t>Continuing Accelerator Complex Evolution</a:t>
            </a:r>
          </a:p>
          <a:p>
            <a:pPr lvl="1"/>
            <a:r>
              <a:rPr lang="en-US" dirty="0"/>
              <a:t>Test Facilities and Demonstrators for future machines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868003-38A4-B671-44E5-969A0FE8D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1066076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3F060-0FD4-8B07-9AE9-5888D0C72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47B0712-9286-F606-5549-AB58B4CA84F0}"/>
              </a:ext>
            </a:extLst>
          </p:cNvPr>
          <p:cNvSpPr txBox="1">
            <a:spLocks/>
          </p:cNvSpPr>
          <p:nvPr/>
        </p:nvSpPr>
        <p:spPr>
          <a:xfrm>
            <a:off x="494327" y="41489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Robert Zwaska, Fermilab</a:t>
            </a:r>
          </a:p>
          <a:p>
            <a:r>
              <a:rPr lang="en-US" sz="1400" dirty="0"/>
              <a:t>Muon Collider Accelerator School, 2025</a:t>
            </a:r>
          </a:p>
          <a:p>
            <a:r>
              <a:rPr lang="en-US" sz="1400" dirty="0"/>
              <a:t>6 August 2025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ECA688D-A700-6A9E-3F87-810A88F9A22B}"/>
              </a:ext>
            </a:extLst>
          </p:cNvPr>
          <p:cNvSpPr txBox="1">
            <a:spLocks/>
          </p:cNvSpPr>
          <p:nvPr/>
        </p:nvSpPr>
        <p:spPr>
          <a:xfrm>
            <a:off x="494324" y="33900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Autofit/>
          </a:bodyPr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i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The Fermilab Accelerator Complex</a:t>
            </a:r>
          </a:p>
        </p:txBody>
      </p:sp>
    </p:spTree>
    <p:extLst>
      <p:ext uri="{BB962C8B-B14F-4D97-AF65-F5344CB8AC3E}">
        <p14:creationId xmlns:p14="http://schemas.microsoft.com/office/powerpoint/2010/main" val="1090021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CE7D396-9339-4E4C-917A-4B875952EB1C}"/>
              </a:ext>
            </a:extLst>
          </p:cNvPr>
          <p:cNvSpPr txBox="1"/>
          <p:nvPr/>
        </p:nvSpPr>
        <p:spPr>
          <a:xfrm>
            <a:off x="385660" y="188817"/>
            <a:ext cx="7078223" cy="5471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1" indent="0" algn="l" defTabSz="4572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  <a:ea typeface="Helvetica" charset="0"/>
                <a:cs typeface="Helvetica" charset="0"/>
              </a:rPr>
              <a:t>Fermilab follows the P5 strategy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</a:endParaRPr>
          </a:p>
          <a:p>
            <a:pPr marL="0" marR="0" lvl="1" indent="0" algn="l" defTabSz="4572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</a:endParaRPr>
          </a:p>
          <a:p>
            <a:pPr marL="342900" marR="0" lvl="1" indent="-342900" algn="l" defTabSz="4572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384A71-D769-C843-823E-6EC4FA44DC2F}"/>
              </a:ext>
            </a:extLst>
          </p:cNvPr>
          <p:cNvSpPr txBox="1"/>
          <p:nvPr/>
        </p:nvSpPr>
        <p:spPr>
          <a:xfrm>
            <a:off x="429419" y="689461"/>
            <a:ext cx="7556341" cy="18290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marR="0" lvl="1" indent="-342900" algn="l" defTabSz="4572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75000"/>
                  </a:srgbClr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The flagship projects LBNF/DUNE/PIP-II, HL-LHC anchor the program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>
                    <a:lumMod val="75000"/>
                  </a:srgbClr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wi</a:t>
            </a:r>
            <a:r>
              <a:rPr lang="en-US" sz="1800" dirty="0" err="1">
                <a:solidFill>
                  <a:srgbClr val="505050">
                    <a:lumMod val="75000"/>
                  </a:srgbClr>
                </a:solidFill>
                <a:latin typeface="Helvetica" charset="0"/>
                <a:ea typeface="Helvetica" charset="0"/>
                <a:cs typeface="Helvetica" charset="0"/>
              </a:rPr>
              <a:t>ll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75000"/>
                  </a:srgbClr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 take many years to realize</a:t>
            </a:r>
          </a:p>
          <a:p>
            <a:pPr marL="342900" marR="0" lvl="1" indent="-342900" algn="l" defTabSz="4572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75000"/>
                  </a:srgbClr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Fermilab simultaneously pursues a broad research effort in HEP</a:t>
            </a:r>
          </a:p>
          <a:p>
            <a:pPr marL="342900" marR="0" lvl="1" indent="-342900" algn="l" defTabSz="4572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75000"/>
                  </a:srgbClr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The goal is a continuous stream of exciting results that attract/build/retain a diverse user community and scientific workforce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0186B897-CD31-CE41-81E2-2126BFA0DD1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97" y="2518559"/>
            <a:ext cx="1230568" cy="1570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1D2587F-4B33-D349-9D78-79637F683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9929" y="2474737"/>
            <a:ext cx="4935270" cy="134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328;p11">
            <a:extLst>
              <a:ext uri="{FF2B5EF4-FFF2-40B4-BE49-F238E27FC236}">
                <a16:creationId xmlns:a16="http://schemas.microsoft.com/office/drawing/2014/main" id="{C820AF2D-B8B5-659E-E4CA-BC38B0FFB93A}"/>
              </a:ext>
            </a:extLst>
          </p:cNvPr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8730" y="3817371"/>
            <a:ext cx="4936469" cy="1326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DRAFT_P5_Mark_4x5_wTitle_3C_101823.jpg" descr="DRAFT_P5_Mark_4x5_wTitle_3C_101823.jpg">
            <a:extLst>
              <a:ext uri="{FF2B5EF4-FFF2-40B4-BE49-F238E27FC236}">
                <a16:creationId xmlns:a16="http://schemas.microsoft.com/office/drawing/2014/main" id="{15DEBF00-0802-26F5-8C92-97AC31102C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0579" y="2929178"/>
            <a:ext cx="2014192" cy="85039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3F336B-A348-D5FF-1375-6B2F9EA19208}"/>
              </a:ext>
            </a:extLst>
          </p:cNvPr>
          <p:cNvSpPr txBox="1"/>
          <p:nvPr/>
        </p:nvSpPr>
        <p:spPr>
          <a:xfrm>
            <a:off x="385661" y="4190189"/>
            <a:ext cx="3500540" cy="4602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1" algn="l" defTabSz="4572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75000"/>
                  </a:srgbClr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2014        →          2023</a:t>
            </a:r>
          </a:p>
        </p:txBody>
      </p:sp>
    </p:spTree>
    <p:extLst>
      <p:ext uri="{BB962C8B-B14F-4D97-AF65-F5344CB8AC3E}">
        <p14:creationId xmlns:p14="http://schemas.microsoft.com/office/powerpoint/2010/main" val="3642937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58449"/>
            <a:ext cx="9143999" cy="5201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5291" y="-58449"/>
            <a:ext cx="4008958" cy="481304"/>
          </a:xfrm>
        </p:spPr>
        <p:txBody>
          <a:bodyPr anchor="ctr" anchorCtr="0"/>
          <a:lstStyle/>
          <a:p>
            <a:r>
              <a:rPr lang="en-US" sz="2000" dirty="0">
                <a:solidFill>
                  <a:schemeClr val="tx1"/>
                </a:solidFill>
              </a:rPr>
              <a:t>Fermilab Accelerator Complex</a:t>
            </a:r>
          </a:p>
        </p:txBody>
      </p:sp>
    </p:spTree>
    <p:extLst>
      <p:ext uri="{BB962C8B-B14F-4D97-AF65-F5344CB8AC3E}">
        <p14:creationId xmlns:p14="http://schemas.microsoft.com/office/powerpoint/2010/main" val="3921811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44800" y="205978"/>
            <a:ext cx="3812850" cy="594122"/>
          </a:xfrm>
        </p:spPr>
        <p:txBody>
          <a:bodyPr/>
          <a:lstStyle/>
          <a:p>
            <a:r>
              <a:rPr lang="en-US" sz="2700" dirty="0"/>
              <a:t>The Fermilab Linac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3800" y="813600"/>
            <a:ext cx="3580200" cy="37439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Linear (copper) Accelerator</a:t>
            </a:r>
          </a:p>
          <a:p>
            <a:r>
              <a:rPr lang="en-US" dirty="0"/>
              <a:t>Accelerates H</a:t>
            </a:r>
            <a:r>
              <a:rPr lang="en-US" baseline="30000" dirty="0"/>
              <a:t>-</a:t>
            </a:r>
            <a:r>
              <a:rPr lang="en-US" dirty="0"/>
              <a:t> ions</a:t>
            </a:r>
            <a:endParaRPr lang="en-US" baseline="30000" dirty="0"/>
          </a:p>
          <a:p>
            <a:pPr lvl="1"/>
            <a:r>
              <a:rPr lang="en-US" sz="1500" dirty="0"/>
              <a:t>750 </a:t>
            </a:r>
            <a:r>
              <a:rPr lang="en-US" sz="1500" dirty="0" err="1"/>
              <a:t>keV</a:t>
            </a:r>
            <a:r>
              <a:rPr lang="en-US" sz="1500" dirty="0"/>
              <a:t> </a:t>
            </a:r>
            <a:r>
              <a:rPr lang="en-US" sz="1500" dirty="0">
                <a:sym typeface="Symbol" pitchFamily="18" charset="2"/>
              </a:rPr>
              <a:t></a:t>
            </a:r>
            <a:r>
              <a:rPr lang="en-US" sz="1500" dirty="0"/>
              <a:t> 400 MeV</a:t>
            </a:r>
          </a:p>
          <a:p>
            <a:pPr lvl="2"/>
            <a:r>
              <a:rPr lang="en-US" sz="1200" dirty="0"/>
              <a:t>Thousands to millions of volts</a:t>
            </a:r>
          </a:p>
          <a:p>
            <a:r>
              <a:rPr lang="en-US" dirty="0"/>
              <a:t>Beam bunched at 200 MHz</a:t>
            </a:r>
          </a:p>
          <a:p>
            <a:pPr lvl="1"/>
            <a:r>
              <a:rPr lang="en-US" sz="1500" dirty="0"/>
              <a:t>~ 1.5 Billion ions / bunch</a:t>
            </a:r>
          </a:p>
          <a:p>
            <a:r>
              <a:rPr lang="en-US" dirty="0"/>
              <a:t>RF of 200 &amp; 800 MHz</a:t>
            </a:r>
          </a:p>
          <a:p>
            <a:pPr lvl="1"/>
            <a:r>
              <a:rPr lang="en-US" sz="1500" dirty="0"/>
              <a:t>Distance between drift tubes changes with beam velocity</a:t>
            </a:r>
          </a:p>
          <a:p>
            <a:r>
              <a:rPr lang="en-US" dirty="0"/>
              <a:t>Pulse length of ~ 80 </a:t>
            </a:r>
            <a:r>
              <a:rPr lang="en-US" dirty="0">
                <a:latin typeface="Symbol" pitchFamily="18" charset="2"/>
              </a:rPr>
              <a:t>m</a:t>
            </a:r>
            <a:r>
              <a:rPr lang="en-US" dirty="0"/>
              <a:t>s</a:t>
            </a:r>
          </a:p>
          <a:p>
            <a:pPr lvl="1"/>
            <a:r>
              <a:rPr lang="en-US" sz="1500" dirty="0"/>
              <a:t>Many particles for short periods of time – more efficient operation</a:t>
            </a:r>
          </a:p>
          <a:p>
            <a:pPr lvl="1"/>
            <a:endParaRPr lang="en-US" sz="1500" dirty="0"/>
          </a:p>
          <a:p>
            <a:r>
              <a:rPr lang="en-US" sz="1650" dirty="0"/>
              <a:t>To be retired Jan. 2028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3317" name="Picture 5" descr="93-854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0753" y="0"/>
            <a:ext cx="3880247" cy="51435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12585" y="564649"/>
            <a:ext cx="3886200" cy="1391268"/>
          </a:xfrm>
        </p:spPr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050" dirty="0"/>
              <a:t>H</a:t>
            </a:r>
            <a:r>
              <a:rPr lang="en-US" sz="1050" baseline="30000" dirty="0"/>
              <a:t>-</a:t>
            </a:r>
            <a:r>
              <a:rPr lang="en-US" sz="1050" dirty="0"/>
              <a:t> ions stripped and multi-turn injected onto the Booster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050" dirty="0"/>
              <a:t>Protons are accelerated from 400 MeV to 8 GeV in 33 msec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050" dirty="0"/>
              <a:t>Fast cycling synchrotron </a:t>
            </a:r>
          </a:p>
          <a:p>
            <a:pPr lvl="1">
              <a:buFont typeface="Helvetica" panose="020B0604020202020204" pitchFamily="34" charset="0"/>
              <a:buChar char="-"/>
            </a:pPr>
            <a:r>
              <a:rPr lang="en-US" sz="1050" dirty="0">
                <a:solidFill>
                  <a:srgbClr val="404040"/>
                </a:solidFill>
              </a:rPr>
              <a:t>Fast magnet ramping</a:t>
            </a:r>
          </a:p>
          <a:p>
            <a:pPr lvl="1">
              <a:buFont typeface="Helvetica" panose="020B0604020202020204" pitchFamily="34" charset="0"/>
              <a:buChar char="-"/>
            </a:pPr>
            <a:r>
              <a:rPr lang="en-US" sz="1050" dirty="0">
                <a:solidFill>
                  <a:srgbClr val="404040"/>
                </a:solidFill>
              </a:rPr>
              <a:t>Frequency of 15 Hz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050" dirty="0"/>
              <a:t>Single turn extraction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050" dirty="0"/>
              <a:t>Many pulsed devices requiring upgrade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12586" y="1928688"/>
          <a:ext cx="3472704" cy="2225041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021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1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9181"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Booster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32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Circumference (m)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474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Harmonic</a:t>
                      </a:r>
                      <a:r>
                        <a:rPr lang="en-US" sz="1100" baseline="0" dirty="0">
                          <a:solidFill>
                            <a:srgbClr val="404040"/>
                          </a:solidFill>
                        </a:rPr>
                        <a:t> Number</a:t>
                      </a:r>
                      <a:endParaRPr lang="en-U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84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Kinetic Energy (GeV)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0.4</a:t>
                      </a:r>
                      <a:r>
                        <a:rPr lang="en-US" sz="1100" baseline="0" dirty="0">
                          <a:solidFill>
                            <a:srgbClr val="404040"/>
                          </a:solidFill>
                        </a:rPr>
                        <a:t> </a:t>
                      </a:r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-</a:t>
                      </a:r>
                      <a:r>
                        <a:rPr lang="en-US" sz="1100" baseline="0" dirty="0">
                          <a:solidFill>
                            <a:srgbClr val="404040"/>
                          </a:solidFill>
                        </a:rPr>
                        <a:t> </a:t>
                      </a:r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Momentum (GeV/c)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0.954</a:t>
                      </a:r>
                      <a:r>
                        <a:rPr lang="en-US" sz="1100" baseline="0" dirty="0">
                          <a:solidFill>
                            <a:srgbClr val="404040"/>
                          </a:solidFill>
                        </a:rPr>
                        <a:t> - 8.9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Revolution period (</a:t>
                      </a:r>
                      <a:r>
                        <a:rPr lang="en-US" sz="1100" dirty="0">
                          <a:solidFill>
                            <a:srgbClr val="404040"/>
                          </a:solidFill>
                          <a:latin typeface="Symbol" pitchFamily="18" charset="2"/>
                        </a:rPr>
                        <a:t>m</a:t>
                      </a:r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sec)</a:t>
                      </a:r>
                      <a:r>
                        <a:rPr lang="en-US" sz="1100" dirty="0">
                          <a:solidFill>
                            <a:srgbClr val="404040"/>
                          </a:solidFill>
                          <a:latin typeface="Symbol" pitchFamily="18" charset="2"/>
                        </a:rPr>
                        <a:t> </a:t>
                      </a:r>
                      <a:endParaRPr lang="en-U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aseline="0" dirty="0">
                          <a:solidFill>
                            <a:srgbClr val="404040"/>
                          </a:solidFill>
                          <a:latin typeface="Symbol" pitchFamily="18" charset="2"/>
                        </a:rPr>
                        <a:t>t</a:t>
                      </a:r>
                      <a:r>
                        <a:rPr lang="en-US" sz="1100" baseline="-25000" dirty="0">
                          <a:solidFill>
                            <a:srgbClr val="404040"/>
                          </a:solidFill>
                          <a:latin typeface="+mn-lt"/>
                        </a:rPr>
                        <a:t>(inj)</a:t>
                      </a:r>
                      <a:r>
                        <a:rPr lang="en-US" sz="1100" baseline="0" dirty="0">
                          <a:solidFill>
                            <a:srgbClr val="404040"/>
                          </a:solidFill>
                          <a:latin typeface="Symbol" pitchFamily="18" charset="2"/>
                        </a:rPr>
                        <a:t> </a:t>
                      </a:r>
                      <a:r>
                        <a:rPr lang="en-US" sz="1100" baseline="0" dirty="0">
                          <a:solidFill>
                            <a:srgbClr val="404040"/>
                          </a:solidFill>
                        </a:rPr>
                        <a:t>2.77 – </a:t>
                      </a:r>
                      <a:r>
                        <a:rPr lang="en-US" sz="1100" baseline="0" dirty="0">
                          <a:solidFill>
                            <a:srgbClr val="404040"/>
                          </a:solidFill>
                          <a:latin typeface="Symbol" pitchFamily="18" charset="2"/>
                        </a:rPr>
                        <a:t>t</a:t>
                      </a:r>
                      <a:r>
                        <a:rPr lang="en-US" sz="1100" baseline="-25000" dirty="0">
                          <a:solidFill>
                            <a:srgbClr val="404040"/>
                          </a:solidFill>
                          <a:latin typeface="+mn-lt"/>
                        </a:rPr>
                        <a:t>(ext)</a:t>
                      </a:r>
                      <a:r>
                        <a:rPr lang="en-US" sz="1100" baseline="0" dirty="0">
                          <a:solidFill>
                            <a:srgbClr val="404040"/>
                          </a:solidFill>
                          <a:latin typeface="Symbol" pitchFamily="18" charset="2"/>
                        </a:rPr>
                        <a:t> </a:t>
                      </a:r>
                      <a:r>
                        <a:rPr lang="en-US" sz="1100" baseline="0" dirty="0">
                          <a:solidFill>
                            <a:srgbClr val="404040"/>
                          </a:solidFill>
                        </a:rPr>
                        <a:t>1.57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Frequency</a:t>
                      </a:r>
                      <a:r>
                        <a:rPr lang="en-US" sz="1100" baseline="0" dirty="0">
                          <a:solidFill>
                            <a:srgbClr val="404040"/>
                          </a:solidFill>
                        </a:rPr>
                        <a:t> (MHz)</a:t>
                      </a:r>
                      <a:endParaRPr lang="en-U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aseline="0" dirty="0">
                          <a:solidFill>
                            <a:srgbClr val="404040"/>
                          </a:solidFill>
                        </a:rPr>
                        <a:t>37.9 - 52.8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Batch size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aseline="0" dirty="0">
                          <a:solidFill>
                            <a:srgbClr val="404040"/>
                          </a:solidFill>
                        </a:rPr>
                        <a:t>4.5 E12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Focussing</a:t>
                      </a:r>
                      <a:r>
                        <a:rPr lang="en-US" sz="1100" baseline="0" dirty="0">
                          <a:solidFill>
                            <a:srgbClr val="404040"/>
                          </a:solidFill>
                        </a:rPr>
                        <a:t> period</a:t>
                      </a:r>
                      <a:endParaRPr lang="en-U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aseline="0" dirty="0">
                          <a:solidFill>
                            <a:srgbClr val="404040"/>
                          </a:solidFill>
                        </a:rPr>
                        <a:t>FDooDFo (24 total)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8826" y="371475"/>
            <a:ext cx="3383066" cy="3253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06" t="23136" r="22500" b="58985"/>
          <a:stretch/>
        </p:blipFill>
        <p:spPr>
          <a:xfrm>
            <a:off x="4925745" y="3829051"/>
            <a:ext cx="3030724" cy="863930"/>
          </a:xfrm>
          <a:prstGeom prst="rect">
            <a:avLst/>
          </a:prstGeom>
        </p:spPr>
      </p:pic>
      <p:graphicFrame>
        <p:nvGraphicFramePr>
          <p:cNvPr id="10" name="Diagram 9"/>
          <p:cNvGraphicFramePr/>
          <p:nvPr/>
        </p:nvGraphicFramePr>
        <p:xfrm>
          <a:off x="5073730" y="828675"/>
          <a:ext cx="2551763" cy="2137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957162" y="4324935"/>
            <a:ext cx="3486150" cy="253916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05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Combined Function Magnets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314450" y="77391"/>
            <a:ext cx="6515100" cy="48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1800" dirty="0">
                <a:latin typeface="Helvetica" pitchFamily="124" charset="0"/>
              </a:rPr>
              <a:t>Booster Overview</a:t>
            </a:r>
          </a:p>
        </p:txBody>
      </p:sp>
    </p:spTree>
    <p:extLst>
      <p:ext uri="{BB962C8B-B14F-4D97-AF65-F5344CB8AC3E}">
        <p14:creationId xmlns:p14="http://schemas.microsoft.com/office/powerpoint/2010/main" val="3115229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8B7256A-D006-C737-EDAA-15DE8D83F1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dirty="0"/>
              <a:t>Main Injector: 120 GeV Fast-cycling synchrotron</a:t>
            </a:r>
          </a:p>
          <a:p>
            <a:pPr>
              <a:spcBef>
                <a:spcPts val="600"/>
              </a:spcBef>
            </a:pPr>
            <a:r>
              <a:rPr lang="en-US" dirty="0"/>
              <a:t>360 main dipole magnets</a:t>
            </a:r>
          </a:p>
          <a:p>
            <a:pPr>
              <a:spcBef>
                <a:spcPts val="600"/>
              </a:spcBef>
            </a:pPr>
            <a:r>
              <a:rPr lang="en-US" dirty="0"/>
              <a:t>200 main quadrupole magnets </a:t>
            </a:r>
          </a:p>
          <a:p>
            <a:pPr>
              <a:spcBef>
                <a:spcPts val="600"/>
              </a:spcBef>
            </a:pPr>
            <a:r>
              <a:rPr lang="en-US" dirty="0"/>
              <a:t>108 sextupoles, 66 octupoles, corrector dipoles/ quads, specialty injection and extraction magnets</a:t>
            </a:r>
          </a:p>
          <a:p>
            <a:pPr>
              <a:spcBef>
                <a:spcPts val="600"/>
              </a:spcBef>
            </a:pPr>
            <a:r>
              <a:rPr lang="en-US" dirty="0"/>
              <a:t>Twenty 53-MHz RF cavities to accelerate beam</a:t>
            </a:r>
          </a:p>
          <a:p>
            <a:pPr>
              <a:spcBef>
                <a:spcPts val="600"/>
              </a:spcBef>
            </a:pPr>
            <a:r>
              <a:rPr lang="en-US" dirty="0"/>
              <a:t>170 DC and 360 ramped magnet supplies with total of 140 MVA, 40 specialty pulsed magnet supplies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dirty="0"/>
              <a:t>Recycler: 8 GeV Storage Ring</a:t>
            </a:r>
          </a:p>
          <a:p>
            <a:pPr>
              <a:spcBef>
                <a:spcPts val="600"/>
              </a:spcBef>
            </a:pPr>
            <a:r>
              <a:rPr lang="en-US" dirty="0"/>
              <a:t>Originally built for antiproton storage, repurposed for proton stacking</a:t>
            </a:r>
          </a:p>
          <a:p>
            <a:pPr>
              <a:spcBef>
                <a:spcPts val="600"/>
              </a:spcBef>
            </a:pPr>
            <a:r>
              <a:rPr lang="en-US" dirty="0"/>
              <a:t>Combined function, permanent magnets</a:t>
            </a:r>
          </a:p>
          <a:p>
            <a:pPr>
              <a:spcBef>
                <a:spcPts val="600"/>
              </a:spcBef>
            </a:pPr>
            <a:r>
              <a:rPr lang="en-US" dirty="0"/>
              <a:t>RF cavities for stacking proton beams</a:t>
            </a:r>
          </a:p>
          <a:p>
            <a:pPr>
              <a:spcBef>
                <a:spcPts val="600"/>
              </a:spcBef>
            </a:pPr>
            <a:endParaRPr lang="en-US" dirty="0"/>
          </a:p>
          <a:p>
            <a:pPr>
              <a:spcBef>
                <a:spcPts val="600"/>
              </a:spcBef>
            </a:pP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54614F0-6B81-A8AD-E659-10BF13D91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Injector &amp; Recycler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F9744C-2425-C453-F3CE-52E469616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6867" y="0"/>
            <a:ext cx="34321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739745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-wide" id="{B838D086-5EEB-48A5-B36B-6A38667E7DED}" vid="{285B6FE1-4BAE-42F8-A8BB-9A70D1D1C5C8}"/>
    </a:ext>
  </a:extLst>
</a:theme>
</file>

<file path=ppt/theme/theme2.xml><?xml version="1.0" encoding="utf-8"?>
<a:theme xmlns:a="http://schemas.openxmlformats.org/drawingml/2006/main" name="3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3.xml><?xml version="1.0" encoding="utf-8"?>
<a:theme xmlns:a="http://schemas.openxmlformats.org/drawingml/2006/main" name="FNAL_TemplateP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14202</TotalTime>
  <Words>2735</Words>
  <Application>Microsoft Office PowerPoint</Application>
  <PresentationFormat>On-screen Show (16:9)</PresentationFormat>
  <Paragraphs>429</Paragraphs>
  <Slides>42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7" baseType="lpstr">
      <vt:lpstr>Arial</vt:lpstr>
      <vt:lpstr>Calibri</vt:lpstr>
      <vt:lpstr>Cambria Math</vt:lpstr>
      <vt:lpstr>Century Schoolbook</vt:lpstr>
      <vt:lpstr>DejaVu Sans</vt:lpstr>
      <vt:lpstr>Helvetica</vt:lpstr>
      <vt:lpstr>Lucida Grande</vt:lpstr>
      <vt:lpstr>Symbol</vt:lpstr>
      <vt:lpstr>System Font Regular</vt:lpstr>
      <vt:lpstr>Times</vt:lpstr>
      <vt:lpstr>Times New Roman</vt:lpstr>
      <vt:lpstr>Wingdings</vt:lpstr>
      <vt:lpstr>Fermilab_PPT_090915</vt:lpstr>
      <vt:lpstr>31_Fermilab_PPT_090915</vt:lpstr>
      <vt:lpstr>FNAL_TemplatePC_060514</vt:lpstr>
      <vt:lpstr>PowerPoint Presentation</vt:lpstr>
      <vt:lpstr>Summary</vt:lpstr>
      <vt:lpstr>PowerPoint Presentation</vt:lpstr>
      <vt:lpstr>The Fermilab research community</vt:lpstr>
      <vt:lpstr>PowerPoint Presentation</vt:lpstr>
      <vt:lpstr>Fermilab Accelerator Complex</vt:lpstr>
      <vt:lpstr>The Fermilab Linac</vt:lpstr>
      <vt:lpstr>PowerPoint Presentation</vt:lpstr>
      <vt:lpstr>Main Injector &amp; Recycler</vt:lpstr>
      <vt:lpstr>Booster Neutrino Beam (BNB)</vt:lpstr>
      <vt:lpstr>SBN Program</vt:lpstr>
      <vt:lpstr>The NuMI Facility: “Neutrinos (ν –&gt; Nu) at the Main Injector”</vt:lpstr>
      <vt:lpstr>Mu2e: Muon to Electron Conversion Experiment</vt:lpstr>
      <vt:lpstr>Fermilab Accelerator Complex – National Users Facility</vt:lpstr>
      <vt:lpstr>Accelerator Complex function - beam delivery to science users</vt:lpstr>
      <vt:lpstr>PowerPoint Presentation</vt:lpstr>
      <vt:lpstr>NuMI Beam Power Evolution</vt:lpstr>
      <vt:lpstr>NuMI Megawatt Accelerator Improvement Project (AIP): 2018-2021 </vt:lpstr>
      <vt:lpstr>NuMI Target Systems Accelerator Improvement Plan (AIP): Target Station Upgraded for 1-MW Beam Operation</vt:lpstr>
      <vt:lpstr>1 MW Test Run: June 26, 2024</vt:lpstr>
      <vt:lpstr>1.018 MW</vt:lpstr>
      <vt:lpstr>1.018 MW</vt:lpstr>
      <vt:lpstr>Fixed Target</vt:lpstr>
      <vt:lpstr>PBar – the Antiproton Source</vt:lpstr>
      <vt:lpstr>The Tevatron</vt:lpstr>
      <vt:lpstr>Fermilab Accelerator Science and Technology (FAST) facility</vt:lpstr>
      <vt:lpstr>DUNE Deep Underground Neutrino Experiment</vt:lpstr>
      <vt:lpstr>The LBNF Beam</vt:lpstr>
      <vt:lpstr>Section View of Target Complex – Target Hall</vt:lpstr>
      <vt:lpstr>Proton Improvement Plan II (PIP-II)</vt:lpstr>
      <vt:lpstr>PowerPoint Presentation</vt:lpstr>
      <vt:lpstr>PIP-II Project construction</vt:lpstr>
      <vt:lpstr>Mid-Term Accelerator Plans</vt:lpstr>
      <vt:lpstr>Lessons from long-term High-Power operations</vt:lpstr>
      <vt:lpstr>Physics output and Ops efficiency</vt:lpstr>
      <vt:lpstr>Accelerator Controls Operations Research Network (ACORN) Project </vt:lpstr>
      <vt:lpstr>UIP: Utilities Infrastructure Project</vt:lpstr>
      <vt:lpstr>Replacing the Booster</vt:lpstr>
      <vt:lpstr>ACE-MIRT scope to enable 2+ MW Accelerator Complex Evolution</vt:lpstr>
      <vt:lpstr>Accelerator Complex Evolution (ACE) plan – beyond 1.2 MW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zwaska@fnal.gov</dc:creator>
  <cp:lastModifiedBy>Bob Zwaska</cp:lastModifiedBy>
  <cp:revision>13</cp:revision>
  <cp:lastPrinted>2014-01-20T19:40:21Z</cp:lastPrinted>
  <dcterms:created xsi:type="dcterms:W3CDTF">2022-10-18T14:53:30Z</dcterms:created>
  <dcterms:modified xsi:type="dcterms:W3CDTF">2025-08-06T16:06:11Z</dcterms:modified>
</cp:coreProperties>
</file>